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67" r:id="rId4"/>
    <p:sldId id="361" r:id="rId5"/>
    <p:sldId id="362" r:id="rId6"/>
    <p:sldId id="363" r:id="rId7"/>
    <p:sldId id="345" r:id="rId8"/>
    <p:sldId id="364" r:id="rId9"/>
    <p:sldId id="347" r:id="rId10"/>
    <p:sldId id="348" r:id="rId11"/>
    <p:sldId id="365" r:id="rId12"/>
    <p:sldId id="366" r:id="rId13"/>
    <p:sldId id="352" r:id="rId14"/>
    <p:sldId id="353" r:id="rId15"/>
    <p:sldId id="355" r:id="rId16"/>
    <p:sldId id="354" r:id="rId17"/>
    <p:sldId id="359" r:id="rId18"/>
    <p:sldId id="358" r:id="rId19"/>
    <p:sldId id="360" r:id="rId20"/>
    <p:sldId id="368" r:id="rId21"/>
    <p:sldId id="369" r:id="rId22"/>
    <p:sldId id="339" r:id="rId23"/>
    <p:sldId id="340" r:id="rId24"/>
    <p:sldId id="342" r:id="rId25"/>
    <p:sldId id="341" r:id="rId26"/>
    <p:sldId id="371" r:id="rId27"/>
    <p:sldId id="37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581E2-02EC-4A83-86D4-03A2E4095C6E}" v="91" dt="2020-09-18T10:55:31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AE8581E2-02EC-4A83-86D4-03A2E4095C6E}"/>
    <pc:docChg chg="undo custSel addSld delSld modSld">
      <pc:chgData name="Jessie Usagi" userId="9cd9acdb6ac7286c" providerId="LiveId" clId="{AE8581E2-02EC-4A83-86D4-03A2E4095C6E}" dt="2020-09-18T10:55:38.561" v="104" actId="20577"/>
      <pc:docMkLst>
        <pc:docMk/>
      </pc:docMkLst>
      <pc:sldChg chg="add setBg">
        <pc:chgData name="Jessie Usagi" userId="9cd9acdb6ac7286c" providerId="LiveId" clId="{AE8581E2-02EC-4A83-86D4-03A2E4095C6E}" dt="2020-09-17T20:04:04.693" v="4"/>
        <pc:sldMkLst>
          <pc:docMk/>
          <pc:sldMk cId="3328120091" sldId="256"/>
        </pc:sldMkLst>
      </pc:sldChg>
      <pc:sldChg chg="modSp add modAnim">
        <pc:chgData name="Jessie Usagi" userId="9cd9acdb6ac7286c" providerId="LiveId" clId="{AE8581E2-02EC-4A83-86D4-03A2E4095C6E}" dt="2020-09-17T20:10:05.819" v="90" actId="20577"/>
        <pc:sldMkLst>
          <pc:docMk/>
          <pc:sldMk cId="1042409334" sldId="257"/>
        </pc:sldMkLst>
        <pc:spChg chg="mod">
          <ac:chgData name="Jessie Usagi" userId="9cd9acdb6ac7286c" providerId="LiveId" clId="{AE8581E2-02EC-4A83-86D4-03A2E4095C6E}" dt="2020-09-17T20:10:05.819" v="90" actId="20577"/>
          <ac:spMkLst>
            <pc:docMk/>
            <pc:sldMk cId="1042409334" sldId="257"/>
            <ac:spMk id="3" creationId="{A00EAB3B-4FB1-4905-AAA6-E905CFDDCE44}"/>
          </ac:spMkLst>
        </pc:spChg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3778110232" sldId="305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1605504442" sldId="324"/>
        </pc:sldMkLst>
      </pc:sldChg>
      <pc:sldChg chg="add">
        <pc:chgData name="Jessie Usagi" userId="9cd9acdb6ac7286c" providerId="LiveId" clId="{AE8581E2-02EC-4A83-86D4-03A2E4095C6E}" dt="2020-09-17T20:07:29.996" v="10"/>
        <pc:sldMkLst>
          <pc:docMk/>
          <pc:sldMk cId="3386060790" sldId="339"/>
        </pc:sldMkLst>
      </pc:sldChg>
      <pc:sldChg chg="add">
        <pc:chgData name="Jessie Usagi" userId="9cd9acdb6ac7286c" providerId="LiveId" clId="{AE8581E2-02EC-4A83-86D4-03A2E4095C6E}" dt="2020-09-17T20:07:29.996" v="10"/>
        <pc:sldMkLst>
          <pc:docMk/>
          <pc:sldMk cId="85042000" sldId="340"/>
        </pc:sldMkLst>
      </pc:sldChg>
      <pc:sldChg chg="add">
        <pc:chgData name="Jessie Usagi" userId="9cd9acdb6ac7286c" providerId="LiveId" clId="{AE8581E2-02EC-4A83-86D4-03A2E4095C6E}" dt="2020-09-17T20:07:29.996" v="10"/>
        <pc:sldMkLst>
          <pc:docMk/>
          <pc:sldMk cId="1632865195" sldId="341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300081616" sldId="342"/>
        </pc:sldMkLst>
      </pc:sldChg>
      <pc:sldChg chg="add">
        <pc:chgData name="Jessie Usagi" userId="9cd9acdb6ac7286c" providerId="LiveId" clId="{AE8581E2-02EC-4A83-86D4-03A2E4095C6E}" dt="2020-09-17T20:07:29.996" v="10"/>
        <pc:sldMkLst>
          <pc:docMk/>
          <pc:sldMk cId="990460372" sldId="342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2233582777" sldId="343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3829971399" sldId="344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719314100" sldId="345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2083190419" sldId="347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428798299" sldId="348"/>
        </pc:sldMkLst>
      </pc:sldChg>
      <pc:sldChg chg="del">
        <pc:chgData name="Jessie Usagi" userId="9cd9acdb6ac7286c" providerId="LiveId" clId="{AE8581E2-02EC-4A83-86D4-03A2E4095C6E}" dt="2020-09-17T20:00:07.213" v="2" actId="2696"/>
        <pc:sldMkLst>
          <pc:docMk/>
          <pc:sldMk cId="3529266903" sldId="348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2725484700" sldId="349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550322180" sldId="350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400475527" sldId="351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874190189" sldId="352"/>
        </pc:sldMkLst>
      </pc:sldChg>
      <pc:sldChg chg="add del">
        <pc:chgData name="Jessie Usagi" userId="9cd9acdb6ac7286c" providerId="LiveId" clId="{AE8581E2-02EC-4A83-86D4-03A2E4095C6E}" dt="2020-09-17T20:00:07.213" v="2" actId="2696"/>
        <pc:sldMkLst>
          <pc:docMk/>
          <pc:sldMk cId="1086601063" sldId="352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395296361" sldId="353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3857880350" sldId="354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1833798126" sldId="355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80689678" sldId="358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1654169066" sldId="359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3205123494" sldId="360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1067135810" sldId="361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3501519069" sldId="362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2015418084" sldId="363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3168468339" sldId="364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3691054408" sldId="365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1339108237" sldId="366"/>
        </pc:sldMkLst>
      </pc:sldChg>
      <pc:sldChg chg="add">
        <pc:chgData name="Jessie Usagi" userId="9cd9acdb6ac7286c" providerId="LiveId" clId="{AE8581E2-02EC-4A83-86D4-03A2E4095C6E}" dt="2020-09-17T20:03:54.815" v="3"/>
        <pc:sldMkLst>
          <pc:docMk/>
          <pc:sldMk cId="1786560194" sldId="367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548718122" sldId="368"/>
        </pc:sldMkLst>
      </pc:sldChg>
      <pc:sldChg chg="add">
        <pc:chgData name="Jessie Usagi" userId="9cd9acdb6ac7286c" providerId="LiveId" clId="{AE8581E2-02EC-4A83-86D4-03A2E4095C6E}" dt="2020-09-17T20:06:58.188" v="9"/>
        <pc:sldMkLst>
          <pc:docMk/>
          <pc:sldMk cId="1280882841" sldId="369"/>
        </pc:sldMkLst>
      </pc:sldChg>
      <pc:sldChg chg="modSp add modAnim">
        <pc:chgData name="Jessie Usagi" userId="9cd9acdb6ac7286c" providerId="LiveId" clId="{AE8581E2-02EC-4A83-86D4-03A2E4095C6E}" dt="2020-09-17T20:10:29.362" v="92" actId="20577"/>
        <pc:sldMkLst>
          <pc:docMk/>
          <pc:sldMk cId="3484397924" sldId="370"/>
        </pc:sldMkLst>
        <pc:spChg chg="mod">
          <ac:chgData name="Jessie Usagi" userId="9cd9acdb6ac7286c" providerId="LiveId" clId="{AE8581E2-02EC-4A83-86D4-03A2E4095C6E}" dt="2020-09-17T20:10:29.362" v="92" actId="20577"/>
          <ac:spMkLst>
            <pc:docMk/>
            <pc:sldMk cId="3484397924" sldId="370"/>
            <ac:spMk id="5" creationId="{14EAA90A-39B8-4F90-A801-9B28F8658C6A}"/>
          </ac:spMkLst>
        </pc:spChg>
      </pc:sldChg>
      <pc:sldChg chg="modSp add mod">
        <pc:chgData name="Jessie Usagi" userId="9cd9acdb6ac7286c" providerId="LiveId" clId="{AE8581E2-02EC-4A83-86D4-03A2E4095C6E}" dt="2020-09-18T10:55:38.561" v="104" actId="20577"/>
        <pc:sldMkLst>
          <pc:docMk/>
          <pc:sldMk cId="641846770" sldId="371"/>
        </pc:sldMkLst>
        <pc:spChg chg="mod">
          <ac:chgData name="Jessie Usagi" userId="9cd9acdb6ac7286c" providerId="LiveId" clId="{AE8581E2-02EC-4A83-86D4-03A2E4095C6E}" dt="2020-09-18T10:55:38.561" v="104" actId="20577"/>
          <ac:spMkLst>
            <pc:docMk/>
            <pc:sldMk cId="641846770" sldId="371"/>
            <ac:spMk id="2" creationId="{7F95DA17-C2F4-4AF2-8397-745CB962DAC5}"/>
          </ac:spMkLst>
        </pc:spChg>
      </pc:sldChg>
      <pc:sldChg chg="add del">
        <pc:chgData name="Jessie Usagi" userId="9cd9acdb6ac7286c" providerId="LiveId" clId="{AE8581E2-02EC-4A83-86D4-03A2E4095C6E}" dt="2020-09-17T20:10:42.484" v="93" actId="2696"/>
        <pc:sldMkLst>
          <pc:docMk/>
          <pc:sldMk cId="2178480964" sldId="3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7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28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0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6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5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1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069ECE0-7FAA-4592-954B-83918ACDBA62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7AC21B1-7EB7-4FF3-AFEE-B9848DD7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8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97E3-222A-49A6-84C0-5391D58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nb-NO" sz="6600" dirty="0">
                <a:solidFill>
                  <a:srgbClr val="FFFFFF"/>
                </a:solidFill>
              </a:rPr>
              <a:t>Velkommen til gruppetime i IN1000 </a:t>
            </a:r>
            <a:r>
              <a:rPr lang="nb-NO" sz="66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F459-B25B-4C8D-BED4-90B9C358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b-NO" sz="2400" dirty="0">
                <a:solidFill>
                  <a:schemeClr val="tx2"/>
                </a:solidFill>
              </a:rPr>
              <a:t>18. september 2020</a:t>
            </a:r>
          </a:p>
          <a:p>
            <a:pPr algn="ctr"/>
            <a:r>
              <a:rPr lang="nb-NO" sz="2400" dirty="0">
                <a:solidFill>
                  <a:schemeClr val="tx2"/>
                </a:solidFill>
              </a:rPr>
              <a:t>Jessie </a:t>
            </a:r>
            <a:r>
              <a:rPr lang="nb-NO" sz="2400" dirty="0" err="1">
                <a:solidFill>
                  <a:schemeClr val="tx2"/>
                </a:solidFill>
              </a:rPr>
              <a:t>Yue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err="1">
                <a:solidFill>
                  <a:schemeClr val="tx2"/>
                </a:solidFill>
              </a:rPr>
              <a:t>Guan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2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712A6-238C-4321-9082-18D8F741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Skopet til for/for-</a:t>
            </a:r>
            <a:r>
              <a:rPr lang="nb-NO" dirty="0" err="1"/>
              <a:t>each</a:t>
            </a:r>
            <a:r>
              <a:rPr lang="nb-NO" dirty="0"/>
              <a:t>/</a:t>
            </a:r>
            <a:r>
              <a:rPr lang="nb-NO" dirty="0" err="1"/>
              <a:t>while</a:t>
            </a:r>
            <a:r>
              <a:rPr lang="nb-NO" dirty="0"/>
              <a:t>-løkker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B7DF2-45EA-41B0-B77E-BAA3AB9DC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0B77E9-F42D-4E6C-A268-00D9C839F1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12" y="2337697"/>
            <a:ext cx="2022142" cy="437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7D6E-95D3-429A-9568-B186DC7C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Globale versus lokale variabler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876A-D50B-4075-B652-4A9321054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a = «Hei!»</a:t>
            </a:r>
          </a:p>
          <a:p>
            <a:endParaRPr lang="nb-NO" b="1" dirty="0"/>
          </a:p>
          <a:p>
            <a:r>
              <a:rPr lang="nb-NO" b="1" dirty="0"/>
              <a:t>for a in range (0, 10):</a:t>
            </a:r>
          </a:p>
          <a:p>
            <a:pPr lvl="1"/>
            <a:r>
              <a:rPr lang="nb-NO" b="1" dirty="0"/>
              <a:t>print(a)</a:t>
            </a:r>
          </a:p>
          <a:p>
            <a:pPr lvl="1"/>
            <a:endParaRPr lang="nb-NO" dirty="0"/>
          </a:p>
          <a:p>
            <a:r>
              <a:rPr lang="nb-NO" dirty="0"/>
              <a:t>Hvordan er dette mulig? Hvorfor får vi ikke en feilmelding?</a:t>
            </a:r>
          </a:p>
        </p:txBody>
      </p:sp>
    </p:spTree>
    <p:extLst>
      <p:ext uri="{BB962C8B-B14F-4D97-AF65-F5344CB8AC3E}">
        <p14:creationId xmlns:p14="http://schemas.microsoft.com/office/powerpoint/2010/main" val="36910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A9282-0AE5-439E-AFF5-004E57A9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Globale versus lokale variabler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282A9-453F-4E77-AD22-C7A12D7E0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4682"/>
          </a:xfrm>
        </p:spPr>
        <p:txBody>
          <a:bodyPr>
            <a:normAutofit lnSpcReduction="10000"/>
          </a:bodyPr>
          <a:lstStyle/>
          <a:p>
            <a:r>
              <a:rPr lang="nb-NO" dirty="0"/>
              <a:t>Globale variabler er de variablene som er definert innenfor skopet til «hovedprogrammet»</a:t>
            </a:r>
          </a:p>
          <a:p>
            <a:endParaRPr lang="nb-NO" dirty="0"/>
          </a:p>
          <a:p>
            <a:r>
              <a:rPr lang="nb-NO" dirty="0"/>
              <a:t>Lokale variabler er de variablene som er definert innenfor skopet til et av følgende:</a:t>
            </a:r>
          </a:p>
          <a:p>
            <a:pPr lvl="1"/>
            <a:r>
              <a:rPr lang="nb-NO" dirty="0" err="1"/>
              <a:t>if</a:t>
            </a:r>
            <a:r>
              <a:rPr lang="nb-NO" dirty="0"/>
              <a:t>/elif/</a:t>
            </a:r>
            <a:r>
              <a:rPr lang="nb-NO" dirty="0" err="1"/>
              <a:t>else</a:t>
            </a:r>
            <a:r>
              <a:rPr lang="nb-NO" dirty="0"/>
              <a:t>-setninger</a:t>
            </a:r>
          </a:p>
          <a:p>
            <a:pPr lvl="1"/>
            <a:r>
              <a:rPr lang="nb-NO" dirty="0"/>
              <a:t>For/for-</a:t>
            </a:r>
            <a:r>
              <a:rPr lang="nb-NO" dirty="0" err="1"/>
              <a:t>each</a:t>
            </a:r>
            <a:r>
              <a:rPr lang="nb-NO" dirty="0"/>
              <a:t>/</a:t>
            </a:r>
            <a:r>
              <a:rPr lang="nb-NO" dirty="0" err="1"/>
              <a:t>while</a:t>
            </a:r>
            <a:r>
              <a:rPr lang="nb-NO" dirty="0"/>
              <a:t>-løkker</a:t>
            </a:r>
          </a:p>
          <a:p>
            <a:pPr lvl="1"/>
            <a:r>
              <a:rPr lang="nb-NO" dirty="0"/>
              <a:t>Prosedyrer/funksjoner/metoder</a:t>
            </a:r>
          </a:p>
          <a:p>
            <a:pPr lvl="1"/>
            <a:endParaRPr lang="nb-NO" dirty="0"/>
          </a:p>
          <a:p>
            <a:r>
              <a:rPr lang="nb-NO" dirty="0"/>
              <a:t>Lokale variabler kan ikke brukes utenfor dette skopet</a:t>
            </a:r>
          </a:p>
          <a:p>
            <a:endParaRPr lang="nb-NO" dirty="0"/>
          </a:p>
          <a:p>
            <a:r>
              <a:rPr lang="nb-NO" dirty="0"/>
              <a:t>For eksempel, hvis du definerer en variabel som er inni en for-løkke som igjen er inni en annen for-løkke, så kan du kun bruke variabelen i den innerste løkka og ikke i den ytterste løkka eller i «hovedprogrammet»</a:t>
            </a:r>
          </a:p>
        </p:txBody>
      </p:sp>
    </p:spTree>
    <p:extLst>
      <p:ext uri="{BB962C8B-B14F-4D97-AF65-F5344CB8AC3E}">
        <p14:creationId xmlns:p14="http://schemas.microsoft.com/office/powerpoint/2010/main" val="13391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A09C-2785-49C1-83A2-F0746A21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E5738-16CD-4877-8CF3-979780AD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379849"/>
          </a:xfrm>
        </p:spPr>
        <p:txBody>
          <a:bodyPr>
            <a:normAutofit/>
          </a:bodyPr>
          <a:lstStyle/>
          <a:p>
            <a:r>
              <a:rPr lang="nb-NO" dirty="0"/>
              <a:t>Et uttrykk er en påstand som enten kan være sann (True) eller usann (False)</a:t>
            </a:r>
          </a:p>
          <a:p>
            <a:endParaRPr lang="nb-NO" dirty="0"/>
          </a:p>
          <a:p>
            <a:r>
              <a:rPr lang="nb-NO" dirty="0"/>
              <a:t>Det kan være uttrykk med relasjonelle operasjoner: </a:t>
            </a:r>
          </a:p>
          <a:p>
            <a:pPr lvl="1"/>
            <a:r>
              <a:rPr lang="nb-NO" b="1" dirty="0"/>
              <a:t>2 &lt; 3		#True</a:t>
            </a:r>
          </a:p>
          <a:p>
            <a:pPr lvl="1"/>
            <a:r>
              <a:rPr lang="nb-NO" b="1" dirty="0"/>
              <a:t>6 &gt; 6		#False</a:t>
            </a:r>
          </a:p>
          <a:p>
            <a:pPr lvl="1"/>
            <a:r>
              <a:rPr lang="nb-NO" b="1" dirty="0"/>
              <a:t>9 == 9		#True</a:t>
            </a:r>
          </a:p>
          <a:p>
            <a:pPr lvl="1"/>
            <a:r>
              <a:rPr lang="nb-NO" b="1" dirty="0"/>
              <a:t>5 &lt;= 4		#False</a:t>
            </a:r>
          </a:p>
          <a:p>
            <a:pPr lvl="1"/>
            <a:r>
              <a:rPr lang="nb-NO" b="1" dirty="0"/>
              <a:t>0 &gt;= 0		#True</a:t>
            </a:r>
          </a:p>
          <a:p>
            <a:pPr lvl="1"/>
            <a:r>
              <a:rPr lang="nb-NO" b="1" dirty="0"/>
              <a:t>1 != 1		#False</a:t>
            </a:r>
          </a:p>
          <a:p>
            <a:pPr lvl="1"/>
            <a:r>
              <a:rPr lang="nb-NO" b="1" dirty="0"/>
              <a:t>7 != 8		#True</a:t>
            </a:r>
          </a:p>
        </p:txBody>
      </p:sp>
    </p:spTree>
    <p:extLst>
      <p:ext uri="{BB962C8B-B14F-4D97-AF65-F5344CB8AC3E}">
        <p14:creationId xmlns:p14="http://schemas.microsoft.com/office/powerpoint/2010/main" val="87419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A09C-2785-49C1-83A2-F0746A21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E5738-16CD-4877-8CF3-979780AD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430183"/>
          </a:xfrm>
        </p:spPr>
        <p:txBody>
          <a:bodyPr>
            <a:normAutofit/>
          </a:bodyPr>
          <a:lstStyle/>
          <a:p>
            <a:r>
              <a:rPr lang="nb-NO" dirty="0"/>
              <a:t>Et uttrykk er en påstand som enten kan være sann (True) eller usann (False)</a:t>
            </a:r>
          </a:p>
          <a:p>
            <a:endParaRPr lang="nb-NO" dirty="0"/>
          </a:p>
          <a:p>
            <a:r>
              <a:rPr lang="nb-NO" dirty="0"/>
              <a:t>Det kan være uttrykk med logiske operasjoner: </a:t>
            </a:r>
          </a:p>
          <a:p>
            <a:pPr lvl="1"/>
            <a:r>
              <a:rPr lang="nb-NO" b="1" dirty="0"/>
              <a:t>Not True			#False</a:t>
            </a:r>
          </a:p>
          <a:p>
            <a:pPr lvl="1"/>
            <a:r>
              <a:rPr lang="nb-NO" b="1" dirty="0"/>
              <a:t>Not False			#True</a:t>
            </a:r>
          </a:p>
          <a:p>
            <a:pPr lvl="1"/>
            <a:r>
              <a:rPr lang="nb-NO" b="1" dirty="0"/>
              <a:t>True and True		#True</a:t>
            </a:r>
          </a:p>
          <a:p>
            <a:pPr lvl="1"/>
            <a:r>
              <a:rPr lang="nb-NO" b="1" dirty="0"/>
              <a:t>True and False		#False</a:t>
            </a:r>
          </a:p>
          <a:p>
            <a:pPr lvl="1"/>
            <a:r>
              <a:rPr lang="nb-NO" b="1" dirty="0"/>
              <a:t>False and False		#False</a:t>
            </a:r>
          </a:p>
          <a:p>
            <a:pPr lvl="1"/>
            <a:r>
              <a:rPr lang="nb-NO" b="1" dirty="0"/>
              <a:t>True or True		#True</a:t>
            </a:r>
          </a:p>
          <a:p>
            <a:pPr lvl="1"/>
            <a:r>
              <a:rPr lang="nb-NO" b="1" dirty="0"/>
              <a:t>True or False		#True</a:t>
            </a:r>
          </a:p>
          <a:p>
            <a:pPr lvl="1"/>
            <a:r>
              <a:rPr lang="nb-NO" b="1" dirty="0"/>
              <a:t>False or False		#False</a:t>
            </a:r>
          </a:p>
        </p:txBody>
      </p:sp>
    </p:spTree>
    <p:extLst>
      <p:ext uri="{BB962C8B-B14F-4D97-AF65-F5344CB8AC3E}">
        <p14:creationId xmlns:p14="http://schemas.microsoft.com/office/powerpoint/2010/main" val="3952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A09C-2785-49C1-83A2-F0746A21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E5738-16CD-4877-8CF3-979780AD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430183"/>
          </a:xfrm>
        </p:spPr>
        <p:txBody>
          <a:bodyPr>
            <a:normAutofit/>
          </a:bodyPr>
          <a:lstStyle/>
          <a:p>
            <a:r>
              <a:rPr lang="nb-NO" dirty="0"/>
              <a:t>Et uttrykk er en påstand som enten kan være sann (True) eller usann (False)</a:t>
            </a:r>
          </a:p>
          <a:p>
            <a:endParaRPr lang="nb-NO" dirty="0"/>
          </a:p>
          <a:p>
            <a:r>
              <a:rPr lang="nb-NO" dirty="0"/>
              <a:t>Det kan være uttrykk med boolske variabler: </a:t>
            </a:r>
          </a:p>
          <a:p>
            <a:pPr lvl="1"/>
            <a:r>
              <a:rPr lang="nb-NO" b="1" dirty="0"/>
              <a:t>a = True</a:t>
            </a:r>
          </a:p>
          <a:p>
            <a:pPr lvl="1"/>
            <a:r>
              <a:rPr lang="nb-NO" b="1" dirty="0"/>
              <a:t>b = False</a:t>
            </a:r>
          </a:p>
          <a:p>
            <a:pPr lvl="1"/>
            <a:r>
              <a:rPr lang="nb-NO" b="1" dirty="0"/>
              <a:t>a and b		#False</a:t>
            </a:r>
          </a:p>
          <a:p>
            <a:pPr lvl="1"/>
            <a:r>
              <a:rPr lang="nb-NO" b="1" dirty="0"/>
              <a:t>a or b			#True</a:t>
            </a:r>
          </a:p>
          <a:p>
            <a:pPr lvl="1"/>
            <a:r>
              <a:rPr lang="nb-NO" b="1" dirty="0"/>
              <a:t>not a			#False</a:t>
            </a:r>
          </a:p>
          <a:p>
            <a:pPr lvl="1"/>
            <a:r>
              <a:rPr lang="nb-NO" b="1" dirty="0"/>
              <a:t>not b			#True</a:t>
            </a:r>
          </a:p>
        </p:txBody>
      </p:sp>
    </p:spTree>
    <p:extLst>
      <p:ext uri="{BB962C8B-B14F-4D97-AF65-F5344CB8AC3E}">
        <p14:creationId xmlns:p14="http://schemas.microsoft.com/office/powerpoint/2010/main" val="18337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A09C-2785-49C1-83A2-F0746A21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E5738-16CD-4877-8CF3-979780AD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463739"/>
          </a:xfrm>
        </p:spPr>
        <p:txBody>
          <a:bodyPr>
            <a:normAutofit/>
          </a:bodyPr>
          <a:lstStyle/>
          <a:p>
            <a:r>
              <a:rPr lang="nb-NO" dirty="0"/>
              <a:t>Et uttrykk er en påstand som enten kan være sann (True) eller usann (False)</a:t>
            </a:r>
          </a:p>
          <a:p>
            <a:endParaRPr lang="nb-NO" dirty="0"/>
          </a:p>
          <a:p>
            <a:r>
              <a:rPr lang="nb-NO" dirty="0"/>
              <a:t>Det kan være uttrykk med en kombinasjon av logiske og relasjonelle operasjoner: </a:t>
            </a:r>
          </a:p>
          <a:p>
            <a:pPr lvl="1"/>
            <a:r>
              <a:rPr lang="nb-NO" b="1" dirty="0"/>
              <a:t>7 &lt; 7 or True 			#True</a:t>
            </a:r>
          </a:p>
          <a:p>
            <a:pPr lvl="1"/>
            <a:r>
              <a:rPr lang="nb-NO" b="1" dirty="0"/>
              <a:t>2 &gt;= 2 and False 		#False</a:t>
            </a:r>
          </a:p>
          <a:p>
            <a:pPr lvl="1"/>
            <a:r>
              <a:rPr lang="nb-NO" b="1" dirty="0"/>
              <a:t>Not True or 0 == 0		#True</a:t>
            </a:r>
          </a:p>
          <a:p>
            <a:pPr lvl="1"/>
            <a:r>
              <a:rPr lang="nb-NO" b="1" dirty="0"/>
              <a:t>False and 4 != 6			#False</a:t>
            </a:r>
          </a:p>
          <a:p>
            <a:pPr lvl="1"/>
            <a:r>
              <a:rPr lang="nb-NO" b="1" dirty="0"/>
              <a:t>a = False</a:t>
            </a:r>
          </a:p>
          <a:p>
            <a:pPr lvl="1"/>
            <a:r>
              <a:rPr lang="nb-NO" b="1" dirty="0"/>
              <a:t>b = True</a:t>
            </a:r>
          </a:p>
          <a:p>
            <a:pPr lvl="1"/>
            <a:r>
              <a:rPr lang="nb-NO" b="1" dirty="0"/>
              <a:t>b or 3 &gt; 1				#True</a:t>
            </a:r>
          </a:p>
          <a:p>
            <a:pPr lvl="1"/>
            <a:r>
              <a:rPr lang="nb-NO" b="1" dirty="0"/>
              <a:t>a and False			#False</a:t>
            </a:r>
          </a:p>
        </p:txBody>
      </p:sp>
    </p:spTree>
    <p:extLst>
      <p:ext uri="{BB962C8B-B14F-4D97-AF65-F5344CB8AC3E}">
        <p14:creationId xmlns:p14="http://schemas.microsoft.com/office/powerpoint/2010/main" val="385788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0EE9-F1CD-41FF-9F8E-8BEED83E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1554-93C9-4DAD-B668-5BE912914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Med andre ord, det er…</a:t>
            </a:r>
          </a:p>
          <a:p>
            <a:endParaRPr lang="nb-NO" dirty="0"/>
          </a:p>
          <a:p>
            <a:r>
              <a:rPr lang="nb-NO" dirty="0"/>
              <a:t>Alt som dere har skrevet etter </a:t>
            </a:r>
            <a:r>
              <a:rPr lang="nb-NO" dirty="0" err="1"/>
              <a:t>if</a:t>
            </a:r>
            <a:r>
              <a:rPr lang="nb-NO" dirty="0"/>
              <a:t>/elif/</a:t>
            </a:r>
            <a:r>
              <a:rPr lang="nb-NO" dirty="0" err="1"/>
              <a:t>else</a:t>
            </a:r>
            <a:r>
              <a:rPr lang="nb-NO" dirty="0"/>
              <a:t> og før kolon</a:t>
            </a:r>
          </a:p>
          <a:p>
            <a:endParaRPr lang="nb-NO" dirty="0"/>
          </a:p>
          <a:p>
            <a:r>
              <a:rPr lang="nb-NO" dirty="0"/>
              <a:t>Alt som dere har skrevet etter </a:t>
            </a:r>
            <a:r>
              <a:rPr lang="nb-NO" dirty="0" err="1"/>
              <a:t>while</a:t>
            </a:r>
            <a:r>
              <a:rPr lang="nb-NO" dirty="0"/>
              <a:t> og før kolon</a:t>
            </a:r>
          </a:p>
          <a:p>
            <a:endParaRPr lang="nb-NO" dirty="0"/>
          </a:p>
          <a:p>
            <a:r>
              <a:rPr lang="nb-NO" dirty="0"/>
              <a:t>… når koden har fungert og programmet kjører uten feilmeldinger</a:t>
            </a:r>
          </a:p>
        </p:txBody>
      </p:sp>
    </p:spTree>
    <p:extLst>
      <p:ext uri="{BB962C8B-B14F-4D97-AF65-F5344CB8AC3E}">
        <p14:creationId xmlns:p14="http://schemas.microsoft.com/office/powerpoint/2010/main" val="16541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7A41-BEAE-4446-9000-CD0C215E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Assert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E2556-E9AB-49DF-8FA2-17870AA3F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0" y="2222287"/>
            <a:ext cx="10925877" cy="4188525"/>
          </a:xfrm>
        </p:spPr>
        <p:txBody>
          <a:bodyPr>
            <a:normAutofit fontScale="92500"/>
          </a:bodyPr>
          <a:lstStyle/>
          <a:p>
            <a:r>
              <a:rPr lang="nb-NO" dirty="0" err="1"/>
              <a:t>Assert</a:t>
            </a:r>
            <a:r>
              <a:rPr lang="nb-NO" dirty="0"/>
              <a:t> sjekker om en antakelse du har om koden din stemmer eller ikke, for eksempel:</a:t>
            </a:r>
          </a:p>
          <a:p>
            <a:endParaRPr lang="nb-NO" dirty="0"/>
          </a:p>
          <a:p>
            <a:pPr lvl="1"/>
            <a:r>
              <a:rPr lang="nb-NO" b="1" dirty="0" err="1"/>
              <a:t>assert</a:t>
            </a:r>
            <a:r>
              <a:rPr lang="nb-NO" b="1" dirty="0"/>
              <a:t> summer(7, 3) == 10</a:t>
            </a:r>
          </a:p>
          <a:p>
            <a:endParaRPr lang="nb-NO" b="1" dirty="0"/>
          </a:p>
          <a:p>
            <a:r>
              <a:rPr lang="nb-NO" dirty="0"/>
              <a:t>Merk at det som kommer etter </a:t>
            </a:r>
            <a:r>
              <a:rPr lang="nb-NO" dirty="0" err="1"/>
              <a:t>assert</a:t>
            </a:r>
            <a:r>
              <a:rPr lang="nb-NO" dirty="0"/>
              <a:t> er et </a:t>
            </a:r>
            <a:r>
              <a:rPr lang="nb-NO" b="1" dirty="0"/>
              <a:t>UTRYKK</a:t>
            </a:r>
            <a:r>
              <a:rPr lang="nb-NO" dirty="0"/>
              <a:t> som evaluerer til True eller False</a:t>
            </a:r>
          </a:p>
          <a:p>
            <a:endParaRPr lang="nb-NO" dirty="0"/>
          </a:p>
          <a:p>
            <a:r>
              <a:rPr lang="nb-NO" dirty="0"/>
              <a:t>Merk også at vi bruker dobbel likhetstegn, akkurat som i if-setninger</a:t>
            </a:r>
          </a:p>
          <a:p>
            <a:endParaRPr lang="nb-NO" dirty="0"/>
          </a:p>
          <a:p>
            <a:r>
              <a:rPr lang="nb-NO" dirty="0"/>
              <a:t>Hvis antakelsen evaluerer til True vil ingenting skje eller printes når man kjører programmet</a:t>
            </a:r>
          </a:p>
          <a:p>
            <a:endParaRPr lang="nb-NO" dirty="0"/>
          </a:p>
          <a:p>
            <a:r>
              <a:rPr lang="nb-NO" dirty="0"/>
              <a:t>Hvis antakelsen evaluerer til False vil man få en feilmelding og beskjed om hvilken </a:t>
            </a:r>
            <a:r>
              <a:rPr lang="nb-NO" dirty="0" err="1"/>
              <a:t>assert</a:t>
            </a:r>
            <a:r>
              <a:rPr lang="nb-NO" dirty="0"/>
              <a:t> som feilet</a:t>
            </a:r>
          </a:p>
        </p:txBody>
      </p:sp>
    </p:spTree>
    <p:extLst>
      <p:ext uri="{BB962C8B-B14F-4D97-AF65-F5344CB8AC3E}">
        <p14:creationId xmlns:p14="http://schemas.microsoft.com/office/powerpoint/2010/main" val="8068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0EE9-F1CD-41FF-9F8E-8BEED83E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IKKE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1554-93C9-4DAD-B668-5BE912914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2800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 err="1"/>
              <a:t>assert</a:t>
            </a:r>
            <a:r>
              <a:rPr lang="nb-NO" b="1" dirty="0"/>
              <a:t> 2			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«Velkommen!» 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9.99					#DETTE GIR INGEN MENING!</a:t>
            </a:r>
          </a:p>
          <a:p>
            <a:endParaRPr lang="nb-NO" b="1" dirty="0"/>
          </a:p>
          <a:p>
            <a:r>
              <a:rPr lang="nb-NO" b="1" dirty="0"/>
              <a:t>variabel1 = 5</a:t>
            </a:r>
          </a:p>
          <a:p>
            <a:r>
              <a:rPr lang="nb-NO" b="1" dirty="0"/>
              <a:t>variabel2 = «Jessie»</a:t>
            </a:r>
          </a:p>
          <a:p>
            <a:r>
              <a:rPr lang="nb-NO" b="1" dirty="0"/>
              <a:t>variabel3 = 3.75</a:t>
            </a:r>
          </a:p>
          <a:p>
            <a:endParaRPr lang="nb-NO" b="1" dirty="0"/>
          </a:p>
          <a:p>
            <a:r>
              <a:rPr lang="nb-NO" b="1" dirty="0" err="1"/>
              <a:t>assert</a:t>
            </a:r>
            <a:r>
              <a:rPr lang="nb-NO" b="1" dirty="0"/>
              <a:t> variabel1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variabel2		 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variabel3		 #DETTE GIR INGEN MENING!</a:t>
            </a:r>
          </a:p>
          <a:p>
            <a:endParaRPr lang="nb-NO" b="1" dirty="0"/>
          </a:p>
          <a:p>
            <a:r>
              <a:rPr lang="nb-NO" b="1" dirty="0"/>
              <a:t>Hva er poenget med disse </a:t>
            </a:r>
            <a:r>
              <a:rPr lang="nb-NO" b="1" dirty="0" err="1"/>
              <a:t>assert’ene</a:t>
            </a:r>
            <a:r>
              <a:rPr lang="nb-NO" b="1" dirty="0"/>
              <a:t>???</a:t>
            </a:r>
          </a:p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2051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D4F3-8BDB-4AE3-908D-26CF8E1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Planen for i dag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AB3B-4FB1-4905-AAA6-E905CFDD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61848"/>
          </a:xfrm>
        </p:spPr>
        <p:txBody>
          <a:bodyPr>
            <a:normAutofit/>
          </a:bodyPr>
          <a:lstStyle/>
          <a:p>
            <a:r>
              <a:rPr lang="nb-NO" dirty="0"/>
              <a:t>Vanlige for-løkker versus for-</a:t>
            </a:r>
            <a:r>
              <a:rPr lang="nb-NO" dirty="0" err="1"/>
              <a:t>each</a:t>
            </a:r>
            <a:r>
              <a:rPr lang="nb-NO" dirty="0"/>
              <a:t>-løkker</a:t>
            </a:r>
          </a:p>
          <a:p>
            <a:endParaRPr lang="nb-NO" dirty="0"/>
          </a:p>
          <a:p>
            <a:r>
              <a:rPr lang="nb-NO" dirty="0"/>
              <a:t>Skopet til </a:t>
            </a:r>
            <a:r>
              <a:rPr lang="nb-NO" dirty="0" err="1"/>
              <a:t>if</a:t>
            </a:r>
            <a:r>
              <a:rPr lang="nb-NO" dirty="0"/>
              <a:t>/elif/</a:t>
            </a:r>
            <a:r>
              <a:rPr lang="nb-NO" dirty="0" err="1"/>
              <a:t>else</a:t>
            </a:r>
            <a:r>
              <a:rPr lang="nb-NO" dirty="0"/>
              <a:t>, for/</a:t>
            </a:r>
            <a:r>
              <a:rPr lang="nb-NO" dirty="0" err="1"/>
              <a:t>while</a:t>
            </a:r>
            <a:r>
              <a:rPr lang="nb-NO" dirty="0"/>
              <a:t>, prosedyrer/funksjoner</a:t>
            </a:r>
          </a:p>
          <a:p>
            <a:endParaRPr lang="nb-NO" dirty="0"/>
          </a:p>
          <a:p>
            <a:r>
              <a:rPr lang="nb-NO" dirty="0"/>
              <a:t>Globale versus lokale variabler</a:t>
            </a:r>
          </a:p>
          <a:p>
            <a:endParaRPr lang="nb-NO" dirty="0"/>
          </a:p>
          <a:p>
            <a:r>
              <a:rPr lang="nb-NO" dirty="0" err="1"/>
              <a:t>Assert</a:t>
            </a:r>
            <a:r>
              <a:rPr lang="nb-NO" dirty="0"/>
              <a:t>, uttrykk, og evalueringer</a:t>
            </a:r>
          </a:p>
          <a:p>
            <a:endParaRPr lang="nb-NO" dirty="0"/>
          </a:p>
          <a:p>
            <a:r>
              <a:rPr lang="nb-NO" dirty="0"/>
              <a:t>Innlesing av data fra filer</a:t>
            </a:r>
          </a:p>
          <a:p>
            <a:endParaRPr lang="nb-NO" dirty="0"/>
          </a:p>
          <a:p>
            <a:r>
              <a:rPr lang="nb-NO" dirty="0"/>
              <a:t>Nøstede lister</a:t>
            </a:r>
          </a:p>
        </p:txBody>
      </p:sp>
    </p:spTree>
    <p:extLst>
      <p:ext uri="{BB962C8B-B14F-4D97-AF65-F5344CB8AC3E}">
        <p14:creationId xmlns:p14="http://schemas.microsoft.com/office/powerpoint/2010/main" val="10424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0EE9-F1CD-41FF-9F8E-8BEED83E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IKKE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1554-93C9-4DAD-B668-5BE912914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2800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 err="1"/>
              <a:t>assert</a:t>
            </a:r>
            <a:r>
              <a:rPr lang="nb-NO" b="1" dirty="0"/>
              <a:t> 2 and 3				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«Velkommen!» or «Hei!»	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not 9.99						#DETTE GIR INGEN MENING!</a:t>
            </a:r>
          </a:p>
          <a:p>
            <a:endParaRPr lang="nb-NO" b="1" dirty="0"/>
          </a:p>
          <a:p>
            <a:r>
              <a:rPr lang="nb-NO" b="1" dirty="0"/>
              <a:t>variabel1 = 5</a:t>
            </a:r>
          </a:p>
          <a:p>
            <a:r>
              <a:rPr lang="nb-NO" b="1" dirty="0"/>
              <a:t>variabel2 = «Jessie»</a:t>
            </a:r>
          </a:p>
          <a:p>
            <a:r>
              <a:rPr lang="nb-NO" b="1" dirty="0"/>
              <a:t>variabel3 = 3.75</a:t>
            </a:r>
          </a:p>
          <a:p>
            <a:endParaRPr lang="nb-NO" b="1" dirty="0"/>
          </a:p>
          <a:p>
            <a:r>
              <a:rPr lang="nb-NO" b="1" dirty="0" err="1"/>
              <a:t>assert</a:t>
            </a:r>
            <a:r>
              <a:rPr lang="nb-NO" b="1" dirty="0"/>
              <a:t> variabel1 and variabel3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variabel2 or «</a:t>
            </a:r>
            <a:r>
              <a:rPr lang="nb-NO" b="1" dirty="0" err="1"/>
              <a:t>Hadet</a:t>
            </a:r>
            <a:r>
              <a:rPr lang="nb-NO" b="1" dirty="0"/>
              <a:t>!»		 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not variabel3		 		#DETTE GIR INGEN MENING!</a:t>
            </a:r>
          </a:p>
          <a:p>
            <a:endParaRPr lang="nb-NO" b="1" dirty="0"/>
          </a:p>
          <a:p>
            <a:r>
              <a:rPr lang="nb-NO" b="1" dirty="0"/>
              <a:t>Logiske operatorer (and, or, not) skal helst KUN brukes med boolske verdier!!!</a:t>
            </a:r>
          </a:p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54871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0EE9-F1CD-41FF-9F8E-8BEED83E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IKKE uttrykk og evalueringer?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1554-93C9-4DAD-B668-5BE912914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2800"/>
          </a:xfrm>
        </p:spPr>
        <p:txBody>
          <a:bodyPr>
            <a:normAutofit/>
          </a:bodyPr>
          <a:lstStyle/>
          <a:p>
            <a:r>
              <a:rPr lang="nb-NO" b="1" dirty="0"/>
              <a:t>variabel5 = «Bla </a:t>
            </a:r>
            <a:r>
              <a:rPr lang="nb-NO" b="1" dirty="0" err="1"/>
              <a:t>bla</a:t>
            </a:r>
            <a:r>
              <a:rPr lang="nb-NO" b="1" dirty="0"/>
              <a:t>»</a:t>
            </a:r>
          </a:p>
          <a:p>
            <a:r>
              <a:rPr lang="nb-NO" b="1" dirty="0"/>
              <a:t>variabel6 = «</a:t>
            </a:r>
            <a:r>
              <a:rPr lang="nb-NO" b="1" dirty="0" err="1"/>
              <a:t>Shalala</a:t>
            </a:r>
            <a:r>
              <a:rPr lang="nb-NO" b="1" dirty="0"/>
              <a:t>»</a:t>
            </a:r>
          </a:p>
          <a:p>
            <a:endParaRPr lang="nb-NO" b="1" dirty="0"/>
          </a:p>
          <a:p>
            <a:r>
              <a:rPr lang="nb-NO" b="1" dirty="0" err="1"/>
              <a:t>assert</a:t>
            </a:r>
            <a:r>
              <a:rPr lang="nb-NO" b="1" dirty="0"/>
              <a:t> «Hei!» &gt; «</a:t>
            </a:r>
            <a:r>
              <a:rPr lang="nb-NO" b="1" dirty="0" err="1"/>
              <a:t>Hadet</a:t>
            </a:r>
            <a:r>
              <a:rPr lang="nb-NO" b="1" dirty="0"/>
              <a:t>!»	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variabel4 &lt; «</a:t>
            </a:r>
            <a:r>
              <a:rPr lang="nb-NO" b="1" dirty="0" err="1"/>
              <a:t>Hadet</a:t>
            </a:r>
            <a:r>
              <a:rPr lang="nb-NO" b="1" dirty="0"/>
              <a:t>!»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«Hei!» &gt;= variabel6			#DETTE GIR INGEN MENING!</a:t>
            </a:r>
          </a:p>
          <a:p>
            <a:r>
              <a:rPr lang="nb-NO" b="1" dirty="0" err="1"/>
              <a:t>assert</a:t>
            </a:r>
            <a:r>
              <a:rPr lang="nb-NO" b="1" dirty="0"/>
              <a:t> variabel4 &lt;= variabel6		#DETTE GIR INGEN MENING!</a:t>
            </a:r>
          </a:p>
          <a:p>
            <a:endParaRPr lang="nb-NO" b="1" dirty="0"/>
          </a:p>
          <a:p>
            <a:r>
              <a:rPr lang="nb-NO" b="1" dirty="0"/>
              <a:t>Relasjonelle operatorer (&lt;, &gt;, &lt;=, &gt;=, ==, !=) skal helst KUN brukes med tall!!!</a:t>
            </a:r>
          </a:p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2808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BDB5-267D-4F88-936A-8AD975953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lese inn data fra filer?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2C576-B897-4EA9-976D-734763200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 kan jobbe med større datamengder</a:t>
            </a:r>
          </a:p>
          <a:p>
            <a:endParaRPr lang="nb-NO" dirty="0"/>
          </a:p>
          <a:p>
            <a:r>
              <a:rPr lang="nb-NO" dirty="0"/>
              <a:t>Man kan lettere strukturere større datamengder</a:t>
            </a:r>
          </a:p>
          <a:p>
            <a:endParaRPr lang="nb-NO" dirty="0"/>
          </a:p>
          <a:p>
            <a:r>
              <a:rPr lang="nb-NO" dirty="0"/>
              <a:t>Man skiller mellom data (hva) og kode (hvordan)</a:t>
            </a:r>
          </a:p>
          <a:p>
            <a:endParaRPr lang="nb-NO" dirty="0"/>
          </a:p>
          <a:p>
            <a:r>
              <a:rPr lang="nb-NO" dirty="0"/>
              <a:t>Man slipper å skrive dataene på nytt fordi de blir lagret og kan hentes fram igjen</a:t>
            </a:r>
          </a:p>
          <a:p>
            <a:endParaRPr lang="nb-NO" dirty="0"/>
          </a:p>
          <a:p>
            <a:r>
              <a:rPr lang="nb-NO" dirty="0"/>
              <a:t>Man kan se på filer som en samling av linjer og linjer som en samling av tegn</a:t>
            </a:r>
          </a:p>
        </p:txBody>
      </p:sp>
    </p:spTree>
    <p:extLst>
      <p:ext uri="{BB962C8B-B14F-4D97-AF65-F5344CB8AC3E}">
        <p14:creationId xmlns:p14="http://schemas.microsoft.com/office/powerpoint/2010/main" val="338606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F0B52-EC84-4154-BCA3-B1FFEAE19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lese inn linjer fra filer?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964A-C56B-4400-94C1-B77F550AF8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Steg 1: Åpne filen (og velg les)</a:t>
            </a:r>
          </a:p>
          <a:p>
            <a:r>
              <a:rPr lang="nb-NO" dirty="0"/>
              <a:t>Steg 2: Gå gjennom hver linje i filen</a:t>
            </a:r>
          </a:p>
          <a:p>
            <a:r>
              <a:rPr lang="nb-NO" dirty="0"/>
              <a:t>Steg 3: Gjør noe med hver linje i filen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A762C-5F41-4AF3-B22B-4870BF6287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 err="1"/>
              <a:t>min_fil</a:t>
            </a:r>
            <a:r>
              <a:rPr lang="nb-NO" b="1" dirty="0"/>
              <a:t> = </a:t>
            </a:r>
            <a:r>
              <a:rPr lang="nb-NO" b="1" dirty="0" err="1"/>
              <a:t>open</a:t>
            </a:r>
            <a:r>
              <a:rPr lang="nb-NO" b="1" dirty="0"/>
              <a:t>(«mittFilNavn.txt»)</a:t>
            </a:r>
          </a:p>
          <a:p>
            <a:r>
              <a:rPr lang="nb-NO" b="1" dirty="0"/>
              <a:t>for linje in </a:t>
            </a:r>
            <a:r>
              <a:rPr lang="nb-NO" b="1" dirty="0" err="1"/>
              <a:t>min_fil</a:t>
            </a:r>
            <a:r>
              <a:rPr lang="nb-NO" b="1" dirty="0"/>
              <a:t>: </a:t>
            </a:r>
          </a:p>
          <a:p>
            <a:pPr lvl="1"/>
            <a:r>
              <a:rPr lang="nb-NO" b="1" dirty="0" err="1"/>
              <a:t>min_liste.append</a:t>
            </a:r>
            <a:r>
              <a:rPr lang="nb-NO" b="1" dirty="0"/>
              <a:t>(linje)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6F1F8D-1466-4529-871E-BA4F5A2776AA}"/>
              </a:ext>
            </a:extLst>
          </p:cNvPr>
          <p:cNvCxnSpPr/>
          <p:nvPr/>
        </p:nvCxnSpPr>
        <p:spPr>
          <a:xfrm>
            <a:off x="5807243" y="2077908"/>
            <a:ext cx="0" cy="452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4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2C31-F30C-4754-80A1-7B2F6FA6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lese inn tabeller fra filer?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A00BD-79E7-43CC-ACAE-85DB7CF7F4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Steg 1: Åpne filen (og velg les)</a:t>
            </a:r>
          </a:p>
          <a:p>
            <a:r>
              <a:rPr lang="nb-NO" dirty="0"/>
              <a:t>Steg 2: Gå gjennom hver rad i filen</a:t>
            </a:r>
          </a:p>
          <a:p>
            <a:r>
              <a:rPr lang="nb-NO" dirty="0"/>
              <a:t>Steg 3: Splitte raden etter kolonne</a:t>
            </a:r>
          </a:p>
          <a:p>
            <a:r>
              <a:rPr lang="nb-NO" dirty="0"/>
              <a:t>Steg 4: Gå gjennom hver rute i raden</a:t>
            </a:r>
          </a:p>
          <a:p>
            <a:r>
              <a:rPr lang="nb-NO" dirty="0"/>
              <a:t>Steg 5: Gjøre noe for hver rute i tabellen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BC66D-6F34-43C9-AF30-61D114586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 err="1"/>
              <a:t>min_fil</a:t>
            </a:r>
            <a:r>
              <a:rPr lang="nb-NO" b="1" dirty="0"/>
              <a:t> = </a:t>
            </a:r>
            <a:r>
              <a:rPr lang="nb-NO" b="1" dirty="0" err="1"/>
              <a:t>open</a:t>
            </a:r>
            <a:r>
              <a:rPr lang="nb-NO" b="1" dirty="0"/>
              <a:t>(«mittFilNavn.xlsx»)</a:t>
            </a:r>
          </a:p>
          <a:p>
            <a:r>
              <a:rPr lang="nb-NO" b="1" dirty="0"/>
              <a:t>for linje in </a:t>
            </a:r>
            <a:r>
              <a:rPr lang="nb-NO" b="1" dirty="0" err="1"/>
              <a:t>min_fil</a:t>
            </a:r>
            <a:r>
              <a:rPr lang="nb-NO" b="1" dirty="0"/>
              <a:t>: </a:t>
            </a:r>
          </a:p>
          <a:p>
            <a:pPr lvl="1"/>
            <a:r>
              <a:rPr lang="nb-NO" sz="1800" b="1" dirty="0"/>
              <a:t>rad = </a:t>
            </a:r>
            <a:r>
              <a:rPr lang="nb-NO" sz="1800" b="1" dirty="0" err="1"/>
              <a:t>linje.split</a:t>
            </a:r>
            <a:r>
              <a:rPr lang="nb-NO" sz="1800" b="1" dirty="0"/>
              <a:t>(«:»)</a:t>
            </a:r>
          </a:p>
          <a:p>
            <a:pPr lvl="1"/>
            <a:r>
              <a:rPr lang="nb-NO" sz="1800" b="1" dirty="0"/>
              <a:t>for kol in rad:</a:t>
            </a:r>
          </a:p>
          <a:p>
            <a:pPr lvl="2"/>
            <a:r>
              <a:rPr lang="nb-NO" sz="1800" b="1" dirty="0" err="1"/>
              <a:t>min_liste.append</a:t>
            </a:r>
            <a:r>
              <a:rPr lang="nb-NO" sz="1800" b="1" dirty="0"/>
              <a:t>(kol)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6A65DF-000F-4D0E-94DA-DEF23BF3E98B}"/>
              </a:ext>
            </a:extLst>
          </p:cNvPr>
          <p:cNvCxnSpPr/>
          <p:nvPr/>
        </p:nvCxnSpPr>
        <p:spPr>
          <a:xfrm>
            <a:off x="6004585" y="2100220"/>
            <a:ext cx="0" cy="4523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46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F07E-882A-4B63-A7DF-3CFAA8B7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skrive ut linjer til filer?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F3AA1-AFFF-4DB9-8949-C5FD04F5EF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Steg 1: Åpne filen og velg skriv</a:t>
            </a:r>
          </a:p>
          <a:p>
            <a:r>
              <a:rPr lang="nb-NO" dirty="0"/>
              <a:t>Steg 2: Skriv det du vil i filen</a:t>
            </a:r>
          </a:p>
          <a:p>
            <a:r>
              <a:rPr lang="nb-NO" dirty="0"/>
              <a:t>Steg 3: Lukk filen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AFB777-1444-480C-A074-1C33142DE1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b="1" dirty="0" err="1"/>
              <a:t>min_fil</a:t>
            </a:r>
            <a:r>
              <a:rPr lang="nb-NO" b="1" dirty="0"/>
              <a:t> = </a:t>
            </a:r>
            <a:r>
              <a:rPr lang="nb-NO" b="1" dirty="0" err="1"/>
              <a:t>open</a:t>
            </a:r>
            <a:r>
              <a:rPr lang="nb-NO" b="1" dirty="0"/>
              <a:t>(«mittFilNavn.txt», «w»)</a:t>
            </a:r>
          </a:p>
          <a:p>
            <a:r>
              <a:rPr lang="nb-NO" b="1" dirty="0" err="1"/>
              <a:t>min_fil.write</a:t>
            </a:r>
            <a:r>
              <a:rPr lang="nb-NO" b="1" dirty="0"/>
              <a:t>(«La </a:t>
            </a:r>
            <a:r>
              <a:rPr lang="nb-NO" b="1" dirty="0" err="1"/>
              <a:t>la</a:t>
            </a:r>
            <a:r>
              <a:rPr lang="nb-NO" b="1" dirty="0"/>
              <a:t> la\</a:t>
            </a:r>
            <a:r>
              <a:rPr lang="nb-NO" b="1" dirty="0" err="1"/>
              <a:t>nHa</a:t>
            </a:r>
            <a:r>
              <a:rPr lang="nb-NO" b="1" dirty="0"/>
              <a:t> ha ha»)</a:t>
            </a:r>
          </a:p>
          <a:p>
            <a:r>
              <a:rPr lang="nb-NO" b="1" dirty="0" err="1"/>
              <a:t>min_fil.close</a:t>
            </a:r>
            <a:r>
              <a:rPr lang="nb-NO" b="1" dirty="0"/>
              <a:t>()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D470DA-973C-4C5A-8720-0F4BACF4C8B5}"/>
              </a:ext>
            </a:extLst>
          </p:cNvPr>
          <p:cNvCxnSpPr/>
          <p:nvPr/>
        </p:nvCxnSpPr>
        <p:spPr>
          <a:xfrm>
            <a:off x="5374105" y="2222287"/>
            <a:ext cx="0" cy="4371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86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DA17-C2F4-4AF2-8397-745CB962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2-dimensjonale/nøstede lister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F1DF-25A2-4E2D-BCF7-9268F9F74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3ED6F0-5B65-473B-A012-86F77B4A4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2367672"/>
            <a:ext cx="64865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46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720A-11EF-4070-A44D-6429C38F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På tide å sjekke om dere har fulgt med!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EAA90A-39B8-4F90-A801-9B28F8658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Kahoot</a:t>
            </a:r>
            <a:r>
              <a:rPr lang="nb-NO" dirty="0"/>
              <a:t>! :D</a:t>
            </a:r>
          </a:p>
        </p:txBody>
      </p:sp>
    </p:spTree>
    <p:extLst>
      <p:ext uri="{BB962C8B-B14F-4D97-AF65-F5344CB8AC3E}">
        <p14:creationId xmlns:p14="http://schemas.microsoft.com/office/powerpoint/2010/main" val="348439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FF19E-4588-459C-BCDC-4975A3CC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For-løkker som vi har sett på hittil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CF73-0769-43D0-A4F3-792CDD7BC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Hittil har vi for det meste sett på for-løkker med følgende syntaks:</a:t>
            </a:r>
          </a:p>
          <a:p>
            <a:endParaRPr lang="nb-NO" b="1" dirty="0"/>
          </a:p>
          <a:p>
            <a:r>
              <a:rPr lang="nb-NO" b="1" dirty="0"/>
              <a:t>for i in range(0, 10):</a:t>
            </a:r>
          </a:p>
          <a:p>
            <a:pPr lvl="1"/>
            <a:r>
              <a:rPr lang="nb-NO" b="1" dirty="0"/>
              <a:t>print(i)</a:t>
            </a:r>
          </a:p>
          <a:p>
            <a:endParaRPr lang="nb-NO" b="1" dirty="0"/>
          </a:p>
          <a:p>
            <a:r>
              <a:rPr lang="nb-NO" dirty="0"/>
              <a:t>Disse kaller vi bare vanlige for-løkker</a:t>
            </a:r>
          </a:p>
        </p:txBody>
      </p:sp>
    </p:spTree>
    <p:extLst>
      <p:ext uri="{BB962C8B-B14F-4D97-AF65-F5344CB8AC3E}">
        <p14:creationId xmlns:p14="http://schemas.microsoft.com/office/powerpoint/2010/main" val="178656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DE565-391E-4F13-9641-44EA8FE2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For-løkker som vi skal se litt mer på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73AA0-A75F-4FD3-941D-730EBA526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Men fra nå av kommer vi også til å bruke for-løkker med følgende syntaks: </a:t>
            </a:r>
          </a:p>
          <a:p>
            <a:endParaRPr lang="nb-NO" b="1" dirty="0"/>
          </a:p>
          <a:p>
            <a:r>
              <a:rPr lang="nb-NO" b="1" dirty="0"/>
              <a:t>for element in liste:</a:t>
            </a:r>
          </a:p>
          <a:p>
            <a:pPr lvl="1"/>
            <a:r>
              <a:rPr lang="nb-NO" b="1" dirty="0"/>
              <a:t>print(element)</a:t>
            </a:r>
          </a:p>
          <a:p>
            <a:pPr lvl="1"/>
            <a:endParaRPr lang="nb-NO" b="1" dirty="0"/>
          </a:p>
          <a:p>
            <a:r>
              <a:rPr lang="nb-NO" dirty="0"/>
              <a:t>Disse kaller vi for-</a:t>
            </a:r>
            <a:r>
              <a:rPr lang="nb-NO" dirty="0" err="1"/>
              <a:t>each</a:t>
            </a:r>
            <a:r>
              <a:rPr lang="nb-NO" dirty="0"/>
              <a:t>-løkker</a:t>
            </a:r>
          </a:p>
        </p:txBody>
      </p:sp>
    </p:spTree>
    <p:extLst>
      <p:ext uri="{BB962C8B-B14F-4D97-AF65-F5344CB8AC3E}">
        <p14:creationId xmlns:p14="http://schemas.microsoft.com/office/powerpoint/2010/main" val="106713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8A4E-023D-4E85-8714-34EB24AD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Hvilken for-løkke skal man bruke?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1C91B-C082-4D38-8112-2FF7709BB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Vanlige for-løkker egner seg spesielt godt til å gjøre det samme om og om igjen et visst antall ganger</a:t>
            </a:r>
          </a:p>
          <a:p>
            <a:endParaRPr lang="nb-NO" dirty="0"/>
          </a:p>
          <a:p>
            <a:r>
              <a:rPr lang="nb-NO" dirty="0"/>
              <a:t>For-</a:t>
            </a:r>
            <a:r>
              <a:rPr lang="nb-NO" dirty="0" err="1"/>
              <a:t>each</a:t>
            </a:r>
            <a:r>
              <a:rPr lang="nb-NO" dirty="0"/>
              <a:t>-løkker egner seg spesielt godt til å gjøre det samme om og om igjen for hver verdi i en kolleksjon (liste, ordbok, osv.)</a:t>
            </a:r>
          </a:p>
        </p:txBody>
      </p:sp>
    </p:spTree>
    <p:extLst>
      <p:ext uri="{BB962C8B-B14F-4D97-AF65-F5344CB8AC3E}">
        <p14:creationId xmlns:p14="http://schemas.microsoft.com/office/powerpoint/2010/main" val="350151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A3A9-1E6E-4C95-9F8F-C608C5B7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skop?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1D684-E0ED-4636-BCD1-B22FFE76E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Følgende programmeringskonsepter har skop:</a:t>
            </a:r>
          </a:p>
          <a:p>
            <a:endParaRPr lang="nb-NO" dirty="0"/>
          </a:p>
          <a:p>
            <a:pPr lvl="1"/>
            <a:r>
              <a:rPr lang="nb-NO" dirty="0"/>
              <a:t>If/elif/</a:t>
            </a:r>
            <a:r>
              <a:rPr lang="nb-NO" dirty="0" err="1"/>
              <a:t>else</a:t>
            </a:r>
            <a:r>
              <a:rPr lang="nb-NO" dirty="0"/>
              <a:t>-setninger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For/for-</a:t>
            </a:r>
            <a:r>
              <a:rPr lang="nb-NO" dirty="0" err="1"/>
              <a:t>each</a:t>
            </a:r>
            <a:r>
              <a:rPr lang="nb-NO" dirty="0"/>
              <a:t>/</a:t>
            </a:r>
            <a:r>
              <a:rPr lang="nb-NO" dirty="0" err="1"/>
              <a:t>while</a:t>
            </a:r>
            <a:r>
              <a:rPr lang="nb-NO" dirty="0"/>
              <a:t>-løkker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Prosedyrer/Funksjoner/Metoder</a:t>
            </a:r>
          </a:p>
        </p:txBody>
      </p:sp>
    </p:spTree>
    <p:extLst>
      <p:ext uri="{BB962C8B-B14F-4D97-AF65-F5344CB8AC3E}">
        <p14:creationId xmlns:p14="http://schemas.microsoft.com/office/powerpoint/2010/main" val="201541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8EA7-3013-4EBE-8FE8-A553640A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skop?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E55F-BDCF-4540-8288-CCA26A3DF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22287"/>
            <a:ext cx="10758417" cy="3636511"/>
          </a:xfrm>
        </p:spPr>
        <p:txBody>
          <a:bodyPr>
            <a:normAutofit/>
          </a:bodyPr>
          <a:lstStyle/>
          <a:p>
            <a:r>
              <a:rPr lang="nb-NO" dirty="0"/>
              <a:t>Skopet til </a:t>
            </a:r>
            <a:r>
              <a:rPr lang="nb-NO" dirty="0" err="1"/>
              <a:t>if</a:t>
            </a:r>
            <a:r>
              <a:rPr lang="nb-NO" dirty="0"/>
              <a:t>/elif/</a:t>
            </a:r>
            <a:r>
              <a:rPr lang="nb-NO" dirty="0" err="1"/>
              <a:t>else</a:t>
            </a:r>
            <a:r>
              <a:rPr lang="nb-NO" dirty="0"/>
              <a:t>-setninger er all den koden som er </a:t>
            </a:r>
            <a:r>
              <a:rPr lang="nb-NO" dirty="0" err="1"/>
              <a:t>indentert</a:t>
            </a:r>
            <a:r>
              <a:rPr lang="nb-NO" dirty="0"/>
              <a:t> under dem</a:t>
            </a:r>
          </a:p>
          <a:p>
            <a:pPr lvl="1"/>
            <a:r>
              <a:rPr lang="nb-NO" dirty="0"/>
              <a:t>Det er altså koden som kjøres én gang hvis uttrykket i </a:t>
            </a:r>
            <a:r>
              <a:rPr lang="nb-NO" dirty="0" err="1"/>
              <a:t>if</a:t>
            </a:r>
            <a:r>
              <a:rPr lang="nb-NO" dirty="0"/>
              <a:t>/elif/</a:t>
            </a:r>
            <a:r>
              <a:rPr lang="nb-NO" dirty="0" err="1"/>
              <a:t>else</a:t>
            </a:r>
            <a:r>
              <a:rPr lang="nb-NO" dirty="0"/>
              <a:t>-setningen evaluerer til True</a:t>
            </a:r>
          </a:p>
          <a:p>
            <a:endParaRPr lang="nb-NO" dirty="0"/>
          </a:p>
          <a:p>
            <a:r>
              <a:rPr lang="nb-NO" dirty="0"/>
              <a:t>Skopet til for/for-</a:t>
            </a:r>
            <a:r>
              <a:rPr lang="nb-NO" dirty="0" err="1"/>
              <a:t>each</a:t>
            </a:r>
            <a:r>
              <a:rPr lang="nb-NO" dirty="0"/>
              <a:t>/</a:t>
            </a:r>
            <a:r>
              <a:rPr lang="nb-NO" dirty="0" err="1"/>
              <a:t>while</a:t>
            </a:r>
            <a:r>
              <a:rPr lang="nb-NO" dirty="0"/>
              <a:t>-løkker er all den koden som er </a:t>
            </a:r>
            <a:r>
              <a:rPr lang="nb-NO" dirty="0" err="1"/>
              <a:t>indentert</a:t>
            </a:r>
            <a:r>
              <a:rPr lang="nb-NO" dirty="0"/>
              <a:t> under dem</a:t>
            </a:r>
          </a:p>
          <a:p>
            <a:pPr lvl="1"/>
            <a:r>
              <a:rPr lang="nb-NO" dirty="0"/>
              <a:t>Det er altså koden som kjøres flere ganger hvis uttrykket i for/for-</a:t>
            </a:r>
            <a:r>
              <a:rPr lang="nb-NO" dirty="0" err="1"/>
              <a:t>each</a:t>
            </a:r>
            <a:r>
              <a:rPr lang="nb-NO" dirty="0"/>
              <a:t>/</a:t>
            </a:r>
            <a:r>
              <a:rPr lang="nb-NO" dirty="0" err="1"/>
              <a:t>while</a:t>
            </a:r>
            <a:r>
              <a:rPr lang="nb-NO" dirty="0"/>
              <a:t>-løkken evaluerer til True</a:t>
            </a:r>
          </a:p>
          <a:p>
            <a:endParaRPr lang="nb-NO" dirty="0"/>
          </a:p>
          <a:p>
            <a:r>
              <a:rPr lang="nb-NO" dirty="0"/>
              <a:t>Skopet til prosedyrer/funksjoner/metoder er all den koden som er </a:t>
            </a:r>
            <a:r>
              <a:rPr lang="nb-NO" dirty="0" err="1"/>
              <a:t>indentert</a:t>
            </a:r>
            <a:r>
              <a:rPr lang="nb-NO" dirty="0"/>
              <a:t> under definisjonen av prosedyren/funksjonen/metoden</a:t>
            </a:r>
          </a:p>
          <a:p>
            <a:pPr lvl="1"/>
            <a:r>
              <a:rPr lang="nb-NO" dirty="0"/>
              <a:t>Det er altså koden som kjøres en eller flere ganger hvis vi kaller på prosedyren/funksjonen/metoden</a:t>
            </a:r>
          </a:p>
        </p:txBody>
      </p:sp>
    </p:spTree>
    <p:extLst>
      <p:ext uri="{BB962C8B-B14F-4D97-AF65-F5344CB8AC3E}">
        <p14:creationId xmlns:p14="http://schemas.microsoft.com/office/powerpoint/2010/main" val="7193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188CF-EE1B-4B13-A933-85AC92B6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Skopet til </a:t>
            </a:r>
            <a:r>
              <a:rPr lang="nb-NO" dirty="0" err="1"/>
              <a:t>if</a:t>
            </a:r>
            <a:r>
              <a:rPr lang="nb-NO" dirty="0"/>
              <a:t>/elif/</a:t>
            </a:r>
            <a:r>
              <a:rPr lang="nb-NO" dirty="0" err="1"/>
              <a:t>else</a:t>
            </a:r>
            <a:r>
              <a:rPr lang="nb-NO" dirty="0"/>
              <a:t>-setninger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D32FC-2726-4639-A346-068D61F4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E43296-391F-49DA-AF4C-235612A80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2807073"/>
            <a:ext cx="3941872" cy="324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6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E54C0-3488-4DD7-9F97-69CAD509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Skopet til prosedyrer/funksjoner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80801-759A-441B-8D3E-F800FC41C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D491C3-2641-4F0B-ADC9-3DFB20645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12" y="2845222"/>
            <a:ext cx="3414216" cy="326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54</TotalTime>
  <Words>1543</Words>
  <Application>Microsoft Office PowerPoint</Application>
  <PresentationFormat>Widescreen</PresentationFormat>
  <Paragraphs>212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Century Gothic</vt:lpstr>
      <vt:lpstr>Wingdings 2</vt:lpstr>
      <vt:lpstr>Quotable</vt:lpstr>
      <vt:lpstr>Velkommen til gruppetime i IN1000 </vt:lpstr>
      <vt:lpstr>Planen for i dag</vt:lpstr>
      <vt:lpstr>For-løkker som vi har sett på hittil</vt:lpstr>
      <vt:lpstr>For-løkker som vi skal se litt mer på</vt:lpstr>
      <vt:lpstr>Hvilken for-løkke skal man bruke?</vt:lpstr>
      <vt:lpstr>Hva er skop?</vt:lpstr>
      <vt:lpstr>Hva er skop?</vt:lpstr>
      <vt:lpstr>Skopet til if/elif/else-setninger</vt:lpstr>
      <vt:lpstr>Skopet til prosedyrer/funksjoner</vt:lpstr>
      <vt:lpstr>Skopet til for/for-each/while-løkker</vt:lpstr>
      <vt:lpstr>Globale versus lokale variabler</vt:lpstr>
      <vt:lpstr>Globale versus lokale variabler</vt:lpstr>
      <vt:lpstr>Hva er uttrykk og evalueringer?</vt:lpstr>
      <vt:lpstr>Hva er uttrykk og evalueringer?</vt:lpstr>
      <vt:lpstr>Hva er uttrykk og evalueringer?</vt:lpstr>
      <vt:lpstr>Hva er uttrykk og evalueringer?</vt:lpstr>
      <vt:lpstr>Hva er uttrykk og evalueringer?</vt:lpstr>
      <vt:lpstr>Assert</vt:lpstr>
      <vt:lpstr>Hva er IKKE uttrykk og evalueringer?</vt:lpstr>
      <vt:lpstr>Hva er IKKE uttrykk og evalueringer?</vt:lpstr>
      <vt:lpstr>Hva er IKKE uttrykk og evalueringer?</vt:lpstr>
      <vt:lpstr>Hvorfor lese inn data fra filer?</vt:lpstr>
      <vt:lpstr>Hvordan lese inn linjer fra filer?</vt:lpstr>
      <vt:lpstr>Hvordan lese inn tabeller fra filer?</vt:lpstr>
      <vt:lpstr>Hvordan skrive ut linjer til filer?</vt:lpstr>
      <vt:lpstr>2-dimensjonale/nøstede lister</vt:lpstr>
      <vt:lpstr>På tide å sjekke om dere har fulgt med!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Klasser og objekter</dc:title>
  <dc:creator>Jessie Usagi</dc:creator>
  <cp:lastModifiedBy>Jessie Usagi</cp:lastModifiedBy>
  <cp:revision>1</cp:revision>
  <dcterms:created xsi:type="dcterms:W3CDTF">2020-09-10T19:14:25Z</dcterms:created>
  <dcterms:modified xsi:type="dcterms:W3CDTF">2020-09-18T10:55:40Z</dcterms:modified>
</cp:coreProperties>
</file>