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Average"/>
      <p:regular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Average-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Oswald-bold.fntdata"/><Relationship Id="rId10" Type="http://schemas.openxmlformats.org/officeDocument/2006/relationships/slide" Target="slides/slide5.xml"/><Relationship Id="rId32"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fc1fe1638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fc1fe1638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fc1fe1638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efc1fe1638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fc1fe1638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efc1fe1638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efc1fe1638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efc1fe1638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efc1fe1638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efc1fe1638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efc1fe1638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efc1fe1638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efc1fe1638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efc1fe1638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o"/>
              <a:t>https://nedbatchelder.com/text/names.html</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efc1fe1638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efc1fe1638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efc1fe1638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efc1fe1638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efc1fe1638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efc1fe1638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efc1fe1638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efc1fe1638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efc1fe1638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efc1fe1638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efc1fe1638_0_3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efc1fe1638_0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fc1fe1638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efc1fe1638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efc1fe1638_0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efc1fe1638_0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efc1fe1638_0_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efc1fe1638_0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efc1fe1638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efc1fe1638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fc1fe1638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fc1fe1638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fc1fe1638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fc1fe1638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efc1fe1638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efc1fe1638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fc1fe1638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fc1fe1638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fc1fe1638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fc1fe1638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fc1fe1638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fc1fe1638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fc1fe1638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fc1fe1638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mailto:johannph@uio.no" TargetMode="External"/><Relationship Id="rId4" Type="http://schemas.openxmlformats.org/officeDocument/2006/relationships/hyperlink" Target="https://www.mn.uio.no/ifi/studier/kontakt/" TargetMode="External"/><Relationship Id="rId5" Type="http://schemas.openxmlformats.org/officeDocument/2006/relationships/hyperlink" Target="https://www.mn.uio.no/studier/forvei/" TargetMode="External"/><Relationship Id="rId6" Type="http://schemas.openxmlformats.org/officeDocument/2006/relationships/hyperlink" Target="https://www.sio.no/helse/noen-%C3%A5-snakke-med" TargetMode="External"/><Relationship Id="rId7" Type="http://schemas.openxmlformats.org/officeDocument/2006/relationships/hyperlink" Target="https://www.sio.no/helse/noen-%C3%A5-snakke-m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For- og while-looper</a:t>
            </a:r>
            <a:endParaRPr/>
          </a:p>
        </p:txBody>
      </p:sp>
      <p:sp>
        <p:nvSpPr>
          <p:cNvPr id="113" name="Google Shape;113;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Dere må ha god kontroll på hvordan man bruker dem, og når man burde bruke de ulike loopene. </a:t>
            </a:r>
            <a:endParaRPr/>
          </a:p>
          <a:p>
            <a:pPr indent="0" lvl="0" marL="0" rtl="0" algn="l">
              <a:spcBef>
                <a:spcPts val="1200"/>
              </a:spcBef>
              <a:spcAft>
                <a:spcPts val="0"/>
              </a:spcAft>
              <a:buNone/>
            </a:pPr>
            <a:r>
              <a:rPr lang="no"/>
              <a:t>Break og “while true” er ofte regnet som dårlig stil, unngå å bruke det, eller les om det først! Det er dårlig stil fordi alternativet som regel er mer leselig. </a:t>
            </a:r>
            <a:endParaRPr/>
          </a:p>
          <a:p>
            <a:pPr indent="0" lvl="0" marL="0" rtl="0" algn="l">
              <a:spcBef>
                <a:spcPts val="1200"/>
              </a:spcBef>
              <a:spcAft>
                <a:spcPts val="0"/>
              </a:spcAft>
              <a:buNone/>
            </a:pPr>
            <a:r>
              <a:rPr lang="no"/>
              <a:t>while true vs. while input != 0, hva gir mest informasjon?</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Funksjoner</a:t>
            </a:r>
            <a:endParaRPr/>
          </a:p>
        </p:txBody>
      </p:sp>
      <p:pic>
        <p:nvPicPr>
          <p:cNvPr id="119" name="Google Shape;119;p23"/>
          <p:cNvPicPr preferRelativeResize="0"/>
          <p:nvPr/>
        </p:nvPicPr>
        <p:blipFill>
          <a:blip r:embed="rId3">
            <a:alphaModFix/>
          </a:blip>
          <a:stretch>
            <a:fillRect/>
          </a:stretch>
        </p:blipFill>
        <p:spPr>
          <a:xfrm>
            <a:off x="437556" y="1152475"/>
            <a:ext cx="5497170" cy="373367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Funksjoner eksempel</a:t>
            </a:r>
            <a:endParaRPr/>
          </a:p>
        </p:txBody>
      </p:sp>
      <p:sp>
        <p:nvSpPr>
          <p:cNvPr id="125" name="Google Shape;125;p24"/>
          <p:cNvSpPr txBox="1"/>
          <p:nvPr>
            <p:ph idx="1" type="body"/>
          </p:nvPr>
        </p:nvSpPr>
        <p:spPr>
          <a:xfrm>
            <a:off x="311700" y="1152475"/>
            <a:ext cx="3249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Husk return inne i funksjonen, ellers er det ingen funksjon!</a:t>
            </a:r>
            <a:endParaRPr/>
          </a:p>
          <a:p>
            <a:pPr indent="0" lvl="0" marL="0" rtl="0" algn="l">
              <a:spcBef>
                <a:spcPts val="1200"/>
              </a:spcBef>
              <a:spcAft>
                <a:spcPts val="0"/>
              </a:spcAft>
              <a:buNone/>
            </a:pPr>
            <a:r>
              <a:rPr lang="no"/>
              <a:t>Husk å lagre returverdien i en variabel! Her kalt tekst!</a:t>
            </a:r>
            <a:endParaRPr/>
          </a:p>
          <a:p>
            <a:pPr indent="0" lvl="0" marL="0" rtl="0" algn="l">
              <a:spcBef>
                <a:spcPts val="1200"/>
              </a:spcBef>
              <a:spcAft>
                <a:spcPts val="1200"/>
              </a:spcAft>
              <a:buNone/>
            </a:pPr>
            <a:r>
              <a:t/>
            </a:r>
            <a:endParaRPr/>
          </a:p>
        </p:txBody>
      </p:sp>
      <p:sp>
        <p:nvSpPr>
          <p:cNvPr id="126" name="Google Shape;126;p24"/>
          <p:cNvSpPr txBox="1"/>
          <p:nvPr/>
        </p:nvSpPr>
        <p:spPr>
          <a:xfrm>
            <a:off x="4400350" y="1152475"/>
            <a:ext cx="2886000" cy="21306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tekst = </a:t>
            </a:r>
            <a:r>
              <a:rPr lang="no" sz="1050">
                <a:solidFill>
                  <a:srgbClr val="CE9178"/>
                </a:solidFill>
                <a:highlight>
                  <a:srgbClr val="1E1E1E"/>
                </a:highlight>
                <a:latin typeface="Courier New"/>
                <a:ea typeface="Courier New"/>
                <a:cs typeface="Courier New"/>
                <a:sym typeface="Courier New"/>
              </a:rPr>
              <a:t>"Hallo"</a:t>
            </a:r>
            <a:endParaRPr sz="1050">
              <a:solidFill>
                <a:srgbClr val="CE9178"/>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569CD6"/>
                </a:solidFill>
                <a:highlight>
                  <a:srgbClr val="1E1E1E"/>
                </a:highlight>
                <a:latin typeface="Courier New"/>
                <a:ea typeface="Courier New"/>
                <a:cs typeface="Courier New"/>
                <a:sym typeface="Courier New"/>
              </a:rPr>
              <a:t>def</a:t>
            </a: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leggTilHei</a:t>
            </a:r>
            <a:r>
              <a:rPr lang="no" sz="1050">
                <a:solidFill>
                  <a:srgbClr val="D4D4D4"/>
                </a:solidFill>
                <a:highlight>
                  <a:srgbClr val="1E1E1E"/>
                </a:highlight>
                <a:latin typeface="Courier New"/>
                <a:ea typeface="Courier New"/>
                <a:cs typeface="Courier New"/>
                <a:sym typeface="Courier New"/>
              </a:rPr>
              <a:t>(</a:t>
            </a:r>
            <a:r>
              <a:rPr lang="no" sz="1050">
                <a:solidFill>
                  <a:srgbClr val="9CDCFE"/>
                </a:solidFill>
                <a:highlight>
                  <a:srgbClr val="1E1E1E"/>
                </a:highlight>
                <a:latin typeface="Courier New"/>
                <a:ea typeface="Courier New"/>
                <a:cs typeface="Courier New"/>
                <a:sym typeface="Courier New"/>
              </a:rPr>
              <a:t>tekstInn</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tekstUt = tekstInn + </a:t>
            </a:r>
            <a:r>
              <a:rPr lang="no" sz="1050">
                <a:solidFill>
                  <a:srgbClr val="CE9178"/>
                </a:solidFill>
                <a:highlight>
                  <a:srgbClr val="1E1E1E"/>
                </a:highlight>
                <a:latin typeface="Courier New"/>
                <a:ea typeface="Courier New"/>
                <a:cs typeface="Courier New"/>
                <a:sym typeface="Courier New"/>
              </a:rPr>
              <a:t>"hei"</a:t>
            </a:r>
            <a:endParaRPr sz="1050">
              <a:solidFill>
                <a:srgbClr val="CE9178"/>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C586C0"/>
                </a:solidFill>
                <a:highlight>
                  <a:srgbClr val="1E1E1E"/>
                </a:highlight>
                <a:latin typeface="Courier New"/>
                <a:ea typeface="Courier New"/>
                <a:cs typeface="Courier New"/>
                <a:sym typeface="Courier New"/>
              </a:rPr>
              <a:t>return</a:t>
            </a:r>
            <a:r>
              <a:rPr lang="no" sz="1050">
                <a:solidFill>
                  <a:srgbClr val="D4D4D4"/>
                </a:solidFill>
                <a:highlight>
                  <a:srgbClr val="1E1E1E"/>
                </a:highlight>
                <a:latin typeface="Courier New"/>
                <a:ea typeface="Courier New"/>
                <a:cs typeface="Courier New"/>
                <a:sym typeface="Courier New"/>
              </a:rPr>
              <a:t> tekstUt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tekst = leggTilHei(tekst)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(tekst)</a:t>
            </a:r>
            <a:endParaRPr sz="105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o"/>
              <a:t>Oblig 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Vanlige “feil” på oblig</a:t>
            </a:r>
            <a:endParaRPr/>
          </a:p>
        </p:txBody>
      </p:sp>
      <p:sp>
        <p:nvSpPr>
          <p:cNvPr id="137" name="Google Shape;137;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Lage unødvendige lister/ordbøker. Det er ikke gratis å opprette lister og ordbøker. </a:t>
            </a:r>
            <a:endParaRPr/>
          </a:p>
          <a:p>
            <a:pPr indent="0" lvl="0" marL="0" rtl="0" algn="l">
              <a:spcBef>
                <a:spcPts val="1200"/>
              </a:spcBef>
              <a:spcAft>
                <a:spcPts val="0"/>
              </a:spcAft>
              <a:buNone/>
            </a:pPr>
            <a:r>
              <a:rPr lang="no"/>
              <a:t>Dårlige variabelnavn (x, y, a, b ,c) (og forsåvidt i1…)</a:t>
            </a:r>
            <a:endParaRPr/>
          </a:p>
          <a:p>
            <a:pPr indent="0" lvl="0" marL="0" rtl="0" algn="l">
              <a:spcBef>
                <a:spcPts val="1200"/>
              </a:spcBef>
              <a:spcAft>
                <a:spcPts val="1200"/>
              </a:spcAft>
              <a:buNone/>
            </a:pPr>
            <a:r>
              <a:rPr lang="no"/>
              <a:t>Bruk av while-loop istedenfor for-loop når vi vet hvor mange ganger noe skal skje.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o"/>
              <a:t>Uke 5</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Først litt basic om variabler</a:t>
            </a:r>
            <a:endParaRPr/>
          </a:p>
        </p:txBody>
      </p:sp>
      <p:sp>
        <p:nvSpPr>
          <p:cNvPr id="148" name="Google Shape;148;p28"/>
          <p:cNvSpPr txBox="1"/>
          <p:nvPr>
            <p:ph idx="1" type="body"/>
          </p:nvPr>
        </p:nvSpPr>
        <p:spPr>
          <a:xfrm>
            <a:off x="311700" y="1152475"/>
            <a:ext cx="6283800" cy="492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no"/>
              <a:t>Stringer og tall er immutable, altså man kan ikke endre dem!</a:t>
            </a:r>
            <a:endParaRPr/>
          </a:p>
          <a:p>
            <a:pPr indent="0" lvl="0" marL="0" rtl="0" algn="l">
              <a:spcBef>
                <a:spcPts val="1200"/>
              </a:spcBef>
              <a:spcAft>
                <a:spcPts val="0"/>
              </a:spcAft>
              <a:buNone/>
            </a:pPr>
            <a:r>
              <a:rPr lang="no"/>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49" name="Google Shape;149;p28"/>
          <p:cNvSpPr/>
          <p:nvPr/>
        </p:nvSpPr>
        <p:spPr>
          <a:xfrm>
            <a:off x="714775" y="1868300"/>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8"/>
          <p:cNvSpPr/>
          <p:nvPr/>
        </p:nvSpPr>
        <p:spPr>
          <a:xfrm>
            <a:off x="2429250" y="1963300"/>
            <a:ext cx="4344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8"/>
          <p:cNvSpPr txBox="1"/>
          <p:nvPr/>
        </p:nvSpPr>
        <p:spPr>
          <a:xfrm>
            <a:off x="773450" y="2022125"/>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variabel1</a:t>
            </a:r>
            <a:endParaRPr/>
          </a:p>
        </p:txBody>
      </p:sp>
      <p:cxnSp>
        <p:nvCxnSpPr>
          <p:cNvPr id="152" name="Google Shape;152;p28"/>
          <p:cNvCxnSpPr/>
          <p:nvPr/>
        </p:nvCxnSpPr>
        <p:spPr>
          <a:xfrm>
            <a:off x="1723550" y="2198550"/>
            <a:ext cx="705600" cy="4500"/>
          </a:xfrm>
          <a:prstGeom prst="straightConnector1">
            <a:avLst/>
          </a:prstGeom>
          <a:noFill/>
          <a:ln cap="flat" cmpd="sng" w="9525">
            <a:solidFill>
              <a:srgbClr val="D9D9D9"/>
            </a:solidFill>
            <a:prstDash val="solid"/>
            <a:round/>
            <a:headEnd len="med" w="med" type="none"/>
            <a:tailEnd len="med" w="med" type="triangle"/>
          </a:ln>
        </p:spPr>
      </p:cxnSp>
      <p:sp>
        <p:nvSpPr>
          <p:cNvPr id="153" name="Google Shape;153;p28"/>
          <p:cNvSpPr txBox="1"/>
          <p:nvPr/>
        </p:nvSpPr>
        <p:spPr>
          <a:xfrm>
            <a:off x="2429250" y="2008325"/>
            <a:ext cx="4344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15</a:t>
            </a:r>
            <a:endParaRPr/>
          </a:p>
        </p:txBody>
      </p:sp>
      <p:sp>
        <p:nvSpPr>
          <p:cNvPr id="154" name="Google Shape;154;p28"/>
          <p:cNvSpPr/>
          <p:nvPr/>
        </p:nvSpPr>
        <p:spPr>
          <a:xfrm>
            <a:off x="2429250" y="2767125"/>
            <a:ext cx="4344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8"/>
          <p:cNvSpPr txBox="1"/>
          <p:nvPr/>
        </p:nvSpPr>
        <p:spPr>
          <a:xfrm>
            <a:off x="2429250" y="2812150"/>
            <a:ext cx="4344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20</a:t>
            </a:r>
            <a:endParaRPr/>
          </a:p>
        </p:txBody>
      </p:sp>
      <p:cxnSp>
        <p:nvCxnSpPr>
          <p:cNvPr id="156" name="Google Shape;156;p28"/>
          <p:cNvCxnSpPr>
            <a:endCxn id="155" idx="1"/>
          </p:cNvCxnSpPr>
          <p:nvPr/>
        </p:nvCxnSpPr>
        <p:spPr>
          <a:xfrm>
            <a:off x="1596750" y="2461000"/>
            <a:ext cx="832500" cy="503100"/>
          </a:xfrm>
          <a:prstGeom prst="straightConnector1">
            <a:avLst/>
          </a:prstGeom>
          <a:noFill/>
          <a:ln cap="flat" cmpd="sng" w="9525">
            <a:solidFill>
              <a:srgbClr val="CCCCCC"/>
            </a:solidFill>
            <a:prstDash val="solid"/>
            <a:round/>
            <a:headEnd len="med" w="med" type="none"/>
            <a:tailEnd len="med" w="med" type="triangle"/>
          </a:ln>
        </p:spPr>
      </p:cxnSp>
      <p:sp>
        <p:nvSpPr>
          <p:cNvPr id="157" name="Google Shape;157;p28"/>
          <p:cNvSpPr/>
          <p:nvPr/>
        </p:nvSpPr>
        <p:spPr>
          <a:xfrm>
            <a:off x="803850" y="3092825"/>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8"/>
          <p:cNvSpPr txBox="1"/>
          <p:nvPr/>
        </p:nvSpPr>
        <p:spPr>
          <a:xfrm>
            <a:off x="862525" y="3246650"/>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variabel2</a:t>
            </a:r>
            <a:endParaRPr/>
          </a:p>
        </p:txBody>
      </p:sp>
      <p:cxnSp>
        <p:nvCxnSpPr>
          <p:cNvPr id="159" name="Google Shape;159;p28"/>
          <p:cNvCxnSpPr>
            <a:endCxn id="155" idx="1"/>
          </p:cNvCxnSpPr>
          <p:nvPr/>
        </p:nvCxnSpPr>
        <p:spPr>
          <a:xfrm flipH="1" rot="10800000">
            <a:off x="1826250" y="2964100"/>
            <a:ext cx="603000" cy="499800"/>
          </a:xfrm>
          <a:prstGeom prst="straightConnector1">
            <a:avLst/>
          </a:prstGeom>
          <a:noFill/>
          <a:ln cap="flat" cmpd="sng" w="9525">
            <a:solidFill>
              <a:srgbClr val="D9D9D9"/>
            </a:solidFill>
            <a:prstDash val="solid"/>
            <a:round/>
            <a:headEnd len="med" w="med" type="none"/>
            <a:tailEnd len="med" w="med" type="triangle"/>
          </a:ln>
        </p:spPr>
      </p:cxnSp>
      <p:sp>
        <p:nvSpPr>
          <p:cNvPr id="160" name="Google Shape;160;p28"/>
          <p:cNvSpPr/>
          <p:nvPr/>
        </p:nvSpPr>
        <p:spPr>
          <a:xfrm>
            <a:off x="2429250" y="3676400"/>
            <a:ext cx="4344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8"/>
          <p:cNvSpPr txBox="1"/>
          <p:nvPr/>
        </p:nvSpPr>
        <p:spPr>
          <a:xfrm>
            <a:off x="2429250" y="3721425"/>
            <a:ext cx="4344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25</a:t>
            </a:r>
            <a:endParaRPr/>
          </a:p>
        </p:txBody>
      </p:sp>
      <p:cxnSp>
        <p:nvCxnSpPr>
          <p:cNvPr id="162" name="Google Shape;162;p28"/>
          <p:cNvCxnSpPr>
            <a:endCxn id="161" idx="1"/>
          </p:cNvCxnSpPr>
          <p:nvPr/>
        </p:nvCxnSpPr>
        <p:spPr>
          <a:xfrm>
            <a:off x="1812750" y="3490875"/>
            <a:ext cx="616500" cy="382500"/>
          </a:xfrm>
          <a:prstGeom prst="straightConnector1">
            <a:avLst/>
          </a:prstGeom>
          <a:noFill/>
          <a:ln cap="flat" cmpd="sng" w="9525">
            <a:solidFill>
              <a:srgbClr val="D9D9D9"/>
            </a:solidFill>
            <a:prstDash val="solid"/>
            <a:round/>
            <a:headEnd len="med" w="med" type="none"/>
            <a:tailEnd len="med" w="med" type="triangle"/>
          </a:ln>
        </p:spPr>
      </p:cxnSp>
      <p:sp>
        <p:nvSpPr>
          <p:cNvPr id="163" name="Google Shape;163;p28"/>
          <p:cNvSpPr txBox="1"/>
          <p:nvPr/>
        </p:nvSpPr>
        <p:spPr>
          <a:xfrm>
            <a:off x="601650" y="4282850"/>
            <a:ext cx="2605800" cy="63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no" sz="600">
                <a:solidFill>
                  <a:schemeClr val="lt2"/>
                </a:solidFill>
              </a:rPr>
              <a:t>Dette er en animasjon! Gir ikke mening hvis man ikke ser den som animasjon! Last ned pptx-versjon av foilene.</a:t>
            </a:r>
            <a:endParaRPr sz="200"/>
          </a:p>
        </p:txBody>
      </p:sp>
      <p:sp>
        <p:nvSpPr>
          <p:cNvPr id="164" name="Google Shape;164;p28"/>
          <p:cNvSpPr txBox="1"/>
          <p:nvPr/>
        </p:nvSpPr>
        <p:spPr>
          <a:xfrm>
            <a:off x="4193500" y="1868300"/>
            <a:ext cx="2605800" cy="15201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15</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20</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variabel1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 over er akkuratt det samme som å si: variabel2 = 20</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a:t>
            </a:r>
            <a:r>
              <a:rPr lang="no" sz="900">
                <a:solidFill>
                  <a:srgbClr val="B5CEA8"/>
                </a:solidFill>
                <a:highlight>
                  <a:srgbClr val="1E1E1E"/>
                </a:highlight>
                <a:latin typeface="Courier New"/>
                <a:ea typeface="Courier New"/>
                <a:cs typeface="Courier New"/>
                <a:sym typeface="Courier New"/>
              </a:rPr>
              <a:t>25</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6A9955"/>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par>
                                <p:cTn fill="hold" nodeType="with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par>
                          <p:cTn fill="hold">
                            <p:stCondLst>
                              <p:cond delay="1000"/>
                            </p:stCondLst>
                            <p:childTnLst>
                              <p:par>
                                <p:cTn fill="hold" nodeType="after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5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par>
                                <p:cTn fill="hold" nodeType="with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5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Stringer og tall er immutable!</a:t>
            </a:r>
            <a:endParaRPr/>
          </a:p>
        </p:txBody>
      </p:sp>
      <p:sp>
        <p:nvSpPr>
          <p:cNvPr id="170" name="Google Shape;170;p29"/>
          <p:cNvSpPr txBox="1"/>
          <p:nvPr>
            <p:ph idx="1" type="body"/>
          </p:nvPr>
        </p:nvSpPr>
        <p:spPr>
          <a:xfrm>
            <a:off x="311700" y="1152475"/>
            <a:ext cx="6283800" cy="492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no"/>
              <a:t>Samme for stringer:</a:t>
            </a:r>
            <a:endParaRPr/>
          </a:p>
          <a:p>
            <a:pPr indent="0" lvl="0" marL="0" rtl="0" algn="l">
              <a:spcBef>
                <a:spcPts val="1200"/>
              </a:spcBef>
              <a:spcAft>
                <a:spcPts val="0"/>
              </a:spcAft>
              <a:buNone/>
            </a:pPr>
            <a:r>
              <a:rPr lang="no"/>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71" name="Google Shape;171;p29"/>
          <p:cNvSpPr/>
          <p:nvPr/>
        </p:nvSpPr>
        <p:spPr>
          <a:xfrm>
            <a:off x="714775" y="1868300"/>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9"/>
          <p:cNvSpPr/>
          <p:nvPr/>
        </p:nvSpPr>
        <p:spPr>
          <a:xfrm>
            <a:off x="2429250" y="1963300"/>
            <a:ext cx="6423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9"/>
          <p:cNvSpPr txBox="1"/>
          <p:nvPr/>
        </p:nvSpPr>
        <p:spPr>
          <a:xfrm>
            <a:off x="773450" y="2022125"/>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variabel1</a:t>
            </a:r>
            <a:endParaRPr/>
          </a:p>
        </p:txBody>
      </p:sp>
      <p:cxnSp>
        <p:nvCxnSpPr>
          <p:cNvPr id="174" name="Google Shape;174;p29"/>
          <p:cNvCxnSpPr/>
          <p:nvPr/>
        </p:nvCxnSpPr>
        <p:spPr>
          <a:xfrm>
            <a:off x="1723550" y="2198550"/>
            <a:ext cx="705600" cy="4500"/>
          </a:xfrm>
          <a:prstGeom prst="straightConnector1">
            <a:avLst/>
          </a:prstGeom>
          <a:noFill/>
          <a:ln cap="flat" cmpd="sng" w="9525">
            <a:solidFill>
              <a:srgbClr val="D9D9D9"/>
            </a:solidFill>
            <a:prstDash val="solid"/>
            <a:round/>
            <a:headEnd len="med" w="med" type="none"/>
            <a:tailEnd len="med" w="med" type="triangle"/>
          </a:ln>
        </p:spPr>
      </p:cxnSp>
      <p:sp>
        <p:nvSpPr>
          <p:cNvPr id="175" name="Google Shape;175;p29"/>
          <p:cNvSpPr txBox="1"/>
          <p:nvPr/>
        </p:nvSpPr>
        <p:spPr>
          <a:xfrm>
            <a:off x="2429250" y="2008325"/>
            <a:ext cx="7782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“Hei”</a:t>
            </a:r>
            <a:endParaRPr/>
          </a:p>
        </p:txBody>
      </p:sp>
      <p:sp>
        <p:nvSpPr>
          <p:cNvPr id="176" name="Google Shape;176;p29"/>
          <p:cNvSpPr/>
          <p:nvPr/>
        </p:nvSpPr>
        <p:spPr>
          <a:xfrm>
            <a:off x="2429250" y="2767125"/>
            <a:ext cx="7374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9"/>
          <p:cNvSpPr txBox="1"/>
          <p:nvPr/>
        </p:nvSpPr>
        <p:spPr>
          <a:xfrm>
            <a:off x="2429250" y="2812150"/>
            <a:ext cx="8325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“Hallo”</a:t>
            </a:r>
            <a:endParaRPr/>
          </a:p>
        </p:txBody>
      </p:sp>
      <p:cxnSp>
        <p:nvCxnSpPr>
          <p:cNvPr id="178" name="Google Shape;178;p29"/>
          <p:cNvCxnSpPr>
            <a:endCxn id="177" idx="1"/>
          </p:cNvCxnSpPr>
          <p:nvPr/>
        </p:nvCxnSpPr>
        <p:spPr>
          <a:xfrm>
            <a:off x="1596750" y="2461000"/>
            <a:ext cx="832500" cy="503100"/>
          </a:xfrm>
          <a:prstGeom prst="straightConnector1">
            <a:avLst/>
          </a:prstGeom>
          <a:noFill/>
          <a:ln cap="flat" cmpd="sng" w="9525">
            <a:solidFill>
              <a:srgbClr val="CCCCCC"/>
            </a:solidFill>
            <a:prstDash val="solid"/>
            <a:round/>
            <a:headEnd len="med" w="med" type="none"/>
            <a:tailEnd len="med" w="med" type="triangle"/>
          </a:ln>
        </p:spPr>
      </p:cxnSp>
      <p:sp>
        <p:nvSpPr>
          <p:cNvPr id="179" name="Google Shape;179;p29"/>
          <p:cNvSpPr/>
          <p:nvPr/>
        </p:nvSpPr>
        <p:spPr>
          <a:xfrm>
            <a:off x="803850" y="3092825"/>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9"/>
          <p:cNvSpPr txBox="1"/>
          <p:nvPr/>
        </p:nvSpPr>
        <p:spPr>
          <a:xfrm>
            <a:off x="862525" y="3246650"/>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variabel2</a:t>
            </a:r>
            <a:endParaRPr/>
          </a:p>
        </p:txBody>
      </p:sp>
      <p:cxnSp>
        <p:nvCxnSpPr>
          <p:cNvPr id="181" name="Google Shape;181;p29"/>
          <p:cNvCxnSpPr>
            <a:endCxn id="177" idx="1"/>
          </p:cNvCxnSpPr>
          <p:nvPr/>
        </p:nvCxnSpPr>
        <p:spPr>
          <a:xfrm flipH="1" rot="10800000">
            <a:off x="1826250" y="2964100"/>
            <a:ext cx="603000" cy="499800"/>
          </a:xfrm>
          <a:prstGeom prst="straightConnector1">
            <a:avLst/>
          </a:prstGeom>
          <a:noFill/>
          <a:ln cap="flat" cmpd="sng" w="9525">
            <a:solidFill>
              <a:srgbClr val="D9D9D9"/>
            </a:solidFill>
            <a:prstDash val="solid"/>
            <a:round/>
            <a:headEnd len="med" w="med" type="none"/>
            <a:tailEnd len="med" w="med" type="triangle"/>
          </a:ln>
        </p:spPr>
      </p:cxnSp>
      <p:sp>
        <p:nvSpPr>
          <p:cNvPr id="182" name="Google Shape;182;p29"/>
          <p:cNvSpPr/>
          <p:nvPr/>
        </p:nvSpPr>
        <p:spPr>
          <a:xfrm>
            <a:off x="2429250" y="3676400"/>
            <a:ext cx="7782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9"/>
          <p:cNvSpPr txBox="1"/>
          <p:nvPr/>
        </p:nvSpPr>
        <p:spPr>
          <a:xfrm>
            <a:off x="2429250" y="3721425"/>
            <a:ext cx="7374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“Hade”</a:t>
            </a:r>
            <a:endParaRPr/>
          </a:p>
        </p:txBody>
      </p:sp>
      <p:cxnSp>
        <p:nvCxnSpPr>
          <p:cNvPr id="184" name="Google Shape;184;p29"/>
          <p:cNvCxnSpPr>
            <a:endCxn id="183" idx="1"/>
          </p:cNvCxnSpPr>
          <p:nvPr/>
        </p:nvCxnSpPr>
        <p:spPr>
          <a:xfrm>
            <a:off x="1812750" y="3490875"/>
            <a:ext cx="616500" cy="382500"/>
          </a:xfrm>
          <a:prstGeom prst="straightConnector1">
            <a:avLst/>
          </a:prstGeom>
          <a:noFill/>
          <a:ln cap="flat" cmpd="sng" w="9525">
            <a:solidFill>
              <a:srgbClr val="D9D9D9"/>
            </a:solidFill>
            <a:prstDash val="solid"/>
            <a:round/>
            <a:headEnd len="med" w="med" type="none"/>
            <a:tailEnd len="med" w="med" type="triangle"/>
          </a:ln>
        </p:spPr>
      </p:cxnSp>
      <p:sp>
        <p:nvSpPr>
          <p:cNvPr id="185" name="Google Shape;185;p29"/>
          <p:cNvSpPr txBox="1"/>
          <p:nvPr/>
        </p:nvSpPr>
        <p:spPr>
          <a:xfrm>
            <a:off x="601650" y="4282850"/>
            <a:ext cx="2605800" cy="63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no" sz="600">
                <a:solidFill>
                  <a:schemeClr val="lt2"/>
                </a:solidFill>
              </a:rPr>
              <a:t>Dette er en animasjon! Gir ikke mening hvis man ikke ser den som animasjon! Last ned pptx-versjon av foilene.</a:t>
            </a:r>
            <a:endParaRPr sz="200"/>
          </a:p>
        </p:txBody>
      </p:sp>
      <p:sp>
        <p:nvSpPr>
          <p:cNvPr id="186" name="Google Shape;186;p29"/>
          <p:cNvSpPr txBox="1"/>
          <p:nvPr/>
        </p:nvSpPr>
        <p:spPr>
          <a:xfrm>
            <a:off x="4193500" y="1868300"/>
            <a:ext cx="2605800" cy="15201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“hei”</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“hallo”</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variabel1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 over er akkuratt det samme som å si: variabel2 = “hallo”</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a:t>
            </a:r>
            <a:r>
              <a:rPr lang="no" sz="900">
                <a:solidFill>
                  <a:srgbClr val="B5CEA8"/>
                </a:solidFill>
                <a:highlight>
                  <a:srgbClr val="1E1E1E"/>
                </a:highlight>
                <a:latin typeface="Courier New"/>
                <a:ea typeface="Courier New"/>
                <a:cs typeface="Courier New"/>
                <a:sym typeface="Courier New"/>
              </a:rPr>
              <a:t>“hade”</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6A9955"/>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par>
                                <p:cTn fill="hold" nodeType="with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childTnLst>
                          </p:cTn>
                        </p:par>
                        <p:par>
                          <p:cTn fill="hold">
                            <p:stCondLst>
                              <p:cond delay="1000"/>
                            </p:stCondLst>
                            <p:childTnLst>
                              <p:par>
                                <p:cTn fill="hold" nodeType="after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7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par>
                                <p:cTn fill="hold" nodeType="withEffect" presetClass="entr" presetID="1" presetSubtype="0">
                                  <p:stCondLst>
                                    <p:cond delay="0"/>
                                  </p:stCondLst>
                                  <p:childTnLst>
                                    <p:set>
                                      <p:cBhvr>
                                        <p:cTn dur="1" fill="hold">
                                          <p:stCondLst>
                                            <p:cond delay="0"/>
                                          </p:stCondLst>
                                        </p:cTn>
                                        <p:tgtEl>
                                          <p:spTgt spid="1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par>
                                <p:cTn fill="hold" nodeType="withEffect" presetClass="entr" presetID="1" presetSubtype="0">
                                  <p:stCondLst>
                                    <p:cond delay="0"/>
                                  </p:stCondLst>
                                  <p:childTnLst>
                                    <p:set>
                                      <p:cBhvr>
                                        <p:cTn dur="1" fill="hold">
                                          <p:stCondLst>
                                            <p:cond delay="0"/>
                                          </p:stCondLst>
                                        </p:cTn>
                                        <p:tgtEl>
                                          <p:spTgt spid="18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8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Stringer og tall er immutable!</a:t>
            </a:r>
            <a:endParaRPr/>
          </a:p>
        </p:txBody>
      </p:sp>
      <p:sp>
        <p:nvSpPr>
          <p:cNvPr id="192" name="Google Shape;192;p30"/>
          <p:cNvSpPr txBox="1"/>
          <p:nvPr>
            <p:ph idx="1" type="body"/>
          </p:nvPr>
        </p:nvSpPr>
        <p:spPr>
          <a:xfrm>
            <a:off x="311700" y="1152475"/>
            <a:ext cx="6283800" cy="492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no"/>
              <a:t>Samme hvis vi plusser! Vi lager alltid </a:t>
            </a:r>
            <a:r>
              <a:rPr b="1" lang="no"/>
              <a:t>helt nye</a:t>
            </a:r>
            <a:r>
              <a:rPr lang="no"/>
              <a:t> strenger!</a:t>
            </a:r>
            <a:endParaRPr/>
          </a:p>
          <a:p>
            <a:pPr indent="0" lvl="0" marL="0" rtl="0" algn="l">
              <a:spcBef>
                <a:spcPts val="1200"/>
              </a:spcBef>
              <a:spcAft>
                <a:spcPts val="0"/>
              </a:spcAft>
              <a:buNone/>
            </a:pPr>
            <a:r>
              <a:rPr lang="no"/>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93" name="Google Shape;193;p30"/>
          <p:cNvSpPr/>
          <p:nvPr/>
        </p:nvSpPr>
        <p:spPr>
          <a:xfrm>
            <a:off x="714775" y="1868300"/>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30"/>
          <p:cNvSpPr/>
          <p:nvPr/>
        </p:nvSpPr>
        <p:spPr>
          <a:xfrm>
            <a:off x="2429250" y="1963300"/>
            <a:ext cx="6423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30"/>
          <p:cNvSpPr txBox="1"/>
          <p:nvPr/>
        </p:nvSpPr>
        <p:spPr>
          <a:xfrm>
            <a:off x="773450" y="2022125"/>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variabel1</a:t>
            </a:r>
            <a:endParaRPr/>
          </a:p>
        </p:txBody>
      </p:sp>
      <p:cxnSp>
        <p:nvCxnSpPr>
          <p:cNvPr id="196" name="Google Shape;196;p30"/>
          <p:cNvCxnSpPr/>
          <p:nvPr/>
        </p:nvCxnSpPr>
        <p:spPr>
          <a:xfrm>
            <a:off x="1723550" y="2198550"/>
            <a:ext cx="705600" cy="4500"/>
          </a:xfrm>
          <a:prstGeom prst="straightConnector1">
            <a:avLst/>
          </a:prstGeom>
          <a:noFill/>
          <a:ln cap="flat" cmpd="sng" w="9525">
            <a:solidFill>
              <a:srgbClr val="D9D9D9"/>
            </a:solidFill>
            <a:prstDash val="solid"/>
            <a:round/>
            <a:headEnd len="med" w="med" type="none"/>
            <a:tailEnd len="med" w="med" type="triangle"/>
          </a:ln>
        </p:spPr>
      </p:cxnSp>
      <p:sp>
        <p:nvSpPr>
          <p:cNvPr id="197" name="Google Shape;197;p30"/>
          <p:cNvSpPr txBox="1"/>
          <p:nvPr/>
        </p:nvSpPr>
        <p:spPr>
          <a:xfrm>
            <a:off x="2429250" y="2008325"/>
            <a:ext cx="7782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“hei”</a:t>
            </a:r>
            <a:endParaRPr/>
          </a:p>
        </p:txBody>
      </p:sp>
      <p:sp>
        <p:nvSpPr>
          <p:cNvPr id="198" name="Google Shape;198;p30"/>
          <p:cNvSpPr/>
          <p:nvPr/>
        </p:nvSpPr>
        <p:spPr>
          <a:xfrm>
            <a:off x="2429250" y="2767125"/>
            <a:ext cx="11445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0"/>
          <p:cNvSpPr txBox="1"/>
          <p:nvPr/>
        </p:nvSpPr>
        <p:spPr>
          <a:xfrm>
            <a:off x="2429250" y="2812150"/>
            <a:ext cx="12168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“hei på deg”</a:t>
            </a:r>
            <a:endParaRPr/>
          </a:p>
        </p:txBody>
      </p:sp>
      <p:cxnSp>
        <p:nvCxnSpPr>
          <p:cNvPr id="200" name="Google Shape;200;p30"/>
          <p:cNvCxnSpPr>
            <a:endCxn id="199" idx="1"/>
          </p:cNvCxnSpPr>
          <p:nvPr/>
        </p:nvCxnSpPr>
        <p:spPr>
          <a:xfrm>
            <a:off x="1596750" y="2461000"/>
            <a:ext cx="832500" cy="503100"/>
          </a:xfrm>
          <a:prstGeom prst="straightConnector1">
            <a:avLst/>
          </a:prstGeom>
          <a:noFill/>
          <a:ln cap="flat" cmpd="sng" w="9525">
            <a:solidFill>
              <a:srgbClr val="CCCCCC"/>
            </a:solidFill>
            <a:prstDash val="solid"/>
            <a:round/>
            <a:headEnd len="med" w="med" type="none"/>
            <a:tailEnd len="med" w="med" type="triangle"/>
          </a:ln>
        </p:spPr>
      </p:cxnSp>
      <p:sp>
        <p:nvSpPr>
          <p:cNvPr id="201" name="Google Shape;201;p30"/>
          <p:cNvSpPr/>
          <p:nvPr/>
        </p:nvSpPr>
        <p:spPr>
          <a:xfrm>
            <a:off x="803850" y="3092825"/>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30"/>
          <p:cNvSpPr txBox="1"/>
          <p:nvPr/>
        </p:nvSpPr>
        <p:spPr>
          <a:xfrm>
            <a:off x="862525" y="3246650"/>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variabel2</a:t>
            </a:r>
            <a:endParaRPr/>
          </a:p>
        </p:txBody>
      </p:sp>
      <p:cxnSp>
        <p:nvCxnSpPr>
          <p:cNvPr id="203" name="Google Shape;203;p30"/>
          <p:cNvCxnSpPr>
            <a:endCxn id="199" idx="1"/>
          </p:cNvCxnSpPr>
          <p:nvPr/>
        </p:nvCxnSpPr>
        <p:spPr>
          <a:xfrm flipH="1" rot="10800000">
            <a:off x="1826250" y="2964100"/>
            <a:ext cx="603000" cy="499800"/>
          </a:xfrm>
          <a:prstGeom prst="straightConnector1">
            <a:avLst/>
          </a:prstGeom>
          <a:noFill/>
          <a:ln cap="flat" cmpd="sng" w="9525">
            <a:solidFill>
              <a:srgbClr val="D9D9D9"/>
            </a:solidFill>
            <a:prstDash val="solid"/>
            <a:round/>
            <a:headEnd len="med" w="med" type="none"/>
            <a:tailEnd len="med" w="med" type="triangle"/>
          </a:ln>
        </p:spPr>
      </p:cxnSp>
      <p:sp>
        <p:nvSpPr>
          <p:cNvPr id="204" name="Google Shape;204;p30"/>
          <p:cNvSpPr/>
          <p:nvPr/>
        </p:nvSpPr>
        <p:spPr>
          <a:xfrm>
            <a:off x="2429250" y="3676400"/>
            <a:ext cx="13254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0"/>
          <p:cNvSpPr txBox="1"/>
          <p:nvPr/>
        </p:nvSpPr>
        <p:spPr>
          <a:xfrm>
            <a:off x="2429250" y="3721425"/>
            <a:ext cx="12846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“hei på deg!”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cxnSp>
        <p:nvCxnSpPr>
          <p:cNvPr id="206" name="Google Shape;206;p30"/>
          <p:cNvCxnSpPr>
            <a:endCxn id="205" idx="1"/>
          </p:cNvCxnSpPr>
          <p:nvPr/>
        </p:nvCxnSpPr>
        <p:spPr>
          <a:xfrm>
            <a:off x="1812750" y="3490875"/>
            <a:ext cx="616500" cy="382500"/>
          </a:xfrm>
          <a:prstGeom prst="straightConnector1">
            <a:avLst/>
          </a:prstGeom>
          <a:noFill/>
          <a:ln cap="flat" cmpd="sng" w="9525">
            <a:solidFill>
              <a:srgbClr val="D9D9D9"/>
            </a:solidFill>
            <a:prstDash val="solid"/>
            <a:round/>
            <a:headEnd len="med" w="med" type="none"/>
            <a:tailEnd len="med" w="med" type="triangle"/>
          </a:ln>
        </p:spPr>
      </p:cxnSp>
      <p:sp>
        <p:nvSpPr>
          <p:cNvPr id="207" name="Google Shape;207;p30"/>
          <p:cNvSpPr txBox="1"/>
          <p:nvPr/>
        </p:nvSpPr>
        <p:spPr>
          <a:xfrm>
            <a:off x="601650" y="4282850"/>
            <a:ext cx="2605800" cy="63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no" sz="600">
                <a:solidFill>
                  <a:schemeClr val="lt2"/>
                </a:solidFill>
              </a:rPr>
              <a:t>Dette er en animasjon! Gir ikke mening hvis man ikke ser den som animasjon! Last ned pptx-versjon av foilene.</a:t>
            </a:r>
            <a:endParaRPr sz="200"/>
          </a:p>
        </p:txBody>
      </p:sp>
      <p:sp>
        <p:nvSpPr>
          <p:cNvPr id="208" name="Google Shape;208;p30"/>
          <p:cNvSpPr txBox="1"/>
          <p:nvPr/>
        </p:nvSpPr>
        <p:spPr>
          <a:xfrm>
            <a:off x="4722775" y="1868300"/>
            <a:ext cx="2605800" cy="15201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“hei”</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“på deg”</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variabel1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 over er akkuratt det samme som å si: variabel2 = “hei på deg”</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6A9955"/>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1000"/>
                                        <p:tgtEl>
                                          <p:spTgt spid="198"/>
                                        </p:tgtEl>
                                      </p:cBhvr>
                                    </p:animEffect>
                                  </p:childTnLst>
                                </p:cTn>
                              </p:par>
                              <p:par>
                                <p:cTn fill="hold" nodeType="with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par>
                          <p:cTn fill="hold">
                            <p:stCondLst>
                              <p:cond delay="1000"/>
                            </p:stCondLst>
                            <p:childTnLst>
                              <p:par>
                                <p:cTn fill="hold" nodeType="after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19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par>
                                <p:cTn fill="hold" nodeType="with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203"/>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immutble vs. mutable</a:t>
            </a:r>
            <a:endParaRPr/>
          </a:p>
        </p:txBody>
      </p:sp>
      <p:sp>
        <p:nvSpPr>
          <p:cNvPr id="214" name="Google Shape;214;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Så husk: strenger og tall er immutable, de kan ikke endres! Kanskje det ser ut som vi endre en string eller et tall, men egentlig lager vi en ny!</a:t>
            </a:r>
            <a:endParaRPr/>
          </a:p>
          <a:p>
            <a:pPr indent="0" lvl="0" marL="0" rtl="0" algn="l">
              <a:spcBef>
                <a:spcPts val="1200"/>
              </a:spcBef>
              <a:spcAft>
                <a:spcPts val="1200"/>
              </a:spcAft>
              <a:buNone/>
            </a:pPr>
            <a:r>
              <a:rPr lang="no"/>
              <a:t>Lister, dictionaries og mange andre typer er derimot mutable, altså vi kan endre dem!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no"/>
              <a:t>Velkommen :)</a:t>
            </a:r>
            <a:endParaRPr/>
          </a:p>
        </p:txBody>
      </p:sp>
      <p:sp>
        <p:nvSpPr>
          <p:cNvPr id="66" name="Google Shape;66;p14"/>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no"/>
              <a:t>In1000 - Johanna</a:t>
            </a:r>
            <a:endParaRPr/>
          </a:p>
          <a:p>
            <a:pPr indent="0" lvl="0" marL="0" rtl="0" algn="ctr">
              <a:spcBef>
                <a:spcPts val="0"/>
              </a:spcBef>
              <a:spcAft>
                <a:spcPts val="0"/>
              </a:spcAft>
              <a:buNone/>
            </a:pPr>
            <a:r>
              <a:rPr lang="no"/>
              <a:t>johannph@uio.no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Først litt basic om variabler</a:t>
            </a:r>
            <a:endParaRPr/>
          </a:p>
        </p:txBody>
      </p:sp>
      <p:sp>
        <p:nvSpPr>
          <p:cNvPr id="220" name="Google Shape;220;p32"/>
          <p:cNvSpPr txBox="1"/>
          <p:nvPr>
            <p:ph idx="1" type="body"/>
          </p:nvPr>
        </p:nvSpPr>
        <p:spPr>
          <a:xfrm>
            <a:off x="311700" y="1152475"/>
            <a:ext cx="6283800" cy="492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no"/>
              <a:t>Stringer og tall er immutable, altså man kan ikke endre dem!</a:t>
            </a:r>
            <a:endParaRPr/>
          </a:p>
          <a:p>
            <a:pPr indent="0" lvl="0" marL="0" rtl="0" algn="l">
              <a:spcBef>
                <a:spcPts val="1200"/>
              </a:spcBef>
              <a:spcAft>
                <a:spcPts val="0"/>
              </a:spcAft>
              <a:buNone/>
            </a:pPr>
            <a:r>
              <a:rPr lang="no"/>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221" name="Google Shape;221;p32"/>
          <p:cNvSpPr/>
          <p:nvPr/>
        </p:nvSpPr>
        <p:spPr>
          <a:xfrm>
            <a:off x="714775" y="1868300"/>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2"/>
          <p:cNvSpPr txBox="1"/>
          <p:nvPr/>
        </p:nvSpPr>
        <p:spPr>
          <a:xfrm>
            <a:off x="773450" y="2022125"/>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variabel1</a:t>
            </a:r>
            <a:endParaRPr/>
          </a:p>
        </p:txBody>
      </p:sp>
      <p:cxnSp>
        <p:nvCxnSpPr>
          <p:cNvPr id="223" name="Google Shape;223;p32"/>
          <p:cNvCxnSpPr>
            <a:endCxn id="224" idx="1"/>
          </p:cNvCxnSpPr>
          <p:nvPr/>
        </p:nvCxnSpPr>
        <p:spPr>
          <a:xfrm>
            <a:off x="1596750" y="2461000"/>
            <a:ext cx="832500" cy="503100"/>
          </a:xfrm>
          <a:prstGeom prst="straightConnector1">
            <a:avLst/>
          </a:prstGeom>
          <a:noFill/>
          <a:ln cap="flat" cmpd="sng" w="9525">
            <a:solidFill>
              <a:srgbClr val="CCCCCC"/>
            </a:solidFill>
            <a:prstDash val="solid"/>
            <a:round/>
            <a:headEnd len="med" w="med" type="none"/>
            <a:tailEnd len="med" w="med" type="triangle"/>
          </a:ln>
        </p:spPr>
      </p:cxnSp>
      <p:sp>
        <p:nvSpPr>
          <p:cNvPr id="225" name="Google Shape;225;p32"/>
          <p:cNvSpPr/>
          <p:nvPr/>
        </p:nvSpPr>
        <p:spPr>
          <a:xfrm>
            <a:off x="803850" y="3092825"/>
            <a:ext cx="1022400" cy="6831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2"/>
          <p:cNvSpPr txBox="1"/>
          <p:nvPr/>
        </p:nvSpPr>
        <p:spPr>
          <a:xfrm>
            <a:off x="862525" y="3246650"/>
            <a:ext cx="950100" cy="2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variabel2</a:t>
            </a:r>
            <a:endParaRPr/>
          </a:p>
        </p:txBody>
      </p:sp>
      <p:cxnSp>
        <p:nvCxnSpPr>
          <p:cNvPr id="227" name="Google Shape;227;p32"/>
          <p:cNvCxnSpPr>
            <a:endCxn id="224" idx="1"/>
          </p:cNvCxnSpPr>
          <p:nvPr/>
        </p:nvCxnSpPr>
        <p:spPr>
          <a:xfrm flipH="1" rot="10800000">
            <a:off x="1826250" y="2964100"/>
            <a:ext cx="603000" cy="499800"/>
          </a:xfrm>
          <a:prstGeom prst="straightConnector1">
            <a:avLst/>
          </a:prstGeom>
          <a:noFill/>
          <a:ln cap="flat" cmpd="sng" w="9525">
            <a:solidFill>
              <a:srgbClr val="D9D9D9"/>
            </a:solidFill>
            <a:prstDash val="solid"/>
            <a:round/>
            <a:headEnd len="med" w="med" type="none"/>
            <a:tailEnd len="med" w="med" type="triangle"/>
          </a:ln>
        </p:spPr>
      </p:cxnSp>
      <p:sp>
        <p:nvSpPr>
          <p:cNvPr id="228" name="Google Shape;228;p32"/>
          <p:cNvSpPr txBox="1"/>
          <p:nvPr/>
        </p:nvSpPr>
        <p:spPr>
          <a:xfrm>
            <a:off x="601650" y="4282850"/>
            <a:ext cx="2605800" cy="63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no" sz="600">
                <a:solidFill>
                  <a:schemeClr val="lt2"/>
                </a:solidFill>
              </a:rPr>
              <a:t>Dette er en animasjon! Gir ikke mening hvis man ikke ser den som animasjon! Last ned pptx-versjon av foilene.</a:t>
            </a:r>
            <a:endParaRPr sz="200"/>
          </a:p>
        </p:txBody>
      </p:sp>
      <p:sp>
        <p:nvSpPr>
          <p:cNvPr id="229" name="Google Shape;229;p32"/>
          <p:cNvSpPr txBox="1"/>
          <p:nvPr/>
        </p:nvSpPr>
        <p:spPr>
          <a:xfrm>
            <a:off x="4193500" y="1868300"/>
            <a:ext cx="2605800" cy="19995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[1, 2, 3]</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variabel1 = </a:t>
            </a:r>
            <a:r>
              <a:rPr lang="no" sz="900">
                <a:solidFill>
                  <a:srgbClr val="B5CEA8"/>
                </a:solidFill>
                <a:highlight>
                  <a:srgbClr val="1E1E1E"/>
                </a:highlight>
                <a:latin typeface="Courier New"/>
                <a:ea typeface="Courier New"/>
                <a:cs typeface="Courier New"/>
                <a:sym typeface="Courier New"/>
              </a:rPr>
              <a:t>variabel1.append(4)</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vari abel1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 over er </a:t>
            </a:r>
            <a:r>
              <a:rPr b="1" lang="no" sz="900">
                <a:solidFill>
                  <a:srgbClr val="6A9955"/>
                </a:solidFill>
                <a:highlight>
                  <a:srgbClr val="1E1E1E"/>
                </a:highlight>
                <a:latin typeface="Courier New"/>
                <a:ea typeface="Courier New"/>
                <a:cs typeface="Courier New"/>
                <a:sym typeface="Courier New"/>
              </a:rPr>
              <a:t>IKKE</a:t>
            </a:r>
            <a:r>
              <a:rPr lang="no" sz="900">
                <a:solidFill>
                  <a:srgbClr val="6A9955"/>
                </a:solidFill>
                <a:highlight>
                  <a:srgbClr val="1E1E1E"/>
                </a:highlight>
                <a:latin typeface="Courier New"/>
                <a:ea typeface="Courier New"/>
                <a:cs typeface="Courier New"/>
                <a:sym typeface="Courier New"/>
              </a:rPr>
              <a:t> det samme som å si: variabel2 = [1, 2, 3, 4]</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variabel2 = variabel2.append(5)</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(variabel1)</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Kontrollspm: Hva printes?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6A9955"/>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
        <p:nvSpPr>
          <p:cNvPr id="230" name="Google Shape;230;p32"/>
          <p:cNvSpPr/>
          <p:nvPr/>
        </p:nvSpPr>
        <p:spPr>
          <a:xfrm>
            <a:off x="2459500" y="2746925"/>
            <a:ext cx="1254600" cy="43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2"/>
          <p:cNvSpPr txBox="1"/>
          <p:nvPr/>
        </p:nvSpPr>
        <p:spPr>
          <a:xfrm>
            <a:off x="2459500" y="2746926"/>
            <a:ext cx="815100" cy="34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[1, 2, 3]</a:t>
            </a:r>
            <a:endParaRPr/>
          </a:p>
        </p:txBody>
      </p:sp>
      <p:sp>
        <p:nvSpPr>
          <p:cNvPr id="232" name="Google Shape;232;p32"/>
          <p:cNvSpPr txBox="1"/>
          <p:nvPr/>
        </p:nvSpPr>
        <p:spPr>
          <a:xfrm>
            <a:off x="2459500" y="2746925"/>
            <a:ext cx="1022400" cy="83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[1, 2, 3, 4]</a:t>
            </a:r>
            <a:endParaRPr/>
          </a:p>
        </p:txBody>
      </p:sp>
      <p:sp>
        <p:nvSpPr>
          <p:cNvPr id="233" name="Google Shape;233;p32"/>
          <p:cNvSpPr txBox="1"/>
          <p:nvPr/>
        </p:nvSpPr>
        <p:spPr>
          <a:xfrm>
            <a:off x="2459500" y="2746925"/>
            <a:ext cx="1177500" cy="3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o"/>
              <a:t>[1, 2, 3, 4, 5]</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23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1000"/>
                                        <p:tgtEl>
                                          <p:spTgt spid="225"/>
                                        </p:tgtEl>
                                      </p:cBhvr>
                                    </p:animEffect>
                                  </p:childTnLst>
                                </p:cTn>
                              </p:par>
                              <p:par>
                                <p:cTn fill="hold" nodeType="with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232"/>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immutble vs. mutable</a:t>
            </a:r>
            <a:endParaRPr/>
          </a:p>
        </p:txBody>
      </p:sp>
      <p:sp>
        <p:nvSpPr>
          <p:cNvPr id="239" name="Google Shape;239;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Så husk: strenger og tall er immutable, de kan ikke endres! Kanskje det ser ut som vi endre en string eller et tall, men egentlig lager vi en ny!</a:t>
            </a:r>
            <a:endParaRPr/>
          </a:p>
          <a:p>
            <a:pPr indent="0" lvl="0" marL="0" rtl="0" algn="l">
              <a:spcBef>
                <a:spcPts val="1200"/>
              </a:spcBef>
              <a:spcAft>
                <a:spcPts val="1200"/>
              </a:spcAft>
              <a:buNone/>
            </a:pPr>
            <a:r>
              <a:rPr lang="no"/>
              <a:t>Lister, dictionaries og mange andre typer er derimot mutable, altså vi kan endre dem!</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Skop</a:t>
            </a:r>
            <a:endParaRPr/>
          </a:p>
        </p:txBody>
      </p:sp>
      <p:sp>
        <p:nvSpPr>
          <p:cNvPr id="245" name="Google Shape;245;p34"/>
          <p:cNvSpPr txBox="1"/>
          <p:nvPr>
            <p:ph idx="1" type="body"/>
          </p:nvPr>
        </p:nvSpPr>
        <p:spPr>
          <a:xfrm>
            <a:off x="311700" y="1152475"/>
            <a:ext cx="5293200" cy="743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1200"/>
              </a:spcAft>
              <a:buNone/>
            </a:pPr>
            <a:r>
              <a:rPr lang="no"/>
              <a:t>Skop sier noe om hvor en variabel er tilgjengelig! Hva er skopet til disse variablene?</a:t>
            </a:r>
            <a:endParaRPr/>
          </a:p>
        </p:txBody>
      </p:sp>
      <p:sp>
        <p:nvSpPr>
          <p:cNvPr id="246" name="Google Shape;246;p34"/>
          <p:cNvSpPr txBox="1"/>
          <p:nvPr/>
        </p:nvSpPr>
        <p:spPr>
          <a:xfrm>
            <a:off x="488575" y="1895450"/>
            <a:ext cx="1925100" cy="30000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a:t>
            </a:r>
            <a:r>
              <a:rPr lang="no" sz="900">
                <a:solidFill>
                  <a:srgbClr val="6A9955"/>
                </a:solidFill>
                <a:highlight>
                  <a:srgbClr val="1E1E1E"/>
                </a:highlight>
                <a:latin typeface="Courier New"/>
                <a:ea typeface="Courier New"/>
                <a:cs typeface="Courier New"/>
                <a:sym typeface="Courier New"/>
              </a:rPr>
              <a:t>Dette funker</a:t>
            </a:r>
            <a:r>
              <a:rPr lang="no" sz="900">
                <a:solidFill>
                  <a:srgbClr val="6A9955"/>
                </a:solidFill>
                <a:highlight>
                  <a:srgbClr val="1E1E1E"/>
                </a:highlight>
                <a:latin typeface="Courier New"/>
                <a:ea typeface="Courier New"/>
                <a:cs typeface="Courier New"/>
                <a:sym typeface="Courier New"/>
              </a:rPr>
              <a:t>:</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 = </a:t>
            </a:r>
            <a:r>
              <a:rPr lang="no" sz="900">
                <a:solidFill>
                  <a:srgbClr val="B5CEA8"/>
                </a:solidFill>
                <a:highlight>
                  <a:srgbClr val="1E1E1E"/>
                </a:highlight>
                <a:latin typeface="Courier New"/>
                <a:ea typeface="Courier New"/>
                <a:cs typeface="Courier New"/>
                <a:sym typeface="Courier New"/>
              </a:rPr>
              <a:t>1</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(globalVariabel)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printVariabel()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&gt;&gt; 1</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a:t>
            </a:r>
            <a:r>
              <a:rPr lang="no" sz="900">
                <a:solidFill>
                  <a:srgbClr val="6A9955"/>
                </a:solidFill>
                <a:highlight>
                  <a:srgbClr val="1E1E1E"/>
                </a:highlight>
                <a:latin typeface="Courier New"/>
                <a:ea typeface="Courier New"/>
                <a:cs typeface="Courier New"/>
                <a:sym typeface="Courier New"/>
              </a:rPr>
              <a:t>Dette funker ikke</a:t>
            </a:r>
            <a:r>
              <a:rPr lang="no" sz="900">
                <a:solidFill>
                  <a:srgbClr val="6A9955"/>
                </a:solidFill>
                <a:highlight>
                  <a:srgbClr val="1E1E1E"/>
                </a:highlight>
                <a:latin typeface="Courier New"/>
                <a:ea typeface="Courier New"/>
                <a:cs typeface="Courier New"/>
                <a:sym typeface="Courier New"/>
              </a:rPr>
              <a:t>:</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 = </a:t>
            </a:r>
            <a:r>
              <a:rPr lang="no" sz="900">
                <a:solidFill>
                  <a:srgbClr val="B5CEA8"/>
                </a:solidFill>
                <a:highlight>
                  <a:srgbClr val="1E1E1E"/>
                </a:highlight>
                <a:latin typeface="Courier New"/>
                <a:ea typeface="Courier New"/>
                <a:cs typeface="Courier New"/>
                <a:sym typeface="Courier New"/>
              </a:rPr>
              <a:t>1</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lagVariabel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lokalVariabel = </a:t>
            </a:r>
            <a:r>
              <a:rPr lang="no" sz="900">
                <a:solidFill>
                  <a:srgbClr val="B5CEA8"/>
                </a:solidFill>
                <a:highlight>
                  <a:srgbClr val="1E1E1E"/>
                </a:highlight>
                <a:latin typeface="Courier New"/>
                <a:ea typeface="Courier New"/>
                <a:cs typeface="Courier New"/>
                <a:sym typeface="Courier New"/>
              </a:rPr>
              <a:t>2</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&gt;&gt; ERROR</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p:txBody>
      </p:sp>
      <p:sp>
        <p:nvSpPr>
          <p:cNvPr id="247" name="Google Shape;247;p34"/>
          <p:cNvSpPr txBox="1"/>
          <p:nvPr/>
        </p:nvSpPr>
        <p:spPr>
          <a:xfrm>
            <a:off x="3098575" y="1895450"/>
            <a:ext cx="2277900" cy="30000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funker:</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 = </a:t>
            </a:r>
            <a:r>
              <a:rPr lang="no" sz="900">
                <a:solidFill>
                  <a:srgbClr val="B5CEA8"/>
                </a:solidFill>
                <a:highlight>
                  <a:srgbClr val="1E1E1E"/>
                </a:highlight>
                <a:latin typeface="Courier New"/>
                <a:ea typeface="Courier New"/>
                <a:cs typeface="Courier New"/>
                <a:sym typeface="Courier New"/>
              </a:rPr>
              <a:t>1</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printVariabel1</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(globalVariabel)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printVariabel2</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(globalVariabel)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funker ikke:</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lagVariabel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lokalVariabel = </a:t>
            </a:r>
            <a:r>
              <a:rPr lang="no" sz="900">
                <a:solidFill>
                  <a:srgbClr val="B5CEA8"/>
                </a:solidFill>
                <a:highlight>
                  <a:srgbClr val="1E1E1E"/>
                </a:highlight>
                <a:latin typeface="Courier New"/>
                <a:ea typeface="Courier New"/>
                <a:cs typeface="Courier New"/>
                <a:sym typeface="Courier New"/>
              </a:rPr>
              <a:t>2</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&gt;&gt; ERROR</a:t>
            </a:r>
            <a:endParaRPr sz="900">
              <a:solidFill>
                <a:srgbClr val="D4D4D4"/>
              </a:solidFill>
              <a:highlight>
                <a:srgbClr val="1E1E1E"/>
              </a:highlight>
              <a:latin typeface="Courier New"/>
              <a:ea typeface="Courier New"/>
              <a:cs typeface="Courier New"/>
              <a:sym typeface="Courier New"/>
            </a:endParaRPr>
          </a:p>
        </p:txBody>
      </p:sp>
      <p:sp>
        <p:nvSpPr>
          <p:cNvPr id="248" name="Google Shape;248;p34"/>
          <p:cNvSpPr txBox="1"/>
          <p:nvPr/>
        </p:nvSpPr>
        <p:spPr>
          <a:xfrm>
            <a:off x="5832300" y="845950"/>
            <a:ext cx="2553600" cy="36372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funker ikke</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lagVariabel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lokalVariabel = </a:t>
            </a:r>
            <a:r>
              <a:rPr lang="no" sz="900">
                <a:solidFill>
                  <a:srgbClr val="CE9178"/>
                </a:solidFill>
                <a:highlight>
                  <a:srgbClr val="1E1E1E"/>
                </a:highlight>
                <a:latin typeface="Courier New"/>
                <a:ea typeface="Courier New"/>
                <a:cs typeface="Courier New"/>
                <a:sym typeface="Courier New"/>
              </a:rPr>
              <a:t>"banan"</a:t>
            </a:r>
            <a:endParaRPr sz="900">
              <a:solidFill>
                <a:srgbClr val="CE917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C586C0"/>
                </a:solidFill>
                <a:highlight>
                  <a:srgbClr val="1E1E1E"/>
                </a:highlight>
                <a:latin typeface="Courier New"/>
                <a:ea typeface="Courier New"/>
                <a:cs typeface="Courier New"/>
                <a:sym typeface="Courier New"/>
              </a:rPr>
              <a:t>return</a:t>
            </a:r>
            <a:r>
              <a:rPr lang="no" sz="900">
                <a:solidFill>
                  <a:srgbClr val="D4D4D4"/>
                </a:solidFill>
                <a:highlight>
                  <a:srgbClr val="1E1E1E"/>
                </a:highlight>
                <a:latin typeface="Courier New"/>
                <a:ea typeface="Courier New"/>
                <a:cs typeface="Courier New"/>
                <a:sym typeface="Courier New"/>
              </a:rPr>
              <a:t> 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nyVariabel = lagVariabel()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&gt;&gt; ERROR lokalVariabel undefined</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funker:</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lagVariabel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lokalVariabel = </a:t>
            </a:r>
            <a:r>
              <a:rPr lang="no" sz="900">
                <a:solidFill>
                  <a:srgbClr val="CE9178"/>
                </a:solidFill>
                <a:highlight>
                  <a:srgbClr val="1E1E1E"/>
                </a:highlight>
                <a:latin typeface="Courier New"/>
                <a:ea typeface="Courier New"/>
                <a:cs typeface="Courier New"/>
                <a:sym typeface="Courier New"/>
              </a:rPr>
              <a:t>"banan"</a:t>
            </a:r>
            <a:endParaRPr sz="900">
              <a:solidFill>
                <a:srgbClr val="CE917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C586C0"/>
                </a:solidFill>
                <a:highlight>
                  <a:srgbClr val="1E1E1E"/>
                </a:highlight>
                <a:latin typeface="Courier New"/>
                <a:ea typeface="Courier New"/>
                <a:cs typeface="Courier New"/>
                <a:sym typeface="Courier New"/>
              </a:rPr>
              <a:t>return</a:t>
            </a:r>
            <a:r>
              <a:rPr lang="no" sz="900">
                <a:solidFill>
                  <a:srgbClr val="D4D4D4"/>
                </a:solidFill>
                <a:highlight>
                  <a:srgbClr val="1E1E1E"/>
                </a:highlight>
                <a:latin typeface="Courier New"/>
                <a:ea typeface="Courier New"/>
                <a:cs typeface="Courier New"/>
                <a:sym typeface="Courier New"/>
              </a:rPr>
              <a:t> 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lokalVariabel = lagVariabel()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&gt;&gt; banana</a:t>
            </a:r>
            <a:endParaRPr sz="900">
              <a:solidFill>
                <a:srgbClr val="D4D4D4"/>
              </a:solidFill>
              <a:highlight>
                <a:srgbClr val="1E1E1E"/>
              </a:highlight>
              <a:latin typeface="Courier New"/>
              <a:ea typeface="Courier New"/>
              <a:cs typeface="Courier New"/>
              <a:sym typeface="Courier New"/>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Globale variabler</a:t>
            </a:r>
            <a:endParaRPr/>
          </a:p>
        </p:txBody>
      </p:sp>
      <p:sp>
        <p:nvSpPr>
          <p:cNvPr id="254" name="Google Shape;254;p35"/>
          <p:cNvSpPr txBox="1"/>
          <p:nvPr>
            <p:ph idx="1" type="body"/>
          </p:nvPr>
        </p:nvSpPr>
        <p:spPr>
          <a:xfrm>
            <a:off x="311700" y="1098200"/>
            <a:ext cx="3393300" cy="9333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no"/>
              <a:t>Unngå så langt det lar seg gjøre å bruke globale variabler, spesielt i prosedyrer/funksjoner:</a:t>
            </a:r>
            <a:endParaRPr/>
          </a:p>
          <a:p>
            <a:pPr indent="0" lvl="0" marL="0" rtl="0" algn="l">
              <a:spcBef>
                <a:spcPts val="1200"/>
              </a:spcBef>
              <a:spcAft>
                <a:spcPts val="1200"/>
              </a:spcAft>
              <a:buNone/>
            </a:pPr>
            <a:r>
              <a:t/>
            </a:r>
            <a:endParaRPr/>
          </a:p>
        </p:txBody>
      </p:sp>
      <p:sp>
        <p:nvSpPr>
          <p:cNvPr id="255" name="Google Shape;255;p35"/>
          <p:cNvSpPr txBox="1"/>
          <p:nvPr/>
        </p:nvSpPr>
        <p:spPr>
          <a:xfrm>
            <a:off x="838950" y="1918000"/>
            <a:ext cx="1958700" cy="27867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funker, men dårlig stil!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 = </a:t>
            </a:r>
            <a:r>
              <a:rPr lang="no" sz="900">
                <a:solidFill>
                  <a:srgbClr val="B5CEA8"/>
                </a:solidFill>
                <a:highlight>
                  <a:srgbClr val="1E1E1E"/>
                </a:highlight>
                <a:latin typeface="Courier New"/>
                <a:ea typeface="Courier New"/>
                <a:cs typeface="Courier New"/>
                <a:sym typeface="Courier New"/>
              </a:rPr>
              <a:t>1</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(globalVariabel)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printVariabel()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funker ikke:</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lagVariabel</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lokalVariabel = </a:t>
            </a:r>
            <a:r>
              <a:rPr lang="no" sz="900">
                <a:solidFill>
                  <a:srgbClr val="B5CEA8"/>
                </a:solidFill>
                <a:highlight>
                  <a:srgbClr val="1E1E1E"/>
                </a:highlight>
                <a:latin typeface="Courier New"/>
                <a:ea typeface="Courier New"/>
                <a:cs typeface="Courier New"/>
                <a:sym typeface="Courier New"/>
              </a:rPr>
              <a:t>2</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B5CEA8"/>
                </a:solidFill>
                <a:highlight>
                  <a:srgbClr val="1E1E1E"/>
                </a:highlight>
                <a:latin typeface="Courier New"/>
                <a:ea typeface="Courier New"/>
                <a:cs typeface="Courier New"/>
                <a:sym typeface="Courier New"/>
              </a:rPr>
              <a:t>lagVariabel()</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(lokalVariabel)</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&gt;&gt; ERROR</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
        <p:nvSpPr>
          <p:cNvPr id="256" name="Google Shape;256;p35"/>
          <p:cNvSpPr txBox="1"/>
          <p:nvPr/>
        </p:nvSpPr>
        <p:spPr>
          <a:xfrm>
            <a:off x="3990450" y="426925"/>
            <a:ext cx="4873500" cy="45318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er dårlig stil: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 = </a:t>
            </a:r>
            <a:r>
              <a:rPr lang="no" sz="900">
                <a:solidFill>
                  <a:srgbClr val="B5CEA8"/>
                </a:solidFill>
                <a:highlight>
                  <a:srgbClr val="1E1E1E"/>
                </a:highlight>
                <a:latin typeface="Courier New"/>
                <a:ea typeface="Courier New"/>
                <a:cs typeface="Courier New"/>
                <a:sym typeface="Courier New"/>
              </a:rPr>
              <a:t>5</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sumAvVariabler</a:t>
            </a:r>
            <a:r>
              <a:rPr lang="no" sz="900">
                <a:solidFill>
                  <a:srgbClr val="D4D4D4"/>
                </a:solidFill>
                <a:highlight>
                  <a:srgbClr val="1E1E1E"/>
                </a:highlight>
                <a:latin typeface="Courier New"/>
                <a:ea typeface="Courier New"/>
                <a:cs typeface="Courier New"/>
                <a:sym typeface="Courier New"/>
              </a:rPr>
              <a:t>(</a:t>
            </a:r>
            <a:r>
              <a:rPr lang="no" sz="900">
                <a:solidFill>
                  <a:srgbClr val="9CDCFE"/>
                </a:solidFill>
                <a:highlight>
                  <a:srgbClr val="1E1E1E"/>
                </a:highlight>
                <a:latin typeface="Courier New"/>
                <a:ea typeface="Courier New"/>
                <a:cs typeface="Courier New"/>
                <a:sym typeface="Courier New"/>
              </a:rPr>
              <a:t>lokalVariabel1</a:t>
            </a:r>
            <a:r>
              <a:rPr lang="no" sz="900">
                <a:solidFill>
                  <a:srgbClr val="D4D4D4"/>
                </a:solidFill>
                <a:highlight>
                  <a:srgbClr val="1E1E1E"/>
                </a:highlight>
                <a:latin typeface="Courier New"/>
                <a:ea typeface="Courier New"/>
                <a:cs typeface="Courier New"/>
                <a:sym typeface="Courier New"/>
              </a:rPr>
              <a:t>, </a:t>
            </a:r>
            <a:r>
              <a:rPr lang="no" sz="900">
                <a:solidFill>
                  <a:srgbClr val="9CDCFE"/>
                </a:solidFill>
                <a:highlight>
                  <a:srgbClr val="1E1E1E"/>
                </a:highlight>
                <a:latin typeface="Courier New"/>
                <a:ea typeface="Courier New"/>
                <a:cs typeface="Courier New"/>
                <a:sym typeface="Courier New"/>
              </a:rPr>
              <a:t>lokalVariabel2</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summen = gloablVariabel + lokalVariabel1 + lokalVariabel2</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C586C0"/>
                </a:solidFill>
                <a:highlight>
                  <a:srgbClr val="1E1E1E"/>
                </a:highlight>
                <a:latin typeface="Courier New"/>
                <a:ea typeface="Courier New"/>
                <a:cs typeface="Courier New"/>
                <a:sym typeface="Courier New"/>
              </a:rPr>
              <a:t>return</a:t>
            </a:r>
            <a:r>
              <a:rPr lang="no" sz="900">
                <a:solidFill>
                  <a:srgbClr val="D4D4D4"/>
                </a:solidFill>
                <a:highlight>
                  <a:srgbClr val="1E1E1E"/>
                </a:highlight>
                <a:latin typeface="Courier New"/>
                <a:ea typeface="Courier New"/>
                <a:cs typeface="Courier New"/>
                <a:sym typeface="Courier New"/>
              </a:rPr>
              <a:t> summen</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(sumAvVariabler(</a:t>
            </a:r>
            <a:r>
              <a:rPr lang="no" sz="900">
                <a:solidFill>
                  <a:srgbClr val="B5CEA8"/>
                </a:solidFill>
                <a:highlight>
                  <a:srgbClr val="1E1E1E"/>
                </a:highlight>
                <a:latin typeface="Courier New"/>
                <a:ea typeface="Courier New"/>
                <a:cs typeface="Courier New"/>
                <a:sym typeface="Courier New"/>
              </a:rPr>
              <a:t>1</a:t>
            </a:r>
            <a:r>
              <a:rPr lang="no" sz="900">
                <a:solidFill>
                  <a:srgbClr val="D4D4D4"/>
                </a:solidFill>
                <a:highlight>
                  <a:srgbClr val="1E1E1E"/>
                </a:highlight>
                <a:latin typeface="Courier New"/>
                <a:ea typeface="Courier New"/>
                <a:cs typeface="Courier New"/>
                <a:sym typeface="Courier New"/>
              </a:rPr>
              <a:t>, </a:t>
            </a:r>
            <a:r>
              <a:rPr lang="no" sz="900">
                <a:solidFill>
                  <a:srgbClr val="B5CEA8"/>
                </a:solidFill>
                <a:highlight>
                  <a:srgbClr val="1E1E1E"/>
                </a:highlight>
                <a:latin typeface="Courier New"/>
                <a:ea typeface="Courier New"/>
                <a:cs typeface="Courier New"/>
                <a:sym typeface="Courier New"/>
              </a:rPr>
              <a:t>2</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er enda verre:</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globalVariabel1 = </a:t>
            </a:r>
            <a:r>
              <a:rPr lang="no" sz="900">
                <a:solidFill>
                  <a:srgbClr val="B5CEA8"/>
                </a:solidFill>
                <a:highlight>
                  <a:srgbClr val="1E1E1E"/>
                </a:highlight>
                <a:latin typeface="Courier New"/>
                <a:ea typeface="Courier New"/>
                <a:cs typeface="Courier New"/>
                <a:sym typeface="Courier New"/>
              </a:rPr>
              <a:t>5</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globalVariabel2 = </a:t>
            </a:r>
            <a:r>
              <a:rPr lang="no" sz="900">
                <a:solidFill>
                  <a:srgbClr val="B5CEA8"/>
                </a:solidFill>
                <a:highlight>
                  <a:srgbClr val="1E1E1E"/>
                </a:highlight>
                <a:latin typeface="Courier New"/>
                <a:ea typeface="Courier New"/>
                <a:cs typeface="Courier New"/>
                <a:sym typeface="Courier New"/>
              </a:rPr>
              <a:t>1</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globalVariabel3 = </a:t>
            </a:r>
            <a:r>
              <a:rPr lang="no" sz="900">
                <a:solidFill>
                  <a:srgbClr val="B5CEA8"/>
                </a:solidFill>
                <a:highlight>
                  <a:srgbClr val="1E1E1E"/>
                </a:highlight>
                <a:latin typeface="Courier New"/>
                <a:ea typeface="Courier New"/>
                <a:cs typeface="Courier New"/>
                <a:sym typeface="Courier New"/>
              </a:rPr>
              <a:t>2</a:t>
            </a:r>
            <a:endParaRPr sz="900">
              <a:solidFill>
                <a:srgbClr val="B5CEA8"/>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sumAvVariabler</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summen = gloablVariabl + globalVariabel2 + globalVariabel3</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C586C0"/>
                </a:solidFill>
                <a:highlight>
                  <a:srgbClr val="1E1E1E"/>
                </a:highlight>
                <a:latin typeface="Courier New"/>
                <a:ea typeface="Courier New"/>
                <a:cs typeface="Courier New"/>
                <a:sym typeface="Courier New"/>
              </a:rPr>
              <a:t>return</a:t>
            </a:r>
            <a:r>
              <a:rPr lang="no" sz="900">
                <a:solidFill>
                  <a:srgbClr val="D4D4D4"/>
                </a:solidFill>
                <a:highlight>
                  <a:srgbClr val="1E1E1E"/>
                </a:highlight>
                <a:latin typeface="Courier New"/>
                <a:ea typeface="Courier New"/>
                <a:cs typeface="Courier New"/>
                <a:sym typeface="Courier New"/>
              </a:rPr>
              <a:t> summen</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(sumAvVariabler())</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Dette er bra stil: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569CD6"/>
                </a:solidFill>
                <a:highlight>
                  <a:srgbClr val="1E1E1E"/>
                </a:highlight>
                <a:latin typeface="Courier New"/>
                <a:ea typeface="Courier New"/>
                <a:cs typeface="Courier New"/>
                <a:sym typeface="Courier New"/>
              </a:rPr>
              <a:t>def</a:t>
            </a:r>
            <a:r>
              <a:rPr lang="no" sz="900">
                <a:solidFill>
                  <a:srgbClr val="D4D4D4"/>
                </a:solidFill>
                <a:highlight>
                  <a:srgbClr val="1E1E1E"/>
                </a:highlight>
                <a:latin typeface="Courier New"/>
                <a:ea typeface="Courier New"/>
                <a:cs typeface="Courier New"/>
                <a:sym typeface="Courier New"/>
              </a:rPr>
              <a:t> </a:t>
            </a:r>
            <a:r>
              <a:rPr lang="no" sz="900">
                <a:solidFill>
                  <a:srgbClr val="DCDCAA"/>
                </a:solidFill>
                <a:highlight>
                  <a:srgbClr val="1E1E1E"/>
                </a:highlight>
                <a:latin typeface="Courier New"/>
                <a:ea typeface="Courier New"/>
                <a:cs typeface="Courier New"/>
                <a:sym typeface="Courier New"/>
              </a:rPr>
              <a:t>sumAvVariabler</a:t>
            </a:r>
            <a:r>
              <a:rPr lang="no" sz="900">
                <a:solidFill>
                  <a:srgbClr val="D4D4D4"/>
                </a:solidFill>
                <a:highlight>
                  <a:srgbClr val="1E1E1E"/>
                </a:highlight>
                <a:latin typeface="Courier New"/>
                <a:ea typeface="Courier New"/>
                <a:cs typeface="Courier New"/>
                <a:sym typeface="Courier New"/>
              </a:rPr>
              <a:t>(</a:t>
            </a:r>
            <a:r>
              <a:rPr lang="no" sz="900">
                <a:solidFill>
                  <a:srgbClr val="9CDCFE"/>
                </a:solidFill>
                <a:highlight>
                  <a:srgbClr val="1E1E1E"/>
                </a:highlight>
                <a:latin typeface="Courier New"/>
                <a:ea typeface="Courier New"/>
                <a:cs typeface="Courier New"/>
                <a:sym typeface="Courier New"/>
              </a:rPr>
              <a:t>lokalVariabel1</a:t>
            </a:r>
            <a:r>
              <a:rPr lang="no" sz="900">
                <a:solidFill>
                  <a:srgbClr val="D4D4D4"/>
                </a:solidFill>
                <a:highlight>
                  <a:srgbClr val="1E1E1E"/>
                </a:highlight>
                <a:latin typeface="Courier New"/>
                <a:ea typeface="Courier New"/>
                <a:cs typeface="Courier New"/>
                <a:sym typeface="Courier New"/>
              </a:rPr>
              <a:t>, </a:t>
            </a:r>
            <a:r>
              <a:rPr lang="no" sz="900">
                <a:solidFill>
                  <a:srgbClr val="9CDCFE"/>
                </a:solidFill>
                <a:highlight>
                  <a:srgbClr val="1E1E1E"/>
                </a:highlight>
                <a:latin typeface="Courier New"/>
                <a:ea typeface="Courier New"/>
                <a:cs typeface="Courier New"/>
                <a:sym typeface="Courier New"/>
              </a:rPr>
              <a:t>lokalVariabel2</a:t>
            </a:r>
            <a:r>
              <a:rPr lang="no" sz="900">
                <a:solidFill>
                  <a:srgbClr val="D4D4D4"/>
                </a:solidFill>
                <a:highlight>
                  <a:srgbClr val="1E1E1E"/>
                </a:highlight>
                <a:latin typeface="Courier New"/>
                <a:ea typeface="Courier New"/>
                <a:cs typeface="Courier New"/>
                <a:sym typeface="Courier New"/>
              </a:rPr>
              <a:t>, </a:t>
            </a:r>
            <a:r>
              <a:rPr lang="no" sz="900">
                <a:solidFill>
                  <a:srgbClr val="9CDCFE"/>
                </a:solidFill>
                <a:highlight>
                  <a:srgbClr val="1E1E1E"/>
                </a:highlight>
                <a:latin typeface="Courier New"/>
                <a:ea typeface="Courier New"/>
                <a:cs typeface="Courier New"/>
                <a:sym typeface="Courier New"/>
              </a:rPr>
              <a:t>lokalVariabel3</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summen = lokalVariabel1 + lokalVariabel2 + lokalVariabel3</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a:t>
            </a:r>
            <a:r>
              <a:rPr lang="no" sz="900">
                <a:solidFill>
                  <a:srgbClr val="C586C0"/>
                </a:solidFill>
                <a:highlight>
                  <a:srgbClr val="1E1E1E"/>
                </a:highlight>
                <a:latin typeface="Courier New"/>
                <a:ea typeface="Courier New"/>
                <a:cs typeface="Courier New"/>
                <a:sym typeface="Courier New"/>
              </a:rPr>
              <a:t>return</a:t>
            </a:r>
            <a:r>
              <a:rPr lang="no" sz="900">
                <a:solidFill>
                  <a:srgbClr val="D4D4D4"/>
                </a:solidFill>
                <a:highlight>
                  <a:srgbClr val="1E1E1E"/>
                </a:highlight>
                <a:latin typeface="Courier New"/>
                <a:ea typeface="Courier New"/>
                <a:cs typeface="Courier New"/>
                <a:sym typeface="Courier New"/>
              </a:rPr>
              <a:t> summen</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CDCAA"/>
                </a:solidFill>
                <a:highlight>
                  <a:srgbClr val="1E1E1E"/>
                </a:highlight>
                <a:latin typeface="Courier New"/>
                <a:ea typeface="Courier New"/>
                <a:cs typeface="Courier New"/>
                <a:sym typeface="Courier New"/>
              </a:rPr>
              <a:t>print</a:t>
            </a:r>
            <a:r>
              <a:rPr lang="no" sz="900">
                <a:solidFill>
                  <a:srgbClr val="D4D4D4"/>
                </a:solidFill>
                <a:highlight>
                  <a:srgbClr val="1E1E1E"/>
                </a:highlight>
                <a:latin typeface="Courier New"/>
                <a:ea typeface="Courier New"/>
                <a:cs typeface="Courier New"/>
                <a:sym typeface="Courier New"/>
              </a:rPr>
              <a:t>(sumAvVariabler(</a:t>
            </a:r>
            <a:r>
              <a:rPr lang="no" sz="900">
                <a:solidFill>
                  <a:srgbClr val="B5CEA8"/>
                </a:solidFill>
                <a:highlight>
                  <a:srgbClr val="1E1E1E"/>
                </a:highlight>
                <a:latin typeface="Courier New"/>
                <a:ea typeface="Courier New"/>
                <a:cs typeface="Courier New"/>
                <a:sym typeface="Courier New"/>
              </a:rPr>
              <a:t>1</a:t>
            </a:r>
            <a:r>
              <a:rPr lang="no" sz="900">
                <a:solidFill>
                  <a:srgbClr val="D4D4D4"/>
                </a:solidFill>
                <a:highlight>
                  <a:srgbClr val="1E1E1E"/>
                </a:highlight>
                <a:latin typeface="Courier New"/>
                <a:ea typeface="Courier New"/>
                <a:cs typeface="Courier New"/>
                <a:sym typeface="Courier New"/>
              </a:rPr>
              <a:t>, </a:t>
            </a:r>
            <a:r>
              <a:rPr lang="no" sz="900">
                <a:solidFill>
                  <a:srgbClr val="B5CEA8"/>
                </a:solidFill>
                <a:highlight>
                  <a:srgbClr val="1E1E1E"/>
                </a:highlight>
                <a:latin typeface="Courier New"/>
                <a:ea typeface="Courier New"/>
                <a:cs typeface="Courier New"/>
                <a:sym typeface="Courier New"/>
              </a:rPr>
              <a:t>2</a:t>
            </a:r>
            <a:r>
              <a:rPr lang="no" sz="900">
                <a:solidFill>
                  <a:srgbClr val="D4D4D4"/>
                </a:solidFill>
                <a:highlight>
                  <a:srgbClr val="1E1E1E"/>
                </a:highlight>
                <a:latin typeface="Courier New"/>
                <a:ea typeface="Courier New"/>
                <a:cs typeface="Courier New"/>
                <a:sym typeface="Courier New"/>
              </a:rPr>
              <a:t>, </a:t>
            </a:r>
            <a:r>
              <a:rPr lang="no" sz="900">
                <a:solidFill>
                  <a:srgbClr val="B5CEA8"/>
                </a:solidFill>
                <a:highlight>
                  <a:srgbClr val="1E1E1E"/>
                </a:highlight>
                <a:latin typeface="Courier New"/>
                <a:ea typeface="Courier New"/>
                <a:cs typeface="Courier New"/>
                <a:sym typeface="Courier New"/>
              </a:rPr>
              <a:t>5</a:t>
            </a:r>
            <a:r>
              <a:rPr lang="no"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sz="900">
              <a:solidFill>
                <a:srgbClr val="6A9955"/>
              </a:solidFill>
              <a:highlight>
                <a:srgbClr val="1E1E1E"/>
              </a:highlight>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Lese fra fil!</a:t>
            </a:r>
            <a:endParaRPr/>
          </a:p>
        </p:txBody>
      </p:sp>
      <p:sp>
        <p:nvSpPr>
          <p:cNvPr id="262" name="Google Shape;262;p36"/>
          <p:cNvSpPr txBox="1"/>
          <p:nvPr/>
        </p:nvSpPr>
        <p:spPr>
          <a:xfrm>
            <a:off x="411675" y="1071750"/>
            <a:ext cx="8102100" cy="37479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#Syntaks: Lese en fil: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innfil = </a:t>
            </a:r>
            <a:r>
              <a:rPr lang="no" sz="900">
                <a:solidFill>
                  <a:srgbClr val="DCDCAA"/>
                </a:solidFill>
                <a:highlight>
                  <a:srgbClr val="1E1E1E"/>
                </a:highlight>
                <a:latin typeface="Courier New"/>
                <a:ea typeface="Courier New"/>
                <a:cs typeface="Courier New"/>
                <a:sym typeface="Courier New"/>
              </a:rPr>
              <a:t>open</a:t>
            </a:r>
            <a:r>
              <a:rPr lang="no" sz="900">
                <a:solidFill>
                  <a:srgbClr val="D4D4D4"/>
                </a:solidFill>
                <a:highlight>
                  <a:srgbClr val="1E1E1E"/>
                </a:highlight>
                <a:latin typeface="Courier New"/>
                <a:ea typeface="Courier New"/>
                <a:cs typeface="Courier New"/>
                <a:sym typeface="Courier New"/>
              </a:rPr>
              <a:t>(“filnavn.filtype”, “r”)   </a:t>
            </a:r>
            <a:r>
              <a:rPr lang="no" sz="900">
                <a:solidFill>
                  <a:srgbClr val="6A9955"/>
                </a:solidFill>
                <a:highlight>
                  <a:srgbClr val="1E1E1E"/>
                </a:highlight>
                <a:latin typeface="Courier New"/>
                <a:ea typeface="Courier New"/>
                <a:cs typeface="Courier New"/>
                <a:sym typeface="Courier New"/>
              </a:rPr>
              <a:t># “r” står for “read”</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Gitt at det finnes en fil som heter “input.txt”, hvis vi skal lese den skriver vi:</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innfil = </a:t>
            </a:r>
            <a:r>
              <a:rPr lang="no" sz="900">
                <a:solidFill>
                  <a:srgbClr val="DCDCAA"/>
                </a:solidFill>
                <a:highlight>
                  <a:srgbClr val="1E1E1E"/>
                </a:highlight>
                <a:latin typeface="Courier New"/>
                <a:ea typeface="Courier New"/>
                <a:cs typeface="Courier New"/>
                <a:sym typeface="Courier New"/>
              </a:rPr>
              <a:t>open</a:t>
            </a:r>
            <a:r>
              <a:rPr lang="no" sz="900">
                <a:solidFill>
                  <a:srgbClr val="D4D4D4"/>
                </a:solidFill>
                <a:highlight>
                  <a:srgbClr val="1E1E1E"/>
                </a:highlight>
                <a:latin typeface="Courier New"/>
                <a:ea typeface="Courier New"/>
                <a:cs typeface="Courier New"/>
                <a:sym typeface="Courier New"/>
              </a:rPr>
              <a:t>(“</a:t>
            </a:r>
            <a:r>
              <a:rPr lang="no" sz="900">
                <a:solidFill>
                  <a:srgbClr val="DCDCAA"/>
                </a:solidFill>
                <a:highlight>
                  <a:srgbClr val="1E1E1E"/>
                </a:highlight>
                <a:latin typeface="Courier New"/>
                <a:ea typeface="Courier New"/>
                <a:cs typeface="Courier New"/>
                <a:sym typeface="Courier New"/>
              </a:rPr>
              <a:t>input</a:t>
            </a:r>
            <a:r>
              <a:rPr lang="no" sz="900">
                <a:solidFill>
                  <a:srgbClr val="D4D4D4"/>
                </a:solidFill>
                <a:highlight>
                  <a:srgbClr val="1E1E1E"/>
                </a:highlight>
                <a:latin typeface="Courier New"/>
                <a:ea typeface="Courier New"/>
                <a:cs typeface="Courier New"/>
                <a:sym typeface="Courier New"/>
              </a:rPr>
              <a:t>.txt”, “r”)</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Skrive til en:</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utfil = </a:t>
            </a:r>
            <a:r>
              <a:rPr lang="no" sz="900">
                <a:solidFill>
                  <a:srgbClr val="DCDCAA"/>
                </a:solidFill>
                <a:highlight>
                  <a:srgbClr val="1E1E1E"/>
                </a:highlight>
                <a:latin typeface="Courier New"/>
                <a:ea typeface="Courier New"/>
                <a:cs typeface="Courier New"/>
                <a:sym typeface="Courier New"/>
              </a:rPr>
              <a:t>open</a:t>
            </a:r>
            <a:r>
              <a:rPr lang="no" sz="900">
                <a:solidFill>
                  <a:srgbClr val="D4D4D4"/>
                </a:solidFill>
                <a:highlight>
                  <a:srgbClr val="1E1E1E"/>
                </a:highlight>
                <a:latin typeface="Courier New"/>
                <a:ea typeface="Courier New"/>
                <a:cs typeface="Courier New"/>
                <a:sym typeface="Courier New"/>
              </a:rPr>
              <a:t>(“filnavn.fitype”, “w”) </a:t>
            </a:r>
            <a:r>
              <a:rPr lang="no" sz="900">
                <a:solidFill>
                  <a:srgbClr val="6A9955"/>
                </a:solidFill>
                <a:highlight>
                  <a:srgbClr val="1E1E1E"/>
                </a:highlight>
                <a:latin typeface="Courier New"/>
                <a:ea typeface="Courier New"/>
                <a:cs typeface="Courier New"/>
                <a:sym typeface="Courier New"/>
              </a:rPr>
              <a:t># w står for “write”</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Skrive til ved å legge til: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utfil = </a:t>
            </a:r>
            <a:r>
              <a:rPr lang="no" sz="900">
                <a:solidFill>
                  <a:srgbClr val="DCDCAA"/>
                </a:solidFill>
                <a:highlight>
                  <a:srgbClr val="1E1E1E"/>
                </a:highlight>
                <a:latin typeface="Courier New"/>
                <a:ea typeface="Courier New"/>
                <a:cs typeface="Courier New"/>
                <a:sym typeface="Courier New"/>
              </a:rPr>
              <a:t>open</a:t>
            </a:r>
            <a:r>
              <a:rPr lang="no" sz="900">
                <a:solidFill>
                  <a:srgbClr val="D4D4D4"/>
                </a:solidFill>
                <a:highlight>
                  <a:srgbClr val="1E1E1E"/>
                </a:highlight>
                <a:latin typeface="Courier New"/>
                <a:ea typeface="Courier New"/>
                <a:cs typeface="Courier New"/>
                <a:sym typeface="Courier New"/>
              </a:rPr>
              <a:t>(“filnavn.filtype”, “a”)    </a:t>
            </a:r>
            <a:r>
              <a:rPr lang="no" sz="900">
                <a:solidFill>
                  <a:srgbClr val="6A9955"/>
                </a:solidFill>
                <a:highlight>
                  <a:srgbClr val="1E1E1E"/>
                </a:highlight>
                <a:latin typeface="Courier New"/>
                <a:ea typeface="Courier New"/>
                <a:cs typeface="Courier New"/>
                <a:sym typeface="Courier New"/>
              </a:rPr>
              <a:t># a står for  “append”</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LUKKE FIL: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innfil.close()  </a:t>
            </a:r>
            <a:r>
              <a:rPr lang="no" sz="900">
                <a:solidFill>
                  <a:srgbClr val="6A9955"/>
                </a:solidFill>
                <a:highlight>
                  <a:srgbClr val="1E1E1E"/>
                </a:highlight>
                <a:latin typeface="Courier New"/>
                <a:ea typeface="Courier New"/>
                <a:cs typeface="Courier New"/>
                <a:sym typeface="Courier New"/>
              </a:rPr>
              <a:t># lukker når man er helt ferdig med filen.</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utfil.close()</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LESE FRA FIL:</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D4D4D4"/>
                </a:solidFill>
                <a:highlight>
                  <a:srgbClr val="1E1E1E"/>
                </a:highlight>
                <a:latin typeface="Courier New"/>
                <a:ea typeface="Courier New"/>
                <a:cs typeface="Courier New"/>
                <a:sym typeface="Courier New"/>
              </a:rPr>
              <a:t>   linje = innfil.readline()           </a:t>
            </a:r>
            <a:endParaRPr sz="900">
              <a:solidFill>
                <a:srgbClr val="D4D4D4"/>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no" sz="900">
                <a:solidFill>
                  <a:srgbClr val="6A9955"/>
                </a:solidFill>
                <a:highlight>
                  <a:srgbClr val="1E1E1E"/>
                </a:highlight>
                <a:latin typeface="Courier New"/>
                <a:ea typeface="Courier New"/>
                <a:cs typeface="Courier New"/>
                <a:sym typeface="Courier New"/>
              </a:rPr>
              <a:t># .readline() vil lese en linje fra oppgitt fil som en String, her lagres denne string-verdien i variabelen “linje”.</a:t>
            </a:r>
            <a:endParaRPr sz="900">
              <a:solidFill>
                <a:srgbClr val="6A9955"/>
              </a:solidFill>
              <a:highlight>
                <a:srgbClr val="1E1E1E"/>
              </a:highlight>
              <a:latin typeface="Courier New"/>
              <a:ea typeface="Courier New"/>
              <a:cs typeface="Courier New"/>
              <a:sym typeface="Courier New"/>
            </a:endParaRPr>
          </a:p>
          <a:p>
            <a:pPr indent="0" lvl="0" marL="0" rtl="0" algn="l">
              <a:lnSpc>
                <a:spcPct val="150000"/>
              </a:lnSpc>
              <a:spcBef>
                <a:spcPts val="0"/>
              </a:spcBef>
              <a:spcAft>
                <a:spcPts val="0"/>
              </a:spcAft>
              <a:buNone/>
            </a:pPr>
            <a:r>
              <a:t/>
            </a:r>
            <a:endParaRPr sz="900">
              <a:solidFill>
                <a:srgbClr val="D4D4D4"/>
              </a:solidFill>
              <a:highlight>
                <a:srgbClr val="1E1E1E"/>
              </a:highlight>
              <a:latin typeface="Courier New"/>
              <a:ea typeface="Courier New"/>
              <a:cs typeface="Courier New"/>
              <a:sym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7"/>
          <p:cNvSpPr txBox="1"/>
          <p:nvPr>
            <p:ph type="title"/>
          </p:nvPr>
        </p:nvSpPr>
        <p:spPr>
          <a:xfrm>
            <a:off x="671250" y="2141250"/>
            <a:ext cx="7852200" cy="8610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no"/>
              <a:t>Gjøre oppgaver! </a:t>
            </a:r>
            <a:endParaRPr/>
          </a:p>
          <a:p>
            <a:pPr indent="0" lvl="0" marL="0" rtl="0" algn="ctr">
              <a:spcBef>
                <a:spcPts val="0"/>
              </a:spcBef>
              <a:spcAft>
                <a:spcPts val="0"/>
              </a:spcAft>
              <a:buNone/>
            </a:pPr>
            <a:r>
              <a:rPr lang="no" sz="1900"/>
              <a:t>Veldig lurt å gjøre ukesoppgavene denne uka!! Deler dem på mattermost.</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Hvem skal jeg kontakte?</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Spørsmål om faget: </a:t>
            </a:r>
            <a:br>
              <a:rPr lang="no"/>
            </a:br>
            <a:r>
              <a:rPr lang="no" sz="1100" u="sng">
                <a:solidFill>
                  <a:schemeClr val="hlink"/>
                </a:solidFill>
                <a:hlinkClick r:id="rId3"/>
              </a:rPr>
              <a:t>johannph@uio.no</a:t>
            </a:r>
            <a:r>
              <a:rPr lang="no" sz="1100"/>
              <a:t>(meg) eller foreleser.</a:t>
            </a:r>
            <a:endParaRPr sz="1100"/>
          </a:p>
          <a:p>
            <a:pPr indent="0" lvl="0" marL="0" rtl="0" algn="l">
              <a:spcBef>
                <a:spcPts val="1200"/>
              </a:spcBef>
              <a:spcAft>
                <a:spcPts val="0"/>
              </a:spcAft>
              <a:buNone/>
            </a:pPr>
            <a:r>
              <a:rPr lang="no"/>
              <a:t>Studieinfo: spørsmål, klager, utsettelse av frister</a:t>
            </a:r>
            <a:br>
              <a:rPr lang="no"/>
            </a:br>
            <a:r>
              <a:rPr lang="no" sz="1100" u="sng">
                <a:solidFill>
                  <a:schemeClr val="hlink"/>
                </a:solidFill>
                <a:hlinkClick r:id="rId4"/>
              </a:rPr>
              <a:t>https://www.mn.uio.no/ifi/studier/kontakt/</a:t>
            </a:r>
            <a:endParaRPr/>
          </a:p>
          <a:p>
            <a:pPr indent="0" lvl="0" marL="0" rtl="0" algn="l">
              <a:spcBef>
                <a:spcPts val="1200"/>
              </a:spcBef>
              <a:spcAft>
                <a:spcPts val="0"/>
              </a:spcAft>
              <a:buNone/>
            </a:pPr>
            <a:r>
              <a:rPr lang="no"/>
              <a:t>UiO forvei: bekymringer, noen å snakke med</a:t>
            </a:r>
            <a:br>
              <a:rPr lang="no"/>
            </a:br>
            <a:r>
              <a:rPr lang="no" sz="1100" u="sng">
                <a:solidFill>
                  <a:schemeClr val="accent5"/>
                </a:solidFill>
                <a:hlinkClick r:id="rId5">
                  <a:extLst>
                    <a:ext uri="{A12FA001-AC4F-418D-AE19-62706E023703}">
                      <ahyp:hlinkClr val="tx"/>
                    </a:ext>
                  </a:extLst>
                </a:hlinkClick>
              </a:rPr>
              <a:t>https://www.mn.uio.no/studier/forvei/</a:t>
            </a:r>
            <a:endParaRPr/>
          </a:p>
          <a:p>
            <a:pPr indent="0" lvl="0" marL="0" rtl="0" algn="l">
              <a:spcBef>
                <a:spcPts val="1200"/>
              </a:spcBef>
              <a:spcAft>
                <a:spcPts val="1200"/>
              </a:spcAft>
              <a:buNone/>
            </a:pPr>
            <a:r>
              <a:rPr lang="no"/>
              <a:t>SiO: fysisk og psykisk helsehjelp</a:t>
            </a:r>
            <a:br>
              <a:rPr lang="no"/>
            </a:br>
            <a:r>
              <a:rPr lang="no" sz="1100" u="sng">
                <a:solidFill>
                  <a:schemeClr val="accent5"/>
                </a:solidFill>
                <a:hlinkClick r:id="rId6">
                  <a:extLst>
                    <a:ext uri="{A12FA001-AC4F-418D-AE19-62706E023703}">
                      <ahyp:hlinkClr val="tx"/>
                    </a:ext>
                  </a:extLst>
                </a:hlinkClick>
              </a:rPr>
              <a:t>https://www.sio.no/helse</a:t>
            </a:r>
            <a:br>
              <a:rPr lang="no"/>
            </a:br>
            <a:r>
              <a:rPr lang="no" sz="1100" u="sng">
                <a:solidFill>
                  <a:schemeClr val="accent5"/>
                </a:solidFill>
                <a:hlinkClick r:id="rId7">
                  <a:extLst>
                    <a:ext uri="{A12FA001-AC4F-418D-AE19-62706E023703}">
                      <ahyp:hlinkClr val="tx"/>
                    </a:ext>
                  </a:extLst>
                </a:hlinkClick>
              </a:rPr>
              <a:t>https://www.sio.no/helse/noen-%C3%A5-snakke-med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Praktisk</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a:t>Håper dere leverte oblig 4! Hvis dere synes obligene er for vanskelige så bare ta kontakt med meg så skal jeg hjelpe så godt jeg kan!</a:t>
            </a:r>
            <a:endParaRPr/>
          </a:p>
          <a:p>
            <a:pPr indent="0" lvl="0" marL="0" rtl="0" algn="l">
              <a:spcBef>
                <a:spcPts val="1200"/>
              </a:spcBef>
              <a:spcAft>
                <a:spcPts val="0"/>
              </a:spcAft>
              <a:buNone/>
            </a:pPr>
            <a:r>
              <a:rPr lang="no"/>
              <a:t>Mattermost: har du joina gruppekanalen?</a:t>
            </a:r>
            <a:endParaRPr/>
          </a:p>
          <a:p>
            <a:pPr indent="0" lvl="0" marL="0" rtl="0" algn="l">
              <a:spcBef>
                <a:spcPts val="1200"/>
              </a:spcBef>
              <a:spcAft>
                <a:spcPts val="0"/>
              </a:spcAft>
              <a:buNone/>
            </a:pPr>
            <a:r>
              <a:rPr lang="no"/>
              <a:t>Se på emnesiden: oversikt over temaer</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o"/>
              <a:t>Uke 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Eksempel på while-loop</a:t>
            </a:r>
            <a:endParaRPr/>
          </a:p>
        </p:txBody>
      </p:sp>
      <p:sp>
        <p:nvSpPr>
          <p:cNvPr id="89" name="Google Shape;89;p18"/>
          <p:cNvSpPr txBox="1"/>
          <p:nvPr/>
        </p:nvSpPr>
        <p:spPr>
          <a:xfrm>
            <a:off x="185675" y="1214550"/>
            <a:ext cx="8919900" cy="36438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no" sz="1350">
                <a:solidFill>
                  <a:srgbClr val="D4D4D4"/>
                </a:solidFill>
                <a:highlight>
                  <a:srgbClr val="1E1E1E"/>
                </a:highlight>
                <a:latin typeface="Courier New"/>
                <a:ea typeface="Courier New"/>
                <a:cs typeface="Courier New"/>
                <a:sym typeface="Courier New"/>
              </a:rPr>
              <a:t>tall = </a:t>
            </a:r>
            <a:r>
              <a:rPr lang="no" sz="1350">
                <a:solidFill>
                  <a:srgbClr val="B5CEA8"/>
                </a:solidFill>
                <a:highlight>
                  <a:srgbClr val="1E1E1E"/>
                </a:highlight>
                <a:latin typeface="Courier New"/>
                <a:ea typeface="Courier New"/>
                <a:cs typeface="Courier New"/>
                <a:sym typeface="Courier New"/>
              </a:rPr>
              <a:t>0</a:t>
            </a:r>
            <a:endParaRPr sz="1350">
              <a:solidFill>
                <a:srgbClr val="B5CEA8"/>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C586C0"/>
                </a:solidFill>
                <a:highlight>
                  <a:srgbClr val="1E1E1E"/>
                </a:highlight>
                <a:latin typeface="Courier New"/>
                <a:ea typeface="Courier New"/>
                <a:cs typeface="Courier New"/>
                <a:sym typeface="Courier New"/>
              </a:rPr>
              <a:t>while</a:t>
            </a:r>
            <a:r>
              <a:rPr lang="no" sz="1350">
                <a:solidFill>
                  <a:srgbClr val="D4D4D4"/>
                </a:solidFill>
                <a:highlight>
                  <a:srgbClr val="1E1E1E"/>
                </a:highlight>
                <a:latin typeface="Courier New"/>
                <a:ea typeface="Courier New"/>
                <a:cs typeface="Courier New"/>
                <a:sym typeface="Courier New"/>
              </a:rPr>
              <a:t> tall &lt; </a:t>
            </a:r>
            <a:r>
              <a:rPr lang="no" sz="1350">
                <a:solidFill>
                  <a:srgbClr val="B5CEA8"/>
                </a:solidFill>
                <a:highlight>
                  <a:srgbClr val="1E1E1E"/>
                </a:highlight>
                <a:latin typeface="Courier New"/>
                <a:ea typeface="Courier New"/>
                <a:cs typeface="Courier New"/>
                <a:sym typeface="Courier New"/>
              </a:rPr>
              <a:t>5</a:t>
            </a:r>
            <a:r>
              <a:rPr lang="no" sz="1350">
                <a:solidFill>
                  <a:srgbClr val="D4D4D4"/>
                </a:solidFill>
                <a:highlight>
                  <a:srgbClr val="1E1E1E"/>
                </a:highlight>
                <a:latin typeface="Courier New"/>
                <a:ea typeface="Courier New"/>
                <a:cs typeface="Courier New"/>
                <a:sym typeface="Courier New"/>
              </a:rPr>
              <a:t>:</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D4D4D4"/>
                </a:solidFill>
                <a:highlight>
                  <a:srgbClr val="1E1E1E"/>
                </a:highlight>
                <a:latin typeface="Courier New"/>
                <a:ea typeface="Courier New"/>
                <a:cs typeface="Courier New"/>
                <a:sym typeface="Courier New"/>
              </a:rPr>
              <a:t>   </a:t>
            </a:r>
            <a:r>
              <a:rPr lang="no" sz="1350">
                <a:solidFill>
                  <a:srgbClr val="DCDCAA"/>
                </a:solidFill>
                <a:highlight>
                  <a:srgbClr val="1E1E1E"/>
                </a:highlight>
                <a:latin typeface="Courier New"/>
                <a:ea typeface="Courier New"/>
                <a:cs typeface="Courier New"/>
                <a:sym typeface="Courier New"/>
              </a:rPr>
              <a:t>print</a:t>
            </a:r>
            <a:r>
              <a:rPr lang="no" sz="1350">
                <a:solidFill>
                  <a:srgbClr val="D4D4D4"/>
                </a:solidFill>
                <a:highlight>
                  <a:srgbClr val="1E1E1E"/>
                </a:highlight>
                <a:latin typeface="Courier New"/>
                <a:ea typeface="Courier New"/>
                <a:cs typeface="Courier New"/>
                <a:sym typeface="Courier New"/>
              </a:rPr>
              <a:t>(tall)</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D4D4D4"/>
                </a:solidFill>
                <a:highlight>
                  <a:srgbClr val="1E1E1E"/>
                </a:highlight>
                <a:latin typeface="Courier New"/>
                <a:ea typeface="Courier New"/>
                <a:cs typeface="Courier New"/>
                <a:sym typeface="Courier New"/>
              </a:rPr>
              <a:t>   tall += </a:t>
            </a:r>
            <a:r>
              <a:rPr lang="no" sz="1350">
                <a:solidFill>
                  <a:srgbClr val="B5CEA8"/>
                </a:solidFill>
                <a:highlight>
                  <a:srgbClr val="1E1E1E"/>
                </a:highlight>
                <a:latin typeface="Courier New"/>
                <a:ea typeface="Courier New"/>
                <a:cs typeface="Courier New"/>
                <a:sym typeface="Courier New"/>
              </a:rPr>
              <a:t>1</a:t>
            </a:r>
            <a:endParaRPr sz="1350">
              <a:solidFill>
                <a:srgbClr val="B5CEA8"/>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D4D4D4"/>
                </a:solidFill>
                <a:highlight>
                  <a:srgbClr val="1E1E1E"/>
                </a:highlight>
                <a:latin typeface="Courier New"/>
                <a:ea typeface="Courier New"/>
                <a:cs typeface="Courier New"/>
                <a:sym typeface="Courier New"/>
              </a:rPr>
              <a:t>userInput = </a:t>
            </a:r>
            <a:r>
              <a:rPr lang="no" sz="1350">
                <a:solidFill>
                  <a:srgbClr val="CE9178"/>
                </a:solidFill>
                <a:highlight>
                  <a:srgbClr val="1E1E1E"/>
                </a:highlight>
                <a:latin typeface="Courier New"/>
                <a:ea typeface="Courier New"/>
                <a:cs typeface="Courier New"/>
                <a:sym typeface="Courier New"/>
              </a:rPr>
              <a:t>""</a:t>
            </a:r>
            <a:endParaRPr sz="1350">
              <a:solidFill>
                <a:srgbClr val="CE9178"/>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C586C0"/>
                </a:solidFill>
                <a:highlight>
                  <a:srgbClr val="1E1E1E"/>
                </a:highlight>
                <a:latin typeface="Courier New"/>
                <a:ea typeface="Courier New"/>
                <a:cs typeface="Courier New"/>
                <a:sym typeface="Courier New"/>
              </a:rPr>
              <a:t>while</a:t>
            </a:r>
            <a:r>
              <a:rPr lang="no" sz="1350">
                <a:solidFill>
                  <a:srgbClr val="D4D4D4"/>
                </a:solidFill>
                <a:highlight>
                  <a:srgbClr val="1E1E1E"/>
                </a:highlight>
                <a:latin typeface="Courier New"/>
                <a:ea typeface="Courier New"/>
                <a:cs typeface="Courier New"/>
                <a:sym typeface="Courier New"/>
              </a:rPr>
              <a:t> userInput != </a:t>
            </a:r>
            <a:r>
              <a:rPr lang="no" sz="1350">
                <a:solidFill>
                  <a:srgbClr val="CE9178"/>
                </a:solidFill>
                <a:highlight>
                  <a:srgbClr val="1E1E1E"/>
                </a:highlight>
                <a:latin typeface="Courier New"/>
                <a:ea typeface="Courier New"/>
                <a:cs typeface="Courier New"/>
                <a:sym typeface="Courier New"/>
              </a:rPr>
              <a:t>"exit"</a:t>
            </a:r>
            <a:r>
              <a:rPr lang="no" sz="1350">
                <a:solidFill>
                  <a:srgbClr val="D4D4D4"/>
                </a:solidFill>
                <a:highlight>
                  <a:srgbClr val="1E1E1E"/>
                </a:highlight>
                <a:latin typeface="Courier New"/>
                <a:ea typeface="Courier New"/>
                <a:cs typeface="Courier New"/>
                <a:sym typeface="Courier New"/>
              </a:rPr>
              <a:t> </a:t>
            </a:r>
            <a:r>
              <a:rPr lang="no" sz="1350">
                <a:solidFill>
                  <a:srgbClr val="569CD6"/>
                </a:solidFill>
                <a:highlight>
                  <a:srgbClr val="1E1E1E"/>
                </a:highlight>
                <a:latin typeface="Courier New"/>
                <a:ea typeface="Courier New"/>
                <a:cs typeface="Courier New"/>
                <a:sym typeface="Courier New"/>
              </a:rPr>
              <a:t>and</a:t>
            </a:r>
            <a:r>
              <a:rPr lang="no" sz="1350">
                <a:solidFill>
                  <a:srgbClr val="D4D4D4"/>
                </a:solidFill>
                <a:highlight>
                  <a:srgbClr val="1E1E1E"/>
                </a:highlight>
                <a:latin typeface="Courier New"/>
                <a:ea typeface="Courier New"/>
                <a:cs typeface="Courier New"/>
                <a:sym typeface="Courier New"/>
              </a:rPr>
              <a:t> userInput != </a:t>
            </a:r>
            <a:r>
              <a:rPr lang="no" sz="1350">
                <a:solidFill>
                  <a:srgbClr val="CE9178"/>
                </a:solidFill>
                <a:highlight>
                  <a:srgbClr val="1E1E1E"/>
                </a:highlight>
                <a:latin typeface="Courier New"/>
                <a:ea typeface="Courier New"/>
                <a:cs typeface="Courier New"/>
                <a:sym typeface="Courier New"/>
              </a:rPr>
              <a:t>"quit"</a:t>
            </a:r>
            <a:r>
              <a:rPr lang="no" sz="1350">
                <a:solidFill>
                  <a:srgbClr val="D4D4D4"/>
                </a:solidFill>
                <a:highlight>
                  <a:srgbClr val="1E1E1E"/>
                </a:highlight>
                <a:latin typeface="Courier New"/>
                <a:ea typeface="Courier New"/>
                <a:cs typeface="Courier New"/>
                <a:sym typeface="Courier New"/>
              </a:rPr>
              <a:t> </a:t>
            </a:r>
            <a:r>
              <a:rPr lang="no" sz="1350">
                <a:solidFill>
                  <a:srgbClr val="569CD6"/>
                </a:solidFill>
                <a:highlight>
                  <a:srgbClr val="1E1E1E"/>
                </a:highlight>
                <a:latin typeface="Courier New"/>
                <a:ea typeface="Courier New"/>
                <a:cs typeface="Courier New"/>
                <a:sym typeface="Courier New"/>
              </a:rPr>
              <a:t>and</a:t>
            </a:r>
            <a:r>
              <a:rPr lang="no" sz="1350">
                <a:solidFill>
                  <a:srgbClr val="D4D4D4"/>
                </a:solidFill>
                <a:highlight>
                  <a:srgbClr val="1E1E1E"/>
                </a:highlight>
                <a:latin typeface="Courier New"/>
                <a:ea typeface="Courier New"/>
                <a:cs typeface="Courier New"/>
                <a:sym typeface="Courier New"/>
              </a:rPr>
              <a:t> userInput != </a:t>
            </a:r>
            <a:r>
              <a:rPr lang="no" sz="1350">
                <a:solidFill>
                  <a:srgbClr val="CE9178"/>
                </a:solidFill>
                <a:highlight>
                  <a:srgbClr val="1E1E1E"/>
                </a:highlight>
                <a:latin typeface="Courier New"/>
                <a:ea typeface="Courier New"/>
                <a:cs typeface="Courier New"/>
                <a:sym typeface="Courier New"/>
              </a:rPr>
              <a:t>"ja"</a:t>
            </a:r>
            <a:r>
              <a:rPr lang="no" sz="1350">
                <a:solidFill>
                  <a:srgbClr val="D4D4D4"/>
                </a:solidFill>
                <a:highlight>
                  <a:srgbClr val="1E1E1E"/>
                </a:highlight>
                <a:latin typeface="Courier New"/>
                <a:ea typeface="Courier New"/>
                <a:cs typeface="Courier New"/>
                <a:sym typeface="Courier New"/>
              </a:rPr>
              <a:t>:</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D4D4D4"/>
                </a:solidFill>
                <a:highlight>
                  <a:srgbClr val="1E1E1E"/>
                </a:highlight>
                <a:latin typeface="Courier New"/>
                <a:ea typeface="Courier New"/>
                <a:cs typeface="Courier New"/>
                <a:sym typeface="Courier New"/>
              </a:rPr>
              <a:t>   </a:t>
            </a:r>
            <a:r>
              <a:rPr lang="no" sz="1350">
                <a:solidFill>
                  <a:srgbClr val="DCDCAA"/>
                </a:solidFill>
                <a:highlight>
                  <a:srgbClr val="1E1E1E"/>
                </a:highlight>
                <a:latin typeface="Courier New"/>
                <a:ea typeface="Courier New"/>
                <a:cs typeface="Courier New"/>
                <a:sym typeface="Courier New"/>
              </a:rPr>
              <a:t>print</a:t>
            </a:r>
            <a:r>
              <a:rPr lang="no" sz="1350">
                <a:solidFill>
                  <a:srgbClr val="D4D4D4"/>
                </a:solidFill>
                <a:highlight>
                  <a:srgbClr val="1E1E1E"/>
                </a:highlight>
                <a:latin typeface="Courier New"/>
                <a:ea typeface="Courier New"/>
                <a:cs typeface="Courier New"/>
                <a:sym typeface="Courier New"/>
              </a:rPr>
              <a:t>(</a:t>
            </a:r>
            <a:r>
              <a:rPr lang="no" sz="1350">
                <a:solidFill>
                  <a:srgbClr val="CE9178"/>
                </a:solidFill>
                <a:highlight>
                  <a:srgbClr val="1E1E1E"/>
                </a:highlight>
                <a:latin typeface="Courier New"/>
                <a:ea typeface="Courier New"/>
                <a:cs typeface="Courier New"/>
                <a:sym typeface="Courier New"/>
              </a:rPr>
              <a:t>"Programmet fortsett her kan vi gjøre skøy ting, f.eks. kalle på metoder"</a:t>
            </a:r>
            <a:r>
              <a:rPr lang="no" sz="1350">
                <a:solidFill>
                  <a:srgbClr val="D4D4D4"/>
                </a:solidFill>
                <a:highlight>
                  <a:srgbClr val="1E1E1E"/>
                </a:highlight>
                <a:latin typeface="Courier New"/>
                <a:ea typeface="Courier New"/>
                <a:cs typeface="Courier New"/>
                <a:sym typeface="Courier New"/>
              </a:rPr>
              <a:t>)</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350">
                <a:solidFill>
                  <a:srgbClr val="D4D4D4"/>
                </a:solidFill>
                <a:highlight>
                  <a:srgbClr val="1E1E1E"/>
                </a:highlight>
                <a:latin typeface="Courier New"/>
                <a:ea typeface="Courier New"/>
                <a:cs typeface="Courier New"/>
                <a:sym typeface="Courier New"/>
              </a:rPr>
              <a:t>   userInput = </a:t>
            </a:r>
            <a:r>
              <a:rPr lang="no" sz="1350">
                <a:solidFill>
                  <a:srgbClr val="DCDCAA"/>
                </a:solidFill>
                <a:highlight>
                  <a:srgbClr val="1E1E1E"/>
                </a:highlight>
                <a:latin typeface="Courier New"/>
                <a:ea typeface="Courier New"/>
                <a:cs typeface="Courier New"/>
                <a:sym typeface="Courier New"/>
              </a:rPr>
              <a:t>input</a:t>
            </a:r>
            <a:r>
              <a:rPr lang="no" sz="1350">
                <a:solidFill>
                  <a:srgbClr val="D4D4D4"/>
                </a:solidFill>
                <a:highlight>
                  <a:srgbClr val="1E1E1E"/>
                </a:highlight>
                <a:latin typeface="Courier New"/>
                <a:ea typeface="Courier New"/>
                <a:cs typeface="Courier New"/>
                <a:sym typeface="Courier New"/>
              </a:rPr>
              <a:t>(</a:t>
            </a:r>
            <a:r>
              <a:rPr lang="no" sz="1350">
                <a:solidFill>
                  <a:srgbClr val="CE9178"/>
                </a:solidFill>
                <a:highlight>
                  <a:srgbClr val="1E1E1E"/>
                </a:highlight>
                <a:latin typeface="Courier New"/>
                <a:ea typeface="Courier New"/>
                <a:cs typeface="Courier New"/>
                <a:sym typeface="Courier New"/>
              </a:rPr>
              <a:t>"Vil du avslutte programmet? "</a:t>
            </a:r>
            <a:r>
              <a:rPr lang="no" sz="1350">
                <a:solidFill>
                  <a:srgbClr val="D4D4D4"/>
                </a:solidFill>
                <a:highlight>
                  <a:srgbClr val="1E1E1E"/>
                </a:highlight>
                <a:latin typeface="Courier New"/>
                <a:ea typeface="Courier New"/>
                <a:cs typeface="Courier New"/>
                <a:sym typeface="Courier New"/>
              </a:rPr>
              <a:t>).lower()</a:t>
            </a:r>
            <a:endParaRPr sz="13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35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sz="1700">
              <a:highlight>
                <a:srgbClr val="1E1E1E"/>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Eksempel på “for in range()”-loop</a:t>
            </a:r>
            <a:endParaRPr/>
          </a:p>
        </p:txBody>
      </p:sp>
      <p:sp>
        <p:nvSpPr>
          <p:cNvPr id="95" name="Google Shape;95;p19"/>
          <p:cNvSpPr txBox="1"/>
          <p:nvPr/>
        </p:nvSpPr>
        <p:spPr>
          <a:xfrm>
            <a:off x="422475" y="1191150"/>
            <a:ext cx="7339200" cy="27612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a:t>
            </a:r>
            <a:r>
              <a:rPr lang="no" sz="1050">
                <a:solidFill>
                  <a:srgbClr val="CE9178"/>
                </a:solidFill>
                <a:highlight>
                  <a:srgbClr val="1E1E1E"/>
                </a:highlight>
                <a:latin typeface="Courier New"/>
                <a:ea typeface="Courier New"/>
                <a:cs typeface="Courier New"/>
                <a:sym typeface="Courier New"/>
              </a:rPr>
              <a:t>"Print 1 til 6"</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C586C0"/>
                </a:solidFill>
                <a:highlight>
                  <a:srgbClr val="1E1E1E"/>
                </a:highlight>
                <a:latin typeface="Courier New"/>
                <a:ea typeface="Courier New"/>
                <a:cs typeface="Courier New"/>
                <a:sym typeface="Courier New"/>
              </a:rPr>
              <a:t>for</a:t>
            </a:r>
            <a:r>
              <a:rPr lang="no" sz="1050">
                <a:solidFill>
                  <a:srgbClr val="D4D4D4"/>
                </a:solidFill>
                <a:highlight>
                  <a:srgbClr val="1E1E1E"/>
                </a:highlight>
                <a:latin typeface="Courier New"/>
                <a:ea typeface="Courier New"/>
                <a:cs typeface="Courier New"/>
                <a:sym typeface="Courier New"/>
              </a:rPr>
              <a:t> tall </a:t>
            </a:r>
            <a:r>
              <a:rPr lang="no" sz="1050">
                <a:solidFill>
                  <a:srgbClr val="C586C0"/>
                </a:solidFill>
                <a:highlight>
                  <a:srgbClr val="1E1E1E"/>
                </a:highlight>
                <a:latin typeface="Courier New"/>
                <a:ea typeface="Courier New"/>
                <a:cs typeface="Courier New"/>
                <a:sym typeface="Courier New"/>
              </a:rPr>
              <a:t>in</a:t>
            </a: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range</a:t>
            </a:r>
            <a:r>
              <a:rPr lang="no" sz="1050">
                <a:solidFill>
                  <a:srgbClr val="D4D4D4"/>
                </a:solidFill>
                <a:highlight>
                  <a:srgbClr val="1E1E1E"/>
                </a:highlight>
                <a:latin typeface="Courier New"/>
                <a:ea typeface="Courier New"/>
                <a:cs typeface="Courier New"/>
                <a:sym typeface="Courier New"/>
              </a:rPr>
              <a:t>(</a:t>
            </a:r>
            <a:r>
              <a:rPr lang="no" sz="1050">
                <a:solidFill>
                  <a:srgbClr val="B5CEA8"/>
                </a:solidFill>
                <a:highlight>
                  <a:srgbClr val="1E1E1E"/>
                </a:highlight>
                <a:latin typeface="Courier New"/>
                <a:ea typeface="Courier New"/>
                <a:cs typeface="Courier New"/>
                <a:sym typeface="Courier New"/>
              </a:rPr>
              <a:t>1</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7</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(tall)</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a:t>
            </a:r>
            <a:r>
              <a:rPr lang="no" sz="1050">
                <a:solidFill>
                  <a:srgbClr val="CE9178"/>
                </a:solidFill>
                <a:highlight>
                  <a:srgbClr val="1E1E1E"/>
                </a:highlight>
                <a:latin typeface="Courier New"/>
                <a:ea typeface="Courier New"/>
                <a:cs typeface="Courier New"/>
                <a:sym typeface="Courier New"/>
              </a:rPr>
              <a:t>"Print 0 til 6, med step 2"</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C586C0"/>
                </a:solidFill>
                <a:highlight>
                  <a:srgbClr val="1E1E1E"/>
                </a:highlight>
                <a:latin typeface="Courier New"/>
                <a:ea typeface="Courier New"/>
                <a:cs typeface="Courier New"/>
                <a:sym typeface="Courier New"/>
              </a:rPr>
              <a:t>for</a:t>
            </a:r>
            <a:r>
              <a:rPr lang="no" sz="1050">
                <a:solidFill>
                  <a:srgbClr val="D4D4D4"/>
                </a:solidFill>
                <a:highlight>
                  <a:srgbClr val="1E1E1E"/>
                </a:highlight>
                <a:latin typeface="Courier New"/>
                <a:ea typeface="Courier New"/>
                <a:cs typeface="Courier New"/>
                <a:sym typeface="Courier New"/>
              </a:rPr>
              <a:t> tall </a:t>
            </a:r>
            <a:r>
              <a:rPr lang="no" sz="1050">
                <a:solidFill>
                  <a:srgbClr val="C586C0"/>
                </a:solidFill>
                <a:highlight>
                  <a:srgbClr val="1E1E1E"/>
                </a:highlight>
                <a:latin typeface="Courier New"/>
                <a:ea typeface="Courier New"/>
                <a:cs typeface="Courier New"/>
                <a:sym typeface="Courier New"/>
              </a:rPr>
              <a:t>in</a:t>
            </a: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range</a:t>
            </a:r>
            <a:r>
              <a:rPr lang="no" sz="1050">
                <a:solidFill>
                  <a:srgbClr val="D4D4D4"/>
                </a:solidFill>
                <a:highlight>
                  <a:srgbClr val="1E1E1E"/>
                </a:highlight>
                <a:latin typeface="Courier New"/>
                <a:ea typeface="Courier New"/>
                <a:cs typeface="Courier New"/>
                <a:sym typeface="Courier New"/>
              </a:rPr>
              <a:t>(</a:t>
            </a:r>
            <a:r>
              <a:rPr lang="no" sz="1050">
                <a:solidFill>
                  <a:srgbClr val="B5CEA8"/>
                </a:solidFill>
                <a:highlight>
                  <a:srgbClr val="1E1E1E"/>
                </a:highlight>
                <a:latin typeface="Courier New"/>
                <a:ea typeface="Courier New"/>
                <a:cs typeface="Courier New"/>
                <a:sym typeface="Courier New"/>
              </a:rPr>
              <a:t>0</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7</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2</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(tall)</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a:t>
            </a:r>
            <a:r>
              <a:rPr lang="no" sz="1050">
                <a:solidFill>
                  <a:srgbClr val="CE9178"/>
                </a:solidFill>
                <a:highlight>
                  <a:srgbClr val="1E1E1E"/>
                </a:highlight>
                <a:latin typeface="Courier New"/>
                <a:ea typeface="Courier New"/>
                <a:cs typeface="Courier New"/>
                <a:sym typeface="Courier New"/>
              </a:rPr>
              <a:t>"Print 6 til 0"</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C586C0"/>
                </a:solidFill>
                <a:highlight>
                  <a:srgbClr val="1E1E1E"/>
                </a:highlight>
                <a:latin typeface="Courier New"/>
                <a:ea typeface="Courier New"/>
                <a:cs typeface="Courier New"/>
                <a:sym typeface="Courier New"/>
              </a:rPr>
              <a:t>for</a:t>
            </a:r>
            <a:r>
              <a:rPr lang="no" sz="1050">
                <a:solidFill>
                  <a:srgbClr val="D4D4D4"/>
                </a:solidFill>
                <a:highlight>
                  <a:srgbClr val="1E1E1E"/>
                </a:highlight>
                <a:latin typeface="Courier New"/>
                <a:ea typeface="Courier New"/>
                <a:cs typeface="Courier New"/>
                <a:sym typeface="Courier New"/>
              </a:rPr>
              <a:t> tall </a:t>
            </a:r>
            <a:r>
              <a:rPr lang="no" sz="1050">
                <a:solidFill>
                  <a:srgbClr val="C586C0"/>
                </a:solidFill>
                <a:highlight>
                  <a:srgbClr val="1E1E1E"/>
                </a:highlight>
                <a:latin typeface="Courier New"/>
                <a:ea typeface="Courier New"/>
                <a:cs typeface="Courier New"/>
                <a:sym typeface="Courier New"/>
              </a:rPr>
              <a:t>in</a:t>
            </a: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range</a:t>
            </a:r>
            <a:r>
              <a:rPr lang="no" sz="1050">
                <a:solidFill>
                  <a:srgbClr val="D4D4D4"/>
                </a:solidFill>
                <a:highlight>
                  <a:srgbClr val="1E1E1E"/>
                </a:highlight>
                <a:latin typeface="Courier New"/>
                <a:ea typeface="Courier New"/>
                <a:cs typeface="Courier New"/>
                <a:sym typeface="Courier New"/>
              </a:rPr>
              <a:t>(</a:t>
            </a:r>
            <a:r>
              <a:rPr lang="no" sz="1050">
                <a:solidFill>
                  <a:srgbClr val="B5CEA8"/>
                </a:solidFill>
                <a:highlight>
                  <a:srgbClr val="1E1E1E"/>
                </a:highlight>
                <a:latin typeface="Courier New"/>
                <a:ea typeface="Courier New"/>
                <a:cs typeface="Courier New"/>
                <a:sym typeface="Courier New"/>
              </a:rPr>
              <a:t>6</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1</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1</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(tall)</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Eksempel på “for in list”-loop</a:t>
            </a:r>
            <a:endParaRPr/>
          </a:p>
          <a:p>
            <a:pPr indent="0" lvl="0" marL="0" rtl="0" algn="l">
              <a:spcBef>
                <a:spcPts val="0"/>
              </a:spcBef>
              <a:spcAft>
                <a:spcPts val="0"/>
              </a:spcAft>
              <a:buNone/>
            </a:pPr>
            <a:r>
              <a:t/>
            </a:r>
            <a:endParaRPr/>
          </a:p>
        </p:txBody>
      </p:sp>
      <p:sp>
        <p:nvSpPr>
          <p:cNvPr id="101" name="Google Shape;101;p20"/>
          <p:cNvSpPr txBox="1"/>
          <p:nvPr/>
        </p:nvSpPr>
        <p:spPr>
          <a:xfrm>
            <a:off x="422475" y="1146750"/>
            <a:ext cx="7339200" cy="3093300"/>
          </a:xfrm>
          <a:prstGeom prst="rect">
            <a:avLst/>
          </a:prstGeom>
          <a:solidFill>
            <a:srgbClr val="1E1E1E"/>
          </a:solidFill>
          <a:ln>
            <a:noFill/>
          </a:ln>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numberList = [</a:t>
            </a:r>
            <a:r>
              <a:rPr lang="no" sz="1050">
                <a:solidFill>
                  <a:srgbClr val="B5CEA8"/>
                </a:solidFill>
                <a:highlight>
                  <a:srgbClr val="1E1E1E"/>
                </a:highlight>
                <a:latin typeface="Courier New"/>
                <a:ea typeface="Courier New"/>
                <a:cs typeface="Courier New"/>
                <a:sym typeface="Courier New"/>
              </a:rPr>
              <a:t>1</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2</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3</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4</a:t>
            </a:r>
            <a:r>
              <a:rPr lang="no" sz="1050">
                <a:solidFill>
                  <a:srgbClr val="D4D4D4"/>
                </a:solidFill>
                <a:highlight>
                  <a:srgbClr val="1E1E1E"/>
                </a:highlight>
                <a:latin typeface="Courier New"/>
                <a:ea typeface="Courier New"/>
                <a:cs typeface="Courier New"/>
                <a:sym typeface="Courier New"/>
              </a:rPr>
              <a:t>, </a:t>
            </a:r>
            <a:r>
              <a:rPr lang="no" sz="1050">
                <a:solidFill>
                  <a:srgbClr val="B5CEA8"/>
                </a:solidFill>
                <a:highlight>
                  <a:srgbClr val="1E1E1E"/>
                </a:highlight>
                <a:latin typeface="Courier New"/>
                <a:ea typeface="Courier New"/>
                <a:cs typeface="Courier New"/>
                <a:sym typeface="Courier New"/>
              </a:rPr>
              <a:t>5</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nameList = [</a:t>
            </a:r>
            <a:r>
              <a:rPr lang="no" sz="1050">
                <a:solidFill>
                  <a:srgbClr val="CE9178"/>
                </a:solidFill>
                <a:highlight>
                  <a:srgbClr val="1E1E1E"/>
                </a:highlight>
                <a:latin typeface="Courier New"/>
                <a:ea typeface="Courier New"/>
                <a:cs typeface="Courier New"/>
                <a:sym typeface="Courier New"/>
              </a:rPr>
              <a:t>"Kari"</a:t>
            </a:r>
            <a:r>
              <a:rPr lang="no" sz="1050">
                <a:solidFill>
                  <a:srgbClr val="D4D4D4"/>
                </a:solidFill>
                <a:highlight>
                  <a:srgbClr val="1E1E1E"/>
                </a:highlight>
                <a:latin typeface="Courier New"/>
                <a:ea typeface="Courier New"/>
                <a:cs typeface="Courier New"/>
                <a:sym typeface="Courier New"/>
              </a:rPr>
              <a:t>, </a:t>
            </a:r>
            <a:r>
              <a:rPr lang="no" sz="1050">
                <a:solidFill>
                  <a:srgbClr val="CE9178"/>
                </a:solidFill>
                <a:highlight>
                  <a:srgbClr val="1E1E1E"/>
                </a:highlight>
                <a:latin typeface="Courier New"/>
                <a:ea typeface="Courier New"/>
                <a:cs typeface="Courier New"/>
                <a:sym typeface="Courier New"/>
              </a:rPr>
              <a:t>"Mari"</a:t>
            </a:r>
            <a:r>
              <a:rPr lang="no" sz="1050">
                <a:solidFill>
                  <a:srgbClr val="D4D4D4"/>
                </a:solidFill>
                <a:highlight>
                  <a:srgbClr val="1E1E1E"/>
                </a:highlight>
                <a:latin typeface="Courier New"/>
                <a:ea typeface="Courier New"/>
                <a:cs typeface="Courier New"/>
                <a:sym typeface="Courier New"/>
              </a:rPr>
              <a:t>, </a:t>
            </a:r>
            <a:r>
              <a:rPr lang="no" sz="1050">
                <a:solidFill>
                  <a:srgbClr val="CE9178"/>
                </a:solidFill>
                <a:highlight>
                  <a:srgbClr val="1E1E1E"/>
                </a:highlight>
                <a:latin typeface="Courier New"/>
                <a:ea typeface="Courier New"/>
                <a:cs typeface="Courier New"/>
                <a:sym typeface="Courier New"/>
              </a:rPr>
              <a:t>"Alfred"</a:t>
            </a:r>
            <a:r>
              <a:rPr lang="no" sz="1050">
                <a:solidFill>
                  <a:srgbClr val="D4D4D4"/>
                </a:solidFill>
                <a:highlight>
                  <a:srgbClr val="1E1E1E"/>
                </a:highlight>
                <a:latin typeface="Courier New"/>
                <a:ea typeface="Courier New"/>
                <a:cs typeface="Courier New"/>
                <a:sym typeface="Courier New"/>
              </a:rPr>
              <a: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C586C0"/>
                </a:solidFill>
                <a:highlight>
                  <a:srgbClr val="1E1E1E"/>
                </a:highlight>
                <a:latin typeface="Courier New"/>
                <a:ea typeface="Courier New"/>
                <a:cs typeface="Courier New"/>
                <a:sym typeface="Courier New"/>
              </a:rPr>
              <a:t>for</a:t>
            </a:r>
            <a:r>
              <a:rPr lang="no" sz="1050">
                <a:solidFill>
                  <a:srgbClr val="D4D4D4"/>
                </a:solidFill>
                <a:highlight>
                  <a:srgbClr val="1E1E1E"/>
                </a:highlight>
                <a:latin typeface="Courier New"/>
                <a:ea typeface="Courier New"/>
                <a:cs typeface="Courier New"/>
                <a:sym typeface="Courier New"/>
              </a:rPr>
              <a:t> number </a:t>
            </a:r>
            <a:r>
              <a:rPr lang="no" sz="1050">
                <a:solidFill>
                  <a:srgbClr val="C586C0"/>
                </a:solidFill>
                <a:highlight>
                  <a:srgbClr val="1E1E1E"/>
                </a:highlight>
                <a:latin typeface="Courier New"/>
                <a:ea typeface="Courier New"/>
                <a:cs typeface="Courier New"/>
                <a:sym typeface="Courier New"/>
              </a:rPr>
              <a:t>in</a:t>
            </a:r>
            <a:r>
              <a:rPr lang="no" sz="1050">
                <a:solidFill>
                  <a:srgbClr val="D4D4D4"/>
                </a:solidFill>
                <a:highlight>
                  <a:srgbClr val="1E1E1E"/>
                </a:highlight>
                <a:latin typeface="Courier New"/>
                <a:ea typeface="Courier New"/>
                <a:cs typeface="Courier New"/>
                <a:sym typeface="Courier New"/>
              </a:rPr>
              <a:t> numberList: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(number)</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6A9955"/>
                </a:solidFill>
                <a:highlight>
                  <a:srgbClr val="1E1E1E"/>
                </a:highlight>
                <a:latin typeface="Courier New"/>
                <a:ea typeface="Courier New"/>
                <a:cs typeface="Courier New"/>
                <a:sym typeface="Courier New"/>
              </a:rPr>
              <a:t># Bruker variabelnavn name</a:t>
            </a:r>
            <a:endParaRPr sz="1050">
              <a:solidFill>
                <a:srgbClr val="6A9955"/>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C586C0"/>
                </a:solidFill>
                <a:highlight>
                  <a:srgbClr val="1E1E1E"/>
                </a:highlight>
                <a:latin typeface="Courier New"/>
                <a:ea typeface="Courier New"/>
                <a:cs typeface="Courier New"/>
                <a:sym typeface="Courier New"/>
              </a:rPr>
              <a:t>for</a:t>
            </a:r>
            <a:r>
              <a:rPr lang="no" sz="1050">
                <a:solidFill>
                  <a:srgbClr val="D4D4D4"/>
                </a:solidFill>
                <a:highlight>
                  <a:srgbClr val="1E1E1E"/>
                </a:highlight>
                <a:latin typeface="Courier New"/>
                <a:ea typeface="Courier New"/>
                <a:cs typeface="Courier New"/>
                <a:sym typeface="Courier New"/>
              </a:rPr>
              <a:t> name </a:t>
            </a:r>
            <a:r>
              <a:rPr lang="no" sz="1050">
                <a:solidFill>
                  <a:srgbClr val="C586C0"/>
                </a:solidFill>
                <a:highlight>
                  <a:srgbClr val="1E1E1E"/>
                </a:highlight>
                <a:latin typeface="Courier New"/>
                <a:ea typeface="Courier New"/>
                <a:cs typeface="Courier New"/>
                <a:sym typeface="Courier New"/>
              </a:rPr>
              <a:t>in</a:t>
            </a:r>
            <a:r>
              <a:rPr lang="no" sz="1050">
                <a:solidFill>
                  <a:srgbClr val="D4D4D4"/>
                </a:solidFill>
                <a:highlight>
                  <a:srgbClr val="1E1E1E"/>
                </a:highlight>
                <a:latin typeface="Courier New"/>
                <a:ea typeface="Courier New"/>
                <a:cs typeface="Courier New"/>
                <a:sym typeface="Courier New"/>
              </a:rPr>
              <a:t> nameList: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(name)</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6A9955"/>
                </a:solidFill>
                <a:highlight>
                  <a:srgbClr val="1E1E1E"/>
                </a:highlight>
                <a:latin typeface="Courier New"/>
                <a:ea typeface="Courier New"/>
                <a:cs typeface="Courier New"/>
                <a:sym typeface="Courier New"/>
              </a:rPr>
              <a:t># Bruker variabelnavn banan, får samme resultat</a:t>
            </a:r>
            <a:endParaRPr sz="1050">
              <a:solidFill>
                <a:srgbClr val="6A9955"/>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C586C0"/>
                </a:solidFill>
                <a:highlight>
                  <a:srgbClr val="1E1E1E"/>
                </a:highlight>
                <a:latin typeface="Courier New"/>
                <a:ea typeface="Courier New"/>
                <a:cs typeface="Courier New"/>
                <a:sym typeface="Courier New"/>
              </a:rPr>
              <a:t>for</a:t>
            </a:r>
            <a:r>
              <a:rPr lang="no" sz="1050">
                <a:solidFill>
                  <a:srgbClr val="D4D4D4"/>
                </a:solidFill>
                <a:highlight>
                  <a:srgbClr val="1E1E1E"/>
                </a:highlight>
                <a:latin typeface="Courier New"/>
                <a:ea typeface="Courier New"/>
                <a:cs typeface="Courier New"/>
                <a:sym typeface="Courier New"/>
              </a:rPr>
              <a:t> banana </a:t>
            </a:r>
            <a:r>
              <a:rPr lang="no" sz="1050">
                <a:solidFill>
                  <a:srgbClr val="C586C0"/>
                </a:solidFill>
                <a:highlight>
                  <a:srgbClr val="1E1E1E"/>
                </a:highlight>
                <a:latin typeface="Courier New"/>
                <a:ea typeface="Courier New"/>
                <a:cs typeface="Courier New"/>
                <a:sym typeface="Courier New"/>
              </a:rPr>
              <a:t>in</a:t>
            </a:r>
            <a:r>
              <a:rPr lang="no" sz="1050">
                <a:solidFill>
                  <a:srgbClr val="D4D4D4"/>
                </a:solidFill>
                <a:highlight>
                  <a:srgbClr val="1E1E1E"/>
                </a:highlight>
                <a:latin typeface="Courier New"/>
                <a:ea typeface="Courier New"/>
                <a:cs typeface="Courier New"/>
                <a:sym typeface="Courier New"/>
              </a:rPr>
              <a:t> nameList:</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rPr lang="no" sz="1050">
                <a:solidFill>
                  <a:srgbClr val="D4D4D4"/>
                </a:solidFill>
                <a:highlight>
                  <a:srgbClr val="1E1E1E"/>
                </a:highlight>
                <a:latin typeface="Courier New"/>
                <a:ea typeface="Courier New"/>
                <a:cs typeface="Courier New"/>
                <a:sym typeface="Courier New"/>
              </a:rPr>
              <a:t>   </a:t>
            </a:r>
            <a:r>
              <a:rPr lang="no" sz="1050">
                <a:solidFill>
                  <a:srgbClr val="DCDCAA"/>
                </a:solidFill>
                <a:highlight>
                  <a:srgbClr val="1E1E1E"/>
                </a:highlight>
                <a:latin typeface="Courier New"/>
                <a:ea typeface="Courier New"/>
                <a:cs typeface="Courier New"/>
                <a:sym typeface="Courier New"/>
              </a:rPr>
              <a:t>print</a:t>
            </a:r>
            <a:r>
              <a:rPr lang="no" sz="1050">
                <a:solidFill>
                  <a:srgbClr val="D4D4D4"/>
                </a:solidFill>
                <a:highlight>
                  <a:srgbClr val="1E1E1E"/>
                </a:highlight>
                <a:latin typeface="Courier New"/>
                <a:ea typeface="Courier New"/>
                <a:cs typeface="Courier New"/>
                <a:sym typeface="Courier New"/>
              </a:rPr>
              <a:t>(banana)</a:t>
            </a:r>
            <a:endParaRPr sz="1050">
              <a:solidFill>
                <a:srgbClr val="D4D4D4"/>
              </a:solidFill>
              <a:highlight>
                <a:srgbClr val="1E1E1E"/>
              </a:highlight>
              <a:latin typeface="Courier New"/>
              <a:ea typeface="Courier New"/>
              <a:cs typeface="Courier New"/>
              <a:sym typeface="Courier New"/>
            </a:endParaRPr>
          </a:p>
          <a:p>
            <a:pPr indent="0" lvl="0" marL="0" rtl="0" algn="l">
              <a:lnSpc>
                <a:spcPct val="135714"/>
              </a:lnSpc>
              <a:spcBef>
                <a:spcPts val="0"/>
              </a:spcBef>
              <a:spcAft>
                <a:spcPts val="0"/>
              </a:spcAft>
              <a:buNone/>
            </a:pPr>
            <a:r>
              <a:t/>
            </a:r>
            <a:endParaRPr sz="105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For vs. while</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no"/>
              <a:t>For brukes gjerne når man vet hvor mange ganger noe skal skjer.</a:t>
            </a:r>
            <a:endParaRPr/>
          </a:p>
          <a:p>
            <a:pPr indent="-342900" lvl="0" marL="457200" rtl="0" algn="l">
              <a:spcBef>
                <a:spcPts val="0"/>
              </a:spcBef>
              <a:spcAft>
                <a:spcPts val="0"/>
              </a:spcAft>
              <a:buSzPts val="1800"/>
              <a:buChar char="-"/>
            </a:pPr>
            <a:r>
              <a:rPr lang="no"/>
              <a:t>While kan gjerne brukes når man ikke vet hvor mange ganger noe skal skje, men feks. Hvis man vil lagre et ukjent antall verdier en bruker taster helt til brukeren taster 0, da er det fordelaktig å bruke while.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