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Roboto Mon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Mono-bold.fntdata"/><Relationship Id="rId11" Type="http://schemas.openxmlformats.org/officeDocument/2006/relationships/slide" Target="slides/slide6.xml"/><Relationship Id="rId22" Type="http://schemas.openxmlformats.org/officeDocument/2006/relationships/font" Target="fonts/RobotoMono-boldItalic.fntdata"/><Relationship Id="rId10" Type="http://schemas.openxmlformats.org/officeDocument/2006/relationships/slide" Target="slides/slide5.xml"/><Relationship Id="rId21" Type="http://schemas.openxmlformats.org/officeDocument/2006/relationships/font" Target="fonts/RobotoMon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RobotoMono-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03c787d4e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03c787d4e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9c15cf4077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9c15cf4077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9c15cf4077_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9c15cf4077_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0637a70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0637a70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95b5ad7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95b5ad7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c15cf407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c15cf407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0637a70a2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a0637a70a2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0637a70a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0637a70a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no"/>
              <a:t>8. Seminartime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Temaer</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no"/>
              <a:t>Mer objektorientert</a:t>
            </a:r>
            <a:endParaRPr/>
          </a:p>
          <a:p>
            <a:pPr indent="-342900" lvl="0" marL="457200" rtl="0" algn="l">
              <a:spcBef>
                <a:spcPts val="0"/>
              </a:spcBef>
              <a:spcAft>
                <a:spcPts val="0"/>
              </a:spcAft>
              <a:buSzPts val="1800"/>
              <a:buChar char="-"/>
            </a:pPr>
            <a:r>
              <a:rPr lang="no"/>
              <a:t>Referanser</a:t>
            </a:r>
            <a:endParaRPr/>
          </a:p>
          <a:p>
            <a:pPr indent="-342900" lvl="0" marL="457200" rtl="0" algn="l">
              <a:spcBef>
                <a:spcPts val="0"/>
              </a:spcBef>
              <a:spcAft>
                <a:spcPts val="0"/>
              </a:spcAft>
              <a:buSzPts val="1800"/>
              <a:buChar char="-"/>
            </a:pPr>
            <a:r>
              <a:rPr lang="no"/>
              <a:t>None</a:t>
            </a:r>
            <a:endParaRPr/>
          </a:p>
          <a:p>
            <a:pPr indent="-342900" lvl="0" marL="457200" rtl="0" algn="l">
              <a:spcBef>
                <a:spcPts val="0"/>
              </a:spcBef>
              <a:spcAft>
                <a:spcPts val="0"/>
              </a:spcAft>
              <a:buSzPts val="1800"/>
              <a:buChar char="-"/>
            </a:pPr>
            <a:r>
              <a:rPr lang="no"/>
              <a:t>Datastrukturer</a:t>
            </a:r>
            <a:endParaRPr/>
          </a:p>
          <a:p>
            <a:pPr indent="-342900" lvl="0" marL="457200" rtl="0" algn="l">
              <a:spcBef>
                <a:spcPts val="0"/>
              </a:spcBef>
              <a:spcAft>
                <a:spcPts val="0"/>
              </a:spcAft>
              <a:buSzPts val="1800"/>
              <a:buChar char="-"/>
            </a:pPr>
            <a:r>
              <a:rPr lang="no"/>
              <a:t>Kontrollflyt</a:t>
            </a:r>
            <a:endParaRPr/>
          </a:p>
          <a:p>
            <a:pPr indent="-342900" lvl="0" marL="457200" rtl="0" algn="l">
              <a:spcBef>
                <a:spcPts val="0"/>
              </a:spcBef>
              <a:spcAft>
                <a:spcPts val="0"/>
              </a:spcAft>
              <a:buSzPts val="1800"/>
              <a:buChar char="-"/>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None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Brukes til å representere fraværet av en verdi</a:t>
            </a:r>
            <a:endParaRPr/>
          </a:p>
          <a:p>
            <a:pPr indent="0" lvl="0" marL="0" rtl="0" algn="l">
              <a:spcBef>
                <a:spcPts val="1600"/>
              </a:spcBef>
              <a:spcAft>
                <a:spcPts val="0"/>
              </a:spcAft>
              <a:buNone/>
            </a:pPr>
            <a:r>
              <a:t/>
            </a:r>
            <a:endParaRPr sz="2100"/>
          </a:p>
          <a:p>
            <a:pPr indent="0" lvl="0" marL="0" rtl="0" algn="l">
              <a:spcBef>
                <a:spcPts val="1600"/>
              </a:spcBef>
              <a:spcAft>
                <a:spcPts val="0"/>
              </a:spcAft>
              <a:buNone/>
            </a:pPr>
            <a:r>
              <a:rPr lang="no" sz="1550">
                <a:solidFill>
                  <a:schemeClr val="dk1"/>
                </a:solidFill>
                <a:latin typeface="Courier New"/>
                <a:ea typeface="Courier New"/>
                <a:cs typeface="Courier New"/>
                <a:sym typeface="Courier New"/>
              </a:rPr>
              <a:t>def​​ finn_stud​(self, navn):</a:t>
            </a:r>
            <a:br>
              <a:rPr lang="no" sz="1550">
                <a:solidFill>
                  <a:schemeClr val="dk1"/>
                </a:solidFill>
                <a:latin typeface="Courier New"/>
                <a:ea typeface="Courier New"/>
                <a:cs typeface="Courier New"/>
                <a:sym typeface="Courier New"/>
              </a:rPr>
            </a:br>
            <a:r>
              <a:rPr lang="no" sz="1550">
                <a:solidFill>
                  <a:schemeClr val="dk1"/>
                </a:solidFill>
                <a:latin typeface="Courier New"/>
                <a:ea typeface="Courier New"/>
                <a:cs typeface="Courier New"/>
                <a:sym typeface="Courier New"/>
              </a:rPr>
              <a:t>	student = ​None</a:t>
            </a:r>
            <a:br>
              <a:rPr lang="no" sz="1550">
                <a:solidFill>
                  <a:schemeClr val="dk1"/>
                </a:solidFill>
                <a:latin typeface="Courier New"/>
                <a:ea typeface="Courier New"/>
                <a:cs typeface="Courier New"/>
                <a:sym typeface="Courier New"/>
              </a:rPr>
            </a:br>
            <a:r>
              <a:rPr lang="no" sz="1550">
                <a:solidFill>
                  <a:schemeClr val="dk1"/>
                </a:solidFill>
                <a:latin typeface="Courier New"/>
                <a:ea typeface="Courier New"/>
                <a:cs typeface="Courier New"/>
                <a:sym typeface="Courier New"/>
              </a:rPr>
              <a:t>	for​ s ​in​ self._studentliste:</a:t>
            </a:r>
            <a:br>
              <a:rPr lang="no" sz="1550">
                <a:solidFill>
                  <a:schemeClr val="dk1"/>
                </a:solidFill>
                <a:latin typeface="Courier New"/>
                <a:ea typeface="Courier New"/>
                <a:cs typeface="Courier New"/>
                <a:sym typeface="Courier New"/>
              </a:rPr>
            </a:br>
            <a:r>
              <a:rPr lang="no" sz="1550">
                <a:solidFill>
                  <a:schemeClr val="dk1"/>
                </a:solidFill>
                <a:latin typeface="Courier New"/>
                <a:ea typeface="Courier New"/>
                <a:cs typeface="Courier New"/>
                <a:sym typeface="Courier New"/>
              </a:rPr>
              <a:t>	​	if​ str(s) == navn</a:t>
            </a:r>
            <a:r>
              <a:rPr lang="no" sz="1550">
                <a:solidFill>
                  <a:schemeClr val="dk1"/>
                </a:solidFill>
                <a:latin typeface="Courier New"/>
                <a:ea typeface="Courier New"/>
                <a:cs typeface="Courier New"/>
                <a:sym typeface="Courier New"/>
              </a:rPr>
              <a:t>:</a:t>
            </a:r>
            <a:br>
              <a:rPr lang="no" sz="1550">
                <a:solidFill>
                  <a:schemeClr val="dk1"/>
                </a:solidFill>
                <a:latin typeface="Courier New"/>
                <a:ea typeface="Courier New"/>
                <a:cs typeface="Courier New"/>
                <a:sym typeface="Courier New"/>
              </a:rPr>
            </a:br>
            <a:r>
              <a:rPr lang="no" sz="1550">
                <a:solidFill>
                  <a:schemeClr val="dk1"/>
                </a:solidFill>
                <a:latin typeface="Courier New"/>
                <a:ea typeface="Courier New"/>
                <a:cs typeface="Courier New"/>
                <a:sym typeface="Courier New"/>
              </a:rPr>
              <a:t>			</a:t>
            </a:r>
            <a:r>
              <a:rPr lang="no" sz="1550">
                <a:solidFill>
                  <a:schemeClr val="dk1"/>
                </a:solidFill>
                <a:latin typeface="Courier New"/>
                <a:ea typeface="Courier New"/>
                <a:cs typeface="Courier New"/>
                <a:sym typeface="Courier New"/>
              </a:rPr>
              <a:t>student = s</a:t>
            </a:r>
            <a:br>
              <a:rPr lang="no" sz="1550">
                <a:solidFill>
                  <a:schemeClr val="dk1"/>
                </a:solidFill>
                <a:latin typeface="Courier New"/>
                <a:ea typeface="Courier New"/>
                <a:cs typeface="Courier New"/>
                <a:sym typeface="Courier New"/>
              </a:rPr>
            </a:br>
            <a:r>
              <a:rPr lang="no" sz="1550">
                <a:solidFill>
                  <a:schemeClr val="dk1"/>
                </a:solidFill>
                <a:latin typeface="Courier New"/>
                <a:ea typeface="Courier New"/>
                <a:cs typeface="Courier New"/>
                <a:sym typeface="Courier New"/>
              </a:rPr>
              <a:t>	return student</a:t>
            </a:r>
            <a:endParaRPr sz="1550">
              <a:solidFill>
                <a:schemeClr val="dk1"/>
              </a:solidFill>
              <a:latin typeface="Courier New"/>
              <a:ea typeface="Courier New"/>
              <a:cs typeface="Courier New"/>
              <a:sym typeface="Courier New"/>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Alternativ</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no" sz="1450">
                <a:solidFill>
                  <a:schemeClr val="dk1"/>
                </a:solidFill>
                <a:latin typeface="Courier New"/>
                <a:ea typeface="Courier New"/>
                <a:cs typeface="Courier New"/>
                <a:sym typeface="Courier New"/>
              </a:rPr>
              <a:t>def​​ finn_stud​(self, navn):</a:t>
            </a:r>
            <a:br>
              <a:rPr lang="no" sz="1450">
                <a:solidFill>
                  <a:schemeClr val="dk1"/>
                </a:solidFill>
                <a:latin typeface="Courier New"/>
                <a:ea typeface="Courier New"/>
                <a:cs typeface="Courier New"/>
                <a:sym typeface="Courier New"/>
              </a:rPr>
            </a:br>
            <a:r>
              <a:rPr lang="no" sz="1450">
                <a:solidFill>
                  <a:schemeClr val="dk1"/>
                </a:solidFill>
                <a:latin typeface="Courier New"/>
                <a:ea typeface="Courier New"/>
                <a:cs typeface="Courier New"/>
                <a:sym typeface="Courier New"/>
              </a:rPr>
              <a:t>	for​ s ​in​ self._studentliste</a:t>
            </a:r>
            <a:r>
              <a:rPr lang="no" sz="1450">
                <a:solidFill>
                  <a:schemeClr val="dk1"/>
                </a:solidFill>
                <a:latin typeface="Courier New"/>
                <a:ea typeface="Courier New"/>
                <a:cs typeface="Courier New"/>
                <a:sym typeface="Courier New"/>
              </a:rPr>
              <a:t>:</a:t>
            </a:r>
            <a:br>
              <a:rPr lang="no" sz="1450">
                <a:solidFill>
                  <a:schemeClr val="dk1"/>
                </a:solidFill>
                <a:latin typeface="Courier New"/>
                <a:ea typeface="Courier New"/>
                <a:cs typeface="Courier New"/>
                <a:sym typeface="Courier New"/>
              </a:rPr>
            </a:br>
            <a:r>
              <a:rPr lang="no" sz="1450">
                <a:solidFill>
                  <a:schemeClr val="dk1"/>
                </a:solidFill>
                <a:latin typeface="Courier New"/>
                <a:ea typeface="Courier New"/>
                <a:cs typeface="Courier New"/>
                <a:sym typeface="Courier New"/>
              </a:rPr>
              <a:t>		​if​ str(s) == navn:</a:t>
            </a:r>
            <a:br>
              <a:rPr lang="no" sz="1450">
                <a:solidFill>
                  <a:schemeClr val="dk1"/>
                </a:solidFill>
                <a:latin typeface="Courier New"/>
                <a:ea typeface="Courier New"/>
                <a:cs typeface="Courier New"/>
                <a:sym typeface="Courier New"/>
              </a:rPr>
            </a:br>
            <a:r>
              <a:rPr lang="no" sz="1450">
                <a:solidFill>
                  <a:schemeClr val="dk1"/>
                </a:solidFill>
                <a:latin typeface="Courier New"/>
                <a:ea typeface="Courier New"/>
                <a:cs typeface="Courier New"/>
                <a:sym typeface="Courier New"/>
              </a:rPr>
              <a:t>			return 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Oppgave 1</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no" sz="1100">
                <a:solidFill>
                  <a:schemeClr val="dk1"/>
                </a:solidFill>
                <a:latin typeface="Roboto"/>
                <a:ea typeface="Roboto"/>
                <a:cs typeface="Roboto"/>
                <a:sym typeface="Roboto"/>
              </a:rPr>
              <a:t>Skriv en klasse sirkel. En sirkel har en radius, lag en konstruktør som setter radius.</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no" sz="1100">
                <a:solidFill>
                  <a:schemeClr val="dk1"/>
                </a:solidFill>
                <a:latin typeface="Roboto"/>
                <a:ea typeface="Roboto"/>
                <a:cs typeface="Roboto"/>
                <a:sym typeface="Roboto"/>
              </a:rPr>
              <a:t>Lag tre metoder til: en som returnerer diameteren til sirkelen, en som returnerer omkretsen til sirkelen og en som returnerer arealet til sirkelen.</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i="1" lang="no" sz="1100">
                <a:solidFill>
                  <a:schemeClr val="dk1"/>
                </a:solidFill>
                <a:latin typeface="Roboto Mono"/>
                <a:ea typeface="Roboto Mono"/>
                <a:cs typeface="Roboto Mono"/>
                <a:sym typeface="Roboto Mono"/>
              </a:rPr>
              <a:t>Hint:</a:t>
            </a:r>
            <a:r>
              <a:rPr i="1" lang="no" sz="1100">
                <a:solidFill>
                  <a:schemeClr val="dk1"/>
                </a:solidFill>
                <a:latin typeface="Roboto"/>
                <a:ea typeface="Roboto"/>
                <a:cs typeface="Roboto"/>
                <a:sym typeface="Roboto"/>
              </a:rPr>
              <a:t> omkrets av en sirkel er diameter * pi, arealet av en sirkel er radius² * pi. Eksponenter skrives som &lt;base&gt;**&lt;eksponent&gt;, f.eks. 2</a:t>
            </a:r>
            <a:r>
              <a:rPr baseline="30000" i="1" lang="no" sz="1100">
                <a:solidFill>
                  <a:schemeClr val="dk1"/>
                </a:solidFill>
                <a:latin typeface="Roboto"/>
                <a:ea typeface="Roboto"/>
                <a:cs typeface="Roboto"/>
                <a:sym typeface="Roboto"/>
              </a:rPr>
              <a:t>8</a:t>
            </a:r>
            <a:r>
              <a:rPr i="1" lang="no" sz="1100">
                <a:solidFill>
                  <a:schemeClr val="dk1"/>
                </a:solidFill>
                <a:latin typeface="Roboto"/>
                <a:ea typeface="Roboto"/>
                <a:cs typeface="Roboto"/>
                <a:sym typeface="Roboto"/>
              </a:rPr>
              <a:t> skrives 2 **8. </a:t>
            </a:r>
            <a:endParaRPr i="1" sz="11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i="1" sz="11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100">
                <a:solidFill>
                  <a:schemeClr val="dk1"/>
                </a:solidFill>
                <a:latin typeface="Roboto"/>
                <a:ea typeface="Roboto"/>
                <a:cs typeface="Roboto"/>
                <a:sym typeface="Roboto"/>
              </a:rPr>
              <a:t>Lag deretter 2 sirkler med ulik radius. </a:t>
            </a:r>
            <a:endParaRPr sz="11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100">
                <a:solidFill>
                  <a:schemeClr val="dk1"/>
                </a:solidFill>
                <a:latin typeface="Roboto"/>
                <a:ea typeface="Roboto"/>
                <a:cs typeface="Roboto"/>
                <a:sym typeface="Roboto"/>
              </a:rPr>
              <a:t>Skriv ut den ene sirkelens omkrets og areal, og den andre sirkelens diameter.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Self</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no"/>
              <a:t>Brukes til å referere til seg selv</a:t>
            </a:r>
            <a:endParaRPr/>
          </a:p>
          <a:p>
            <a:pPr indent="-342900" lvl="0" marL="457200" rtl="0" algn="l">
              <a:spcBef>
                <a:spcPts val="0"/>
              </a:spcBef>
              <a:spcAft>
                <a:spcPts val="0"/>
              </a:spcAft>
              <a:buSzPts val="1800"/>
              <a:buChar char="-"/>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Datastrukturtegning</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no"/>
              <a:t>Si at vi har en klasse </a:t>
            </a:r>
            <a:r>
              <a:rPr b="1" lang="no"/>
              <a:t>Dyr </a:t>
            </a:r>
            <a:r>
              <a:rPr lang="no"/>
              <a:t>som tar inn en vekt, art, kjønn som parameteret i konstruktøren.</a:t>
            </a:r>
            <a:endParaRPr/>
          </a:p>
          <a:p>
            <a:pPr indent="-342900" lvl="0" marL="457200" rtl="0" algn="l">
              <a:spcBef>
                <a:spcPts val="0"/>
              </a:spcBef>
              <a:spcAft>
                <a:spcPts val="0"/>
              </a:spcAft>
              <a:buSzPts val="1800"/>
              <a:buChar char="-"/>
            </a:pPr>
            <a:r>
              <a:t/>
            </a:r>
            <a:endParaRPr/>
          </a:p>
        </p:txBody>
      </p:sp>
      <p:pic>
        <p:nvPicPr>
          <p:cNvPr id="92" name="Google Shape;92;p19"/>
          <p:cNvPicPr preferRelativeResize="0"/>
          <p:nvPr/>
        </p:nvPicPr>
        <p:blipFill>
          <a:blip r:embed="rId3">
            <a:alphaModFix/>
          </a:blip>
          <a:stretch>
            <a:fillRect/>
          </a:stretch>
        </p:blipFill>
        <p:spPr>
          <a:xfrm>
            <a:off x="3772298" y="3123825"/>
            <a:ext cx="4806000" cy="1780900"/>
          </a:xfrm>
          <a:prstGeom prst="rect">
            <a:avLst/>
          </a:prstGeom>
          <a:noFill/>
          <a:ln>
            <a:noFill/>
          </a:ln>
        </p:spPr>
      </p:pic>
      <p:pic>
        <p:nvPicPr>
          <p:cNvPr id="93" name="Google Shape;93;p19"/>
          <p:cNvPicPr preferRelativeResize="0"/>
          <p:nvPr/>
        </p:nvPicPr>
        <p:blipFill>
          <a:blip r:embed="rId4">
            <a:alphaModFix/>
          </a:blip>
          <a:stretch>
            <a:fillRect/>
          </a:stretch>
        </p:blipFill>
        <p:spPr>
          <a:xfrm>
            <a:off x="736838" y="1933025"/>
            <a:ext cx="3533775" cy="1123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Oppgave 2</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no"/>
              <a:t>Tegn en datastrukturtegning for oppgave 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Oppgave 3</a:t>
            </a:r>
            <a:endParaRPr/>
          </a:p>
        </p:txBody>
      </p:sp>
      <p:sp>
        <p:nvSpPr>
          <p:cNvPr id="105" name="Google Shape;105;p21"/>
          <p:cNvSpPr txBox="1"/>
          <p:nvPr>
            <p:ph idx="1" type="body"/>
          </p:nvPr>
        </p:nvSpPr>
        <p:spPr>
          <a:xfrm>
            <a:off x="311700" y="1152475"/>
            <a:ext cx="8520600" cy="389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Lag en klasse Blomst. En blomst har en art, en høyde, en instansvariabel som sier om blomsten har det bra eller ikke (denne verdien er en boolean), og en verdi som forteller hvor lenge siden blomsten ble vannet sist. Konstruktøren setter alle disse verdiene, når en blomst blir opprettet vil blomsten alltid ha det bra og det vil være 0 dager siden den ble vannet sist.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En blomst har en metode hentStatus som returnerer verdien som forteller om blomsten har det bra eller ikke.</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I tillegg har den metoden skrivUtInfo, som skriver ut en info streng om blomsten</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Videre har en blomst en metode nesteDag, som øker antall dager siden den ble vannet med en. Hvis det er mer enn tre dager siden blomsten ble vannet sist vil statusen til blomsten være at den har det dårlig. Hvis statusen til blomsten er  at den har det bra vokser blomsten 1 cm.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Den siste metoden en blomst har er metoden vann. Hvis det er mindre enn 3 dager siden blomsten ble vannet vil statusen til blomsten bli dårlig (over vanning), ellers vil statusen være bra.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no" sz="1300">
                <a:solidFill>
                  <a:schemeClr val="dk1"/>
                </a:solidFill>
                <a:latin typeface="Roboto"/>
                <a:ea typeface="Roboto"/>
                <a:cs typeface="Roboto"/>
                <a:sym typeface="Roboto"/>
              </a:rPr>
              <a:t>Skriv denne klassen + lag et testprogram for å teste klassen din  </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