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F5DE6C-159D-42C4-9FB0-D25810193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Seminartime 7</a:t>
            </a:r>
            <a:endParaRPr lang="en-US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1E87325-15BD-489D-9523-7070D3C360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Intro til Objektorientert programmering</a:t>
            </a:r>
            <a:endParaRPr lang="en-US" dirty="0"/>
          </a:p>
        </p:txBody>
      </p:sp>
      <p:pic>
        <p:nvPicPr>
          <p:cNvPr id="2052" name="Picture 4" descr="Free convertible car 1193920 PNG with Transparent Background">
            <a:extLst>
              <a:ext uri="{FF2B5EF4-FFF2-40B4-BE49-F238E27FC236}">
                <a16:creationId xmlns:a16="http://schemas.microsoft.com/office/drawing/2014/main" id="{2A65FFBF-11C1-472E-A830-5F25D3531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122" y="300426"/>
            <a:ext cx="2817179" cy="91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House 1200294 PNG with Transparent Background">
            <a:extLst>
              <a:ext uri="{FF2B5EF4-FFF2-40B4-BE49-F238E27FC236}">
                <a16:creationId xmlns:a16="http://schemas.microsoft.com/office/drawing/2014/main" id="{4010C84A-CF5A-436B-9C53-E1F136FF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325" y="1500072"/>
            <a:ext cx="2330386" cy="165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0D6B38-2B26-4F1E-AA3A-B44C6D01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– Endre personklasse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74B704-500F-4EE4-842E-B0EB26460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951590" cy="4023360"/>
          </a:xfrm>
        </p:spPr>
        <p:txBody>
          <a:bodyPr>
            <a:normAutofit/>
          </a:bodyPr>
          <a:lstStyle/>
          <a:p>
            <a:r>
              <a:rPr lang="nb-NO" sz="2400" dirty="0"/>
              <a:t>Endre klassen dere skrev tidligere, dere trenger ikke å skrive en ny</a:t>
            </a:r>
          </a:p>
          <a:p>
            <a:r>
              <a:rPr lang="nb-NO" sz="2400" dirty="0"/>
              <a:t>Sett navn, alder, høyde og vekt i </a:t>
            </a:r>
            <a:r>
              <a:rPr lang="nb-NO" sz="2400" i="1" dirty="0"/>
              <a:t>konstruktøren</a:t>
            </a:r>
          </a:p>
          <a:p>
            <a:r>
              <a:rPr lang="nb-NO" sz="2400" dirty="0"/>
              <a:t>Legg til en ekstra metode for å sammenligne alder.</a:t>
            </a:r>
          </a:p>
          <a:p>
            <a:endParaRPr lang="en-US" sz="2400" dirty="0"/>
          </a:p>
        </p:txBody>
      </p:sp>
      <p:pic>
        <p:nvPicPr>
          <p:cNvPr id="4" name="Plassholder for innhold 5">
            <a:extLst>
              <a:ext uri="{FF2B5EF4-FFF2-40B4-BE49-F238E27FC236}">
                <a16:creationId xmlns:a16="http://schemas.microsoft.com/office/drawing/2014/main" id="{9435B726-3EF9-4367-A5F1-48B2D3A5C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278" y="2816506"/>
            <a:ext cx="4800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6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AF9BAD-97E8-42F4-BB68-C7C1C41F9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 annet eksempel </a:t>
            </a:r>
            <a:r>
              <a:rPr lang="nb-NO"/>
              <a:t>– Klasserom</a:t>
            </a:r>
            <a:br>
              <a:rPr lang="nb-NO"/>
            </a:br>
            <a:r>
              <a:rPr lang="nb-NO"/>
              <a:t>Denne tar vi sammen :D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DBA8F3-E738-46B8-91D4-3E79BBC463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Hvordan kan vi modellere et klasserom?</a:t>
            </a:r>
          </a:p>
          <a:p>
            <a:pPr lvl="1"/>
            <a:r>
              <a:rPr lang="nb-NO" sz="2200" dirty="0"/>
              <a:t>Etasje?</a:t>
            </a:r>
          </a:p>
          <a:p>
            <a:pPr lvl="1"/>
            <a:r>
              <a:rPr lang="nb-NO" sz="2200" dirty="0"/>
              <a:t>Utganger?</a:t>
            </a:r>
          </a:p>
          <a:p>
            <a:pPr lvl="1"/>
            <a:r>
              <a:rPr lang="nb-NO" sz="2200" dirty="0"/>
              <a:t>Hvilket bygg?</a:t>
            </a:r>
          </a:p>
          <a:p>
            <a:pPr lvl="1"/>
            <a:r>
              <a:rPr lang="nb-NO" sz="2200" dirty="0"/>
              <a:t>Antall plasser!</a:t>
            </a:r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lvl="1"/>
            <a:endParaRPr lang="nb-NO" sz="22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50C13AA-2A6D-4B7A-BF14-6E98A90A63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Oppgave:</a:t>
            </a:r>
          </a:p>
          <a:p>
            <a:r>
              <a:rPr lang="nb-NO" dirty="0"/>
              <a:t>Modeller et klasserom som tar inn et antall plasser i konstruktøren.</a:t>
            </a:r>
          </a:p>
          <a:p>
            <a:r>
              <a:rPr lang="nb-NO" dirty="0"/>
              <a:t>Skal inneholde følgende metoder:</a:t>
            </a:r>
          </a:p>
          <a:p>
            <a:pPr lvl="1"/>
            <a:r>
              <a:rPr lang="nb-NO" dirty="0" err="1"/>
              <a:t>komInn</a:t>
            </a:r>
            <a:r>
              <a:rPr lang="nb-NO" dirty="0"/>
              <a:t>() – lar en person komme og sette seg dersom det er plass</a:t>
            </a:r>
          </a:p>
          <a:p>
            <a:pPr lvl="1"/>
            <a:r>
              <a:rPr lang="nb-NO" dirty="0" err="1"/>
              <a:t>gaaUt</a:t>
            </a:r>
            <a:r>
              <a:rPr lang="nb-NO" dirty="0"/>
              <a:t>() – en person går ut av klasserommet</a:t>
            </a:r>
          </a:p>
          <a:p>
            <a:pPr lvl="1"/>
            <a:r>
              <a:rPr lang="nb-NO" dirty="0" err="1"/>
              <a:t>antallPersoner</a:t>
            </a:r>
            <a:r>
              <a:rPr lang="nb-NO" dirty="0"/>
              <a:t>() – hent antall personer i klasserommet</a:t>
            </a:r>
          </a:p>
          <a:p>
            <a:pPr lvl="1"/>
            <a:r>
              <a:rPr lang="nb-NO" dirty="0"/>
              <a:t>Test programmet i et hovedprogram</a:t>
            </a:r>
          </a:p>
        </p:txBody>
      </p:sp>
    </p:spTree>
    <p:extLst>
      <p:ext uri="{BB962C8B-B14F-4D97-AF65-F5344CB8AC3E}">
        <p14:creationId xmlns:p14="http://schemas.microsoft.com/office/powerpoint/2010/main" val="351430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8159C-0A26-405E-B6D3-3712AB74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Objekter og klasser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CF772C-0850-4B45-9D3E-6C3E60443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2800" dirty="0"/>
          </a:p>
          <a:p>
            <a:r>
              <a:rPr lang="nb-NO" sz="2800" dirty="0"/>
              <a:t>Objekt: En instans av en klasse. Tilbyr tjenester (metoder)</a:t>
            </a:r>
          </a:p>
          <a:p>
            <a:endParaRPr lang="nb-NO" sz="2800" dirty="0"/>
          </a:p>
          <a:p>
            <a:endParaRPr lang="nb-NO" sz="2800" dirty="0"/>
          </a:p>
          <a:p>
            <a:r>
              <a:rPr lang="nb-NO" sz="2800" dirty="0"/>
              <a:t>Klasse: Beskriver et sett objekter med samme grunnleggende egenskaper og oppførsel.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5546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CDE21C-E55F-4CA4-BC4C-5A4CC2C0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poenget?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EDA829-6DFA-4CB5-BD7F-9E96346EC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720770" cy="4023360"/>
          </a:xfrm>
        </p:spPr>
        <p:txBody>
          <a:bodyPr>
            <a:normAutofit/>
          </a:bodyPr>
          <a:lstStyle/>
          <a:p>
            <a:endParaRPr lang="nb-NO" sz="2800" dirty="0"/>
          </a:p>
          <a:p>
            <a:r>
              <a:rPr lang="nb-NO" sz="2800" dirty="0"/>
              <a:t>Vi kan lage modeller av virkeligheten!</a:t>
            </a:r>
          </a:p>
          <a:p>
            <a:endParaRPr lang="nb-NO" sz="2800" dirty="0"/>
          </a:p>
          <a:p>
            <a:r>
              <a:rPr lang="nb-NO" sz="2800" dirty="0"/>
              <a:t>Hva er noe vi kunne tenke oss å modellere?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A44B0D-DED6-4971-85A4-1245428DB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27" y="2441153"/>
            <a:ext cx="4252093" cy="313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00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864ABF-755E-4810-92D6-5482D8C9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består en klasse av?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742F3C-448A-4177-ACA5-316D931CE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sz="2800" dirty="0"/>
              <a:t>Et navn.</a:t>
            </a:r>
          </a:p>
          <a:p>
            <a:pPr lvl="1"/>
            <a:r>
              <a:rPr lang="nb-NO" sz="2600" dirty="0"/>
              <a:t>Hva heter objektene?</a:t>
            </a:r>
          </a:p>
          <a:p>
            <a:pPr marL="0" indent="0">
              <a:buNone/>
            </a:pPr>
            <a:endParaRPr lang="nb-NO" sz="2800" dirty="0"/>
          </a:p>
          <a:p>
            <a:r>
              <a:rPr lang="nb-NO" sz="2800" dirty="0"/>
              <a:t>Et sett med egenskaper.</a:t>
            </a:r>
          </a:p>
          <a:p>
            <a:pPr lvl="1"/>
            <a:r>
              <a:rPr lang="nb-NO" sz="2600" dirty="0"/>
              <a:t>Hva er unikt med objektet?</a:t>
            </a:r>
          </a:p>
          <a:p>
            <a:endParaRPr lang="nb-NO" sz="2800" dirty="0"/>
          </a:p>
          <a:p>
            <a:r>
              <a:rPr lang="nb-NO" sz="2800" dirty="0"/>
              <a:t>Et grensesnitt (</a:t>
            </a:r>
            <a:r>
              <a:rPr lang="nb-NO" sz="2800" dirty="0" err="1"/>
              <a:t>interface</a:t>
            </a:r>
            <a:r>
              <a:rPr lang="nb-NO" sz="2800" dirty="0"/>
              <a:t>)</a:t>
            </a:r>
          </a:p>
          <a:p>
            <a:pPr lvl="1"/>
            <a:r>
              <a:rPr lang="nb-NO" sz="2600" dirty="0"/>
              <a:t>Hva kan objektet gjøre?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6E67E84-E4A0-46B6-BA45-4CD3C79E8F1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030726"/>
            <a:ext cx="4937125" cy="365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6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0E2DE-9079-4508-932A-50BF54B2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klasse til objekter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5EFA0C6-4999-4134-B44D-A929912E80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20" y="2414726"/>
            <a:ext cx="4923813" cy="310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2D3E3A5B-38B5-47E6-836D-52FE55E8F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69" y="2413385"/>
            <a:ext cx="4923813" cy="310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45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D24BAD-DB4C-44B3-A385-86CD651D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Grensesnittet (de offentlige metodene)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9E5F37-B3BC-41A5-93F4-D3D55CE7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Hva kan objektet gjøre?</a:t>
            </a:r>
          </a:p>
          <a:p>
            <a:endParaRPr lang="nb-NO" sz="2800" dirty="0"/>
          </a:p>
          <a:p>
            <a:r>
              <a:rPr lang="nb-NO" sz="2800" dirty="0"/>
              <a:t>Eksempel – En bil:</a:t>
            </a:r>
          </a:p>
          <a:p>
            <a:pPr lvl="1"/>
            <a:r>
              <a:rPr lang="nb-NO" sz="2600" dirty="0"/>
              <a:t>Har en metode ‘</a:t>
            </a:r>
            <a:r>
              <a:rPr lang="nb-NO" sz="2600" dirty="0" err="1"/>
              <a:t>kjor</a:t>
            </a:r>
            <a:r>
              <a:rPr lang="nb-NO" sz="2600" dirty="0"/>
              <a:t>(km)’ som oppdaterer en bensinverdi og en kilometerstand i objektet.</a:t>
            </a:r>
          </a:p>
          <a:p>
            <a:pPr lvl="1"/>
            <a:r>
              <a:rPr lang="nb-NO" sz="2600" dirty="0"/>
              <a:t>Vi vet ikke </a:t>
            </a:r>
            <a:r>
              <a:rPr lang="nb-NO" sz="2600" i="1" dirty="0"/>
              <a:t>hvordan</a:t>
            </a:r>
            <a:r>
              <a:rPr lang="nb-NO" sz="2600" dirty="0"/>
              <a:t> det skjer, men vi bare vet </a:t>
            </a:r>
            <a:r>
              <a:rPr lang="nb-NO" sz="2600" i="1" dirty="0"/>
              <a:t>at </a:t>
            </a:r>
            <a:r>
              <a:rPr lang="nb-NO" sz="2600" dirty="0"/>
              <a:t>det skjer når vi kaller på den – </a:t>
            </a:r>
            <a:r>
              <a:rPr lang="nb-NO" sz="2600" b="1" dirty="0"/>
              <a:t>Innkapsling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18726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DB571C-9767-47B1-A0F3-C9B4BE22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– Personklasse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663126-4939-4D41-8982-AAC8576D71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Skriv en person-klasse.</a:t>
            </a:r>
          </a:p>
          <a:p>
            <a:r>
              <a:rPr lang="nb-NO" dirty="0"/>
              <a:t>Klassen skal ha metoder for følgende:</a:t>
            </a:r>
          </a:p>
          <a:p>
            <a:pPr lvl="1"/>
            <a:r>
              <a:rPr lang="nb-NO" dirty="0"/>
              <a:t>Sette et navn</a:t>
            </a:r>
          </a:p>
          <a:p>
            <a:pPr lvl="1"/>
            <a:r>
              <a:rPr lang="nb-NO" dirty="0"/>
              <a:t>Skrive ut navnet med passende tekst</a:t>
            </a:r>
          </a:p>
          <a:p>
            <a:pPr lvl="1"/>
            <a:r>
              <a:rPr lang="nb-NO" dirty="0"/>
              <a:t>Sette en alder</a:t>
            </a:r>
          </a:p>
          <a:p>
            <a:pPr lvl="1"/>
            <a:r>
              <a:rPr lang="nb-NO" dirty="0"/>
              <a:t>Skrive ut alder med passende tekst</a:t>
            </a:r>
          </a:p>
          <a:p>
            <a:pPr lvl="1"/>
            <a:r>
              <a:rPr lang="nb-NO" dirty="0"/>
              <a:t>Sette en høyde</a:t>
            </a:r>
          </a:p>
          <a:p>
            <a:pPr lvl="1"/>
            <a:r>
              <a:rPr lang="nb-NO" dirty="0"/>
              <a:t>Sette en vekt</a:t>
            </a:r>
          </a:p>
          <a:p>
            <a:pPr lvl="1"/>
            <a:r>
              <a:rPr lang="nb-NO" dirty="0"/>
              <a:t>Skrive ut en hilsen med </a:t>
            </a:r>
            <a:r>
              <a:rPr lang="nb-NO" i="1" dirty="0"/>
              <a:t>navn, alder og høyde</a:t>
            </a:r>
            <a:endParaRPr lang="nb-NO" b="1" i="1" dirty="0"/>
          </a:p>
          <a:p>
            <a:pPr lvl="1"/>
            <a:r>
              <a:rPr lang="nb-NO" dirty="0"/>
              <a:t>Sammenligne sin alder med et annet Person-objekt</a:t>
            </a: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B063C25E-B854-4190-A372-1E6F351314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6" y="2323440"/>
            <a:ext cx="4937125" cy="1958145"/>
          </a:xfr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24401ACB-722B-4BA7-A497-62E82E544EA0}"/>
              </a:ext>
            </a:extLst>
          </p:cNvPr>
          <p:cNvSpPr txBox="1"/>
          <p:nvPr/>
        </p:nvSpPr>
        <p:spPr>
          <a:xfrm>
            <a:off x="6681795" y="1845734"/>
            <a:ext cx="401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Starten på klassen, dere skriver resten :D</a:t>
            </a:r>
            <a:endParaRPr lang="en-US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7D80F9C-E8B9-4E74-93C8-B479FF0DC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540" y="4389959"/>
            <a:ext cx="5490516" cy="175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1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64764A-6146-406C-A936-8DB84990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vi skal bruke objektene våre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C82C8F-5968-4AAE-A031-92134AFDE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525462" cy="4023360"/>
          </a:xfrm>
        </p:spPr>
        <p:txBody>
          <a:bodyPr>
            <a:normAutofit/>
          </a:bodyPr>
          <a:lstStyle/>
          <a:p>
            <a:r>
              <a:rPr lang="nb-NO" sz="2800" dirty="0"/>
              <a:t> IN1000 – helst én klasse per fil</a:t>
            </a:r>
          </a:p>
          <a:p>
            <a:r>
              <a:rPr lang="nb-NO" sz="2800" dirty="0"/>
              <a:t> Henter objektene til et hovedprogram med </a:t>
            </a:r>
            <a:r>
              <a:rPr lang="nb-NO" sz="2800" i="1" dirty="0"/>
              <a:t>import </a:t>
            </a:r>
            <a:endParaRPr lang="nb-NO" sz="2800" dirty="0"/>
          </a:p>
          <a:p>
            <a:pPr lvl="1"/>
            <a:r>
              <a:rPr lang="nb-NO" sz="2600" b="1" dirty="0"/>
              <a:t>from </a:t>
            </a:r>
            <a:r>
              <a:rPr lang="nb-NO" sz="2600" i="1" dirty="0"/>
              <a:t>&lt;filnavn&gt;</a:t>
            </a:r>
            <a:r>
              <a:rPr lang="nb-NO" sz="2600" b="1" dirty="0"/>
              <a:t> import </a:t>
            </a:r>
            <a:r>
              <a:rPr lang="nb-NO" sz="2600" i="1" dirty="0"/>
              <a:t>&lt;klasse&gt;</a:t>
            </a:r>
          </a:p>
          <a:p>
            <a:pPr marL="201168" lvl="1" indent="0">
              <a:buNone/>
            </a:pPr>
            <a:endParaRPr lang="nb-NO" sz="2600" i="1" dirty="0"/>
          </a:p>
          <a:p>
            <a:pPr marL="201168" lvl="1" indent="0">
              <a:buNone/>
            </a:pPr>
            <a:r>
              <a:rPr lang="nb-NO" sz="2600" dirty="0"/>
              <a:t>Vi kan deretter bruke klassen til å lage objekter!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5A91237-F920-4EF8-A46B-4E9ED499D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264" y="2921401"/>
            <a:ext cx="4752296" cy="17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5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8F8BD1-4ACE-4E9E-B368-06DE3C90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Konstruktøren 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D95A8C-FBA8-4413-81E9-D6AA09CADF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Hva hvis vi vil bestemme hva som skal være ved opprettelsen av et objekt?</a:t>
            </a:r>
          </a:p>
          <a:p>
            <a:r>
              <a:rPr lang="nb-NO" sz="2400" dirty="0"/>
              <a:t>Eksempel – alle personer har jo et navn, hvorfor ikke bare si det med en gang?</a:t>
            </a:r>
          </a:p>
          <a:p>
            <a:endParaRPr lang="nb-NO" sz="2400" dirty="0"/>
          </a:p>
          <a:p>
            <a:r>
              <a:rPr lang="nb-NO" sz="2400" dirty="0"/>
              <a:t>Defineres med </a:t>
            </a:r>
            <a:r>
              <a:rPr lang="nb-NO" sz="2400" i="1" dirty="0"/>
              <a:t>__</a:t>
            </a:r>
            <a:r>
              <a:rPr lang="nb-NO" sz="2400" i="1" dirty="0" err="1"/>
              <a:t>init</a:t>
            </a:r>
            <a:r>
              <a:rPr lang="nb-NO" sz="2400" i="1" dirty="0"/>
              <a:t>__(</a:t>
            </a:r>
            <a:r>
              <a:rPr lang="nb-NO" sz="2400" i="1" dirty="0" err="1"/>
              <a:t>self</a:t>
            </a:r>
            <a:r>
              <a:rPr lang="nb-NO" sz="2400" i="1" dirty="0"/>
              <a:t>, …)</a:t>
            </a:r>
          </a:p>
          <a:p>
            <a:pPr lvl="1"/>
            <a:r>
              <a:rPr lang="nb-NO" sz="2200" dirty="0" err="1"/>
              <a:t>Initialize</a:t>
            </a:r>
            <a:endParaRPr lang="nb-NO" sz="2200" dirty="0"/>
          </a:p>
          <a:p>
            <a:pPr lvl="1"/>
            <a:endParaRPr lang="nb-NO" sz="2200" dirty="0"/>
          </a:p>
          <a:p>
            <a:pPr marL="201168" lvl="1" indent="0">
              <a:buNone/>
            </a:pPr>
            <a:endParaRPr lang="nb-NO" sz="2200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238C06A9-E3E7-4CBF-A9AB-B4FD6DE1D7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94122" y="2257213"/>
            <a:ext cx="4800600" cy="1600200"/>
          </a:xfr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55DD0470-8218-4B6F-9C22-C06633777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964" y="4505483"/>
            <a:ext cx="5084506" cy="1600200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4988AF81-C8CE-4DFD-8877-8B1B0D5D276D}"/>
              </a:ext>
            </a:extLst>
          </p:cNvPr>
          <p:cNvSpPr txBox="1"/>
          <p:nvPr/>
        </p:nvSpPr>
        <p:spPr>
          <a:xfrm>
            <a:off x="7628617" y="1887881"/>
            <a:ext cx="2131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Ved klassedefinisjon</a:t>
            </a:r>
            <a:endParaRPr lang="en-US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D3FA69A9-5EDD-4CFE-83ED-D25AA6655497}"/>
              </a:ext>
            </a:extLst>
          </p:cNvPr>
          <p:cNvSpPr txBox="1"/>
          <p:nvPr/>
        </p:nvSpPr>
        <p:spPr>
          <a:xfrm>
            <a:off x="8183031" y="4136151"/>
            <a:ext cx="102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Ved bruk</a:t>
            </a:r>
            <a:endParaRPr lang="en-US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72661B4-829E-45FA-A549-A06857380253}"/>
              </a:ext>
            </a:extLst>
          </p:cNvPr>
          <p:cNvSpPr txBox="1"/>
          <p:nvPr/>
        </p:nvSpPr>
        <p:spPr>
          <a:xfrm>
            <a:off x="8540319" y="349932"/>
            <a:ext cx="3145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Fordeler / Ulemper?</a:t>
            </a:r>
            <a:endParaRPr lang="en-US" sz="2800" dirty="0"/>
          </a:p>
        </p:txBody>
      </p:sp>
      <p:pic>
        <p:nvPicPr>
          <p:cNvPr id="13" name="Grafikk 12" descr="Hammer kontur">
            <a:extLst>
              <a:ext uri="{FF2B5EF4-FFF2-40B4-BE49-F238E27FC236}">
                <a16:creationId xmlns:a16="http://schemas.microsoft.com/office/drawing/2014/main" id="{D81EA5C0-BA39-4E13-8CDB-6D711CE3EA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0078" y="4828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1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Retrospek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425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</vt:lpstr>
      <vt:lpstr>Seminartime 7</vt:lpstr>
      <vt:lpstr>Objekter og klasser</vt:lpstr>
      <vt:lpstr>Hva er poenget?</vt:lpstr>
      <vt:lpstr>Hva består en klasse av?</vt:lpstr>
      <vt:lpstr>Fra klasse til objekter</vt:lpstr>
      <vt:lpstr>Grensesnittet (de offentlige metodene)</vt:lpstr>
      <vt:lpstr>Oppgave – Personklasse</vt:lpstr>
      <vt:lpstr>Når vi skal bruke objektene våre</vt:lpstr>
      <vt:lpstr>Konstruktøren </vt:lpstr>
      <vt:lpstr>Oppgave – Endre personklasse</vt:lpstr>
      <vt:lpstr>Et annet eksempel – Klasserom Denne tar vi sammen :D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Seminartime 7</dc:title>
  <dc:creator>Jesper Dahl Norgård</dc:creator>
  <cp:lastModifiedBy>Jesper Dahl Norgård</cp:lastModifiedBy>
  <cp:revision>1</cp:revision>
  <dcterms:created xsi:type="dcterms:W3CDTF">2021-10-06T13:22:36Z</dcterms:created>
  <dcterms:modified xsi:type="dcterms:W3CDTF">2021-10-06T15:28:57Z</dcterms:modified>
</cp:coreProperties>
</file>