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Average"/>
      <p:regular r:id="rId31"/>
    </p:embeddedFon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verage-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swald-bold.fntdata"/><Relationship Id="rId10" Type="http://schemas.openxmlformats.org/officeDocument/2006/relationships/slide" Target="slides/slide6.xml"/><Relationship Id="rId32" Type="http://schemas.openxmlformats.org/officeDocument/2006/relationships/font" Target="fonts/Oswald-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455006a3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455006a3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3c11f86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3c11f86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455006a3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455006a3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3c11f86a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3c11f86a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5b7af392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5b7af392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5b7af392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5b7af392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5b7af392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5b7af392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5b7af392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5b7af392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866f10d1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866f10d1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5b7af392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5b7af392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dc6371a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dc6371a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6cad411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6cad411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dc6371a9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edc6371a9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dc6371a9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dc6371a9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dc6371a9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dc6371a9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866f10d1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866f10d1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5b7af392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5b7af392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5b7af392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5b7af392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19dbc11c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19dbc11c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19dbc11c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19dbc11c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455006a3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455006a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866f10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866f10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2582398a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2582398a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455006a3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455006a3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2582398a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2582398a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7.jpg"/><Relationship Id="rId6" Type="http://schemas.openxmlformats.org/officeDocument/2006/relationships/image" Target="../media/image16.jpg"/><Relationship Id="rId7" Type="http://schemas.openxmlformats.org/officeDocument/2006/relationships/image" Target="../media/image12.jpg"/><Relationship Id="rId8"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johannph@uio.no" TargetMode="External"/><Relationship Id="rId4" Type="http://schemas.openxmlformats.org/officeDocument/2006/relationships/hyperlink" Target="https://www.mn.uio.no/ifi/studier/kontakt/" TargetMode="External"/><Relationship Id="rId5" Type="http://schemas.openxmlformats.org/officeDocument/2006/relationships/hyperlink" Target="https://www.mn.uio.no/studier/forvei/" TargetMode="External"/><Relationship Id="rId6" Type="http://schemas.openxmlformats.org/officeDocument/2006/relationships/hyperlink" Target="https://www.sio.no/helse/noen-%C3%A5-snakke-med" TargetMode="External"/><Relationship Id="rId7" Type="http://schemas.openxmlformats.org/officeDocument/2006/relationships/hyperlink" Target="https://www.sio.no/helse/noen-%C3%A5-snakke-m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no"/>
              <a:t>Velkommen :)</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no"/>
              <a:t>In1000 - Johanna</a:t>
            </a:r>
            <a:endParaRPr/>
          </a:p>
          <a:p>
            <a:pPr indent="0" lvl="0" marL="0" rtl="0" algn="ctr">
              <a:spcBef>
                <a:spcPts val="0"/>
              </a:spcBef>
              <a:spcAft>
                <a:spcPts val="0"/>
              </a:spcAft>
              <a:buNone/>
            </a:pPr>
            <a:r>
              <a:rPr lang="no"/>
              <a:t>johannph@uio.no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Mengder/sets</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Rekkefølge og antall forekomster er irrelevant. </a:t>
            </a:r>
            <a:endParaRPr/>
          </a:p>
          <a:p>
            <a:pPr indent="0" lvl="0" marL="0" rtl="0" algn="l">
              <a:spcBef>
                <a:spcPts val="1200"/>
              </a:spcBef>
              <a:spcAft>
                <a:spcPts val="0"/>
              </a:spcAft>
              <a:buNone/>
            </a:pPr>
            <a:r>
              <a:rPr lang="no"/>
              <a:t>tomMengde = set()</a:t>
            </a:r>
            <a:endParaRPr/>
          </a:p>
          <a:p>
            <a:pPr indent="0" lvl="0" marL="0" rtl="0" algn="l">
              <a:spcBef>
                <a:spcPts val="1200"/>
              </a:spcBef>
              <a:spcAft>
                <a:spcPts val="0"/>
              </a:spcAft>
              <a:buNone/>
            </a:pPr>
            <a:r>
              <a:rPr lang="no"/>
              <a:t>navnMengde = {“Per”, “Pål”, “Espen”}</a:t>
            </a:r>
            <a:endParaRPr/>
          </a:p>
          <a:p>
            <a:pPr indent="0" lvl="0" marL="0" rtl="0" algn="l">
              <a:spcBef>
                <a:spcPts val="1200"/>
              </a:spcBef>
              <a:spcAft>
                <a:spcPts val="0"/>
              </a:spcAft>
              <a:buNone/>
            </a:pPr>
            <a:r>
              <a:rPr lang="no"/>
              <a:t>tallMengde = {1, 2, 3}</a:t>
            </a:r>
            <a:endParaRPr/>
          </a:p>
          <a:p>
            <a:pPr indent="0" lvl="0" marL="0" rtl="0" algn="l">
              <a:spcBef>
                <a:spcPts val="1200"/>
              </a:spcBef>
              <a:spcAft>
                <a:spcPts val="1200"/>
              </a:spcAft>
              <a:buNone/>
            </a:pPr>
            <a:r>
              <a:rPr lang="no"/>
              <a:t>Da rekkefølge og antall forekomster ikke betyr noe får vi at:</a:t>
            </a:r>
            <a:br>
              <a:rPr lang="no"/>
            </a:br>
            <a:r>
              <a:rPr lang="no"/>
              <a:t>{1, 2, 3} == {1, 3, 2} == {1, 1, 1, 3, 3, 3, 2, 2} == {3, 2,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Operasjoner på mengder</a:t>
            </a:r>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no"/>
              <a:t>ny</a:t>
            </a:r>
            <a:r>
              <a:rPr lang="no"/>
              <a:t>_mengde = set() eller mengde_av_liste = set(liste)</a:t>
            </a:r>
            <a:endParaRPr/>
          </a:p>
          <a:p>
            <a:pPr indent="0" lvl="0" marL="0" rtl="0" algn="l">
              <a:spcBef>
                <a:spcPts val="1200"/>
              </a:spcBef>
              <a:spcAft>
                <a:spcPts val="0"/>
              </a:spcAft>
              <a:buNone/>
            </a:pPr>
            <a:r>
              <a:rPr lang="no"/>
              <a:t>menge.add(element) # legge til nytt element i mengden</a:t>
            </a:r>
            <a:endParaRPr/>
          </a:p>
          <a:p>
            <a:pPr indent="0" lvl="0" marL="0" rtl="0" algn="l">
              <a:spcBef>
                <a:spcPts val="1200"/>
              </a:spcBef>
              <a:spcAft>
                <a:spcPts val="0"/>
              </a:spcAft>
              <a:buNone/>
            </a:pPr>
            <a:r>
              <a:rPr lang="no"/>
              <a:t>mengde.discard(element) # fjerner element fra listen, gjør ingenting dersom elementet ikke finnes i listen.</a:t>
            </a:r>
            <a:endParaRPr/>
          </a:p>
          <a:p>
            <a:pPr indent="0" lvl="0" marL="0" rtl="0" algn="l">
              <a:spcBef>
                <a:spcPts val="1200"/>
              </a:spcBef>
              <a:spcAft>
                <a:spcPts val="0"/>
              </a:spcAft>
              <a:buNone/>
            </a:pPr>
            <a:r>
              <a:rPr lang="no"/>
              <a:t>mengde.remove(element) # fjerner element fra listen</a:t>
            </a:r>
            <a:endParaRPr/>
          </a:p>
          <a:p>
            <a:pPr indent="0" lvl="0" marL="0" rtl="0" algn="l">
              <a:spcBef>
                <a:spcPts val="1200"/>
              </a:spcBef>
              <a:spcAft>
                <a:spcPts val="0"/>
              </a:spcAft>
              <a:buNone/>
            </a:pPr>
            <a:r>
              <a:rPr lang="no"/>
              <a:t>mengde.clear() # fjerner alle elementer i mengden, gjør mengden tom.</a:t>
            </a:r>
            <a:endParaRPr/>
          </a:p>
          <a:p>
            <a:pPr indent="0" lvl="0" marL="0" rtl="0" algn="l">
              <a:spcBef>
                <a:spcPts val="1200"/>
              </a:spcBef>
              <a:spcAft>
                <a:spcPts val="0"/>
              </a:spcAft>
              <a:buNone/>
            </a:pPr>
            <a:r>
              <a:rPr lang="no"/>
              <a:t>len(&lt;mengde&gt;) # finner antall elementer i mengden.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Ordbøker/dictionaries</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no"/>
              <a:t>Tenk på en vanlig ordbok, typ norsk-engelsk-ordbok.</a:t>
            </a:r>
            <a:endParaRPr/>
          </a:p>
          <a:p>
            <a:pPr indent="0" lvl="0" marL="0" rtl="0" algn="l">
              <a:spcBef>
                <a:spcPts val="1200"/>
              </a:spcBef>
              <a:spcAft>
                <a:spcPts val="0"/>
              </a:spcAft>
              <a:buNone/>
            </a:pPr>
            <a:r>
              <a:rPr lang="no"/>
              <a:t>Har en nøkkel og en verdi. </a:t>
            </a:r>
            <a:endParaRPr/>
          </a:p>
          <a:p>
            <a:pPr indent="0" lvl="0" marL="0" rtl="0" algn="l">
              <a:spcBef>
                <a:spcPts val="1200"/>
              </a:spcBef>
              <a:spcAft>
                <a:spcPts val="0"/>
              </a:spcAft>
              <a:buNone/>
            </a:pPr>
            <a:r>
              <a:rPr lang="no"/>
              <a:t>F.eks. hund: dog</a:t>
            </a:r>
            <a:endParaRPr/>
          </a:p>
          <a:p>
            <a:pPr indent="0" lvl="0" marL="0" rtl="0" algn="l">
              <a:spcBef>
                <a:spcPts val="1200"/>
              </a:spcBef>
              <a:spcAft>
                <a:spcPts val="0"/>
              </a:spcAft>
              <a:buNone/>
            </a:pPr>
            <a:r>
              <a:rPr lang="no"/>
              <a:t>ordbok = {nøkkel : verdi, nøkkel2 : verdi2, …..}</a:t>
            </a:r>
            <a:endParaRPr/>
          </a:p>
          <a:p>
            <a:pPr indent="0" lvl="0" marL="0" rtl="0" algn="l">
              <a:spcBef>
                <a:spcPts val="1200"/>
              </a:spcBef>
              <a:spcAft>
                <a:spcPts val="0"/>
              </a:spcAft>
              <a:buNone/>
            </a:pPr>
            <a:r>
              <a:rPr lang="no"/>
              <a:t>Kan fylles med alt mulig:</a:t>
            </a:r>
            <a:endParaRPr/>
          </a:p>
          <a:p>
            <a:pPr indent="0" lvl="0" marL="0" rtl="0" algn="l">
              <a:spcBef>
                <a:spcPts val="1200"/>
              </a:spcBef>
              <a:spcAft>
                <a:spcPts val="0"/>
              </a:spcAft>
              <a:buNone/>
            </a:pPr>
            <a:r>
              <a:rPr lang="no"/>
              <a:t>quizSpm = {“Er en banan en frukt eller grønnsak (frukt/grønnsak)” : “frukt”, “Flyter bananer i vann? (ja/nei)”: “ja”}</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Operasjoner på ordbøker/dictionaries</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tomOrdbok = {}</a:t>
            </a:r>
            <a:endParaRPr/>
          </a:p>
          <a:p>
            <a:pPr indent="0" lvl="0" marL="0" rtl="0" algn="l">
              <a:spcBef>
                <a:spcPts val="1200"/>
              </a:spcBef>
              <a:spcAft>
                <a:spcPts val="0"/>
              </a:spcAft>
              <a:buNone/>
            </a:pPr>
            <a:r>
              <a:rPr lang="no"/>
              <a:t>ordbok[nokkel] = verdi # legge til nytt element i</a:t>
            </a:r>
            <a:endParaRPr/>
          </a:p>
          <a:p>
            <a:pPr indent="0" lvl="0" marL="0" rtl="0" algn="l">
              <a:spcBef>
                <a:spcPts val="1200"/>
              </a:spcBef>
              <a:spcAft>
                <a:spcPts val="0"/>
              </a:spcAft>
              <a:buNone/>
            </a:pPr>
            <a:r>
              <a:rPr lang="no"/>
              <a:t>ordboken ELLER endre på eksisterende.</a:t>
            </a:r>
            <a:endParaRPr/>
          </a:p>
          <a:p>
            <a:pPr indent="0" lvl="0" marL="0" rtl="0" algn="l">
              <a:spcBef>
                <a:spcPts val="1200"/>
              </a:spcBef>
              <a:spcAft>
                <a:spcPts val="0"/>
              </a:spcAft>
              <a:buNone/>
            </a:pPr>
            <a:r>
              <a:rPr lang="no"/>
              <a:t>Eks: kontakter[“Per”] = 45667990 # dersom “Per” allerede finnes i ordboken vil</a:t>
            </a:r>
            <a:endParaRPr/>
          </a:p>
          <a:p>
            <a:pPr indent="0" lvl="0" marL="0" rtl="0" algn="l">
              <a:spcBef>
                <a:spcPts val="1200"/>
              </a:spcBef>
              <a:spcAft>
                <a:spcPts val="0"/>
              </a:spcAft>
              <a:buNone/>
            </a:pPr>
            <a:r>
              <a:rPr lang="no"/>
              <a:t>verdien til “Per” endres.</a:t>
            </a:r>
            <a:endParaRPr/>
          </a:p>
          <a:p>
            <a:pPr indent="0" lvl="0" marL="0" rtl="0" algn="l">
              <a:spcBef>
                <a:spcPts val="1200"/>
              </a:spcBef>
              <a:spcAft>
                <a:spcPts val="0"/>
              </a:spcAft>
              <a:buNone/>
            </a:pPr>
            <a:r>
              <a:rPr lang="no"/>
              <a:t>ordok.pop(nøkkel) # fjerne nøkkelen og verdien.</a:t>
            </a:r>
            <a:endParaRPr/>
          </a:p>
          <a:p>
            <a:pPr indent="0" lvl="0" marL="0" rtl="0" algn="l">
              <a:spcBef>
                <a:spcPts val="1200"/>
              </a:spcBef>
              <a:spcAft>
                <a:spcPts val="1200"/>
              </a:spcAft>
              <a:buNone/>
            </a:pPr>
            <a:r>
              <a:rPr lang="no"/>
              <a:t>Eks: kontakter.pop(“Per”)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o"/>
              <a:t>Uke 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Eksempel på while-loop</a:t>
            </a:r>
            <a:endParaRPr/>
          </a:p>
        </p:txBody>
      </p:sp>
      <p:pic>
        <p:nvPicPr>
          <p:cNvPr id="146" name="Google Shape;146;p27"/>
          <p:cNvPicPr preferRelativeResize="0"/>
          <p:nvPr/>
        </p:nvPicPr>
        <p:blipFill rotWithShape="1">
          <a:blip r:embed="rId3">
            <a:alphaModFix/>
          </a:blip>
          <a:srcRect b="56638" l="0" r="74236" t="0"/>
          <a:stretch/>
        </p:blipFill>
        <p:spPr>
          <a:xfrm>
            <a:off x="399100" y="1245825"/>
            <a:ext cx="2172649" cy="1013750"/>
          </a:xfrm>
          <a:prstGeom prst="rect">
            <a:avLst/>
          </a:prstGeom>
          <a:noFill/>
          <a:ln>
            <a:noFill/>
          </a:ln>
        </p:spPr>
      </p:pic>
      <p:pic>
        <p:nvPicPr>
          <p:cNvPr id="147" name="Google Shape;147;p27"/>
          <p:cNvPicPr preferRelativeResize="0"/>
          <p:nvPr/>
        </p:nvPicPr>
        <p:blipFill rotWithShape="1">
          <a:blip r:embed="rId3">
            <a:alphaModFix/>
          </a:blip>
          <a:srcRect b="4478" l="-930" r="929" t="42515"/>
          <a:stretch/>
        </p:blipFill>
        <p:spPr>
          <a:xfrm>
            <a:off x="311700" y="2487663"/>
            <a:ext cx="8433199" cy="123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Eksempel på “for in range()”-loop</a:t>
            </a:r>
            <a:endParaRPr/>
          </a:p>
        </p:txBody>
      </p:sp>
      <p:pic>
        <p:nvPicPr>
          <p:cNvPr id="153" name="Google Shape;153;p28"/>
          <p:cNvPicPr preferRelativeResize="0"/>
          <p:nvPr/>
        </p:nvPicPr>
        <p:blipFill>
          <a:blip r:embed="rId3">
            <a:alphaModFix/>
          </a:blip>
          <a:stretch>
            <a:fillRect/>
          </a:stretch>
        </p:blipFill>
        <p:spPr>
          <a:xfrm>
            <a:off x="440350" y="1222475"/>
            <a:ext cx="3686175" cy="2943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Eksempel på “for in list”-loop</a:t>
            </a:r>
            <a:endParaRPr/>
          </a:p>
          <a:p>
            <a:pPr indent="0" lvl="0" marL="0" rtl="0" algn="l">
              <a:spcBef>
                <a:spcPts val="0"/>
              </a:spcBef>
              <a:spcAft>
                <a:spcPts val="0"/>
              </a:spcAft>
              <a:buNone/>
            </a:pPr>
            <a:r>
              <a:t/>
            </a:r>
            <a:endParaRPr/>
          </a:p>
        </p:txBody>
      </p:sp>
      <p:pic>
        <p:nvPicPr>
          <p:cNvPr id="159" name="Google Shape;159;p29"/>
          <p:cNvPicPr preferRelativeResize="0"/>
          <p:nvPr/>
        </p:nvPicPr>
        <p:blipFill>
          <a:blip r:embed="rId3">
            <a:alphaModFix/>
          </a:blip>
          <a:stretch>
            <a:fillRect/>
          </a:stretch>
        </p:blipFill>
        <p:spPr>
          <a:xfrm>
            <a:off x="414150" y="1117775"/>
            <a:ext cx="5038725" cy="344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For vs. while</a:t>
            </a:r>
            <a:endParaRPr/>
          </a:p>
        </p:txBody>
      </p:sp>
      <p:sp>
        <p:nvSpPr>
          <p:cNvPr id="165" name="Google Shape;16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o"/>
              <a:t>For brukes gjerne når man vet hvor mange ganger noe skal skjer.</a:t>
            </a:r>
            <a:endParaRPr/>
          </a:p>
          <a:p>
            <a:pPr indent="-342900" lvl="0" marL="457200" rtl="0" algn="l">
              <a:spcBef>
                <a:spcPts val="0"/>
              </a:spcBef>
              <a:spcAft>
                <a:spcPts val="0"/>
              </a:spcAft>
              <a:buSzPts val="1800"/>
              <a:buChar char="-"/>
            </a:pPr>
            <a:r>
              <a:rPr lang="no"/>
              <a:t>While kan gjerne brukes når man ikke vet hvor mange ganger noe skal skje, men feks. Hvis man vil lagre et ukjent antall verdier en bruker taster helt til brukeren taster 0, da er det fordelaktig å bruke while.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Funksjoner</a:t>
            </a:r>
            <a:endParaRPr/>
          </a:p>
        </p:txBody>
      </p:sp>
      <p:pic>
        <p:nvPicPr>
          <p:cNvPr id="171" name="Google Shape;171;p31"/>
          <p:cNvPicPr preferRelativeResize="0"/>
          <p:nvPr/>
        </p:nvPicPr>
        <p:blipFill>
          <a:blip r:embed="rId3">
            <a:alphaModFix/>
          </a:blip>
          <a:stretch>
            <a:fillRect/>
          </a:stretch>
        </p:blipFill>
        <p:spPr>
          <a:xfrm>
            <a:off x="437556" y="1152475"/>
            <a:ext cx="5497170" cy="37336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4379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Om meg - Johanna (johannph)</a:t>
            </a:r>
            <a:endParaRPr/>
          </a:p>
        </p:txBody>
      </p:sp>
      <p:sp>
        <p:nvSpPr>
          <p:cNvPr id="66" name="Google Shape;66;p14"/>
          <p:cNvSpPr txBox="1"/>
          <p:nvPr>
            <p:ph idx="1" type="body"/>
          </p:nvPr>
        </p:nvSpPr>
        <p:spPr>
          <a:xfrm>
            <a:off x="311700" y="1152475"/>
            <a:ext cx="4831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o"/>
              <a:t>Har en bachelor i statsvitenskap</a:t>
            </a:r>
            <a:endParaRPr/>
          </a:p>
          <a:p>
            <a:pPr indent="-342900" lvl="0" marL="457200" rtl="0" algn="l">
              <a:spcBef>
                <a:spcPts val="0"/>
              </a:spcBef>
              <a:spcAft>
                <a:spcPts val="0"/>
              </a:spcAft>
              <a:buSzPts val="1800"/>
              <a:buChar char="●"/>
            </a:pPr>
            <a:r>
              <a:rPr lang="no"/>
              <a:t>Går nå siste året master prosa</a:t>
            </a:r>
            <a:endParaRPr/>
          </a:p>
          <a:p>
            <a:pPr indent="-342900" lvl="0" marL="457200" rtl="0" algn="l">
              <a:spcBef>
                <a:spcPts val="0"/>
              </a:spcBef>
              <a:spcAft>
                <a:spcPts val="0"/>
              </a:spcAft>
              <a:buSzPts val="1800"/>
              <a:buChar char="●"/>
            </a:pPr>
            <a:r>
              <a:rPr lang="no"/>
              <a:t>Kunne ikke noe om programmering før jeg startet</a:t>
            </a:r>
            <a:endParaRPr/>
          </a:p>
          <a:p>
            <a:pPr indent="-342900" lvl="0" marL="457200" rtl="0" algn="l">
              <a:spcBef>
                <a:spcPts val="0"/>
              </a:spcBef>
              <a:spcAft>
                <a:spcPts val="0"/>
              </a:spcAft>
              <a:buSzPts val="1800"/>
              <a:buChar char="●"/>
            </a:pPr>
            <a:r>
              <a:rPr lang="no"/>
              <a:t>Bare rop hvis jeg ikke ser at dere rekker opp hånda!</a:t>
            </a:r>
            <a:endParaRPr/>
          </a:p>
        </p:txBody>
      </p:sp>
      <p:pic>
        <p:nvPicPr>
          <p:cNvPr id="67" name="Google Shape;67;p14"/>
          <p:cNvPicPr preferRelativeResize="0"/>
          <p:nvPr/>
        </p:nvPicPr>
        <p:blipFill rotWithShape="1">
          <a:blip r:embed="rId3">
            <a:alphaModFix/>
          </a:blip>
          <a:srcRect b="21586" l="21493" r="27873" t="2885"/>
          <a:stretch/>
        </p:blipFill>
        <p:spPr>
          <a:xfrm>
            <a:off x="7723925" y="418550"/>
            <a:ext cx="1029324" cy="2047248"/>
          </a:xfrm>
          <a:prstGeom prst="rect">
            <a:avLst/>
          </a:prstGeom>
          <a:noFill/>
          <a:ln>
            <a:noFill/>
          </a:ln>
        </p:spPr>
      </p:pic>
      <p:pic>
        <p:nvPicPr>
          <p:cNvPr id="68" name="Google Shape;68;p14"/>
          <p:cNvPicPr preferRelativeResize="0"/>
          <p:nvPr/>
        </p:nvPicPr>
        <p:blipFill rotWithShape="1">
          <a:blip r:embed="rId4">
            <a:alphaModFix/>
          </a:blip>
          <a:srcRect b="5373" l="13410" r="21046" t="9331"/>
          <a:stretch/>
        </p:blipFill>
        <p:spPr>
          <a:xfrm>
            <a:off x="7573248" y="2475138"/>
            <a:ext cx="1180003" cy="2047248"/>
          </a:xfrm>
          <a:prstGeom prst="rect">
            <a:avLst/>
          </a:prstGeom>
          <a:noFill/>
          <a:ln>
            <a:noFill/>
          </a:ln>
        </p:spPr>
      </p:pic>
      <p:pic>
        <p:nvPicPr>
          <p:cNvPr id="69" name="Google Shape;69;p14"/>
          <p:cNvPicPr preferRelativeResize="0"/>
          <p:nvPr/>
        </p:nvPicPr>
        <p:blipFill rotWithShape="1">
          <a:blip r:embed="rId5">
            <a:alphaModFix/>
          </a:blip>
          <a:srcRect b="14699" l="20931" r="27308" t="9491"/>
          <a:stretch/>
        </p:blipFill>
        <p:spPr>
          <a:xfrm>
            <a:off x="6675617" y="418551"/>
            <a:ext cx="1048307" cy="2047248"/>
          </a:xfrm>
          <a:prstGeom prst="rect">
            <a:avLst/>
          </a:prstGeom>
          <a:noFill/>
          <a:ln>
            <a:noFill/>
          </a:ln>
        </p:spPr>
      </p:pic>
      <p:pic>
        <p:nvPicPr>
          <p:cNvPr id="70" name="Google Shape;70;p14"/>
          <p:cNvPicPr preferRelativeResize="0"/>
          <p:nvPr/>
        </p:nvPicPr>
        <p:blipFill rotWithShape="1">
          <a:blip r:embed="rId6">
            <a:alphaModFix/>
          </a:blip>
          <a:srcRect b="28" l="0" r="0" t="5067"/>
          <a:stretch/>
        </p:blipFill>
        <p:spPr>
          <a:xfrm>
            <a:off x="6427825" y="2465800"/>
            <a:ext cx="1224474" cy="2065932"/>
          </a:xfrm>
          <a:prstGeom prst="rect">
            <a:avLst/>
          </a:prstGeom>
          <a:noFill/>
          <a:ln>
            <a:noFill/>
          </a:ln>
        </p:spPr>
      </p:pic>
      <p:pic>
        <p:nvPicPr>
          <p:cNvPr id="71" name="Google Shape;71;p14"/>
          <p:cNvPicPr preferRelativeResize="0"/>
          <p:nvPr/>
        </p:nvPicPr>
        <p:blipFill rotWithShape="1">
          <a:blip r:embed="rId7">
            <a:alphaModFix/>
          </a:blip>
          <a:srcRect b="23447" l="0" r="27551" t="0"/>
          <a:stretch/>
        </p:blipFill>
        <p:spPr>
          <a:xfrm>
            <a:off x="5222551" y="418550"/>
            <a:ext cx="1453064" cy="2047252"/>
          </a:xfrm>
          <a:prstGeom prst="rect">
            <a:avLst/>
          </a:prstGeom>
          <a:noFill/>
          <a:ln>
            <a:noFill/>
          </a:ln>
        </p:spPr>
      </p:pic>
      <p:pic>
        <p:nvPicPr>
          <p:cNvPr id="72" name="Google Shape;72;p14"/>
          <p:cNvPicPr preferRelativeResize="0"/>
          <p:nvPr/>
        </p:nvPicPr>
        <p:blipFill rotWithShape="1">
          <a:blip r:embed="rId8">
            <a:alphaModFix/>
          </a:blip>
          <a:srcRect b="22817" l="25116" r="22935" t="10270"/>
          <a:stretch/>
        </p:blipFill>
        <p:spPr>
          <a:xfrm>
            <a:off x="5222550" y="2447325"/>
            <a:ext cx="1224476" cy="21028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o"/>
              <a:t>Oppgaver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Diskuter oppgaver i par</a:t>
            </a:r>
            <a:endParaRPr/>
          </a:p>
        </p:txBody>
      </p:sp>
      <p:sp>
        <p:nvSpPr>
          <p:cNvPr id="182" name="Google Shape;182;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La alle tenke litt før dere diskuterer</a:t>
            </a:r>
            <a:endParaRPr/>
          </a:p>
          <a:p>
            <a:pPr indent="0" lvl="0" marL="0" rtl="0" algn="l">
              <a:spcBef>
                <a:spcPts val="1200"/>
              </a:spcBef>
              <a:spcAft>
                <a:spcPts val="0"/>
              </a:spcAft>
              <a:buNone/>
            </a:pPr>
            <a:r>
              <a:rPr lang="no"/>
              <a:t>Skriv gjerne ned det du tror</a:t>
            </a:r>
            <a:endParaRPr/>
          </a:p>
          <a:p>
            <a:pPr indent="0" lvl="0" marL="0" rtl="0" algn="l">
              <a:spcBef>
                <a:spcPts val="1200"/>
              </a:spcBef>
              <a:spcAft>
                <a:spcPts val="0"/>
              </a:spcAft>
              <a:buNone/>
            </a:pPr>
            <a:r>
              <a:rPr lang="no"/>
              <a:t>Diskuter til slutt</a:t>
            </a:r>
            <a:endParaRPr/>
          </a:p>
          <a:p>
            <a:pPr indent="0" lvl="0" marL="0" rtl="0" algn="l">
              <a:spcBef>
                <a:spcPts val="1200"/>
              </a:spcBef>
              <a:spcAft>
                <a:spcPts val="1200"/>
              </a:spcAft>
              <a:buNone/>
            </a:pPr>
            <a:r>
              <a:rPr lang="no"/>
              <a:t>Skriv ned det dere kommer fram til på et ark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Hva printes? </a:t>
            </a:r>
            <a:endParaRPr/>
          </a:p>
        </p:txBody>
      </p:sp>
      <p:sp>
        <p:nvSpPr>
          <p:cNvPr id="188" name="Google Shape;188;p34"/>
          <p:cNvSpPr txBox="1"/>
          <p:nvPr>
            <p:ph idx="1" type="body"/>
          </p:nvPr>
        </p:nvSpPr>
        <p:spPr>
          <a:xfrm>
            <a:off x="311700" y="1152475"/>
            <a:ext cx="859200" cy="431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no"/>
              <a:t>1) </a:t>
            </a:r>
            <a:endParaRPr/>
          </a:p>
        </p:txBody>
      </p:sp>
      <p:pic>
        <p:nvPicPr>
          <p:cNvPr id="189" name="Google Shape;189;p34"/>
          <p:cNvPicPr preferRelativeResize="0"/>
          <p:nvPr/>
        </p:nvPicPr>
        <p:blipFill>
          <a:blip r:embed="rId3">
            <a:alphaModFix/>
          </a:blip>
          <a:stretch>
            <a:fillRect/>
          </a:stretch>
        </p:blipFill>
        <p:spPr>
          <a:xfrm>
            <a:off x="5177725" y="2747725"/>
            <a:ext cx="3536419" cy="2042700"/>
          </a:xfrm>
          <a:prstGeom prst="rect">
            <a:avLst/>
          </a:prstGeom>
          <a:noFill/>
          <a:ln>
            <a:noFill/>
          </a:ln>
        </p:spPr>
      </p:pic>
      <p:pic>
        <p:nvPicPr>
          <p:cNvPr id="190" name="Google Shape;190;p34"/>
          <p:cNvPicPr preferRelativeResize="0"/>
          <p:nvPr/>
        </p:nvPicPr>
        <p:blipFill>
          <a:blip r:embed="rId4">
            <a:alphaModFix/>
          </a:blip>
          <a:stretch>
            <a:fillRect/>
          </a:stretch>
        </p:blipFill>
        <p:spPr>
          <a:xfrm>
            <a:off x="5177714" y="346675"/>
            <a:ext cx="3505385" cy="2042700"/>
          </a:xfrm>
          <a:prstGeom prst="rect">
            <a:avLst/>
          </a:prstGeom>
          <a:noFill/>
          <a:ln>
            <a:noFill/>
          </a:ln>
        </p:spPr>
      </p:pic>
      <p:pic>
        <p:nvPicPr>
          <p:cNvPr id="191" name="Google Shape;191;p34"/>
          <p:cNvPicPr preferRelativeResize="0"/>
          <p:nvPr/>
        </p:nvPicPr>
        <p:blipFill rotWithShape="1">
          <a:blip r:embed="rId5">
            <a:alphaModFix/>
          </a:blip>
          <a:srcRect b="0" l="2983" r="8214" t="0"/>
          <a:stretch/>
        </p:blipFill>
        <p:spPr>
          <a:xfrm>
            <a:off x="345150" y="1583575"/>
            <a:ext cx="4026824" cy="2134025"/>
          </a:xfrm>
          <a:prstGeom prst="rect">
            <a:avLst/>
          </a:prstGeom>
          <a:noFill/>
          <a:ln>
            <a:noFill/>
          </a:ln>
        </p:spPr>
      </p:pic>
      <p:sp>
        <p:nvSpPr>
          <p:cNvPr id="192" name="Google Shape;192;p34"/>
          <p:cNvSpPr txBox="1"/>
          <p:nvPr>
            <p:ph idx="1" type="body"/>
          </p:nvPr>
        </p:nvSpPr>
        <p:spPr>
          <a:xfrm>
            <a:off x="4758050" y="346675"/>
            <a:ext cx="859200" cy="431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no"/>
              <a:t>2</a:t>
            </a:r>
            <a:r>
              <a:rPr lang="no"/>
              <a:t>) </a:t>
            </a:r>
            <a:endParaRPr/>
          </a:p>
        </p:txBody>
      </p:sp>
      <p:sp>
        <p:nvSpPr>
          <p:cNvPr id="193" name="Google Shape;193;p34"/>
          <p:cNvSpPr txBox="1"/>
          <p:nvPr>
            <p:ph idx="1" type="body"/>
          </p:nvPr>
        </p:nvSpPr>
        <p:spPr>
          <a:xfrm>
            <a:off x="4758050" y="2747725"/>
            <a:ext cx="859200" cy="431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no"/>
              <a:t>3</a:t>
            </a:r>
            <a:r>
              <a:rPr lang="no"/>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Hva printes?</a:t>
            </a:r>
            <a:endParaRPr/>
          </a:p>
        </p:txBody>
      </p:sp>
      <p:sp>
        <p:nvSpPr>
          <p:cNvPr id="199" name="Google Shape;199;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0" name="Google Shape;200;p35"/>
          <p:cNvPicPr preferRelativeResize="0"/>
          <p:nvPr/>
        </p:nvPicPr>
        <p:blipFill rotWithShape="1">
          <a:blip r:embed="rId3">
            <a:alphaModFix/>
          </a:blip>
          <a:srcRect b="0" l="2897" r="3922" t="0"/>
          <a:stretch/>
        </p:blipFill>
        <p:spPr>
          <a:xfrm>
            <a:off x="311700" y="1270800"/>
            <a:ext cx="8520599" cy="3625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Hva printes? </a:t>
            </a:r>
            <a:endParaRPr/>
          </a:p>
        </p:txBody>
      </p:sp>
      <p:pic>
        <p:nvPicPr>
          <p:cNvPr id="206" name="Google Shape;206;p36"/>
          <p:cNvPicPr preferRelativeResize="0"/>
          <p:nvPr/>
        </p:nvPicPr>
        <p:blipFill>
          <a:blip r:embed="rId3">
            <a:alphaModFix/>
          </a:blip>
          <a:stretch>
            <a:fillRect/>
          </a:stretch>
        </p:blipFill>
        <p:spPr>
          <a:xfrm>
            <a:off x="401100" y="1152500"/>
            <a:ext cx="1673642" cy="1561450"/>
          </a:xfrm>
          <a:prstGeom prst="rect">
            <a:avLst/>
          </a:prstGeom>
          <a:noFill/>
          <a:ln>
            <a:noFill/>
          </a:ln>
        </p:spPr>
      </p:pic>
      <p:pic>
        <p:nvPicPr>
          <p:cNvPr id="207" name="Google Shape;207;p36"/>
          <p:cNvPicPr preferRelativeResize="0"/>
          <p:nvPr/>
        </p:nvPicPr>
        <p:blipFill rotWithShape="1">
          <a:blip r:embed="rId4">
            <a:alphaModFix/>
          </a:blip>
          <a:srcRect b="12816" l="0" r="0" t="0"/>
          <a:stretch/>
        </p:blipFill>
        <p:spPr>
          <a:xfrm>
            <a:off x="2188725" y="1152500"/>
            <a:ext cx="6336525" cy="1561450"/>
          </a:xfrm>
          <a:prstGeom prst="rect">
            <a:avLst/>
          </a:prstGeom>
          <a:noFill/>
          <a:ln>
            <a:noFill/>
          </a:ln>
        </p:spPr>
      </p:pic>
      <p:pic>
        <p:nvPicPr>
          <p:cNvPr id="208" name="Google Shape;208;p36"/>
          <p:cNvPicPr preferRelativeResize="0"/>
          <p:nvPr/>
        </p:nvPicPr>
        <p:blipFill>
          <a:blip r:embed="rId5">
            <a:alphaModFix/>
          </a:blip>
          <a:stretch>
            <a:fillRect/>
          </a:stretch>
        </p:blipFill>
        <p:spPr>
          <a:xfrm>
            <a:off x="401100" y="2848725"/>
            <a:ext cx="6001556" cy="1561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Parprogrammering</a:t>
            </a:r>
            <a:endParaRPr/>
          </a:p>
        </p:txBody>
      </p:sp>
      <p:sp>
        <p:nvSpPr>
          <p:cNvPr id="214" name="Google Shape;214;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Skriv et program med en prosedyre printHei, prosedyren skal skrive ut teksten “Hei” til skjermen. Definer en variabel a med en verdi 5 og lag en while-løkke, løkken skal kalle prosedyren printHei. Bruk variabelen a slik at løkken er ferdig etter du har kalt print_hei 5 ganger.</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no"/>
              <a:t>Skriv prosedyren printHei. Deretter løs oppgaven både ved hjelp av while-løkke og for-løkke.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Parprogrammering</a:t>
            </a:r>
            <a:endParaRPr/>
          </a:p>
        </p:txBody>
      </p:sp>
      <p:sp>
        <p:nvSpPr>
          <p:cNvPr id="220" name="Google Shape;220;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AutoNum type="arabicPeriod"/>
            </a:pPr>
            <a:r>
              <a:rPr lang="no" sz="2400"/>
              <a:t>Skriv en prosedyre “storst_av_to” som tar imot to tall som parametre og skriver ut verdien til det største tallet.</a:t>
            </a:r>
            <a:endParaRPr sz="2400"/>
          </a:p>
          <a:p>
            <a:pPr indent="-381000" lvl="0" marL="457200" rtl="0" algn="l">
              <a:spcBef>
                <a:spcPts val="0"/>
              </a:spcBef>
              <a:spcAft>
                <a:spcPts val="0"/>
              </a:spcAft>
              <a:buSzPts val="2400"/>
              <a:buAutoNum type="arabicPeriod"/>
            </a:pPr>
            <a:r>
              <a:rPr lang="no" sz="2400"/>
              <a:t>(Du skal nå endre på oppgave 8): Skriv en funksjon “storst_av_to” som tar imot to tall som parametre og returnerer det største tallet. Deretter skrives tallet ut etter funksjonskallet.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Hvem skal jeg kontakte?</a:t>
            </a:r>
            <a:endParaRPr/>
          </a:p>
        </p:txBody>
      </p:sp>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Spørsmål om faget: </a:t>
            </a:r>
            <a:br>
              <a:rPr lang="no"/>
            </a:br>
            <a:r>
              <a:rPr lang="no" sz="1100" u="sng">
                <a:solidFill>
                  <a:schemeClr val="hlink"/>
                </a:solidFill>
                <a:hlinkClick r:id="rId3"/>
              </a:rPr>
              <a:t>johannph@uio.no</a:t>
            </a:r>
            <a:r>
              <a:rPr lang="no" sz="1100"/>
              <a:t>(meg) eller foreleser.</a:t>
            </a:r>
            <a:endParaRPr sz="1100"/>
          </a:p>
          <a:p>
            <a:pPr indent="0" lvl="0" marL="0" rtl="0" algn="l">
              <a:spcBef>
                <a:spcPts val="1200"/>
              </a:spcBef>
              <a:spcAft>
                <a:spcPts val="0"/>
              </a:spcAft>
              <a:buNone/>
            </a:pPr>
            <a:r>
              <a:rPr lang="no"/>
              <a:t>Studieinfo: spørsmål, klager, utsettelse av frister</a:t>
            </a:r>
            <a:br>
              <a:rPr lang="no"/>
            </a:br>
            <a:r>
              <a:rPr lang="no" sz="1100" u="sng">
                <a:solidFill>
                  <a:schemeClr val="hlink"/>
                </a:solidFill>
                <a:hlinkClick r:id="rId4"/>
              </a:rPr>
              <a:t>https://www.mn.uio.no/ifi/studier/kontakt/</a:t>
            </a:r>
            <a:endParaRPr/>
          </a:p>
          <a:p>
            <a:pPr indent="0" lvl="0" marL="0" rtl="0" algn="l">
              <a:spcBef>
                <a:spcPts val="1200"/>
              </a:spcBef>
              <a:spcAft>
                <a:spcPts val="0"/>
              </a:spcAft>
              <a:buNone/>
            </a:pPr>
            <a:r>
              <a:rPr lang="no"/>
              <a:t>UiO forvei: bekymringer, noen å snakke med</a:t>
            </a:r>
            <a:br>
              <a:rPr lang="no"/>
            </a:br>
            <a:r>
              <a:rPr lang="no" sz="1100" u="sng">
                <a:solidFill>
                  <a:schemeClr val="accent5"/>
                </a:solidFill>
                <a:hlinkClick r:id="rId5">
                  <a:extLst>
                    <a:ext uri="{A12FA001-AC4F-418D-AE19-62706E023703}">
                      <ahyp:hlinkClr val="tx"/>
                    </a:ext>
                  </a:extLst>
                </a:hlinkClick>
              </a:rPr>
              <a:t>https://www.mn.uio.no/studier/forvei/</a:t>
            </a:r>
            <a:endParaRPr/>
          </a:p>
          <a:p>
            <a:pPr indent="0" lvl="0" marL="0" rtl="0" algn="l">
              <a:spcBef>
                <a:spcPts val="1200"/>
              </a:spcBef>
              <a:spcAft>
                <a:spcPts val="1200"/>
              </a:spcAft>
              <a:buNone/>
            </a:pPr>
            <a:r>
              <a:rPr lang="no"/>
              <a:t>SiO: fysisk og psykisk helsehjelp</a:t>
            </a:r>
            <a:br>
              <a:rPr lang="no"/>
            </a:br>
            <a:r>
              <a:rPr lang="no" sz="1100" u="sng">
                <a:solidFill>
                  <a:schemeClr val="accent5"/>
                </a:solidFill>
                <a:hlinkClick r:id="rId6">
                  <a:extLst>
                    <a:ext uri="{A12FA001-AC4F-418D-AE19-62706E023703}">
                      <ahyp:hlinkClr val="tx"/>
                    </a:ext>
                  </a:extLst>
                </a:hlinkClick>
              </a:rPr>
              <a:t>https://www.sio.no/helse</a:t>
            </a:r>
            <a:br>
              <a:rPr lang="no"/>
            </a:br>
            <a:r>
              <a:rPr lang="no" sz="1100" u="sng">
                <a:solidFill>
                  <a:schemeClr val="accent5"/>
                </a:solidFill>
                <a:hlinkClick r:id="rId7">
                  <a:extLst>
                    <a:ext uri="{A12FA001-AC4F-418D-AE19-62706E023703}">
                      <ahyp:hlinkClr val="tx"/>
                    </a:ext>
                  </a:extLst>
                </a:hlinkClick>
              </a:rPr>
              <a:t>https://www.sio.no/helse/noen-%C3%A5-snakke-med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Praktisk</a:t>
            </a:r>
            <a:endParaRPr/>
          </a:p>
        </p:txBody>
      </p:sp>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Pls lever oblig4!! Send meg en melding på mattermost/mail hvis jeg kan hjelpe med noe!</a:t>
            </a:r>
            <a:endParaRPr/>
          </a:p>
          <a:p>
            <a:pPr indent="0" lvl="0" marL="0" rtl="0" algn="l">
              <a:spcBef>
                <a:spcPts val="1200"/>
              </a:spcBef>
              <a:spcAft>
                <a:spcPts val="0"/>
              </a:spcAft>
              <a:buNone/>
            </a:pPr>
            <a:r>
              <a:rPr lang="no"/>
              <a:t>Mattermost: har du joina gruppekanalen?</a:t>
            </a:r>
            <a:endParaRPr/>
          </a:p>
          <a:p>
            <a:pPr indent="0" lvl="0" marL="0" rtl="0" algn="l">
              <a:spcBef>
                <a:spcPts val="1200"/>
              </a:spcBef>
              <a:spcAft>
                <a:spcPts val="0"/>
              </a:spcAft>
              <a:buNone/>
            </a:pPr>
            <a:r>
              <a:rPr lang="no"/>
              <a:t>Se på uke4 på emnesiden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o"/>
              <a:t>Opprop!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o"/>
              <a:t>Kahoot: repetisjon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o"/>
              <a:t>Uke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Lister</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tallListe = [2, 4, 6, 7]</a:t>
            </a:r>
            <a:endParaRPr/>
          </a:p>
          <a:p>
            <a:pPr indent="0" lvl="0" marL="0" rtl="0" algn="l">
              <a:spcBef>
                <a:spcPts val="1200"/>
              </a:spcBef>
              <a:spcAft>
                <a:spcPts val="0"/>
              </a:spcAft>
              <a:buNone/>
            </a:pPr>
            <a:r>
              <a:rPr lang="no"/>
              <a:t>navneListe = [“Anne”, “Per”, “Lisa”]</a:t>
            </a:r>
            <a:endParaRPr/>
          </a:p>
          <a:p>
            <a:pPr indent="0" lvl="0" marL="0" rtl="0" algn="l">
              <a:spcBef>
                <a:spcPts val="1200"/>
              </a:spcBef>
              <a:spcAft>
                <a:spcPts val="0"/>
              </a:spcAft>
              <a:buNone/>
            </a:pPr>
            <a:r>
              <a:rPr lang="no"/>
              <a:t>tomListe = []</a:t>
            </a:r>
            <a:endParaRPr/>
          </a:p>
          <a:p>
            <a:pPr indent="0" lvl="0" marL="0" rtl="0" algn="l">
              <a:spcBef>
                <a:spcPts val="1200"/>
              </a:spcBef>
              <a:spcAft>
                <a:spcPts val="1200"/>
              </a:spcAft>
              <a:buNone/>
            </a:pPr>
            <a:r>
              <a:rPr lang="no"/>
              <a:t>Lister er dynamiske, du kan endre størrelse på dem ved å legge til eller fjerne et element.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Operasjoner på lister</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no" sz="8720"/>
              <a:t>len(&lt;liste&gt;) # gir lengden på listen</a:t>
            </a:r>
            <a:endParaRPr sz="8720"/>
          </a:p>
          <a:p>
            <a:pPr indent="0" lvl="0" marL="0" rtl="0" algn="l">
              <a:spcBef>
                <a:spcPts val="1200"/>
              </a:spcBef>
              <a:spcAft>
                <a:spcPts val="0"/>
              </a:spcAft>
              <a:buNone/>
            </a:pPr>
            <a:r>
              <a:rPr lang="no" sz="8720"/>
              <a:t>liste.insert(index, element) # sette inn element på angitt indeks</a:t>
            </a:r>
            <a:endParaRPr sz="8720"/>
          </a:p>
          <a:p>
            <a:pPr indent="0" lvl="0" marL="0" rtl="0" algn="l">
              <a:spcBef>
                <a:spcPts val="1200"/>
              </a:spcBef>
              <a:spcAft>
                <a:spcPts val="0"/>
              </a:spcAft>
              <a:buNone/>
            </a:pPr>
            <a:r>
              <a:rPr lang="no" sz="8720"/>
              <a:t>liste.append(element) # setter inn nytt element på slutten av listen</a:t>
            </a:r>
            <a:endParaRPr sz="8720"/>
          </a:p>
          <a:p>
            <a:pPr indent="0" lvl="0" marL="0" rtl="0" algn="l">
              <a:spcBef>
                <a:spcPts val="1200"/>
              </a:spcBef>
              <a:spcAft>
                <a:spcPts val="0"/>
              </a:spcAft>
              <a:buNone/>
            </a:pPr>
            <a:r>
              <a:rPr lang="no" sz="8720"/>
              <a:t>liste.remove(element) # fjerne angitt element fra listen</a:t>
            </a:r>
            <a:endParaRPr sz="8720"/>
          </a:p>
          <a:p>
            <a:pPr indent="0" lvl="0" marL="0" rtl="0" algn="l">
              <a:spcBef>
                <a:spcPts val="1200"/>
              </a:spcBef>
              <a:spcAft>
                <a:spcPts val="0"/>
              </a:spcAft>
              <a:buNone/>
            </a:pPr>
            <a:r>
              <a:rPr lang="no" sz="8720"/>
              <a:t>liste.pop(index) # fjerner (og returnerer) element på angitt indeks (liste.pop(-1): sletter alltid det siste elementet(!))</a:t>
            </a:r>
            <a:endParaRPr sz="8720"/>
          </a:p>
          <a:p>
            <a:pPr indent="0" lvl="0" marL="0" rtl="0" algn="l">
              <a:spcBef>
                <a:spcPts val="1200"/>
              </a:spcBef>
              <a:spcAft>
                <a:spcPts val="0"/>
              </a:spcAft>
              <a:buNone/>
            </a:pPr>
            <a:r>
              <a:rPr lang="no" sz="8720"/>
              <a:t>print(“Liste: “, liste) # skriver ut&gt; Liste: 1, 2, 3</a:t>
            </a:r>
            <a:endParaRPr sz="872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