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23"/>
  </p:notesMasterIdLst>
  <p:sldIdLst>
    <p:sldId id="256" r:id="rId2"/>
    <p:sldId id="267" r:id="rId3"/>
    <p:sldId id="275" r:id="rId4"/>
    <p:sldId id="258" r:id="rId5"/>
    <p:sldId id="259" r:id="rId6"/>
    <p:sldId id="260" r:id="rId7"/>
    <p:sldId id="257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69" r:id="rId17"/>
    <p:sldId id="271" r:id="rId18"/>
    <p:sldId id="272" r:id="rId19"/>
    <p:sldId id="274" r:id="rId20"/>
    <p:sldId id="273" r:id="rId21"/>
    <p:sldId id="276" r:id="rId2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93"/>
    <p:restoredTop sz="88437"/>
  </p:normalViewPr>
  <p:slideViewPr>
    <p:cSldViewPr snapToGrid="0" snapToObjects="1">
      <p:cViewPr varScale="1">
        <p:scale>
          <a:sx n="121" d="100"/>
          <a:sy n="121" d="100"/>
        </p:scale>
        <p:origin x="1152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06/09/2021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94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4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500797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61018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#1</a:t>
            </a:r>
          </a:p>
          <a:p>
            <a:endParaRPr lang="en-NO" dirty="0"/>
          </a:p>
          <a:p>
            <a:r>
              <a:rPr lang="en-NO" dirty="0"/>
              <a:t>#3</a:t>
            </a:r>
          </a:p>
          <a:p>
            <a:endParaRPr lang="en-NO" dirty="0"/>
          </a:p>
          <a:p>
            <a:r>
              <a:rPr lang="en-NO" dirty="0"/>
              <a:t>#4</a:t>
            </a:r>
          </a:p>
          <a:p>
            <a:endParaRPr lang="en-NO" dirty="0"/>
          </a:p>
          <a:p>
            <a:r>
              <a:rPr lang="en-NO" dirty="0"/>
              <a:t>#5</a:t>
            </a:r>
          </a:p>
          <a:p>
            <a:endParaRPr lang="en-NO" dirty="0"/>
          </a:p>
          <a:p>
            <a:r>
              <a:rPr lang="en-NO" dirty="0"/>
              <a:t>#1</a:t>
            </a:r>
          </a:p>
          <a:p>
            <a:endParaRPr lang="en-NO" dirty="0"/>
          </a:p>
          <a:p>
            <a:r>
              <a:rPr lang="en-NO" dirty="0"/>
              <a:t>#0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7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131961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O" dirty="0"/>
              <a:t>2.1</a:t>
            </a:r>
          </a:p>
          <a:p>
            <a:r>
              <a:rPr lang="en-NO" dirty="0"/>
              <a:t>F</a:t>
            </a:r>
          </a:p>
          <a:p>
            <a:r>
              <a:rPr lang="en-NO" dirty="0"/>
              <a:t>1</a:t>
            </a:r>
          </a:p>
          <a:p>
            <a:r>
              <a:rPr lang="en-NO" dirty="0"/>
              <a:t>Ingenting</a:t>
            </a:r>
          </a:p>
          <a:p>
            <a:r>
              <a:rPr lang="en-NO" dirty="0"/>
              <a:t>Ingenting</a:t>
            </a:r>
          </a:p>
          <a:p>
            <a:endParaRPr lang="en-NO" dirty="0"/>
          </a:p>
          <a:p>
            <a:r>
              <a:rPr lang="en-NO" dirty="0"/>
              <a:t>2.2</a:t>
            </a:r>
          </a:p>
          <a:p>
            <a:r>
              <a:rPr lang="en-NO" dirty="0"/>
              <a:t>2</a:t>
            </a:r>
          </a:p>
          <a:p>
            <a:r>
              <a:rPr lang="en-NO" dirty="0"/>
              <a:t>1</a:t>
            </a:r>
          </a:p>
          <a:p>
            <a:r>
              <a:rPr lang="en-NO" dirty="0"/>
              <a:t>0</a:t>
            </a:r>
          </a:p>
          <a:p>
            <a:r>
              <a:rPr lang="en-NO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24499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NO" dirty="0"/>
              <a:t>oalettmappe = [tannbørste, hårbørste, tannkrem]</a:t>
            </a:r>
          </a:p>
          <a:p>
            <a:r>
              <a:rPr lang="en-NO" dirty="0"/>
              <a:t>Klær = [jakke, bukse, sokker, undertøy]</a:t>
            </a:r>
          </a:p>
          <a:p>
            <a:r>
              <a:rPr lang="en-GB" dirty="0"/>
              <a:t>D</a:t>
            </a:r>
            <a:r>
              <a:rPr lang="en-NO" dirty="0"/>
              <a:t>iv = [kamera, lommebok, pass, mobillader]</a:t>
            </a:r>
          </a:p>
          <a:p>
            <a:endParaRPr lang="en-NO" dirty="0"/>
          </a:p>
          <a:p>
            <a:r>
              <a:rPr lang="en-GB" dirty="0"/>
              <a:t>K</a:t>
            </a:r>
            <a:r>
              <a:rPr lang="en-NO" dirty="0"/>
              <a:t>offert = [toalettmappe, klær, div]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12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192296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NO" dirty="0"/>
              <a:t>ukse</a:t>
            </a:r>
          </a:p>
          <a:p>
            <a:r>
              <a:rPr lang="en-GB" dirty="0"/>
              <a:t>K</a:t>
            </a:r>
            <a:r>
              <a:rPr lang="en-NO" dirty="0"/>
              <a:t>amera</a:t>
            </a:r>
          </a:p>
          <a:p>
            <a:r>
              <a:rPr lang="en-GB" dirty="0"/>
              <a:t>T</a:t>
            </a:r>
            <a:r>
              <a:rPr lang="en-NO" dirty="0"/>
              <a:t>annbørste</a:t>
            </a:r>
          </a:p>
          <a:p>
            <a:r>
              <a:rPr lang="en-NO" dirty="0"/>
              <a:t>indexOutOfBoundsError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13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77200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generelt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dårlig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funksjonsnavn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og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variabelnavn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lite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beskrivende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metoden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multipliser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&gt;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forklarer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metoden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gjør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Variabelnavn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feks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“tall”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stede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“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bedre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beskjed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terminalen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bruker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om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input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skal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være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(at det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skal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være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tall). 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Kalle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metoden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annet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feks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velkommen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(). 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Variabelnavn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Ingen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beskjed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bruker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om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hva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man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ønsker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input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skal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være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br>
              <a:rPr lang="en-GB" b="0" dirty="0">
                <a:effectLst/>
              </a:rPr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Mange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unødvendige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mellomrom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inni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parantesen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syns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utskriften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uansett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GB" b="0" dirty="0">
              <a:effectLst/>
            </a:endParaRPr>
          </a:p>
          <a:p>
            <a:br>
              <a:rPr lang="en-GB" dirty="0"/>
            </a:br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20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6552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9/6/21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Seminar – uke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3A12A-FFAC-1644-8D7E-EDC52D9E6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Nyttige listeoperasjoner!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5ADA-906B-0741-9080-ECFD5C1BB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700" dirty="0"/>
              <a:t>l</a:t>
            </a:r>
            <a:r>
              <a:rPr lang="en-NO" sz="2700" dirty="0"/>
              <a:t>en(liste)</a:t>
            </a:r>
          </a:p>
          <a:p>
            <a:endParaRPr lang="en-NO" sz="2700" dirty="0"/>
          </a:p>
          <a:p>
            <a:r>
              <a:rPr lang="en-GB" sz="2700" dirty="0"/>
              <a:t>l</a:t>
            </a:r>
            <a:r>
              <a:rPr lang="en-NO" sz="2700" dirty="0"/>
              <a:t>iste.insert(indeks, element)</a:t>
            </a:r>
          </a:p>
          <a:p>
            <a:endParaRPr lang="en-NO" sz="2700" dirty="0"/>
          </a:p>
          <a:p>
            <a:r>
              <a:rPr lang="en-GB" sz="2700" dirty="0"/>
              <a:t>l</a:t>
            </a:r>
            <a:r>
              <a:rPr lang="en-NO" sz="2700" dirty="0"/>
              <a:t>iste.append(element)</a:t>
            </a:r>
          </a:p>
          <a:p>
            <a:endParaRPr lang="en-NO" sz="2700" dirty="0"/>
          </a:p>
          <a:p>
            <a:r>
              <a:rPr lang="en-GB" sz="2700" dirty="0"/>
              <a:t>l</a:t>
            </a:r>
            <a:r>
              <a:rPr lang="en-NO" sz="2700" dirty="0"/>
              <a:t>iste.remove(element)</a:t>
            </a:r>
          </a:p>
        </p:txBody>
      </p:sp>
    </p:spTree>
    <p:extLst>
      <p:ext uri="{BB962C8B-B14F-4D97-AF65-F5344CB8AC3E}">
        <p14:creationId xmlns:p14="http://schemas.microsoft.com/office/powerpoint/2010/main" val="1562978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3A12A-FFAC-1644-8D7E-EDC52D9E6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Nyttige listeoperasjoner!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45ADA-906B-0741-9080-ECFD5C1BB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40992" cy="4351338"/>
          </a:xfrm>
        </p:spPr>
        <p:txBody>
          <a:bodyPr>
            <a:normAutofit/>
          </a:bodyPr>
          <a:lstStyle/>
          <a:p>
            <a:r>
              <a:rPr lang="en-GB" sz="2700" dirty="0"/>
              <a:t>l</a:t>
            </a:r>
            <a:r>
              <a:rPr lang="en-NO" sz="2700" dirty="0"/>
              <a:t>en(liste)				# returnerer lengden på en liste</a:t>
            </a:r>
          </a:p>
          <a:p>
            <a:endParaRPr lang="en-NO" sz="2700" dirty="0"/>
          </a:p>
          <a:p>
            <a:r>
              <a:rPr lang="en-GB" sz="2700" dirty="0"/>
              <a:t>l</a:t>
            </a:r>
            <a:r>
              <a:rPr lang="en-NO" sz="2700" dirty="0"/>
              <a:t>iste.insert(indeks, element)	# setter inn element på gitt indeks</a:t>
            </a:r>
          </a:p>
          <a:p>
            <a:endParaRPr lang="en-NO" sz="2700" dirty="0"/>
          </a:p>
          <a:p>
            <a:r>
              <a:rPr lang="en-GB" sz="2700" dirty="0"/>
              <a:t>l</a:t>
            </a:r>
            <a:r>
              <a:rPr lang="en-NO" sz="2700" dirty="0"/>
              <a:t>iste.append(element)		# setter inn element på slutten av listen</a:t>
            </a:r>
          </a:p>
          <a:p>
            <a:endParaRPr lang="en-NO" sz="2700" dirty="0"/>
          </a:p>
          <a:p>
            <a:r>
              <a:rPr lang="en-GB" sz="2700" dirty="0"/>
              <a:t>l</a:t>
            </a:r>
            <a:r>
              <a:rPr lang="en-NO" sz="2700" dirty="0"/>
              <a:t>iste.remove(element)		# fjerner det siste elementet </a:t>
            </a:r>
            <a:r>
              <a:rPr lang="en-GB" sz="2700" dirty="0"/>
              <a:t>i</a:t>
            </a:r>
            <a:r>
              <a:rPr lang="en-NO" sz="2700" dirty="0"/>
              <a:t> listen</a:t>
            </a:r>
          </a:p>
        </p:txBody>
      </p:sp>
    </p:spTree>
    <p:extLst>
      <p:ext uri="{BB962C8B-B14F-4D97-AF65-F5344CB8AC3E}">
        <p14:creationId xmlns:p14="http://schemas.microsoft.com/office/powerpoint/2010/main" val="167366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7BD2E-2C89-7F4D-B4D4-12AA3CE04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Nøstede lister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93314-5664-4442-BBEC-790332631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”Lister i lister”</a:t>
            </a:r>
          </a:p>
          <a:p>
            <a:pPr lvl="1"/>
            <a:r>
              <a:rPr lang="nb-NO" dirty="0"/>
              <a:t>liste1 = [1,2,3]</a:t>
            </a:r>
          </a:p>
          <a:p>
            <a:pPr lvl="1"/>
            <a:r>
              <a:rPr lang="nb-NO" dirty="0"/>
              <a:t>liste2 = [4,5,6]</a:t>
            </a:r>
          </a:p>
          <a:p>
            <a:pPr lvl="1"/>
            <a:r>
              <a:rPr lang="nb-NO" dirty="0"/>
              <a:t>liste3 = [7,8,9]</a:t>
            </a:r>
          </a:p>
          <a:p>
            <a:pPr lvl="1"/>
            <a:r>
              <a:rPr lang="nb-NO" dirty="0" err="1"/>
              <a:t>nøstetListe</a:t>
            </a:r>
            <a:r>
              <a:rPr lang="nb-NO" dirty="0"/>
              <a:t> = [liste1, liste2, liste3]</a:t>
            </a:r>
          </a:p>
          <a:p>
            <a:pPr lvl="1"/>
            <a:r>
              <a:rPr lang="nb-NO" dirty="0" err="1"/>
              <a:t>nøstetListe</a:t>
            </a:r>
            <a:r>
              <a:rPr lang="nb-NO" dirty="0"/>
              <a:t> = [ [1,2,3], [4,5,6], [7,8,9] ]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908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124D-2794-F84A-ACBC-E4BD0310E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O" dirty="0"/>
              <a:t>Oppgave 3 – Hva ligger på indeksene </a:t>
            </a:r>
            <a:r>
              <a:rPr lang="en-GB" dirty="0" err="1"/>
              <a:t>i</a:t>
            </a:r>
            <a:r>
              <a:rPr lang="en-GB" dirty="0"/>
              <a:t> listen “</a:t>
            </a:r>
            <a:r>
              <a:rPr lang="en-GB" dirty="0" err="1"/>
              <a:t>koffert</a:t>
            </a:r>
            <a:r>
              <a:rPr lang="en-GB" dirty="0"/>
              <a:t>”</a:t>
            </a:r>
            <a:r>
              <a:rPr lang="en-NO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32060-90EA-5F40-BD82-6DF9C4CC4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8957"/>
            <a:ext cx="10515600" cy="321800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k</a:t>
            </a:r>
            <a:r>
              <a:rPr lang="en-NO" dirty="0"/>
              <a:t>offert[1][1]</a:t>
            </a:r>
          </a:p>
          <a:p>
            <a:endParaRPr lang="en-NO" dirty="0"/>
          </a:p>
          <a:p>
            <a:r>
              <a:rPr lang="en-GB" dirty="0"/>
              <a:t>k</a:t>
            </a:r>
            <a:r>
              <a:rPr lang="en-NO" dirty="0"/>
              <a:t>offert[2][0]</a:t>
            </a:r>
          </a:p>
          <a:p>
            <a:endParaRPr lang="en-NO" dirty="0"/>
          </a:p>
          <a:p>
            <a:r>
              <a:rPr lang="en-GB" dirty="0"/>
              <a:t>k</a:t>
            </a:r>
            <a:r>
              <a:rPr lang="en-NO" dirty="0"/>
              <a:t>offert[0][0]</a:t>
            </a:r>
          </a:p>
          <a:p>
            <a:endParaRPr lang="en-NO" dirty="0"/>
          </a:p>
          <a:p>
            <a:r>
              <a:rPr lang="en-GB" dirty="0"/>
              <a:t>k</a:t>
            </a:r>
            <a:r>
              <a:rPr lang="en-NO" dirty="0"/>
              <a:t>offert[3][0]</a:t>
            </a:r>
          </a:p>
          <a:p>
            <a:endParaRPr lang="en-NO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D4A2097-EEA8-894F-A6CA-2F12FEBDA9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022" y="1763171"/>
            <a:ext cx="42926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00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4AEB6-6502-0C41-871C-2A667BFB2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Mengder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67EDA-4D60-DF43-88DD-55006D640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</a:t>
            </a:r>
            <a:r>
              <a:rPr lang="en-NO" dirty="0"/>
              <a:t>engde = {element1, element2, element3… osv}</a:t>
            </a:r>
          </a:p>
          <a:p>
            <a:r>
              <a:rPr lang="en-NO" dirty="0"/>
              <a:t>Hva er spesielt med mengder?</a:t>
            </a:r>
          </a:p>
          <a:p>
            <a:pPr lvl="1"/>
            <a:r>
              <a:rPr lang="en-NO" dirty="0"/>
              <a:t>Ingen indeksering (ingen rekkefølge)</a:t>
            </a:r>
          </a:p>
          <a:p>
            <a:pPr lvl="1"/>
            <a:r>
              <a:rPr lang="en-NO" dirty="0"/>
              <a:t>Raskere</a:t>
            </a:r>
          </a:p>
          <a:p>
            <a:pPr lvl="1"/>
            <a:r>
              <a:rPr lang="en-NO" dirty="0"/>
              <a:t>Fjerner duplikate verdier</a:t>
            </a:r>
          </a:p>
          <a:p>
            <a:endParaRPr lang="en-NO" dirty="0"/>
          </a:p>
          <a:p>
            <a:r>
              <a:rPr lang="en-GB" dirty="0"/>
              <a:t>m</a:t>
            </a:r>
            <a:r>
              <a:rPr lang="en-NO" dirty="0"/>
              <a:t>engde = set()		# tom mengde</a:t>
            </a:r>
          </a:p>
        </p:txBody>
      </p:sp>
    </p:spTree>
    <p:extLst>
      <p:ext uri="{BB962C8B-B14F-4D97-AF65-F5344CB8AC3E}">
        <p14:creationId xmlns:p14="http://schemas.microsoft.com/office/powerpoint/2010/main" val="221310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C0C0-A3C4-EC45-86E3-47DAF9ED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Nyttige mengdeoperasjoner!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7C5E6-151F-4346-8019-AEE15607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O" dirty="0"/>
              <a:t>Konvertere liste til mengde:</a:t>
            </a:r>
          </a:p>
          <a:p>
            <a:pPr lvl="1"/>
            <a:endParaRPr lang="en-NO" dirty="0"/>
          </a:p>
          <a:p>
            <a:r>
              <a:rPr lang="en-GB" dirty="0"/>
              <a:t>m</a:t>
            </a:r>
            <a:r>
              <a:rPr lang="en-NO" dirty="0"/>
              <a:t>engde.add(element)		</a:t>
            </a:r>
            <a:endParaRPr lang="nb-NO" dirty="0"/>
          </a:p>
          <a:p>
            <a:r>
              <a:rPr lang="en-GB" dirty="0"/>
              <a:t>m</a:t>
            </a:r>
            <a:r>
              <a:rPr lang="en-NO" dirty="0"/>
              <a:t>engde.discard(element)	</a:t>
            </a:r>
          </a:p>
          <a:p>
            <a:r>
              <a:rPr lang="en-GB" dirty="0"/>
              <a:t>m</a:t>
            </a:r>
            <a:r>
              <a:rPr lang="en-NO" dirty="0"/>
              <a:t>engde.remove(element)		</a:t>
            </a:r>
          </a:p>
          <a:p>
            <a:r>
              <a:rPr lang="en-GB" dirty="0"/>
              <a:t>m</a:t>
            </a:r>
            <a:r>
              <a:rPr lang="en-NO" dirty="0"/>
              <a:t>engde.clear()			</a:t>
            </a:r>
          </a:p>
          <a:p>
            <a:r>
              <a:rPr lang="en-GB" dirty="0"/>
              <a:t>l</a:t>
            </a:r>
            <a:r>
              <a:rPr lang="en-NO" dirty="0"/>
              <a:t>en(mengde)			</a:t>
            </a:r>
          </a:p>
        </p:txBody>
      </p:sp>
    </p:spTree>
    <p:extLst>
      <p:ext uri="{BB962C8B-B14F-4D97-AF65-F5344CB8AC3E}">
        <p14:creationId xmlns:p14="http://schemas.microsoft.com/office/powerpoint/2010/main" val="398784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C0C0-A3C4-EC45-86E3-47DAF9ED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Nyttige mengdeoperasjoner!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7C5E6-151F-4346-8019-AEE15607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O" dirty="0"/>
              <a:t>Konvertere liste til mengde:</a:t>
            </a:r>
          </a:p>
          <a:p>
            <a:pPr lvl="1"/>
            <a:r>
              <a:rPr lang="en-GB" dirty="0" err="1"/>
              <a:t>navn</a:t>
            </a:r>
            <a:r>
              <a:rPr lang="en-GB" dirty="0"/>
              <a:t> = [1, 2, 3]</a:t>
            </a:r>
            <a:br>
              <a:rPr lang="en-GB" dirty="0"/>
            </a:br>
            <a:r>
              <a:rPr lang="en-GB" dirty="0" err="1"/>
              <a:t>mengde</a:t>
            </a:r>
            <a:r>
              <a:rPr lang="en-GB" dirty="0"/>
              <a:t> = set(</a:t>
            </a:r>
            <a:r>
              <a:rPr lang="en-GB" dirty="0" err="1"/>
              <a:t>navn</a:t>
            </a:r>
            <a:r>
              <a:rPr lang="en-GB" dirty="0"/>
              <a:t>)</a:t>
            </a:r>
            <a:endParaRPr lang="en-NO" dirty="0"/>
          </a:p>
          <a:p>
            <a:r>
              <a:rPr lang="en-GB" dirty="0"/>
              <a:t>m</a:t>
            </a:r>
            <a:r>
              <a:rPr lang="en-NO" dirty="0"/>
              <a:t>engde.add(element)		</a:t>
            </a:r>
            <a:r>
              <a:rPr lang="nb-NO" dirty="0"/>
              <a:t># legger til element i mengden</a:t>
            </a:r>
          </a:p>
          <a:p>
            <a:r>
              <a:rPr lang="en-GB" dirty="0"/>
              <a:t>m</a:t>
            </a:r>
            <a:r>
              <a:rPr lang="en-NO" dirty="0"/>
              <a:t>engde.discard(element)	# fjerner element fra mengden</a:t>
            </a:r>
          </a:p>
          <a:p>
            <a:r>
              <a:rPr lang="en-GB" dirty="0"/>
              <a:t>m</a:t>
            </a:r>
            <a:r>
              <a:rPr lang="en-NO" dirty="0"/>
              <a:t>engde.remove(element)	# fjerner element, feilmelding dersom 					   elementet ikke er </a:t>
            </a:r>
            <a:r>
              <a:rPr lang="en-GB" dirty="0" err="1"/>
              <a:t>i</a:t>
            </a:r>
            <a:r>
              <a:rPr lang="en-NO" dirty="0"/>
              <a:t> mengden</a:t>
            </a:r>
          </a:p>
          <a:p>
            <a:r>
              <a:rPr lang="en-GB" dirty="0"/>
              <a:t>m</a:t>
            </a:r>
            <a:r>
              <a:rPr lang="en-NO" dirty="0"/>
              <a:t>engde.clear()			# fjerner alle elementene </a:t>
            </a:r>
            <a:r>
              <a:rPr lang="en-GB" dirty="0"/>
              <a:t>i</a:t>
            </a:r>
            <a:r>
              <a:rPr lang="en-NO" dirty="0"/>
              <a:t> mengden</a:t>
            </a:r>
          </a:p>
          <a:p>
            <a:r>
              <a:rPr lang="en-GB" dirty="0"/>
              <a:t>l</a:t>
            </a:r>
            <a:r>
              <a:rPr lang="en-NO" dirty="0"/>
              <a:t>en(mengde)			# returnerer antall elementer </a:t>
            </a:r>
            <a:r>
              <a:rPr lang="en-GB" dirty="0"/>
              <a:t>i</a:t>
            </a:r>
            <a:r>
              <a:rPr lang="en-NO" dirty="0"/>
              <a:t> mengde</a:t>
            </a:r>
          </a:p>
        </p:txBody>
      </p:sp>
    </p:spTree>
    <p:extLst>
      <p:ext uri="{BB962C8B-B14F-4D97-AF65-F5344CB8AC3E}">
        <p14:creationId xmlns:p14="http://schemas.microsoft.com/office/powerpoint/2010/main" val="2321631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57C4A-CB51-A747-97D9-ED205A17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Ordbøker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35528-2F68-EC4B-A41C-529A7DA55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Hva er en ordbok?</a:t>
            </a:r>
          </a:p>
          <a:p>
            <a:endParaRPr lang="en-NO" dirty="0"/>
          </a:p>
          <a:p>
            <a:r>
              <a:rPr lang="en-NO" dirty="0"/>
              <a:t>I programmering holder en ordbok på par av nøkler og verdier</a:t>
            </a:r>
          </a:p>
          <a:p>
            <a:r>
              <a:rPr lang="en-NO" dirty="0"/>
              <a:t>Fungerer ganske likt som en liste, men indeks er byttet ut med egendefinerte nøkler</a:t>
            </a:r>
          </a:p>
          <a:p>
            <a:endParaRPr lang="en-NO" dirty="0"/>
          </a:p>
          <a:p>
            <a:r>
              <a:rPr lang="en-GB" dirty="0"/>
              <a:t>o</a:t>
            </a:r>
            <a:r>
              <a:rPr lang="en-NO" dirty="0"/>
              <a:t>rdbok = {}		# tom ordbok</a:t>
            </a:r>
          </a:p>
        </p:txBody>
      </p:sp>
    </p:spTree>
    <p:extLst>
      <p:ext uri="{BB962C8B-B14F-4D97-AF65-F5344CB8AC3E}">
        <p14:creationId xmlns:p14="http://schemas.microsoft.com/office/powerpoint/2010/main" val="419579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2F9A3-5123-174D-A5E7-4521E3E69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Nyttige ordbokoperasjoner!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92123-7788-6640-A076-7C4E7BCA0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NO" dirty="0"/>
              <a:t>rdbok[nokkel] = verdi	# legger til verdi med gitt nøkkel</a:t>
            </a:r>
          </a:p>
          <a:p>
            <a:endParaRPr lang="en-NO" dirty="0"/>
          </a:p>
          <a:p>
            <a:endParaRPr lang="en-NO" dirty="0"/>
          </a:p>
          <a:p>
            <a:r>
              <a:rPr lang="en-GB" dirty="0"/>
              <a:t>o</a:t>
            </a:r>
            <a:r>
              <a:rPr lang="en-NO" dirty="0"/>
              <a:t>rdbok.pop(nokkel)		# fjerner nøkkelen og verdien</a:t>
            </a:r>
          </a:p>
        </p:txBody>
      </p:sp>
    </p:spTree>
    <p:extLst>
      <p:ext uri="{BB962C8B-B14F-4D97-AF65-F5344CB8AC3E}">
        <p14:creationId xmlns:p14="http://schemas.microsoft.com/office/powerpoint/2010/main" val="1829051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E822-5D94-B94B-9F47-967245AC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Kodestil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C97FD-5241-EB47-B902-F1F094FB6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Hvorfor er god kodestil viktig?</a:t>
            </a:r>
          </a:p>
          <a:p>
            <a:pPr lvl="1"/>
            <a:r>
              <a:rPr lang="en-NO" dirty="0"/>
              <a:t>For at andre utviklere kan forstå koden vår</a:t>
            </a:r>
          </a:p>
          <a:p>
            <a:pPr lvl="1"/>
            <a:r>
              <a:rPr lang="en-NO" dirty="0"/>
              <a:t>For at vi lett kan finne fram </a:t>
            </a:r>
            <a:r>
              <a:rPr lang="en-GB" dirty="0"/>
              <a:t>i</a:t>
            </a:r>
            <a:r>
              <a:rPr lang="en-NO" dirty="0"/>
              <a:t> egen kode</a:t>
            </a:r>
          </a:p>
          <a:p>
            <a:pPr lvl="1"/>
            <a:r>
              <a:rPr lang="en-NO" dirty="0"/>
              <a:t>Forstå hvilke deler av programmet som gjør hva</a:t>
            </a:r>
          </a:p>
          <a:p>
            <a:r>
              <a:rPr lang="en-NO" dirty="0"/>
              <a:t>Hva er god kodestil?</a:t>
            </a:r>
          </a:p>
          <a:p>
            <a:pPr lvl="1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17976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48F0-053A-1F4F-AA22-D7003202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Praktisk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C0951-0D86-B142-B26C-DA78C271B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725" y="1825625"/>
            <a:ext cx="10952250" cy="4351338"/>
          </a:xfrm>
        </p:spPr>
        <p:txBody>
          <a:bodyPr/>
          <a:lstStyle/>
          <a:p>
            <a:r>
              <a:rPr lang="en-NO" dirty="0"/>
              <a:t>Flere leverte ikke oblig 2, det er kjempedumt </a:t>
            </a:r>
            <a:r>
              <a:rPr lang="en-NO" dirty="0">
                <a:sym typeface="Wingdings" pitchFamily="2" charset="2"/>
              </a:rPr>
              <a:t> Pls lever oblig 3 &lt;3</a:t>
            </a:r>
          </a:p>
          <a:p>
            <a:r>
              <a:rPr lang="en-NO" dirty="0">
                <a:sym typeface="Wingdings" pitchFamily="2" charset="2"/>
              </a:rPr>
              <a:t>Fornøyd med obligen før tiden er ute? Skriv “KLAR FOR RETTING” så begynner jeg å rette den så fort jeg kan!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6244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6" name="Top left">
            <a:extLst>
              <a:ext uri="{FF2B5EF4-FFF2-40B4-BE49-F238E27FC236}">
                <a16:creationId xmlns:a16="http://schemas.microsoft.com/office/drawing/2014/main" id="{F91F4035-959D-40EA-9ED3-54D7D9F4F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45E2AF-1845-4545-A9FF-7D3216584F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BE7A2A2-15E6-4A15-B530-5E032A5FF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3B03F4F-8EDD-464C-81E1-C164C2465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8F01ECD-47F6-44CD-B4AB-0FBD81524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10932A3-4E58-4C01-9A56-C81D17B109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85BB675-7BE0-4CA1-9AD5-ED4D025B23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BF42C07-1CBF-40FB-9E81-0F5B321491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D2ED55B-6CCB-4D83-829D-7A094A260A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E341C9C-D89D-7A4D-80A6-672A88E3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en-NO" sz="3600" dirty="0"/>
              <a:t>Oppgave 4 – Hvordan kan koden forbedres?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9A455C5F-E1AA-C84D-974F-626F8DA59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190" y="2304937"/>
            <a:ext cx="3389253" cy="3808151"/>
          </a:xfrm>
          <a:prstGeom prst="rect">
            <a:avLst/>
          </a:prstGeom>
        </p:spPr>
      </p:pic>
      <p:grpSp>
        <p:nvGrpSpPr>
          <p:cNvPr id="26" name="Bottom Right">
            <a:extLst>
              <a:ext uri="{FF2B5EF4-FFF2-40B4-BE49-F238E27FC236}">
                <a16:creationId xmlns:a16="http://schemas.microsoft.com/office/drawing/2014/main" id="{F8C79A14-3318-47D6-94E0-D72F5E6F5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011FF69-E5EB-4D05-9167-FE7DA4CF1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9905169A-D272-4155-9E47-570396083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A1116A2A-960D-43CF-8696-9D4FD7BD6C7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31F80BC2-A486-4B4F-917D-CE7920E066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98188E1-7424-46DB-AEAE-8392162B75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4B6B101-6F39-41E0-99FA-32DDD9AFD89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55DA8B34-60DC-484F-A43B-470626EB664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F51478F3-89B4-4150-9B1C-EDC4B61E27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DC5B79A9-93A6-4C42-87F3-DC4DBA15229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4B5EEC1-94B8-4DD2-B1B7-F7FF10989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F1B695-BB55-4794-80D3-B9D481C0D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546" y="2304938"/>
            <a:ext cx="5611726" cy="3808150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1483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1032-6866-E547-8FC1-15380B7BA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74AFE-3D02-754B-9541-270C1E846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NO" dirty="0"/>
          </a:p>
          <a:p>
            <a:pPr marL="0" indent="0" algn="ctr">
              <a:buNone/>
            </a:pPr>
            <a:endParaRPr lang="en-NO" dirty="0"/>
          </a:p>
          <a:p>
            <a:pPr marL="0" indent="0" algn="ctr">
              <a:buNone/>
            </a:pPr>
            <a:r>
              <a:rPr lang="en-NO" sz="8800" dirty="0"/>
              <a:t>Trix/Oblig</a:t>
            </a:r>
          </a:p>
        </p:txBody>
      </p:sp>
    </p:spTree>
    <p:extLst>
      <p:ext uri="{BB962C8B-B14F-4D97-AF65-F5344CB8AC3E}">
        <p14:creationId xmlns:p14="http://schemas.microsoft.com/office/powerpoint/2010/main" val="106595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7A131F-D5DE-41A5-B4CF-4F345319B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AF4666D-BD98-40A5-A75F-478B98201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8680585-71F9-4721-A998-4974171D2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2BC95C2-2EEC-4F59-ABA8-660B0D059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7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10600" y="3276600"/>
            <a:ext cx="3529260" cy="3581398"/>
            <a:chOff x="4114800" y="1423987"/>
            <a:chExt cx="3961542" cy="4007547"/>
          </a:xfrm>
          <a:noFill/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0" name="Top left">
            <a:extLst>
              <a:ext uri="{FF2B5EF4-FFF2-40B4-BE49-F238E27FC236}">
                <a16:creationId xmlns:a16="http://schemas.microsoft.com/office/drawing/2014/main" id="{E4A71F22-0E43-4930-8185-0D8C17363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337B2BE-9368-41E7-B9D3-4F1F971F9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C7EDF3EA-3138-4266-8511-D57CECF0A1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A12DCF8-5403-4AA2-818F-2DF853DC1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D89B414-72F6-4409-A12B-4F23F1CE0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14BA161-43C1-4B9D-A341-694B88127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211E8CC-9B3E-4E58-821A-069B7C109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B29FA542-0294-4239-B976-E5D20656C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A9045A3-208C-4023-9F44-D62234135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EC165B6-C433-0F44-A52F-822810E24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275" y="163350"/>
            <a:ext cx="5996619" cy="20658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Kort om oblig 2</a:t>
            </a:r>
          </a:p>
        </p:txBody>
      </p:sp>
      <p:grpSp>
        <p:nvGrpSpPr>
          <p:cNvPr id="50" name="Cross">
            <a:extLst>
              <a:ext uri="{FF2B5EF4-FFF2-40B4-BE49-F238E27FC236}">
                <a16:creationId xmlns:a16="http://schemas.microsoft.com/office/drawing/2014/main" id="{1EDF0462-C0C2-4E84-A7EA-8EE60CEFF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45264" y="149792"/>
            <a:ext cx="118872" cy="118872"/>
            <a:chOff x="1175347" y="3733800"/>
            <a:chExt cx="118872" cy="118872"/>
          </a:xfrm>
        </p:grpSpPr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D5894EA-1641-49CE-AE6E-B9522736A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C6415EB-8C9A-4F1B-A459-64B94A8651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" name="Content Placeholder 4" descr="A picture containing text, device, meter&#10;&#10;Description automatically generated">
            <a:extLst>
              <a:ext uri="{FF2B5EF4-FFF2-40B4-BE49-F238E27FC236}">
                <a16:creationId xmlns:a16="http://schemas.microsoft.com/office/drawing/2014/main" id="{D8D67545-C3B4-864E-9751-94CED161CB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355" y="2385716"/>
            <a:ext cx="9079290" cy="3919694"/>
          </a:xfrm>
          <a:prstGeom prst="rect">
            <a:avLst/>
          </a:prstGeom>
        </p:spPr>
      </p:pic>
      <p:grpSp>
        <p:nvGrpSpPr>
          <p:cNvPr id="54" name="Bottom Right">
            <a:extLst>
              <a:ext uri="{FF2B5EF4-FFF2-40B4-BE49-F238E27FC236}">
                <a16:creationId xmlns:a16="http://schemas.microsoft.com/office/drawing/2014/main" id="{B798A610-8506-4BC1-8108-8E1A31CAB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5C72D714-A610-482A-B26E-C679E9535D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56" name="Graphic 157">
              <a:extLst>
                <a:ext uri="{FF2B5EF4-FFF2-40B4-BE49-F238E27FC236}">
                  <a16:creationId xmlns:a16="http://schemas.microsoft.com/office/drawing/2014/main" id="{D7EF30A6-8E6C-417A-B645-4EC7F0B3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17D377E0-C3CC-48DC-B73B-09CEEDE395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80E2DF20-A9FD-4B82-8673-1091B4C008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425BAEB-7B00-4394-8302-CF2DEA74403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4917EE8E-E8BC-42F3-BEE3-2F84E8F64D0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B8647303-59FF-4A2B-8D6D-FB229E6590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7BD597AB-C6D9-437D-BBFE-8007D4ED0F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FA09AC9-DA2A-4216-BBFD-96E701FB85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8AD4A98-C6D7-49C8-A31E-29C6DB7C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1269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2235-E4D2-834E-B848-F0B9998D2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Hva er en liste?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A407B-6C84-AF46-9DF4-728B6E9EA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89128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3E22-BD38-164E-8173-E0875C4FA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Lister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B203B-0C1C-8D4E-BF96-869B64402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Så langt har vi lagret informasjon som variabler</a:t>
            </a:r>
          </a:p>
          <a:p>
            <a:r>
              <a:rPr lang="en-NO" dirty="0"/>
              <a:t>Men hva om man ønsker å samle flere ulike verdier?</a:t>
            </a:r>
          </a:p>
          <a:p>
            <a:endParaRPr lang="en-NO" dirty="0"/>
          </a:p>
          <a:p>
            <a:r>
              <a:rPr lang="en-NO" dirty="0"/>
              <a:t>Da kan vi lage en liste!</a:t>
            </a:r>
          </a:p>
          <a:p>
            <a:pPr lvl="1"/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7428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664C5-0970-0147-BB9D-BCFD0450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Lister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966B2-EB73-7B46-B861-09E36BE5A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Dynamisk størrelse</a:t>
            </a:r>
          </a:p>
          <a:p>
            <a:pPr lvl="1"/>
            <a:r>
              <a:rPr lang="en-NO" dirty="0"/>
              <a:t>Dersom man legger til et element blir listen større</a:t>
            </a:r>
          </a:p>
          <a:p>
            <a:pPr lvl="1"/>
            <a:r>
              <a:rPr lang="en-NO" dirty="0"/>
              <a:t>Dersom man fjerner et element blir listen mindre</a:t>
            </a:r>
          </a:p>
          <a:p>
            <a:r>
              <a:rPr lang="en-NO" dirty="0"/>
              <a:t>Kan ha lister med forskjellige elementer</a:t>
            </a:r>
          </a:p>
          <a:p>
            <a:pPr lvl="1"/>
            <a:r>
              <a:rPr lang="en-NO" dirty="0"/>
              <a:t>navneListe = [“Per”, “Pål”, “Espen”]</a:t>
            </a:r>
          </a:p>
          <a:p>
            <a:pPr lvl="1"/>
            <a:r>
              <a:rPr lang="en-NO" dirty="0"/>
              <a:t>tallListe = [1, 2, 3]</a:t>
            </a:r>
          </a:p>
          <a:p>
            <a:pPr lvl="1"/>
            <a:r>
              <a:rPr lang="en-NO" dirty="0"/>
              <a:t>blandetListe = [“Per”, 1]</a:t>
            </a:r>
          </a:p>
          <a:p>
            <a:pPr lvl="1"/>
            <a:r>
              <a:rPr lang="en-NO" dirty="0"/>
              <a:t>tomListe = []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08261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62E2-DE21-3148-832A-0E1F8F78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Oppgave 1 – Hvor mange elementer er i listen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20F280-A52F-E646-A8E5-5A12B6A095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18424" y="1792171"/>
            <a:ext cx="2964230" cy="4351338"/>
          </a:xfrm>
        </p:spPr>
      </p:pic>
    </p:spTree>
    <p:extLst>
      <p:ext uri="{BB962C8B-B14F-4D97-AF65-F5344CB8AC3E}">
        <p14:creationId xmlns:p14="http://schemas.microsoft.com/office/powerpoint/2010/main" val="345788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9015F-AE4B-454D-B0E7-593D06D0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Indeksering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E72F7-FDB6-E643-BC22-9C91C12AC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u="sng" dirty="0"/>
              <a:t>Indeksering begynner på 0!</a:t>
            </a:r>
          </a:p>
          <a:p>
            <a:r>
              <a:rPr lang="nb-NO" dirty="0"/>
              <a:t>Liste[3] refererer til det fjerde elementet i en liste</a:t>
            </a:r>
          </a:p>
        </p:txBody>
      </p:sp>
    </p:spTree>
    <p:extLst>
      <p:ext uri="{BB962C8B-B14F-4D97-AF65-F5344CB8AC3E}">
        <p14:creationId xmlns:p14="http://schemas.microsoft.com/office/powerpoint/2010/main" val="32172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34DC-3534-7043-9C36-D4A31031D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Oppgave 2 - Indeksering</a:t>
            </a:r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3E816AE-B9D6-EB44-A3A2-5C10896B84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79767" y="1690688"/>
            <a:ext cx="2501812" cy="4351338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2A0CA566-BE3F-D541-B9E3-A0A0A0B70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781489"/>
            <a:ext cx="296423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51963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7413</TotalTime>
  <Words>855</Words>
  <Application>Microsoft Macintosh PowerPoint</Application>
  <PresentationFormat>Widescreen</PresentationFormat>
  <Paragraphs>153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Seminar – uke 3</vt:lpstr>
      <vt:lpstr>Praktisk</vt:lpstr>
      <vt:lpstr>Kort om oblig 2</vt:lpstr>
      <vt:lpstr>Hva er en liste?</vt:lpstr>
      <vt:lpstr>Lister</vt:lpstr>
      <vt:lpstr>Lister</vt:lpstr>
      <vt:lpstr>Oppgave 1 – Hvor mange elementer er i listen</vt:lpstr>
      <vt:lpstr>Indeksering</vt:lpstr>
      <vt:lpstr>Oppgave 2 - Indeksering</vt:lpstr>
      <vt:lpstr>Nyttige listeoperasjoner!</vt:lpstr>
      <vt:lpstr>Nyttige listeoperasjoner!</vt:lpstr>
      <vt:lpstr>Nøstede lister</vt:lpstr>
      <vt:lpstr>Oppgave 3 – Hva ligger på indeksene i listen “koffert”?</vt:lpstr>
      <vt:lpstr>Mengder</vt:lpstr>
      <vt:lpstr>Nyttige mengdeoperasjoner!</vt:lpstr>
      <vt:lpstr>Nyttige mengdeoperasjoner!</vt:lpstr>
      <vt:lpstr>Ordbøker</vt:lpstr>
      <vt:lpstr>Nyttige ordbokoperasjoner!</vt:lpstr>
      <vt:lpstr>Kodestil</vt:lpstr>
      <vt:lpstr>Oppgave 4 – Hvordan kan koden forbedres?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20</cp:revision>
  <dcterms:created xsi:type="dcterms:W3CDTF">2021-08-24T10:33:06Z</dcterms:created>
  <dcterms:modified xsi:type="dcterms:W3CDTF">2021-09-10T07:02:58Z</dcterms:modified>
</cp:coreProperties>
</file>