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2"/>
  </p:notesMasterIdLst>
  <p:sldIdLst>
    <p:sldId id="256" r:id="rId2"/>
    <p:sldId id="290" r:id="rId3"/>
    <p:sldId id="289" r:id="rId4"/>
    <p:sldId id="296" r:id="rId5"/>
    <p:sldId id="291" r:id="rId6"/>
    <p:sldId id="292" r:id="rId7"/>
    <p:sldId id="293" r:id="rId8"/>
    <p:sldId id="295" r:id="rId9"/>
    <p:sldId id="294" r:id="rId10"/>
    <p:sldId id="288" r:id="rId11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1"/>
    <p:restoredTop sz="93901"/>
  </p:normalViewPr>
  <p:slideViewPr>
    <p:cSldViewPr snapToGrid="0" snapToObjects="1">
      <p:cViewPr varScale="1">
        <p:scale>
          <a:sx n="129" d="100"/>
          <a:sy n="129" d="100"/>
        </p:scale>
        <p:origin x="120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039E-D9E7-554C-A460-6043189B2C59}" type="datetimeFigureOut">
              <a:rPr lang="en-NO" smtClean="0"/>
              <a:t>07/10/2021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E74AE-3A28-544C-BA08-4A461BB968A2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9710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948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7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3280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1446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07FDC-7B48-44D5-91B4-B4F291B3AA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8588" r="-1" b="1273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38C4C5-843A-0746-B5AF-244E17022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en-NO" sz="6600" dirty="0">
                <a:solidFill>
                  <a:srgbClr val="FFFFFF"/>
                </a:solidFill>
              </a:rPr>
              <a:t>Seminar – uke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9A43D-1AA1-CE40-8166-71E72FCAC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r>
              <a:rPr lang="en-NO" sz="2200" dirty="0">
                <a:solidFill>
                  <a:srgbClr val="FFFFFF"/>
                </a:solidFill>
              </a:rPr>
              <a:t>Magnus Stokkeland</a:t>
            </a:r>
          </a:p>
          <a:p>
            <a:r>
              <a:rPr lang="en-NO" sz="2200" dirty="0">
                <a:solidFill>
                  <a:srgbClr val="FFFFFF"/>
                </a:solidFill>
              </a:rPr>
              <a:t>magsto@uio.no</a:t>
            </a:r>
          </a:p>
        </p:txBody>
      </p:sp>
      <p:grpSp>
        <p:nvGrpSpPr>
          <p:cNvPr id="4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520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1032-6866-E547-8FC1-15380B7B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74AFE-3D02-754B-9541-270C1E846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772"/>
            <a:ext cx="10515600" cy="4884191"/>
          </a:xfrm>
        </p:spPr>
        <p:txBody>
          <a:bodyPr/>
          <a:lstStyle/>
          <a:p>
            <a:pPr algn="ctr"/>
            <a:endParaRPr lang="en-NO" dirty="0"/>
          </a:p>
          <a:p>
            <a:pPr marL="0" indent="0" algn="ctr">
              <a:buNone/>
            </a:pPr>
            <a:endParaRPr lang="en-NO" dirty="0"/>
          </a:p>
          <a:p>
            <a:pPr marL="0" indent="0" algn="ctr">
              <a:buNone/>
            </a:pPr>
            <a:r>
              <a:rPr lang="en-NO" sz="8800" dirty="0"/>
              <a:t>Trix/Oblig</a:t>
            </a:r>
          </a:p>
        </p:txBody>
      </p:sp>
    </p:spTree>
    <p:extLst>
      <p:ext uri="{BB962C8B-B14F-4D97-AF65-F5344CB8AC3E}">
        <p14:creationId xmlns:p14="http://schemas.microsoft.com/office/powerpoint/2010/main" val="60289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B4CEE-0E4E-DC41-98B2-36F8FB7F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Klasser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AEC6-BE7B-FF42-886D-FE0D0443A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Representerer et større konsept, f.eks:</a:t>
            </a:r>
          </a:p>
          <a:p>
            <a:pPr lvl="1"/>
            <a:r>
              <a:rPr lang="en-NO" dirty="0"/>
              <a:t>En bil</a:t>
            </a:r>
          </a:p>
          <a:p>
            <a:pPr lvl="1"/>
            <a:r>
              <a:rPr lang="en-NO" dirty="0"/>
              <a:t>Et hus</a:t>
            </a:r>
          </a:p>
          <a:p>
            <a:pPr lvl="1"/>
            <a:r>
              <a:rPr lang="en-NO" dirty="0"/>
              <a:t>Et menneske</a:t>
            </a:r>
          </a:p>
          <a:p>
            <a:r>
              <a:rPr lang="en-NO" dirty="0"/>
              <a:t>Satt sammen av hovedsakelig to ting:</a:t>
            </a:r>
          </a:p>
          <a:p>
            <a:pPr lvl="1"/>
            <a:r>
              <a:rPr lang="en-NO" dirty="0"/>
              <a:t>“Egenskaper”: Instansvariabler</a:t>
            </a:r>
          </a:p>
          <a:p>
            <a:pPr lvl="1"/>
            <a:r>
              <a:rPr lang="en-NO" dirty="0"/>
              <a:t>”Handlinger”: Metoder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7028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6" name="Top left">
            <a:extLst>
              <a:ext uri="{FF2B5EF4-FFF2-40B4-BE49-F238E27FC236}">
                <a16:creationId xmlns:a16="http://schemas.microsoft.com/office/drawing/2014/main" id="{F91F4035-959D-40EA-9ED3-54D7D9F4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045E2AF-1845-4545-A9FF-7D32165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BE7A2A2-15E6-4A15-B530-5E032A5FF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63B03F4F-8EDD-464C-81E1-C164C2465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8F01ECD-47F6-44CD-B4AB-0FBD81524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10932A3-4E58-4C01-9A56-C81D17B10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85BB675-7BE0-4CA1-9AD5-ED4D025B2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BF42C07-1CBF-40FB-9E81-0F5B3214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D2ED55B-6CCB-4D83-829D-7A094A260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7B8AA33-B152-4B4E-AF3B-B48046B8F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en-NO" dirty="0"/>
              <a:t>Hvordan vi skriver klasser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0D25BCC-1198-9B4C-B8BD-99F60DFF7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681" y="2449371"/>
            <a:ext cx="5478771" cy="3218778"/>
          </a:xfrm>
          <a:prstGeom prst="rect">
            <a:avLst/>
          </a:prstGeom>
        </p:spPr>
      </p:pic>
      <p:grpSp>
        <p:nvGrpSpPr>
          <p:cNvPr id="86" name="Bottom Right">
            <a:extLst>
              <a:ext uri="{FF2B5EF4-FFF2-40B4-BE49-F238E27FC236}">
                <a16:creationId xmlns:a16="http://schemas.microsoft.com/office/drawing/2014/main" id="{F8C79A14-3318-47D6-94E0-D72F5E6F5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011FF69-E5EB-4D05-9167-FE7DA4CF1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88" name="Graphic 157">
              <a:extLst>
                <a:ext uri="{FF2B5EF4-FFF2-40B4-BE49-F238E27FC236}">
                  <a16:creationId xmlns:a16="http://schemas.microsoft.com/office/drawing/2014/main" id="{9905169A-D272-4155-9E47-57039608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1116A2A-960D-43CF-8696-9D4FD7BD6C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31F80BC2-A486-4B4F-917D-CE7920E066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898188E1-7424-46DB-AEAE-8392162B75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64B6B101-6F39-41E0-99FA-32DDD9AFD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55DA8B34-60DC-484F-A43B-470626EB66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51478F3-89B4-4150-9B1C-EDC4B61E2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DC5B79A9-93A6-4C42-87F3-DC4DBA1522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4B5EEC1-94B8-4DD2-B1B7-F7FF10989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9D809F3C-CC56-4675-80BF-15B32A153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2" y="2304938"/>
            <a:ext cx="4967269" cy="3808150"/>
          </a:xfrm>
        </p:spPr>
        <p:txBody>
          <a:bodyPr>
            <a:normAutofit/>
          </a:bodyPr>
          <a:lstStyle/>
          <a:p>
            <a:r>
              <a:rPr lang="nb-NO" sz="1800" dirty="0"/>
              <a:t>Konstruktør:</a:t>
            </a:r>
          </a:p>
          <a:p>
            <a:endParaRPr lang="nb-NO" sz="1800" dirty="0"/>
          </a:p>
          <a:p>
            <a:r>
              <a:rPr lang="nb-NO" sz="1800" dirty="0"/>
              <a:t>Variabler lagres i «</a:t>
            </a:r>
            <a:r>
              <a:rPr lang="nb-NO" sz="1800"/>
              <a:t>self</a:t>
            </a:r>
            <a:r>
              <a:rPr lang="nb-NO" sz="1800" dirty="0"/>
              <a:t>»</a:t>
            </a:r>
          </a:p>
          <a:p>
            <a:endParaRPr lang="nb-NO" sz="1800" dirty="0"/>
          </a:p>
          <a:p>
            <a:r>
              <a:rPr lang="nb-NO" sz="1800" dirty="0"/>
              <a:t>Metoder, lages som vanlige funksjoner</a:t>
            </a:r>
          </a:p>
          <a:p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56262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1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0" name="Top left">
            <a:extLst>
              <a:ext uri="{FF2B5EF4-FFF2-40B4-BE49-F238E27FC236}">
                <a16:creationId xmlns:a16="http://schemas.microsoft.com/office/drawing/2014/main" id="{30C2D420-03A9-4AB5-9C8A-784654664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41" name="Freeform: Shape 16">
              <a:extLst>
                <a:ext uri="{FF2B5EF4-FFF2-40B4-BE49-F238E27FC236}">
                  <a16:creationId xmlns:a16="http://schemas.microsoft.com/office/drawing/2014/main" id="{8ACABB24-F7CD-4FB6-ADC2-BA8B6090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2" name="Freeform: Shape 17">
              <a:extLst>
                <a:ext uri="{FF2B5EF4-FFF2-40B4-BE49-F238E27FC236}">
                  <a16:creationId xmlns:a16="http://schemas.microsoft.com/office/drawing/2014/main" id="{F63CD70C-B739-42A7-9846-79FB2804E2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C0BC00AE-5BBE-4063-8F83-D4A141B48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3EECB1B8-9A34-47D7-B4F5-0D8B80D86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20">
              <a:extLst>
                <a:ext uri="{FF2B5EF4-FFF2-40B4-BE49-F238E27FC236}">
                  <a16:creationId xmlns:a16="http://schemas.microsoft.com/office/drawing/2014/main" id="{DCDCDB07-106E-4AD6-8CD4-927831694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21">
              <a:extLst>
                <a:ext uri="{FF2B5EF4-FFF2-40B4-BE49-F238E27FC236}">
                  <a16:creationId xmlns:a16="http://schemas.microsoft.com/office/drawing/2014/main" id="{7283BD4B-51FB-4643-A52C-2E4111966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22">
              <a:extLst>
                <a:ext uri="{FF2B5EF4-FFF2-40B4-BE49-F238E27FC236}">
                  <a16:creationId xmlns:a16="http://schemas.microsoft.com/office/drawing/2014/main" id="{5F1AD6CE-5252-4F04-9CA4-6B5B26CB7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23">
              <a:extLst>
                <a:ext uri="{FF2B5EF4-FFF2-40B4-BE49-F238E27FC236}">
                  <a16:creationId xmlns:a16="http://schemas.microsoft.com/office/drawing/2014/main" id="{6FBA2D29-8DB1-44B7-8310-7FA36270A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3690B56-B1B3-7742-86D7-EFA93E2A9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68425"/>
            <a:ext cx="4795282" cy="2091782"/>
          </a:xfrm>
        </p:spPr>
        <p:txBody>
          <a:bodyPr anchor="ctr">
            <a:normAutofit/>
          </a:bodyPr>
          <a:lstStyle/>
          <a:p>
            <a:r>
              <a:rPr lang="nb-NO" dirty="0"/>
              <a:t>Grensesnitt</a:t>
            </a:r>
          </a:p>
        </p:txBody>
      </p:sp>
      <p:sp>
        <p:nvSpPr>
          <p:cNvPr id="49" name="Content Placeholder 8">
            <a:extLst>
              <a:ext uri="{FF2B5EF4-FFF2-40B4-BE49-F238E27FC236}">
                <a16:creationId xmlns:a16="http://schemas.microsoft.com/office/drawing/2014/main" id="{3D26CCBA-0B9E-44CC-9CFF-9FEC46C4A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2" y="169025"/>
            <a:ext cx="4977905" cy="2091182"/>
          </a:xfrm>
        </p:spPr>
        <p:txBody>
          <a:bodyPr anchor="ctr">
            <a:normAutofit/>
          </a:bodyPr>
          <a:lstStyle/>
          <a:p>
            <a:r>
              <a:rPr lang="nb-NO" sz="1800" dirty="0"/>
              <a:t>En samling av klassens metoder, og hva de gjør</a:t>
            </a:r>
          </a:p>
          <a:p>
            <a:r>
              <a:rPr lang="nb-NO" sz="1800" dirty="0"/>
              <a:t>Alt man trenger å vite for å bruke klassen i et annet program</a:t>
            </a:r>
          </a:p>
        </p:txBody>
      </p:sp>
      <p:pic>
        <p:nvPicPr>
          <p:cNvPr id="5" name="Content Placeholder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68538240-823B-8A4A-94CC-B00CC8BA0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821" y="2396732"/>
            <a:ext cx="8347764" cy="3902579"/>
          </a:xfrm>
          <a:prstGeom prst="rect">
            <a:avLst/>
          </a:prstGeom>
        </p:spPr>
      </p:pic>
      <p:grpSp>
        <p:nvGrpSpPr>
          <p:cNvPr id="50" name="Bottom Right">
            <a:extLst>
              <a:ext uri="{FF2B5EF4-FFF2-40B4-BE49-F238E27FC236}">
                <a16:creationId xmlns:a16="http://schemas.microsoft.com/office/drawing/2014/main" id="{B1974323-6061-403E-B0D1-A73F28375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51" name="Freeform: Shape 26">
              <a:extLst>
                <a:ext uri="{FF2B5EF4-FFF2-40B4-BE49-F238E27FC236}">
                  <a16:creationId xmlns:a16="http://schemas.microsoft.com/office/drawing/2014/main" id="{8361968C-F531-4231-BBDC-3415177EA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E72294A1-7036-4100-8596-574E6EEB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2" name="Freeform: Shape 29">
                <a:extLst>
                  <a:ext uri="{FF2B5EF4-FFF2-40B4-BE49-F238E27FC236}">
                    <a16:creationId xmlns:a16="http://schemas.microsoft.com/office/drawing/2014/main" id="{BEDBF857-3C89-44F9-9C0D-B5439C63DB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30">
                <a:extLst>
                  <a:ext uri="{FF2B5EF4-FFF2-40B4-BE49-F238E27FC236}">
                    <a16:creationId xmlns:a16="http://schemas.microsoft.com/office/drawing/2014/main" id="{3F3B354C-0CC2-421F-89E2-6AA4EB15CF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31">
                <a:extLst>
                  <a:ext uri="{FF2B5EF4-FFF2-40B4-BE49-F238E27FC236}">
                    <a16:creationId xmlns:a16="http://schemas.microsoft.com/office/drawing/2014/main" id="{0AB573DB-6079-4DBA-A027-A37A6FB6E7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32">
                <a:extLst>
                  <a:ext uri="{FF2B5EF4-FFF2-40B4-BE49-F238E27FC236}">
                    <a16:creationId xmlns:a16="http://schemas.microsoft.com/office/drawing/2014/main" id="{BCBCC42A-F810-45E8-A0E4-7659F0B3E7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33">
                <a:extLst>
                  <a:ext uri="{FF2B5EF4-FFF2-40B4-BE49-F238E27FC236}">
                    <a16:creationId xmlns:a16="http://schemas.microsoft.com/office/drawing/2014/main" id="{772F30E3-9A21-43C2-97B8-2209BE7DC5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34">
                <a:extLst>
                  <a:ext uri="{FF2B5EF4-FFF2-40B4-BE49-F238E27FC236}">
                    <a16:creationId xmlns:a16="http://schemas.microsoft.com/office/drawing/2014/main" id="{A2E54461-65B3-4F28-9F39-F68AE0C7E0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35">
                <a:extLst>
                  <a:ext uri="{FF2B5EF4-FFF2-40B4-BE49-F238E27FC236}">
                    <a16:creationId xmlns:a16="http://schemas.microsoft.com/office/drawing/2014/main" id="{542231B2-F2ED-49B7-A9A1-60A0C3A31E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9" name="Freeform: Shape 28">
              <a:extLst>
                <a:ext uri="{FF2B5EF4-FFF2-40B4-BE49-F238E27FC236}">
                  <a16:creationId xmlns:a16="http://schemas.microsoft.com/office/drawing/2014/main" id="{7A628F82-CF87-44D1-A6D8-8C000BFE6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364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8" name="Top left">
            <a:extLst>
              <a:ext uri="{FF2B5EF4-FFF2-40B4-BE49-F238E27FC236}">
                <a16:creationId xmlns:a16="http://schemas.microsoft.com/office/drawing/2014/main" id="{51BF3ABC-F8D3-44EB-BF70-27A3821F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1A62323-D63E-4032-B098-723778985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2B69F8-A72A-4BC9-AB2D-FBDA328A2F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9994F03-8309-442D-B01C-D95ED57F5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83E4924-6581-4FC3-9B74-2521E9F9A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0D8C4D9-270F-49E2-B448-2A68578ED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2E43D6A-0DDA-47F8-A9DD-6F6745504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DA0DA15-0B8F-4807-A80B-7F5F4414F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BA98CDF-875E-49EE-A6C2-D054A5D39E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7B8AA33-B152-4B4E-AF3B-B48046B8F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330672"/>
          </a:xfrm>
        </p:spPr>
        <p:txBody>
          <a:bodyPr>
            <a:normAutofit/>
          </a:bodyPr>
          <a:lstStyle/>
          <a:p>
            <a:r>
              <a:rPr lang="en-NO" dirty="0"/>
              <a:t>Opprette objekter</a:t>
            </a:r>
          </a:p>
        </p:txBody>
      </p:sp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6A17A6D7-9492-654F-92BF-5E2EF3430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01" y="1764716"/>
            <a:ext cx="5114001" cy="3004474"/>
          </a:xfrm>
          <a:prstGeom prst="rect">
            <a:avLst/>
          </a:prstGeom>
        </p:spPr>
      </p:pic>
      <p:pic>
        <p:nvPicPr>
          <p:cNvPr id="4" name="Content Placeholder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E3C5EA4-4CED-9F4B-8607-ED5B1B497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53" y="4766273"/>
            <a:ext cx="5090394" cy="979900"/>
          </a:xfrm>
          <a:prstGeom prst="rect">
            <a:avLst/>
          </a:prstGeom>
        </p:spPr>
      </p:pic>
      <p:grpSp>
        <p:nvGrpSpPr>
          <p:cNvPr id="48" name="Bottom Right">
            <a:extLst>
              <a:ext uri="{FF2B5EF4-FFF2-40B4-BE49-F238E27FC236}">
                <a16:creationId xmlns:a16="http://schemas.microsoft.com/office/drawing/2014/main" id="{4DE3860F-5F9C-4FCB-8E4B-3A9C6506B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9" name="Graphic 157">
              <a:extLst>
                <a:ext uri="{FF2B5EF4-FFF2-40B4-BE49-F238E27FC236}">
                  <a16:creationId xmlns:a16="http://schemas.microsoft.com/office/drawing/2014/main" id="{419F1B72-D63C-48F8-B637-12893097F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201CCD5C-7998-46ED-97D3-658E4B4B82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BB811B4E-E9FF-4966-B9CB-27E77FFE9E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F9ABF21-AE57-4743-8B02-3CE42BCBE2C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FED1D6CB-0774-4ECF-B246-D4792A21A4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AB5FBD09-5F68-4AC6-87F2-965CAEAB67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38AA0BF0-BF08-4C71-8A7E-EF9B4D08F9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D770C4A-2916-4B65-8681-7ECF6A648D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3EE1ED5-4DA6-4FA3-BF2F-323A2333B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3865D9B1-BC1B-4444-B908-05EA468AB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727" y="2524539"/>
            <a:ext cx="5236890" cy="3409122"/>
          </a:xfrm>
        </p:spPr>
        <p:txBody>
          <a:bodyPr>
            <a:normAutofit/>
          </a:bodyPr>
          <a:lstStyle/>
          <a:p>
            <a:r>
              <a:rPr lang="nb-NO" sz="3200" dirty="0"/>
              <a:t>Kalle på klassen som en vanlig funksjon, med parameter</a:t>
            </a:r>
          </a:p>
          <a:p>
            <a:r>
              <a:rPr lang="nb-NO" sz="3200" dirty="0"/>
              <a:t>Husk å lagre i variabel!</a:t>
            </a:r>
          </a:p>
        </p:txBody>
      </p:sp>
    </p:spTree>
    <p:extLst>
      <p:ext uri="{BB962C8B-B14F-4D97-AF65-F5344CB8AC3E}">
        <p14:creationId xmlns:p14="http://schemas.microsoft.com/office/powerpoint/2010/main" val="120361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8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7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0" name="Top left">
            <a:extLst>
              <a:ext uri="{FF2B5EF4-FFF2-40B4-BE49-F238E27FC236}">
                <a16:creationId xmlns:a16="http://schemas.microsoft.com/office/drawing/2014/main" id="{4210BA9D-B4AC-4A1D-B63B-44F10A9A7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AB57F67-BA3E-4168-B776-298ABEE40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A37E474-2AB5-44C2-89C5-00B18BBF0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C7682BD-43A7-412C-9D1C-C253EDF7F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E322CA5-5700-49C5-B2F4-5451AEC68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FF4B5E5-C2CB-47A0-BDC9-D9560C77B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C206FD4-2993-45C6-A6D2-945277425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AC4F993-F14F-4F25-A6AB-1AD9E2A82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CD13FF4-3251-4983-B074-BD35A9902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C542F5-0721-4442-B37C-2299CA0EA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654" y="744909"/>
            <a:ext cx="3776416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Hva</a:t>
            </a:r>
            <a:r>
              <a:rPr lang="en-US" sz="54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vil</a:t>
            </a:r>
            <a:r>
              <a:rPr lang="en-US" sz="54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printes</a:t>
            </a:r>
            <a:r>
              <a:rPr lang="en-US" sz="54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her?</a:t>
            </a:r>
          </a:p>
        </p:txBody>
      </p:sp>
      <p:grpSp>
        <p:nvGrpSpPr>
          <p:cNvPr id="50" name="Cross">
            <a:extLst>
              <a:ext uri="{FF2B5EF4-FFF2-40B4-BE49-F238E27FC236}">
                <a16:creationId xmlns:a16="http://schemas.microsoft.com/office/drawing/2014/main" id="{80F56037-8334-4400-9C7A-A3BEFA96A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60AD0EB-D554-49C4-9728-C64D6D686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9432895-644F-4E09-97C7-F8DB36AA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4" name="Bottom Right">
            <a:extLst>
              <a:ext uri="{FF2B5EF4-FFF2-40B4-BE49-F238E27FC236}">
                <a16:creationId xmlns:a16="http://schemas.microsoft.com/office/drawing/2014/main" id="{6B310A71-665E-47AB-9D80-2D90F7D92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AD1AF10-782F-4908-A718-EA87EC7170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56" name="Graphic 157">
              <a:extLst>
                <a:ext uri="{FF2B5EF4-FFF2-40B4-BE49-F238E27FC236}">
                  <a16:creationId xmlns:a16="http://schemas.microsoft.com/office/drawing/2014/main" id="{A935357A-B553-44CD-9376-FE1E60575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71A180B9-74EE-45CB-8BC1-41E1C07585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D0ED6DBC-425A-4959-8ACF-4263EEF246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1B431B70-9FAD-408D-890D-646D484045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8E532E75-ACFE-4179-B41D-039B3B768C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1C81F463-8260-4AAF-9233-3FE29293CD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D51C233-AAFA-43B0-85ED-E42E8DE5E5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0D7BBAB6-5F70-4658-9F1E-4F56C83F04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FADCFE9-3879-4BEB-8C66-8CDE96527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58284F6-CEE9-514F-B027-23F0DBB496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5198" y="209227"/>
            <a:ext cx="6455201" cy="655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4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6F5DB-ADA6-1844-A914-7B4C5948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0088C-1518-864B-A8B2-932E90E14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46575"/>
          </a:xfrm>
        </p:spPr>
        <p:txBody>
          <a:bodyPr>
            <a:normAutofit fontScale="92500" lnSpcReduction="10000"/>
          </a:bodyPr>
          <a:lstStyle/>
          <a:p>
            <a:r>
              <a:rPr lang="nb-NO" dirty="0" err="1"/>
              <a:t>Utifra</a:t>
            </a:r>
            <a:r>
              <a:rPr lang="nb-NO" dirty="0"/>
              <a:t> tegningen, lag en fil «</a:t>
            </a:r>
            <a:r>
              <a:rPr lang="nb-NO" dirty="0" err="1"/>
              <a:t>Person.py</a:t>
            </a:r>
            <a:r>
              <a:rPr lang="nb-NO" dirty="0"/>
              <a:t>» med en klasse «Person» som har følgende grensesnitt:</a:t>
            </a:r>
          </a:p>
          <a:p>
            <a:pPr lvl="1"/>
            <a:r>
              <a:rPr lang="nb-NO" dirty="0"/>
              <a:t>Konstruktør som setter variablene navn, alder, vekt og høyde</a:t>
            </a:r>
          </a:p>
          <a:p>
            <a:pPr lvl="1"/>
            <a:r>
              <a:rPr lang="nb-NO" dirty="0" err="1"/>
              <a:t>skrivNavn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) -&gt; skriver ut navnet å personen på dette formatet “Jeg heter &lt;navn&gt;”</a:t>
            </a:r>
          </a:p>
          <a:p>
            <a:pPr lvl="1" fontAlgn="base"/>
            <a:r>
              <a:rPr lang="nb-NO" dirty="0" err="1"/>
              <a:t>skrivUtInfo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) -&gt; som skriver ut infoen om personen</a:t>
            </a:r>
          </a:p>
          <a:p>
            <a:pPr lvl="1" fontAlgn="base"/>
            <a:r>
              <a:rPr lang="nb-NO" dirty="0" err="1"/>
              <a:t>skrivUtHilsen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) -&gt; som skriver ut en hilsen fra personen, på formen “Hei, jeg heter &lt;navn&gt; og jeg er &lt;alder&gt; </a:t>
            </a:r>
            <a:r>
              <a:rPr lang="nb-NO" dirty="0" err="1"/>
              <a:t>aar</a:t>
            </a:r>
            <a:r>
              <a:rPr lang="nb-NO" dirty="0"/>
              <a:t> gammel”</a:t>
            </a:r>
          </a:p>
          <a:p>
            <a:pPr lvl="1" fontAlgn="base"/>
            <a:r>
              <a:rPr lang="nb-NO" dirty="0" err="1"/>
              <a:t>hentHoyde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) -&gt; som returnerer høyden til personen</a:t>
            </a:r>
          </a:p>
          <a:p>
            <a:pPr lvl="1" fontAlgn="base"/>
            <a:r>
              <a:rPr lang="nb-NO" dirty="0" err="1"/>
              <a:t>hoyereEnn</a:t>
            </a:r>
            <a:r>
              <a:rPr lang="nb-NO" dirty="0"/>
              <a:t>(</a:t>
            </a:r>
            <a:r>
              <a:rPr lang="nb-NO" dirty="0" err="1"/>
              <a:t>self</a:t>
            </a:r>
            <a:r>
              <a:rPr lang="nb-NO" dirty="0"/>
              <a:t>, </a:t>
            </a:r>
            <a:r>
              <a:rPr lang="nb-NO" dirty="0" err="1"/>
              <a:t>annenPerson</a:t>
            </a:r>
            <a:r>
              <a:rPr lang="nb-NO" dirty="0"/>
              <a:t>) -&gt; tar inn en annen person og returnere True hvis personen er høyere enn den andre personen, False ellers 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09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id="{F91F4035-959D-40EA-9ED3-54D7D9F4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045E2AF-1845-4545-A9FF-7D32165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BE7A2A2-15E6-4A15-B530-5E032A5FF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3B03F4F-8EDD-464C-81E1-C164C2465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F01ECD-47F6-44CD-B4AB-0FBD81524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10932A3-4E58-4C01-9A56-C81D17B10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85BB675-7BE0-4CA1-9AD5-ED4D025B2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BF42C07-1CBF-40FB-9E81-0F5B3214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D2ED55B-6CCB-4D83-829D-7A094A260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7374A3B-B9BE-914E-866B-948BDAD2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nb-NO" dirty="0"/>
              <a:t>Importere klasser</a:t>
            </a:r>
          </a:p>
        </p:txBody>
      </p:sp>
      <p:pic>
        <p:nvPicPr>
          <p:cNvPr id="5" name="Picture 4" descr="A picture containing text, clock, device, gauge&#10;&#10;Description automatically generated">
            <a:extLst>
              <a:ext uri="{FF2B5EF4-FFF2-40B4-BE49-F238E27FC236}">
                <a16:creationId xmlns:a16="http://schemas.microsoft.com/office/drawing/2014/main" id="{21B66B75-193B-F346-91E1-0554204EC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480" y="3105315"/>
            <a:ext cx="4967270" cy="1498391"/>
          </a:xfrm>
          <a:prstGeom prst="rect">
            <a:avLst/>
          </a:prstGeom>
        </p:spPr>
      </p:pic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F8C79A14-3318-47D6-94E0-D72F5E6F5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11FF69-E5EB-4D05-9167-FE7DA4CF1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id="{9905169A-D272-4155-9E47-57039608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A1116A2A-960D-43CF-8696-9D4FD7BD6C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31F80BC2-A486-4B4F-917D-CE7920E066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898188E1-7424-46DB-AEAE-8392162B75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4B6B101-6F39-41E0-99FA-32DDD9AFD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5DA8B34-60DC-484F-A43B-470626EB66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51478F3-89B4-4150-9B1C-EDC4B61E2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C5B79A9-93A6-4C42-87F3-DC4DBA1522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4B5EEC1-94B8-4DD2-B1B7-F7FF10989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D5EC2-3F87-4C43-985D-7D483C5CD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343" y="2294389"/>
            <a:ext cx="4967269" cy="3413552"/>
          </a:xfrm>
        </p:spPr>
        <p:txBody>
          <a:bodyPr>
            <a:normAutofit/>
          </a:bodyPr>
          <a:lstStyle/>
          <a:p>
            <a:r>
              <a:rPr lang="nb-NO" sz="2600" dirty="0"/>
              <a:t>For å få tilgang til klasser fra andre filer må vi importere dem</a:t>
            </a:r>
          </a:p>
          <a:p>
            <a:r>
              <a:rPr lang="nb-NO" sz="2600" dirty="0"/>
              <a:t>Da har vi tilgang til dem som om de var skrevet i samme fil</a:t>
            </a:r>
          </a:p>
          <a:p>
            <a:r>
              <a:rPr lang="nb-NO" sz="2600" dirty="0"/>
              <a:t>Filene må være i samme mappe</a:t>
            </a:r>
          </a:p>
        </p:txBody>
      </p:sp>
    </p:spTree>
    <p:extLst>
      <p:ext uri="{BB962C8B-B14F-4D97-AF65-F5344CB8AC3E}">
        <p14:creationId xmlns:p14="http://schemas.microsoft.com/office/powerpoint/2010/main" val="711572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D6387-4F2A-234B-AEE6-F11C30EAC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A73E-A67F-5C4E-BC80-225F6980F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Lag en ny fil som heter «</a:t>
            </a:r>
            <a:r>
              <a:rPr lang="nb-NO" dirty="0" err="1"/>
              <a:t>Hovedprogram.py</a:t>
            </a:r>
            <a:r>
              <a:rPr lang="nb-NO" dirty="0"/>
              <a:t>» i samme mappe som «</a:t>
            </a:r>
            <a:r>
              <a:rPr lang="nb-NO" dirty="0" err="1"/>
              <a:t>Person.py</a:t>
            </a:r>
            <a:r>
              <a:rPr lang="nb-NO" dirty="0"/>
              <a:t>»</a:t>
            </a:r>
          </a:p>
          <a:p>
            <a:r>
              <a:rPr lang="nb-NO" dirty="0"/>
              <a:t>Importer Person-klassen og lag to Person-objekter</a:t>
            </a:r>
          </a:p>
          <a:p>
            <a:r>
              <a:rPr lang="nb-NO" dirty="0"/>
              <a:t>Kall på alle de ulike metodene på en av objektene</a:t>
            </a:r>
          </a:p>
        </p:txBody>
      </p:sp>
    </p:spTree>
    <p:extLst>
      <p:ext uri="{BB962C8B-B14F-4D97-AF65-F5344CB8AC3E}">
        <p14:creationId xmlns:p14="http://schemas.microsoft.com/office/powerpoint/2010/main" val="979499810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412C24"/>
      </a:dk2>
      <a:lt2>
        <a:srgbClr val="E2E6E8"/>
      </a:lt2>
      <a:accent1>
        <a:srgbClr val="C0998A"/>
      </a:accent1>
      <a:accent2>
        <a:srgbClr val="B3A27A"/>
      </a:accent2>
      <a:accent3>
        <a:srgbClr val="A2A77E"/>
      </a:accent3>
      <a:accent4>
        <a:srgbClr val="8DAA74"/>
      </a:accent4>
      <a:accent5>
        <a:srgbClr val="84AC82"/>
      </a:accent5>
      <a:accent6>
        <a:srgbClr val="77AE8C"/>
      </a:accent6>
      <a:hlink>
        <a:srgbClr val="5E8A9B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20511</TotalTime>
  <Words>319</Words>
  <Application>Microsoft Macintosh PowerPoint</Application>
  <PresentationFormat>Widescreen</PresentationFormat>
  <Paragraphs>48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LT Pro</vt:lpstr>
      <vt:lpstr>AvenirNext LT Pro Medium</vt:lpstr>
      <vt:lpstr>Calibri</vt:lpstr>
      <vt:lpstr>Sagona Book</vt:lpstr>
      <vt:lpstr>Segoe UI Semilight</vt:lpstr>
      <vt:lpstr>ExploreVTI</vt:lpstr>
      <vt:lpstr>Seminar – uke 7</vt:lpstr>
      <vt:lpstr>Klasser</vt:lpstr>
      <vt:lpstr>Hvordan vi skriver klasser</vt:lpstr>
      <vt:lpstr>Grensesnitt</vt:lpstr>
      <vt:lpstr>Opprette objekter</vt:lpstr>
      <vt:lpstr>Hva vil printes her?</vt:lpstr>
      <vt:lpstr>Oppgave</vt:lpstr>
      <vt:lpstr>Importere klasser</vt:lpstr>
      <vt:lpstr>Oppgave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IN1000</dc:title>
  <dc:creator>Magnus Stokkeland</dc:creator>
  <cp:lastModifiedBy>Magnus Stokkeland</cp:lastModifiedBy>
  <cp:revision>78</cp:revision>
  <dcterms:created xsi:type="dcterms:W3CDTF">2021-08-24T10:33:06Z</dcterms:created>
  <dcterms:modified xsi:type="dcterms:W3CDTF">2021-10-08T10:06:46Z</dcterms:modified>
</cp:coreProperties>
</file>