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1"/>
  </p:notesMasterIdLst>
  <p:sldIdLst>
    <p:sldId id="256" r:id="rId2"/>
    <p:sldId id="297" r:id="rId3"/>
    <p:sldId id="298" r:id="rId4"/>
    <p:sldId id="299" r:id="rId5"/>
    <p:sldId id="300" r:id="rId6"/>
    <p:sldId id="301" r:id="rId7"/>
    <p:sldId id="302" r:id="rId8"/>
    <p:sldId id="296" r:id="rId9"/>
    <p:sldId id="288" r:id="rId10"/>
  </p:sldIdLst>
  <p:sldSz cx="12192000" cy="6858000"/>
  <p:notesSz cx="6858000" cy="9144000"/>
  <p:defaultTextStyle>
    <a:defPPr>
      <a:defRPr lang="en-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83"/>
    <p:restoredTop sz="89771"/>
  </p:normalViewPr>
  <p:slideViewPr>
    <p:cSldViewPr snapToGrid="0" snapToObjects="1">
      <p:cViewPr varScale="1">
        <p:scale>
          <a:sx n="123" d="100"/>
          <a:sy n="123" d="100"/>
        </p:scale>
        <p:origin x="1440" y="1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5039E-D9E7-554C-A460-6043189B2C59}" type="datetimeFigureOut">
              <a:rPr lang="en-NO" smtClean="0"/>
              <a:t>14/10/2021</a:t>
            </a:fld>
            <a:endParaRPr lang="en-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E74AE-3A28-544C-BA08-4A461BB968A2}" type="slidenum">
              <a:rPr lang="en-NO" smtClean="0"/>
              <a:t>‹#›</a:t>
            </a:fld>
            <a:endParaRPr lang="en-NO"/>
          </a:p>
        </p:txBody>
      </p:sp>
    </p:spTree>
    <p:extLst>
      <p:ext uri="{BB962C8B-B14F-4D97-AF65-F5344CB8AC3E}">
        <p14:creationId xmlns:p14="http://schemas.microsoft.com/office/powerpoint/2010/main" val="69710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O" dirty="0"/>
          </a:p>
        </p:txBody>
      </p:sp>
      <p:sp>
        <p:nvSpPr>
          <p:cNvPr id="4" name="Slide Number Placeholder 3"/>
          <p:cNvSpPr>
            <a:spLocks noGrp="1"/>
          </p:cNvSpPr>
          <p:nvPr>
            <p:ph type="sldNum" sz="quarter" idx="5"/>
          </p:nvPr>
        </p:nvSpPr>
        <p:spPr/>
        <p:txBody>
          <a:bodyPr/>
          <a:lstStyle/>
          <a:p>
            <a:fld id="{56DE74AE-3A28-544C-BA08-4A461BB968A2}" type="slidenum">
              <a:rPr lang="en-NO" smtClean="0"/>
              <a:t>1</a:t>
            </a:fld>
            <a:endParaRPr lang="en-NO"/>
          </a:p>
        </p:txBody>
      </p:sp>
    </p:spTree>
    <p:extLst>
      <p:ext uri="{BB962C8B-B14F-4D97-AF65-F5344CB8AC3E}">
        <p14:creationId xmlns:p14="http://schemas.microsoft.com/office/powerpoint/2010/main" val="2079485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0" i="0" u="none" strike="noStrike" kern="1200" dirty="0" err="1">
                <a:solidFill>
                  <a:schemeClr val="tx1"/>
                </a:solidFill>
                <a:effectLst/>
                <a:latin typeface="+mn-lt"/>
                <a:ea typeface="+mn-ea"/>
                <a:cs typeface="+mn-cs"/>
              </a:rPr>
              <a:t>Repeter</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hvorfor</a:t>
            </a:r>
            <a:r>
              <a:rPr lang="en-GB" sz="1200" b="0" i="0" u="none" strike="noStrike" kern="1200" dirty="0">
                <a:solidFill>
                  <a:schemeClr val="tx1"/>
                </a:solidFill>
                <a:effectLst/>
                <a:latin typeface="+mn-lt"/>
                <a:ea typeface="+mn-ea"/>
                <a:cs typeface="+mn-cs"/>
              </a:rPr>
              <a:t> vi har __</a:t>
            </a:r>
            <a:r>
              <a:rPr lang="en-GB" sz="1200" b="0" i="0" u="none" strike="noStrike" kern="1200" dirty="0" err="1">
                <a:solidFill>
                  <a:schemeClr val="tx1"/>
                </a:solidFill>
                <a:effectLst/>
                <a:latin typeface="+mn-lt"/>
                <a:ea typeface="+mn-ea"/>
                <a:cs typeface="+mn-cs"/>
              </a:rPr>
              <a:t>init</a:t>
            </a:r>
            <a:r>
              <a:rPr lang="en-GB" sz="1200" b="0" i="0" u="none" strike="noStrike" kern="1200" dirty="0">
                <a:solidFill>
                  <a:schemeClr val="tx1"/>
                </a:solidFill>
                <a:effectLst/>
                <a:latin typeface="+mn-lt"/>
                <a:ea typeface="+mn-ea"/>
                <a:cs typeface="+mn-cs"/>
              </a:rPr>
              <a:t>__ </a:t>
            </a:r>
            <a:r>
              <a:rPr lang="en-GB" sz="1200" b="0" i="0" u="none" strike="noStrike" kern="1200" dirty="0" err="1">
                <a:solidFill>
                  <a:schemeClr val="tx1"/>
                </a:solidFill>
                <a:effectLst/>
                <a:latin typeface="+mn-lt"/>
                <a:ea typeface="+mn-ea"/>
                <a:cs typeface="+mn-cs"/>
              </a:rPr>
              <a:t>og</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ikke</a:t>
            </a:r>
            <a:r>
              <a:rPr lang="en-GB" sz="1200" b="0" i="0" u="none" strike="noStrike" kern="1200" dirty="0">
                <a:solidFill>
                  <a:schemeClr val="tx1"/>
                </a:solidFill>
                <a:effectLst/>
                <a:latin typeface="+mn-lt"/>
                <a:ea typeface="+mn-ea"/>
                <a:cs typeface="+mn-cs"/>
              </a:rPr>
              <a:t> bare sett-</a:t>
            </a:r>
            <a:r>
              <a:rPr lang="en-GB" sz="1200" b="0" i="0" u="none" strike="noStrike" kern="1200" dirty="0" err="1">
                <a:solidFill>
                  <a:schemeClr val="tx1"/>
                </a:solidFill>
                <a:effectLst/>
                <a:latin typeface="+mn-lt"/>
                <a:ea typeface="+mn-ea"/>
                <a:cs typeface="+mn-cs"/>
              </a:rPr>
              <a:t>metoder</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feks</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settNavn</a:t>
            </a:r>
            <a:r>
              <a:rPr lang="en-GB" sz="1200" b="0" i="0" u="none" strike="noStrike" kern="1200" dirty="0">
                <a:solidFill>
                  <a:schemeClr val="tx1"/>
                </a:solidFill>
                <a:effectLst/>
                <a:latin typeface="+mn-lt"/>
                <a:ea typeface="+mn-ea"/>
                <a:cs typeface="+mn-cs"/>
              </a:rPr>
              <a:t>).</a:t>
            </a:r>
            <a:endParaRPr lang="en-GB" b="0" dirty="0">
              <a:effectLst/>
            </a:endParaRPr>
          </a:p>
          <a:p>
            <a:pPr rtl="0" fontAlgn="base"/>
            <a:r>
              <a:rPr lang="en-GB" sz="1200" b="0" i="0" u="none" strike="noStrike" kern="1200" dirty="0">
                <a:solidFill>
                  <a:schemeClr val="tx1"/>
                </a:solidFill>
                <a:effectLst/>
                <a:latin typeface="+mn-lt"/>
                <a:ea typeface="+mn-ea"/>
                <a:cs typeface="+mn-cs"/>
              </a:rPr>
              <a:t>Vi </a:t>
            </a:r>
            <a:r>
              <a:rPr lang="en-GB" sz="1200" b="0" i="0" u="none" strike="noStrike" kern="1200" dirty="0" err="1">
                <a:solidFill>
                  <a:schemeClr val="tx1"/>
                </a:solidFill>
                <a:effectLst/>
                <a:latin typeface="+mn-lt"/>
                <a:ea typeface="+mn-ea"/>
                <a:cs typeface="+mn-cs"/>
              </a:rPr>
              <a:t>ønsker</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å</a:t>
            </a:r>
            <a:r>
              <a:rPr lang="en-GB" sz="1200" b="0" i="0" u="none" strike="noStrike" kern="1200" dirty="0">
                <a:solidFill>
                  <a:schemeClr val="tx1"/>
                </a:solidFill>
                <a:effectLst/>
                <a:latin typeface="+mn-lt"/>
                <a:ea typeface="+mn-ea"/>
                <a:cs typeface="+mn-cs"/>
              </a:rPr>
              <a:t> </a:t>
            </a:r>
            <a:r>
              <a:rPr lang="en-GB" sz="1200" b="1" i="0" u="none" strike="noStrike" kern="1200" dirty="0" err="1">
                <a:solidFill>
                  <a:schemeClr val="tx1"/>
                </a:solidFill>
                <a:effectLst/>
                <a:latin typeface="+mn-lt"/>
                <a:ea typeface="+mn-ea"/>
                <a:cs typeface="+mn-cs"/>
              </a:rPr>
              <a:t>kreve</a:t>
            </a:r>
            <a:r>
              <a:rPr lang="en-GB" sz="1200" b="1" i="0" u="none" strike="noStrike" kern="120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rPr>
              <a:t>at alle </a:t>
            </a:r>
            <a:r>
              <a:rPr lang="en-GB" sz="1200" b="0" i="0" u="none" strike="noStrike" kern="1200" dirty="0" err="1">
                <a:solidFill>
                  <a:schemeClr val="tx1"/>
                </a:solidFill>
                <a:effectLst/>
                <a:latin typeface="+mn-lt"/>
                <a:ea typeface="+mn-ea"/>
                <a:cs typeface="+mn-cs"/>
              </a:rPr>
              <a:t>instanser</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av</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en</a:t>
            </a:r>
            <a:r>
              <a:rPr lang="en-GB" sz="1200" b="0" i="0" u="none" strike="noStrike" kern="1200" dirty="0">
                <a:solidFill>
                  <a:schemeClr val="tx1"/>
                </a:solidFill>
                <a:effectLst/>
                <a:latin typeface="+mn-lt"/>
                <a:ea typeface="+mn-ea"/>
                <a:cs typeface="+mn-cs"/>
              </a:rPr>
              <a:t> type </a:t>
            </a:r>
            <a:r>
              <a:rPr lang="en-GB" sz="1200" b="0" i="0" u="none" strike="noStrike" kern="1200" dirty="0" err="1">
                <a:solidFill>
                  <a:schemeClr val="tx1"/>
                </a:solidFill>
                <a:effectLst/>
                <a:latin typeface="+mn-lt"/>
                <a:ea typeface="+mn-ea"/>
                <a:cs typeface="+mn-cs"/>
              </a:rPr>
              <a:t>objekt</a:t>
            </a:r>
            <a:r>
              <a:rPr lang="en-GB" sz="1200" b="0" i="0" u="none" strike="noStrike" kern="1200" dirty="0">
                <a:solidFill>
                  <a:schemeClr val="tx1"/>
                </a:solidFill>
                <a:effectLst/>
                <a:latin typeface="+mn-lt"/>
                <a:ea typeface="+mn-ea"/>
                <a:cs typeface="+mn-cs"/>
              </a:rPr>
              <a:t> har </a:t>
            </a:r>
            <a:r>
              <a:rPr lang="en-GB" sz="1200" b="0" i="0" u="none" strike="noStrike" kern="1200" dirty="0" err="1">
                <a:solidFill>
                  <a:schemeClr val="tx1"/>
                </a:solidFill>
                <a:effectLst/>
                <a:latin typeface="+mn-lt"/>
                <a:ea typeface="+mn-ea"/>
                <a:cs typeface="+mn-cs"/>
              </a:rPr>
              <a:t>visse</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attributter</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Feks</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når</a:t>
            </a:r>
            <a:r>
              <a:rPr lang="en-GB" sz="1200" b="0" i="0" u="none" strike="noStrike" kern="1200" dirty="0">
                <a:solidFill>
                  <a:schemeClr val="tx1"/>
                </a:solidFill>
                <a:effectLst/>
                <a:latin typeface="+mn-lt"/>
                <a:ea typeface="+mn-ea"/>
                <a:cs typeface="+mn-cs"/>
              </a:rPr>
              <a:t> vi lager “</a:t>
            </a:r>
            <a:r>
              <a:rPr lang="en-GB" sz="1200" b="0" i="0" u="none" strike="noStrike" kern="1200" dirty="0" err="1">
                <a:solidFill>
                  <a:schemeClr val="tx1"/>
                </a:solidFill>
                <a:effectLst/>
                <a:latin typeface="+mn-lt"/>
                <a:ea typeface="+mn-ea"/>
                <a:cs typeface="+mn-cs"/>
              </a:rPr>
              <a:t>bil</a:t>
            </a:r>
            <a:r>
              <a:rPr lang="en-GB" sz="1200" b="0" i="0" u="none" strike="noStrike"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rPr>
              <a:t>så</a:t>
            </a:r>
            <a:r>
              <a:rPr lang="en-GB" sz="1200" b="0" i="0" u="none" strike="noStrike" kern="1200" dirty="0">
                <a:solidFill>
                  <a:schemeClr val="tx1"/>
                </a:solidFill>
                <a:effectLst/>
                <a:latin typeface="+mn-lt"/>
                <a:ea typeface="+mn-ea"/>
                <a:cs typeface="+mn-cs"/>
              </a:rPr>
              <a:t> </a:t>
            </a:r>
            <a:r>
              <a:rPr lang="en-GB" sz="1200" b="1" i="0" u="none" strike="noStrike" kern="1200" dirty="0" err="1">
                <a:solidFill>
                  <a:schemeClr val="tx1"/>
                </a:solidFill>
                <a:effectLst/>
                <a:latin typeface="+mn-lt"/>
                <a:ea typeface="+mn-ea"/>
                <a:cs typeface="+mn-cs"/>
              </a:rPr>
              <a:t>skal</a:t>
            </a:r>
            <a:r>
              <a:rPr lang="en-GB" sz="1200" b="1" i="0" u="none" strike="noStrike" kern="120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rPr>
              <a:t>det </a:t>
            </a:r>
            <a:r>
              <a:rPr lang="en-GB" sz="1200" b="0" i="0" u="none" strike="noStrike" kern="1200" dirty="0" err="1">
                <a:solidFill>
                  <a:schemeClr val="tx1"/>
                </a:solidFill>
                <a:effectLst/>
                <a:latin typeface="+mn-lt"/>
                <a:ea typeface="+mn-ea"/>
                <a:cs typeface="+mn-cs"/>
              </a:rPr>
              <a:t>sendes</a:t>
            </a:r>
            <a:r>
              <a:rPr lang="en-GB" sz="1200" b="0" i="0" u="none" strike="noStrike" kern="1200" dirty="0">
                <a:solidFill>
                  <a:schemeClr val="tx1"/>
                </a:solidFill>
                <a:effectLst/>
                <a:latin typeface="+mn-lt"/>
                <a:ea typeface="+mn-ea"/>
                <a:cs typeface="+mn-cs"/>
              </a:rPr>
              <a:t> inn et </a:t>
            </a:r>
            <a:r>
              <a:rPr lang="en-GB" sz="1200" b="0" i="0" u="none" strike="noStrike" kern="1200" dirty="0" err="1">
                <a:solidFill>
                  <a:schemeClr val="tx1"/>
                </a:solidFill>
                <a:effectLst/>
                <a:latin typeface="+mn-lt"/>
                <a:ea typeface="+mn-ea"/>
                <a:cs typeface="+mn-cs"/>
              </a:rPr>
              <a:t>registreringsnummer</a:t>
            </a:r>
            <a:r>
              <a:rPr lang="en-GB" sz="1200" b="0" i="0" u="none" strike="noStrike" kern="1200" dirty="0">
                <a:solidFill>
                  <a:schemeClr val="tx1"/>
                </a:solidFill>
                <a:effectLst/>
                <a:latin typeface="+mn-lt"/>
                <a:ea typeface="+mn-ea"/>
                <a:cs typeface="+mn-cs"/>
              </a:rPr>
              <a:t>.</a:t>
            </a:r>
          </a:p>
          <a:p>
            <a:endParaRPr lang="nb-NO" dirty="0"/>
          </a:p>
        </p:txBody>
      </p:sp>
      <p:sp>
        <p:nvSpPr>
          <p:cNvPr id="4" name="Slide Number Placeholder 3"/>
          <p:cNvSpPr>
            <a:spLocks noGrp="1"/>
          </p:cNvSpPr>
          <p:nvPr>
            <p:ph type="sldNum" sz="quarter" idx="5"/>
          </p:nvPr>
        </p:nvSpPr>
        <p:spPr/>
        <p:txBody>
          <a:bodyPr/>
          <a:lstStyle/>
          <a:p>
            <a:fld id="{56DE74AE-3A28-544C-BA08-4A461BB968A2}" type="slidenum">
              <a:rPr lang="en-NO" smtClean="0"/>
              <a:t>3</a:t>
            </a:fld>
            <a:endParaRPr lang="en-NO"/>
          </a:p>
        </p:txBody>
      </p:sp>
    </p:spTree>
    <p:extLst>
      <p:ext uri="{BB962C8B-B14F-4D97-AF65-F5344CB8AC3E}">
        <p14:creationId xmlns:p14="http://schemas.microsoft.com/office/powerpoint/2010/main" val="3277364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Livekoding med løkker!</a:t>
            </a:r>
          </a:p>
        </p:txBody>
      </p:sp>
      <p:sp>
        <p:nvSpPr>
          <p:cNvPr id="4" name="Slide Number Placeholder 3"/>
          <p:cNvSpPr>
            <a:spLocks noGrp="1"/>
          </p:cNvSpPr>
          <p:nvPr>
            <p:ph type="sldNum" sz="quarter" idx="5"/>
          </p:nvPr>
        </p:nvSpPr>
        <p:spPr/>
        <p:txBody>
          <a:bodyPr/>
          <a:lstStyle/>
          <a:p>
            <a:fld id="{56DE74AE-3A28-544C-BA08-4A461BB968A2}" type="slidenum">
              <a:rPr lang="en-NO" smtClean="0"/>
              <a:t>4</a:t>
            </a:fld>
            <a:endParaRPr lang="en-NO"/>
          </a:p>
        </p:txBody>
      </p:sp>
    </p:spTree>
    <p:extLst>
      <p:ext uri="{BB962C8B-B14F-4D97-AF65-F5344CB8AC3E}">
        <p14:creationId xmlns:p14="http://schemas.microsoft.com/office/powerpoint/2010/main" val="1801442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56DE74AE-3A28-544C-BA08-4A461BB968A2}" type="slidenum">
              <a:rPr lang="en-NO" smtClean="0"/>
              <a:t>8</a:t>
            </a:fld>
            <a:endParaRPr lang="en-NO"/>
          </a:p>
        </p:txBody>
      </p:sp>
    </p:spTree>
    <p:extLst>
      <p:ext uri="{BB962C8B-B14F-4D97-AF65-F5344CB8AC3E}">
        <p14:creationId xmlns:p14="http://schemas.microsoft.com/office/powerpoint/2010/main" val="194175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10/14/21</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5277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5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212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5451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0875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6443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282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6697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3873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7654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6227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10/14/21</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85348476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683AA549-1F0C-46E0-AAD8-DC3DC6CA6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8907FDC-7B48-44D5-91B4-B4F291B3AAC3}"/>
              </a:ext>
            </a:extLst>
          </p:cNvPr>
          <p:cNvPicPr>
            <a:picLocks noChangeAspect="1"/>
          </p:cNvPicPr>
          <p:nvPr/>
        </p:nvPicPr>
        <p:blipFill rotWithShape="1">
          <a:blip r:embed="rId3">
            <a:alphaModFix amt="70000"/>
          </a:blip>
          <a:srcRect t="8588" r="-1" b="12735"/>
          <a:stretch/>
        </p:blipFill>
        <p:spPr>
          <a:xfrm>
            <a:off x="20" y="10"/>
            <a:ext cx="12188932" cy="6856614"/>
          </a:xfrm>
          <a:prstGeom prst="rect">
            <a:avLst/>
          </a:prstGeom>
        </p:spPr>
      </p:pic>
      <p:grpSp>
        <p:nvGrpSpPr>
          <p:cNvPr id="15" name="Bottom Right">
            <a:extLst>
              <a:ext uri="{FF2B5EF4-FFF2-40B4-BE49-F238E27FC236}">
                <a16:creationId xmlns:a16="http://schemas.microsoft.com/office/drawing/2014/main" id="{7B2F7E43-35EC-4103-9D95-2ACDB00387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16" name="Graphic 157">
              <a:extLst>
                <a:ext uri="{FF2B5EF4-FFF2-40B4-BE49-F238E27FC236}">
                  <a16:creationId xmlns:a16="http://schemas.microsoft.com/office/drawing/2014/main" id="{4CBE545A-C704-48FA-8193-05D4FDAA21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18" name="Freeform: Shape 17">
                <a:extLst>
                  <a:ext uri="{FF2B5EF4-FFF2-40B4-BE49-F238E27FC236}">
                    <a16:creationId xmlns:a16="http://schemas.microsoft.com/office/drawing/2014/main" id="{DFC12F8B-A54C-43DD-B393-14555547B6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E3B33274-B053-4224-A5A0-B90126BFF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1C7170C7-58C1-4C2A-BCB1-A35DA8E12D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5931EDD4-C978-4F30-9A9D-2C5D3B3E4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3E984CF3-8D55-4CD4-8256-69FDFE61C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E9CC4F5D-4692-4689-807E-46C4886AD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B872E016-A490-4CAF-AAC9-3EE29CBD4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17" name="Freeform: Shape 16">
              <a:extLst>
                <a:ext uri="{FF2B5EF4-FFF2-40B4-BE49-F238E27FC236}">
                  <a16:creationId xmlns:a16="http://schemas.microsoft.com/office/drawing/2014/main" id="{594A6B7E-847F-437A-BC2F-A78EE3F87D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6"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cap="all" spc="200">
              <a:latin typeface="Segoe UI Semilight" panose="020B0402040204020203" pitchFamily="34" charset="0"/>
              <a:cs typeface="Segoe UI Semilight" panose="020B0402040204020203" pitchFamily="34" charset="0"/>
            </a:endParaRPr>
          </a:p>
        </p:txBody>
      </p:sp>
      <p:grpSp>
        <p:nvGrpSpPr>
          <p:cNvPr id="28" name="Top Left">
            <a:extLst>
              <a:ext uri="{FF2B5EF4-FFF2-40B4-BE49-F238E27FC236}">
                <a16:creationId xmlns:a16="http://schemas.microsoft.com/office/drawing/2014/main" id="{96F2112D-BBBE-46A6-B66D-A3F02ED328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3662362" y="1504950"/>
            <a:chExt cx="4411694" cy="3835431"/>
          </a:xfrm>
          <a:noFill/>
        </p:grpSpPr>
        <p:sp>
          <p:nvSpPr>
            <p:cNvPr id="29" name="Freeform: Shape 28">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95342" y="1540859"/>
              <a:ext cx="2478714" cy="3799522"/>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bg2">
                  <a:alpha val="25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982" y="2388008"/>
              <a:ext cx="2302192" cy="2952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bg2">
                  <a:alpha val="25000"/>
                </a:schemeClr>
              </a:solidFill>
              <a:prstDash val="lgDash"/>
              <a:round/>
            </a:ln>
          </p:spPr>
          <p:txBody>
            <a:bodyPr rtlCol="0" anchor="ctr"/>
            <a:lstStyle/>
            <a:p>
              <a:endParaRPr lang="en-US"/>
            </a:p>
          </p:txBody>
        </p:sp>
        <p:grpSp>
          <p:nvGrpSpPr>
            <p:cNvPr id="31" name="Graphic 3">
              <a:extLst>
                <a:ext uri="{FF2B5EF4-FFF2-40B4-BE49-F238E27FC236}">
                  <a16:creationId xmlns:a16="http://schemas.microsoft.com/office/drawing/2014/main" id="{96F2112D-BBBE-46A6-B66D-A3F02ED3284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62362" y="1504950"/>
              <a:ext cx="1913000" cy="3816381"/>
              <a:chOff x="3662362" y="1504950"/>
              <a:chExt cx="1913000" cy="3816381"/>
            </a:xfrm>
            <a:noFill/>
          </p:grpSpPr>
          <p:sp>
            <p:nvSpPr>
              <p:cNvPr id="42" name="Freeform: Shape 41">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62362" y="1504950"/>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43" name="Freeform: Shape 42">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62362" y="1504950"/>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44" name="Freeform: Shape 43">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791" y="3466048"/>
                <a:ext cx="1604295" cy="1847472"/>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bg2">
                    <a:alpha val="25000"/>
                  </a:schemeClr>
                </a:solidFill>
                <a:prstDash val="lgDash"/>
                <a:round/>
              </a:ln>
            </p:spPr>
            <p:txBody>
              <a:bodyPr rtlCol="0" anchor="ctr"/>
              <a:lstStyle/>
              <a:p>
                <a:endParaRPr lang="en-US"/>
              </a:p>
            </p:txBody>
          </p:sp>
          <p:sp>
            <p:nvSpPr>
              <p:cNvPr id="45" name="Freeform: Shape 44">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507" y="3153822"/>
                <a:ext cx="1223105" cy="1676495"/>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bg2">
                    <a:alpha val="25000"/>
                  </a:schemeClr>
                </a:solidFill>
                <a:prstDash val="lgDash"/>
                <a:round/>
              </a:ln>
            </p:spPr>
            <p:txBody>
              <a:bodyPr rtlCol="0" anchor="ctr"/>
              <a:lstStyle/>
              <a:p>
                <a:endParaRPr lang="en-US"/>
              </a:p>
            </p:txBody>
          </p:sp>
          <p:sp>
            <p:nvSpPr>
              <p:cNvPr id="46" name="Freeform: Shape 45">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6517" y="3097027"/>
                <a:ext cx="668845" cy="2224304"/>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bg2">
                    <a:alpha val="25000"/>
                  </a:schemeClr>
                </a:solidFill>
                <a:prstDash val="lgDash"/>
                <a:round/>
              </a:ln>
            </p:spPr>
            <p:txBody>
              <a:bodyPr rtlCol="0" anchor="ctr"/>
              <a:lstStyle/>
              <a:p>
                <a:endParaRPr lang="en-US"/>
              </a:p>
            </p:txBody>
          </p:sp>
        </p:grpSp>
        <p:sp>
          <p:nvSpPr>
            <p:cNvPr id="32" name="Freeform: Shape 31">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39145" y="4663452"/>
              <a:ext cx="1103852" cy="657879"/>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bg2">
                  <a:alpha val="2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521047"/>
              <a:ext cx="1271168" cy="2861881"/>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bg2">
                  <a:alpha val="2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536477"/>
              <a:ext cx="919096" cy="2636139"/>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bg2">
                  <a:alpha val="2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717738"/>
              <a:ext cx="625711" cy="229238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951196"/>
              <a:ext cx="421548" cy="1865756"/>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bg2">
                  <a:alpha val="25000"/>
                </a:schemeClr>
              </a:solidFill>
              <a:prstDash val="lgDash"/>
              <a:round/>
            </a:ln>
          </p:spPr>
          <p:txBody>
            <a:bodyPr rtlCol="0" anchor="ctr"/>
            <a:lstStyle/>
            <a:p>
              <a:endParaRPr lang="en-US"/>
            </a:p>
          </p:txBody>
        </p:sp>
        <p:sp>
          <p:nvSpPr>
            <p:cNvPr id="37" name="Freeform: Shape 36">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2201418"/>
              <a:ext cx="286935" cy="1358264"/>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38" name="Freeform: Shape 37">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2482500"/>
              <a:ext cx="167300" cy="890873"/>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bg2">
                  <a:alpha val="25000"/>
                </a:schemeClr>
              </a:solidFill>
              <a:prstDash val="lgDash"/>
              <a:round/>
            </a:ln>
          </p:spPr>
          <p:txBody>
            <a:bodyPr rtlCol="0" anchor="ctr"/>
            <a:lstStyle/>
            <a:p>
              <a:endParaRPr lang="en-US"/>
            </a:p>
          </p:txBody>
        </p:sp>
        <p:sp>
          <p:nvSpPr>
            <p:cNvPr id="39" name="Freeform: Shape 38">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49272" y="1514475"/>
              <a:ext cx="3076098" cy="1677721"/>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40" name="Freeform: Shape 39">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9025" y="1548764"/>
              <a:ext cx="2607257" cy="1468691"/>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41" name="Freeform: Shape 40">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50204" y="1524380"/>
              <a:ext cx="2095685" cy="1175182"/>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bg2">
                  <a:alpha val="25000"/>
                </a:schemeClr>
              </a:solidFill>
              <a:prstDash val="lgDash"/>
              <a:round/>
            </a:ln>
          </p:spPr>
          <p:txBody>
            <a:bodyPr rtlCol="0" anchor="ctr"/>
            <a:lstStyle/>
            <a:p>
              <a:endParaRPr lang="en-US"/>
            </a:p>
          </p:txBody>
        </p:sp>
      </p:grpSp>
      <p:sp>
        <p:nvSpPr>
          <p:cNvPr id="2" name="Title 1">
            <a:extLst>
              <a:ext uri="{FF2B5EF4-FFF2-40B4-BE49-F238E27FC236}">
                <a16:creationId xmlns:a16="http://schemas.microsoft.com/office/drawing/2014/main" id="{7F38C4C5-843A-0746-B5AF-244E17022C67}"/>
              </a:ext>
            </a:extLst>
          </p:cNvPr>
          <p:cNvSpPr>
            <a:spLocks noGrp="1"/>
          </p:cNvSpPr>
          <p:nvPr>
            <p:ph type="ctrTitle"/>
          </p:nvPr>
        </p:nvSpPr>
        <p:spPr>
          <a:xfrm>
            <a:off x="994404" y="731041"/>
            <a:ext cx="10191942" cy="3173034"/>
          </a:xfrm>
        </p:spPr>
        <p:txBody>
          <a:bodyPr>
            <a:normAutofit/>
          </a:bodyPr>
          <a:lstStyle/>
          <a:p>
            <a:r>
              <a:rPr lang="en-NO" sz="6600" dirty="0">
                <a:solidFill>
                  <a:srgbClr val="FFFFFF"/>
                </a:solidFill>
              </a:rPr>
              <a:t>Seminar – uke 9</a:t>
            </a:r>
          </a:p>
        </p:txBody>
      </p:sp>
      <p:sp>
        <p:nvSpPr>
          <p:cNvPr id="3" name="Subtitle 2">
            <a:extLst>
              <a:ext uri="{FF2B5EF4-FFF2-40B4-BE49-F238E27FC236}">
                <a16:creationId xmlns:a16="http://schemas.microsoft.com/office/drawing/2014/main" id="{DEF9A43D-1AA1-CE40-8166-71E72FCAC704}"/>
              </a:ext>
            </a:extLst>
          </p:cNvPr>
          <p:cNvSpPr>
            <a:spLocks noGrp="1"/>
          </p:cNvSpPr>
          <p:nvPr>
            <p:ph type="subTitle" idx="1"/>
          </p:nvPr>
        </p:nvSpPr>
        <p:spPr>
          <a:xfrm>
            <a:off x="1524000" y="4069354"/>
            <a:ext cx="9144000" cy="1265285"/>
          </a:xfrm>
        </p:spPr>
        <p:txBody>
          <a:bodyPr>
            <a:normAutofit/>
          </a:bodyPr>
          <a:lstStyle/>
          <a:p>
            <a:r>
              <a:rPr lang="en-NO" sz="2200" dirty="0">
                <a:solidFill>
                  <a:srgbClr val="FFFFFF"/>
                </a:solidFill>
              </a:rPr>
              <a:t>Magnus Stokkeland</a:t>
            </a:r>
          </a:p>
          <a:p>
            <a:r>
              <a:rPr lang="en-NO" sz="2200" dirty="0">
                <a:solidFill>
                  <a:srgbClr val="FFFFFF"/>
                </a:solidFill>
              </a:rPr>
              <a:t>magsto@uio.no</a:t>
            </a:r>
          </a:p>
        </p:txBody>
      </p:sp>
      <p:grpSp>
        <p:nvGrpSpPr>
          <p:cNvPr id="48"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49" name="Straight Connector 48">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27520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2EC2-65DF-6040-86A9-90E61CC22E37}"/>
              </a:ext>
            </a:extLst>
          </p:cNvPr>
          <p:cNvSpPr>
            <a:spLocks noGrp="1"/>
          </p:cNvSpPr>
          <p:nvPr>
            <p:ph type="title"/>
          </p:nvPr>
        </p:nvSpPr>
        <p:spPr/>
        <p:txBody>
          <a:bodyPr/>
          <a:lstStyle/>
          <a:p>
            <a:r>
              <a:rPr lang="nb-NO" dirty="0"/>
              <a:t>Repetisjon: Konstruktør</a:t>
            </a:r>
          </a:p>
        </p:txBody>
      </p:sp>
      <p:sp>
        <p:nvSpPr>
          <p:cNvPr id="3" name="Content Placeholder 2">
            <a:extLst>
              <a:ext uri="{FF2B5EF4-FFF2-40B4-BE49-F238E27FC236}">
                <a16:creationId xmlns:a16="http://schemas.microsoft.com/office/drawing/2014/main" id="{CD7D9BC4-26CB-0846-BA81-3AD5A07DAFFD}"/>
              </a:ext>
            </a:extLst>
          </p:cNvPr>
          <p:cNvSpPr>
            <a:spLocks noGrp="1"/>
          </p:cNvSpPr>
          <p:nvPr>
            <p:ph idx="1"/>
          </p:nvPr>
        </p:nvSpPr>
        <p:spPr/>
        <p:txBody>
          <a:bodyPr/>
          <a:lstStyle/>
          <a:p>
            <a:r>
              <a:rPr lang="nb-NO" sz="2400" dirty="0"/>
              <a:t>Konstruktøren setter instansvariablene til et objekt</a:t>
            </a:r>
          </a:p>
          <a:p>
            <a:endParaRPr lang="nb-NO" sz="2400" dirty="0"/>
          </a:p>
          <a:p>
            <a:endParaRPr lang="nb-NO" sz="2400" dirty="0"/>
          </a:p>
          <a:p>
            <a:endParaRPr lang="nb-NO" sz="2400" dirty="0"/>
          </a:p>
          <a:p>
            <a:r>
              <a:rPr lang="nb-NO" sz="2400" dirty="0"/>
              <a:t>Hva gjør vi hvis vi har en verdi som skal være lik for hvert objekt i klassen?</a:t>
            </a:r>
            <a:endParaRPr lang="nb-NO" dirty="0"/>
          </a:p>
        </p:txBody>
      </p:sp>
      <p:pic>
        <p:nvPicPr>
          <p:cNvPr id="11" name="Picture 10" descr="Diagram&#10;&#10;Description automatically generated">
            <a:extLst>
              <a:ext uri="{FF2B5EF4-FFF2-40B4-BE49-F238E27FC236}">
                <a16:creationId xmlns:a16="http://schemas.microsoft.com/office/drawing/2014/main" id="{D015F5FD-0CB0-2C4F-BFE5-1AAAB1E97182}"/>
              </a:ext>
            </a:extLst>
          </p:cNvPr>
          <p:cNvPicPr>
            <a:picLocks noChangeAspect="1"/>
          </p:cNvPicPr>
          <p:nvPr/>
        </p:nvPicPr>
        <p:blipFill>
          <a:blip r:embed="rId2"/>
          <a:stretch>
            <a:fillRect/>
          </a:stretch>
        </p:blipFill>
        <p:spPr>
          <a:xfrm>
            <a:off x="1233632" y="2406073"/>
            <a:ext cx="3136900" cy="1422400"/>
          </a:xfrm>
          <a:prstGeom prst="rect">
            <a:avLst/>
          </a:prstGeom>
        </p:spPr>
      </p:pic>
      <p:pic>
        <p:nvPicPr>
          <p:cNvPr id="13" name="Picture 12" descr="Text&#10;&#10;Description automatically generated with medium confidence">
            <a:extLst>
              <a:ext uri="{FF2B5EF4-FFF2-40B4-BE49-F238E27FC236}">
                <a16:creationId xmlns:a16="http://schemas.microsoft.com/office/drawing/2014/main" id="{0BFBF216-22C5-1C46-B605-84367AF829F5}"/>
              </a:ext>
            </a:extLst>
          </p:cNvPr>
          <p:cNvPicPr>
            <a:picLocks noChangeAspect="1"/>
          </p:cNvPicPr>
          <p:nvPr/>
        </p:nvPicPr>
        <p:blipFill>
          <a:blip r:embed="rId3"/>
          <a:stretch>
            <a:fillRect/>
          </a:stretch>
        </p:blipFill>
        <p:spPr>
          <a:xfrm>
            <a:off x="1233632" y="4509654"/>
            <a:ext cx="3594100" cy="1143000"/>
          </a:xfrm>
          <a:prstGeom prst="rect">
            <a:avLst/>
          </a:prstGeom>
        </p:spPr>
      </p:pic>
    </p:spTree>
    <p:extLst>
      <p:ext uri="{BB962C8B-B14F-4D97-AF65-F5344CB8AC3E}">
        <p14:creationId xmlns:p14="http://schemas.microsoft.com/office/powerpoint/2010/main" val="312742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51F18-E09B-7844-B0F0-7BEF839996E3}"/>
              </a:ext>
            </a:extLst>
          </p:cNvPr>
          <p:cNvSpPr>
            <a:spLocks noGrp="1"/>
          </p:cNvSpPr>
          <p:nvPr>
            <p:ph type="title"/>
          </p:nvPr>
        </p:nvSpPr>
        <p:spPr/>
        <p:txBody>
          <a:bodyPr>
            <a:normAutofit fontScale="90000"/>
          </a:bodyPr>
          <a:lstStyle/>
          <a:p>
            <a:r>
              <a:rPr lang="nb-NO" dirty="0"/>
              <a:t>Oppgave! Hva blir verdien til instansvariablene her?</a:t>
            </a:r>
          </a:p>
        </p:txBody>
      </p:sp>
      <p:pic>
        <p:nvPicPr>
          <p:cNvPr id="5" name="Content Placeholder 4" descr="A screenshot of a computer&#10;&#10;Description automatically generated with medium confidence">
            <a:extLst>
              <a:ext uri="{FF2B5EF4-FFF2-40B4-BE49-F238E27FC236}">
                <a16:creationId xmlns:a16="http://schemas.microsoft.com/office/drawing/2014/main" id="{D7DD8DCE-557B-F54A-8426-0BBCC5B5DFD9}"/>
              </a:ext>
            </a:extLst>
          </p:cNvPr>
          <p:cNvPicPr>
            <a:picLocks noGrp="1" noChangeAspect="1"/>
          </p:cNvPicPr>
          <p:nvPr>
            <p:ph idx="1"/>
          </p:nvPr>
        </p:nvPicPr>
        <p:blipFill>
          <a:blip r:embed="rId3"/>
          <a:stretch>
            <a:fillRect/>
          </a:stretch>
        </p:blipFill>
        <p:spPr>
          <a:xfrm>
            <a:off x="2433119" y="1690688"/>
            <a:ext cx="3011718" cy="4945558"/>
          </a:xfrm>
        </p:spPr>
      </p:pic>
    </p:spTree>
    <p:extLst>
      <p:ext uri="{BB962C8B-B14F-4D97-AF65-F5344CB8AC3E}">
        <p14:creationId xmlns:p14="http://schemas.microsoft.com/office/powerpoint/2010/main" val="748300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6" name="Top left">
            <a:extLst>
              <a:ext uri="{FF2B5EF4-FFF2-40B4-BE49-F238E27FC236}">
                <a16:creationId xmlns:a16="http://schemas.microsoft.com/office/drawing/2014/main" id="{F91F4035-959D-40EA-9ED3-54D7D9F4FC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17" name="Freeform: Shape 16">
              <a:extLst>
                <a:ext uri="{FF2B5EF4-FFF2-40B4-BE49-F238E27FC236}">
                  <a16:creationId xmlns:a16="http://schemas.microsoft.com/office/drawing/2014/main" id="{C045E2AF-1845-4545-A9FF-7D3216584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8" name="Freeform: Shape 17">
              <a:extLst>
                <a:ext uri="{FF2B5EF4-FFF2-40B4-BE49-F238E27FC236}">
                  <a16:creationId xmlns:a16="http://schemas.microsoft.com/office/drawing/2014/main" id="{5BE7A2A2-15E6-4A15-B530-5E032A5FF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63B03F4F-8EDD-464C-81E1-C164C24659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28F01ECD-47F6-44CD-B4AB-0FBD81524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A10932A3-4E58-4C01-9A56-C81D17B10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85BB675-7BE0-4CA1-9AD5-ED4D025B23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1BF42C07-1CBF-40FB-9E81-0F5B321491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4D2ED55B-6CCB-4D83-829D-7A094A260A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30646781-87A7-7348-94B3-E6E6414960FC}"/>
              </a:ext>
            </a:extLst>
          </p:cNvPr>
          <p:cNvSpPr>
            <a:spLocks noGrp="1"/>
          </p:cNvSpPr>
          <p:nvPr>
            <p:ph type="title"/>
          </p:nvPr>
        </p:nvSpPr>
        <p:spPr>
          <a:xfrm>
            <a:off x="1198182" y="559813"/>
            <a:ext cx="10246090" cy="1471193"/>
          </a:xfrm>
        </p:spPr>
        <p:txBody>
          <a:bodyPr>
            <a:normAutofit/>
          </a:bodyPr>
          <a:lstStyle/>
          <a:p>
            <a:r>
              <a:rPr lang="nb-NO" dirty="0"/>
              <a:t>Oppgave!</a:t>
            </a:r>
          </a:p>
        </p:txBody>
      </p:sp>
      <p:pic>
        <p:nvPicPr>
          <p:cNvPr id="5" name="Content Placeholder 4" descr="Text&#10;&#10;Description automatically generated">
            <a:extLst>
              <a:ext uri="{FF2B5EF4-FFF2-40B4-BE49-F238E27FC236}">
                <a16:creationId xmlns:a16="http://schemas.microsoft.com/office/drawing/2014/main" id="{33E666EB-8D2B-2E4D-A4EE-CB5AFF9AC79E}"/>
              </a:ext>
            </a:extLst>
          </p:cNvPr>
          <p:cNvPicPr>
            <a:picLocks noChangeAspect="1"/>
          </p:cNvPicPr>
          <p:nvPr/>
        </p:nvPicPr>
        <p:blipFill>
          <a:blip r:embed="rId3"/>
          <a:stretch>
            <a:fillRect/>
          </a:stretch>
        </p:blipFill>
        <p:spPr>
          <a:xfrm>
            <a:off x="1232844" y="2304937"/>
            <a:ext cx="4897945" cy="3808151"/>
          </a:xfrm>
          <a:prstGeom prst="rect">
            <a:avLst/>
          </a:prstGeom>
        </p:spPr>
      </p:pic>
      <p:grpSp>
        <p:nvGrpSpPr>
          <p:cNvPr id="26" name="Bottom Right">
            <a:extLst>
              <a:ext uri="{FF2B5EF4-FFF2-40B4-BE49-F238E27FC236}">
                <a16:creationId xmlns:a16="http://schemas.microsoft.com/office/drawing/2014/main" id="{F8C79A14-3318-47D6-94E0-D72F5E6F5C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27" name="Freeform: Shape 26">
              <a:extLst>
                <a:ext uri="{FF2B5EF4-FFF2-40B4-BE49-F238E27FC236}">
                  <a16:creationId xmlns:a16="http://schemas.microsoft.com/office/drawing/2014/main" id="{6011FF69-E5EB-4D05-9167-FE7DA4CF1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28" name="Graphic 157">
              <a:extLst>
                <a:ext uri="{FF2B5EF4-FFF2-40B4-BE49-F238E27FC236}">
                  <a16:creationId xmlns:a16="http://schemas.microsoft.com/office/drawing/2014/main" id="{9905169A-D272-4155-9E47-5703960833E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0" name="Freeform: Shape 29">
                <a:extLst>
                  <a:ext uri="{FF2B5EF4-FFF2-40B4-BE49-F238E27FC236}">
                    <a16:creationId xmlns:a16="http://schemas.microsoft.com/office/drawing/2014/main" id="{A1116A2A-960D-43CF-8696-9D4FD7BD6C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31" name="Freeform: Shape 30">
                <a:extLst>
                  <a:ext uri="{FF2B5EF4-FFF2-40B4-BE49-F238E27FC236}">
                    <a16:creationId xmlns:a16="http://schemas.microsoft.com/office/drawing/2014/main" id="{31F80BC2-A486-4B4F-917D-CE7920E06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898188E1-7424-46DB-AEAE-8392162B75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64B6B101-6F39-41E0-99FA-32DDD9AFD8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55DA8B34-60DC-484F-A43B-470626EB66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F51478F3-89B4-4150-9B1C-EDC4B61E27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DC5B79A9-93A6-4C42-87F3-DC4DBA1522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29" name="Freeform: Shape 28">
              <a:extLst>
                <a:ext uri="{FF2B5EF4-FFF2-40B4-BE49-F238E27FC236}">
                  <a16:creationId xmlns:a16="http://schemas.microsoft.com/office/drawing/2014/main" id="{34B5EEC1-94B8-4DD2-B1B7-F7FF109898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 name="Content Placeholder 8">
            <a:extLst>
              <a:ext uri="{FF2B5EF4-FFF2-40B4-BE49-F238E27FC236}">
                <a16:creationId xmlns:a16="http://schemas.microsoft.com/office/drawing/2014/main" id="{6F62E098-EBCD-43C9-A62F-BCEC36AB74D2}"/>
              </a:ext>
            </a:extLst>
          </p:cNvPr>
          <p:cNvSpPr>
            <a:spLocks noGrp="1"/>
          </p:cNvSpPr>
          <p:nvPr>
            <p:ph idx="1"/>
          </p:nvPr>
        </p:nvSpPr>
        <p:spPr>
          <a:xfrm>
            <a:off x="6477002" y="2304938"/>
            <a:ext cx="4967269" cy="3808150"/>
          </a:xfrm>
        </p:spPr>
        <p:txBody>
          <a:bodyPr>
            <a:normAutofit/>
          </a:bodyPr>
          <a:lstStyle/>
          <a:p>
            <a:r>
              <a:rPr lang="en-US" sz="3200" dirty="0" err="1"/>
              <a:t>Gitt</a:t>
            </a:r>
            <a:r>
              <a:rPr lang="en-US" sz="3200" dirty="0"/>
              <a:t> </a:t>
            </a:r>
            <a:r>
              <a:rPr lang="en-US" sz="3200" dirty="0" err="1"/>
              <a:t>følgende</a:t>
            </a:r>
            <a:r>
              <a:rPr lang="en-US" sz="3200" dirty="0"/>
              <a:t> </a:t>
            </a:r>
            <a:r>
              <a:rPr lang="en-US" sz="3200" dirty="0" err="1"/>
              <a:t>tre</a:t>
            </a:r>
            <a:r>
              <a:rPr lang="en-US" sz="3200" dirty="0"/>
              <a:t> </a:t>
            </a:r>
            <a:r>
              <a:rPr lang="en-US" sz="3200" dirty="0" err="1"/>
              <a:t>klasser</a:t>
            </a:r>
            <a:r>
              <a:rPr lang="en-US" sz="3200" dirty="0"/>
              <a:t>, </a:t>
            </a:r>
            <a:r>
              <a:rPr lang="en-US" sz="3200" dirty="0" err="1"/>
              <a:t>opprett</a:t>
            </a:r>
            <a:r>
              <a:rPr lang="en-US" sz="3200" dirty="0"/>
              <a:t> </a:t>
            </a:r>
            <a:r>
              <a:rPr lang="en-US" sz="3200" dirty="0" err="1"/>
              <a:t>tre</a:t>
            </a:r>
            <a:r>
              <a:rPr lang="en-US" sz="3200" dirty="0"/>
              <a:t> </a:t>
            </a:r>
            <a:r>
              <a:rPr lang="en-US" sz="3200" dirty="0" err="1"/>
              <a:t>instanser</a:t>
            </a:r>
            <a:r>
              <a:rPr lang="en-US" sz="3200" dirty="0"/>
              <a:t> av </a:t>
            </a:r>
            <a:r>
              <a:rPr lang="en-US" sz="3200" dirty="0" err="1"/>
              <a:t>hver</a:t>
            </a:r>
            <a:r>
              <a:rPr lang="en-US" sz="3200" dirty="0"/>
              <a:t> </a:t>
            </a:r>
            <a:r>
              <a:rPr lang="en-US" sz="3200" dirty="0" err="1"/>
              <a:t>klasse</a:t>
            </a:r>
            <a:r>
              <a:rPr lang="en-US" sz="3200" dirty="0"/>
              <a:t>, </a:t>
            </a:r>
            <a:r>
              <a:rPr lang="en-US" sz="3200" dirty="0" err="1"/>
              <a:t>og</a:t>
            </a:r>
            <a:r>
              <a:rPr lang="en-US" sz="3200" dirty="0"/>
              <a:t> </a:t>
            </a:r>
            <a:r>
              <a:rPr lang="en-US" sz="3200" dirty="0" err="1"/>
              <a:t>gi</a:t>
            </a:r>
            <a:r>
              <a:rPr lang="en-US" sz="3200" dirty="0"/>
              <a:t> de </a:t>
            </a:r>
            <a:r>
              <a:rPr lang="en-US" sz="3200" dirty="0" err="1"/>
              <a:t>hensiktsmessige</a:t>
            </a:r>
            <a:r>
              <a:rPr lang="en-US" sz="3200" dirty="0"/>
              <a:t> </a:t>
            </a:r>
            <a:r>
              <a:rPr lang="en-US" sz="3200" dirty="0" err="1"/>
              <a:t>verdier</a:t>
            </a:r>
            <a:r>
              <a:rPr lang="en-US" sz="3200" dirty="0"/>
              <a:t> </a:t>
            </a:r>
            <a:r>
              <a:rPr lang="en-US" sz="3200" dirty="0" err="1"/>
              <a:t>som</a:t>
            </a:r>
            <a:r>
              <a:rPr lang="en-US" sz="3200" dirty="0"/>
              <a:t> </a:t>
            </a:r>
            <a:r>
              <a:rPr lang="en-US" sz="3200" dirty="0" err="1"/>
              <a:t>parametre</a:t>
            </a:r>
            <a:endParaRPr lang="en-US" sz="1800" dirty="0"/>
          </a:p>
        </p:txBody>
      </p:sp>
    </p:spTree>
    <p:extLst>
      <p:ext uri="{BB962C8B-B14F-4D97-AF65-F5344CB8AC3E}">
        <p14:creationId xmlns:p14="http://schemas.microsoft.com/office/powerpoint/2010/main" val="3559661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9625-3B9E-9445-A82D-7F3532552C84}"/>
              </a:ext>
            </a:extLst>
          </p:cNvPr>
          <p:cNvSpPr>
            <a:spLocks noGrp="1"/>
          </p:cNvSpPr>
          <p:nvPr>
            <p:ph type="title"/>
          </p:nvPr>
        </p:nvSpPr>
        <p:spPr/>
        <p:txBody>
          <a:bodyPr/>
          <a:lstStyle/>
          <a:p>
            <a:r>
              <a:rPr lang="nb-NO" dirty="0"/>
              <a:t>Return vs. </a:t>
            </a:r>
            <a:r>
              <a:rPr lang="nb-NO" dirty="0" err="1"/>
              <a:t>Print</a:t>
            </a:r>
            <a:endParaRPr lang="nb-NO" dirty="0"/>
          </a:p>
        </p:txBody>
      </p:sp>
      <p:sp>
        <p:nvSpPr>
          <p:cNvPr id="3" name="Content Placeholder 2">
            <a:extLst>
              <a:ext uri="{FF2B5EF4-FFF2-40B4-BE49-F238E27FC236}">
                <a16:creationId xmlns:a16="http://schemas.microsoft.com/office/drawing/2014/main" id="{581AB730-5438-AE40-B161-4A77D1211129}"/>
              </a:ext>
            </a:extLst>
          </p:cNvPr>
          <p:cNvSpPr>
            <a:spLocks noGrp="1"/>
          </p:cNvSpPr>
          <p:nvPr>
            <p:ph idx="1"/>
          </p:nvPr>
        </p:nvSpPr>
        <p:spPr/>
        <p:txBody>
          <a:bodyPr/>
          <a:lstStyle/>
          <a:p>
            <a:r>
              <a:rPr lang="nb-NO" dirty="0"/>
              <a:t>Mange er litt forvirret når det kommer til forskjellen på ’</a:t>
            </a:r>
            <a:r>
              <a:rPr lang="nb-NO" dirty="0" err="1"/>
              <a:t>return</a:t>
            </a:r>
            <a:r>
              <a:rPr lang="nb-NO" dirty="0"/>
              <a:t>’ og ‘</a:t>
            </a:r>
            <a:r>
              <a:rPr lang="nb-NO" dirty="0" err="1"/>
              <a:t>print</a:t>
            </a:r>
            <a:r>
              <a:rPr lang="nb-NO" dirty="0"/>
              <a:t>()’</a:t>
            </a:r>
          </a:p>
          <a:p>
            <a:r>
              <a:rPr lang="nb-NO" dirty="0" err="1"/>
              <a:t>Print</a:t>
            </a:r>
            <a:r>
              <a:rPr lang="nb-NO" dirty="0"/>
              <a:t> skriver ting til </a:t>
            </a:r>
            <a:r>
              <a:rPr lang="nb-NO" u="sng" dirty="0"/>
              <a:t>terminalen</a:t>
            </a:r>
            <a:r>
              <a:rPr lang="nb-NO" dirty="0"/>
              <a:t>, men det er ikke alltid man vil at det skal skje. Ofte vil vi hente ut eller behandle informasjon, for så å bruke det videre i programmet</a:t>
            </a:r>
          </a:p>
          <a:p>
            <a:r>
              <a:rPr lang="nb-NO" dirty="0"/>
              <a:t>Får dere beskjed i en oppgave om å «returnere», eller «hente» så skal dere bruke ‘</a:t>
            </a:r>
            <a:r>
              <a:rPr lang="nb-NO" dirty="0" err="1"/>
              <a:t>return</a:t>
            </a:r>
            <a:r>
              <a:rPr lang="nb-NO" dirty="0"/>
              <a:t>’</a:t>
            </a:r>
          </a:p>
          <a:p>
            <a:r>
              <a:rPr lang="nb-NO" dirty="0"/>
              <a:t>Løkker og </a:t>
            </a:r>
            <a:r>
              <a:rPr lang="nb-NO" dirty="0" err="1"/>
              <a:t>return</a:t>
            </a:r>
            <a:r>
              <a:rPr lang="nb-NO" dirty="0"/>
              <a:t>?</a:t>
            </a:r>
          </a:p>
        </p:txBody>
      </p:sp>
    </p:spTree>
    <p:extLst>
      <p:ext uri="{BB962C8B-B14F-4D97-AF65-F5344CB8AC3E}">
        <p14:creationId xmlns:p14="http://schemas.microsoft.com/office/powerpoint/2010/main" val="407160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BB768-D243-4D4D-9EB5-3C3C4DA5A3F4}"/>
              </a:ext>
            </a:extLst>
          </p:cNvPr>
          <p:cNvSpPr>
            <a:spLocks noGrp="1"/>
          </p:cNvSpPr>
          <p:nvPr>
            <p:ph type="title"/>
          </p:nvPr>
        </p:nvSpPr>
        <p:spPr/>
        <p:txBody>
          <a:bodyPr/>
          <a:lstStyle/>
          <a:p>
            <a:r>
              <a:rPr lang="nb-NO" dirty="0"/>
              <a:t>Magiske metoder: __</a:t>
            </a:r>
            <a:r>
              <a:rPr lang="nb-NO" dirty="0" err="1"/>
              <a:t>str</a:t>
            </a:r>
            <a:r>
              <a:rPr lang="nb-NO" dirty="0"/>
              <a:t>__</a:t>
            </a:r>
          </a:p>
        </p:txBody>
      </p:sp>
      <p:sp>
        <p:nvSpPr>
          <p:cNvPr id="3" name="Content Placeholder 2">
            <a:extLst>
              <a:ext uri="{FF2B5EF4-FFF2-40B4-BE49-F238E27FC236}">
                <a16:creationId xmlns:a16="http://schemas.microsoft.com/office/drawing/2014/main" id="{A86CF1E5-7533-DC40-84B2-E8F04EB03F13}"/>
              </a:ext>
            </a:extLst>
          </p:cNvPr>
          <p:cNvSpPr>
            <a:spLocks noGrp="1"/>
          </p:cNvSpPr>
          <p:nvPr>
            <p:ph idx="1"/>
          </p:nvPr>
        </p:nvSpPr>
        <p:spPr/>
        <p:txBody>
          <a:bodyPr/>
          <a:lstStyle/>
          <a:p>
            <a:r>
              <a:rPr lang="nb-NO" dirty="0"/>
              <a:t>Avgjør hvordan vi representerer klassen når vi printer ut en instans av den</a:t>
            </a:r>
          </a:p>
          <a:p>
            <a:r>
              <a:rPr lang="nb-NO" dirty="0"/>
              <a:t>Returverdien fra denne metoden er det vi printer når vi printer et objekt</a:t>
            </a:r>
          </a:p>
        </p:txBody>
      </p:sp>
    </p:spTree>
    <p:extLst>
      <p:ext uri="{BB962C8B-B14F-4D97-AF65-F5344CB8AC3E}">
        <p14:creationId xmlns:p14="http://schemas.microsoft.com/office/powerpoint/2010/main" val="59803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9A33-438A-FE46-A2C2-D23F7981F067}"/>
              </a:ext>
            </a:extLst>
          </p:cNvPr>
          <p:cNvSpPr>
            <a:spLocks noGrp="1"/>
          </p:cNvSpPr>
          <p:nvPr>
            <p:ph type="title"/>
          </p:nvPr>
        </p:nvSpPr>
        <p:spPr/>
        <p:txBody>
          <a:bodyPr/>
          <a:lstStyle/>
          <a:p>
            <a:r>
              <a:rPr lang="nb-NO" dirty="0"/>
              <a:t>Kort om </a:t>
            </a:r>
            <a:r>
              <a:rPr lang="nb-NO" dirty="0" err="1"/>
              <a:t>oblig</a:t>
            </a:r>
            <a:r>
              <a:rPr lang="nb-NO" dirty="0"/>
              <a:t> 7</a:t>
            </a:r>
          </a:p>
        </p:txBody>
      </p:sp>
      <p:sp>
        <p:nvSpPr>
          <p:cNvPr id="3" name="Content Placeholder 2">
            <a:extLst>
              <a:ext uri="{FF2B5EF4-FFF2-40B4-BE49-F238E27FC236}">
                <a16:creationId xmlns:a16="http://schemas.microsoft.com/office/drawing/2014/main" id="{46CF868B-6EF5-164B-9273-16872502EBB7}"/>
              </a:ext>
            </a:extLst>
          </p:cNvPr>
          <p:cNvSpPr>
            <a:spLocks noGrp="1"/>
          </p:cNvSpPr>
          <p:nvPr>
            <p:ph idx="1"/>
          </p:nvPr>
        </p:nvSpPr>
        <p:spPr/>
        <p:txBody>
          <a:bodyPr/>
          <a:lstStyle/>
          <a:p>
            <a:r>
              <a:rPr lang="nb-NO" dirty="0"/>
              <a:t>Litt usikkerhet rundt </a:t>
            </a:r>
            <a:r>
              <a:rPr lang="nb-NO" dirty="0" err="1"/>
              <a:t>sjekkArtist</a:t>
            </a:r>
            <a:r>
              <a:rPr lang="nb-NO" dirty="0"/>
              <a:t>()</a:t>
            </a:r>
          </a:p>
          <a:p>
            <a:endParaRPr lang="nb-NO" dirty="0"/>
          </a:p>
          <a:p>
            <a:r>
              <a:rPr lang="nb-NO" dirty="0"/>
              <a:t>Metoden skal ta inn et artistnavn som parameter</a:t>
            </a:r>
          </a:p>
          <a:p>
            <a:r>
              <a:rPr lang="nb-NO" dirty="0"/>
              <a:t>Hvis ett av ordene i parameter-navnet stemmer overens med ett av ordene i instansvariabel-navnet skal metoden returnere true</a:t>
            </a:r>
          </a:p>
        </p:txBody>
      </p:sp>
    </p:spTree>
    <p:extLst>
      <p:ext uri="{BB962C8B-B14F-4D97-AF65-F5344CB8AC3E}">
        <p14:creationId xmlns:p14="http://schemas.microsoft.com/office/powerpoint/2010/main" val="255420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CC14E-A78B-1C42-9C6E-7848954BD52E}"/>
              </a:ext>
            </a:extLst>
          </p:cNvPr>
          <p:cNvSpPr>
            <a:spLocks noGrp="1"/>
          </p:cNvSpPr>
          <p:nvPr>
            <p:ph type="title"/>
          </p:nvPr>
        </p:nvSpPr>
        <p:spPr/>
        <p:txBody>
          <a:bodyPr/>
          <a:lstStyle/>
          <a:p>
            <a:r>
              <a:rPr lang="nb-NO" dirty="0"/>
              <a:t>Oppgave!</a:t>
            </a:r>
          </a:p>
        </p:txBody>
      </p:sp>
      <p:sp>
        <p:nvSpPr>
          <p:cNvPr id="3" name="Content Placeholder 2">
            <a:extLst>
              <a:ext uri="{FF2B5EF4-FFF2-40B4-BE49-F238E27FC236}">
                <a16:creationId xmlns:a16="http://schemas.microsoft.com/office/drawing/2014/main" id="{38F239B3-1573-BB4A-BE4F-AD34C45A4BDE}"/>
              </a:ext>
            </a:extLst>
          </p:cNvPr>
          <p:cNvSpPr>
            <a:spLocks noGrp="1"/>
          </p:cNvSpPr>
          <p:nvPr>
            <p:ph idx="1"/>
          </p:nvPr>
        </p:nvSpPr>
        <p:spPr/>
        <p:txBody>
          <a:bodyPr>
            <a:normAutofit lnSpcReduction="10000"/>
          </a:bodyPr>
          <a:lstStyle/>
          <a:p>
            <a:r>
              <a:rPr lang="nb-NO" sz="1600" dirty="0"/>
              <a:t>Lag en klasse blomst. En blomst har en art, en høyde, en variabel som sier om blomsten har det bra eller ikke (</a:t>
            </a:r>
            <a:r>
              <a:rPr lang="nb-NO" sz="1600" dirty="0" err="1"/>
              <a:t>boolean</a:t>
            </a:r>
            <a:r>
              <a:rPr lang="nb-NO" sz="1600" dirty="0"/>
              <a:t>), og en verdi som sier hvor lenge det er siden blomsten sist ble vannet. Konstruktøren setter alle disse verdiene, når en blomst blir opprettet vil den alltid ha det bra og ha 0 dager siden siste vanning.</a:t>
            </a:r>
          </a:p>
          <a:p>
            <a:r>
              <a:rPr lang="nb-NO" sz="1600" dirty="0"/>
              <a:t>Skriv følgende metoder:</a:t>
            </a:r>
          </a:p>
          <a:p>
            <a:pPr marL="914400" lvl="1" indent="-457200">
              <a:buFont typeface="+mj-lt"/>
              <a:buAutoNum type="arabicPeriod"/>
            </a:pPr>
            <a:r>
              <a:rPr lang="nb-NO" sz="1400" dirty="0" err="1"/>
              <a:t>hentStatus</a:t>
            </a:r>
            <a:r>
              <a:rPr lang="nb-NO" sz="1400" dirty="0"/>
              <a:t>(): returnerer variabelen som sier om blomsten har det bra eller ikke</a:t>
            </a:r>
          </a:p>
          <a:p>
            <a:pPr marL="914400" lvl="1" indent="-457200">
              <a:buFont typeface="+mj-lt"/>
              <a:buAutoNum type="arabicPeriod"/>
            </a:pPr>
            <a:r>
              <a:rPr lang="nb-NO" sz="1400" dirty="0" err="1"/>
              <a:t>skrivUtInfo</a:t>
            </a:r>
            <a:r>
              <a:rPr lang="nb-NO" sz="1400" dirty="0"/>
              <a:t>(): skriver ut en info-streng om blomsten</a:t>
            </a:r>
          </a:p>
          <a:p>
            <a:pPr marL="914400" lvl="1" indent="-457200">
              <a:buFont typeface="+mj-lt"/>
              <a:buAutoNum type="arabicPeriod"/>
            </a:pPr>
            <a:r>
              <a:rPr lang="nb-NO" sz="1400" dirty="0" err="1"/>
              <a:t>nesteDag</a:t>
            </a:r>
            <a:r>
              <a:rPr lang="nb-NO" sz="1400" dirty="0"/>
              <a:t>(): øker antall dager siden sist blomsten ble vannet med 1. Hvis det er mer enn tre dager siden blomsten sist ble vannet skal statusen bli «dårlig». Hvis statusen til blomsten er «bra» skal den vokse med 1 cm</a:t>
            </a:r>
          </a:p>
          <a:p>
            <a:pPr marL="914400" lvl="1" indent="-457200">
              <a:buFont typeface="+mj-lt"/>
              <a:buAutoNum type="arabicPeriod"/>
            </a:pPr>
            <a:r>
              <a:rPr lang="nb-NO" sz="1400" dirty="0"/>
              <a:t>vann(): hvis det er mindre enn tre dager siden blomsten er vannet skal statusen bli «dårlig» (</a:t>
            </a:r>
            <a:r>
              <a:rPr lang="nb-NO" sz="1400" dirty="0" err="1"/>
              <a:t>overvanning</a:t>
            </a:r>
            <a:r>
              <a:rPr lang="nb-NO" sz="1400" dirty="0"/>
              <a:t>), ellers skal statusen bli «bra»</a:t>
            </a:r>
          </a:p>
          <a:p>
            <a:pPr marL="914400" lvl="1" indent="-457200">
              <a:buFont typeface="+mj-lt"/>
              <a:buAutoNum type="arabicPeriod"/>
            </a:pPr>
            <a:r>
              <a:rPr lang="nb-NO" sz="1400" dirty="0"/>
              <a:t>__</a:t>
            </a:r>
            <a:r>
              <a:rPr lang="nb-NO" sz="1400" dirty="0" err="1"/>
              <a:t>str</a:t>
            </a:r>
            <a:r>
              <a:rPr lang="nb-NO" sz="1400" dirty="0"/>
              <a:t>__(): returnerer en beskrivende streng om blomsten</a:t>
            </a:r>
          </a:p>
          <a:p>
            <a:pPr marL="914400" lvl="1" indent="-457200">
              <a:buFont typeface="+mj-lt"/>
              <a:buAutoNum type="arabicPeriod"/>
            </a:pPr>
            <a:r>
              <a:rPr lang="nb-NO" sz="1400" dirty="0"/>
              <a:t>__</a:t>
            </a:r>
            <a:r>
              <a:rPr lang="nb-NO" sz="1400" dirty="0" err="1"/>
              <a:t>eq</a:t>
            </a:r>
            <a:r>
              <a:rPr lang="nb-NO" sz="1400" dirty="0"/>
              <a:t>__(</a:t>
            </a:r>
            <a:r>
              <a:rPr lang="nb-NO" sz="1400" dirty="0" err="1"/>
              <a:t>annenBlomst</a:t>
            </a:r>
            <a:r>
              <a:rPr lang="nb-NO" sz="1400" dirty="0"/>
              <a:t>) (valgfri): tar inn en annen blomst som parameter og returnerer True om blomstenes art er lik, og False om den ikke er det</a:t>
            </a:r>
          </a:p>
          <a:p>
            <a:r>
              <a:rPr lang="nb-NO" sz="1600" dirty="0"/>
              <a:t>Lag et testprogram for å teste klassen</a:t>
            </a:r>
          </a:p>
          <a:p>
            <a:pPr lvl="1"/>
            <a:r>
              <a:rPr lang="nb-NO" sz="1400" dirty="0"/>
              <a:t>Prøv også å </a:t>
            </a:r>
            <a:r>
              <a:rPr lang="nb-NO" sz="1400" dirty="0" err="1"/>
              <a:t>printe</a:t>
            </a:r>
            <a:r>
              <a:rPr lang="nb-NO" sz="1400" dirty="0"/>
              <a:t> selve objektet</a:t>
            </a:r>
          </a:p>
        </p:txBody>
      </p:sp>
    </p:spTree>
    <p:extLst>
      <p:ext uri="{BB962C8B-B14F-4D97-AF65-F5344CB8AC3E}">
        <p14:creationId xmlns:p14="http://schemas.microsoft.com/office/powerpoint/2010/main" val="222657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1032-6866-E547-8FC1-15380B7BAFAC}"/>
              </a:ext>
            </a:extLst>
          </p:cNvPr>
          <p:cNvSpPr>
            <a:spLocks noGrp="1"/>
          </p:cNvSpPr>
          <p:nvPr>
            <p:ph type="title"/>
          </p:nvPr>
        </p:nvSpPr>
        <p:spPr/>
        <p:txBody>
          <a:bodyPr/>
          <a:lstStyle/>
          <a:p>
            <a:endParaRPr lang="en-NO"/>
          </a:p>
        </p:txBody>
      </p:sp>
      <p:sp>
        <p:nvSpPr>
          <p:cNvPr id="3" name="Content Placeholder 2">
            <a:extLst>
              <a:ext uri="{FF2B5EF4-FFF2-40B4-BE49-F238E27FC236}">
                <a16:creationId xmlns:a16="http://schemas.microsoft.com/office/drawing/2014/main" id="{D1674AFE-3D02-754B-9541-270C1E846723}"/>
              </a:ext>
            </a:extLst>
          </p:cNvPr>
          <p:cNvSpPr>
            <a:spLocks noGrp="1"/>
          </p:cNvSpPr>
          <p:nvPr>
            <p:ph idx="1"/>
          </p:nvPr>
        </p:nvSpPr>
        <p:spPr>
          <a:xfrm>
            <a:off x="838200" y="1292772"/>
            <a:ext cx="10515600" cy="4884191"/>
          </a:xfrm>
        </p:spPr>
        <p:txBody>
          <a:bodyPr/>
          <a:lstStyle/>
          <a:p>
            <a:pPr algn="ctr"/>
            <a:endParaRPr lang="en-NO" dirty="0"/>
          </a:p>
          <a:p>
            <a:pPr marL="0" indent="0" algn="ctr">
              <a:buNone/>
            </a:pPr>
            <a:endParaRPr lang="en-NO" dirty="0"/>
          </a:p>
          <a:p>
            <a:pPr marL="0" indent="0" algn="ctr">
              <a:buNone/>
            </a:pPr>
            <a:r>
              <a:rPr lang="en-NO" sz="8800" dirty="0"/>
              <a:t>Trix/Oblig</a:t>
            </a:r>
          </a:p>
        </p:txBody>
      </p:sp>
    </p:spTree>
    <p:extLst>
      <p:ext uri="{BB962C8B-B14F-4D97-AF65-F5344CB8AC3E}">
        <p14:creationId xmlns:p14="http://schemas.microsoft.com/office/powerpoint/2010/main" val="602894868"/>
      </p:ext>
    </p:extLst>
  </p:cSld>
  <p:clrMapOvr>
    <a:masterClrMapping/>
  </p:clrMapOvr>
</p:sld>
</file>

<file path=ppt/theme/theme1.xml><?xml version="1.0" encoding="utf-8"?>
<a:theme xmlns:a="http://schemas.openxmlformats.org/drawingml/2006/main" name="ExploreVTI">
  <a:themeElements>
    <a:clrScheme name="AnalogousFromLightSeedRightStep">
      <a:dk1>
        <a:srgbClr val="000000"/>
      </a:dk1>
      <a:lt1>
        <a:srgbClr val="FFFFFF"/>
      </a:lt1>
      <a:dk2>
        <a:srgbClr val="412C24"/>
      </a:dk2>
      <a:lt2>
        <a:srgbClr val="E2E6E8"/>
      </a:lt2>
      <a:accent1>
        <a:srgbClr val="C0998A"/>
      </a:accent1>
      <a:accent2>
        <a:srgbClr val="B3A27A"/>
      </a:accent2>
      <a:accent3>
        <a:srgbClr val="A2A77E"/>
      </a:accent3>
      <a:accent4>
        <a:srgbClr val="8DAA74"/>
      </a:accent4>
      <a:accent5>
        <a:srgbClr val="84AC82"/>
      </a:accent5>
      <a:accent6>
        <a:srgbClr val="77AE8C"/>
      </a:accent6>
      <a:hlink>
        <a:srgbClr val="5E8A9B"/>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38484</TotalTime>
  <Words>494</Words>
  <Application>Microsoft Macintosh PowerPoint</Application>
  <PresentationFormat>Widescreen</PresentationFormat>
  <Paragraphs>46</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Avenir Next LT Pro</vt:lpstr>
      <vt:lpstr>AvenirNext LT Pro Medium</vt:lpstr>
      <vt:lpstr>Calibri</vt:lpstr>
      <vt:lpstr>Sagona Book</vt:lpstr>
      <vt:lpstr>Segoe UI Semilight</vt:lpstr>
      <vt:lpstr>ExploreVTI</vt:lpstr>
      <vt:lpstr>Seminar – uke 9</vt:lpstr>
      <vt:lpstr>Repetisjon: Konstruktør</vt:lpstr>
      <vt:lpstr>Oppgave! Hva blir verdien til instansvariablene her?</vt:lpstr>
      <vt:lpstr>Oppgave!</vt:lpstr>
      <vt:lpstr>Return vs. Print</vt:lpstr>
      <vt:lpstr>Magiske metoder: __str__</vt:lpstr>
      <vt:lpstr>Kort om oblig 7</vt:lpstr>
      <vt:lpstr>Oppgave!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IN1000</dc:title>
  <dc:creator>Magnus Stokkeland</dc:creator>
  <cp:lastModifiedBy>Magnus Stokkeland</cp:lastModifiedBy>
  <cp:revision>98</cp:revision>
  <dcterms:created xsi:type="dcterms:W3CDTF">2021-08-24T10:33:06Z</dcterms:created>
  <dcterms:modified xsi:type="dcterms:W3CDTF">2021-10-26T21:21:45Z</dcterms:modified>
</cp:coreProperties>
</file>