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embeddedFontLst>
    <p:embeddedFont>
      <p:font typeface="Average"/>
      <p:regular r:id="rId34"/>
    </p:embeddedFont>
    <p:embeddedFont>
      <p:font typeface="Oswald"/>
      <p:regular r:id="rId35"/>
      <p:bold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Oswald-regular.fntdata"/><Relationship Id="rId12" Type="http://schemas.openxmlformats.org/officeDocument/2006/relationships/slide" Target="slides/slide7.xml"/><Relationship Id="rId34" Type="http://schemas.openxmlformats.org/officeDocument/2006/relationships/font" Target="fonts/Average-regular.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Oswald-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b61838d121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b61838d121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bb99b7d2b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bb99b7d2b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bd40bc3266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bd40bc3266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bd40bc3266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bd40bc3266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bd40bc3266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bd40bc3266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bd40bc3266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bd40bc3266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bd40bc3266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bd40bc3266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bb758f3c88_0_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bb758f3c88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bb758f3c88_0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bb758f3c88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bb758f3c8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bb758f3c8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bd40bc326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bd40bc326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b61838d121_0_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b61838d121_0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bd4a924a0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bd4a924a0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bd4a924a09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bd4a924a0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bd4a924a0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bd4a924a0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bd4a924a09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bd4a924a09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bd4a924a09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bd4a924a09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bd4a924a09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bd4a924a09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bd4a924a09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bd4a924a09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bd4a924a09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bd4a924a09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bd4a924a09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bd4a924a09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afb4ea790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afb4ea790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bb758f3c88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bb758f3c88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bb758f3c88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bb758f3c88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bb758f3c88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bb758f3c88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bb99b7d2bf_1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bb99b7d2bf_1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bb758f3c88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bb758f3c88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bb758f3c8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bb758f3c8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no"/>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johannph@uio.no"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www.uio.no/studier/emner/matnat/ifi/IN1010/v21/undervisningstilbud/"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2.png"/><Relationship Id="rId4" Type="http://schemas.openxmlformats.org/officeDocument/2006/relationships/image" Target="../media/image7.png"/><Relationship Id="rId5"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8.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1.png"/><Relationship Id="rId4" Type="http://schemas.openxmlformats.org/officeDocument/2006/relationships/image" Target="../media/image14.png"/><Relationship Id="rId5"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uio.no/studier/emner/matnat/ifi/IN1010/v21/notater/omdatastrukt-2021.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no"/>
              <a:t>Velkommen!</a:t>
            </a:r>
            <a:endParaRPr/>
          </a:p>
        </p:txBody>
      </p:sp>
      <p:sp>
        <p:nvSpPr>
          <p:cNvPr id="60" name="Google Shape;60;p13"/>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no"/>
              <a:t>Johanna</a:t>
            </a:r>
            <a:endParaRPr/>
          </a:p>
          <a:p>
            <a:pPr indent="0" lvl="0" marL="0" rtl="0" algn="ctr">
              <a:spcBef>
                <a:spcPts val="0"/>
              </a:spcBef>
              <a:spcAft>
                <a:spcPts val="0"/>
              </a:spcAft>
              <a:buNone/>
            </a:pPr>
            <a:r>
              <a:rPr lang="no"/>
              <a:t>johannph på mattermost</a:t>
            </a:r>
            <a:endParaRPr/>
          </a:p>
          <a:p>
            <a:pPr indent="0" lvl="0" marL="0" rtl="0" algn="ctr">
              <a:spcBef>
                <a:spcPts val="0"/>
              </a:spcBef>
              <a:spcAft>
                <a:spcPts val="0"/>
              </a:spcAft>
              <a:buNone/>
            </a:pPr>
            <a:r>
              <a:rPr lang="no" u="sng">
                <a:solidFill>
                  <a:schemeClr val="hlink"/>
                </a:solidFill>
                <a:hlinkClick r:id="rId3"/>
              </a:rPr>
              <a:t>johannph@uio.no</a:t>
            </a:r>
            <a:r>
              <a:rPr lang="no"/>
              <a:t> på mail!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Send meg direktemelding</a:t>
            </a:r>
            <a:endParaRPr/>
          </a:p>
        </p:txBody>
      </p:sp>
      <p:sp>
        <p:nvSpPr>
          <p:cNvPr id="116" name="Google Shape;116;p22"/>
          <p:cNvSpPr txBox="1"/>
          <p:nvPr>
            <p:ph idx="1" type="body"/>
          </p:nvPr>
        </p:nvSpPr>
        <p:spPr>
          <a:xfrm>
            <a:off x="311700" y="1152475"/>
            <a:ext cx="42603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no"/>
              <a:t>Hva er super.? </a:t>
            </a:r>
            <a:endParaRPr sz="1100"/>
          </a:p>
          <a:p>
            <a:pPr indent="-342900" lvl="0" marL="457200" rtl="0" algn="l">
              <a:spcBef>
                <a:spcPts val="0"/>
              </a:spcBef>
              <a:spcAft>
                <a:spcPts val="0"/>
              </a:spcAft>
              <a:buSzPts val="1800"/>
              <a:buAutoNum type="arabicPeriod"/>
            </a:pPr>
            <a:r>
              <a:rPr lang="no"/>
              <a:t>Hva er super()?</a:t>
            </a:r>
            <a:endParaRPr/>
          </a:p>
          <a:p>
            <a:pPr indent="-342900" lvl="0" marL="457200" rtl="0" algn="l">
              <a:spcBef>
                <a:spcPts val="0"/>
              </a:spcBef>
              <a:spcAft>
                <a:spcPts val="0"/>
              </a:spcAft>
              <a:buSzPts val="1800"/>
              <a:buAutoNum type="arabicPeriod"/>
            </a:pPr>
            <a:r>
              <a:rPr lang="no"/>
              <a:t>Hva er polimorfi?</a:t>
            </a:r>
            <a:endParaRPr/>
          </a:p>
          <a:p>
            <a:pPr indent="-342900" lvl="0" marL="457200" rtl="0" algn="l">
              <a:spcBef>
                <a:spcPts val="0"/>
              </a:spcBef>
              <a:spcAft>
                <a:spcPts val="0"/>
              </a:spcAft>
              <a:buSzPts val="1800"/>
              <a:buAutoNum type="arabicPeriod"/>
            </a:pPr>
            <a:r>
              <a:rPr lang="no"/>
              <a:t>Hva printes på bildet? </a:t>
            </a:r>
            <a:endParaRPr/>
          </a:p>
          <a:p>
            <a:pPr indent="0" lvl="0" marL="0" rtl="0" algn="l">
              <a:spcBef>
                <a:spcPts val="0"/>
              </a:spcBef>
              <a:spcAft>
                <a:spcPts val="0"/>
              </a:spcAft>
              <a:buNone/>
            </a:pPr>
            <a:r>
              <a:t/>
            </a:r>
            <a:endParaRPr/>
          </a:p>
          <a:p>
            <a:pPr indent="0" lvl="0" marL="0" rtl="0" algn="l">
              <a:spcBef>
                <a:spcPts val="0"/>
              </a:spcBef>
              <a:spcAft>
                <a:spcPts val="0"/>
              </a:spcAft>
              <a:buNone/>
            </a:pPr>
            <a:r>
              <a:rPr lang="no"/>
              <a:t>Gir dere 3min på å svare</a:t>
            </a:r>
            <a:endParaRPr/>
          </a:p>
        </p:txBody>
      </p:sp>
      <p:pic>
        <p:nvPicPr>
          <p:cNvPr id="117" name="Google Shape;117;p22"/>
          <p:cNvPicPr preferRelativeResize="0"/>
          <p:nvPr/>
        </p:nvPicPr>
        <p:blipFill>
          <a:blip r:embed="rId3">
            <a:alphaModFix/>
          </a:blip>
          <a:stretch>
            <a:fillRect/>
          </a:stretch>
        </p:blipFill>
        <p:spPr>
          <a:xfrm>
            <a:off x="5432375" y="564500"/>
            <a:ext cx="3241005" cy="38209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Send meg direktemelding</a:t>
            </a:r>
            <a:endParaRPr/>
          </a:p>
        </p:txBody>
      </p:sp>
      <p:sp>
        <p:nvSpPr>
          <p:cNvPr id="123" name="Google Shape;123;p23"/>
          <p:cNvSpPr txBox="1"/>
          <p:nvPr>
            <p:ph idx="1" type="body"/>
          </p:nvPr>
        </p:nvSpPr>
        <p:spPr>
          <a:xfrm>
            <a:off x="311700" y="1152475"/>
            <a:ext cx="42603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no"/>
              <a:t>Hva er .super? </a:t>
            </a:r>
            <a:endParaRPr/>
          </a:p>
          <a:p>
            <a:pPr indent="-317500" lvl="1" marL="914400" rtl="0" algn="l">
              <a:spcBef>
                <a:spcPts val="0"/>
              </a:spcBef>
              <a:spcAft>
                <a:spcPts val="0"/>
              </a:spcAft>
              <a:buSzPts val="1400"/>
              <a:buAutoNum type="alphaLcPeriod"/>
            </a:pPr>
            <a:r>
              <a:rPr lang="no" sz="1500"/>
              <a:t>Kan brukes når vi vil aksessere noe i superklassen (f.eks. en metode)</a:t>
            </a:r>
            <a:endParaRPr sz="1100"/>
          </a:p>
          <a:p>
            <a:pPr indent="-342900" lvl="0" marL="457200" rtl="0" algn="l">
              <a:spcBef>
                <a:spcPts val="0"/>
              </a:spcBef>
              <a:spcAft>
                <a:spcPts val="0"/>
              </a:spcAft>
              <a:buSzPts val="1800"/>
              <a:buAutoNum type="arabicPeriod"/>
            </a:pPr>
            <a:r>
              <a:rPr lang="no"/>
              <a:t>Hva er super()?</a:t>
            </a:r>
            <a:endParaRPr/>
          </a:p>
          <a:p>
            <a:pPr indent="-342900" lvl="0" marL="457200" rtl="0" algn="l">
              <a:spcBef>
                <a:spcPts val="0"/>
              </a:spcBef>
              <a:spcAft>
                <a:spcPts val="0"/>
              </a:spcAft>
              <a:buSzPts val="1800"/>
              <a:buAutoNum type="arabicPeriod"/>
            </a:pPr>
            <a:r>
              <a:rPr lang="no"/>
              <a:t>Hva er polimorfi?</a:t>
            </a:r>
            <a:endParaRPr/>
          </a:p>
          <a:p>
            <a:pPr indent="-342900" lvl="0" marL="457200" rtl="0" algn="l">
              <a:spcBef>
                <a:spcPts val="0"/>
              </a:spcBef>
              <a:spcAft>
                <a:spcPts val="0"/>
              </a:spcAft>
              <a:buSzPts val="1800"/>
              <a:buAutoNum type="arabicPeriod"/>
            </a:pPr>
            <a:r>
              <a:rPr lang="no"/>
              <a:t>Hva printes på bildet? </a:t>
            </a:r>
            <a:endParaRPr/>
          </a:p>
        </p:txBody>
      </p:sp>
      <p:pic>
        <p:nvPicPr>
          <p:cNvPr id="124" name="Google Shape;124;p23"/>
          <p:cNvPicPr preferRelativeResize="0"/>
          <p:nvPr/>
        </p:nvPicPr>
        <p:blipFill>
          <a:blip r:embed="rId3">
            <a:alphaModFix/>
          </a:blip>
          <a:stretch>
            <a:fillRect/>
          </a:stretch>
        </p:blipFill>
        <p:spPr>
          <a:xfrm>
            <a:off x="5432375" y="564500"/>
            <a:ext cx="3241005" cy="38209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Send meg direktemelding</a:t>
            </a:r>
            <a:endParaRPr/>
          </a:p>
        </p:txBody>
      </p:sp>
      <p:sp>
        <p:nvSpPr>
          <p:cNvPr id="130" name="Google Shape;130;p24"/>
          <p:cNvSpPr txBox="1"/>
          <p:nvPr>
            <p:ph idx="1" type="body"/>
          </p:nvPr>
        </p:nvSpPr>
        <p:spPr>
          <a:xfrm>
            <a:off x="311700" y="1152475"/>
            <a:ext cx="42603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no"/>
              <a:t>Hva er .super? </a:t>
            </a:r>
            <a:endParaRPr/>
          </a:p>
          <a:p>
            <a:pPr indent="-317500" lvl="1" marL="914400" rtl="0" algn="l">
              <a:spcBef>
                <a:spcPts val="0"/>
              </a:spcBef>
              <a:spcAft>
                <a:spcPts val="0"/>
              </a:spcAft>
              <a:buSzPts val="1400"/>
              <a:buAutoNum type="alphaLcPeriod"/>
            </a:pPr>
            <a:r>
              <a:rPr lang="no" sz="1500"/>
              <a:t>Kan brukes når vi vil aksessere noe i superklassen (f.eks. en metode)</a:t>
            </a:r>
            <a:endParaRPr sz="1100"/>
          </a:p>
          <a:p>
            <a:pPr indent="-342900" lvl="0" marL="457200" rtl="0" algn="l">
              <a:spcBef>
                <a:spcPts val="0"/>
              </a:spcBef>
              <a:spcAft>
                <a:spcPts val="0"/>
              </a:spcAft>
              <a:buSzPts val="1800"/>
              <a:buAutoNum type="arabicPeriod"/>
            </a:pPr>
            <a:r>
              <a:rPr lang="no"/>
              <a:t>Hva er super()?</a:t>
            </a:r>
            <a:endParaRPr/>
          </a:p>
          <a:p>
            <a:pPr indent="-317500" lvl="1" marL="914400" rtl="0" algn="l">
              <a:spcBef>
                <a:spcPts val="0"/>
              </a:spcBef>
              <a:spcAft>
                <a:spcPts val="0"/>
              </a:spcAft>
              <a:buSzPts val="1400"/>
              <a:buAutoNum type="alphaLcPeriod"/>
            </a:pPr>
            <a:r>
              <a:rPr lang="no"/>
              <a:t>Kall på superklassen sin konstruktør</a:t>
            </a:r>
            <a:endParaRPr/>
          </a:p>
          <a:p>
            <a:pPr indent="-342900" lvl="0" marL="457200" rtl="0" algn="l">
              <a:spcBef>
                <a:spcPts val="0"/>
              </a:spcBef>
              <a:spcAft>
                <a:spcPts val="0"/>
              </a:spcAft>
              <a:buSzPts val="1800"/>
              <a:buAutoNum type="arabicPeriod"/>
            </a:pPr>
            <a:r>
              <a:rPr lang="no"/>
              <a:t>Hva er polimorfi?</a:t>
            </a:r>
            <a:endParaRPr/>
          </a:p>
          <a:p>
            <a:pPr indent="-342900" lvl="0" marL="457200" rtl="0" algn="l">
              <a:spcBef>
                <a:spcPts val="0"/>
              </a:spcBef>
              <a:spcAft>
                <a:spcPts val="0"/>
              </a:spcAft>
              <a:buSzPts val="1800"/>
              <a:buAutoNum type="arabicPeriod"/>
            </a:pPr>
            <a:r>
              <a:rPr lang="no"/>
              <a:t>Hva printes på bildet? </a:t>
            </a:r>
            <a:endParaRPr/>
          </a:p>
        </p:txBody>
      </p:sp>
      <p:pic>
        <p:nvPicPr>
          <p:cNvPr id="131" name="Google Shape;131;p24"/>
          <p:cNvPicPr preferRelativeResize="0"/>
          <p:nvPr/>
        </p:nvPicPr>
        <p:blipFill>
          <a:blip r:embed="rId3">
            <a:alphaModFix/>
          </a:blip>
          <a:stretch>
            <a:fillRect/>
          </a:stretch>
        </p:blipFill>
        <p:spPr>
          <a:xfrm>
            <a:off x="5432375" y="564500"/>
            <a:ext cx="3241005" cy="38209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Send meg direktemelding</a:t>
            </a:r>
            <a:endParaRPr/>
          </a:p>
        </p:txBody>
      </p:sp>
      <p:sp>
        <p:nvSpPr>
          <p:cNvPr id="137" name="Google Shape;137;p25"/>
          <p:cNvSpPr txBox="1"/>
          <p:nvPr>
            <p:ph idx="1" type="body"/>
          </p:nvPr>
        </p:nvSpPr>
        <p:spPr>
          <a:xfrm>
            <a:off x="311700" y="1152475"/>
            <a:ext cx="42603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no"/>
              <a:t>Hva er .super? </a:t>
            </a:r>
            <a:endParaRPr/>
          </a:p>
          <a:p>
            <a:pPr indent="-317500" lvl="1" marL="914400" rtl="0" algn="l">
              <a:spcBef>
                <a:spcPts val="0"/>
              </a:spcBef>
              <a:spcAft>
                <a:spcPts val="0"/>
              </a:spcAft>
              <a:buSzPts val="1400"/>
              <a:buAutoNum type="alphaLcPeriod"/>
            </a:pPr>
            <a:r>
              <a:rPr lang="no" sz="1500"/>
              <a:t>Kan brukes når vi vil aksessere noe i superklassen (f.eks. en metode)</a:t>
            </a:r>
            <a:endParaRPr sz="1100"/>
          </a:p>
          <a:p>
            <a:pPr indent="-342900" lvl="0" marL="457200" rtl="0" algn="l">
              <a:spcBef>
                <a:spcPts val="0"/>
              </a:spcBef>
              <a:spcAft>
                <a:spcPts val="0"/>
              </a:spcAft>
              <a:buSzPts val="1800"/>
              <a:buAutoNum type="arabicPeriod"/>
            </a:pPr>
            <a:r>
              <a:rPr lang="no"/>
              <a:t>Hva er super()?</a:t>
            </a:r>
            <a:endParaRPr/>
          </a:p>
          <a:p>
            <a:pPr indent="-317500" lvl="1" marL="914400" rtl="0" algn="l">
              <a:spcBef>
                <a:spcPts val="0"/>
              </a:spcBef>
              <a:spcAft>
                <a:spcPts val="0"/>
              </a:spcAft>
              <a:buSzPts val="1400"/>
              <a:buAutoNum type="alphaLcPeriod"/>
            </a:pPr>
            <a:r>
              <a:rPr lang="no"/>
              <a:t>Kall på superklassen sin konstruktør</a:t>
            </a:r>
            <a:endParaRPr/>
          </a:p>
          <a:p>
            <a:pPr indent="-342900" lvl="0" marL="457200" rtl="0" algn="l">
              <a:spcBef>
                <a:spcPts val="0"/>
              </a:spcBef>
              <a:spcAft>
                <a:spcPts val="0"/>
              </a:spcAft>
              <a:buSzPts val="1800"/>
              <a:buAutoNum type="arabicPeriod"/>
            </a:pPr>
            <a:r>
              <a:rPr lang="no"/>
              <a:t>Hva er polimorfi?</a:t>
            </a:r>
            <a:endParaRPr/>
          </a:p>
          <a:p>
            <a:pPr indent="-317500" lvl="1" marL="914400" rtl="0" algn="l">
              <a:spcBef>
                <a:spcPts val="0"/>
              </a:spcBef>
              <a:spcAft>
                <a:spcPts val="0"/>
              </a:spcAft>
              <a:buSzPts val="1400"/>
              <a:buAutoNum type="alphaLcPeriod"/>
            </a:pPr>
            <a:r>
              <a:rPr lang="no"/>
              <a:t>Når ulike klasser arver hverandre(extends) og de har metoder med samme signatur som gjør ulike ting. </a:t>
            </a:r>
            <a:br>
              <a:rPr lang="no"/>
            </a:br>
            <a:r>
              <a:rPr lang="no"/>
              <a:t>Så hvis vi kaller samme metode på ulike objekter kan de utføres ulikt.</a:t>
            </a:r>
            <a:endParaRPr/>
          </a:p>
          <a:p>
            <a:pPr indent="-342900" lvl="0" marL="457200" rtl="0" algn="l">
              <a:spcBef>
                <a:spcPts val="0"/>
              </a:spcBef>
              <a:spcAft>
                <a:spcPts val="0"/>
              </a:spcAft>
              <a:buSzPts val="1800"/>
              <a:buAutoNum type="arabicPeriod"/>
            </a:pPr>
            <a:r>
              <a:rPr lang="no"/>
              <a:t>Hva printes på bildet? </a:t>
            </a:r>
            <a:endParaRPr/>
          </a:p>
        </p:txBody>
      </p:sp>
      <p:pic>
        <p:nvPicPr>
          <p:cNvPr id="138" name="Google Shape;138;p25"/>
          <p:cNvPicPr preferRelativeResize="0"/>
          <p:nvPr/>
        </p:nvPicPr>
        <p:blipFill>
          <a:blip r:embed="rId3">
            <a:alphaModFix/>
          </a:blip>
          <a:stretch>
            <a:fillRect/>
          </a:stretch>
        </p:blipFill>
        <p:spPr>
          <a:xfrm>
            <a:off x="5432375" y="564500"/>
            <a:ext cx="3241005" cy="38209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Send meg direktemelding</a:t>
            </a:r>
            <a:endParaRPr/>
          </a:p>
        </p:txBody>
      </p:sp>
      <p:sp>
        <p:nvSpPr>
          <p:cNvPr id="144" name="Google Shape;144;p26"/>
          <p:cNvSpPr txBox="1"/>
          <p:nvPr>
            <p:ph idx="1" type="body"/>
          </p:nvPr>
        </p:nvSpPr>
        <p:spPr>
          <a:xfrm>
            <a:off x="311700" y="1152475"/>
            <a:ext cx="42603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no"/>
              <a:t>Hva er .super? </a:t>
            </a:r>
            <a:endParaRPr/>
          </a:p>
          <a:p>
            <a:pPr indent="-317500" lvl="1" marL="914400" rtl="0" algn="l">
              <a:spcBef>
                <a:spcPts val="0"/>
              </a:spcBef>
              <a:spcAft>
                <a:spcPts val="0"/>
              </a:spcAft>
              <a:buSzPts val="1400"/>
              <a:buAutoNum type="alphaLcPeriod"/>
            </a:pPr>
            <a:r>
              <a:rPr lang="no" sz="1500"/>
              <a:t>Kan brukes når vi vil aksessere noe i superklassen (f.eks. en metode)</a:t>
            </a:r>
            <a:endParaRPr sz="1100"/>
          </a:p>
          <a:p>
            <a:pPr indent="-342900" lvl="0" marL="457200" rtl="0" algn="l">
              <a:spcBef>
                <a:spcPts val="0"/>
              </a:spcBef>
              <a:spcAft>
                <a:spcPts val="0"/>
              </a:spcAft>
              <a:buSzPts val="1800"/>
              <a:buAutoNum type="arabicPeriod"/>
            </a:pPr>
            <a:r>
              <a:rPr lang="no"/>
              <a:t>Hva er super()?</a:t>
            </a:r>
            <a:endParaRPr/>
          </a:p>
          <a:p>
            <a:pPr indent="-317500" lvl="1" marL="914400" rtl="0" algn="l">
              <a:spcBef>
                <a:spcPts val="0"/>
              </a:spcBef>
              <a:spcAft>
                <a:spcPts val="0"/>
              </a:spcAft>
              <a:buSzPts val="1400"/>
              <a:buAutoNum type="alphaLcPeriod"/>
            </a:pPr>
            <a:r>
              <a:rPr lang="no"/>
              <a:t>Kall på superklassen sin konstruktør</a:t>
            </a:r>
            <a:endParaRPr/>
          </a:p>
          <a:p>
            <a:pPr indent="-342900" lvl="0" marL="457200" rtl="0" algn="l">
              <a:spcBef>
                <a:spcPts val="0"/>
              </a:spcBef>
              <a:spcAft>
                <a:spcPts val="0"/>
              </a:spcAft>
              <a:buSzPts val="1800"/>
              <a:buAutoNum type="arabicPeriod"/>
            </a:pPr>
            <a:r>
              <a:rPr lang="no"/>
              <a:t>Hva er polimorfi?</a:t>
            </a:r>
            <a:endParaRPr/>
          </a:p>
          <a:p>
            <a:pPr indent="-317500" lvl="1" marL="914400" rtl="0" algn="l">
              <a:spcBef>
                <a:spcPts val="0"/>
              </a:spcBef>
              <a:spcAft>
                <a:spcPts val="0"/>
              </a:spcAft>
              <a:buSzPts val="1400"/>
              <a:buAutoNum type="alphaLcPeriod"/>
            </a:pPr>
            <a:r>
              <a:rPr lang="no"/>
              <a:t>Når ulike klasser arver hverandre(extends) og de har metoder med samme signatur som gjør ulike ting. </a:t>
            </a:r>
            <a:br>
              <a:rPr lang="no"/>
            </a:br>
            <a:r>
              <a:rPr lang="no"/>
              <a:t>Så hvis vi kaller samme metode på ulike objekter kan de utføres ulikt.</a:t>
            </a:r>
            <a:endParaRPr/>
          </a:p>
          <a:p>
            <a:pPr indent="-342900" lvl="0" marL="457200" rtl="0" algn="l">
              <a:spcBef>
                <a:spcPts val="0"/>
              </a:spcBef>
              <a:spcAft>
                <a:spcPts val="0"/>
              </a:spcAft>
              <a:buSzPts val="1800"/>
              <a:buAutoNum type="arabicPeriod"/>
            </a:pPr>
            <a:r>
              <a:rPr lang="no"/>
              <a:t>Hva printes på bildet? </a:t>
            </a:r>
            <a:endParaRPr/>
          </a:p>
        </p:txBody>
      </p:sp>
      <p:pic>
        <p:nvPicPr>
          <p:cNvPr id="145" name="Google Shape;145;p26"/>
          <p:cNvPicPr preferRelativeResize="0"/>
          <p:nvPr/>
        </p:nvPicPr>
        <p:blipFill>
          <a:blip r:embed="rId3">
            <a:alphaModFix/>
          </a:blip>
          <a:stretch>
            <a:fillRect/>
          </a:stretch>
        </p:blipFill>
        <p:spPr>
          <a:xfrm>
            <a:off x="5432375" y="564500"/>
            <a:ext cx="3241005" cy="3820974"/>
          </a:xfrm>
          <a:prstGeom prst="rect">
            <a:avLst/>
          </a:prstGeom>
          <a:noFill/>
          <a:ln>
            <a:noFill/>
          </a:ln>
        </p:spPr>
      </p:pic>
      <p:pic>
        <p:nvPicPr>
          <p:cNvPr id="146" name="Google Shape;146;p26"/>
          <p:cNvPicPr preferRelativeResize="0"/>
          <p:nvPr/>
        </p:nvPicPr>
        <p:blipFill>
          <a:blip r:embed="rId4">
            <a:alphaModFix/>
          </a:blip>
          <a:stretch>
            <a:fillRect/>
          </a:stretch>
        </p:blipFill>
        <p:spPr>
          <a:xfrm>
            <a:off x="859800" y="4568875"/>
            <a:ext cx="2671329" cy="4789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Send meg direktemelding</a:t>
            </a:r>
            <a:endParaRPr/>
          </a:p>
        </p:txBody>
      </p:sp>
      <p:sp>
        <p:nvSpPr>
          <p:cNvPr id="152" name="Google Shape;152;p27"/>
          <p:cNvSpPr txBox="1"/>
          <p:nvPr>
            <p:ph idx="1" type="body"/>
          </p:nvPr>
        </p:nvSpPr>
        <p:spPr>
          <a:xfrm>
            <a:off x="311700" y="1152475"/>
            <a:ext cx="42603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no"/>
              <a:t>Hva er .super? </a:t>
            </a:r>
            <a:endParaRPr/>
          </a:p>
          <a:p>
            <a:pPr indent="-317500" lvl="1" marL="914400" rtl="0" algn="l">
              <a:spcBef>
                <a:spcPts val="0"/>
              </a:spcBef>
              <a:spcAft>
                <a:spcPts val="0"/>
              </a:spcAft>
              <a:buSzPts val="1400"/>
              <a:buAutoNum type="alphaLcPeriod"/>
            </a:pPr>
            <a:r>
              <a:rPr lang="no" sz="1500"/>
              <a:t>Kan brukes når vi vil aksessere noe i superklassen (f.eks. en metode)</a:t>
            </a:r>
            <a:endParaRPr sz="1100"/>
          </a:p>
          <a:p>
            <a:pPr indent="-342900" lvl="0" marL="457200" rtl="0" algn="l">
              <a:spcBef>
                <a:spcPts val="0"/>
              </a:spcBef>
              <a:spcAft>
                <a:spcPts val="0"/>
              </a:spcAft>
              <a:buSzPts val="1800"/>
              <a:buAutoNum type="arabicPeriod"/>
            </a:pPr>
            <a:r>
              <a:rPr lang="no"/>
              <a:t>Hva er super()?</a:t>
            </a:r>
            <a:endParaRPr/>
          </a:p>
          <a:p>
            <a:pPr indent="-317500" lvl="1" marL="914400" rtl="0" algn="l">
              <a:spcBef>
                <a:spcPts val="0"/>
              </a:spcBef>
              <a:spcAft>
                <a:spcPts val="0"/>
              </a:spcAft>
              <a:buSzPts val="1400"/>
              <a:buAutoNum type="alphaLcPeriod"/>
            </a:pPr>
            <a:r>
              <a:rPr lang="no"/>
              <a:t>Kall på superklassen sin konstruktør</a:t>
            </a:r>
            <a:endParaRPr/>
          </a:p>
          <a:p>
            <a:pPr indent="-342900" lvl="0" marL="457200" rtl="0" algn="l">
              <a:spcBef>
                <a:spcPts val="0"/>
              </a:spcBef>
              <a:spcAft>
                <a:spcPts val="0"/>
              </a:spcAft>
              <a:buSzPts val="1800"/>
              <a:buAutoNum type="arabicPeriod"/>
            </a:pPr>
            <a:r>
              <a:rPr lang="no"/>
              <a:t>Hva er polimorfi?</a:t>
            </a:r>
            <a:endParaRPr/>
          </a:p>
          <a:p>
            <a:pPr indent="-317500" lvl="1" marL="914400" rtl="0" algn="l">
              <a:spcBef>
                <a:spcPts val="0"/>
              </a:spcBef>
              <a:spcAft>
                <a:spcPts val="0"/>
              </a:spcAft>
              <a:buSzPts val="1400"/>
              <a:buAutoNum type="alphaLcPeriod"/>
            </a:pPr>
            <a:r>
              <a:rPr lang="no"/>
              <a:t>Når ulike klasser arver hverandre(extends) og de har metoder med samme signatur som gjør ulike ting. </a:t>
            </a:r>
            <a:br>
              <a:rPr lang="no"/>
            </a:br>
            <a:r>
              <a:rPr lang="no"/>
              <a:t>Så hvis vi kaller samme metode på ulike objekter kan de utføres ulikt.</a:t>
            </a:r>
            <a:endParaRPr/>
          </a:p>
          <a:p>
            <a:pPr indent="-342900" lvl="0" marL="457200" rtl="0" algn="l">
              <a:spcBef>
                <a:spcPts val="0"/>
              </a:spcBef>
              <a:spcAft>
                <a:spcPts val="0"/>
              </a:spcAft>
              <a:buSzPts val="1800"/>
              <a:buAutoNum type="arabicPeriod"/>
            </a:pPr>
            <a:r>
              <a:rPr lang="no"/>
              <a:t>Hva printes på bildet? </a:t>
            </a:r>
            <a:endParaRPr/>
          </a:p>
        </p:txBody>
      </p:sp>
      <p:pic>
        <p:nvPicPr>
          <p:cNvPr id="153" name="Google Shape;153;p27"/>
          <p:cNvPicPr preferRelativeResize="0"/>
          <p:nvPr/>
        </p:nvPicPr>
        <p:blipFill>
          <a:blip r:embed="rId3">
            <a:alphaModFix/>
          </a:blip>
          <a:stretch>
            <a:fillRect/>
          </a:stretch>
        </p:blipFill>
        <p:spPr>
          <a:xfrm>
            <a:off x="5432375" y="564500"/>
            <a:ext cx="3241005" cy="3820974"/>
          </a:xfrm>
          <a:prstGeom prst="rect">
            <a:avLst/>
          </a:prstGeom>
          <a:noFill/>
          <a:ln>
            <a:noFill/>
          </a:ln>
        </p:spPr>
      </p:pic>
      <p:pic>
        <p:nvPicPr>
          <p:cNvPr id="154" name="Google Shape;154;p27"/>
          <p:cNvPicPr preferRelativeResize="0"/>
          <p:nvPr/>
        </p:nvPicPr>
        <p:blipFill>
          <a:blip r:embed="rId4">
            <a:alphaModFix/>
          </a:blip>
          <a:stretch>
            <a:fillRect/>
          </a:stretch>
        </p:blipFill>
        <p:spPr>
          <a:xfrm>
            <a:off x="859800" y="4568875"/>
            <a:ext cx="2671329" cy="4789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Tre regler fra forelesning</a:t>
            </a:r>
            <a:endParaRPr/>
          </a:p>
        </p:txBody>
      </p:sp>
      <p:pic>
        <p:nvPicPr>
          <p:cNvPr id="160" name="Google Shape;160;p28"/>
          <p:cNvPicPr preferRelativeResize="0"/>
          <p:nvPr/>
        </p:nvPicPr>
        <p:blipFill>
          <a:blip r:embed="rId3">
            <a:alphaModFix/>
          </a:blip>
          <a:stretch>
            <a:fillRect/>
          </a:stretch>
        </p:blipFill>
        <p:spPr>
          <a:xfrm>
            <a:off x="311700" y="1951407"/>
            <a:ext cx="8520597" cy="206049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Object, og metodene toString og equals</a:t>
            </a:r>
            <a:endParaRPr/>
          </a:p>
        </p:txBody>
      </p:sp>
      <p:sp>
        <p:nvSpPr>
          <p:cNvPr id="166" name="Google Shape;166;p29"/>
          <p:cNvSpPr txBox="1"/>
          <p:nvPr>
            <p:ph idx="1" type="body"/>
          </p:nvPr>
        </p:nvSpPr>
        <p:spPr>
          <a:xfrm>
            <a:off x="311700" y="1225225"/>
            <a:ext cx="52221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Object er eller klassers superklasse!</a:t>
            </a:r>
            <a:endParaRPr/>
          </a:p>
          <a:p>
            <a:pPr indent="0" lvl="0" marL="0" rtl="0" algn="l">
              <a:spcBef>
                <a:spcPts val="1600"/>
              </a:spcBef>
              <a:spcAft>
                <a:spcPts val="0"/>
              </a:spcAft>
              <a:buNone/>
            </a:pPr>
            <a:r>
              <a:rPr lang="no"/>
              <a:t>Og den har metoder man kan overskrive, bl.a. toString og equals!</a:t>
            </a:r>
            <a:endParaRPr/>
          </a:p>
          <a:p>
            <a:pPr indent="0" lvl="0" marL="0" rtl="0" algn="l">
              <a:spcBef>
                <a:spcPts val="1600"/>
              </a:spcBef>
              <a:spcAft>
                <a:spcPts val="0"/>
              </a:spcAft>
              <a:buNone/>
            </a:pPr>
            <a:r>
              <a:rPr lang="no"/>
              <a:t>Vi skriver om skrivUtInfo() i klassene våre.</a:t>
            </a:r>
            <a:endParaRPr/>
          </a:p>
          <a:p>
            <a:pPr indent="0" lvl="0" marL="0" rtl="0" algn="l">
              <a:spcBef>
                <a:spcPts val="1600"/>
              </a:spcBef>
              <a:spcAft>
                <a:spcPts val="1600"/>
              </a:spcAft>
              <a:buNone/>
            </a:pPr>
            <a:r>
              <a:t/>
            </a:r>
            <a:endParaRPr/>
          </a:p>
        </p:txBody>
      </p:sp>
      <p:sp>
        <p:nvSpPr>
          <p:cNvPr id="167" name="Google Shape;167;p29"/>
          <p:cNvSpPr/>
          <p:nvPr/>
        </p:nvSpPr>
        <p:spPr>
          <a:xfrm>
            <a:off x="6576025" y="3761956"/>
            <a:ext cx="1505100" cy="542700"/>
          </a:xfrm>
          <a:prstGeom prst="roundRect">
            <a:avLst>
              <a:gd fmla="val 16667" name="adj"/>
            </a:avLst>
          </a:prstGeom>
          <a:solidFill>
            <a:srgbClr val="CCA677"/>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o" sz="900"/>
              <a:t>Katt</a:t>
            </a:r>
            <a:endParaRPr sz="900"/>
          </a:p>
        </p:txBody>
      </p:sp>
      <p:sp>
        <p:nvSpPr>
          <p:cNvPr id="168" name="Google Shape;168;p29"/>
          <p:cNvSpPr/>
          <p:nvPr/>
        </p:nvSpPr>
        <p:spPr>
          <a:xfrm>
            <a:off x="6576025" y="2450961"/>
            <a:ext cx="1505100" cy="542700"/>
          </a:xfrm>
          <a:prstGeom prst="roundRect">
            <a:avLst>
              <a:gd fmla="val 16667" name="adj"/>
            </a:avLst>
          </a:prstGeom>
          <a:solidFill>
            <a:srgbClr val="CCA677"/>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o" sz="900"/>
              <a:t>Dyr</a:t>
            </a:r>
            <a:endParaRPr sz="900"/>
          </a:p>
        </p:txBody>
      </p:sp>
      <p:cxnSp>
        <p:nvCxnSpPr>
          <p:cNvPr id="169" name="Google Shape;169;p29"/>
          <p:cNvCxnSpPr>
            <a:stCxn id="167" idx="0"/>
            <a:endCxn id="168" idx="2"/>
          </p:cNvCxnSpPr>
          <p:nvPr/>
        </p:nvCxnSpPr>
        <p:spPr>
          <a:xfrm rot="10800000">
            <a:off x="7328575" y="2993656"/>
            <a:ext cx="0" cy="768300"/>
          </a:xfrm>
          <a:prstGeom prst="straightConnector1">
            <a:avLst/>
          </a:prstGeom>
          <a:noFill/>
          <a:ln cap="flat" cmpd="sng" w="9525">
            <a:solidFill>
              <a:srgbClr val="B7B7B7"/>
            </a:solidFill>
            <a:prstDash val="solid"/>
            <a:round/>
            <a:headEnd len="med" w="med" type="none"/>
            <a:tailEnd len="med" w="med" type="triangle"/>
          </a:ln>
        </p:spPr>
      </p:cxnSp>
      <p:sp>
        <p:nvSpPr>
          <p:cNvPr id="170" name="Google Shape;170;p29"/>
          <p:cNvSpPr/>
          <p:nvPr/>
        </p:nvSpPr>
        <p:spPr>
          <a:xfrm>
            <a:off x="6576025" y="1147236"/>
            <a:ext cx="1505100" cy="542700"/>
          </a:xfrm>
          <a:prstGeom prst="roundRect">
            <a:avLst>
              <a:gd fmla="val 16667" name="adj"/>
            </a:avLst>
          </a:prstGeom>
          <a:solidFill>
            <a:srgbClr val="CCA677"/>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o" sz="900"/>
              <a:t>Object</a:t>
            </a:r>
            <a:endParaRPr sz="900"/>
          </a:p>
        </p:txBody>
      </p:sp>
      <p:cxnSp>
        <p:nvCxnSpPr>
          <p:cNvPr id="171" name="Google Shape;171;p29"/>
          <p:cNvCxnSpPr>
            <a:endCxn id="170" idx="2"/>
          </p:cNvCxnSpPr>
          <p:nvPr/>
        </p:nvCxnSpPr>
        <p:spPr>
          <a:xfrm rot="10800000">
            <a:off x="7328575" y="1689936"/>
            <a:ext cx="0" cy="768300"/>
          </a:xfrm>
          <a:prstGeom prst="straightConnector1">
            <a:avLst/>
          </a:prstGeom>
          <a:noFill/>
          <a:ln cap="flat" cmpd="sng" w="9525">
            <a:solidFill>
              <a:srgbClr val="B7B7B7"/>
            </a:solidFill>
            <a:prstDash val="solid"/>
            <a:round/>
            <a:headEnd len="med" w="med" type="none"/>
            <a:tailEnd len="med" w="med" type="triangl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0"/>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no"/>
              <a:t>Repetisjon denne uken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I dag</a:t>
            </a:r>
            <a:endParaRPr/>
          </a:p>
        </p:txBody>
      </p:sp>
      <p:sp>
        <p:nvSpPr>
          <p:cNvPr id="182" name="Google Shape;182;p31"/>
          <p:cNvSpPr txBox="1"/>
          <p:nvPr>
            <p:ph idx="1" type="body"/>
          </p:nvPr>
        </p:nvSpPr>
        <p:spPr>
          <a:xfrm>
            <a:off x="311700" y="1152475"/>
            <a:ext cx="6252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Interface</a:t>
            </a:r>
            <a:endParaRPr/>
          </a:p>
          <a:p>
            <a:pPr indent="0" lvl="0" marL="0" rtl="0" algn="l">
              <a:spcBef>
                <a:spcPts val="1600"/>
              </a:spcBef>
              <a:spcAft>
                <a:spcPts val="0"/>
              </a:spcAft>
              <a:buNone/>
            </a:pPr>
            <a:r>
              <a:rPr lang="no"/>
              <a:t>HashMap</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Kort: Praktisk informasjon</a:t>
            </a:r>
            <a:endParaRPr/>
          </a:p>
        </p:txBody>
      </p:sp>
      <p:sp>
        <p:nvSpPr>
          <p:cNvPr id="66" name="Google Shape;66;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no"/>
              <a:t>Undervisningstilbud</a:t>
            </a:r>
            <a:endParaRPr/>
          </a:p>
          <a:p>
            <a:pPr indent="-317500" lvl="1" marL="914400" rtl="0" algn="l">
              <a:spcBef>
                <a:spcPts val="0"/>
              </a:spcBef>
              <a:spcAft>
                <a:spcPts val="0"/>
              </a:spcAft>
              <a:buSzPts val="1400"/>
              <a:buChar char="○"/>
            </a:pPr>
            <a:r>
              <a:rPr lang="no" u="sng">
                <a:solidFill>
                  <a:schemeClr val="hlink"/>
                </a:solidFill>
                <a:hlinkClick r:id="rId3"/>
              </a:rPr>
              <a:t>https://www.uio.no/studier/emner/matnat/ifi/IN1010/v21/undervisningstilbud/</a:t>
            </a:r>
            <a:endParaRPr/>
          </a:p>
          <a:p>
            <a:pPr indent="-317500" lvl="1" marL="914400" rtl="0" algn="l">
              <a:spcBef>
                <a:spcPts val="0"/>
              </a:spcBef>
              <a:spcAft>
                <a:spcPts val="0"/>
              </a:spcAft>
              <a:buSzPts val="1400"/>
              <a:buChar char="○"/>
            </a:pPr>
            <a:r>
              <a:rPr lang="no"/>
              <a:t>Jeg har konkrete spørsmål/problemer med min kode -&gt; Labtime! </a:t>
            </a:r>
            <a:endParaRPr/>
          </a:p>
          <a:p>
            <a:pPr indent="-317500" lvl="1" marL="914400" rtl="0" algn="l">
              <a:spcBef>
                <a:spcPts val="0"/>
              </a:spcBef>
              <a:spcAft>
                <a:spcPts val="0"/>
              </a:spcAft>
              <a:buSzPts val="1400"/>
              <a:buChar char="○"/>
            </a:pPr>
            <a:r>
              <a:rPr lang="no"/>
              <a:t>Jeg vil ha mer liveprogrammering -&gt; Plenumstime!</a:t>
            </a:r>
            <a:endParaRPr/>
          </a:p>
          <a:p>
            <a:pPr indent="-317500" lvl="1" marL="914400" rtl="0" algn="l">
              <a:spcBef>
                <a:spcPts val="0"/>
              </a:spcBef>
              <a:spcAft>
                <a:spcPts val="0"/>
              </a:spcAft>
              <a:buSzPts val="1400"/>
              <a:buChar char="○"/>
            </a:pPr>
            <a:r>
              <a:rPr lang="no"/>
              <a:t>Jeg vil jobbe med andre (og kanskje en kjapp recap av forelesning) -&gt; Gruppetime!</a:t>
            </a:r>
            <a:endParaRPr/>
          </a:p>
          <a:p>
            <a:pPr indent="-317500" lvl="1" marL="914400" rtl="0" algn="l">
              <a:spcBef>
                <a:spcPts val="0"/>
              </a:spcBef>
              <a:spcAft>
                <a:spcPts val="0"/>
              </a:spcAft>
              <a:buSzPts val="1400"/>
              <a:buChar char="○"/>
            </a:pPr>
            <a:r>
              <a:rPr lang="no"/>
              <a:t>Jeg vil ha en recap av de vanskeligste konseptene fra forelesning -&gt; Repetisjonsgruppe!</a:t>
            </a:r>
            <a:endParaRPr/>
          </a:p>
          <a:p>
            <a:pPr indent="-342900" lvl="0" marL="457200" rtl="0" algn="l">
              <a:spcBef>
                <a:spcPts val="0"/>
              </a:spcBef>
              <a:spcAft>
                <a:spcPts val="0"/>
              </a:spcAft>
              <a:buSzPts val="1800"/>
              <a:buChar char="●"/>
            </a:pPr>
            <a:r>
              <a:rPr lang="no"/>
              <a:t>Oblig 2, frist </a:t>
            </a:r>
            <a:r>
              <a:rPr lang="no"/>
              <a:t>Mandag 15.02 kl 23.59</a:t>
            </a:r>
            <a:endParaRPr/>
          </a:p>
          <a:p>
            <a:pPr indent="-342900" lvl="0" marL="457200" rtl="0" algn="l">
              <a:spcBef>
                <a:spcPts val="0"/>
              </a:spcBef>
              <a:spcAft>
                <a:spcPts val="0"/>
              </a:spcAft>
              <a:buSzPts val="1800"/>
              <a:buChar char="●"/>
            </a:pPr>
            <a:r>
              <a:rPr lang="no"/>
              <a:t>Meld dere på gruppe oblig 4!</a:t>
            </a:r>
            <a:endParaRPr/>
          </a:p>
          <a:p>
            <a:pPr indent="0" lvl="0" marL="0" rtl="0" algn="l">
              <a:spcBef>
                <a:spcPts val="1600"/>
              </a:spcBef>
              <a:spcAft>
                <a:spcPts val="0"/>
              </a:spcAft>
              <a:buNone/>
            </a:pPr>
            <a:r>
              <a:t/>
            </a:r>
            <a:endParaRPr/>
          </a:p>
          <a:p>
            <a:pPr indent="0" lvl="0" marL="457200" rtl="0" algn="l">
              <a:spcBef>
                <a:spcPts val="1600"/>
              </a:spcBef>
              <a:spcAft>
                <a:spcPts val="0"/>
              </a:spcAft>
              <a:buNone/>
            </a:pPr>
            <a:r>
              <a:t/>
            </a:r>
            <a:endParaRPr/>
          </a:p>
          <a:p>
            <a:pPr indent="0" lvl="0" marL="457200" rtl="0" algn="l">
              <a:spcBef>
                <a:spcPts val="1600"/>
              </a:spcBef>
              <a:spcAft>
                <a:spcPts val="1600"/>
              </a:spcAft>
              <a:buNone/>
            </a:pPr>
            <a:r>
              <a:rPr lang="no"/>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Interface</a:t>
            </a:r>
            <a:endParaRPr/>
          </a:p>
        </p:txBody>
      </p:sp>
      <p:sp>
        <p:nvSpPr>
          <p:cNvPr id="188" name="Google Shape;188;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Beskriver en gruppe objekter med de samme egenskapene.</a:t>
            </a:r>
            <a:endParaRPr/>
          </a:p>
          <a:p>
            <a:pPr indent="0" lvl="0" marL="0" rtl="0" algn="l">
              <a:spcBef>
                <a:spcPts val="1600"/>
              </a:spcBef>
              <a:spcAft>
                <a:spcPts val="0"/>
              </a:spcAft>
              <a:buNone/>
            </a:pPr>
            <a:r>
              <a:rPr lang="no"/>
              <a:t>Gjør bl.a. t vi kan putte alle de objektene (og bare de) i samme liste.</a:t>
            </a:r>
            <a:endParaRPr/>
          </a:p>
          <a:p>
            <a:pPr indent="0" lvl="0" marL="0" rtl="0" algn="l">
              <a:spcBef>
                <a:spcPts val="1600"/>
              </a:spcBef>
              <a:spcAft>
                <a:spcPts val="0"/>
              </a:spcAft>
              <a:buNone/>
            </a:pPr>
            <a:r>
              <a:rPr lang="no"/>
              <a:t>Et interface har definert signaturen til noen metoder. Alle klasser som implementerer et interface må ha disse metodene.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89" name="Google Shape;189;p32"/>
          <p:cNvPicPr preferRelativeResize="0"/>
          <p:nvPr/>
        </p:nvPicPr>
        <p:blipFill>
          <a:blip r:embed="rId3">
            <a:alphaModFix/>
          </a:blip>
          <a:stretch>
            <a:fillRect/>
          </a:stretch>
        </p:blipFill>
        <p:spPr>
          <a:xfrm>
            <a:off x="0" y="2927943"/>
            <a:ext cx="9143999" cy="1058114"/>
          </a:xfrm>
          <a:prstGeom prst="rect">
            <a:avLst/>
          </a:prstGeom>
          <a:noFill/>
          <a:ln>
            <a:noFill/>
          </a:ln>
        </p:spPr>
      </p:pic>
      <p:pic>
        <p:nvPicPr>
          <p:cNvPr id="190" name="Google Shape;190;p32"/>
          <p:cNvPicPr preferRelativeResize="0"/>
          <p:nvPr/>
        </p:nvPicPr>
        <p:blipFill>
          <a:blip r:embed="rId4">
            <a:alphaModFix/>
          </a:blip>
          <a:stretch>
            <a:fillRect/>
          </a:stretch>
        </p:blipFill>
        <p:spPr>
          <a:xfrm>
            <a:off x="0" y="4022950"/>
            <a:ext cx="7875500" cy="11205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Dyreregister</a:t>
            </a:r>
            <a:endParaRPr/>
          </a:p>
        </p:txBody>
      </p:sp>
      <p:pic>
        <p:nvPicPr>
          <p:cNvPr id="196" name="Google Shape;196;p33"/>
          <p:cNvPicPr preferRelativeResize="0"/>
          <p:nvPr/>
        </p:nvPicPr>
        <p:blipFill>
          <a:blip r:embed="rId3">
            <a:alphaModFix/>
          </a:blip>
          <a:stretch>
            <a:fillRect/>
          </a:stretch>
        </p:blipFill>
        <p:spPr>
          <a:xfrm>
            <a:off x="152400" y="1299625"/>
            <a:ext cx="4664964" cy="3691474"/>
          </a:xfrm>
          <a:prstGeom prst="rect">
            <a:avLst/>
          </a:prstGeom>
          <a:noFill/>
          <a:ln>
            <a:noFill/>
          </a:ln>
        </p:spPr>
      </p:pic>
      <p:pic>
        <p:nvPicPr>
          <p:cNvPr id="197" name="Google Shape;197;p33"/>
          <p:cNvPicPr preferRelativeResize="0"/>
          <p:nvPr/>
        </p:nvPicPr>
        <p:blipFill>
          <a:blip r:embed="rId4">
            <a:alphaModFix/>
          </a:blip>
          <a:stretch>
            <a:fillRect/>
          </a:stretch>
        </p:blipFill>
        <p:spPr>
          <a:xfrm>
            <a:off x="4969775" y="1299624"/>
            <a:ext cx="3706011" cy="1697225"/>
          </a:xfrm>
          <a:prstGeom prst="rect">
            <a:avLst/>
          </a:prstGeom>
          <a:noFill/>
          <a:ln>
            <a:noFill/>
          </a:ln>
        </p:spPr>
      </p:pic>
      <p:pic>
        <p:nvPicPr>
          <p:cNvPr id="198" name="Google Shape;198;p33"/>
          <p:cNvPicPr preferRelativeResize="0"/>
          <p:nvPr/>
        </p:nvPicPr>
        <p:blipFill>
          <a:blip r:embed="rId5">
            <a:alphaModFix/>
          </a:blip>
          <a:stretch>
            <a:fillRect/>
          </a:stretch>
        </p:blipFill>
        <p:spPr>
          <a:xfrm>
            <a:off x="4969776" y="3164866"/>
            <a:ext cx="3706000" cy="182623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Dyreregister</a:t>
            </a:r>
            <a:endParaRPr/>
          </a:p>
        </p:txBody>
      </p:sp>
      <p:sp>
        <p:nvSpPr>
          <p:cNvPr id="204" name="Google Shape;204;p3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Vi har en klasse Dyr. I den virkelige verden finnes det en del dyr som har sånn chip så man kan sjekke hvem som eier dem og sånn.</a:t>
            </a:r>
            <a:endParaRPr/>
          </a:p>
          <a:p>
            <a:pPr indent="0" lvl="0" marL="0" rtl="0" algn="l">
              <a:spcBef>
                <a:spcPts val="1600"/>
              </a:spcBef>
              <a:spcAft>
                <a:spcPts val="0"/>
              </a:spcAft>
              <a:buNone/>
            </a:pPr>
            <a:r>
              <a:rPr lang="no"/>
              <a:t>To eksempler er katter og hunder(tror jeg??)</a:t>
            </a:r>
            <a:endParaRPr/>
          </a:p>
          <a:p>
            <a:pPr indent="0" lvl="0" marL="0" rtl="0" algn="l">
              <a:spcBef>
                <a:spcPts val="1600"/>
              </a:spcBef>
              <a:spcAft>
                <a:spcPts val="0"/>
              </a:spcAft>
              <a:buNone/>
            </a:pPr>
            <a:r>
              <a:rPr lang="no"/>
              <a:t> </a:t>
            </a:r>
            <a:endParaRPr/>
          </a:p>
          <a:p>
            <a:pPr indent="0" lvl="0" marL="0" rtl="0" algn="l">
              <a:spcBef>
                <a:spcPts val="1600"/>
              </a:spcBef>
              <a:spcAft>
                <a:spcPts val="160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Dyreregister</a:t>
            </a:r>
            <a:endParaRPr/>
          </a:p>
        </p:txBody>
      </p:sp>
      <p:sp>
        <p:nvSpPr>
          <p:cNvPr id="210" name="Google Shape;210;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Vi har en klasse Dyr. I den virkelige verden finnes det en del dyr som har sånn chip så man kan sjekke hvem som eier dem og sånn.</a:t>
            </a:r>
            <a:endParaRPr/>
          </a:p>
          <a:p>
            <a:pPr indent="0" lvl="0" marL="0" rtl="0" algn="l">
              <a:spcBef>
                <a:spcPts val="1600"/>
              </a:spcBef>
              <a:spcAft>
                <a:spcPts val="0"/>
              </a:spcAft>
              <a:buNone/>
            </a:pPr>
            <a:r>
              <a:rPr lang="no"/>
              <a:t>To eksempler er katter og hunder(tror jeg??)</a:t>
            </a:r>
            <a:endParaRPr/>
          </a:p>
          <a:p>
            <a:pPr indent="0" lvl="0" marL="0" rtl="0" algn="l">
              <a:spcBef>
                <a:spcPts val="1600"/>
              </a:spcBef>
              <a:spcAft>
                <a:spcPts val="0"/>
              </a:spcAft>
              <a:buNone/>
            </a:pPr>
            <a:r>
              <a:rPr lang="no"/>
              <a:t>Vi skal lage et dyreregister der man kan slå opp på id og få info om dyr og eier. </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no"/>
              <a:t> </a:t>
            </a:r>
            <a:endParaRPr/>
          </a:p>
          <a:p>
            <a:pPr indent="0" lvl="0" marL="0" rtl="0" algn="l">
              <a:spcBef>
                <a:spcPts val="1600"/>
              </a:spcBef>
              <a:spcAft>
                <a:spcPts val="1600"/>
              </a:spcAft>
              <a:buNone/>
            </a:pPr>
            <a:r>
              <a:t/>
            </a:r>
            <a:endParaRPr/>
          </a:p>
        </p:txBody>
      </p:sp>
      <p:pic>
        <p:nvPicPr>
          <p:cNvPr id="211" name="Google Shape;211;p35"/>
          <p:cNvPicPr preferRelativeResize="0"/>
          <p:nvPr/>
        </p:nvPicPr>
        <p:blipFill rotWithShape="1">
          <a:blip r:embed="rId3">
            <a:alphaModFix/>
          </a:blip>
          <a:srcRect b="10603" l="1263" r="0" t="2839"/>
          <a:stretch/>
        </p:blipFill>
        <p:spPr>
          <a:xfrm>
            <a:off x="373950" y="2995625"/>
            <a:ext cx="4647450" cy="20486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HashMap</a:t>
            </a:r>
            <a:endParaRPr/>
          </a:p>
        </p:txBody>
      </p:sp>
      <p:sp>
        <p:nvSpPr>
          <p:cNvPr id="217" name="Google Shape;217;p3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Hvis vi har en mengde objekter kan vi bare putte dem i en liste og gå gjennom listen for å finne det vi vil ha.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no"/>
              <a:t>Men det går veldig mye raskere, og ser veldig mye penere ut å bruke en hashmap(ordbok) (hvis vi ofte slår opp på samme verdi):</a:t>
            </a:r>
            <a:endParaRPr/>
          </a:p>
          <a:p>
            <a:pPr indent="0" lvl="0" marL="0" rtl="0" algn="l">
              <a:spcBef>
                <a:spcPts val="1600"/>
              </a:spcBef>
              <a:spcAft>
                <a:spcPts val="1600"/>
              </a:spcAft>
              <a:buNone/>
            </a:pPr>
            <a:br>
              <a:rPr lang="no"/>
            </a:br>
            <a:endParaRPr/>
          </a:p>
        </p:txBody>
      </p:sp>
      <p:pic>
        <p:nvPicPr>
          <p:cNvPr id="218" name="Google Shape;218;p36"/>
          <p:cNvPicPr preferRelativeResize="0"/>
          <p:nvPr/>
        </p:nvPicPr>
        <p:blipFill>
          <a:blip r:embed="rId3">
            <a:alphaModFix/>
          </a:blip>
          <a:stretch>
            <a:fillRect/>
          </a:stretch>
        </p:blipFill>
        <p:spPr>
          <a:xfrm>
            <a:off x="419400" y="1901875"/>
            <a:ext cx="3556500" cy="1541525"/>
          </a:xfrm>
          <a:prstGeom prst="rect">
            <a:avLst/>
          </a:prstGeom>
          <a:noFill/>
          <a:ln>
            <a:noFill/>
          </a:ln>
        </p:spPr>
      </p:pic>
      <p:pic>
        <p:nvPicPr>
          <p:cNvPr id="219" name="Google Shape;219;p36"/>
          <p:cNvPicPr preferRelativeResize="0"/>
          <p:nvPr/>
        </p:nvPicPr>
        <p:blipFill>
          <a:blip r:embed="rId4">
            <a:alphaModFix/>
          </a:blip>
          <a:stretch>
            <a:fillRect/>
          </a:stretch>
        </p:blipFill>
        <p:spPr>
          <a:xfrm>
            <a:off x="419400" y="4327550"/>
            <a:ext cx="4118287" cy="6681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Interface</a:t>
            </a:r>
            <a:endParaRPr/>
          </a:p>
        </p:txBody>
      </p:sp>
      <p:sp>
        <p:nvSpPr>
          <p:cNvPr id="225" name="Google Shape;225;p3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Uansett om vi bruker Array, ArrayList eller HashMap må vi fortelle programmet hva vi vil putte oppi.</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226" name="Google Shape;226;p37"/>
          <p:cNvPicPr preferRelativeResize="0"/>
          <p:nvPr/>
        </p:nvPicPr>
        <p:blipFill>
          <a:blip r:embed="rId3">
            <a:alphaModFix/>
          </a:blip>
          <a:stretch>
            <a:fillRect/>
          </a:stretch>
        </p:blipFill>
        <p:spPr>
          <a:xfrm>
            <a:off x="0" y="1912950"/>
            <a:ext cx="9144001" cy="936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Interface</a:t>
            </a:r>
            <a:endParaRPr/>
          </a:p>
        </p:txBody>
      </p:sp>
      <p:sp>
        <p:nvSpPr>
          <p:cNvPr id="232" name="Google Shape;232;p3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Uansett om vi bruker Array, ArrayList eller HashMap må vi fortelle programmet hva vi vil putte oppi.</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no"/>
              <a:t>Så det vi vil: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233" name="Google Shape;233;p38"/>
          <p:cNvPicPr preferRelativeResize="0"/>
          <p:nvPr/>
        </p:nvPicPr>
        <p:blipFill>
          <a:blip r:embed="rId3">
            <a:alphaModFix/>
          </a:blip>
          <a:stretch>
            <a:fillRect/>
          </a:stretch>
        </p:blipFill>
        <p:spPr>
          <a:xfrm>
            <a:off x="0" y="1912950"/>
            <a:ext cx="9144001" cy="936000"/>
          </a:xfrm>
          <a:prstGeom prst="rect">
            <a:avLst/>
          </a:prstGeom>
          <a:noFill/>
          <a:ln>
            <a:noFill/>
          </a:ln>
        </p:spPr>
      </p:pic>
      <p:pic>
        <p:nvPicPr>
          <p:cNvPr id="234" name="Google Shape;234;p38"/>
          <p:cNvPicPr preferRelativeResize="0"/>
          <p:nvPr/>
        </p:nvPicPr>
        <p:blipFill rotWithShape="1">
          <a:blip r:embed="rId4">
            <a:alphaModFix/>
          </a:blip>
          <a:srcRect b="0" l="10296" r="11167" t="0"/>
          <a:stretch/>
        </p:blipFill>
        <p:spPr>
          <a:xfrm>
            <a:off x="366300" y="3397200"/>
            <a:ext cx="4128550" cy="6741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Interface</a:t>
            </a:r>
            <a:endParaRPr/>
          </a:p>
        </p:txBody>
      </p:sp>
      <p:sp>
        <p:nvSpPr>
          <p:cNvPr id="240" name="Google Shape;240;p3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Uansett om vi bruker Array, ArrayList eller HashMap må vi fortelle programmet hva vi vil putte oppi.</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no"/>
              <a:t>Så det vi vil: </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no"/>
              <a:t>For å gjøre dette lager vi et interface:</a:t>
            </a:r>
            <a:endParaRPr/>
          </a:p>
        </p:txBody>
      </p:sp>
      <p:pic>
        <p:nvPicPr>
          <p:cNvPr id="241" name="Google Shape;241;p39"/>
          <p:cNvPicPr preferRelativeResize="0"/>
          <p:nvPr/>
        </p:nvPicPr>
        <p:blipFill>
          <a:blip r:embed="rId3">
            <a:alphaModFix/>
          </a:blip>
          <a:stretch>
            <a:fillRect/>
          </a:stretch>
        </p:blipFill>
        <p:spPr>
          <a:xfrm>
            <a:off x="0" y="1912950"/>
            <a:ext cx="9144001" cy="936000"/>
          </a:xfrm>
          <a:prstGeom prst="rect">
            <a:avLst/>
          </a:prstGeom>
          <a:noFill/>
          <a:ln>
            <a:noFill/>
          </a:ln>
        </p:spPr>
      </p:pic>
      <p:pic>
        <p:nvPicPr>
          <p:cNvPr id="242" name="Google Shape;242;p39"/>
          <p:cNvPicPr preferRelativeResize="0"/>
          <p:nvPr/>
        </p:nvPicPr>
        <p:blipFill rotWithShape="1">
          <a:blip r:embed="rId4">
            <a:alphaModFix/>
          </a:blip>
          <a:srcRect b="0" l="10296" r="11167" t="0"/>
          <a:stretch/>
        </p:blipFill>
        <p:spPr>
          <a:xfrm>
            <a:off x="366300" y="3397200"/>
            <a:ext cx="4128550" cy="674175"/>
          </a:xfrm>
          <a:prstGeom prst="rect">
            <a:avLst/>
          </a:prstGeom>
          <a:noFill/>
          <a:ln>
            <a:noFill/>
          </a:ln>
        </p:spPr>
      </p:pic>
      <p:pic>
        <p:nvPicPr>
          <p:cNvPr id="243" name="Google Shape;243;p39"/>
          <p:cNvPicPr preferRelativeResize="0"/>
          <p:nvPr/>
        </p:nvPicPr>
        <p:blipFill rotWithShape="1">
          <a:blip r:embed="rId5">
            <a:alphaModFix/>
          </a:blip>
          <a:srcRect b="0" l="10870" r="6210" t="0"/>
          <a:stretch/>
        </p:blipFill>
        <p:spPr>
          <a:xfrm>
            <a:off x="366300" y="4492056"/>
            <a:ext cx="4128550" cy="65144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Dyreregister</a:t>
            </a:r>
            <a:endParaRPr/>
          </a:p>
        </p:txBody>
      </p:sp>
      <p:sp>
        <p:nvSpPr>
          <p:cNvPr id="249" name="Google Shape;249;p4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Vi har en klasse Dyr. I den virkelige verden finnes det en del dyr som har sånn chip så man kan sjekke hvem som eier dem og sånn.</a:t>
            </a:r>
            <a:endParaRPr/>
          </a:p>
          <a:p>
            <a:pPr indent="0" lvl="0" marL="0" rtl="0" algn="l">
              <a:spcBef>
                <a:spcPts val="1600"/>
              </a:spcBef>
              <a:spcAft>
                <a:spcPts val="0"/>
              </a:spcAft>
              <a:buNone/>
            </a:pPr>
            <a:r>
              <a:rPr lang="no"/>
              <a:t>To eksempler er katter og hunder(tror jeg??)</a:t>
            </a:r>
            <a:endParaRPr/>
          </a:p>
          <a:p>
            <a:pPr indent="0" lvl="0" marL="0" rtl="0" algn="l">
              <a:spcBef>
                <a:spcPts val="1600"/>
              </a:spcBef>
              <a:spcAft>
                <a:spcPts val="1600"/>
              </a:spcAft>
              <a:buNone/>
            </a:pPr>
            <a:r>
              <a:rPr lang="no"/>
              <a:t>Vi skal fikse sånn at Katt og Hund blir Dyr med chip!</a:t>
            </a:r>
            <a:endParaRPr/>
          </a:p>
        </p:txBody>
      </p:sp>
      <p:pic>
        <p:nvPicPr>
          <p:cNvPr id="250" name="Google Shape;250;p40"/>
          <p:cNvPicPr preferRelativeResize="0"/>
          <p:nvPr/>
        </p:nvPicPr>
        <p:blipFill>
          <a:blip r:embed="rId3">
            <a:alphaModFix/>
          </a:blip>
          <a:stretch>
            <a:fillRect/>
          </a:stretch>
        </p:blipFill>
        <p:spPr>
          <a:xfrm>
            <a:off x="399175" y="3179325"/>
            <a:ext cx="3809174" cy="1458525"/>
          </a:xfrm>
          <a:prstGeom prst="rect">
            <a:avLst/>
          </a:prstGeom>
          <a:noFill/>
          <a:ln>
            <a:noFill/>
          </a:ln>
        </p:spPr>
      </p:pic>
      <p:pic>
        <p:nvPicPr>
          <p:cNvPr id="251" name="Google Shape;251;p40"/>
          <p:cNvPicPr preferRelativeResize="0"/>
          <p:nvPr/>
        </p:nvPicPr>
        <p:blipFill rotWithShape="1">
          <a:blip r:embed="rId4">
            <a:alphaModFix/>
          </a:blip>
          <a:srcRect b="10" l="5303" r="0" t="-10"/>
          <a:stretch/>
        </p:blipFill>
        <p:spPr>
          <a:xfrm>
            <a:off x="4619800" y="3861575"/>
            <a:ext cx="4212499" cy="301203"/>
          </a:xfrm>
          <a:prstGeom prst="rect">
            <a:avLst/>
          </a:prstGeom>
          <a:noFill/>
          <a:ln>
            <a:noFill/>
          </a:ln>
        </p:spPr>
      </p:pic>
      <p:pic>
        <p:nvPicPr>
          <p:cNvPr id="252" name="Google Shape;252;p40"/>
          <p:cNvPicPr preferRelativeResize="0"/>
          <p:nvPr/>
        </p:nvPicPr>
        <p:blipFill>
          <a:blip r:embed="rId5">
            <a:alphaModFix/>
          </a:blip>
          <a:stretch>
            <a:fillRect/>
          </a:stretch>
        </p:blipFill>
        <p:spPr>
          <a:xfrm>
            <a:off x="4619800" y="3317175"/>
            <a:ext cx="4212499" cy="296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no"/>
              <a:t>De vanligste feilene på oblig 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Array vs ArrayList</a:t>
            </a:r>
            <a:endParaRPr/>
          </a:p>
        </p:txBody>
      </p:sp>
      <p:sp>
        <p:nvSpPr>
          <p:cNvPr id="77" name="Google Shape;77;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Array er raskere, men ArrayList har metoder, og man kan endre størrelse.</a:t>
            </a:r>
            <a:endParaRPr/>
          </a:p>
          <a:p>
            <a:pPr indent="0" lvl="0" marL="0" rtl="0" algn="l">
              <a:spcBef>
                <a:spcPts val="1600"/>
              </a:spcBef>
              <a:spcAft>
                <a:spcPts val="0"/>
              </a:spcAft>
              <a:buNone/>
            </a:pPr>
            <a:r>
              <a:rPr lang="no"/>
              <a:t>Så bruke Array hvis du vet antall elementer. </a:t>
            </a:r>
            <a:endParaRPr/>
          </a:p>
          <a:p>
            <a:pPr indent="0" lvl="0" marL="0" rtl="0" algn="l">
              <a:spcBef>
                <a:spcPts val="1600"/>
              </a:spcBef>
              <a:spcAft>
                <a:spcPts val="1600"/>
              </a:spcAft>
              <a:buNone/>
            </a:pPr>
            <a:r>
              <a:rPr lang="no"/>
              <a:t>F.eks. i oblig1 så visste vi maks antall noder i nodelistene i array, og de fleste av dere (alle?) implementerte det slik at vi fylte opp et rack helt, før vi la til et nytt rack. Så de fleste racksene ville ha maskAntallNoder, bare det siste racket ville ha litt færre racks.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Datastrukturtegning</a:t>
            </a:r>
            <a:endParaRPr/>
          </a:p>
        </p:txBody>
      </p:sp>
      <p:sp>
        <p:nvSpPr>
          <p:cNvPr id="83" name="Google Shape;83;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Anbefaler å lese hele dette dokumentet i sin helhet: </a:t>
            </a:r>
            <a:endParaRPr/>
          </a:p>
          <a:p>
            <a:pPr indent="0" lvl="0" marL="0" rtl="0" algn="l">
              <a:spcBef>
                <a:spcPts val="1600"/>
              </a:spcBef>
              <a:spcAft>
                <a:spcPts val="0"/>
              </a:spcAft>
              <a:buNone/>
            </a:pPr>
            <a:r>
              <a:rPr lang="no" u="sng">
                <a:solidFill>
                  <a:schemeClr val="hlink"/>
                </a:solidFill>
                <a:hlinkClick r:id="rId3"/>
              </a:rPr>
              <a:t>https://www.uio.no/studier/emner/matnat/ifi/IN1010/v21/notater/omdatastrukt-2021.pdf</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no"/>
              <a:t>Objekter skal ha heltrukket-linje-firkant: </a:t>
            </a:r>
            <a:endParaRPr/>
          </a:p>
          <a:p>
            <a:pPr indent="0" lvl="0" marL="0" rtl="0" algn="l">
              <a:spcBef>
                <a:spcPts val="1600"/>
              </a:spcBef>
              <a:spcAft>
                <a:spcPts val="0"/>
              </a:spcAft>
              <a:buNone/>
            </a:pPr>
            <a:r>
              <a:rPr lang="no"/>
              <a:t>Alt som er statisk i en klasse skal inni en stiplet-linje-firkant: </a:t>
            </a:r>
            <a:endParaRPr/>
          </a:p>
          <a:p>
            <a:pPr indent="0" lvl="0" marL="0" rtl="0" algn="l">
              <a:spcBef>
                <a:spcPts val="1600"/>
              </a:spcBef>
              <a:spcAft>
                <a:spcPts val="1600"/>
              </a:spcAft>
              <a:buNone/>
            </a:pPr>
            <a:r>
              <a:rPr lang="no"/>
              <a:t>Husk å tegne objektene til array og arrayList som egne bokser!</a:t>
            </a:r>
            <a:endParaRPr/>
          </a:p>
        </p:txBody>
      </p:sp>
      <p:sp>
        <p:nvSpPr>
          <p:cNvPr id="84" name="Google Shape;84;p17"/>
          <p:cNvSpPr/>
          <p:nvPr/>
        </p:nvSpPr>
        <p:spPr>
          <a:xfrm>
            <a:off x="4421300" y="2743100"/>
            <a:ext cx="790500" cy="2928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7"/>
          <p:cNvSpPr/>
          <p:nvPr/>
        </p:nvSpPr>
        <p:spPr>
          <a:xfrm>
            <a:off x="6265925" y="3279900"/>
            <a:ext cx="956400" cy="351300"/>
          </a:xfrm>
          <a:prstGeom prst="roundRect">
            <a:avLst>
              <a:gd fmla="val 16667" name="adj"/>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While-loop vs for-loop vs for-each-loop</a:t>
            </a:r>
            <a:endParaRPr/>
          </a:p>
        </p:txBody>
      </p:sp>
      <p:sp>
        <p:nvSpPr>
          <p:cNvPr id="91" name="Google Shape;91;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Vi bruker while hvis vi _ikke_ vet hvor mange ganger noe skal skje, ellers bruker vi for. Altså: kan vi bruke for bruker vi for! </a:t>
            </a:r>
            <a:endParaRPr/>
          </a:p>
          <a:p>
            <a:pPr indent="0" lvl="0" marL="0" rtl="0" algn="l">
              <a:spcBef>
                <a:spcPts val="1600"/>
              </a:spcBef>
              <a:spcAft>
                <a:spcPts val="0"/>
              </a:spcAft>
              <a:buNone/>
            </a:pPr>
            <a:r>
              <a:rPr lang="no"/>
              <a:t>Skal vi gå gjennom elementer i en type liste (bokstaver i en string f.eks.) så bruker vi vanlig for hvis vi trenger indeksen til elementet, ellers bruker vi for-each. </a:t>
            </a:r>
            <a:br>
              <a:rPr lang="no"/>
            </a:br>
            <a:r>
              <a:rPr lang="no"/>
              <a:t>Altså: kan vi bruke for-each på liste bruker vi for-each.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92" name="Google Shape;92;p18"/>
          <p:cNvPicPr preferRelativeResize="0"/>
          <p:nvPr/>
        </p:nvPicPr>
        <p:blipFill>
          <a:blip r:embed="rId3">
            <a:alphaModFix/>
          </a:blip>
          <a:stretch>
            <a:fillRect/>
          </a:stretch>
        </p:blipFill>
        <p:spPr>
          <a:xfrm>
            <a:off x="370875" y="3022175"/>
            <a:ext cx="5299674" cy="2121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Du trenger ikke putte all koden din i en try/catch!</a:t>
            </a:r>
            <a:endParaRPr/>
          </a:p>
        </p:txBody>
      </p:sp>
      <p:sp>
        <p:nvSpPr>
          <p:cNvPr id="98" name="Google Shape;98;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Det er bare new Scanner som kan gi error, så det er bare den vi trenger å putte inne i try. </a:t>
            </a:r>
            <a:endParaRPr/>
          </a:p>
          <a:p>
            <a:pPr indent="0" lvl="0" marL="0" rtl="0" algn="l">
              <a:spcBef>
                <a:spcPts val="1600"/>
              </a:spcBef>
              <a:spcAft>
                <a:spcPts val="1600"/>
              </a:spcAft>
              <a:buNone/>
            </a:pPr>
            <a:r>
              <a:rPr lang="no"/>
              <a:t>Deklarerer variabelen fil utenfor så den er definert utenfor</a:t>
            </a:r>
            <a:endParaRPr/>
          </a:p>
        </p:txBody>
      </p:sp>
      <p:pic>
        <p:nvPicPr>
          <p:cNvPr id="99" name="Google Shape;99;p19"/>
          <p:cNvPicPr preferRelativeResize="0"/>
          <p:nvPr/>
        </p:nvPicPr>
        <p:blipFill>
          <a:blip r:embed="rId3">
            <a:alphaModFix/>
          </a:blip>
          <a:stretch>
            <a:fillRect/>
          </a:stretch>
        </p:blipFill>
        <p:spPr>
          <a:xfrm>
            <a:off x="370275" y="2571750"/>
            <a:ext cx="4438071" cy="1997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no"/>
              <a:t>Repetisjon forrige uke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Sist</a:t>
            </a:r>
            <a:endParaRPr/>
          </a:p>
        </p:txBody>
      </p:sp>
      <p:sp>
        <p:nvSpPr>
          <p:cNvPr id="110" name="Google Shape;110;p21"/>
          <p:cNvSpPr txBox="1"/>
          <p:nvPr>
            <p:ph idx="1" type="body"/>
          </p:nvPr>
        </p:nvSpPr>
        <p:spPr>
          <a:xfrm>
            <a:off x="311700" y="1152475"/>
            <a:ext cx="6252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Abstract class</a:t>
            </a:r>
            <a:endParaRPr/>
          </a:p>
          <a:p>
            <a:pPr indent="0" lvl="0" marL="0" rtl="0" algn="l">
              <a:spcBef>
                <a:spcPts val="1600"/>
              </a:spcBef>
              <a:spcAft>
                <a:spcPts val="0"/>
              </a:spcAft>
              <a:buNone/>
            </a:pPr>
            <a:r>
              <a:rPr lang="no"/>
              <a:t>.super</a:t>
            </a:r>
            <a:endParaRPr/>
          </a:p>
          <a:p>
            <a:pPr indent="0" lvl="0" marL="0" rtl="0" algn="l">
              <a:spcBef>
                <a:spcPts val="1600"/>
              </a:spcBef>
              <a:spcAft>
                <a:spcPts val="0"/>
              </a:spcAft>
              <a:buNone/>
            </a:pPr>
            <a:r>
              <a:rPr lang="no"/>
              <a:t>super() </a:t>
            </a:r>
            <a:endParaRPr/>
          </a:p>
          <a:p>
            <a:pPr indent="0" lvl="0" marL="0" rtl="0" algn="l">
              <a:spcBef>
                <a:spcPts val="1600"/>
              </a:spcBef>
              <a:spcAft>
                <a:spcPts val="0"/>
              </a:spcAft>
              <a:buNone/>
            </a:pPr>
            <a:r>
              <a:rPr lang="no"/>
              <a:t>Polymorfi </a:t>
            </a:r>
            <a:endParaRPr/>
          </a:p>
          <a:p>
            <a:pPr indent="0" lvl="0" marL="0" rtl="0" algn="l">
              <a:spcBef>
                <a:spcPts val="1600"/>
              </a:spcBef>
              <a:spcAft>
                <a:spcPts val="0"/>
              </a:spcAft>
              <a:buNone/>
            </a:pPr>
            <a:r>
              <a:rPr lang="no"/>
              <a:t>Ugg hjelp, skjønte ingenting av mentimeter-quizen i forelesningen!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