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Raleway"/>
      <p:regular r:id="rId16"/>
      <p:bold r:id="rId17"/>
      <p:italic r:id="rId18"/>
      <p:boldItalic r:id="rId19"/>
    </p:embeddedFont>
    <p:embeddedFont>
      <p:font typeface="La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regular.fntdata"/><Relationship Id="rId11" Type="http://schemas.openxmlformats.org/officeDocument/2006/relationships/slide" Target="slides/slide6.xml"/><Relationship Id="rId22" Type="http://schemas.openxmlformats.org/officeDocument/2006/relationships/font" Target="fonts/Lato-italic.fntdata"/><Relationship Id="rId10" Type="http://schemas.openxmlformats.org/officeDocument/2006/relationships/slide" Target="slides/slide5.xml"/><Relationship Id="rId21" Type="http://schemas.openxmlformats.org/officeDocument/2006/relationships/font" Target="fonts/Lat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La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aleway-bold.fntdata"/><Relationship Id="rId16" Type="http://schemas.openxmlformats.org/officeDocument/2006/relationships/font" Target="fonts/Raleway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aleway-boldItalic.fntdata"/><Relationship Id="rId6" Type="http://schemas.openxmlformats.org/officeDocument/2006/relationships/slide" Target="slides/slide1.xml"/><Relationship Id="rId18" Type="http://schemas.openxmlformats.org/officeDocument/2006/relationships/font" Target="fonts/Raleway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2f2cdbf3e7_0_5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12f2cdbf3e7_0_5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2f2cdbf3e7_0_4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2f2cdbf3e7_0_4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2f2cdbf3e7_0_4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2f2cdbf3e7_0_4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2f2cdbf3e7_0_4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2f2cdbf3e7_0_4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2f2cdbf3e7_0_4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2f2cdbf3e7_0_4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2f2cdbf3e7_0_4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2f2cdbf3e7_0_4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2f2cdbf3e7_0_5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2f2cdbf3e7_0_5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2f2cdbf3e7_0_5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2f2cdbf3e7_0_5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2f2cdbf3e7_0_5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12f2cdbf3e7_0_5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uio.no/studier/emner/matnat/ifi/IN1010/v22/grupper/gruppe-4/uke-13---rekursjon/oppgaver-uke-13.pdf" TargetMode="External"/><Relationship Id="rId4" Type="http://schemas.openxmlformats.org/officeDocument/2006/relationships/hyperlink" Target="https://trix.ifi.uio.no/course/16?tags=rekursjon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Repetisjon av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Rekursjon</a:t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Tips: Google </a:t>
            </a:r>
            <a:r>
              <a:rPr lang="no"/>
              <a:t>“R</a:t>
            </a:r>
            <a:r>
              <a:rPr lang="no"/>
              <a:t>ekursjon” og trykk på </a:t>
            </a:r>
            <a:r>
              <a:rPr i="1" lang="no"/>
              <a:t>Mente du</a:t>
            </a:r>
            <a:r>
              <a:rPr lang="no"/>
              <a:t> et par ganger :)</a:t>
            </a:r>
            <a:endParaRPr/>
          </a:p>
        </p:txBody>
      </p:sp>
      <p:sp>
        <p:nvSpPr>
          <p:cNvPr id="88" name="Google Shape;88;p13"/>
          <p:cNvSpPr txBox="1"/>
          <p:nvPr>
            <p:ph idx="1" type="subTitle"/>
          </p:nvPr>
        </p:nvSpPr>
        <p:spPr>
          <a:xfrm>
            <a:off x="729627" y="37141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Mentikode for spørsmål: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2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Hva nå? Oppgaver!</a:t>
            </a:r>
            <a:endParaRPr/>
          </a:p>
        </p:txBody>
      </p:sp>
      <p:sp>
        <p:nvSpPr>
          <p:cNvPr id="166" name="Google Shape;166;p22"/>
          <p:cNvSpPr txBox="1"/>
          <p:nvPr>
            <p:ph idx="1" type="body"/>
          </p:nvPr>
        </p:nvSpPr>
        <p:spPr>
          <a:xfrm>
            <a:off x="729325" y="2078875"/>
            <a:ext cx="7121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Seminaroppgaver uke 13: </a:t>
            </a:r>
            <a:r>
              <a:rPr lang="no" u="sng">
                <a:solidFill>
                  <a:schemeClr val="hlink"/>
                </a:solidFill>
                <a:hlinkClick r:id="rId3"/>
              </a:rPr>
              <a:t>https://www.uio.no/studier/emner/matnat/ifi/IN1010/v22/grupper/gruppe-4/uke-13---rekursjon/oppgaver-uke-13.pdf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no"/>
              <a:t>Trix: </a:t>
            </a:r>
            <a:r>
              <a:rPr lang="no" u="sng">
                <a:solidFill>
                  <a:schemeClr val="hlink"/>
                </a:solidFill>
                <a:hlinkClick r:id="rId4"/>
              </a:rPr>
              <a:t>https://trix.ifi.uio.no/course/16?tags=rekursjon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Plan for dagen</a:t>
            </a:r>
            <a:endParaRPr/>
          </a:p>
        </p:txBody>
      </p:sp>
      <p:sp>
        <p:nvSpPr>
          <p:cNvPr id="94" name="Google Shape;94;p14"/>
          <p:cNvSpPr txBox="1"/>
          <p:nvPr>
            <p:ph idx="1" type="body"/>
          </p:nvPr>
        </p:nvSpPr>
        <p:spPr>
          <a:xfrm>
            <a:off x="729325" y="2078875"/>
            <a:ext cx="76884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no" sz="2200"/>
              <a:t>Klassisk gjennomgang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no" sz="2200"/>
              <a:t>Gjennomgang av eksempeloppgave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no" sz="2200"/>
              <a:t>Mentimeter quiz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no" sz="2200"/>
              <a:t>Livekode en eksamensoppgave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lang="no" sz="2200"/>
              <a:t>Arbeide med oppgaver</a:t>
            </a:r>
            <a:endParaRPr sz="2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/>
          <p:nvPr>
            <p:ph type="title"/>
          </p:nvPr>
        </p:nvSpPr>
        <p:spPr>
          <a:xfrm>
            <a:off x="729450" y="864300"/>
            <a:ext cx="35487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Hva er rekursjon igjen?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2500"/>
              <a:t>En metode som kaller seg selv!</a:t>
            </a:r>
            <a:endParaRPr sz="2500"/>
          </a:p>
        </p:txBody>
      </p:sp>
      <p:pic>
        <p:nvPicPr>
          <p:cNvPr id="100" name="Google Shape;10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8775" y="341850"/>
            <a:ext cx="4405151" cy="1802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4">
            <a:alphaModFix/>
          </a:blip>
          <a:srcRect b="0" l="0" r="0" t="2066"/>
          <a:stretch/>
        </p:blipFill>
        <p:spPr>
          <a:xfrm>
            <a:off x="7276350" y="1553450"/>
            <a:ext cx="1511250" cy="2690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no"/>
              <a:t>Når vi bruker rekursjon trenger vi alltid et</a:t>
            </a:r>
            <a:r>
              <a:rPr lang="no"/>
              <a:t> </a:t>
            </a:r>
            <a:r>
              <a:rPr lang="no"/>
              <a:t>base case</a:t>
            </a:r>
            <a:endParaRPr/>
          </a:p>
        </p:txBody>
      </p:sp>
      <p:sp>
        <p:nvSpPr>
          <p:cNvPr id="107" name="Google Shape;107;p16"/>
          <p:cNvSpPr txBox="1"/>
          <p:nvPr>
            <p:ph idx="1" type="body"/>
          </p:nvPr>
        </p:nvSpPr>
        <p:spPr>
          <a:xfrm>
            <a:off x="681950" y="3887100"/>
            <a:ext cx="3404700" cy="131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no"/>
              <a:t>Hvis det mangler stopper aldri rekursjonen, og vi får en StackOverflowError!</a:t>
            </a:r>
            <a:endParaRPr/>
          </a:p>
        </p:txBody>
      </p:sp>
      <p:pic>
        <p:nvPicPr>
          <p:cNvPr id="108" name="Google Shape;10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4550" y="2078875"/>
            <a:ext cx="3869074" cy="158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3600" y="2078874"/>
            <a:ext cx="3869074" cy="1445082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6"/>
          <p:cNvSpPr/>
          <p:nvPr/>
        </p:nvSpPr>
        <p:spPr>
          <a:xfrm>
            <a:off x="5015025" y="2302950"/>
            <a:ext cx="1398300" cy="226800"/>
          </a:xfrm>
          <a:prstGeom prst="rect">
            <a:avLst/>
          </a:prstGeom>
          <a:solidFill>
            <a:srgbClr val="FFFFFF">
              <a:alpha val="20420"/>
            </a:srgbClr>
          </a:solidFill>
          <a:ln cap="flat" cmpd="sng" w="2857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6"/>
          <p:cNvSpPr/>
          <p:nvPr/>
        </p:nvSpPr>
        <p:spPr>
          <a:xfrm>
            <a:off x="1007700" y="2798550"/>
            <a:ext cx="1202400" cy="226800"/>
          </a:xfrm>
          <a:prstGeom prst="rect">
            <a:avLst/>
          </a:prstGeom>
          <a:solidFill>
            <a:srgbClr val="FFFFFF">
              <a:alpha val="20420"/>
            </a:srgbClr>
          </a:solidFill>
          <a:ln cap="flat" cmpd="sng" w="2857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Base case må ikke være en if-setning</a:t>
            </a:r>
            <a:endParaRPr/>
          </a:p>
        </p:txBody>
      </p:sp>
      <p:sp>
        <p:nvSpPr>
          <p:cNvPr id="117" name="Google Shape;117;p17"/>
          <p:cNvSpPr txBox="1"/>
          <p:nvPr>
            <p:ph idx="1" type="body"/>
          </p:nvPr>
        </p:nvSpPr>
        <p:spPr>
          <a:xfrm>
            <a:off x="729325" y="2078875"/>
            <a:ext cx="39795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1800"/>
              <a:t>Eks. labyrint-obligen (6), her løses det ved </a:t>
            </a:r>
            <a:r>
              <a:rPr b="1" lang="no" sz="1800"/>
              <a:t>polymorfi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1800"/>
          </a:p>
        </p:txBody>
      </p:sp>
      <p:pic>
        <p:nvPicPr>
          <p:cNvPr id="118" name="Google Shape;11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86825" y="3736400"/>
            <a:ext cx="5231025" cy="983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89175" y="2180563"/>
            <a:ext cx="3283150" cy="122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Hvordan kan man tenke på rekursjon?</a:t>
            </a:r>
            <a:endParaRPr/>
          </a:p>
        </p:txBody>
      </p:sp>
      <p:sp>
        <p:nvSpPr>
          <p:cNvPr id="125" name="Google Shape;125;p18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8"/>
          <p:cNvSpPr txBox="1"/>
          <p:nvPr>
            <p:ph idx="2" type="body"/>
          </p:nvPr>
        </p:nvSpPr>
        <p:spPr>
          <a:xfrm>
            <a:off x="289329" y="40797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1900"/>
              <a:t>Starter med kallet: </a:t>
            </a:r>
            <a:r>
              <a:rPr lang="no" sz="1900">
                <a:solidFill>
                  <a:srgbClr val="61AFEF"/>
                </a:solidFill>
                <a:highlight>
                  <a:srgbClr val="282C34"/>
                </a:highlight>
                <a:latin typeface="Courier New"/>
                <a:ea typeface="Courier New"/>
                <a:cs typeface="Courier New"/>
                <a:sym typeface="Courier New"/>
              </a:rPr>
              <a:t>tellNed</a:t>
            </a:r>
            <a:r>
              <a:rPr lang="no" sz="1900">
                <a:solidFill>
                  <a:srgbClr val="ABB2BF"/>
                </a:solidFill>
                <a:highlight>
                  <a:srgbClr val="282C34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no" sz="1900">
                <a:solidFill>
                  <a:srgbClr val="D19A66"/>
                </a:solidFill>
                <a:highlight>
                  <a:srgbClr val="282C34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no" sz="1900">
                <a:solidFill>
                  <a:srgbClr val="ABB2BF"/>
                </a:solidFill>
                <a:highlight>
                  <a:srgbClr val="282C34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sz="1900">
              <a:solidFill>
                <a:srgbClr val="ABB2BF"/>
              </a:solidFill>
              <a:highlight>
                <a:srgbClr val="282C34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27" name="Google Shape;12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326" y="2078875"/>
            <a:ext cx="3048325" cy="1906325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8"/>
          <p:cNvSpPr txBox="1"/>
          <p:nvPr/>
        </p:nvSpPr>
        <p:spPr>
          <a:xfrm>
            <a:off x="5286750" y="3862975"/>
            <a:ext cx="31311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no" sz="1900">
                <a:solidFill>
                  <a:srgbClr val="61AFEF"/>
                </a:solidFill>
                <a:highlight>
                  <a:srgbClr val="282C34"/>
                </a:highlight>
                <a:latin typeface="Courier New"/>
                <a:ea typeface="Courier New"/>
                <a:cs typeface="Courier New"/>
                <a:sym typeface="Courier New"/>
              </a:rPr>
              <a:t>tellNed</a:t>
            </a:r>
            <a:r>
              <a:rPr lang="no" sz="1900">
                <a:solidFill>
                  <a:srgbClr val="ABB2BF"/>
                </a:solidFill>
                <a:highlight>
                  <a:srgbClr val="282C34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no" sz="1900">
                <a:solidFill>
                  <a:srgbClr val="D19A66"/>
                </a:solidFill>
                <a:highlight>
                  <a:srgbClr val="282C34"/>
                </a:highlight>
                <a:latin typeface="Courier New"/>
                <a:ea typeface="Courier New"/>
                <a:cs typeface="Courier New"/>
                <a:sym typeface="Courier New"/>
              </a:rPr>
              <a:t>3</a:t>
            </a:r>
            <a:r>
              <a:rPr lang="no" sz="1900">
                <a:solidFill>
                  <a:srgbClr val="ABB2BF"/>
                </a:solidFill>
                <a:highlight>
                  <a:srgbClr val="282C34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9" name="Google Shape;129;p18"/>
          <p:cNvSpPr txBox="1"/>
          <p:nvPr/>
        </p:nvSpPr>
        <p:spPr>
          <a:xfrm>
            <a:off x="5286750" y="3320775"/>
            <a:ext cx="31311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no" sz="1900">
                <a:solidFill>
                  <a:srgbClr val="61AFEF"/>
                </a:solidFill>
                <a:highlight>
                  <a:srgbClr val="282C34"/>
                </a:highlight>
                <a:latin typeface="Courier New"/>
                <a:ea typeface="Courier New"/>
                <a:cs typeface="Courier New"/>
                <a:sym typeface="Courier New"/>
              </a:rPr>
              <a:t>tellNed</a:t>
            </a:r>
            <a:r>
              <a:rPr lang="no" sz="1900">
                <a:solidFill>
                  <a:srgbClr val="ABB2BF"/>
                </a:solidFill>
                <a:highlight>
                  <a:srgbClr val="282C34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no" sz="1900">
                <a:solidFill>
                  <a:srgbClr val="D19A66"/>
                </a:solidFill>
                <a:highlight>
                  <a:srgbClr val="282C34"/>
                </a:highlight>
                <a:latin typeface="Courier New"/>
                <a:ea typeface="Courier New"/>
                <a:cs typeface="Courier New"/>
                <a:sym typeface="Courier New"/>
              </a:rPr>
              <a:t>2</a:t>
            </a:r>
            <a:r>
              <a:rPr lang="no" sz="1900">
                <a:solidFill>
                  <a:srgbClr val="ABB2BF"/>
                </a:solidFill>
                <a:highlight>
                  <a:srgbClr val="282C34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0" name="Google Shape;130;p18"/>
          <p:cNvSpPr txBox="1"/>
          <p:nvPr/>
        </p:nvSpPr>
        <p:spPr>
          <a:xfrm>
            <a:off x="5286750" y="2778575"/>
            <a:ext cx="31311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no" sz="1900">
                <a:solidFill>
                  <a:srgbClr val="61AFEF"/>
                </a:solidFill>
                <a:highlight>
                  <a:srgbClr val="282C34"/>
                </a:highlight>
                <a:latin typeface="Courier New"/>
                <a:ea typeface="Courier New"/>
                <a:cs typeface="Courier New"/>
                <a:sym typeface="Courier New"/>
              </a:rPr>
              <a:t>tellNed</a:t>
            </a:r>
            <a:r>
              <a:rPr lang="no" sz="1900">
                <a:solidFill>
                  <a:srgbClr val="ABB2BF"/>
                </a:solidFill>
                <a:highlight>
                  <a:srgbClr val="282C34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no" sz="1900">
                <a:solidFill>
                  <a:srgbClr val="D19A66"/>
                </a:solidFill>
                <a:highlight>
                  <a:srgbClr val="282C34"/>
                </a:highlight>
                <a:latin typeface="Courier New"/>
                <a:ea typeface="Courier New"/>
                <a:cs typeface="Courier New"/>
                <a:sym typeface="Courier New"/>
              </a:rPr>
              <a:t>1</a:t>
            </a:r>
            <a:r>
              <a:rPr lang="no" sz="1900">
                <a:solidFill>
                  <a:srgbClr val="ABB2BF"/>
                </a:solidFill>
                <a:highlight>
                  <a:srgbClr val="282C34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1" name="Google Shape;131;p18"/>
          <p:cNvSpPr txBox="1"/>
          <p:nvPr/>
        </p:nvSpPr>
        <p:spPr>
          <a:xfrm>
            <a:off x="5286750" y="2301575"/>
            <a:ext cx="31311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no" sz="1900">
                <a:solidFill>
                  <a:srgbClr val="61AFEF"/>
                </a:solidFill>
                <a:highlight>
                  <a:srgbClr val="282C34"/>
                </a:highlight>
                <a:latin typeface="Courier New"/>
                <a:ea typeface="Courier New"/>
                <a:cs typeface="Courier New"/>
                <a:sym typeface="Courier New"/>
              </a:rPr>
              <a:t>tellNed</a:t>
            </a:r>
            <a:r>
              <a:rPr lang="no" sz="1900">
                <a:solidFill>
                  <a:srgbClr val="ABB2BF"/>
                </a:solidFill>
                <a:highlight>
                  <a:srgbClr val="282C34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no" sz="1900">
                <a:solidFill>
                  <a:srgbClr val="D19A66"/>
                </a:solidFill>
                <a:highlight>
                  <a:srgbClr val="282C34"/>
                </a:highlight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no" sz="1900">
                <a:solidFill>
                  <a:srgbClr val="ABB2BF"/>
                </a:solidFill>
                <a:highlight>
                  <a:srgbClr val="282C34"/>
                </a:highlight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2" name="Google Shape;132;p18"/>
          <p:cNvSpPr/>
          <p:nvPr/>
        </p:nvSpPr>
        <p:spPr>
          <a:xfrm>
            <a:off x="5090650" y="2192600"/>
            <a:ext cx="2150700" cy="2335200"/>
          </a:xfrm>
          <a:prstGeom prst="rect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33" name="Google Shape;133;p18"/>
          <p:cNvCxnSpPr/>
          <p:nvPr/>
        </p:nvCxnSpPr>
        <p:spPr>
          <a:xfrm flipH="1" rot="10800000">
            <a:off x="4070550" y="4306500"/>
            <a:ext cx="762000" cy="492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4" name="Google Shape;134;p18"/>
          <p:cNvSpPr txBox="1"/>
          <p:nvPr/>
        </p:nvSpPr>
        <p:spPr>
          <a:xfrm>
            <a:off x="5286750" y="4527800"/>
            <a:ext cx="2740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>
                <a:latin typeface="Lato"/>
                <a:ea typeface="Lato"/>
                <a:cs typeface="Lato"/>
                <a:sym typeface="Lato"/>
              </a:rPr>
              <a:t>Kallene våre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5" name="Google Shape;135;p18"/>
          <p:cNvSpPr/>
          <p:nvPr/>
        </p:nvSpPr>
        <p:spPr>
          <a:xfrm>
            <a:off x="7683900" y="2192600"/>
            <a:ext cx="1197000" cy="2335200"/>
          </a:xfrm>
          <a:prstGeom prst="rect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8"/>
          <p:cNvSpPr txBox="1"/>
          <p:nvPr/>
        </p:nvSpPr>
        <p:spPr>
          <a:xfrm>
            <a:off x="7708650" y="4527800"/>
            <a:ext cx="1147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>
                <a:latin typeface="Lato"/>
                <a:ea typeface="Lato"/>
                <a:cs typeface="Lato"/>
                <a:sym typeface="Lato"/>
              </a:rPr>
              <a:t>Output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7" name="Google Shape;137;p18"/>
          <p:cNvSpPr txBox="1"/>
          <p:nvPr/>
        </p:nvSpPr>
        <p:spPr>
          <a:xfrm>
            <a:off x="7745400" y="2778575"/>
            <a:ext cx="10740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no" sz="1900"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8" name="Google Shape;138;p18"/>
          <p:cNvSpPr txBox="1"/>
          <p:nvPr/>
        </p:nvSpPr>
        <p:spPr>
          <a:xfrm>
            <a:off x="7745400" y="3320775"/>
            <a:ext cx="10740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no" sz="1900"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9" name="Google Shape;139;p18"/>
          <p:cNvSpPr txBox="1"/>
          <p:nvPr/>
        </p:nvSpPr>
        <p:spPr>
          <a:xfrm>
            <a:off x="7745400" y="3924288"/>
            <a:ext cx="10740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b="1" lang="no" sz="1900">
                <a:latin typeface="Courier New"/>
                <a:ea typeface="Courier New"/>
                <a:cs typeface="Courier New"/>
                <a:sym typeface="Courier New"/>
              </a:rPr>
              <a:t>3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9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Hvordan løse rekursive problemer?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9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2000"/>
              <a:t>1. </a:t>
            </a:r>
            <a:r>
              <a:rPr lang="no" sz="2000"/>
              <a:t>Hva er det enkleste mulige tilfellet/inputet? Hva skal resultatet være da? Tilsvarer </a:t>
            </a:r>
            <a:r>
              <a:rPr b="1" lang="no" sz="2000"/>
              <a:t>base case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9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2000"/>
              <a:t>2. </a:t>
            </a:r>
            <a:r>
              <a:rPr lang="no" sz="2000"/>
              <a:t>Se på gradvis større eksempler for å finne ut hva det </a:t>
            </a:r>
            <a:r>
              <a:rPr b="1" lang="no" sz="2000"/>
              <a:t>rekursive steget </a:t>
            </a:r>
            <a:r>
              <a:rPr lang="no" sz="2000"/>
              <a:t>skal være. 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no" sz="2000"/>
              <a:t>Hvordan kan man redusere problemet for hvert kall for å nærme seg basistilfellet?</a:t>
            </a:r>
            <a:endParaRPr sz="2000"/>
          </a:p>
        </p:txBody>
      </p:sp>
      <p:sp>
        <p:nvSpPr>
          <p:cNvPr id="147" name="Google Shape;147;p19"/>
          <p:cNvSpPr txBox="1"/>
          <p:nvPr/>
        </p:nvSpPr>
        <p:spPr>
          <a:xfrm>
            <a:off x="592250" y="4251875"/>
            <a:ext cx="6933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>
                <a:latin typeface="Lato"/>
                <a:ea typeface="Lato"/>
                <a:cs typeface="Lato"/>
                <a:sym typeface="Lato"/>
              </a:rPr>
              <a:t>Vi ser på det i praksis! :)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0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0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0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descr="Press releases and information - Mentimeter" id="155" name="Google Shape;155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93600" y="-55525"/>
            <a:ext cx="9334500" cy="5254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1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Livekoding av eksamensoppgave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2600"/>
              <a:t>(V19 oppgave 2)</a:t>
            </a:r>
            <a:endParaRPr sz="2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