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293" r:id="rId2"/>
    <p:sldId id="476" r:id="rId3"/>
    <p:sldId id="558" r:id="rId4"/>
    <p:sldId id="556" r:id="rId5"/>
    <p:sldId id="559" r:id="rId6"/>
    <p:sldId id="557" r:id="rId7"/>
    <p:sldId id="541" r:id="rId8"/>
    <p:sldId id="308" r:id="rId9"/>
    <p:sldId id="576" r:id="rId10"/>
    <p:sldId id="535" r:id="rId11"/>
    <p:sldId id="479" r:id="rId12"/>
    <p:sldId id="516" r:id="rId13"/>
    <p:sldId id="529" r:id="rId14"/>
    <p:sldId id="480" r:id="rId15"/>
    <p:sldId id="517" r:id="rId16"/>
    <p:sldId id="499" r:id="rId17"/>
    <p:sldId id="501" r:id="rId18"/>
    <p:sldId id="519" r:id="rId19"/>
    <p:sldId id="572" r:id="rId20"/>
    <p:sldId id="560" r:id="rId21"/>
    <p:sldId id="561" r:id="rId22"/>
    <p:sldId id="569" r:id="rId23"/>
    <p:sldId id="449" r:id="rId24"/>
    <p:sldId id="571" r:id="rId25"/>
    <p:sldId id="369" r:id="rId26"/>
    <p:sldId id="376" r:id="rId27"/>
    <p:sldId id="565" r:id="rId28"/>
    <p:sldId id="564" r:id="rId29"/>
    <p:sldId id="567" r:id="rId30"/>
    <p:sldId id="518" r:id="rId31"/>
    <p:sldId id="578" r:id="rId32"/>
    <p:sldId id="577" r:id="rId33"/>
    <p:sldId id="461" r:id="rId34"/>
    <p:sldId id="570" r:id="rId35"/>
    <p:sldId id="573" r:id="rId36"/>
    <p:sldId id="447" r:id="rId37"/>
    <p:sldId id="566" r:id="rId38"/>
    <p:sldId id="568" r:id="rId39"/>
    <p:sldId id="395" r:id="rId40"/>
    <p:sldId id="373" r:id="rId41"/>
    <p:sldId id="409" r:id="rId42"/>
    <p:sldId id="537" r:id="rId43"/>
    <p:sldId id="454" r:id="rId44"/>
    <p:sldId id="462" r:id="rId45"/>
    <p:sldId id="574" r:id="rId46"/>
    <p:sldId id="485" r:id="rId47"/>
    <p:sldId id="538" r:id="rId48"/>
    <p:sldId id="523" r:id="rId49"/>
    <p:sldId id="472" r:id="rId50"/>
    <p:sldId id="466" r:id="rId51"/>
    <p:sldId id="528" r:id="rId52"/>
    <p:sldId id="524" r:id="rId53"/>
    <p:sldId id="471" r:id="rId54"/>
    <p:sldId id="465" r:id="rId55"/>
    <p:sldId id="527" r:id="rId56"/>
    <p:sldId id="526" r:id="rId57"/>
    <p:sldId id="525" r:id="rId58"/>
    <p:sldId id="515" r:id="rId59"/>
    <p:sldId id="539" r:id="rId60"/>
    <p:sldId id="508" r:id="rId61"/>
    <p:sldId id="509" r:id="rId62"/>
    <p:sldId id="481" r:id="rId63"/>
    <p:sldId id="575" r:id="rId64"/>
    <p:sldId id="531" r:id="rId65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6"/>
    <p:restoredTop sz="96318"/>
  </p:normalViewPr>
  <p:slideViewPr>
    <p:cSldViewPr snapToGrid="0" snapToObjects="1">
      <p:cViewPr varScale="1">
        <p:scale>
          <a:sx n="94" d="100"/>
          <a:sy n="94" d="100"/>
        </p:scale>
        <p:origin x="216" y="9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18149-7F98-A74D-8887-5FCF9970E0A4}" type="datetimeFigureOut">
              <a:rPr lang="en-NO"/>
              <a:t>22/01/2024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24E78-B14F-7544-874F-3B1ACA81AED5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91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C1EB99E1-B45E-714E-99BE-5A82D44A1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F62C3E6-AA9E-6442-B55E-1644C4A77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85E2661-9F4A-FC44-BDEB-4082B1CD4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CB8A50-5AED-C745-A7AF-B513E84BF2D8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5832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D5C9B-2E52-4042-B571-1F55626C7F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7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FB0C5-3370-383D-8F57-5E739DC8F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917BD-7C65-B3CC-BA73-1153CD885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9036C-EE80-90A0-7B2E-12BFA1205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90B09-9141-262F-1700-9F99F7CB0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D5C9B-2E52-4042-B571-1F55626C7F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1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24E78-B14F-7544-874F-3B1ACA81AED5}" type="slidenum">
              <a:rPr lang="en-NO" smtClean="0"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1435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0700956F-B02F-DC4D-8146-410FA8940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28018789-5438-4A42-91CB-0C950E42C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641789A-EEF6-0941-AA64-7DE7A5180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0F4DD-4F78-0447-B6B7-A9774F22AFC0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03273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F3A95907-3B52-874A-B5DB-7488C1F75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93A0C220-4520-2D40-97FA-212341777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CEC9C153-6BF0-D04B-81B1-794A65C4D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61FF1-6040-404C-B26B-CD49793E9AE0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7234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1B4C603A-6036-114D-A258-0C21D5112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680D39B3-A0FE-B94B-8D9F-498CDA6B0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5249B1EB-118E-A14B-AD19-6ABBAA1EE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71E4B1-08BF-CA44-B79F-08A36F7C9525}" type="slidenum">
              <a:rPr lang="en-US" altLang="en-US" sz="1300" smtClean="0"/>
              <a:pPr>
                <a:spcBef>
                  <a:spcPct val="0"/>
                </a:spcBef>
              </a:pPr>
              <a:t>40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62350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io.no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www.ifi.uio.no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io.no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www.ifi.uio.no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ifi.uio.no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://www.uio.no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0850-50DD-2C40-B1FF-05F1194BD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DB0DB-D0C0-5B49-A489-2152090A8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CF2A2-F20C-E54F-A4C0-E3704836A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4F68F-0212-904A-A7E0-E6111CB6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A5850-7C18-744F-9871-71A2B846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  <p:pic>
        <p:nvPicPr>
          <p:cNvPr id="7" name="Picture 7" descr="Universitetet i Oslo - Logo">
            <a:hlinkClick r:id="rId2"/>
            <a:extLst>
              <a:ext uri="{FF2B5EF4-FFF2-40B4-BE49-F238E27FC236}">
                <a16:creationId xmlns:a16="http://schemas.microsoft.com/office/drawing/2014/main" id="{D7A47217-A7AB-9545-9A6A-D5394DCE10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82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8F1BAB-7E19-7246-8B10-C379EFA139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63250" y="642937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nb-NO" altLang="en-US" sz="1000">
                <a:latin typeface="Calibri" charset="0"/>
              </a:rPr>
              <a:t>Institutt for informatikk</a:t>
            </a:r>
            <a:endParaRPr lang="nb-NO" altLang="en-US" sz="1800"/>
          </a:p>
        </p:txBody>
      </p:sp>
      <p:pic>
        <p:nvPicPr>
          <p:cNvPr id="9" name="Picture 6" descr="logo">
            <a:hlinkClick r:id="rId4"/>
            <a:extLst>
              <a:ext uri="{FF2B5EF4-FFF2-40B4-BE49-F238E27FC236}">
                <a16:creationId xmlns:a16="http://schemas.microsoft.com/office/drawing/2014/main" id="{DE7312FA-91C3-BD44-A478-E154156EF2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88" y="142875"/>
            <a:ext cx="131603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78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A785-8997-B04E-96CE-9E2A8940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B1F85-1C2F-2048-BAEA-99F36DD36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748E-2A22-154A-85AC-CFDCF55B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7C350-A08C-DA46-A917-1CC42A0B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E9060-E315-BF42-BA0B-90A44127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42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A0912-596D-144D-B6AA-BC122819E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2A4A8-36F0-0C41-898A-68AD0AE93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C3F09-F9BF-C646-8DF2-C9C84B7E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9760-838A-9947-A23C-76C493D0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EB0F-0C23-DC4E-9064-5D6D288E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67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7825-9316-514E-9346-694E783A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151A-CAE8-E446-8E07-2641A71B0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C177-86F6-B543-826E-B9FBD224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45CD8-675B-D94E-A8D4-6AA5EB44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35A1-510B-A54B-82BD-98870F37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  <p:pic>
        <p:nvPicPr>
          <p:cNvPr id="7" name="Picture 7" descr="Universitetet i Oslo - Logo">
            <a:hlinkClick r:id="rId2"/>
            <a:extLst>
              <a:ext uri="{FF2B5EF4-FFF2-40B4-BE49-F238E27FC236}">
                <a16:creationId xmlns:a16="http://schemas.microsoft.com/office/drawing/2014/main" id="{DA67447C-EDA9-774F-BA61-05ABDD7126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82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2466C5-7F11-1041-9084-773780809C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24343" y="730250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nb-NO" altLang="en-US" sz="1000">
                <a:latin typeface="Calibri" charset="0"/>
              </a:rPr>
              <a:t>Institutt for informatikk</a:t>
            </a:r>
            <a:endParaRPr lang="nb-NO" altLang="en-US" sz="1800"/>
          </a:p>
        </p:txBody>
      </p:sp>
      <p:pic>
        <p:nvPicPr>
          <p:cNvPr id="9" name="Picture 6" descr="logo">
            <a:hlinkClick r:id="rId4"/>
            <a:extLst>
              <a:ext uri="{FF2B5EF4-FFF2-40B4-BE49-F238E27FC236}">
                <a16:creationId xmlns:a16="http://schemas.microsoft.com/office/drawing/2014/main" id="{F2CD5D7B-0F76-4948-A83C-84409745BF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781" y="230188"/>
            <a:ext cx="131603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6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72CF1-C9AC-2546-B5A4-12DF3CAC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0231A-0E29-B84C-8868-B3279DDF1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79B1E-44B6-6A4C-BD95-949B3A1C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99FDF-EA68-3249-86BF-748D813A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38A11-C3BE-B344-9F04-81932572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5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9A3A-D3DB-4C42-9BBB-2E88AD13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D433D-A9B0-4648-9383-B98B1CE1E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ADE66-23D9-8144-9829-3742ED26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A4A49-E081-FA41-8127-74181D4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1C452-BD62-0341-A7A5-24C14885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B6D7A-A915-8D46-9A40-097017E9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70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CFBC1-33D6-6047-A5CD-22E2A91F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0C07E-2E68-BA49-8000-13958437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3189D-31F4-624C-BA55-40B7682CA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E3B2B-23AC-5348-964D-DB7DCF727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DEAF81-CE93-3E45-A807-E79A122DE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4F5D9C-C874-3947-BF37-FFEB4928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7EBA14-FA29-DE43-B850-61711D3B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2307A-D5FC-6849-93E2-521612F5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37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5E50-C3E5-E84B-AE58-1B6DF9D0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D815C-508B-B141-8751-79B8FDD0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17B7E-C500-4344-B237-0AB1D94B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FC457-A675-E44C-8F3A-DBA8A6A8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277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E7C43-B136-A847-9D7F-5AB2EA46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ED857-DAE5-484A-8C25-54D943F2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3BEA7-A4A9-B744-9E82-D66C258B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5FFAB-256B-3341-B6E8-A65898C602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24343" y="710648"/>
            <a:ext cx="142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nb-NO" altLang="en-US" sz="1000">
                <a:latin typeface="Calibri" charset="0"/>
              </a:rPr>
              <a:t>Institutt for informatikk</a:t>
            </a:r>
            <a:endParaRPr lang="nb-NO" altLang="en-US" sz="1800"/>
          </a:p>
        </p:txBody>
      </p:sp>
      <p:pic>
        <p:nvPicPr>
          <p:cNvPr id="6" name="Picture 6" descr="logo">
            <a:hlinkClick r:id="rId2"/>
            <a:extLst>
              <a:ext uri="{FF2B5EF4-FFF2-40B4-BE49-F238E27FC236}">
                <a16:creationId xmlns:a16="http://schemas.microsoft.com/office/drawing/2014/main" id="{DD6699F7-49C8-784D-A13C-7A6D9F617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781" y="210586"/>
            <a:ext cx="131603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Universitetet i Oslo - Logo">
            <a:hlinkClick r:id="rId4"/>
            <a:extLst>
              <a:ext uri="{FF2B5EF4-FFF2-40B4-BE49-F238E27FC236}">
                <a16:creationId xmlns:a16="http://schemas.microsoft.com/office/drawing/2014/main" id="{1FF5E7B5-4BA8-F049-AAF9-EC2651E1D8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82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66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B953D-BEAE-8E4D-B293-B635B82C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52DE4-658C-8842-BED9-FC428330E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52F8-A058-454F-A065-75105B0EB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19A66-8AC7-D941-9F76-987BC979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3FE0C-ED9F-BD43-9B40-60A03952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96622-65EA-6D44-8BB5-19F1BFEB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28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404C-26D3-A046-B7CA-23BCE42D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ACEA3-9550-6F49-9205-F5B4E492E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83ADE-8ACA-0D42-A8F1-1063BDF3C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D638A-5037-904B-9D7B-83EB64C9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9867D-5520-234E-9F50-7713617C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9F6D5-67E1-4D43-B9D1-B2CFD760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57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EB481-6397-584F-86B9-5B7FA8B2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CBF85-FF5F-6F48-8414-A89C298A2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3490A-D85F-5A42-88C3-FF9020017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A3A6E-E60B-8C4F-8E93-0BEBFBDC2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DF7F-584C-294A-861D-CFB0BA9C4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CD35-2603-434E-BEBC-9323D9C28852}" type="slidenum">
              <a:r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832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571860C-B1AC-2641-B273-B7908169F7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2789" y="550718"/>
            <a:ext cx="8746171" cy="4779818"/>
          </a:xfrm>
        </p:spPr>
        <p:txBody>
          <a:bodyPr>
            <a:noAutofit/>
          </a:bodyPr>
          <a:lstStyle/>
          <a:p>
            <a:r>
              <a:rPr lang="nb-NO" altLang="en-US" sz="4800" dirty="0">
                <a:ea typeface="ＭＳ Ｐゴシック" panose="020B0600070205080204" pitchFamily="34" charset="-128"/>
              </a:rPr>
              <a:t>IN1010 våren 2024</a:t>
            </a:r>
            <a:br>
              <a:rPr lang="nb-NO" altLang="en-US" sz="4800" dirty="0">
                <a:ea typeface="ＭＳ Ｐゴシック" panose="020B0600070205080204" pitchFamily="34" charset="-128"/>
              </a:rPr>
            </a:br>
            <a:r>
              <a:rPr lang="nb-NO" altLang="en-US" sz="4800" dirty="0">
                <a:ea typeface="ＭＳ Ｐゴシック" panose="020B0600070205080204" pitchFamily="34" charset="-128"/>
              </a:rPr>
              <a:t>23. januar  </a:t>
            </a:r>
            <a:br>
              <a:rPr lang="nb-NO" altLang="en-US" sz="4800" dirty="0">
                <a:ea typeface="ＭＳ Ｐゴシック" panose="020B0600070205080204" pitchFamily="34" charset="-128"/>
              </a:rPr>
            </a:br>
            <a:br>
              <a:rPr lang="nb-NO" altLang="en-US" sz="4800" dirty="0">
                <a:ea typeface="ＭＳ Ｐゴシック" panose="020B0600070205080204" pitchFamily="34" charset="-128"/>
              </a:rPr>
            </a:br>
            <a:r>
              <a:rPr lang="nb-NO" altLang="en-US" sz="4800" dirty="0">
                <a:ea typeface="ＭＳ Ｐゴシック" panose="020B0600070205080204" pitchFamily="34" charset="-128"/>
              </a:rPr>
              <a:t>Objektorientering i Java</a:t>
            </a:r>
            <a:br>
              <a:rPr lang="nb-NO" altLang="en-US" sz="4800" dirty="0">
                <a:ea typeface="ＭＳ Ｐゴシック" panose="020B0600070205080204" pitchFamily="34" charset="-128"/>
              </a:rPr>
            </a:br>
            <a:br>
              <a:rPr lang="nb-NO" altLang="en-US" sz="4800" dirty="0">
                <a:ea typeface="ＭＳ Ｐゴシック" panose="020B0600070205080204" pitchFamily="34" charset="-128"/>
              </a:rPr>
            </a:br>
            <a:r>
              <a:rPr lang="nb-NO" altLang="en-US" sz="1800" dirty="0">
                <a:ea typeface="ＭＳ Ｐゴシック" panose="020B0600070205080204" pitchFamily="34" charset="-128"/>
              </a:rPr>
              <a:t>Om innkapsling og enhetstesting </a:t>
            </a:r>
            <a:br>
              <a:rPr lang="nb-NO" altLang="en-US" sz="1800" dirty="0">
                <a:ea typeface="ＭＳ Ｐゴシック" panose="020B0600070205080204" pitchFamily="34" charset="-128"/>
              </a:rPr>
            </a:br>
            <a:r>
              <a:rPr lang="nb-NO" altLang="en-US" sz="1800" dirty="0">
                <a:ea typeface="ＭＳ Ｐゴシック" panose="020B0600070205080204" pitchFamily="34" charset="-128"/>
              </a:rPr>
              <a:t>Mer om </a:t>
            </a:r>
            <a:r>
              <a:rPr lang="nb-NO" altLang="en-US" sz="1800" dirty="0" err="1">
                <a:ea typeface="ＭＳ Ｐゴシック" panose="020B0600070205080204" pitchFamily="34" charset="-128"/>
              </a:rPr>
              <a:t>arrayer</a:t>
            </a:r>
            <a:r>
              <a:rPr lang="nb-NO" altLang="en-US" sz="1800" dirty="0">
                <a:ea typeface="ＭＳ Ｐゴシック" panose="020B0600070205080204" pitchFamily="34" charset="-128"/>
              </a:rPr>
              <a:t> og noen klasser som kan ta vare på objekter</a:t>
            </a:r>
            <a:br>
              <a:rPr lang="nb-NO" altLang="en-US" sz="1800" dirty="0">
                <a:ea typeface="ＭＳ Ｐゴシック" panose="020B0600070205080204" pitchFamily="34" charset="-128"/>
              </a:rPr>
            </a:br>
            <a:r>
              <a:rPr lang="nb-NO" altLang="en-US" sz="1800" dirty="0">
                <a:ea typeface="ＭＳ Ｐゴシック" panose="020B0600070205080204" pitchFamily="34" charset="-128"/>
              </a:rPr>
              <a:t>Om parameteroverføring </a:t>
            </a:r>
            <a:br>
              <a:rPr lang="nb-NO" altLang="en-US" sz="1800" dirty="0">
                <a:ea typeface="ＭＳ Ｐゴシック" panose="020B0600070205080204" pitchFamily="34" charset="-128"/>
              </a:rPr>
            </a:br>
            <a:br>
              <a:rPr lang="nb-NO" altLang="en-US" sz="1800" dirty="0">
                <a:ea typeface="ＭＳ Ｐゴシック" panose="020B0600070205080204" pitchFamily="34" charset="-128"/>
              </a:rPr>
            </a:br>
            <a:br>
              <a:rPr lang="nb-NO" altLang="en-US" sz="1800" dirty="0">
                <a:ea typeface="ＭＳ Ｐゴシック" panose="020B0600070205080204" pitchFamily="34" charset="-128"/>
              </a:rPr>
            </a:br>
            <a:endParaRPr lang="nb-NO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D4A7FB52-B874-9A42-9E24-AE9BB97CE77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5403274"/>
            <a:ext cx="6400800" cy="498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nb-NO" altLang="en-US" dirty="0">
                <a:ea typeface="ＭＳ Ｐゴシック" panose="020B0600070205080204" pitchFamily="34" charset="-128"/>
              </a:rPr>
              <a:t>Eric Jul</a:t>
            </a:r>
          </a:p>
        </p:txBody>
      </p:sp>
    </p:spTree>
    <p:extLst>
      <p:ext uri="{BB962C8B-B14F-4D97-AF65-F5344CB8AC3E}">
        <p14:creationId xmlns:p14="http://schemas.microsoft.com/office/powerpoint/2010/main" val="68402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297A-0E09-834B-BA92-D1DCF5C22FA5}"/>
              </a:ext>
            </a:extLst>
          </p:cNvPr>
          <p:cNvSpPr txBox="1">
            <a:spLocks noChangeArrowheads="1"/>
          </p:cNvSpPr>
          <p:nvPr/>
        </p:nvSpPr>
        <p:spPr>
          <a:xfrm>
            <a:off x="1987937" y="111460"/>
            <a:ext cx="9544692" cy="622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sz="3600" dirty="0">
                <a:ea typeface="ＭＳ Ｐゴシック" panose="020B0600070205080204" pitchFamily="34" charset="-128"/>
              </a:rPr>
              <a:t>Sist snakket vi om Javas primitive </a:t>
            </a:r>
            <a:r>
              <a:rPr lang="nb-NO" altLang="nb-NO" sz="3600" b="1" dirty="0">
                <a:ea typeface="ＭＳ Ｐゴシック" panose="020B0600070205080204" pitchFamily="34" charset="-128"/>
              </a:rPr>
              <a:t>verdier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68F282-93A0-924B-BE41-A87C20DE1CBC}"/>
              </a:ext>
            </a:extLst>
          </p:cNvPr>
          <p:cNvCxnSpPr/>
          <p:nvPr/>
        </p:nvCxnSpPr>
        <p:spPr>
          <a:xfrm flipH="1">
            <a:off x="2603205" y="911935"/>
            <a:ext cx="314093" cy="32098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B135DF-EACC-6E4F-93AA-083BACCCE965}"/>
              </a:ext>
            </a:extLst>
          </p:cNvPr>
          <p:cNvCxnSpPr>
            <a:cxnSpLocks/>
          </p:cNvCxnSpPr>
          <p:nvPr/>
        </p:nvCxnSpPr>
        <p:spPr>
          <a:xfrm>
            <a:off x="2553024" y="904504"/>
            <a:ext cx="364274" cy="32841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714BC03-FBE1-414D-A3A1-26ACA60943DD}"/>
              </a:ext>
            </a:extLst>
          </p:cNvPr>
          <p:cNvSpPr txBox="1"/>
          <p:nvPr/>
        </p:nvSpPr>
        <p:spPr>
          <a:xfrm>
            <a:off x="4048252" y="90450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8 bit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25E263-1C10-434A-A403-19451C81446A}"/>
              </a:ext>
            </a:extLst>
          </p:cNvPr>
          <p:cNvSpPr txBox="1"/>
          <p:nvPr/>
        </p:nvSpPr>
        <p:spPr>
          <a:xfrm>
            <a:off x="4008002" y="134882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8 bit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84732B-99D0-1E48-B46F-7ACECF3077D5}"/>
              </a:ext>
            </a:extLst>
          </p:cNvPr>
          <p:cNvSpPr txBox="1"/>
          <p:nvPr/>
        </p:nvSpPr>
        <p:spPr>
          <a:xfrm>
            <a:off x="4311130" y="179404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16 bit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0D8B5D-315E-2F42-8B24-BBCAF985CC22}"/>
              </a:ext>
            </a:extLst>
          </p:cNvPr>
          <p:cNvSpPr txBox="1"/>
          <p:nvPr/>
        </p:nvSpPr>
        <p:spPr>
          <a:xfrm>
            <a:off x="4828318" y="910126"/>
            <a:ext cx="7363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(Det er for upraktisk å lagre (sammen med andre data), pakke ut og inn og teste ett bit)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427A712-9322-C74C-A001-916D1FD9EA84}"/>
              </a:ext>
            </a:extLst>
          </p:cNvPr>
          <p:cNvSpPr txBox="1">
            <a:spLocks noChangeArrowheads="1"/>
          </p:cNvSpPr>
          <p:nvPr/>
        </p:nvSpPr>
        <p:spPr>
          <a:xfrm>
            <a:off x="1159792" y="832775"/>
            <a:ext cx="3870118" cy="5472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boolean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byte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char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short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int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long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float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double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br>
              <a:rPr lang="nb-NO" altLang="nb-NO" sz="2400" dirty="0">
                <a:ea typeface="ＭＳ Ｐゴシック" panose="020B0600070205080204" pitchFamily="34" charset="-128"/>
              </a:rPr>
            </a:br>
            <a:br>
              <a:rPr lang="nb-NO" altLang="nb-NO" sz="2400" dirty="0">
                <a:ea typeface="ＭＳ Ｐゴシック" panose="020B0600070205080204" pitchFamily="34" charset="-128"/>
              </a:rPr>
            </a:br>
            <a:endParaRPr lang="nb-NO" altLang="nb-NO" sz="2400" dirty="0">
              <a:ea typeface="ＭＳ Ｐゴシック" panose="020B0600070205080204" pitchFamily="34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8F700A-66B4-D749-8F42-BD7BF4A78E39}"/>
              </a:ext>
            </a:extLst>
          </p:cNvPr>
          <p:cNvSpPr txBox="1"/>
          <p:nvPr/>
        </p:nvSpPr>
        <p:spPr>
          <a:xfrm>
            <a:off x="5791330" y="265563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32 bit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2DF0F5-38E7-FF4F-A4F1-098A958FEE6C}"/>
              </a:ext>
            </a:extLst>
          </p:cNvPr>
          <p:cNvSpPr txBox="1"/>
          <p:nvPr/>
        </p:nvSpPr>
        <p:spPr>
          <a:xfrm>
            <a:off x="8566971" y="315206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64 bit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0B2B9A-BC37-694D-939C-74C56BDE2957}"/>
              </a:ext>
            </a:extLst>
          </p:cNvPr>
          <p:cNvSpPr txBox="1"/>
          <p:nvPr/>
        </p:nvSpPr>
        <p:spPr>
          <a:xfrm>
            <a:off x="838200" y="4164881"/>
            <a:ext cx="106726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b-NO" sz="2400" b="1" dirty="0"/>
            </a:br>
            <a:endParaRPr lang="nb-NO" sz="2400" b="1" dirty="0"/>
          </a:p>
          <a:p>
            <a:r>
              <a:rPr lang="nb-NO" sz="2400" dirty="0"/>
              <a:t>En </a:t>
            </a:r>
            <a:r>
              <a:rPr lang="nb-NO" sz="2400" b="1" dirty="0"/>
              <a:t>variabel</a:t>
            </a:r>
            <a:r>
              <a:rPr lang="nb-NO" sz="2400" dirty="0"/>
              <a:t> er et sted i minnet der det er lagret en slik </a:t>
            </a:r>
            <a:r>
              <a:rPr lang="nb-NO" sz="2400" b="1" dirty="0"/>
              <a:t>verdi</a:t>
            </a:r>
            <a:r>
              <a:rPr lang="nb-NO" sz="2400" dirty="0"/>
              <a:t>.        </a:t>
            </a:r>
          </a:p>
          <a:p>
            <a:r>
              <a:rPr lang="nb-NO" sz="2400" dirty="0"/>
              <a:t>						     F.eks.    deklarasjonen    </a:t>
            </a:r>
            <a:r>
              <a:rPr lang="nb-NO" sz="2400" dirty="0" err="1"/>
              <a:t>int</a:t>
            </a:r>
            <a:r>
              <a:rPr lang="nb-NO" sz="2400" dirty="0"/>
              <a:t> tall = 10;</a:t>
            </a:r>
          </a:p>
          <a:p>
            <a:r>
              <a:rPr lang="nb-NO" sz="2400" dirty="0"/>
              <a:t>Java er </a:t>
            </a:r>
            <a:r>
              <a:rPr lang="nb-NO" sz="2400" b="1" dirty="0"/>
              <a:t>et sterkt typet språk:</a:t>
            </a:r>
            <a:endParaRPr lang="nb-NO" sz="2400" dirty="0"/>
          </a:p>
          <a:p>
            <a:r>
              <a:rPr lang="nb-NO" sz="2400" dirty="0"/>
              <a:t>En variabel </a:t>
            </a:r>
            <a:r>
              <a:rPr lang="nb-NO" sz="2400" b="1" dirty="0"/>
              <a:t>har bare lov å inneholde en verdi av den deklarerte typen       </a:t>
            </a:r>
            <a:r>
              <a:rPr lang="nb-NO" sz="2400" dirty="0"/>
              <a:t>tall = 3.14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B7F121-01B1-734B-AF7F-047B06642E92}"/>
              </a:ext>
            </a:extLst>
          </p:cNvPr>
          <p:cNvGrpSpPr/>
          <p:nvPr/>
        </p:nvGrpSpPr>
        <p:grpSpPr>
          <a:xfrm>
            <a:off x="10545044" y="5981226"/>
            <a:ext cx="449826" cy="551090"/>
            <a:chOff x="10582382" y="2602349"/>
            <a:chExt cx="449826" cy="55109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272F56-7FD2-1E41-B0A7-490770BB8D40}"/>
                </a:ext>
              </a:extLst>
            </p:cNvPr>
            <p:cNvCxnSpPr/>
            <p:nvPr/>
          </p:nvCxnSpPr>
          <p:spPr>
            <a:xfrm flipH="1">
              <a:off x="10582382" y="2602349"/>
              <a:ext cx="449826" cy="5510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1A6743C-1597-904D-A689-09383831E3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2657" y="2779536"/>
              <a:ext cx="377907" cy="2113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0FC61CC-338A-F84C-8078-7B2EF261DD13}"/>
              </a:ext>
            </a:extLst>
          </p:cNvPr>
          <p:cNvSpPr txBox="1"/>
          <p:nvPr/>
        </p:nvSpPr>
        <p:spPr>
          <a:xfrm>
            <a:off x="8932161" y="4541987"/>
            <a:ext cx="3108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/>
              <a:t>Type: </a:t>
            </a:r>
            <a:r>
              <a:rPr lang="nb-NO" sz="1800" dirty="0" err="1"/>
              <a:t>int</a:t>
            </a:r>
            <a:r>
              <a:rPr lang="nb-NO" sz="1800" dirty="0"/>
              <a:t>          Navn: tall</a:t>
            </a:r>
            <a:endParaRPr lang="en-NO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A654D9-9BE0-004A-A2D9-195767B089E5}"/>
              </a:ext>
            </a:extLst>
          </p:cNvPr>
          <p:cNvSpPr txBox="1"/>
          <p:nvPr/>
        </p:nvSpPr>
        <p:spPr>
          <a:xfrm>
            <a:off x="3104462" y="917567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00000001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DC24B6-93DE-5145-A246-BBA3FB76E484}"/>
              </a:ext>
            </a:extLst>
          </p:cNvPr>
          <p:cNvSpPr txBox="1"/>
          <p:nvPr/>
        </p:nvSpPr>
        <p:spPr>
          <a:xfrm>
            <a:off x="2653684" y="92771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17C5C4-7C62-5240-AA40-21942B002D06}"/>
              </a:ext>
            </a:extLst>
          </p:cNvPr>
          <p:cNvSpPr txBox="1"/>
          <p:nvPr/>
        </p:nvSpPr>
        <p:spPr>
          <a:xfrm>
            <a:off x="2553024" y="1825047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0100111010110110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93AFDE-C190-E24C-9C3D-8CB719484E39}"/>
              </a:ext>
            </a:extLst>
          </p:cNvPr>
          <p:cNvSpPr txBox="1"/>
          <p:nvPr/>
        </p:nvSpPr>
        <p:spPr>
          <a:xfrm>
            <a:off x="2552841" y="2236710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0100100101101110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596A78-73A8-3548-AA55-8741FA128731}"/>
              </a:ext>
            </a:extLst>
          </p:cNvPr>
          <p:cNvSpPr txBox="1"/>
          <p:nvPr/>
        </p:nvSpPr>
        <p:spPr>
          <a:xfrm>
            <a:off x="2534550" y="3641423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01010010110110101000100101101110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DCDD84-01CF-1948-B821-609C35B19348}"/>
              </a:ext>
            </a:extLst>
          </p:cNvPr>
          <p:cNvSpPr txBox="1"/>
          <p:nvPr/>
        </p:nvSpPr>
        <p:spPr>
          <a:xfrm>
            <a:off x="2588170" y="1360306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01001110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7DC7EE-F137-B043-8502-5D8E28C1F617}"/>
              </a:ext>
            </a:extLst>
          </p:cNvPr>
          <p:cNvSpPr txBox="1"/>
          <p:nvPr/>
        </p:nvSpPr>
        <p:spPr>
          <a:xfrm>
            <a:off x="4325704" y="218258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16 bit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A44B51-22CE-4743-9D3B-D1FFB50BE336}"/>
              </a:ext>
            </a:extLst>
          </p:cNvPr>
          <p:cNvSpPr txBox="1"/>
          <p:nvPr/>
        </p:nvSpPr>
        <p:spPr>
          <a:xfrm>
            <a:off x="2544266" y="4100005"/>
            <a:ext cx="6032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0101001011010011010110100010101001010110100110101000100101101110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AFA97B-C9CD-3B4E-BEAA-DE71A8FB3FC0}"/>
              </a:ext>
            </a:extLst>
          </p:cNvPr>
          <p:cNvSpPr txBox="1"/>
          <p:nvPr/>
        </p:nvSpPr>
        <p:spPr>
          <a:xfrm>
            <a:off x="2534550" y="3182841"/>
            <a:ext cx="6032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0101001011010011010110100010101001010110100110101000100101101110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6DEDFA-8B5D-2D4D-8881-EEAC896EF154}"/>
              </a:ext>
            </a:extLst>
          </p:cNvPr>
          <p:cNvSpPr txBox="1"/>
          <p:nvPr/>
        </p:nvSpPr>
        <p:spPr>
          <a:xfrm>
            <a:off x="2552841" y="2708780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01010010110110101000100101101110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C7F061-56CF-2048-BD2F-9BF557DAF98A}"/>
              </a:ext>
            </a:extLst>
          </p:cNvPr>
          <p:cNvSpPr txBox="1"/>
          <p:nvPr/>
        </p:nvSpPr>
        <p:spPr>
          <a:xfrm>
            <a:off x="8493187" y="402292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64 bit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F32A31-7967-3247-9EBD-85D29B09804B}"/>
              </a:ext>
            </a:extLst>
          </p:cNvPr>
          <p:cNvSpPr txBox="1"/>
          <p:nvPr/>
        </p:nvSpPr>
        <p:spPr>
          <a:xfrm>
            <a:off x="5772734" y="358846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32 bit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78AFB1-FAB1-864A-AB55-9999CAD1E84D}"/>
              </a:ext>
            </a:extLst>
          </p:cNvPr>
          <p:cNvGrpSpPr/>
          <p:nvPr/>
        </p:nvGrpSpPr>
        <p:grpSpPr>
          <a:xfrm>
            <a:off x="8691581" y="4899990"/>
            <a:ext cx="3108543" cy="326108"/>
            <a:chOff x="8167955" y="4456247"/>
            <a:chExt cx="3108543" cy="326108"/>
          </a:xfrm>
        </p:grpSpPr>
        <p:sp>
          <p:nvSpPr>
            <p:cNvPr id="47" name="Rectangle 24">
              <a:extLst>
                <a:ext uri="{FF2B5EF4-FFF2-40B4-BE49-F238E27FC236}">
                  <a16:creationId xmlns:a16="http://schemas.microsoft.com/office/drawing/2014/main" id="{29B8C2AD-F549-E741-9C78-48C84102D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7955" y="4456247"/>
              <a:ext cx="3025760" cy="3261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BFB993-B3BD-624E-BD7B-C367D8EA44F6}"/>
                </a:ext>
              </a:extLst>
            </p:cNvPr>
            <p:cNvSpPr txBox="1"/>
            <p:nvPr/>
          </p:nvSpPr>
          <p:spPr>
            <a:xfrm>
              <a:off x="8167955" y="4469337"/>
              <a:ext cx="3108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O" sz="1400" dirty="0"/>
                <a:t>00000000000000000000000000001010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3F498-0799-A588-13A9-2F290E27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3BE18-7548-69DC-C96F-FEC8B406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268F-81DC-1A49-AD8A-BB615C43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8506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7">
            <a:extLst>
              <a:ext uri="{FF2B5EF4-FFF2-40B4-BE49-F238E27FC236}">
                <a16:creationId xmlns:a16="http://schemas.microsoft.com/office/drawing/2014/main" id="{0B1C9847-7EA4-C041-81AB-163E91E6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4" y="3776664"/>
            <a:ext cx="1773237" cy="28225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3CB31EF9-E28B-CF40-9DFF-29C45E2C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5135563"/>
            <a:ext cx="1477963" cy="311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latin typeface="+mn-lt"/>
            </a:endParaRPr>
          </a:p>
        </p:txBody>
      </p:sp>
      <p:sp>
        <p:nvSpPr>
          <p:cNvPr id="5" name="Text Box 39">
            <a:extLst>
              <a:ext uri="{FF2B5EF4-FFF2-40B4-BE49-F238E27FC236}">
                <a16:creationId xmlns:a16="http://schemas.microsoft.com/office/drawing/2014/main" id="{EC0344CD-3A9D-D847-AA58-D3A0F3EF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4786313"/>
            <a:ext cx="107022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tellOpp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6" name="Line 40">
            <a:extLst>
              <a:ext uri="{FF2B5EF4-FFF2-40B4-BE49-F238E27FC236}">
                <a16:creationId xmlns:a16="http://schemas.microsoft.com/office/drawing/2014/main" id="{06EBFCCF-D524-ED43-9692-F3D548C72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3401" y="5135563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12CD29E1-761D-4041-AE84-69902B989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6043613"/>
            <a:ext cx="1406525" cy="29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B4D3E56F-DEB5-8A48-A4DB-3781F8588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9" y="5703888"/>
            <a:ext cx="12996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hentVerdi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9" name="Line 45">
            <a:extLst>
              <a:ext uri="{FF2B5EF4-FFF2-40B4-BE49-F238E27FC236}">
                <a16:creationId xmlns:a16="http://schemas.microsoft.com/office/drawing/2014/main" id="{5046F638-4FD4-E74F-9BBB-093B19F991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3401" y="6043614"/>
            <a:ext cx="454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82F175-A71F-754C-BE85-F20C9387E9BB}"/>
              </a:ext>
            </a:extLst>
          </p:cNvPr>
          <p:cNvGrpSpPr>
            <a:grpSpLocks/>
          </p:cNvGrpSpPr>
          <p:nvPr/>
        </p:nvGrpSpPr>
        <p:grpSpPr bwMode="auto">
          <a:xfrm>
            <a:off x="3400426" y="5087938"/>
            <a:ext cx="1439262" cy="1200150"/>
            <a:chOff x="7119938" y="4941888"/>
            <a:chExt cx="1439262" cy="1201737"/>
          </a:xfrm>
        </p:grpSpPr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C73B2479-E26E-9746-9F30-7F4F15122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1" y="4941888"/>
              <a:ext cx="1421799" cy="5239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>
                  <a:latin typeface="+mn-lt"/>
                </a:rPr>
                <a:t>verdi = verdi + 1;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+mn-lt"/>
              </a:endParaRPr>
            </a:p>
          </p:txBody>
        </p:sp>
        <p:sp>
          <p:nvSpPr>
            <p:cNvPr id="12" name="Rectangle 46">
              <a:extLst>
                <a:ext uri="{FF2B5EF4-FFF2-40B4-BE49-F238E27FC236}">
                  <a16:creationId xmlns:a16="http://schemas.microsoft.com/office/drawing/2014/main" id="{160A2C68-C53D-6F49-9F5A-AF0766318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38" y="5835243"/>
              <a:ext cx="1127125" cy="30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 err="1">
                  <a:latin typeface="+mn-lt"/>
                </a:rPr>
                <a:t>return</a:t>
              </a:r>
              <a:r>
                <a:rPr lang="nb-NO" altLang="en-US" sz="1400" dirty="0">
                  <a:latin typeface="+mn-lt"/>
                </a:rPr>
                <a:t> verdi;</a:t>
              </a:r>
              <a:endParaRPr lang="en-US" altLang="en-US" sz="1400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1CC8D-5397-FD40-9CB3-2BA6E6790629}"/>
              </a:ext>
            </a:extLst>
          </p:cNvPr>
          <p:cNvGrpSpPr>
            <a:grpSpLocks/>
          </p:cNvGrpSpPr>
          <p:nvPr/>
        </p:nvGrpSpPr>
        <p:grpSpPr bwMode="auto">
          <a:xfrm>
            <a:off x="3414714" y="3843338"/>
            <a:ext cx="1514475" cy="584200"/>
            <a:chOff x="7134225" y="3719513"/>
            <a:chExt cx="1514475" cy="584775"/>
          </a:xfrm>
        </p:grpSpPr>
        <p:sp>
          <p:nvSpPr>
            <p:cNvPr id="14" name="Text Box 41">
              <a:extLst>
                <a:ext uri="{FF2B5EF4-FFF2-40B4-BE49-F238E27FC236}">
                  <a16:creationId xmlns:a16="http://schemas.microsoft.com/office/drawing/2014/main" id="{E5954AD4-CA8C-A14A-B066-6FC66E383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navn: verdi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15" name="Rectangle 47">
              <a:extLst>
                <a:ext uri="{FF2B5EF4-FFF2-40B4-BE49-F238E27FC236}">
                  <a16:creationId xmlns:a16="http://schemas.microsoft.com/office/drawing/2014/main" id="{006D570A-129E-C24E-83FE-5F8336FE3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2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16" name="AutoShape 37">
            <a:extLst>
              <a:ext uri="{FF2B5EF4-FFF2-40B4-BE49-F238E27FC236}">
                <a16:creationId xmlns:a16="http://schemas.microsoft.com/office/drawing/2014/main" id="{C9D061F3-BC38-C446-B2D7-ABA41A9D9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3776664"/>
            <a:ext cx="1773238" cy="28225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</p:txBody>
      </p:sp>
      <p:sp>
        <p:nvSpPr>
          <p:cNvPr id="17" name="Rectangle 38">
            <a:extLst>
              <a:ext uri="{FF2B5EF4-FFF2-40B4-BE49-F238E27FC236}">
                <a16:creationId xmlns:a16="http://schemas.microsoft.com/office/drawing/2014/main" id="{56EDC41A-B073-D04F-BFDE-5B3BC9CD2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5135563"/>
            <a:ext cx="1477962" cy="311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336F94B4-0525-C044-9CE7-33C7C0C84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4786313"/>
            <a:ext cx="107022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tellOpp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19" name="Line 40">
            <a:extLst>
              <a:ext uri="{FF2B5EF4-FFF2-40B4-BE49-F238E27FC236}">
                <a16:creationId xmlns:a16="http://schemas.microsoft.com/office/drawing/2014/main" id="{D9BB72C5-3817-EF4E-BCB7-4647F5ACA0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1339" y="5135563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20" name="Rectangle 43">
            <a:extLst>
              <a:ext uri="{FF2B5EF4-FFF2-40B4-BE49-F238E27FC236}">
                <a16:creationId xmlns:a16="http://schemas.microsoft.com/office/drawing/2014/main" id="{DE88BAF3-DB51-8344-A85F-70AE12D74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4" y="6043613"/>
            <a:ext cx="1406525" cy="29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CF5F7969-D733-2F4C-A7AC-9D9F548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5703888"/>
            <a:ext cx="12996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hentVerdi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22" name="Line 45">
            <a:extLst>
              <a:ext uri="{FF2B5EF4-FFF2-40B4-BE49-F238E27FC236}">
                <a16:creationId xmlns:a16="http://schemas.microsoft.com/office/drawing/2014/main" id="{69294725-43F0-FC46-A16F-43CB83C15C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1339" y="6043614"/>
            <a:ext cx="454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21C0C6-457E-3B41-B940-15DDCBD90C59}"/>
              </a:ext>
            </a:extLst>
          </p:cNvPr>
          <p:cNvGrpSpPr>
            <a:grpSpLocks/>
          </p:cNvGrpSpPr>
          <p:nvPr/>
        </p:nvGrpSpPr>
        <p:grpSpPr bwMode="auto">
          <a:xfrm>
            <a:off x="7218364" y="5087938"/>
            <a:ext cx="1439261" cy="1200150"/>
            <a:chOff x="7119938" y="4941888"/>
            <a:chExt cx="1439261" cy="1201737"/>
          </a:xfrm>
        </p:grpSpPr>
        <p:sp>
          <p:nvSpPr>
            <p:cNvPr id="24" name="Rectangle 42">
              <a:extLst>
                <a:ext uri="{FF2B5EF4-FFF2-40B4-BE49-F238E27FC236}">
                  <a16:creationId xmlns:a16="http://schemas.microsoft.com/office/drawing/2014/main" id="{08568CD2-7570-0A41-92E3-8485D9016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4941888"/>
              <a:ext cx="1421799" cy="5239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>
                  <a:latin typeface="+mn-lt"/>
                </a:rPr>
                <a:t>verdi = verdi + 1;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+mn-lt"/>
              </a:endParaRPr>
            </a:p>
          </p:txBody>
        </p:sp>
        <p:sp>
          <p:nvSpPr>
            <p:cNvPr id="25" name="Rectangle 46">
              <a:extLst>
                <a:ext uri="{FF2B5EF4-FFF2-40B4-BE49-F238E27FC236}">
                  <a16:creationId xmlns:a16="http://schemas.microsoft.com/office/drawing/2014/main" id="{85910F84-7C45-FC4F-8123-2B0A9E355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38" y="5835243"/>
              <a:ext cx="1127125" cy="30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 err="1">
                  <a:latin typeface="+mn-lt"/>
                </a:rPr>
                <a:t>return</a:t>
              </a:r>
              <a:r>
                <a:rPr lang="nb-NO" altLang="en-US" sz="1400" dirty="0">
                  <a:latin typeface="+mn-lt"/>
                </a:rPr>
                <a:t> verdi;</a:t>
              </a:r>
              <a:endParaRPr lang="en-US" altLang="en-US" sz="1400" dirty="0">
                <a:latin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995ABA-3C65-274A-AC37-6E840A20A4B0}"/>
              </a:ext>
            </a:extLst>
          </p:cNvPr>
          <p:cNvGrpSpPr>
            <a:grpSpLocks/>
          </p:cNvGrpSpPr>
          <p:nvPr/>
        </p:nvGrpSpPr>
        <p:grpSpPr bwMode="auto">
          <a:xfrm>
            <a:off x="7232651" y="3865563"/>
            <a:ext cx="1514475" cy="584200"/>
            <a:chOff x="7134225" y="3719513"/>
            <a:chExt cx="1514475" cy="584775"/>
          </a:xfrm>
        </p:grpSpPr>
        <p:sp>
          <p:nvSpPr>
            <p:cNvPr id="27" name="Text Box 41">
              <a:extLst>
                <a:ext uri="{FF2B5EF4-FFF2-40B4-BE49-F238E27FC236}">
                  <a16:creationId xmlns:a16="http://schemas.microsoft.com/office/drawing/2014/main" id="{1D88D143-EA5C-CC4C-BC45-9886A96DD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navn: verdi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28" name="Rectangle 47">
              <a:extLst>
                <a:ext uri="{FF2B5EF4-FFF2-40B4-BE49-F238E27FC236}">
                  <a16:creationId xmlns:a16="http://schemas.microsoft.com/office/drawing/2014/main" id="{D0B583CB-E216-EF4B-9D1A-616427ECE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3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29" name="Rectangle 24">
            <a:extLst>
              <a:ext uri="{FF2B5EF4-FFF2-40B4-BE49-F238E27FC236}">
                <a16:creationId xmlns:a16="http://schemas.microsoft.com/office/drawing/2014/main" id="{6ADCE493-D32E-304A-AAAF-6603E0E3C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4" y="2226288"/>
            <a:ext cx="1036637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30" name="Straight Arrow Connector 26">
            <a:extLst>
              <a:ext uri="{FF2B5EF4-FFF2-40B4-BE49-F238E27FC236}">
                <a16:creationId xmlns:a16="http://schemas.microsoft.com/office/drawing/2014/main" id="{9925B79A-BFD3-5247-B1D0-BCFA0F7A98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73400" y="2466976"/>
            <a:ext cx="558800" cy="1247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27">
            <a:extLst>
              <a:ext uri="{FF2B5EF4-FFF2-40B4-BE49-F238E27FC236}">
                <a16:creationId xmlns:a16="http://schemas.microsoft.com/office/drawing/2014/main" id="{756DC446-73E8-0244-893A-F5C002B4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4" y="1871664"/>
            <a:ext cx="1597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minTeller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C16E93F2-E4B8-A747-BBD5-CE6BDFD12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557464"/>
            <a:ext cx="1228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cxnSp>
        <p:nvCxnSpPr>
          <p:cNvPr id="34" name="Straight Arrow Connector 26">
            <a:extLst>
              <a:ext uri="{FF2B5EF4-FFF2-40B4-BE49-F238E27FC236}">
                <a16:creationId xmlns:a16="http://schemas.microsoft.com/office/drawing/2014/main" id="{E27869E8-3621-B242-BAF8-6628F9B0CE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38776" y="2466976"/>
            <a:ext cx="1774825" cy="1331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27">
            <a:extLst>
              <a:ext uri="{FF2B5EF4-FFF2-40B4-BE49-F238E27FC236}">
                <a16:creationId xmlns:a16="http://schemas.microsoft.com/office/drawing/2014/main" id="{B4D71E0F-E7D1-C94B-84F6-87A0CF90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4" y="1938339"/>
            <a:ext cx="1711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hansTeller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126896A9-957E-954A-87FA-109230CF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2624139"/>
            <a:ext cx="1228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cxnSp>
        <p:nvCxnSpPr>
          <p:cNvPr id="38" name="Straight Arrow Connector 26">
            <a:extLst>
              <a:ext uri="{FF2B5EF4-FFF2-40B4-BE49-F238E27FC236}">
                <a16:creationId xmlns:a16="http://schemas.microsoft.com/office/drawing/2014/main" id="{A1C1284A-EE01-0941-AC3A-EFEDE7D38EF7}"/>
              </a:ext>
            </a:extLst>
          </p:cNvPr>
          <p:cNvCxnSpPr>
            <a:cxnSpLocks noChangeShapeType="1"/>
            <a:endCxn id="16" idx="0"/>
          </p:cNvCxnSpPr>
          <p:nvPr/>
        </p:nvCxnSpPr>
        <p:spPr bwMode="auto">
          <a:xfrm flipH="1">
            <a:off x="8005763" y="2508251"/>
            <a:ext cx="817562" cy="12684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Rectangle 27">
            <a:extLst>
              <a:ext uri="{FF2B5EF4-FFF2-40B4-BE49-F238E27FC236}">
                <a16:creationId xmlns:a16="http://schemas.microsoft.com/office/drawing/2014/main" id="{0F0F2E18-4BE3-0C45-96F7-51D2EFD5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4" y="1981200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dinTeller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92FAD8BD-7C6B-CA45-B4C3-21EDF7FE3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4" y="2667000"/>
            <a:ext cx="1474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3822" name="Title 1">
            <a:extLst>
              <a:ext uri="{FF2B5EF4-FFF2-40B4-BE49-F238E27FC236}">
                <a16:creationId xmlns:a16="http://schemas.microsoft.com/office/drawing/2014/main" id="{DB30C570-DAB3-5748-A00E-2D16A799D79A}"/>
              </a:ext>
            </a:extLst>
          </p:cNvPr>
          <p:cNvSpPr txBox="1">
            <a:spLocks/>
          </p:cNvSpPr>
          <p:nvPr/>
        </p:nvSpPr>
        <p:spPr bwMode="auto">
          <a:xfrm>
            <a:off x="1599884" y="206374"/>
            <a:ext cx="8778875" cy="11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2"/>
                </a:solidFill>
              </a:rPr>
              <a:t>Nå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skal</a:t>
            </a:r>
            <a:r>
              <a:rPr lang="en-US" altLang="en-US" sz="3200" b="1" dirty="0">
                <a:solidFill>
                  <a:schemeClr val="tx2"/>
                </a:solidFill>
              </a:rPr>
              <a:t> vi </a:t>
            </a:r>
            <a:r>
              <a:rPr lang="en-US" altLang="en-US" sz="3200" b="1" dirty="0" err="1">
                <a:solidFill>
                  <a:schemeClr val="tx2"/>
                </a:solidFill>
              </a:rPr>
              <a:t>snakke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mer</a:t>
            </a:r>
            <a:r>
              <a:rPr lang="en-US" altLang="en-US" sz="3200" b="1" dirty="0">
                <a:solidFill>
                  <a:schemeClr val="tx2"/>
                </a:solidFill>
              </a:rPr>
              <a:t> om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2"/>
                </a:solidFill>
              </a:rPr>
              <a:t>referanseverdier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og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referansevariabler</a:t>
            </a:r>
            <a:endParaRPr lang="en-US" altLang="en-US" sz="3200" b="1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chemeClr val="tx2"/>
              </a:solidFill>
            </a:endParaRP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CBB57BF1-648F-E340-B674-5159596C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4" y="2291339"/>
            <a:ext cx="765175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96B9C6ED-520A-B64D-8A32-113293E48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6" y="2326266"/>
            <a:ext cx="765175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3825" name="TextBox 1">
            <a:extLst>
              <a:ext uri="{FF2B5EF4-FFF2-40B4-BE49-F238E27FC236}">
                <a16:creationId xmlns:a16="http://schemas.microsoft.com/office/drawing/2014/main" id="{1F49FAC6-3EE6-D94D-98F0-35BA58B4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4274920"/>
            <a:ext cx="792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Teller-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objekt</a:t>
            </a:r>
          </a:p>
        </p:txBody>
      </p:sp>
      <p:sp>
        <p:nvSpPr>
          <p:cNvPr id="33826" name="TextBox 45">
            <a:extLst>
              <a:ext uri="{FF2B5EF4-FFF2-40B4-BE49-F238E27FC236}">
                <a16:creationId xmlns:a16="http://schemas.microsoft.com/office/drawing/2014/main" id="{1EBC28B7-23A8-AC4A-AC26-EA752974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9" y="4271169"/>
            <a:ext cx="792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Teller-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objekt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A5B720-6CC7-725D-11F9-CA2FEFE5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1BB95E51-DC9A-1976-51F9-D7BEF835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8A94617A-1E50-858E-10EF-FB5751FE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2759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5A76-09E0-624F-AC2A-327A33C842A0}"/>
              </a:ext>
            </a:extLst>
          </p:cNvPr>
          <p:cNvSpPr txBox="1">
            <a:spLocks/>
          </p:cNvSpPr>
          <p:nvPr/>
        </p:nvSpPr>
        <p:spPr>
          <a:xfrm>
            <a:off x="2468007" y="268359"/>
            <a:ext cx="7059620" cy="13628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Hva er en referanse / peker</a:t>
            </a:r>
          </a:p>
        </p:txBody>
      </p:sp>
      <p:sp>
        <p:nvSpPr>
          <p:cNvPr id="3" name="Text Box 41">
            <a:extLst>
              <a:ext uri="{FF2B5EF4-FFF2-40B4-BE49-F238E27FC236}">
                <a16:creationId xmlns:a16="http://schemas.microsoft.com/office/drawing/2014/main" id="{9885985D-2395-854D-83A7-375267459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217" y="1774592"/>
            <a:ext cx="2308225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navn: </a:t>
            </a:r>
            <a:r>
              <a:rPr lang="nb-NO" altLang="en-US" sz="1600" dirty="0" err="1"/>
              <a:t>minTeller</a:t>
            </a:r>
            <a:endParaRPr lang="nb-NO" altLang="en-US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     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type: Teller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49DB8A1A-2E27-7042-87C5-DD5AC54F3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042" y="2134955"/>
            <a:ext cx="595313" cy="193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EECA4A-847D-8445-ADE7-28820C81A6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7379" y="2207980"/>
            <a:ext cx="431926" cy="56470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" name="Text Box 41">
            <a:extLst>
              <a:ext uri="{FF2B5EF4-FFF2-40B4-BE49-F238E27FC236}">
                <a16:creationId xmlns:a16="http://schemas.microsoft.com/office/drawing/2014/main" id="{084C4C30-1C6E-1D44-9E48-88803BEA3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0" y="1807772"/>
            <a:ext cx="2308225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navn: </a:t>
            </a:r>
            <a:r>
              <a:rPr lang="nb-NO" altLang="en-US" sz="1600" dirty="0" err="1">
                <a:latin typeface="+mn-lt"/>
              </a:rPr>
              <a:t>minTeller</a:t>
            </a:r>
            <a:endParaRPr lang="nb-NO" altLang="en-US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     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29325AA9-B1B0-654C-A360-D8ABD60A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9" y="2183726"/>
            <a:ext cx="595312" cy="193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76CB03-806B-E94A-92FA-5932222857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5987" y="2256751"/>
            <a:ext cx="360363" cy="5159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FB36B7-012B-0941-8E1D-BBB599981AEA}"/>
              </a:ext>
            </a:extLst>
          </p:cNvPr>
          <p:cNvSpPr txBox="1"/>
          <p:nvPr/>
        </p:nvSpPr>
        <p:spPr>
          <a:xfrm>
            <a:off x="333514" y="981865"/>
            <a:ext cx="115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Python: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E2F23-3B91-6645-91FC-344B482E2441}"/>
              </a:ext>
            </a:extLst>
          </p:cNvPr>
          <p:cNvSpPr txBox="1"/>
          <p:nvPr/>
        </p:nvSpPr>
        <p:spPr>
          <a:xfrm>
            <a:off x="1971512" y="1006784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Java: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B678F0-15DA-E44A-9EBD-51817FCF996B}"/>
              </a:ext>
            </a:extLst>
          </p:cNvPr>
          <p:cNvSpPr/>
          <p:nvPr/>
        </p:nvSpPr>
        <p:spPr>
          <a:xfrm>
            <a:off x="5411725" y="2286749"/>
            <a:ext cx="5998128" cy="3386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3408E-EC66-0B48-AE7E-3730A40BBBF4}"/>
              </a:ext>
            </a:extLst>
          </p:cNvPr>
          <p:cNvSpPr txBox="1"/>
          <p:nvPr/>
        </p:nvSpPr>
        <p:spPr>
          <a:xfrm>
            <a:off x="5411725" y="2305634"/>
            <a:ext cx="5998129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0000011001010000001000000110010000000110010100000010000001100111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2518E-2166-6942-A16B-A6B10C9F33B8}"/>
              </a:ext>
            </a:extLst>
          </p:cNvPr>
          <p:cNvSpPr/>
          <p:nvPr/>
        </p:nvSpPr>
        <p:spPr>
          <a:xfrm>
            <a:off x="9422234" y="1902329"/>
            <a:ext cx="2459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/>
              <a:t>type: Teller</a:t>
            </a: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78D95065-7B3B-4C4A-8A59-E2093C713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901" y="2657796"/>
            <a:ext cx="303333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En variabel er et sted i minnet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D4F1E2-E0CF-734A-B2A9-4990AAF92E60}"/>
              </a:ext>
            </a:extLst>
          </p:cNvPr>
          <p:cNvSpPr txBox="1"/>
          <p:nvPr/>
        </p:nvSpPr>
        <p:spPr>
          <a:xfrm>
            <a:off x="157226" y="4397835"/>
            <a:ext cx="115502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En referanse(verdi) er en adresse til et sted i minnet der det ligger et objekt (eller en </a:t>
            </a:r>
            <a:r>
              <a:rPr lang="nb-NO" sz="2400" dirty="0" err="1"/>
              <a:t>array</a:t>
            </a:r>
            <a:r>
              <a:rPr lang="nb-NO" sz="2400" dirty="0"/>
              <a:t>)</a:t>
            </a:r>
          </a:p>
          <a:p>
            <a:r>
              <a:rPr lang="nb-NO" sz="2400" dirty="0"/>
              <a:t>I Java bruker vi </a:t>
            </a:r>
            <a:r>
              <a:rPr lang="nb-NO" sz="2400" i="1" dirty="0"/>
              <a:t>referanse</a:t>
            </a:r>
            <a:r>
              <a:rPr lang="nb-NO" sz="2400" dirty="0"/>
              <a:t> og </a:t>
            </a:r>
            <a:r>
              <a:rPr lang="nb-NO" sz="2400" i="1" dirty="0"/>
              <a:t>peker</a:t>
            </a:r>
            <a:r>
              <a:rPr lang="nb-NO" sz="2400" dirty="0"/>
              <a:t> synonymt.</a:t>
            </a:r>
            <a:br>
              <a:rPr lang="nb-NO" sz="2400" dirty="0"/>
            </a:br>
            <a:endParaRPr lang="nb-NO" sz="2400" dirty="0"/>
          </a:p>
          <a:p>
            <a:r>
              <a:rPr lang="nb-NO" sz="2400" dirty="0"/>
              <a:t>Java er </a:t>
            </a:r>
            <a:r>
              <a:rPr lang="nb-NO" sz="2400" b="1" dirty="0"/>
              <a:t>et sterkt typet språk:</a:t>
            </a:r>
            <a:endParaRPr lang="nb-NO" sz="2400" dirty="0"/>
          </a:p>
          <a:p>
            <a:r>
              <a:rPr lang="nb-NO" sz="2400" dirty="0"/>
              <a:t>Referanse-</a:t>
            </a:r>
            <a:r>
              <a:rPr lang="nb-NO" sz="2400" dirty="0" err="1"/>
              <a:t>variablen</a:t>
            </a:r>
            <a:r>
              <a:rPr lang="nb-NO" sz="2400" dirty="0"/>
              <a:t> i dette eksemplet </a:t>
            </a:r>
            <a:r>
              <a:rPr lang="nb-NO" sz="2400" b="1" dirty="0"/>
              <a:t>har bare lov å inneholde en peker til et </a:t>
            </a:r>
            <a:r>
              <a:rPr lang="nb-NO" sz="2400" dirty="0"/>
              <a:t>Teller-objekt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7216C8-DF21-6240-BA9A-03EB8AF9688B}"/>
              </a:ext>
            </a:extLst>
          </p:cNvPr>
          <p:cNvCxnSpPr/>
          <p:nvPr/>
        </p:nvCxnSpPr>
        <p:spPr>
          <a:xfrm>
            <a:off x="10566011" y="2305970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4BE0F2-9C08-2842-954C-FECE203CDEFE}"/>
              </a:ext>
            </a:extLst>
          </p:cNvPr>
          <p:cNvCxnSpPr/>
          <p:nvPr/>
        </p:nvCxnSpPr>
        <p:spPr>
          <a:xfrm>
            <a:off x="9845956" y="2298979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D1D15B-FA68-E145-A12E-ADD00EF86CB3}"/>
              </a:ext>
            </a:extLst>
          </p:cNvPr>
          <p:cNvCxnSpPr/>
          <p:nvPr/>
        </p:nvCxnSpPr>
        <p:spPr>
          <a:xfrm>
            <a:off x="9125901" y="2291988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9ED442-8F5E-1D49-A717-49AD5A182CD1}"/>
              </a:ext>
            </a:extLst>
          </p:cNvPr>
          <p:cNvCxnSpPr/>
          <p:nvPr/>
        </p:nvCxnSpPr>
        <p:spPr>
          <a:xfrm>
            <a:off x="8405846" y="2284997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A9A76A-5FC9-F94D-891A-01EEA40A1A24}"/>
              </a:ext>
            </a:extLst>
          </p:cNvPr>
          <p:cNvCxnSpPr/>
          <p:nvPr/>
        </p:nvCxnSpPr>
        <p:spPr>
          <a:xfrm>
            <a:off x="7685791" y="2278006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6535A6-4B54-1248-9E2F-A9B23C3ADB3E}"/>
              </a:ext>
            </a:extLst>
          </p:cNvPr>
          <p:cNvCxnSpPr/>
          <p:nvPr/>
        </p:nvCxnSpPr>
        <p:spPr>
          <a:xfrm>
            <a:off x="6948958" y="2287793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46DE82-0BFB-A648-8DDC-2F7EF6D989EE}"/>
              </a:ext>
            </a:extLst>
          </p:cNvPr>
          <p:cNvCxnSpPr/>
          <p:nvPr/>
        </p:nvCxnSpPr>
        <p:spPr>
          <a:xfrm>
            <a:off x="6228903" y="2297580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A0ED7F-2ACA-D046-BA6B-844F83AABFDB}"/>
              </a:ext>
            </a:extLst>
          </p:cNvPr>
          <p:cNvCxnSpPr>
            <a:cxnSpLocks/>
          </p:cNvCxnSpPr>
          <p:nvPr/>
        </p:nvCxnSpPr>
        <p:spPr>
          <a:xfrm flipV="1">
            <a:off x="1769838" y="949768"/>
            <a:ext cx="0" cy="300048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865CE0-636F-CD4C-A562-14E9220A72ED}"/>
              </a:ext>
            </a:extLst>
          </p:cNvPr>
          <p:cNvSpPr txBox="1"/>
          <p:nvPr/>
        </p:nvSpPr>
        <p:spPr>
          <a:xfrm>
            <a:off x="3740576" y="2204274"/>
            <a:ext cx="16421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En variabel:</a:t>
            </a:r>
            <a:br>
              <a:rPr lang="nb-NO" sz="2400" dirty="0"/>
            </a:br>
            <a:r>
              <a:rPr lang="nb-NO" sz="2400" dirty="0"/>
              <a:t>som </a:t>
            </a:r>
          </a:p>
          <a:p>
            <a:r>
              <a:rPr lang="nb-NO" sz="2400" dirty="0" err="1"/>
              <a:t>innholder</a:t>
            </a:r>
            <a:endParaRPr lang="nb-NO" sz="2400" dirty="0"/>
          </a:p>
          <a:p>
            <a:r>
              <a:rPr lang="nb-NO" sz="2400" dirty="0"/>
              <a:t>verdien: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F707E4-9E3F-644E-9FF2-DA3EC0D1709A}"/>
              </a:ext>
            </a:extLst>
          </p:cNvPr>
          <p:cNvSpPr txBox="1"/>
          <p:nvPr/>
        </p:nvSpPr>
        <p:spPr>
          <a:xfrm>
            <a:off x="5411725" y="3357708"/>
            <a:ext cx="5998129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0000011001010000001000000110010000000110010100000010000001100111</a:t>
            </a:r>
          </a:p>
        </p:txBody>
      </p:sp>
      <p:sp>
        <p:nvSpPr>
          <p:cNvPr id="36" name="Text Box 41">
            <a:extLst>
              <a:ext uri="{FF2B5EF4-FFF2-40B4-BE49-F238E27FC236}">
                <a16:creationId xmlns:a16="http://schemas.microsoft.com/office/drawing/2014/main" id="{A85CE862-D182-8840-A161-7C1E96C97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479" y="1896984"/>
            <a:ext cx="230822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navn: </a:t>
            </a:r>
            <a:r>
              <a:rPr lang="nb-NO" altLang="en-US" sz="1600" dirty="0" err="1"/>
              <a:t>minTeller</a:t>
            </a:r>
            <a:endParaRPr lang="nb-NO" altLang="en-US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       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146763-4AB1-E24F-A3D9-523EDD4D78CC}"/>
              </a:ext>
            </a:extLst>
          </p:cNvPr>
          <p:cNvSpPr txBox="1"/>
          <p:nvPr/>
        </p:nvSpPr>
        <p:spPr>
          <a:xfrm>
            <a:off x="3881582" y="1101937"/>
            <a:ext cx="6372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F.eks. deklarasjonen:          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Teller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minTeller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Teller();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9B549C-1599-2548-A34B-C21884299C1F}"/>
              </a:ext>
            </a:extLst>
          </p:cNvPr>
          <p:cNvCxnSpPr>
            <a:cxnSpLocks/>
          </p:cNvCxnSpPr>
          <p:nvPr/>
        </p:nvCxnSpPr>
        <p:spPr>
          <a:xfrm flipV="1">
            <a:off x="3453088" y="967617"/>
            <a:ext cx="0" cy="300048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utoShape 37">
            <a:extLst>
              <a:ext uri="{FF2B5EF4-FFF2-40B4-BE49-F238E27FC236}">
                <a16:creationId xmlns:a16="http://schemas.microsoft.com/office/drawing/2014/main" id="{F5106E6C-E8D9-2F44-8F57-0E76DF9C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069" y="2822130"/>
            <a:ext cx="411128" cy="60687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</p:txBody>
      </p:sp>
      <p:sp>
        <p:nvSpPr>
          <p:cNvPr id="88" name="AutoShape 37">
            <a:extLst>
              <a:ext uri="{FF2B5EF4-FFF2-40B4-BE49-F238E27FC236}">
                <a16:creationId xmlns:a16="http://schemas.microsoft.com/office/drawing/2014/main" id="{472170A8-371B-5242-B510-14A55BA1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359" y="2799040"/>
            <a:ext cx="411128" cy="60687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D546D97-BA31-3414-0334-0E4D06F0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F80759E-6ECD-4AE2-EDAE-4B255221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7D8900B-875F-EA03-7264-7EE9E23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5970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E15EC-338E-864D-8557-350197386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727ABB9-DE6D-814E-B97A-D605E79BE782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nb-NO" altLang="en-US" sz="1400" dirty="0"/>
          </a:p>
        </p:txBody>
      </p:sp>
      <p:sp>
        <p:nvSpPr>
          <p:cNvPr id="3" name="AutoShape 37">
            <a:extLst>
              <a:ext uri="{FF2B5EF4-FFF2-40B4-BE49-F238E27FC236}">
                <a16:creationId xmlns:a16="http://schemas.microsoft.com/office/drawing/2014/main" id="{1741B669-F84C-A14F-AA10-BC1D179C7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4" y="3167064"/>
            <a:ext cx="1773237" cy="28225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 dirty="0">
              <a:latin typeface="+mn-lt"/>
            </a:endParaRPr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325153EA-6796-504D-AC7A-B7EC88B3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4525963"/>
            <a:ext cx="1477963" cy="311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latin typeface="+mn-lt"/>
            </a:endParaRPr>
          </a:p>
        </p:txBody>
      </p:sp>
      <p:sp>
        <p:nvSpPr>
          <p:cNvPr id="5" name="Text Box 39">
            <a:extLst>
              <a:ext uri="{FF2B5EF4-FFF2-40B4-BE49-F238E27FC236}">
                <a16:creationId xmlns:a16="http://schemas.microsoft.com/office/drawing/2014/main" id="{5E43EF3A-28A6-CC44-8AC0-15C41EE6C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4176713"/>
            <a:ext cx="107022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tellOpp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6" name="Line 40">
            <a:extLst>
              <a:ext uri="{FF2B5EF4-FFF2-40B4-BE49-F238E27FC236}">
                <a16:creationId xmlns:a16="http://schemas.microsoft.com/office/drawing/2014/main" id="{99D7DAD9-E1BB-B94C-9642-E69680367C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3401" y="4525963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5FCEDB75-BB32-DA44-9C73-A67706792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5434013"/>
            <a:ext cx="1406525" cy="29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66D2A321-E84A-1040-9CE4-FDF7E6F19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9" y="5094288"/>
            <a:ext cx="12996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hentVerdi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9" name="Line 45">
            <a:extLst>
              <a:ext uri="{FF2B5EF4-FFF2-40B4-BE49-F238E27FC236}">
                <a16:creationId xmlns:a16="http://schemas.microsoft.com/office/drawing/2014/main" id="{855ABDB9-A69E-7B46-891E-0FFBAC830F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3401" y="5434014"/>
            <a:ext cx="454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56CE8D-7B9D-074F-9F65-ABC7FB26C444}"/>
              </a:ext>
            </a:extLst>
          </p:cNvPr>
          <p:cNvGrpSpPr>
            <a:grpSpLocks/>
          </p:cNvGrpSpPr>
          <p:nvPr/>
        </p:nvGrpSpPr>
        <p:grpSpPr bwMode="auto">
          <a:xfrm>
            <a:off x="3400426" y="4478338"/>
            <a:ext cx="1439262" cy="1200150"/>
            <a:chOff x="7119938" y="4941888"/>
            <a:chExt cx="1439262" cy="1201737"/>
          </a:xfrm>
        </p:grpSpPr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A4594250-1AC5-0D4A-BE83-C6BD57A20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1" y="4941888"/>
              <a:ext cx="1421799" cy="5239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>
                  <a:latin typeface="+mn-lt"/>
                </a:rPr>
                <a:t>verdi = verdi + 1;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+mn-lt"/>
              </a:endParaRPr>
            </a:p>
          </p:txBody>
        </p:sp>
        <p:sp>
          <p:nvSpPr>
            <p:cNvPr id="12" name="Rectangle 46">
              <a:extLst>
                <a:ext uri="{FF2B5EF4-FFF2-40B4-BE49-F238E27FC236}">
                  <a16:creationId xmlns:a16="http://schemas.microsoft.com/office/drawing/2014/main" id="{677AAF4B-2948-004D-9750-E61D20C7A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38" y="5835243"/>
              <a:ext cx="1127125" cy="30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 err="1">
                  <a:latin typeface="+mn-lt"/>
                </a:rPr>
                <a:t>return</a:t>
              </a:r>
              <a:r>
                <a:rPr lang="nb-NO" altLang="en-US" sz="1400" dirty="0">
                  <a:latin typeface="+mn-lt"/>
                </a:rPr>
                <a:t> verdi;</a:t>
              </a:r>
              <a:endParaRPr lang="en-US" altLang="en-US" sz="1400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8E0F12-83D4-1B42-9EA8-367489D659B8}"/>
              </a:ext>
            </a:extLst>
          </p:cNvPr>
          <p:cNvGrpSpPr>
            <a:grpSpLocks/>
          </p:cNvGrpSpPr>
          <p:nvPr/>
        </p:nvGrpSpPr>
        <p:grpSpPr bwMode="auto">
          <a:xfrm>
            <a:off x="3414714" y="3233738"/>
            <a:ext cx="1514475" cy="584200"/>
            <a:chOff x="7134225" y="3719513"/>
            <a:chExt cx="1514475" cy="584775"/>
          </a:xfrm>
        </p:grpSpPr>
        <p:sp>
          <p:nvSpPr>
            <p:cNvPr id="14" name="Text Box 41">
              <a:extLst>
                <a:ext uri="{FF2B5EF4-FFF2-40B4-BE49-F238E27FC236}">
                  <a16:creationId xmlns:a16="http://schemas.microsoft.com/office/drawing/2014/main" id="{6625D4D3-A3DC-5845-B708-C7278FB53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navn: verdi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15" name="Rectangle 47">
              <a:extLst>
                <a:ext uri="{FF2B5EF4-FFF2-40B4-BE49-F238E27FC236}">
                  <a16:creationId xmlns:a16="http://schemas.microsoft.com/office/drawing/2014/main" id="{60E7A81E-5A6C-8A45-9DEF-D3082563D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2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16" name="AutoShape 37">
            <a:extLst>
              <a:ext uri="{FF2B5EF4-FFF2-40B4-BE49-F238E27FC236}">
                <a16:creationId xmlns:a16="http://schemas.microsoft.com/office/drawing/2014/main" id="{1F891106-D58F-8B44-B51F-35685778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3167064"/>
            <a:ext cx="1773238" cy="28225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</p:txBody>
      </p:sp>
      <p:sp>
        <p:nvSpPr>
          <p:cNvPr id="17" name="Rectangle 38">
            <a:extLst>
              <a:ext uri="{FF2B5EF4-FFF2-40B4-BE49-F238E27FC236}">
                <a16:creationId xmlns:a16="http://schemas.microsoft.com/office/drawing/2014/main" id="{4C270DCC-6548-7E4C-BC84-B7148D655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525963"/>
            <a:ext cx="1477962" cy="311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22760214-F565-2541-B4AE-6A3951F47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4176713"/>
            <a:ext cx="107022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tellOpp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19" name="Line 40">
            <a:extLst>
              <a:ext uri="{FF2B5EF4-FFF2-40B4-BE49-F238E27FC236}">
                <a16:creationId xmlns:a16="http://schemas.microsoft.com/office/drawing/2014/main" id="{A43B98B9-7651-FB4E-B0E4-01F80FABCF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1339" y="4525963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20" name="Rectangle 43">
            <a:extLst>
              <a:ext uri="{FF2B5EF4-FFF2-40B4-BE49-F238E27FC236}">
                <a16:creationId xmlns:a16="http://schemas.microsoft.com/office/drawing/2014/main" id="{8DBB35CE-6936-FD49-8832-901C6B462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4" y="5434013"/>
            <a:ext cx="1406525" cy="29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3BECDFB4-1712-554B-9819-7DEBAA91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5094288"/>
            <a:ext cx="12996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hentVerdi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22" name="Line 45">
            <a:extLst>
              <a:ext uri="{FF2B5EF4-FFF2-40B4-BE49-F238E27FC236}">
                <a16:creationId xmlns:a16="http://schemas.microsoft.com/office/drawing/2014/main" id="{93DFBDB8-C7B6-684B-AC70-716849766C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1339" y="5434014"/>
            <a:ext cx="454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BB546F-2D6B-404C-A84C-986CF4C04E57}"/>
              </a:ext>
            </a:extLst>
          </p:cNvPr>
          <p:cNvGrpSpPr>
            <a:grpSpLocks/>
          </p:cNvGrpSpPr>
          <p:nvPr/>
        </p:nvGrpSpPr>
        <p:grpSpPr bwMode="auto">
          <a:xfrm>
            <a:off x="7218364" y="4478338"/>
            <a:ext cx="1439261" cy="1200150"/>
            <a:chOff x="7119938" y="4941888"/>
            <a:chExt cx="1439261" cy="1201737"/>
          </a:xfrm>
        </p:grpSpPr>
        <p:sp>
          <p:nvSpPr>
            <p:cNvPr id="24" name="Rectangle 42">
              <a:extLst>
                <a:ext uri="{FF2B5EF4-FFF2-40B4-BE49-F238E27FC236}">
                  <a16:creationId xmlns:a16="http://schemas.microsoft.com/office/drawing/2014/main" id="{82A8836D-6E56-CA4D-B0CB-E1B11EFC7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4941888"/>
              <a:ext cx="1421799" cy="5239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>
                  <a:latin typeface="+mn-lt"/>
                </a:rPr>
                <a:t>verdi = verdi + 1;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+mn-lt"/>
              </a:endParaRPr>
            </a:p>
          </p:txBody>
        </p:sp>
        <p:sp>
          <p:nvSpPr>
            <p:cNvPr id="25" name="Rectangle 46">
              <a:extLst>
                <a:ext uri="{FF2B5EF4-FFF2-40B4-BE49-F238E27FC236}">
                  <a16:creationId xmlns:a16="http://schemas.microsoft.com/office/drawing/2014/main" id="{DF2F0DD7-567F-514E-B438-525C1EC9E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38" y="5835243"/>
              <a:ext cx="1127125" cy="30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 err="1">
                  <a:latin typeface="+mn-lt"/>
                </a:rPr>
                <a:t>return</a:t>
              </a:r>
              <a:r>
                <a:rPr lang="nb-NO" altLang="en-US" sz="1400" dirty="0">
                  <a:latin typeface="+mn-lt"/>
                </a:rPr>
                <a:t> verdi;</a:t>
              </a:r>
              <a:endParaRPr lang="en-US" altLang="en-US" sz="1400" dirty="0">
                <a:latin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FD0B88-BD7A-3F4C-8D74-280AED6BB6E1}"/>
              </a:ext>
            </a:extLst>
          </p:cNvPr>
          <p:cNvGrpSpPr>
            <a:grpSpLocks/>
          </p:cNvGrpSpPr>
          <p:nvPr/>
        </p:nvGrpSpPr>
        <p:grpSpPr bwMode="auto">
          <a:xfrm>
            <a:off x="7232651" y="3255963"/>
            <a:ext cx="1514475" cy="584200"/>
            <a:chOff x="7134225" y="3719513"/>
            <a:chExt cx="1514475" cy="584775"/>
          </a:xfrm>
        </p:grpSpPr>
        <p:sp>
          <p:nvSpPr>
            <p:cNvPr id="27" name="Text Box 41">
              <a:extLst>
                <a:ext uri="{FF2B5EF4-FFF2-40B4-BE49-F238E27FC236}">
                  <a16:creationId xmlns:a16="http://schemas.microsoft.com/office/drawing/2014/main" id="{E6AA4F85-48CB-CA4F-A2DF-F99F926D3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navn: verdi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28" name="Rectangle 47">
              <a:extLst>
                <a:ext uri="{FF2B5EF4-FFF2-40B4-BE49-F238E27FC236}">
                  <a16:creationId xmlns:a16="http://schemas.microsoft.com/office/drawing/2014/main" id="{F8B2F170-A195-884A-8DB1-9345300B7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3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29" name="Rectangle 24">
            <a:extLst>
              <a:ext uri="{FF2B5EF4-FFF2-40B4-BE49-F238E27FC236}">
                <a16:creationId xmlns:a16="http://schemas.microsoft.com/office/drawing/2014/main" id="{1C047642-A60D-D54E-B920-7F726974E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4" y="1616688"/>
            <a:ext cx="1036637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30" name="Straight Arrow Connector 26">
            <a:extLst>
              <a:ext uri="{FF2B5EF4-FFF2-40B4-BE49-F238E27FC236}">
                <a16:creationId xmlns:a16="http://schemas.microsoft.com/office/drawing/2014/main" id="{C87C8F9C-ABB5-8F42-8E43-3431BA12A5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73400" y="1857376"/>
            <a:ext cx="558800" cy="1247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27">
            <a:extLst>
              <a:ext uri="{FF2B5EF4-FFF2-40B4-BE49-F238E27FC236}">
                <a16:creationId xmlns:a16="http://schemas.microsoft.com/office/drawing/2014/main" id="{0BCE5E84-9120-FE4D-BE3D-A781A14C4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4" y="1262064"/>
            <a:ext cx="1597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minTeller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1F387976-7814-9147-83C1-C8589C8DF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1947864"/>
            <a:ext cx="1228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cxnSp>
        <p:nvCxnSpPr>
          <p:cNvPr id="33" name="Straight Arrow Connector 26">
            <a:extLst>
              <a:ext uri="{FF2B5EF4-FFF2-40B4-BE49-F238E27FC236}">
                <a16:creationId xmlns:a16="http://schemas.microsoft.com/office/drawing/2014/main" id="{3D66DE81-E89B-0341-901C-B7FD629D61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38776" y="1857376"/>
            <a:ext cx="1774825" cy="1331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Rectangle 27">
            <a:extLst>
              <a:ext uri="{FF2B5EF4-FFF2-40B4-BE49-F238E27FC236}">
                <a16:creationId xmlns:a16="http://schemas.microsoft.com/office/drawing/2014/main" id="{45BE72BB-E6A2-904C-B5FB-C4F17299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4" y="1328739"/>
            <a:ext cx="1711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hansTeller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BF858AAC-366D-CF41-8840-44EE4226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2014539"/>
            <a:ext cx="1228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cxnSp>
        <p:nvCxnSpPr>
          <p:cNvPr id="36" name="Straight Arrow Connector 26">
            <a:extLst>
              <a:ext uri="{FF2B5EF4-FFF2-40B4-BE49-F238E27FC236}">
                <a16:creationId xmlns:a16="http://schemas.microsoft.com/office/drawing/2014/main" id="{877EBE1C-BB21-E848-9A09-887E719C854B}"/>
              </a:ext>
            </a:extLst>
          </p:cNvPr>
          <p:cNvCxnSpPr>
            <a:cxnSpLocks noChangeShapeType="1"/>
            <a:endCxn id="16" idx="0"/>
          </p:cNvCxnSpPr>
          <p:nvPr/>
        </p:nvCxnSpPr>
        <p:spPr bwMode="auto">
          <a:xfrm flipH="1">
            <a:off x="8005763" y="1898651"/>
            <a:ext cx="817562" cy="12684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27">
            <a:extLst>
              <a:ext uri="{FF2B5EF4-FFF2-40B4-BE49-F238E27FC236}">
                <a16:creationId xmlns:a16="http://schemas.microsoft.com/office/drawing/2014/main" id="{B8093C39-2C0A-4A4C-B74F-9C457A7F4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4" y="1371600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dinTeller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ACBC5120-9DC3-2845-A060-25B95861D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4" y="2057400"/>
            <a:ext cx="1474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57E3D33-4348-1A48-BBC3-4A4F766A365A}"/>
              </a:ext>
            </a:extLst>
          </p:cNvPr>
          <p:cNvSpPr txBox="1">
            <a:spLocks/>
          </p:cNvSpPr>
          <p:nvPr/>
        </p:nvSpPr>
        <p:spPr bwMode="auto">
          <a:xfrm>
            <a:off x="3854451" y="425233"/>
            <a:ext cx="87788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Mer om referanser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57C99E1B-C093-D645-B85F-6E7FFF096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4" y="1681739"/>
            <a:ext cx="765175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CDC765F4-0A1A-484D-A960-74CCA077E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6" y="1716666"/>
            <a:ext cx="765175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2AD96C5D-586A-294A-BD0A-F1DF471D3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6" y="6130925"/>
            <a:ext cx="1369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Teller-objekt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id="{FFBAF065-616E-1940-90FB-D0C1A054A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6" y="6103938"/>
            <a:ext cx="1369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Teller-objekt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85D251C0-66EF-53DB-6F13-BFE84745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161BF14E-C4A8-9332-713B-BDB4649D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4201657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1">
            <a:extLst>
              <a:ext uri="{FF2B5EF4-FFF2-40B4-BE49-F238E27FC236}">
                <a16:creationId xmlns:a16="http://schemas.microsoft.com/office/drawing/2014/main" id="{54136B1A-21B7-2848-8253-C39B1D210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CD1F8A4-1F02-BA4C-BEE3-EAA75C0A452B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nb-NO" altLang="en-US" sz="1400"/>
          </a:p>
        </p:txBody>
      </p:sp>
      <p:sp>
        <p:nvSpPr>
          <p:cNvPr id="4" name="AutoShape 37">
            <a:extLst>
              <a:ext uri="{FF2B5EF4-FFF2-40B4-BE49-F238E27FC236}">
                <a16:creationId xmlns:a16="http://schemas.microsoft.com/office/drawing/2014/main" id="{09818F64-9567-6147-9BD2-4A386E940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4" y="3167064"/>
            <a:ext cx="1773237" cy="28225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BA086482-97B6-0446-AC0D-8302AA2C1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4525963"/>
            <a:ext cx="1477963" cy="311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D9B6A6CF-9AD3-EF4B-9147-575F7898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4176713"/>
            <a:ext cx="107022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tellOpp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7" name="Line 40">
            <a:extLst>
              <a:ext uri="{FF2B5EF4-FFF2-40B4-BE49-F238E27FC236}">
                <a16:creationId xmlns:a16="http://schemas.microsoft.com/office/drawing/2014/main" id="{D4C990BD-4ED9-6844-931F-05F7C9AB1A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3401" y="4525963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8" name="Rectangle 43">
            <a:extLst>
              <a:ext uri="{FF2B5EF4-FFF2-40B4-BE49-F238E27FC236}">
                <a16:creationId xmlns:a16="http://schemas.microsoft.com/office/drawing/2014/main" id="{E7CEB5EB-FB2B-AA45-9FD6-662D7D95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5434013"/>
            <a:ext cx="1406525" cy="29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C24B78-0C81-A14C-A6F4-D3699DFEE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9" y="5094288"/>
            <a:ext cx="12996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hentVerdi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10" name="Line 45">
            <a:extLst>
              <a:ext uri="{FF2B5EF4-FFF2-40B4-BE49-F238E27FC236}">
                <a16:creationId xmlns:a16="http://schemas.microsoft.com/office/drawing/2014/main" id="{73711D51-0172-B24F-BF47-A2C6FF1B4B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3401" y="5434014"/>
            <a:ext cx="454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34826" name="Group 10">
            <a:extLst>
              <a:ext uri="{FF2B5EF4-FFF2-40B4-BE49-F238E27FC236}">
                <a16:creationId xmlns:a16="http://schemas.microsoft.com/office/drawing/2014/main" id="{C399594F-2834-3042-BD6B-8444ACEDD8E8}"/>
              </a:ext>
            </a:extLst>
          </p:cNvPr>
          <p:cNvGrpSpPr>
            <a:grpSpLocks/>
          </p:cNvGrpSpPr>
          <p:nvPr/>
        </p:nvGrpSpPr>
        <p:grpSpPr bwMode="auto">
          <a:xfrm>
            <a:off x="3400426" y="4478338"/>
            <a:ext cx="1439262" cy="1200150"/>
            <a:chOff x="7119938" y="4941888"/>
            <a:chExt cx="1439262" cy="1201737"/>
          </a:xfrm>
        </p:grpSpPr>
        <p:sp>
          <p:nvSpPr>
            <p:cNvPr id="12" name="Rectangle 42">
              <a:extLst>
                <a:ext uri="{FF2B5EF4-FFF2-40B4-BE49-F238E27FC236}">
                  <a16:creationId xmlns:a16="http://schemas.microsoft.com/office/drawing/2014/main" id="{0D92DD08-715D-ED45-888E-28F1B718A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1" y="4941888"/>
              <a:ext cx="1421799" cy="5239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>
                  <a:latin typeface="+mn-lt"/>
                </a:rPr>
                <a:t>verdi = verdi + 1;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+mn-lt"/>
              </a:endParaRPr>
            </a:p>
          </p:txBody>
        </p:sp>
        <p:sp>
          <p:nvSpPr>
            <p:cNvPr id="13" name="Rectangle 46">
              <a:extLst>
                <a:ext uri="{FF2B5EF4-FFF2-40B4-BE49-F238E27FC236}">
                  <a16:creationId xmlns:a16="http://schemas.microsoft.com/office/drawing/2014/main" id="{647C286E-8E2A-2E4A-828C-D8207E7D0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38" y="5835243"/>
              <a:ext cx="1127125" cy="30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 err="1">
                  <a:latin typeface="+mn-lt"/>
                </a:rPr>
                <a:t>return</a:t>
              </a:r>
              <a:r>
                <a:rPr lang="nb-NO" altLang="en-US" sz="1400" dirty="0">
                  <a:latin typeface="+mn-lt"/>
                </a:rPr>
                <a:t> verdi;</a:t>
              </a:r>
              <a:endParaRPr lang="en-US" altLang="en-US" sz="1400" dirty="0">
                <a:latin typeface="+mn-lt"/>
              </a:endParaRPr>
            </a:p>
          </p:txBody>
        </p:sp>
      </p:grpSp>
      <p:grpSp>
        <p:nvGrpSpPr>
          <p:cNvPr id="34827" name="Group 13">
            <a:extLst>
              <a:ext uri="{FF2B5EF4-FFF2-40B4-BE49-F238E27FC236}">
                <a16:creationId xmlns:a16="http://schemas.microsoft.com/office/drawing/2014/main" id="{05497093-E2E1-2B42-A4C1-A748770B6F80}"/>
              </a:ext>
            </a:extLst>
          </p:cNvPr>
          <p:cNvGrpSpPr>
            <a:grpSpLocks/>
          </p:cNvGrpSpPr>
          <p:nvPr/>
        </p:nvGrpSpPr>
        <p:grpSpPr bwMode="auto">
          <a:xfrm>
            <a:off x="3414714" y="3233738"/>
            <a:ext cx="1514475" cy="584200"/>
            <a:chOff x="7134225" y="3719513"/>
            <a:chExt cx="1514475" cy="584775"/>
          </a:xfrm>
        </p:grpSpPr>
        <p:sp>
          <p:nvSpPr>
            <p:cNvPr id="15" name="Text Box 41">
              <a:extLst>
                <a:ext uri="{FF2B5EF4-FFF2-40B4-BE49-F238E27FC236}">
                  <a16:creationId xmlns:a16="http://schemas.microsoft.com/office/drawing/2014/main" id="{33BA4C78-31A9-1E41-A01D-6186DB91F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navn: verdi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16" name="Rectangle 47">
              <a:extLst>
                <a:ext uri="{FF2B5EF4-FFF2-40B4-BE49-F238E27FC236}">
                  <a16:creationId xmlns:a16="http://schemas.microsoft.com/office/drawing/2014/main" id="{26F752A6-60DB-3C4C-8C88-BF308AA1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2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17" name="AutoShape 37">
            <a:extLst>
              <a:ext uri="{FF2B5EF4-FFF2-40B4-BE49-F238E27FC236}">
                <a16:creationId xmlns:a16="http://schemas.microsoft.com/office/drawing/2014/main" id="{45C9B903-201E-F748-BA3D-EDA42DC9D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3167064"/>
            <a:ext cx="1773238" cy="28225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</p:txBody>
      </p:sp>
      <p:sp>
        <p:nvSpPr>
          <p:cNvPr id="18" name="Rectangle 38">
            <a:extLst>
              <a:ext uri="{FF2B5EF4-FFF2-40B4-BE49-F238E27FC236}">
                <a16:creationId xmlns:a16="http://schemas.microsoft.com/office/drawing/2014/main" id="{44395CE9-3ECC-5549-86A1-EDB09DD97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525963"/>
            <a:ext cx="1477962" cy="311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BA4089DF-B0BD-A94E-AAA5-DF071A85A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4176713"/>
            <a:ext cx="107022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tellOpp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20" name="Line 40">
            <a:extLst>
              <a:ext uri="{FF2B5EF4-FFF2-40B4-BE49-F238E27FC236}">
                <a16:creationId xmlns:a16="http://schemas.microsoft.com/office/drawing/2014/main" id="{8F7B4203-DDED-E646-BEE8-6A1696E51E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1339" y="4525963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C47B35CC-9EE5-A84A-AF48-577912C1A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4" y="5434013"/>
            <a:ext cx="1406525" cy="29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22" name="Text Box 44">
            <a:extLst>
              <a:ext uri="{FF2B5EF4-FFF2-40B4-BE49-F238E27FC236}">
                <a16:creationId xmlns:a16="http://schemas.microsoft.com/office/drawing/2014/main" id="{85DCBC66-15CE-EE4B-B15C-FF0D14663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5094288"/>
            <a:ext cx="12996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 err="1">
                <a:latin typeface="+mn-lt"/>
              </a:rPr>
              <a:t>hentVerdi</a:t>
            </a:r>
            <a:r>
              <a:rPr lang="nb-NO" altLang="en-US" sz="1800" dirty="0">
                <a:latin typeface="+mn-lt"/>
              </a:rPr>
              <a:t>( )</a:t>
            </a:r>
          </a:p>
        </p:txBody>
      </p:sp>
      <p:sp>
        <p:nvSpPr>
          <p:cNvPr id="23" name="Line 45">
            <a:extLst>
              <a:ext uri="{FF2B5EF4-FFF2-40B4-BE49-F238E27FC236}">
                <a16:creationId xmlns:a16="http://schemas.microsoft.com/office/drawing/2014/main" id="{02A60704-8B84-F54B-B62F-74780DBA90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1339" y="5434014"/>
            <a:ext cx="454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34835" name="Group 23">
            <a:extLst>
              <a:ext uri="{FF2B5EF4-FFF2-40B4-BE49-F238E27FC236}">
                <a16:creationId xmlns:a16="http://schemas.microsoft.com/office/drawing/2014/main" id="{B6103896-0EAE-B44A-99E5-768B3CD91B3E}"/>
              </a:ext>
            </a:extLst>
          </p:cNvPr>
          <p:cNvGrpSpPr>
            <a:grpSpLocks/>
          </p:cNvGrpSpPr>
          <p:nvPr/>
        </p:nvGrpSpPr>
        <p:grpSpPr bwMode="auto">
          <a:xfrm>
            <a:off x="7218364" y="4478338"/>
            <a:ext cx="1439261" cy="1200150"/>
            <a:chOff x="7119938" y="4941888"/>
            <a:chExt cx="1439261" cy="1201737"/>
          </a:xfrm>
        </p:grpSpPr>
        <p:sp>
          <p:nvSpPr>
            <p:cNvPr id="25" name="Rectangle 42">
              <a:extLst>
                <a:ext uri="{FF2B5EF4-FFF2-40B4-BE49-F238E27FC236}">
                  <a16:creationId xmlns:a16="http://schemas.microsoft.com/office/drawing/2014/main" id="{48127695-FC9F-7F45-B4E8-7BB712AD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4941888"/>
              <a:ext cx="1421799" cy="5239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>
                  <a:latin typeface="+mn-lt"/>
                </a:rPr>
                <a:t>verdi = verdi + 1;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+mn-lt"/>
              </a:endParaRPr>
            </a:p>
          </p:txBody>
        </p:sp>
        <p:sp>
          <p:nvSpPr>
            <p:cNvPr id="26" name="Rectangle 46">
              <a:extLst>
                <a:ext uri="{FF2B5EF4-FFF2-40B4-BE49-F238E27FC236}">
                  <a16:creationId xmlns:a16="http://schemas.microsoft.com/office/drawing/2014/main" id="{8FE92188-0A7C-7A44-B2B6-0F63E73B0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938" y="5835243"/>
              <a:ext cx="1127125" cy="30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400" dirty="0" err="1">
                  <a:latin typeface="+mn-lt"/>
                </a:rPr>
                <a:t>return</a:t>
              </a:r>
              <a:r>
                <a:rPr lang="nb-NO" altLang="en-US" sz="1400" dirty="0">
                  <a:latin typeface="+mn-lt"/>
                </a:rPr>
                <a:t> verdi;</a:t>
              </a:r>
              <a:endParaRPr lang="en-US" altLang="en-US" sz="1400" dirty="0">
                <a:latin typeface="+mn-lt"/>
              </a:endParaRPr>
            </a:p>
          </p:txBody>
        </p:sp>
      </p:grpSp>
      <p:grpSp>
        <p:nvGrpSpPr>
          <p:cNvPr id="34836" name="Group 26">
            <a:extLst>
              <a:ext uri="{FF2B5EF4-FFF2-40B4-BE49-F238E27FC236}">
                <a16:creationId xmlns:a16="http://schemas.microsoft.com/office/drawing/2014/main" id="{35498BA4-FF5E-3344-8492-6778C833CA8F}"/>
              </a:ext>
            </a:extLst>
          </p:cNvPr>
          <p:cNvGrpSpPr>
            <a:grpSpLocks/>
          </p:cNvGrpSpPr>
          <p:nvPr/>
        </p:nvGrpSpPr>
        <p:grpSpPr bwMode="auto">
          <a:xfrm>
            <a:off x="7232651" y="3255963"/>
            <a:ext cx="1514475" cy="584200"/>
            <a:chOff x="7134225" y="3719513"/>
            <a:chExt cx="1514475" cy="584775"/>
          </a:xfrm>
        </p:grpSpPr>
        <p:sp>
          <p:nvSpPr>
            <p:cNvPr id="28" name="Text Box 41">
              <a:extLst>
                <a:ext uri="{FF2B5EF4-FFF2-40B4-BE49-F238E27FC236}">
                  <a16:creationId xmlns:a16="http://schemas.microsoft.com/office/drawing/2014/main" id="{8A7CC94F-0305-B043-A86C-2EDDB7B1F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navn: verdi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29" name="Rectangle 47">
              <a:extLst>
                <a:ext uri="{FF2B5EF4-FFF2-40B4-BE49-F238E27FC236}">
                  <a16:creationId xmlns:a16="http://schemas.microsoft.com/office/drawing/2014/main" id="{A21D572F-415D-CC4B-8654-A10FB59A2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3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34837" name="Rectangle 27">
            <a:extLst>
              <a:ext uri="{FF2B5EF4-FFF2-40B4-BE49-F238E27FC236}">
                <a16:creationId xmlns:a16="http://schemas.microsoft.com/office/drawing/2014/main" id="{18EB5BCB-9E9D-AF41-95AD-032FE9874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4" y="1262064"/>
            <a:ext cx="1597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minTeller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4838" name="Rectangle 28">
            <a:extLst>
              <a:ext uri="{FF2B5EF4-FFF2-40B4-BE49-F238E27FC236}">
                <a16:creationId xmlns:a16="http://schemas.microsoft.com/office/drawing/2014/main" id="{5CD50CCA-FF73-254D-A873-CEEA575CC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1947864"/>
            <a:ext cx="1228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4839" name="Rectangle 27">
            <a:extLst>
              <a:ext uri="{FF2B5EF4-FFF2-40B4-BE49-F238E27FC236}">
                <a16:creationId xmlns:a16="http://schemas.microsoft.com/office/drawing/2014/main" id="{7BFFE3F2-1EB2-3A4F-861B-810D11FD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4" y="1328739"/>
            <a:ext cx="1711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hansTeller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4840" name="Rectangle 28">
            <a:extLst>
              <a:ext uri="{FF2B5EF4-FFF2-40B4-BE49-F238E27FC236}">
                <a16:creationId xmlns:a16="http://schemas.microsoft.com/office/drawing/2014/main" id="{46773D21-674E-CF45-9437-E6ECAFE48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2014539"/>
            <a:ext cx="1228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4841" name="Rectangle 27">
            <a:extLst>
              <a:ext uri="{FF2B5EF4-FFF2-40B4-BE49-F238E27FC236}">
                <a16:creationId xmlns:a16="http://schemas.microsoft.com/office/drawing/2014/main" id="{D0306827-96FC-414A-BA0C-EF68DBBF0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4" y="1371600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</a:t>
            </a:r>
            <a:r>
              <a:rPr lang="en-US" altLang="en-US" sz="1600" dirty="0" err="1"/>
              <a:t>dinTeller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4842" name="Rectangle 28">
            <a:extLst>
              <a:ext uri="{FF2B5EF4-FFF2-40B4-BE49-F238E27FC236}">
                <a16:creationId xmlns:a16="http://schemas.microsoft.com/office/drawing/2014/main" id="{F217154A-63B1-C44C-B80E-C6BE7695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4" y="2057400"/>
            <a:ext cx="1474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Type: 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4843" name="Title 1">
            <a:extLst>
              <a:ext uri="{FF2B5EF4-FFF2-40B4-BE49-F238E27FC236}">
                <a16:creationId xmlns:a16="http://schemas.microsoft.com/office/drawing/2014/main" id="{F45E658C-13A4-FC4F-9B1B-C58894EAB18B}"/>
              </a:ext>
            </a:extLst>
          </p:cNvPr>
          <p:cNvSpPr txBox="1">
            <a:spLocks/>
          </p:cNvSpPr>
          <p:nvPr/>
        </p:nvSpPr>
        <p:spPr bwMode="auto">
          <a:xfrm>
            <a:off x="4633914" y="474663"/>
            <a:ext cx="87788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Referanser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34844" name="TextBox 43">
            <a:extLst>
              <a:ext uri="{FF2B5EF4-FFF2-40B4-BE49-F238E27FC236}">
                <a16:creationId xmlns:a16="http://schemas.microsoft.com/office/drawing/2014/main" id="{F8EE9860-CBDB-E641-B657-F90A0337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38" y="3128964"/>
            <a:ext cx="901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600">
                <a:latin typeface="Times New Roman" panose="02020603050405020304" pitchFamily="18" charset="0"/>
              </a:rPr>
              <a:t>9483567</a:t>
            </a:r>
          </a:p>
        </p:txBody>
      </p:sp>
      <p:sp>
        <p:nvSpPr>
          <p:cNvPr id="34845" name="Rectangle 24">
            <a:extLst>
              <a:ext uri="{FF2B5EF4-FFF2-40B4-BE49-F238E27FC236}">
                <a16:creationId xmlns:a16="http://schemas.microsoft.com/office/drawing/2014/main" id="{659051E0-8FA1-444A-8375-28774B35B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4" y="1660525"/>
            <a:ext cx="765175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4846" name="Rectangle 24">
            <a:extLst>
              <a:ext uri="{FF2B5EF4-FFF2-40B4-BE49-F238E27FC236}">
                <a16:creationId xmlns:a16="http://schemas.microsoft.com/office/drawing/2014/main" id="{A5FB4D82-9746-C34C-B839-DFBBDAB3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6" y="1705610"/>
            <a:ext cx="765175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4847" name="TextBox 48">
            <a:extLst>
              <a:ext uri="{FF2B5EF4-FFF2-40B4-BE49-F238E27FC236}">
                <a16:creationId xmlns:a16="http://schemas.microsoft.com/office/drawing/2014/main" id="{71013D0F-5A67-F44E-88C6-52162A426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9" y="1692594"/>
            <a:ext cx="903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600">
                <a:latin typeface="Times New Roman" panose="02020603050405020304" pitchFamily="18" charset="0"/>
              </a:rPr>
              <a:t>9483567</a:t>
            </a:r>
          </a:p>
        </p:txBody>
      </p:sp>
      <p:sp>
        <p:nvSpPr>
          <p:cNvPr id="34848" name="TextBox 49">
            <a:extLst>
              <a:ext uri="{FF2B5EF4-FFF2-40B4-BE49-F238E27FC236}">
                <a16:creationId xmlns:a16="http://schemas.microsoft.com/office/drawing/2014/main" id="{9A35971C-6DD5-4B41-9B84-B4FD9497D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9" y="1738314"/>
            <a:ext cx="9032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600">
                <a:latin typeface="Times New Roman" panose="02020603050405020304" pitchFamily="18" charset="0"/>
              </a:rPr>
              <a:t>9483567</a:t>
            </a:r>
          </a:p>
        </p:txBody>
      </p:sp>
      <p:sp>
        <p:nvSpPr>
          <p:cNvPr id="34849" name="TextBox 51">
            <a:extLst>
              <a:ext uri="{FF2B5EF4-FFF2-40B4-BE49-F238E27FC236}">
                <a16:creationId xmlns:a16="http://schemas.microsoft.com/office/drawing/2014/main" id="{17920674-D33C-CC47-8DDF-749B0C454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6" y="6130925"/>
            <a:ext cx="1369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Teller-objekt</a:t>
            </a:r>
          </a:p>
        </p:txBody>
      </p:sp>
      <p:sp>
        <p:nvSpPr>
          <p:cNvPr id="34850" name="TextBox 52">
            <a:extLst>
              <a:ext uri="{FF2B5EF4-FFF2-40B4-BE49-F238E27FC236}">
                <a16:creationId xmlns:a16="http://schemas.microsoft.com/office/drawing/2014/main" id="{814C3B01-CB3E-8449-8AE8-6BEABDB21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6" y="6103938"/>
            <a:ext cx="1369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Teller-objekt</a:t>
            </a:r>
          </a:p>
        </p:txBody>
      </p:sp>
      <p:sp>
        <p:nvSpPr>
          <p:cNvPr id="34851" name="Rectangle 55">
            <a:extLst>
              <a:ext uri="{FF2B5EF4-FFF2-40B4-BE49-F238E27FC236}">
                <a16:creationId xmlns:a16="http://schemas.microsoft.com/office/drawing/2014/main" id="{35668C5C-398E-A04C-B7E8-1C218EA8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914" y="3144839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53485320</a:t>
            </a:r>
          </a:p>
        </p:txBody>
      </p:sp>
      <p:sp>
        <p:nvSpPr>
          <p:cNvPr id="34852" name="Rectangle 56">
            <a:extLst>
              <a:ext uri="{FF2B5EF4-FFF2-40B4-BE49-F238E27FC236}">
                <a16:creationId xmlns:a16="http://schemas.microsoft.com/office/drawing/2014/main" id="{20F95608-EACC-674D-9771-8D8144EAC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9" y="1596074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53485320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600" dirty="0">
              <a:latin typeface="Times New Roman" panose="02020603050405020304" pitchFamily="18" charset="0"/>
            </a:endParaRPr>
          </a:p>
        </p:txBody>
      </p:sp>
      <p:sp>
        <p:nvSpPr>
          <p:cNvPr id="34853" name="Rectangle 24">
            <a:extLst>
              <a:ext uri="{FF2B5EF4-FFF2-40B4-BE49-F238E27FC236}">
                <a16:creationId xmlns:a16="http://schemas.microsoft.com/office/drawing/2014/main" id="{7485416F-D3C8-D84C-B8E9-33E68383A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4" y="1574483"/>
            <a:ext cx="1036637" cy="36933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B6A82-8E7C-7B77-5250-41492A05E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8DFD8-A71B-0698-E1A3-6C3E11AD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165652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F97EF1-0291-C44A-8D5B-893AF3C779D5}"/>
              </a:ext>
            </a:extLst>
          </p:cNvPr>
          <p:cNvSpPr/>
          <p:nvPr/>
        </p:nvSpPr>
        <p:spPr>
          <a:xfrm>
            <a:off x="2572967" y="4203779"/>
            <a:ext cx="712789" cy="608698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1F15AA-2110-D24F-B009-EA63E9D314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5756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86D86A-DD09-4D45-9656-BBEA7C9D2B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1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18488E-C370-984D-870F-B58E5E6722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84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2292B8-CC2A-BC41-A247-FECB5D8993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36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66DC55-FA19-7F48-B060-82F562C483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688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4B004C-E587-E040-8B02-92C7C69C0C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841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58DA44-F6BE-2040-B3F1-CE73FFACCA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993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6C1E4D-51D8-204E-B76F-9FA7403BF5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1146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190021-8691-A949-ACB8-F3A2C3ED79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1298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352FB9-8F5C-DE4F-BDDE-DA15EE5842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1450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366F39-D217-A74C-B356-A1482FAB4B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1603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19C91C-4601-214C-A8B6-67F5255276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1755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23CAF-EDC7-4D4A-9C7F-A1634664E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1908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BE8021-88E5-8A4B-93FB-988416C105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060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ABE6CA-A097-4C4C-94CC-12305D3788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212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4DAC2-6702-FA45-8B65-0640F61C8D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365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5EA0BD-8A6C-EA47-B00E-C22D214F0B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517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07D777-EFFA-E24F-A0D6-3C9C5CE6C4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670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467D64-EA34-C34A-96D6-B0CD29AD3B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822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CE4F95-4941-DD41-8ABB-1550FFF03E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2974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A63577-DDB2-3749-BE6F-54756B8433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127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CD81F4-8447-6245-9DFF-A35CB96F1B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286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99567-2378-6F40-952A-095B9E12AC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438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167B0D-64FF-2F43-BEE4-AC8F1B02BF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590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6E1BA-4A23-C142-BD5D-17D58E264D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743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4CA31C-C1A9-504D-A81C-844FB35274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3895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841282-9294-AE4B-9E53-15C3286979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048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B644E4-50FB-7048-AE0A-1BBC8D401F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200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464160-F49A-7A41-9B3A-8641CFB257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352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909BBB-2EBF-8A4A-86F1-F2B77B87DD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505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F51A04-6DAE-D74C-90B0-60C93B9DBD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657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5246BA-C618-9D4E-A9BC-6680581B11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810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B19566-BBF1-B44A-981F-2FEEFCE1D7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4962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66C083-7BD3-C74A-B01B-E7737A7823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114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5E04E8-F217-6A4C-8CC0-E5B46E9E76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267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39E732-05F2-E849-9A27-C5E1334497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419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529C661-1490-674C-A97C-BCC75ADDA6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572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C158A-DC9F-A34F-AF08-2D20EDADD1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724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49CC1DB-04B2-3A42-9947-8043A32F89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5876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B91B69-ABC8-AD45-8135-C036C0998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074" y="513133"/>
            <a:ext cx="14542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 dirty="0" err="1">
                <a:latin typeface="Times New Roman" panose="02020603050405020304" pitchFamily="18" charset="0"/>
              </a:rPr>
              <a:t>Minne</a:t>
            </a:r>
            <a:endParaRPr lang="en-US" altLang="nb-NO" sz="1800" b="1" dirty="0">
              <a:latin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 dirty="0">
                <a:latin typeface="Times New Roman" panose="02020603050405020304" pitchFamily="18" charset="0"/>
              </a:rPr>
              <a:t>(RAM)</a:t>
            </a:r>
            <a:br>
              <a:rPr lang="en-US" altLang="nb-NO" sz="1800" b="1" dirty="0">
                <a:latin typeface="Times New Roman" panose="02020603050405020304" pitchFamily="18" charset="0"/>
              </a:rPr>
            </a:br>
            <a:r>
              <a:rPr lang="en-US" altLang="nb-NO" sz="1800" b="1" dirty="0" err="1">
                <a:latin typeface="Times New Roman" panose="02020603050405020304" pitchFamily="18" charset="0"/>
              </a:rPr>
              <a:t>Primærlager</a:t>
            </a:r>
            <a:endParaRPr lang="en-US" altLang="nb-NO" sz="1800" b="1" dirty="0">
              <a:latin typeface="Times New Roman" panose="02020603050405020304" pitchFamily="18" charset="0"/>
            </a:endParaRPr>
          </a:p>
        </p:txBody>
      </p:sp>
      <p:cxnSp>
        <p:nvCxnSpPr>
          <p:cNvPr id="44" name="Straight Connector 75">
            <a:extLst>
              <a:ext uri="{FF2B5EF4-FFF2-40B4-BE49-F238E27FC236}">
                <a16:creationId xmlns:a16="http://schemas.microsoft.com/office/drawing/2014/main" id="{146E042A-B5D5-C148-94BA-A25E179632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11631" y="2598739"/>
            <a:ext cx="431800" cy="9366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76">
            <a:extLst>
              <a:ext uri="{FF2B5EF4-FFF2-40B4-BE49-F238E27FC236}">
                <a16:creationId xmlns:a16="http://schemas.microsoft.com/office/drawing/2014/main" id="{A59AAF97-31AA-984A-9328-A9F1A1D5F5A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16556" y="2598738"/>
            <a:ext cx="495300" cy="9445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77">
            <a:extLst>
              <a:ext uri="{FF2B5EF4-FFF2-40B4-BE49-F238E27FC236}">
                <a16:creationId xmlns:a16="http://schemas.microsoft.com/office/drawing/2014/main" id="{5100BB9A-0096-604E-B340-2A849661B3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6782" y="2598739"/>
            <a:ext cx="288925" cy="6492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78">
            <a:extLst>
              <a:ext uri="{FF2B5EF4-FFF2-40B4-BE49-F238E27FC236}">
                <a16:creationId xmlns:a16="http://schemas.microsoft.com/office/drawing/2014/main" id="{27EC120A-7B83-974E-B56A-8F5219D2A97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65707" y="2598739"/>
            <a:ext cx="350837" cy="6492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79">
            <a:extLst>
              <a:ext uri="{FF2B5EF4-FFF2-40B4-BE49-F238E27FC236}">
                <a16:creationId xmlns:a16="http://schemas.microsoft.com/office/drawing/2014/main" id="{801B717A-7604-B842-A1B2-C2B6F17D2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43431" y="3535363"/>
            <a:ext cx="0" cy="3603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80">
            <a:extLst>
              <a:ext uri="{FF2B5EF4-FFF2-40B4-BE49-F238E27FC236}">
                <a16:creationId xmlns:a16="http://schemas.microsoft.com/office/drawing/2014/main" id="{103C0FF1-12DC-2044-8BF7-946601EEA0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07031" y="3535363"/>
            <a:ext cx="0" cy="3603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81">
            <a:extLst>
              <a:ext uri="{FF2B5EF4-FFF2-40B4-BE49-F238E27FC236}">
                <a16:creationId xmlns:a16="http://schemas.microsoft.com/office/drawing/2014/main" id="{61417C9A-9D9B-A34E-AD4F-6DEC4A4C60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11631" y="2598738"/>
            <a:ext cx="5651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82">
            <a:extLst>
              <a:ext uri="{FF2B5EF4-FFF2-40B4-BE49-F238E27FC236}">
                <a16:creationId xmlns:a16="http://schemas.microsoft.com/office/drawing/2014/main" id="{E6A0D339-1FC4-C449-A25A-2BA92B83A7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26068" y="2598738"/>
            <a:ext cx="5857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83">
            <a:extLst>
              <a:ext uri="{FF2B5EF4-FFF2-40B4-BE49-F238E27FC236}">
                <a16:creationId xmlns:a16="http://schemas.microsoft.com/office/drawing/2014/main" id="{36D00EB0-5130-A04B-A687-077A556050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43431" y="3895725"/>
            <a:ext cx="863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Box 84">
            <a:extLst>
              <a:ext uri="{FF2B5EF4-FFF2-40B4-BE49-F238E27FC236}">
                <a16:creationId xmlns:a16="http://schemas.microsoft.com/office/drawing/2014/main" id="{2C30AD21-08A3-5C48-80D9-DD0F4BB0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968" y="3248025"/>
            <a:ext cx="10302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>
                <a:latin typeface="Times New Roman" panose="02020603050405020304" pitchFamily="18" charset="0"/>
              </a:rPr>
              <a:t>Aritmetisk-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>
                <a:latin typeface="Times New Roman" panose="02020603050405020304" pitchFamily="18" charset="0"/>
              </a:rPr>
              <a:t>Logisk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>
                <a:latin typeface="Times New Roman" panose="02020603050405020304" pitchFamily="18" charset="0"/>
              </a:rPr>
              <a:t>Enhet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>
                <a:latin typeface="Times New Roman" panose="02020603050405020304" pitchFamily="18" charset="0"/>
              </a:rPr>
              <a:t>(ALU)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400">
              <a:latin typeface="Times New Roman" panose="02020603050405020304" pitchFamily="18" charset="0"/>
            </a:endParaRPr>
          </a:p>
        </p:txBody>
      </p:sp>
      <p:cxnSp>
        <p:nvCxnSpPr>
          <p:cNvPr id="54" name="Straight Connector 85">
            <a:extLst>
              <a:ext uri="{FF2B5EF4-FFF2-40B4-BE49-F238E27FC236}">
                <a16:creationId xmlns:a16="http://schemas.microsoft.com/office/drawing/2014/main" id="{5641A0BD-87CB-1B47-BDA2-C9EBE299C1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5843" y="2671763"/>
            <a:ext cx="0" cy="12239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86">
            <a:extLst>
              <a:ext uri="{FF2B5EF4-FFF2-40B4-BE49-F238E27FC236}">
                <a16:creationId xmlns:a16="http://schemas.microsoft.com/office/drawing/2014/main" id="{0A370230-742B-5D40-80F6-D8EB5AA120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2676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87">
            <a:extLst>
              <a:ext uri="{FF2B5EF4-FFF2-40B4-BE49-F238E27FC236}">
                <a16:creationId xmlns:a16="http://schemas.microsoft.com/office/drawing/2014/main" id="{4415BEAF-019D-8E4C-A0F1-2AA64BE38E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2828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88">
            <a:extLst>
              <a:ext uri="{FF2B5EF4-FFF2-40B4-BE49-F238E27FC236}">
                <a16:creationId xmlns:a16="http://schemas.microsoft.com/office/drawing/2014/main" id="{18D949CA-586E-D345-A637-CE53949C56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2981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89">
            <a:extLst>
              <a:ext uri="{FF2B5EF4-FFF2-40B4-BE49-F238E27FC236}">
                <a16:creationId xmlns:a16="http://schemas.microsoft.com/office/drawing/2014/main" id="{63DCC88D-609A-484E-8133-D88BA33F0A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4007" y="3133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Connector 90">
            <a:extLst>
              <a:ext uri="{FF2B5EF4-FFF2-40B4-BE49-F238E27FC236}">
                <a16:creationId xmlns:a16="http://schemas.microsoft.com/office/drawing/2014/main" id="{B8210E33-6A23-264F-A586-F70BB57A13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3286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91">
            <a:extLst>
              <a:ext uri="{FF2B5EF4-FFF2-40B4-BE49-F238E27FC236}">
                <a16:creationId xmlns:a16="http://schemas.microsoft.com/office/drawing/2014/main" id="{F6B713E4-397A-5642-9CEA-B95E591818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3438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92">
            <a:extLst>
              <a:ext uri="{FF2B5EF4-FFF2-40B4-BE49-F238E27FC236}">
                <a16:creationId xmlns:a16="http://schemas.microsoft.com/office/drawing/2014/main" id="{697E2EF1-A88F-4544-BB25-07F007CEEA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3590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93">
            <a:extLst>
              <a:ext uri="{FF2B5EF4-FFF2-40B4-BE49-F238E27FC236}">
                <a16:creationId xmlns:a16="http://schemas.microsoft.com/office/drawing/2014/main" id="{737C3DAF-F60B-BD43-9428-F4E5F04040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3743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94">
            <a:extLst>
              <a:ext uri="{FF2B5EF4-FFF2-40B4-BE49-F238E27FC236}">
                <a16:creationId xmlns:a16="http://schemas.microsoft.com/office/drawing/2014/main" id="{135E1822-8E7A-C94A-9FBA-F47B8F71A0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9" y="3895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Connector 95">
            <a:extLst>
              <a:ext uri="{FF2B5EF4-FFF2-40B4-BE49-F238E27FC236}">
                <a16:creationId xmlns:a16="http://schemas.microsoft.com/office/drawing/2014/main" id="{F5D0092B-E507-A642-9EEC-D40F4F3F38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5118" y="2671763"/>
            <a:ext cx="0" cy="12239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Box 96">
            <a:extLst>
              <a:ext uri="{FF2B5EF4-FFF2-40B4-BE49-F238E27FC236}">
                <a16:creationId xmlns:a16="http://schemas.microsoft.com/office/drawing/2014/main" id="{A5F8E0F4-E5F8-234F-9B25-DC39FA53C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5844" y="3103563"/>
            <a:ext cx="6527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Registre</a:t>
            </a:r>
          </a:p>
        </p:txBody>
      </p:sp>
      <p:cxnSp>
        <p:nvCxnSpPr>
          <p:cNvPr id="66" name="Straight Connector 97">
            <a:extLst>
              <a:ext uri="{FF2B5EF4-FFF2-40B4-BE49-F238E27FC236}">
                <a16:creationId xmlns:a16="http://schemas.microsoft.com/office/drawing/2014/main" id="{689EB5FE-1A84-4F4D-8F8F-55DE294C16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3318" y="871539"/>
            <a:ext cx="0" cy="554513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98">
            <a:extLst>
              <a:ext uri="{FF2B5EF4-FFF2-40B4-BE49-F238E27FC236}">
                <a16:creationId xmlns:a16="http://schemas.microsoft.com/office/drawing/2014/main" id="{9C85D8C7-A396-984C-8B88-41498BDEE5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73319" y="6416675"/>
            <a:ext cx="417671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99">
            <a:extLst>
              <a:ext uri="{FF2B5EF4-FFF2-40B4-BE49-F238E27FC236}">
                <a16:creationId xmlns:a16="http://schemas.microsoft.com/office/drawing/2014/main" id="{7FCBECAB-8B07-884B-9117-B24389F486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50031" y="871539"/>
            <a:ext cx="0" cy="554513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100">
            <a:extLst>
              <a:ext uri="{FF2B5EF4-FFF2-40B4-BE49-F238E27FC236}">
                <a16:creationId xmlns:a16="http://schemas.microsoft.com/office/drawing/2014/main" id="{879F48FA-B220-8A43-9009-CFB8F9AADF9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73319" y="868363"/>
            <a:ext cx="417671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101">
            <a:extLst>
              <a:ext uri="{FF2B5EF4-FFF2-40B4-BE49-F238E27FC236}">
                <a16:creationId xmlns:a16="http://schemas.microsoft.com/office/drawing/2014/main" id="{27A765F8-668E-8A4D-8038-C2B3AD67D1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6393" y="5543550"/>
            <a:ext cx="7191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102">
            <a:extLst>
              <a:ext uri="{FF2B5EF4-FFF2-40B4-BE49-F238E27FC236}">
                <a16:creationId xmlns:a16="http://schemas.microsoft.com/office/drawing/2014/main" id="{B2C96965-33C1-E94C-9925-5128D92F20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6393" y="5695950"/>
            <a:ext cx="7191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103">
            <a:extLst>
              <a:ext uri="{FF2B5EF4-FFF2-40B4-BE49-F238E27FC236}">
                <a16:creationId xmlns:a16="http://schemas.microsoft.com/office/drawing/2014/main" id="{55E69BCE-A538-3D42-86AE-DA4598BE68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65531" y="5551488"/>
            <a:ext cx="0" cy="1444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104">
            <a:extLst>
              <a:ext uri="{FF2B5EF4-FFF2-40B4-BE49-F238E27FC236}">
                <a16:creationId xmlns:a16="http://schemas.microsoft.com/office/drawing/2014/main" id="{DFAF1B00-445A-B642-8300-D98C3F85CB3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46393" y="5551488"/>
            <a:ext cx="0" cy="1444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TextBox 105">
            <a:extLst>
              <a:ext uri="{FF2B5EF4-FFF2-40B4-BE49-F238E27FC236}">
                <a16:creationId xmlns:a16="http://schemas.microsoft.com/office/drawing/2014/main" id="{4A06EFB5-81EB-8741-B332-7BE2A593C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469" y="5480050"/>
            <a:ext cx="9909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Programteller </a:t>
            </a:r>
          </a:p>
        </p:txBody>
      </p:sp>
      <p:cxnSp>
        <p:nvCxnSpPr>
          <p:cNvPr id="75" name="Straight Connector 106">
            <a:extLst>
              <a:ext uri="{FF2B5EF4-FFF2-40B4-BE49-F238E27FC236}">
                <a16:creationId xmlns:a16="http://schemas.microsoft.com/office/drawing/2014/main" id="{6A74AF44-7B5C-2143-8C4F-2B6F68921F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6029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Connector 108">
            <a:extLst>
              <a:ext uri="{FF2B5EF4-FFF2-40B4-BE49-F238E27FC236}">
                <a16:creationId xmlns:a16="http://schemas.microsoft.com/office/drawing/2014/main" id="{5EDFB49B-671A-9C4C-89C2-B4D491BC3D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61732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109">
            <a:extLst>
              <a:ext uri="{FF2B5EF4-FFF2-40B4-BE49-F238E27FC236}">
                <a16:creationId xmlns:a16="http://schemas.microsoft.com/office/drawing/2014/main" id="{32BD2102-0694-F649-BF20-021A0D326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63256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110">
            <a:extLst>
              <a:ext uri="{FF2B5EF4-FFF2-40B4-BE49-F238E27FC236}">
                <a16:creationId xmlns:a16="http://schemas.microsoft.com/office/drawing/2014/main" id="{48934ED3-949F-8D4A-9536-B902B5E6ED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5032" y="64780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Arrow Connector 111">
            <a:extLst>
              <a:ext uri="{FF2B5EF4-FFF2-40B4-BE49-F238E27FC236}">
                <a16:creationId xmlns:a16="http://schemas.microsoft.com/office/drawing/2014/main" id="{C668ABC6-C9BD-C24A-9F2B-52F0747E1EC0}"/>
              </a:ext>
            </a:extLst>
          </p:cNvPr>
          <p:cNvCxnSpPr>
            <a:cxnSpLocks/>
            <a:stCxn id="81" idx="1"/>
            <a:endCxn id="80" idx="3"/>
          </p:cNvCxnSpPr>
          <p:nvPr/>
        </p:nvCxnSpPr>
        <p:spPr bwMode="auto">
          <a:xfrm flipH="1">
            <a:off x="3982238" y="5610855"/>
            <a:ext cx="1822881" cy="6428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TextBox 112">
            <a:extLst>
              <a:ext uri="{FF2B5EF4-FFF2-40B4-BE49-F238E27FC236}">
                <a16:creationId xmlns:a16="http://schemas.microsoft.com/office/drawing/2014/main" id="{5539F788-B74D-0743-A540-184112B8E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315" y="6122934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93685398</a:t>
            </a:r>
          </a:p>
        </p:txBody>
      </p:sp>
      <p:sp>
        <p:nvSpPr>
          <p:cNvPr id="81" name="TextBox 113">
            <a:extLst>
              <a:ext uri="{FF2B5EF4-FFF2-40B4-BE49-F238E27FC236}">
                <a16:creationId xmlns:a16="http://schemas.microsoft.com/office/drawing/2014/main" id="{8D650EA8-49DC-4741-8881-F47C40C23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119" y="5480050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93685398</a:t>
            </a:r>
          </a:p>
        </p:txBody>
      </p:sp>
      <p:cxnSp>
        <p:nvCxnSpPr>
          <p:cNvPr id="83" name="Straight Connector 115">
            <a:extLst>
              <a:ext uri="{FF2B5EF4-FFF2-40B4-BE49-F238E27FC236}">
                <a16:creationId xmlns:a16="http://schemas.microsoft.com/office/drawing/2014/main" id="{BFFAE264-17D8-D140-B128-932CFBAF9B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21018" y="1590676"/>
            <a:ext cx="0" cy="7921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116">
            <a:extLst>
              <a:ext uri="{FF2B5EF4-FFF2-40B4-BE49-F238E27FC236}">
                <a16:creationId xmlns:a16="http://schemas.microsoft.com/office/drawing/2014/main" id="{9CCC0610-9B52-7F4F-8481-06B18E9A09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18006" y="1879600"/>
            <a:ext cx="0" cy="5032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117">
            <a:extLst>
              <a:ext uri="{FF2B5EF4-FFF2-40B4-BE49-F238E27FC236}">
                <a16:creationId xmlns:a16="http://schemas.microsoft.com/office/drawing/2014/main" id="{CEA80E7E-05B2-E345-A954-BA64678412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684843" y="1590676"/>
            <a:ext cx="0" cy="7921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Connector 118">
            <a:extLst>
              <a:ext uri="{FF2B5EF4-FFF2-40B4-BE49-F238E27FC236}">
                <a16:creationId xmlns:a16="http://schemas.microsoft.com/office/drawing/2014/main" id="{342871C6-00CD-BD46-A0F0-5DF2A7BC644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21019" y="1590675"/>
            <a:ext cx="26638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Connector 119">
            <a:extLst>
              <a:ext uri="{FF2B5EF4-FFF2-40B4-BE49-F238E27FC236}">
                <a16:creationId xmlns:a16="http://schemas.microsoft.com/office/drawing/2014/main" id="{233AE5C3-B9F6-9E41-A938-F0723BC89A2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09943" y="1879600"/>
            <a:ext cx="0" cy="5032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120">
            <a:extLst>
              <a:ext uri="{FF2B5EF4-FFF2-40B4-BE49-F238E27FC236}">
                <a16:creationId xmlns:a16="http://schemas.microsoft.com/office/drawing/2014/main" id="{1DA1CE74-994C-3A49-A5D2-C0459EC7708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09944" y="1879600"/>
            <a:ext cx="10080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121">
            <a:extLst>
              <a:ext uri="{FF2B5EF4-FFF2-40B4-BE49-F238E27FC236}">
                <a16:creationId xmlns:a16="http://schemas.microsoft.com/office/drawing/2014/main" id="{9CF617FF-3AC0-7B47-B0B9-FD9EE6604C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65706" y="4111625"/>
            <a:ext cx="0" cy="2873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122">
            <a:extLst>
              <a:ext uri="{FF2B5EF4-FFF2-40B4-BE49-F238E27FC236}">
                <a16:creationId xmlns:a16="http://schemas.microsoft.com/office/drawing/2014/main" id="{B0324D23-4121-5F48-9B59-4EA3AD6501F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65482" y="4398963"/>
            <a:ext cx="18002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123">
            <a:extLst>
              <a:ext uri="{FF2B5EF4-FFF2-40B4-BE49-F238E27FC236}">
                <a16:creationId xmlns:a16="http://schemas.microsoft.com/office/drawing/2014/main" id="{545123A6-68E5-4743-BBC4-CC19CCF0FB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65481" y="4040189"/>
            <a:ext cx="0" cy="3587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125">
            <a:extLst>
              <a:ext uri="{FF2B5EF4-FFF2-40B4-BE49-F238E27FC236}">
                <a16:creationId xmlns:a16="http://schemas.microsoft.com/office/drawing/2014/main" id="{705C96D8-6B54-B347-9D3B-44297F77C82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57193" y="3390900"/>
            <a:ext cx="2376488" cy="0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TextBox 126">
            <a:extLst>
              <a:ext uri="{FF2B5EF4-FFF2-40B4-BE49-F238E27FC236}">
                <a16:creationId xmlns:a16="http://schemas.microsoft.com/office/drawing/2014/main" id="{D5F6C0EF-2F8A-A644-812D-BCAF6176B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993" y="2990850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>
                <a:latin typeface="Times New Roman" panose="02020603050405020304" pitchFamily="18" charset="0"/>
              </a:rPr>
              <a:t>Minnebuss</a:t>
            </a:r>
          </a:p>
        </p:txBody>
      </p:sp>
      <p:cxnSp>
        <p:nvCxnSpPr>
          <p:cNvPr id="95" name="Straight Connector 127">
            <a:extLst>
              <a:ext uri="{FF2B5EF4-FFF2-40B4-BE49-F238E27FC236}">
                <a16:creationId xmlns:a16="http://schemas.microsoft.com/office/drawing/2014/main" id="{45E61280-48B4-714B-934E-4C6B70E57B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6393" y="4849813"/>
            <a:ext cx="7191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Connector 128">
            <a:extLst>
              <a:ext uri="{FF2B5EF4-FFF2-40B4-BE49-F238E27FC236}">
                <a16:creationId xmlns:a16="http://schemas.microsoft.com/office/drawing/2014/main" id="{31687B60-751D-C34C-BAC2-E2128B8D05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6393" y="5002213"/>
            <a:ext cx="7191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Straight Connector 129">
            <a:extLst>
              <a:ext uri="{FF2B5EF4-FFF2-40B4-BE49-F238E27FC236}">
                <a16:creationId xmlns:a16="http://schemas.microsoft.com/office/drawing/2014/main" id="{27A49836-55CD-5448-9A3C-617D0295B7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65531" y="4857751"/>
            <a:ext cx="0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Connector 130">
            <a:extLst>
              <a:ext uri="{FF2B5EF4-FFF2-40B4-BE49-F238E27FC236}">
                <a16:creationId xmlns:a16="http://schemas.microsoft.com/office/drawing/2014/main" id="{827D3AC1-6A31-9B4F-AF3B-29467A43DB0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46393" y="4857751"/>
            <a:ext cx="0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" name="TextBox 131">
            <a:extLst>
              <a:ext uri="{FF2B5EF4-FFF2-40B4-BE49-F238E27FC236}">
                <a16:creationId xmlns:a16="http://schemas.microsoft.com/office/drawing/2014/main" id="{169D5976-951F-D04C-A5B3-378E0C5EE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468" y="4786313"/>
            <a:ext cx="13260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Instruksjonsregister </a:t>
            </a:r>
          </a:p>
        </p:txBody>
      </p:sp>
      <p:sp>
        <p:nvSpPr>
          <p:cNvPr id="100" name="TextBox 132">
            <a:extLst>
              <a:ext uri="{FF2B5EF4-FFF2-40B4-BE49-F238E27FC236}">
                <a16:creationId xmlns:a16="http://schemas.microsoft.com/office/drawing/2014/main" id="{D7CB046B-C644-F24D-A7C4-EDB6CF006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857" y="4786313"/>
            <a:ext cx="6783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4362738</a:t>
            </a:r>
          </a:p>
        </p:txBody>
      </p:sp>
      <p:sp>
        <p:nvSpPr>
          <p:cNvPr id="101" name="TextBox 133">
            <a:extLst>
              <a:ext uri="{FF2B5EF4-FFF2-40B4-BE49-F238E27FC236}">
                <a16:creationId xmlns:a16="http://schemas.microsoft.com/office/drawing/2014/main" id="{9ED92EC1-7CB4-D748-A7B0-EB7BE3E7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2732" y="439738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>
                <a:latin typeface="Times New Roman" panose="02020603050405020304" pitchFamily="18" charset="0"/>
              </a:rPr>
              <a:t>CPU</a:t>
            </a:r>
          </a:p>
        </p:txBody>
      </p:sp>
      <p:sp>
        <p:nvSpPr>
          <p:cNvPr id="102" name="TextBox 137">
            <a:extLst>
              <a:ext uri="{FF2B5EF4-FFF2-40B4-BE49-F238E27FC236}">
                <a16:creationId xmlns:a16="http://schemas.microsoft.com/office/drawing/2014/main" id="{CC73E200-B1BA-4245-8616-939592F7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194" y="179388"/>
            <a:ext cx="263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3" name="TextBox 138">
            <a:extLst>
              <a:ext uri="{FF2B5EF4-FFF2-40B4-BE49-F238E27FC236}">
                <a16:creationId xmlns:a16="http://schemas.microsoft.com/office/drawing/2014/main" id="{39C059E4-3DC0-EA42-889C-647450CEE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318" y="59753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100" dirty="0">
              <a:latin typeface="Times New Roman" panose="02020603050405020304" pitchFamily="18" charset="0"/>
            </a:endParaRPr>
          </a:p>
        </p:txBody>
      </p:sp>
      <p:sp>
        <p:nvSpPr>
          <p:cNvPr id="105" name="TextBox 43">
            <a:extLst>
              <a:ext uri="{FF2B5EF4-FFF2-40B4-BE49-F238E27FC236}">
                <a16:creationId xmlns:a16="http://schemas.microsoft.com/office/drawing/2014/main" id="{40ECFFE2-31B3-9D4A-AD8C-B2FC6B98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793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46579596</a:t>
            </a:r>
          </a:p>
        </p:txBody>
      </p:sp>
      <p:sp>
        <p:nvSpPr>
          <p:cNvPr id="106" name="TextBox 44">
            <a:extLst>
              <a:ext uri="{FF2B5EF4-FFF2-40B4-BE49-F238E27FC236}">
                <a16:creationId xmlns:a16="http://schemas.microsoft.com/office/drawing/2014/main" id="{5E24FA75-FE02-BF42-BF44-723664073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945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46579600</a:t>
            </a:r>
          </a:p>
        </p:txBody>
      </p:sp>
      <p:sp>
        <p:nvSpPr>
          <p:cNvPr id="107" name="TextBox 45">
            <a:extLst>
              <a:ext uri="{FF2B5EF4-FFF2-40B4-BE49-F238E27FC236}">
                <a16:creationId xmlns:a16="http://schemas.microsoft.com/office/drawing/2014/main" id="{1E9D2E53-B432-BB43-A108-8A9274AB3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1097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46579604</a:t>
            </a:r>
          </a:p>
        </p:txBody>
      </p:sp>
      <p:sp>
        <p:nvSpPr>
          <p:cNvPr id="108" name="TextBox 46">
            <a:extLst>
              <a:ext uri="{FF2B5EF4-FFF2-40B4-BE49-F238E27FC236}">
                <a16:creationId xmlns:a16="http://schemas.microsoft.com/office/drawing/2014/main" id="{DBB900CC-A7E3-6045-B804-39191E1EE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1250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46579608</a:t>
            </a:r>
          </a:p>
        </p:txBody>
      </p:sp>
      <p:sp>
        <p:nvSpPr>
          <p:cNvPr id="109" name="TextBox 47">
            <a:extLst>
              <a:ext uri="{FF2B5EF4-FFF2-40B4-BE49-F238E27FC236}">
                <a16:creationId xmlns:a16="http://schemas.microsoft.com/office/drawing/2014/main" id="{B3E59262-435A-844F-905D-D1FECF87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1402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46579612</a:t>
            </a:r>
          </a:p>
        </p:txBody>
      </p:sp>
      <p:sp>
        <p:nvSpPr>
          <p:cNvPr id="110" name="TextBox 48">
            <a:extLst>
              <a:ext uri="{FF2B5EF4-FFF2-40B4-BE49-F238E27FC236}">
                <a16:creationId xmlns:a16="http://schemas.microsoft.com/office/drawing/2014/main" id="{182F119E-FDCF-2C41-8B36-5F2FBBDF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1555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46579616</a:t>
            </a:r>
          </a:p>
        </p:txBody>
      </p:sp>
      <p:sp>
        <p:nvSpPr>
          <p:cNvPr id="111" name="TextBox 49">
            <a:extLst>
              <a:ext uri="{FF2B5EF4-FFF2-40B4-BE49-F238E27FC236}">
                <a16:creationId xmlns:a16="http://schemas.microsoft.com/office/drawing/2014/main" id="{C35F25C9-33AF-AB46-9ED9-71C075E52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1707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46579620</a:t>
            </a:r>
          </a:p>
        </p:txBody>
      </p:sp>
      <p:sp>
        <p:nvSpPr>
          <p:cNvPr id="112" name="TextBox 50">
            <a:extLst>
              <a:ext uri="{FF2B5EF4-FFF2-40B4-BE49-F238E27FC236}">
                <a16:creationId xmlns:a16="http://schemas.microsoft.com/office/drawing/2014/main" id="{CECDB6A6-C166-A347-9D9E-67382CDB7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1859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46579624</a:t>
            </a:r>
          </a:p>
        </p:txBody>
      </p:sp>
      <p:sp>
        <p:nvSpPr>
          <p:cNvPr id="113" name="TextBox 51">
            <a:extLst>
              <a:ext uri="{FF2B5EF4-FFF2-40B4-BE49-F238E27FC236}">
                <a16:creationId xmlns:a16="http://schemas.microsoft.com/office/drawing/2014/main" id="{9E4AFF1E-3AD6-D84E-9B42-99BB4DA5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2012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46579628</a:t>
            </a:r>
          </a:p>
        </p:txBody>
      </p:sp>
      <p:sp>
        <p:nvSpPr>
          <p:cNvPr id="114" name="TextBox 52">
            <a:extLst>
              <a:ext uri="{FF2B5EF4-FFF2-40B4-BE49-F238E27FC236}">
                <a16:creationId xmlns:a16="http://schemas.microsoft.com/office/drawing/2014/main" id="{4DC270AA-7055-D54D-AC0D-FB9CB86B1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2164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46579632</a:t>
            </a:r>
          </a:p>
        </p:txBody>
      </p:sp>
      <p:sp>
        <p:nvSpPr>
          <p:cNvPr id="115" name="TextBox 53">
            <a:extLst>
              <a:ext uri="{FF2B5EF4-FFF2-40B4-BE49-F238E27FC236}">
                <a16:creationId xmlns:a16="http://schemas.microsoft.com/office/drawing/2014/main" id="{D6306EFB-6F5A-A94B-8A02-AA9755568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2317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46579636</a:t>
            </a:r>
          </a:p>
        </p:txBody>
      </p:sp>
      <p:sp>
        <p:nvSpPr>
          <p:cNvPr id="116" name="TextBox 54">
            <a:extLst>
              <a:ext uri="{FF2B5EF4-FFF2-40B4-BE49-F238E27FC236}">
                <a16:creationId xmlns:a16="http://schemas.microsoft.com/office/drawing/2014/main" id="{C506C664-FB4E-4C47-B961-FF45C615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2469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46579640</a:t>
            </a:r>
          </a:p>
        </p:txBody>
      </p:sp>
      <p:sp>
        <p:nvSpPr>
          <p:cNvPr id="117" name="TextBox 55">
            <a:extLst>
              <a:ext uri="{FF2B5EF4-FFF2-40B4-BE49-F238E27FC236}">
                <a16:creationId xmlns:a16="http://schemas.microsoft.com/office/drawing/2014/main" id="{68A6D170-4475-F741-92FA-B777E1E17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2621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46579644</a:t>
            </a:r>
          </a:p>
        </p:txBody>
      </p:sp>
      <p:sp>
        <p:nvSpPr>
          <p:cNvPr id="118" name="TextBox 56">
            <a:extLst>
              <a:ext uri="{FF2B5EF4-FFF2-40B4-BE49-F238E27FC236}">
                <a16:creationId xmlns:a16="http://schemas.microsoft.com/office/drawing/2014/main" id="{B36FE3EB-9D40-034B-BA8C-81E3FAE68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2774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46579348</a:t>
            </a:r>
          </a:p>
        </p:txBody>
      </p:sp>
      <p:sp>
        <p:nvSpPr>
          <p:cNvPr id="119" name="TextBox 57">
            <a:extLst>
              <a:ext uri="{FF2B5EF4-FFF2-40B4-BE49-F238E27FC236}">
                <a16:creationId xmlns:a16="http://schemas.microsoft.com/office/drawing/2014/main" id="{82C74797-5163-F74C-8FA6-0ECC4C439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3683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53485308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D612569F-8491-F240-B7CE-481B4A632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3836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53485312</a:t>
            </a:r>
          </a:p>
        </p:txBody>
      </p:sp>
      <p:sp>
        <p:nvSpPr>
          <p:cNvPr id="121" name="TextBox 59">
            <a:extLst>
              <a:ext uri="{FF2B5EF4-FFF2-40B4-BE49-F238E27FC236}">
                <a16:creationId xmlns:a16="http://schemas.microsoft.com/office/drawing/2014/main" id="{428E0198-DA01-664F-AFAD-5AB03E44C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3988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53485316</a:t>
            </a:r>
          </a:p>
        </p:txBody>
      </p:sp>
      <p:sp>
        <p:nvSpPr>
          <p:cNvPr id="122" name="TextBox 60">
            <a:extLst>
              <a:ext uri="{FF2B5EF4-FFF2-40B4-BE49-F238E27FC236}">
                <a16:creationId xmlns:a16="http://schemas.microsoft.com/office/drawing/2014/main" id="{E9447239-E977-8743-ABCD-90C5C134E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4141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>
                <a:latin typeface="Times New Roman" panose="02020603050405020304" pitchFamily="18" charset="0"/>
              </a:rPr>
              <a:t>53485320</a:t>
            </a:r>
          </a:p>
        </p:txBody>
      </p:sp>
      <p:sp>
        <p:nvSpPr>
          <p:cNvPr id="123" name="TextBox 61">
            <a:extLst>
              <a:ext uri="{FF2B5EF4-FFF2-40B4-BE49-F238E27FC236}">
                <a16:creationId xmlns:a16="http://schemas.microsoft.com/office/drawing/2014/main" id="{F72EB61B-AAE3-DB41-B0FB-70BCAD75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4293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53485324</a:t>
            </a:r>
          </a:p>
        </p:txBody>
      </p:sp>
      <p:sp>
        <p:nvSpPr>
          <p:cNvPr id="124" name="TextBox 62">
            <a:extLst>
              <a:ext uri="{FF2B5EF4-FFF2-40B4-BE49-F238E27FC236}">
                <a16:creationId xmlns:a16="http://schemas.microsoft.com/office/drawing/2014/main" id="{CED448BD-E1B2-0849-914E-DEA2EA906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4445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53485328</a:t>
            </a:r>
          </a:p>
        </p:txBody>
      </p:sp>
      <p:sp>
        <p:nvSpPr>
          <p:cNvPr id="125" name="TextBox 63">
            <a:extLst>
              <a:ext uri="{FF2B5EF4-FFF2-40B4-BE49-F238E27FC236}">
                <a16:creationId xmlns:a16="http://schemas.microsoft.com/office/drawing/2014/main" id="{4B8C7B5B-E2C4-5341-AE75-50BD23F4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4598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53485332</a:t>
            </a:r>
          </a:p>
        </p:txBody>
      </p:sp>
      <p:sp>
        <p:nvSpPr>
          <p:cNvPr id="126" name="TextBox 64">
            <a:extLst>
              <a:ext uri="{FF2B5EF4-FFF2-40B4-BE49-F238E27FC236}">
                <a16:creationId xmlns:a16="http://schemas.microsoft.com/office/drawing/2014/main" id="{2C32E3BA-E5CC-7348-9E95-A5F0F2D9F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4750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53485336</a:t>
            </a:r>
          </a:p>
        </p:txBody>
      </p:sp>
      <p:sp>
        <p:nvSpPr>
          <p:cNvPr id="127" name="TextBox 65">
            <a:extLst>
              <a:ext uri="{FF2B5EF4-FFF2-40B4-BE49-F238E27FC236}">
                <a16:creationId xmlns:a16="http://schemas.microsoft.com/office/drawing/2014/main" id="{C9B9BEE7-B822-C148-A764-E7EA7EC71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4903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53485340</a:t>
            </a:r>
          </a:p>
        </p:txBody>
      </p:sp>
      <p:sp>
        <p:nvSpPr>
          <p:cNvPr id="128" name="TextBox 66">
            <a:extLst>
              <a:ext uri="{FF2B5EF4-FFF2-40B4-BE49-F238E27FC236}">
                <a16:creationId xmlns:a16="http://schemas.microsoft.com/office/drawing/2014/main" id="{48A79BBF-1A37-B649-A174-BBE298F9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5055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53485344</a:t>
            </a:r>
          </a:p>
        </p:txBody>
      </p:sp>
      <p:sp>
        <p:nvSpPr>
          <p:cNvPr id="129" name="TextBox 43">
            <a:extLst>
              <a:ext uri="{FF2B5EF4-FFF2-40B4-BE49-F238E27FC236}">
                <a16:creationId xmlns:a16="http://schemas.microsoft.com/office/drawing/2014/main" id="{F7EF4486-3DE8-E14D-A6C2-FC82F0514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49" y="5220697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100">
                <a:latin typeface="Times New Roman" panose="02020603050405020304" pitchFamily="18" charset="0"/>
              </a:rPr>
              <a:t>59485348</a:t>
            </a:r>
          </a:p>
        </p:txBody>
      </p:sp>
      <p:cxnSp>
        <p:nvCxnSpPr>
          <p:cNvPr id="130" name="Rett linje 249">
            <a:extLst>
              <a:ext uri="{FF2B5EF4-FFF2-40B4-BE49-F238E27FC236}">
                <a16:creationId xmlns:a16="http://schemas.microsoft.com/office/drawing/2014/main" id="{8E666F49-8178-A849-BB6B-C9760A454C0B}"/>
              </a:ext>
            </a:extLst>
          </p:cNvPr>
          <p:cNvCxnSpPr>
            <a:cxnSpLocks/>
          </p:cNvCxnSpPr>
          <p:nvPr/>
        </p:nvCxnSpPr>
        <p:spPr>
          <a:xfrm>
            <a:off x="2756647" y="2879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252">
            <a:extLst>
              <a:ext uri="{FF2B5EF4-FFF2-40B4-BE49-F238E27FC236}">
                <a16:creationId xmlns:a16="http://schemas.microsoft.com/office/drawing/2014/main" id="{77353919-9D8A-4A4B-9CBA-81725D34C619}"/>
              </a:ext>
            </a:extLst>
          </p:cNvPr>
          <p:cNvCxnSpPr>
            <a:cxnSpLocks/>
          </p:cNvCxnSpPr>
          <p:nvPr/>
        </p:nvCxnSpPr>
        <p:spPr>
          <a:xfrm>
            <a:off x="2922494" y="225238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Rett linje 253">
            <a:extLst>
              <a:ext uri="{FF2B5EF4-FFF2-40B4-BE49-F238E27FC236}">
                <a16:creationId xmlns:a16="http://schemas.microsoft.com/office/drawing/2014/main" id="{0B87C7B6-F3C0-6543-A25F-B6F3015323E3}"/>
              </a:ext>
            </a:extLst>
          </p:cNvPr>
          <p:cNvCxnSpPr>
            <a:cxnSpLocks/>
          </p:cNvCxnSpPr>
          <p:nvPr/>
        </p:nvCxnSpPr>
        <p:spPr>
          <a:xfrm>
            <a:off x="3088341" y="162486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24">
            <a:extLst>
              <a:ext uri="{FF2B5EF4-FFF2-40B4-BE49-F238E27FC236}">
                <a16:creationId xmlns:a16="http://schemas.microsoft.com/office/drawing/2014/main" id="{0C36CA14-FDE4-C945-B371-CF23E3C29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433" y="2433067"/>
            <a:ext cx="879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 dirty="0">
                <a:latin typeface="Times New Roman" panose="02020603050405020304" pitchFamily="18" charset="0"/>
              </a:rPr>
              <a:t>minTeller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675FCBA-AAE4-6946-BAAC-17901EF933F1}"/>
              </a:ext>
            </a:extLst>
          </p:cNvPr>
          <p:cNvSpPr txBox="1"/>
          <p:nvPr/>
        </p:nvSpPr>
        <p:spPr>
          <a:xfrm>
            <a:off x="2538526" y="2481397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900" dirty="0">
                <a:latin typeface="Times New Roman" panose="02020603050405020304" pitchFamily="18" charset="0"/>
              </a:rPr>
              <a:t>0000000000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D1AD7B21-5AD0-9145-88E2-FF6271DDFA99}"/>
              </a:ext>
            </a:extLst>
          </p:cNvPr>
          <p:cNvCxnSpPr>
            <a:cxnSpLocks/>
          </p:cNvCxnSpPr>
          <p:nvPr/>
        </p:nvCxnSpPr>
        <p:spPr>
          <a:xfrm>
            <a:off x="2300960" y="4064146"/>
            <a:ext cx="220738" cy="1891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B82079E-BF5A-5B4B-A3EB-8A503A346554}"/>
              </a:ext>
            </a:extLst>
          </p:cNvPr>
          <p:cNvCxnSpPr/>
          <p:nvPr/>
        </p:nvCxnSpPr>
        <p:spPr>
          <a:xfrm>
            <a:off x="2302631" y="2772280"/>
            <a:ext cx="0" cy="129519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03A91A0-25A8-1A44-853D-AE4CF0ECD3E8}"/>
              </a:ext>
            </a:extLst>
          </p:cNvPr>
          <p:cNvCxnSpPr>
            <a:cxnSpLocks/>
          </p:cNvCxnSpPr>
          <p:nvPr/>
        </p:nvCxnSpPr>
        <p:spPr>
          <a:xfrm flipH="1">
            <a:off x="2300395" y="2670315"/>
            <a:ext cx="188802" cy="1095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24">
            <a:extLst>
              <a:ext uri="{FF2B5EF4-FFF2-40B4-BE49-F238E27FC236}">
                <a16:creationId xmlns:a16="http://schemas.microsoft.com/office/drawing/2014/main" id="{A35F4040-F52D-8747-BDCE-6BC4F0A2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908" y="4236139"/>
            <a:ext cx="1316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Et objekt av </a:t>
            </a:r>
            <a:br>
              <a:rPr lang="en-US" altLang="nb-NO" sz="1600" dirty="0">
                <a:latin typeface="Times New Roman" panose="02020603050405020304" pitchFamily="18" charset="0"/>
              </a:rPr>
            </a:br>
            <a:r>
              <a:rPr lang="en-US" altLang="nb-NO" sz="1600" dirty="0" err="1">
                <a:latin typeface="Times New Roman" panose="02020603050405020304" pitchFamily="18" charset="0"/>
              </a:rPr>
              <a:t>klassen</a:t>
            </a:r>
            <a:r>
              <a:rPr lang="en-US" altLang="nb-NO" sz="1600" dirty="0">
                <a:latin typeface="Times New Roman" panose="02020603050405020304" pitchFamily="18" charset="0"/>
              </a:rPr>
              <a:t> Teller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A79DCEB-0738-B346-92E0-E017FF6F5EF5}"/>
              </a:ext>
            </a:extLst>
          </p:cNvPr>
          <p:cNvSpPr txBox="1"/>
          <p:nvPr/>
        </p:nvSpPr>
        <p:spPr>
          <a:xfrm>
            <a:off x="2530906" y="2641695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900" dirty="0">
                <a:latin typeface="Times New Roman" panose="02020603050405020304" pitchFamily="18" charset="0"/>
              </a:rPr>
              <a:t>0053485320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7F063-C09C-49C4-3C42-B5E91006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69422CCB-1A9B-49F7-E115-D201DAB6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3E1F6A77-5BAF-E734-C805-69338AB1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4764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FBCC-CB30-EB40-8FC9-831E7C0123DB}"/>
              </a:ext>
            </a:extLst>
          </p:cNvPr>
          <p:cNvSpPr txBox="1">
            <a:spLocks noChangeArrowheads="1"/>
          </p:cNvSpPr>
          <p:nvPr/>
        </p:nvSpPr>
        <p:spPr>
          <a:xfrm>
            <a:off x="2778125" y="290582"/>
            <a:ext cx="7793038" cy="622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b="1" dirty="0">
                <a:ea typeface="ＭＳ Ｐゴシック" panose="020B0600070205080204" pitchFamily="34" charset="-128"/>
              </a:rPr>
              <a:t>Altså:   En referanse er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319CF-B813-8547-A615-1B7FEB112DF2}"/>
              </a:ext>
            </a:extLst>
          </p:cNvPr>
          <p:cNvSpPr txBox="1">
            <a:spLocks noChangeArrowheads="1"/>
          </p:cNvSpPr>
          <p:nvPr/>
        </p:nvSpPr>
        <p:spPr>
          <a:xfrm>
            <a:off x="1116735" y="1089942"/>
            <a:ext cx="10373138" cy="5472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altLang="nb-NO" sz="2400" b="1" dirty="0">
                <a:ea typeface="ＭＳ Ｐゴシック" panose="020B0600070205080204" pitchFamily="34" charset="-128"/>
              </a:rPr>
              <a:t>En referanse </a:t>
            </a:r>
            <a:r>
              <a:rPr lang="nb-NO" altLang="nb-NO" sz="2400" dirty="0">
                <a:ea typeface="ＭＳ Ｐゴシック" panose="020B0600070205080204" pitchFamily="34" charset="-128"/>
              </a:rPr>
              <a:t>er adressen til et objekt.    Har en type som er et klassenavn</a:t>
            </a:r>
          </a:p>
          <a:p>
            <a:pPr lvl="1"/>
            <a:r>
              <a:rPr lang="nb-NO" altLang="nb-NO" sz="2000" dirty="0">
                <a:ea typeface="ＭＳ Ｐゴシック" panose="020B0600070205080204" pitchFamily="34" charset="-128"/>
              </a:rPr>
              <a:t>   </a:t>
            </a:r>
            <a:r>
              <a:rPr lang="nb-NO" altLang="nb-NO" sz="1800" dirty="0">
                <a:ea typeface="ＭＳ Ｐゴシック" panose="020B0600070205080204" pitchFamily="34" charset="-128"/>
              </a:rPr>
              <a:t>Det samme for </a:t>
            </a:r>
            <a:r>
              <a:rPr lang="nb-NO" altLang="nb-NO" sz="1800" dirty="0" err="1">
                <a:ea typeface="ＭＳ Ｐゴシック" panose="020B0600070205080204" pitchFamily="34" charset="-128"/>
              </a:rPr>
              <a:t>arrayer</a:t>
            </a:r>
            <a:r>
              <a:rPr lang="nb-NO" altLang="nb-NO" sz="1800" dirty="0">
                <a:ea typeface="ＭＳ Ｐゴシック" panose="020B0600070205080204" pitchFamily="34" charset="-128"/>
              </a:rPr>
              <a:t>  (typen er da primitivtypen/referansetypen + [ ] )</a:t>
            </a:r>
            <a:br>
              <a:rPr lang="nb-NO" altLang="nb-NO" sz="2000" dirty="0">
                <a:ea typeface="ＭＳ Ｐゴシック" panose="020B0600070205080204" pitchFamily="34" charset="-128"/>
              </a:rPr>
            </a:br>
            <a:br>
              <a:rPr lang="nb-NO" altLang="nb-NO" sz="2000" dirty="0">
                <a:ea typeface="ＭＳ Ｐゴシック" panose="020B0600070205080204" pitchFamily="34" charset="-128"/>
              </a:rPr>
            </a:br>
            <a:endParaRPr lang="nb-NO" altLang="nb-NO" sz="2000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br>
              <a:rPr lang="nb-NO" altLang="nb-NO" sz="1400" dirty="0">
                <a:ea typeface="ＭＳ Ｐゴシック" panose="020B0600070205080204" pitchFamily="34" charset="-128"/>
              </a:rPr>
            </a:br>
            <a:endParaRPr lang="nb-NO" altLang="nb-NO" sz="1400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03DA5-4641-E145-A8F1-7E95046A6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81FEE9-711E-304E-AE2F-876D9AC209FC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nb-NO" alt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4D754A-F85B-A145-A125-1FB368C98817}"/>
              </a:ext>
            </a:extLst>
          </p:cNvPr>
          <p:cNvSpPr txBox="1"/>
          <p:nvPr/>
        </p:nvSpPr>
        <p:spPr>
          <a:xfrm>
            <a:off x="470946" y="4886625"/>
            <a:ext cx="1112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Antall byte som brukes av referanser i Java er ikke definert i språket men  avhengig av implementasjonen.    </a:t>
            </a:r>
          </a:p>
          <a:p>
            <a:r>
              <a:rPr lang="nb-NO" sz="2000" dirty="0"/>
              <a:t>For tiden vanligvis 64 bit (64-bitsarkitektur).         I gamle arkitekturer bare 32 bit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770027-A009-2647-90AF-02F1FCB6C978}"/>
              </a:ext>
            </a:extLst>
          </p:cNvPr>
          <p:cNvSpPr txBox="1"/>
          <p:nvPr/>
        </p:nvSpPr>
        <p:spPr>
          <a:xfrm>
            <a:off x="1315233" y="3194086"/>
            <a:ext cx="1321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Referanse-</a:t>
            </a:r>
          </a:p>
          <a:p>
            <a:r>
              <a:rPr lang="nb-NO" sz="2000" b="1" dirty="0"/>
              <a:t>variabel: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CDCB91-0E42-F545-8F61-BFF4AEAA069F}"/>
              </a:ext>
            </a:extLst>
          </p:cNvPr>
          <p:cNvSpPr txBox="1"/>
          <p:nvPr/>
        </p:nvSpPr>
        <p:spPr>
          <a:xfrm>
            <a:off x="3001035" y="2334220"/>
            <a:ext cx="6032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0101001011010011010110100010101001010110100110101000100101101110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6621B8-5306-9342-A24D-6B2852089ADB}"/>
              </a:ext>
            </a:extLst>
          </p:cNvPr>
          <p:cNvSpPr txBox="1"/>
          <p:nvPr/>
        </p:nvSpPr>
        <p:spPr>
          <a:xfrm>
            <a:off x="1342282" y="2074595"/>
            <a:ext cx="1321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Referanse-</a:t>
            </a:r>
          </a:p>
          <a:p>
            <a:r>
              <a:rPr lang="nb-NO" sz="2000" b="1" dirty="0"/>
              <a:t>verdi: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E435C6-004B-3E4E-914B-F9332A223351}"/>
              </a:ext>
            </a:extLst>
          </p:cNvPr>
          <p:cNvSpPr/>
          <p:nvPr/>
        </p:nvSpPr>
        <p:spPr>
          <a:xfrm>
            <a:off x="3062592" y="3369121"/>
            <a:ext cx="5998128" cy="3386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D68EAC-359A-5645-8091-61DDC56EA0C0}"/>
              </a:ext>
            </a:extLst>
          </p:cNvPr>
          <p:cNvSpPr txBox="1"/>
          <p:nvPr/>
        </p:nvSpPr>
        <p:spPr>
          <a:xfrm>
            <a:off x="3035327" y="3399953"/>
            <a:ext cx="5998129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0000011001010000001000000110010000000110010100000010000001100111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34EBC6-8EAA-734E-99A1-7546BB328523}"/>
              </a:ext>
            </a:extLst>
          </p:cNvPr>
          <p:cNvCxnSpPr/>
          <p:nvPr/>
        </p:nvCxnSpPr>
        <p:spPr>
          <a:xfrm>
            <a:off x="8216878" y="3388342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854757-5D2C-604F-BD81-27EF7DE7D01C}"/>
              </a:ext>
            </a:extLst>
          </p:cNvPr>
          <p:cNvCxnSpPr/>
          <p:nvPr/>
        </p:nvCxnSpPr>
        <p:spPr>
          <a:xfrm>
            <a:off x="6776768" y="3374360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E1AF8-042E-CE45-A5B5-D165B03499BA}"/>
              </a:ext>
            </a:extLst>
          </p:cNvPr>
          <p:cNvCxnSpPr/>
          <p:nvPr/>
        </p:nvCxnSpPr>
        <p:spPr>
          <a:xfrm>
            <a:off x="6056713" y="3367369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C4D5522-FFE8-4B45-87B4-B659431D0D92}"/>
              </a:ext>
            </a:extLst>
          </p:cNvPr>
          <p:cNvCxnSpPr/>
          <p:nvPr/>
        </p:nvCxnSpPr>
        <p:spPr>
          <a:xfrm>
            <a:off x="5336658" y="3360378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2C2EFA-C9B5-354D-88C5-B3E1CFF734F2}"/>
              </a:ext>
            </a:extLst>
          </p:cNvPr>
          <p:cNvCxnSpPr/>
          <p:nvPr/>
        </p:nvCxnSpPr>
        <p:spPr>
          <a:xfrm>
            <a:off x="4599825" y="3370165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05A0C7-8A85-604D-9C90-3FC08EDFE106}"/>
              </a:ext>
            </a:extLst>
          </p:cNvPr>
          <p:cNvCxnSpPr/>
          <p:nvPr/>
        </p:nvCxnSpPr>
        <p:spPr>
          <a:xfrm>
            <a:off x="3879770" y="3379952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3BFCEC-23A8-474D-ABFE-0E89BF91BAC6}"/>
              </a:ext>
            </a:extLst>
          </p:cNvPr>
          <p:cNvCxnSpPr/>
          <p:nvPr/>
        </p:nvCxnSpPr>
        <p:spPr>
          <a:xfrm>
            <a:off x="7545615" y="3434294"/>
            <a:ext cx="0" cy="29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22AA1A2-3949-2F48-A4C6-D4F9D62FB5BE}"/>
              </a:ext>
            </a:extLst>
          </p:cNvPr>
          <p:cNvSpPr/>
          <p:nvPr/>
        </p:nvSpPr>
        <p:spPr>
          <a:xfrm>
            <a:off x="5801803" y="3017027"/>
            <a:ext cx="32431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/>
              <a:t>type: &lt;Klassenavn&gt;</a:t>
            </a:r>
          </a:p>
        </p:txBody>
      </p:sp>
      <p:sp>
        <p:nvSpPr>
          <p:cNvPr id="38" name="Text Box 41">
            <a:extLst>
              <a:ext uri="{FF2B5EF4-FFF2-40B4-BE49-F238E27FC236}">
                <a16:creationId xmlns:a16="http://schemas.microsoft.com/office/drawing/2014/main" id="{D5B9FB40-FB21-A54D-945C-E33E2F6B1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545" y="3017026"/>
            <a:ext cx="230822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navn: . . . 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600" dirty="0">
                <a:latin typeface="+mn-lt"/>
              </a:rPr>
              <a:t>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8A4CD-CD8F-3D42-AE07-57347630AF5E}"/>
              </a:ext>
            </a:extLst>
          </p:cNvPr>
          <p:cNvSpPr txBox="1"/>
          <p:nvPr/>
        </p:nvSpPr>
        <p:spPr>
          <a:xfrm>
            <a:off x="10005502" y="2782481"/>
            <a:ext cx="150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64 bit / 8 byte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5EEE91-7A9B-D872-DBBC-922E2B10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E71563-04BA-7EDE-DC69-C3031F32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129626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F8EF3-C976-A840-AF4E-9E0DD1E747C7}"/>
              </a:ext>
            </a:extLst>
          </p:cNvPr>
          <p:cNvSpPr txBox="1">
            <a:spLocks noChangeArrowheads="1"/>
          </p:cNvSpPr>
          <p:nvPr/>
        </p:nvSpPr>
        <p:spPr>
          <a:xfrm>
            <a:off x="2949575" y="445770"/>
            <a:ext cx="7793038" cy="622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dirty="0">
                <a:ea typeface="ＭＳ Ｐゴシック" panose="020B0600070205080204" pitchFamily="34" charset="-128"/>
              </a:rPr>
              <a:t>Javas </a:t>
            </a:r>
            <a:r>
              <a:rPr lang="nb-NO" altLang="nb-NO" b="1" dirty="0">
                <a:ea typeface="ＭＳ Ｐゴシック" panose="020B0600070205080204" pitchFamily="34" charset="-128"/>
              </a:rPr>
              <a:t>uttrykk (</a:t>
            </a:r>
            <a:r>
              <a:rPr lang="nb-NO" altLang="nb-NO" b="1" dirty="0" err="1">
                <a:ea typeface="ＭＳ Ｐゴシック" panose="020B0600070205080204" pitchFamily="34" charset="-128"/>
              </a:rPr>
              <a:t>expression</a:t>
            </a:r>
            <a:r>
              <a:rPr lang="nb-NO" altLang="nb-NO" b="1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F19B-31BD-584D-A829-AF33047633A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150937"/>
            <a:ext cx="10698271" cy="547211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altLang="nb-NO" sz="16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nb-NO" altLang="nb-NO" sz="2600" b="1" dirty="0">
                <a:ea typeface="ＭＳ Ｐゴシック" panose="020B0600070205080204" pitchFamily="34" charset="-128"/>
              </a:rPr>
              <a:t>Uttrykk</a:t>
            </a:r>
            <a:r>
              <a:rPr lang="nb-NO" altLang="nb-NO" sz="2600" dirty="0">
                <a:ea typeface="ＭＳ Ｐゴシック" panose="020B0600070205080204" pitchFamily="34" charset="-128"/>
              </a:rPr>
              <a:t>  evalueres til en </a:t>
            </a:r>
            <a:r>
              <a:rPr lang="nb-NO" altLang="nb-NO" sz="2600" b="1" dirty="0">
                <a:ea typeface="ＭＳ Ｐゴシック" panose="020B0600070205080204" pitchFamily="34" charset="-128"/>
              </a:rPr>
              <a:t>verdi</a:t>
            </a:r>
            <a:r>
              <a:rPr lang="nb-NO" altLang="nb-NO" sz="2600" dirty="0">
                <a:ea typeface="ＭＳ Ｐゴシック" panose="020B0600070205080204" pitchFamily="34" charset="-128"/>
              </a:rPr>
              <a:t> av enten en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Primitiv verdi                eller  en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Referanseverdi</a:t>
            </a:r>
          </a:p>
          <a:p>
            <a:pPr lvl="1"/>
            <a:endParaRPr lang="nb-NO" altLang="nb-NO" sz="1900" dirty="0">
              <a:ea typeface="ＭＳ Ｐゴシック" panose="020B0600070205080204" pitchFamily="34" charset="-128"/>
            </a:endParaRPr>
          </a:p>
          <a:p>
            <a:r>
              <a:rPr lang="nb-NO" altLang="nb-NO" sz="2600" dirty="0">
                <a:ea typeface="ＭＳ Ｐゴシック" panose="020B0600070205080204" pitchFamily="34" charset="-128"/>
              </a:rPr>
              <a:t>De fleste uttrykk ser vi på høyresiden i en tilordning:         tall = start + </a:t>
            </a:r>
            <a:r>
              <a:rPr lang="nb-NO" altLang="nb-NO" sz="2600" dirty="0" err="1">
                <a:ea typeface="ＭＳ Ｐゴシック" panose="020B0600070205080204" pitchFamily="34" charset="-128"/>
              </a:rPr>
              <a:t>nyAntall</a:t>
            </a:r>
            <a:r>
              <a:rPr lang="nb-NO" altLang="nb-NO" sz="2600" dirty="0">
                <a:ea typeface="ＭＳ Ｐゴシック" panose="020B0600070205080204" pitchFamily="34" charset="-128"/>
              </a:rPr>
              <a:t>; </a:t>
            </a:r>
            <a:br>
              <a:rPr lang="nb-NO" altLang="nb-NO" sz="2600" dirty="0">
                <a:ea typeface="ＭＳ Ｐゴシック" panose="020B0600070205080204" pitchFamily="34" charset="-128"/>
              </a:rPr>
            </a:br>
            <a:endParaRPr lang="nb-NO" altLang="nb-NO" sz="2600" dirty="0">
              <a:ea typeface="ＭＳ Ｐゴシック" panose="020B0600070205080204" pitchFamily="34" charset="-128"/>
            </a:endParaRPr>
          </a:p>
          <a:p>
            <a:r>
              <a:rPr lang="nb-NO" altLang="nb-NO" sz="2600" dirty="0">
                <a:ea typeface="ＭＳ Ｐゴシック" panose="020B0600070205080204" pitchFamily="34" charset="-128"/>
              </a:rPr>
              <a:t>Husk at en aktuell parameter (argument)  er et uttrykk:     </a:t>
            </a:r>
            <a:r>
              <a:rPr lang="nb-NO" sz="2600" dirty="0" err="1"/>
              <a:t>pus.spis</a:t>
            </a:r>
            <a:r>
              <a:rPr lang="nb-NO" sz="2600" dirty="0"/>
              <a:t>(</a:t>
            </a:r>
            <a:r>
              <a:rPr lang="nb-NO" sz="2600" dirty="0" err="1"/>
              <a:t>fisk+salat</a:t>
            </a:r>
            <a:r>
              <a:rPr lang="nb-NO" sz="2600" dirty="0"/>
              <a:t>);</a:t>
            </a:r>
            <a:endParaRPr lang="nb-NO" altLang="nb-NO" sz="2600" dirty="0">
              <a:ea typeface="ＭＳ Ｐゴシック" panose="020B0600070205080204" pitchFamily="34" charset="-128"/>
            </a:endParaRP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som evalueres til en verdi av en  gitt type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Denne verdien blir startverdien til den  formelle parameteren (en lokal variabel)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Se til slutt i dag</a:t>
            </a:r>
          </a:p>
          <a:p>
            <a:pPr lvl="1"/>
            <a:endParaRPr lang="nb-NO" altLang="nb-NO" sz="1900" dirty="0">
              <a:ea typeface="ＭＳ Ｐゴシック" panose="020B0600070205080204" pitchFamily="34" charset="-128"/>
            </a:endParaRPr>
          </a:p>
          <a:p>
            <a:r>
              <a:rPr lang="nb-NO" altLang="nb-NO" sz="2600" dirty="0">
                <a:ea typeface="ＭＳ Ｐゴシック" panose="020B0600070205080204" pitchFamily="34" charset="-128"/>
              </a:rPr>
              <a:t>Andre steder vi finner uttrykk 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Boolske / sannhetsverdi – uttrykk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Indeks-uttrykk (int-indekser i en </a:t>
            </a:r>
            <a:r>
              <a:rPr lang="nb-NO" altLang="nb-NO" sz="1900" dirty="0" err="1">
                <a:ea typeface="ＭＳ Ｐゴシック" panose="020B0600070205080204" pitchFamily="34" charset="-128"/>
              </a:rPr>
              <a:t>array</a:t>
            </a:r>
            <a:r>
              <a:rPr lang="nb-NO" altLang="nb-NO" sz="19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Referanse-uttrykk (som beregner en referanse til et objekt eller en </a:t>
            </a:r>
            <a:r>
              <a:rPr lang="nb-NO" altLang="nb-NO" sz="1900" dirty="0" err="1">
                <a:ea typeface="ＭＳ Ｐゴシック" panose="020B0600070205080204" pitchFamily="34" charset="-128"/>
              </a:rPr>
              <a:t>array</a:t>
            </a:r>
            <a:r>
              <a:rPr lang="nb-NO" altLang="nb-NO" sz="19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nb-NO" altLang="nb-NO" sz="1900" dirty="0">
                <a:ea typeface="ＭＳ Ｐゴシック" panose="020B0600070205080204" pitchFamily="34" charset="-128"/>
              </a:rPr>
              <a:t>???</a:t>
            </a:r>
          </a:p>
          <a:p>
            <a:endParaRPr lang="nb-NO" altLang="nb-NO" sz="1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b-NO" altLang="nb-NO" sz="1400" dirty="0">
                <a:ea typeface="ＭＳ Ｐゴシック" panose="020B0600070205080204" pitchFamily="34" charset="-128"/>
              </a:rPr>
              <a:t> </a:t>
            </a:r>
            <a:br>
              <a:rPr lang="nb-NO" altLang="nb-NO" sz="1400" dirty="0">
                <a:ea typeface="ＭＳ Ｐゴシック" panose="020B0600070205080204" pitchFamily="34" charset="-128"/>
              </a:rPr>
            </a:br>
            <a:endParaRPr lang="nb-NO" altLang="nb-NO" sz="1400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333E9-5A30-AD42-BBEE-FA603F787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81FEE9-711E-304E-AE2F-876D9AC209FC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nb-NO" altLang="en-US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857CF-4AE9-43C2-A1E2-278F7E72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059F-81D4-87BF-6E08-2B65B474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7501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9B818E-7CD3-7D4F-8896-CB3680187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761" y="4501172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201A51-B824-084F-94C4-F72546C9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548" y="4674209"/>
            <a:ext cx="1212850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AE4C56-7B1C-1C47-A93B-C450DD373C1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85111" y="4674209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extBox 20">
            <a:extLst>
              <a:ext uri="{FF2B5EF4-FFF2-40B4-BE49-F238E27FC236}">
                <a16:creationId xmlns:a16="http://schemas.microsoft.com/office/drawing/2014/main" id="{CC251722-0F1C-9C4D-A633-6B94BEDE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252" y="4241173"/>
            <a:ext cx="3650743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Trykke på knappen =  </a:t>
            </a:r>
            <a:r>
              <a:rPr lang="en-US" altLang="en-US" sz="1600" dirty="0" err="1">
                <a:latin typeface="+mn-lt"/>
              </a:rPr>
              <a:t>tellOpp</a:t>
            </a:r>
            <a:r>
              <a:rPr lang="en-US" altLang="en-US" sz="1600" dirty="0">
                <a:latin typeface="+mn-lt"/>
              </a:rPr>
              <a:t> ( 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96161D-45B9-F741-96A1-AC1C6CF4B69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54949" y="5256822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" name="TextBox 23">
            <a:extLst>
              <a:ext uri="{FF2B5EF4-FFF2-40B4-BE49-F238E27FC236}">
                <a16:creationId xmlns:a16="http://schemas.microsoft.com/office/drawing/2014/main" id="{14D39F79-0709-EB45-99ED-77B2AD70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19" y="4870019"/>
            <a:ext cx="3046860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600" dirty="0">
                <a:latin typeface="+mn-lt"/>
              </a:rPr>
              <a:t> Lese av telleverket  =  </a:t>
            </a:r>
            <a:r>
              <a:rPr lang="en-US" altLang="en-US" sz="1600" dirty="0" err="1">
                <a:latin typeface="+mn-lt"/>
              </a:rPr>
              <a:t>hentVerdi</a:t>
            </a:r>
            <a:r>
              <a:rPr lang="en-US" altLang="en-US" sz="1600" dirty="0">
                <a:latin typeface="+mn-lt"/>
              </a:rPr>
              <a:t>( )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17D448CC-FE44-C74D-9BCA-0CA953A52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711" y="5258409"/>
            <a:ext cx="1211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0CF8BE2-23AD-CD48-B484-45DEF699E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845" y="5809272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0D125F6D-10B9-464A-BDA7-AAF442DE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031" y="6863372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nb-NO" altLang="en-US" sz="1800"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nb-NO" altLang="en-US" sz="1800"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E2B5E7-3E42-854E-945B-F0E6C9914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617" y="4234472"/>
            <a:ext cx="1371600" cy="20447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732A15-C173-674A-B146-9E24C5CB0DDE}"/>
              </a:ext>
            </a:extLst>
          </p:cNvPr>
          <p:cNvCxnSpPr>
            <a:cxnSpLocks/>
          </p:cNvCxnSpPr>
          <p:nvPr/>
        </p:nvCxnSpPr>
        <p:spPr>
          <a:xfrm flipH="1">
            <a:off x="5393373" y="5410809"/>
            <a:ext cx="3193087" cy="29369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BFCB03-93BB-AFFF-5D0B-83B1A0E34F2E}"/>
              </a:ext>
            </a:extLst>
          </p:cNvPr>
          <p:cNvSpPr txBox="1"/>
          <p:nvPr/>
        </p:nvSpPr>
        <p:spPr>
          <a:xfrm>
            <a:off x="2169268" y="1438428"/>
            <a:ext cx="73389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800" dirty="0"/>
              <a:t>H</a:t>
            </a:r>
            <a:r>
              <a:rPr lang="en-GB" sz="2800" dirty="0"/>
              <a:t>v</a:t>
            </a:r>
            <a:r>
              <a:rPr lang="en-NO" sz="2800" dirty="0"/>
              <a:t>ilke tjenester ønsker brukeren seg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800" dirty="0"/>
              <a:t>Har vi laget de tjenestene brukerene trenger?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800" dirty="0"/>
              <a:t>Hvem bestemmer hva grensesnittet skal være?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800" dirty="0"/>
              <a:t>Har vi programmert riktig?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800" dirty="0"/>
              <a:t>???????????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C8748E-2C64-C7E6-238E-24AA43AA3EB9}"/>
              </a:ext>
            </a:extLst>
          </p:cNvPr>
          <p:cNvSpPr txBox="1"/>
          <p:nvPr/>
        </p:nvSpPr>
        <p:spPr>
          <a:xfrm>
            <a:off x="9022617" y="2957012"/>
            <a:ext cx="22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Grenessnitt = tjeneste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766EA9-5183-0AE7-97D7-3CAE822BE6C1}"/>
              </a:ext>
            </a:extLst>
          </p:cNvPr>
          <p:cNvSpPr txBox="1"/>
          <p:nvPr/>
        </p:nvSpPr>
        <p:spPr>
          <a:xfrm>
            <a:off x="2169268" y="471113"/>
            <a:ext cx="3561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600" dirty="0"/>
              <a:t>Program: en teller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9B3E06-FBDE-4B82-DB1B-E855803DA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976BC-3BE9-F896-CCEB-98F9D331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2C7F38-A500-067D-DD8D-CA8A4116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48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99B4C-411C-D15E-EF85-CD73272C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2" y="987137"/>
            <a:ext cx="7620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794CE-F8E3-15C4-B32F-4830A62120AA}"/>
              </a:ext>
            </a:extLst>
          </p:cNvPr>
          <p:cNvSpPr txBox="1"/>
          <p:nvPr/>
        </p:nvSpPr>
        <p:spPr>
          <a:xfrm>
            <a:off x="2044932" y="85574"/>
            <a:ext cx="666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Ikke alltid lett å vite hva vi skal programmere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26305-0A53-602E-5A39-5D8B8F8A9093}"/>
              </a:ext>
            </a:extLst>
          </p:cNvPr>
          <p:cNvSpPr txBox="1"/>
          <p:nvPr/>
        </p:nvSpPr>
        <p:spPr>
          <a:xfrm>
            <a:off x="9088582" y="1524000"/>
            <a:ext cx="27613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Når dere får obligatoriske </a:t>
            </a:r>
            <a:br>
              <a:rPr lang="en-NO" dirty="0"/>
            </a:br>
            <a:r>
              <a:rPr lang="en-NO" dirty="0"/>
              <a:t>oppgaver synes dere at </a:t>
            </a:r>
            <a:br>
              <a:rPr lang="en-NO" dirty="0"/>
            </a:br>
            <a:r>
              <a:rPr lang="en-NO" dirty="0"/>
              <a:t>oppgaveteksten er</a:t>
            </a:r>
            <a:br>
              <a:rPr lang="en-NO" dirty="0"/>
            </a:br>
            <a:r>
              <a:rPr lang="en-NO" dirty="0"/>
              <a:t>alt for lang og komplisert.</a:t>
            </a:r>
            <a:br>
              <a:rPr lang="en-NO" dirty="0"/>
            </a:br>
            <a:br>
              <a:rPr lang="en-NO" dirty="0"/>
            </a:br>
            <a:r>
              <a:rPr lang="en-NO" dirty="0"/>
              <a:t>Men det er for at oppgaven</a:t>
            </a:r>
            <a:br>
              <a:rPr lang="en-NO" dirty="0"/>
            </a:br>
            <a:r>
              <a:rPr lang="en-NO" dirty="0"/>
              <a:t>skal være så presis at</a:t>
            </a:r>
            <a:br>
              <a:rPr lang="en-NO" dirty="0"/>
            </a:br>
            <a:r>
              <a:rPr lang="en-NO" dirty="0"/>
              <a:t>dere programmerer</a:t>
            </a:r>
            <a:br>
              <a:rPr lang="en-NO" dirty="0"/>
            </a:br>
            <a:r>
              <a:rPr lang="en-NO" dirty="0"/>
              <a:t>den “riktig”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6758CC-92C5-71C7-764E-E844C788164E}"/>
              </a:ext>
            </a:extLst>
          </p:cNvPr>
          <p:cNvSpPr/>
          <p:nvPr/>
        </p:nvSpPr>
        <p:spPr>
          <a:xfrm>
            <a:off x="2245360" y="874202"/>
            <a:ext cx="6053512" cy="2976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F944E-13B0-9C97-D308-FBE9F682DEBC}"/>
              </a:ext>
            </a:extLst>
          </p:cNvPr>
          <p:cNvSpPr/>
          <p:nvPr/>
        </p:nvSpPr>
        <p:spPr>
          <a:xfrm>
            <a:off x="3738880" y="987137"/>
            <a:ext cx="4559992" cy="2863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40CA3-8FB6-92F7-3046-B9A8243C7C49}"/>
              </a:ext>
            </a:extLst>
          </p:cNvPr>
          <p:cNvSpPr/>
          <p:nvPr/>
        </p:nvSpPr>
        <p:spPr>
          <a:xfrm>
            <a:off x="5232400" y="987137"/>
            <a:ext cx="3066472" cy="2863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BAE007-2C9D-5CDE-86A0-CD330061907E}"/>
              </a:ext>
            </a:extLst>
          </p:cNvPr>
          <p:cNvSpPr/>
          <p:nvPr/>
        </p:nvSpPr>
        <p:spPr>
          <a:xfrm>
            <a:off x="6776720" y="987137"/>
            <a:ext cx="1572952" cy="2863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D7827-0794-E429-F402-F49DEE216BED}"/>
              </a:ext>
            </a:extLst>
          </p:cNvPr>
          <p:cNvSpPr/>
          <p:nvPr/>
        </p:nvSpPr>
        <p:spPr>
          <a:xfrm>
            <a:off x="678872" y="3867880"/>
            <a:ext cx="7862226" cy="2976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D53075-2EE8-7ED6-A24E-7E6959766517}"/>
              </a:ext>
            </a:extLst>
          </p:cNvPr>
          <p:cNvSpPr/>
          <p:nvPr/>
        </p:nvSpPr>
        <p:spPr>
          <a:xfrm>
            <a:off x="2245360" y="3890427"/>
            <a:ext cx="6390640" cy="292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751004-B3E5-D746-68A2-DFDAC6C06405}"/>
              </a:ext>
            </a:extLst>
          </p:cNvPr>
          <p:cNvSpPr/>
          <p:nvPr/>
        </p:nvSpPr>
        <p:spPr>
          <a:xfrm>
            <a:off x="3756198" y="3902358"/>
            <a:ext cx="4790442" cy="292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81A992-02BB-8D1E-867D-110DD541AEF7}"/>
              </a:ext>
            </a:extLst>
          </p:cNvPr>
          <p:cNvSpPr/>
          <p:nvPr/>
        </p:nvSpPr>
        <p:spPr>
          <a:xfrm>
            <a:off x="5283200" y="3882052"/>
            <a:ext cx="3596640" cy="292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A978C7-691E-7D8E-74AD-E896FC419828}"/>
              </a:ext>
            </a:extLst>
          </p:cNvPr>
          <p:cNvSpPr/>
          <p:nvPr/>
        </p:nvSpPr>
        <p:spPr>
          <a:xfrm>
            <a:off x="6788727" y="3849374"/>
            <a:ext cx="1961113" cy="292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D58BB6-87A3-F76C-7905-8E3E96AF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406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  <p:bldP spid="8" grpId="0" animBg="1"/>
      <p:bldP spid="11" grpId="0" animBg="1"/>
      <p:bldP spid="12" grpId="0" animBg="1"/>
      <p:bldP spid="18" grpId="0" animBg="1"/>
      <p:bldP spid="19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03D89FE-B145-6944-8B82-C15DC0E9F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4631" y="443706"/>
            <a:ext cx="10515600" cy="1325563"/>
          </a:xfrm>
        </p:spPr>
        <p:txBody>
          <a:bodyPr/>
          <a:lstStyle/>
          <a:p>
            <a:r>
              <a:rPr lang="nb-NO" altLang="nb-NO">
                <a:ea typeface="ＭＳ Ｐゴシック" panose="020B0600070205080204" pitchFamily="34" charset="-128"/>
              </a:rPr>
              <a:t>Agenda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A3267B1C-1A51-3B44-8E35-51507ECCEB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74631" y="1576546"/>
            <a:ext cx="10515600" cy="4837748"/>
          </a:xfrm>
        </p:spPr>
        <p:txBody>
          <a:bodyPr/>
          <a:lstStyle/>
          <a:p>
            <a:r>
              <a:rPr lang="en-NO" dirty="0"/>
              <a:t>Objektorientert programmering og modellering</a:t>
            </a:r>
            <a:endParaRPr lang="nb-NO" altLang="nb-NO" dirty="0">
              <a:ea typeface="ＭＳ Ｐゴシック" panose="020B0600070205080204" pitchFamily="34" charset="-128"/>
            </a:endParaRPr>
          </a:p>
          <a:p>
            <a:r>
              <a:rPr lang="nb-NO" altLang="nb-NO" dirty="0">
                <a:ea typeface="ＭＳ Ｐゴシック" panose="020B0600070205080204" pitchFamily="34" charset="-128"/>
              </a:rPr>
              <a:t>Mer om hvordan representeres objekter i minnet</a:t>
            </a:r>
          </a:p>
          <a:p>
            <a:r>
              <a:rPr lang="nb-NO" altLang="nb-NO" dirty="0">
                <a:ea typeface="ＭＳ Ｐゴシック" panose="020B0600070205080204" pitchFamily="34" charset="-128"/>
              </a:rPr>
              <a:t>Referansevariabler (pekere)</a:t>
            </a:r>
          </a:p>
          <a:p>
            <a:r>
              <a:rPr lang="nb-NO" altLang="nb-NO" dirty="0">
                <a:ea typeface="ＭＳ Ｐゴシック" panose="020B0600070205080204" pitchFamily="34" charset="-128"/>
              </a:rPr>
              <a:t>Mer om objektorientert programmering</a:t>
            </a:r>
          </a:p>
          <a:p>
            <a:r>
              <a:rPr lang="nb-NO" altLang="nb-NO" dirty="0">
                <a:ea typeface="ＭＳ Ｐゴシック" panose="020B0600070205080204" pitchFamily="34" charset="-128"/>
              </a:rPr>
              <a:t>Mer om objekter og innkapsling</a:t>
            </a:r>
          </a:p>
          <a:p>
            <a:pPr lvl="1"/>
            <a:r>
              <a:rPr lang="nb-NO" altLang="nb-NO" dirty="0">
                <a:ea typeface="ＭＳ Ｐゴシック" panose="020B0600070205080204" pitchFamily="34" charset="-128"/>
              </a:rPr>
              <a:t>Enhetstesting</a:t>
            </a:r>
          </a:p>
          <a:p>
            <a:r>
              <a:rPr lang="nb-NO" altLang="nb-NO" dirty="0">
                <a:ea typeface="ＭＳ Ｐゴシック" panose="020B0600070205080204" pitchFamily="34" charset="-128"/>
              </a:rPr>
              <a:t>Mer om </a:t>
            </a:r>
            <a:r>
              <a:rPr lang="nb-NO" altLang="nb-NO" dirty="0" err="1">
                <a:ea typeface="ＭＳ Ｐゴシック" panose="020B0600070205080204" pitchFamily="34" charset="-128"/>
              </a:rPr>
              <a:t>arrayer</a:t>
            </a:r>
            <a:r>
              <a:rPr lang="nb-NO" altLang="nb-NO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nb-NO" altLang="nb-NO" dirty="0">
                <a:ea typeface="ＭＳ Ｐゴシック" panose="020B0600070205080204" pitchFamily="34" charset="-128"/>
              </a:rPr>
              <a:t>Om to beholdere i Javas bibliotek:</a:t>
            </a:r>
          </a:p>
          <a:p>
            <a:pPr lvl="1"/>
            <a:r>
              <a:rPr lang="nb-NO" altLang="nb-NO" dirty="0" err="1">
                <a:ea typeface="ＭＳ Ｐゴシック" panose="020B0600070205080204" pitchFamily="34" charset="-128"/>
              </a:rPr>
              <a:t>HashMap</a:t>
            </a:r>
            <a:endParaRPr lang="nb-NO" altLang="nb-NO" dirty="0">
              <a:ea typeface="ＭＳ Ｐゴシック" panose="020B0600070205080204" pitchFamily="34" charset="-128"/>
            </a:endParaRPr>
          </a:p>
          <a:p>
            <a:pPr lvl="1"/>
            <a:r>
              <a:rPr lang="nb-NO" altLang="nb-NO" dirty="0" err="1">
                <a:ea typeface="ＭＳ Ｐゴシック" panose="020B0600070205080204" pitchFamily="34" charset="-128"/>
              </a:rPr>
              <a:t>ArrayList</a:t>
            </a:r>
            <a:endParaRPr lang="nb-NO" altLang="nb-NO" dirty="0">
              <a:ea typeface="ＭＳ Ｐゴシック" panose="020B0600070205080204" pitchFamily="34" charset="-128"/>
            </a:endParaRPr>
          </a:p>
          <a:p>
            <a:endParaRPr lang="nb-NO" altLang="nb-NO" dirty="0">
              <a:ea typeface="ＭＳ Ｐゴシック" panose="020B0600070205080204" pitchFamily="34" charset="-128"/>
            </a:endParaRPr>
          </a:p>
          <a:p>
            <a:pPr lvl="1"/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2624BED7-416C-AA48-8E9C-FFC66E48E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A081D2-5D5B-124D-8755-8476D96190C9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nb-NO" altLang="en-US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5F6FFE-9C46-C574-8852-A651D441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5D871-054A-7455-A3CF-AF6DCF5D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494917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E930A-D701-B41F-123A-12F846BA2076}"/>
              </a:ext>
            </a:extLst>
          </p:cNvPr>
          <p:cNvSpPr txBox="1">
            <a:spLocks noChangeArrowheads="1"/>
          </p:cNvSpPr>
          <p:nvPr/>
        </p:nvSpPr>
        <p:spPr>
          <a:xfrm>
            <a:off x="1647157" y="570344"/>
            <a:ext cx="7793038" cy="6223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En metodes </a:t>
            </a:r>
            <a:r>
              <a:rPr lang="en-US" altLang="en-US" b="1" i="1">
                <a:ea typeface="ＭＳ Ｐゴシック" panose="020B0600070205080204" pitchFamily="34" charset="-128"/>
              </a:rPr>
              <a:t>signatur</a:t>
            </a:r>
            <a:endParaRPr lang="en-US" altLang="en-US" b="1" i="1" dirty="0">
              <a:ea typeface="ＭＳ Ｐゴシック" panose="020B0600070205080204" pitchFamily="34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85BCB0-ADD9-6402-CDC0-E09FC749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9206" y="6044953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F1CB17-EA53-EF4B-B60A-93F27EF21EA8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nb-NO" altLang="en-US" sz="1400"/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B013E60A-DFCA-21EB-DB98-6824971A4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957" y="1692705"/>
            <a:ext cx="21242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/>
              <a:t>public</a:t>
            </a:r>
            <a:r>
              <a:rPr lang="en-US" altLang="en-US" sz="1600" dirty="0"/>
              <a:t> void </a:t>
            </a:r>
            <a:r>
              <a:rPr lang="en-US" altLang="en-US" sz="1600" dirty="0" err="1"/>
              <a:t>tellOpp</a:t>
            </a:r>
            <a:r>
              <a:rPr lang="en-US" altLang="en-US" sz="1600" dirty="0"/>
              <a:t>( )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55B09472-5888-9994-BFEC-67225E62E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369" y="2143555"/>
            <a:ext cx="21818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/>
              <a:t>public</a:t>
            </a:r>
            <a:r>
              <a:rPr lang="en-US" altLang="en-US" sz="1600" dirty="0"/>
              <a:t> int </a:t>
            </a:r>
            <a:r>
              <a:rPr lang="en-US" altLang="en-US" sz="1600" dirty="0" err="1"/>
              <a:t>hentVerdi</a:t>
            </a:r>
            <a:r>
              <a:rPr lang="en-US" altLang="en-US" sz="1600" dirty="0"/>
              <a:t>( )</a:t>
            </a:r>
          </a:p>
        </p:txBody>
      </p:sp>
      <p:cxnSp>
        <p:nvCxnSpPr>
          <p:cNvPr id="11" name="Straight Arrow Connector 21">
            <a:extLst>
              <a:ext uri="{FF2B5EF4-FFF2-40B4-BE49-F238E27FC236}">
                <a16:creationId xmlns:a16="http://schemas.microsoft.com/office/drawing/2014/main" id="{CFF9A275-11A8-CD94-C7F2-8B50A890262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63888" y="2890203"/>
            <a:ext cx="3175" cy="795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22">
            <a:extLst>
              <a:ext uri="{FF2B5EF4-FFF2-40B4-BE49-F238E27FC236}">
                <a16:creationId xmlns:a16="http://schemas.microsoft.com/office/drawing/2014/main" id="{8500DF06-79B2-A66A-13C1-4AE55379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09" y="3747064"/>
            <a:ext cx="7480300" cy="26765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latin typeface="Times New Roman" panose="02020603050405020304" pitchFamily="18" charset="0"/>
              </a:rPr>
              <a:t>Dette </a:t>
            </a:r>
            <a:r>
              <a:rPr lang="en-US" altLang="en-US" dirty="0" err="1">
                <a:latin typeface="Times New Roman" panose="02020603050405020304" pitchFamily="18" charset="0"/>
              </a:rPr>
              <a:t>kaller</a:t>
            </a:r>
            <a:r>
              <a:rPr lang="en-US" altLang="en-US" dirty="0">
                <a:latin typeface="Times New Roman" panose="02020603050405020304" pitchFamily="18" charset="0"/>
              </a:rPr>
              <a:t> vi </a:t>
            </a:r>
            <a:r>
              <a:rPr lang="en-US" altLang="en-US" dirty="0" err="1">
                <a:latin typeface="Times New Roman" panose="02020603050405020304" pitchFamily="18" charset="0"/>
              </a:rPr>
              <a:t>metodenes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signaturer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dirty="0" err="1">
                <a:latin typeface="Times New Roman" panose="02020603050405020304" pitchFamily="18" charset="0"/>
              </a:rPr>
              <a:t>skrivemåte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syntaks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</a:rPr>
              <a:t>Signaturen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til</a:t>
            </a:r>
            <a:r>
              <a:rPr lang="en-US" altLang="en-US" dirty="0">
                <a:latin typeface="Times New Roman" panose="02020603050405020304" pitchFamily="18" charset="0"/>
              </a:rPr>
              <a:t> en </a:t>
            </a:r>
            <a:r>
              <a:rPr lang="en-US" altLang="en-US" dirty="0" err="1">
                <a:latin typeface="Times New Roman" panose="02020603050405020304" pitchFamily="18" charset="0"/>
              </a:rPr>
              <a:t>metode</a:t>
            </a:r>
            <a:r>
              <a:rPr lang="en-US" altLang="en-US" dirty="0">
                <a:latin typeface="Times New Roman" panose="02020603050405020304" pitchFamily="18" charset="0"/>
              </a:rPr>
              <a:t> er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latin typeface="Times New Roman" panose="02020603050405020304" pitchFamily="18" charset="0"/>
              </a:rPr>
              <a:t>-   </a:t>
            </a:r>
            <a:r>
              <a:rPr lang="en-US" altLang="en-US" dirty="0" err="1">
                <a:latin typeface="Times New Roman" panose="02020603050405020304" pitchFamily="18" charset="0"/>
              </a:rPr>
              <a:t>navnet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på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metoden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dirty="0" err="1">
                <a:latin typeface="Times New Roman" panose="02020603050405020304" pitchFamily="18" charset="0"/>
              </a:rPr>
              <a:t>typene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rekkefølgen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og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navnene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parametrene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dirty="0" err="1">
                <a:latin typeface="Times New Roman" panose="02020603050405020304" pitchFamily="18" charset="0"/>
              </a:rPr>
              <a:t>retur-typen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C6C6C6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800" dirty="0" err="1">
                <a:solidFill>
                  <a:srgbClr val="C6C6C6"/>
                </a:solidFill>
                <a:latin typeface="Times New Roman" panose="02020603050405020304" pitchFamily="18" charset="0"/>
              </a:rPr>
              <a:t>ikke</a:t>
            </a:r>
            <a:r>
              <a:rPr lang="en-US" altLang="en-US" sz="1800" dirty="0">
                <a:solidFill>
                  <a:srgbClr val="C6C6C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6C6C6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1800" dirty="0">
                <a:solidFill>
                  <a:srgbClr val="C6C6C6"/>
                </a:solidFill>
                <a:latin typeface="Times New Roman" panose="02020603050405020304" pitchFamily="18" charset="0"/>
              </a:rPr>
              <a:t> Java)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4994FCA-F7E8-FBC4-09D2-623EAB6D6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247" y="1622989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2DDED85E-5C12-1169-7DD0-177E51A58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034" y="1796026"/>
            <a:ext cx="1212850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D6C373-9C3D-ABE7-B8E7-6789A0ED6BE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411597" y="1796026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098469-B6E5-EA45-9D7D-69A72973140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381435" y="2378639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2" name="Rectangle 10">
            <a:extLst>
              <a:ext uri="{FF2B5EF4-FFF2-40B4-BE49-F238E27FC236}">
                <a16:creationId xmlns:a16="http://schemas.microsoft.com/office/drawing/2014/main" id="{A043F593-56C0-6410-9EEC-749AB1979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197" y="2380226"/>
            <a:ext cx="1211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9268149-13A9-6EEF-1DEC-DD829C3C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331" y="2931089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7650E-9C8A-2DD5-49DB-AAF274986C93}"/>
              </a:ext>
            </a:extLst>
          </p:cNvPr>
          <p:cNvSpPr txBox="1"/>
          <p:nvPr/>
        </p:nvSpPr>
        <p:spPr>
          <a:xfrm>
            <a:off x="2201312" y="144864"/>
            <a:ext cx="22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Når vi lager tjenester: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72416-8DE1-F841-3EC4-D76519A5A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809B9-AB41-62C7-B510-245EEE3EE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32162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6735-B00F-4739-7ED3-A558ACA7521C}"/>
              </a:ext>
            </a:extLst>
          </p:cNvPr>
          <p:cNvSpPr txBox="1">
            <a:spLocks noChangeArrowheads="1"/>
          </p:cNvSpPr>
          <p:nvPr/>
        </p:nvSpPr>
        <p:spPr>
          <a:xfrm>
            <a:off x="1684101" y="505690"/>
            <a:ext cx="7793038" cy="6223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 err="1">
                <a:ea typeface="ＭＳ Ｐゴシック" panose="020B0600070205080204" pitchFamily="34" charset="-128"/>
              </a:rPr>
              <a:t>En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metodes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i="1" dirty="0" err="1">
                <a:ea typeface="ＭＳ Ｐゴシック" panose="020B0600070205080204" pitchFamily="34" charset="-128"/>
              </a:rPr>
              <a:t>semantikk</a:t>
            </a:r>
            <a:endParaRPr lang="en-US" altLang="en-US" b="1" i="1" dirty="0">
              <a:ea typeface="ＭＳ Ｐゴシック" panose="020B0600070205080204" pitchFamily="34" charset="-128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D6B748F8-A116-DD21-5E70-1AA24C30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1" y="1498743"/>
            <a:ext cx="21242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/>
              <a:t>public</a:t>
            </a:r>
            <a:r>
              <a:rPr lang="en-US" altLang="en-US" sz="1600" dirty="0"/>
              <a:t> void </a:t>
            </a:r>
            <a:r>
              <a:rPr lang="en-US" altLang="en-US" sz="1600" dirty="0" err="1"/>
              <a:t>tellOpp</a:t>
            </a:r>
            <a:r>
              <a:rPr lang="en-US" altLang="en-US" sz="1600" dirty="0"/>
              <a:t>( )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7DDF9339-4638-7EDA-24C7-78B311B47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313" y="1949593"/>
            <a:ext cx="21818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/>
              <a:t>public</a:t>
            </a:r>
            <a:r>
              <a:rPr lang="en-US" altLang="en-US" sz="1600" dirty="0"/>
              <a:t> int </a:t>
            </a:r>
            <a:r>
              <a:rPr lang="en-US" altLang="en-US" sz="1600" dirty="0" err="1"/>
              <a:t>hentVerdi</a:t>
            </a:r>
            <a:r>
              <a:rPr lang="en-US" altLang="en-US" sz="1600" dirty="0"/>
              <a:t>( )</a:t>
            </a:r>
          </a:p>
        </p:txBody>
      </p:sp>
      <p:cxnSp>
        <p:nvCxnSpPr>
          <p:cNvPr id="6" name="Straight Arrow Connector 21">
            <a:extLst>
              <a:ext uri="{FF2B5EF4-FFF2-40B4-BE49-F238E27FC236}">
                <a16:creationId xmlns:a16="http://schemas.microsoft.com/office/drawing/2014/main" id="{5D4B7CC0-B6DF-0DF5-D18A-CD0A4921046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300832" y="2511516"/>
            <a:ext cx="3175" cy="795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0B3B4F4-6B74-FE1E-594E-A22732D3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191" y="1429027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0881593-C3AB-6640-4C22-405855C18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978" y="1602064"/>
            <a:ext cx="1212850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DDEBD-7818-302C-2E3E-1D728EF565F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448541" y="1602064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DA2D2E-C95A-3027-852B-30C008E0F8F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418379" y="2184677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" name="Rectangle 10">
            <a:extLst>
              <a:ext uri="{FF2B5EF4-FFF2-40B4-BE49-F238E27FC236}">
                <a16:creationId xmlns:a16="http://schemas.microsoft.com/office/drawing/2014/main" id="{F5CD5206-8FF9-6C6C-FE93-6561F1D34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141" y="2186264"/>
            <a:ext cx="1211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13B8D23-1352-2B6E-38BD-62717165F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275" y="2737127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138BF85C-F8B0-EF84-5C10-CBF574FAA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238" y="1629369"/>
            <a:ext cx="5949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sz="1800" b="1" dirty="0">
                <a:latin typeface="Helvetica" pitchFamily="2" charset="0"/>
              </a:rPr>
              <a:t>Semantikk betyr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b="1" dirty="0" err="1">
                <a:latin typeface="Helvetica" pitchFamily="2" charset="0"/>
              </a:rPr>
              <a:t>virkemåte</a:t>
            </a:r>
            <a:endParaRPr lang="nn-NO" altLang="en-US" sz="1800" b="1" dirty="0">
              <a:latin typeface="Helvetica" pitchFamily="2" charset="0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6979797A-1BE9-A1EC-5389-37B880991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4265" y="1429027"/>
            <a:ext cx="2419668" cy="1200329"/>
          </a:xfrm>
          <a:prstGeom prst="wedgeRoundRectCallout">
            <a:avLst>
              <a:gd name="adj1" fmla="val 67579"/>
              <a:gd name="adj2" fmla="val 63222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en-US" sz="1600">
              <a:latin typeface="Times" pitchFamily="2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2C929709-D401-F174-9D77-3BFB639FE6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4750" r="51730" b="62311"/>
          <a:stretch>
            <a:fillRect/>
          </a:stretch>
        </p:blipFill>
        <p:spPr bwMode="auto">
          <a:xfrm>
            <a:off x="11153933" y="2868889"/>
            <a:ext cx="9032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5F2AE5FA-E9EA-306D-BD93-246192739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627" y="3583264"/>
            <a:ext cx="98491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Hva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gjør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disse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metodene</a:t>
            </a:r>
            <a:r>
              <a:rPr lang="en-US" altLang="en-US" dirty="0">
                <a:latin typeface="Times New Roman" panose="02020603050405020304" pitchFamily="18" charset="0"/>
              </a:rPr>
              <a:t>?   </a:t>
            </a:r>
            <a:r>
              <a:rPr lang="en-US" altLang="en-US" dirty="0" err="1">
                <a:latin typeface="Times New Roman" panose="02020603050405020304" pitchFamily="18" charset="0"/>
              </a:rPr>
              <a:t>Hvordan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virker</a:t>
            </a:r>
            <a:r>
              <a:rPr lang="en-US" altLang="en-US" dirty="0">
                <a:latin typeface="Times New Roman" panose="02020603050405020304" pitchFamily="18" charset="0"/>
              </a:rPr>
              <a:t> de?  </a:t>
            </a:r>
            <a:r>
              <a:rPr lang="en-US" altLang="en-US" dirty="0" err="1">
                <a:latin typeface="Times New Roman" panose="02020603050405020304" pitchFamily="18" charset="0"/>
              </a:rPr>
              <a:t>Hvilke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tjenester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tilbyr</a:t>
            </a:r>
            <a:r>
              <a:rPr lang="en-US" altLang="en-US" dirty="0">
                <a:latin typeface="Times New Roman" panose="02020603050405020304" pitchFamily="18" charset="0"/>
              </a:rPr>
              <a:t> de? </a:t>
            </a:r>
            <a:br>
              <a:rPr lang="en-US" altLang="en-US" dirty="0">
                <a:latin typeface="Times New Roman" panose="02020603050405020304" pitchFamily="18" charset="0"/>
              </a:rPr>
            </a:br>
            <a:r>
              <a:rPr lang="en-US" altLang="en-US" dirty="0" err="1">
                <a:latin typeface="Times New Roman" panose="02020603050405020304" pitchFamily="18" charset="0"/>
              </a:rPr>
              <a:t>Hvordan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beskrives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disse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tjenestene</a:t>
            </a:r>
            <a:r>
              <a:rPr lang="en-US" altLang="en-US" dirty="0">
                <a:latin typeface="Times New Roman" panose="02020603050405020304" pitchFamily="18" charset="0"/>
              </a:rPr>
              <a:t>?   </a:t>
            </a:r>
            <a:r>
              <a:rPr lang="en-US" altLang="en-US" dirty="0" err="1">
                <a:latin typeface="Times New Roman" panose="02020603050405020304" pitchFamily="18" charset="0"/>
              </a:rPr>
              <a:t>Hva</a:t>
            </a:r>
            <a:r>
              <a:rPr lang="en-US" altLang="en-US" dirty="0">
                <a:latin typeface="Times New Roman" panose="02020603050405020304" pitchFamily="18" charset="0"/>
              </a:rPr>
              <a:t> er </a:t>
            </a:r>
            <a:r>
              <a:rPr lang="en-US" altLang="en-US" dirty="0" err="1">
                <a:latin typeface="Times New Roman" panose="02020603050405020304" pitchFamily="18" charset="0"/>
              </a:rPr>
              <a:t>sematikken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objektet</a:t>
            </a:r>
            <a:r>
              <a:rPr lang="en-US" altLang="en-US" dirty="0">
                <a:latin typeface="Times New Roman" panose="02020603050405020304" pitchFamily="18" charset="0"/>
              </a:rPr>
              <a:t> / </a:t>
            </a:r>
            <a:r>
              <a:rPr lang="en-US" altLang="en-US" dirty="0" err="1">
                <a:latin typeface="Times New Roman" panose="02020603050405020304" pitchFamily="18" charset="0"/>
              </a:rPr>
              <a:t>klassen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715D2-2680-A695-6683-B6E31524E9A3}"/>
              </a:ext>
            </a:extLst>
          </p:cNvPr>
          <p:cNvSpPr txBox="1"/>
          <p:nvPr/>
        </p:nvSpPr>
        <p:spPr>
          <a:xfrm>
            <a:off x="1179944" y="4681130"/>
            <a:ext cx="4794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Forslag til semantikk:</a:t>
            </a:r>
          </a:p>
          <a:p>
            <a:pPr marL="285750" indent="-285750">
              <a:buFontTx/>
              <a:buChar char="-"/>
            </a:pPr>
            <a:r>
              <a:rPr lang="en-NO" dirty="0"/>
              <a:t>Når objektet opprettes er verdien 0</a:t>
            </a:r>
          </a:p>
          <a:p>
            <a:pPr marL="285750" indent="-285750">
              <a:buFontTx/>
              <a:buChar char="-"/>
            </a:pPr>
            <a:r>
              <a:rPr lang="en-NO" dirty="0"/>
              <a:t>Metoden hentVerdi returnerer objektets verdi</a:t>
            </a:r>
          </a:p>
          <a:p>
            <a:pPr marL="285750" indent="-285750">
              <a:buFontTx/>
              <a:buChar char="-"/>
            </a:pPr>
            <a:r>
              <a:rPr lang="en-NO" dirty="0"/>
              <a:t>Metoden tellOpp øker objektets verdi med 1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25030D82-9AAC-E671-C588-7779F216048D}"/>
              </a:ext>
            </a:extLst>
          </p:cNvPr>
          <p:cNvSpPr/>
          <p:nvPr/>
        </p:nvSpPr>
        <p:spPr>
          <a:xfrm>
            <a:off x="6367828" y="4904509"/>
            <a:ext cx="484188" cy="94471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DBA67B-D365-777E-7E72-29272DB0F9C9}"/>
              </a:ext>
            </a:extLst>
          </p:cNvPr>
          <p:cNvSpPr txBox="1"/>
          <p:nvPr/>
        </p:nvSpPr>
        <p:spPr>
          <a:xfrm>
            <a:off x="7047345" y="5053698"/>
            <a:ext cx="2675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Men her snakker vi litt om </a:t>
            </a:r>
          </a:p>
          <a:p>
            <a:r>
              <a:rPr lang="en-NO" dirty="0"/>
              <a:t>(en tenkt) implementasjon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48473E-8A95-48D8-C3E8-DF2E4433AD02}"/>
              </a:ext>
            </a:extLst>
          </p:cNvPr>
          <p:cNvSpPr txBox="1"/>
          <p:nvPr/>
        </p:nvSpPr>
        <p:spPr>
          <a:xfrm>
            <a:off x="2201312" y="144864"/>
            <a:ext cx="22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Når vi lager tjenester: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3DBDEE-6B0A-D69A-CC06-6EF6484A1FF3}"/>
              </a:ext>
            </a:extLst>
          </p:cNvPr>
          <p:cNvSpPr txBox="1"/>
          <p:nvPr/>
        </p:nvSpPr>
        <p:spPr>
          <a:xfrm>
            <a:off x="6125157" y="6163669"/>
            <a:ext cx="5421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dirty="0"/>
              <a:t>Hva er en referanseimplementasjon? (slå opp på nettet)</a:t>
            </a:r>
            <a:br>
              <a:rPr lang="en-NO" dirty="0"/>
            </a:br>
            <a:r>
              <a:rPr lang="en-NO" dirty="0"/>
              <a:t>(reference implementation)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B8AACB-E03A-B965-0DFB-3C86D184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74EE01A-B3D8-EAC2-53EC-3C5B13D6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D31CBEE-2BCD-5BAB-FFD9-CF01F6C0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17655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A9CD-5030-0ACE-12E1-EB472216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27" y="586797"/>
            <a:ext cx="10515600" cy="1325563"/>
          </a:xfrm>
        </p:spPr>
        <p:txBody>
          <a:bodyPr/>
          <a:lstStyle/>
          <a:p>
            <a:r>
              <a:rPr lang="en-NO" dirty="0"/>
              <a:t>Semantikk uten å snakke om implementasjon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75B19-310B-A822-7422-C3E5BAD33A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333855" cy="37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endParaRPr lang="en-NO" dirty="0"/>
          </a:p>
          <a:p>
            <a:r>
              <a:rPr lang="en-NO" dirty="0"/>
              <a:t>Forslag til semantikk:</a:t>
            </a:r>
          </a:p>
          <a:p>
            <a:pPr marL="285750" indent="-285750">
              <a:buFontTx/>
              <a:buChar char="-"/>
            </a:pPr>
            <a:r>
              <a:rPr lang="en-NO" dirty="0"/>
              <a:t>Rett etter at objektet er opprettet returnerer hentVerdi  0</a:t>
            </a:r>
          </a:p>
          <a:p>
            <a:pPr marL="285750" indent="-285750">
              <a:buFontTx/>
              <a:buChar char="-"/>
            </a:pPr>
            <a:r>
              <a:rPr lang="en-NO" dirty="0"/>
              <a:t>Etter at metoden tellOpp er kalt vil hentVerdi retunere en verdi som</a:t>
            </a:r>
            <a:br>
              <a:rPr lang="en-NO" dirty="0"/>
            </a:br>
            <a:r>
              <a:rPr lang="en-NO" dirty="0"/>
              <a:t>er én større enn før tellOpp ble kalt siste gang</a:t>
            </a:r>
            <a:br>
              <a:rPr lang="en-NO" dirty="0"/>
            </a:br>
            <a:endParaRPr lang="en-NO" dirty="0"/>
          </a:p>
          <a:p>
            <a:pPr marL="285750" indent="-285750">
              <a:buFontTx/>
              <a:buChar char="-"/>
            </a:pPr>
            <a:r>
              <a:rPr lang="en-NO" dirty="0"/>
              <a:t>Vi snakker altså bare om hva som skjer (hva som observeres) </a:t>
            </a:r>
            <a:br>
              <a:rPr lang="en-NO" dirty="0"/>
            </a:br>
            <a:r>
              <a:rPr lang="en-NO" dirty="0"/>
              <a:t>når metodene (som forandrer objektet) blir kalt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DA9AB-1D97-61A1-DDCD-10720101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4D054-BD32-CA1A-C9CC-90DB795D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4CEA6-73AC-581B-3A38-A7AE7024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3540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F09D7E90-4C80-8A4D-A9D8-E9876906AF52}"/>
              </a:ext>
            </a:extLst>
          </p:cNvPr>
          <p:cNvSpPr txBox="1">
            <a:spLocks/>
          </p:cNvSpPr>
          <p:nvPr/>
        </p:nvSpPr>
        <p:spPr bwMode="auto">
          <a:xfrm>
            <a:off x="2989263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Modifikatorer</a:t>
            </a:r>
            <a:r>
              <a:rPr lang="en-US" alt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og</a:t>
            </a:r>
            <a:r>
              <a:rPr lang="en-US" alt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Observatorer</a:t>
            </a:r>
            <a:endParaRPr lang="en-US" altLang="en-US" sz="32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Accessors and mutators ?</a:t>
            </a:r>
          </a:p>
        </p:txBody>
      </p:sp>
      <p:sp>
        <p:nvSpPr>
          <p:cNvPr id="56322" name="Slide Number Placeholder 2">
            <a:extLst>
              <a:ext uri="{FF2B5EF4-FFF2-40B4-BE49-F238E27FC236}">
                <a16:creationId xmlns:a16="http://schemas.microsoft.com/office/drawing/2014/main" id="{700A0C81-AA51-A442-A228-9952FD921F9E}"/>
              </a:ext>
            </a:extLst>
          </p:cNvPr>
          <p:cNvSpPr txBox="1">
            <a:spLocks/>
          </p:cNvSpPr>
          <p:nvPr/>
        </p:nvSpPr>
        <p:spPr bwMode="auto">
          <a:xfrm>
            <a:off x="8077200" y="56070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2B5C2570-8D35-E245-B438-8AB34A2C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9" y="2811463"/>
            <a:ext cx="1582737" cy="296386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Rectangle 9">
            <a:extLst>
              <a:ext uri="{FF2B5EF4-FFF2-40B4-BE49-F238E27FC236}">
                <a16:creationId xmlns:a16="http://schemas.microsoft.com/office/drawing/2014/main" id="{28F82CDC-9C8C-B347-B5DB-F7405C9C1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2430464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Et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objekt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176F18-B60B-CC40-9714-6E12FF839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3027363"/>
            <a:ext cx="215900" cy="144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EDE6E7-EED7-5245-96CB-68B9687AC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3027363"/>
            <a:ext cx="360363" cy="144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9B68C-C021-4B42-B0EA-B4F480BE4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988" y="3314701"/>
            <a:ext cx="215900" cy="144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212CD-B753-614D-AF18-152D63C0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4983164"/>
            <a:ext cx="1223962" cy="2174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B10C34-54F4-2E4E-ADEC-74595B77ABA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12125" y="4983163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74705-9132-EF4D-83DC-38A8C6A61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5416550"/>
            <a:ext cx="1223962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1" name="TextBox 6">
            <a:extLst>
              <a:ext uri="{FF2B5EF4-FFF2-40B4-BE49-F238E27FC236}">
                <a16:creationId xmlns:a16="http://schemas.microsoft.com/office/drawing/2014/main" id="{22F7F8E3-2E69-8A44-B0E0-8F0D8060B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4" y="47672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56332" name="TextBox 20">
            <a:extLst>
              <a:ext uri="{FF2B5EF4-FFF2-40B4-BE49-F238E27FC236}">
                <a16:creationId xmlns:a16="http://schemas.microsoft.com/office/drawing/2014/main" id="{F68B3BA0-F5EB-5F4E-A3D3-8DFAFCDB7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5200651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8C55A8-861A-1548-88B2-7A00CA96911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12125" y="5414963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DF08D3E-B608-0043-BDE7-C87C709C7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4035425"/>
            <a:ext cx="1223963" cy="217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EF6941-7D52-C643-914A-C33E3B06B56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83563" y="40354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E5B364A-75DA-0947-9EF0-7BB4B9403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4468813"/>
            <a:ext cx="1223963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7" name="TextBox 6">
            <a:extLst>
              <a:ext uri="{FF2B5EF4-FFF2-40B4-BE49-F238E27FC236}">
                <a16:creationId xmlns:a16="http://schemas.microsoft.com/office/drawing/2014/main" id="{A1E647A4-58CE-E74C-BB18-51AA2AC49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800" y="3819526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56338" name="TextBox 20">
            <a:extLst>
              <a:ext uri="{FF2B5EF4-FFF2-40B4-BE49-F238E27FC236}">
                <a16:creationId xmlns:a16="http://schemas.microsoft.com/office/drawing/2014/main" id="{0EE85925-AFC4-A949-8A85-E007F8B67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4251326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AE742E-86EA-D546-B10F-42D21555F9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83563" y="44672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5" name="Left Brace 24">
            <a:extLst>
              <a:ext uri="{FF2B5EF4-FFF2-40B4-BE49-F238E27FC236}">
                <a16:creationId xmlns:a16="http://schemas.microsoft.com/office/drawing/2014/main" id="{C7B3689D-5252-C248-80C0-4893CE0C72BE}"/>
              </a:ext>
            </a:extLst>
          </p:cNvPr>
          <p:cNvSpPr>
            <a:spLocks/>
          </p:cNvSpPr>
          <p:nvPr/>
        </p:nvSpPr>
        <p:spPr bwMode="auto">
          <a:xfrm>
            <a:off x="7391400" y="3963988"/>
            <a:ext cx="261938" cy="576262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C26FCFFF-FC55-2043-BBE4-E0BAE0C176EB}"/>
              </a:ext>
            </a:extLst>
          </p:cNvPr>
          <p:cNvSpPr>
            <a:spLocks/>
          </p:cNvSpPr>
          <p:nvPr/>
        </p:nvSpPr>
        <p:spPr bwMode="auto">
          <a:xfrm>
            <a:off x="7391400" y="4972051"/>
            <a:ext cx="261938" cy="576263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56342" name="TextBox 26">
            <a:extLst>
              <a:ext uri="{FF2B5EF4-FFF2-40B4-BE49-F238E27FC236}">
                <a16:creationId xmlns:a16="http://schemas.microsoft.com/office/drawing/2014/main" id="{168EF492-9327-5F49-A5A4-16382A83F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963988"/>
            <a:ext cx="1966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Modifikatorer</a:t>
            </a:r>
          </a:p>
        </p:txBody>
      </p:sp>
      <p:sp>
        <p:nvSpPr>
          <p:cNvPr id="56343" name="TextBox 27">
            <a:extLst>
              <a:ext uri="{FF2B5EF4-FFF2-40B4-BE49-F238E27FC236}">
                <a16:creationId xmlns:a16="http://schemas.microsoft.com/office/drawing/2014/main" id="{4FAB2DD2-1DA7-3944-BC0E-345058CA2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4941888"/>
            <a:ext cx="1979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Observatorer</a:t>
            </a:r>
          </a:p>
        </p:txBody>
      </p:sp>
      <p:sp>
        <p:nvSpPr>
          <p:cNvPr id="56344" name="TextBox 28">
            <a:extLst>
              <a:ext uri="{FF2B5EF4-FFF2-40B4-BE49-F238E27FC236}">
                <a16:creationId xmlns:a16="http://schemas.microsoft.com/office/drawing/2014/main" id="{200CE79E-D62D-7140-9CFC-31D011DB3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40" y="5875763"/>
            <a:ext cx="12187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/>
              <a:t>Modifikator</a:t>
            </a:r>
            <a:r>
              <a:rPr lang="en-US" altLang="en-US" dirty="0"/>
              <a:t>, </a:t>
            </a:r>
            <a:r>
              <a:rPr lang="en-US" altLang="en-US" dirty="0" err="1"/>
              <a:t>f.eks</a:t>
            </a:r>
            <a:r>
              <a:rPr lang="en-US" altLang="en-US" dirty="0"/>
              <a:t>. </a:t>
            </a:r>
            <a:r>
              <a:rPr lang="en-US" altLang="en-US" dirty="0" err="1"/>
              <a:t>tellOpp</a:t>
            </a:r>
            <a:r>
              <a:rPr lang="en-US" altLang="en-US" dirty="0"/>
              <a:t>(), </a:t>
            </a:r>
            <a:r>
              <a:rPr lang="en-US" altLang="en-US" dirty="0" err="1"/>
              <a:t>settVerdi</a:t>
            </a:r>
            <a:r>
              <a:rPr lang="en-US" altLang="en-US" dirty="0"/>
              <a:t>()               </a:t>
            </a:r>
            <a:r>
              <a:rPr lang="en-US" altLang="en-US" dirty="0" err="1"/>
              <a:t>Observator</a:t>
            </a:r>
            <a:r>
              <a:rPr lang="en-US" altLang="en-US" dirty="0"/>
              <a:t>, </a:t>
            </a:r>
            <a:r>
              <a:rPr lang="en-US" altLang="en-US" dirty="0" err="1"/>
              <a:t>f.eks</a:t>
            </a:r>
            <a:r>
              <a:rPr lang="en-US" altLang="en-US" dirty="0"/>
              <a:t>. </a:t>
            </a:r>
            <a:r>
              <a:rPr lang="en-US" altLang="en-US" dirty="0" err="1"/>
              <a:t>hentVerdi</a:t>
            </a:r>
            <a:r>
              <a:rPr lang="en-US" altLang="en-US" dirty="0"/>
              <a:t>()		</a:t>
            </a:r>
            <a:endParaRPr lang="en-US" altLang="en-US" sz="1600" dirty="0"/>
          </a:p>
        </p:txBody>
      </p:sp>
      <p:sp>
        <p:nvSpPr>
          <p:cNvPr id="56345" name="TextBox 29">
            <a:extLst>
              <a:ext uri="{FF2B5EF4-FFF2-40B4-BE49-F238E27FC236}">
                <a16:creationId xmlns:a16="http://schemas.microsoft.com/office/drawing/2014/main" id="{EF58CFEB-8507-2842-B32D-607B16454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008" y="1290119"/>
            <a:ext cx="90671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En </a:t>
            </a:r>
            <a:r>
              <a:rPr lang="en-US" altLang="en-US" dirty="0" err="1">
                <a:latin typeface="Times New Roman" panose="02020603050405020304" pitchFamily="18" charset="0"/>
              </a:rPr>
              <a:t>modifikator-metode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forandrer</a:t>
            </a:r>
            <a:r>
              <a:rPr lang="en-US" altLang="en-US" dirty="0"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</a:rPr>
              <a:t>modifiserer</a:t>
            </a:r>
            <a:r>
              <a:rPr lang="en-US" altLang="en-US" dirty="0">
                <a:latin typeface="Times New Roman" panose="02020603050405020304" pitchFamily="18" charset="0"/>
              </a:rPr>
              <a:t>) </a:t>
            </a:r>
            <a:r>
              <a:rPr lang="en-US" altLang="en-US" dirty="0" err="1">
                <a:latin typeface="Times New Roman" panose="02020603050405020304" pitchFamily="18" charset="0"/>
              </a:rPr>
              <a:t>tilstanden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til</a:t>
            </a:r>
            <a:r>
              <a:rPr lang="en-US" altLang="en-US" dirty="0">
                <a:latin typeface="Times New Roman" panose="02020603050405020304" pitchFamily="18" charset="0"/>
              </a:rPr>
              <a:t> et </a:t>
            </a:r>
            <a:r>
              <a:rPr lang="en-US" altLang="en-US" dirty="0" err="1">
                <a:latin typeface="Times New Roman" panose="02020603050405020304" pitchFamily="18" charset="0"/>
              </a:rPr>
              <a:t>objekt</a:t>
            </a:r>
            <a:br>
              <a:rPr lang="en-US" altLang="en-US" dirty="0">
                <a:latin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En </a:t>
            </a:r>
            <a:r>
              <a:rPr lang="en-US" altLang="en-US" dirty="0" err="1">
                <a:latin typeface="Times New Roman" panose="02020603050405020304" pitchFamily="18" charset="0"/>
              </a:rPr>
              <a:t>observator-metode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leser</a:t>
            </a:r>
            <a:r>
              <a:rPr lang="en-US" altLang="en-US" dirty="0">
                <a:latin typeface="Times New Roman" panose="02020603050405020304" pitchFamily="18" charset="0"/>
              </a:rPr>
              <a:t> av (</a:t>
            </a:r>
            <a:r>
              <a:rPr lang="en-US" altLang="en-US" dirty="0" err="1">
                <a:latin typeface="Times New Roman" panose="02020603050405020304" pitchFamily="18" charset="0"/>
              </a:rPr>
              <a:t>observerer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  <a:br>
              <a:rPr lang="en-US" altLang="en-US" dirty="0">
                <a:latin typeface="Times New Roman" panose="02020603050405020304" pitchFamily="18" charset="0"/>
              </a:rPr>
            </a:br>
            <a:r>
              <a:rPr lang="en-US" altLang="en-US" dirty="0" err="1">
                <a:latin typeface="Times New Roman" panose="02020603050405020304" pitchFamily="18" charset="0"/>
              </a:rPr>
              <a:t>tilstanden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uten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å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forandre</a:t>
            </a:r>
            <a:r>
              <a:rPr lang="en-US" altLang="en-US" dirty="0">
                <a:latin typeface="Times New Roman" panose="02020603050405020304" pitchFamily="18" charset="0"/>
              </a:rPr>
              <a:t> den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F46A5AC-666F-4742-A5A7-62B94E4DF4ED}"/>
              </a:ext>
            </a:extLst>
          </p:cNvPr>
          <p:cNvSpPr>
            <a:spLocks/>
          </p:cNvSpPr>
          <p:nvPr/>
        </p:nvSpPr>
        <p:spPr bwMode="auto">
          <a:xfrm>
            <a:off x="8116889" y="3024188"/>
            <a:ext cx="261937" cy="576262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03AE1A-6DF8-8A47-B04E-AA66E5FFC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1" y="2986088"/>
            <a:ext cx="1762125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err="1">
                <a:solidFill>
                  <a:schemeClr val="bg1">
                    <a:lumMod val="65000"/>
                  </a:schemeClr>
                </a:solidFill>
              </a:rPr>
              <a:t>Tilstand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lumMod val="65000"/>
                  </a:schemeClr>
                </a:solidFill>
              </a:rPr>
              <a:t>som</a:t>
            </a:r>
            <a:br>
              <a:rPr lang="en-US" sz="180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800" err="1">
                <a:solidFill>
                  <a:schemeClr val="bg1">
                    <a:lumMod val="65000"/>
                  </a:schemeClr>
                </a:solidFill>
              </a:rPr>
              <a:t>er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lumMod val="65000"/>
                  </a:schemeClr>
                </a:solidFill>
              </a:rPr>
              <a:t>skjult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err="1">
                <a:solidFill>
                  <a:schemeClr val="bg1">
                    <a:lumMod val="65000"/>
                  </a:schemeClr>
                </a:solidFill>
              </a:rPr>
              <a:t>utenfor</a:t>
            </a:r>
            <a:endParaRPr lang="en-US" sz="18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CB9DF-B91D-8EF5-492F-00017699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20866-35CE-2371-4D47-24EA317FC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B741B-1094-A482-2D87-375FFC64C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630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8" grpId="0" animBg="1"/>
      <p:bldP spid="56324" grpId="0"/>
      <p:bldP spid="10" grpId="0" animBg="1"/>
      <p:bldP spid="11" grpId="0" animBg="1"/>
      <p:bldP spid="12" grpId="0" animBg="1"/>
      <p:bldP spid="13" grpId="0" animBg="1"/>
      <p:bldP spid="15" grpId="0" animBg="1"/>
      <p:bldP spid="56331" grpId="0"/>
      <p:bldP spid="56332" grpId="0"/>
      <p:bldP spid="19" grpId="0" animBg="1"/>
      <p:bldP spid="21" grpId="0" animBg="1"/>
      <p:bldP spid="56337" grpId="0"/>
      <p:bldP spid="56338" grpId="0"/>
      <p:bldP spid="25" grpId="0" animBg="1"/>
      <p:bldP spid="26" grpId="0" animBg="1"/>
      <p:bldP spid="56342" grpId="0"/>
      <p:bldP spid="56343" grpId="0"/>
      <p:bldP spid="56344" grpId="0"/>
      <p:bldP spid="56345" grpId="0"/>
      <p:bldP spid="31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74DAB-0BBF-1F0C-643C-E1BE6F94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054" y="6097731"/>
            <a:ext cx="3173316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800E9B-755F-9247-BDEF-34C6CDBD6927}" type="slidenum">
              <a:rPr altLang="en-US" sz="16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nb-NO" alt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0F4C74-379E-3B99-BCC4-1B8CF70AB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818" y="716107"/>
            <a:ext cx="1095418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Times New Roman" panose="02020603050405020304" pitchFamily="18" charset="0"/>
              </a:rPr>
              <a:t>  </a:t>
            </a:r>
            <a:r>
              <a:rPr lang="en-US" altLang="en-US" sz="4400" dirty="0" err="1">
                <a:latin typeface="Times New Roman" panose="02020603050405020304" pitchFamily="18" charset="0"/>
              </a:rPr>
              <a:t>Informatikkens</a:t>
            </a:r>
            <a:r>
              <a:rPr lang="en-US" altLang="en-US" sz="4400" dirty="0">
                <a:latin typeface="Times New Roman" panose="02020603050405020304" pitchFamily="18" charset="0"/>
              </a:rPr>
              <a:t> 3. </a:t>
            </a:r>
            <a:r>
              <a:rPr lang="en-US" altLang="en-US" sz="4400" dirty="0" err="1">
                <a:latin typeface="Times New Roman" panose="02020603050405020304" pitchFamily="18" charset="0"/>
              </a:rPr>
              <a:t>lov</a:t>
            </a:r>
            <a:r>
              <a:rPr lang="en-US" altLang="en-US" sz="4400" dirty="0">
                <a:latin typeface="Times New Roman" panose="02020603050405020304" pitchFamily="18" charset="0"/>
              </a:rPr>
              <a:t>:    </a:t>
            </a:r>
            <a:r>
              <a:rPr lang="en-US" altLang="en-US" sz="4400" dirty="0">
                <a:latin typeface="Times New Roman" panose="02020603050405020304" pitchFamily="18" charset="0"/>
                <a:sym typeface="Wingdings" pitchFamily="2" charset="2"/>
              </a:rPr>
              <a:t> </a:t>
            </a:r>
            <a:br>
              <a:rPr lang="en-US" altLang="en-US" sz="4400" dirty="0">
                <a:latin typeface="Times New Roman" panose="02020603050405020304" pitchFamily="18" charset="0"/>
              </a:rPr>
            </a:br>
            <a:endParaRPr lang="en-US" altLang="en-US" sz="4400" dirty="0">
              <a:latin typeface="Times New Roman" panose="02020603050405020304" pitchFamily="18" charset="0"/>
            </a:endParaRPr>
          </a:p>
          <a:p>
            <a:pPr marL="914400" lvl="1" indent="-4572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altLang="en-US" dirty="0">
                <a:latin typeface="Times New Roman" panose="02020603050405020304" pitchFamily="18" charset="0"/>
              </a:rPr>
              <a:t>   </a:t>
            </a:r>
            <a:r>
              <a:rPr lang="en-US" altLang="en-US" dirty="0" err="1">
                <a:latin typeface="Times New Roman" panose="02020603050405020304" pitchFamily="18" charset="0"/>
              </a:rPr>
              <a:t>Først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betemmer</a:t>
            </a:r>
            <a:r>
              <a:rPr lang="en-US" altLang="en-US" dirty="0">
                <a:latin typeface="Times New Roman" panose="02020603050405020304" pitchFamily="18" charset="0"/>
              </a:rPr>
              <a:t> vi </a:t>
            </a:r>
            <a:r>
              <a:rPr lang="en-US" altLang="en-US" dirty="0" err="1">
                <a:latin typeface="Times New Roman" panose="02020603050405020304" pitchFamily="18" charset="0"/>
              </a:rPr>
              <a:t>semantikken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og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signaturene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til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metodene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marL="914400" lvl="1" indent="-4572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altLang="en-US" dirty="0">
                <a:latin typeface="Times New Roman" panose="02020603050405020304" pitchFamily="18" charset="0"/>
              </a:rPr>
              <a:t>   </a:t>
            </a:r>
            <a:r>
              <a:rPr lang="en-US" altLang="en-US" dirty="0" err="1">
                <a:latin typeface="Times New Roman" panose="02020603050405020304" pitchFamily="18" charset="0"/>
              </a:rPr>
              <a:t>Deretter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implementerer</a:t>
            </a:r>
            <a:r>
              <a:rPr lang="en-US" altLang="en-US" dirty="0">
                <a:latin typeface="Times New Roman" panose="02020603050405020304" pitchFamily="18" charset="0"/>
              </a:rPr>
              <a:t> vi </a:t>
            </a:r>
            <a:r>
              <a:rPr lang="en-US" altLang="en-US" dirty="0" err="1">
                <a:latin typeface="Times New Roman" panose="02020603050405020304" pitchFamily="18" charset="0"/>
              </a:rPr>
              <a:t>metodene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br>
              <a:rPr lang="en-US" altLang="en-US" dirty="0">
                <a:latin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</a:rPr>
              <a:t>         </a:t>
            </a:r>
            <a:r>
              <a:rPr lang="en-US" altLang="en-US" dirty="0" err="1">
                <a:latin typeface="Times New Roman" panose="02020603050405020304" pitchFamily="18" charset="0"/>
              </a:rPr>
              <a:t>samtidig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som</a:t>
            </a:r>
            <a:r>
              <a:rPr lang="en-US" altLang="en-US" dirty="0">
                <a:latin typeface="Times New Roman" panose="02020603050405020304" pitchFamily="18" charset="0"/>
              </a:rPr>
              <a:t> vi </a:t>
            </a:r>
            <a:r>
              <a:rPr lang="en-US" altLang="en-US" dirty="0" err="1">
                <a:latin typeface="Times New Roman" panose="02020603050405020304" pitchFamily="18" charset="0"/>
              </a:rPr>
              <a:t>bestemmer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hva</a:t>
            </a:r>
            <a:r>
              <a:rPr lang="en-US" altLang="en-US" dirty="0">
                <a:latin typeface="Times New Roman" panose="02020603050405020304" pitchFamily="18" charset="0"/>
              </a:rPr>
              <a:t> de </a:t>
            </a:r>
            <a:r>
              <a:rPr lang="en-US" altLang="en-US" b="1" dirty="0">
                <a:latin typeface="Times New Roman" panose="02020603050405020304" pitchFamily="18" charset="0"/>
              </a:rPr>
              <a:t>private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dataene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skal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være</a:t>
            </a:r>
            <a:br>
              <a:rPr lang="en-US" altLang="en-US" dirty="0">
                <a:latin typeface="Times New Roman" panose="02020603050405020304" pitchFamily="18" charset="0"/>
              </a:rPr>
            </a:br>
            <a:br>
              <a:rPr lang="en-US" altLang="en-US" dirty="0">
                <a:latin typeface="Times New Roman" panose="02020603050405020304" pitchFamily="18" charset="0"/>
              </a:rPr>
            </a:br>
            <a:br>
              <a:rPr lang="en-US" altLang="en-US" dirty="0">
                <a:latin typeface="Times New Roman" panose="02020603050405020304" pitchFamily="18" charset="0"/>
              </a:rPr>
            </a:br>
            <a:br>
              <a:rPr lang="en-US" altLang="en-US" dirty="0">
                <a:latin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</a:rPr>
              <a:t>Dette </a:t>
            </a:r>
            <a:r>
              <a:rPr lang="en-US" altLang="en-US" dirty="0" err="1">
                <a:latin typeface="Times New Roman" panose="02020603050405020304" pitchFamily="18" charset="0"/>
              </a:rPr>
              <a:t>gjelder</a:t>
            </a:r>
            <a:r>
              <a:rPr lang="en-US" altLang="en-US" dirty="0">
                <a:latin typeface="Times New Roman" panose="02020603050405020304" pitchFamily="18" charset="0"/>
              </a:rPr>
              <a:t> for alle </a:t>
            </a:r>
            <a:r>
              <a:rPr lang="en-US" altLang="en-US" dirty="0" err="1">
                <a:latin typeface="Times New Roman" panose="02020603050405020304" pitchFamily="18" charset="0"/>
              </a:rPr>
              <a:t>programmeringsspråk</a:t>
            </a:r>
            <a:r>
              <a:rPr lang="en-US" altLang="en-US" dirty="0">
                <a:latin typeface="Times New Roman" panose="02020603050405020304" pitchFamily="18" charset="0"/>
              </a:rPr>
              <a:t>  -  </a:t>
            </a:r>
            <a:r>
              <a:rPr lang="en-US" altLang="en-US" dirty="0" err="1">
                <a:latin typeface="Times New Roman" panose="02020603050405020304" pitchFamily="18" charset="0"/>
              </a:rPr>
              <a:t>dette</a:t>
            </a:r>
            <a:r>
              <a:rPr lang="en-US" altLang="en-US" dirty="0">
                <a:latin typeface="Times New Roman" panose="02020603050405020304" pitchFamily="18" charset="0"/>
              </a:rPr>
              <a:t> er </a:t>
            </a:r>
            <a:r>
              <a:rPr lang="en-US" altLang="en-US" dirty="0" err="1">
                <a:latin typeface="Times New Roman" panose="02020603050405020304" pitchFamily="18" charset="0"/>
              </a:rPr>
              <a:t>ikke</a:t>
            </a:r>
            <a:r>
              <a:rPr lang="en-US" altLang="en-US" dirty="0">
                <a:latin typeface="Times New Roman" panose="02020603050405020304" pitchFamily="18" charset="0"/>
              </a:rPr>
              <a:t> Java-</a:t>
            </a:r>
            <a:r>
              <a:rPr lang="en-US" altLang="en-US" dirty="0" err="1">
                <a:latin typeface="Times New Roman" panose="02020603050405020304" pitchFamily="18" charset="0"/>
              </a:rPr>
              <a:t>spesifikt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B28DF-65E8-B4BB-C12E-68278EC65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593" y="5361131"/>
            <a:ext cx="7004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sym typeface="Wingdings" pitchFamily="2" charset="2"/>
              </a:rPr>
              <a:t>  </a:t>
            </a:r>
            <a:r>
              <a:rPr lang="en-US" altLang="en-US" sz="1800" dirty="0">
                <a:latin typeface="Times New Roman" panose="02020603050405020304" pitchFamily="18" charset="0"/>
                <a:sym typeface="Wingdings" pitchFamily="2" charset="2"/>
              </a:rPr>
              <a:t>Dette er en </a:t>
            </a:r>
            <a:r>
              <a:rPr lang="en-US" altLang="en-US" sz="1800" dirty="0" err="1">
                <a:latin typeface="Times New Roman" panose="02020603050405020304" pitchFamily="18" charset="0"/>
                <a:sym typeface="Wingdings" pitchFamily="2" charset="2"/>
              </a:rPr>
              <a:t>spøk</a:t>
            </a:r>
            <a:r>
              <a:rPr lang="en-US" altLang="en-US" sz="1800" dirty="0">
                <a:latin typeface="Times New Roman" panose="02020603050405020304" pitchFamily="18" charset="0"/>
                <a:sym typeface="Wingdings" pitchFamily="2" charset="2"/>
              </a:rPr>
              <a:t>. </a:t>
            </a:r>
            <a:r>
              <a:rPr lang="en-US" altLang="en-US" sz="1800" dirty="0" err="1">
                <a:latin typeface="Times New Roman" panose="02020603050405020304" pitchFamily="18" charset="0"/>
                <a:sym typeface="Wingdings" pitchFamily="2" charset="2"/>
              </a:rPr>
              <a:t>Informatikken</a:t>
            </a:r>
            <a:r>
              <a:rPr lang="en-US" altLang="en-US" sz="1800" dirty="0">
                <a:latin typeface="Times New Roman" panose="02020603050405020304" pitchFamily="18" charset="0"/>
                <a:sym typeface="Wingdings" pitchFamily="2" charset="2"/>
              </a:rPr>
              <a:t> har </a:t>
            </a:r>
            <a:r>
              <a:rPr lang="en-US" altLang="en-US" sz="1800" dirty="0" err="1">
                <a:latin typeface="Times New Roman" panose="02020603050405020304" pitchFamily="18" charset="0"/>
                <a:sym typeface="Wingdings" pitchFamily="2" charset="2"/>
              </a:rPr>
              <a:t>ikke</a:t>
            </a:r>
            <a:r>
              <a:rPr lang="en-US" altLang="en-US" sz="1800" dirty="0">
                <a:latin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sym typeface="Wingdings" pitchFamily="2" charset="2"/>
              </a:rPr>
              <a:t>nummererte</a:t>
            </a:r>
            <a:r>
              <a:rPr lang="en-US" altLang="en-US" sz="1800" dirty="0">
                <a:latin typeface="Times New Roman" panose="02020603050405020304" pitchFamily="18" charset="0"/>
                <a:sym typeface="Wingdings" pitchFamily="2" charset="2"/>
              </a:rPr>
              <a:t> lover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5DA02-4A5F-BADB-1CAD-C16A09B4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346ED-BC17-55CD-6C22-28B960AD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36664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6">
            <a:extLst>
              <a:ext uri="{FF2B5EF4-FFF2-40B4-BE49-F238E27FC236}">
                <a16:creationId xmlns:a16="http://schemas.microsoft.com/office/drawing/2014/main" id="{4EB4055E-19B1-374D-B067-7C161A7C8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503" y="866942"/>
            <a:ext cx="77954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b="1" dirty="0" err="1">
                <a:latin typeface="Helvetica" pitchFamily="2" charset="0"/>
              </a:rPr>
              <a:t>Bare</a:t>
            </a:r>
            <a:r>
              <a:rPr lang="nn-NO" altLang="en-US" b="1" dirty="0">
                <a:latin typeface="Helvetica" pitchFamily="2" charset="0"/>
              </a:rPr>
              <a:t> du, som er et menneske*, kan sjekke at </a:t>
            </a:r>
            <a:r>
              <a:rPr lang="nn-NO" altLang="en-US" b="1" dirty="0" err="1">
                <a:latin typeface="Helvetica" pitchFamily="2" charset="0"/>
              </a:rPr>
              <a:t>implementasjonen</a:t>
            </a:r>
            <a:r>
              <a:rPr lang="nn-NO" altLang="en-US" b="1" dirty="0">
                <a:latin typeface="Helvetica" pitchFamily="2" charset="0"/>
              </a:rPr>
              <a:t> </a:t>
            </a:r>
            <a:r>
              <a:rPr lang="nn-NO" altLang="en-US" b="1" dirty="0" err="1">
                <a:latin typeface="Helvetica" pitchFamily="2" charset="0"/>
              </a:rPr>
              <a:t>overholder</a:t>
            </a:r>
            <a:r>
              <a:rPr lang="nn-NO" altLang="en-US" b="1" dirty="0">
                <a:latin typeface="Helvetica" pitchFamily="2" charset="0"/>
              </a:rPr>
              <a:t> de </a:t>
            </a:r>
            <a:br>
              <a:rPr lang="nn-NO" altLang="en-US" b="1" dirty="0">
                <a:latin typeface="Helvetica" pitchFamily="2" charset="0"/>
              </a:rPr>
            </a:br>
            <a:r>
              <a:rPr lang="nn-NO" altLang="en-US" b="1" dirty="0">
                <a:latin typeface="Helvetica" pitchFamily="2" charset="0"/>
              </a:rPr>
              <a:t>SEMANTISKE KRAVENE  til </a:t>
            </a:r>
            <a:r>
              <a:rPr lang="nn-NO" altLang="en-US" b="1" dirty="0" err="1">
                <a:latin typeface="Helvetica" pitchFamily="2" charset="0"/>
              </a:rPr>
              <a:t>metodene</a:t>
            </a:r>
            <a:r>
              <a:rPr lang="nn-NO" altLang="en-US" b="1" dirty="0">
                <a:latin typeface="Helvetica" pitchFamily="2" charset="0"/>
              </a:rPr>
              <a:t> </a:t>
            </a:r>
            <a:r>
              <a:rPr lang="nn-NO" altLang="en-US" sz="1100" dirty="0">
                <a:latin typeface="Helvetica" pitchFamily="2" charset="0"/>
              </a:rPr>
              <a:t>(?)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50E44C-47E1-A7BA-2163-902141AA9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600" y="3512881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19FF97-0610-00BC-8B22-C6DE88B3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386" y="3685918"/>
            <a:ext cx="1569631" cy="304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5465F0-180F-EF2B-2F8B-2E8038148AC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436950" y="3685918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D0F2AE-3AF5-9452-00C1-6054A7515F1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406788" y="4268531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extBox 23">
            <a:extLst>
              <a:ext uri="{FF2B5EF4-FFF2-40B4-BE49-F238E27FC236}">
                <a16:creationId xmlns:a16="http://schemas.microsoft.com/office/drawing/2014/main" id="{D60B7761-155E-1BB7-2360-015BE2635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19" y="4011038"/>
            <a:ext cx="117320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600" dirty="0" err="1">
                <a:latin typeface="+mn-lt"/>
              </a:rPr>
              <a:t>hentVerdi</a:t>
            </a:r>
            <a:r>
              <a:rPr lang="en-US" altLang="en-US" sz="1600" dirty="0">
                <a:latin typeface="+mn-lt"/>
              </a:rPr>
              <a:t>( 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3B92F6B-D882-CEA2-7830-70557D50B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550" y="4270118"/>
            <a:ext cx="1539467" cy="3016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12238DF-B07B-2274-FB44-3F13ECF91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684" y="4820981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1A2818-3993-5C5F-E3D5-93FB76C1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101473"/>
            <a:ext cx="1371600" cy="20447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BD1948-C87B-53E9-0D58-BB1C3E4F37FD}"/>
              </a:ext>
            </a:extLst>
          </p:cNvPr>
          <p:cNvCxnSpPr>
            <a:cxnSpLocks/>
          </p:cNvCxnSpPr>
          <p:nvPr/>
        </p:nvCxnSpPr>
        <p:spPr>
          <a:xfrm flipH="1">
            <a:off x="4174173" y="4545549"/>
            <a:ext cx="2208154" cy="29369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0">
            <a:extLst>
              <a:ext uri="{FF2B5EF4-FFF2-40B4-BE49-F238E27FC236}">
                <a16:creationId xmlns:a16="http://schemas.microsoft.com/office/drawing/2014/main" id="{3978CC2D-7293-0FCE-D2FA-EB3C759E9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70" y="3349803"/>
            <a:ext cx="102143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err="1">
                <a:latin typeface="+mn-lt"/>
              </a:rPr>
              <a:t>tellOpp</a:t>
            </a:r>
            <a:r>
              <a:rPr lang="en-US" altLang="en-US" sz="1600" dirty="0">
                <a:latin typeface="+mn-lt"/>
              </a:rPr>
              <a:t> (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A2CC2-23B1-BD27-9C7B-1CD8E892EED7}"/>
              </a:ext>
            </a:extLst>
          </p:cNvPr>
          <p:cNvSpPr txBox="1"/>
          <p:nvPr/>
        </p:nvSpPr>
        <p:spPr>
          <a:xfrm>
            <a:off x="6716075" y="3782560"/>
            <a:ext cx="4794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Semantikk:</a:t>
            </a:r>
          </a:p>
          <a:p>
            <a:pPr marL="285750" indent="-285750">
              <a:buFontTx/>
              <a:buChar char="-"/>
            </a:pPr>
            <a:r>
              <a:rPr lang="en-NO" dirty="0"/>
              <a:t>Når objektet opprettes er verdien 0</a:t>
            </a:r>
          </a:p>
          <a:p>
            <a:pPr marL="285750" indent="-285750">
              <a:buFontTx/>
              <a:buChar char="-"/>
            </a:pPr>
            <a:r>
              <a:rPr lang="en-NO" dirty="0"/>
              <a:t>Metoden hentVerdi returnerer objektets verdi</a:t>
            </a:r>
          </a:p>
          <a:p>
            <a:pPr marL="285750" indent="-285750">
              <a:buFontTx/>
              <a:buChar char="-"/>
            </a:pPr>
            <a:r>
              <a:rPr lang="en-NO" dirty="0"/>
              <a:t>Metoden tellOpp øker objektets verdi med 1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6F729B95-9753-763C-43E4-A84C5CA44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923" y="4011038"/>
            <a:ext cx="153317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err="1">
                <a:latin typeface="+mn-lt"/>
              </a:rPr>
              <a:t>implementasjon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12F561EA-CDA0-713E-95D9-F2787A250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840" y="3393890"/>
            <a:ext cx="153317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err="1">
                <a:latin typeface="+mn-lt"/>
              </a:rPr>
              <a:t>implementasjon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F1620-02F3-AB4A-5634-0256D8EEE74E}"/>
              </a:ext>
            </a:extLst>
          </p:cNvPr>
          <p:cNvSpPr txBox="1"/>
          <p:nvPr/>
        </p:nvSpPr>
        <p:spPr>
          <a:xfrm>
            <a:off x="8829964" y="6138117"/>
            <a:ext cx="157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* Se neste side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987D2197-1BA2-D322-0C8A-B67A40B07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189" y="4718647"/>
            <a:ext cx="136864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+mn-lt"/>
              </a:rPr>
              <a:t>implementasjon</a:t>
            </a:r>
            <a:endParaRPr lang="en-US" altLang="en-US" sz="1400" dirty="0">
              <a:latin typeface="+mn-lt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7E8A92D-4E47-885E-0FE0-AD2126B1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280A322-7E8E-B983-B696-4E5926A1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CA5DA15-6F1D-38C9-872F-81EE782B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615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Box 33">
            <a:extLst>
              <a:ext uri="{FF2B5EF4-FFF2-40B4-BE49-F238E27FC236}">
                <a16:creationId xmlns:a16="http://schemas.microsoft.com/office/drawing/2014/main" id="{82C3A404-83E1-EE4F-B2D2-DB64C4B98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499" y="5432357"/>
            <a:ext cx="56220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i="1" dirty="0">
                <a:latin typeface="Times New Roman" panose="02020603050405020304" pitchFamily="18" charset="0"/>
              </a:rPr>
              <a:t>De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sematiske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kravene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kalles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også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en </a:t>
            </a:r>
            <a:r>
              <a:rPr lang="en-US" altLang="en-US" b="1" i="1" dirty="0">
                <a:latin typeface="Times New Roman" panose="02020603050405020304" pitchFamily="18" charset="0"/>
              </a:rPr>
              <a:t>“</a:t>
            </a:r>
            <a:r>
              <a:rPr lang="en-US" altLang="ja-JP" b="1" i="1" dirty="0" err="1">
                <a:latin typeface="Times New Roman" panose="02020603050405020304" pitchFamily="18" charset="0"/>
              </a:rPr>
              <a:t>kontrakt</a:t>
            </a:r>
            <a:r>
              <a:rPr lang="en-US" altLang="en-US" b="1" i="1" dirty="0">
                <a:latin typeface="Times New Roman" panose="02020603050405020304" pitchFamily="18" charset="0"/>
              </a:rPr>
              <a:t>”</a:t>
            </a:r>
            <a:r>
              <a:rPr lang="en-US" altLang="ja-JP" b="1" i="1" dirty="0">
                <a:latin typeface="Times New Roman" panose="02020603050405020304" pitchFamily="18" charset="0"/>
              </a:rPr>
              <a:t>  </a:t>
            </a:r>
            <a:br>
              <a:rPr lang="en-US" altLang="ja-JP" sz="2000" b="1" i="1" dirty="0">
                <a:latin typeface="Times New Roman" panose="02020603050405020304" pitchFamily="18" charset="0"/>
              </a:rPr>
            </a:br>
            <a:r>
              <a:rPr lang="en-US" altLang="ja-JP" sz="2000" b="1" i="1" dirty="0">
                <a:latin typeface="Times New Roman" panose="02020603050405020304" pitchFamily="18" charset="0"/>
              </a:rPr>
              <a:t>(</a:t>
            </a:r>
            <a:r>
              <a:rPr lang="en-US" altLang="ja-JP" sz="2000" b="1" i="1" dirty="0" err="1">
                <a:latin typeface="Times New Roman" panose="02020603050405020304" pitchFamily="18" charset="0"/>
              </a:rPr>
              <a:t>mellom</a:t>
            </a:r>
            <a:r>
              <a:rPr lang="en-US" altLang="ja-JP" sz="2000" b="1" i="1" dirty="0">
                <a:latin typeface="Times New Roman" panose="02020603050405020304" pitchFamily="18" charset="0"/>
              </a:rPr>
              <a:t> </a:t>
            </a:r>
            <a:r>
              <a:rPr lang="en-US" altLang="ja-JP" sz="2000" b="1" i="1" dirty="0" err="1">
                <a:latin typeface="Times New Roman" panose="02020603050405020304" pitchFamily="18" charset="0"/>
              </a:rPr>
              <a:t>brukerene</a:t>
            </a:r>
            <a:r>
              <a:rPr lang="en-US" altLang="ja-JP" sz="2000" b="1" i="1" dirty="0">
                <a:latin typeface="Times New Roman" panose="02020603050405020304" pitchFamily="18" charset="0"/>
              </a:rPr>
              <a:t> av </a:t>
            </a:r>
            <a:r>
              <a:rPr lang="en-US" altLang="ja-JP" sz="2000" b="1" i="1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b="1" i="1" dirty="0">
                <a:latin typeface="Times New Roman" panose="02020603050405020304" pitchFamily="18" charset="0"/>
              </a:rPr>
              <a:t> </a:t>
            </a:r>
            <a:r>
              <a:rPr lang="en-US" altLang="ja-JP" sz="2000" b="1" i="1" dirty="0" err="1">
                <a:latin typeface="Times New Roman" panose="02020603050405020304" pitchFamily="18" charset="0"/>
              </a:rPr>
              <a:t>og</a:t>
            </a:r>
            <a:r>
              <a:rPr lang="en-US" altLang="ja-JP" sz="2000" b="1" i="1" dirty="0">
                <a:latin typeface="Times New Roman" panose="02020603050405020304" pitchFamily="18" charset="0"/>
              </a:rPr>
              <a:t> </a:t>
            </a:r>
            <a:r>
              <a:rPr lang="en-US" altLang="ja-JP" sz="2000" b="1" i="1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b="1" i="1" dirty="0">
                <a:latin typeface="Times New Roman" panose="02020603050405020304" pitchFamily="18" charset="0"/>
              </a:rPr>
              <a:t> </a:t>
            </a:r>
            <a:r>
              <a:rPr lang="en-US" altLang="ja-JP" sz="2000" b="1" i="1" dirty="0" err="1">
                <a:latin typeface="Times New Roman" panose="02020603050405020304" pitchFamily="18" charset="0"/>
              </a:rPr>
              <a:t>selv</a:t>
            </a:r>
            <a:r>
              <a:rPr lang="en-US" altLang="ja-JP" sz="2000" b="1" i="1" dirty="0">
                <a:latin typeface="Times New Roman" panose="02020603050405020304" pitchFamily="18" charset="0"/>
              </a:rPr>
              <a:t>)</a:t>
            </a:r>
            <a:endParaRPr lang="en-US" altLang="en-US" sz="2000" b="1" i="1" dirty="0">
              <a:latin typeface="Times New Roman" panose="02020603050405020304" pitchFamily="18" charset="0"/>
            </a:endParaRPr>
          </a:p>
        </p:txBody>
      </p:sp>
      <p:sp>
        <p:nvSpPr>
          <p:cNvPr id="57350" name="TextBox 22">
            <a:extLst>
              <a:ext uri="{FF2B5EF4-FFF2-40B4-BE49-F238E27FC236}">
                <a16:creationId xmlns:a16="http://schemas.microsoft.com/office/drawing/2014/main" id="{2682C041-E91D-594B-914F-A0188BD3B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153" y="422560"/>
            <a:ext cx="90424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Institutt</a:t>
            </a:r>
            <a:r>
              <a:rPr lang="en-US" altLang="en-US" sz="2800" dirty="0">
                <a:latin typeface="Times New Roman" panose="02020603050405020304" pitchFamily="18" charset="0"/>
              </a:rPr>
              <a:t> for </a:t>
            </a:r>
            <a:r>
              <a:rPr lang="en-US" altLang="en-US" sz="2800" dirty="0" err="1">
                <a:latin typeface="Times New Roman" panose="02020603050405020304" pitchFamily="18" charset="0"/>
              </a:rPr>
              <a:t>informatikk</a:t>
            </a:r>
            <a:r>
              <a:rPr lang="en-US" altLang="en-US" sz="2800" dirty="0">
                <a:latin typeface="Times New Roman" panose="02020603050405020304" pitchFamily="18" charset="0"/>
              </a:rPr>
              <a:t> har 16 </a:t>
            </a:r>
            <a:r>
              <a:rPr lang="en-US" altLang="en-US" sz="2800" dirty="0" err="1">
                <a:latin typeface="Times New Roman" panose="02020603050405020304" pitchFamily="18" charset="0"/>
              </a:rPr>
              <a:t>forskningsgrupper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En av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disse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heter</a:t>
            </a:r>
            <a:r>
              <a:rPr lang="en-US" altLang="en-US" sz="2000" dirty="0">
                <a:latin typeface="Times New Roman" panose="02020603050405020304" pitchFamily="18" charset="0"/>
              </a:rPr>
              <a:t> “</a:t>
            </a:r>
            <a:r>
              <a:rPr lang="en-US" altLang="ja-JP" sz="2000" dirty="0" err="1">
                <a:latin typeface="Times New Roman" panose="02020603050405020304" pitchFamily="18" charset="0"/>
              </a:rPr>
              <a:t>Pålitelige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systemer</a:t>
            </a:r>
            <a:r>
              <a:rPr lang="en-US" altLang="en-US" sz="2000" dirty="0">
                <a:latin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</a:rPr>
              <a:t>  (PSY).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Her </a:t>
            </a:r>
            <a:r>
              <a:rPr lang="en-US" altLang="en-US" sz="2000" dirty="0" err="1">
                <a:latin typeface="Times New Roman" panose="02020603050405020304" pitchFamily="18" charset="0"/>
              </a:rPr>
              <a:t>arbeider</a:t>
            </a:r>
            <a:r>
              <a:rPr lang="en-US" altLang="en-US" sz="2000" dirty="0">
                <a:latin typeface="Times New Roman" panose="02020603050405020304" pitchFamily="18" charset="0"/>
              </a:rPr>
              <a:t> de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bl.a</a:t>
            </a:r>
            <a:r>
              <a:rPr lang="en-US" altLang="en-US" sz="2000" dirty="0">
                <a:latin typeface="Times New Roman" panose="02020603050405020304" pitchFamily="18" charset="0"/>
              </a:rPr>
              <a:t>. med </a:t>
            </a:r>
            <a:r>
              <a:rPr lang="en-US" altLang="en-US" sz="2000" dirty="0" err="1">
                <a:latin typeface="Times New Roman" panose="02020603050405020304" pitchFamily="18" charset="0"/>
              </a:rPr>
              <a:t>å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formalisere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disse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sematiske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kravene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slik</a:t>
            </a:r>
            <a:r>
              <a:rPr lang="en-US" altLang="en-US" sz="2000" dirty="0">
                <a:latin typeface="Times New Roman" panose="02020603050405020304" pitchFamily="18" charset="0"/>
              </a:rPr>
              <a:t> at du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kan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få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hjelp</a:t>
            </a:r>
            <a:r>
              <a:rPr lang="en-US" altLang="en-US" sz="2000" dirty="0">
                <a:latin typeface="Times New Roman" panose="02020603050405020304" pitchFamily="18" charset="0"/>
              </a:rPr>
              <a:t> av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datamaskinen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til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å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sjekke</a:t>
            </a:r>
            <a:r>
              <a:rPr lang="en-US" altLang="en-US" sz="2000" dirty="0">
                <a:latin typeface="Times New Roman" panose="02020603050405020304" pitchFamily="18" charset="0"/>
              </a:rPr>
              <a:t> at </a:t>
            </a:r>
            <a:r>
              <a:rPr lang="en-US" altLang="en-US" sz="2000" dirty="0" err="1">
                <a:latin typeface="Times New Roman" panose="02020603050405020304" pitchFamily="18" charset="0"/>
              </a:rPr>
              <a:t>implementasjonen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overholder</a:t>
            </a:r>
            <a:r>
              <a:rPr lang="en-US" altLang="en-US" sz="2000" dirty="0">
                <a:latin typeface="Times New Roman" panose="02020603050405020304" pitchFamily="18" charset="0"/>
              </a:rPr>
              <a:t> de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semantiske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kravene</a:t>
            </a:r>
            <a:r>
              <a:rPr lang="en-US" altLang="en-US" sz="2000" dirty="0">
                <a:latin typeface="Times New Roman" panose="02020603050405020304" pitchFamily="18" charset="0"/>
              </a:rPr>
              <a:t>.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Litt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mer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på</a:t>
            </a:r>
            <a:r>
              <a:rPr lang="en-US" altLang="en-US" sz="2000" dirty="0">
                <a:latin typeface="Times New Roman" panose="02020603050405020304" pitchFamily="18" charset="0"/>
              </a:rPr>
              <a:t> en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senere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forelesning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0189" name="TextBox 2">
            <a:extLst>
              <a:ext uri="{FF2B5EF4-FFF2-40B4-BE49-F238E27FC236}">
                <a16:creationId xmlns:a16="http://schemas.microsoft.com/office/drawing/2014/main" id="{28F4E422-1CD8-A145-B7E7-2D0F2057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49" y="3611715"/>
            <a:ext cx="25699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“</a:t>
            </a:r>
            <a:r>
              <a:rPr lang="en-US" altLang="en-US" sz="2000" dirty="0" err="1">
                <a:latin typeface="Times New Roman" panose="02020603050405020304" pitchFamily="18" charset="0"/>
              </a:rPr>
              <a:t>Matematisk</a:t>
            </a:r>
            <a:r>
              <a:rPr lang="en-US" altLang="en-US" sz="2000" dirty="0">
                <a:latin typeface="Times New Roman" panose="02020603050405020304" pitchFamily="18" charset="0"/>
              </a:rPr>
              <a:t>” /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formell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</a:rPr>
              <a:t>beskrivelse</a:t>
            </a:r>
            <a:r>
              <a:rPr lang="en-US" altLang="en-US" sz="2000" dirty="0">
                <a:latin typeface="Times New Roman" panose="02020603050405020304" pitchFamily="18" charset="0"/>
              </a:rPr>
              <a:t> av </a:t>
            </a:r>
            <a:br>
              <a:rPr lang="en-US" altLang="en-US" sz="2000" dirty="0">
                <a:latin typeface="Times New Roman" panose="02020603050405020304" pitchFamily="18" charset="0"/>
              </a:rPr>
            </a:br>
            <a:r>
              <a:rPr lang="en-US" altLang="en-US" sz="2000" dirty="0" err="1">
                <a:latin typeface="Times New Roman" panose="02020603050405020304" pitchFamily="18" charset="0"/>
              </a:rPr>
              <a:t>objektets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semantikk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50190" name="Left-Right Arrow 1">
            <a:extLst>
              <a:ext uri="{FF2B5EF4-FFF2-40B4-BE49-F238E27FC236}">
                <a16:creationId xmlns:a16="http://schemas.microsoft.com/office/drawing/2014/main" id="{FF3244ED-6679-BB45-B30B-8A9F6774D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202" y="3738510"/>
            <a:ext cx="1533526" cy="733663"/>
          </a:xfrm>
          <a:prstGeom prst="leftRightArrow">
            <a:avLst>
              <a:gd name="adj1" fmla="val 50000"/>
              <a:gd name="adj2" fmla="val 5004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0192" name="TextBox 3">
            <a:extLst>
              <a:ext uri="{FF2B5EF4-FFF2-40B4-BE49-F238E27FC236}">
                <a16:creationId xmlns:a16="http://schemas.microsoft.com/office/drawing/2014/main" id="{7E608A7E-C516-1C40-BA0A-000F7C380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602" y="2970160"/>
            <a:ext cx="466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?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0B756C-47E2-D5FC-A667-29B24C2BE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227" y="3319278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84D1A9-C673-95EF-A09F-D3FCF99B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013" y="3492315"/>
            <a:ext cx="1569631" cy="304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F3B2D1-7E37-1083-79EE-6C3069A1EB37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825577" y="3492315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A98510-1C7D-1198-823E-34DFE431D07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95415" y="4074928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extBox 23">
            <a:extLst>
              <a:ext uri="{FF2B5EF4-FFF2-40B4-BE49-F238E27FC236}">
                <a16:creationId xmlns:a16="http://schemas.microsoft.com/office/drawing/2014/main" id="{51789DC7-BB2A-8D88-E4A2-90F80FDA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246" y="3817435"/>
            <a:ext cx="117320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600" dirty="0" err="1">
                <a:latin typeface="+mn-lt"/>
              </a:rPr>
              <a:t>hentVerdi</a:t>
            </a:r>
            <a:r>
              <a:rPr lang="en-US" altLang="en-US" sz="1600" dirty="0">
                <a:latin typeface="+mn-lt"/>
              </a:rPr>
              <a:t>( 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9358043-F38C-EDA1-082C-20BEDD982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177" y="4076515"/>
            <a:ext cx="1539467" cy="3016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A6B338D-D6DE-2899-C25D-A9AD0B034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311" y="4627378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60DE6425-7D14-B21F-B778-729B2DAB9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697" y="3156200"/>
            <a:ext cx="102143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err="1">
                <a:latin typeface="+mn-lt"/>
              </a:rPr>
              <a:t>tellOpp</a:t>
            </a:r>
            <a:r>
              <a:rPr lang="en-US" altLang="en-US" sz="1600" dirty="0">
                <a:latin typeface="+mn-lt"/>
              </a:rPr>
              <a:t> ( )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F7B57000-E0F1-9797-50E0-D3C87D892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0" y="3817435"/>
            <a:ext cx="153317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err="1">
                <a:latin typeface="+mn-lt"/>
              </a:rPr>
              <a:t>implementasjon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06C7ED1F-A73E-372A-61A8-BA0691AD8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467" y="3200287"/>
            <a:ext cx="153317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err="1">
                <a:latin typeface="+mn-lt"/>
              </a:rPr>
              <a:t>implementasjon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C29125D2-EEEF-3CF4-98C4-503239DC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816" y="4525044"/>
            <a:ext cx="136864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+mn-lt"/>
              </a:rPr>
              <a:t>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+mn-lt"/>
              </a:rPr>
              <a:t>implementasjon</a:t>
            </a:r>
            <a:endParaRPr lang="en-US" altLang="en-US" sz="1400" dirty="0">
              <a:latin typeface="+mn-lt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2A7A34F-B8FC-1FBB-6503-1AC76EB6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727DF16-637A-43F8-DE7A-F64AE04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03DA47D-7C99-B44A-AD2D-0A31E997E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56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077D-7FF9-B1FE-1865-0AC5C1C8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Dokumentasjon og kommentarer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A948-5508-5077-01FC-FCB3B680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3" y="1690688"/>
            <a:ext cx="9615054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</a:t>
            </a:r>
            <a:r>
              <a:rPr lang="en-NO" dirty="0"/>
              <a:t>kriv en kommentar om hva hensikten / ansvarsområdet til ethvert objekt (klasse) er</a:t>
            </a:r>
          </a:p>
          <a:p>
            <a:pPr lvl="1"/>
            <a:r>
              <a:rPr lang="en-NO" dirty="0"/>
              <a:t>Semantikken til klassen / objektet</a:t>
            </a:r>
          </a:p>
          <a:p>
            <a:r>
              <a:rPr lang="en-NO" dirty="0"/>
              <a:t>Skriv en kommentar om hva hensikten med hver metode er</a:t>
            </a:r>
          </a:p>
          <a:p>
            <a:pPr lvl="1"/>
            <a:r>
              <a:rPr lang="en-NO" dirty="0"/>
              <a:t>Semantikken</a:t>
            </a:r>
          </a:p>
          <a:p>
            <a:r>
              <a:rPr lang="en-NO" dirty="0"/>
              <a:t>Hvis koden ikke er opplagt, f.eks.</a:t>
            </a:r>
          </a:p>
          <a:p>
            <a:pPr lvl="1"/>
            <a:r>
              <a:rPr lang="en-NO" dirty="0"/>
              <a:t>Skriv en kommentar om hva en løkke gjør</a:t>
            </a:r>
          </a:p>
          <a:p>
            <a:pPr lvl="2"/>
            <a:r>
              <a:rPr lang="en-NO" dirty="0"/>
              <a:t>Skriv en kommentar om hva ett gjennomløp av en løkke gjør</a:t>
            </a:r>
          </a:p>
          <a:p>
            <a:pPr lvl="2"/>
            <a:endParaRPr lang="en-NO" dirty="0"/>
          </a:p>
          <a:p>
            <a:pPr lvl="2"/>
            <a:endParaRPr lang="en-NO" dirty="0"/>
          </a:p>
          <a:p>
            <a:r>
              <a:rPr lang="en-NO" dirty="0"/>
              <a:t>Neste side: Dokumentasjon ved hjelp av Java-Doc</a:t>
            </a:r>
          </a:p>
          <a:p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53F88-49EF-BD5D-1982-45369CCD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4B9FB-F9B5-3555-ECB8-7E1F7F95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52CDA-52FB-9F53-B82D-15AB09E45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71103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D9DBA-AF05-99A0-9D65-A6A636B6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95" y="200030"/>
            <a:ext cx="4950842" cy="6558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8D485-82BB-A356-4B92-C3D12A89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68" y="542929"/>
            <a:ext cx="4597187" cy="44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27EDE-137C-9103-5ADE-8B3B305E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37" y="5042606"/>
            <a:ext cx="3014662" cy="1772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19868-FD1E-6E25-2D8C-85DE4BC66D13}"/>
              </a:ext>
            </a:extLst>
          </p:cNvPr>
          <p:cNvSpPr txBox="1"/>
          <p:nvPr/>
        </p:nvSpPr>
        <p:spPr>
          <a:xfrm>
            <a:off x="2214563" y="60163"/>
            <a:ext cx="3925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Dokumentasjon med Java-doc</a:t>
            </a:r>
          </a:p>
        </p:txBody>
      </p:sp>
    </p:spTree>
    <p:extLst>
      <p:ext uri="{BB962C8B-B14F-4D97-AF65-F5344CB8AC3E}">
        <p14:creationId xmlns:p14="http://schemas.microsoft.com/office/powerpoint/2010/main" val="1676527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id="{AA99E40B-844A-D242-31CE-D3A072729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576" y="1936487"/>
            <a:ext cx="2675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public</a:t>
            </a:r>
            <a:r>
              <a:rPr lang="en-US" altLang="en-US" sz="2000" dirty="0"/>
              <a:t> void </a:t>
            </a:r>
            <a:r>
              <a:rPr lang="en-US" altLang="en-US" sz="2000" dirty="0" err="1"/>
              <a:t>tellOpp</a:t>
            </a:r>
            <a:r>
              <a:rPr lang="en-US" altLang="en-US" sz="2000" dirty="0"/>
              <a:t> ( )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2DC31004-8616-B117-8DF8-0FDE938F2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2474709"/>
            <a:ext cx="2746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public</a:t>
            </a:r>
            <a:r>
              <a:rPr lang="en-US" altLang="en-US" sz="2000" dirty="0"/>
              <a:t> int </a:t>
            </a:r>
            <a:r>
              <a:rPr lang="en-US" altLang="en-US" sz="2000" dirty="0" err="1"/>
              <a:t>hentVerdi</a:t>
            </a:r>
            <a:r>
              <a:rPr lang="en-US" altLang="en-US" sz="2000" dirty="0"/>
              <a:t> ( 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F573B3-BEC6-576E-28B9-CE89B746C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7903" y="2111305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813B9F-29AD-22FC-9901-526D96D2C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2690" y="2284342"/>
            <a:ext cx="1212850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AB7382-0D08-61D8-F08D-4ECF34D0D2B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006253" y="2284342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13639-1ECF-C935-6FA0-48F211C468D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976091" y="2866955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DDDBBAE-5F3B-982F-51BC-66D0CA01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2853" y="2868542"/>
            <a:ext cx="1211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44CDB-E0C2-5D05-76B3-E8A5B1A66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7987" y="3419405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81DA1-156E-D5B4-37CE-90EB51B144EB}"/>
              </a:ext>
            </a:extLst>
          </p:cNvPr>
          <p:cNvSpPr txBox="1"/>
          <p:nvPr/>
        </p:nvSpPr>
        <p:spPr>
          <a:xfrm>
            <a:off x="9122827" y="4119953"/>
            <a:ext cx="2369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Et Teller-objekt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8D7701-4736-FA14-FB4D-A1BF4709F296}"/>
              </a:ext>
            </a:extLst>
          </p:cNvPr>
          <p:cNvSpPr txBox="1"/>
          <p:nvPr/>
        </p:nvSpPr>
        <p:spPr>
          <a:xfrm>
            <a:off x="10130252" y="3532857"/>
            <a:ext cx="70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dirty="0"/>
              <a:t>verdi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C25A1-A5A7-D683-6E35-37A8EC3C53DA}"/>
              </a:ext>
            </a:extLst>
          </p:cNvPr>
          <p:cNvSpPr txBox="1"/>
          <p:nvPr/>
        </p:nvSpPr>
        <p:spPr>
          <a:xfrm>
            <a:off x="1711019" y="294402"/>
            <a:ext cx="9129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600" dirty="0"/>
              <a:t>Hvordan vet vi at programmet gjør det det skal?</a:t>
            </a:r>
          </a:p>
          <a:p>
            <a:r>
              <a:rPr lang="en-NO" sz="3600" dirty="0"/>
              <a:t>H</a:t>
            </a:r>
            <a:r>
              <a:rPr lang="en-GB" sz="3600" dirty="0"/>
              <a:t>v</a:t>
            </a:r>
            <a:r>
              <a:rPr lang="en-NO" sz="3600" dirty="0"/>
              <a:t>ordan vet vi at objektet gjør det det skal?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C2D58-07D2-1A80-4EB6-BF201D619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12" y="1757870"/>
            <a:ext cx="4724400" cy="279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2C89B-913F-4F45-AAA8-45A4C3210131}"/>
              </a:ext>
            </a:extLst>
          </p:cNvPr>
          <p:cNvSpPr txBox="1"/>
          <p:nvPr/>
        </p:nvSpPr>
        <p:spPr>
          <a:xfrm>
            <a:off x="308733" y="5003590"/>
            <a:ext cx="117725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/>
              <a:t>Vi må gjøre 2 ting:</a:t>
            </a:r>
          </a:p>
          <a:p>
            <a:r>
              <a:rPr lang="en-NO" sz="3200" i="1" dirty="0"/>
              <a:t>- Vi må tenke og resonere nøye når vi designer og skriver programmet</a:t>
            </a:r>
          </a:p>
          <a:p>
            <a:r>
              <a:rPr lang="nb-NO" sz="3200" i="1" dirty="0"/>
              <a:t>- Vi må </a:t>
            </a:r>
            <a:r>
              <a:rPr lang="nb-NO" sz="3200" b="1" i="1" dirty="0"/>
              <a:t>teste</a:t>
            </a:r>
            <a:r>
              <a:rPr lang="nb-NO" sz="3200" i="1" dirty="0"/>
              <a:t> programmet</a:t>
            </a:r>
            <a:endParaRPr lang="en-NO" sz="3200" i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A6C73-70A7-957D-FF97-7C797C57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070A5-13C3-D6FE-A3A3-ECCEAB7B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F16583-35D4-A633-94B3-4E670EDA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29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7258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A881-ACB6-F7F3-D0CC-266F2680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O" dirty="0"/>
              <a:t>Objektorientert programmering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09C4C-AE3E-0B6A-2ABF-71CDAAB3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67" y="3508487"/>
            <a:ext cx="2075921" cy="1660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DADCF-B166-AA1F-5F75-CFCA7ECBC09C}"/>
              </a:ext>
            </a:extLst>
          </p:cNvPr>
          <p:cNvSpPr txBox="1"/>
          <p:nvPr/>
        </p:nvSpPr>
        <p:spPr>
          <a:xfrm>
            <a:off x="2283546" y="2149813"/>
            <a:ext cx="7259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Å representere ting </a:t>
            </a:r>
            <a:r>
              <a:rPr lang="en-GB" sz="2400" dirty="0" err="1"/>
              <a:t>i</a:t>
            </a:r>
            <a:r>
              <a:rPr lang="en-GB" sz="2400" dirty="0"/>
              <a:t> det </a:t>
            </a:r>
            <a:r>
              <a:rPr lang="en-GB" sz="2400" dirty="0" err="1"/>
              <a:t>virkelige</a:t>
            </a:r>
            <a:r>
              <a:rPr lang="en-GB" sz="2400" dirty="0"/>
              <a:t> liv </a:t>
            </a:r>
            <a:r>
              <a:rPr lang="en-GB" sz="2400" dirty="0" err="1"/>
              <a:t>inne</a:t>
            </a:r>
            <a:r>
              <a:rPr lang="en-GB" sz="2400" dirty="0"/>
              <a:t> i </a:t>
            </a:r>
            <a:r>
              <a:rPr lang="en-GB" sz="2400" dirty="0" err="1"/>
              <a:t>datamaskinen</a:t>
            </a:r>
            <a:endParaRPr lang="en-NO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3C541-8F98-6599-D701-C056E6DD2194}"/>
              </a:ext>
            </a:extLst>
          </p:cNvPr>
          <p:cNvSpPr txBox="1"/>
          <p:nvPr/>
        </p:nvSpPr>
        <p:spPr>
          <a:xfrm>
            <a:off x="4612453" y="3819525"/>
            <a:ext cx="2967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Hvordan ser en katt ut</a:t>
            </a:r>
            <a:br>
              <a:rPr lang="nb-NO" sz="2400" dirty="0"/>
            </a:br>
            <a:r>
              <a:rPr lang="nb-NO" sz="2400" dirty="0"/>
              <a:t>inne i datamaskinen ?</a:t>
            </a:r>
          </a:p>
          <a:p>
            <a:endParaRPr lang="nb-NO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78FB6B-C0D3-F4CD-6672-4A66CBF9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598A6F-2F4F-15B0-D859-5615D59D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F8E0A-B822-A094-6457-A9648BC8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49575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5D5A-043A-8643-A7B0-D33CF762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/>
              <a:t>En- og todimensjonale </a:t>
            </a:r>
            <a:r>
              <a:rPr lang="nb-NO" b="1" dirty="0" err="1"/>
              <a:t>array</a:t>
            </a:r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73EBC1-AE9A-FC40-BC0F-E3A794B74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/>
              <a:t>Endimensjonal </a:t>
            </a:r>
            <a:r>
              <a:rPr lang="nb-NO" sz="2800" dirty="0" err="1"/>
              <a:t>array</a:t>
            </a:r>
            <a:r>
              <a:rPr lang="nb-NO" sz="2800" dirty="0"/>
              <a:t>: 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int[] a = new int[100];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a[0] = 27;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= a[0];</a:t>
            </a:r>
          </a:p>
          <a:p>
            <a:r>
              <a:rPr lang="en-GB" dirty="0" err="1">
                <a:cs typeface="Courier New" panose="02070309020205020404" pitchFamily="49" charset="0"/>
              </a:rPr>
              <a:t>Todimensjonal</a:t>
            </a:r>
            <a:r>
              <a:rPr lang="en-GB" dirty="0">
                <a:cs typeface="Courier New" panose="02070309020205020404" pitchFamily="49" charset="0"/>
              </a:rPr>
              <a:t> array: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int[][] a2 = new int[100][100];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a2 [0][0] = 27;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int j = a2[0][0];</a:t>
            </a: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F7C59-BD68-0746-15B7-E79A90D0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48F8A-C4D6-03B7-FE1E-C639690F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24B4-AFF0-6348-9B7B-3BCB9899D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30</a:t>
            </a:fld>
            <a:endParaRPr lang="en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91DA29-6769-96B0-EBE5-A6DCC90DACBB}"/>
              </a:ext>
            </a:extLst>
          </p:cNvPr>
          <p:cNvSpPr txBox="1">
            <a:spLocks/>
          </p:cNvSpPr>
          <p:nvPr/>
        </p:nvSpPr>
        <p:spPr>
          <a:xfrm>
            <a:off x="423536" y="1678675"/>
            <a:ext cx="10515600" cy="375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5516-DC57-9380-61FA-3E9F6B80E40A}"/>
              </a:ext>
            </a:extLst>
          </p:cNvPr>
          <p:cNvSpPr txBox="1">
            <a:spLocks/>
          </p:cNvSpPr>
          <p:nvPr/>
        </p:nvSpPr>
        <p:spPr>
          <a:xfrm>
            <a:off x="575936" y="1831075"/>
            <a:ext cx="10515600" cy="375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12980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86DC-B5FB-5E7A-BC7F-DB8840D4C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04BD-34E1-06C1-41C9-0B91A43E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/>
              <a:t>Todimensjonale </a:t>
            </a:r>
            <a:r>
              <a:rPr lang="nb-NO" b="1" dirty="0" err="1"/>
              <a:t>array</a:t>
            </a:r>
            <a:r>
              <a:rPr lang="nb-NO" b="1" dirty="0"/>
              <a:t> eksempel</a:t>
            </a:r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154436-2EBE-5F63-FB2D-8F7B0EC57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276"/>
            <a:ext cx="10515600" cy="4830074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TwoDArray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public static void main(String[]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int rows = 4;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int columns = 4;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int[][] array = new int[rows][columns];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int value = 1;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for (int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&lt; rows;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for (int j = 0; j &lt; columns;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j++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 array[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][j] = value;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 value++;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}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457200" lvl="1" indent="0">
              <a:buNone/>
            </a:pP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 System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.out.println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("The 2D array is: ");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for (int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&lt; rows;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for (int j = 0; j &lt; columns;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j++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System.out.print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(array[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][j] + " ");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}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System.out.println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  <a:p>
            <a:pPr marL="457200" lvl="1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06B02-218F-2C6F-23BD-7387DF6B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E7911-EE17-6BA4-95ED-9D659EA4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09C04-35C5-2FAC-417B-94A000E5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31</a:t>
            </a:fld>
            <a:endParaRPr lang="en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45E566-B4CE-7ACB-AFB8-11DB654F4F99}"/>
              </a:ext>
            </a:extLst>
          </p:cNvPr>
          <p:cNvSpPr txBox="1">
            <a:spLocks/>
          </p:cNvSpPr>
          <p:nvPr/>
        </p:nvSpPr>
        <p:spPr>
          <a:xfrm>
            <a:off x="423536" y="1678675"/>
            <a:ext cx="10515600" cy="375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2A2B33-3D1B-D510-CFD1-D523F46ED050}"/>
              </a:ext>
            </a:extLst>
          </p:cNvPr>
          <p:cNvSpPr txBox="1">
            <a:spLocks/>
          </p:cNvSpPr>
          <p:nvPr/>
        </p:nvSpPr>
        <p:spPr>
          <a:xfrm>
            <a:off x="575936" y="1831075"/>
            <a:ext cx="10515600" cy="375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792677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88D86-3B57-5B8E-70ED-AC516F5C6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DF17-BD44-C57D-8358-B8F67963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988026"/>
            <a:ext cx="10515600" cy="2881948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/>
              <a:t>Enhetstesting av objekter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Nå skal du lære litt om OO-programmering </a:t>
            </a:r>
            <a:br>
              <a:rPr lang="nb-NO" dirty="0"/>
            </a:br>
            <a:r>
              <a:rPr lang="nb-NO" dirty="0"/>
              <a:t>samtidig som du lærer Java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3240E-2658-815D-2096-CC6B2512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1BA8-E77B-DDF6-9DCB-4C2E28D1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7E32A-B3A9-DFFA-F72C-D185B5A7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77520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2A2B2EB8-D445-844C-92B0-005E3FC9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AEBA46-A587-F447-8665-5D94BA1EAB7B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nb-NO" altLang="en-US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C36C2E-0CF8-5243-BB48-EF4C5F131A35}"/>
              </a:ext>
            </a:extLst>
          </p:cNvPr>
          <p:cNvSpPr txBox="1">
            <a:spLocks/>
          </p:cNvSpPr>
          <p:nvPr/>
        </p:nvSpPr>
        <p:spPr>
          <a:xfrm>
            <a:off x="3449639" y="606425"/>
            <a:ext cx="7793037" cy="6223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altLang="en-US" kern="0"/>
              <a:t>Testing  --  </a:t>
            </a:r>
            <a:r>
              <a:rPr lang="nb-NO" altLang="en-US" b="1" kern="0"/>
              <a:t>Enhetstesting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419A8C-452E-BB41-8D48-59B365E2065E}"/>
              </a:ext>
            </a:extLst>
          </p:cNvPr>
          <p:cNvSpPr txBox="1">
            <a:spLocks/>
          </p:cNvSpPr>
          <p:nvPr/>
        </p:nvSpPr>
        <p:spPr>
          <a:xfrm>
            <a:off x="1304925" y="1541781"/>
            <a:ext cx="9464675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nb-NO" altLang="en-US" kern="0" dirty="0"/>
              <a:t>Når vi planlegger og skriver programmer prøver vi å overbevise oss selv (og dem vi skriver sammen med) at den koden vi skriver kommer til å utføre det vi ønsker (oppfylle semantikken)</a:t>
            </a:r>
          </a:p>
          <a:p>
            <a:pPr>
              <a:defRPr/>
            </a:pPr>
            <a:r>
              <a:rPr lang="nb-NO" altLang="en-US" kern="0" dirty="0"/>
              <a:t>Men vi kommer alltid til å tenke og skrive feil</a:t>
            </a:r>
          </a:p>
          <a:p>
            <a:pPr>
              <a:defRPr/>
            </a:pPr>
            <a:r>
              <a:rPr lang="nb-NO" altLang="en-US" kern="0" dirty="0"/>
              <a:t>Derfor må vi </a:t>
            </a:r>
            <a:r>
              <a:rPr lang="nb-NO" altLang="en-US" b="1" kern="0" dirty="0"/>
              <a:t>teste</a:t>
            </a:r>
            <a:r>
              <a:rPr lang="nb-NO" altLang="en-US" kern="0" dirty="0"/>
              <a:t> programmene våre</a:t>
            </a:r>
          </a:p>
          <a:p>
            <a:pPr>
              <a:defRPr/>
            </a:pPr>
            <a:r>
              <a:rPr lang="nb-NO" altLang="en-US" kern="0" dirty="0"/>
              <a:t>Objektorientering / </a:t>
            </a:r>
            <a:r>
              <a:rPr lang="nb-NO" altLang="en-US" kern="0" dirty="0" err="1"/>
              <a:t>modularisering</a:t>
            </a:r>
            <a:r>
              <a:rPr lang="nb-NO" altLang="en-US" kern="0" dirty="0"/>
              <a:t>:</a:t>
            </a:r>
          </a:p>
          <a:p>
            <a:pPr lvl="1">
              <a:defRPr/>
            </a:pPr>
            <a:r>
              <a:rPr lang="nb-NO" altLang="en-US" kern="0" dirty="0"/>
              <a:t>Teste et objekt eller en modul om gangen - </a:t>
            </a:r>
            <a:r>
              <a:rPr lang="nb-NO" altLang="en-US" b="1" kern="0" dirty="0"/>
              <a:t>enhetstesting</a:t>
            </a:r>
          </a:p>
          <a:p>
            <a:pPr lvl="2">
              <a:defRPr/>
            </a:pPr>
            <a:r>
              <a:rPr lang="nb-NO" altLang="en-US" kern="0" dirty="0"/>
              <a:t>Sørg for at den er så riktig som mulig</a:t>
            </a:r>
          </a:p>
          <a:p>
            <a:pPr lvl="1">
              <a:defRPr/>
            </a:pPr>
            <a:r>
              <a:rPr lang="nb-NO" altLang="en-US" kern="0" dirty="0"/>
              <a:t>Deretter kan vi test sammensettingen av objektene / modulene</a:t>
            </a:r>
            <a:br>
              <a:rPr lang="nb-NO" altLang="en-US" kern="0" dirty="0"/>
            </a:br>
            <a:r>
              <a:rPr lang="nb-NO" altLang="en-US" kern="0" dirty="0"/>
              <a:t>-  </a:t>
            </a:r>
            <a:r>
              <a:rPr lang="nb-NO" altLang="en-US" b="1" kern="0" dirty="0"/>
              <a:t>integrasjonstesting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EB5DE-8401-4A43-A749-D2D76702B767}"/>
              </a:ext>
            </a:extLst>
          </p:cNvPr>
          <p:cNvSpPr txBox="1"/>
          <p:nvPr/>
        </p:nvSpPr>
        <p:spPr>
          <a:xfrm>
            <a:off x="7539159" y="6135043"/>
            <a:ext cx="286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Mer om testing </a:t>
            </a:r>
            <a:r>
              <a:rPr lang="en-GB" dirty="0" err="1"/>
              <a:t>senere</a:t>
            </a:r>
            <a:r>
              <a:rPr lang="en-GB" dirty="0"/>
              <a:t> i </a:t>
            </a:r>
            <a:r>
              <a:rPr lang="en-GB" dirty="0" err="1"/>
              <a:t>kurs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5F176-C7F6-06CB-D09B-83A14F1F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F0988-6291-CC6C-CE76-368F5767C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113986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94-190A-991A-620D-6FA45EDC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Det er IKKE lov 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0A958-729F-2511-A6E9-4631C8E26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162788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NO" dirty="0"/>
              <a:t>Skrive et program til du tror at det kanskje virker</a:t>
            </a:r>
          </a:p>
          <a:p>
            <a:r>
              <a:rPr lang="en-NO" dirty="0"/>
              <a:t>Teste det, men det feiler</a:t>
            </a:r>
          </a:p>
          <a:p>
            <a:r>
              <a:rPr lang="en-NO" dirty="0"/>
              <a:t>Gjette på hva som er feil og rette én ting</a:t>
            </a:r>
          </a:p>
          <a:p>
            <a:r>
              <a:rPr lang="en-NO" dirty="0"/>
              <a:t>Teste på ny, men det feiler</a:t>
            </a:r>
          </a:p>
          <a:p>
            <a:r>
              <a:rPr lang="en-NO" dirty="0"/>
              <a:t>Gjette på hva som er feil og rette én ting</a:t>
            </a:r>
          </a:p>
          <a:p>
            <a:r>
              <a:rPr lang="en-NO" dirty="0"/>
              <a:t>Teste på ny, men det feiler</a:t>
            </a:r>
          </a:p>
          <a:p>
            <a:r>
              <a:rPr lang="en-NO" dirty="0"/>
              <a:t>Gjette på hva som er feil og rette én ting</a:t>
            </a:r>
          </a:p>
          <a:p>
            <a:r>
              <a:rPr lang="en-NO" dirty="0"/>
              <a:t>Teste på ny, . . . </a:t>
            </a:r>
          </a:p>
          <a:p>
            <a:r>
              <a:rPr lang="en-NO" dirty="0"/>
              <a:t>. . .</a:t>
            </a:r>
          </a:p>
        </p:txBody>
      </p:sp>
      <p:sp>
        <p:nvSpPr>
          <p:cNvPr id="4" name="TextBox 28">
            <a:extLst>
              <a:ext uri="{FF2B5EF4-FFF2-40B4-BE49-F238E27FC236}">
                <a16:creationId xmlns:a16="http://schemas.microsoft.com/office/drawing/2014/main" id="{C75EBC75-1C6B-1E17-1F78-44B00173F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45" y="2252685"/>
            <a:ext cx="29065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/>
              <a:t>Du </a:t>
            </a:r>
            <a:r>
              <a:rPr lang="en-US" altLang="en-US" dirty="0" err="1"/>
              <a:t>må</a:t>
            </a:r>
            <a:r>
              <a:rPr lang="en-US" altLang="en-US" dirty="0"/>
              <a:t> </a:t>
            </a:r>
            <a:r>
              <a:rPr lang="en-US" altLang="en-US" dirty="0" err="1"/>
              <a:t>tenke</a:t>
            </a:r>
            <a:r>
              <a:rPr lang="en-US" altLang="en-US" dirty="0"/>
              <a:t> </a:t>
            </a:r>
            <a:r>
              <a:rPr lang="en-US" altLang="en-US" dirty="0" err="1"/>
              <a:t>og</a:t>
            </a:r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/>
              <a:t>resonere</a:t>
            </a:r>
            <a:r>
              <a:rPr lang="en-US" altLang="en-US" dirty="0"/>
              <a:t> </a:t>
            </a:r>
            <a:r>
              <a:rPr lang="en-US" altLang="en-US" dirty="0" err="1"/>
              <a:t>og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 err="1"/>
              <a:t>overbevise</a:t>
            </a:r>
            <a:r>
              <a:rPr lang="en-US" altLang="en-US" dirty="0"/>
              <a:t> deg </a:t>
            </a:r>
            <a:br>
              <a:rPr lang="en-US" altLang="en-US" dirty="0"/>
            </a:br>
            <a:r>
              <a:rPr lang="en-US" altLang="en-US" dirty="0"/>
              <a:t>om at </a:t>
            </a:r>
            <a:r>
              <a:rPr lang="en-US" altLang="en-US" dirty="0" err="1"/>
              <a:t>programmet</a:t>
            </a:r>
            <a:br>
              <a:rPr lang="en-US" altLang="en-US" dirty="0"/>
            </a:br>
            <a:r>
              <a:rPr lang="en-US" altLang="en-US" dirty="0"/>
              <a:t>er </a:t>
            </a:r>
            <a:r>
              <a:rPr lang="en-US" altLang="en-US" dirty="0" err="1"/>
              <a:t>riktig</a:t>
            </a:r>
            <a:r>
              <a:rPr lang="en-US" altLang="en-US" dirty="0"/>
              <a:t> – </a:t>
            </a:r>
            <a:r>
              <a:rPr lang="en-US" altLang="en-US" dirty="0" err="1"/>
              <a:t>hver</a:t>
            </a:r>
            <a:r>
              <a:rPr lang="en-US" altLang="en-US" dirty="0"/>
              <a:t> gang</a:t>
            </a:r>
            <a:br>
              <a:rPr lang="en-US" altLang="en-US" dirty="0"/>
            </a:br>
            <a:r>
              <a:rPr lang="en-US" altLang="en-US" dirty="0"/>
              <a:t>du </a:t>
            </a:r>
            <a:r>
              <a:rPr lang="en-US" altLang="en-US" dirty="0" err="1"/>
              <a:t>retter</a:t>
            </a:r>
            <a:r>
              <a:rPr lang="en-US" altLang="en-US" dirty="0"/>
              <a:t> </a:t>
            </a:r>
            <a:r>
              <a:rPr lang="en-US" altLang="en-US" dirty="0" err="1"/>
              <a:t>på</a:t>
            </a:r>
            <a:r>
              <a:rPr lang="en-US" altLang="en-US" dirty="0"/>
              <a:t> det</a:t>
            </a:r>
          </a:p>
        </p:txBody>
      </p:sp>
      <p:sp>
        <p:nvSpPr>
          <p:cNvPr id="5" name="AutoShape 52">
            <a:extLst>
              <a:ext uri="{FF2B5EF4-FFF2-40B4-BE49-F238E27FC236}">
                <a16:creationId xmlns:a16="http://schemas.microsoft.com/office/drawing/2014/main" id="{B8F145C7-C46E-07BE-5190-FCC7E4CB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446" y="2183000"/>
            <a:ext cx="3140364" cy="2394705"/>
          </a:xfrm>
          <a:prstGeom prst="wedgeRoundRectCallout">
            <a:avLst>
              <a:gd name="adj1" fmla="val 30305"/>
              <a:gd name="adj2" fmla="val 62928"/>
              <a:gd name="adj3" fmla="val 1666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nb-NO" sz="1600">
              <a:latin typeface="Times" pitchFamily="2" charset="0"/>
            </a:endParaRPr>
          </a:p>
        </p:txBody>
      </p:sp>
      <p:pic>
        <p:nvPicPr>
          <p:cNvPr id="6" name="Picture 53">
            <a:extLst>
              <a:ext uri="{FF2B5EF4-FFF2-40B4-BE49-F238E27FC236}">
                <a16:creationId xmlns:a16="http://schemas.microsoft.com/office/drawing/2014/main" id="{48C098A2-D849-F566-D80B-CF30F47A800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4750" r="51730" b="62311"/>
          <a:stretch>
            <a:fillRect/>
          </a:stretch>
        </p:blipFill>
        <p:spPr bwMode="auto">
          <a:xfrm>
            <a:off x="9801441" y="4730267"/>
            <a:ext cx="1008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C8BE26-327D-819C-D121-9045D6117850}"/>
              </a:ext>
            </a:extLst>
          </p:cNvPr>
          <p:cNvSpPr txBox="1">
            <a:spLocks/>
          </p:cNvSpPr>
          <p:nvPr/>
        </p:nvSpPr>
        <p:spPr>
          <a:xfrm>
            <a:off x="1886527" y="54312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O" dirty="0"/>
              <a:t>Fordi testing ikke viser fravær av feil !!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E5ACD-2B38-52C3-F9E0-D266F05C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D5ABE8-1C5C-7EAA-0B7B-360FECAC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CAA09F-B6F7-5721-67B6-FBF131B3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88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4E4B-25FC-1470-973A-11D59528BCAF}"/>
              </a:ext>
            </a:extLst>
          </p:cNvPr>
          <p:cNvSpPr txBox="1">
            <a:spLocks/>
          </p:cNvSpPr>
          <p:nvPr/>
        </p:nvSpPr>
        <p:spPr bwMode="auto">
          <a:xfrm>
            <a:off x="3372861" y="252789"/>
            <a:ext cx="76622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Calibri" panose="020F0502020204030204" pitchFamily="34" charset="0"/>
              </a:rPr>
              <a:t>Testing - -  </a:t>
            </a:r>
            <a:r>
              <a:rPr lang="en-US" altLang="en-US" sz="3600" dirty="0" err="1">
                <a:solidFill>
                  <a:schemeClr val="tx2"/>
                </a:solidFill>
                <a:latin typeface="Calibri" panose="020F0502020204030204" pitchFamily="34" charset="0"/>
              </a:rPr>
              <a:t>Enhetstesting</a:t>
            </a:r>
            <a:endParaRPr lang="en-US" altLang="en-US" sz="3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6FB01-FE4D-C44A-9EBB-10B2560B7213}"/>
              </a:ext>
            </a:extLst>
          </p:cNvPr>
          <p:cNvSpPr txBox="1">
            <a:spLocks/>
          </p:cNvSpPr>
          <p:nvPr/>
        </p:nvSpPr>
        <p:spPr bwMode="auto">
          <a:xfrm>
            <a:off x="415978" y="14033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latin typeface="Calibri" panose="020F0502020204030204" pitchFamily="34" charset="0"/>
              </a:rPr>
              <a:t>Du </a:t>
            </a:r>
            <a:r>
              <a:rPr lang="en-US" altLang="en-US" sz="2800" dirty="0" err="1">
                <a:latin typeface="Calibri" panose="020F0502020204030204" pitchFamily="34" charset="0"/>
              </a:rPr>
              <a:t>må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selv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sette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opp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rekkefølgene</a:t>
            </a:r>
            <a:r>
              <a:rPr lang="en-US" altLang="en-US" sz="2800" dirty="0">
                <a:latin typeface="Calibri" panose="020F0502020204030204" pitchFamily="34" charset="0"/>
              </a:rPr>
              <a:t> av </a:t>
            </a:r>
            <a:r>
              <a:rPr lang="en-US" altLang="en-US" sz="2800" dirty="0" err="1">
                <a:latin typeface="Calibri" panose="020F0502020204030204" pitchFamily="34" charset="0"/>
              </a:rPr>
              <a:t>kallene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br>
              <a:rPr lang="en-US" altLang="en-US" sz="2800" dirty="0">
                <a:latin typeface="Calibri" panose="020F0502020204030204" pitchFamily="34" charset="0"/>
              </a:rPr>
            </a:br>
            <a:r>
              <a:rPr lang="en-US" altLang="en-US" sz="2800" dirty="0" err="1">
                <a:latin typeface="Calibri" panose="020F0502020204030204" pitchFamily="34" charset="0"/>
              </a:rPr>
              <a:t>og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vite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hva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resultatet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skal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bli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r>
              <a:rPr lang="en-US" altLang="en-US" sz="2800" dirty="0" err="1">
                <a:latin typeface="Calibri" panose="020F0502020204030204" pitchFamily="34" charset="0"/>
              </a:rPr>
              <a:t>Hva</a:t>
            </a:r>
            <a:r>
              <a:rPr lang="en-US" altLang="en-US" sz="2800" dirty="0">
                <a:latin typeface="Calibri" panose="020F0502020204030204" pitchFamily="34" charset="0"/>
              </a:rPr>
              <a:t> er de </a:t>
            </a:r>
            <a:r>
              <a:rPr lang="en-US" altLang="en-US" sz="2800" dirty="0" err="1">
                <a:latin typeface="Calibri" panose="020F0502020204030204" pitchFamily="34" charset="0"/>
              </a:rPr>
              <a:t>mulige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feilene</a:t>
            </a:r>
            <a:r>
              <a:rPr lang="en-US" altLang="en-US" sz="2800" dirty="0">
                <a:latin typeface="Calibri" panose="020F0502020204030204" pitchFamily="34" charset="0"/>
              </a:rPr>
              <a:t>?</a:t>
            </a:r>
          </a:p>
          <a:p>
            <a:pPr lvl="1"/>
            <a:r>
              <a:rPr lang="en-US" altLang="en-US" dirty="0" err="1">
                <a:latin typeface="Calibri" panose="020F0502020204030204" pitchFamily="34" charset="0"/>
              </a:rPr>
              <a:t>Ekstern</a:t>
            </a:r>
            <a:r>
              <a:rPr lang="en-US" altLang="en-US" dirty="0">
                <a:latin typeface="Calibri" panose="020F0502020204030204" pitchFamily="34" charset="0"/>
              </a:rPr>
              <a:t> testing vs. intern testing.</a:t>
            </a:r>
          </a:p>
          <a:p>
            <a:r>
              <a:rPr lang="en-US" altLang="en-US" sz="2800" dirty="0" err="1">
                <a:latin typeface="Calibri" panose="020F0502020204030204" pitchFamily="34" charset="0"/>
              </a:rPr>
              <a:t>Prøv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å</a:t>
            </a:r>
            <a:r>
              <a:rPr lang="en-US" altLang="en-US" sz="2800" dirty="0">
                <a:latin typeface="Calibri" panose="020F0502020204030204" pitchFamily="34" charset="0"/>
              </a:rPr>
              <a:t> ta med </a:t>
            </a:r>
            <a:r>
              <a:rPr lang="en-US" altLang="en-US" sz="2800" dirty="0" err="1">
                <a:latin typeface="Calibri" panose="020F0502020204030204" pitchFamily="34" charset="0"/>
              </a:rPr>
              <a:t>så</a:t>
            </a:r>
            <a:r>
              <a:rPr lang="en-US" altLang="en-US" sz="2800" dirty="0">
                <a:latin typeface="Calibri" panose="020F0502020204030204" pitchFamily="34" charset="0"/>
              </a:rPr>
              <a:t> mange </a:t>
            </a:r>
            <a:r>
              <a:rPr lang="en-US" altLang="en-US" sz="2800" dirty="0" err="1">
                <a:latin typeface="Calibri" panose="020F0502020204030204" pitchFamily="34" charset="0"/>
              </a:rPr>
              <a:t>forskjellige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br>
              <a:rPr lang="en-US" altLang="en-US" sz="2800" dirty="0">
                <a:latin typeface="Calibri" panose="020F0502020204030204" pitchFamily="34" charset="0"/>
              </a:rPr>
            </a:br>
            <a:r>
              <a:rPr lang="en-US" altLang="en-US" sz="2800" dirty="0" err="1">
                <a:latin typeface="Calibri" panose="020F0502020204030204" pitchFamily="34" charset="0"/>
              </a:rPr>
              <a:t>kall-rekkefølger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som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mulig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lvl="1"/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42F8D29-F51D-F81C-ACC1-6524CECF11E4}"/>
              </a:ext>
            </a:extLst>
          </p:cNvPr>
          <p:cNvSpPr txBox="1">
            <a:spLocks/>
          </p:cNvSpPr>
          <p:nvPr/>
        </p:nvSpPr>
        <p:spPr bwMode="auto">
          <a:xfrm>
            <a:off x="9392609" y="518223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F4CF8CF6-38B6-EAAC-48B1-88634EE2C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7898" y="2386647"/>
            <a:ext cx="1582737" cy="386636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B8D358E-69A2-1EEF-D35F-0CD89094F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797" y="1738949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Et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objekt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9C536-BAE7-3CB3-CA02-5EB0F5DEF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1497" y="2602548"/>
            <a:ext cx="215900" cy="144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ABBF1-671E-D008-6F96-FE70DDF15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235" y="2602548"/>
            <a:ext cx="360363" cy="144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7AEE5-BCA5-0E74-25FB-C7DA2CA5E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7397" y="2889886"/>
            <a:ext cx="215900" cy="144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CDA9F-A167-DDB4-3018-FAE3A18B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797" y="4558349"/>
            <a:ext cx="1223962" cy="2174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D05A45-3C00-13E4-5617-DEEA22F7693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27534" y="455834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57279-4DA3-799D-2994-32A44E41C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797" y="4991735"/>
            <a:ext cx="1223962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748FB16-DED3-6664-652F-D84F1638A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773" y="4342448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89FC1D6F-8ECB-5D43-97B6-93AA2B685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234" y="4775836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F599E-6913-66A2-1DBF-5870204B945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27534" y="499014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DD36ACA-17FD-92BE-02C2-95BEE7295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235" y="3610610"/>
            <a:ext cx="1223963" cy="217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532A15-665E-0B49-D80A-238CBFC09F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98972" y="3610610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ED3CCA2-CFCC-D0A7-F474-3541C0BAB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235" y="4043998"/>
            <a:ext cx="1223963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4D29B49-4CC9-34A8-BE2E-4F48401A0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9209" y="3394711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5E85662-CFF2-7B1B-516E-F3C06B84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259" y="3826511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BFFD8D-D3A6-59DA-78FC-D55EE337426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98972" y="4042410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6F1696A2-03C0-8D47-BC31-734300010F91}"/>
              </a:ext>
            </a:extLst>
          </p:cNvPr>
          <p:cNvSpPr>
            <a:spLocks/>
          </p:cNvSpPr>
          <p:nvPr/>
        </p:nvSpPr>
        <p:spPr bwMode="auto">
          <a:xfrm>
            <a:off x="9052042" y="3539173"/>
            <a:ext cx="261938" cy="576262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98AC3E69-0DF6-2563-7DAC-D26F70E741B0}"/>
              </a:ext>
            </a:extLst>
          </p:cNvPr>
          <p:cNvSpPr>
            <a:spLocks/>
          </p:cNvSpPr>
          <p:nvPr/>
        </p:nvSpPr>
        <p:spPr bwMode="auto">
          <a:xfrm>
            <a:off x="9052042" y="4547236"/>
            <a:ext cx="261938" cy="576263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B3FC3567-77BC-331B-B80F-D5DC7787E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828" y="3580448"/>
            <a:ext cx="1966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/>
              <a:t>Modifikatorer</a:t>
            </a:r>
            <a:endParaRPr lang="en-US" altLang="en-US" dirty="0"/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89AA6223-ED78-DF67-A5CE-8863156D0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362" y="4560860"/>
            <a:ext cx="1979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/>
              <a:t>Observatorer</a:t>
            </a:r>
            <a:endParaRPr lang="en-US" altLang="en-US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08B1DF55-A83E-357D-98C3-F1B4C3490269}"/>
              </a:ext>
            </a:extLst>
          </p:cNvPr>
          <p:cNvSpPr txBox="1">
            <a:spLocks/>
          </p:cNvSpPr>
          <p:nvPr/>
        </p:nvSpPr>
        <p:spPr bwMode="auto">
          <a:xfrm>
            <a:off x="9387993" y="611049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E1BE64-01E4-7D44-CE9B-2036CB38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181" y="5486606"/>
            <a:ext cx="1223962" cy="2174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860161-2F1F-04B2-30E6-D4A3C2730E7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22918" y="548660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B831A79-C46A-C11D-9721-343541AF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181" y="5919992"/>
            <a:ext cx="1223962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5D54E99D-9512-C7A8-3621-F3795AF4E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3157" y="5270705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D118886-073E-E801-7B5B-C232CD19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618" y="5704093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994B00-09F8-4C7D-7B83-3705D551F94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22918" y="591840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9" name="Left Brace 38">
            <a:extLst>
              <a:ext uri="{FF2B5EF4-FFF2-40B4-BE49-F238E27FC236}">
                <a16:creationId xmlns:a16="http://schemas.microsoft.com/office/drawing/2014/main" id="{21056E0E-38EE-E8B8-6B0D-AB8B70BD04A6}"/>
              </a:ext>
            </a:extLst>
          </p:cNvPr>
          <p:cNvSpPr>
            <a:spLocks/>
          </p:cNvSpPr>
          <p:nvPr/>
        </p:nvSpPr>
        <p:spPr bwMode="auto">
          <a:xfrm>
            <a:off x="9047426" y="5475493"/>
            <a:ext cx="261938" cy="576263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50F34422-810A-CCBB-AA0B-AA1128241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054" y="5270705"/>
            <a:ext cx="20938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err="1"/>
              <a:t>Metoder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som</a:t>
            </a:r>
            <a:br>
              <a:rPr lang="en-US" altLang="en-US" sz="2000" dirty="0"/>
            </a:br>
            <a:r>
              <a:rPr lang="en-US" altLang="en-US" sz="2000" dirty="0" err="1"/>
              <a:t>både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modifiserer</a:t>
            </a:r>
            <a:br>
              <a:rPr lang="en-US" altLang="en-US" sz="2000" dirty="0"/>
            </a:br>
            <a:r>
              <a:rPr lang="en-US" altLang="en-US" sz="2000" dirty="0" err="1"/>
              <a:t>og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observerer</a:t>
            </a:r>
            <a:endParaRPr lang="en-US" altLang="en-US" sz="2000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BE2CD500-9279-6E32-B195-87D916EB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ECA872A-C140-DC75-9645-B3557189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35F82D3-6377-4960-FF1D-FF0B3B71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28880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11BDB04B-CB42-E246-831E-CA89C43DA436}"/>
              </a:ext>
            </a:extLst>
          </p:cNvPr>
          <p:cNvSpPr txBox="1">
            <a:spLocks/>
          </p:cNvSpPr>
          <p:nvPr/>
        </p:nvSpPr>
        <p:spPr bwMode="auto">
          <a:xfrm>
            <a:off x="3372861" y="252789"/>
            <a:ext cx="76622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Calibri" panose="020F0502020204030204" pitchFamily="34" charset="0"/>
              </a:rPr>
              <a:t>Testing - -  </a:t>
            </a:r>
            <a:r>
              <a:rPr lang="en-US" altLang="en-US" sz="3600" dirty="0" err="1">
                <a:solidFill>
                  <a:schemeClr val="tx2"/>
                </a:solidFill>
                <a:latin typeface="Calibri" panose="020F0502020204030204" pitchFamily="34" charset="0"/>
              </a:rPr>
              <a:t>Enhetstesting</a:t>
            </a:r>
            <a:endParaRPr lang="en-US" altLang="en-US" sz="3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9BD8F17-ED34-684A-A85C-BBB595288228}"/>
              </a:ext>
            </a:extLst>
          </p:cNvPr>
          <p:cNvSpPr txBox="1">
            <a:spLocks/>
          </p:cNvSpPr>
          <p:nvPr/>
        </p:nvSpPr>
        <p:spPr bwMode="auto">
          <a:xfrm>
            <a:off x="388142" y="172421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 err="1">
                <a:latin typeface="Calibri" panose="020F0502020204030204" pitchFamily="34" charset="0"/>
              </a:rPr>
              <a:t>Når</a:t>
            </a:r>
            <a:r>
              <a:rPr lang="en-US" altLang="en-US" sz="2800" dirty="0">
                <a:latin typeface="Calibri" panose="020F0502020204030204" pitchFamily="34" charset="0"/>
              </a:rPr>
              <a:t> vi </a:t>
            </a:r>
            <a:r>
              <a:rPr lang="en-US" altLang="en-US" sz="2800" dirty="0" err="1">
                <a:latin typeface="Calibri" panose="020F0502020204030204" pitchFamily="34" charset="0"/>
              </a:rPr>
              <a:t>skal</a:t>
            </a:r>
            <a:r>
              <a:rPr lang="en-US" altLang="en-US" sz="2800" dirty="0">
                <a:latin typeface="Calibri" panose="020F0502020204030204" pitchFamily="34" charset="0"/>
              </a:rPr>
              <a:t> teste et </a:t>
            </a:r>
            <a:r>
              <a:rPr lang="en-US" altLang="en-US" sz="2800" dirty="0" err="1">
                <a:latin typeface="Calibri" panose="020F0502020204030204" pitchFamily="34" charset="0"/>
              </a:rPr>
              <a:t>objekt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kan</a:t>
            </a:r>
            <a:r>
              <a:rPr lang="en-US" altLang="en-US" sz="2800" dirty="0">
                <a:latin typeface="Calibri" panose="020F0502020204030204" pitchFamily="34" charset="0"/>
              </a:rPr>
              <a:t> vi </a:t>
            </a:r>
            <a:r>
              <a:rPr lang="en-US" altLang="en-US" sz="2800" dirty="0" err="1">
                <a:latin typeface="Calibri" panose="020F0502020204030204" pitchFamily="34" charset="0"/>
              </a:rPr>
              <a:t>først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kalle</a:t>
            </a:r>
            <a:r>
              <a:rPr lang="en-US" altLang="en-US" sz="2800" dirty="0">
                <a:latin typeface="Calibri" panose="020F0502020204030204" pitchFamily="34" charset="0"/>
              </a:rPr>
              <a:t> en </a:t>
            </a:r>
            <a:r>
              <a:rPr lang="en-US" altLang="en-US" sz="2800" dirty="0" err="1">
                <a:latin typeface="Calibri" panose="020F0502020204030204" pitchFamily="34" charset="0"/>
              </a:rPr>
              <a:t>observator-metode</a:t>
            </a:r>
            <a:r>
              <a:rPr lang="en-US" altLang="en-US" sz="2800" dirty="0">
                <a:latin typeface="Calibri" panose="020F0502020204030204" pitchFamily="34" charset="0"/>
              </a:rPr>
              <a:t>, </a:t>
            </a:r>
            <a:r>
              <a:rPr lang="en-US" altLang="en-US" sz="2800" dirty="0" err="1">
                <a:latin typeface="Calibri" panose="020F0502020204030204" pitchFamily="34" charset="0"/>
              </a:rPr>
              <a:t>så</a:t>
            </a:r>
            <a:r>
              <a:rPr lang="en-US" altLang="en-US" sz="2800" dirty="0">
                <a:latin typeface="Calibri" panose="020F0502020204030204" pitchFamily="34" charset="0"/>
              </a:rPr>
              <a:t> en </a:t>
            </a:r>
            <a:r>
              <a:rPr lang="en-US" altLang="en-US" sz="2800" dirty="0" err="1">
                <a:latin typeface="Calibri" panose="020F0502020204030204" pitchFamily="34" charset="0"/>
              </a:rPr>
              <a:t>modifikator-metode</a:t>
            </a:r>
            <a:br>
              <a:rPr lang="en-US" altLang="en-US" sz="2800" dirty="0">
                <a:latin typeface="Calibri" panose="020F0502020204030204" pitchFamily="34" charset="0"/>
              </a:rPr>
            </a:br>
            <a:r>
              <a:rPr lang="en-US" altLang="en-US" sz="2800" dirty="0" err="1">
                <a:latin typeface="Calibri" panose="020F0502020204030204" pitchFamily="34" charset="0"/>
              </a:rPr>
              <a:t>og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så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igjen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observator-metoden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og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br>
              <a:rPr lang="en-US" altLang="en-US" sz="2800" dirty="0">
                <a:latin typeface="Calibri" panose="020F0502020204030204" pitchFamily="34" charset="0"/>
              </a:rPr>
            </a:br>
            <a:r>
              <a:rPr lang="en-US" altLang="en-US" sz="2800" dirty="0">
                <a:latin typeface="Calibri" panose="020F0502020204030204" pitchFamily="34" charset="0"/>
              </a:rPr>
              <a:t>se om vi </a:t>
            </a:r>
            <a:r>
              <a:rPr lang="en-US" altLang="en-US" sz="2800" dirty="0" err="1">
                <a:latin typeface="Calibri" panose="020F0502020204030204" pitchFamily="34" charset="0"/>
              </a:rPr>
              <a:t>observerer</a:t>
            </a:r>
            <a:r>
              <a:rPr lang="en-US" altLang="en-US" sz="2800" dirty="0">
                <a:latin typeface="Calibri" panose="020F0502020204030204" pitchFamily="34" charset="0"/>
              </a:rPr>
              <a:t>  det </a:t>
            </a:r>
            <a:r>
              <a:rPr lang="en-US" altLang="en-US" sz="2800" dirty="0" err="1">
                <a:latin typeface="Calibri" panose="020F0502020204030204" pitchFamily="34" charset="0"/>
              </a:rPr>
              <a:t>ønskede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resultatet</a:t>
            </a:r>
            <a:r>
              <a:rPr lang="en-US" altLang="en-US" sz="2800" dirty="0">
                <a:latin typeface="Calibri" panose="020F0502020204030204" pitchFamily="34" charset="0"/>
              </a:rPr>
              <a:t>  </a:t>
            </a:r>
            <a:br>
              <a:rPr lang="en-US" altLang="en-US" sz="2800" dirty="0">
                <a:latin typeface="Calibri" panose="020F0502020204030204" pitchFamily="34" charset="0"/>
              </a:rPr>
            </a:br>
            <a:r>
              <a:rPr lang="en-US" altLang="en-US" sz="2800" dirty="0">
                <a:latin typeface="Calibri" panose="020F0502020204030204" pitchFamily="34" charset="0"/>
              </a:rPr>
              <a:t>- den </a:t>
            </a:r>
            <a:r>
              <a:rPr lang="en-US" altLang="en-US" sz="2800" dirty="0" err="1">
                <a:latin typeface="Calibri" panose="020F0502020204030204" pitchFamily="34" charset="0"/>
              </a:rPr>
              <a:t>ønskede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forandringen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i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</a:rPr>
              <a:t>tilstanden</a:t>
            </a:r>
            <a:r>
              <a:rPr lang="en-US" altLang="en-US" sz="28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4515" name="Slide Number Placeholder 2">
            <a:extLst>
              <a:ext uri="{FF2B5EF4-FFF2-40B4-BE49-F238E27FC236}">
                <a16:creationId xmlns:a16="http://schemas.microsoft.com/office/drawing/2014/main" id="{511F1B47-A329-F146-A3A2-91F3AEEF444A}"/>
              </a:ext>
            </a:extLst>
          </p:cNvPr>
          <p:cNvSpPr txBox="1">
            <a:spLocks/>
          </p:cNvSpPr>
          <p:nvPr/>
        </p:nvSpPr>
        <p:spPr bwMode="auto">
          <a:xfrm>
            <a:off x="9392609" y="518223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AF1742F8-9F76-FF49-A1A3-550FDEC7D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7898" y="2386648"/>
            <a:ext cx="1582737" cy="296386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7" name="Rectangle 9">
            <a:extLst>
              <a:ext uri="{FF2B5EF4-FFF2-40B4-BE49-F238E27FC236}">
                <a16:creationId xmlns:a16="http://schemas.microsoft.com/office/drawing/2014/main" id="{4BC76A55-964B-224A-8385-303A949D1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797" y="1738949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Et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objekt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1D75A-D67E-C844-B5C7-2A62F80A6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1497" y="2602548"/>
            <a:ext cx="215900" cy="144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B6CD2-CEC2-9D4B-B7DA-97797B9DE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235" y="2602548"/>
            <a:ext cx="360363" cy="144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C9E35B-399D-1348-8FEE-F638DAAB2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7397" y="2889886"/>
            <a:ext cx="215900" cy="144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CA02C-9DAD-CB4E-90B0-643BC009A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797" y="4558349"/>
            <a:ext cx="1223962" cy="2174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5B87C7-7096-4C43-B321-592395B2D75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27534" y="455834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CA038-E7DF-A649-AC78-F714A2D25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797" y="4991735"/>
            <a:ext cx="1223962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24" name="TextBox 6">
            <a:extLst>
              <a:ext uri="{FF2B5EF4-FFF2-40B4-BE49-F238E27FC236}">
                <a16:creationId xmlns:a16="http://schemas.microsoft.com/office/drawing/2014/main" id="{8F2EE2F9-1F27-B44B-92D3-D2EC024E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773" y="4342448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64525" name="TextBox 20">
            <a:extLst>
              <a:ext uri="{FF2B5EF4-FFF2-40B4-BE49-F238E27FC236}">
                <a16:creationId xmlns:a16="http://schemas.microsoft.com/office/drawing/2014/main" id="{9A6978A7-3219-9C4C-B7B1-A37296406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234" y="4775836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D25DF-A1EA-DB49-A88B-FF44CD4D36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27534" y="499014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F813649-6F53-A14F-B56C-1953F100D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235" y="3610610"/>
            <a:ext cx="1223963" cy="217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4D71F1-8A59-1D42-BC98-5E1E160939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98972" y="3610610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486504-9E3F-FB4C-9573-C69C03741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235" y="4043998"/>
            <a:ext cx="1223963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noProof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30" name="TextBox 6">
            <a:extLst>
              <a:ext uri="{FF2B5EF4-FFF2-40B4-BE49-F238E27FC236}">
                <a16:creationId xmlns:a16="http://schemas.microsoft.com/office/drawing/2014/main" id="{E3DDEF07-036E-F547-95D6-45A7A57F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9209" y="3394711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. . . . .</a:t>
            </a:r>
          </a:p>
        </p:txBody>
      </p:sp>
      <p:sp>
        <p:nvSpPr>
          <p:cNvPr id="64531" name="TextBox 20">
            <a:extLst>
              <a:ext uri="{FF2B5EF4-FFF2-40B4-BE49-F238E27FC236}">
                <a16:creationId xmlns:a16="http://schemas.microsoft.com/office/drawing/2014/main" id="{F13E4294-7BA4-584D-89B9-0DF18C3B3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259" y="3826511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. . . . 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6EA110-F85F-EB47-967F-B5C51C41352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98972" y="4042410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BD506EF7-A81E-264F-94FE-AE8B8EED03A6}"/>
              </a:ext>
            </a:extLst>
          </p:cNvPr>
          <p:cNvSpPr>
            <a:spLocks/>
          </p:cNvSpPr>
          <p:nvPr/>
        </p:nvSpPr>
        <p:spPr bwMode="auto">
          <a:xfrm>
            <a:off x="9052042" y="3539173"/>
            <a:ext cx="261938" cy="576262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252382E3-AE22-E14E-B906-781AAB056A67}"/>
              </a:ext>
            </a:extLst>
          </p:cNvPr>
          <p:cNvSpPr>
            <a:spLocks/>
          </p:cNvSpPr>
          <p:nvPr/>
        </p:nvSpPr>
        <p:spPr bwMode="auto">
          <a:xfrm>
            <a:off x="9052042" y="4547236"/>
            <a:ext cx="261938" cy="576263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64535" name="TextBox 26">
            <a:extLst>
              <a:ext uri="{FF2B5EF4-FFF2-40B4-BE49-F238E27FC236}">
                <a16:creationId xmlns:a16="http://schemas.microsoft.com/office/drawing/2014/main" id="{0B9562CF-3BA5-4543-97F6-DAE65BA59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943" y="3539173"/>
            <a:ext cx="1966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Modifikatorer</a:t>
            </a:r>
          </a:p>
        </p:txBody>
      </p:sp>
      <p:sp>
        <p:nvSpPr>
          <p:cNvPr id="64536" name="TextBox 27">
            <a:extLst>
              <a:ext uri="{FF2B5EF4-FFF2-40B4-BE49-F238E27FC236}">
                <a16:creationId xmlns:a16="http://schemas.microsoft.com/office/drawing/2014/main" id="{C2BAFEB7-4B51-0042-A0A5-495A1F63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943" y="4517073"/>
            <a:ext cx="1979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Observatorer</a:t>
            </a:r>
          </a:p>
        </p:txBody>
      </p:sp>
      <p:sp>
        <p:nvSpPr>
          <p:cNvPr id="64537" name="TextBox 28">
            <a:extLst>
              <a:ext uri="{FF2B5EF4-FFF2-40B4-BE49-F238E27FC236}">
                <a16:creationId xmlns:a16="http://schemas.microsoft.com/office/drawing/2014/main" id="{34FC15FE-CCBF-DC4C-8F97-6E2BB2AED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827" y="5550537"/>
            <a:ext cx="6759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/>
              <a:t>Objektets</a:t>
            </a:r>
            <a:r>
              <a:rPr lang="en-US" altLang="en-US" dirty="0"/>
              <a:t> </a:t>
            </a:r>
            <a:r>
              <a:rPr lang="en-US" altLang="en-US" dirty="0" err="1"/>
              <a:t>semantikk</a:t>
            </a:r>
            <a:r>
              <a:rPr lang="en-US" altLang="en-US" dirty="0"/>
              <a:t> </a:t>
            </a:r>
            <a:r>
              <a:rPr lang="en-US" altLang="en-US" dirty="0" err="1"/>
              <a:t>kan</a:t>
            </a:r>
            <a:r>
              <a:rPr lang="en-US" altLang="en-US" dirty="0"/>
              <a:t> </a:t>
            </a:r>
            <a:r>
              <a:rPr lang="en-US" altLang="en-US" dirty="0" err="1"/>
              <a:t>beskrives</a:t>
            </a:r>
            <a:r>
              <a:rPr lang="en-US" altLang="en-US" dirty="0"/>
              <a:t> av den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/>
              <a:t>historiske</a:t>
            </a:r>
            <a:r>
              <a:rPr lang="en-US" altLang="en-US" dirty="0"/>
              <a:t> </a:t>
            </a:r>
            <a:r>
              <a:rPr lang="en-US" altLang="en-US" dirty="0" err="1"/>
              <a:t>sekvensen</a:t>
            </a:r>
            <a:r>
              <a:rPr lang="en-US" altLang="en-US" dirty="0"/>
              <a:t> av </a:t>
            </a:r>
            <a:r>
              <a:rPr lang="en-US" altLang="en-US" dirty="0" err="1"/>
              <a:t>operasjoner</a:t>
            </a:r>
            <a:r>
              <a:rPr lang="en-US" altLang="en-US" dirty="0"/>
              <a:t> </a:t>
            </a:r>
            <a:r>
              <a:rPr lang="en-US" altLang="en-US" dirty="0" err="1"/>
              <a:t>på</a:t>
            </a:r>
            <a:r>
              <a:rPr lang="en-US" altLang="en-US" dirty="0"/>
              <a:t> </a:t>
            </a:r>
            <a:r>
              <a:rPr lang="en-US" altLang="en-US" dirty="0" err="1"/>
              <a:t>objektet</a:t>
            </a:r>
            <a:endParaRPr lang="en-US" altLang="en-US" dirty="0"/>
          </a:p>
        </p:txBody>
      </p:sp>
      <p:sp>
        <p:nvSpPr>
          <p:cNvPr id="27" name="Text Box 50">
            <a:extLst>
              <a:ext uri="{FF2B5EF4-FFF2-40B4-BE49-F238E27FC236}">
                <a16:creationId xmlns:a16="http://schemas.microsoft.com/office/drawing/2014/main" id="{1FC355C9-11CF-EB48-A233-BF4433D0A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2" y="5206047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b-NO" sz="1800">
              <a:latin typeface="Times New Roman" panose="02020603050405020304" pitchFamily="18" charset="0"/>
            </a:endParaRPr>
          </a:p>
        </p:txBody>
      </p:sp>
      <p:sp>
        <p:nvSpPr>
          <p:cNvPr id="28" name="AutoShape 52">
            <a:extLst>
              <a:ext uri="{FF2B5EF4-FFF2-40B4-BE49-F238E27FC236}">
                <a16:creationId xmlns:a16="http://schemas.microsoft.com/office/drawing/2014/main" id="{3D65A840-A7FA-D642-B166-B5744BCA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437" y="5543233"/>
            <a:ext cx="6759574" cy="853121"/>
          </a:xfrm>
          <a:prstGeom prst="wedgeRoundRectCallout">
            <a:avLst>
              <a:gd name="adj1" fmla="val -55795"/>
              <a:gd name="adj2" fmla="val -930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nb-NO" sz="1600">
              <a:latin typeface="Times" pitchFamily="2" charset="0"/>
            </a:endParaRPr>
          </a:p>
        </p:txBody>
      </p:sp>
      <p:pic>
        <p:nvPicPr>
          <p:cNvPr id="29" name="Picture 53">
            <a:extLst>
              <a:ext uri="{FF2B5EF4-FFF2-40B4-BE49-F238E27FC236}">
                <a16:creationId xmlns:a16="http://schemas.microsoft.com/office/drawing/2014/main" id="{2F479F6A-DE84-174C-AF66-20BCC0D73EC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4750" r="51730" b="62311"/>
          <a:stretch>
            <a:fillRect/>
          </a:stretch>
        </p:blipFill>
        <p:spPr bwMode="auto">
          <a:xfrm>
            <a:off x="1117603" y="5482271"/>
            <a:ext cx="1008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DFB44-6E43-314B-951E-2D39C3E95F3A}"/>
              </a:ext>
            </a:extLst>
          </p:cNvPr>
          <p:cNvSpPr txBox="1"/>
          <p:nvPr/>
        </p:nvSpPr>
        <p:spPr>
          <a:xfrm>
            <a:off x="282371" y="5578205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Ole-Johan</a:t>
            </a:r>
            <a:br>
              <a:rPr lang="nb-NO" dirty="0"/>
            </a:br>
            <a:r>
              <a:rPr lang="nb-NO" dirty="0"/>
              <a:t>Dahl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00E67-2616-0142-9B26-868A0DFCB88A}"/>
              </a:ext>
            </a:extLst>
          </p:cNvPr>
          <p:cNvSpPr txBox="1"/>
          <p:nvPr/>
        </p:nvSpPr>
        <p:spPr>
          <a:xfrm>
            <a:off x="282371" y="4839258"/>
            <a:ext cx="336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For de som er spesielt interessert: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320B9-C30B-1E17-324D-6B934F8A13D6}"/>
              </a:ext>
            </a:extLst>
          </p:cNvPr>
          <p:cNvSpPr txBox="1"/>
          <p:nvPr/>
        </p:nvSpPr>
        <p:spPr>
          <a:xfrm>
            <a:off x="737473" y="1207133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Hvis mulig: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0CC4E-49F1-23C9-7334-0A210C3D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8E391-60B4-F9BB-F431-8C85B2BF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DDBB5E-13FB-7CCA-8769-CE3D422A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4860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>
            <a:extLst>
              <a:ext uri="{FF2B5EF4-FFF2-40B4-BE49-F238E27FC236}">
                <a16:creationId xmlns:a16="http://schemas.microsoft.com/office/drawing/2014/main" id="{23BE0044-BDA5-CDCC-4E8D-D50B6441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285" y="2563354"/>
            <a:ext cx="538490" cy="203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4" name="Straight Arrow Connector 26">
            <a:extLst>
              <a:ext uri="{FF2B5EF4-FFF2-40B4-BE49-F238E27FC236}">
                <a16:creationId xmlns:a16="http://schemas.microsoft.com/office/drawing/2014/main" id="{1AF77615-4F60-21EE-8D8C-BC0C813FD3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77481" y="2665817"/>
            <a:ext cx="44351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27">
            <a:extLst>
              <a:ext uri="{FF2B5EF4-FFF2-40B4-BE49-F238E27FC236}">
                <a16:creationId xmlns:a16="http://schemas.microsoft.com/office/drawing/2014/main" id="{2FC58398-DF29-24A1-2DE8-8BA0B30CA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221" y="2766554"/>
            <a:ext cx="1152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tell1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25E6E516-A85D-B1F9-D640-BC04BE6CB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638" y="2150129"/>
            <a:ext cx="1174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/>
              <a:t>Type:Teller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5A772-3180-D7B4-98C2-D4B08BAE4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058" y="5252049"/>
            <a:ext cx="37802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2000" dirty="0">
                <a:latin typeface="Times New Roman" panose="02020603050405020304" pitchFamily="18" charset="0"/>
              </a:rPr>
              <a:t>Når skal vi skrive testprogrammet?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F8F689-6B4D-1F43-8598-B457E156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689" y="5666155"/>
            <a:ext cx="1806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Om du er alene?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Om dere er flere?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B967C23B-41E4-7F33-4729-359C1224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823" y="177848"/>
            <a:ext cx="4770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Om </a:t>
            </a:r>
            <a:r>
              <a:rPr lang="en-US" altLang="en-US" sz="3200" dirty="0" err="1">
                <a:latin typeface="Times New Roman" panose="02020603050405020304" pitchFamily="18" charset="0"/>
              </a:rPr>
              <a:t>å</a:t>
            </a:r>
            <a:r>
              <a:rPr lang="en-US" altLang="en-US" sz="3200" dirty="0">
                <a:latin typeface="Times New Roman" panose="02020603050405020304" pitchFamily="18" charset="0"/>
              </a:rPr>
              <a:t> teste et </a:t>
            </a:r>
            <a:r>
              <a:rPr lang="en-US" altLang="en-US" sz="3200" dirty="0" err="1">
                <a:latin typeface="Times New Roman" panose="02020603050405020304" pitchFamily="18" charset="0"/>
              </a:rPr>
              <a:t>objekt</a:t>
            </a:r>
            <a:r>
              <a:rPr lang="en-US" altLang="en-US" sz="3200" dirty="0">
                <a:latin typeface="Times New Roman" panose="02020603050405020304" pitchFamily="18" charset="0"/>
              </a:rPr>
              <a:t> /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klasse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9F626642-9A46-CF06-7458-6C776E49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204" y="1368232"/>
            <a:ext cx="2675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public</a:t>
            </a:r>
            <a:r>
              <a:rPr lang="en-US" altLang="en-US" sz="2000" dirty="0"/>
              <a:t> void </a:t>
            </a:r>
            <a:r>
              <a:rPr lang="en-US" altLang="en-US" sz="2000" dirty="0" err="1"/>
              <a:t>tellOpp</a:t>
            </a:r>
            <a:r>
              <a:rPr lang="en-US" altLang="en-US" sz="2000" dirty="0"/>
              <a:t> ( )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6B968D2E-BEDD-6570-80D4-123B8A9B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991" y="1906454"/>
            <a:ext cx="2746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public</a:t>
            </a:r>
            <a:r>
              <a:rPr lang="en-US" altLang="en-US" sz="2000" dirty="0"/>
              <a:t> int </a:t>
            </a:r>
            <a:r>
              <a:rPr lang="en-US" altLang="en-US" sz="2000" dirty="0" err="1"/>
              <a:t>hentVerdi</a:t>
            </a:r>
            <a:r>
              <a:rPr lang="en-US" altLang="en-US" sz="2000" dirty="0"/>
              <a:t> ( 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FDC67F8-FB5C-3323-62D7-03D942D4F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056" y="1543050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AAA3737F-6D35-B74F-AF1F-06DA3BC5B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843" y="1716087"/>
            <a:ext cx="1212850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3B1060-08E2-9A82-08E9-F5F12A5EB37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228406" y="1716087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FA7652-74D2-EF95-F0A7-967B685F37F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198244" y="2298700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10DA3D8-876F-C5F0-E7FD-FEF50D4C5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006" y="2300287"/>
            <a:ext cx="1211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1A8135-A329-6C7B-EAE3-FAFA2FC77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40" y="2851150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6FFCC2-0072-DAA3-583B-915A5B9AD1D6}"/>
              </a:ext>
            </a:extLst>
          </p:cNvPr>
          <p:cNvSpPr txBox="1"/>
          <p:nvPr/>
        </p:nvSpPr>
        <p:spPr>
          <a:xfrm>
            <a:off x="9864784" y="3511519"/>
            <a:ext cx="1749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dirty="0"/>
              <a:t>Et Teller-objekt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15100E-6D6E-9851-1E4B-E5E181AD5875}"/>
              </a:ext>
            </a:extLst>
          </p:cNvPr>
          <p:cNvSpPr txBox="1"/>
          <p:nvPr/>
        </p:nvSpPr>
        <p:spPr>
          <a:xfrm>
            <a:off x="10352405" y="2964602"/>
            <a:ext cx="70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dirty="0"/>
              <a:t>verdi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314BE-A70F-7307-31FF-ED77AD31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8" y="926858"/>
            <a:ext cx="3852963" cy="2324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D24306-6473-CC38-8162-CF24EA77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1" y="3843873"/>
            <a:ext cx="8011427" cy="29132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014EB-65E7-E243-2CD2-8614F333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5526A2-56EB-ECAF-E397-00B0E7E2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10EF4-8D46-45D2-D680-A4AFD4D2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935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FC433392-9FF7-4913-4AEA-9CD0541A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285" y="2563354"/>
            <a:ext cx="538490" cy="203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3" name="Straight Arrow Connector 26">
            <a:extLst>
              <a:ext uri="{FF2B5EF4-FFF2-40B4-BE49-F238E27FC236}">
                <a16:creationId xmlns:a16="http://schemas.microsoft.com/office/drawing/2014/main" id="{E3440CFE-53B5-EB24-D09E-0C45F246F5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65124" y="2665817"/>
            <a:ext cx="4447457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27">
            <a:extLst>
              <a:ext uri="{FF2B5EF4-FFF2-40B4-BE49-F238E27FC236}">
                <a16:creationId xmlns:a16="http://schemas.microsoft.com/office/drawing/2014/main" id="{E70B5206-AC0A-27A7-5641-D3F4F386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221" y="2766554"/>
            <a:ext cx="13356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Navn: teller1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576B301-6C82-87E6-2F0B-FAED6D552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638" y="2150129"/>
            <a:ext cx="1174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/>
              <a:t>Type:Teller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FE305866-EDF7-DC0B-4D40-3BE7F035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878" y="175320"/>
            <a:ext cx="86100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Samme</a:t>
            </a:r>
            <a:r>
              <a:rPr lang="en-US" altLang="en-US" sz="3200" dirty="0">
                <a:latin typeface="Times New Roman" panose="02020603050405020304" pitchFamily="18" charset="0"/>
              </a:rPr>
              <a:t> – men med </a:t>
            </a:r>
            <a:r>
              <a:rPr lang="en-US" altLang="en-US" sz="3200" dirty="0" err="1">
                <a:latin typeface="Times New Roman" panose="02020603050405020304" pitchFamily="18" charset="0"/>
              </a:rPr>
              <a:t>egen</a:t>
            </a:r>
            <a:r>
              <a:rPr lang="en-US" altLang="en-US" sz="3200" dirty="0">
                <a:latin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</a:rPr>
              <a:t>statisk</a:t>
            </a:r>
            <a:r>
              <a:rPr lang="en-US" altLang="en-US" sz="3200" dirty="0">
                <a:latin typeface="Times New Roman" panose="02020603050405020304" pitchFamily="18" charset="0"/>
              </a:rPr>
              <a:t>)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metode</a:t>
            </a:r>
            <a:r>
              <a:rPr lang="en-US" altLang="en-US" sz="3200" dirty="0">
                <a:latin typeface="Times New Roman" panose="02020603050405020304" pitchFamily="18" charset="0"/>
              </a:rPr>
              <a:t> for </a:t>
            </a:r>
            <a:r>
              <a:rPr lang="en-US" altLang="en-US" sz="3200" dirty="0" err="1">
                <a:latin typeface="Times New Roman" panose="02020603050405020304" pitchFamily="18" charset="0"/>
              </a:rPr>
              <a:t>å</a:t>
            </a:r>
            <a:r>
              <a:rPr lang="en-US" altLang="en-US" sz="3200" dirty="0">
                <a:latin typeface="Times New Roman" panose="02020603050405020304" pitchFamily="18" charset="0"/>
              </a:rPr>
              <a:t> teste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A09B4139-B644-77A7-002F-E69D6923F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204" y="1368232"/>
            <a:ext cx="2675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public</a:t>
            </a:r>
            <a:r>
              <a:rPr lang="en-US" altLang="en-US" sz="2000" dirty="0"/>
              <a:t> void </a:t>
            </a:r>
            <a:r>
              <a:rPr lang="en-US" altLang="en-US" sz="2000" dirty="0" err="1"/>
              <a:t>tellOpp</a:t>
            </a:r>
            <a:r>
              <a:rPr lang="en-US" altLang="en-US" sz="2000" dirty="0"/>
              <a:t> ( )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F8EC144C-1094-A573-C4B0-1D0E0CAE0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991" y="1906454"/>
            <a:ext cx="2746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public</a:t>
            </a:r>
            <a:r>
              <a:rPr lang="en-US" altLang="en-US" sz="2000" dirty="0"/>
              <a:t> int </a:t>
            </a:r>
            <a:r>
              <a:rPr lang="en-US" altLang="en-US" sz="2000" dirty="0" err="1"/>
              <a:t>hentVerdi</a:t>
            </a:r>
            <a:r>
              <a:rPr lang="en-US" altLang="en-US" sz="2000" dirty="0"/>
              <a:t> ( 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D8091C-82D2-DDF7-36B5-6CA5AC2B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056" y="1543050"/>
            <a:ext cx="1901825" cy="18780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D1A66E3-6763-0806-1D24-1D3A17B2B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843" y="1716087"/>
            <a:ext cx="1212850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28CD2-376D-B304-400D-72023A62359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228406" y="1716087"/>
            <a:ext cx="7143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D97539-6ABC-4EF5-B5EC-01537798B1C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198244" y="2298700"/>
            <a:ext cx="82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046DBE2-A29A-BA64-5986-F5EB8B3ED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006" y="2300287"/>
            <a:ext cx="1211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4B616B-41CF-5AA1-A580-BB4C69650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40" y="2851150"/>
            <a:ext cx="4095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CF5DE3-8484-2730-3BDB-E541212B3567}"/>
              </a:ext>
            </a:extLst>
          </p:cNvPr>
          <p:cNvSpPr txBox="1"/>
          <p:nvPr/>
        </p:nvSpPr>
        <p:spPr>
          <a:xfrm>
            <a:off x="9864784" y="3511519"/>
            <a:ext cx="1749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dirty="0"/>
              <a:t>Et Teller-objekt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802B2A-4E57-52C5-26C2-FB72D2113461}"/>
              </a:ext>
            </a:extLst>
          </p:cNvPr>
          <p:cNvSpPr txBox="1"/>
          <p:nvPr/>
        </p:nvSpPr>
        <p:spPr>
          <a:xfrm>
            <a:off x="10352405" y="2964602"/>
            <a:ext cx="70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dirty="0"/>
              <a:t>verdi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15905-FE1F-DC4B-C89E-07F6DBA4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7" y="926857"/>
            <a:ext cx="3618137" cy="21826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1984AA-6426-FD01-764C-FAC3BC82C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" y="3224578"/>
            <a:ext cx="8498028" cy="3627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C13D1-9A70-182F-A4ED-D2959A66AC2C}"/>
              </a:ext>
            </a:extLst>
          </p:cNvPr>
          <p:cNvSpPr txBox="1"/>
          <p:nvPr/>
        </p:nvSpPr>
        <p:spPr>
          <a:xfrm>
            <a:off x="10593658" y="276244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BC285-D4E6-DC4F-7242-489CB421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0E0BA61-2DCF-5DC6-4919-AD0DCD10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D45AC59-C62F-90C7-0CEF-90D1B5F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38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96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2">
            <a:extLst>
              <a:ext uri="{FF2B5EF4-FFF2-40B4-BE49-F238E27FC236}">
                <a16:creationId xmlns:a16="http://schemas.microsoft.com/office/drawing/2014/main" id="{E1142E93-1DC8-584E-BD2B-1500B622F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797419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C8DD59-53F5-CE4B-8173-F8152F2A6004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nb-NO" altLang="en-US" sz="1400"/>
          </a:p>
        </p:txBody>
      </p:sp>
      <p:pic>
        <p:nvPicPr>
          <p:cNvPr id="62470" name="Picture 8" descr="kanin.jpg">
            <a:extLst>
              <a:ext uri="{FF2B5EF4-FFF2-40B4-BE49-F238E27FC236}">
                <a16:creationId xmlns:a16="http://schemas.microsoft.com/office/drawing/2014/main" id="{3458435A-815F-4D45-A1DC-98C56401B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244" y="1018178"/>
            <a:ext cx="18288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AE1E96E-5BFF-5645-BBC2-7C1AFCE146B5}"/>
              </a:ext>
            </a:extLst>
          </p:cNvPr>
          <p:cNvSpPr txBox="1">
            <a:spLocks/>
          </p:cNvSpPr>
          <p:nvPr/>
        </p:nvSpPr>
        <p:spPr bwMode="auto">
          <a:xfrm>
            <a:off x="1472270" y="395878"/>
            <a:ext cx="976674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chemeClr val="tx2"/>
                </a:solidFill>
              </a:rPr>
              <a:t>Flere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eksempler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på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enhetstesting</a:t>
            </a:r>
            <a:r>
              <a:rPr lang="en-US" altLang="en-US" sz="2800" dirty="0">
                <a:solidFill>
                  <a:schemeClr val="tx2"/>
                </a:solidFill>
              </a:rPr>
              <a:t>: Om </a:t>
            </a:r>
            <a:r>
              <a:rPr lang="en-US" altLang="en-US" sz="2800" dirty="0" err="1">
                <a:solidFill>
                  <a:schemeClr val="tx2"/>
                </a:solidFill>
              </a:rPr>
              <a:t>å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dirty="0" err="1">
                <a:solidFill>
                  <a:schemeClr val="tx2"/>
                </a:solidFill>
              </a:rPr>
              <a:t>lage</a:t>
            </a:r>
            <a:r>
              <a:rPr lang="en-US" altLang="en-US" sz="2800" dirty="0">
                <a:solidFill>
                  <a:schemeClr val="tx2"/>
                </a:solidFill>
              </a:rPr>
              <a:t> et </a:t>
            </a:r>
            <a:r>
              <a:rPr lang="en-US" altLang="en-US" sz="2800" dirty="0" err="1">
                <a:solidFill>
                  <a:schemeClr val="tx2"/>
                </a:solidFill>
              </a:rPr>
              <a:t>kaninbur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C9F4E-F1BC-1B49-B49A-44B0C1BD5D49}"/>
              </a:ext>
            </a:extLst>
          </p:cNvPr>
          <p:cNvSpPr/>
          <p:nvPr/>
        </p:nvSpPr>
        <p:spPr>
          <a:xfrm>
            <a:off x="473947" y="1187640"/>
            <a:ext cx="4474571" cy="2339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Kanin{</a:t>
            </a:r>
          </a:p>
          <a:p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String navn;</a:t>
            </a:r>
          </a:p>
          <a:p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Kanin(String nv) { </a:t>
            </a:r>
          </a:p>
          <a:p>
            <a:r>
              <a:rPr lang="en-GB" sz="1600">
                <a:solidFill>
                  <a:srgbClr val="9D9D9D"/>
                </a:solidFill>
                <a:latin typeface="Menlo" panose="020B0609030804020204" pitchFamily="49" charset="0"/>
              </a:rPr>
              <a:t>        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navn = nv;          </a:t>
            </a:r>
          </a:p>
          <a:p>
            <a:r>
              <a:rPr lang="en-GB" sz="1600">
                <a:solidFill>
                  <a:srgbClr val="9D9D9D"/>
                </a:solidFill>
                <a:latin typeface="Menlo" panose="020B0609030804020204" pitchFamily="49" charset="0"/>
              </a:rPr>
              <a:t>    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String hentNavn() {</a:t>
            </a:r>
          </a:p>
          <a:p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160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navn; </a:t>
            </a:r>
          </a:p>
          <a:p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 sz="160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7FB7ED-980E-7543-8DC1-1CC23AA8F7C1}"/>
              </a:ext>
            </a:extLst>
          </p:cNvPr>
          <p:cNvSpPr/>
          <p:nvPr/>
        </p:nvSpPr>
        <p:spPr>
          <a:xfrm>
            <a:off x="5425562" y="2991600"/>
            <a:ext cx="6292491" cy="258532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Kaninbur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. . . ;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boolean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settInn(Kanin k) {</a:t>
            </a:r>
          </a:p>
          <a:p>
            <a:r>
              <a:rPr lang="en-GB" dirty="0">
                <a:solidFill>
                  <a:srgbClr val="4D7DD9"/>
                </a:solidFill>
                <a:latin typeface="Menlo" panose="020B0609030804020204" pitchFamily="49" charset="0"/>
              </a:rPr>
              <a:t>      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. . . </a:t>
            </a:r>
            <a:endParaRPr lang="en-GB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}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taUt( ) {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  . . . 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27E3ED1-9C73-1D4B-85C0-FFC396044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69" y="3977006"/>
            <a:ext cx="34766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061496-E5B0-1716-9DDB-283A9E1CB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782A4-9108-7C38-0BEA-5760904B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4677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1D0060-3730-7E00-1743-470F756E985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7683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6B2E4E-0ADA-0D18-F909-CF6CA3AB03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8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58F13A-F083-4DA5-A906-8DD0496558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84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5454D4-3658-AFCF-264B-3F40390EAD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36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E292-1565-4CF8-803E-9E2A7861B3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688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D68040-8324-78B5-43DB-E9D3564CDE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841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02346B-86FB-C597-B1B0-CDD9C214D9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993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F906A1-64B6-CA0D-4655-630957B988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1146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8E9B8-E50B-6137-A41F-F4DCEE8128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1298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8BC71-E9D9-01AD-2897-E3C0CF1894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1450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779898-924F-206A-7625-B6C48C0AC3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1603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301E65-4E25-E25D-49DA-7110F17EE3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1755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ED0D4C-D7F5-67C2-EF9E-10441B0C86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1908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53CB2F-44A2-6407-FEEA-9894C3C60B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060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10CC71-4779-C4EF-6E1C-8594118A07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212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1B4F-D5D4-9ABA-6DF9-CB8DE887E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365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D28D37-817F-0127-40C7-8E706A6C81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517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EC7180-8D66-C80A-84FE-1906C99CDA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670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2597F9-8300-97A1-F381-4FD8DCE678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822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783130-CC0E-E11C-195C-D212735C49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2974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BC2C03-B4C7-A747-E01A-67AFCC316B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127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54EA93-CA89-E1C3-56AC-042A080D71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286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C3DED8-3D39-89D8-224E-D909CF32F1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438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74B6A3-BE78-8FC6-8FAE-F802E87A19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590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BECB57-D906-23D7-1274-806B9687D7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743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09A32C-826D-FDBB-0FF5-9F5F8DB97B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3895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C00C954-4423-82CB-C397-904FA22AD5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048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4A4B13-3B9D-D88B-868D-5EC5484A23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200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C23B055-8684-E689-0494-FB65C6F7B2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352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AFD74B-5B0D-98D1-1A9E-F919AEA3BB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505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906C79-3746-019E-AB5E-F4A10A4C3E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657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CBAAD6-A549-4820-CAD1-FDB4451770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810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6CFB6D-0B1E-AA64-C85B-646A796ABE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4962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149110-80A0-D90B-9AE6-81C6880B7F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114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494F05-3ED2-9642-E916-B3424F6B09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267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BF96A7-5D98-D959-FA39-26BF3AB67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419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6CFE46-9572-4554-E178-4868706675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572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D40F14-E2E1-DBD6-48C2-9CE8D349A3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724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90D195-9645-E299-23CA-7A04B56C32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5876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2D04672-A309-A0AC-6AEB-6952EB10B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93" y="368724"/>
            <a:ext cx="1454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 dirty="0">
                <a:latin typeface="Times New Roman" panose="02020603050405020304" pitchFamily="18" charset="0"/>
              </a:rPr>
              <a:t>RAM /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 dirty="0" err="1">
                <a:latin typeface="Times New Roman" panose="02020603050405020304" pitchFamily="18" charset="0"/>
              </a:rPr>
              <a:t>Minne</a:t>
            </a:r>
            <a:r>
              <a:rPr lang="en-US" altLang="nb-NO" sz="1800" b="1" dirty="0">
                <a:latin typeface="Times New Roman" panose="02020603050405020304" pitchFamily="18" charset="0"/>
              </a:rPr>
              <a:t> /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 dirty="0" err="1">
                <a:latin typeface="Times New Roman" panose="02020603050405020304" pitchFamily="18" charset="0"/>
              </a:rPr>
              <a:t>Primærlager</a:t>
            </a:r>
            <a:endParaRPr lang="en-US" altLang="nb-NO" sz="1800" b="1" dirty="0">
              <a:latin typeface="Times New Roman" panose="02020603050405020304" pitchFamily="18" charset="0"/>
            </a:endParaRPr>
          </a:p>
        </p:txBody>
      </p:sp>
      <p:cxnSp>
        <p:nvCxnSpPr>
          <p:cNvPr id="42" name="Straight Connector 106">
            <a:extLst>
              <a:ext uri="{FF2B5EF4-FFF2-40B4-BE49-F238E27FC236}">
                <a16:creationId xmlns:a16="http://schemas.microsoft.com/office/drawing/2014/main" id="{0BFB2BF7-5A93-9291-4F19-655473ACCD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6029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108">
            <a:extLst>
              <a:ext uri="{FF2B5EF4-FFF2-40B4-BE49-F238E27FC236}">
                <a16:creationId xmlns:a16="http://schemas.microsoft.com/office/drawing/2014/main" id="{C63F3FAE-B596-26CF-92EA-C0207DADF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61732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109">
            <a:extLst>
              <a:ext uri="{FF2B5EF4-FFF2-40B4-BE49-F238E27FC236}">
                <a16:creationId xmlns:a16="http://schemas.microsoft.com/office/drawing/2014/main" id="{4F50B0C1-BE39-05AF-491B-27EDE24CE4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63256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110">
            <a:extLst>
              <a:ext uri="{FF2B5EF4-FFF2-40B4-BE49-F238E27FC236}">
                <a16:creationId xmlns:a16="http://schemas.microsoft.com/office/drawing/2014/main" id="{68FA537E-D71D-52FE-A0CA-EAA423131F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959" y="64780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112">
            <a:extLst>
              <a:ext uri="{FF2B5EF4-FFF2-40B4-BE49-F238E27FC236}">
                <a16:creationId xmlns:a16="http://schemas.microsoft.com/office/drawing/2014/main" id="{D6EB815E-DAFE-08A3-F322-F1138907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42" y="6122934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93685398</a:t>
            </a:r>
          </a:p>
        </p:txBody>
      </p:sp>
      <p:sp>
        <p:nvSpPr>
          <p:cNvPr id="47" name="TextBox 114">
            <a:extLst>
              <a:ext uri="{FF2B5EF4-FFF2-40B4-BE49-F238E27FC236}">
                <a16:creationId xmlns:a16="http://schemas.microsoft.com/office/drawing/2014/main" id="{F8A0D64E-94D2-1CC6-E567-F71F1357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878" y="2869500"/>
            <a:ext cx="11482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b="1" dirty="0">
                <a:latin typeface="Times New Roman" panose="02020603050405020304" pitchFamily="18" charset="0"/>
              </a:rPr>
              <a:t>program</a:t>
            </a:r>
          </a:p>
        </p:txBody>
      </p:sp>
      <p:sp>
        <p:nvSpPr>
          <p:cNvPr id="48" name="TextBox 124">
            <a:extLst>
              <a:ext uri="{FF2B5EF4-FFF2-40B4-BE49-F238E27FC236}">
                <a16:creationId xmlns:a16="http://schemas.microsoft.com/office/drawing/2014/main" id="{6D439C27-72A1-474B-937F-97454BA91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091" y="1943225"/>
            <a:ext cx="668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b="1" dirty="0">
                <a:latin typeface="Times New Roman" panose="02020603050405020304" pitchFamily="18" charset="0"/>
              </a:rPr>
              <a:t>data</a:t>
            </a:r>
          </a:p>
        </p:txBody>
      </p:sp>
      <p:cxnSp>
        <p:nvCxnSpPr>
          <p:cNvPr id="49" name="Straight Connector 125">
            <a:extLst>
              <a:ext uri="{FF2B5EF4-FFF2-40B4-BE49-F238E27FC236}">
                <a16:creationId xmlns:a16="http://schemas.microsoft.com/office/drawing/2014/main" id="{60DD6A48-5492-1632-B0E6-EE2A3FB30F5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69120" y="3390900"/>
            <a:ext cx="3012233" cy="0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126">
            <a:extLst>
              <a:ext uri="{FF2B5EF4-FFF2-40B4-BE49-F238E27FC236}">
                <a16:creationId xmlns:a16="http://schemas.microsoft.com/office/drawing/2014/main" id="{5F9CB86B-E616-8DFF-04D1-E2B135E97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48" y="2983451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dirty="0" err="1">
                <a:latin typeface="Times New Roman" panose="02020603050405020304" pitchFamily="18" charset="0"/>
              </a:rPr>
              <a:t>Minnebuss</a:t>
            </a:r>
            <a:endParaRPr lang="en-US" altLang="nb-NO" sz="1800" dirty="0">
              <a:latin typeface="Times New Roman" panose="02020603050405020304" pitchFamily="18" charset="0"/>
            </a:endParaRPr>
          </a:p>
        </p:txBody>
      </p:sp>
      <p:sp>
        <p:nvSpPr>
          <p:cNvPr id="51" name="TextBox 137">
            <a:extLst>
              <a:ext uri="{FF2B5EF4-FFF2-40B4-BE49-F238E27FC236}">
                <a16:creationId xmlns:a16="http://schemas.microsoft.com/office/drawing/2014/main" id="{250E0F6B-572E-39E6-F612-E1483FBCE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9121" y="179388"/>
            <a:ext cx="263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2" name="TextBox 138">
            <a:extLst>
              <a:ext uri="{FF2B5EF4-FFF2-40B4-BE49-F238E27FC236}">
                <a16:creationId xmlns:a16="http://schemas.microsoft.com/office/drawing/2014/main" id="{05D7FC79-8331-3D0A-2F02-E20A4998C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245" y="59753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100" dirty="0">
              <a:latin typeface="Times New Roman" panose="02020603050405020304" pitchFamily="18" charset="0"/>
            </a:endParaRPr>
          </a:p>
        </p:txBody>
      </p:sp>
      <p:sp>
        <p:nvSpPr>
          <p:cNvPr id="53" name="TextBox 139">
            <a:extLst>
              <a:ext uri="{FF2B5EF4-FFF2-40B4-BE49-F238E27FC236}">
                <a16:creationId xmlns:a16="http://schemas.microsoft.com/office/drawing/2014/main" id="{C6D9362F-B6C0-C137-B4F4-740F17DDF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71" y="755387"/>
            <a:ext cx="30669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b="1" dirty="0">
                <a:latin typeface="Times New Roman" panose="02020603050405020304" pitchFamily="18" charset="0"/>
              </a:rPr>
              <a:t>En datamaskin (forenklet versjon)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b="1" dirty="0">
                <a:latin typeface="Times New Roman" panose="02020603050405020304" pitchFamily="18" charset="0"/>
              </a:rPr>
              <a:t>(IN1020)</a:t>
            </a: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077F95F-36C3-26CA-5120-7981A6BE1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793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46579596</a:t>
            </a:r>
          </a:p>
        </p:txBody>
      </p:sp>
      <p:sp>
        <p:nvSpPr>
          <p:cNvPr id="55" name="TextBox 44">
            <a:extLst>
              <a:ext uri="{FF2B5EF4-FFF2-40B4-BE49-F238E27FC236}">
                <a16:creationId xmlns:a16="http://schemas.microsoft.com/office/drawing/2014/main" id="{A5D69EAE-EAD5-1F47-5ADA-E5571512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945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46579600</a:t>
            </a:r>
          </a:p>
        </p:txBody>
      </p:sp>
      <p:sp>
        <p:nvSpPr>
          <p:cNvPr id="56" name="TextBox 45">
            <a:extLst>
              <a:ext uri="{FF2B5EF4-FFF2-40B4-BE49-F238E27FC236}">
                <a16:creationId xmlns:a16="http://schemas.microsoft.com/office/drawing/2014/main" id="{EC0D33BF-A17D-2A10-21EF-5DD5935FF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1097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46579604</a:t>
            </a:r>
          </a:p>
        </p:txBody>
      </p:sp>
      <p:sp>
        <p:nvSpPr>
          <p:cNvPr id="57" name="TextBox 46">
            <a:extLst>
              <a:ext uri="{FF2B5EF4-FFF2-40B4-BE49-F238E27FC236}">
                <a16:creationId xmlns:a16="http://schemas.microsoft.com/office/drawing/2014/main" id="{94233BD6-D8E0-E8C7-FB0C-F416D492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1250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46579608</a:t>
            </a: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7EC20DCF-433C-5CE9-243A-EB3AA0F72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1402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46579612</a:t>
            </a:r>
          </a:p>
        </p:txBody>
      </p:sp>
      <p:sp>
        <p:nvSpPr>
          <p:cNvPr id="59" name="TextBox 48">
            <a:extLst>
              <a:ext uri="{FF2B5EF4-FFF2-40B4-BE49-F238E27FC236}">
                <a16:creationId xmlns:a16="http://schemas.microsoft.com/office/drawing/2014/main" id="{53565AC8-36E0-6DF1-596D-467BB794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1555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46579616</a:t>
            </a:r>
          </a:p>
        </p:txBody>
      </p:sp>
      <p:sp>
        <p:nvSpPr>
          <p:cNvPr id="60" name="TextBox 49">
            <a:extLst>
              <a:ext uri="{FF2B5EF4-FFF2-40B4-BE49-F238E27FC236}">
                <a16:creationId xmlns:a16="http://schemas.microsoft.com/office/drawing/2014/main" id="{DF5DE31B-617B-667F-D485-ACB1CA5E8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1707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46579620</a:t>
            </a:r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DBCFE936-88A5-68F9-972F-B474F429C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1859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46579624</a:t>
            </a:r>
          </a:p>
        </p:txBody>
      </p:sp>
      <p:sp>
        <p:nvSpPr>
          <p:cNvPr id="62" name="TextBox 51">
            <a:extLst>
              <a:ext uri="{FF2B5EF4-FFF2-40B4-BE49-F238E27FC236}">
                <a16:creationId xmlns:a16="http://schemas.microsoft.com/office/drawing/2014/main" id="{8AA9D942-1800-810E-8CC7-9E992C00A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2012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46579628</a:t>
            </a:r>
          </a:p>
        </p:txBody>
      </p:sp>
      <p:sp>
        <p:nvSpPr>
          <p:cNvPr id="63" name="TextBox 52">
            <a:extLst>
              <a:ext uri="{FF2B5EF4-FFF2-40B4-BE49-F238E27FC236}">
                <a16:creationId xmlns:a16="http://schemas.microsoft.com/office/drawing/2014/main" id="{F9313305-414E-D749-AD70-91834A235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2164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46579632</a:t>
            </a:r>
          </a:p>
        </p:txBody>
      </p:sp>
      <p:sp>
        <p:nvSpPr>
          <p:cNvPr id="64" name="TextBox 53">
            <a:extLst>
              <a:ext uri="{FF2B5EF4-FFF2-40B4-BE49-F238E27FC236}">
                <a16:creationId xmlns:a16="http://schemas.microsoft.com/office/drawing/2014/main" id="{4BE62430-1381-8AB0-310B-29266EDD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2317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46579636</a:t>
            </a:r>
          </a:p>
        </p:txBody>
      </p:sp>
      <p:sp>
        <p:nvSpPr>
          <p:cNvPr id="65" name="TextBox 54">
            <a:extLst>
              <a:ext uri="{FF2B5EF4-FFF2-40B4-BE49-F238E27FC236}">
                <a16:creationId xmlns:a16="http://schemas.microsoft.com/office/drawing/2014/main" id="{5A8A7BEC-0026-D161-4F1C-3947F8E36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2469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46579640</a:t>
            </a:r>
          </a:p>
        </p:txBody>
      </p:sp>
      <p:sp>
        <p:nvSpPr>
          <p:cNvPr id="66" name="TextBox 55">
            <a:extLst>
              <a:ext uri="{FF2B5EF4-FFF2-40B4-BE49-F238E27FC236}">
                <a16:creationId xmlns:a16="http://schemas.microsoft.com/office/drawing/2014/main" id="{E84C9719-BE14-4F73-361B-900ECAD9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2621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46579644</a:t>
            </a:r>
          </a:p>
        </p:txBody>
      </p:sp>
      <p:sp>
        <p:nvSpPr>
          <p:cNvPr id="67" name="TextBox 56">
            <a:extLst>
              <a:ext uri="{FF2B5EF4-FFF2-40B4-BE49-F238E27FC236}">
                <a16:creationId xmlns:a16="http://schemas.microsoft.com/office/drawing/2014/main" id="{0BFE4B05-7F50-3B83-99A3-B8EE53274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2774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46579348</a:t>
            </a:r>
          </a:p>
        </p:txBody>
      </p:sp>
      <p:sp>
        <p:nvSpPr>
          <p:cNvPr id="68" name="TextBox 57">
            <a:extLst>
              <a:ext uri="{FF2B5EF4-FFF2-40B4-BE49-F238E27FC236}">
                <a16:creationId xmlns:a16="http://schemas.microsoft.com/office/drawing/2014/main" id="{F443AB76-E629-8D53-6BE3-9AD36D44F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3683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53485308</a:t>
            </a:r>
          </a:p>
        </p:txBody>
      </p:sp>
      <p:sp>
        <p:nvSpPr>
          <p:cNvPr id="69" name="TextBox 58">
            <a:extLst>
              <a:ext uri="{FF2B5EF4-FFF2-40B4-BE49-F238E27FC236}">
                <a16:creationId xmlns:a16="http://schemas.microsoft.com/office/drawing/2014/main" id="{379B5C1A-0CBB-80AE-B646-DD60F03E0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3836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53485312</a:t>
            </a:r>
          </a:p>
        </p:txBody>
      </p:sp>
      <p:sp>
        <p:nvSpPr>
          <p:cNvPr id="70" name="TextBox 59">
            <a:extLst>
              <a:ext uri="{FF2B5EF4-FFF2-40B4-BE49-F238E27FC236}">
                <a16:creationId xmlns:a16="http://schemas.microsoft.com/office/drawing/2014/main" id="{28174A54-5E55-E9A4-0C92-433942B0F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3988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53485316</a:t>
            </a:r>
          </a:p>
        </p:txBody>
      </p:sp>
      <p:sp>
        <p:nvSpPr>
          <p:cNvPr id="71" name="TextBox 60">
            <a:extLst>
              <a:ext uri="{FF2B5EF4-FFF2-40B4-BE49-F238E27FC236}">
                <a16:creationId xmlns:a16="http://schemas.microsoft.com/office/drawing/2014/main" id="{45FD46A0-50F5-5E16-7D59-BD275D7F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4141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>
                <a:latin typeface="Times New Roman" panose="02020603050405020304" pitchFamily="18" charset="0"/>
              </a:rPr>
              <a:t>53485320</a:t>
            </a:r>
          </a:p>
        </p:txBody>
      </p:sp>
      <p:sp>
        <p:nvSpPr>
          <p:cNvPr id="72" name="TextBox 61">
            <a:extLst>
              <a:ext uri="{FF2B5EF4-FFF2-40B4-BE49-F238E27FC236}">
                <a16:creationId xmlns:a16="http://schemas.microsoft.com/office/drawing/2014/main" id="{0695882A-BC8B-F457-6529-8C6EB9183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4293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53485324</a:t>
            </a:r>
          </a:p>
        </p:txBody>
      </p:sp>
      <p:sp>
        <p:nvSpPr>
          <p:cNvPr id="73" name="TextBox 62">
            <a:extLst>
              <a:ext uri="{FF2B5EF4-FFF2-40B4-BE49-F238E27FC236}">
                <a16:creationId xmlns:a16="http://schemas.microsoft.com/office/drawing/2014/main" id="{C8DDB572-2766-1E9B-3FEA-44CAEDF89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4445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53485328</a:t>
            </a:r>
          </a:p>
        </p:txBody>
      </p:sp>
      <p:sp>
        <p:nvSpPr>
          <p:cNvPr id="74" name="TextBox 63">
            <a:extLst>
              <a:ext uri="{FF2B5EF4-FFF2-40B4-BE49-F238E27FC236}">
                <a16:creationId xmlns:a16="http://schemas.microsoft.com/office/drawing/2014/main" id="{A80D09B4-5AE4-5D42-7C60-B419FAC69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4598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53485332</a:t>
            </a:r>
          </a:p>
        </p:txBody>
      </p:sp>
      <p:sp>
        <p:nvSpPr>
          <p:cNvPr id="75" name="TextBox 64">
            <a:extLst>
              <a:ext uri="{FF2B5EF4-FFF2-40B4-BE49-F238E27FC236}">
                <a16:creationId xmlns:a16="http://schemas.microsoft.com/office/drawing/2014/main" id="{FAC643F7-85F3-A9CD-ADA5-D12E796BD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4750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53485336</a:t>
            </a:r>
          </a:p>
        </p:txBody>
      </p:sp>
      <p:sp>
        <p:nvSpPr>
          <p:cNvPr id="76" name="TextBox 65">
            <a:extLst>
              <a:ext uri="{FF2B5EF4-FFF2-40B4-BE49-F238E27FC236}">
                <a16:creationId xmlns:a16="http://schemas.microsoft.com/office/drawing/2014/main" id="{A5E537DB-0BEF-BB3B-E029-5D0594B42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4903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53485340</a:t>
            </a:r>
          </a:p>
        </p:txBody>
      </p:sp>
      <p:sp>
        <p:nvSpPr>
          <p:cNvPr id="77" name="TextBox 66">
            <a:extLst>
              <a:ext uri="{FF2B5EF4-FFF2-40B4-BE49-F238E27FC236}">
                <a16:creationId xmlns:a16="http://schemas.microsoft.com/office/drawing/2014/main" id="{8BDB17DB-D36B-8B8C-1EE3-7A56D5B6B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5055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53485344</a:t>
            </a:r>
          </a:p>
        </p:txBody>
      </p:sp>
      <p:sp>
        <p:nvSpPr>
          <p:cNvPr id="78" name="TextBox 43">
            <a:extLst>
              <a:ext uri="{FF2B5EF4-FFF2-40B4-BE49-F238E27FC236}">
                <a16:creationId xmlns:a16="http://schemas.microsoft.com/office/drawing/2014/main" id="{D5274AB9-3DEE-468F-739F-8ABE388B5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76" y="5220697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100">
                <a:latin typeface="Times New Roman" panose="02020603050405020304" pitchFamily="18" charset="0"/>
              </a:rPr>
              <a:t>59485348</a:t>
            </a:r>
          </a:p>
        </p:txBody>
      </p:sp>
      <p:cxnSp>
        <p:nvCxnSpPr>
          <p:cNvPr id="79" name="Rett linje 249">
            <a:extLst>
              <a:ext uri="{FF2B5EF4-FFF2-40B4-BE49-F238E27FC236}">
                <a16:creationId xmlns:a16="http://schemas.microsoft.com/office/drawing/2014/main" id="{E6578F79-4932-441F-1F98-7030AA8B2F62}"/>
              </a:ext>
            </a:extLst>
          </p:cNvPr>
          <p:cNvCxnSpPr>
            <a:cxnSpLocks/>
          </p:cNvCxnSpPr>
          <p:nvPr/>
        </p:nvCxnSpPr>
        <p:spPr>
          <a:xfrm>
            <a:off x="5268574" y="2879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253">
            <a:extLst>
              <a:ext uri="{FF2B5EF4-FFF2-40B4-BE49-F238E27FC236}">
                <a16:creationId xmlns:a16="http://schemas.microsoft.com/office/drawing/2014/main" id="{A0B129C3-986F-F44F-A86D-E83E12AB581C}"/>
              </a:ext>
            </a:extLst>
          </p:cNvPr>
          <p:cNvCxnSpPr>
            <a:cxnSpLocks/>
          </p:cNvCxnSpPr>
          <p:nvPr/>
        </p:nvCxnSpPr>
        <p:spPr>
          <a:xfrm>
            <a:off x="5600268" y="162486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114">
            <a:extLst>
              <a:ext uri="{FF2B5EF4-FFF2-40B4-BE49-F238E27FC236}">
                <a16:creationId xmlns:a16="http://schemas.microsoft.com/office/drawing/2014/main" id="{AE6C776F-921E-41A5-A9E4-B3E3042DE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210" y="357984"/>
            <a:ext cx="2364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dirty="0" err="1">
                <a:latin typeface="Times New Roman" panose="02020603050405020304" pitchFamily="18" charset="0"/>
              </a:rPr>
              <a:t>Minne</a:t>
            </a:r>
            <a:r>
              <a:rPr lang="en-US" altLang="nb-NO" sz="1800" dirty="0">
                <a:latin typeface="Times New Roman" panose="02020603050405020304" pitchFamily="18" charset="0"/>
              </a:rPr>
              <a:t> </a:t>
            </a:r>
            <a:r>
              <a:rPr lang="en-US" altLang="nb-NO" sz="1800" dirty="0" err="1">
                <a:latin typeface="Times New Roman" panose="02020603050405020304" pitchFamily="18" charset="0"/>
              </a:rPr>
              <a:t>adresseres</a:t>
            </a:r>
            <a:r>
              <a:rPr lang="en-US" altLang="nb-NO" sz="1800" dirty="0">
                <a:latin typeface="Times New Roman" panose="02020603050405020304" pitchFamily="18" charset="0"/>
              </a:rPr>
              <a:t> </a:t>
            </a:r>
            <a:r>
              <a:rPr lang="en-US" altLang="nb-NO" sz="1800" dirty="0" err="1">
                <a:latin typeface="Times New Roman" panose="02020603050405020304" pitchFamily="18" charset="0"/>
              </a:rPr>
              <a:t>i</a:t>
            </a:r>
            <a:r>
              <a:rPr lang="en-US" altLang="nb-NO" sz="1800" dirty="0">
                <a:latin typeface="Times New Roman" panose="02020603050405020304" pitchFamily="18" charset="0"/>
              </a:rPr>
              <a:t> byte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dirty="0">
                <a:latin typeface="Times New Roman" panose="02020603050405020304" pitchFamily="18" charset="0"/>
              </a:rPr>
              <a:t>(1 byte = 8 bit)</a:t>
            </a:r>
          </a:p>
        </p:txBody>
      </p:sp>
      <p:cxnSp>
        <p:nvCxnSpPr>
          <p:cNvPr id="82" name="Rett linje 249">
            <a:extLst>
              <a:ext uri="{FF2B5EF4-FFF2-40B4-BE49-F238E27FC236}">
                <a16:creationId xmlns:a16="http://schemas.microsoft.com/office/drawing/2014/main" id="{CD010976-5478-D818-9396-64D9AB047548}"/>
              </a:ext>
            </a:extLst>
          </p:cNvPr>
          <p:cNvCxnSpPr>
            <a:cxnSpLocks/>
          </p:cNvCxnSpPr>
          <p:nvPr/>
        </p:nvCxnSpPr>
        <p:spPr>
          <a:xfrm>
            <a:off x="5451796" y="4403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25">
            <a:extLst>
              <a:ext uri="{FF2B5EF4-FFF2-40B4-BE49-F238E27FC236}">
                <a16:creationId xmlns:a16="http://schemas.microsoft.com/office/drawing/2014/main" id="{2148C0C3-DCEB-4B08-6936-6218AC96125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640925" y="5336291"/>
            <a:ext cx="3432066" cy="39941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TextBox 126">
            <a:extLst>
              <a:ext uri="{FF2B5EF4-FFF2-40B4-BE49-F238E27FC236}">
                <a16:creationId xmlns:a16="http://schemas.microsoft.com/office/drawing/2014/main" id="{D8407870-3952-F10F-2629-1826AC73C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725" y="4948202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dirty="0">
                <a:latin typeface="Times New Roman" panose="02020603050405020304" pitchFamily="18" charset="0"/>
              </a:rPr>
              <a:t>I/O buss</a:t>
            </a:r>
          </a:p>
        </p:txBody>
      </p:sp>
      <p:sp>
        <p:nvSpPr>
          <p:cNvPr id="85" name="Can 84">
            <a:extLst>
              <a:ext uri="{FF2B5EF4-FFF2-40B4-BE49-F238E27FC236}">
                <a16:creationId xmlns:a16="http://schemas.microsoft.com/office/drawing/2014/main" id="{3E74C19A-ED8E-5317-22AC-9FD2A9618F5A}"/>
              </a:ext>
            </a:extLst>
          </p:cNvPr>
          <p:cNvSpPr/>
          <p:nvPr/>
        </p:nvSpPr>
        <p:spPr>
          <a:xfrm>
            <a:off x="1112884" y="5039661"/>
            <a:ext cx="503434" cy="7086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F1E6A07-BBD1-679B-DEFE-DBD03133EEBA}"/>
              </a:ext>
            </a:extLst>
          </p:cNvPr>
          <p:cNvSpPr txBox="1"/>
          <p:nvPr/>
        </p:nvSpPr>
        <p:spPr>
          <a:xfrm>
            <a:off x="371348" y="4334027"/>
            <a:ext cx="16866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Disk/</a:t>
            </a:r>
          </a:p>
          <a:p>
            <a:r>
              <a:rPr lang="en-GB" dirty="0"/>
              <a:t>S</a:t>
            </a:r>
            <a:r>
              <a:rPr lang="en-NO" dirty="0"/>
              <a:t>ekundærlager/</a:t>
            </a:r>
          </a:p>
          <a:p>
            <a:r>
              <a:rPr lang="en-NO" dirty="0"/>
              <a:t>SSD</a:t>
            </a:r>
          </a:p>
          <a:p>
            <a:r>
              <a:rPr lang="en-NO" dirty="0"/>
              <a:t>. . . .</a:t>
            </a:r>
          </a:p>
          <a:p>
            <a:endParaRPr lang="en-NO" dirty="0"/>
          </a:p>
          <a:p>
            <a:r>
              <a:rPr lang="en-NO" dirty="0"/>
              <a:t>Filer m.m.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4BFEE4-888C-F6BD-DDD6-1CD938B52967}"/>
              </a:ext>
            </a:extLst>
          </p:cNvPr>
          <p:cNvGrpSpPr/>
          <p:nvPr/>
        </p:nvGrpSpPr>
        <p:grpSpPr>
          <a:xfrm>
            <a:off x="8951891" y="1072817"/>
            <a:ext cx="2952815" cy="4467570"/>
            <a:chOff x="8951891" y="1072817"/>
            <a:chExt cx="2952815" cy="4467570"/>
          </a:xfrm>
        </p:grpSpPr>
        <p:cxnSp>
          <p:nvCxnSpPr>
            <p:cNvPr id="88" name="Straight Connector 75">
              <a:extLst>
                <a:ext uri="{FF2B5EF4-FFF2-40B4-BE49-F238E27FC236}">
                  <a16:creationId xmlns:a16="http://schemas.microsoft.com/office/drawing/2014/main" id="{9F2EC4D0-5AA6-AF97-516A-B75765D738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055322" y="2794019"/>
              <a:ext cx="274094" cy="67374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76">
              <a:extLst>
                <a:ext uri="{FF2B5EF4-FFF2-40B4-BE49-F238E27FC236}">
                  <a16:creationId xmlns:a16="http://schemas.microsoft.com/office/drawing/2014/main" id="{B5AD789F-8F1E-E734-1B7E-165214376F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883650" y="2794019"/>
              <a:ext cx="314402" cy="67945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77">
              <a:extLst>
                <a:ext uri="{FF2B5EF4-FFF2-40B4-BE49-F238E27FC236}">
                  <a16:creationId xmlns:a16="http://schemas.microsoft.com/office/drawing/2014/main" id="{FAC87EAF-6727-E260-F140-7F0160E4F2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414063" y="2794019"/>
              <a:ext cx="183401" cy="46705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Connector 78">
              <a:extLst>
                <a:ext uri="{FF2B5EF4-FFF2-40B4-BE49-F238E27FC236}">
                  <a16:creationId xmlns:a16="http://schemas.microsoft.com/office/drawing/2014/main" id="{C2F3A73E-8495-607D-3737-BB23EED677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597464" y="2794019"/>
              <a:ext cx="222701" cy="46705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79">
              <a:extLst>
                <a:ext uri="{FF2B5EF4-FFF2-40B4-BE49-F238E27FC236}">
                  <a16:creationId xmlns:a16="http://schemas.microsoft.com/office/drawing/2014/main" id="{3191B015-51C1-4F35-F673-E8904E1330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329416" y="3467764"/>
              <a:ext cx="0" cy="2592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Connector 80">
              <a:extLst>
                <a:ext uri="{FF2B5EF4-FFF2-40B4-BE49-F238E27FC236}">
                  <a16:creationId xmlns:a16="http://schemas.microsoft.com/office/drawing/2014/main" id="{5BE93444-7670-8BD5-43B0-6162824363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877604" y="3467764"/>
              <a:ext cx="0" cy="2592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81">
              <a:extLst>
                <a:ext uri="{FF2B5EF4-FFF2-40B4-BE49-F238E27FC236}">
                  <a16:creationId xmlns:a16="http://schemas.microsoft.com/office/drawing/2014/main" id="{4EF2DEFB-6D36-0CA2-5296-F861D74D1B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055322" y="2794019"/>
              <a:ext cx="358741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82">
              <a:extLst>
                <a:ext uri="{FF2B5EF4-FFF2-40B4-BE49-F238E27FC236}">
                  <a16:creationId xmlns:a16="http://schemas.microsoft.com/office/drawing/2014/main" id="{FF1C5BE9-572C-A491-893F-06305D60AB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826211" y="2794019"/>
              <a:ext cx="371841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83">
              <a:extLst>
                <a:ext uri="{FF2B5EF4-FFF2-40B4-BE49-F238E27FC236}">
                  <a16:creationId xmlns:a16="http://schemas.microsoft.com/office/drawing/2014/main" id="{BC18B988-BB89-B853-B7CB-1BCB3432DE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342756" y="3726984"/>
              <a:ext cx="53484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" name="TextBox 84">
              <a:extLst>
                <a:ext uri="{FF2B5EF4-FFF2-40B4-BE49-F238E27FC236}">
                  <a16:creationId xmlns:a16="http://schemas.microsoft.com/office/drawing/2014/main" id="{2811331B-0E06-9EC3-0CC7-853BC20F4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1638" y="2842865"/>
              <a:ext cx="75212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400" dirty="0" err="1">
                  <a:latin typeface="Times New Roman" panose="02020603050405020304" pitchFamily="18" charset="0"/>
                </a:rPr>
                <a:t>Aritme</a:t>
              </a:r>
              <a:r>
                <a:rPr lang="en-US" altLang="nb-NO" sz="1400" dirty="0">
                  <a:latin typeface="Times New Roman" panose="02020603050405020304" pitchFamily="18" charset="0"/>
                </a:rPr>
                <a:t>-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400" dirty="0" err="1">
                  <a:latin typeface="Times New Roman" panose="02020603050405020304" pitchFamily="18" charset="0"/>
                </a:rPr>
                <a:t>tisk</a:t>
              </a:r>
              <a:r>
                <a:rPr lang="en-US" altLang="nb-NO" sz="1400" dirty="0">
                  <a:latin typeface="Times New Roman" panose="02020603050405020304" pitchFamily="18" charset="0"/>
                </a:rPr>
                <a:t>-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400" dirty="0" err="1">
                  <a:latin typeface="Times New Roman" panose="02020603050405020304" pitchFamily="18" charset="0"/>
                </a:rPr>
                <a:t>Logisk</a:t>
              </a:r>
              <a:endParaRPr lang="en-US" altLang="nb-NO" sz="1400" dirty="0"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400" dirty="0" err="1">
                  <a:latin typeface="Times New Roman" panose="02020603050405020304" pitchFamily="18" charset="0"/>
                </a:rPr>
                <a:t>Enhet</a:t>
              </a:r>
              <a:endParaRPr lang="en-US" altLang="nb-NO" sz="1400" dirty="0"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400" dirty="0">
                  <a:latin typeface="Times New Roman" panose="02020603050405020304" pitchFamily="18" charset="0"/>
                </a:rPr>
                <a:t>(ALU)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nb-NO" sz="1400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98" name="Straight Connector 85">
              <a:extLst>
                <a:ext uri="{FF2B5EF4-FFF2-40B4-BE49-F238E27FC236}">
                  <a16:creationId xmlns:a16="http://schemas.microsoft.com/office/drawing/2014/main" id="{D52A81B3-ED03-3EED-4093-B0E03BF27C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683480" y="2846548"/>
              <a:ext cx="0" cy="8804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86">
              <a:extLst>
                <a:ext uri="{FF2B5EF4-FFF2-40B4-BE49-F238E27FC236}">
                  <a16:creationId xmlns:a16="http://schemas.microsoft.com/office/drawing/2014/main" id="{7ACB81F7-7B43-9173-E282-16DE06D905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2849973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87">
              <a:extLst>
                <a:ext uri="{FF2B5EF4-FFF2-40B4-BE49-F238E27FC236}">
                  <a16:creationId xmlns:a16="http://schemas.microsoft.com/office/drawing/2014/main" id="{504FCF87-1A4F-9CF2-52DE-50790928AD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2959600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Connector 88">
              <a:extLst>
                <a:ext uri="{FF2B5EF4-FFF2-40B4-BE49-F238E27FC236}">
                  <a16:creationId xmlns:a16="http://schemas.microsoft.com/office/drawing/2014/main" id="{5281CCA7-F5FC-4978-7E39-C3E755EFED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3069226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Connector 89">
              <a:extLst>
                <a:ext uri="{FF2B5EF4-FFF2-40B4-BE49-F238E27FC236}">
                  <a16:creationId xmlns:a16="http://schemas.microsoft.com/office/drawing/2014/main" id="{71759E2E-9E49-2F0F-AD47-9BD5CAA1C8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18932" y="3178852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Straight Connector 90">
              <a:extLst>
                <a:ext uri="{FF2B5EF4-FFF2-40B4-BE49-F238E27FC236}">
                  <a16:creationId xmlns:a16="http://schemas.microsoft.com/office/drawing/2014/main" id="{744378B6-F350-C407-29DE-B46DCF5B46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3288479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Straight Connector 91">
              <a:extLst>
                <a:ext uri="{FF2B5EF4-FFF2-40B4-BE49-F238E27FC236}">
                  <a16:creationId xmlns:a16="http://schemas.microsoft.com/office/drawing/2014/main" id="{5035F734-4A24-A566-2BA3-15750881B9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3398105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Connector 92">
              <a:extLst>
                <a:ext uri="{FF2B5EF4-FFF2-40B4-BE49-F238E27FC236}">
                  <a16:creationId xmlns:a16="http://schemas.microsoft.com/office/drawing/2014/main" id="{172090A0-11D6-CB79-38CA-9A6765A7CE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3507731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Connector 93">
              <a:extLst>
                <a:ext uri="{FF2B5EF4-FFF2-40B4-BE49-F238E27FC236}">
                  <a16:creationId xmlns:a16="http://schemas.microsoft.com/office/drawing/2014/main" id="{F89A130D-559C-5347-A621-48085533A8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3617358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Connector 94">
              <a:extLst>
                <a:ext uri="{FF2B5EF4-FFF2-40B4-BE49-F238E27FC236}">
                  <a16:creationId xmlns:a16="http://schemas.microsoft.com/office/drawing/2014/main" id="{8CA3634D-C878-D9AD-0685-531E80971F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6" y="3726984"/>
              <a:ext cx="45749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Connector 95">
              <a:extLst>
                <a:ext uri="{FF2B5EF4-FFF2-40B4-BE49-F238E27FC236}">
                  <a16:creationId xmlns:a16="http://schemas.microsoft.com/office/drawing/2014/main" id="{630C4356-A146-CF29-5CBA-84E71579E4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25985" y="2846548"/>
              <a:ext cx="0" cy="8804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" name="TextBox 96">
              <a:extLst>
                <a:ext uri="{FF2B5EF4-FFF2-40B4-BE49-F238E27FC236}">
                  <a16:creationId xmlns:a16="http://schemas.microsoft.com/office/drawing/2014/main" id="{47DE6375-7F6A-7A2D-4C7D-1659F4203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7090" y="3701367"/>
              <a:ext cx="414342" cy="18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 dirty="0" err="1">
                  <a:latin typeface="Times New Roman" panose="02020603050405020304" pitchFamily="18" charset="0"/>
                </a:rPr>
                <a:t>Registre</a:t>
              </a:r>
              <a:endParaRPr lang="en-US" altLang="nb-NO" sz="1100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110" name="Straight Connector 97">
              <a:extLst>
                <a:ext uri="{FF2B5EF4-FFF2-40B4-BE49-F238E27FC236}">
                  <a16:creationId xmlns:a16="http://schemas.microsoft.com/office/drawing/2014/main" id="{8C8450ED-D32F-CF4B-7E9E-30CFD8A2B6E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951891" y="1551588"/>
              <a:ext cx="0" cy="398879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98">
              <a:extLst>
                <a:ext uri="{FF2B5EF4-FFF2-40B4-BE49-F238E27FC236}">
                  <a16:creationId xmlns:a16="http://schemas.microsoft.com/office/drawing/2014/main" id="{9CB79993-20A7-3BA5-FF1A-377F7B1505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951892" y="5540386"/>
              <a:ext cx="2952814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99">
              <a:extLst>
                <a:ext uri="{FF2B5EF4-FFF2-40B4-BE49-F238E27FC236}">
                  <a16:creationId xmlns:a16="http://schemas.microsoft.com/office/drawing/2014/main" id="{255084AA-2BD8-926F-8C04-BAD3D1BD01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904706" y="1551588"/>
              <a:ext cx="0" cy="398879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00">
              <a:extLst>
                <a:ext uri="{FF2B5EF4-FFF2-40B4-BE49-F238E27FC236}">
                  <a16:creationId xmlns:a16="http://schemas.microsoft.com/office/drawing/2014/main" id="{06DE7613-51BE-E0F8-9C8A-569F29B849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951891" y="1551588"/>
              <a:ext cx="2952815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101">
              <a:extLst>
                <a:ext uri="{FF2B5EF4-FFF2-40B4-BE49-F238E27FC236}">
                  <a16:creationId xmlns:a16="http://schemas.microsoft.com/office/drawing/2014/main" id="{D652C127-19C3-2F35-1448-E3389D088E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52185" y="4912319"/>
              <a:ext cx="45648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102">
              <a:extLst>
                <a:ext uri="{FF2B5EF4-FFF2-40B4-BE49-F238E27FC236}">
                  <a16:creationId xmlns:a16="http://schemas.microsoft.com/office/drawing/2014/main" id="{658981FF-ACB2-4AEE-B636-74D7B35D93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52185" y="5021945"/>
              <a:ext cx="45648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103">
              <a:extLst>
                <a:ext uri="{FF2B5EF4-FFF2-40B4-BE49-F238E27FC236}">
                  <a16:creationId xmlns:a16="http://schemas.microsoft.com/office/drawing/2014/main" id="{A4F775CC-6B77-4768-E385-BB68A4C0DD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708673" y="4918029"/>
              <a:ext cx="0" cy="10391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Connector 104">
              <a:extLst>
                <a:ext uri="{FF2B5EF4-FFF2-40B4-BE49-F238E27FC236}">
                  <a16:creationId xmlns:a16="http://schemas.microsoft.com/office/drawing/2014/main" id="{5DD7B90E-CDD8-D3E2-70BC-C4427A46DF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52185" y="4918029"/>
              <a:ext cx="0" cy="10391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TextBox 105">
              <a:extLst>
                <a:ext uri="{FF2B5EF4-FFF2-40B4-BE49-F238E27FC236}">
                  <a16:creationId xmlns:a16="http://schemas.microsoft.com/office/drawing/2014/main" id="{416464EB-D3FE-0D31-1883-E29875755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6071" y="4845980"/>
              <a:ext cx="629043" cy="18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 dirty="0" err="1">
                  <a:latin typeface="Times New Roman" panose="02020603050405020304" pitchFamily="18" charset="0"/>
                </a:rPr>
                <a:t>Programteller</a:t>
              </a:r>
              <a:r>
                <a:rPr lang="en-US" altLang="nb-NO" sz="1100" dirty="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9" name="TextBox 113">
              <a:extLst>
                <a:ext uri="{FF2B5EF4-FFF2-40B4-BE49-F238E27FC236}">
                  <a16:creationId xmlns:a16="http://schemas.microsoft.com/office/drawing/2014/main" id="{FEB5C8B3-9067-14A9-C32C-C87052EC3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6801" y="4863172"/>
              <a:ext cx="87183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800" dirty="0">
                  <a:latin typeface="Times New Roman" panose="02020603050405020304" pitchFamily="18" charset="0"/>
                </a:rPr>
                <a:t>93685398</a:t>
              </a:r>
            </a:p>
          </p:txBody>
        </p:sp>
        <p:cxnSp>
          <p:nvCxnSpPr>
            <p:cNvPr id="120" name="Straight Connector 115">
              <a:extLst>
                <a:ext uri="{FF2B5EF4-FFF2-40B4-BE49-F238E27FC236}">
                  <a16:creationId xmlns:a16="http://schemas.microsoft.com/office/drawing/2014/main" id="{F6C3C3BA-61CC-8C8E-E15C-F2EB02B04A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363032" y="2068886"/>
              <a:ext cx="0" cy="5698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Straight Connector 116">
              <a:extLst>
                <a:ext uri="{FF2B5EF4-FFF2-40B4-BE49-F238E27FC236}">
                  <a16:creationId xmlns:a16="http://schemas.microsoft.com/office/drawing/2014/main" id="{EA25D3D7-1256-56FF-A5F8-2498706CAD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186323" y="2276719"/>
              <a:ext cx="0" cy="36199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Straight Connector 117">
              <a:extLst>
                <a:ext uri="{FF2B5EF4-FFF2-40B4-BE49-F238E27FC236}">
                  <a16:creationId xmlns:a16="http://schemas.microsoft.com/office/drawing/2014/main" id="{951E259E-692E-BB14-374C-3431E498C6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053951" y="2068886"/>
              <a:ext cx="0" cy="569829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Straight Connector 118">
              <a:extLst>
                <a:ext uri="{FF2B5EF4-FFF2-40B4-BE49-F238E27FC236}">
                  <a16:creationId xmlns:a16="http://schemas.microsoft.com/office/drawing/2014/main" id="{BFBF16AE-60B2-7B98-89F0-6C7039FCCC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63033" y="2068886"/>
              <a:ext cx="169091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Straight Connector 119">
              <a:extLst>
                <a:ext uri="{FF2B5EF4-FFF2-40B4-BE49-F238E27FC236}">
                  <a16:creationId xmlns:a16="http://schemas.microsoft.com/office/drawing/2014/main" id="{53F56288-2CF2-4F94-954D-F0B7829C18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546433" y="2276719"/>
              <a:ext cx="0" cy="36199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Straight Connector 120">
              <a:extLst>
                <a:ext uri="{FF2B5EF4-FFF2-40B4-BE49-F238E27FC236}">
                  <a16:creationId xmlns:a16="http://schemas.microsoft.com/office/drawing/2014/main" id="{AAE1CB1D-21BB-18C7-1095-54F18A6800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546434" y="2276719"/>
              <a:ext cx="63988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Straight Connector 121">
              <a:extLst>
                <a:ext uri="{FF2B5EF4-FFF2-40B4-BE49-F238E27FC236}">
                  <a16:creationId xmlns:a16="http://schemas.microsoft.com/office/drawing/2014/main" id="{4B107FBF-673B-8053-E421-693794D7FC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597464" y="3882288"/>
              <a:ext cx="0" cy="20669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Straight Connector 122">
              <a:extLst>
                <a:ext uri="{FF2B5EF4-FFF2-40B4-BE49-F238E27FC236}">
                  <a16:creationId xmlns:a16="http://schemas.microsoft.com/office/drawing/2014/main" id="{455FA21B-F30B-FD71-0E16-97C9075DFA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54734" y="4088980"/>
              <a:ext cx="1142731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8" name="Straight Connector 123">
              <a:extLst>
                <a:ext uri="{FF2B5EF4-FFF2-40B4-BE49-F238E27FC236}">
                  <a16:creationId xmlns:a16="http://schemas.microsoft.com/office/drawing/2014/main" id="{9853B221-B16E-3684-65EF-5C30B0BFC7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454733" y="3830902"/>
              <a:ext cx="0" cy="25807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Straight Connector 127">
              <a:extLst>
                <a:ext uri="{FF2B5EF4-FFF2-40B4-BE49-F238E27FC236}">
                  <a16:creationId xmlns:a16="http://schemas.microsoft.com/office/drawing/2014/main" id="{F9C6CCFA-E12F-4898-AC52-81776490CF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52185" y="4413291"/>
              <a:ext cx="45648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Straight Connector 128">
              <a:extLst>
                <a:ext uri="{FF2B5EF4-FFF2-40B4-BE49-F238E27FC236}">
                  <a16:creationId xmlns:a16="http://schemas.microsoft.com/office/drawing/2014/main" id="{0EEB11A1-4964-260A-9F60-F2782E3FA4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52185" y="4522917"/>
              <a:ext cx="45648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" name="Straight Connector 129">
              <a:extLst>
                <a:ext uri="{FF2B5EF4-FFF2-40B4-BE49-F238E27FC236}">
                  <a16:creationId xmlns:a16="http://schemas.microsoft.com/office/drawing/2014/main" id="{B1E519B0-EE7C-569A-ED43-0E5B2BB8BB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708673" y="4419001"/>
              <a:ext cx="0" cy="10391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Straight Connector 130">
              <a:extLst>
                <a:ext uri="{FF2B5EF4-FFF2-40B4-BE49-F238E27FC236}">
                  <a16:creationId xmlns:a16="http://schemas.microsoft.com/office/drawing/2014/main" id="{10723EDD-7D79-C4FF-9F9F-36E9361DAB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52185" y="4419001"/>
              <a:ext cx="0" cy="10391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TextBox 131">
              <a:extLst>
                <a:ext uri="{FF2B5EF4-FFF2-40B4-BE49-F238E27FC236}">
                  <a16:creationId xmlns:a16="http://schemas.microsoft.com/office/drawing/2014/main" id="{DCDE8BE2-BB6A-5D49-B39E-EE0F0536B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20121" y="4322358"/>
              <a:ext cx="841709" cy="18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 dirty="0" err="1">
                  <a:latin typeface="Times New Roman" panose="02020603050405020304" pitchFamily="18" charset="0"/>
                </a:rPr>
                <a:t>Instruksjonsregister</a:t>
              </a:r>
              <a:r>
                <a:rPr lang="en-US" altLang="nb-NO" sz="1100" dirty="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4" name="TextBox 132">
              <a:extLst>
                <a:ext uri="{FF2B5EF4-FFF2-40B4-BE49-F238E27FC236}">
                  <a16:creationId xmlns:a16="http://schemas.microsoft.com/office/drawing/2014/main" id="{192F60E7-8526-E5A1-32C3-FA5641DC0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447" y="4357885"/>
              <a:ext cx="6943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900" dirty="0">
                  <a:latin typeface="Times New Roman" panose="02020603050405020304" pitchFamily="18" charset="0"/>
                </a:rPr>
                <a:t>4362738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5EC21E2-951C-E0C2-530A-F0BCB67C7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1891" y="1072817"/>
              <a:ext cx="16513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2800" b="1" dirty="0" err="1">
                  <a:latin typeface="Times New Roman" panose="02020603050405020304" pitchFamily="18" charset="0"/>
                </a:rPr>
                <a:t>Prosessor</a:t>
              </a:r>
              <a:endParaRPr lang="en-US" altLang="nb-NO" sz="28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2EED5750-AAF8-DFDB-A2A3-7843BA589AA4}"/>
              </a:ext>
            </a:extLst>
          </p:cNvPr>
          <p:cNvSpPr/>
          <p:nvPr/>
        </p:nvSpPr>
        <p:spPr>
          <a:xfrm>
            <a:off x="3797757" y="1817097"/>
            <a:ext cx="1351856" cy="652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5223B60-C31B-377C-8C3F-944468AE4480}"/>
              </a:ext>
            </a:extLst>
          </p:cNvPr>
          <p:cNvSpPr/>
          <p:nvPr/>
        </p:nvSpPr>
        <p:spPr>
          <a:xfrm>
            <a:off x="3413711" y="2739419"/>
            <a:ext cx="1578342" cy="78341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5632D1DC-7DD4-F989-00BB-4676189E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40" name="Slide Number Placeholder 139">
            <a:extLst>
              <a:ext uri="{FF2B5EF4-FFF2-40B4-BE49-F238E27FC236}">
                <a16:creationId xmlns:a16="http://schemas.microsoft.com/office/drawing/2014/main" id="{6921BD49-4C8A-CF55-39FC-EBC87578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</a:t>
            </a:fld>
            <a:endParaRPr lang="en-NO"/>
          </a:p>
        </p:txBody>
      </p:sp>
      <p:sp>
        <p:nvSpPr>
          <p:cNvPr id="141" name="TextBox 139">
            <a:extLst>
              <a:ext uri="{FF2B5EF4-FFF2-40B4-BE49-F238E27FC236}">
                <a16:creationId xmlns:a16="http://schemas.microsoft.com/office/drawing/2014/main" id="{A59449D7-DFED-4E6C-9894-077DEDF6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51" y="2226600"/>
            <a:ext cx="30669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b="1" dirty="0">
                <a:latin typeface="Times New Roman" panose="02020603050405020304" pitchFamily="18" charset="0"/>
              </a:rPr>
              <a:t>«Von Neumann Architecture»: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b="1" dirty="0">
                <a:latin typeface="Times New Roman" panose="02020603050405020304" pitchFamily="18" charset="0"/>
              </a:rPr>
              <a:t>data OG program i minne</a:t>
            </a:r>
          </a:p>
        </p:txBody>
      </p:sp>
    </p:spTree>
    <p:extLst>
      <p:ext uri="{BB962C8B-B14F-4D97-AF65-F5344CB8AC3E}">
        <p14:creationId xmlns:p14="http://schemas.microsoft.com/office/powerpoint/2010/main" val="9639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4" grpId="0"/>
      <p:bldP spid="85" grpId="0" animBg="1"/>
      <p:bldP spid="86" grpId="0"/>
      <p:bldP spid="136" grpId="0" animBg="1"/>
      <p:bldP spid="137" grpId="0" animBg="1"/>
      <p:bldP spid="1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1CB267A2-3C5F-C744-B431-DD7918B7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675" y="8048625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16F5BA0-6AC8-9241-918C-67AC1B4BF562}" type="slidenum">
              <a:rPr altLang="en-US" sz="160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nb-NO" altLang="en-US" sz="1600"/>
          </a:p>
        </p:txBody>
      </p:sp>
      <p:sp>
        <p:nvSpPr>
          <p:cNvPr id="60418" name="TextBox 20">
            <a:extLst>
              <a:ext uri="{FF2B5EF4-FFF2-40B4-BE49-F238E27FC236}">
                <a16:creationId xmlns:a16="http://schemas.microsoft.com/office/drawing/2014/main" id="{13FF3DE5-AD58-9A42-A7B9-85CF3A197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38" y="2857659"/>
            <a:ext cx="4541628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000" dirty="0" err="1">
                <a:latin typeface="Times New Roman" panose="02020603050405020304" pitchFamily="18" charset="0"/>
              </a:rPr>
              <a:t>class</a:t>
            </a:r>
            <a:r>
              <a:rPr lang="nb-NO" altLang="en-US" sz="2000" dirty="0">
                <a:latin typeface="Times New Roman" panose="02020603050405020304" pitchFamily="18" charset="0"/>
              </a:rPr>
              <a:t> Kaninbur {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000" dirty="0">
                <a:latin typeface="Times New Roman" panose="02020603050405020304" pitchFamily="18" charset="0"/>
              </a:rPr>
              <a:t>	</a:t>
            </a:r>
            <a:r>
              <a:rPr lang="nb-NO" altLang="en-US" sz="2000" dirty="0" err="1">
                <a:latin typeface="Times New Roman" panose="02020603050405020304" pitchFamily="18" charset="0"/>
              </a:rPr>
              <a:t>public</a:t>
            </a:r>
            <a:r>
              <a:rPr lang="nb-NO" altLang="en-US" sz="2000" dirty="0">
                <a:latin typeface="Times New Roman" panose="02020603050405020304" pitchFamily="18" charset="0"/>
              </a:rPr>
              <a:t> </a:t>
            </a:r>
            <a:r>
              <a:rPr lang="nb-NO" altLang="en-US" sz="2000" dirty="0" err="1">
                <a:latin typeface="Times New Roman" panose="02020603050405020304" pitchFamily="18" charset="0"/>
              </a:rPr>
              <a:t>boolean</a:t>
            </a:r>
            <a:r>
              <a:rPr lang="nb-NO" altLang="en-US" sz="2000" dirty="0">
                <a:latin typeface="Times New Roman" panose="02020603050405020304" pitchFamily="18" charset="0"/>
              </a:rPr>
              <a:t> </a:t>
            </a:r>
            <a:r>
              <a:rPr lang="nb-NO" altLang="en-US" sz="2000" dirty="0" err="1">
                <a:latin typeface="Times New Roman" panose="02020603050405020304" pitchFamily="18" charset="0"/>
              </a:rPr>
              <a:t>settInn</a:t>
            </a:r>
            <a:r>
              <a:rPr lang="nb-NO" altLang="en-US" sz="2000" dirty="0">
                <a:latin typeface="Times New Roman" panose="02020603050405020304" pitchFamily="18" charset="0"/>
              </a:rPr>
              <a:t>(Kanin k) {. . .}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000" dirty="0">
                <a:latin typeface="Times New Roman" panose="02020603050405020304" pitchFamily="18" charset="0"/>
              </a:rPr>
              <a:t>	</a:t>
            </a:r>
            <a:r>
              <a:rPr lang="nb-NO" altLang="en-US" sz="2000" dirty="0" err="1">
                <a:latin typeface="Times New Roman" panose="02020603050405020304" pitchFamily="18" charset="0"/>
              </a:rPr>
              <a:t>public</a:t>
            </a:r>
            <a:r>
              <a:rPr lang="nb-NO" altLang="en-US" sz="2000" dirty="0">
                <a:latin typeface="Times New Roman" panose="02020603050405020304" pitchFamily="18" charset="0"/>
              </a:rPr>
              <a:t> Kanin </a:t>
            </a:r>
            <a:r>
              <a:rPr lang="nb-NO" altLang="en-US" sz="2000" dirty="0" err="1">
                <a:latin typeface="Times New Roman" panose="02020603050405020304" pitchFamily="18" charset="0"/>
              </a:rPr>
              <a:t>taUt</a:t>
            </a:r>
            <a:r>
              <a:rPr lang="nb-NO" altLang="en-US" sz="2000" dirty="0">
                <a:latin typeface="Times New Roman" panose="02020603050405020304" pitchFamily="18" charset="0"/>
              </a:rPr>
              <a:t>( ) { . . . }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000" dirty="0">
                <a:latin typeface="Times New Roman" panose="02020603050405020304" pitchFamily="18" charset="0"/>
              </a:rPr>
              <a:t>}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0419" name="TextBox 43">
            <a:extLst>
              <a:ext uri="{FF2B5EF4-FFF2-40B4-BE49-F238E27FC236}">
                <a16:creationId xmlns:a16="http://schemas.microsoft.com/office/drawing/2014/main" id="{A1DB624B-FD83-874E-90D0-15D9DCBD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2611438"/>
            <a:ext cx="4806084" cy="3785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Times New Roman" panose="02020603050405020304" pitchFamily="18" charset="0"/>
              </a:rPr>
              <a:t>Hvis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objektet</a:t>
            </a:r>
            <a:r>
              <a:rPr lang="en-US" altLang="en-US" sz="2000" dirty="0">
                <a:latin typeface="Times New Roman" panose="02020603050405020304" pitchFamily="18" charset="0"/>
              </a:rPr>
              <a:t> (</a:t>
            </a:r>
            <a:r>
              <a:rPr lang="en-US" altLang="en-US" sz="2000" dirty="0" err="1">
                <a:latin typeface="Times New Roman" panose="02020603050405020304" pitchFamily="18" charset="0"/>
              </a:rPr>
              <a:t>buret</a:t>
            </a:r>
            <a:r>
              <a:rPr lang="en-US" altLang="en-US" sz="2000" dirty="0">
                <a:latin typeface="Times New Roman" panose="02020603050405020304" pitchFamily="18" charset="0"/>
              </a:rPr>
              <a:t>) er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tomt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vil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en-US" sz="2000" dirty="0">
                <a:latin typeface="Times New Roman" panose="02020603050405020304" pitchFamily="18" charset="0"/>
              </a:rPr>
              <a:t> “</a:t>
            </a:r>
            <a:r>
              <a:rPr lang="en-US" altLang="ja-JP" sz="2000" dirty="0">
                <a:latin typeface="Times New Roman" panose="02020603050405020304" pitchFamily="18" charset="0"/>
              </a:rPr>
              <a:t>settInn</a:t>
            </a:r>
            <a:r>
              <a:rPr lang="en-US" altLang="en-US" sz="2000" dirty="0">
                <a:latin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gjøre</a:t>
            </a:r>
            <a:r>
              <a:rPr lang="en-US" altLang="ja-JP" sz="2000" dirty="0">
                <a:latin typeface="Times New Roman" panose="02020603050405020304" pitchFamily="18" charset="0"/>
              </a:rPr>
              <a:t> at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dirty="0">
                <a:latin typeface="Times New Roman" panose="02020603050405020304" pitchFamily="18" charset="0"/>
              </a:rPr>
              <a:t> tar </a:t>
            </a:r>
            <a:r>
              <a:rPr lang="en-US" altLang="ja-JP" sz="2000" dirty="0" err="1">
                <a:latin typeface="Times New Roman" panose="02020603050405020304" pitchFamily="18" charset="0"/>
              </a:rPr>
              <a:t>vare</a:t>
            </a:r>
            <a:r>
              <a:rPr lang="en-US" altLang="ja-JP" sz="2000" dirty="0">
                <a:latin typeface="Times New Roman" panose="02020603050405020304" pitchFamily="18" charset="0"/>
              </a:rPr>
              <a:t>  </a:t>
            </a:r>
            <a:r>
              <a:rPr lang="en-US" altLang="ja-JP" sz="2000" dirty="0" err="1">
                <a:latin typeface="Times New Roman" panose="02020603050405020304" pitchFamily="18" charset="0"/>
              </a:rPr>
              <a:t>på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kaninen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som</a:t>
            </a:r>
            <a:r>
              <a:rPr lang="en-US" altLang="ja-JP" sz="2000" dirty="0">
                <a:latin typeface="Times New Roman" panose="02020603050405020304" pitchFamily="18" charset="0"/>
              </a:rPr>
              <a:t> er parameter </a:t>
            </a:r>
            <a:r>
              <a:rPr lang="en-US" altLang="ja-JP" sz="2000" dirty="0" err="1">
                <a:latin typeface="Times New Roman" panose="02020603050405020304" pitchFamily="18" charset="0"/>
              </a:rPr>
              <a:t>til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ja-JP" sz="2000" dirty="0">
                <a:latin typeface="Times New Roman" panose="02020603050405020304" pitchFamily="18" charset="0"/>
              </a:rPr>
              <a:t>,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og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returnerer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sann</a:t>
            </a:r>
            <a:r>
              <a:rPr lang="en-US" altLang="ja-JP" sz="2000" dirty="0">
                <a:latin typeface="Times New Roman" panose="02020603050405020304" pitchFamily="18" charset="0"/>
              </a:rPr>
              <a:t>.</a:t>
            </a:r>
            <a:br>
              <a:rPr lang="en-US" altLang="ja-JP" sz="2000" dirty="0">
                <a:latin typeface="Times New Roman" panose="02020603050405020304" pitchFamily="18" charset="0"/>
              </a:rPr>
            </a:br>
            <a:r>
              <a:rPr lang="en-US" altLang="ja-JP" sz="2000" dirty="0" err="1">
                <a:latin typeface="Times New Roman" panose="02020603050405020304" pitchFamily="18" charset="0"/>
              </a:rPr>
              <a:t>Hvis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allerede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inneholder</a:t>
            </a:r>
            <a:r>
              <a:rPr lang="en-US" altLang="ja-JP" sz="2000" dirty="0">
                <a:latin typeface="Times New Roman" panose="02020603050405020304" pitchFamily="18" charset="0"/>
              </a:rPr>
              <a:t> en </a:t>
            </a:r>
            <a:r>
              <a:rPr lang="en-US" altLang="ja-JP" sz="2000" dirty="0" err="1">
                <a:latin typeface="Times New Roman" panose="02020603050405020304" pitchFamily="18" charset="0"/>
              </a:rPr>
              <a:t>kanin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gjør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ingen</a:t>
            </a:r>
            <a:r>
              <a:rPr lang="en-US" altLang="ja-JP" sz="2000" dirty="0">
                <a:latin typeface="Times New Roman" panose="02020603050405020304" pitchFamily="18" charset="0"/>
              </a:rPr>
              <a:t> ting med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dirty="0">
                <a:latin typeface="Times New Roman" panose="02020603050405020304" pitchFamily="18" charset="0"/>
              </a:rPr>
              <a:t>,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og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returnerer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usann</a:t>
            </a:r>
            <a:r>
              <a:rPr lang="en-US" altLang="ja-JP" sz="2000" dirty="0">
                <a:latin typeface="Times New Roman" panose="02020603050405020304" pitchFamily="18" charset="0"/>
              </a:rPr>
              <a:t>. </a:t>
            </a:r>
            <a:br>
              <a:rPr lang="en-US" altLang="ja-JP" sz="2000" dirty="0">
                <a:latin typeface="Times New Roman" panose="02020603050405020304" pitchFamily="18" charset="0"/>
              </a:rPr>
            </a:br>
            <a:endParaRPr lang="en-US" altLang="ja-JP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en-US" sz="2000" dirty="0">
                <a:latin typeface="Times New Roman" panose="02020603050405020304" pitchFamily="18" charset="0"/>
              </a:rPr>
              <a:t> “</a:t>
            </a:r>
            <a:r>
              <a:rPr lang="en-US" altLang="ja-JP" sz="2000" dirty="0">
                <a:latin typeface="Times New Roman" panose="02020603050405020304" pitchFamily="18" charset="0"/>
              </a:rPr>
              <a:t>taUt</a:t>
            </a:r>
            <a:r>
              <a:rPr lang="en-US" altLang="en-US" sz="2000" dirty="0">
                <a:latin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</a:rPr>
              <a:t> tar </a:t>
            </a:r>
            <a:r>
              <a:rPr lang="en-US" altLang="ja-JP" sz="2000" dirty="0" err="1">
                <a:latin typeface="Times New Roman" panose="02020603050405020304" pitchFamily="18" charset="0"/>
              </a:rPr>
              <a:t>ut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kaninen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som</a:t>
            </a:r>
            <a:r>
              <a:rPr lang="en-US" altLang="ja-JP" sz="2000" dirty="0">
                <a:latin typeface="Times New Roman" panose="02020603050405020304" pitchFamily="18" charset="0"/>
              </a:rPr>
              <a:t> er </a:t>
            </a:r>
            <a:r>
              <a:rPr lang="en-US" altLang="ja-JP" sz="2000" dirty="0" err="1">
                <a:latin typeface="Times New Roman" panose="02020603050405020304" pitchFamily="18" charset="0"/>
              </a:rPr>
              <a:t>i</a:t>
            </a:r>
            <a:r>
              <a:rPr lang="en-US" altLang="ja-JP" sz="2000" dirty="0">
                <a:latin typeface="Times New Roman" panose="02020603050405020304" pitchFamily="18" charset="0"/>
              </a:rPr>
              <a:t> 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og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returnerer</a:t>
            </a:r>
            <a:r>
              <a:rPr lang="en-US" altLang="ja-JP" sz="2000" dirty="0">
                <a:latin typeface="Times New Roman" panose="02020603050405020304" pitchFamily="18" charset="0"/>
              </a:rPr>
              <a:t> en </a:t>
            </a:r>
            <a:r>
              <a:rPr lang="en-US" altLang="ja-JP" sz="2000" dirty="0" err="1">
                <a:latin typeface="Times New Roman" panose="02020603050405020304" pitchFamily="18" charset="0"/>
              </a:rPr>
              <a:t>peker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til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denne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kaninen</a:t>
            </a:r>
            <a:r>
              <a:rPr lang="en-US" altLang="ja-JP" sz="2000" b="1" dirty="0">
                <a:latin typeface="Times New Roman" panose="02020603050405020304" pitchFamily="18" charset="0"/>
              </a:rPr>
              <a:t>. </a:t>
            </a:r>
            <a:r>
              <a:rPr lang="en-US" altLang="ja-JP" sz="2000" dirty="0" err="1">
                <a:latin typeface="Times New Roman" panose="02020603050405020304" pitchFamily="18" charset="0"/>
              </a:rPr>
              <a:t>Metoden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returnerer</a:t>
            </a:r>
            <a:r>
              <a:rPr lang="en-US" altLang="ja-JP" sz="2000" dirty="0">
                <a:latin typeface="Times New Roman" panose="02020603050405020304" pitchFamily="18" charset="0"/>
              </a:rPr>
              <a:t> null </a:t>
            </a:r>
            <a:r>
              <a:rPr lang="en-US" altLang="ja-JP" sz="2000" dirty="0" err="1">
                <a:latin typeface="Times New Roman" panose="02020603050405020304" pitchFamily="18" charset="0"/>
              </a:rPr>
              <a:t>hvis</a:t>
            </a:r>
            <a:r>
              <a:rPr lang="en-US" altLang="ja-JP" sz="2000" dirty="0">
                <a:latin typeface="Times New Roman" panose="02020603050405020304" pitchFamily="18" charset="0"/>
              </a:rPr>
              <a:t> </a:t>
            </a:r>
            <a:r>
              <a:rPr lang="en-US" altLang="ja-JP" sz="2000" dirty="0" err="1">
                <a:latin typeface="Times New Roman" panose="02020603050405020304" pitchFamily="18" charset="0"/>
              </a:rPr>
              <a:t>objektet</a:t>
            </a:r>
            <a:r>
              <a:rPr lang="en-US" altLang="ja-JP" sz="2000" dirty="0">
                <a:latin typeface="Times New Roman" panose="02020603050405020304" pitchFamily="18" charset="0"/>
              </a:rPr>
              <a:t> var </a:t>
            </a:r>
            <a:r>
              <a:rPr lang="en-US" altLang="ja-JP" sz="2000" dirty="0" err="1">
                <a:latin typeface="Times New Roman" panose="02020603050405020304" pitchFamily="18" charset="0"/>
              </a:rPr>
              <a:t>tomt</a:t>
            </a:r>
            <a:r>
              <a:rPr lang="en-US" altLang="ja-JP" sz="2000" dirty="0">
                <a:latin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0420" name="TextBox 1">
            <a:extLst>
              <a:ext uri="{FF2B5EF4-FFF2-40B4-BE49-F238E27FC236}">
                <a16:creationId xmlns:a16="http://schemas.microsoft.com/office/drawing/2014/main" id="{F5432D4A-88D4-ED41-8FFA-605F9C74F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2174875"/>
            <a:ext cx="3094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Semantikk (virkemåte):</a:t>
            </a:r>
          </a:p>
        </p:txBody>
      </p:sp>
      <p:sp>
        <p:nvSpPr>
          <p:cNvPr id="60421" name="TextBox 31">
            <a:extLst>
              <a:ext uri="{FF2B5EF4-FFF2-40B4-BE49-F238E27FC236}">
                <a16:creationId xmlns:a16="http://schemas.microsoft.com/office/drawing/2014/main" id="{38926457-A519-3649-B865-EDF5D998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990" y="2282825"/>
            <a:ext cx="2670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Signaturer</a:t>
            </a:r>
            <a:r>
              <a:rPr lang="en-US" altLang="en-US" dirty="0">
                <a:latin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</a:rPr>
              <a:t>syntaks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0422" name="Title 1">
            <a:extLst>
              <a:ext uri="{FF2B5EF4-FFF2-40B4-BE49-F238E27FC236}">
                <a16:creationId xmlns:a16="http://schemas.microsoft.com/office/drawing/2014/main" id="{CC269415-7D12-9C4B-952B-3E855D5191C0}"/>
              </a:ext>
            </a:extLst>
          </p:cNvPr>
          <p:cNvSpPr txBox="1">
            <a:spLocks/>
          </p:cNvSpPr>
          <p:nvPr/>
        </p:nvSpPr>
        <p:spPr bwMode="auto">
          <a:xfrm>
            <a:off x="1008993" y="525463"/>
            <a:ext cx="960645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3200" dirty="0" err="1">
                <a:solidFill>
                  <a:schemeClr val="tx2"/>
                </a:solidFill>
              </a:rPr>
              <a:t>Kaninburets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tjenester</a:t>
            </a:r>
            <a:r>
              <a:rPr lang="en-US" altLang="en-US" sz="3200" dirty="0">
                <a:solidFill>
                  <a:schemeClr val="tx2"/>
                </a:solidFill>
              </a:rPr>
              <a:t> / </a:t>
            </a:r>
            <a:r>
              <a:rPr lang="en-US" altLang="en-US" sz="3200" dirty="0" err="1">
                <a:solidFill>
                  <a:schemeClr val="tx2"/>
                </a:solidFill>
              </a:rPr>
              <a:t>grensesnitt</a:t>
            </a:r>
            <a:r>
              <a:rPr lang="en-US" altLang="en-US" sz="3200" dirty="0">
                <a:solidFill>
                  <a:schemeClr val="tx2"/>
                </a:solidFill>
              </a:rPr>
              <a:t> –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solidFill>
                  <a:schemeClr val="tx2"/>
                </a:solidFill>
              </a:rPr>
              <a:t>Signaturene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og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semantikken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til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metodene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i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kaninburet</a:t>
            </a:r>
            <a:endParaRPr lang="en-US" altLang="en-US" sz="32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547EE-7831-64AF-9A69-EA6EF74C2548}"/>
              </a:ext>
            </a:extLst>
          </p:cNvPr>
          <p:cNvSpPr txBox="1"/>
          <p:nvPr/>
        </p:nvSpPr>
        <p:spPr>
          <a:xfrm>
            <a:off x="922838" y="5975927"/>
            <a:ext cx="3023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dirty="0"/>
              <a:t>Kan det beskrives enklere 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7F4655-F234-12D0-F138-B2D5E8848172}"/>
              </a:ext>
            </a:extLst>
          </p:cNvPr>
          <p:cNvCxnSpPr>
            <a:cxnSpLocks/>
          </p:cNvCxnSpPr>
          <p:nvPr/>
        </p:nvCxnSpPr>
        <p:spPr>
          <a:xfrm flipV="1">
            <a:off x="3916218" y="5227782"/>
            <a:ext cx="2013527" cy="9144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6F5A9-1F49-06B2-DB6D-EE8DEF84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1E31C-BC3E-699B-B231-64F975DB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3975471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8" descr="kanin.jpg">
            <a:extLst>
              <a:ext uri="{FF2B5EF4-FFF2-40B4-BE49-F238E27FC236}">
                <a16:creationId xmlns:a16="http://schemas.microsoft.com/office/drawing/2014/main" id="{4F718786-619F-054A-993E-B3C6CED5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89216"/>
            <a:ext cx="18288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7889AF-B12B-FA4B-A86B-0C9480FFA599}"/>
              </a:ext>
            </a:extLst>
          </p:cNvPr>
          <p:cNvSpPr/>
          <p:nvPr/>
        </p:nvSpPr>
        <p:spPr>
          <a:xfrm>
            <a:off x="473947" y="918692"/>
            <a:ext cx="4474571" cy="25853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Kanin{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String navn;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Kanin(String nv) { </a:t>
            </a:r>
          </a:p>
          <a:p>
            <a:r>
              <a:rPr lang="en-GB">
                <a:solidFill>
                  <a:srgbClr val="9D9D9D"/>
                </a:solidFill>
                <a:latin typeface="Menlo" panose="020B0609030804020204" pitchFamily="49" charset="0"/>
              </a:rPr>
              <a:t>        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navn = nv;          </a:t>
            </a:r>
          </a:p>
          <a:p>
            <a:r>
              <a:rPr lang="en-GB">
                <a:solidFill>
                  <a:srgbClr val="9D9D9D"/>
                </a:solidFill>
                <a:latin typeface="Menlo" panose="020B0609030804020204" pitchFamily="49" charset="0"/>
              </a:rPr>
              <a:t>    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String hentNavn() {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navn; 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23BC72-CFF8-8247-AE51-EF96EC3D7220}"/>
              </a:ext>
            </a:extLst>
          </p:cNvPr>
          <p:cNvSpPr/>
          <p:nvPr/>
        </p:nvSpPr>
        <p:spPr>
          <a:xfrm>
            <a:off x="5610866" y="2105241"/>
            <a:ext cx="6292491" cy="42473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Kaninbur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boolean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settInn(Kanin k) {</a:t>
            </a:r>
          </a:p>
          <a:p>
            <a:r>
              <a:rPr lang="en-GB" dirty="0">
                <a:solidFill>
                  <a:srgbClr val="4D7DD9"/>
                </a:solidFill>
                <a:latin typeface="Menlo" panose="020B0609030804020204" pitchFamily="49" charset="0"/>
              </a:rPr>
              <a:t>      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==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  {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    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k;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   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true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}</a:t>
            </a:r>
          </a:p>
          <a:p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    else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  <a:endParaRPr lang="en-GB" dirty="0">
              <a:solidFill>
                <a:srgbClr val="4D7DD9"/>
              </a:solidFill>
              <a:effectLst/>
              <a:latin typeface="Menlo" panose="020B0609030804020204" pitchFamily="49" charset="0"/>
            </a:endParaRP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taUt( ) {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 Kanin k = 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     return</a:t>
            </a:r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k;</a:t>
            </a:r>
            <a:endParaRPr lang="en-GB" dirty="0">
              <a:solidFill>
                <a:srgbClr val="4D7DD9"/>
              </a:solidFill>
              <a:effectLst/>
              <a:latin typeface="Menlo" panose="020B0609030804020204" pitchFamily="49" charset="0"/>
            </a:endParaRP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F670F-3511-4E40-82D3-77E524A7EB78}"/>
              </a:ext>
            </a:extLst>
          </p:cNvPr>
          <p:cNvSpPr txBox="1"/>
          <p:nvPr/>
        </p:nvSpPr>
        <p:spPr>
          <a:xfrm>
            <a:off x="8272463" y="1174064"/>
            <a:ext cx="3088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Men enda ikke et fullt program</a:t>
            </a:r>
            <a:br>
              <a:rPr lang="nb-NO" dirty="0"/>
            </a:br>
            <a:r>
              <a:rPr lang="nb-NO" dirty="0"/>
              <a:t>(mangler klasse med </a:t>
            </a:r>
            <a:r>
              <a:rPr lang="nb-NO" dirty="0" err="1"/>
              <a:t>main</a:t>
            </a:r>
            <a:r>
              <a:rPr lang="nb-NO" dirty="0"/>
              <a:t>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23324-15C6-F14C-94F8-F86C35EF2C45}"/>
              </a:ext>
            </a:extLst>
          </p:cNvPr>
          <p:cNvSpPr txBox="1">
            <a:spLocks noChangeArrowheads="1"/>
          </p:cNvSpPr>
          <p:nvPr/>
        </p:nvSpPr>
        <p:spPr>
          <a:xfrm>
            <a:off x="3724276" y="205861"/>
            <a:ext cx="6202363" cy="6223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>
                <a:ea typeface="ＭＳ Ｐゴシック" panose="020B0600070205080204" pitchFamily="34" charset="-128"/>
              </a:rPr>
              <a:t>Kaniner og kaninbur:  Full kode 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0002636-0DFD-2E43-BF0C-90FAAA83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9" y="3744295"/>
            <a:ext cx="34766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B48C1E-2B0A-9699-7B80-8F7979149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EAAFC-8346-6B0B-094A-B5C4C3AE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EC481-C9AB-6120-0D6C-51D9C02C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214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F77C026D-E7B2-D240-9A6C-2BDC3B7D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831" y="3186114"/>
            <a:ext cx="1752600" cy="19907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469903-7F91-1546-8E41-5667CE1FB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969" y="4295776"/>
            <a:ext cx="1179513" cy="20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B7E511-09D4-274E-BBAE-56BA16C11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4268" y="4857750"/>
            <a:ext cx="1181100" cy="22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id="{BE9EFAD5-C720-DD4A-86FE-7B148D3E427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00344" y="4294189"/>
            <a:ext cx="1196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7B6FF69A-F3A2-9345-90B0-2AC408AE3CB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900343" y="4856164"/>
            <a:ext cx="129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31">
            <a:extLst>
              <a:ext uri="{FF2B5EF4-FFF2-40B4-BE49-F238E27FC236}">
                <a16:creationId xmlns:a16="http://schemas.microsoft.com/office/drawing/2014/main" id="{C4CF016A-3681-5D4A-9ADB-F2451E62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106" y="4030664"/>
            <a:ext cx="274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boolean settInn (Kanin   den)  </a:t>
            </a: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28AB0019-E058-8647-8C78-FFDD24554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19" y="4597401"/>
            <a:ext cx="1044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Kanin  taUt( )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867A6B85-354B-A244-B1E2-ADD169E3AF05}"/>
              </a:ext>
            </a:extLst>
          </p:cNvPr>
          <p:cNvGrpSpPr>
            <a:grpSpLocks/>
          </p:cNvGrpSpPr>
          <p:nvPr/>
        </p:nvGrpSpPr>
        <p:grpSpPr bwMode="auto">
          <a:xfrm>
            <a:off x="8938569" y="3240089"/>
            <a:ext cx="1019175" cy="777875"/>
            <a:chOff x="4923152" y="4217495"/>
            <a:chExt cx="1017952" cy="777299"/>
          </a:xfrm>
        </p:grpSpPr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D346F70F-A621-A244-B2C2-6827538DE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243" y="4550623"/>
              <a:ext cx="594598" cy="169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72CFA8A-CE43-4B45-B342-30B4FADBAB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5852" y="4217495"/>
              <a:ext cx="98589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</a:rPr>
                <a:t>Type:  Kanin</a:t>
              </a:r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C6FAD9E9-9490-CA41-AA05-571F935BC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3152" y="4717795"/>
              <a:ext cx="1017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latin typeface="Times New Roman" panose="02020603050405020304" pitchFamily="18" charset="0"/>
                </a:rPr>
                <a:t>Navn:  </a:t>
              </a:r>
              <a:r>
                <a:rPr lang="en-US" altLang="en-US" sz="1200" dirty="0" err="1">
                  <a:latin typeface="Times New Roman" panose="02020603050405020304" pitchFamily="18" charset="0"/>
                </a:rPr>
                <a:t>denne</a:t>
              </a:r>
              <a:endParaRPr lang="en-US" alt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3" name="TextBox 36">
            <a:extLst>
              <a:ext uri="{FF2B5EF4-FFF2-40B4-BE49-F238E27FC236}">
                <a16:creationId xmlns:a16="http://schemas.microsoft.com/office/drawing/2014/main" id="{BDFEFA7D-10BF-AA41-937B-15F052571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007" y="4025901"/>
            <a:ext cx="105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Objekt av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klassen Kanin</a:t>
            </a:r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C398EFE2-8DE5-DC4A-A9D1-1C65B8488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268" y="5337969"/>
            <a:ext cx="24737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Objekt av </a:t>
            </a:r>
            <a:r>
              <a:rPr lang="en-US" altLang="en-US" sz="1600" dirty="0" err="1">
                <a:latin typeface="Times New Roman" panose="02020603050405020304" pitchFamily="18" charset="0"/>
              </a:rPr>
              <a:t>klassen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Kaninbur</a:t>
            </a:r>
            <a:br>
              <a:rPr lang="en-US" altLang="en-US" sz="1600" dirty="0">
                <a:latin typeface="Times New Roman" panose="02020603050405020304" pitchFamily="18" charset="0"/>
              </a:rPr>
            </a:br>
            <a:r>
              <a:rPr lang="en-US" altLang="en-US" sz="1600" dirty="0" err="1">
                <a:latin typeface="Times New Roman" panose="02020603050405020304" pitchFamily="18" charset="0"/>
              </a:rPr>
              <a:t>som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skal</a:t>
            </a:r>
            <a:r>
              <a:rPr lang="en-US" altLang="en-US" sz="1600" dirty="0">
                <a:latin typeface="Times New Roman" panose="02020603050405020304" pitchFamily="18" charset="0"/>
              </a:rPr>
              <a:t> testes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DEA00FA6-71BE-844B-9D1E-3921D905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4593" y="3925888"/>
            <a:ext cx="1784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. . . . .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CAE02F5-66AF-AC43-84C4-11FABB94E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6968" y="4514851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. . . . .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0B7BA6C2-33C5-D940-A802-1CF83647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2719" y="3705226"/>
            <a:ext cx="595313" cy="16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92480254-B18D-974A-A3AC-59CEA9E27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556" y="3424239"/>
            <a:ext cx="1255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Type:  Kanin</a:t>
            </a:r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48E4877B-44B7-544C-BFA7-4F1756EC6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481" y="3871914"/>
            <a:ext cx="950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kalle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cxnSp>
        <p:nvCxnSpPr>
          <p:cNvPr id="20" name="Straight Arrow Connector 26">
            <a:extLst>
              <a:ext uri="{FF2B5EF4-FFF2-40B4-BE49-F238E27FC236}">
                <a16:creationId xmlns:a16="http://schemas.microsoft.com/office/drawing/2014/main" id="{177A9B04-F0C2-4941-AEBA-7F9BC19432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0407" y="2840039"/>
            <a:ext cx="2765425" cy="5619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40">
            <a:extLst>
              <a:ext uri="{FF2B5EF4-FFF2-40B4-BE49-F238E27FC236}">
                <a16:creationId xmlns:a16="http://schemas.microsoft.com/office/drawing/2014/main" id="{3601D7FF-02A4-D641-8457-E8C87147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194" y="2763838"/>
            <a:ext cx="593725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6E16F8CB-8E25-154C-A6A4-BC686101F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257" y="2519364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Type:  </a:t>
            </a:r>
            <a:r>
              <a:rPr lang="en-US" altLang="en-US" sz="1200" b="1">
                <a:latin typeface="Times New Roman" panose="02020603050405020304" pitchFamily="18" charset="0"/>
              </a:rPr>
              <a:t>Kaninbur</a:t>
            </a: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709AE7D7-5991-2A4F-8588-1ABF6EBF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618" y="2887664"/>
            <a:ext cx="1492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mittKaninbur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8BB1E4BD-640F-8A42-A5E8-FB5573656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982" y="5557838"/>
            <a:ext cx="1055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Objekt av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klassen Kanin</a:t>
            </a:r>
          </a:p>
        </p:txBody>
      </p:sp>
      <p:sp>
        <p:nvSpPr>
          <p:cNvPr id="25" name="Rectangle 46">
            <a:extLst>
              <a:ext uri="{FF2B5EF4-FFF2-40B4-BE49-F238E27FC236}">
                <a16:creationId xmlns:a16="http://schemas.microsoft.com/office/drawing/2014/main" id="{79704863-0C63-D148-818C-1E2ACEE96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669" y="5507038"/>
            <a:ext cx="593725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B2351296-7FFF-5F41-A36C-3581EBBA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243" y="5226051"/>
            <a:ext cx="1257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Type:  Kanin</a:t>
            </a: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0820ACB2-7ED4-2C4E-BA2E-A3F48A432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432" y="5675313"/>
            <a:ext cx="1004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sprett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cxnSp>
        <p:nvCxnSpPr>
          <p:cNvPr id="28" name="Straight Arrow Connector 26">
            <a:extLst>
              <a:ext uri="{FF2B5EF4-FFF2-40B4-BE49-F238E27FC236}">
                <a16:creationId xmlns:a16="http://schemas.microsoft.com/office/drawing/2014/main" id="{8871908E-6E4B-6241-A9B8-9789ACDD3E76}"/>
              </a:ext>
            </a:extLst>
          </p:cNvPr>
          <p:cNvCxnSpPr>
            <a:cxnSpLocks noChangeShapeType="1"/>
            <a:endCxn id="34" idx="1"/>
          </p:cNvCxnSpPr>
          <p:nvPr/>
        </p:nvCxnSpPr>
        <p:spPr bwMode="auto">
          <a:xfrm flipV="1">
            <a:off x="5565132" y="5319713"/>
            <a:ext cx="930275" cy="260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B9951-6D19-3740-8233-4DF6CCC6B6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68532" y="1905000"/>
            <a:ext cx="25400" cy="4340544"/>
          </a:xfrm>
          <a:prstGeom prst="line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30" name="Picture 63" descr="kanin.jpg">
            <a:extLst>
              <a:ext uri="{FF2B5EF4-FFF2-40B4-BE49-F238E27FC236}">
                <a16:creationId xmlns:a16="http://schemas.microsoft.com/office/drawing/2014/main" id="{4972826F-CF34-3344-B8C4-DBE6BF2B0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06" y="3508376"/>
            <a:ext cx="78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10">
            <a:extLst>
              <a:ext uri="{FF2B5EF4-FFF2-40B4-BE49-F238E27FC236}">
                <a16:creationId xmlns:a16="http://schemas.microsoft.com/office/drawing/2014/main" id="{B1C113DB-BF19-5945-B276-7ED4C037A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268" y="3567113"/>
            <a:ext cx="558800" cy="457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32" name="Straight Arrow Connector 26">
            <a:extLst>
              <a:ext uri="{FF2B5EF4-FFF2-40B4-BE49-F238E27FC236}">
                <a16:creationId xmlns:a16="http://schemas.microsoft.com/office/drawing/2014/main" id="{7757CD9F-9F66-8E4F-AB2A-E0ACE6E1677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62132" y="3668714"/>
            <a:ext cx="2384425" cy="793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26">
            <a:extLst>
              <a:ext uri="{FF2B5EF4-FFF2-40B4-BE49-F238E27FC236}">
                <a16:creationId xmlns:a16="http://schemas.microsoft.com/office/drawing/2014/main" id="{C58B55CA-E7AA-F845-A368-593E5BE15F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84182" y="3705225"/>
            <a:ext cx="827087" cy="7143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68" descr="kanin2.png">
            <a:extLst>
              <a:ext uri="{FF2B5EF4-FFF2-40B4-BE49-F238E27FC236}">
                <a16:creationId xmlns:a16="http://schemas.microsoft.com/office/drawing/2014/main" id="{62A7C6B1-C5A3-6541-91B1-C6F0A700D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06" y="5068888"/>
            <a:ext cx="4635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2D9EC632-BA1D-8643-9476-63B160995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093" y="5045075"/>
            <a:ext cx="406400" cy="54133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36" name="TextBox 74">
            <a:extLst>
              <a:ext uri="{FF2B5EF4-FFF2-40B4-BE49-F238E27FC236}">
                <a16:creationId xmlns:a16="http://schemas.microsoft.com/office/drawing/2014/main" id="{FA902901-C7A2-694C-8ED6-6ADB3FDE6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721" y="188934"/>
            <a:ext cx="3706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Enhetstesting av class Kaninbur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A2E0F5-F2DC-1B47-8569-9D91D52C2AB3}"/>
              </a:ext>
            </a:extLst>
          </p:cNvPr>
          <p:cNvSpPr txBox="1"/>
          <p:nvPr/>
        </p:nvSpPr>
        <p:spPr>
          <a:xfrm>
            <a:off x="6895775" y="6288723"/>
            <a:ext cx="125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Kontrakt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5135F5A-19E3-134C-A9B1-BC330180AF8B}"/>
              </a:ext>
            </a:extLst>
          </p:cNvPr>
          <p:cNvSpPr/>
          <p:nvPr/>
        </p:nvSpPr>
        <p:spPr>
          <a:xfrm>
            <a:off x="3451629" y="747329"/>
            <a:ext cx="4580477" cy="9002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5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Kanin{</a:t>
            </a:r>
          </a:p>
          <a:p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05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String navn;</a:t>
            </a:r>
          </a:p>
          <a:p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05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Kanin(String nv) {navn = nv;}</a:t>
            </a:r>
          </a:p>
          <a:p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05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String hentNavn() {</a:t>
            </a:r>
            <a:r>
              <a:rPr lang="en-GB" sz="105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navn; }</a:t>
            </a:r>
          </a:p>
          <a:p>
            <a:r>
              <a:rPr lang="en-GB" sz="105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C20EF2-DFCE-754E-A72E-27A75EE89E32}"/>
              </a:ext>
            </a:extLst>
          </p:cNvPr>
          <p:cNvSpPr/>
          <p:nvPr/>
        </p:nvSpPr>
        <p:spPr>
          <a:xfrm>
            <a:off x="152143" y="1922007"/>
            <a:ext cx="4888368" cy="44935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Kanintest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static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main ( String []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args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 {    </a:t>
            </a: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    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Kaninbur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mittKaninbur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Kaninbur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 );</a:t>
            </a:r>
          </a:p>
          <a:p>
            <a:b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</a:br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b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</a:br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    Kanin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kalle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Kanin(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dirty="0" err="1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Kalle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);</a:t>
            </a:r>
            <a:b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</a:b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// Test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å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sette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inn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i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tomt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bur:</a:t>
            </a:r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     </a:t>
            </a:r>
            <a:r>
              <a:rPr lang="en-GB" sz="1100" dirty="0" err="1">
                <a:solidFill>
                  <a:srgbClr val="4D7DD9"/>
                </a:solidFill>
                <a:latin typeface="Menlo" panose="020B0609030804020204" pitchFamily="49" charset="0"/>
              </a:rPr>
              <a:t>boolean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9D9D9D"/>
                </a:solidFill>
                <a:latin typeface="Menlo" panose="020B0609030804020204" pitchFamily="49" charset="0"/>
              </a:rPr>
              <a:t>settInnOK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= </a:t>
            </a:r>
            <a:r>
              <a:rPr lang="en-GB" sz="1100" dirty="0" err="1">
                <a:solidFill>
                  <a:srgbClr val="9D9D9D"/>
                </a:solidFill>
                <a:latin typeface="Menlo" panose="020B0609030804020204" pitchFamily="49" charset="0"/>
              </a:rPr>
              <a:t>mittKaninbur.settInn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(</a:t>
            </a:r>
            <a:r>
              <a:rPr lang="en-GB" sz="1100" dirty="0" err="1">
                <a:solidFill>
                  <a:srgbClr val="9D9D9D"/>
                </a:solidFill>
                <a:latin typeface="Menlo" panose="020B0609030804020204" pitchFamily="49" charset="0"/>
              </a:rPr>
              <a:t>kalle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     test(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"Test inn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i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tomt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bur"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, </a:t>
            </a:r>
            <a:r>
              <a:rPr lang="en-GB" sz="1100" dirty="0" err="1">
                <a:solidFill>
                  <a:srgbClr val="9D9D9D"/>
                </a:solidFill>
                <a:latin typeface="Menlo" panose="020B0609030804020204" pitchFamily="49" charset="0"/>
              </a:rPr>
              <a:t>settInnOK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);</a:t>
            </a:r>
          </a:p>
          <a:p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 Kanin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sprett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1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Kanin(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dirty="0" err="1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Sprett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// Test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å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sette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inn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i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86D0FF"/>
                </a:solidFill>
                <a:latin typeface="Menlo" panose="020B0609030804020204" pitchFamily="49" charset="0"/>
              </a:rPr>
              <a:t>fullt</a:t>
            </a:r>
            <a:r>
              <a:rPr lang="en-GB" sz="1100" dirty="0">
                <a:solidFill>
                  <a:srgbClr val="86D0FF"/>
                </a:solidFill>
                <a:latin typeface="Menlo" panose="020B0609030804020204" pitchFamily="49" charset="0"/>
              </a:rPr>
              <a:t> bur:</a:t>
            </a:r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 </a:t>
            </a:r>
            <a:r>
              <a:rPr lang="en-GB" sz="1100" dirty="0" err="1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boolean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settInnOK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mittKaninbur.settInn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sprett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 test(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"Test inn </a:t>
            </a:r>
            <a:r>
              <a:rPr lang="en-GB" sz="1100" dirty="0" err="1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100" dirty="0" err="1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fullt</a:t>
            </a:r>
            <a:r>
              <a:rPr lang="en-GB" sz="1100" dirty="0">
                <a:solidFill>
                  <a:srgbClr val="86D0FF"/>
                </a:solidFill>
                <a:effectLst/>
                <a:latin typeface="Menlo" panose="020B0609030804020204" pitchFamily="49" charset="0"/>
              </a:rPr>
              <a:t> bur"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,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!</a:t>
            </a:r>
            <a:r>
              <a:rPr lang="en-GB" sz="11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settInnOK</a:t>
            </a:r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    . . . </a:t>
            </a: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. . .</a:t>
            </a:r>
          </a:p>
          <a:p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    . . .</a:t>
            </a:r>
          </a:p>
          <a:p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}</a:t>
            </a:r>
          </a:p>
          <a:p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</a:t>
            </a:r>
            <a:r>
              <a:rPr lang="en-GB" sz="1100" dirty="0">
                <a:solidFill>
                  <a:srgbClr val="4D7DD9"/>
                </a:solidFill>
                <a:latin typeface="Menlo" panose="020B0609030804020204" pitchFamily="49" charset="0"/>
              </a:rPr>
              <a:t> static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</a:t>
            </a:r>
            <a:r>
              <a:rPr lang="en-GB" sz="1100" dirty="0">
                <a:solidFill>
                  <a:srgbClr val="4D7DD9"/>
                </a:solidFill>
                <a:latin typeface="Menlo" panose="020B0609030804020204" pitchFamily="49" charset="0"/>
              </a:rPr>
              <a:t>void</a:t>
            </a:r>
            <a:r>
              <a:rPr lang="en-GB" sz="1100" dirty="0">
                <a:solidFill>
                  <a:srgbClr val="9D9D9D"/>
                </a:solidFill>
                <a:latin typeface="Menlo" panose="020B0609030804020204" pitchFamily="49" charset="0"/>
              </a:rPr>
              <a:t> test(…) { . . . } </a:t>
            </a:r>
            <a:endParaRPr lang="en-GB" sz="11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1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E441C6-6EE4-DC45-9E82-1236391D0200}"/>
              </a:ext>
            </a:extLst>
          </p:cNvPr>
          <p:cNvSpPr txBox="1"/>
          <p:nvPr/>
        </p:nvSpPr>
        <p:spPr>
          <a:xfrm>
            <a:off x="255646" y="1466203"/>
            <a:ext cx="14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Testprogram: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53233C-7C90-E443-9185-72341B5A8B24}"/>
              </a:ext>
            </a:extLst>
          </p:cNvPr>
          <p:cNvSpPr/>
          <p:nvPr/>
        </p:nvSpPr>
        <p:spPr>
          <a:xfrm>
            <a:off x="8402727" y="608450"/>
            <a:ext cx="3110034" cy="240065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0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Kaninbur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</a:t>
            </a:r>
            <a:r>
              <a:rPr lang="en-GB" sz="10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boolean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settInn(Kanin k) {</a:t>
            </a:r>
          </a:p>
          <a:p>
            <a:r>
              <a:rPr lang="en-GB" sz="1000" dirty="0">
                <a:solidFill>
                  <a:srgbClr val="4D7DD9"/>
                </a:solidFill>
                <a:latin typeface="Menlo" panose="020B0609030804020204" pitchFamily="49" charset="0"/>
              </a:rPr>
              <a:t>      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-GB" sz="10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==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  {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    </a:t>
            </a:r>
            <a:r>
              <a:rPr lang="en-GB" sz="10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k;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   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true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}</a:t>
            </a:r>
          </a:p>
          <a:p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    else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000" dirty="0">
              <a:solidFill>
                <a:srgbClr val="4D7DD9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taUt( ) {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 Kanin k = </a:t>
            </a:r>
            <a:r>
              <a:rPr lang="en-GB" sz="10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GB" sz="10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denne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sz="10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     return</a:t>
            </a:r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k;</a:t>
            </a:r>
            <a:endParaRPr lang="en-GB" sz="1000" dirty="0">
              <a:solidFill>
                <a:srgbClr val="4D7DD9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}</a:t>
            </a:r>
          </a:p>
          <a:p>
            <a:r>
              <a:rPr lang="en-GB" sz="10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A26DC3A-C5C4-5653-9A70-F9E6A04A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6EF7486D-8476-BA12-8BBA-D6A68BD8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C0ED48EE-25A7-F4DF-DA51-3E51C577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090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  <p:bldP spid="8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31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EC1664C-CC40-BE47-8500-798D28617101}"/>
              </a:ext>
            </a:extLst>
          </p:cNvPr>
          <p:cNvSpPr txBox="1">
            <a:spLocks/>
          </p:cNvSpPr>
          <p:nvPr/>
        </p:nvSpPr>
        <p:spPr bwMode="auto">
          <a:xfrm>
            <a:off x="1627188" y="706438"/>
            <a:ext cx="79232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2"/>
                </a:solidFill>
              </a:rPr>
              <a:t>Om </a:t>
            </a:r>
            <a:r>
              <a:rPr lang="en-US" altLang="en-US" sz="3200" dirty="0" err="1">
                <a:solidFill>
                  <a:schemeClr val="tx2"/>
                </a:solidFill>
              </a:rPr>
              <a:t>å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lage</a:t>
            </a:r>
            <a:r>
              <a:rPr lang="en-US" altLang="en-US" sz="3200" dirty="0">
                <a:solidFill>
                  <a:schemeClr val="tx2"/>
                </a:solidFill>
              </a:rPr>
              <a:t> et </a:t>
            </a:r>
            <a:r>
              <a:rPr lang="en-US" altLang="en-US" sz="3200" dirty="0" err="1">
                <a:solidFill>
                  <a:schemeClr val="tx2"/>
                </a:solidFill>
              </a:rPr>
              <a:t>kaninbur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til</a:t>
            </a:r>
            <a:r>
              <a:rPr lang="en-US" altLang="en-US" sz="3200" dirty="0">
                <a:solidFill>
                  <a:schemeClr val="tx2"/>
                </a:solidFill>
              </a:rPr>
              <a:t> mange </a:t>
            </a:r>
            <a:r>
              <a:rPr lang="en-US" altLang="en-US" sz="3200" dirty="0" err="1">
                <a:solidFill>
                  <a:schemeClr val="tx2"/>
                </a:solidFill>
              </a:rPr>
              <a:t>kaniner</a:t>
            </a:r>
            <a:endParaRPr lang="en-US" altLang="en-US" sz="3200" dirty="0">
              <a:solidFill>
                <a:schemeClr val="tx2"/>
              </a:solidFill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36C2125-A0CD-F845-A97C-D50AEF3C0205}"/>
              </a:ext>
            </a:extLst>
          </p:cNvPr>
          <p:cNvSpPr>
            <a:spLocks/>
          </p:cNvSpPr>
          <p:nvPr/>
        </p:nvSpPr>
        <p:spPr bwMode="auto">
          <a:xfrm>
            <a:off x="4306889" y="3113088"/>
            <a:ext cx="261937" cy="576262"/>
          </a:xfrm>
          <a:prstGeom prst="leftBrace">
            <a:avLst>
              <a:gd name="adj1" fmla="val 8331"/>
              <a:gd name="adj2" fmla="val 5000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3B136446-2223-D044-8EB5-27E58AD92FC1}"/>
              </a:ext>
            </a:extLst>
          </p:cNvPr>
          <p:cNvSpPr>
            <a:spLocks/>
          </p:cNvSpPr>
          <p:nvPr/>
        </p:nvSpPr>
        <p:spPr bwMode="auto">
          <a:xfrm>
            <a:off x="4298950" y="2328864"/>
            <a:ext cx="285750" cy="739775"/>
          </a:xfrm>
          <a:prstGeom prst="leftBrace">
            <a:avLst>
              <a:gd name="adj1" fmla="val 831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/>
          </a:p>
        </p:txBody>
      </p:sp>
      <p:sp>
        <p:nvSpPr>
          <p:cNvPr id="61446" name="TextBox 26">
            <a:extLst>
              <a:ext uri="{FF2B5EF4-FFF2-40B4-BE49-F238E27FC236}">
                <a16:creationId xmlns:a16="http://schemas.microsoft.com/office/drawing/2014/main" id="{013CE196-9317-7E4D-A8AB-15A9FDA9C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3113088"/>
            <a:ext cx="222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2 modifikatorer</a:t>
            </a:r>
          </a:p>
        </p:txBody>
      </p:sp>
      <p:sp>
        <p:nvSpPr>
          <p:cNvPr id="61447" name="TextBox 27">
            <a:extLst>
              <a:ext uri="{FF2B5EF4-FFF2-40B4-BE49-F238E27FC236}">
                <a16:creationId xmlns:a16="http://schemas.microsoft.com/office/drawing/2014/main" id="{70A6FBD8-301B-5142-A28E-2F92FBFAB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425701"/>
            <a:ext cx="217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3 observatorer</a:t>
            </a:r>
          </a:p>
        </p:txBody>
      </p:sp>
      <p:sp>
        <p:nvSpPr>
          <p:cNvPr id="61448" name="Text Box 6">
            <a:extLst>
              <a:ext uri="{FF2B5EF4-FFF2-40B4-BE49-F238E27FC236}">
                <a16:creationId xmlns:a16="http://schemas.microsoft.com/office/drawing/2014/main" id="{F55DF7FA-6892-F042-A331-A7DCE7817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1" y="4545964"/>
            <a:ext cx="6427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sz="1600">
                <a:latin typeface="Helvetica" pitchFamily="2" charset="0"/>
              </a:rPr>
              <a:t>Men at reglen om at vi bare skal ha helt rene observator-metoder og helt rene modifikator-metoder er kanskje å drive det litt langt.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sz="1600">
                <a:latin typeface="Helvetica" pitchFamily="2" charset="0"/>
              </a:rPr>
              <a:t>For eksempel public Kanin hentUt(String navn) { . . . }</a:t>
            </a:r>
          </a:p>
        </p:txBody>
      </p:sp>
      <p:sp>
        <p:nvSpPr>
          <p:cNvPr id="61449" name="AutoShape 7">
            <a:extLst>
              <a:ext uri="{FF2B5EF4-FFF2-40B4-BE49-F238E27FC236}">
                <a16:creationId xmlns:a16="http://schemas.microsoft.com/office/drawing/2014/main" id="{A09B252E-4A7C-E64D-AEA6-0529E2825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207" y="4400550"/>
            <a:ext cx="6873875" cy="1073150"/>
          </a:xfrm>
          <a:prstGeom prst="wedgeRoundRectCallout">
            <a:avLst>
              <a:gd name="adj1" fmla="val 41690"/>
              <a:gd name="adj2" fmla="val 11151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en-US" sz="1600">
              <a:latin typeface="Times" pitchFamily="2" charset="0"/>
            </a:endParaRPr>
          </a:p>
        </p:txBody>
      </p:sp>
      <p:pic>
        <p:nvPicPr>
          <p:cNvPr id="61450" name="Picture 8">
            <a:extLst>
              <a:ext uri="{FF2B5EF4-FFF2-40B4-BE49-F238E27FC236}">
                <a16:creationId xmlns:a16="http://schemas.microsoft.com/office/drawing/2014/main" id="{85BD456B-A58E-4643-AC50-A8C7D034245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4750" r="51730" b="62311"/>
          <a:stretch>
            <a:fillRect/>
          </a:stretch>
        </p:blipFill>
        <p:spPr bwMode="auto">
          <a:xfrm>
            <a:off x="8960645" y="5679519"/>
            <a:ext cx="915988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Box 1">
            <a:extLst>
              <a:ext uri="{FF2B5EF4-FFF2-40B4-BE49-F238E27FC236}">
                <a16:creationId xmlns:a16="http://schemas.microsoft.com/office/drawing/2014/main" id="{100BAA47-2AB2-AF4D-AC8A-E8C5C9D40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139" y="6012100"/>
            <a:ext cx="6413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Veldig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forenklet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kaningård</a:t>
            </a:r>
            <a:r>
              <a:rPr lang="en-US" altLang="en-US" sz="1800" b="1" dirty="0">
                <a:latin typeface="Times New Roman" panose="02020603050405020304" pitchFamily="18" charset="0"/>
              </a:rPr>
              <a:t> med litt andre metoder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på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neste</a:t>
            </a:r>
            <a:r>
              <a:rPr lang="en-US" altLang="en-US" sz="1800" b="1" dirty="0">
                <a:latin typeface="Times New Roman" panose="02020603050405020304" pitchFamily="18" charset="0"/>
              </a:rPr>
              <a:t> side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75B47-09BB-2649-9EC3-5A748DDC6EEC}"/>
              </a:ext>
            </a:extLst>
          </p:cNvPr>
          <p:cNvSpPr/>
          <p:nvPr/>
        </p:nvSpPr>
        <p:spPr>
          <a:xfrm>
            <a:off x="5178014" y="1951447"/>
            <a:ext cx="6698427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KaninGård {</a:t>
            </a:r>
          </a:p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boolean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full( ) { . . . }</a:t>
            </a:r>
          </a:p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boolean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tom ( ) { . . . }</a:t>
            </a:r>
          </a:p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  finnEn(String navn) { . . . }</a:t>
            </a:r>
          </a:p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settInn (Kanin kn) { . . . }</a:t>
            </a:r>
          </a:p>
          <a:p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   public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fjern(String navn) { . . . }</a:t>
            </a:r>
          </a:p>
          <a:p>
            <a:r>
              <a:rPr lang="en-GB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56B2D-76EF-C158-981B-7F2A76B5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297AA-3C19-FA09-B0DD-00C53087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93EEA-3F0B-DF56-B7EA-BCC88FBC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940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1446" grpId="0"/>
      <p:bldP spid="61447" grpId="0"/>
      <p:bldP spid="61448" grpId="0"/>
      <p:bldP spid="61449" grpId="0" animBg="1"/>
      <p:bldP spid="6145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B6AF0537-2CA6-F743-9823-CB7DED55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38B43B-008F-044C-995C-8BD706F08173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nb-NO" altLang="en-US" sz="1400"/>
          </a:p>
        </p:txBody>
      </p:sp>
      <p:sp>
        <p:nvSpPr>
          <p:cNvPr id="62467" name="Rounded Rectangle 6">
            <a:extLst>
              <a:ext uri="{FF2B5EF4-FFF2-40B4-BE49-F238E27FC236}">
                <a16:creationId xmlns:a16="http://schemas.microsoft.com/office/drawing/2014/main" id="{0DF209AA-106E-764B-8B22-DB0D426AB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908050"/>
            <a:ext cx="5389563" cy="33845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B4C57CBE-71B6-1242-B105-9A3B0EB3A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9" y="1971676"/>
            <a:ext cx="2251075" cy="766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62469" name="Straight Connector 9">
            <a:extLst>
              <a:ext uri="{FF2B5EF4-FFF2-40B4-BE49-F238E27FC236}">
                <a16:creationId xmlns:a16="http://schemas.microsoft.com/office/drawing/2014/main" id="{ACA768E0-CF6D-2942-B454-11F46A41ED7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125788" y="1971675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70" name="Straight Connector 10">
            <a:extLst>
              <a:ext uri="{FF2B5EF4-FFF2-40B4-BE49-F238E27FC236}">
                <a16:creationId xmlns:a16="http://schemas.microsoft.com/office/drawing/2014/main" id="{1785F74B-EAB5-7F41-ABF6-DB4B761DB99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141663" y="3362325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71" name="TextBox 31">
            <a:extLst>
              <a:ext uri="{FF2B5EF4-FFF2-40B4-BE49-F238E27FC236}">
                <a16:creationId xmlns:a16="http://schemas.microsoft.com/office/drawing/2014/main" id="{9289FE3E-8322-324C-8250-7B7CEF4AD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587500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void settInn (Kanin en)  </a:t>
            </a:r>
          </a:p>
        </p:txBody>
      </p:sp>
      <p:sp>
        <p:nvSpPr>
          <p:cNvPr id="62472" name="TextBox 32">
            <a:extLst>
              <a:ext uri="{FF2B5EF4-FFF2-40B4-BE49-F238E27FC236}">
                <a16:creationId xmlns:a16="http://schemas.microsoft.com/office/drawing/2014/main" id="{DD50CE41-4748-D94E-9DDF-A9266679C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017839"/>
            <a:ext cx="2165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Kanin   taUt( )</a:t>
            </a:r>
          </a:p>
        </p:txBody>
      </p:sp>
      <p:sp>
        <p:nvSpPr>
          <p:cNvPr id="62473" name="AutoShape 90">
            <a:extLst>
              <a:ext uri="{FF2B5EF4-FFF2-40B4-BE49-F238E27FC236}">
                <a16:creationId xmlns:a16="http://schemas.microsoft.com/office/drawing/2014/main" id="{F952793D-0A09-E24A-AFE8-9844B228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9" y="1473200"/>
            <a:ext cx="649287" cy="50323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74" name="Rectangle 75">
            <a:extLst>
              <a:ext uri="{FF2B5EF4-FFF2-40B4-BE49-F238E27FC236}">
                <a16:creationId xmlns:a16="http://schemas.microsoft.com/office/drawing/2014/main" id="{98D40A05-596D-7D4A-B2A1-B1D73D601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338" y="150495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75" name="Rectangle 75">
            <a:extLst>
              <a:ext uri="{FF2B5EF4-FFF2-40B4-BE49-F238E27FC236}">
                <a16:creationId xmlns:a16="http://schemas.microsoft.com/office/drawing/2014/main" id="{4A4777F3-8F3D-2349-A020-085CBC34D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6926" y="172243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76" name="Rectangle 75">
            <a:extLst>
              <a:ext uri="{FF2B5EF4-FFF2-40B4-BE49-F238E27FC236}">
                <a16:creationId xmlns:a16="http://schemas.microsoft.com/office/drawing/2014/main" id="{041F024A-7672-6C4A-A85C-86A56A81C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513" y="193992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77" name="Rectangle 75">
            <a:extLst>
              <a:ext uri="{FF2B5EF4-FFF2-40B4-BE49-F238E27FC236}">
                <a16:creationId xmlns:a16="http://schemas.microsoft.com/office/drawing/2014/main" id="{132299C8-DA46-A24C-A948-B48767CFB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1" y="215741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78" name="Rectangle 75">
            <a:extLst>
              <a:ext uri="{FF2B5EF4-FFF2-40B4-BE49-F238E27FC236}">
                <a16:creationId xmlns:a16="http://schemas.microsoft.com/office/drawing/2014/main" id="{E5D109B0-1A19-D842-BFFC-468BC7C3C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1688" y="237490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79" name="Rectangle 75">
            <a:extLst>
              <a:ext uri="{FF2B5EF4-FFF2-40B4-BE49-F238E27FC236}">
                <a16:creationId xmlns:a16="http://schemas.microsoft.com/office/drawing/2014/main" id="{A41EC412-34E5-B242-A17B-26BEBB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6" y="259238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0" name="Rectangle 75">
            <a:extLst>
              <a:ext uri="{FF2B5EF4-FFF2-40B4-BE49-F238E27FC236}">
                <a16:creationId xmlns:a16="http://schemas.microsoft.com/office/drawing/2014/main" id="{E049C6AF-F1D6-3D4D-AC83-451587F5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863" y="280987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1" name="Rectangle 75">
            <a:extLst>
              <a:ext uri="{FF2B5EF4-FFF2-40B4-BE49-F238E27FC236}">
                <a16:creationId xmlns:a16="http://schemas.microsoft.com/office/drawing/2014/main" id="{642F1CC3-5F03-874B-A3D3-D9C7A14EB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1" y="302736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2" name="Rectangle 75">
            <a:extLst>
              <a:ext uri="{FF2B5EF4-FFF2-40B4-BE49-F238E27FC236}">
                <a16:creationId xmlns:a16="http://schemas.microsoft.com/office/drawing/2014/main" id="{7E8024AB-670A-2946-929C-59E2B5237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8038" y="324485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3" name="Rectangle 75">
            <a:extLst>
              <a:ext uri="{FF2B5EF4-FFF2-40B4-BE49-F238E27FC236}">
                <a16:creationId xmlns:a16="http://schemas.microsoft.com/office/drawing/2014/main" id="{D567528F-44DC-EA40-B26A-D47F20512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26" y="346233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4" name="Rectangle 75">
            <a:extLst>
              <a:ext uri="{FF2B5EF4-FFF2-40B4-BE49-F238E27FC236}">
                <a16:creationId xmlns:a16="http://schemas.microsoft.com/office/drawing/2014/main" id="{4A2008C3-F066-8040-BD46-037CCD309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213" y="367982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5" name="Rectangle 75">
            <a:extLst>
              <a:ext uri="{FF2B5EF4-FFF2-40B4-BE49-F238E27FC236}">
                <a16:creationId xmlns:a16="http://schemas.microsoft.com/office/drawing/2014/main" id="{E65C3B71-1A9C-B243-8978-E9CAA8F26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1" y="389731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6" name="AutoShape 90">
            <a:extLst>
              <a:ext uri="{FF2B5EF4-FFF2-40B4-BE49-F238E27FC236}">
                <a16:creationId xmlns:a16="http://schemas.microsoft.com/office/drawing/2014/main" id="{4A3D3165-E77F-294F-AAC5-E3B402D4C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913" y="4724401"/>
            <a:ext cx="647700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7" name="AutoShape 90">
            <a:extLst>
              <a:ext uri="{FF2B5EF4-FFF2-40B4-BE49-F238E27FC236}">
                <a16:creationId xmlns:a16="http://schemas.microsoft.com/office/drawing/2014/main" id="{65A98992-9732-4D40-BEE7-DDC049879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9" y="2336801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8" name="AutoShape 90">
            <a:extLst>
              <a:ext uri="{FF2B5EF4-FFF2-40B4-BE49-F238E27FC236}">
                <a16:creationId xmlns:a16="http://schemas.microsoft.com/office/drawing/2014/main" id="{F759DEA2-7EBD-3140-B2C9-138EA6C3A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9" y="3128964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62489" name="Oval 64">
            <a:extLst>
              <a:ext uri="{FF2B5EF4-FFF2-40B4-BE49-F238E27FC236}">
                <a16:creationId xmlns:a16="http://schemas.microsoft.com/office/drawing/2014/main" id="{64FCEBCA-1B9C-8E49-BAFF-499CDC844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382905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62490" name="Oval 65">
            <a:extLst>
              <a:ext uri="{FF2B5EF4-FFF2-40B4-BE49-F238E27FC236}">
                <a16:creationId xmlns:a16="http://schemas.microsoft.com/office/drawing/2014/main" id="{F9C17F88-C3FD-204D-A820-D2F4E52C0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404495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62491" name="Oval 66">
            <a:extLst>
              <a:ext uri="{FF2B5EF4-FFF2-40B4-BE49-F238E27FC236}">
                <a16:creationId xmlns:a16="http://schemas.microsoft.com/office/drawing/2014/main" id="{377D2B4A-FA6E-7C44-812B-418B4FB93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4260851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62492" name="Oval 67">
            <a:extLst>
              <a:ext uri="{FF2B5EF4-FFF2-40B4-BE49-F238E27FC236}">
                <a16:creationId xmlns:a16="http://schemas.microsoft.com/office/drawing/2014/main" id="{5D58238C-A7B5-4A4D-B3CA-E565013C8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4476751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cxnSp>
        <p:nvCxnSpPr>
          <p:cNvPr id="62493" name="Straight Arrow Connector 68">
            <a:extLst>
              <a:ext uri="{FF2B5EF4-FFF2-40B4-BE49-F238E27FC236}">
                <a16:creationId xmlns:a16="http://schemas.microsoft.com/office/drawing/2014/main" id="{A0274A5B-2D40-CD4C-BEBE-018E83F342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32825" y="1617663"/>
            <a:ext cx="9921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94" name="Straight Arrow Connector 69">
            <a:extLst>
              <a:ext uri="{FF2B5EF4-FFF2-40B4-BE49-F238E27FC236}">
                <a16:creationId xmlns:a16="http://schemas.microsoft.com/office/drawing/2014/main" id="{0D010DA1-5E8F-3849-B995-3CED24B1DE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61389" y="1833564"/>
            <a:ext cx="1063625" cy="503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95" name="Straight Arrow Connector 70">
            <a:extLst>
              <a:ext uri="{FF2B5EF4-FFF2-40B4-BE49-F238E27FC236}">
                <a16:creationId xmlns:a16="http://schemas.microsoft.com/office/drawing/2014/main" id="{73A23543-4E50-3F4E-AAE0-7584085DE2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59801" y="2049463"/>
            <a:ext cx="10652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96" name="Straight Arrow Connector 71">
            <a:extLst>
              <a:ext uri="{FF2B5EF4-FFF2-40B4-BE49-F238E27FC236}">
                <a16:creationId xmlns:a16="http://schemas.microsoft.com/office/drawing/2014/main" id="{FA35F882-E128-E749-901D-5C1EE90009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6951" y="3344864"/>
            <a:ext cx="1096963" cy="1368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97" name="Rectangle 76">
            <a:extLst>
              <a:ext uri="{FF2B5EF4-FFF2-40B4-BE49-F238E27FC236}">
                <a16:creationId xmlns:a16="http://schemas.microsoft.com/office/drawing/2014/main" id="{F40B49A2-D5BC-6147-AE24-0F355CA9A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5" y="987426"/>
            <a:ext cx="125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Kanin [ ] alle </a:t>
            </a:r>
            <a:endParaRPr lang="en-US" altLang="en-US" sz="1400" i="1">
              <a:latin typeface="Tahoma" panose="020B0604030504040204" pitchFamily="34" charset="0"/>
            </a:endParaRPr>
          </a:p>
        </p:txBody>
      </p:sp>
      <p:sp>
        <p:nvSpPr>
          <p:cNvPr id="62498" name="Rectangle 37">
            <a:extLst>
              <a:ext uri="{FF2B5EF4-FFF2-40B4-BE49-F238E27FC236}">
                <a16:creationId xmlns:a16="http://schemas.microsoft.com/office/drawing/2014/main" id="{BE06E7A1-067F-C544-A9A1-CE14127D2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6" y="1296989"/>
            <a:ext cx="549275" cy="19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62499" name="TextBox 34">
            <a:extLst>
              <a:ext uri="{FF2B5EF4-FFF2-40B4-BE49-F238E27FC236}">
                <a16:creationId xmlns:a16="http://schemas.microsoft.com/office/drawing/2014/main" id="{C4608382-AB66-0A4A-89D0-E68D9C4D8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538" y="990601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Navn: </a:t>
            </a:r>
            <a:r>
              <a:rPr lang="en-US" altLang="en-US" sz="1400" dirty="0" err="1">
                <a:latin typeface="Times New Roman" panose="02020603050405020304" pitchFamily="18" charset="0"/>
              </a:rPr>
              <a:t>antall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2500" name="TextBox 35">
            <a:extLst>
              <a:ext uri="{FF2B5EF4-FFF2-40B4-BE49-F238E27FC236}">
                <a16:creationId xmlns:a16="http://schemas.microsoft.com/office/drawing/2014/main" id="{567D115C-E05E-6E42-A896-8DD9FB1EC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495426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Type: int</a:t>
            </a:r>
          </a:p>
        </p:txBody>
      </p:sp>
      <p:sp>
        <p:nvSpPr>
          <p:cNvPr id="62501" name="Rectangle 84">
            <a:extLst>
              <a:ext uri="{FF2B5EF4-FFF2-40B4-BE49-F238E27FC236}">
                <a16:creationId xmlns:a16="http://schemas.microsoft.com/office/drawing/2014/main" id="{7A3941B1-0588-E04E-900C-ABE0690AC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9" y="2090739"/>
            <a:ext cx="1840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ahoma" panose="020B0604030504040204" pitchFamily="34" charset="0"/>
              </a:rPr>
              <a:t>alle [</a:t>
            </a:r>
            <a:r>
              <a:rPr lang="en-US" altLang="en-US" sz="1600" dirty="0" err="1">
                <a:latin typeface="Tahoma" panose="020B0604030504040204" pitchFamily="34" charset="0"/>
              </a:rPr>
              <a:t>antall</a:t>
            </a:r>
            <a:r>
              <a:rPr lang="en-US" altLang="en-US" sz="1600" dirty="0">
                <a:latin typeface="Tahoma" panose="020B0604030504040204" pitchFamily="34" charset="0"/>
              </a:rPr>
              <a:t>] = en;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>
                <a:latin typeface="Tahoma" panose="020B0604030504040204" pitchFamily="34" charset="0"/>
              </a:rPr>
              <a:t>antall</a:t>
            </a:r>
            <a:r>
              <a:rPr lang="en-US" altLang="en-US" sz="1600" dirty="0">
                <a:latin typeface="Tahoma" panose="020B0604030504040204" pitchFamily="34" charset="0"/>
              </a:rPr>
              <a:t> ++;</a:t>
            </a:r>
          </a:p>
        </p:txBody>
      </p:sp>
      <p:sp>
        <p:nvSpPr>
          <p:cNvPr id="62502" name="Rectangle 41">
            <a:extLst>
              <a:ext uri="{FF2B5EF4-FFF2-40B4-BE49-F238E27FC236}">
                <a16:creationId xmlns:a16="http://schemas.microsoft.com/office/drawing/2014/main" id="{C9E613A9-0F60-FC44-A065-66A77B2D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1" y="3371851"/>
            <a:ext cx="2251075" cy="766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62503" name="Rectangle 88">
            <a:extLst>
              <a:ext uri="{FF2B5EF4-FFF2-40B4-BE49-F238E27FC236}">
                <a16:creationId xmlns:a16="http://schemas.microsoft.com/office/drawing/2014/main" id="{95A4DF80-B32E-0240-B413-5FCCA3AC7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1" y="3459163"/>
            <a:ext cx="189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antall --;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return alle [antall];</a:t>
            </a:r>
          </a:p>
        </p:txBody>
      </p:sp>
      <p:sp>
        <p:nvSpPr>
          <p:cNvPr id="62504" name="Text Box 20">
            <a:extLst>
              <a:ext uri="{FF2B5EF4-FFF2-40B4-BE49-F238E27FC236}">
                <a16:creationId xmlns:a16="http://schemas.microsoft.com/office/drawing/2014/main" id="{001B19E4-FBE2-A043-BB87-600B55060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864" y="1192274"/>
            <a:ext cx="29360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sz="1600" b="1" dirty="0">
                <a:latin typeface="Helvetica" pitchFamily="2" charset="0"/>
              </a:rPr>
              <a:t>Her </a:t>
            </a:r>
            <a:r>
              <a:rPr lang="nn-NO" altLang="en-US" sz="1600" b="1" dirty="0" err="1">
                <a:latin typeface="Helvetica" pitchFamily="2" charset="0"/>
              </a:rPr>
              <a:t>mangler</a:t>
            </a:r>
            <a:r>
              <a:rPr lang="nn-NO" altLang="en-US" sz="1600" b="1" dirty="0">
                <a:latin typeface="Helvetica" pitchFamily="2" charset="0"/>
              </a:rPr>
              <a:t> </a:t>
            </a:r>
            <a:br>
              <a:rPr lang="nn-NO" altLang="en-US" sz="1600" b="1" dirty="0">
                <a:latin typeface="Helvetica" pitchFamily="2" charset="0"/>
              </a:rPr>
            </a:br>
            <a:r>
              <a:rPr lang="nn-NO" altLang="en-US" sz="1600" b="1" dirty="0">
                <a:latin typeface="Helvetica" pitchFamily="2" charset="0"/>
              </a:rPr>
              <a:t>det mye.</a:t>
            </a:r>
            <a:br>
              <a:rPr lang="nn-NO" altLang="en-US" sz="1600" b="1" dirty="0">
                <a:latin typeface="Helvetica" pitchFamily="2" charset="0"/>
              </a:rPr>
            </a:br>
            <a:endParaRPr lang="nn-NO" altLang="en-US" sz="1600" b="1" dirty="0">
              <a:latin typeface="Helvetica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n-NO" altLang="en-US" sz="1600" b="1" dirty="0" err="1">
                <a:latin typeface="Helvetica" pitchFamily="2" charset="0"/>
              </a:rPr>
              <a:t>Hva</a:t>
            </a:r>
            <a:r>
              <a:rPr lang="nn-NO" altLang="en-US" sz="1600" b="1" dirty="0">
                <a:latin typeface="Helvetica" pitchFamily="2" charset="0"/>
              </a:rPr>
              <a:t> er et</a:t>
            </a:r>
            <a:br>
              <a:rPr lang="nn-NO" altLang="en-US" sz="1600" b="1" dirty="0">
                <a:latin typeface="Helvetica" pitchFamily="2" charset="0"/>
              </a:rPr>
            </a:br>
            <a:r>
              <a:rPr lang="nn-NO" altLang="en-US" sz="1600" b="1" dirty="0">
                <a:latin typeface="Helvetica" pitchFamily="2" charset="0"/>
              </a:rPr>
              <a:t>robust program?</a:t>
            </a:r>
            <a:br>
              <a:rPr lang="nn-NO" altLang="en-US" sz="1600" b="1" dirty="0">
                <a:latin typeface="Helvetica" pitchFamily="2" charset="0"/>
              </a:rPr>
            </a:br>
            <a:endParaRPr lang="nn-NO" altLang="en-US" sz="1600" b="1" dirty="0">
              <a:latin typeface="Helvetica" pitchFamily="2" charset="0"/>
            </a:endParaRPr>
          </a:p>
        </p:txBody>
      </p:sp>
      <p:sp>
        <p:nvSpPr>
          <p:cNvPr id="62505" name="AutoShape 21">
            <a:extLst>
              <a:ext uri="{FF2B5EF4-FFF2-40B4-BE49-F238E27FC236}">
                <a16:creationId xmlns:a16="http://schemas.microsoft.com/office/drawing/2014/main" id="{952D2FB1-F4F2-654F-AEA7-F50D5D3B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30" y="1119879"/>
            <a:ext cx="1867704" cy="1530289"/>
          </a:xfrm>
          <a:prstGeom prst="wedgeRoundRectCallout">
            <a:avLst>
              <a:gd name="adj1" fmla="val -6693"/>
              <a:gd name="adj2" fmla="val 9672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en-US" sz="1600">
              <a:latin typeface="Times" pitchFamily="2" charset="0"/>
            </a:endParaRPr>
          </a:p>
        </p:txBody>
      </p:sp>
      <p:pic>
        <p:nvPicPr>
          <p:cNvPr id="62506" name="Picture 22">
            <a:extLst>
              <a:ext uri="{FF2B5EF4-FFF2-40B4-BE49-F238E27FC236}">
                <a16:creationId xmlns:a16="http://schemas.microsoft.com/office/drawing/2014/main" id="{7DCCCFF7-349F-AD41-BEF0-E0F8ACFCA8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4750" r="51730" b="62311"/>
          <a:stretch>
            <a:fillRect/>
          </a:stretch>
        </p:blipFill>
        <p:spPr bwMode="auto">
          <a:xfrm>
            <a:off x="935470" y="3328194"/>
            <a:ext cx="5048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52" name="TextBox 90">
            <a:extLst>
              <a:ext uri="{FF2B5EF4-FFF2-40B4-BE49-F238E27FC236}">
                <a16:creationId xmlns:a16="http://schemas.microsoft.com/office/drawing/2014/main" id="{CBC2F68E-2959-8B45-9078-CA4EA5222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9" y="395288"/>
            <a:ext cx="5322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ahoma" panose="020B0604030504040204" pitchFamily="34" charset="0"/>
              </a:rPr>
              <a:t>Objekt av klassen </a:t>
            </a:r>
            <a:r>
              <a:rPr lang="en-US" altLang="en-US" dirty="0" err="1">
                <a:latin typeface="Tahoma" panose="020B0604030504040204" pitchFamily="34" charset="0"/>
              </a:rPr>
              <a:t>ForenkletKaninGård</a:t>
            </a:r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68653" name="Picture 5" descr="kanin2.png">
            <a:extLst>
              <a:ext uri="{FF2B5EF4-FFF2-40B4-BE49-F238E27FC236}">
                <a16:creationId xmlns:a16="http://schemas.microsoft.com/office/drawing/2014/main" id="{11CC65DE-6EC6-D04E-84AD-BDCEEF58C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4737101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4" name="Picture 5" descr="kanin2.png">
            <a:extLst>
              <a:ext uri="{FF2B5EF4-FFF2-40B4-BE49-F238E27FC236}">
                <a16:creationId xmlns:a16="http://schemas.microsoft.com/office/drawing/2014/main" id="{1E9893D2-A1BD-6840-BDEF-25787D125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5500" y="1479551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5" name="Picture 3" descr="kanin.jpg">
            <a:extLst>
              <a:ext uri="{FF2B5EF4-FFF2-40B4-BE49-F238E27FC236}">
                <a16:creationId xmlns:a16="http://schemas.microsoft.com/office/drawing/2014/main" id="{6850FBCD-BDE6-A049-97A8-65FECBD2D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4388" y="2371726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6" name="Picture 3" descr="kanin.jpg">
            <a:extLst>
              <a:ext uri="{FF2B5EF4-FFF2-40B4-BE49-F238E27FC236}">
                <a16:creationId xmlns:a16="http://schemas.microsoft.com/office/drawing/2014/main" id="{B84FC2B4-EA7C-F24B-A119-EBB0EFEE9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3225800"/>
            <a:ext cx="45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B3AA3CF-D099-EE49-8978-E0722977C4EF}"/>
              </a:ext>
            </a:extLst>
          </p:cNvPr>
          <p:cNvSpPr txBox="1"/>
          <p:nvPr/>
        </p:nvSpPr>
        <p:spPr>
          <a:xfrm>
            <a:off x="10063480" y="5619751"/>
            <a:ext cx="998538" cy="900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 err="1">
                <a:latin typeface="Times New Roman" charset="0"/>
                <a:ea typeface="ＭＳ Ｐゴシック" charset="-128"/>
              </a:rPr>
              <a:t>Oppgave</a:t>
            </a:r>
            <a:r>
              <a:rPr lang="en-US" sz="1050" dirty="0">
                <a:latin typeface="Times New Roman" charset="0"/>
                <a:ea typeface="ＭＳ Ｐゴシック" charset="-128"/>
              </a:rPr>
              <a:t>:</a:t>
            </a:r>
          </a:p>
          <a:p>
            <a:pPr>
              <a:defRPr/>
            </a:pPr>
            <a:r>
              <a:rPr lang="en-US" sz="1050" dirty="0" err="1">
                <a:latin typeface="Times New Roman" charset="0"/>
                <a:ea typeface="ＭＳ Ｐゴシック" charset="-128"/>
              </a:rPr>
              <a:t>skriv</a:t>
            </a:r>
            <a:r>
              <a:rPr lang="en-US" sz="1050" dirty="0">
                <a:latin typeface="Times New Roman" charset="0"/>
                <a:ea typeface="ＭＳ Ｐゴシック" charset="-128"/>
              </a:rPr>
              <a:t> </a:t>
            </a:r>
            <a:r>
              <a:rPr lang="en-US" sz="1050" dirty="0" err="1">
                <a:latin typeface="Times New Roman" charset="0"/>
                <a:ea typeface="ＭＳ Ｐゴシック" charset="-128"/>
              </a:rPr>
              <a:t>ferdig</a:t>
            </a:r>
            <a:r>
              <a:rPr lang="en-US" sz="1050" dirty="0">
                <a:latin typeface="Times New Roman" charset="0"/>
                <a:ea typeface="ＭＳ Ｐゴシック" charset="-128"/>
              </a:rPr>
              <a:t> </a:t>
            </a:r>
          </a:p>
          <a:p>
            <a:pPr>
              <a:defRPr/>
            </a:pPr>
            <a:r>
              <a:rPr lang="en-US" sz="1050" dirty="0">
                <a:latin typeface="Times New Roman" charset="0"/>
                <a:ea typeface="ＭＳ Ｐゴシック" charset="-128"/>
              </a:rPr>
              <a:t>klassen </a:t>
            </a:r>
            <a:br>
              <a:rPr lang="en-US" sz="1050" dirty="0">
                <a:latin typeface="Times New Roman" charset="0"/>
                <a:ea typeface="ＭＳ Ｐゴシック" charset="-128"/>
              </a:rPr>
            </a:br>
            <a:r>
              <a:rPr lang="en-US" sz="1050" dirty="0" err="1">
                <a:latin typeface="Times New Roman" charset="0"/>
                <a:ea typeface="ＭＳ Ｐゴシック" charset="-128"/>
              </a:rPr>
              <a:t>KaninGård</a:t>
            </a:r>
            <a:r>
              <a:rPr lang="en-US" sz="1050" dirty="0">
                <a:latin typeface="Times New Roman" charset="0"/>
                <a:ea typeface="ＭＳ Ｐゴシック" charset="-128"/>
              </a:rPr>
              <a:t> </a:t>
            </a:r>
            <a:r>
              <a:rPr lang="en-US" sz="1050" dirty="0" err="1">
                <a:latin typeface="Times New Roman" charset="0"/>
                <a:ea typeface="ＭＳ Ｐゴシック" charset="-128"/>
              </a:rPr>
              <a:t>fra</a:t>
            </a:r>
            <a:r>
              <a:rPr lang="en-US" sz="1050" dirty="0">
                <a:latin typeface="Times New Roman" charset="0"/>
                <a:ea typeface="ＭＳ Ｐゴシック" charset="-128"/>
              </a:rPr>
              <a:t> </a:t>
            </a:r>
            <a:br>
              <a:rPr lang="en-US" sz="1050" dirty="0">
                <a:latin typeface="Times New Roman" charset="0"/>
                <a:ea typeface="ＭＳ Ｐゴシック" charset="-128"/>
              </a:rPr>
            </a:br>
            <a:r>
              <a:rPr lang="en-US" sz="1050" dirty="0" err="1">
                <a:latin typeface="Times New Roman" charset="0"/>
                <a:ea typeface="ＭＳ Ｐゴシック" charset="-128"/>
              </a:rPr>
              <a:t>forrige</a:t>
            </a:r>
            <a:r>
              <a:rPr lang="en-US" sz="1050" dirty="0">
                <a:latin typeface="Times New Roman" charset="0"/>
                <a:ea typeface="ＭＳ Ｐゴシック" charset="-128"/>
              </a:rPr>
              <a:t> side</a:t>
            </a:r>
          </a:p>
        </p:txBody>
      </p:sp>
      <p:sp>
        <p:nvSpPr>
          <p:cNvPr id="62514" name="Rectangle 37">
            <a:extLst>
              <a:ext uri="{FF2B5EF4-FFF2-40B4-BE49-F238E27FC236}">
                <a16:creationId xmlns:a16="http://schemas.microsoft.com/office/drawing/2014/main" id="{D8C30BE8-A2CC-4C48-BAA6-A794E07D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51" y="1296989"/>
            <a:ext cx="549275" cy="19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62515" name="Straight Arrow Connector 68">
            <a:extLst>
              <a:ext uri="{FF2B5EF4-FFF2-40B4-BE49-F238E27FC236}">
                <a16:creationId xmlns:a16="http://schemas.microsoft.com/office/drawing/2014/main" id="{D6995813-BB6A-C940-B0F2-472270198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10476" y="1408114"/>
            <a:ext cx="804863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516" name="TextBox 52">
            <a:extLst>
              <a:ext uri="{FF2B5EF4-FFF2-40B4-BE49-F238E27FC236}">
                <a16:creationId xmlns:a16="http://schemas.microsoft.com/office/drawing/2014/main" id="{5C393DDA-495A-4043-99B3-EA752CFE6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1460501"/>
            <a:ext cx="2746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52300D-4029-2243-BF66-DBEF842EF2ED}"/>
              </a:ext>
            </a:extLst>
          </p:cNvPr>
          <p:cNvSpPr/>
          <p:nvPr/>
        </p:nvSpPr>
        <p:spPr>
          <a:xfrm>
            <a:off x="574715" y="4388672"/>
            <a:ext cx="8628659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ForenkletKaninGard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int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antall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F06A21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[ ] alle =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Kanin[</a:t>
            </a:r>
            <a:r>
              <a:rPr lang="en-GB" sz="1600" dirty="0">
                <a:solidFill>
                  <a:srgbClr val="F06A21"/>
                </a:solidFill>
                <a:effectLst/>
                <a:latin typeface="Menlo" panose="020B0609030804020204" pitchFamily="49" charset="0"/>
              </a:rPr>
              <a:t>100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];   </a:t>
            </a:r>
          </a:p>
          <a:p>
            <a:endParaRPr lang="en-GB" sz="16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settInn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(Kanin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en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 { alle[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antall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] =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en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;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antall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++; }</a:t>
            </a:r>
          </a:p>
          <a:p>
            <a:endParaRPr lang="en-GB" sz="1600" dirty="0">
              <a:solidFill>
                <a:srgbClr val="9D9D9D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taUt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 ) {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antall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--;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alle[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antall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]; }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66F76-604C-65EE-9423-C02C3EAE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05205-F49B-4647-5A16-0C74292D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3759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68" grpId="0" animBg="1"/>
      <p:bldP spid="62471" grpId="0"/>
      <p:bldP spid="62472" grpId="0"/>
      <p:bldP spid="62473" grpId="0" animBg="1"/>
      <p:bldP spid="62474" grpId="0" animBg="1"/>
      <p:bldP spid="62475" grpId="0" animBg="1"/>
      <p:bldP spid="62476" grpId="0" animBg="1"/>
      <p:bldP spid="62477" grpId="0" animBg="1"/>
      <p:bldP spid="62478" grpId="0" animBg="1"/>
      <p:bldP spid="62479" grpId="0" animBg="1"/>
      <p:bldP spid="62480" grpId="0" animBg="1"/>
      <p:bldP spid="62481" grpId="0" animBg="1"/>
      <p:bldP spid="62482" grpId="0" animBg="1"/>
      <p:bldP spid="62483" grpId="0" animBg="1"/>
      <p:bldP spid="62484" grpId="0" animBg="1"/>
      <p:bldP spid="62485" grpId="0" animBg="1"/>
      <p:bldP spid="62486" grpId="0" animBg="1"/>
      <p:bldP spid="62487" grpId="0" animBg="1"/>
      <p:bldP spid="62488" grpId="0" animBg="1"/>
      <p:bldP spid="62489" grpId="0" animBg="1"/>
      <p:bldP spid="62490" grpId="0" animBg="1"/>
      <p:bldP spid="62491" grpId="0" animBg="1"/>
      <p:bldP spid="62492" grpId="0" animBg="1"/>
      <p:bldP spid="62497" grpId="0"/>
      <p:bldP spid="62498" grpId="0" animBg="1"/>
      <p:bldP spid="62499" grpId="0"/>
      <p:bldP spid="62500" grpId="0"/>
      <p:bldP spid="62501" grpId="0"/>
      <p:bldP spid="62502" grpId="0" animBg="1"/>
      <p:bldP spid="62503" grpId="0"/>
      <p:bldP spid="62504" grpId="0"/>
      <p:bldP spid="62505" grpId="0" animBg="1"/>
      <p:bldP spid="68652" grpId="0"/>
      <p:bldP spid="57" grpId="0"/>
      <p:bldP spid="62514" grpId="0" animBg="1"/>
      <p:bldP spid="625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AE9E435-270B-89F9-A981-3C5C0053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116" y="1771650"/>
            <a:ext cx="4048125" cy="33845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5B77CB86-EBB0-B804-8B88-2048FD40B9F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318828" y="3333115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98B79B5D-6807-CA2D-9351-D471D5EC880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334703" y="4225925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31">
            <a:extLst>
              <a:ext uri="{FF2B5EF4-FFF2-40B4-BE49-F238E27FC236}">
                <a16:creationId xmlns:a16="http://schemas.microsoft.com/office/drawing/2014/main" id="{578713C7-82F0-193F-8E54-86F6D0187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391" y="2948940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void settInn (Kanin en)  </a:t>
            </a: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7FB05481-29D0-B59E-FB21-A08FC124F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415" y="3881439"/>
            <a:ext cx="2165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Kanin   taUt( )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A6EF6C14-2CEB-3D30-B4D6-AE7F713A2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3929" y="2336800"/>
            <a:ext cx="649287" cy="50323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0" name="Rectangle 75">
            <a:extLst>
              <a:ext uri="{FF2B5EF4-FFF2-40B4-BE49-F238E27FC236}">
                <a16:creationId xmlns:a16="http://schemas.microsoft.com/office/drawing/2014/main" id="{D916E39C-3C10-C220-D109-0BB702E76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8378" y="236855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1" name="Rectangle 75">
            <a:extLst>
              <a:ext uri="{FF2B5EF4-FFF2-40B4-BE49-F238E27FC236}">
                <a16:creationId xmlns:a16="http://schemas.microsoft.com/office/drawing/2014/main" id="{401F597C-BC8B-4C2B-C6BB-6A6552E1A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966" y="258603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2" name="Rectangle 75">
            <a:extLst>
              <a:ext uri="{FF2B5EF4-FFF2-40B4-BE49-F238E27FC236}">
                <a16:creationId xmlns:a16="http://schemas.microsoft.com/office/drawing/2014/main" id="{71E48B82-C3BB-D997-0B9D-32A03A1AE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1553" y="280352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3" name="Rectangle 75">
            <a:extLst>
              <a:ext uri="{FF2B5EF4-FFF2-40B4-BE49-F238E27FC236}">
                <a16:creationId xmlns:a16="http://schemas.microsoft.com/office/drawing/2014/main" id="{485DBA43-8BFC-1262-8A11-A84144CA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141" y="302101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4" name="Rectangle 75">
            <a:extLst>
              <a:ext uri="{FF2B5EF4-FFF2-40B4-BE49-F238E27FC236}">
                <a16:creationId xmlns:a16="http://schemas.microsoft.com/office/drawing/2014/main" id="{D9E25151-B343-FA9A-3D84-9E3DF5E22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728" y="323850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5" name="Rectangle 75">
            <a:extLst>
              <a:ext uri="{FF2B5EF4-FFF2-40B4-BE49-F238E27FC236}">
                <a16:creationId xmlns:a16="http://schemas.microsoft.com/office/drawing/2014/main" id="{D2DBC5DC-A60F-8E20-1E69-0F772F5A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316" y="345598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6" name="Rectangle 75">
            <a:extLst>
              <a:ext uri="{FF2B5EF4-FFF2-40B4-BE49-F238E27FC236}">
                <a16:creationId xmlns:a16="http://schemas.microsoft.com/office/drawing/2014/main" id="{0DCEB839-DAF7-E5C2-8283-0299FE039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903" y="367347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7" name="Rectangle 75">
            <a:extLst>
              <a:ext uri="{FF2B5EF4-FFF2-40B4-BE49-F238E27FC236}">
                <a16:creationId xmlns:a16="http://schemas.microsoft.com/office/drawing/2014/main" id="{9F53BD51-0327-07E8-240D-357C703BA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9491" y="389096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49A11F9B-2084-A03E-3106-5C15C4D86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078" y="410845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19" name="Rectangle 75">
            <a:extLst>
              <a:ext uri="{FF2B5EF4-FFF2-40B4-BE49-F238E27FC236}">
                <a16:creationId xmlns:a16="http://schemas.microsoft.com/office/drawing/2014/main" id="{93B5C3C2-72A5-109B-062B-8697D697C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2666" y="432593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20" name="Rectangle 75">
            <a:extLst>
              <a:ext uri="{FF2B5EF4-FFF2-40B4-BE49-F238E27FC236}">
                <a16:creationId xmlns:a16="http://schemas.microsoft.com/office/drawing/2014/main" id="{37CCCA2B-5A37-6595-2CB6-121B3FEF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253" y="454342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21" name="Rectangle 75">
            <a:extLst>
              <a:ext uri="{FF2B5EF4-FFF2-40B4-BE49-F238E27FC236}">
                <a16:creationId xmlns:a16="http://schemas.microsoft.com/office/drawing/2014/main" id="{B6E8B519-1125-FDE6-F505-CCF07113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841" y="476091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22" name="AutoShape 90">
            <a:extLst>
              <a:ext uri="{FF2B5EF4-FFF2-40B4-BE49-F238E27FC236}">
                <a16:creationId xmlns:a16="http://schemas.microsoft.com/office/drawing/2014/main" id="{08473383-0350-055F-6323-86A98EF72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953" y="5588001"/>
            <a:ext cx="647700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23" name="AutoShape 90">
            <a:extLst>
              <a:ext uri="{FF2B5EF4-FFF2-40B4-BE49-F238E27FC236}">
                <a16:creationId xmlns:a16="http://schemas.microsoft.com/office/drawing/2014/main" id="{306CDEA4-2D5C-D09E-E94F-8A4F48EC0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3929" y="3200401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24" name="AutoShape 90">
            <a:extLst>
              <a:ext uri="{FF2B5EF4-FFF2-40B4-BE49-F238E27FC236}">
                <a16:creationId xmlns:a16="http://schemas.microsoft.com/office/drawing/2014/main" id="{FECD72CD-50BD-DFBB-F5E5-F06DAAECB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3929" y="3992564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25" name="Oval 64">
            <a:extLst>
              <a:ext uri="{FF2B5EF4-FFF2-40B4-BE49-F238E27FC236}">
                <a16:creationId xmlns:a16="http://schemas.microsoft.com/office/drawing/2014/main" id="{4447E0F2-F74C-8EA8-228E-98434E491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2854" y="469265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26" name="Oval 65">
            <a:extLst>
              <a:ext uri="{FF2B5EF4-FFF2-40B4-BE49-F238E27FC236}">
                <a16:creationId xmlns:a16="http://schemas.microsoft.com/office/drawing/2014/main" id="{A5F4CB3B-E5BD-34A5-2847-E3F57D3EE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2854" y="490855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27" name="Oval 66">
            <a:extLst>
              <a:ext uri="{FF2B5EF4-FFF2-40B4-BE49-F238E27FC236}">
                <a16:creationId xmlns:a16="http://schemas.microsoft.com/office/drawing/2014/main" id="{833E03D2-6F2E-774B-E595-2F4B36896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2854" y="5124451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28" name="Oval 67">
            <a:extLst>
              <a:ext uri="{FF2B5EF4-FFF2-40B4-BE49-F238E27FC236}">
                <a16:creationId xmlns:a16="http://schemas.microsoft.com/office/drawing/2014/main" id="{BB7F2D47-823C-D943-C551-17E6B5BF5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2854" y="5340351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cxnSp>
        <p:nvCxnSpPr>
          <p:cNvPr id="29" name="Straight Arrow Connector 68">
            <a:extLst>
              <a:ext uri="{FF2B5EF4-FFF2-40B4-BE49-F238E27FC236}">
                <a16:creationId xmlns:a16="http://schemas.microsoft.com/office/drawing/2014/main" id="{E7D5B78E-F2FB-5405-3D41-17F2379FF8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25865" y="2481263"/>
            <a:ext cx="9921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69">
            <a:extLst>
              <a:ext uri="{FF2B5EF4-FFF2-40B4-BE49-F238E27FC236}">
                <a16:creationId xmlns:a16="http://schemas.microsoft.com/office/drawing/2014/main" id="{6B298AA6-D8B0-0358-9AC9-A360B3314A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54429" y="2697164"/>
            <a:ext cx="1063625" cy="503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70">
            <a:extLst>
              <a:ext uri="{FF2B5EF4-FFF2-40B4-BE49-F238E27FC236}">
                <a16:creationId xmlns:a16="http://schemas.microsoft.com/office/drawing/2014/main" id="{8385EBA8-C889-91C8-4462-7398822608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52841" y="2913063"/>
            <a:ext cx="10652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71">
            <a:extLst>
              <a:ext uri="{FF2B5EF4-FFF2-40B4-BE49-F238E27FC236}">
                <a16:creationId xmlns:a16="http://schemas.microsoft.com/office/drawing/2014/main" id="{B81EE7C4-EBFD-D914-7188-F1D6E8AB94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09991" y="4208464"/>
            <a:ext cx="1096963" cy="1368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76">
            <a:extLst>
              <a:ext uri="{FF2B5EF4-FFF2-40B4-BE49-F238E27FC236}">
                <a16:creationId xmlns:a16="http://schemas.microsoft.com/office/drawing/2014/main" id="{2BF1B958-09FF-15C1-8F65-F8429790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345" y="1881506"/>
            <a:ext cx="125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Kanin [ ] alle </a:t>
            </a:r>
            <a:endParaRPr lang="en-US" altLang="en-US" sz="1400" i="1">
              <a:latin typeface="Tahoma" panose="020B0604030504040204" pitchFamily="34" charset="0"/>
            </a:endParaRPr>
          </a:p>
        </p:txBody>
      </p:sp>
      <p:sp>
        <p:nvSpPr>
          <p:cNvPr id="34" name="Rectangle 37">
            <a:extLst>
              <a:ext uri="{FF2B5EF4-FFF2-40B4-BE49-F238E27FC236}">
                <a16:creationId xmlns:a16="http://schemas.microsoft.com/office/drawing/2014/main" id="{A2F6D85F-974B-4635-0F50-B5CBE71C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6" y="2160589"/>
            <a:ext cx="549275" cy="19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CD8D5D-2721-48EE-8EC9-285C7FD91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1854201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Navn: </a:t>
            </a:r>
            <a:r>
              <a:rPr lang="en-US" altLang="en-US" sz="1400" dirty="0" err="1">
                <a:latin typeface="Times New Roman" panose="02020603050405020304" pitchFamily="18" charset="0"/>
              </a:rPr>
              <a:t>antall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D268DE-8E9B-F905-C60E-6553FB12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2359026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Type: int</a:t>
            </a:r>
          </a:p>
        </p:txBody>
      </p:sp>
      <p:sp>
        <p:nvSpPr>
          <p:cNvPr id="43" name="TextBox 90">
            <a:extLst>
              <a:ext uri="{FF2B5EF4-FFF2-40B4-BE49-F238E27FC236}">
                <a16:creationId xmlns:a16="http://schemas.microsoft.com/office/drawing/2014/main" id="{8DBEBACA-7EFE-765A-6422-669641C9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207" y="102285"/>
            <a:ext cx="83086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Tahoma" panose="020B0604030504040204" pitchFamily="34" charset="0"/>
              </a:rPr>
              <a:t>Selv</a:t>
            </a:r>
            <a:r>
              <a:rPr lang="en-US" altLang="en-US" dirty="0">
                <a:latin typeface="Tahoma" panose="020B0604030504040204" pitchFamily="34" charset="0"/>
              </a:rPr>
              <a:t> om vi </a:t>
            </a:r>
            <a:r>
              <a:rPr lang="en-US" altLang="en-US" dirty="0" err="1">
                <a:latin typeface="Tahoma" panose="020B0604030504040204" pitchFamily="34" charset="0"/>
              </a:rPr>
              <a:t>noen</a:t>
            </a:r>
            <a:r>
              <a:rPr lang="en-US" altLang="en-US" dirty="0">
                <a:latin typeface="Tahoma" panose="020B0604030504040204" pitchFamily="34" charset="0"/>
              </a:rPr>
              <a:t> ganger </a:t>
            </a:r>
            <a:r>
              <a:rPr lang="en-US" altLang="en-US" dirty="0" err="1">
                <a:latin typeface="Tahoma" panose="020B0604030504040204" pitchFamily="34" charset="0"/>
              </a:rPr>
              <a:t>tegner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objekter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inne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i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hverandre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og</a:t>
            </a:r>
            <a:br>
              <a:rPr lang="en-US" altLang="en-US" dirty="0">
                <a:latin typeface="Tahoma" panose="020B0604030504040204" pitchFamily="34" charset="0"/>
              </a:rPr>
            </a:br>
            <a:r>
              <a:rPr lang="en-US" altLang="en-US" dirty="0" err="1">
                <a:latin typeface="Tahoma" panose="020B0604030504040204" pitchFamily="34" charset="0"/>
              </a:rPr>
              <a:t>arrayer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inne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i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objekter</a:t>
            </a:r>
            <a:r>
              <a:rPr lang="en-US" altLang="en-US" dirty="0">
                <a:latin typeface="Tahoma" panose="020B0604030504040204" pitchFamily="34" charset="0"/>
              </a:rPr>
              <a:t>, </a:t>
            </a:r>
            <a:r>
              <a:rPr lang="en-US" altLang="en-US" dirty="0" err="1">
                <a:latin typeface="Tahoma" panose="020B0604030504040204" pitchFamily="34" charset="0"/>
              </a:rPr>
              <a:t>vil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alltid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objekter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og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arrayer</a:t>
            </a:r>
            <a:r>
              <a:rPr lang="en-US" altLang="en-US" dirty="0">
                <a:latin typeface="Tahoma" panose="020B0604030504040204" pitchFamily="34" charset="0"/>
              </a:rPr>
              <a:t> ligger</a:t>
            </a:r>
            <a:br>
              <a:rPr lang="en-US" altLang="en-US" dirty="0">
                <a:latin typeface="Tahoma" panose="020B0604030504040204" pitchFamily="34" charset="0"/>
              </a:rPr>
            </a:br>
            <a:r>
              <a:rPr lang="en-US" altLang="en-US" dirty="0" err="1">
                <a:latin typeface="Tahoma" panose="020B0604030504040204" pitchFamily="34" charset="0"/>
              </a:rPr>
              <a:t>ved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siden</a:t>
            </a:r>
            <a:r>
              <a:rPr lang="en-US" altLang="en-US" dirty="0">
                <a:latin typeface="Tahoma" panose="020B0604030504040204" pitchFamily="34" charset="0"/>
              </a:rPr>
              <a:t> av </a:t>
            </a:r>
            <a:r>
              <a:rPr lang="en-US" altLang="en-US" dirty="0" err="1">
                <a:latin typeface="Tahoma" panose="020B0604030504040204" pitchFamily="34" charset="0"/>
              </a:rPr>
              <a:t>hverandre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i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minnet</a:t>
            </a:r>
            <a:r>
              <a:rPr lang="en-US" altLang="en-US" dirty="0"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44" name="Picture 5" descr="kanin2.png">
            <a:extLst>
              <a:ext uri="{FF2B5EF4-FFF2-40B4-BE49-F238E27FC236}">
                <a16:creationId xmlns:a16="http://schemas.microsoft.com/office/drawing/2014/main" id="{57CDA257-7A46-5F0E-EBF1-7B517366C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40" y="5600701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kanin2.png">
            <a:extLst>
              <a:ext uri="{FF2B5EF4-FFF2-40B4-BE49-F238E27FC236}">
                <a16:creationId xmlns:a16="http://schemas.microsoft.com/office/drawing/2014/main" id="{DA5979CE-A567-EDBF-A4B3-34D9792F8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8540" y="2343151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kanin.jpg">
            <a:extLst>
              <a:ext uri="{FF2B5EF4-FFF2-40B4-BE49-F238E27FC236}">
                <a16:creationId xmlns:a16="http://schemas.microsoft.com/office/drawing/2014/main" id="{B99F45EB-B650-A87C-E435-3C1372C9F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7428" y="3235326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kanin.jpg">
            <a:extLst>
              <a:ext uri="{FF2B5EF4-FFF2-40B4-BE49-F238E27FC236}">
                <a16:creationId xmlns:a16="http://schemas.microsoft.com/office/drawing/2014/main" id="{E6821AF8-DBFB-DC46-64EC-982D0D3F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290" y="4089400"/>
            <a:ext cx="45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37">
            <a:extLst>
              <a:ext uri="{FF2B5EF4-FFF2-40B4-BE49-F238E27FC236}">
                <a16:creationId xmlns:a16="http://schemas.microsoft.com/office/drawing/2014/main" id="{7347E76C-A634-1DDC-61BD-7256D1CE9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071" y="2191069"/>
            <a:ext cx="549275" cy="19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50" name="Straight Arrow Connector 68">
            <a:extLst>
              <a:ext uri="{FF2B5EF4-FFF2-40B4-BE49-F238E27FC236}">
                <a16:creationId xmlns:a16="http://schemas.microsoft.com/office/drawing/2014/main" id="{70A4F44C-18FE-7F38-81F3-85E119533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17996" y="2302194"/>
            <a:ext cx="1768157" cy="87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Box 52">
            <a:extLst>
              <a:ext uri="{FF2B5EF4-FFF2-40B4-BE49-F238E27FC236}">
                <a16:creationId xmlns:a16="http://schemas.microsoft.com/office/drawing/2014/main" id="{1CB1A6FE-AFF3-C8AC-3862-45781883A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15" y="2324101"/>
            <a:ext cx="2746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E8E17F-C900-6363-633C-E93F28C3A238}"/>
              </a:ext>
            </a:extLst>
          </p:cNvPr>
          <p:cNvSpPr txBox="1"/>
          <p:nvPr/>
        </p:nvSpPr>
        <p:spPr>
          <a:xfrm>
            <a:off x="698762" y="5758298"/>
            <a:ext cx="771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Når et objekt (eller array) først er laget kan det (den) aldri bli større eller mindre.</a:t>
            </a:r>
          </a:p>
          <a:p>
            <a:r>
              <a:rPr lang="en-NO" dirty="0"/>
              <a:t>Det er bare innholdet (variablene) som kan gis nye verdier.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AE780-CE0C-7D95-9A76-0ADE5B08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02F7F-0693-9C9C-52EB-01ACB553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32A5C85B-E25B-3C42-7E3D-BBFC4C2F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496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/>
      <p:bldP spid="34" grpId="0" animBg="1"/>
      <p:bldP spid="35" grpId="0"/>
      <p:bldP spid="36" grpId="0"/>
      <p:bldP spid="43" grpId="0"/>
      <p:bldP spid="49" grpId="0" animBg="1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73FD55CC-33FD-A948-A45F-D4E3A0066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4817" y="234315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F2BC7D8C-692A-D848-9438-F5098CD67E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34315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BD541DBC-7559-F942-9ABC-B2BC09FC65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232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1B2C97FC-788B-B648-93F0-CD73FB57AA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756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0F6A268D-B430-3547-94B7-91448E4601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6280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09DB13BE-92D6-B648-9A64-96FD98ECD7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7804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D2919383-28D8-2E4F-B2A8-19A7122D37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9328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EE203E68-48E8-EA4C-ADA9-6F1122DC4E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0852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01A33B57-28FE-1843-B4FA-289654D5D8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2376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06B87DED-1DC7-C14C-9023-8CF43A6C88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3900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8BA3E07A-515C-444F-848F-09BD757E6A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5424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4B7333FC-DA13-494F-8942-C74B739E62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6948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A0279EF6-C85C-934F-A892-0B2C21B556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8472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06820CD4-65DF-E84D-B3CA-2FA8904D91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19996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37AC8FC0-DE2B-C446-8788-7DAED85A59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1520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118B5D07-13CC-8B4E-9480-E3447A83F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3044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A884D3E5-CB98-8A40-ABD5-73C2528AB8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4568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20">
            <a:extLst>
              <a:ext uri="{FF2B5EF4-FFF2-40B4-BE49-F238E27FC236}">
                <a16:creationId xmlns:a16="http://schemas.microsoft.com/office/drawing/2014/main" id="{492B1FF9-BCC2-384C-94BA-E7090ABD6E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6092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C3C1D614-0777-6E4F-B7EA-87A0BA9521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7616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2">
            <a:extLst>
              <a:ext uri="{FF2B5EF4-FFF2-40B4-BE49-F238E27FC236}">
                <a16:creationId xmlns:a16="http://schemas.microsoft.com/office/drawing/2014/main" id="{CD314077-8612-D44E-9259-62189CB9F7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29140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3">
            <a:extLst>
              <a:ext uri="{FF2B5EF4-FFF2-40B4-BE49-F238E27FC236}">
                <a16:creationId xmlns:a16="http://schemas.microsoft.com/office/drawing/2014/main" id="{C8965263-E566-7941-8BE2-FDDAD58A14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0664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4">
            <a:extLst>
              <a:ext uri="{FF2B5EF4-FFF2-40B4-BE49-F238E27FC236}">
                <a16:creationId xmlns:a16="http://schemas.microsoft.com/office/drawing/2014/main" id="{271A9B62-9C53-D242-ACC3-86209D4F612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2251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5">
            <a:extLst>
              <a:ext uri="{FF2B5EF4-FFF2-40B4-BE49-F238E27FC236}">
                <a16:creationId xmlns:a16="http://schemas.microsoft.com/office/drawing/2014/main" id="{75BDB50A-F0A1-384E-AF17-534C3F50E5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3775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6">
            <a:extLst>
              <a:ext uri="{FF2B5EF4-FFF2-40B4-BE49-F238E27FC236}">
                <a16:creationId xmlns:a16="http://schemas.microsoft.com/office/drawing/2014/main" id="{75A79E8A-9ABB-C24A-A95D-9F7AE4FA73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5299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7">
            <a:extLst>
              <a:ext uri="{FF2B5EF4-FFF2-40B4-BE49-F238E27FC236}">
                <a16:creationId xmlns:a16="http://schemas.microsoft.com/office/drawing/2014/main" id="{D2495141-5F00-AE47-956B-8A88A9C13C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6823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8">
            <a:extLst>
              <a:ext uri="{FF2B5EF4-FFF2-40B4-BE49-F238E27FC236}">
                <a16:creationId xmlns:a16="http://schemas.microsoft.com/office/drawing/2014/main" id="{0907A28A-BE1C-7B43-8185-74A3971AA4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8347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9">
            <a:extLst>
              <a:ext uri="{FF2B5EF4-FFF2-40B4-BE49-F238E27FC236}">
                <a16:creationId xmlns:a16="http://schemas.microsoft.com/office/drawing/2014/main" id="{292A3095-CA49-6B4E-BE7C-B4E8685304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39871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30">
            <a:extLst>
              <a:ext uri="{FF2B5EF4-FFF2-40B4-BE49-F238E27FC236}">
                <a16:creationId xmlns:a16="http://schemas.microsoft.com/office/drawing/2014/main" id="{8ADCFB47-94C8-2E45-BCC5-13743B59C9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1395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217C2CEF-89F6-1243-BBA7-7F59C1C128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2919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3">
            <a:extLst>
              <a:ext uri="{FF2B5EF4-FFF2-40B4-BE49-F238E27FC236}">
                <a16:creationId xmlns:a16="http://schemas.microsoft.com/office/drawing/2014/main" id="{451132D7-58A6-9D42-B299-5BC83327C3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5967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4">
            <a:extLst>
              <a:ext uri="{FF2B5EF4-FFF2-40B4-BE49-F238E27FC236}">
                <a16:creationId xmlns:a16="http://schemas.microsoft.com/office/drawing/2014/main" id="{3C7E53AE-118D-7E4F-819E-2F6C5D5177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7491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5">
            <a:extLst>
              <a:ext uri="{FF2B5EF4-FFF2-40B4-BE49-F238E27FC236}">
                <a16:creationId xmlns:a16="http://schemas.microsoft.com/office/drawing/2014/main" id="{6ECC6318-88AC-FF46-980D-59E87CEC5C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9015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6">
            <a:extLst>
              <a:ext uri="{FF2B5EF4-FFF2-40B4-BE49-F238E27FC236}">
                <a16:creationId xmlns:a16="http://schemas.microsoft.com/office/drawing/2014/main" id="{004FC07C-616E-8740-AC66-24A607F208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0539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7">
            <a:extLst>
              <a:ext uri="{FF2B5EF4-FFF2-40B4-BE49-F238E27FC236}">
                <a16:creationId xmlns:a16="http://schemas.microsoft.com/office/drawing/2014/main" id="{A260AD41-9F9D-7D46-A78A-624E14F92A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2063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8">
            <a:extLst>
              <a:ext uri="{FF2B5EF4-FFF2-40B4-BE49-F238E27FC236}">
                <a16:creationId xmlns:a16="http://schemas.microsoft.com/office/drawing/2014/main" id="{BF5BA9A4-6D80-6C4B-8A5C-D5A8E94835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3587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9">
            <a:extLst>
              <a:ext uri="{FF2B5EF4-FFF2-40B4-BE49-F238E27FC236}">
                <a16:creationId xmlns:a16="http://schemas.microsoft.com/office/drawing/2014/main" id="{B59CD6AB-0033-2242-98CF-FF2B6040D0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5111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40">
            <a:extLst>
              <a:ext uri="{FF2B5EF4-FFF2-40B4-BE49-F238E27FC236}">
                <a16:creationId xmlns:a16="http://schemas.microsoft.com/office/drawing/2014/main" id="{58952A54-1295-2741-ADFE-C08962D674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6635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41">
            <a:extLst>
              <a:ext uri="{FF2B5EF4-FFF2-40B4-BE49-F238E27FC236}">
                <a16:creationId xmlns:a16="http://schemas.microsoft.com/office/drawing/2014/main" id="{C0706198-C322-954D-9026-77D8DC94C7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8159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Box 43">
            <a:extLst>
              <a:ext uri="{FF2B5EF4-FFF2-40B4-BE49-F238E27FC236}">
                <a16:creationId xmlns:a16="http://schemas.microsoft.com/office/drawing/2014/main" id="{1F035D5B-F937-0649-BE91-146D36F73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5835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46579596</a:t>
            </a:r>
          </a:p>
        </p:txBody>
      </p:sp>
      <p:sp>
        <p:nvSpPr>
          <p:cNvPr id="41" name="TextBox 44">
            <a:extLst>
              <a:ext uri="{FF2B5EF4-FFF2-40B4-BE49-F238E27FC236}">
                <a16:creationId xmlns:a16="http://schemas.microsoft.com/office/drawing/2014/main" id="{5E7FDC82-BD64-BD40-9012-B911B71F4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7359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46579600</a:t>
            </a:r>
          </a:p>
        </p:txBody>
      </p:sp>
      <p:sp>
        <p:nvSpPr>
          <p:cNvPr id="42" name="TextBox 45">
            <a:extLst>
              <a:ext uri="{FF2B5EF4-FFF2-40B4-BE49-F238E27FC236}">
                <a16:creationId xmlns:a16="http://schemas.microsoft.com/office/drawing/2014/main" id="{3C410E5B-C689-5E43-9277-EEE44E95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8883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46579604</a:t>
            </a:r>
          </a:p>
        </p:txBody>
      </p:sp>
      <p:sp>
        <p:nvSpPr>
          <p:cNvPr id="43" name="TextBox 46">
            <a:extLst>
              <a:ext uri="{FF2B5EF4-FFF2-40B4-BE49-F238E27FC236}">
                <a16:creationId xmlns:a16="http://schemas.microsoft.com/office/drawing/2014/main" id="{4E6834BB-DA46-5248-8E13-9FB94B58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0407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46579608</a:t>
            </a: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F98FC2AC-D239-834D-A673-66CC0253C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1931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46579612</a:t>
            </a:r>
          </a:p>
        </p:txBody>
      </p:sp>
      <p:sp>
        <p:nvSpPr>
          <p:cNvPr id="45" name="TextBox 48">
            <a:extLst>
              <a:ext uri="{FF2B5EF4-FFF2-40B4-BE49-F238E27FC236}">
                <a16:creationId xmlns:a16="http://schemas.microsoft.com/office/drawing/2014/main" id="{0736DBC4-2CA1-9241-9DA9-629ABDFE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3455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46579616</a:t>
            </a:r>
          </a:p>
        </p:txBody>
      </p:sp>
      <p:sp>
        <p:nvSpPr>
          <p:cNvPr id="46" name="TextBox 49">
            <a:extLst>
              <a:ext uri="{FF2B5EF4-FFF2-40B4-BE49-F238E27FC236}">
                <a16:creationId xmlns:a16="http://schemas.microsoft.com/office/drawing/2014/main" id="{72F25FB7-33F3-A54A-95E7-162DB0410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4979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46579620</a:t>
            </a:r>
          </a:p>
        </p:txBody>
      </p:sp>
      <p:sp>
        <p:nvSpPr>
          <p:cNvPr id="47" name="TextBox 50">
            <a:extLst>
              <a:ext uri="{FF2B5EF4-FFF2-40B4-BE49-F238E27FC236}">
                <a16:creationId xmlns:a16="http://schemas.microsoft.com/office/drawing/2014/main" id="{43348E58-B65B-0C4A-BCDC-ECDBAB164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6503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46579624</a:t>
            </a:r>
          </a:p>
        </p:txBody>
      </p:sp>
      <p:sp>
        <p:nvSpPr>
          <p:cNvPr id="48" name="TextBox 51">
            <a:extLst>
              <a:ext uri="{FF2B5EF4-FFF2-40B4-BE49-F238E27FC236}">
                <a16:creationId xmlns:a16="http://schemas.microsoft.com/office/drawing/2014/main" id="{AAF3BFE2-15DC-F445-938E-77DE178CA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8027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46579628</a:t>
            </a:r>
          </a:p>
        </p:txBody>
      </p:sp>
      <p:sp>
        <p:nvSpPr>
          <p:cNvPr id="49" name="TextBox 52">
            <a:extLst>
              <a:ext uri="{FF2B5EF4-FFF2-40B4-BE49-F238E27FC236}">
                <a16:creationId xmlns:a16="http://schemas.microsoft.com/office/drawing/2014/main" id="{86628D96-FBF2-6C4F-B842-442610004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19551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46579632</a:t>
            </a:r>
          </a:p>
        </p:txBody>
      </p:sp>
      <p:sp>
        <p:nvSpPr>
          <p:cNvPr id="50" name="TextBox 53">
            <a:extLst>
              <a:ext uri="{FF2B5EF4-FFF2-40B4-BE49-F238E27FC236}">
                <a16:creationId xmlns:a16="http://schemas.microsoft.com/office/drawing/2014/main" id="{8ACBCEB5-A3F6-4D45-B922-1F17A9FA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21075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46579636</a:t>
            </a:r>
          </a:p>
        </p:txBody>
      </p:sp>
      <p:sp>
        <p:nvSpPr>
          <p:cNvPr id="51" name="TextBox 54">
            <a:extLst>
              <a:ext uri="{FF2B5EF4-FFF2-40B4-BE49-F238E27FC236}">
                <a16:creationId xmlns:a16="http://schemas.microsoft.com/office/drawing/2014/main" id="{EC77C625-A886-7242-AB6C-0A24A9DC0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22599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46579640</a:t>
            </a:r>
          </a:p>
        </p:txBody>
      </p:sp>
      <p:sp>
        <p:nvSpPr>
          <p:cNvPr id="52" name="TextBox 55">
            <a:extLst>
              <a:ext uri="{FF2B5EF4-FFF2-40B4-BE49-F238E27FC236}">
                <a16:creationId xmlns:a16="http://schemas.microsoft.com/office/drawing/2014/main" id="{25B93287-449A-DC46-9EB0-3D01F00FB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24123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46579644</a:t>
            </a:r>
          </a:p>
        </p:txBody>
      </p:sp>
      <p:sp>
        <p:nvSpPr>
          <p:cNvPr id="53" name="TextBox 56">
            <a:extLst>
              <a:ext uri="{FF2B5EF4-FFF2-40B4-BE49-F238E27FC236}">
                <a16:creationId xmlns:a16="http://schemas.microsoft.com/office/drawing/2014/main" id="{FB11B52B-2BEB-FA4D-8A34-069668EC4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2564765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46579348</a:t>
            </a:r>
          </a:p>
        </p:txBody>
      </p:sp>
      <p:sp>
        <p:nvSpPr>
          <p:cNvPr id="54" name="TextBox 57">
            <a:extLst>
              <a:ext uri="{FF2B5EF4-FFF2-40B4-BE49-F238E27FC236}">
                <a16:creationId xmlns:a16="http://schemas.microsoft.com/office/drawing/2014/main" id="{4A3D5DA9-D620-7F48-96E6-4CF68B7F7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34744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53485308</a:t>
            </a:r>
          </a:p>
        </p:txBody>
      </p:sp>
      <p:sp>
        <p:nvSpPr>
          <p:cNvPr id="55" name="TextBox 58">
            <a:extLst>
              <a:ext uri="{FF2B5EF4-FFF2-40B4-BE49-F238E27FC236}">
                <a16:creationId xmlns:a16="http://schemas.microsoft.com/office/drawing/2014/main" id="{385BA177-D096-2C4C-8EB1-83EE47D0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36268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53485312</a:t>
            </a:r>
          </a:p>
        </p:txBody>
      </p:sp>
      <p:sp>
        <p:nvSpPr>
          <p:cNvPr id="56" name="TextBox 59">
            <a:extLst>
              <a:ext uri="{FF2B5EF4-FFF2-40B4-BE49-F238E27FC236}">
                <a16:creationId xmlns:a16="http://schemas.microsoft.com/office/drawing/2014/main" id="{30840EF1-3416-3647-AB30-AD0DBA44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37792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53485316</a:t>
            </a:r>
          </a:p>
        </p:txBody>
      </p:sp>
      <p:sp>
        <p:nvSpPr>
          <p:cNvPr id="57" name="TextBox 60">
            <a:extLst>
              <a:ext uri="{FF2B5EF4-FFF2-40B4-BE49-F238E27FC236}">
                <a16:creationId xmlns:a16="http://schemas.microsoft.com/office/drawing/2014/main" id="{7CE15FA2-7701-6C41-A4B3-85BE6BBC4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39316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53485320</a:t>
            </a:r>
          </a:p>
        </p:txBody>
      </p:sp>
      <p:sp>
        <p:nvSpPr>
          <p:cNvPr id="58" name="TextBox 61">
            <a:extLst>
              <a:ext uri="{FF2B5EF4-FFF2-40B4-BE49-F238E27FC236}">
                <a16:creationId xmlns:a16="http://schemas.microsoft.com/office/drawing/2014/main" id="{32B47B8F-F001-2245-AC0E-810FBFFDC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40840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53485324</a:t>
            </a:r>
          </a:p>
        </p:txBody>
      </p:sp>
      <p:sp>
        <p:nvSpPr>
          <p:cNvPr id="59" name="TextBox 62">
            <a:extLst>
              <a:ext uri="{FF2B5EF4-FFF2-40B4-BE49-F238E27FC236}">
                <a16:creationId xmlns:a16="http://schemas.microsoft.com/office/drawing/2014/main" id="{72666CF0-5BBA-8943-9E66-5AC5E953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42364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53485328</a:t>
            </a:r>
          </a:p>
        </p:txBody>
      </p:sp>
      <p:sp>
        <p:nvSpPr>
          <p:cNvPr id="60" name="TextBox 63">
            <a:extLst>
              <a:ext uri="{FF2B5EF4-FFF2-40B4-BE49-F238E27FC236}">
                <a16:creationId xmlns:a16="http://schemas.microsoft.com/office/drawing/2014/main" id="{409D70E3-F4DC-C042-9218-AEB0D28AA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43888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53485332</a:t>
            </a:r>
          </a:p>
        </p:txBody>
      </p:sp>
      <p:sp>
        <p:nvSpPr>
          <p:cNvPr id="61" name="TextBox 64">
            <a:extLst>
              <a:ext uri="{FF2B5EF4-FFF2-40B4-BE49-F238E27FC236}">
                <a16:creationId xmlns:a16="http://schemas.microsoft.com/office/drawing/2014/main" id="{6A3FB89D-392B-8241-9D2B-C4CA79F26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45412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53485336</a:t>
            </a:r>
          </a:p>
        </p:txBody>
      </p:sp>
      <p:sp>
        <p:nvSpPr>
          <p:cNvPr id="62" name="TextBox 65">
            <a:extLst>
              <a:ext uri="{FF2B5EF4-FFF2-40B4-BE49-F238E27FC236}">
                <a16:creationId xmlns:a16="http://schemas.microsoft.com/office/drawing/2014/main" id="{310CCACD-5F71-4148-8F03-ADE396330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46936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53485340</a:t>
            </a:r>
          </a:p>
        </p:txBody>
      </p:sp>
      <p:sp>
        <p:nvSpPr>
          <p:cNvPr id="63" name="TextBox 66">
            <a:extLst>
              <a:ext uri="{FF2B5EF4-FFF2-40B4-BE49-F238E27FC236}">
                <a16:creationId xmlns:a16="http://schemas.microsoft.com/office/drawing/2014/main" id="{72F5938D-B60C-C74C-9CCD-C84E10CE9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4846003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53485344</a:t>
            </a:r>
          </a:p>
        </p:txBody>
      </p:sp>
      <p:cxnSp>
        <p:nvCxnSpPr>
          <p:cNvPr id="64" name="Straight Arrow Connector 69">
            <a:extLst>
              <a:ext uri="{FF2B5EF4-FFF2-40B4-BE49-F238E27FC236}">
                <a16:creationId xmlns:a16="http://schemas.microsoft.com/office/drawing/2014/main" id="{397B3C2A-DFC8-554A-BF67-6A0C0599F8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82317" y="3652203"/>
            <a:ext cx="215900" cy="968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Elbow Connector 70">
            <a:extLst>
              <a:ext uri="{FF2B5EF4-FFF2-40B4-BE49-F238E27FC236}">
                <a16:creationId xmlns:a16="http://schemas.microsoft.com/office/drawing/2014/main" id="{1F0A02AC-8377-074F-9F0D-91E2E7E7F16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412955" y="1382871"/>
            <a:ext cx="120650" cy="192722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106">
            <a:extLst>
              <a:ext uri="{FF2B5EF4-FFF2-40B4-BE49-F238E27FC236}">
                <a16:creationId xmlns:a16="http://schemas.microsoft.com/office/drawing/2014/main" id="{E3E10C31-4630-8047-9F3A-7B1CC6A8E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596836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108">
            <a:extLst>
              <a:ext uri="{FF2B5EF4-FFF2-40B4-BE49-F238E27FC236}">
                <a16:creationId xmlns:a16="http://schemas.microsoft.com/office/drawing/2014/main" id="{3ED2FB19-F692-1749-A07B-7C2DDF6434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62668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109">
            <a:extLst>
              <a:ext uri="{FF2B5EF4-FFF2-40B4-BE49-F238E27FC236}">
                <a16:creationId xmlns:a16="http://schemas.microsoft.com/office/drawing/2014/main" id="{39094EA4-F77F-3E4D-A99D-1BC135AF90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64192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110">
            <a:extLst>
              <a:ext uri="{FF2B5EF4-FFF2-40B4-BE49-F238E27FC236}">
                <a16:creationId xmlns:a16="http://schemas.microsoft.com/office/drawing/2014/main" id="{7B8DBC68-4BE3-BA48-9F1A-141258F9FB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657161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TextBox 114">
            <a:extLst>
              <a:ext uri="{FF2B5EF4-FFF2-40B4-BE49-F238E27FC236}">
                <a16:creationId xmlns:a16="http://schemas.microsoft.com/office/drawing/2014/main" id="{34353EC1-58B3-0943-924B-7DA5B4F66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151" y="6179501"/>
            <a:ext cx="808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200" b="1">
                <a:latin typeface="Times New Roman" panose="02020603050405020304" pitchFamily="18" charset="0"/>
              </a:rPr>
              <a:t>program</a:t>
            </a:r>
          </a:p>
        </p:txBody>
      </p:sp>
      <p:sp>
        <p:nvSpPr>
          <p:cNvPr id="71" name="Rectangle 134">
            <a:extLst>
              <a:ext uri="{FF2B5EF4-FFF2-40B4-BE49-F238E27FC236}">
                <a16:creationId xmlns:a16="http://schemas.microsoft.com/office/drawing/2014/main" id="{3917F8A1-B40B-714E-8BC0-6D63F87B1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92" y="6123940"/>
            <a:ext cx="720725" cy="1746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72" name="Rectangle 135">
            <a:extLst>
              <a:ext uri="{FF2B5EF4-FFF2-40B4-BE49-F238E27FC236}">
                <a16:creationId xmlns:a16="http://schemas.microsoft.com/office/drawing/2014/main" id="{6CD79009-40EA-7646-9AB6-9D99A6AE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92" y="6274753"/>
            <a:ext cx="720725" cy="14446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73" name="Rectangle 136">
            <a:extLst>
              <a:ext uri="{FF2B5EF4-FFF2-40B4-BE49-F238E27FC236}">
                <a16:creationId xmlns:a16="http://schemas.microsoft.com/office/drawing/2014/main" id="{6558B902-C915-8F40-B664-C56F9BE3A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92" y="6419215"/>
            <a:ext cx="720725" cy="1444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74" name="TextBox 137">
            <a:extLst>
              <a:ext uri="{FF2B5EF4-FFF2-40B4-BE49-F238E27FC236}">
                <a16:creationId xmlns:a16="http://schemas.microsoft.com/office/drawing/2014/main" id="{36ABE2BC-B699-1949-A473-543BA2CDB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254" y="118428"/>
            <a:ext cx="263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5" name="Rectangle 73">
            <a:extLst>
              <a:ext uri="{FF2B5EF4-FFF2-40B4-BE49-F238E27FC236}">
                <a16:creationId xmlns:a16="http://schemas.microsoft.com/office/drawing/2014/main" id="{FFA03419-AC0B-7D4A-BF10-2C0438B8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36990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76" name="TextBox 43">
            <a:extLst>
              <a:ext uri="{FF2B5EF4-FFF2-40B4-BE49-F238E27FC236}">
                <a16:creationId xmlns:a16="http://schemas.microsoft.com/office/drawing/2014/main" id="{05C89EEB-5675-254B-A932-64B700DBF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817" y="5011103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100">
                <a:latin typeface="Times New Roman" panose="02020603050405020304" pitchFamily="18" charset="0"/>
              </a:rPr>
              <a:t>59485348</a:t>
            </a:r>
          </a:p>
        </p:txBody>
      </p:sp>
      <p:sp>
        <p:nvSpPr>
          <p:cNvPr id="77" name="TextBox 68">
            <a:extLst>
              <a:ext uri="{FF2B5EF4-FFF2-40B4-BE49-F238E27FC236}">
                <a16:creationId xmlns:a16="http://schemas.microsoft.com/office/drawing/2014/main" id="{96EF06BA-5C5D-674F-ADA5-CB830EF97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300" y="1130618"/>
            <a:ext cx="6783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Courier" pitchFamily="2" charset="0"/>
              </a:rPr>
              <a:t>alle</a:t>
            </a:r>
          </a:p>
        </p:txBody>
      </p:sp>
      <p:sp>
        <p:nvSpPr>
          <p:cNvPr id="78" name="TextBox 67">
            <a:extLst>
              <a:ext uri="{FF2B5EF4-FFF2-40B4-BE49-F238E27FC236}">
                <a16:creationId xmlns:a16="http://schemas.microsoft.com/office/drawing/2014/main" id="{B510D02D-6CC3-244D-A7F0-E97D520FF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055" y="1338819"/>
            <a:ext cx="863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b-NO" altLang="nb-NO" sz="1100" dirty="0">
                <a:latin typeface="Times New Roman" panose="02020603050405020304" pitchFamily="18" charset="0"/>
              </a:rPr>
              <a:t>053485312</a:t>
            </a:r>
            <a:endParaRPr lang="en-US" altLang="nb-NO" sz="1100" dirty="0">
              <a:latin typeface="Times New Roman" panose="02020603050405020304" pitchFamily="18" charset="0"/>
            </a:endParaRPr>
          </a:p>
        </p:txBody>
      </p:sp>
      <p:cxnSp>
        <p:nvCxnSpPr>
          <p:cNvPr id="79" name="Straight Connector 33">
            <a:extLst>
              <a:ext uri="{FF2B5EF4-FFF2-40B4-BE49-F238E27FC236}">
                <a16:creationId xmlns:a16="http://schemas.microsoft.com/office/drawing/2014/main" id="{4D793D3B-5447-5745-9675-826FC9E03B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4092" y="4442778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ED739B4-594A-D74A-9378-AB73B7A621CE}"/>
              </a:ext>
            </a:extLst>
          </p:cNvPr>
          <p:cNvCxnSpPr>
            <a:cxnSpLocks/>
          </p:cNvCxnSpPr>
          <p:nvPr/>
        </p:nvCxnSpPr>
        <p:spPr>
          <a:xfrm flipH="1">
            <a:off x="3383111" y="3310759"/>
            <a:ext cx="29843" cy="3469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73">
            <a:extLst>
              <a:ext uri="{FF2B5EF4-FFF2-40B4-BE49-F238E27FC236}">
                <a16:creationId xmlns:a16="http://schemas.microsoft.com/office/drawing/2014/main" id="{19C48A9C-0966-4F41-AD18-5520D0FC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38514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2" name="Rectangle 73">
            <a:extLst>
              <a:ext uri="{FF2B5EF4-FFF2-40B4-BE49-F238E27FC236}">
                <a16:creationId xmlns:a16="http://schemas.microsoft.com/office/drawing/2014/main" id="{AC80FF02-109B-E245-93B5-C89314978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0038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3" name="Rectangle 73">
            <a:extLst>
              <a:ext uri="{FF2B5EF4-FFF2-40B4-BE49-F238E27FC236}">
                <a16:creationId xmlns:a16="http://schemas.microsoft.com/office/drawing/2014/main" id="{63BF844F-8347-6B41-BE24-5FE63B4A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1562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4" name="Rectangle 73">
            <a:extLst>
              <a:ext uri="{FF2B5EF4-FFF2-40B4-BE49-F238E27FC236}">
                <a16:creationId xmlns:a16="http://schemas.microsoft.com/office/drawing/2014/main" id="{DFCA5557-F25E-C342-908C-C04C1C672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3086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5" name="Rectangle 73">
            <a:extLst>
              <a:ext uri="{FF2B5EF4-FFF2-40B4-BE49-F238E27FC236}">
                <a16:creationId xmlns:a16="http://schemas.microsoft.com/office/drawing/2014/main" id="{E142F745-F5DF-0C41-AA39-89657C81C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4610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6" name="Rectangle 73">
            <a:extLst>
              <a:ext uri="{FF2B5EF4-FFF2-40B4-BE49-F238E27FC236}">
                <a16:creationId xmlns:a16="http://schemas.microsoft.com/office/drawing/2014/main" id="{6574D3BB-B67D-C44F-AD2F-54D4D0A48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6134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7" name="Rectangle 73">
            <a:extLst>
              <a:ext uri="{FF2B5EF4-FFF2-40B4-BE49-F238E27FC236}">
                <a16:creationId xmlns:a16="http://schemas.microsoft.com/office/drawing/2014/main" id="{11664DB4-4C71-B64F-B3D8-55958ACA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7658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8" name="Rectangle 73">
            <a:extLst>
              <a:ext uri="{FF2B5EF4-FFF2-40B4-BE49-F238E27FC236}">
                <a16:creationId xmlns:a16="http://schemas.microsoft.com/office/drawing/2014/main" id="{E3E29B86-3BFE-DF40-9140-5F3EBE3E2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919" y="49182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89" name="TextBox 114">
            <a:extLst>
              <a:ext uri="{FF2B5EF4-FFF2-40B4-BE49-F238E27FC236}">
                <a16:creationId xmlns:a16="http://schemas.microsoft.com/office/drawing/2014/main" id="{DCF9136A-1CC8-4540-BDEA-663C04BB6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318" y="2606199"/>
            <a:ext cx="474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200" b="1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90" name="TextBox 42">
            <a:extLst>
              <a:ext uri="{FF2B5EF4-FFF2-40B4-BE49-F238E27FC236}">
                <a16:creationId xmlns:a16="http://schemas.microsoft.com/office/drawing/2014/main" id="{79A092C5-BEC4-FA40-BC5D-351E749D7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158" y="471489"/>
            <a:ext cx="889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>
                <a:latin typeface="Times New Roman" panose="02020603050405020304" pitchFamily="18" charset="0"/>
              </a:rPr>
              <a:t>Minne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b="1">
                <a:latin typeface="Times New Roman" panose="02020603050405020304" pitchFamily="18" charset="0"/>
              </a:rPr>
              <a:t>(RAM)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A91B6D1-C689-5B45-8EC6-CEF39B99D713}"/>
              </a:ext>
            </a:extLst>
          </p:cNvPr>
          <p:cNvSpPr/>
          <p:nvPr/>
        </p:nvSpPr>
        <p:spPr>
          <a:xfrm>
            <a:off x="6656527" y="1420207"/>
            <a:ext cx="44557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400" b="1" dirty="0">
                <a:latin typeface="Times New Roman" panose="02020603050405020304" pitchFamily="18" charset="0"/>
              </a:rPr>
              <a:t>Array  </a:t>
            </a:r>
            <a:r>
              <a:rPr lang="en-US" altLang="nb-NO" sz="2400" dirty="0">
                <a:latin typeface="Times New Roman" panose="02020603050405020304" pitchFamily="18" charset="0"/>
              </a:rPr>
              <a:t>er </a:t>
            </a:r>
            <a:r>
              <a:rPr lang="en-US" altLang="nb-NO" sz="2400" dirty="0" err="1">
                <a:latin typeface="Times New Roman" panose="02020603050405020304" pitchFamily="18" charset="0"/>
              </a:rPr>
              <a:t>iboende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i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datamaskinen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og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i</a:t>
            </a:r>
            <a:r>
              <a:rPr lang="en-US" altLang="nb-NO" sz="2400" dirty="0">
                <a:latin typeface="Times New Roman" panose="02020603050405020304" pitchFamily="18" charset="0"/>
              </a:rPr>
              <a:t> Java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400" dirty="0" err="1">
                <a:latin typeface="Times New Roman" panose="02020603050405020304" pitchFamily="18" charset="0"/>
              </a:rPr>
              <a:t>Oppslag</a:t>
            </a:r>
            <a:r>
              <a:rPr lang="en-US" altLang="nb-NO" sz="2400" dirty="0">
                <a:latin typeface="Times New Roman" panose="02020603050405020304" pitchFamily="18" charset="0"/>
              </a:rPr>
              <a:t> (</a:t>
            </a:r>
            <a:r>
              <a:rPr lang="en-US" altLang="nb-NO" sz="2400" dirty="0" err="1">
                <a:latin typeface="Times New Roman" panose="02020603050405020304" pitchFamily="18" charset="0"/>
              </a:rPr>
              <a:t>indeksering</a:t>
            </a:r>
            <a:r>
              <a:rPr lang="en-US" altLang="nb-NO" sz="2400" dirty="0">
                <a:latin typeface="Times New Roman" panose="02020603050405020304" pitchFamily="18" charset="0"/>
              </a:rPr>
              <a:t>) </a:t>
            </a:r>
            <a:r>
              <a:rPr lang="en-US" altLang="nb-NO" sz="2400" dirty="0" err="1">
                <a:latin typeface="Times New Roman" panose="02020603050405020304" pitchFamily="18" charset="0"/>
              </a:rPr>
              <a:t>i</a:t>
            </a:r>
            <a:r>
              <a:rPr lang="en-US" altLang="nb-NO" sz="2400" dirty="0">
                <a:latin typeface="Times New Roman" panose="02020603050405020304" pitchFamily="18" charset="0"/>
              </a:rPr>
              <a:t> en array er </a:t>
            </a:r>
            <a:r>
              <a:rPr lang="en-US" altLang="nb-NO" sz="2400" dirty="0" err="1">
                <a:latin typeface="Times New Roman" panose="02020603050405020304" pitchFamily="18" charset="0"/>
              </a:rPr>
              <a:t>veldig</a:t>
            </a:r>
            <a:r>
              <a:rPr lang="en-US" altLang="nb-NO" sz="2400" dirty="0">
                <a:latin typeface="Times New Roman" panose="02020603050405020304" pitchFamily="18" charset="0"/>
              </a:rPr>
              <a:t>. fort </a:t>
            </a:r>
            <a:r>
              <a:rPr lang="en-US" altLang="nb-NO" sz="2400" dirty="0" err="1">
                <a:latin typeface="Times New Roman" panose="02020603050405020304" pitchFamily="18" charset="0"/>
              </a:rPr>
              <a:t>gjort</a:t>
            </a:r>
            <a:r>
              <a:rPr lang="en-US" altLang="nb-NO" sz="2400" dirty="0">
                <a:latin typeface="Times New Roman" panose="02020603050405020304" pitchFamily="18" charset="0"/>
              </a:rPr>
              <a:t> av  </a:t>
            </a:r>
            <a:r>
              <a:rPr lang="en-US" altLang="nb-NO" sz="2400" dirty="0" err="1">
                <a:latin typeface="Times New Roman" panose="02020603050405020304" pitchFamily="18" charset="0"/>
              </a:rPr>
              <a:t>datamaskinen</a:t>
            </a:r>
            <a:endParaRPr lang="en-US" altLang="nb-NO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400" dirty="0">
                <a:latin typeface="Times New Roman" panose="02020603050405020304" pitchFamily="18" charset="0"/>
              </a:rPr>
              <a:t>Husk: </a:t>
            </a:r>
            <a:r>
              <a:rPr lang="en-US" altLang="nb-NO" sz="2400" dirty="0" err="1">
                <a:latin typeface="Times New Roman" panose="02020603050405020304" pitchFamily="18" charset="0"/>
              </a:rPr>
              <a:t>Minnet</a:t>
            </a:r>
            <a:r>
              <a:rPr lang="en-US" altLang="nb-NO" sz="2400" dirty="0">
                <a:latin typeface="Times New Roman" panose="02020603050405020304" pitchFamily="18" charset="0"/>
              </a:rPr>
              <a:t> er byte-</a:t>
            </a:r>
            <a:r>
              <a:rPr lang="en-US" altLang="nb-NO" sz="2400" dirty="0" err="1">
                <a:latin typeface="Times New Roman" panose="02020603050405020304" pitchFamily="18" charset="0"/>
              </a:rPr>
              <a:t>adresserbart</a:t>
            </a:r>
            <a:endParaRPr lang="en-US" altLang="nb-NO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400" dirty="0">
                <a:latin typeface="Times New Roman" panose="02020603050405020304" pitchFamily="18" charset="0"/>
              </a:rPr>
              <a:t>Her har </a:t>
            </a:r>
            <a:r>
              <a:rPr lang="en-US" altLang="nb-NO" sz="2400" dirty="0" err="1">
                <a:latin typeface="Times New Roman" panose="02020603050405020304" pitchFamily="18" charset="0"/>
              </a:rPr>
              <a:t>jeg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tegnet</a:t>
            </a:r>
            <a:r>
              <a:rPr lang="en-US" altLang="nb-NO" sz="2400" dirty="0">
                <a:latin typeface="Times New Roman" panose="02020603050405020304" pitchFamily="18" charset="0"/>
              </a:rPr>
              <a:t>  4 byte = 32 bit </a:t>
            </a:r>
            <a:r>
              <a:rPr lang="en-US" altLang="nb-NO" sz="2400" dirty="0" err="1">
                <a:latin typeface="Times New Roman" panose="02020603050405020304" pitchFamily="18" charset="0"/>
              </a:rPr>
              <a:t>på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hver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linje</a:t>
            </a:r>
            <a:r>
              <a:rPr lang="en-US" altLang="nb-NO" sz="2400" dirty="0">
                <a:latin typeface="Times New Roman" panose="02020603050405020304" pitchFamily="18" charset="0"/>
              </a:rPr>
              <a:t>  </a:t>
            </a:r>
            <a:r>
              <a:rPr lang="en-US" altLang="nb-NO" sz="2400" dirty="0" err="1">
                <a:latin typeface="Times New Roman" panose="02020603050405020304" pitchFamily="18" charset="0"/>
              </a:rPr>
              <a:t>og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>
                <a:latin typeface="Courier" pitchFamily="2" charset="0"/>
              </a:rPr>
              <a:t>alle</a:t>
            </a:r>
            <a:r>
              <a:rPr lang="en-US" altLang="nb-NO" sz="2400" dirty="0">
                <a:latin typeface="Times New Roman" panose="02020603050405020304" pitchFamily="18" charset="0"/>
              </a:rPr>
              <a:t> er </a:t>
            </a:r>
            <a:r>
              <a:rPr lang="en-US" altLang="nb-NO" sz="2400" dirty="0" err="1">
                <a:latin typeface="Times New Roman" panose="02020603050405020304" pitchFamily="18" charset="0"/>
              </a:rPr>
              <a:t>en</a:t>
            </a:r>
            <a:r>
              <a:rPr lang="en-US" altLang="nb-NO" sz="2400" dirty="0">
                <a:latin typeface="Times New Roman" panose="02020603050405020304" pitchFamily="18" charset="0"/>
              </a:rPr>
              <a:t> array av  </a:t>
            </a:r>
            <a:r>
              <a:rPr lang="en-US" altLang="nb-NO" sz="2400" dirty="0" err="1">
                <a:latin typeface="Times New Roman" panose="02020603050405020304" pitchFamily="18" charset="0"/>
              </a:rPr>
              <a:t>referanser</a:t>
            </a:r>
            <a:r>
              <a:rPr lang="en-US" altLang="nb-NO" sz="2400" dirty="0">
                <a:latin typeface="Times New Roman" panose="02020603050405020304" pitchFamily="18" charset="0"/>
              </a:rPr>
              <a:t> (</a:t>
            </a:r>
            <a:r>
              <a:rPr lang="en-US" altLang="nb-NO" sz="2400" dirty="0" err="1">
                <a:latin typeface="Times New Roman" panose="02020603050405020304" pitchFamily="18" charset="0"/>
              </a:rPr>
              <a:t>á</a:t>
            </a:r>
            <a:r>
              <a:rPr lang="en-US" altLang="nb-NO" sz="2400" dirty="0">
                <a:latin typeface="Times New Roman" panose="02020603050405020304" pitchFamily="18" charset="0"/>
              </a:rPr>
              <a:t> 64 bit)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2400" dirty="0">
              <a:latin typeface="Times New Roman" panose="02020603050405020304" pitchFamily="18" charset="0"/>
            </a:endParaRPr>
          </a:p>
        </p:txBody>
      </p:sp>
      <p:sp>
        <p:nvSpPr>
          <p:cNvPr id="92" name="TextBox 68">
            <a:extLst>
              <a:ext uri="{FF2B5EF4-FFF2-40B4-BE49-F238E27FC236}">
                <a16:creationId xmlns:a16="http://schemas.microsoft.com/office/drawing/2014/main" id="{AC47711C-A4A2-BF40-8362-30161483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621" y="3617233"/>
            <a:ext cx="7232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alle[0]</a:t>
            </a: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alle[1]</a:t>
            </a: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alle[2]</a:t>
            </a: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alle[3]</a:t>
            </a: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nb-NO" sz="1600" dirty="0">
                <a:latin typeface="Times New Roman" panose="02020603050405020304" pitchFamily="18" charset="0"/>
              </a:rPr>
              <a:t>alle[4]</a:t>
            </a:r>
          </a:p>
        </p:txBody>
      </p:sp>
      <p:sp>
        <p:nvSpPr>
          <p:cNvPr id="96" name="TextBox 67">
            <a:extLst>
              <a:ext uri="{FF2B5EF4-FFF2-40B4-BE49-F238E27FC236}">
                <a16:creationId xmlns:a16="http://schemas.microsoft.com/office/drawing/2014/main" id="{1CEA775B-1096-A44E-94E5-A6CC34E48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40" y="1188562"/>
            <a:ext cx="863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b-NO" altLang="nb-NO" sz="1100" dirty="0">
                <a:latin typeface="Times New Roman" panose="02020603050405020304" pitchFamily="18" charset="0"/>
              </a:rPr>
              <a:t>000000000</a:t>
            </a:r>
            <a:endParaRPr lang="en-US" altLang="nb-NO" sz="1100" dirty="0">
              <a:latin typeface="Times New Roman" panose="02020603050405020304" pitchFamily="18" charset="0"/>
            </a:endParaRPr>
          </a:p>
        </p:txBody>
      </p:sp>
      <p:sp>
        <p:nvSpPr>
          <p:cNvPr id="94" name="Rectangle 73">
            <a:extLst>
              <a:ext uri="{FF2B5EF4-FFF2-40B4-BE49-F238E27FC236}">
                <a16:creationId xmlns:a16="http://schemas.microsoft.com/office/drawing/2014/main" id="{9CF18811-E996-1943-85F1-A394B9207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205" y="5070634"/>
            <a:ext cx="720725" cy="1444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b-NO" altLang="nb-NO" sz="2000">
              <a:ea typeface="ヒラギノ角ゴ Pro W3" panose="020B0300000000000000" pitchFamily="34" charset="-128"/>
            </a:endParaRPr>
          </a:p>
        </p:txBody>
      </p:sp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CA9DE53C-7FCA-F125-9CA2-288018F6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95" name="Footer Placeholder 94">
            <a:extLst>
              <a:ext uri="{FF2B5EF4-FFF2-40B4-BE49-F238E27FC236}">
                <a16:creationId xmlns:a16="http://schemas.microsoft.com/office/drawing/2014/main" id="{AD015252-543F-7F71-2E7A-D6FE0B29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97" name="Slide Number Placeholder 96">
            <a:extLst>
              <a:ext uri="{FF2B5EF4-FFF2-40B4-BE49-F238E27FC236}">
                <a16:creationId xmlns:a16="http://schemas.microsoft.com/office/drawing/2014/main" id="{7CDD6E24-13CA-F69E-0502-8494AD69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53787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D404-7A3E-9543-BC0E-D53448DB0EF9}"/>
              </a:ext>
            </a:extLst>
          </p:cNvPr>
          <p:cNvSpPr txBox="1">
            <a:spLocks noChangeArrowheads="1"/>
          </p:cNvSpPr>
          <p:nvPr/>
        </p:nvSpPr>
        <p:spPr>
          <a:xfrm>
            <a:off x="687300" y="265715"/>
            <a:ext cx="9544692" cy="622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b-NO" altLang="nb-NO" sz="3200" dirty="0">
                <a:ea typeface="ＭＳ Ｐゴシック" panose="020B0600070205080204" pitchFamily="34" charset="-128"/>
              </a:rPr>
              <a:t>For spesielt interesserte:  </a:t>
            </a:r>
            <a:r>
              <a:rPr lang="nb-NO" altLang="nb-NO" sz="3600" dirty="0">
                <a:ea typeface="ＭＳ Ｐゴシック" panose="020B0600070205080204" pitchFamily="34" charset="-128"/>
              </a:rPr>
              <a:t>Rekkefølgen i minnet,</a:t>
            </a:r>
          </a:p>
          <a:p>
            <a:pPr algn="r"/>
            <a:r>
              <a:rPr lang="nb-NO" altLang="nb-NO" sz="3600" dirty="0">
                <a:ea typeface="ＭＳ Ｐゴシック" panose="020B0600070205080204" pitchFamily="34" charset="-128"/>
              </a:rPr>
              <a:t>«</a:t>
            </a:r>
            <a:r>
              <a:rPr lang="nb-NO" altLang="nb-NO" sz="3600" dirty="0" err="1">
                <a:ea typeface="ＭＳ Ｐゴシック" panose="020B0600070205080204" pitchFamily="34" charset="-128"/>
              </a:rPr>
              <a:t>endianness</a:t>
            </a:r>
            <a:r>
              <a:rPr lang="nb-NO" altLang="nb-NO" sz="3600" dirty="0">
                <a:ea typeface="ＭＳ Ｐゴシック" panose="020B0600070205080204" pitchFamily="34" charset="-128"/>
              </a:rPr>
              <a:t>».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5AC6F-C57A-F142-BBEF-3BAA8B6F5681}"/>
              </a:ext>
            </a:extLst>
          </p:cNvPr>
          <p:cNvSpPr txBox="1">
            <a:spLocks noChangeArrowheads="1"/>
          </p:cNvSpPr>
          <p:nvPr/>
        </p:nvSpPr>
        <p:spPr>
          <a:xfrm>
            <a:off x="563892" y="1254014"/>
            <a:ext cx="3870118" cy="5472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boolean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byte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char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short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int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 err="1">
                <a:ea typeface="ＭＳ Ｐゴシック" panose="020B0600070205080204" pitchFamily="34" charset="-128"/>
              </a:rPr>
              <a:t>long</a:t>
            </a: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float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double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b-NO" altLang="nb-NO" sz="2400" dirty="0">
                <a:ea typeface="ＭＳ Ｐゴシック" panose="020B0600070205080204" pitchFamily="34" charset="-128"/>
              </a:rPr>
              <a:t>referanse</a:t>
            </a:r>
            <a:br>
              <a:rPr lang="nb-NO" altLang="nb-NO" sz="2400" dirty="0">
                <a:ea typeface="ＭＳ Ｐゴシック" panose="020B0600070205080204" pitchFamily="34" charset="-128"/>
              </a:rPr>
            </a:br>
            <a:br>
              <a:rPr lang="nb-NO" altLang="nb-NO" sz="2400" dirty="0">
                <a:ea typeface="ＭＳ Ｐゴシック" panose="020B0600070205080204" pitchFamily="34" charset="-128"/>
              </a:rPr>
            </a:br>
            <a:endParaRPr lang="nb-NO" altLang="nb-NO" sz="2400" dirty="0"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F3590-8584-9147-9973-AC34483FC5C1}"/>
              </a:ext>
            </a:extLst>
          </p:cNvPr>
          <p:cNvSpPr txBox="1"/>
          <p:nvPr/>
        </p:nvSpPr>
        <p:spPr>
          <a:xfrm>
            <a:off x="1974307" y="1338806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00000001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FD968-EBE2-EB47-89C9-A0621AC4F7D3}"/>
              </a:ext>
            </a:extLst>
          </p:cNvPr>
          <p:cNvSpPr txBox="1"/>
          <p:nvPr/>
        </p:nvSpPr>
        <p:spPr>
          <a:xfrm>
            <a:off x="1957124" y="2246286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0100111010110110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69681-E318-5B4F-A803-98CAFCA779E5}"/>
              </a:ext>
            </a:extLst>
          </p:cNvPr>
          <p:cNvSpPr txBox="1"/>
          <p:nvPr/>
        </p:nvSpPr>
        <p:spPr>
          <a:xfrm>
            <a:off x="1956941" y="2657949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0100100101101110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4D92A-5DED-E049-8045-ABA4D21B1C05}"/>
              </a:ext>
            </a:extLst>
          </p:cNvPr>
          <p:cNvSpPr txBox="1"/>
          <p:nvPr/>
        </p:nvSpPr>
        <p:spPr>
          <a:xfrm>
            <a:off x="1938650" y="4062662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01010010110110101000100101101110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B7FF5-F7CF-DD47-9532-B38CB52CAB36}"/>
              </a:ext>
            </a:extLst>
          </p:cNvPr>
          <p:cNvSpPr txBox="1"/>
          <p:nvPr/>
        </p:nvSpPr>
        <p:spPr>
          <a:xfrm>
            <a:off x="1992270" y="178154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01001110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4744A-D4E0-7D43-8D15-74F270741A37}"/>
              </a:ext>
            </a:extLst>
          </p:cNvPr>
          <p:cNvSpPr txBox="1"/>
          <p:nvPr/>
        </p:nvSpPr>
        <p:spPr>
          <a:xfrm>
            <a:off x="1948366" y="4521244"/>
            <a:ext cx="4003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01010010110. . . . . . .  . . .110101000100101101110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C2F9C-83AA-4E48-845B-AB2A83ED04D1}"/>
              </a:ext>
            </a:extLst>
          </p:cNvPr>
          <p:cNvSpPr txBox="1"/>
          <p:nvPr/>
        </p:nvSpPr>
        <p:spPr>
          <a:xfrm>
            <a:off x="1938650" y="3604080"/>
            <a:ext cx="387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0101001. . . . .. . . . .0100110101000100101101110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ADD015-43EA-2849-9485-C3C852E0CCD2}"/>
              </a:ext>
            </a:extLst>
          </p:cNvPr>
          <p:cNvSpPr txBox="1"/>
          <p:nvPr/>
        </p:nvSpPr>
        <p:spPr>
          <a:xfrm>
            <a:off x="1956941" y="3130019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01010010110110101000100101101110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2210F6-AD76-384C-8D6D-A052125E4A49}"/>
              </a:ext>
            </a:extLst>
          </p:cNvPr>
          <p:cNvGrpSpPr/>
          <p:nvPr/>
        </p:nvGrpSpPr>
        <p:grpSpPr>
          <a:xfrm>
            <a:off x="7224520" y="2576764"/>
            <a:ext cx="4557274" cy="3774550"/>
            <a:chOff x="7338548" y="1843068"/>
            <a:chExt cx="4557274" cy="3774550"/>
          </a:xfrm>
        </p:grpSpPr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3631FCC5-9C04-5949-8965-DE66C339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4" y="2410469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24">
              <a:extLst>
                <a:ext uri="{FF2B5EF4-FFF2-40B4-BE49-F238E27FC236}">
                  <a16:creationId xmlns:a16="http://schemas.microsoft.com/office/drawing/2014/main" id="{E7D2A26E-30C5-ED45-9EA8-935117CEB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2635811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E5FC5D77-B904-AF44-8F0A-DAA9695EF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2861631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24">
              <a:extLst>
                <a:ext uri="{FF2B5EF4-FFF2-40B4-BE49-F238E27FC236}">
                  <a16:creationId xmlns:a16="http://schemas.microsoft.com/office/drawing/2014/main" id="{E78C6203-2E9C-0E47-81FB-0C4FDFA73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3086973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B4CA4C2B-74D6-EC4A-9876-E26B2253E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3312315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" name="Rectangle 24">
              <a:extLst>
                <a:ext uri="{FF2B5EF4-FFF2-40B4-BE49-F238E27FC236}">
                  <a16:creationId xmlns:a16="http://schemas.microsoft.com/office/drawing/2014/main" id="{51697E54-F314-2144-86ED-D0DF1EF26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3537657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24">
              <a:extLst>
                <a:ext uri="{FF2B5EF4-FFF2-40B4-BE49-F238E27FC236}">
                  <a16:creationId xmlns:a16="http://schemas.microsoft.com/office/drawing/2014/main" id="{E6F12FB3-71E1-7048-A745-EB2F84488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3762999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7619738B-124F-BB4F-B093-2463880C1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4943" y="3988341"/>
              <a:ext cx="517711" cy="225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91E0AB-F85E-DF47-B3A2-77AE10E8F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2350814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51019B-A602-3547-8765-DA4924165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2583896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59D4E8-E5E8-D244-8811-47743E884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2843872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5B3C45-49CE-C444-A1E4-346FF8749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3063507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B1C174-7386-8E4B-B6A1-AA10551F5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3296589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EAF844-DFEC-2A4A-AB07-B97CBC8CD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3516224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6B8A82-9A5B-CD41-96D2-3CB1209F5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8664" y="3749306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2699EF-0BBC-C944-AD74-BBC5ABCF6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6020" y="3984069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b-NO" sz="1100">
                  <a:latin typeface="Times New Roman" panose="02020603050405020304" pitchFamily="18" charset="0"/>
                </a:rPr>
                <a:t>53485329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4734FE-361A-F648-90C5-9BD1D2B6F773}"/>
                </a:ext>
              </a:extLst>
            </p:cNvPr>
            <p:cNvSpPr txBox="1"/>
            <p:nvPr/>
          </p:nvSpPr>
          <p:spPr>
            <a:xfrm>
              <a:off x="11087587" y="1843068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i RAM: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F02CA6-86FC-7943-82BB-45D1243316C7}"/>
                </a:ext>
              </a:extLst>
            </p:cNvPr>
            <p:cNvSpPr txBox="1"/>
            <p:nvPr/>
          </p:nvSpPr>
          <p:spPr>
            <a:xfrm>
              <a:off x="8763734" y="4417289"/>
              <a:ext cx="144302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/>
                <a:t>"Big </a:t>
              </a:r>
              <a:r>
                <a:rPr lang="nb-NO" b="1" dirty="0" err="1"/>
                <a:t>endian</a:t>
              </a:r>
              <a:r>
                <a:rPr lang="nb-NO" b="1" dirty="0"/>
                <a:t> "</a:t>
              </a:r>
            </a:p>
            <a:p>
              <a:endParaRPr lang="nb-NO" b="1" dirty="0"/>
            </a:p>
            <a:p>
              <a:endParaRPr lang="nb-NO" b="1" dirty="0"/>
            </a:p>
            <a:p>
              <a:endParaRPr lang="nb-NO" b="1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F86B5F0-9FD9-8441-B615-13381B43ED75}"/>
                </a:ext>
              </a:extLst>
            </p:cNvPr>
            <p:cNvCxnSpPr>
              <a:cxnSpLocks/>
            </p:cNvCxnSpPr>
            <p:nvPr/>
          </p:nvCxnSpPr>
          <p:spPr>
            <a:xfrm>
              <a:off x="7338548" y="3537657"/>
              <a:ext cx="144680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C649E76-3BF0-6242-B9C9-F5EA1AFC4B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5353" y="2714701"/>
              <a:ext cx="1176794" cy="80152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931F5C-4C82-F245-91D0-B7E51C2EF8DF}"/>
                </a:ext>
              </a:extLst>
            </p:cNvPr>
            <p:cNvCxnSpPr>
              <a:cxnSpLocks/>
            </p:cNvCxnSpPr>
            <p:nvPr/>
          </p:nvCxnSpPr>
          <p:spPr>
            <a:xfrm>
              <a:off x="8792709" y="3516224"/>
              <a:ext cx="1315339" cy="49469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5F65174-A1E0-9B48-A3AE-02045BBB24E6}"/>
              </a:ext>
            </a:extLst>
          </p:cNvPr>
          <p:cNvSpPr txBox="1"/>
          <p:nvPr/>
        </p:nvSpPr>
        <p:spPr>
          <a:xfrm>
            <a:off x="8996558" y="394272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eller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A48B8-D921-5D42-866D-7B961331A002}"/>
              </a:ext>
            </a:extLst>
          </p:cNvPr>
          <p:cNvSpPr txBox="1"/>
          <p:nvPr/>
        </p:nvSpPr>
        <p:spPr>
          <a:xfrm>
            <a:off x="6974406" y="3832864"/>
            <a:ext cx="167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Minst</a:t>
            </a:r>
            <a:r>
              <a:rPr lang="en-GB" dirty="0"/>
              <a:t> sign. byte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1A049A-167D-8241-8CCA-667B6C04A9D5}"/>
              </a:ext>
            </a:extLst>
          </p:cNvPr>
          <p:cNvSpPr txBox="1"/>
          <p:nvPr/>
        </p:nvSpPr>
        <p:spPr>
          <a:xfrm>
            <a:off x="8696989" y="3110135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lav</a:t>
            </a:r>
            <a:r>
              <a:rPr lang="en-GB" dirty="0"/>
              <a:t> </a:t>
            </a:r>
            <a:r>
              <a:rPr lang="en-GB" dirty="0" err="1"/>
              <a:t>adresse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9B254F-135D-414B-962B-BAF2FB7219C0}"/>
              </a:ext>
            </a:extLst>
          </p:cNvPr>
          <p:cNvSpPr txBox="1"/>
          <p:nvPr/>
        </p:nvSpPr>
        <p:spPr>
          <a:xfrm>
            <a:off x="1990019" y="5413721"/>
            <a:ext cx="3860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0101000110100110 . . . . . . . . . . .00100101101110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C2AD97-7B5E-7A43-88C0-97EF6F83E296}"/>
              </a:ext>
            </a:extLst>
          </p:cNvPr>
          <p:cNvSpPr txBox="1"/>
          <p:nvPr/>
        </p:nvSpPr>
        <p:spPr>
          <a:xfrm>
            <a:off x="8547626" y="2502895"/>
            <a:ext cx="2102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"</a:t>
            </a:r>
            <a:r>
              <a:rPr lang="nb-NO" b="1" dirty="0"/>
              <a:t>Little </a:t>
            </a:r>
            <a:r>
              <a:rPr lang="nb-NO" b="1" dirty="0" err="1"/>
              <a:t>endian</a:t>
            </a:r>
            <a:r>
              <a:rPr lang="nb-NO" b="1" dirty="0"/>
              <a:t>"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2670E2-09E0-1340-A72F-E17F423A0830}"/>
              </a:ext>
            </a:extLst>
          </p:cNvPr>
          <p:cNvSpPr txBox="1"/>
          <p:nvPr/>
        </p:nvSpPr>
        <p:spPr>
          <a:xfrm>
            <a:off x="8626759" y="4618624"/>
            <a:ext cx="130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høy</a:t>
            </a:r>
            <a:r>
              <a:rPr lang="en-GB" dirty="0"/>
              <a:t> </a:t>
            </a:r>
            <a:r>
              <a:rPr lang="en-GB" dirty="0" err="1"/>
              <a:t>adresse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31D8C6-2A1E-5144-BC6A-B6C03C381D88}"/>
              </a:ext>
            </a:extLst>
          </p:cNvPr>
          <p:cNvSpPr txBox="1"/>
          <p:nvPr/>
        </p:nvSpPr>
        <p:spPr>
          <a:xfrm>
            <a:off x="6924781" y="6010382"/>
            <a:ext cx="414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Du kan vel historien om “Gullivers reiser”?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176D2735-D7B5-1AFC-E1B2-144B692D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E6ED8792-D5CE-0787-BD23-3747BE41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82E7264C-589D-1F5C-F579-7A9A9505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47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410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CAAF542-BA8E-7A44-961E-198FC352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59528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CC37D8-5A87-9045-96D3-DB10161A2B0C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nb-NO" altLang="en-US" sz="140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BC269D7-C05B-DD49-8DD1-3665BD3B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522" y="534884"/>
            <a:ext cx="72131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dirty="0">
                <a:latin typeface="Times New Roman" panose="02020603050405020304" pitchFamily="18" charset="0"/>
              </a:rPr>
              <a:t>To  </a:t>
            </a:r>
            <a:r>
              <a:rPr lang="en-US" altLang="nb-NO" dirty="0" err="1">
                <a:latin typeface="Times New Roman" panose="02020603050405020304" pitchFamily="18" charset="0"/>
              </a:rPr>
              <a:t>samlinger</a:t>
            </a:r>
            <a:r>
              <a:rPr lang="en-US" altLang="nb-NO" dirty="0">
                <a:latin typeface="Times New Roman" panose="02020603050405020304" pitchFamily="18" charset="0"/>
              </a:rPr>
              <a:t> (</a:t>
            </a:r>
            <a:r>
              <a:rPr lang="en-US" altLang="nb-NO" dirty="0" err="1">
                <a:latin typeface="Times New Roman" panose="02020603050405020304" pitchFamily="18" charset="0"/>
              </a:rPr>
              <a:t>beholdere</a:t>
            </a:r>
            <a:r>
              <a:rPr lang="en-US" altLang="nb-NO" dirty="0">
                <a:latin typeface="Times New Roman" panose="02020603050405020304" pitchFamily="18" charset="0"/>
              </a:rPr>
              <a:t>/collections) </a:t>
            </a:r>
            <a:r>
              <a:rPr lang="en-US" altLang="nb-NO" dirty="0" err="1">
                <a:latin typeface="Times New Roman" panose="02020603050405020304" pitchFamily="18" charset="0"/>
              </a:rPr>
              <a:t>fra</a:t>
            </a:r>
            <a:r>
              <a:rPr lang="en-US" altLang="nb-NO" dirty="0">
                <a:latin typeface="Times New Roman" panose="02020603050405020304" pitchFamily="18" charset="0"/>
              </a:rPr>
              <a:t> Javas </a:t>
            </a:r>
            <a:r>
              <a:rPr lang="en-US" altLang="nb-NO" dirty="0" err="1">
                <a:latin typeface="Times New Roman" panose="02020603050405020304" pitchFamily="18" charset="0"/>
              </a:rPr>
              <a:t>bibliotek</a:t>
            </a:r>
            <a:r>
              <a:rPr lang="en-US" altLang="nb-NO" b="1" dirty="0"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b="1" dirty="0">
                <a:latin typeface="Times New Roman" panose="02020603050405020304" pitchFamily="18" charset="0"/>
              </a:rPr>
              <a:t>           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E7A3C3-BA02-494A-A7A7-007A0E2D0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2330467"/>
            <a:ext cx="889698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nb-NO" sz="2000" dirty="0" err="1">
                <a:latin typeface="Times New Roman" panose="02020603050405020304" pitchFamily="18" charset="0"/>
              </a:rPr>
              <a:t>ArrayList</a:t>
            </a:r>
            <a:r>
              <a:rPr lang="en-US" altLang="nb-NO" sz="2000" dirty="0">
                <a:latin typeface="Times New Roman" panose="02020603050405020304" pitchFamily="18" charset="0"/>
              </a:rPr>
              <a:t> er en </a:t>
            </a:r>
            <a:r>
              <a:rPr lang="en-US" altLang="nb-NO" sz="2000" dirty="0" err="1">
                <a:latin typeface="Times New Roman" panose="02020603050405020304" pitchFamily="18" charset="0"/>
              </a:rPr>
              <a:t>fleksibel</a:t>
            </a:r>
            <a:r>
              <a:rPr lang="en-US" altLang="nb-NO" sz="2000" dirty="0">
                <a:latin typeface="Times New Roman" panose="02020603050405020304" pitchFamily="18" charset="0"/>
              </a:rPr>
              <a:t> array </a:t>
            </a:r>
            <a:r>
              <a:rPr lang="en-US" altLang="nb-NO" sz="2000" dirty="0" err="1">
                <a:latin typeface="Times New Roman" panose="02020603050405020304" pitchFamily="18" charset="0"/>
              </a:rPr>
              <a:t>som</a:t>
            </a:r>
            <a:r>
              <a:rPr lang="en-US" altLang="nb-NO" sz="2000" dirty="0">
                <a:latin typeface="Times New Roman" panose="02020603050405020304" pitchFamily="18" charset="0"/>
              </a:rPr>
              <a:t> </a:t>
            </a:r>
            <a:r>
              <a:rPr lang="en-US" altLang="nb-NO" sz="2000" dirty="0" err="1">
                <a:latin typeface="Times New Roman" panose="02020603050405020304" pitchFamily="18" charset="0"/>
              </a:rPr>
              <a:t>utvider</a:t>
            </a:r>
            <a:r>
              <a:rPr lang="en-US" altLang="nb-NO" sz="2000" dirty="0">
                <a:latin typeface="Times New Roman" panose="02020603050405020304" pitchFamily="18" charset="0"/>
              </a:rPr>
              <a:t> seg </a:t>
            </a:r>
            <a:r>
              <a:rPr lang="en-US" altLang="nb-NO" sz="2000" dirty="0" err="1">
                <a:latin typeface="Times New Roman" panose="02020603050405020304" pitchFamily="18" charset="0"/>
              </a:rPr>
              <a:t>og</a:t>
            </a:r>
            <a:r>
              <a:rPr lang="en-US" altLang="nb-NO" sz="2000" dirty="0">
                <a:latin typeface="Times New Roman" panose="02020603050405020304" pitchFamily="18" charset="0"/>
              </a:rPr>
              <a:t> trekker seg </a:t>
            </a:r>
            <a:r>
              <a:rPr lang="en-US" altLang="nb-NO" sz="2000" dirty="0" err="1">
                <a:latin typeface="Times New Roman" panose="02020603050405020304" pitchFamily="18" charset="0"/>
              </a:rPr>
              <a:t>sammen</a:t>
            </a:r>
            <a:r>
              <a:rPr lang="en-US" altLang="nb-NO" sz="2000" dirty="0">
                <a:latin typeface="Times New Roman" panose="02020603050405020304" pitchFamily="18" charset="0"/>
              </a:rPr>
              <a:t> </a:t>
            </a:r>
            <a:r>
              <a:rPr lang="en-US" altLang="nb-NO" sz="2000" dirty="0" err="1">
                <a:latin typeface="Times New Roman" panose="02020603050405020304" pitchFamily="18" charset="0"/>
              </a:rPr>
              <a:t>etter</a:t>
            </a:r>
            <a:r>
              <a:rPr lang="en-US" altLang="nb-NO" sz="2000" dirty="0">
                <a:latin typeface="Times New Roman" panose="02020603050405020304" pitchFamily="18" charset="0"/>
              </a:rPr>
              <a:t> </a:t>
            </a:r>
            <a:r>
              <a:rPr lang="en-US" altLang="nb-NO" sz="2000" dirty="0" err="1">
                <a:latin typeface="Times New Roman" panose="02020603050405020304" pitchFamily="18" charset="0"/>
              </a:rPr>
              <a:t>behov</a:t>
            </a: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nb-NO" sz="2000" dirty="0" err="1">
                <a:latin typeface="Times New Roman" panose="02020603050405020304" pitchFamily="18" charset="0"/>
              </a:rPr>
              <a:t>ArrayList</a:t>
            </a:r>
            <a:r>
              <a:rPr lang="en-US" altLang="nb-NO" sz="2000" dirty="0">
                <a:latin typeface="Times New Roman" panose="02020603050405020304" pitchFamily="18" charset="0"/>
              </a:rPr>
              <a:t> &lt;</a:t>
            </a:r>
            <a:r>
              <a:rPr lang="en-US" altLang="nb-NO" sz="2000" dirty="0" err="1">
                <a:latin typeface="Times New Roman" panose="02020603050405020304" pitchFamily="18" charset="0"/>
              </a:rPr>
              <a:t>Kaniner</a:t>
            </a:r>
            <a:r>
              <a:rPr lang="en-US" altLang="nb-NO" sz="2000" dirty="0">
                <a:latin typeface="Times New Roman" panose="02020603050405020304" pitchFamily="18" charset="0"/>
              </a:rPr>
              <a:t>&gt;  </a:t>
            </a:r>
            <a:r>
              <a:rPr lang="en-US" altLang="nb-NO" sz="2000" dirty="0" err="1">
                <a:latin typeface="Times New Roman" panose="02020603050405020304" pitchFamily="18" charset="0"/>
              </a:rPr>
              <a:t>mineKaniner</a:t>
            </a:r>
            <a:r>
              <a:rPr lang="en-US" altLang="nb-NO" sz="2000" dirty="0">
                <a:latin typeface="Times New Roman" panose="02020603050405020304" pitchFamily="18" charset="0"/>
              </a:rPr>
              <a:t>   = new </a:t>
            </a:r>
            <a:r>
              <a:rPr lang="en-US" altLang="nb-NO" sz="2000" dirty="0" err="1">
                <a:latin typeface="Times New Roman" panose="02020603050405020304" pitchFamily="18" charset="0"/>
              </a:rPr>
              <a:t>ArrayList</a:t>
            </a:r>
            <a:r>
              <a:rPr lang="en-US" altLang="nb-NO" sz="2000" dirty="0">
                <a:latin typeface="Times New Roman" panose="02020603050405020304" pitchFamily="18" charset="0"/>
              </a:rPr>
              <a:t> &lt;</a:t>
            </a:r>
            <a:r>
              <a:rPr lang="en-US" altLang="nb-NO" sz="2000" dirty="0" err="1">
                <a:latin typeface="Times New Roman" panose="02020603050405020304" pitchFamily="18" charset="0"/>
              </a:rPr>
              <a:t>Kaniner</a:t>
            </a:r>
            <a:r>
              <a:rPr lang="en-US" altLang="nb-NO" sz="2000" dirty="0">
                <a:latin typeface="Times New Roman" panose="02020603050405020304" pitchFamily="18" charset="0"/>
              </a:rPr>
              <a:t>&gt; ();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nb-NO" sz="2000" dirty="0" err="1">
                <a:latin typeface="Times New Roman" panose="02020603050405020304" pitchFamily="18" charset="0"/>
              </a:rPr>
              <a:t>Metoder</a:t>
            </a:r>
            <a:r>
              <a:rPr lang="en-US" altLang="nb-NO" sz="2000" dirty="0">
                <a:latin typeface="Times New Roman" panose="02020603050405020304" pitchFamily="18" charset="0"/>
              </a:rPr>
              <a:t>:  add, get, remove,  .  .  .    se Java-</a:t>
            </a:r>
            <a:r>
              <a:rPr lang="en-US" altLang="nb-NO" sz="2000" dirty="0" err="1">
                <a:latin typeface="Times New Roman" panose="02020603050405020304" pitchFamily="18" charset="0"/>
              </a:rPr>
              <a:t>biblioteket</a:t>
            </a: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nb-NO" sz="2000" dirty="0">
                <a:latin typeface="Times New Roman" panose="02020603050405020304" pitchFamily="18" charset="0"/>
              </a:rPr>
              <a:t>HashMap er en </a:t>
            </a:r>
            <a:r>
              <a:rPr lang="en-US" altLang="nb-NO" sz="2000" dirty="0" err="1">
                <a:latin typeface="Times New Roman" panose="02020603050405020304" pitchFamily="18" charset="0"/>
              </a:rPr>
              <a:t>samling</a:t>
            </a:r>
            <a:r>
              <a:rPr lang="en-US" altLang="nb-NO" sz="2000" dirty="0">
                <a:latin typeface="Times New Roman" panose="02020603050405020304" pitchFamily="18" charset="0"/>
              </a:rPr>
              <a:t> der </a:t>
            </a:r>
            <a:r>
              <a:rPr lang="en-US" altLang="nb-NO" sz="2000" dirty="0" err="1">
                <a:latin typeface="Times New Roman" panose="02020603050405020304" pitchFamily="18" charset="0"/>
              </a:rPr>
              <a:t>elementene</a:t>
            </a:r>
            <a:r>
              <a:rPr lang="en-US" altLang="nb-NO" sz="2000" dirty="0">
                <a:latin typeface="Times New Roman" panose="02020603050405020304" pitchFamily="18" charset="0"/>
              </a:rPr>
              <a:t> </a:t>
            </a:r>
            <a:r>
              <a:rPr lang="en-US" altLang="nb-NO" sz="2000" dirty="0" err="1">
                <a:latin typeface="Times New Roman" panose="02020603050405020304" pitchFamily="18" charset="0"/>
              </a:rPr>
              <a:t>identifiseres</a:t>
            </a:r>
            <a:r>
              <a:rPr lang="en-US" altLang="nb-NO" sz="2000" dirty="0">
                <a:latin typeface="Times New Roman" panose="02020603050405020304" pitchFamily="18" charset="0"/>
              </a:rPr>
              <a:t> </a:t>
            </a:r>
            <a:r>
              <a:rPr lang="en-US" altLang="nb-NO" sz="2000" dirty="0" err="1">
                <a:latin typeface="Times New Roman" panose="02020603050405020304" pitchFamily="18" charset="0"/>
              </a:rPr>
              <a:t>ved</a:t>
            </a:r>
            <a:r>
              <a:rPr lang="en-US" altLang="nb-NO" sz="2000" dirty="0">
                <a:latin typeface="Times New Roman" panose="02020603050405020304" pitchFamily="18" charset="0"/>
              </a:rPr>
              <a:t> en </a:t>
            </a:r>
            <a:r>
              <a:rPr lang="en-US" altLang="nb-NO" sz="2000" dirty="0" err="1">
                <a:latin typeface="Times New Roman" panose="02020603050405020304" pitchFamily="18" charset="0"/>
              </a:rPr>
              <a:t>nøkkel</a:t>
            </a:r>
            <a:r>
              <a:rPr lang="en-US" altLang="nb-NO" sz="2000" dirty="0">
                <a:latin typeface="Times New Roman" panose="02020603050405020304" pitchFamily="18" charset="0"/>
              </a:rPr>
              <a:t> / </a:t>
            </a:r>
            <a:r>
              <a:rPr lang="en-US" altLang="nb-NO" sz="2000" dirty="0" err="1">
                <a:latin typeface="Times New Roman" panose="02020603050405020304" pitchFamily="18" charset="0"/>
              </a:rPr>
              <a:t>navn</a:t>
            </a: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nb-NO" sz="2000" dirty="0">
                <a:latin typeface="Times New Roman" panose="02020603050405020304" pitchFamily="18" charset="0"/>
              </a:rPr>
              <a:t>HashMap&lt;</a:t>
            </a:r>
            <a:r>
              <a:rPr lang="en-US" altLang="nb-NO" sz="2000" dirty="0" err="1">
                <a:latin typeface="Times New Roman" panose="02020603050405020304" pitchFamily="18" charset="0"/>
              </a:rPr>
              <a:t>String,Kaniner</a:t>
            </a:r>
            <a:r>
              <a:rPr lang="en-US" altLang="nb-NO" sz="2000" dirty="0">
                <a:latin typeface="Times New Roman" panose="02020603050405020304" pitchFamily="18" charset="0"/>
              </a:rPr>
              <a:t>&gt; </a:t>
            </a:r>
            <a:r>
              <a:rPr lang="en-US" altLang="nb-NO" sz="2000" dirty="0" err="1">
                <a:latin typeface="Times New Roman" panose="02020603050405020304" pitchFamily="18" charset="0"/>
              </a:rPr>
              <a:t>alleKaninene</a:t>
            </a:r>
            <a:r>
              <a:rPr lang="en-US" altLang="nb-NO" sz="2000" dirty="0">
                <a:latin typeface="Times New Roman" panose="02020603050405020304" pitchFamily="18" charset="0"/>
              </a:rPr>
              <a:t> = new HashMap&lt;String, </a:t>
            </a:r>
            <a:r>
              <a:rPr lang="en-US" altLang="nb-NO" sz="2000" dirty="0" err="1">
                <a:latin typeface="Times New Roman" panose="02020603050405020304" pitchFamily="18" charset="0"/>
              </a:rPr>
              <a:t>Kaniner</a:t>
            </a:r>
            <a:r>
              <a:rPr lang="en-US" altLang="nb-NO" sz="2000" dirty="0">
                <a:latin typeface="Times New Roman" panose="02020603050405020304" pitchFamily="18" charset="0"/>
              </a:rPr>
              <a:t>&gt; ( );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nb-NO" sz="2000" dirty="0" err="1">
                <a:latin typeface="Times New Roman" panose="02020603050405020304" pitchFamily="18" charset="0"/>
              </a:rPr>
              <a:t>Metoder</a:t>
            </a:r>
            <a:r>
              <a:rPr lang="en-US" altLang="nb-NO" sz="2000" dirty="0">
                <a:latin typeface="Times New Roman" panose="02020603050405020304" pitchFamily="18" charset="0"/>
              </a:rPr>
              <a:t>:  put, get, remove,   .  .  .      se Java-</a:t>
            </a:r>
            <a:r>
              <a:rPr lang="en-US" altLang="nb-NO" sz="2000" dirty="0" err="1">
                <a:latin typeface="Times New Roman" panose="02020603050405020304" pitchFamily="18" charset="0"/>
              </a:rPr>
              <a:t>bilblioteket</a:t>
            </a:r>
            <a:endParaRPr lang="en-US" altLang="nb-NO" sz="2000" dirty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77A88-8550-E842-9D9C-8093AA2E9AF7}"/>
              </a:ext>
            </a:extLst>
          </p:cNvPr>
          <p:cNvSpPr txBox="1"/>
          <p:nvPr/>
        </p:nvSpPr>
        <p:spPr>
          <a:xfrm>
            <a:off x="3931920" y="350218"/>
            <a:ext cx="2855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/>
              <a:t>Alternativer til </a:t>
            </a:r>
            <a:r>
              <a:rPr lang="nb-NO" sz="2400" b="1" dirty="0" err="1"/>
              <a:t>array</a:t>
            </a:r>
            <a:r>
              <a:rPr lang="nb-NO" sz="2400" b="1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21E37-2081-AEA4-0DE9-AF2353656FE7}"/>
              </a:ext>
            </a:extLst>
          </p:cNvPr>
          <p:cNvSpPr txBox="1"/>
          <p:nvPr/>
        </p:nvSpPr>
        <p:spPr>
          <a:xfrm>
            <a:off x="3451629" y="13739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b-NO" sz="2400" b="1" dirty="0" err="1">
                <a:latin typeface="Times New Roman" panose="02020603050405020304" pitchFamily="18" charset="0"/>
              </a:rPr>
              <a:t>ArrayList</a:t>
            </a:r>
            <a:r>
              <a:rPr lang="en-US" altLang="nb-NO" sz="2400" b="1" dirty="0">
                <a:latin typeface="Times New Roman" panose="02020603050405020304" pitchFamily="18" charset="0"/>
              </a:rPr>
              <a:t>  </a:t>
            </a:r>
            <a:r>
              <a:rPr lang="en-US" altLang="nb-NO" sz="2400" dirty="0" err="1">
                <a:latin typeface="Times New Roman" panose="02020603050405020304" pitchFamily="18" charset="0"/>
              </a:rPr>
              <a:t>og</a:t>
            </a:r>
            <a:r>
              <a:rPr lang="en-US" altLang="nb-NO" sz="2400" b="1" dirty="0">
                <a:latin typeface="Times New Roman" panose="02020603050405020304" pitchFamily="18" charset="0"/>
              </a:rPr>
              <a:t> HashMap</a:t>
            </a:r>
            <a:endParaRPr lang="en-NO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88EA73-3628-AFDE-19A5-C380A7EC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35AA-A081-22D1-5B44-D7D90A10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24238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C1E37653-2F03-5340-B764-9D52AA2A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B6050E-7FB6-0547-9B94-E980F719AB0F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nb-NO" altLang="en-US" sz="1400"/>
          </a:p>
        </p:txBody>
      </p:sp>
      <p:sp>
        <p:nvSpPr>
          <p:cNvPr id="70658" name="AutoShape 90">
            <a:extLst>
              <a:ext uri="{FF2B5EF4-FFF2-40B4-BE49-F238E27FC236}">
                <a16:creationId xmlns:a16="http://schemas.microsoft.com/office/drawing/2014/main" id="{FDCBC15E-6E00-3344-8649-498962B7A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4" y="2335214"/>
            <a:ext cx="649287" cy="503237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59" name="Rectangle 75">
            <a:extLst>
              <a:ext uri="{FF2B5EF4-FFF2-40B4-BE49-F238E27FC236}">
                <a16:creationId xmlns:a16="http://schemas.microsoft.com/office/drawing/2014/main" id="{9FB294C3-6FCC-524F-9278-CD2AD59FB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2366963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0" name="Rectangle 75">
            <a:extLst>
              <a:ext uri="{FF2B5EF4-FFF2-40B4-BE49-F238E27FC236}">
                <a16:creationId xmlns:a16="http://schemas.microsoft.com/office/drawing/2014/main" id="{EC03E645-81C1-CD42-A94C-956E1007F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1" y="2584450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1" name="Rectangle 75">
            <a:extLst>
              <a:ext uri="{FF2B5EF4-FFF2-40B4-BE49-F238E27FC236}">
                <a16:creationId xmlns:a16="http://schemas.microsoft.com/office/drawing/2014/main" id="{3DD51AC8-7963-A74B-952F-D6F9E2057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8" y="2801938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2" name="Rectangle 75">
            <a:extLst>
              <a:ext uri="{FF2B5EF4-FFF2-40B4-BE49-F238E27FC236}">
                <a16:creationId xmlns:a16="http://schemas.microsoft.com/office/drawing/2014/main" id="{26D4E75E-A459-EE46-B2B4-EC225AEEF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6" y="3019425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3" name="Rectangle 75">
            <a:extLst>
              <a:ext uri="{FF2B5EF4-FFF2-40B4-BE49-F238E27FC236}">
                <a16:creationId xmlns:a16="http://schemas.microsoft.com/office/drawing/2014/main" id="{10AD154E-FAD6-8345-BC29-288EF5EB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3236913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4" name="Rectangle 75">
            <a:extLst>
              <a:ext uri="{FF2B5EF4-FFF2-40B4-BE49-F238E27FC236}">
                <a16:creationId xmlns:a16="http://schemas.microsoft.com/office/drawing/2014/main" id="{506B6765-C5DD-774B-A72F-98A754A18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1" y="3454400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5" name="Rectangle 75">
            <a:extLst>
              <a:ext uri="{FF2B5EF4-FFF2-40B4-BE49-F238E27FC236}">
                <a16:creationId xmlns:a16="http://schemas.microsoft.com/office/drawing/2014/main" id="{2A8A7A12-73D5-5D4A-89FE-2E6A1F974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638" y="3671888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6" name="Rectangle 75">
            <a:extLst>
              <a:ext uri="{FF2B5EF4-FFF2-40B4-BE49-F238E27FC236}">
                <a16:creationId xmlns:a16="http://schemas.microsoft.com/office/drawing/2014/main" id="{232FBC2E-6B05-2845-BFC8-BC2B886D2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226" y="3889375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7" name="AutoShape 90">
            <a:extLst>
              <a:ext uri="{FF2B5EF4-FFF2-40B4-BE49-F238E27FC236}">
                <a16:creationId xmlns:a16="http://schemas.microsoft.com/office/drawing/2014/main" id="{F4FC2BC2-B9C5-EB46-A5EA-F5F913FC5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88" y="5365751"/>
            <a:ext cx="647700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8" name="AutoShape 90">
            <a:extLst>
              <a:ext uri="{FF2B5EF4-FFF2-40B4-BE49-F238E27FC236}">
                <a16:creationId xmlns:a16="http://schemas.microsoft.com/office/drawing/2014/main" id="{EE54352A-7D00-3F40-9BE3-54CA664A7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4" y="3198814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69" name="AutoShape 90">
            <a:extLst>
              <a:ext uri="{FF2B5EF4-FFF2-40B4-BE49-F238E27FC236}">
                <a16:creationId xmlns:a16="http://schemas.microsoft.com/office/drawing/2014/main" id="{E4362D8B-5D96-5F49-9C17-967EEA9C0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4" y="3990976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70" name="Oval 64">
            <a:extLst>
              <a:ext uri="{FF2B5EF4-FFF2-40B4-BE49-F238E27FC236}">
                <a16:creationId xmlns:a16="http://schemas.microsoft.com/office/drawing/2014/main" id="{D1DC469E-D1D4-5443-8AEB-C1F5484DE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6107114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0671" name="Oval 65">
            <a:extLst>
              <a:ext uri="{FF2B5EF4-FFF2-40B4-BE49-F238E27FC236}">
                <a16:creationId xmlns:a16="http://schemas.microsoft.com/office/drawing/2014/main" id="{D67E23F5-D754-6C4B-AB18-0CD488D6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6323014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0672" name="Oval 66">
            <a:extLst>
              <a:ext uri="{FF2B5EF4-FFF2-40B4-BE49-F238E27FC236}">
                <a16:creationId xmlns:a16="http://schemas.microsoft.com/office/drawing/2014/main" id="{C62B9655-4AC5-5C4B-A199-DC9E55EB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6538914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cxnSp>
        <p:nvCxnSpPr>
          <p:cNvPr id="70673" name="Straight Arrow Connector 68">
            <a:extLst>
              <a:ext uri="{FF2B5EF4-FFF2-40B4-BE49-F238E27FC236}">
                <a16:creationId xmlns:a16="http://schemas.microsoft.com/office/drawing/2014/main" id="{02C3052A-AA1D-F446-B9DF-8BB6465724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0600" y="2479675"/>
            <a:ext cx="9921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4" name="Straight Arrow Connector 69">
            <a:extLst>
              <a:ext uri="{FF2B5EF4-FFF2-40B4-BE49-F238E27FC236}">
                <a16:creationId xmlns:a16="http://schemas.microsoft.com/office/drawing/2014/main" id="{144BBD8D-6DE7-044D-A989-04E3CC5493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99164" y="2695575"/>
            <a:ext cx="1063625" cy="503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5" name="Straight Arrow Connector 70">
            <a:extLst>
              <a:ext uri="{FF2B5EF4-FFF2-40B4-BE49-F238E27FC236}">
                <a16:creationId xmlns:a16="http://schemas.microsoft.com/office/drawing/2014/main" id="{F59AB5A3-F571-8B46-BA8B-24FD4EA9A3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97576" y="2911475"/>
            <a:ext cx="10652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6" name="Straight Arrow Connector 71">
            <a:extLst>
              <a:ext uri="{FF2B5EF4-FFF2-40B4-BE49-F238E27FC236}">
                <a16:creationId xmlns:a16="http://schemas.microsoft.com/office/drawing/2014/main" id="{BAB03215-A182-6B44-BC33-DE7604B811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54726" y="3986214"/>
            <a:ext cx="1096963" cy="1368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77" name="Rectangle 76">
            <a:extLst>
              <a:ext uri="{FF2B5EF4-FFF2-40B4-BE49-F238E27FC236}">
                <a16:creationId xmlns:a16="http://schemas.microsoft.com/office/drawing/2014/main" id="{C8399C5A-D4B8-0641-AB02-70DDF4540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1839914"/>
            <a:ext cx="189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ArrayList&lt;Kanin&gt; alle</a:t>
            </a:r>
            <a:endParaRPr lang="en-US" altLang="en-US" sz="1400" i="1">
              <a:latin typeface="Tahoma" panose="020B0604030504040204" pitchFamily="34" charset="0"/>
            </a:endParaRPr>
          </a:p>
        </p:txBody>
      </p:sp>
      <p:pic>
        <p:nvPicPr>
          <p:cNvPr id="70678" name="Picture 5" descr="kanin2.png">
            <a:extLst>
              <a:ext uri="{FF2B5EF4-FFF2-40B4-BE49-F238E27FC236}">
                <a16:creationId xmlns:a16="http://schemas.microsoft.com/office/drawing/2014/main" id="{71AEF373-C78F-C340-B9C0-87B8D57F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378451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9" name="Picture 5" descr="kanin2.png">
            <a:extLst>
              <a:ext uri="{FF2B5EF4-FFF2-40B4-BE49-F238E27FC236}">
                <a16:creationId xmlns:a16="http://schemas.microsoft.com/office/drawing/2014/main" id="{4B88F3B6-FE05-604D-B96F-BCFA76B83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3275" y="2341564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3" descr="kanin.jpg">
            <a:extLst>
              <a:ext uri="{FF2B5EF4-FFF2-40B4-BE49-F238E27FC236}">
                <a16:creationId xmlns:a16="http://schemas.microsoft.com/office/drawing/2014/main" id="{74B0DE28-8403-4A45-B654-B682CEC69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163" y="3233739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3" descr="kanin.jpg">
            <a:extLst>
              <a:ext uri="{FF2B5EF4-FFF2-40B4-BE49-F238E27FC236}">
                <a16:creationId xmlns:a16="http://schemas.microsoft.com/office/drawing/2014/main" id="{B43E598B-F175-6B45-BA4C-D93A6E1AD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4087813"/>
            <a:ext cx="45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2" name="Rounded Rectangle 6">
            <a:extLst>
              <a:ext uri="{FF2B5EF4-FFF2-40B4-BE49-F238E27FC236}">
                <a16:creationId xmlns:a16="http://schemas.microsoft.com/office/drawing/2014/main" id="{3B12F736-A4ED-084C-83A5-36E9B56C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589" y="2286000"/>
            <a:ext cx="1076325" cy="441483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0683" name="Rectangle 37">
            <a:extLst>
              <a:ext uri="{FF2B5EF4-FFF2-40B4-BE49-F238E27FC236}">
                <a16:creationId xmlns:a16="http://schemas.microsoft.com/office/drawing/2014/main" id="{22DD4DF9-D14D-6A42-9F4E-D3C1774A0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864" y="2185989"/>
            <a:ext cx="549275" cy="19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70684" name="Straight Arrow Connector 68">
            <a:extLst>
              <a:ext uri="{FF2B5EF4-FFF2-40B4-BE49-F238E27FC236}">
                <a16:creationId xmlns:a16="http://schemas.microsoft.com/office/drawing/2014/main" id="{40302969-985D-DC4F-AB61-4C93F3794B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5514" y="2284413"/>
            <a:ext cx="600075" cy="100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85" name="Rectangle 75">
            <a:extLst>
              <a:ext uri="{FF2B5EF4-FFF2-40B4-BE49-F238E27FC236}">
                <a16:creationId xmlns:a16="http://schemas.microsoft.com/office/drawing/2014/main" id="{8157BBBE-56E5-324D-A1C4-BDB8EA0A6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4343400"/>
            <a:ext cx="684212" cy="211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0686" name="Rectangle 75">
            <a:extLst>
              <a:ext uri="{FF2B5EF4-FFF2-40B4-BE49-F238E27FC236}">
                <a16:creationId xmlns:a16="http://schemas.microsoft.com/office/drawing/2014/main" id="{74E81794-F29E-8B42-82F1-9FDBEC3F6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4664075"/>
            <a:ext cx="684212" cy="211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cxnSp>
        <p:nvCxnSpPr>
          <p:cNvPr id="70687" name="Straight Connector 10">
            <a:extLst>
              <a:ext uri="{FF2B5EF4-FFF2-40B4-BE49-F238E27FC236}">
                <a16:creationId xmlns:a16="http://schemas.microsoft.com/office/drawing/2014/main" id="{BD242C0B-DA66-6D4A-9FC1-6451B52BCC3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943475" y="4668839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8" name="Straight Connector 10">
            <a:extLst>
              <a:ext uri="{FF2B5EF4-FFF2-40B4-BE49-F238E27FC236}">
                <a16:creationId xmlns:a16="http://schemas.microsoft.com/office/drawing/2014/main" id="{E4B7B477-42FF-9D41-B434-965A7416323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932363" y="4344989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89" name="TextBox 34">
            <a:extLst>
              <a:ext uri="{FF2B5EF4-FFF2-40B4-BE49-F238E27FC236}">
                <a16:creationId xmlns:a16="http://schemas.microsoft.com/office/drawing/2014/main" id="{93F0B103-D595-E044-9013-958B924F0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4252914"/>
            <a:ext cx="163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void add (Kanin k)</a:t>
            </a:r>
          </a:p>
        </p:txBody>
      </p:sp>
      <p:sp>
        <p:nvSpPr>
          <p:cNvPr id="70690" name="TextBox 34">
            <a:extLst>
              <a:ext uri="{FF2B5EF4-FFF2-40B4-BE49-F238E27FC236}">
                <a16:creationId xmlns:a16="http://schemas.microsoft.com/office/drawing/2014/main" id="{32181641-C0BB-F242-9BC6-FC713EC34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9" y="4914901"/>
            <a:ext cx="156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Kanin get(int ind)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9F21D5-B9B7-E64D-865A-E6D93043916C}"/>
              </a:ext>
            </a:extLst>
          </p:cNvPr>
          <p:cNvSpPr txBox="1"/>
          <p:nvPr/>
        </p:nvSpPr>
        <p:spPr>
          <a:xfrm>
            <a:off x="4741863" y="217489"/>
            <a:ext cx="163557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err="1">
                <a:ea typeface="ＭＳ Ｐゴシック" charset="-128"/>
              </a:rPr>
              <a:t>ArrayList</a:t>
            </a:r>
            <a:endParaRPr lang="nb-NO" sz="3200">
              <a:ea typeface="ＭＳ Ｐゴシック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2A1BC8-F739-A345-9557-98F781D62A96}"/>
              </a:ext>
            </a:extLst>
          </p:cNvPr>
          <p:cNvSpPr txBox="1"/>
          <p:nvPr/>
        </p:nvSpPr>
        <p:spPr>
          <a:xfrm>
            <a:off x="3422650" y="895350"/>
            <a:ext cx="46432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dirty="0">
                <a:ea typeface="ＭＳ Ｐゴシック" charset="-128"/>
              </a:rPr>
              <a:t>Deklarasjon:   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        </a:t>
            </a:r>
            <a:r>
              <a:rPr lang="en-US" altLang="en-US" dirty="0" err="1">
                <a:ea typeface="ＭＳ Ｐゴシック" charset="-128"/>
              </a:rPr>
              <a:t>ArrayList</a:t>
            </a:r>
            <a:r>
              <a:rPr lang="en-US" altLang="en-US" dirty="0">
                <a:ea typeface="ＭＳ Ｐゴシック" charset="-128"/>
              </a:rPr>
              <a:t>&lt;Kanin&gt; alle = new </a:t>
            </a:r>
            <a:r>
              <a:rPr lang="en-US" altLang="en-US" dirty="0" err="1">
                <a:ea typeface="ＭＳ Ｐゴシック" charset="-128"/>
              </a:rPr>
              <a:t>ArrayList</a:t>
            </a:r>
            <a:r>
              <a:rPr lang="en-US" altLang="en-US" dirty="0">
                <a:ea typeface="ＭＳ Ｐゴシック" charset="-128"/>
              </a:rPr>
              <a:t>&lt; &gt;( ); </a:t>
            </a:r>
            <a:endParaRPr lang="en-US" altLang="en-US" i="1" dirty="0">
              <a:ea typeface="ＭＳ Ｐゴシック" charset="-128"/>
            </a:endParaRPr>
          </a:p>
          <a:p>
            <a:pPr>
              <a:defRPr/>
            </a:pPr>
            <a:r>
              <a:rPr lang="nb-NO" dirty="0">
                <a:ea typeface="ＭＳ Ｐゴシック" charset="-128"/>
              </a:rPr>
              <a:t>   </a:t>
            </a:r>
          </a:p>
        </p:txBody>
      </p:sp>
      <p:sp>
        <p:nvSpPr>
          <p:cNvPr id="70693" name="TextBox 34">
            <a:extLst>
              <a:ext uri="{FF2B5EF4-FFF2-40B4-BE49-F238E27FC236}">
                <a16:creationId xmlns:a16="http://schemas.microsoft.com/office/drawing/2014/main" id="{7EDEDC1D-5D81-3A42-9C74-CA8EAF62B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789" y="4565651"/>
            <a:ext cx="224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void add (int ind, Kanin k)</a:t>
            </a:r>
          </a:p>
        </p:txBody>
      </p:sp>
      <p:sp>
        <p:nvSpPr>
          <p:cNvPr id="70694" name="TextBox 38">
            <a:extLst>
              <a:ext uri="{FF2B5EF4-FFF2-40B4-BE49-F238E27FC236}">
                <a16:creationId xmlns:a16="http://schemas.microsoft.com/office/drawing/2014/main" id="{62DEB149-12D8-A247-B172-632FE2351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526" y="5237164"/>
            <a:ext cx="1901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Kanin remove(int ind)</a:t>
            </a:r>
          </a:p>
        </p:txBody>
      </p:sp>
      <p:sp>
        <p:nvSpPr>
          <p:cNvPr id="70695" name="TextBox 39">
            <a:extLst>
              <a:ext uri="{FF2B5EF4-FFF2-40B4-BE49-F238E27FC236}">
                <a16:creationId xmlns:a16="http://schemas.microsoft.com/office/drawing/2014/main" id="{239EEA4E-9E37-6C43-840A-7FF15C36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5602289"/>
            <a:ext cx="874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int size()</a:t>
            </a:r>
          </a:p>
        </p:txBody>
      </p:sp>
      <p:sp>
        <p:nvSpPr>
          <p:cNvPr id="70696" name="Rectangle 75">
            <a:extLst>
              <a:ext uri="{FF2B5EF4-FFF2-40B4-BE49-F238E27FC236}">
                <a16:creationId xmlns:a16="http://schemas.microsoft.com/office/drawing/2014/main" id="{A7F2FB04-D2F6-CD4E-854A-246EACC30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4" y="5027614"/>
            <a:ext cx="682625" cy="211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cxnSp>
        <p:nvCxnSpPr>
          <p:cNvPr id="70697" name="Straight Connector 10">
            <a:extLst>
              <a:ext uri="{FF2B5EF4-FFF2-40B4-BE49-F238E27FC236}">
                <a16:creationId xmlns:a16="http://schemas.microsoft.com/office/drawing/2014/main" id="{3A198F78-F6E4-BB4D-B45D-FD11DDB42D4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954588" y="5032375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98" name="Rectangle 75">
            <a:extLst>
              <a:ext uri="{FF2B5EF4-FFF2-40B4-BE49-F238E27FC236}">
                <a16:creationId xmlns:a16="http://schemas.microsoft.com/office/drawing/2014/main" id="{067DCF27-B0AD-7A4B-A406-B1A441ADF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6" y="5391150"/>
            <a:ext cx="682625" cy="211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cxnSp>
        <p:nvCxnSpPr>
          <p:cNvPr id="70699" name="Straight Connector 10">
            <a:extLst>
              <a:ext uri="{FF2B5EF4-FFF2-40B4-BE49-F238E27FC236}">
                <a16:creationId xmlns:a16="http://schemas.microsoft.com/office/drawing/2014/main" id="{B7BAE351-B481-544F-9630-F5979C660C7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967288" y="5395914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700" name="Rectangle 75">
            <a:extLst>
              <a:ext uri="{FF2B5EF4-FFF2-40B4-BE49-F238E27FC236}">
                <a16:creationId xmlns:a16="http://schemas.microsoft.com/office/drawing/2014/main" id="{DED97CF4-79BA-C94C-ACD1-619A12B45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5754689"/>
            <a:ext cx="684212" cy="211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cxnSp>
        <p:nvCxnSpPr>
          <p:cNvPr id="70701" name="Straight Connector 10">
            <a:extLst>
              <a:ext uri="{FF2B5EF4-FFF2-40B4-BE49-F238E27FC236}">
                <a16:creationId xmlns:a16="http://schemas.microsoft.com/office/drawing/2014/main" id="{58FB969E-4060-6A46-82A7-315052EE11C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978400" y="5759450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702" name="Oval 64">
            <a:extLst>
              <a:ext uri="{FF2B5EF4-FFF2-40B4-BE49-F238E27FC236}">
                <a16:creationId xmlns:a16="http://schemas.microsoft.com/office/drawing/2014/main" id="{CDEE5AAA-6E1B-8E4E-B3F2-8DE84A657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4672014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0703" name="Oval 65">
            <a:extLst>
              <a:ext uri="{FF2B5EF4-FFF2-40B4-BE49-F238E27FC236}">
                <a16:creationId xmlns:a16="http://schemas.microsoft.com/office/drawing/2014/main" id="{44D1B341-E025-0C43-B540-58621EB91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4887914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0704" name="Oval 66">
            <a:extLst>
              <a:ext uri="{FF2B5EF4-FFF2-40B4-BE49-F238E27FC236}">
                <a16:creationId xmlns:a16="http://schemas.microsoft.com/office/drawing/2014/main" id="{A3EECAB8-D175-DE48-8500-7F5439C51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5103814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0705" name="TextBox 49">
            <a:extLst>
              <a:ext uri="{FF2B5EF4-FFF2-40B4-BE49-F238E27FC236}">
                <a16:creationId xmlns:a16="http://schemas.microsoft.com/office/drawing/2014/main" id="{BF8906D4-803D-614A-8CB4-95EE18F0B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4" y="2282826"/>
            <a:ext cx="2746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4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B0277D-4CC7-BD41-ABDC-922C1EB15073}"/>
              </a:ext>
            </a:extLst>
          </p:cNvPr>
          <p:cNvSpPr txBox="1"/>
          <p:nvPr/>
        </p:nvSpPr>
        <p:spPr>
          <a:xfrm>
            <a:off x="6461009" y="6394451"/>
            <a:ext cx="26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Objekt av klassen ArrayList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2F9BE-5BBB-CDB1-C860-1753E7BA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</p:spTree>
    <p:extLst>
      <p:ext uri="{BB962C8B-B14F-4D97-AF65-F5344CB8AC3E}">
        <p14:creationId xmlns:p14="http://schemas.microsoft.com/office/powerpoint/2010/main" val="400088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B93E-1FFA-9C93-C1FE-541BFF9636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O"/>
              <a:t>Objektorientert programmering:</a:t>
            </a:r>
            <a:endParaRPr lang="en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483A1-07B6-9BB9-606F-DE5B55FD9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67" y="3508487"/>
            <a:ext cx="2075921" cy="1660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3B101-4093-FFD6-04B9-08913CA768A8}"/>
              </a:ext>
            </a:extLst>
          </p:cNvPr>
          <p:cNvSpPr txBox="1"/>
          <p:nvPr/>
        </p:nvSpPr>
        <p:spPr>
          <a:xfrm>
            <a:off x="2283546" y="2149813"/>
            <a:ext cx="7259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Å representere ting </a:t>
            </a:r>
            <a:r>
              <a:rPr lang="en-GB" sz="2400" dirty="0" err="1"/>
              <a:t>i</a:t>
            </a:r>
            <a:r>
              <a:rPr lang="en-GB" sz="2400" dirty="0"/>
              <a:t> det </a:t>
            </a:r>
            <a:r>
              <a:rPr lang="en-GB" sz="2400" dirty="0" err="1"/>
              <a:t>virkelige</a:t>
            </a:r>
            <a:r>
              <a:rPr lang="en-GB" sz="2400" dirty="0"/>
              <a:t> liv </a:t>
            </a:r>
            <a:r>
              <a:rPr lang="en-GB" sz="2400" dirty="0" err="1"/>
              <a:t>inne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datamaskinen</a:t>
            </a:r>
            <a:endParaRPr lang="en-GB" sz="2400" dirty="0"/>
          </a:p>
          <a:p>
            <a:r>
              <a:rPr lang="en-GB" sz="2400" dirty="0" err="1"/>
              <a:t>Skab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model </a:t>
            </a:r>
            <a:r>
              <a:rPr lang="en-GB" sz="2400" dirty="0" err="1"/>
              <a:t>av</a:t>
            </a:r>
            <a:r>
              <a:rPr lang="en-GB" sz="2400" dirty="0"/>
              <a:t> </a:t>
            </a:r>
            <a:r>
              <a:rPr lang="en-GB" sz="2400" dirty="0" err="1"/>
              <a:t>nået</a:t>
            </a:r>
            <a:r>
              <a:rPr lang="en-GB" sz="2400" dirty="0"/>
              <a:t> I det </a:t>
            </a:r>
            <a:r>
              <a:rPr lang="en-GB" sz="2400" dirty="0" err="1"/>
              <a:t>virkelige</a:t>
            </a:r>
            <a:r>
              <a:rPr lang="en-GB" sz="2400" dirty="0"/>
              <a:t> liv</a:t>
            </a:r>
            <a:endParaRPr lang="en-NO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0CEB18-59D9-A6EC-ADB4-910782224142}"/>
              </a:ext>
            </a:extLst>
          </p:cNvPr>
          <p:cNvSpPr txBox="1"/>
          <p:nvPr/>
        </p:nvSpPr>
        <p:spPr>
          <a:xfrm>
            <a:off x="4932384" y="3429000"/>
            <a:ext cx="2961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i="1" dirty="0"/>
              <a:t>Hvordan ser en katt ut</a:t>
            </a:r>
            <a:br>
              <a:rPr lang="nb-NO" sz="2400" i="1" dirty="0"/>
            </a:br>
            <a:r>
              <a:rPr lang="nb-NO" sz="2400" i="1" dirty="0"/>
              <a:t>inne i datamaskinen 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7EF6C7-FDEE-1056-770C-2A0AC922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39F9BF-39EC-5D1A-144F-D39288AA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0AC181-20C9-4640-D094-1FDE299D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</a:t>
            </a:fld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B1F0E-B886-D07C-AB45-48D2FE7CC07B}"/>
              </a:ext>
            </a:extLst>
          </p:cNvPr>
          <p:cNvSpPr txBox="1"/>
          <p:nvPr/>
        </p:nvSpPr>
        <p:spPr>
          <a:xfrm>
            <a:off x="4932384" y="4569059"/>
            <a:ext cx="3621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Vi valgte en simpel </a:t>
            </a:r>
            <a:r>
              <a:rPr lang="nb-NO" sz="2400" dirty="0" err="1"/>
              <a:t>model</a:t>
            </a:r>
            <a:r>
              <a:rPr lang="nb-NO" sz="2400" dirty="0"/>
              <a:t>:</a:t>
            </a:r>
          </a:p>
          <a:p>
            <a:r>
              <a:rPr lang="nb-NO" sz="2400" dirty="0"/>
              <a:t>Data:              vekt, fødselsår</a:t>
            </a:r>
            <a:br>
              <a:rPr lang="nb-NO" sz="2400" dirty="0"/>
            </a:br>
            <a:r>
              <a:rPr lang="nb-NO" sz="2400" dirty="0"/>
              <a:t>Handlinger:  spise,  sove</a:t>
            </a:r>
            <a:endParaRPr lang="en-NO" sz="2400" dirty="0"/>
          </a:p>
        </p:txBody>
      </p:sp>
    </p:spTree>
    <p:extLst>
      <p:ext uri="{BB962C8B-B14F-4D97-AF65-F5344CB8AC3E}">
        <p14:creationId xmlns:p14="http://schemas.microsoft.com/office/powerpoint/2010/main" val="35187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FCA118B5-D2FE-BB44-8115-9CAAC926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93CD5B-9C25-F740-BA06-36A34A6B8C2B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nb-NO" altLang="en-US" sz="1400"/>
          </a:p>
        </p:txBody>
      </p:sp>
      <p:sp>
        <p:nvSpPr>
          <p:cNvPr id="71683" name="Rounded Rectangle 6">
            <a:extLst>
              <a:ext uri="{FF2B5EF4-FFF2-40B4-BE49-F238E27FC236}">
                <a16:creationId xmlns:a16="http://schemas.microsoft.com/office/drawing/2014/main" id="{CF489E08-9885-3048-ACC1-D36C059A1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908050"/>
            <a:ext cx="5543549" cy="33845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1684" name="Rectangle 7">
            <a:extLst>
              <a:ext uri="{FF2B5EF4-FFF2-40B4-BE49-F238E27FC236}">
                <a16:creationId xmlns:a16="http://schemas.microsoft.com/office/drawing/2014/main" id="{9277A38E-BABC-4F40-8DAB-3167CFA21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8" y="1292226"/>
            <a:ext cx="1726275" cy="531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71685" name="Straight Connector 9">
            <a:extLst>
              <a:ext uri="{FF2B5EF4-FFF2-40B4-BE49-F238E27FC236}">
                <a16:creationId xmlns:a16="http://schemas.microsoft.com/office/drawing/2014/main" id="{375284CD-E087-4143-98C0-CD701F2D7A0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125788" y="1268414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6" name="Straight Connector 10">
            <a:extLst>
              <a:ext uri="{FF2B5EF4-FFF2-40B4-BE49-F238E27FC236}">
                <a16:creationId xmlns:a16="http://schemas.microsoft.com/office/drawing/2014/main" id="{33C7B095-70C7-7B49-954F-C7AB8A5917E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41663" y="2319339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7" name="TextBox 31">
            <a:extLst>
              <a:ext uri="{FF2B5EF4-FFF2-40B4-BE49-F238E27FC236}">
                <a16:creationId xmlns:a16="http://schemas.microsoft.com/office/drawing/2014/main" id="{B08B2399-EF84-B549-B3E9-FD9B7474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884239"/>
            <a:ext cx="3377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void settInn (Kanin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peker</a:t>
            </a:r>
            <a:r>
              <a:rPr lang="en-US" altLang="en-US" sz="1800" dirty="0">
                <a:latin typeface="Times New Roman" panose="02020603050405020304" pitchFamily="18" charset="0"/>
              </a:rPr>
              <a:t>)  </a:t>
            </a:r>
          </a:p>
        </p:txBody>
      </p:sp>
      <p:sp>
        <p:nvSpPr>
          <p:cNvPr id="71688" name="TextBox 32">
            <a:extLst>
              <a:ext uri="{FF2B5EF4-FFF2-40B4-BE49-F238E27FC236}">
                <a16:creationId xmlns:a16="http://schemas.microsoft.com/office/drawing/2014/main" id="{E473F906-B4FA-8F49-A256-AA4517D0E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1974850"/>
            <a:ext cx="216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Kanin   taUt( )</a:t>
            </a:r>
          </a:p>
        </p:txBody>
      </p:sp>
      <p:sp>
        <p:nvSpPr>
          <p:cNvPr id="71689" name="AutoShape 90">
            <a:extLst>
              <a:ext uri="{FF2B5EF4-FFF2-40B4-BE49-F238E27FC236}">
                <a16:creationId xmlns:a16="http://schemas.microsoft.com/office/drawing/2014/main" id="{7554C457-826C-EB4B-9C20-E0AD6E93B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9" y="1473200"/>
            <a:ext cx="649287" cy="50323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0" name="Rectangle 75">
            <a:extLst>
              <a:ext uri="{FF2B5EF4-FFF2-40B4-BE49-F238E27FC236}">
                <a16:creationId xmlns:a16="http://schemas.microsoft.com/office/drawing/2014/main" id="{86F53FF8-4661-CB48-B05A-C74EF957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338" y="150495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1" name="Rectangle 75">
            <a:extLst>
              <a:ext uri="{FF2B5EF4-FFF2-40B4-BE49-F238E27FC236}">
                <a16:creationId xmlns:a16="http://schemas.microsoft.com/office/drawing/2014/main" id="{4A32C9CD-933B-6F45-8286-3914BB450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6926" y="172243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2" name="Rectangle 75">
            <a:extLst>
              <a:ext uri="{FF2B5EF4-FFF2-40B4-BE49-F238E27FC236}">
                <a16:creationId xmlns:a16="http://schemas.microsoft.com/office/drawing/2014/main" id="{B259A469-88C9-D14D-9C05-30922905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513" y="193992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3" name="Rectangle 75">
            <a:extLst>
              <a:ext uri="{FF2B5EF4-FFF2-40B4-BE49-F238E27FC236}">
                <a16:creationId xmlns:a16="http://schemas.microsoft.com/office/drawing/2014/main" id="{B00104E6-39E3-0844-9878-2982167A9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1" y="215741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4" name="Rectangle 75">
            <a:extLst>
              <a:ext uri="{FF2B5EF4-FFF2-40B4-BE49-F238E27FC236}">
                <a16:creationId xmlns:a16="http://schemas.microsoft.com/office/drawing/2014/main" id="{291A8D6C-7438-794D-B6F9-E0627413F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1688" y="237490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5" name="Rectangle 75">
            <a:extLst>
              <a:ext uri="{FF2B5EF4-FFF2-40B4-BE49-F238E27FC236}">
                <a16:creationId xmlns:a16="http://schemas.microsoft.com/office/drawing/2014/main" id="{C056194E-767E-C64C-AF04-20C620FF0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6" y="259238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6" name="Rectangle 75">
            <a:extLst>
              <a:ext uri="{FF2B5EF4-FFF2-40B4-BE49-F238E27FC236}">
                <a16:creationId xmlns:a16="http://schemas.microsoft.com/office/drawing/2014/main" id="{1BAAAA4E-5D58-B34D-8A15-27EA4EBDA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863" y="280987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7" name="Rectangle 75">
            <a:extLst>
              <a:ext uri="{FF2B5EF4-FFF2-40B4-BE49-F238E27FC236}">
                <a16:creationId xmlns:a16="http://schemas.microsoft.com/office/drawing/2014/main" id="{C9103EEF-B7D8-254F-8B2B-E0B192603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1" y="302736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8" name="AutoShape 90">
            <a:extLst>
              <a:ext uri="{FF2B5EF4-FFF2-40B4-BE49-F238E27FC236}">
                <a16:creationId xmlns:a16="http://schemas.microsoft.com/office/drawing/2014/main" id="{23C292FB-E4D9-8D48-B79B-831DA05AF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913" y="4503739"/>
            <a:ext cx="647700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699" name="AutoShape 90">
            <a:extLst>
              <a:ext uri="{FF2B5EF4-FFF2-40B4-BE49-F238E27FC236}">
                <a16:creationId xmlns:a16="http://schemas.microsoft.com/office/drawing/2014/main" id="{B19EA8B0-6786-4548-8B31-499890339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9" y="2336801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700" name="AutoShape 90">
            <a:extLst>
              <a:ext uri="{FF2B5EF4-FFF2-40B4-BE49-F238E27FC236}">
                <a16:creationId xmlns:a16="http://schemas.microsoft.com/office/drawing/2014/main" id="{8C74F735-F337-4E4F-8D7A-A41EC9DCE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9" y="3128964"/>
            <a:ext cx="64928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701" name="Oval 64">
            <a:extLst>
              <a:ext uri="{FF2B5EF4-FFF2-40B4-BE49-F238E27FC236}">
                <a16:creationId xmlns:a16="http://schemas.microsoft.com/office/drawing/2014/main" id="{A4030040-63BB-3E4C-A958-B7A4E5FB8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382905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1702" name="Oval 65">
            <a:extLst>
              <a:ext uri="{FF2B5EF4-FFF2-40B4-BE49-F238E27FC236}">
                <a16:creationId xmlns:a16="http://schemas.microsoft.com/office/drawing/2014/main" id="{20DAD756-890D-8649-A8BF-28B6A7DB1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404495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1703" name="Oval 66">
            <a:extLst>
              <a:ext uri="{FF2B5EF4-FFF2-40B4-BE49-F238E27FC236}">
                <a16:creationId xmlns:a16="http://schemas.microsoft.com/office/drawing/2014/main" id="{027874A1-CF8F-054B-BA6A-316DA8120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814" y="4260851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cxnSp>
        <p:nvCxnSpPr>
          <p:cNvPr id="71704" name="Straight Arrow Connector 68">
            <a:extLst>
              <a:ext uri="{FF2B5EF4-FFF2-40B4-BE49-F238E27FC236}">
                <a16:creationId xmlns:a16="http://schemas.microsoft.com/office/drawing/2014/main" id="{E05255DE-AB01-834A-AF47-C5EB8E9DFC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32825" y="1617663"/>
            <a:ext cx="9921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05" name="Straight Arrow Connector 69">
            <a:extLst>
              <a:ext uri="{FF2B5EF4-FFF2-40B4-BE49-F238E27FC236}">
                <a16:creationId xmlns:a16="http://schemas.microsoft.com/office/drawing/2014/main" id="{99C791B7-DACB-7443-8DD2-7940169B1D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61389" y="1833564"/>
            <a:ext cx="1063625" cy="503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06" name="Straight Arrow Connector 70">
            <a:extLst>
              <a:ext uri="{FF2B5EF4-FFF2-40B4-BE49-F238E27FC236}">
                <a16:creationId xmlns:a16="http://schemas.microsoft.com/office/drawing/2014/main" id="{F19BD481-C723-FC43-BC4A-EC16F7D1C1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59801" y="2049463"/>
            <a:ext cx="10652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07" name="Straight Arrow Connector 71">
            <a:extLst>
              <a:ext uri="{FF2B5EF4-FFF2-40B4-BE49-F238E27FC236}">
                <a16:creationId xmlns:a16="http://schemas.microsoft.com/office/drawing/2014/main" id="{A92EEA81-D713-6946-926F-8B9A8F1672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6951" y="3124201"/>
            <a:ext cx="1096963" cy="1368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08" name="Rectangle 76">
            <a:extLst>
              <a:ext uri="{FF2B5EF4-FFF2-40B4-BE49-F238E27FC236}">
                <a16:creationId xmlns:a16="http://schemas.microsoft.com/office/drawing/2014/main" id="{EA92ECB7-E9E6-C14D-BAEC-13C634CF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138" y="977901"/>
            <a:ext cx="189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ArrayList&lt;Kanin&gt; alle</a:t>
            </a:r>
            <a:endParaRPr lang="en-US" altLang="en-US" sz="1400" i="1">
              <a:latin typeface="Tahoma" panose="020B0604030504040204" pitchFamily="34" charset="0"/>
            </a:endParaRPr>
          </a:p>
        </p:txBody>
      </p:sp>
      <p:sp>
        <p:nvSpPr>
          <p:cNvPr id="71709" name="Rectangle 84">
            <a:extLst>
              <a:ext uri="{FF2B5EF4-FFF2-40B4-BE49-F238E27FC236}">
                <a16:creationId xmlns:a16="http://schemas.microsoft.com/office/drawing/2014/main" id="{24419926-2703-4F4C-AEC3-449BCEB5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9" y="1387475"/>
            <a:ext cx="16229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>
                <a:latin typeface="Tahoma" panose="020B0604030504040204" pitchFamily="34" charset="0"/>
              </a:rPr>
              <a:t>alle.add</a:t>
            </a:r>
            <a:r>
              <a:rPr lang="en-US" altLang="en-US" sz="1600" dirty="0">
                <a:latin typeface="Tahoma" panose="020B0604030504040204" pitchFamily="34" charset="0"/>
              </a:rPr>
              <a:t>(</a:t>
            </a:r>
            <a:r>
              <a:rPr lang="en-US" altLang="en-US" sz="1600" dirty="0" err="1">
                <a:latin typeface="Tahoma" panose="020B0604030504040204" pitchFamily="34" charset="0"/>
              </a:rPr>
              <a:t>peker</a:t>
            </a:r>
            <a:r>
              <a:rPr lang="en-US" altLang="en-US" sz="1600" dirty="0">
                <a:latin typeface="Tahoma" panose="020B0604030504040204" pitchFamily="34" charset="0"/>
              </a:rPr>
              <a:t>);</a:t>
            </a:r>
          </a:p>
        </p:txBody>
      </p:sp>
      <p:sp>
        <p:nvSpPr>
          <p:cNvPr id="71710" name="Rectangle 41">
            <a:extLst>
              <a:ext uri="{FF2B5EF4-FFF2-40B4-BE49-F238E27FC236}">
                <a16:creationId xmlns:a16="http://schemas.microsoft.com/office/drawing/2014/main" id="{CC51DCA4-9433-2A4D-99B8-01625401A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1" y="2328864"/>
            <a:ext cx="2492375" cy="130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20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71711" name="Rectangle 88">
            <a:extLst>
              <a:ext uri="{FF2B5EF4-FFF2-40B4-BE49-F238E27FC236}">
                <a16:creationId xmlns:a16="http://schemas.microsoft.com/office/drawing/2014/main" id="{52AFE8AF-A93B-C14F-A67A-AA4DF15DB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2416175"/>
            <a:ext cx="48013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mr-IN" altLang="en-US" sz="1600">
                <a:latin typeface="Tahoma" panose="020B0604030504040204" pitchFamily="34" charset="0"/>
              </a:rPr>
              <a:t>if (! alle.isEmpty() ) 	     	     </a:t>
            </a:r>
            <a:endParaRPr lang="nb-NO" altLang="en-US" sz="16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latin typeface="Tahoma" panose="020B0604030504040204" pitchFamily="34" charset="0"/>
              </a:rPr>
              <a:t>    return(</a:t>
            </a:r>
            <a:r>
              <a:rPr lang="mr-IN" altLang="en-US" sz="1600">
                <a:latin typeface="Tahoma" panose="020B0604030504040204" pitchFamily="34" charset="0"/>
              </a:rPr>
              <a:t>alle.remove(0)</a:t>
            </a:r>
            <a:r>
              <a:rPr lang="nb-NO" altLang="en-US" sz="1600">
                <a:latin typeface="Tahoma" panose="020B0604030504040204" pitchFamily="34" charset="0"/>
              </a:rPr>
              <a:t>)</a:t>
            </a:r>
            <a:r>
              <a:rPr lang="mr-IN" altLang="en-US" sz="1600">
                <a:latin typeface="Tahoma" panose="020B0604030504040204" pitchFamily="34" charset="0"/>
              </a:rPr>
              <a:t>;      	     	</a:t>
            </a:r>
            <a:endParaRPr lang="nb-NO" altLang="en-US" sz="16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mr-IN" altLang="en-US" sz="1600">
                <a:latin typeface="Tahoma" panose="020B0604030504040204" pitchFamily="34" charset="0"/>
              </a:rPr>
              <a:t>else       	  </a:t>
            </a:r>
            <a:endParaRPr lang="nb-NO" altLang="en-US" sz="16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600">
                <a:latin typeface="Tahoma" panose="020B0604030504040204" pitchFamily="34" charset="0"/>
              </a:rPr>
              <a:t>    </a:t>
            </a:r>
            <a:r>
              <a:rPr lang="mr-IN" altLang="en-US" sz="1600">
                <a:latin typeface="Tahoma" panose="020B0604030504040204" pitchFamily="34" charset="0"/>
              </a:rPr>
              <a:t>return null;</a:t>
            </a:r>
            <a:r>
              <a:rPr lang="nb-NO" altLang="en-US" sz="1600">
                <a:latin typeface="Tahoma" panose="020B0604030504040204" pitchFamily="34" charset="0"/>
              </a:rPr>
              <a:t> </a:t>
            </a:r>
            <a:endParaRPr lang="en-US" altLang="en-US" sz="1600">
              <a:latin typeface="Tahoma" panose="020B0604030504040204" pitchFamily="34" charset="0"/>
            </a:endParaRPr>
          </a:p>
        </p:txBody>
      </p:sp>
      <p:sp>
        <p:nvSpPr>
          <p:cNvPr id="71713" name="TextBox 90">
            <a:extLst>
              <a:ext uri="{FF2B5EF4-FFF2-40B4-BE49-F238E27FC236}">
                <a16:creationId xmlns:a16="http://schemas.microsoft.com/office/drawing/2014/main" id="{D39BD7F2-44FD-0641-AABE-4053CC5C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275" y="406401"/>
            <a:ext cx="5662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ahoma" panose="020B0604030504040204" pitchFamily="34" charset="0"/>
              </a:rPr>
              <a:t>Objekt av klassen </a:t>
            </a:r>
            <a:r>
              <a:rPr lang="en-US" altLang="en-US" dirty="0" err="1">
                <a:latin typeface="Tahoma" panose="020B0604030504040204" pitchFamily="34" charset="0"/>
              </a:rPr>
              <a:t>ForenkletKaninGardAL</a:t>
            </a:r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71714" name="Picture 5" descr="kanin2.png">
            <a:extLst>
              <a:ext uri="{FF2B5EF4-FFF2-40B4-BE49-F238E27FC236}">
                <a16:creationId xmlns:a16="http://schemas.microsoft.com/office/drawing/2014/main" id="{237D6BD9-3504-6B40-AFC8-C3EE07771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4516439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5" name="Picture 5" descr="kanin2.png">
            <a:extLst>
              <a:ext uri="{FF2B5EF4-FFF2-40B4-BE49-F238E27FC236}">
                <a16:creationId xmlns:a16="http://schemas.microsoft.com/office/drawing/2014/main" id="{75677E94-8562-2F4D-ACFF-10490EE6F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5500" y="1479551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6" name="Picture 3" descr="kanin.jpg">
            <a:extLst>
              <a:ext uri="{FF2B5EF4-FFF2-40B4-BE49-F238E27FC236}">
                <a16:creationId xmlns:a16="http://schemas.microsoft.com/office/drawing/2014/main" id="{1C102216-7136-5044-B874-736E2DFA4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4388" y="2371726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7" name="Picture 3" descr="kanin.jpg">
            <a:extLst>
              <a:ext uri="{FF2B5EF4-FFF2-40B4-BE49-F238E27FC236}">
                <a16:creationId xmlns:a16="http://schemas.microsoft.com/office/drawing/2014/main" id="{E1A7DF87-2C48-664A-A589-0F5C3EDCE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3225800"/>
            <a:ext cx="45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9" name="Rounded Rectangle 6">
            <a:extLst>
              <a:ext uri="{FF2B5EF4-FFF2-40B4-BE49-F238E27FC236}">
                <a16:creationId xmlns:a16="http://schemas.microsoft.com/office/drawing/2014/main" id="{E4D1642A-7807-A943-8C78-EDA78C0F6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814" y="1423988"/>
            <a:ext cx="1076325" cy="2768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1720" name="Rectangle 37">
            <a:extLst>
              <a:ext uri="{FF2B5EF4-FFF2-40B4-BE49-F238E27FC236}">
                <a16:creationId xmlns:a16="http://schemas.microsoft.com/office/drawing/2014/main" id="{C7448285-3AF9-DD40-B43A-EE53E8971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9" y="1323975"/>
            <a:ext cx="549275" cy="19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71721" name="Straight Arrow Connector 68">
            <a:extLst>
              <a:ext uri="{FF2B5EF4-FFF2-40B4-BE49-F238E27FC236}">
                <a16:creationId xmlns:a16="http://schemas.microsoft.com/office/drawing/2014/main" id="{91A47EC3-D711-FA46-A239-9BB60CCAF1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97739" y="1422401"/>
            <a:ext cx="600075" cy="100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22" name="Rectangle 75">
            <a:extLst>
              <a:ext uri="{FF2B5EF4-FFF2-40B4-BE49-F238E27FC236}">
                <a16:creationId xmlns:a16="http://schemas.microsoft.com/office/drawing/2014/main" id="{E75CB841-8004-2C42-BB93-26A09B7BF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3481389"/>
            <a:ext cx="684212" cy="211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1723" name="Rectangle 75">
            <a:extLst>
              <a:ext uri="{FF2B5EF4-FFF2-40B4-BE49-F238E27FC236}">
                <a16:creationId xmlns:a16="http://schemas.microsoft.com/office/drawing/2014/main" id="{D2ADCEB6-FDEE-7146-85B8-2E0384ED0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3802064"/>
            <a:ext cx="684212" cy="211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cxnSp>
        <p:nvCxnSpPr>
          <p:cNvPr id="71724" name="Straight Connector 10">
            <a:extLst>
              <a:ext uri="{FF2B5EF4-FFF2-40B4-BE49-F238E27FC236}">
                <a16:creationId xmlns:a16="http://schemas.microsoft.com/office/drawing/2014/main" id="{BBE1DC5D-8C12-8044-BEF7-923FD34FE0F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505700" y="3806825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25" name="Straight Connector 10">
            <a:extLst>
              <a:ext uri="{FF2B5EF4-FFF2-40B4-BE49-F238E27FC236}">
                <a16:creationId xmlns:a16="http://schemas.microsoft.com/office/drawing/2014/main" id="{50EE1334-75FF-734E-87A3-8DC2332DE37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494588" y="3482975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26" name="TextBox 34">
            <a:extLst>
              <a:ext uri="{FF2B5EF4-FFF2-40B4-BE49-F238E27FC236}">
                <a16:creationId xmlns:a16="http://schemas.microsoft.com/office/drawing/2014/main" id="{5A984EE4-A30C-DE48-8C4E-B809771C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3390901"/>
            <a:ext cx="478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add</a:t>
            </a:r>
          </a:p>
        </p:txBody>
      </p:sp>
      <p:sp>
        <p:nvSpPr>
          <p:cNvPr id="71727" name="TextBox 34">
            <a:extLst>
              <a:ext uri="{FF2B5EF4-FFF2-40B4-BE49-F238E27FC236}">
                <a16:creationId xmlns:a16="http://schemas.microsoft.com/office/drawing/2014/main" id="{9C8B1A67-3F64-4A49-82B7-90591C5DC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8" y="3730625"/>
            <a:ext cx="7731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remove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48BEFC1-671E-2349-8DAD-1CC3C282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29" y="4411661"/>
            <a:ext cx="7198759" cy="22958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C8E18-3430-9364-A4E0-5AE3A8F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850E4-4C22-38EB-7EEA-F9414AC9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445252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C67B223-2B9F-D24C-A810-10CBA1054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2201"/>
            <a:ext cx="9822790" cy="575414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B6872-A5EE-1E13-1D06-C1CF31F5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F19F2-AA00-EA66-6C7C-B262C56FB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39B66-B33B-4FB1-17DA-FD421761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03564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A1D6226D-862B-3445-ACA9-C0F4F7299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9257" y="3490855"/>
            <a:ext cx="1005890" cy="1300804"/>
          </a:xfrm>
          <a:prstGeom prst="wedgeRoundRectCallout">
            <a:avLst>
              <a:gd name="adj1" fmla="val 24786"/>
              <a:gd name="adj2" fmla="val 13339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en-US" sz="1600">
              <a:latin typeface="Times" pitchFamily="2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1E5C20E-9B24-BD49-AA6B-8D03FE7FA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9257" y="3654975"/>
            <a:ext cx="9797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Mer om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dirty="0">
                <a:latin typeface="Times New Roman" panose="02020603050405020304" pitchFamily="18" charset="0"/>
              </a:rPr>
              <a:t>testing </a:t>
            </a:r>
            <a:br>
              <a:rPr lang="nb-NO" altLang="nb-NO" sz="1800" dirty="0">
                <a:latin typeface="Times New Roman" panose="02020603050405020304" pitchFamily="18" charset="0"/>
              </a:rPr>
            </a:br>
            <a:r>
              <a:rPr lang="nb-NO" altLang="nb-NO" sz="1800" dirty="0">
                <a:latin typeface="Times New Roman" panose="02020603050405020304" pitchFamily="18" charset="0"/>
              </a:rPr>
              <a:t>senere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56A812E-C36D-1043-BDEC-BFDE2A2C8E4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4750" r="51730" b="62311"/>
          <a:stretch>
            <a:fillRect/>
          </a:stretch>
        </p:blipFill>
        <p:spPr bwMode="auto">
          <a:xfrm>
            <a:off x="10623354" y="5288280"/>
            <a:ext cx="97028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DD0123B-B542-BE42-B4B5-779D97528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81" y="75526"/>
            <a:ext cx="8288776" cy="67069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1F65B-66DA-07B5-ED70-8CBE531C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8F872-C9FE-C93F-2337-A39595D8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EE69A-8CB5-F2B7-DF5A-3A3AED62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840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52D03-F3F1-F541-8E3E-32CF2373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8642A-08ED-984E-98F4-BEA2F73C9A8E}" type="slidenum">
              <a:rPr lang="uk-UA" altLang="en-US" smtClean="0">
                <a:latin typeface="+mn-lt"/>
              </a:rPr>
              <a:pPr>
                <a:defRPr/>
              </a:pPr>
              <a:t>53</a:t>
            </a:fld>
            <a:endParaRPr lang="uk-UA" altLang="en-US">
              <a:latin typeface="+mn-lt"/>
            </a:endParaRPr>
          </a:p>
        </p:txBody>
      </p:sp>
      <p:sp>
        <p:nvSpPr>
          <p:cNvPr id="3" name="AutoShape 90">
            <a:extLst>
              <a:ext uri="{FF2B5EF4-FFF2-40B4-BE49-F238E27FC236}">
                <a16:creationId xmlns:a16="http://schemas.microsoft.com/office/drawing/2014/main" id="{B9FFD171-57C5-C243-B37E-4D1CCD258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0" y="2708275"/>
            <a:ext cx="649288" cy="50323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4" name="Rectangle 75">
            <a:extLst>
              <a:ext uri="{FF2B5EF4-FFF2-40B4-BE49-F238E27FC236}">
                <a16:creationId xmlns:a16="http://schemas.microsoft.com/office/drawing/2014/main" id="{5AEE0CB5-E0CA-084F-9ED8-6899C9EC8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1" y="2740025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5" name="Rectangle 75">
            <a:extLst>
              <a:ext uri="{FF2B5EF4-FFF2-40B4-BE49-F238E27FC236}">
                <a16:creationId xmlns:a16="http://schemas.microsoft.com/office/drawing/2014/main" id="{9DC4D998-5980-674F-A91F-E1CA713BE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2957513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3FF9C847-4DF4-144B-8FDE-BABAA68B1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6" y="3175000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7" name="Rectangle 75">
            <a:extLst>
              <a:ext uri="{FF2B5EF4-FFF2-40B4-BE49-F238E27FC236}">
                <a16:creationId xmlns:a16="http://schemas.microsoft.com/office/drawing/2014/main" id="{21715C60-0BD6-3840-963A-AA7F6DC6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963" y="3392488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8" name="Rectangle 75">
            <a:extLst>
              <a:ext uri="{FF2B5EF4-FFF2-40B4-BE49-F238E27FC236}">
                <a16:creationId xmlns:a16="http://schemas.microsoft.com/office/drawing/2014/main" id="{0EB7F7A4-D6E0-744F-A42A-92F5F0247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1" y="3609975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0129AB24-B06E-8F47-A8F8-D56B22AE1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38" y="3827463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10" name="Rectangle 75">
            <a:extLst>
              <a:ext uri="{FF2B5EF4-FFF2-40B4-BE49-F238E27FC236}">
                <a16:creationId xmlns:a16="http://schemas.microsoft.com/office/drawing/2014/main" id="{4918B3C1-4979-1E41-A1B3-DC0A75567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6" y="4044950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11" name="Rectangle 75">
            <a:extLst>
              <a:ext uri="{FF2B5EF4-FFF2-40B4-BE49-F238E27FC236}">
                <a16:creationId xmlns:a16="http://schemas.microsoft.com/office/drawing/2014/main" id="{80ECA809-21C7-FC47-8FE1-266DF8041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4262438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12" name="AutoShape 90">
            <a:extLst>
              <a:ext uri="{FF2B5EF4-FFF2-40B4-BE49-F238E27FC236}">
                <a16:creationId xmlns:a16="http://schemas.microsoft.com/office/drawing/2014/main" id="{0B43A91B-BD23-F847-AFC4-E9BACF5B7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5738814"/>
            <a:ext cx="647700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13" name="AutoShape 90">
            <a:extLst>
              <a:ext uri="{FF2B5EF4-FFF2-40B4-BE49-F238E27FC236}">
                <a16:creationId xmlns:a16="http://schemas.microsoft.com/office/drawing/2014/main" id="{1BA97D8E-4C72-9543-A0B6-89BD118E3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0" y="3571876"/>
            <a:ext cx="649288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14" name="AutoShape 90">
            <a:extLst>
              <a:ext uri="{FF2B5EF4-FFF2-40B4-BE49-F238E27FC236}">
                <a16:creationId xmlns:a16="http://schemas.microsoft.com/office/drawing/2014/main" id="{8F61E3CA-22C7-CD4F-BD14-A2116609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0" y="4364039"/>
            <a:ext cx="649288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15" name="Oval 64">
            <a:extLst>
              <a:ext uri="{FF2B5EF4-FFF2-40B4-BE49-F238E27FC236}">
                <a16:creationId xmlns:a16="http://schemas.microsoft.com/office/drawing/2014/main" id="{B2915106-C824-9A48-A742-D63C91C2A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5064125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i="1">
              <a:latin typeface="+mn-lt"/>
            </a:endParaRPr>
          </a:p>
        </p:txBody>
      </p:sp>
      <p:sp>
        <p:nvSpPr>
          <p:cNvPr id="16" name="Oval 65">
            <a:extLst>
              <a:ext uri="{FF2B5EF4-FFF2-40B4-BE49-F238E27FC236}">
                <a16:creationId xmlns:a16="http://schemas.microsoft.com/office/drawing/2014/main" id="{B36D3557-9241-B64A-98B1-CE66DB04B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5280025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i="1">
              <a:latin typeface="+mn-lt"/>
            </a:endParaRPr>
          </a:p>
        </p:txBody>
      </p:sp>
      <p:sp>
        <p:nvSpPr>
          <p:cNvPr id="17" name="Oval 66">
            <a:extLst>
              <a:ext uri="{FF2B5EF4-FFF2-40B4-BE49-F238E27FC236}">
                <a16:creationId xmlns:a16="http://schemas.microsoft.com/office/drawing/2014/main" id="{A8349CD2-82B7-7A4E-887F-0515D8B69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5495926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i="1">
              <a:latin typeface="+mn-lt"/>
            </a:endParaRPr>
          </a:p>
        </p:txBody>
      </p:sp>
      <p:cxnSp>
        <p:nvCxnSpPr>
          <p:cNvPr id="74769" name="Straight Arrow Connector 68">
            <a:extLst>
              <a:ext uri="{FF2B5EF4-FFF2-40B4-BE49-F238E27FC236}">
                <a16:creationId xmlns:a16="http://schemas.microsoft.com/office/drawing/2014/main" id="{F9A5A097-FE56-8848-8B92-1DBB89E993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62689" y="2852738"/>
            <a:ext cx="9921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0" name="Straight Arrow Connector 69">
            <a:extLst>
              <a:ext uri="{FF2B5EF4-FFF2-40B4-BE49-F238E27FC236}">
                <a16:creationId xmlns:a16="http://schemas.microsoft.com/office/drawing/2014/main" id="{16CFE3B5-BD1A-8F42-BECC-19E3DD54AE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91251" y="3068639"/>
            <a:ext cx="1063625" cy="503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1" name="Straight Arrow Connector 70">
            <a:extLst>
              <a:ext uri="{FF2B5EF4-FFF2-40B4-BE49-F238E27FC236}">
                <a16:creationId xmlns:a16="http://schemas.microsoft.com/office/drawing/2014/main" id="{541318BB-8567-DE4D-943C-23FD33191B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89663" y="3284538"/>
            <a:ext cx="1065212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2" name="Straight Arrow Connector 71">
            <a:extLst>
              <a:ext uri="{FF2B5EF4-FFF2-40B4-BE49-F238E27FC236}">
                <a16:creationId xmlns:a16="http://schemas.microsoft.com/office/drawing/2014/main" id="{40FFC930-723A-E447-BAB0-37143184DC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6813" y="4359276"/>
            <a:ext cx="1096962" cy="1368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73" name="Picture 5" descr="kanin2.png">
            <a:extLst>
              <a:ext uri="{FF2B5EF4-FFF2-40B4-BE49-F238E27FC236}">
                <a16:creationId xmlns:a16="http://schemas.microsoft.com/office/drawing/2014/main" id="{10E22F21-3762-0C44-B0D8-F92D879D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5751514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4" name="Picture 5" descr="kanin2.png">
            <a:extLst>
              <a:ext uri="{FF2B5EF4-FFF2-40B4-BE49-F238E27FC236}">
                <a16:creationId xmlns:a16="http://schemas.microsoft.com/office/drawing/2014/main" id="{E5912FE1-38A9-524E-812B-8F375B2B0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5363" y="2714626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5" name="Picture 3" descr="kanin.jpg">
            <a:extLst>
              <a:ext uri="{FF2B5EF4-FFF2-40B4-BE49-F238E27FC236}">
                <a16:creationId xmlns:a16="http://schemas.microsoft.com/office/drawing/2014/main" id="{F6039C91-B3BA-6947-8E1C-28C73729C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4250" y="3606801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6" name="Picture 3" descr="kanin.jpg">
            <a:extLst>
              <a:ext uri="{FF2B5EF4-FFF2-40B4-BE49-F238E27FC236}">
                <a16:creationId xmlns:a16="http://schemas.microsoft.com/office/drawing/2014/main" id="{DBCA9F56-FD14-6D41-B62C-6807AEE5E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4" y="4460875"/>
            <a:ext cx="45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75">
            <a:extLst>
              <a:ext uri="{FF2B5EF4-FFF2-40B4-BE49-F238E27FC236}">
                <a16:creationId xmlns:a16="http://schemas.microsoft.com/office/drawing/2014/main" id="{7EC0D158-2EF9-1749-A44D-59AC0A842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1" y="273843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27" name="Rectangle 75">
            <a:extLst>
              <a:ext uri="{FF2B5EF4-FFF2-40B4-BE49-F238E27FC236}">
                <a16:creationId xmlns:a16="http://schemas.microsoft.com/office/drawing/2014/main" id="{2A354839-9051-8240-980F-F25849A89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295592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28" name="Rectangle 75">
            <a:extLst>
              <a:ext uri="{FF2B5EF4-FFF2-40B4-BE49-F238E27FC236}">
                <a16:creationId xmlns:a16="http://schemas.microsoft.com/office/drawing/2014/main" id="{0194EFE8-3EE0-6F4F-A004-0B456D605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6" y="317341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29" name="Rectangle 75">
            <a:extLst>
              <a:ext uri="{FF2B5EF4-FFF2-40B4-BE49-F238E27FC236}">
                <a16:creationId xmlns:a16="http://schemas.microsoft.com/office/drawing/2014/main" id="{5AB54373-EFC6-CD44-9860-53CAAE292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339090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30" name="Rectangle 75">
            <a:extLst>
              <a:ext uri="{FF2B5EF4-FFF2-40B4-BE49-F238E27FC236}">
                <a16:creationId xmlns:a16="http://schemas.microsoft.com/office/drawing/2014/main" id="{A6BB2A25-7179-174D-949D-8098DC43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1" y="3608388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31" name="Rectangle 75">
            <a:extLst>
              <a:ext uri="{FF2B5EF4-FFF2-40B4-BE49-F238E27FC236}">
                <a16:creationId xmlns:a16="http://schemas.microsoft.com/office/drawing/2014/main" id="{347D39F5-550D-8C4D-BD98-DA828F4A3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3825875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32" name="Rectangle 75">
            <a:extLst>
              <a:ext uri="{FF2B5EF4-FFF2-40B4-BE49-F238E27FC236}">
                <a16:creationId xmlns:a16="http://schemas.microsoft.com/office/drawing/2014/main" id="{EDF52242-DA28-AC4C-ADE9-43E59BD69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776" y="4043363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33" name="Rectangle 75">
            <a:extLst>
              <a:ext uri="{FF2B5EF4-FFF2-40B4-BE49-F238E27FC236}">
                <a16:creationId xmlns:a16="http://schemas.microsoft.com/office/drawing/2014/main" id="{1277D3E3-8AF5-4B4F-9A28-C9FC8ACCD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4260850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34" name="AutoShape 90">
            <a:extLst>
              <a:ext uri="{FF2B5EF4-FFF2-40B4-BE49-F238E27FC236}">
                <a16:creationId xmlns:a16="http://schemas.microsoft.com/office/drawing/2014/main" id="{A858DB77-124D-D147-8997-2BA7A5C1C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9" y="2913064"/>
            <a:ext cx="649287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b-NO" altLang="en-US" sz="1800">
                <a:latin typeface="+mn-lt"/>
              </a:rPr>
              <a:t>Kalle</a:t>
            </a:r>
          </a:p>
        </p:txBody>
      </p:sp>
      <p:sp>
        <p:nvSpPr>
          <p:cNvPr id="35" name="AutoShape 90">
            <a:extLst>
              <a:ext uri="{FF2B5EF4-FFF2-40B4-BE49-F238E27FC236}">
                <a16:creationId xmlns:a16="http://schemas.microsoft.com/office/drawing/2014/main" id="{1A22EE64-E3B8-DC49-AE78-F32810F53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9" y="3341689"/>
            <a:ext cx="784225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b-NO" altLang="en-US" sz="1800">
                <a:latin typeface="+mn-lt"/>
              </a:rPr>
              <a:t>Sprett</a:t>
            </a:r>
          </a:p>
        </p:txBody>
      </p:sp>
      <p:sp>
        <p:nvSpPr>
          <p:cNvPr id="36" name="AutoShape 90">
            <a:extLst>
              <a:ext uri="{FF2B5EF4-FFF2-40B4-BE49-F238E27FC236}">
                <a16:creationId xmlns:a16="http://schemas.microsoft.com/office/drawing/2014/main" id="{4C2AF7C9-158C-B545-B7E0-55C7C9BF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3771901"/>
            <a:ext cx="768350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b-NO" altLang="en-US" sz="1800">
                <a:latin typeface="+mn-lt"/>
              </a:rPr>
              <a:t>Petter</a:t>
            </a:r>
          </a:p>
        </p:txBody>
      </p:sp>
      <p:sp>
        <p:nvSpPr>
          <p:cNvPr id="37" name="AutoShape 90">
            <a:extLst>
              <a:ext uri="{FF2B5EF4-FFF2-40B4-BE49-F238E27FC236}">
                <a16:creationId xmlns:a16="http://schemas.microsoft.com/office/drawing/2014/main" id="{0A553001-8FF8-504A-AD12-86BB048AB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4187826"/>
            <a:ext cx="649288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b-NO" altLang="en-US" sz="1800">
                <a:latin typeface="+mn-lt"/>
              </a:rPr>
              <a:t>Kine</a:t>
            </a:r>
          </a:p>
        </p:txBody>
      </p:sp>
      <p:cxnSp>
        <p:nvCxnSpPr>
          <p:cNvPr id="74789" name="Straight Arrow Connector 68">
            <a:extLst>
              <a:ext uri="{FF2B5EF4-FFF2-40B4-BE49-F238E27FC236}">
                <a16:creationId xmlns:a16="http://schemas.microsoft.com/office/drawing/2014/main" id="{88E147B8-1BEF-C844-8E46-22AB4762522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83163" y="2863851"/>
            <a:ext cx="887412" cy="49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90" name="Straight Arrow Connector 70">
            <a:extLst>
              <a:ext uri="{FF2B5EF4-FFF2-40B4-BE49-F238E27FC236}">
                <a16:creationId xmlns:a16="http://schemas.microsoft.com/office/drawing/2014/main" id="{17A53906-7675-6C46-871D-1F258B3556E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83164" y="3068639"/>
            <a:ext cx="839787" cy="407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91" name="Straight Arrow Connector 72">
            <a:extLst>
              <a:ext uri="{FF2B5EF4-FFF2-40B4-BE49-F238E27FC236}">
                <a16:creationId xmlns:a16="http://schemas.microsoft.com/office/drawing/2014/main" id="{1913211C-D9A2-5843-8D2A-9F8034A8BF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26038" y="3284538"/>
            <a:ext cx="696912" cy="622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92" name="Straight Arrow Connector 74">
            <a:extLst>
              <a:ext uri="{FF2B5EF4-FFF2-40B4-BE49-F238E27FC236}">
                <a16:creationId xmlns:a16="http://schemas.microsoft.com/office/drawing/2014/main" id="{BBC7544E-956E-6744-ABBA-A4A138B214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92700" y="4367214"/>
            <a:ext cx="730250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93" name="Rectangle 37">
            <a:extLst>
              <a:ext uri="{FF2B5EF4-FFF2-40B4-BE49-F238E27FC236}">
                <a16:creationId xmlns:a16="http://schemas.microsoft.com/office/drawing/2014/main" id="{B43279EE-8DF3-CF40-BF03-A7DAC332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664" y="2357439"/>
            <a:ext cx="549275" cy="19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EED5B4C3-88B0-1742-BDA6-BD7B49168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051051"/>
            <a:ext cx="2283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err="1">
                <a:latin typeface="+mn-lt"/>
              </a:rPr>
              <a:t>HashMap</a:t>
            </a:r>
            <a:r>
              <a:rPr lang="en-US" altLang="en-US" sz="1400">
                <a:latin typeface="+mn-lt"/>
              </a:rPr>
              <a:t>&lt;</a:t>
            </a:r>
            <a:r>
              <a:rPr lang="en-US" altLang="en-US" sz="1400" err="1">
                <a:latin typeface="+mn-lt"/>
              </a:rPr>
              <a:t>String,Kanin</a:t>
            </a:r>
            <a:r>
              <a:rPr lang="en-US" altLang="en-US" sz="1400">
                <a:latin typeface="+mn-lt"/>
              </a:rPr>
              <a:t>&gt; </a:t>
            </a:r>
            <a:r>
              <a:rPr lang="en-US" altLang="en-US" sz="1400" err="1">
                <a:latin typeface="+mn-lt"/>
              </a:rPr>
              <a:t>alle</a:t>
            </a:r>
            <a:r>
              <a:rPr lang="en-US" altLang="en-US" sz="1400">
                <a:latin typeface="+mn-lt"/>
              </a:rPr>
              <a:t> </a:t>
            </a:r>
            <a:endParaRPr lang="en-US" altLang="en-US" sz="1400" i="1">
              <a:latin typeface="+mn-lt"/>
            </a:endParaRPr>
          </a:p>
        </p:txBody>
      </p:sp>
      <p:cxnSp>
        <p:nvCxnSpPr>
          <p:cNvPr id="74795" name="Straight Arrow Connector 69">
            <a:extLst>
              <a:ext uri="{FF2B5EF4-FFF2-40B4-BE49-F238E27FC236}">
                <a16:creationId xmlns:a16="http://schemas.microsoft.com/office/drawing/2014/main" id="{E1972021-BFDD-7242-8348-DE8CCA8871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0000" y="2460626"/>
            <a:ext cx="484188" cy="220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96" name="Rounded Rectangle 6">
            <a:extLst>
              <a:ext uri="{FF2B5EF4-FFF2-40B4-BE49-F238E27FC236}">
                <a16:creationId xmlns:a16="http://schemas.microsoft.com/office/drawing/2014/main" id="{DE2A4276-F39D-6C49-9C8E-D9ABD1670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9" y="2613026"/>
            <a:ext cx="979487" cy="38576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46" name="Rectangle 75">
            <a:extLst>
              <a:ext uri="{FF2B5EF4-FFF2-40B4-BE49-F238E27FC236}">
                <a16:creationId xmlns:a16="http://schemas.microsoft.com/office/drawing/2014/main" id="{CA6235ED-4244-0343-BFA9-048E85750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1" y="4643439"/>
            <a:ext cx="684213" cy="211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sp>
        <p:nvSpPr>
          <p:cNvPr id="47" name="Rectangle 75">
            <a:extLst>
              <a:ext uri="{FF2B5EF4-FFF2-40B4-BE49-F238E27FC236}">
                <a16:creationId xmlns:a16="http://schemas.microsoft.com/office/drawing/2014/main" id="{77D9654A-B2F4-5140-BCDB-DC26C5679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1" y="4964114"/>
            <a:ext cx="682625" cy="212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cxnSp>
        <p:nvCxnSpPr>
          <p:cNvPr id="74799" name="Straight Connector 10">
            <a:extLst>
              <a:ext uri="{FF2B5EF4-FFF2-40B4-BE49-F238E27FC236}">
                <a16:creationId xmlns:a16="http://schemas.microsoft.com/office/drawing/2014/main" id="{F32D2179-841A-EB4A-91AD-0B2D4E7892F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084763" y="4970464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800" name="Straight Connector 10">
            <a:extLst>
              <a:ext uri="{FF2B5EF4-FFF2-40B4-BE49-F238E27FC236}">
                <a16:creationId xmlns:a16="http://schemas.microsoft.com/office/drawing/2014/main" id="{1F6820EB-4DBD-D347-9A04-3752CFFC569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072063" y="4645025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34">
            <a:extLst>
              <a:ext uri="{FF2B5EF4-FFF2-40B4-BE49-F238E27FC236}">
                <a16:creationId xmlns:a16="http://schemas.microsoft.com/office/drawing/2014/main" id="{324C347A-43AE-AD42-81C9-59ABFCBA3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9" y="4505326"/>
            <a:ext cx="2329933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>
                <a:latin typeface="+mn-lt"/>
              </a:rPr>
              <a:t>void put(String </a:t>
            </a:r>
            <a:r>
              <a:rPr lang="en-US" altLang="en-US" sz="1400" dirty="0" err="1">
                <a:latin typeface="+mn-lt"/>
              </a:rPr>
              <a:t>navn</a:t>
            </a:r>
            <a:r>
              <a:rPr lang="en-US" altLang="en-US" sz="1400" dirty="0">
                <a:latin typeface="+mn-lt"/>
              </a:rPr>
              <a:t>, Kanin k)</a:t>
            </a:r>
          </a:p>
        </p:txBody>
      </p:sp>
      <p:sp>
        <p:nvSpPr>
          <p:cNvPr id="51" name="TextBox 34">
            <a:extLst>
              <a:ext uri="{FF2B5EF4-FFF2-40B4-BE49-F238E27FC236}">
                <a16:creationId xmlns:a16="http://schemas.microsoft.com/office/drawing/2014/main" id="{88B21EF5-57A3-6A46-83BA-F38D2FF3B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4" y="4862514"/>
            <a:ext cx="2118337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>
                <a:latin typeface="+mn-lt"/>
              </a:rPr>
              <a:t>Kanin remove(String </a:t>
            </a:r>
            <a:r>
              <a:rPr lang="en-US" altLang="en-US" sz="1400" dirty="0" err="1">
                <a:latin typeface="+mn-lt"/>
              </a:rPr>
              <a:t>navn</a:t>
            </a:r>
            <a:r>
              <a:rPr lang="en-US" altLang="en-US" sz="1400" dirty="0">
                <a:latin typeface="+mn-lt"/>
              </a:rPr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5C0DAB-6ABB-3443-AE77-3A152C072A0A}"/>
              </a:ext>
            </a:extLst>
          </p:cNvPr>
          <p:cNvSpPr txBox="1"/>
          <p:nvPr/>
        </p:nvSpPr>
        <p:spPr>
          <a:xfrm>
            <a:off x="4741863" y="217489"/>
            <a:ext cx="177965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err="1">
                <a:ea typeface="ＭＳ Ｐゴシック" charset="-128"/>
              </a:rPr>
              <a:t>HashMap</a:t>
            </a:r>
            <a:endParaRPr lang="nb-NO" sz="3200">
              <a:ea typeface="ＭＳ Ｐゴシック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74392D-1B60-AE42-BF44-AAC114F35512}"/>
              </a:ext>
            </a:extLst>
          </p:cNvPr>
          <p:cNvSpPr txBox="1"/>
          <p:nvPr/>
        </p:nvSpPr>
        <p:spPr>
          <a:xfrm>
            <a:off x="2374900" y="955675"/>
            <a:ext cx="61216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dirty="0">
                <a:ea typeface="ＭＳ Ｐゴシック" charset="-128"/>
              </a:rPr>
              <a:t>Deklarasjon:   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HashMap&lt;</a:t>
            </a:r>
            <a:r>
              <a:rPr lang="en-US" altLang="en-US" dirty="0" err="1">
                <a:ea typeface="ＭＳ Ｐゴシック" charset="-128"/>
              </a:rPr>
              <a:t>String,Kanin</a:t>
            </a:r>
            <a:r>
              <a:rPr lang="en-US" altLang="en-US" dirty="0">
                <a:ea typeface="ＭＳ Ｐゴシック" charset="-128"/>
              </a:rPr>
              <a:t>&gt; alle = new HashMap&lt;String, Kanin&gt;( ); </a:t>
            </a:r>
            <a:endParaRPr lang="en-US" altLang="en-US" i="1" dirty="0">
              <a:ea typeface="ＭＳ Ｐゴシック" charset="-128"/>
            </a:endParaRPr>
          </a:p>
          <a:p>
            <a:pPr>
              <a:defRPr/>
            </a:pPr>
            <a:r>
              <a:rPr lang="nb-NO" dirty="0">
                <a:ea typeface="ＭＳ Ｐゴシック" charset="-128"/>
              </a:rPr>
              <a:t>   </a:t>
            </a:r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47CE14E0-E0B3-C44F-AD15-41A41782E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6" y="5256214"/>
            <a:ext cx="1795363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>
                <a:latin typeface="+mn-lt"/>
              </a:rPr>
              <a:t>Kanin get(String </a:t>
            </a:r>
            <a:r>
              <a:rPr lang="en-US" altLang="en-US" sz="1400" dirty="0" err="1">
                <a:latin typeface="+mn-lt"/>
              </a:rPr>
              <a:t>navn</a:t>
            </a:r>
            <a:r>
              <a:rPr lang="en-US" altLang="en-US" sz="1400" dirty="0">
                <a:latin typeface="+mn-lt"/>
              </a:rPr>
              <a:t>)</a:t>
            </a:r>
          </a:p>
        </p:txBody>
      </p:sp>
      <p:sp>
        <p:nvSpPr>
          <p:cNvPr id="55" name="Rectangle 75">
            <a:extLst>
              <a:ext uri="{FF2B5EF4-FFF2-40B4-BE49-F238E27FC236}">
                <a16:creationId xmlns:a16="http://schemas.microsoft.com/office/drawing/2014/main" id="{CBA0C3BC-33C4-9741-A0DF-CBB6FF004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1" y="5368925"/>
            <a:ext cx="684213" cy="211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en-US" sz="1800" i="1">
              <a:latin typeface="+mn-lt"/>
            </a:endParaRPr>
          </a:p>
        </p:txBody>
      </p:sp>
      <p:cxnSp>
        <p:nvCxnSpPr>
          <p:cNvPr id="74807" name="Straight Connector 10">
            <a:extLst>
              <a:ext uri="{FF2B5EF4-FFF2-40B4-BE49-F238E27FC236}">
                <a16:creationId xmlns:a16="http://schemas.microsoft.com/office/drawing/2014/main" id="{B4DC7A6E-494C-0744-8899-3918314684A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078413" y="5373689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Oval 64">
            <a:extLst>
              <a:ext uri="{FF2B5EF4-FFF2-40B4-BE49-F238E27FC236}">
                <a16:creationId xmlns:a16="http://schemas.microsoft.com/office/drawing/2014/main" id="{D9DD4E09-68D8-804A-B383-6F1B473A8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5829300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i="1">
              <a:latin typeface="+mn-lt"/>
            </a:endParaRPr>
          </a:p>
        </p:txBody>
      </p:sp>
      <p:sp>
        <p:nvSpPr>
          <p:cNvPr id="58" name="Oval 65">
            <a:extLst>
              <a:ext uri="{FF2B5EF4-FFF2-40B4-BE49-F238E27FC236}">
                <a16:creationId xmlns:a16="http://schemas.microsoft.com/office/drawing/2014/main" id="{8EC50041-40F6-2049-B0AC-E59FC8EA7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6045200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i="1">
              <a:latin typeface="+mn-lt"/>
            </a:endParaRPr>
          </a:p>
        </p:txBody>
      </p:sp>
      <p:sp>
        <p:nvSpPr>
          <p:cNvPr id="59" name="Oval 66">
            <a:extLst>
              <a:ext uri="{FF2B5EF4-FFF2-40B4-BE49-F238E27FC236}">
                <a16:creationId xmlns:a16="http://schemas.microsoft.com/office/drawing/2014/main" id="{22932567-56F6-C447-A8DB-96E3473BD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6261101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>
                <a:solidFill>
                  <a:srgbClr val="CC33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i="1">
              <a:latin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3BE396-5F82-DD41-B951-BE11026ED50A}"/>
              </a:ext>
            </a:extLst>
          </p:cNvPr>
          <p:cNvSpPr txBox="1"/>
          <p:nvPr/>
        </p:nvSpPr>
        <p:spPr>
          <a:xfrm>
            <a:off x="2708203" y="6285985"/>
            <a:ext cx="275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Objekt av klassen HashMap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2B2867B-E341-9F23-791B-6E6961F0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</p:spTree>
    <p:extLst>
      <p:ext uri="{BB962C8B-B14F-4D97-AF65-F5344CB8AC3E}">
        <p14:creationId xmlns:p14="http://schemas.microsoft.com/office/powerpoint/2010/main" val="373495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1">
            <a:extLst>
              <a:ext uri="{FF2B5EF4-FFF2-40B4-BE49-F238E27FC236}">
                <a16:creationId xmlns:a16="http://schemas.microsoft.com/office/drawing/2014/main" id="{EF347718-5E7F-CA4B-A9F6-CA3DC269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5463" y="6016487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24F65D-F638-DD45-8DA1-59B1A2FA6935}" type="slidenum">
              <a:rPr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nb-NO" altLang="en-US" sz="1400"/>
          </a:p>
        </p:txBody>
      </p:sp>
      <p:sp>
        <p:nvSpPr>
          <p:cNvPr id="75780" name="Rounded Rectangle 6">
            <a:extLst>
              <a:ext uri="{FF2B5EF4-FFF2-40B4-BE49-F238E27FC236}">
                <a16:creationId xmlns:a16="http://schemas.microsoft.com/office/drawing/2014/main" id="{B675D2E4-3A1F-E94A-826C-C6E44347C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680899"/>
            <a:ext cx="5389562" cy="33845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5781" name="Rectangle 7">
            <a:extLst>
              <a:ext uri="{FF2B5EF4-FFF2-40B4-BE49-F238E27FC236}">
                <a16:creationId xmlns:a16="http://schemas.microsoft.com/office/drawing/2014/main" id="{3BD6D54B-9AA3-FC4F-9E01-3AB8BBA2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8" y="1744524"/>
            <a:ext cx="2578100" cy="5032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75782" name="Straight Connector 9">
            <a:extLst>
              <a:ext uri="{FF2B5EF4-FFF2-40B4-BE49-F238E27FC236}">
                <a16:creationId xmlns:a16="http://schemas.microsoft.com/office/drawing/2014/main" id="{C4EE932C-BD6D-CA4E-96E1-BA568F33CF1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05100" y="1744524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3" name="Straight Connector 10">
            <a:extLst>
              <a:ext uri="{FF2B5EF4-FFF2-40B4-BE49-F238E27FC236}">
                <a16:creationId xmlns:a16="http://schemas.microsoft.com/office/drawing/2014/main" id="{A41B0444-32A9-3D4A-837D-377628E8CBB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20975" y="3135174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TextBox 31">
            <a:extLst>
              <a:ext uri="{FF2B5EF4-FFF2-40B4-BE49-F238E27FC236}">
                <a16:creationId xmlns:a16="http://schemas.microsoft.com/office/drawing/2014/main" id="{6F29A057-ADF3-8C4A-905D-83B476056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4" y="1360349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void settInn (Kanin en)  </a:t>
            </a:r>
          </a:p>
        </p:txBody>
      </p:sp>
      <p:sp>
        <p:nvSpPr>
          <p:cNvPr id="75785" name="TextBox 32">
            <a:extLst>
              <a:ext uri="{FF2B5EF4-FFF2-40B4-BE49-F238E27FC236}">
                <a16:creationId xmlns:a16="http://schemas.microsoft.com/office/drawing/2014/main" id="{F63B78DE-3013-AA4F-BFF9-75F708BFA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688" y="2790688"/>
            <a:ext cx="323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public Kanin taUt(String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navn</a:t>
            </a:r>
            <a:r>
              <a:rPr lang="en-US" altLang="en-US" sz="1800" dirty="0"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75786" name="AutoShape 90">
            <a:extLst>
              <a:ext uri="{FF2B5EF4-FFF2-40B4-BE49-F238E27FC236}">
                <a16:creationId xmlns:a16="http://schemas.microsoft.com/office/drawing/2014/main" id="{7B475795-D1A9-844F-9DF2-6AE48BB2D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49238"/>
            <a:ext cx="649288" cy="503237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87" name="Rectangle 75">
            <a:extLst>
              <a:ext uri="{FF2B5EF4-FFF2-40B4-BE49-F238E27FC236}">
                <a16:creationId xmlns:a16="http://schemas.microsoft.com/office/drawing/2014/main" id="{A83FB427-1BAC-7E4E-A844-B49C1AD3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1" y="1380987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88" name="Rectangle 75">
            <a:extLst>
              <a:ext uri="{FF2B5EF4-FFF2-40B4-BE49-F238E27FC236}">
                <a16:creationId xmlns:a16="http://schemas.microsoft.com/office/drawing/2014/main" id="{E1C91F71-1F10-A44C-9DCE-B960DF1D8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1598474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89" name="Rectangle 75">
            <a:extLst>
              <a:ext uri="{FF2B5EF4-FFF2-40B4-BE49-F238E27FC236}">
                <a16:creationId xmlns:a16="http://schemas.microsoft.com/office/drawing/2014/main" id="{FE01EAB1-1338-FF46-83ED-2ABE1954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6" y="1815962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0" name="Rectangle 75">
            <a:extLst>
              <a:ext uri="{FF2B5EF4-FFF2-40B4-BE49-F238E27FC236}">
                <a16:creationId xmlns:a16="http://schemas.microsoft.com/office/drawing/2014/main" id="{ADAF1E8C-87E5-4247-BAB4-5505EC59D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413" y="2033449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1" name="Rectangle 75">
            <a:extLst>
              <a:ext uri="{FF2B5EF4-FFF2-40B4-BE49-F238E27FC236}">
                <a16:creationId xmlns:a16="http://schemas.microsoft.com/office/drawing/2014/main" id="{55855248-2A24-BC4A-BC81-C2E1F247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2250937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2" name="Rectangle 75">
            <a:extLst>
              <a:ext uri="{FF2B5EF4-FFF2-40B4-BE49-F238E27FC236}">
                <a16:creationId xmlns:a16="http://schemas.microsoft.com/office/drawing/2014/main" id="{C2D89F79-5784-A74F-9C4F-480AF2B54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2468424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3" name="Rectangle 75">
            <a:extLst>
              <a:ext uri="{FF2B5EF4-FFF2-40B4-BE49-F238E27FC236}">
                <a16:creationId xmlns:a16="http://schemas.microsoft.com/office/drawing/2014/main" id="{BCED0491-4C11-D74A-BDBF-863024CA5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6" y="2685912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4" name="Rectangle 75">
            <a:extLst>
              <a:ext uri="{FF2B5EF4-FFF2-40B4-BE49-F238E27FC236}">
                <a16:creationId xmlns:a16="http://schemas.microsoft.com/office/drawing/2014/main" id="{4FF4A9D2-FC33-2C46-8F9B-2BFE2AF9B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2903399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5" name="AutoShape 90">
            <a:extLst>
              <a:ext uri="{FF2B5EF4-FFF2-40B4-BE49-F238E27FC236}">
                <a16:creationId xmlns:a16="http://schemas.microsoft.com/office/drawing/2014/main" id="{0D7B3787-609E-7246-B77C-D661874E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225" y="4379775"/>
            <a:ext cx="647700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6" name="AutoShape 90">
            <a:extLst>
              <a:ext uri="{FF2B5EF4-FFF2-40B4-BE49-F238E27FC236}">
                <a16:creationId xmlns:a16="http://schemas.microsoft.com/office/drawing/2014/main" id="{CC64D58B-3820-EF46-90C8-A2585B43B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2212838"/>
            <a:ext cx="649288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7" name="AutoShape 90">
            <a:extLst>
              <a:ext uri="{FF2B5EF4-FFF2-40B4-BE49-F238E27FC236}">
                <a16:creationId xmlns:a16="http://schemas.microsoft.com/office/drawing/2014/main" id="{26CF3019-F54A-E842-B95E-217B00D6D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3005000"/>
            <a:ext cx="649288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798" name="Oval 64">
            <a:extLst>
              <a:ext uri="{FF2B5EF4-FFF2-40B4-BE49-F238E27FC236}">
                <a16:creationId xmlns:a16="http://schemas.microsoft.com/office/drawing/2014/main" id="{029D6266-D371-4F4A-B92D-32A876920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25" y="3705088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5799" name="Oval 65">
            <a:extLst>
              <a:ext uri="{FF2B5EF4-FFF2-40B4-BE49-F238E27FC236}">
                <a16:creationId xmlns:a16="http://schemas.microsoft.com/office/drawing/2014/main" id="{EA0AEC23-FD7F-D440-9598-C6FF8C2A1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25" y="3920988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sp>
        <p:nvSpPr>
          <p:cNvPr id="75800" name="Oval 66">
            <a:extLst>
              <a:ext uri="{FF2B5EF4-FFF2-40B4-BE49-F238E27FC236}">
                <a16:creationId xmlns:a16="http://schemas.microsoft.com/office/drawing/2014/main" id="{362C6F4C-690C-A047-941F-183786BDC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25" y="413688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>
              <a:latin typeface="Tahoma" panose="020B0604030504040204" pitchFamily="34" charset="0"/>
            </a:endParaRPr>
          </a:p>
        </p:txBody>
      </p:sp>
      <p:cxnSp>
        <p:nvCxnSpPr>
          <p:cNvPr id="75801" name="Straight Arrow Connector 68">
            <a:extLst>
              <a:ext uri="{FF2B5EF4-FFF2-40B4-BE49-F238E27FC236}">
                <a16:creationId xmlns:a16="http://schemas.microsoft.com/office/drawing/2014/main" id="{60D417D3-F0BA-8D48-8323-DD188308D5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12139" y="1493699"/>
            <a:ext cx="9921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02" name="Straight Arrow Connector 69">
            <a:extLst>
              <a:ext uri="{FF2B5EF4-FFF2-40B4-BE49-F238E27FC236}">
                <a16:creationId xmlns:a16="http://schemas.microsoft.com/office/drawing/2014/main" id="{37E7218C-8510-074F-AB37-E78402DA1E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40701" y="1709599"/>
            <a:ext cx="1063625" cy="503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03" name="Straight Arrow Connector 70">
            <a:extLst>
              <a:ext uri="{FF2B5EF4-FFF2-40B4-BE49-F238E27FC236}">
                <a16:creationId xmlns:a16="http://schemas.microsoft.com/office/drawing/2014/main" id="{5C7416EF-1A0E-9643-A23B-FEC5EB152C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39113" y="1925499"/>
            <a:ext cx="1065212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04" name="Straight Arrow Connector 71">
            <a:extLst>
              <a:ext uri="{FF2B5EF4-FFF2-40B4-BE49-F238E27FC236}">
                <a16:creationId xmlns:a16="http://schemas.microsoft.com/office/drawing/2014/main" id="{26056D90-44F7-0241-85A9-D3F7FBB056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96263" y="3000238"/>
            <a:ext cx="1096962" cy="1368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805" name="Rectangle 84">
            <a:extLst>
              <a:ext uri="{FF2B5EF4-FFF2-40B4-BE49-F238E27FC236}">
                <a16:creationId xmlns:a16="http://schemas.microsoft.com/office/drawing/2014/main" id="{4BA74562-E8D9-1449-8999-4C9965E6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639" y="1823899"/>
            <a:ext cx="2668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>
                <a:latin typeface="Tahoma" panose="020B0604030504040204" pitchFamily="34" charset="0"/>
              </a:rPr>
              <a:t>alle.put</a:t>
            </a:r>
            <a:r>
              <a:rPr lang="en-US" altLang="en-US" sz="1600" dirty="0">
                <a:latin typeface="Tahoma" panose="020B0604030504040204" pitchFamily="34" charset="0"/>
              </a:rPr>
              <a:t>(</a:t>
            </a:r>
            <a:r>
              <a:rPr lang="en-US" altLang="en-US" sz="1600" dirty="0" err="1">
                <a:latin typeface="Tahoma" panose="020B0604030504040204" pitchFamily="34" charset="0"/>
              </a:rPr>
              <a:t>en.hentNavn</a:t>
            </a:r>
            <a:r>
              <a:rPr lang="en-US" altLang="en-US" sz="1600" dirty="0">
                <a:latin typeface="Tahoma" panose="020B0604030504040204" pitchFamily="34" charset="0"/>
              </a:rPr>
              <a:t>(),en);</a:t>
            </a:r>
            <a:br>
              <a:rPr lang="en-US" altLang="en-US" sz="1600" dirty="0">
                <a:latin typeface="Tahoma" panose="020B0604030504040204" pitchFamily="34" charset="0"/>
              </a:rPr>
            </a:br>
            <a:r>
              <a:rPr lang="en-US" altLang="en-US" sz="1600" dirty="0">
                <a:latin typeface="Tahoma" panose="020B0604030504040204" pitchFamily="34" charset="0"/>
              </a:rPr>
              <a:t>          </a:t>
            </a:r>
          </a:p>
        </p:txBody>
      </p:sp>
      <p:sp>
        <p:nvSpPr>
          <p:cNvPr id="75806" name="Rectangle 41">
            <a:extLst>
              <a:ext uri="{FF2B5EF4-FFF2-40B4-BE49-F238E27FC236}">
                <a16:creationId xmlns:a16="http://schemas.microsoft.com/office/drawing/2014/main" id="{A55AC3AB-6629-1342-837E-AD93D4C7C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3135174"/>
            <a:ext cx="2501900" cy="495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5807" name="Rectangle 88">
            <a:extLst>
              <a:ext uri="{FF2B5EF4-FFF2-40B4-BE49-F238E27FC236}">
                <a16:creationId xmlns:a16="http://schemas.microsoft.com/office/drawing/2014/main" id="{2B17CFA3-5966-DA47-9E6E-393251E51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232013"/>
            <a:ext cx="2508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ahoma" panose="020B0604030504040204" pitchFamily="34" charset="0"/>
              </a:rPr>
              <a:t>return </a:t>
            </a:r>
            <a:r>
              <a:rPr lang="en-US" altLang="en-US" sz="1600" dirty="0" err="1">
                <a:latin typeface="Tahoma" panose="020B0604030504040204" pitchFamily="34" charset="0"/>
              </a:rPr>
              <a:t>alle.remove</a:t>
            </a:r>
            <a:r>
              <a:rPr lang="en-US" altLang="en-US" sz="1600" dirty="0">
                <a:latin typeface="Tahoma" panose="020B0604030504040204" pitchFamily="34" charset="0"/>
              </a:rPr>
              <a:t>(</a:t>
            </a:r>
            <a:r>
              <a:rPr lang="en-US" altLang="en-US" sz="1600" dirty="0" err="1">
                <a:latin typeface="Tahoma" panose="020B0604030504040204" pitchFamily="34" charset="0"/>
              </a:rPr>
              <a:t>navn</a:t>
            </a:r>
            <a:r>
              <a:rPr lang="en-US" altLang="en-US" sz="1600" dirty="0">
                <a:latin typeface="Tahoma" panose="020B0604030504040204" pitchFamily="34" charset="0"/>
              </a:rPr>
              <a:t>);</a:t>
            </a:r>
          </a:p>
        </p:txBody>
      </p:sp>
      <p:sp>
        <p:nvSpPr>
          <p:cNvPr id="75808" name="TextBox 90">
            <a:extLst>
              <a:ext uri="{FF2B5EF4-FFF2-40B4-BE49-F238E27FC236}">
                <a16:creationId xmlns:a16="http://schemas.microsoft.com/office/drawing/2014/main" id="{43248C9B-B3D4-6C41-BD6D-791AEBCFD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955" y="174637"/>
            <a:ext cx="5741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ahoma" panose="020B0604030504040204" pitchFamily="34" charset="0"/>
              </a:rPr>
              <a:t>Objekt av </a:t>
            </a:r>
            <a:r>
              <a:rPr lang="en-US" altLang="en-US" dirty="0" err="1">
                <a:latin typeface="Tahoma" panose="020B0604030504040204" pitchFamily="34" charset="0"/>
              </a:rPr>
              <a:t>klassen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EnkelKaninGHash</a:t>
            </a:r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75809" name="Picture 5" descr="kanin2.png">
            <a:extLst>
              <a:ext uri="{FF2B5EF4-FFF2-40B4-BE49-F238E27FC236}">
                <a16:creationId xmlns:a16="http://schemas.microsoft.com/office/drawing/2014/main" id="{6BAC0BF1-6185-6943-8C14-A8874FDCC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3" y="4392475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0" name="Picture 5" descr="kanin2.png">
            <a:extLst>
              <a:ext uri="{FF2B5EF4-FFF2-40B4-BE49-F238E27FC236}">
                <a16:creationId xmlns:a16="http://schemas.microsoft.com/office/drawing/2014/main" id="{BA5D73D0-194C-6F46-81CE-84B8A866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4813" y="1355588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1" name="Picture 3" descr="kanin.jpg">
            <a:extLst>
              <a:ext uri="{FF2B5EF4-FFF2-40B4-BE49-F238E27FC236}">
                <a16:creationId xmlns:a16="http://schemas.microsoft.com/office/drawing/2014/main" id="{01B49BD4-066A-1042-AC03-709480EC3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3700" y="2247763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2" name="Picture 3" descr="kanin.jpg">
            <a:extLst>
              <a:ext uri="{FF2B5EF4-FFF2-40B4-BE49-F238E27FC236}">
                <a16:creationId xmlns:a16="http://schemas.microsoft.com/office/drawing/2014/main" id="{D7936AFB-F01F-4D4F-924D-AD8B944BC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4" y="3101837"/>
            <a:ext cx="45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3" name="Rectangle 75">
            <a:extLst>
              <a:ext uri="{FF2B5EF4-FFF2-40B4-BE49-F238E27FC236}">
                <a16:creationId xmlns:a16="http://schemas.microsoft.com/office/drawing/2014/main" id="{7CF61778-AD0E-6247-A31A-579F8FB1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701" y="1379399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14" name="Rectangle 75">
            <a:extLst>
              <a:ext uri="{FF2B5EF4-FFF2-40B4-BE49-F238E27FC236}">
                <a16:creationId xmlns:a16="http://schemas.microsoft.com/office/drawing/2014/main" id="{D9584C3E-67D6-5040-9307-347470275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8" y="1596887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15" name="Rectangle 75">
            <a:extLst>
              <a:ext uri="{FF2B5EF4-FFF2-40B4-BE49-F238E27FC236}">
                <a16:creationId xmlns:a16="http://schemas.microsoft.com/office/drawing/2014/main" id="{51623D18-795B-014F-BEF6-8FFC0DE93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6" y="1814374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16" name="Rectangle 75">
            <a:extLst>
              <a:ext uri="{FF2B5EF4-FFF2-40B4-BE49-F238E27FC236}">
                <a16:creationId xmlns:a16="http://schemas.microsoft.com/office/drawing/2014/main" id="{229DDEDF-868B-C241-934E-2D9309817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7463" y="2031862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17" name="Rectangle 75">
            <a:extLst>
              <a:ext uri="{FF2B5EF4-FFF2-40B4-BE49-F238E27FC236}">
                <a16:creationId xmlns:a16="http://schemas.microsoft.com/office/drawing/2014/main" id="{29C0E7C9-1293-3E4B-81D9-21413A6C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1" y="2249349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18" name="Rectangle 75">
            <a:extLst>
              <a:ext uri="{FF2B5EF4-FFF2-40B4-BE49-F238E27FC236}">
                <a16:creationId xmlns:a16="http://schemas.microsoft.com/office/drawing/2014/main" id="{992AC4A9-8F91-3147-ABC4-D5BE2E355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638" y="2466837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19" name="Rectangle 75">
            <a:extLst>
              <a:ext uri="{FF2B5EF4-FFF2-40B4-BE49-F238E27FC236}">
                <a16:creationId xmlns:a16="http://schemas.microsoft.com/office/drawing/2014/main" id="{A95F4D17-D8E9-7B42-8C9C-916E589BD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2226" y="2684324"/>
            <a:ext cx="360363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20" name="Rectangle 75">
            <a:extLst>
              <a:ext uri="{FF2B5EF4-FFF2-40B4-BE49-F238E27FC236}">
                <a16:creationId xmlns:a16="http://schemas.microsoft.com/office/drawing/2014/main" id="{AD8C45AF-5626-9446-990F-B4B335B9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901812"/>
            <a:ext cx="360362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21" name="AutoShape 90">
            <a:extLst>
              <a:ext uri="{FF2B5EF4-FFF2-40B4-BE49-F238E27FC236}">
                <a16:creationId xmlns:a16="http://schemas.microsoft.com/office/drawing/2014/main" id="{A10E1F91-FF14-094C-91CA-E469D21E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9" y="1554025"/>
            <a:ext cx="649287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800">
                <a:latin typeface="Tahoma" panose="020B0604030504040204" pitchFamily="34" charset="0"/>
              </a:rPr>
              <a:t>Kalle</a:t>
            </a:r>
          </a:p>
        </p:txBody>
      </p:sp>
      <p:sp>
        <p:nvSpPr>
          <p:cNvPr id="75822" name="AutoShape 90">
            <a:extLst>
              <a:ext uri="{FF2B5EF4-FFF2-40B4-BE49-F238E27FC236}">
                <a16:creationId xmlns:a16="http://schemas.microsoft.com/office/drawing/2014/main" id="{5F11CE39-0506-6346-AEFA-30EA52B90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9" y="1982650"/>
            <a:ext cx="784225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800">
                <a:latin typeface="Tahoma" panose="020B0604030504040204" pitchFamily="34" charset="0"/>
              </a:rPr>
              <a:t>Sprett</a:t>
            </a:r>
          </a:p>
        </p:txBody>
      </p:sp>
      <p:sp>
        <p:nvSpPr>
          <p:cNvPr id="75823" name="AutoShape 90">
            <a:extLst>
              <a:ext uri="{FF2B5EF4-FFF2-40B4-BE49-F238E27FC236}">
                <a16:creationId xmlns:a16="http://schemas.microsoft.com/office/drawing/2014/main" id="{FDED9412-3181-F447-8D4F-934950546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2412863"/>
            <a:ext cx="768350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800">
                <a:latin typeface="Tahoma" panose="020B0604030504040204" pitchFamily="34" charset="0"/>
              </a:rPr>
              <a:t>Petter</a:t>
            </a:r>
          </a:p>
        </p:txBody>
      </p:sp>
      <p:sp>
        <p:nvSpPr>
          <p:cNvPr id="75824" name="AutoShape 90">
            <a:extLst>
              <a:ext uri="{FF2B5EF4-FFF2-40B4-BE49-F238E27FC236}">
                <a16:creationId xmlns:a16="http://schemas.microsoft.com/office/drawing/2014/main" id="{73593B4D-1589-2040-A86E-C339C78B2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2827200"/>
            <a:ext cx="649288" cy="2698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1800">
                <a:latin typeface="Tahoma" panose="020B0604030504040204" pitchFamily="34" charset="0"/>
              </a:rPr>
              <a:t>Kine</a:t>
            </a:r>
          </a:p>
        </p:txBody>
      </p:sp>
      <p:cxnSp>
        <p:nvCxnSpPr>
          <p:cNvPr id="75825" name="Straight Arrow Connector 68">
            <a:extLst>
              <a:ext uri="{FF2B5EF4-FFF2-40B4-BE49-F238E27FC236}">
                <a16:creationId xmlns:a16="http://schemas.microsoft.com/office/drawing/2014/main" id="{104593DE-EBF6-9246-BA44-7360273628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32613" y="1504812"/>
            <a:ext cx="887412" cy="492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26" name="Straight Arrow Connector 70">
            <a:extLst>
              <a:ext uri="{FF2B5EF4-FFF2-40B4-BE49-F238E27FC236}">
                <a16:creationId xmlns:a16="http://schemas.microsoft.com/office/drawing/2014/main" id="{9FCC5BB1-C57F-5843-99D4-2C269AE4827E}"/>
              </a:ext>
            </a:extLst>
          </p:cNvPr>
          <p:cNvCxnSpPr>
            <a:cxnSpLocks noChangeShapeType="1"/>
            <a:endCxn id="75822" idx="3"/>
          </p:cNvCxnSpPr>
          <p:nvPr/>
        </p:nvCxnSpPr>
        <p:spPr bwMode="auto">
          <a:xfrm flipH="1">
            <a:off x="6932614" y="1709599"/>
            <a:ext cx="839787" cy="4079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27" name="Straight Arrow Connector 72">
            <a:extLst>
              <a:ext uri="{FF2B5EF4-FFF2-40B4-BE49-F238E27FC236}">
                <a16:creationId xmlns:a16="http://schemas.microsoft.com/office/drawing/2014/main" id="{EFC1AEEA-5A49-2845-B7D3-F2F01E3758C9}"/>
              </a:ext>
            </a:extLst>
          </p:cNvPr>
          <p:cNvCxnSpPr>
            <a:cxnSpLocks noChangeShapeType="1"/>
            <a:endCxn id="75823" idx="3"/>
          </p:cNvCxnSpPr>
          <p:nvPr/>
        </p:nvCxnSpPr>
        <p:spPr bwMode="auto">
          <a:xfrm flipH="1">
            <a:off x="7075488" y="1925499"/>
            <a:ext cx="696912" cy="622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28" name="Straight Arrow Connector 74">
            <a:extLst>
              <a:ext uri="{FF2B5EF4-FFF2-40B4-BE49-F238E27FC236}">
                <a16:creationId xmlns:a16="http://schemas.microsoft.com/office/drawing/2014/main" id="{6871486C-904D-3E49-8952-A1E1995D994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42150" y="3006588"/>
            <a:ext cx="730250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829" name="Rectangle 37">
            <a:extLst>
              <a:ext uri="{FF2B5EF4-FFF2-40B4-BE49-F238E27FC236}">
                <a16:creationId xmlns:a16="http://schemas.microsoft.com/office/drawing/2014/main" id="{8736962A-58C4-8345-A47F-38D912253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114" y="998399"/>
            <a:ext cx="549275" cy="19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5830" name="TextBox 34">
            <a:extLst>
              <a:ext uri="{FF2B5EF4-FFF2-40B4-BE49-F238E27FC236}">
                <a16:creationId xmlns:a16="http://schemas.microsoft.com/office/drawing/2014/main" id="{A104D87F-9A71-724C-82C4-CFFAA18A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4" y="692013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HashMap&lt;String,Kanin&gt; alle </a:t>
            </a:r>
            <a:endParaRPr lang="en-US" altLang="en-US" sz="1400" i="1">
              <a:latin typeface="Tahoma" panose="020B0604030504040204" pitchFamily="34" charset="0"/>
            </a:endParaRPr>
          </a:p>
        </p:txBody>
      </p:sp>
      <p:cxnSp>
        <p:nvCxnSpPr>
          <p:cNvPr id="75831" name="Straight Arrow Connector 69">
            <a:extLst>
              <a:ext uri="{FF2B5EF4-FFF2-40B4-BE49-F238E27FC236}">
                <a16:creationId xmlns:a16="http://schemas.microsoft.com/office/drawing/2014/main" id="{C5EF700F-A977-B24A-80E1-4A077ABC31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9450" y="1101587"/>
            <a:ext cx="484188" cy="220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832" name="Rounded Rectangle 6">
            <a:extLst>
              <a:ext uri="{FF2B5EF4-FFF2-40B4-BE49-F238E27FC236}">
                <a16:creationId xmlns:a16="http://schemas.microsoft.com/office/drawing/2014/main" id="{A4AB0A49-64CA-D74E-A27B-C78602779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639" y="1253987"/>
            <a:ext cx="979487" cy="2667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5833" name="Rectangle 37">
            <a:extLst>
              <a:ext uri="{FF2B5EF4-FFF2-40B4-BE49-F238E27FC236}">
                <a16:creationId xmlns:a16="http://schemas.microsoft.com/office/drawing/2014/main" id="{D1801362-C8AA-FB43-B7E3-C34D19B2C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314" y="445949"/>
            <a:ext cx="549275" cy="19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75834" name="TextBox 34">
            <a:extLst>
              <a:ext uri="{FF2B5EF4-FFF2-40B4-BE49-F238E27FC236}">
                <a16:creationId xmlns:a16="http://schemas.microsoft.com/office/drawing/2014/main" id="{5F5B7604-D76D-2A46-84DD-4D2B4D4FB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053" y="680900"/>
            <a:ext cx="16185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>
                <a:latin typeface="Tahoma" panose="020B0604030504040204" pitchFamily="34" charset="0"/>
              </a:rPr>
              <a:t>EnkelKaninGHash</a:t>
            </a:r>
            <a:r>
              <a:rPr lang="en-US" altLang="en-US" sz="1400" dirty="0">
                <a:latin typeface="Tahoma" panose="020B060403050404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>
                <a:latin typeface="Tahoma" panose="020B0604030504040204" pitchFamily="34" charset="0"/>
              </a:rPr>
              <a:t>mittBur</a:t>
            </a:r>
            <a:r>
              <a:rPr lang="en-US" altLang="en-US" sz="1400" dirty="0">
                <a:latin typeface="Tahoma" panose="020B0604030504040204" pitchFamily="34" charset="0"/>
              </a:rPr>
              <a:t> </a:t>
            </a:r>
            <a:endParaRPr lang="en-US" altLang="en-US" sz="1400" i="1" dirty="0">
              <a:latin typeface="Tahoma" panose="020B0604030504040204" pitchFamily="34" charset="0"/>
            </a:endParaRPr>
          </a:p>
        </p:txBody>
      </p:sp>
      <p:cxnSp>
        <p:nvCxnSpPr>
          <p:cNvPr id="75835" name="Straight Arrow Connector 69">
            <a:extLst>
              <a:ext uri="{FF2B5EF4-FFF2-40B4-BE49-F238E27FC236}">
                <a16:creationId xmlns:a16="http://schemas.microsoft.com/office/drawing/2014/main" id="{6512820A-01D8-2446-82A2-552BCFB988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47950" y="517388"/>
            <a:ext cx="693738" cy="263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837" name="Rectangle 75">
            <a:extLst>
              <a:ext uri="{FF2B5EF4-FFF2-40B4-BE49-F238E27FC236}">
                <a16:creationId xmlns:a16="http://schemas.microsoft.com/office/drawing/2014/main" id="{711E686B-0685-C649-A946-F224C149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1" y="3284399"/>
            <a:ext cx="684213" cy="211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sp>
        <p:nvSpPr>
          <p:cNvPr id="75838" name="Rectangle 75">
            <a:extLst>
              <a:ext uri="{FF2B5EF4-FFF2-40B4-BE49-F238E27FC236}">
                <a16:creationId xmlns:a16="http://schemas.microsoft.com/office/drawing/2014/main" id="{BB642FC1-DACE-1D4A-8653-139EC7892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1" y="3605074"/>
            <a:ext cx="682625" cy="211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800" i="1">
              <a:latin typeface="Tahoma" panose="020B0604030504040204" pitchFamily="34" charset="0"/>
            </a:endParaRPr>
          </a:p>
        </p:txBody>
      </p:sp>
      <p:cxnSp>
        <p:nvCxnSpPr>
          <p:cNvPr id="75839" name="Straight Connector 10">
            <a:extLst>
              <a:ext uri="{FF2B5EF4-FFF2-40B4-BE49-F238E27FC236}">
                <a16:creationId xmlns:a16="http://schemas.microsoft.com/office/drawing/2014/main" id="{18D38CF9-1D76-C544-9AEB-A03FFA2ED487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034213" y="3611424"/>
            <a:ext cx="12954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840" name="Straight Connector 10">
            <a:extLst>
              <a:ext uri="{FF2B5EF4-FFF2-40B4-BE49-F238E27FC236}">
                <a16:creationId xmlns:a16="http://schemas.microsoft.com/office/drawing/2014/main" id="{2CA63561-F636-9F4D-92F8-68BE4BEDB64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021513" y="3285988"/>
            <a:ext cx="12954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841" name="TextBox 34">
            <a:extLst>
              <a:ext uri="{FF2B5EF4-FFF2-40B4-BE49-F238E27FC236}">
                <a16:creationId xmlns:a16="http://schemas.microsoft.com/office/drawing/2014/main" id="{382B5D35-D857-1047-A039-A6DB7D5D1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213" y="3193913"/>
            <a:ext cx="442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put</a:t>
            </a:r>
          </a:p>
        </p:txBody>
      </p:sp>
      <p:sp>
        <p:nvSpPr>
          <p:cNvPr id="75842" name="TextBox 34">
            <a:extLst>
              <a:ext uri="{FF2B5EF4-FFF2-40B4-BE49-F238E27FC236}">
                <a16:creationId xmlns:a16="http://schemas.microsoft.com/office/drawing/2014/main" id="{14FDC77E-960F-6B4C-BBBC-9836AE6C1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1" y="3533638"/>
            <a:ext cx="77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ahoma" panose="020B0604030504040204" pitchFamily="34" charset="0"/>
              </a:rPr>
              <a:t>remove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A17525-5804-CB40-BF63-721E9C16F1DA}"/>
              </a:ext>
            </a:extLst>
          </p:cNvPr>
          <p:cNvSpPr/>
          <p:nvPr/>
        </p:nvSpPr>
        <p:spPr>
          <a:xfrm>
            <a:off x="838200" y="5103940"/>
            <a:ext cx="9667539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EnkelKaninGHash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private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HashMap &lt;String, Kanin&gt; alle =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HashMap &lt; &gt;();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settInn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(Kanin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en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 {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alle.put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en.hentNavn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(),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en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);}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     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public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Kanin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taUt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(String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navn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) { </a:t>
            </a:r>
            <a:r>
              <a:rPr lang="en-GB" sz="1600" dirty="0">
                <a:solidFill>
                  <a:srgbClr val="4D7DD9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alle.remove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 err="1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navn</a:t>
            </a:r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); }</a:t>
            </a:r>
          </a:p>
          <a:p>
            <a:r>
              <a:rPr lang="en-GB" sz="1600" dirty="0">
                <a:solidFill>
                  <a:srgbClr val="9D9D9D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4E1096-8279-681C-DEA7-4654B0E3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662E4-63B5-1B99-D51E-31E530D0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4101044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DD11FD8-5A7C-0746-BDA1-588A90609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130300"/>
            <a:ext cx="10248900" cy="4597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B6759-1659-1C70-BB03-06DCBCCA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ED0E2-FB45-39DC-FDA9-7ED2C153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9D597-923C-66DD-2195-31D023C7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10917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2AC3782-5B0B-754F-B48E-E815C5B08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820" y="203516"/>
            <a:ext cx="8604898" cy="64509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EFFB0-6E9D-119C-28A6-88883A56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7AFF4-F5C2-EF4A-4A4B-7E978B0A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357D9-B466-BB1F-78D8-CD9D5FE5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15869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E9F6-765C-FB47-BDB9-58C9B8D8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Enhetstesting - oppsummering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B996-0D08-5049-BC26-701C738E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98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Først:  Tenk og planlegg og tenk og planlegg når du programmerer</a:t>
            </a:r>
          </a:p>
          <a:p>
            <a:r>
              <a:rPr lang="nb-NO" dirty="0"/>
              <a:t>Små deler av programmet må testes før de settes sammen til et større program</a:t>
            </a:r>
          </a:p>
          <a:p>
            <a:r>
              <a:rPr lang="nb-NO" dirty="0"/>
              <a:t>En slik liten del kan være et objekt / en klasse</a:t>
            </a:r>
          </a:p>
          <a:p>
            <a:r>
              <a:rPr lang="nb-NO" dirty="0"/>
              <a:t>Intern testing vs. ekstern testing (se på grensesnitt vs. implementasjon)</a:t>
            </a:r>
          </a:p>
          <a:p>
            <a:r>
              <a:rPr lang="nb-NO" dirty="0"/>
              <a:t>Du bør særlig teste grensetilfeller</a:t>
            </a:r>
          </a:p>
          <a:p>
            <a:pPr lvl="1"/>
            <a:r>
              <a:rPr lang="nb-NO" dirty="0" err="1"/>
              <a:t>F.eks</a:t>
            </a:r>
            <a:r>
              <a:rPr lang="nb-NO" dirty="0"/>
              <a:t>: Ta ut av tom beholdere – sette inn i full beholder</a:t>
            </a:r>
          </a:p>
          <a:p>
            <a:r>
              <a:rPr lang="nb-NO" dirty="0"/>
              <a:t>Du bør teste at alle metoder som forandrer tilstanden til objektet virker slik du ønsker  – men umulig å teste alle tilfeller</a:t>
            </a:r>
          </a:p>
          <a:p>
            <a:pPr lvl="2"/>
            <a:r>
              <a:rPr lang="nb-NO" dirty="0"/>
              <a:t>Kanskje skrive ut alle private variable før og etter et slikt metodekall (</a:t>
            </a:r>
            <a:r>
              <a:rPr lang="nb-NO" dirty="0" err="1"/>
              <a:t>toString</a:t>
            </a:r>
            <a:r>
              <a:rPr lang="nb-NO" dirty="0"/>
              <a:t>())</a:t>
            </a:r>
          </a:p>
          <a:p>
            <a:r>
              <a:rPr lang="nb-NO" dirty="0"/>
              <a:t>Du bør teste at alle observator-metodene observerer det du ønsker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ED623-1367-6752-7395-22FC5568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9B3EE-0113-0EB3-0450-E6ABA57E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E296D-C9A5-5C59-259C-1CD84FF8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11492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6CC2-5F29-4743-A0EC-3D30A943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760" y="108453"/>
            <a:ext cx="7154510" cy="1325563"/>
          </a:xfrm>
        </p:spPr>
        <p:txBody>
          <a:bodyPr/>
          <a:lstStyle/>
          <a:p>
            <a:r>
              <a:rPr lang="nb-NO" dirty="0"/>
              <a:t>Parameteroverføring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B1E0B-CADD-524A-B3B7-67F8569F3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637"/>
            <a:ext cx="10515600" cy="4786472"/>
          </a:xfrm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En parameter i en metodedeklarasjonen kalles en </a:t>
            </a:r>
            <a:r>
              <a:rPr lang="nb-NO" altLang="nb-NO" b="1" dirty="0">
                <a:ea typeface="ＭＳ Ｐゴシック" panose="020B0600070205080204" pitchFamily="34" charset="-128"/>
              </a:rPr>
              <a:t>formell parameter</a:t>
            </a:r>
          </a:p>
          <a:p>
            <a:pPr lvl="1"/>
            <a:r>
              <a:rPr lang="nb-NO" altLang="nb-NO" dirty="0">
                <a:ea typeface="ＭＳ Ｐゴシック" panose="020B0600070205080204" pitchFamily="34" charset="-128"/>
              </a:rPr>
              <a:t>En del av signaturen til metoden</a:t>
            </a:r>
          </a:p>
          <a:p>
            <a:r>
              <a:rPr lang="nb-NO" altLang="nb-NO" dirty="0">
                <a:ea typeface="ＭＳ Ｐゴシック" panose="020B0600070205080204" pitchFamily="34" charset="-128"/>
              </a:rPr>
              <a:t>Den </a:t>
            </a:r>
            <a:r>
              <a:rPr lang="nb-NO" altLang="nb-NO" b="1" dirty="0">
                <a:ea typeface="ＭＳ Ｐゴシック" panose="020B0600070205080204" pitchFamily="34" charset="-128"/>
              </a:rPr>
              <a:t>aktuelle parameteren</a:t>
            </a:r>
            <a:r>
              <a:rPr lang="nb-NO" altLang="nb-NO" dirty="0">
                <a:ea typeface="ＭＳ Ｐゴシック" panose="020B0600070205080204" pitchFamily="34" charset="-128"/>
              </a:rPr>
              <a:t> på </a:t>
            </a:r>
            <a:r>
              <a:rPr lang="nb-NO" altLang="nb-NO" dirty="0" err="1">
                <a:ea typeface="ＭＳ Ｐゴシック" panose="020B0600070205080204" pitchFamily="34" charset="-128"/>
              </a:rPr>
              <a:t>kallstedet</a:t>
            </a:r>
            <a:r>
              <a:rPr lang="nb-NO" altLang="nb-NO" dirty="0">
                <a:ea typeface="ＭＳ Ｐゴシック" panose="020B0600070205080204" pitchFamily="34" charset="-128"/>
              </a:rPr>
              <a:t> er et </a:t>
            </a:r>
            <a:r>
              <a:rPr lang="nb-NO" altLang="nb-NO" b="1" dirty="0">
                <a:ea typeface="ＭＳ Ｐゴシック" panose="020B0600070205080204" pitchFamily="34" charset="-128"/>
              </a:rPr>
              <a:t>uttrykk</a:t>
            </a:r>
            <a:r>
              <a:rPr lang="nb-NO" altLang="nb-NO" dirty="0">
                <a:ea typeface="ＭＳ Ｐゴシック" panose="020B0600070205080204" pitchFamily="34" charset="-128"/>
              </a:rPr>
              <a:t> som evalueres til en verdi  i det metoden kalles</a:t>
            </a:r>
            <a:br>
              <a:rPr lang="nb-NO" altLang="nb-NO" dirty="0">
                <a:ea typeface="ＭＳ Ｐゴシック" panose="020B0600070205080204" pitchFamily="34" charset="-128"/>
              </a:rPr>
            </a:br>
            <a:endParaRPr lang="nb-NO" altLang="nb-NO" dirty="0">
              <a:ea typeface="ＭＳ Ｐゴシック" panose="020B0600070205080204" pitchFamily="34" charset="-128"/>
            </a:endParaRPr>
          </a:p>
          <a:p>
            <a:r>
              <a:rPr lang="nb-NO" altLang="nb-NO" dirty="0">
                <a:ea typeface="ＭＳ Ｐゴシック" panose="020B0600070205080204" pitchFamily="34" charset="-128"/>
              </a:rPr>
              <a:t>Denne verdien tas med til metoden og det opprettes en metodeinstans</a:t>
            </a:r>
            <a:r>
              <a:rPr lang="nb-NO" altLang="nb-NO" b="1" dirty="0">
                <a:ea typeface="ＭＳ Ｐゴシック" panose="020B0600070205080204" pitchFamily="34" charset="-128"/>
              </a:rPr>
              <a:t> </a:t>
            </a:r>
            <a:r>
              <a:rPr lang="nb-NO" altLang="nb-NO" dirty="0">
                <a:ea typeface="ＭＳ Ｐゴシック" panose="020B0600070205080204" pitchFamily="34" charset="-128"/>
              </a:rPr>
              <a:t>som inneholder</a:t>
            </a:r>
            <a:r>
              <a:rPr lang="nb-NO" altLang="nb-NO" b="1" dirty="0">
                <a:ea typeface="ＭＳ Ｐゴシック" panose="020B0600070205080204" pitchFamily="34" charset="-128"/>
              </a:rPr>
              <a:t> </a:t>
            </a:r>
            <a:r>
              <a:rPr lang="nb-NO" altLang="nb-NO" dirty="0">
                <a:ea typeface="ＭＳ Ｐゴシック" panose="020B0600070205080204" pitchFamily="34" charset="-128"/>
              </a:rPr>
              <a:t>den formelle parameteren</a:t>
            </a:r>
            <a:r>
              <a:rPr lang="nb-NO" altLang="nb-NO" b="1" dirty="0">
                <a:ea typeface="ＭＳ Ｐゴシック" panose="020B0600070205080204" pitchFamily="34" charset="-128"/>
              </a:rPr>
              <a:t> </a:t>
            </a:r>
            <a:r>
              <a:rPr lang="nb-NO" altLang="nb-NO" dirty="0">
                <a:ea typeface="ＭＳ Ｐゴシック" panose="020B0600070205080204" pitchFamily="34" charset="-128"/>
              </a:rPr>
              <a:t>som lokal variabel og med denne verdien som startverdi.</a:t>
            </a:r>
          </a:p>
          <a:p>
            <a:endParaRPr lang="nb-NO" dirty="0"/>
          </a:p>
        </p:txBody>
      </p:sp>
      <p:sp>
        <p:nvSpPr>
          <p:cNvPr id="4" name="AutoShape 37">
            <a:extLst>
              <a:ext uri="{FF2B5EF4-FFF2-40B4-BE49-F238E27FC236}">
                <a16:creationId xmlns:a16="http://schemas.microsoft.com/office/drawing/2014/main" id="{B8F9076A-97FA-E042-8E11-0867F4D72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7152" y="4493040"/>
            <a:ext cx="2685977" cy="225650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nb-NO" altLang="en-US" sz="1400">
              <a:latin typeface="+mn-lt"/>
            </a:endParaRPr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4013E574-335E-4D4A-A191-01523204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5985" y="5358143"/>
            <a:ext cx="2298986" cy="8661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>
              <a:latin typeface="+mn-lt"/>
            </a:endParaRP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42EEDB3E-B64D-6B41-9972-6345A503E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614" y="5011177"/>
            <a:ext cx="220714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800" dirty="0">
                <a:latin typeface="+mn-lt"/>
              </a:rPr>
              <a:t>spis(double mengde)</a:t>
            </a:r>
          </a:p>
        </p:txBody>
      </p:sp>
      <p:sp>
        <p:nvSpPr>
          <p:cNvPr id="7" name="Line 40">
            <a:extLst>
              <a:ext uri="{FF2B5EF4-FFF2-40B4-BE49-F238E27FC236}">
                <a16:creationId xmlns:a16="http://schemas.microsoft.com/office/drawing/2014/main" id="{57BC1003-F383-1D46-BE24-78DD16E21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17890" y="5360427"/>
            <a:ext cx="45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3288EEF4-A328-754C-9BD6-CE4228344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2870" y="5850491"/>
            <a:ext cx="179036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nb-NO" altLang="en-US" sz="1400" dirty="0">
                <a:latin typeface="+mn-lt"/>
              </a:rPr>
              <a:t>vekt = vekt + mengde;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F57BC0-BAEF-684D-9580-4D4EAF423874}"/>
              </a:ext>
            </a:extLst>
          </p:cNvPr>
          <p:cNvGrpSpPr>
            <a:grpSpLocks/>
          </p:cNvGrpSpPr>
          <p:nvPr/>
        </p:nvGrpSpPr>
        <p:grpSpPr bwMode="auto">
          <a:xfrm>
            <a:off x="8857996" y="4454757"/>
            <a:ext cx="1514475" cy="584200"/>
            <a:chOff x="7134225" y="3719513"/>
            <a:chExt cx="1514475" cy="584775"/>
          </a:xfrm>
        </p:grpSpPr>
        <p:sp>
          <p:nvSpPr>
            <p:cNvPr id="10" name="Text Box 41">
              <a:extLst>
                <a:ext uri="{FF2B5EF4-FFF2-40B4-BE49-F238E27FC236}">
                  <a16:creationId xmlns:a16="http://schemas.microsoft.com/office/drawing/2014/main" id="{76AB3D29-7B2A-3840-B448-E0B5BF08D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vekt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11" name="Rectangle 47">
              <a:extLst>
                <a:ext uri="{FF2B5EF4-FFF2-40B4-BE49-F238E27FC236}">
                  <a16:creationId xmlns:a16="http://schemas.microsoft.com/office/drawing/2014/main" id="{2B234771-4C15-FA4C-BD0C-2999C5638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2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341186-3C71-8844-85AC-E930AB2A8121}"/>
              </a:ext>
            </a:extLst>
          </p:cNvPr>
          <p:cNvSpPr txBox="1"/>
          <p:nvPr/>
        </p:nvSpPr>
        <p:spPr>
          <a:xfrm>
            <a:off x="9370896" y="468153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5.6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D1BACC-9909-4A45-9D71-064705EEA3CA}"/>
              </a:ext>
            </a:extLst>
          </p:cNvPr>
          <p:cNvGrpSpPr>
            <a:grpSpLocks/>
          </p:cNvGrpSpPr>
          <p:nvPr/>
        </p:nvGrpSpPr>
        <p:grpSpPr bwMode="auto">
          <a:xfrm>
            <a:off x="9161785" y="5315184"/>
            <a:ext cx="1514475" cy="584200"/>
            <a:chOff x="7134225" y="3719513"/>
            <a:chExt cx="1514475" cy="584775"/>
          </a:xfrm>
        </p:grpSpPr>
        <p:sp>
          <p:nvSpPr>
            <p:cNvPr id="14" name="Text Box 41">
              <a:extLst>
                <a:ext uri="{FF2B5EF4-FFF2-40B4-BE49-F238E27FC236}">
                  <a16:creationId xmlns:a16="http://schemas.microsoft.com/office/drawing/2014/main" id="{65162AAE-D96A-084B-ABF3-C08D689F6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225" y="3719513"/>
              <a:ext cx="1514475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mengde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1600" dirty="0">
                  <a:latin typeface="+mn-lt"/>
                </a:rPr>
                <a:t>              </a:t>
              </a:r>
            </a:p>
          </p:txBody>
        </p:sp>
        <p:sp>
          <p:nvSpPr>
            <p:cNvPr id="15" name="Rectangle 47">
              <a:extLst>
                <a:ext uri="{FF2B5EF4-FFF2-40B4-BE49-F238E27FC236}">
                  <a16:creationId xmlns:a16="http://schemas.microsoft.com/office/drawing/2014/main" id="{B362168A-5D64-FF47-9978-9F6466F43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4029380"/>
              <a:ext cx="595312" cy="1922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00">
                <a:latin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BE9A4D0-1D49-AA4D-9D47-E1DC5CD1A4B5}"/>
              </a:ext>
            </a:extLst>
          </p:cNvPr>
          <p:cNvSpPr txBox="1"/>
          <p:nvPr/>
        </p:nvSpPr>
        <p:spPr>
          <a:xfrm>
            <a:off x="9674685" y="554195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4A977E82-2BFB-ED45-A655-51EBB0A7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017" y="5196524"/>
            <a:ext cx="718660" cy="22816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31" name="Straight Arrow Connector 26">
            <a:extLst>
              <a:ext uri="{FF2B5EF4-FFF2-40B4-BE49-F238E27FC236}">
                <a16:creationId xmlns:a16="http://schemas.microsoft.com/office/drawing/2014/main" id="{4CF50E0F-38F4-2448-A96A-F2406DF2BB6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33347" y="4681532"/>
            <a:ext cx="1568120" cy="587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B3DC2FA4-A55E-EF40-80A6-83F1947D7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60" y="4841900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pus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7239ED-4388-C54E-90EC-B64D108D24BA}"/>
              </a:ext>
            </a:extLst>
          </p:cNvPr>
          <p:cNvSpPr txBox="1"/>
          <p:nvPr/>
        </p:nvSpPr>
        <p:spPr>
          <a:xfrm>
            <a:off x="2231518" y="5189944"/>
            <a:ext cx="2005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double fisk = 0.2;</a:t>
            </a:r>
          </a:p>
          <a:p>
            <a:r>
              <a:rPr lang="nb-NO" dirty="0"/>
              <a:t>double salat = 0.1;</a:t>
            </a:r>
          </a:p>
          <a:p>
            <a:endParaRPr lang="nb-NO" dirty="0"/>
          </a:p>
          <a:p>
            <a:r>
              <a:rPr lang="nb-NO" dirty="0" err="1"/>
              <a:t>pus.spis</a:t>
            </a:r>
            <a:r>
              <a:rPr lang="nb-NO" dirty="0"/>
              <a:t>(</a:t>
            </a:r>
            <a:r>
              <a:rPr lang="nb-NO" dirty="0" err="1"/>
              <a:t>fisk+salat</a:t>
            </a:r>
            <a:r>
              <a:rPr lang="nb-NO" dirty="0"/>
              <a:t>);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E741B6-361B-D84B-B65B-9784F1091A27}"/>
              </a:ext>
            </a:extLst>
          </p:cNvPr>
          <p:cNvCxnSpPr>
            <a:cxnSpLocks/>
          </p:cNvCxnSpPr>
          <p:nvPr/>
        </p:nvCxnSpPr>
        <p:spPr>
          <a:xfrm flipH="1">
            <a:off x="3742842" y="2669200"/>
            <a:ext cx="4249868" cy="34429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C72FF3-6ED6-3B47-A850-B1DC3186CA63}"/>
              </a:ext>
            </a:extLst>
          </p:cNvPr>
          <p:cNvCxnSpPr>
            <a:cxnSpLocks/>
          </p:cNvCxnSpPr>
          <p:nvPr/>
        </p:nvCxnSpPr>
        <p:spPr>
          <a:xfrm>
            <a:off x="9609102" y="1826747"/>
            <a:ext cx="650655" cy="32241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52973AB-9031-C54C-97A0-81527779D355}"/>
              </a:ext>
            </a:extLst>
          </p:cNvPr>
          <p:cNvSpPr txBox="1"/>
          <p:nvPr/>
        </p:nvSpPr>
        <p:spPr>
          <a:xfrm>
            <a:off x="9430722" y="6036330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000" dirty="0"/>
              <a:t>. . . . .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FA7DAF2-9EE7-F2AA-E230-14FB486E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964F691-78BC-8B74-9D4E-3A348598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1296054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1BEC-9EAD-6743-A57D-2B460F736D9E}"/>
              </a:ext>
            </a:extLst>
          </p:cNvPr>
          <p:cNvSpPr txBox="1">
            <a:spLocks/>
          </p:cNvSpPr>
          <p:nvPr/>
        </p:nvSpPr>
        <p:spPr>
          <a:xfrm>
            <a:off x="2547147" y="243495"/>
            <a:ext cx="768397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Parameteroverføring i 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94645-1797-094A-ADB4-913FFD057898}"/>
              </a:ext>
            </a:extLst>
          </p:cNvPr>
          <p:cNvSpPr txBox="1">
            <a:spLocks/>
          </p:cNvSpPr>
          <p:nvPr/>
        </p:nvSpPr>
        <p:spPr>
          <a:xfrm>
            <a:off x="838200" y="1314768"/>
            <a:ext cx="10515600" cy="36881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Gjelder også for </a:t>
            </a:r>
            <a:r>
              <a:rPr lang="nb-NO" sz="2400" dirty="0" err="1"/>
              <a:t>parametre</a:t>
            </a:r>
            <a:r>
              <a:rPr lang="nb-NO" sz="2400" dirty="0"/>
              <a:t> til konstruktører</a:t>
            </a:r>
          </a:p>
          <a:p>
            <a:r>
              <a:rPr lang="nb-NO" sz="2400" dirty="0"/>
              <a:t>Alltid "by </a:t>
            </a:r>
            <a:r>
              <a:rPr lang="nb-NO" sz="2400" dirty="0" err="1"/>
              <a:t>value</a:t>
            </a:r>
            <a:r>
              <a:rPr lang="nb-NO" sz="2400" dirty="0"/>
              <a:t>"   </a:t>
            </a:r>
            <a:r>
              <a:rPr lang="nb-NO" sz="1700" dirty="0"/>
              <a:t>(verdien av uttrykket tas med til metodeinstansen)</a:t>
            </a:r>
          </a:p>
          <a:p>
            <a:r>
              <a:rPr lang="nb-NO" sz="2400" dirty="0"/>
              <a:t>Referanser/objekter blir da "by </a:t>
            </a:r>
            <a:r>
              <a:rPr lang="nb-NO" sz="2400" dirty="0" err="1"/>
              <a:t>reference</a:t>
            </a:r>
            <a:r>
              <a:rPr lang="nb-NO" sz="2400" dirty="0"/>
              <a:t>"  </a:t>
            </a:r>
            <a:r>
              <a:rPr lang="nb-NO" sz="1700" dirty="0"/>
              <a:t>(en referanseverdi tas med til metodeinstansen)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nb-NO" sz="2400" dirty="0"/>
            </a:br>
            <a:r>
              <a:rPr lang="nb-NO" sz="2400" dirty="0"/>
              <a:t>Med andre ord</a:t>
            </a:r>
            <a:r>
              <a:rPr lang="nb-NO" sz="2400" dirty="0">
                <a:sym typeface="Wingdings" pitchFamily="2" charset="2"/>
              </a:rPr>
              <a:t>:</a:t>
            </a:r>
            <a:endParaRPr lang="nb-NO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400" dirty="0"/>
              <a:t>1. Regn ut verdien av uttrykket på </a:t>
            </a:r>
            <a:r>
              <a:rPr lang="nb-NO" sz="2400" dirty="0" err="1"/>
              <a:t>kallstedet</a:t>
            </a:r>
            <a:r>
              <a:rPr lang="nb-NO" sz="2400" dirty="0"/>
              <a:t> (aktuell parameter)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400" dirty="0"/>
              <a:t>2. Opprett en </a:t>
            </a:r>
            <a:r>
              <a:rPr lang="nb-NO" sz="2400" dirty="0" err="1"/>
              <a:t>metodeinnstans</a:t>
            </a:r>
            <a:r>
              <a:rPr lang="nb-NO" sz="2400" dirty="0"/>
              <a:t> og ta med denne verdien til metoden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400" dirty="0"/>
              <a:t>3. La den formelle parameteren i metoden bli en lokal variabel i metoden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400" dirty="0"/>
              <a:t>4. Verdien som er tatt med blir startverdien til den lokale </a:t>
            </a:r>
            <a:r>
              <a:rPr lang="nb-NO" sz="2400" dirty="0" err="1"/>
              <a:t>variablen</a:t>
            </a:r>
            <a:endParaRPr lang="nb-NO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9CAD9-9BBA-B648-BD22-F60C1DD58341}"/>
              </a:ext>
            </a:extLst>
          </p:cNvPr>
          <p:cNvSpPr txBox="1"/>
          <p:nvPr/>
        </p:nvSpPr>
        <p:spPr>
          <a:xfrm>
            <a:off x="1258645" y="5819887"/>
            <a:ext cx="924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To eksempler til på de neste sidene.  En konstruktør tar parametre akkurat som en vanlig metode.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4A845-EC16-6B5A-E0F4-54AC918E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05194-7456-B0CE-793E-F5CA6B9F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A2FBA-A9D2-1A54-6F49-5B075755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59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0721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00D8FA9C-A2DB-9634-765B-A7BB8E92427A}"/>
              </a:ext>
            </a:extLst>
          </p:cNvPr>
          <p:cNvSpPr/>
          <p:nvPr/>
        </p:nvSpPr>
        <p:spPr>
          <a:xfrm>
            <a:off x="5226080" y="3422309"/>
            <a:ext cx="706438" cy="6195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A25D0A5-1F3F-BAF5-338D-D37827B8568A}"/>
              </a:ext>
            </a:extLst>
          </p:cNvPr>
          <p:cNvSpPr/>
          <p:nvPr/>
        </p:nvSpPr>
        <p:spPr>
          <a:xfrm>
            <a:off x="5227435" y="1750959"/>
            <a:ext cx="706438" cy="6195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F36DDA-B911-1800-A526-4D2939BC95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3873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D8F85D-C455-553A-13E7-EF2CE59724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8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4BE661-527A-AF98-67EB-02C8E0E84A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84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43A502-A0C9-C1CF-778B-071DDECFED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36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CA894D-AEDF-4C30-9976-BEBC02C9E1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688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B78C00-830C-D6FA-FAE4-475B6AD85A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841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E08015-125F-7E7A-AB1E-5C5C375633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993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4518B2-0FF7-4935-86BD-CE42BFEE62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1146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955911-5151-E4C7-3989-05AA0CA957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1298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4B1AC-9FDC-A632-5542-1A9BACD32E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1450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FF1810-3684-6CCC-09DB-6D8F811AEA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1603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D5BB66-2511-B45E-060D-D633D85862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1755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949935-E4C9-A408-B759-E6E941A8E3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1908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1C3DD0-2230-CDCB-53CA-2F2AA9C25C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060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B250D1-3C4A-FEA3-D857-D262CFE514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212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2F1971-FF28-C517-BBBE-14DCB6199E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365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01C433-F8FE-55A0-D073-6EF560C8F5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517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2A8144-1A7B-2682-F550-CB66BEC088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670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40AF88-36BC-A3D6-30B7-435530FF71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822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4D40CB-9864-CE78-9143-EDD19A3A8C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2974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A6A944-97DA-2924-1DF4-8C82E61E07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127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A2A921-EB4B-B196-B047-E5C880DB1D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286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F670FB-D35B-68C3-0458-6E81FAE7F8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438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0072DF-1BE6-CAFF-132D-8254EB53F9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590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C28B3D-DF3E-B0B2-DFAB-E6D7E99DC8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743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9509D1-CD4E-EE03-1CA3-F182ECCC9F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3895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B95187-77EA-636E-86A2-678D978183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048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9F13B7-A795-64F0-AA59-01418FE52D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200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C13008-B91E-ECDD-B27C-384F9794ED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352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A2603E-CFD7-3954-3771-B0D486A3BE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505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AF7623-41E4-044D-983B-ED9AE458A6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657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3251288-2AA6-DA1B-C851-008B94256A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810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110553-D361-0597-C754-9924727105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4962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536F69-7527-A852-15F8-38AA5C6F39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114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F1E1C0-7B1E-9817-3C7A-6B413CF976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267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2DF68D6-7A93-10DA-8A79-EF39E5A29E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419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0569A82-4A58-252D-CC64-E62B37F7B6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572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708AD4-B053-398D-E73B-0C55DB11AA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724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AD208A-865A-6813-371D-1A5DDA8351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5876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106">
            <a:extLst>
              <a:ext uri="{FF2B5EF4-FFF2-40B4-BE49-F238E27FC236}">
                <a16:creationId xmlns:a16="http://schemas.microsoft.com/office/drawing/2014/main" id="{BAFFEC7C-1DFF-A367-EB13-6843C7D784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6029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Connector 108">
            <a:extLst>
              <a:ext uri="{FF2B5EF4-FFF2-40B4-BE49-F238E27FC236}">
                <a16:creationId xmlns:a16="http://schemas.microsoft.com/office/drawing/2014/main" id="{C3C571DD-1352-450F-1E28-4A56E418CE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61732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109">
            <a:extLst>
              <a:ext uri="{FF2B5EF4-FFF2-40B4-BE49-F238E27FC236}">
                <a16:creationId xmlns:a16="http://schemas.microsoft.com/office/drawing/2014/main" id="{6066EC16-3ECC-DFCC-38A5-F5088CD568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63256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Connector 110">
            <a:extLst>
              <a:ext uri="{FF2B5EF4-FFF2-40B4-BE49-F238E27FC236}">
                <a16:creationId xmlns:a16="http://schemas.microsoft.com/office/drawing/2014/main" id="{1AB39C56-E602-D484-C424-81E18ECF16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3149" y="64780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TextBox 112">
            <a:extLst>
              <a:ext uri="{FF2B5EF4-FFF2-40B4-BE49-F238E27FC236}">
                <a16:creationId xmlns:a16="http://schemas.microsoft.com/office/drawing/2014/main" id="{AD480D3D-8972-0350-EE46-2C403D5A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432" y="6122934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93685398</a:t>
            </a:r>
          </a:p>
        </p:txBody>
      </p:sp>
      <p:sp>
        <p:nvSpPr>
          <p:cNvPr id="90" name="TextBox 124">
            <a:extLst>
              <a:ext uri="{FF2B5EF4-FFF2-40B4-BE49-F238E27FC236}">
                <a16:creationId xmlns:a16="http://schemas.microsoft.com/office/drawing/2014/main" id="{B63E1476-F6A4-D829-42F3-CC40FC472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592" y="1427627"/>
            <a:ext cx="11080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en-US" altLang="nb-NO" sz="2000" dirty="0">
              <a:latin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dirty="0" err="1">
                <a:latin typeface="Times New Roman" panose="02020603050405020304" pitchFamily="18" charset="0"/>
              </a:rPr>
              <a:t>vekt</a:t>
            </a:r>
            <a:br>
              <a:rPr lang="en-US" altLang="nb-NO" sz="2000" dirty="0">
                <a:latin typeface="Times New Roman" panose="02020603050405020304" pitchFamily="18" charset="0"/>
              </a:rPr>
            </a:br>
            <a:r>
              <a:rPr lang="en-US" altLang="nb-NO" sz="2000" dirty="0" err="1">
                <a:latin typeface="Times New Roman" panose="02020603050405020304" pitchFamily="18" charset="0"/>
              </a:rPr>
              <a:t>fødselsår</a:t>
            </a:r>
            <a:endParaRPr lang="en-US" altLang="nb-NO" sz="2000" dirty="0">
              <a:latin typeface="Times New Roman" panose="02020603050405020304" pitchFamily="18" charset="0"/>
            </a:endParaRPr>
          </a:p>
        </p:txBody>
      </p:sp>
      <p:cxnSp>
        <p:nvCxnSpPr>
          <p:cNvPr id="91" name="Straight Connector 125">
            <a:extLst>
              <a:ext uri="{FF2B5EF4-FFF2-40B4-BE49-F238E27FC236}">
                <a16:creationId xmlns:a16="http://schemas.microsoft.com/office/drawing/2014/main" id="{51B36C7F-530C-1BB6-6A48-4FFF7E57EB2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995578" y="3438525"/>
            <a:ext cx="2956313" cy="5674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" name="TextBox 126">
            <a:extLst>
              <a:ext uri="{FF2B5EF4-FFF2-40B4-BE49-F238E27FC236}">
                <a16:creationId xmlns:a16="http://schemas.microsoft.com/office/drawing/2014/main" id="{8F378F5B-DF53-A197-E831-9F54602F1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312" y="2990731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dirty="0" err="1">
                <a:latin typeface="Times New Roman" panose="02020603050405020304" pitchFamily="18" charset="0"/>
              </a:rPr>
              <a:t>Minnebuss</a:t>
            </a:r>
            <a:endParaRPr lang="en-US" altLang="nb-NO" sz="1800" dirty="0">
              <a:latin typeface="Times New Roman" panose="02020603050405020304" pitchFamily="18" charset="0"/>
            </a:endParaRPr>
          </a:p>
        </p:txBody>
      </p:sp>
      <p:sp>
        <p:nvSpPr>
          <p:cNvPr id="100" name="TextBox 137">
            <a:extLst>
              <a:ext uri="{FF2B5EF4-FFF2-40B4-BE49-F238E27FC236}">
                <a16:creationId xmlns:a16="http://schemas.microsoft.com/office/drawing/2014/main" id="{8FDF5C5A-BFD4-4B18-A93F-633B48D37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311" y="179388"/>
            <a:ext cx="263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1" name="TextBox 138">
            <a:extLst>
              <a:ext uri="{FF2B5EF4-FFF2-40B4-BE49-F238E27FC236}">
                <a16:creationId xmlns:a16="http://schemas.microsoft.com/office/drawing/2014/main" id="{0A7C9E11-5AE1-0773-225D-1AA1469C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435" y="59753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100" dirty="0">
              <a:latin typeface="Times New Roman" panose="02020603050405020304" pitchFamily="18" charset="0"/>
            </a:endParaRPr>
          </a:p>
        </p:txBody>
      </p:sp>
      <p:sp>
        <p:nvSpPr>
          <p:cNvPr id="103" name="TextBox 43">
            <a:extLst>
              <a:ext uri="{FF2B5EF4-FFF2-40B4-BE49-F238E27FC236}">
                <a16:creationId xmlns:a16="http://schemas.microsoft.com/office/drawing/2014/main" id="{40B29FE3-A19A-B894-17DF-64329C43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793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46579596</a:t>
            </a:r>
          </a:p>
        </p:txBody>
      </p:sp>
      <p:sp>
        <p:nvSpPr>
          <p:cNvPr id="104" name="TextBox 44">
            <a:extLst>
              <a:ext uri="{FF2B5EF4-FFF2-40B4-BE49-F238E27FC236}">
                <a16:creationId xmlns:a16="http://schemas.microsoft.com/office/drawing/2014/main" id="{434FF6E1-4FB4-8A23-A24A-C2BD7CE27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945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46579600</a:t>
            </a:r>
          </a:p>
        </p:txBody>
      </p:sp>
      <p:sp>
        <p:nvSpPr>
          <p:cNvPr id="105" name="TextBox 45">
            <a:extLst>
              <a:ext uri="{FF2B5EF4-FFF2-40B4-BE49-F238E27FC236}">
                <a16:creationId xmlns:a16="http://schemas.microsoft.com/office/drawing/2014/main" id="{FE05879C-4C7F-4434-4755-3BE3F64A5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1097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46579604</a:t>
            </a:r>
          </a:p>
        </p:txBody>
      </p:sp>
      <p:sp>
        <p:nvSpPr>
          <p:cNvPr id="106" name="TextBox 46">
            <a:extLst>
              <a:ext uri="{FF2B5EF4-FFF2-40B4-BE49-F238E27FC236}">
                <a16:creationId xmlns:a16="http://schemas.microsoft.com/office/drawing/2014/main" id="{9F8FA893-E296-1ECA-2AE8-9D84D27C0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1250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46579608</a:t>
            </a:r>
          </a:p>
        </p:txBody>
      </p:sp>
      <p:sp>
        <p:nvSpPr>
          <p:cNvPr id="107" name="TextBox 47">
            <a:extLst>
              <a:ext uri="{FF2B5EF4-FFF2-40B4-BE49-F238E27FC236}">
                <a16:creationId xmlns:a16="http://schemas.microsoft.com/office/drawing/2014/main" id="{263A9CFE-A0EC-3E1F-3424-E59FB0472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1402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46579612</a:t>
            </a:r>
          </a:p>
        </p:txBody>
      </p:sp>
      <p:sp>
        <p:nvSpPr>
          <p:cNvPr id="108" name="TextBox 48">
            <a:extLst>
              <a:ext uri="{FF2B5EF4-FFF2-40B4-BE49-F238E27FC236}">
                <a16:creationId xmlns:a16="http://schemas.microsoft.com/office/drawing/2014/main" id="{3F2AAB13-6596-4A79-D853-AEDB3A90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1555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46579616</a:t>
            </a:r>
          </a:p>
        </p:txBody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710BEC0D-8BB4-AF6A-EF66-736C4396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1707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46579620</a:t>
            </a:r>
          </a:p>
        </p:txBody>
      </p:sp>
      <p:sp>
        <p:nvSpPr>
          <p:cNvPr id="110" name="TextBox 50">
            <a:extLst>
              <a:ext uri="{FF2B5EF4-FFF2-40B4-BE49-F238E27FC236}">
                <a16:creationId xmlns:a16="http://schemas.microsoft.com/office/drawing/2014/main" id="{F4DA7055-ADC9-1046-F97E-A8926C76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1859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46579624</a:t>
            </a:r>
          </a:p>
        </p:txBody>
      </p:sp>
      <p:sp>
        <p:nvSpPr>
          <p:cNvPr id="111" name="TextBox 51">
            <a:extLst>
              <a:ext uri="{FF2B5EF4-FFF2-40B4-BE49-F238E27FC236}">
                <a16:creationId xmlns:a16="http://schemas.microsoft.com/office/drawing/2014/main" id="{0DD08E7D-5466-6FFF-A65E-502D3AE0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2012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46579628</a:t>
            </a:r>
          </a:p>
        </p:txBody>
      </p:sp>
      <p:sp>
        <p:nvSpPr>
          <p:cNvPr id="112" name="TextBox 52">
            <a:extLst>
              <a:ext uri="{FF2B5EF4-FFF2-40B4-BE49-F238E27FC236}">
                <a16:creationId xmlns:a16="http://schemas.microsoft.com/office/drawing/2014/main" id="{3CD0EF59-0B71-9BD7-1669-2DBF994A5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2164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46579632</a:t>
            </a:r>
          </a:p>
        </p:txBody>
      </p:sp>
      <p:sp>
        <p:nvSpPr>
          <p:cNvPr id="113" name="TextBox 53">
            <a:extLst>
              <a:ext uri="{FF2B5EF4-FFF2-40B4-BE49-F238E27FC236}">
                <a16:creationId xmlns:a16="http://schemas.microsoft.com/office/drawing/2014/main" id="{98FB5DFA-5B18-0C71-FA18-9ACFC4D46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2317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46579636</a:t>
            </a:r>
          </a:p>
        </p:txBody>
      </p:sp>
      <p:sp>
        <p:nvSpPr>
          <p:cNvPr id="114" name="TextBox 54">
            <a:extLst>
              <a:ext uri="{FF2B5EF4-FFF2-40B4-BE49-F238E27FC236}">
                <a16:creationId xmlns:a16="http://schemas.microsoft.com/office/drawing/2014/main" id="{8E29A79F-27FA-92A8-2A9C-AB94328D3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2469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46579640</a:t>
            </a:r>
          </a:p>
        </p:txBody>
      </p:sp>
      <p:sp>
        <p:nvSpPr>
          <p:cNvPr id="115" name="TextBox 55">
            <a:extLst>
              <a:ext uri="{FF2B5EF4-FFF2-40B4-BE49-F238E27FC236}">
                <a16:creationId xmlns:a16="http://schemas.microsoft.com/office/drawing/2014/main" id="{CA4BC1D6-8A12-5243-ACEB-07AD37015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2621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46579644</a:t>
            </a:r>
          </a:p>
        </p:txBody>
      </p:sp>
      <p:sp>
        <p:nvSpPr>
          <p:cNvPr id="116" name="TextBox 56">
            <a:extLst>
              <a:ext uri="{FF2B5EF4-FFF2-40B4-BE49-F238E27FC236}">
                <a16:creationId xmlns:a16="http://schemas.microsoft.com/office/drawing/2014/main" id="{6906E607-E3FD-CD3B-AFFF-059E8694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2774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46579348</a:t>
            </a:r>
          </a:p>
        </p:txBody>
      </p:sp>
      <p:sp>
        <p:nvSpPr>
          <p:cNvPr id="117" name="TextBox 57">
            <a:extLst>
              <a:ext uri="{FF2B5EF4-FFF2-40B4-BE49-F238E27FC236}">
                <a16:creationId xmlns:a16="http://schemas.microsoft.com/office/drawing/2014/main" id="{3061B511-38A4-A6B6-B0DF-93DD2E4C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3683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53485308</a:t>
            </a:r>
          </a:p>
        </p:txBody>
      </p:sp>
      <p:sp>
        <p:nvSpPr>
          <p:cNvPr id="118" name="TextBox 58">
            <a:extLst>
              <a:ext uri="{FF2B5EF4-FFF2-40B4-BE49-F238E27FC236}">
                <a16:creationId xmlns:a16="http://schemas.microsoft.com/office/drawing/2014/main" id="{58B43942-7AF4-65A3-6528-85E32B2CC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3836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53485312</a:t>
            </a:r>
          </a:p>
        </p:txBody>
      </p:sp>
      <p:sp>
        <p:nvSpPr>
          <p:cNvPr id="119" name="TextBox 59">
            <a:extLst>
              <a:ext uri="{FF2B5EF4-FFF2-40B4-BE49-F238E27FC236}">
                <a16:creationId xmlns:a16="http://schemas.microsoft.com/office/drawing/2014/main" id="{45F8E442-BBE4-E4A6-7B97-6BF01AA8B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3988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53485316</a:t>
            </a:r>
          </a:p>
        </p:txBody>
      </p:sp>
      <p:sp>
        <p:nvSpPr>
          <p:cNvPr id="120" name="TextBox 60">
            <a:extLst>
              <a:ext uri="{FF2B5EF4-FFF2-40B4-BE49-F238E27FC236}">
                <a16:creationId xmlns:a16="http://schemas.microsoft.com/office/drawing/2014/main" id="{222D1A46-2DD7-7DAD-25C0-79DA143A8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4141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>
                <a:latin typeface="Times New Roman" panose="02020603050405020304" pitchFamily="18" charset="0"/>
              </a:rPr>
              <a:t>53485320</a:t>
            </a:r>
          </a:p>
        </p:txBody>
      </p:sp>
      <p:sp>
        <p:nvSpPr>
          <p:cNvPr id="121" name="TextBox 61">
            <a:extLst>
              <a:ext uri="{FF2B5EF4-FFF2-40B4-BE49-F238E27FC236}">
                <a16:creationId xmlns:a16="http://schemas.microsoft.com/office/drawing/2014/main" id="{E4CA4C76-9F8B-E732-7A42-4159AB90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4293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53485324</a:t>
            </a:r>
          </a:p>
        </p:txBody>
      </p:sp>
      <p:sp>
        <p:nvSpPr>
          <p:cNvPr id="122" name="TextBox 62">
            <a:extLst>
              <a:ext uri="{FF2B5EF4-FFF2-40B4-BE49-F238E27FC236}">
                <a16:creationId xmlns:a16="http://schemas.microsoft.com/office/drawing/2014/main" id="{F9A5BDED-D91A-01AB-F2BE-7309B664C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4445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53485328</a:t>
            </a:r>
          </a:p>
        </p:txBody>
      </p:sp>
      <p:sp>
        <p:nvSpPr>
          <p:cNvPr id="123" name="TextBox 63">
            <a:extLst>
              <a:ext uri="{FF2B5EF4-FFF2-40B4-BE49-F238E27FC236}">
                <a16:creationId xmlns:a16="http://schemas.microsoft.com/office/drawing/2014/main" id="{EF381888-5970-867C-9A60-DD8DD4ECB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4598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53485332</a:t>
            </a:r>
          </a:p>
        </p:txBody>
      </p:sp>
      <p:sp>
        <p:nvSpPr>
          <p:cNvPr id="124" name="TextBox 64">
            <a:extLst>
              <a:ext uri="{FF2B5EF4-FFF2-40B4-BE49-F238E27FC236}">
                <a16:creationId xmlns:a16="http://schemas.microsoft.com/office/drawing/2014/main" id="{7E48040F-F4DC-7BA7-4165-3248BF00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4750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53485336</a:t>
            </a:r>
          </a:p>
        </p:txBody>
      </p:sp>
      <p:sp>
        <p:nvSpPr>
          <p:cNvPr id="125" name="TextBox 65">
            <a:extLst>
              <a:ext uri="{FF2B5EF4-FFF2-40B4-BE49-F238E27FC236}">
                <a16:creationId xmlns:a16="http://schemas.microsoft.com/office/drawing/2014/main" id="{637594B7-F198-72DF-5AD4-EA9580849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4903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53485340</a:t>
            </a:r>
          </a:p>
        </p:txBody>
      </p:sp>
      <p:sp>
        <p:nvSpPr>
          <p:cNvPr id="126" name="TextBox 66">
            <a:extLst>
              <a:ext uri="{FF2B5EF4-FFF2-40B4-BE49-F238E27FC236}">
                <a16:creationId xmlns:a16="http://schemas.microsoft.com/office/drawing/2014/main" id="{E43012D8-F893-8407-0063-119C768CC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5055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53485344</a:t>
            </a:r>
          </a:p>
        </p:txBody>
      </p:sp>
      <p:sp>
        <p:nvSpPr>
          <p:cNvPr id="127" name="TextBox 43">
            <a:extLst>
              <a:ext uri="{FF2B5EF4-FFF2-40B4-BE49-F238E27FC236}">
                <a16:creationId xmlns:a16="http://schemas.microsoft.com/office/drawing/2014/main" id="{5865D74D-9F5A-D55A-A837-F7CC7CE1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266" y="5220697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100">
                <a:latin typeface="Times New Roman" panose="02020603050405020304" pitchFamily="18" charset="0"/>
              </a:rPr>
              <a:t>59485348</a:t>
            </a:r>
          </a:p>
        </p:txBody>
      </p:sp>
      <p:cxnSp>
        <p:nvCxnSpPr>
          <p:cNvPr id="128" name="Rett linje 249">
            <a:extLst>
              <a:ext uri="{FF2B5EF4-FFF2-40B4-BE49-F238E27FC236}">
                <a16:creationId xmlns:a16="http://schemas.microsoft.com/office/drawing/2014/main" id="{DC0D4787-0AE0-4123-73DE-72C9C9D112AD}"/>
              </a:ext>
            </a:extLst>
          </p:cNvPr>
          <p:cNvCxnSpPr>
            <a:cxnSpLocks/>
          </p:cNvCxnSpPr>
          <p:nvPr/>
        </p:nvCxnSpPr>
        <p:spPr>
          <a:xfrm>
            <a:off x="5404764" y="2879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Rett linje 253">
            <a:extLst>
              <a:ext uri="{FF2B5EF4-FFF2-40B4-BE49-F238E27FC236}">
                <a16:creationId xmlns:a16="http://schemas.microsoft.com/office/drawing/2014/main" id="{775C6052-84C4-C867-DA61-701578D39751}"/>
              </a:ext>
            </a:extLst>
          </p:cNvPr>
          <p:cNvCxnSpPr>
            <a:cxnSpLocks/>
          </p:cNvCxnSpPr>
          <p:nvPr/>
        </p:nvCxnSpPr>
        <p:spPr>
          <a:xfrm>
            <a:off x="5736458" y="162486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249">
            <a:extLst>
              <a:ext uri="{FF2B5EF4-FFF2-40B4-BE49-F238E27FC236}">
                <a16:creationId xmlns:a16="http://schemas.microsoft.com/office/drawing/2014/main" id="{D14AAD4A-ECB0-B88E-8960-10110D895B62}"/>
              </a:ext>
            </a:extLst>
          </p:cNvPr>
          <p:cNvCxnSpPr>
            <a:cxnSpLocks/>
          </p:cNvCxnSpPr>
          <p:nvPr/>
        </p:nvCxnSpPr>
        <p:spPr>
          <a:xfrm>
            <a:off x="5587986" y="4403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25">
            <a:extLst>
              <a:ext uri="{FF2B5EF4-FFF2-40B4-BE49-F238E27FC236}">
                <a16:creationId xmlns:a16="http://schemas.microsoft.com/office/drawing/2014/main" id="{E8784250-2191-F8FA-5B8E-39CB73C15A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3425" y="5317534"/>
            <a:ext cx="3494438" cy="40667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" name="TextBox 126">
            <a:extLst>
              <a:ext uri="{FF2B5EF4-FFF2-40B4-BE49-F238E27FC236}">
                <a16:creationId xmlns:a16="http://schemas.microsoft.com/office/drawing/2014/main" id="{73486ACE-0D8D-F6BA-3DB6-064BBEAC0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523" y="4881765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800" dirty="0">
                <a:latin typeface="Times New Roman" panose="02020603050405020304" pitchFamily="18" charset="0"/>
              </a:rPr>
              <a:t>I/O buss</a:t>
            </a:r>
          </a:p>
        </p:txBody>
      </p:sp>
      <p:sp>
        <p:nvSpPr>
          <p:cNvPr id="134" name="Can 133">
            <a:extLst>
              <a:ext uri="{FF2B5EF4-FFF2-40B4-BE49-F238E27FC236}">
                <a16:creationId xmlns:a16="http://schemas.microsoft.com/office/drawing/2014/main" id="{3237A470-698E-2C11-939D-1EC7F88D5BA8}"/>
              </a:ext>
            </a:extLst>
          </p:cNvPr>
          <p:cNvSpPr/>
          <p:nvPr/>
        </p:nvSpPr>
        <p:spPr>
          <a:xfrm>
            <a:off x="1171252" y="5039661"/>
            <a:ext cx="503434" cy="7086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35F784C-9FC4-1F3A-F68A-CFA9D569B1A0}"/>
              </a:ext>
            </a:extLst>
          </p:cNvPr>
          <p:cNvSpPr txBox="1"/>
          <p:nvPr/>
        </p:nvSpPr>
        <p:spPr>
          <a:xfrm>
            <a:off x="429716" y="4334027"/>
            <a:ext cx="16866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Disk/</a:t>
            </a:r>
          </a:p>
          <a:p>
            <a:r>
              <a:rPr lang="en-GB" dirty="0"/>
              <a:t>S</a:t>
            </a:r>
            <a:r>
              <a:rPr lang="en-NO" dirty="0"/>
              <a:t>ekundærlager/</a:t>
            </a:r>
          </a:p>
          <a:p>
            <a:r>
              <a:rPr lang="en-NO" dirty="0"/>
              <a:t>SSD</a:t>
            </a:r>
          </a:p>
          <a:p>
            <a:r>
              <a:rPr lang="en-NO" dirty="0"/>
              <a:t>. . . .</a:t>
            </a:r>
          </a:p>
          <a:p>
            <a:endParaRPr lang="en-NO" dirty="0"/>
          </a:p>
          <a:p>
            <a:r>
              <a:rPr lang="en-NO" dirty="0"/>
              <a:t>Filer m.m. </a:t>
            </a:r>
          </a:p>
        </p:txBody>
      </p:sp>
      <p:sp>
        <p:nvSpPr>
          <p:cNvPr id="138" name="TextBox 124">
            <a:extLst>
              <a:ext uri="{FF2B5EF4-FFF2-40B4-BE49-F238E27FC236}">
                <a16:creationId xmlns:a16="http://schemas.microsoft.com/office/drawing/2014/main" id="{6CD36F15-2BB8-188F-272B-5F3BBE07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217" y="3345556"/>
            <a:ext cx="696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dirty="0" err="1">
                <a:latin typeface="Times New Roman" panose="02020603050405020304" pitchFamily="18" charset="0"/>
              </a:rPr>
              <a:t>spise</a:t>
            </a:r>
            <a:br>
              <a:rPr lang="en-US" altLang="nb-NO" sz="2000" dirty="0">
                <a:latin typeface="Times New Roman" panose="02020603050405020304" pitchFamily="18" charset="0"/>
              </a:rPr>
            </a:br>
            <a:r>
              <a:rPr lang="en-US" altLang="nb-NO" sz="2000" dirty="0" err="1">
                <a:latin typeface="Times New Roman" panose="02020603050405020304" pitchFamily="18" charset="0"/>
              </a:rPr>
              <a:t>sove</a:t>
            </a:r>
            <a:endParaRPr lang="en-US" altLang="nb-NO" sz="2000" dirty="0">
              <a:latin typeface="Times New Roman" panose="02020603050405020304" pitchFamily="18" charset="0"/>
            </a:endParaRPr>
          </a:p>
        </p:txBody>
      </p:sp>
      <p:sp>
        <p:nvSpPr>
          <p:cNvPr id="139" name="TextBox 124">
            <a:extLst>
              <a:ext uri="{FF2B5EF4-FFF2-40B4-BE49-F238E27FC236}">
                <a16:creationId xmlns:a16="http://schemas.microsoft.com/office/drawing/2014/main" id="{8E788303-7739-DF9F-C588-1EA4716C7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248" y="1779096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b="1" dirty="0">
                <a:latin typeface="Times New Roman" panose="02020603050405020304" pitchFamily="18" charset="0"/>
              </a:rPr>
              <a:t>data:</a:t>
            </a:r>
          </a:p>
        </p:txBody>
      </p:sp>
      <p:sp>
        <p:nvSpPr>
          <p:cNvPr id="140" name="TextBox 114">
            <a:extLst>
              <a:ext uri="{FF2B5EF4-FFF2-40B4-BE49-F238E27FC236}">
                <a16:creationId xmlns:a16="http://schemas.microsoft.com/office/drawing/2014/main" id="{0BC1ABC7-22AF-1D14-849B-C37F55A70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043" y="3499444"/>
            <a:ext cx="1233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b="1" dirty="0">
                <a:latin typeface="Times New Roman" panose="02020603050405020304" pitchFamily="18" charset="0"/>
              </a:rPr>
              <a:t>program: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C85DFFED-95CA-3818-04A0-ED9B213C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7" y="630488"/>
            <a:ext cx="2075921" cy="1660737"/>
          </a:xfrm>
          <a:prstGeom prst="rect">
            <a:avLst/>
          </a:prstGeom>
        </p:spPr>
      </p:pic>
      <p:cxnSp>
        <p:nvCxnSpPr>
          <p:cNvPr id="41" name="Straight Connector 75">
            <a:extLst>
              <a:ext uri="{FF2B5EF4-FFF2-40B4-BE49-F238E27FC236}">
                <a16:creationId xmlns:a16="http://schemas.microsoft.com/office/drawing/2014/main" id="{6742BBFE-4858-BDE2-6217-2462FBAA46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55322" y="2794019"/>
            <a:ext cx="274094" cy="67374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67E51C2-808E-0E92-E95E-5D48FBC802B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883650" y="2794019"/>
            <a:ext cx="314402" cy="67945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7">
            <a:extLst>
              <a:ext uri="{FF2B5EF4-FFF2-40B4-BE49-F238E27FC236}">
                <a16:creationId xmlns:a16="http://schemas.microsoft.com/office/drawing/2014/main" id="{89FEB175-D321-A078-97FE-54E865337E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14063" y="2794019"/>
            <a:ext cx="183401" cy="46705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traight Connector 78">
            <a:extLst>
              <a:ext uri="{FF2B5EF4-FFF2-40B4-BE49-F238E27FC236}">
                <a16:creationId xmlns:a16="http://schemas.microsoft.com/office/drawing/2014/main" id="{508B815B-7D3B-067A-4A2E-54B8C913CFA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597464" y="2794019"/>
            <a:ext cx="222701" cy="46705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Straight Connector 79">
            <a:extLst>
              <a:ext uri="{FF2B5EF4-FFF2-40B4-BE49-F238E27FC236}">
                <a16:creationId xmlns:a16="http://schemas.microsoft.com/office/drawing/2014/main" id="{A100F83C-8BBD-C413-0217-53A59F21CD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29416" y="3467764"/>
            <a:ext cx="0" cy="25922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" name="Straight Connector 80">
            <a:extLst>
              <a:ext uri="{FF2B5EF4-FFF2-40B4-BE49-F238E27FC236}">
                <a16:creationId xmlns:a16="http://schemas.microsoft.com/office/drawing/2014/main" id="{6B0A91F8-DF34-D263-E45C-756A37A85B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77604" y="3467764"/>
            <a:ext cx="0" cy="25922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Straight Connector 81">
            <a:extLst>
              <a:ext uri="{FF2B5EF4-FFF2-40B4-BE49-F238E27FC236}">
                <a16:creationId xmlns:a16="http://schemas.microsoft.com/office/drawing/2014/main" id="{3D062A8E-0AB4-7003-1E30-EC4098CA8E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55322" y="2794019"/>
            <a:ext cx="358741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Straight Connector 82">
            <a:extLst>
              <a:ext uri="{FF2B5EF4-FFF2-40B4-BE49-F238E27FC236}">
                <a16:creationId xmlns:a16="http://schemas.microsoft.com/office/drawing/2014/main" id="{6607DB69-DE6C-3D2E-D3D7-F83DBD7E38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26211" y="2794019"/>
            <a:ext cx="371841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5" name="Straight Connector 83">
            <a:extLst>
              <a:ext uri="{FF2B5EF4-FFF2-40B4-BE49-F238E27FC236}">
                <a16:creationId xmlns:a16="http://schemas.microsoft.com/office/drawing/2014/main" id="{13BDD86A-CB11-FA2B-02C2-5B4A331C9B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42756" y="3726984"/>
            <a:ext cx="53484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" name="TextBox 84">
            <a:extLst>
              <a:ext uri="{FF2B5EF4-FFF2-40B4-BE49-F238E27FC236}">
                <a16:creationId xmlns:a16="http://schemas.microsoft.com/office/drawing/2014/main" id="{EDD27E4E-2E31-73D1-577A-376B111F8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638" y="2842865"/>
            <a:ext cx="7521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 dirty="0" err="1">
                <a:latin typeface="Times New Roman" panose="02020603050405020304" pitchFamily="18" charset="0"/>
              </a:rPr>
              <a:t>Aritme</a:t>
            </a:r>
            <a:r>
              <a:rPr lang="en-US" altLang="nb-NO" sz="1400" dirty="0">
                <a:latin typeface="Times New Roman" panose="02020603050405020304" pitchFamily="18" charset="0"/>
              </a:rPr>
              <a:t>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 dirty="0" err="1">
                <a:latin typeface="Times New Roman" panose="02020603050405020304" pitchFamily="18" charset="0"/>
              </a:rPr>
              <a:t>tisk</a:t>
            </a:r>
            <a:r>
              <a:rPr lang="en-US" altLang="nb-NO" sz="1400" dirty="0">
                <a:latin typeface="Times New Roman" panose="02020603050405020304" pitchFamily="18" charset="0"/>
              </a:rPr>
              <a:t>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 dirty="0" err="1">
                <a:latin typeface="Times New Roman" panose="02020603050405020304" pitchFamily="18" charset="0"/>
              </a:rPr>
              <a:t>Logisk</a:t>
            </a:r>
            <a:endParaRPr lang="en-US" altLang="nb-NO" sz="1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 dirty="0" err="1">
                <a:latin typeface="Times New Roman" panose="02020603050405020304" pitchFamily="18" charset="0"/>
              </a:rPr>
              <a:t>Enhet</a:t>
            </a:r>
            <a:endParaRPr lang="en-US" altLang="nb-NO" sz="1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400" dirty="0">
                <a:latin typeface="Times New Roman" panose="02020603050405020304" pitchFamily="18" charset="0"/>
              </a:rPr>
              <a:t>(ALU)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400" dirty="0">
              <a:latin typeface="Times New Roman" panose="02020603050405020304" pitchFamily="18" charset="0"/>
            </a:endParaRPr>
          </a:p>
        </p:txBody>
      </p:sp>
      <p:cxnSp>
        <p:nvCxnSpPr>
          <p:cNvPr id="147" name="Straight Connector 85">
            <a:extLst>
              <a:ext uri="{FF2B5EF4-FFF2-40B4-BE49-F238E27FC236}">
                <a16:creationId xmlns:a16="http://schemas.microsoft.com/office/drawing/2014/main" id="{34F9ACC5-1F18-C510-2888-C5EE9AA92C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83480" y="2846548"/>
            <a:ext cx="0" cy="8804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8" name="Straight Connector 86">
            <a:extLst>
              <a:ext uri="{FF2B5EF4-FFF2-40B4-BE49-F238E27FC236}">
                <a16:creationId xmlns:a16="http://schemas.microsoft.com/office/drawing/2014/main" id="{8915451C-5085-9EC3-BBA1-65915380BC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2849973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9" name="Straight Connector 87">
            <a:extLst>
              <a:ext uri="{FF2B5EF4-FFF2-40B4-BE49-F238E27FC236}">
                <a16:creationId xmlns:a16="http://schemas.microsoft.com/office/drawing/2014/main" id="{73710F12-A0F9-EAED-E0E1-2119FC1DE9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2959600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1" name="Straight Connector 88">
            <a:extLst>
              <a:ext uri="{FF2B5EF4-FFF2-40B4-BE49-F238E27FC236}">
                <a16:creationId xmlns:a16="http://schemas.microsoft.com/office/drawing/2014/main" id="{21244479-F5BC-B9B3-E3D6-D217938933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3069226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" name="Straight Connector 89">
            <a:extLst>
              <a:ext uri="{FF2B5EF4-FFF2-40B4-BE49-F238E27FC236}">
                <a16:creationId xmlns:a16="http://schemas.microsoft.com/office/drawing/2014/main" id="{F7E94588-1247-3F6D-FECF-18BF484824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18932" y="3178852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" name="Straight Connector 90">
            <a:extLst>
              <a:ext uri="{FF2B5EF4-FFF2-40B4-BE49-F238E27FC236}">
                <a16:creationId xmlns:a16="http://schemas.microsoft.com/office/drawing/2014/main" id="{1C4060D1-B878-C36D-2680-FD297B67F1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3288479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Connector 91">
            <a:extLst>
              <a:ext uri="{FF2B5EF4-FFF2-40B4-BE49-F238E27FC236}">
                <a16:creationId xmlns:a16="http://schemas.microsoft.com/office/drawing/2014/main" id="{030E4211-D21F-D952-9CFD-36A14CC4B6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3398105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" name="Straight Connector 92">
            <a:extLst>
              <a:ext uri="{FF2B5EF4-FFF2-40B4-BE49-F238E27FC236}">
                <a16:creationId xmlns:a16="http://schemas.microsoft.com/office/drawing/2014/main" id="{A3A433F4-4F5D-F06A-C06F-E4C1622605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3507731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Straight Connector 93">
            <a:extLst>
              <a:ext uri="{FF2B5EF4-FFF2-40B4-BE49-F238E27FC236}">
                <a16:creationId xmlns:a16="http://schemas.microsoft.com/office/drawing/2014/main" id="{3978972C-790B-A84F-AA47-22EA7BC877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3617358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Straight Connector 94">
            <a:extLst>
              <a:ext uri="{FF2B5EF4-FFF2-40B4-BE49-F238E27FC236}">
                <a16:creationId xmlns:a16="http://schemas.microsoft.com/office/drawing/2014/main" id="{E2BA1346-3DA2-FBF1-CC0A-4AD4526F8B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6" y="3726984"/>
            <a:ext cx="45749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Straight Connector 95">
            <a:extLst>
              <a:ext uri="{FF2B5EF4-FFF2-40B4-BE49-F238E27FC236}">
                <a16:creationId xmlns:a16="http://schemas.microsoft.com/office/drawing/2014/main" id="{9E5F4350-DB74-D104-E2A0-C9CBCAB444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5985" y="2846548"/>
            <a:ext cx="0" cy="8804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" name="TextBox 96">
            <a:extLst>
              <a:ext uri="{FF2B5EF4-FFF2-40B4-BE49-F238E27FC236}">
                <a16:creationId xmlns:a16="http://schemas.microsoft.com/office/drawing/2014/main" id="{C56E6A5F-D34A-97D1-259D-3B36A727F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090" y="3701367"/>
            <a:ext cx="414342" cy="18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 err="1">
                <a:latin typeface="Times New Roman" panose="02020603050405020304" pitchFamily="18" charset="0"/>
              </a:rPr>
              <a:t>Registre</a:t>
            </a:r>
            <a:endParaRPr lang="en-US" altLang="nb-NO" sz="1100" dirty="0">
              <a:latin typeface="Times New Roman" panose="02020603050405020304" pitchFamily="18" charset="0"/>
            </a:endParaRPr>
          </a:p>
        </p:txBody>
      </p:sp>
      <p:cxnSp>
        <p:nvCxnSpPr>
          <p:cNvPr id="160" name="Straight Connector 97">
            <a:extLst>
              <a:ext uri="{FF2B5EF4-FFF2-40B4-BE49-F238E27FC236}">
                <a16:creationId xmlns:a16="http://schemas.microsoft.com/office/drawing/2014/main" id="{102F114A-850D-CB90-7DC8-DF58B25F26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51891" y="1551588"/>
            <a:ext cx="0" cy="3988799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" name="Straight Connector 98">
            <a:extLst>
              <a:ext uri="{FF2B5EF4-FFF2-40B4-BE49-F238E27FC236}">
                <a16:creationId xmlns:a16="http://schemas.microsoft.com/office/drawing/2014/main" id="{FBF38413-AFC1-2BF2-6435-116E0CEB1B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51892" y="5540386"/>
            <a:ext cx="295281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Straight Connector 99">
            <a:extLst>
              <a:ext uri="{FF2B5EF4-FFF2-40B4-BE49-F238E27FC236}">
                <a16:creationId xmlns:a16="http://schemas.microsoft.com/office/drawing/2014/main" id="{003BE408-7025-0644-4EE5-A8F223D393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04706" y="1551588"/>
            <a:ext cx="0" cy="3988799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Straight Connector 100">
            <a:extLst>
              <a:ext uri="{FF2B5EF4-FFF2-40B4-BE49-F238E27FC236}">
                <a16:creationId xmlns:a16="http://schemas.microsoft.com/office/drawing/2014/main" id="{C2F1C6F7-2FE0-8DA5-025F-279FA6A068E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51891" y="1551588"/>
            <a:ext cx="295281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" name="Straight Connector 101">
            <a:extLst>
              <a:ext uri="{FF2B5EF4-FFF2-40B4-BE49-F238E27FC236}">
                <a16:creationId xmlns:a16="http://schemas.microsoft.com/office/drawing/2014/main" id="{05B1DB99-23D2-7262-18C1-3C33E3AE15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52185" y="4912319"/>
            <a:ext cx="4564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Straight Connector 102">
            <a:extLst>
              <a:ext uri="{FF2B5EF4-FFF2-40B4-BE49-F238E27FC236}">
                <a16:creationId xmlns:a16="http://schemas.microsoft.com/office/drawing/2014/main" id="{3AC1DF78-25DD-B3AA-5A1D-2F93AE90DA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52185" y="5021945"/>
            <a:ext cx="4564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6" name="Straight Connector 103">
            <a:extLst>
              <a:ext uri="{FF2B5EF4-FFF2-40B4-BE49-F238E27FC236}">
                <a16:creationId xmlns:a16="http://schemas.microsoft.com/office/drawing/2014/main" id="{FAB0DB11-3CB3-51B1-B9C7-AFE12987AD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08673" y="4918029"/>
            <a:ext cx="0" cy="10391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7" name="Straight Connector 104">
            <a:extLst>
              <a:ext uri="{FF2B5EF4-FFF2-40B4-BE49-F238E27FC236}">
                <a16:creationId xmlns:a16="http://schemas.microsoft.com/office/drawing/2014/main" id="{CFF39FB7-739D-7262-CA68-C07CA27A84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52185" y="4918029"/>
            <a:ext cx="0" cy="10391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" name="TextBox 105">
            <a:extLst>
              <a:ext uri="{FF2B5EF4-FFF2-40B4-BE49-F238E27FC236}">
                <a16:creationId xmlns:a16="http://schemas.microsoft.com/office/drawing/2014/main" id="{B596A9C0-8C1E-8347-832F-CA57BF7D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071" y="4845980"/>
            <a:ext cx="629043" cy="18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 err="1">
                <a:latin typeface="Times New Roman" panose="02020603050405020304" pitchFamily="18" charset="0"/>
              </a:rPr>
              <a:t>Programteller</a:t>
            </a:r>
            <a:r>
              <a:rPr lang="en-US" altLang="nb-NO" sz="11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9" name="TextBox 113">
            <a:extLst>
              <a:ext uri="{FF2B5EF4-FFF2-40B4-BE49-F238E27FC236}">
                <a16:creationId xmlns:a16="http://schemas.microsoft.com/office/drawing/2014/main" id="{C023BA08-A618-F803-5434-DF583DA15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801" y="4863172"/>
            <a:ext cx="8718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800" dirty="0">
                <a:latin typeface="Times New Roman" panose="02020603050405020304" pitchFamily="18" charset="0"/>
              </a:rPr>
              <a:t>93685398</a:t>
            </a:r>
          </a:p>
        </p:txBody>
      </p:sp>
      <p:cxnSp>
        <p:nvCxnSpPr>
          <p:cNvPr id="170" name="Straight Connector 115">
            <a:extLst>
              <a:ext uri="{FF2B5EF4-FFF2-40B4-BE49-F238E27FC236}">
                <a16:creationId xmlns:a16="http://schemas.microsoft.com/office/drawing/2014/main" id="{5C3AE830-8330-C020-58F6-CE6A7DA8C4E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363032" y="2068886"/>
            <a:ext cx="0" cy="56982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" name="Straight Connector 116">
            <a:extLst>
              <a:ext uri="{FF2B5EF4-FFF2-40B4-BE49-F238E27FC236}">
                <a16:creationId xmlns:a16="http://schemas.microsoft.com/office/drawing/2014/main" id="{688FFBC3-D407-DBD5-BE62-6B11E48E2E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86323" y="2276719"/>
            <a:ext cx="0" cy="36199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" name="Straight Connector 117">
            <a:extLst>
              <a:ext uri="{FF2B5EF4-FFF2-40B4-BE49-F238E27FC236}">
                <a16:creationId xmlns:a16="http://schemas.microsoft.com/office/drawing/2014/main" id="{12587E3E-A3DF-A13B-D324-6DE1338DB3A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053951" y="2068886"/>
            <a:ext cx="0" cy="569829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Straight Connector 118">
            <a:extLst>
              <a:ext uri="{FF2B5EF4-FFF2-40B4-BE49-F238E27FC236}">
                <a16:creationId xmlns:a16="http://schemas.microsoft.com/office/drawing/2014/main" id="{6FF5FEA9-C8CA-1B5F-BBB9-3F5642CEE3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363033" y="2068886"/>
            <a:ext cx="169091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119">
            <a:extLst>
              <a:ext uri="{FF2B5EF4-FFF2-40B4-BE49-F238E27FC236}">
                <a16:creationId xmlns:a16="http://schemas.microsoft.com/office/drawing/2014/main" id="{2B0F9DE6-7B77-3BD6-B14C-C7FA70185C3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546433" y="2276719"/>
            <a:ext cx="0" cy="36199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Straight Connector 120">
            <a:extLst>
              <a:ext uri="{FF2B5EF4-FFF2-40B4-BE49-F238E27FC236}">
                <a16:creationId xmlns:a16="http://schemas.microsoft.com/office/drawing/2014/main" id="{51F9BC3A-52FC-B237-F704-9C61845DDC2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46434" y="2276719"/>
            <a:ext cx="63988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" name="Straight Connector 121">
            <a:extLst>
              <a:ext uri="{FF2B5EF4-FFF2-40B4-BE49-F238E27FC236}">
                <a16:creationId xmlns:a16="http://schemas.microsoft.com/office/drawing/2014/main" id="{A0BF9AFA-42E3-BC65-73AF-D5EEF27883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597464" y="3882288"/>
            <a:ext cx="0" cy="20669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" name="Straight Connector 122">
            <a:extLst>
              <a:ext uri="{FF2B5EF4-FFF2-40B4-BE49-F238E27FC236}">
                <a16:creationId xmlns:a16="http://schemas.microsoft.com/office/drawing/2014/main" id="{D79897A6-708F-37AC-5DF9-A9988442C0B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54734" y="4088980"/>
            <a:ext cx="1142731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Straight Connector 123">
            <a:extLst>
              <a:ext uri="{FF2B5EF4-FFF2-40B4-BE49-F238E27FC236}">
                <a16:creationId xmlns:a16="http://schemas.microsoft.com/office/drawing/2014/main" id="{795B6EBA-14DB-6584-08B1-F03045FE16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54733" y="3830902"/>
            <a:ext cx="0" cy="25807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Straight Connector 127">
            <a:extLst>
              <a:ext uri="{FF2B5EF4-FFF2-40B4-BE49-F238E27FC236}">
                <a16:creationId xmlns:a16="http://schemas.microsoft.com/office/drawing/2014/main" id="{6CF61680-4C89-8EC3-6538-D04CC0497D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52185" y="4413291"/>
            <a:ext cx="4564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Straight Connector 128">
            <a:extLst>
              <a:ext uri="{FF2B5EF4-FFF2-40B4-BE49-F238E27FC236}">
                <a16:creationId xmlns:a16="http://schemas.microsoft.com/office/drawing/2014/main" id="{EDDD3BC9-7547-6B20-A1F9-52B259695C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52185" y="4522917"/>
            <a:ext cx="4564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Straight Connector 129">
            <a:extLst>
              <a:ext uri="{FF2B5EF4-FFF2-40B4-BE49-F238E27FC236}">
                <a16:creationId xmlns:a16="http://schemas.microsoft.com/office/drawing/2014/main" id="{DC122D17-0601-CD04-BB27-D583D6CD58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08673" y="4419001"/>
            <a:ext cx="0" cy="10391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" name="Straight Connector 130">
            <a:extLst>
              <a:ext uri="{FF2B5EF4-FFF2-40B4-BE49-F238E27FC236}">
                <a16:creationId xmlns:a16="http://schemas.microsoft.com/office/drawing/2014/main" id="{E4E0A447-6042-451F-7D8E-110B53B6E3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52185" y="4419001"/>
            <a:ext cx="0" cy="10391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TextBox 131">
            <a:extLst>
              <a:ext uri="{FF2B5EF4-FFF2-40B4-BE49-F238E27FC236}">
                <a16:creationId xmlns:a16="http://schemas.microsoft.com/office/drawing/2014/main" id="{E01B478F-49AE-877B-A362-2FC3BDEA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0121" y="4322358"/>
            <a:ext cx="841709" cy="18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 err="1">
                <a:latin typeface="Times New Roman" panose="02020603050405020304" pitchFamily="18" charset="0"/>
              </a:rPr>
              <a:t>Instruksjonsregister</a:t>
            </a:r>
            <a:r>
              <a:rPr lang="en-US" altLang="nb-NO" sz="11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4" name="TextBox 132">
            <a:extLst>
              <a:ext uri="{FF2B5EF4-FFF2-40B4-BE49-F238E27FC236}">
                <a16:creationId xmlns:a16="http://schemas.microsoft.com/office/drawing/2014/main" id="{EC757186-52E1-4FFA-059C-13C4369F8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447" y="4357885"/>
            <a:ext cx="694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900" dirty="0">
                <a:latin typeface="Times New Roman" panose="02020603050405020304" pitchFamily="18" charset="0"/>
              </a:rPr>
              <a:t>4362738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C1A8F44-D017-F602-F989-6AC19D9E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1891" y="1072817"/>
            <a:ext cx="923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800" b="1" dirty="0">
                <a:latin typeface="Times New Roman" panose="02020603050405020304" pitchFamily="18" charset="0"/>
              </a:rPr>
              <a:t>CPU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AE1E92E-3B19-2A9F-BDD7-D7EAA803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CA4DAF4-F0FD-224C-BBE7-05E494B7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23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4">
            <a:extLst>
              <a:ext uri="{FF2B5EF4-FFF2-40B4-BE49-F238E27FC236}">
                <a16:creationId xmlns:a16="http://schemas.microsoft.com/office/drawing/2014/main" id="{D1F135C3-47D4-B74D-A032-E2EA294B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012" y="5365018"/>
            <a:ext cx="5659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Nå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har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dere</a:t>
            </a:r>
            <a:r>
              <a:rPr lang="en-US" altLang="en-US" sz="2000" b="1" dirty="0">
                <a:latin typeface="Times New Roman" panose="02020603050405020304" pitchFamily="18" charset="0"/>
              </a:rPr>
              <a:t> sett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så</a:t>
            </a:r>
            <a:r>
              <a:rPr lang="en-US" altLang="en-US" sz="2000" b="1" dirty="0">
                <a:latin typeface="Times New Roman" panose="02020603050405020304" pitchFamily="18" charset="0"/>
              </a:rPr>
              <a:t> mange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klassedatastrukturer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med main-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metoden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så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nå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tegner</a:t>
            </a:r>
            <a:r>
              <a:rPr lang="en-US" altLang="en-US" sz="2000" b="1" dirty="0">
                <a:latin typeface="Times New Roman" panose="02020603050405020304" pitchFamily="18" charset="0"/>
              </a:rPr>
              <a:t> vi det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litt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enklere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5A3D7-70E4-4543-A39A-C8364EF0A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287" y="1433285"/>
            <a:ext cx="593725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344F9E5C-7B35-0143-96EA-21B9F333C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430" y="1188811"/>
            <a:ext cx="791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Type:  </a:t>
            </a:r>
            <a:r>
              <a:rPr lang="en-US" altLang="en-US" sz="1200" b="1" dirty="0">
                <a:latin typeface="Times New Roman" panose="02020603050405020304" pitchFamily="18" charset="0"/>
              </a:rPr>
              <a:t>int</a:t>
            </a: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3C429596-82D8-7645-B264-D0D36F88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711" y="1557111"/>
            <a:ext cx="982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antall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A6EF8F96-6982-154D-B24A-E774EE9E5382}"/>
              </a:ext>
            </a:extLst>
          </p:cNvPr>
          <p:cNvGrpSpPr>
            <a:grpSpLocks/>
          </p:cNvGrpSpPr>
          <p:nvPr/>
        </p:nvGrpSpPr>
        <p:grpSpPr bwMode="auto">
          <a:xfrm>
            <a:off x="9236693" y="3073394"/>
            <a:ext cx="834253" cy="794557"/>
            <a:chOff x="6995199" y="4157052"/>
            <a:chExt cx="833250" cy="793970"/>
          </a:xfrm>
        </p:grpSpPr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816497EF-6A41-D44E-8E29-CD61066AC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672" y="4494340"/>
              <a:ext cx="594598" cy="169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0" name="TextBox 34">
              <a:extLst>
                <a:ext uri="{FF2B5EF4-FFF2-40B4-BE49-F238E27FC236}">
                  <a16:creationId xmlns:a16="http://schemas.microsoft.com/office/drawing/2014/main" id="{6A9582D6-6487-7A41-B07E-A075734A3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4359" y="4157052"/>
              <a:ext cx="774090" cy="276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</a:rPr>
                <a:t>Type:  int</a:t>
              </a:r>
            </a:p>
          </p:txBody>
        </p:sp>
        <p:sp>
          <p:nvSpPr>
            <p:cNvPr id="11" name="TextBox 35">
              <a:extLst>
                <a:ext uri="{FF2B5EF4-FFF2-40B4-BE49-F238E27FC236}">
                  <a16:creationId xmlns:a16="http://schemas.microsoft.com/office/drawing/2014/main" id="{8FEF1638-1D5E-9B4B-969E-B7A178A0F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5199" y="4674228"/>
              <a:ext cx="826478" cy="276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latin typeface="Times New Roman" panose="02020603050405020304" pitchFamily="18" charset="0"/>
                </a:rPr>
                <a:t>Navn:  ant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35346-1C55-D740-A6D7-0A8629A9E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020" y="2601518"/>
            <a:ext cx="593725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CB5CCE39-F5A9-054B-BECC-D9A2A6124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582" y="2369468"/>
            <a:ext cx="9933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Type:  </a:t>
            </a:r>
            <a:r>
              <a:rPr lang="en-US" altLang="en-US" sz="1200" b="1" dirty="0">
                <a:latin typeface="Times New Roman" panose="02020603050405020304" pitchFamily="18" charset="0"/>
              </a:rPr>
              <a:t>Teller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663B4297-522C-A746-8EBC-78C1F4A90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303" y="2737768"/>
            <a:ext cx="9140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tell1</a:t>
            </a:r>
          </a:p>
        </p:txBody>
      </p:sp>
      <p:cxnSp>
        <p:nvCxnSpPr>
          <p:cNvPr id="15" name="Straight Arrow Connector 26">
            <a:extLst>
              <a:ext uri="{FF2B5EF4-FFF2-40B4-BE49-F238E27FC236}">
                <a16:creationId xmlns:a16="http://schemas.microsoft.com/office/drawing/2014/main" id="{A4AFEF80-2E15-3A40-98B1-FB195EF5CF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62004" y="2166575"/>
            <a:ext cx="2753849" cy="51507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70A0F8-AC00-8B4C-A835-257BB4BBCBFA}"/>
              </a:ext>
            </a:extLst>
          </p:cNvPr>
          <p:cNvSpPr txBox="1"/>
          <p:nvPr/>
        </p:nvSpPr>
        <p:spPr>
          <a:xfrm>
            <a:off x="9474470" y="336298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/>
              <a:t>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D16D9-3083-2D4B-A851-9C3233D286BC}"/>
              </a:ext>
            </a:extLst>
          </p:cNvPr>
          <p:cNvSpPr txBox="1"/>
          <p:nvPr/>
        </p:nvSpPr>
        <p:spPr>
          <a:xfrm>
            <a:off x="6076752" y="138877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/>
              <a:t>47</a:t>
            </a: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ED59E751-5D41-0944-8350-E6246712D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977" y="1974101"/>
            <a:ext cx="1752600" cy="323321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3B17F3E1-FCD4-AC4E-9F80-60DD402E3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575" y="3083570"/>
            <a:ext cx="1541060" cy="1276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BA9BCA5-1FB3-C042-BD3F-C5366347C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0897" y="4819951"/>
            <a:ext cx="1181100" cy="22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cxnSp>
        <p:nvCxnSpPr>
          <p:cNvPr id="22" name="Straight Connector 29">
            <a:extLst>
              <a:ext uri="{FF2B5EF4-FFF2-40B4-BE49-F238E27FC236}">
                <a16:creationId xmlns:a16="http://schemas.microsoft.com/office/drawing/2014/main" id="{8C2C4E78-D863-644E-9E4C-63F503EF6D4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00490" y="3082176"/>
            <a:ext cx="1196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30">
            <a:extLst>
              <a:ext uri="{FF2B5EF4-FFF2-40B4-BE49-F238E27FC236}">
                <a16:creationId xmlns:a16="http://schemas.microsoft.com/office/drawing/2014/main" id="{27366CC8-1C25-1140-8E0C-F78073E05DA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8236972" y="4818365"/>
            <a:ext cx="129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31">
            <a:extLst>
              <a:ext uri="{FF2B5EF4-FFF2-40B4-BE49-F238E27FC236}">
                <a16:creationId xmlns:a16="http://schemas.microsoft.com/office/drawing/2014/main" id="{19EC7A85-C1F7-D04F-877F-4C94296C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931" y="2828928"/>
            <a:ext cx="221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 </a:t>
            </a:r>
            <a:r>
              <a:rPr lang="en-US" altLang="en-US" sz="1200" dirty="0" err="1">
                <a:latin typeface="Times New Roman" panose="02020603050405020304" pitchFamily="18" charset="0"/>
              </a:rPr>
              <a:t>tellOpp</a:t>
            </a:r>
            <a:r>
              <a:rPr lang="en-US" altLang="en-US" sz="1200" dirty="0">
                <a:latin typeface="Times New Roman" panose="02020603050405020304" pitchFamily="18" charset="0"/>
              </a:rPr>
              <a:t> (int   ant)  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D1D617D6-9CD3-AE47-A17E-5B8C8428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521" y="4542952"/>
            <a:ext cx="11662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int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hentVerdi</a:t>
            </a:r>
            <a:r>
              <a:rPr lang="en-US" altLang="en-US" sz="1200" dirty="0">
                <a:latin typeface="Times New Roman" panose="02020603050405020304" pitchFamily="18" charset="0"/>
              </a:rPr>
              <a:t>( )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6173BEE1-22F1-B643-8CC2-A1012E1FC93F}"/>
              </a:ext>
            </a:extLst>
          </p:cNvPr>
          <p:cNvGrpSpPr>
            <a:grpSpLocks/>
          </p:cNvGrpSpPr>
          <p:nvPr/>
        </p:nvGrpSpPr>
        <p:grpSpPr bwMode="auto">
          <a:xfrm>
            <a:off x="9238710" y="2028077"/>
            <a:ext cx="955711" cy="777670"/>
            <a:chOff x="4923152" y="4217495"/>
            <a:chExt cx="954565" cy="777094"/>
          </a:xfrm>
        </p:grpSpPr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E61645C4-1CCD-3C45-AB68-3AB97C946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243" y="4550623"/>
              <a:ext cx="594598" cy="169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31" name="TextBox 34">
              <a:extLst>
                <a:ext uri="{FF2B5EF4-FFF2-40B4-BE49-F238E27FC236}">
                  <a16:creationId xmlns:a16="http://schemas.microsoft.com/office/drawing/2014/main" id="{463A6A5E-467D-A244-8CEC-C8C88156E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5852" y="4217495"/>
              <a:ext cx="774090" cy="276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</a:rPr>
                <a:t>Type:  int</a:t>
              </a:r>
            </a:p>
          </p:txBody>
        </p:sp>
        <p:sp>
          <p:nvSpPr>
            <p:cNvPr id="32" name="TextBox 35">
              <a:extLst>
                <a:ext uri="{FF2B5EF4-FFF2-40B4-BE49-F238E27FC236}">
                  <a16:creationId xmlns:a16="http://schemas.microsoft.com/office/drawing/2014/main" id="{E5E476BD-323C-DB4E-9CF8-31EC81F5E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3152" y="4717795"/>
              <a:ext cx="954565" cy="276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latin typeface="Times New Roman" panose="02020603050405020304" pitchFamily="18" charset="0"/>
                </a:rPr>
                <a:t>Navn:  </a:t>
              </a:r>
              <a:r>
                <a:rPr lang="en-US" altLang="en-US" sz="1200" dirty="0" err="1">
                  <a:latin typeface="Times New Roman" panose="02020603050405020304" pitchFamily="18" charset="0"/>
                </a:rPr>
                <a:t>verdi</a:t>
              </a:r>
              <a:endParaRPr lang="en-US" altLang="en-US"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7" name="TextBox 31">
            <a:extLst>
              <a:ext uri="{FF2B5EF4-FFF2-40B4-BE49-F238E27FC236}">
                <a16:creationId xmlns:a16="http://schemas.microsoft.com/office/drawing/2014/main" id="{D5D5A0D0-44F7-2441-9D4B-1CE4661D3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3718" y="3635119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Objekt av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err="1">
                <a:latin typeface="Times New Roman" panose="02020603050405020304" pitchFamily="18" charset="0"/>
              </a:rPr>
              <a:t>klassen</a:t>
            </a:r>
            <a:r>
              <a:rPr lang="en-US" altLang="en-US" sz="1200" dirty="0">
                <a:latin typeface="Times New Roman" panose="02020603050405020304" pitchFamily="18" charset="0"/>
              </a:rPr>
              <a:t> Kanin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E95FD65B-3B43-D149-BD91-F5A17DC6C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773" y="3909572"/>
            <a:ext cx="178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verdi</a:t>
            </a:r>
            <a:r>
              <a:rPr lang="en-US" altLang="en-US" sz="1800" dirty="0">
                <a:latin typeface="Times New Roman" panose="02020603050405020304" pitchFamily="18" charset="0"/>
              </a:rPr>
              <a:t>+ = ant;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8376AA45-58E7-9F46-B621-7E63EDAC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640" y="4454013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. . . . 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DBE0B0-FAC9-BD44-B580-DF38D3E90B88}"/>
              </a:ext>
            </a:extLst>
          </p:cNvPr>
          <p:cNvSpPr txBox="1"/>
          <p:nvPr/>
        </p:nvSpPr>
        <p:spPr>
          <a:xfrm>
            <a:off x="9492788" y="231519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/>
              <a:t>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6448D8-B9DF-5947-A79A-86B39196A7DA}"/>
              </a:ext>
            </a:extLst>
          </p:cNvPr>
          <p:cNvSpPr txBox="1"/>
          <p:nvPr/>
        </p:nvSpPr>
        <p:spPr>
          <a:xfrm>
            <a:off x="2281616" y="283316"/>
            <a:ext cx="812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Flere eksempler: Parameteroverføring - </a:t>
            </a:r>
            <a:r>
              <a:rPr lang="nb-NO" sz="3600" dirty="0" err="1"/>
              <a:t>int</a:t>
            </a:r>
            <a:endParaRPr lang="nb-NO" sz="36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34C37FF-9AFC-E14C-978E-0D60CD10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8" y="1295241"/>
            <a:ext cx="4867580" cy="22665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879333-7E09-A939-C756-EABDB93E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0" y="3877044"/>
            <a:ext cx="6346209" cy="20853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A7234-8B2F-0A9C-462D-31EB2A93A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313C8-D3BA-0FF6-C509-BD3F5173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E3FF962-C79E-DD1C-9B30-40C84677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60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2323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ACC54C-9A74-1D4D-8B6B-A9FCDD8E659D}"/>
              </a:ext>
            </a:extLst>
          </p:cNvPr>
          <p:cNvGrpSpPr/>
          <p:nvPr/>
        </p:nvGrpSpPr>
        <p:grpSpPr>
          <a:xfrm>
            <a:off x="8092005" y="2238261"/>
            <a:ext cx="2793883" cy="3958964"/>
            <a:chOff x="8092005" y="2238261"/>
            <a:chExt cx="2793883" cy="395896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BB66D89-0F93-FE4D-9EA9-B7007100F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5977" y="2238261"/>
              <a:ext cx="1752600" cy="349094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69A0009-4311-5043-827D-623175643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7115" y="3347923"/>
              <a:ext cx="1378904" cy="15356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C32C6738-BAF2-3D49-90A5-647168735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0897" y="5307631"/>
              <a:ext cx="1181100" cy="22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Connector 29">
              <a:extLst>
                <a:ext uri="{FF2B5EF4-FFF2-40B4-BE49-F238E27FC236}">
                  <a16:creationId xmlns:a16="http://schemas.microsoft.com/office/drawing/2014/main" id="{39442901-EC3C-8543-9135-D8CFED300F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8200490" y="3346336"/>
              <a:ext cx="119697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30">
              <a:extLst>
                <a:ext uri="{FF2B5EF4-FFF2-40B4-BE49-F238E27FC236}">
                  <a16:creationId xmlns:a16="http://schemas.microsoft.com/office/drawing/2014/main" id="{4DF67F2D-E5EF-AD4D-A782-14FDCD7352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8236972" y="5306045"/>
              <a:ext cx="12954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B6F302B7-1FA9-5A4E-BF81-E4D763F13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2005" y="3069337"/>
              <a:ext cx="27495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</a:rPr>
                <a:t>  Kanin (String   nv)  </a:t>
              </a:r>
            </a:p>
          </p:txBody>
        </p:sp>
        <p:sp>
          <p:nvSpPr>
            <p:cNvPr id="9" name="TextBox 32">
              <a:extLst>
                <a:ext uri="{FF2B5EF4-FFF2-40B4-BE49-F238E27FC236}">
                  <a16:creationId xmlns:a16="http://schemas.microsoft.com/office/drawing/2014/main" id="{A0F9D6AE-7038-8F4D-932A-8B8DD9C47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8321" y="5030632"/>
              <a:ext cx="13789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</a:rPr>
                <a:t>String  hentNavn( )</a:t>
              </a: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C698D1B5-71BD-BF42-B490-AA0555942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8714" y="2292237"/>
              <a:ext cx="1000934" cy="777670"/>
              <a:chOff x="4923152" y="4217495"/>
              <a:chExt cx="999733" cy="777094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B07091B2-37D3-1343-B870-F8244AF2D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5243" y="4550623"/>
                <a:ext cx="594598" cy="1697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>
                    <a:solidFill>
                      <a:srgbClr val="CC33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nb-NO" altLang="en-US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34">
                <a:extLst>
                  <a:ext uri="{FF2B5EF4-FFF2-40B4-BE49-F238E27FC236}">
                    <a16:creationId xmlns:a16="http://schemas.microsoft.com/office/drawing/2014/main" id="{F4F9A44E-A6FC-8345-879D-E51E332EDF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5852" y="4217495"/>
                <a:ext cx="987033" cy="276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>
                    <a:solidFill>
                      <a:srgbClr val="CC33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latin typeface="Times New Roman" panose="02020603050405020304" pitchFamily="18" charset="0"/>
                  </a:rPr>
                  <a:t>Type:  String</a:t>
                </a:r>
              </a:p>
            </p:txBody>
          </p:sp>
          <p:sp>
            <p:nvSpPr>
              <p:cNvPr id="16" name="TextBox 35">
                <a:extLst>
                  <a:ext uri="{FF2B5EF4-FFF2-40B4-BE49-F238E27FC236}">
                    <a16:creationId xmlns:a16="http://schemas.microsoft.com/office/drawing/2014/main" id="{F04EB3B9-92F6-C342-9530-702BF5BE78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23152" y="4717795"/>
                <a:ext cx="936951" cy="276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>
                    <a:solidFill>
                      <a:srgbClr val="CC33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dirty="0">
                    <a:latin typeface="Times New Roman" panose="02020603050405020304" pitchFamily="18" charset="0"/>
                  </a:rPr>
                  <a:t>Navn:  </a:t>
                </a:r>
                <a:r>
                  <a:rPr lang="en-US" altLang="en-US" sz="1200" dirty="0" err="1">
                    <a:latin typeface="Times New Roman" panose="02020603050405020304" pitchFamily="18" charset="0"/>
                  </a:rPr>
                  <a:t>navn</a:t>
                </a:r>
                <a:endParaRPr lang="en-US" altLang="en-US" sz="1200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16138788-496D-C74D-8322-E69AF5857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2692" y="5735560"/>
              <a:ext cx="16962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latin typeface="Times New Roman" panose="02020603050405020304" pitchFamily="18" charset="0"/>
                </a:rPr>
                <a:t>Objekt av klassen Kanin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latin typeface="Times New Roman" panose="02020603050405020304" pitchFamily="18" charset="0"/>
                </a:rPr>
                <a:t>	</a:t>
              </a: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5280C6A5-D90A-7A43-B9B8-D06107B512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1538" y="4435946"/>
              <a:ext cx="17843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dirty="0" err="1">
                  <a:latin typeface="Times New Roman" panose="02020603050405020304" pitchFamily="18" charset="0"/>
                </a:rPr>
                <a:t>navn</a:t>
              </a:r>
              <a:r>
                <a:rPr lang="en-US" altLang="en-US" sz="2000" dirty="0">
                  <a:latin typeface="Times New Roman" panose="02020603050405020304" pitchFamily="18" charset="0"/>
                </a:rPr>
                <a:t> = </a:t>
              </a:r>
              <a:r>
                <a:rPr lang="en-US" altLang="en-US" sz="2000" dirty="0" err="1">
                  <a:latin typeface="Times New Roman" panose="02020603050405020304" pitchFamily="18" charset="0"/>
                </a:rPr>
                <a:t>nv</a:t>
              </a:r>
              <a:r>
                <a:rPr lang="en-US" altLang="en-US" sz="2000" dirty="0">
                  <a:latin typeface="Times New Roman" panose="02020603050405020304" pitchFamily="18" charset="0"/>
                </a:rPr>
                <a:t>;</a:t>
              </a: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3694D281-A474-BE46-8399-72A4BF1BB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6640" y="4941693"/>
              <a:ext cx="12234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. . . . .</a:t>
              </a:r>
            </a:p>
          </p:txBody>
        </p:sp>
      </p:grpSp>
      <p:cxnSp>
        <p:nvCxnSpPr>
          <p:cNvPr id="18" name="Straight Arrow Connector 26">
            <a:extLst>
              <a:ext uri="{FF2B5EF4-FFF2-40B4-BE49-F238E27FC236}">
                <a16:creationId xmlns:a16="http://schemas.microsoft.com/office/drawing/2014/main" id="{983EC4FC-99C3-3F42-94AF-A1516CEBAF47}"/>
              </a:ext>
            </a:extLst>
          </p:cNvPr>
          <p:cNvCxnSpPr>
            <a:cxnSpLocks noChangeShapeType="1"/>
            <a:endCxn id="25" idx="2"/>
          </p:cNvCxnSpPr>
          <p:nvPr/>
        </p:nvCxnSpPr>
        <p:spPr bwMode="auto">
          <a:xfrm flipH="1" flipV="1">
            <a:off x="8332252" y="1580391"/>
            <a:ext cx="1326357" cy="1130151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17870BA-DF8C-B14D-86A2-60C352A7E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287" y="1697445"/>
            <a:ext cx="593725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F82EE610-617C-F44E-8501-233B9739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350" y="1452971"/>
            <a:ext cx="10218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Type:  </a:t>
            </a:r>
            <a:r>
              <a:rPr lang="en-US" altLang="en-US" sz="1200" b="1">
                <a:latin typeface="Times New Roman" panose="02020603050405020304" pitchFamily="18" charset="0"/>
              </a:rPr>
              <a:t>String</a:t>
            </a: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F93E336F-3C4F-0B43-A130-3839485C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711" y="1821271"/>
            <a:ext cx="93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navn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C15A4919-F2C2-924E-9773-F15FA263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930" y="1201967"/>
            <a:ext cx="657755" cy="36933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1BB36-3834-DA46-8609-0BBE4AEED0D4}"/>
              </a:ext>
            </a:extLst>
          </p:cNvPr>
          <p:cNvSpPr txBox="1"/>
          <p:nvPr/>
        </p:nvSpPr>
        <p:spPr>
          <a:xfrm>
            <a:off x="8015819" y="1211059"/>
            <a:ext cx="63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Kalle</a:t>
            </a:r>
          </a:p>
        </p:txBody>
      </p:sp>
      <p:cxnSp>
        <p:nvCxnSpPr>
          <p:cNvPr id="26" name="Straight Arrow Connector 26">
            <a:extLst>
              <a:ext uri="{FF2B5EF4-FFF2-40B4-BE49-F238E27FC236}">
                <a16:creationId xmlns:a16="http://schemas.microsoft.com/office/drawing/2014/main" id="{75462420-7860-8D40-AF52-32A045756E44}"/>
              </a:ext>
            </a:extLst>
          </p:cNvPr>
          <p:cNvCxnSpPr>
            <a:cxnSpLocks noChangeShapeType="1"/>
            <a:endCxn id="25" idx="1"/>
          </p:cNvCxnSpPr>
          <p:nvPr/>
        </p:nvCxnSpPr>
        <p:spPr bwMode="auto">
          <a:xfrm flipV="1">
            <a:off x="6322996" y="1395725"/>
            <a:ext cx="1692823" cy="38187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EB1C85-5A19-EB4C-87F1-E8767A3DD9C0}"/>
              </a:ext>
            </a:extLst>
          </p:cNvPr>
          <p:cNvGrpSpPr/>
          <p:nvPr/>
        </p:nvGrpSpPr>
        <p:grpSpPr>
          <a:xfrm>
            <a:off x="9242137" y="3594898"/>
            <a:ext cx="1000934" cy="777670"/>
            <a:chOff x="9277636" y="3549109"/>
            <a:chExt cx="1000934" cy="777670"/>
          </a:xfrm>
        </p:grpSpPr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F4D48756-7EF8-3741-8AEB-B13B0F11F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6780" y="3860182"/>
              <a:ext cx="595312" cy="1698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29" name="TextBox 34">
              <a:extLst>
                <a:ext uri="{FF2B5EF4-FFF2-40B4-BE49-F238E27FC236}">
                  <a16:creationId xmlns:a16="http://schemas.microsoft.com/office/drawing/2014/main" id="{5D5D7928-12A6-834B-9B7F-6EC01F8CD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0351" y="3549109"/>
              <a:ext cx="988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</a:rPr>
                <a:t>Type:  String</a:t>
              </a:r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690DC0F5-490D-0446-BBD4-73BF97E3B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7636" y="4049780"/>
              <a:ext cx="7922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rgbClr val="CC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latin typeface="Times New Roman" panose="02020603050405020304" pitchFamily="18" charset="0"/>
                </a:rPr>
                <a:t>Navn:  </a:t>
              </a:r>
              <a:r>
                <a:rPr lang="en-US" altLang="en-US" sz="1200" dirty="0" err="1">
                  <a:latin typeface="Times New Roman" panose="02020603050405020304" pitchFamily="18" charset="0"/>
                </a:rPr>
                <a:t>nv</a:t>
              </a:r>
              <a:endParaRPr lang="en-US" altLang="en-US" sz="1200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31" name="Straight Arrow Connector 26">
            <a:extLst>
              <a:ext uri="{FF2B5EF4-FFF2-40B4-BE49-F238E27FC236}">
                <a16:creationId xmlns:a16="http://schemas.microsoft.com/office/drawing/2014/main" id="{F3C5F9F4-CACD-C441-A08D-8CDFB7FE29A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149324" y="1599186"/>
            <a:ext cx="1557703" cy="2373509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7CCEC80-BFC3-FB44-85D7-3B0994E7A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020" y="2865678"/>
            <a:ext cx="593725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en-US" sz="1200">
              <a:solidFill>
                <a:srgbClr val="FFFFFF"/>
              </a:solidFill>
            </a:endParaRP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3D1F3E65-4430-274D-AD25-BD6FFDF1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942" y="2633628"/>
            <a:ext cx="10218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Type:  </a:t>
            </a:r>
            <a:r>
              <a:rPr lang="en-US" altLang="en-US" sz="1200" b="1">
                <a:latin typeface="Times New Roman" panose="02020603050405020304" pitchFamily="18" charset="0"/>
              </a:rPr>
              <a:t>Kanin</a:t>
            </a: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AA94BEA5-74F0-054A-9515-7D213985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303" y="3001928"/>
            <a:ext cx="12554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Navn:  </a:t>
            </a:r>
            <a:r>
              <a:rPr lang="en-US" altLang="en-US" sz="1200" dirty="0" err="1">
                <a:latin typeface="Times New Roman" panose="02020603050405020304" pitchFamily="18" charset="0"/>
              </a:rPr>
              <a:t>minKanin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cxnSp>
        <p:nvCxnSpPr>
          <p:cNvPr id="35" name="Straight Arrow Connector 26">
            <a:extLst>
              <a:ext uri="{FF2B5EF4-FFF2-40B4-BE49-F238E27FC236}">
                <a16:creationId xmlns:a16="http://schemas.microsoft.com/office/drawing/2014/main" id="{7A948630-45D6-9A42-8B4E-9ADEE3A617E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62004" y="2430735"/>
            <a:ext cx="2753849" cy="51507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0EBF534-D15A-1B4B-8A0B-0F1E90D59D1E}"/>
              </a:ext>
            </a:extLst>
          </p:cNvPr>
          <p:cNvSpPr txBox="1"/>
          <p:nvPr/>
        </p:nvSpPr>
        <p:spPr>
          <a:xfrm>
            <a:off x="3757495" y="88402"/>
            <a:ext cx="6181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/>
              <a:t>Parameteroverføring - referanse</a:t>
            </a:r>
          </a:p>
        </p:txBody>
      </p:sp>
      <p:sp>
        <p:nvSpPr>
          <p:cNvPr id="19" name="TextBox 74">
            <a:extLst>
              <a:ext uri="{FF2B5EF4-FFF2-40B4-BE49-F238E27FC236}">
                <a16:creationId xmlns:a16="http://schemas.microsoft.com/office/drawing/2014/main" id="{B1540A00-2F3B-0142-8DEF-76A1E53A7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600" y="5827123"/>
            <a:ext cx="5659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Nå</a:t>
            </a:r>
            <a:r>
              <a:rPr lang="en-US" altLang="en-US" sz="2000" b="1" dirty="0">
                <a:latin typeface="Times New Roman" panose="02020603050405020304" pitchFamily="18" charset="0"/>
              </a:rPr>
              <a:t> har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dere</a:t>
            </a:r>
            <a:r>
              <a:rPr lang="en-US" altLang="en-US" sz="2000" b="1" dirty="0">
                <a:latin typeface="Times New Roman" panose="02020603050405020304" pitchFamily="18" charset="0"/>
              </a:rPr>
              <a:t> sett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så</a:t>
            </a:r>
            <a:r>
              <a:rPr lang="en-US" altLang="en-US" sz="2000" b="1" dirty="0">
                <a:latin typeface="Times New Roman" panose="02020603050405020304" pitchFamily="18" charset="0"/>
              </a:rPr>
              <a:t> mange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klassedatastrukturer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med main-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metoden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så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nå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tegner</a:t>
            </a:r>
            <a:r>
              <a:rPr lang="en-US" altLang="en-US" sz="2000" b="1" dirty="0">
                <a:latin typeface="Times New Roman" panose="02020603050405020304" pitchFamily="18" charset="0"/>
              </a:rPr>
              <a:t> vi det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litt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enklere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19382020-CC61-2743-AEA2-6C2BD39B1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94" y="4062635"/>
            <a:ext cx="6045200" cy="2349500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EC44BC72-32EA-3648-A0B0-3EFC1E06E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48" y="840953"/>
            <a:ext cx="4724400" cy="3086100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AC03E81-DF34-425B-013B-8791288A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C8FFB013-E6DF-B185-205A-8BA71FE8A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A91CD28B-93AE-B9F5-002C-F4521AE0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61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847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089AD79D-A56C-3742-B636-A6452ACE2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36801" y="485731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I dag har vi lært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AE870E09-5259-CF40-8E17-6CF4739896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29602" y="1875867"/>
            <a:ext cx="10515600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b-NO" altLang="nb-NO" sz="2400" dirty="0">
                <a:ea typeface="ＭＳ Ｐゴシック" panose="020B0600070205080204" pitchFamily="34" charset="-128"/>
              </a:rPr>
              <a:t>Et objekt inne i datamaskinen </a:t>
            </a:r>
            <a:r>
              <a:rPr lang="nb-NO" altLang="nb-NO" sz="2400" b="1" i="1" dirty="0">
                <a:ea typeface="ＭＳ Ｐゴシック" panose="020B0600070205080204" pitchFamily="34" charset="-128"/>
              </a:rPr>
              <a:t>modellerer</a:t>
            </a:r>
            <a:r>
              <a:rPr lang="nb-NO" altLang="nb-NO" sz="2400" dirty="0">
                <a:ea typeface="ＭＳ Ｐゴシック" panose="020B0600070205080204" pitchFamily="34" charset="-128"/>
              </a:rPr>
              <a:t> et ekte objekt i den virkelige verden</a:t>
            </a:r>
          </a:p>
          <a:p>
            <a:r>
              <a:rPr lang="nb-NO" altLang="nb-NO" sz="2400" dirty="0" err="1">
                <a:ea typeface="ＭＳ Ｐゴシック" panose="020B0600070205080204" pitchFamily="34" charset="-128"/>
              </a:rPr>
              <a:t>Enhetsestesting</a:t>
            </a:r>
            <a:r>
              <a:rPr lang="nb-NO" altLang="nb-NO" sz="2400" dirty="0">
                <a:ea typeface="ＭＳ Ｐゴシック" panose="020B0600070205080204" pitchFamily="34" charset="-128"/>
              </a:rPr>
              <a:t> er viktig i programmering</a:t>
            </a:r>
          </a:p>
          <a:p>
            <a:pPr lvl="1"/>
            <a:r>
              <a:rPr lang="nb-NO" altLang="nb-NO" sz="2000" dirty="0">
                <a:ea typeface="ＭＳ Ｐゴシック" panose="020B0600070205080204" pitchFamily="34" charset="-128"/>
              </a:rPr>
              <a:t>Testing er viktig i tillegg til nøyaktig programmering.</a:t>
            </a:r>
          </a:p>
          <a:p>
            <a:r>
              <a:rPr lang="nb-NO" altLang="nb-NO" sz="2400" dirty="0">
                <a:ea typeface="ＭＳ Ｐゴシック" panose="020B0600070205080204" pitchFamily="34" charset="-128"/>
              </a:rPr>
              <a:t>Nå kan dere «alt» om klasser og objekter (og typer og variabler) </a:t>
            </a:r>
          </a:p>
          <a:p>
            <a:pPr lvl="1"/>
            <a:r>
              <a:rPr lang="nb-NO" altLang="nb-NO" sz="2000" dirty="0">
                <a:ea typeface="ＭＳ Ｐゴシック" panose="020B0600070205080204" pitchFamily="34" charset="-128"/>
              </a:rPr>
              <a:t>Etter denne uken må dere kunne Java like bra som dere kan Python  (Horstmann tom. </a:t>
            </a:r>
            <a:r>
              <a:rPr lang="nb-NO" altLang="nb-NO" sz="2000" dirty="0" err="1">
                <a:ea typeface="ＭＳ Ｐゴシック" panose="020B0600070205080204" pitchFamily="34" charset="-128"/>
              </a:rPr>
              <a:t>kap</a:t>
            </a:r>
            <a:r>
              <a:rPr lang="nb-NO" altLang="nb-NO" sz="2000" dirty="0">
                <a:ea typeface="ＭＳ Ｐゴシック" panose="020B0600070205080204" pitchFamily="34" charset="-128"/>
              </a:rPr>
              <a:t> 8)</a:t>
            </a:r>
          </a:p>
          <a:p>
            <a:r>
              <a:rPr lang="nb-NO" altLang="nb-NO" sz="2400" dirty="0">
                <a:ea typeface="ＭＳ Ｐゴシック" panose="020B0600070205080204" pitchFamily="34" charset="-128"/>
              </a:rPr>
              <a:t>Dere kjenner til og kan bruke </a:t>
            </a:r>
            <a:r>
              <a:rPr lang="nb-NO" altLang="nb-NO" sz="2400" dirty="0" err="1">
                <a:ea typeface="ＭＳ Ｐゴシック" panose="020B0600070205080204" pitchFamily="34" charset="-128"/>
              </a:rPr>
              <a:t>arrayer</a:t>
            </a:r>
            <a:r>
              <a:rPr lang="nb-NO" altLang="nb-NO" sz="2400" dirty="0">
                <a:ea typeface="ＭＳ Ｐゴシック" panose="020B0600070205080204" pitchFamily="34" charset="-128"/>
              </a:rPr>
              <a:t>   (innebygget i Java (og i datamaskiner)) </a:t>
            </a:r>
            <a:br>
              <a:rPr lang="nb-NO" altLang="nb-NO" sz="2400" dirty="0">
                <a:ea typeface="ＭＳ Ｐゴシック" panose="020B0600070205080204" pitchFamily="34" charset="-128"/>
              </a:rPr>
            </a:br>
            <a:r>
              <a:rPr lang="nb-NO" altLang="nb-NO" sz="2400" dirty="0">
                <a:ea typeface="ＭＳ Ｐゴシック" panose="020B0600070205080204" pitchFamily="34" charset="-128"/>
              </a:rPr>
              <a:t>og </a:t>
            </a:r>
            <a:r>
              <a:rPr lang="nb-NO" altLang="nb-NO" sz="2400" dirty="0" err="1">
                <a:ea typeface="ＭＳ Ｐゴシック" panose="020B0600070205080204" pitchFamily="34" charset="-128"/>
              </a:rPr>
              <a:t>HashMap</a:t>
            </a:r>
            <a:r>
              <a:rPr lang="nb-NO" altLang="nb-NO" sz="2400" dirty="0">
                <a:ea typeface="ＭＳ Ｐゴシック" panose="020B0600070205080204" pitchFamily="34" charset="-128"/>
              </a:rPr>
              <a:t> og </a:t>
            </a:r>
            <a:r>
              <a:rPr lang="nb-NO" altLang="nb-NO" sz="2400" dirty="0" err="1">
                <a:ea typeface="ＭＳ Ｐゴシック" panose="020B0600070205080204" pitchFamily="34" charset="-128"/>
              </a:rPr>
              <a:t>ArrayList</a:t>
            </a:r>
            <a:r>
              <a:rPr lang="nb-NO" altLang="nb-NO" sz="2400" dirty="0">
                <a:ea typeface="ＭＳ Ｐゴシック" panose="020B0600070205080204" pitchFamily="34" charset="-128"/>
              </a:rPr>
              <a:t> fra Javabiblioteket.</a:t>
            </a:r>
            <a:br>
              <a:rPr lang="nb-NO" altLang="nb-NO" sz="2400" dirty="0">
                <a:ea typeface="ＭＳ Ｐゴシック" panose="020B0600070205080204" pitchFamily="34" charset="-128"/>
              </a:rPr>
            </a:br>
            <a:br>
              <a:rPr lang="nb-NO" altLang="nb-NO" sz="2400" dirty="0">
                <a:ea typeface="ＭＳ Ｐゴシック" panose="020B0600070205080204" pitchFamily="34" charset="-128"/>
              </a:rPr>
            </a:br>
            <a:endParaRPr lang="nb-NO" altLang="nb-NO" sz="2400" dirty="0">
              <a:ea typeface="ＭＳ Ｐゴシック" panose="020B0600070205080204" pitchFamily="34" charset="-128"/>
            </a:endParaRPr>
          </a:p>
          <a:p>
            <a:r>
              <a:rPr lang="nb-NO" altLang="nb-NO" sz="2400" dirty="0">
                <a:ea typeface="ＭＳ Ｐゴシック" panose="020B0600070205080204" pitchFamily="34" charset="-128"/>
              </a:rPr>
              <a:t>Trøst: Neste uke begynner vi «sakte» på </a:t>
            </a:r>
            <a:r>
              <a:rPr lang="nb-NO" altLang="nb-NO" sz="2400" dirty="0" err="1">
                <a:ea typeface="ＭＳ Ｐゴシック" panose="020B0600070205080204" pitchFamily="34" charset="-128"/>
              </a:rPr>
              <a:t>subklasser</a:t>
            </a:r>
            <a:r>
              <a:rPr lang="nb-NO" altLang="nb-NO" sz="2400" dirty="0">
                <a:ea typeface="ＭＳ Ｐゴシック" panose="020B0600070205080204" pitchFamily="34" charset="-128"/>
              </a:rPr>
              <a:t> og arv.</a:t>
            </a:r>
          </a:p>
          <a:p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b-NO" altLang="nb-NO" sz="2400" dirty="0">
              <a:ea typeface="ＭＳ Ｐゴシック" panose="020B0600070205080204" pitchFamily="34" charset="-128"/>
            </a:endParaRPr>
          </a:p>
          <a:p>
            <a:endParaRPr lang="nb-NO" altLang="nb-NO" sz="2400" dirty="0">
              <a:ea typeface="ＭＳ Ｐゴシック" panose="020B0600070205080204" pitchFamily="34" charset="-128"/>
            </a:endParaRP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4222427F-B144-184F-B8F3-DFC48F7627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3236CD0-0E55-C44E-B39C-0968780ADF06}" type="slidenum">
              <a:rPr lang="en-US" altLang="en-US" smtClean="0">
                <a:latin typeface="Arial" panose="020B0604020202020204" pitchFamily="34" charset="0"/>
              </a:rPr>
              <a:pPr/>
              <a:t>62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5DF5A-0D5D-8868-9F6D-97A386BA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07043-37B8-4FD4-D6B1-CE995C40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3475024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7B83-8BCE-049F-6F3E-3BCDA5034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4C4C964C-3648-3DC0-3E7C-D5FB096F0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4241" y="2103437"/>
            <a:ext cx="10202239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altLang="nb-NO" dirty="0">
                <a:ea typeface="ＭＳ Ｐゴシック" panose="020B0600070205080204" pitchFamily="34" charset="-128"/>
              </a:rPr>
              <a:t> Tak for i dag </a:t>
            </a:r>
            <a:r>
              <a:rPr lang="nb-NO" altLang="nb-NO" dirty="0">
                <a:ea typeface="ＭＳ Ｐゴシック" panose="020B0600070205080204" pitchFamily="34" charset="-128"/>
                <a:sym typeface="Wingdings" pitchFamily="2" charset="2"/>
              </a:rPr>
              <a:t></a:t>
            </a:r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CC006C9B-8CC6-B5FD-B054-D054355B83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29602" y="1875867"/>
            <a:ext cx="10515600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nb-NO" altLang="nb-NO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b-NO" altLang="nb-NO" sz="2400" dirty="0">
              <a:ea typeface="ＭＳ Ｐゴシック" panose="020B0600070205080204" pitchFamily="34" charset="-128"/>
            </a:endParaRPr>
          </a:p>
          <a:p>
            <a:endParaRPr lang="nb-NO" altLang="nb-NO" sz="2400" dirty="0">
              <a:ea typeface="ＭＳ Ｐゴシック" panose="020B0600070205080204" pitchFamily="34" charset="-128"/>
            </a:endParaRP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39F8CB45-F57B-3C91-AFDD-0D91FDB7D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3236CD0-0E55-C44E-B39C-0968780ADF06}" type="slidenum">
              <a:rPr lang="en-US" altLang="en-US" smtClean="0">
                <a:latin typeface="Arial" panose="020B0604020202020204" pitchFamily="34" charset="0"/>
              </a:rPr>
              <a:pPr/>
              <a:t>63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73D11-9D04-B419-BC2A-26C9E4EB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D804D-5129-4D8B-3080-96455379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</p:spTree>
    <p:extLst>
      <p:ext uri="{BB962C8B-B14F-4D97-AF65-F5344CB8AC3E}">
        <p14:creationId xmlns:p14="http://schemas.microsoft.com/office/powerpoint/2010/main" val="1996104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E501E-3EEB-0D4A-9C94-D55C98073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55" y="11430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Jo </a:t>
            </a:r>
            <a:r>
              <a:rPr lang="en-GB" sz="3200" dirty="0" err="1"/>
              <a:t>før</a:t>
            </a:r>
            <a:r>
              <a:rPr lang="en-GB" sz="3200" dirty="0"/>
              <a:t> du </a:t>
            </a:r>
            <a:r>
              <a:rPr lang="en-GB" sz="3200" dirty="0" err="1"/>
              <a:t>blir</a:t>
            </a:r>
            <a:r>
              <a:rPr lang="en-GB" sz="3200" dirty="0"/>
              <a:t> </a:t>
            </a:r>
            <a:r>
              <a:rPr lang="en-GB" sz="3200" dirty="0" err="1"/>
              <a:t>hengende</a:t>
            </a:r>
            <a:r>
              <a:rPr lang="en-GB" sz="3200" dirty="0"/>
              <a:t> </a:t>
            </a:r>
            <a:r>
              <a:rPr lang="en-GB" sz="3200" dirty="0" err="1"/>
              <a:t>etter</a:t>
            </a:r>
            <a:r>
              <a:rPr lang="en-GB" sz="3200" dirty="0"/>
              <a:t>  -</a:t>
            </a:r>
            <a:br>
              <a:rPr lang="en-GB" sz="3200" dirty="0"/>
            </a:br>
            <a:endParaRPr lang="en-GB" sz="3200" dirty="0"/>
          </a:p>
          <a:p>
            <a:pPr marL="0" indent="0">
              <a:buNone/>
            </a:pPr>
            <a:r>
              <a:rPr lang="en-GB" sz="3200" dirty="0"/>
              <a:t>jo </a:t>
            </a:r>
            <a:r>
              <a:rPr lang="en-GB" sz="3200" dirty="0" err="1"/>
              <a:t>mer</a:t>
            </a:r>
            <a:r>
              <a:rPr lang="en-GB" sz="3200" dirty="0"/>
              <a:t> </a:t>
            </a:r>
            <a:r>
              <a:rPr lang="en-GB" sz="3200" dirty="0" err="1"/>
              <a:t>tid</a:t>
            </a:r>
            <a:r>
              <a:rPr lang="en-GB" sz="3200" dirty="0"/>
              <a:t> har du  </a:t>
            </a:r>
            <a:r>
              <a:rPr lang="en-GB" sz="3200" dirty="0" err="1"/>
              <a:t>til</a:t>
            </a:r>
            <a:r>
              <a:rPr lang="en-GB" sz="3200" dirty="0"/>
              <a:t> </a:t>
            </a:r>
            <a:r>
              <a:rPr lang="en-GB" sz="3200" dirty="0" err="1"/>
              <a:t>å</a:t>
            </a:r>
            <a:r>
              <a:rPr lang="en-GB" sz="3200" dirty="0"/>
              <a:t> ta </a:t>
            </a:r>
            <a:r>
              <a:rPr lang="en-GB" sz="3200" dirty="0" err="1"/>
              <a:t>igjen</a:t>
            </a:r>
            <a:r>
              <a:rPr lang="en-GB" sz="3200" dirty="0"/>
              <a:t> det </a:t>
            </a:r>
            <a:r>
              <a:rPr lang="en-GB" sz="3200" dirty="0" err="1"/>
              <a:t>tapte</a:t>
            </a:r>
            <a:endParaRPr lang="en-GB" sz="3200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D57F8AE-93E1-CA4F-9ED6-38F3EABC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253" y="4436406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Times New Roman" panose="02020603050405020304" pitchFamily="18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2D98213D-C0AA-374A-86EA-B570C8DC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065" y="1282262"/>
            <a:ext cx="7757894" cy="2858814"/>
          </a:xfrm>
          <a:prstGeom prst="wedgeRoundRectCallout">
            <a:avLst>
              <a:gd name="adj1" fmla="val 56199"/>
              <a:gd name="adj2" fmla="val 9998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b-NO" altLang="en-US" sz="1600">
              <a:latin typeface="Times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4DA96-82B1-5A46-AF5F-C2798C32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105" y="4619762"/>
            <a:ext cx="1545102" cy="1552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9129A-8717-BD4E-8ED9-A637E751358B}"/>
              </a:ext>
            </a:extLst>
          </p:cNvPr>
          <p:cNvSpPr txBox="1"/>
          <p:nvPr/>
        </p:nvSpPr>
        <p:spPr>
          <a:xfrm>
            <a:off x="3940890" y="243162"/>
            <a:ext cx="354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600" b="1" dirty="0"/>
              <a:t>Enda en trøst   (?)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89FEE-484A-CA94-77D1-5C963760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EDFEFA-E189-8842-777F-7A8554D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81B67-9EC5-85FC-F02D-1C888761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64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3185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240D4-AB18-4F2B-6A54-27A228DDB38D}"/>
              </a:ext>
            </a:extLst>
          </p:cNvPr>
          <p:cNvSpPr/>
          <p:nvPr/>
        </p:nvSpPr>
        <p:spPr>
          <a:xfrm>
            <a:off x="2259264" y="3422309"/>
            <a:ext cx="706438" cy="6195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7E89A1-13E5-4E4F-557D-45162D86392D}"/>
              </a:ext>
            </a:extLst>
          </p:cNvPr>
          <p:cNvSpPr/>
          <p:nvPr/>
        </p:nvSpPr>
        <p:spPr>
          <a:xfrm>
            <a:off x="2260619" y="1750959"/>
            <a:ext cx="706438" cy="6195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2F6B44-2FCE-064E-C879-0B70CF8E7D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67057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E2FB66-AEA8-5CF6-6F11-DD843632F4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2" y="295276"/>
            <a:ext cx="0" cy="648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FC150E-8C54-F127-F503-EBCAD6B8ED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84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8628A2-92A9-F281-C84F-AF4DF24EB2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36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3B4382-4AE5-56CD-3EB0-85E3F605A3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688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2AF332-86F2-AB1C-60E2-77FD2D70C4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841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18E952-F590-FE08-F739-422D4C4E2A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993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6E22C9-EC50-E05C-C5A0-F9BF76DCB7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1146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5FF855-06FB-3B80-0120-E252759DD7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1298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FFABA6-08F0-4683-D884-39731C2C5C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1450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311CBC-AB31-1281-4434-4DCF9D7DE9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1603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5E450E-E8B1-9D3C-C899-BB1F2FCD14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1755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7E3869-E02B-A222-900A-9F2AF3AA2B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1908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2ACA25-F5B5-4EC0-EA39-7910DC5B65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060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7E1634-0D2A-32D5-C776-FB21AD0BC5D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212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42D487-D548-C33B-7A33-3A58CAD286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365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609D62-C9DA-072B-726E-6036CE8698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5177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BFD79B-DB5D-C9CA-108E-1D7DD468E2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6701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90BEF4-A636-3CAE-AC2C-674CE8F430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8225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95A5E6-D67A-64B8-2EF8-D7B69E3FAC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29749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B401D1-24BF-665E-CBD8-970D40DAC1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12737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C38DC0-10CF-61C2-13D5-4D05BF0D70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286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AE68E5-654A-0684-C50B-2F56291121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438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5E7D-2E92-1DCA-E128-71E7510C71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590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3BBEA2-C31C-4C90-5F88-910103C349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743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6D4715-32C2-EC3C-9F36-E5C0E6F88A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3895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AE941D-6B5D-1053-DBF7-95B95CA06D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048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4D8493-1422-216D-14A7-38D76057D4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200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766F58-CB9C-8F34-23A6-352EAAF87F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352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EA5E77-F89A-FC97-440D-88F8CB2626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505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1E215F-EF03-DE14-F917-8712BC173D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657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891BC2-43B8-0C35-BC38-565489CD62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810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F48383-01D6-869B-8DCE-315306C0BC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4962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A262C2-832D-594C-419A-A1B976CBCB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114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C799A61-625E-F512-7FEF-8889B1F350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267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3CC986-CF6E-FC6C-252D-F4975F0EA8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4197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CB014C-DB76-45B9-1F9F-59A216213A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5721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0B9788-A49A-BF09-4907-1574316F00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7245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DDADD8-2CDF-A938-CB32-C9EA272EC5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58769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106">
            <a:extLst>
              <a:ext uri="{FF2B5EF4-FFF2-40B4-BE49-F238E27FC236}">
                <a16:creationId xmlns:a16="http://schemas.microsoft.com/office/drawing/2014/main" id="{B1D9C6BF-DFB7-26D4-982A-96D1BE337D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6029325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108">
            <a:extLst>
              <a:ext uri="{FF2B5EF4-FFF2-40B4-BE49-F238E27FC236}">
                <a16:creationId xmlns:a16="http://schemas.microsoft.com/office/drawing/2014/main" id="{CFC1DAFA-E85E-1DDD-63D1-9C998F9F65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61732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109">
            <a:extLst>
              <a:ext uri="{FF2B5EF4-FFF2-40B4-BE49-F238E27FC236}">
                <a16:creationId xmlns:a16="http://schemas.microsoft.com/office/drawing/2014/main" id="{601EE914-5E8E-EB55-8C68-C055330750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63256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110">
            <a:extLst>
              <a:ext uri="{FF2B5EF4-FFF2-40B4-BE49-F238E27FC236}">
                <a16:creationId xmlns:a16="http://schemas.microsoft.com/office/drawing/2014/main" id="{6A2DF107-03C6-AF86-F785-1C72E07E9A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6333" y="6478027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Box 112">
            <a:extLst>
              <a:ext uri="{FF2B5EF4-FFF2-40B4-BE49-F238E27FC236}">
                <a16:creationId xmlns:a16="http://schemas.microsoft.com/office/drawing/2014/main" id="{CB171119-5020-5EA8-B041-98B7B55A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16" y="6122934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93685398</a:t>
            </a:r>
          </a:p>
        </p:txBody>
      </p:sp>
      <p:sp>
        <p:nvSpPr>
          <p:cNvPr id="48" name="TextBox 124">
            <a:extLst>
              <a:ext uri="{FF2B5EF4-FFF2-40B4-BE49-F238E27FC236}">
                <a16:creationId xmlns:a16="http://schemas.microsoft.com/office/drawing/2014/main" id="{4BE8A769-3ACD-6ABC-08D1-4B3E98ED6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164" y="1712895"/>
            <a:ext cx="11079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dirty="0" err="1">
                <a:latin typeface="Times New Roman" panose="02020603050405020304" pitchFamily="18" charset="0"/>
              </a:rPr>
              <a:t>vekt</a:t>
            </a:r>
            <a:br>
              <a:rPr lang="en-US" altLang="nb-NO" sz="2000" dirty="0">
                <a:latin typeface="Times New Roman" panose="02020603050405020304" pitchFamily="18" charset="0"/>
              </a:rPr>
            </a:br>
            <a:r>
              <a:rPr lang="en-US" altLang="nb-NO" sz="2000" dirty="0" err="1">
                <a:latin typeface="Times New Roman" panose="02020603050405020304" pitchFamily="18" charset="0"/>
              </a:rPr>
              <a:t>fødselsår</a:t>
            </a:r>
            <a:endParaRPr lang="en-US" altLang="nb-NO" sz="2000" dirty="0">
              <a:latin typeface="Times New Roman" panose="02020603050405020304" pitchFamily="18" charset="0"/>
            </a:endParaRPr>
          </a:p>
        </p:txBody>
      </p:sp>
      <p:sp>
        <p:nvSpPr>
          <p:cNvPr id="49" name="TextBox 137">
            <a:extLst>
              <a:ext uri="{FF2B5EF4-FFF2-40B4-BE49-F238E27FC236}">
                <a16:creationId xmlns:a16="http://schemas.microsoft.com/office/drawing/2014/main" id="{830A1B12-97C3-046E-935C-E25695C71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95" y="179388"/>
            <a:ext cx="263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0" name="TextBox 138">
            <a:extLst>
              <a:ext uri="{FF2B5EF4-FFF2-40B4-BE49-F238E27FC236}">
                <a16:creationId xmlns:a16="http://schemas.microsoft.com/office/drawing/2014/main" id="{209D175D-C470-1E41-CDFE-4BF300627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19" y="59753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nb-NO" sz="1100" dirty="0">
              <a:latin typeface="Times New Roman" panose="02020603050405020304" pitchFamily="18" charset="0"/>
            </a:endParaRPr>
          </a:p>
        </p:txBody>
      </p:sp>
      <p:sp>
        <p:nvSpPr>
          <p:cNvPr id="51" name="TextBox 43">
            <a:extLst>
              <a:ext uri="{FF2B5EF4-FFF2-40B4-BE49-F238E27FC236}">
                <a16:creationId xmlns:a16="http://schemas.microsoft.com/office/drawing/2014/main" id="{DA0BAF74-99A1-31BF-EF9C-FBD7FC65F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793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46579596</a:t>
            </a:r>
          </a:p>
        </p:txBody>
      </p:sp>
      <p:sp>
        <p:nvSpPr>
          <p:cNvPr id="52" name="TextBox 44">
            <a:extLst>
              <a:ext uri="{FF2B5EF4-FFF2-40B4-BE49-F238E27FC236}">
                <a16:creationId xmlns:a16="http://schemas.microsoft.com/office/drawing/2014/main" id="{7393DD78-0E43-F9E2-FE8B-DC85924A0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945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46579600</a:t>
            </a:r>
          </a:p>
        </p:txBody>
      </p:sp>
      <p:sp>
        <p:nvSpPr>
          <p:cNvPr id="53" name="TextBox 45">
            <a:extLst>
              <a:ext uri="{FF2B5EF4-FFF2-40B4-BE49-F238E27FC236}">
                <a16:creationId xmlns:a16="http://schemas.microsoft.com/office/drawing/2014/main" id="{73433FF0-121E-A995-C48F-4E055715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1097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46579604</a:t>
            </a:r>
          </a:p>
        </p:txBody>
      </p:sp>
      <p:sp>
        <p:nvSpPr>
          <p:cNvPr id="54" name="TextBox 46">
            <a:extLst>
              <a:ext uri="{FF2B5EF4-FFF2-40B4-BE49-F238E27FC236}">
                <a16:creationId xmlns:a16="http://schemas.microsoft.com/office/drawing/2014/main" id="{DF7722CF-BAF4-3A77-579A-B4249552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1250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46579608</a:t>
            </a:r>
          </a:p>
        </p:txBody>
      </p:sp>
      <p:sp>
        <p:nvSpPr>
          <p:cNvPr id="55" name="TextBox 47">
            <a:extLst>
              <a:ext uri="{FF2B5EF4-FFF2-40B4-BE49-F238E27FC236}">
                <a16:creationId xmlns:a16="http://schemas.microsoft.com/office/drawing/2014/main" id="{A92A9F96-B9AA-9485-77DC-279528C56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1402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46579612</a:t>
            </a:r>
          </a:p>
        </p:txBody>
      </p:sp>
      <p:sp>
        <p:nvSpPr>
          <p:cNvPr id="56" name="TextBox 48">
            <a:extLst>
              <a:ext uri="{FF2B5EF4-FFF2-40B4-BE49-F238E27FC236}">
                <a16:creationId xmlns:a16="http://schemas.microsoft.com/office/drawing/2014/main" id="{8CD19BE2-A354-3CFB-D6BC-24334807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1555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46579616</a:t>
            </a:r>
          </a:p>
        </p:txBody>
      </p:sp>
      <p:sp>
        <p:nvSpPr>
          <p:cNvPr id="57" name="TextBox 49">
            <a:extLst>
              <a:ext uri="{FF2B5EF4-FFF2-40B4-BE49-F238E27FC236}">
                <a16:creationId xmlns:a16="http://schemas.microsoft.com/office/drawing/2014/main" id="{810D5361-CA53-363D-807E-1DEDF2A0F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1707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46579620</a:t>
            </a:r>
          </a:p>
        </p:txBody>
      </p:sp>
      <p:sp>
        <p:nvSpPr>
          <p:cNvPr id="58" name="TextBox 50">
            <a:extLst>
              <a:ext uri="{FF2B5EF4-FFF2-40B4-BE49-F238E27FC236}">
                <a16:creationId xmlns:a16="http://schemas.microsoft.com/office/drawing/2014/main" id="{A3496778-9CBC-E59A-AE7E-9F3AE234F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1859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46579624</a:t>
            </a:r>
          </a:p>
        </p:txBody>
      </p:sp>
      <p:sp>
        <p:nvSpPr>
          <p:cNvPr id="59" name="TextBox 51">
            <a:extLst>
              <a:ext uri="{FF2B5EF4-FFF2-40B4-BE49-F238E27FC236}">
                <a16:creationId xmlns:a16="http://schemas.microsoft.com/office/drawing/2014/main" id="{0E47F2F1-E107-EA8D-D5EE-07CA7E2E0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2012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46579628</a:t>
            </a:r>
          </a:p>
        </p:txBody>
      </p:sp>
      <p:sp>
        <p:nvSpPr>
          <p:cNvPr id="60" name="TextBox 52">
            <a:extLst>
              <a:ext uri="{FF2B5EF4-FFF2-40B4-BE49-F238E27FC236}">
                <a16:creationId xmlns:a16="http://schemas.microsoft.com/office/drawing/2014/main" id="{F449767A-501B-98DD-745D-197B761AE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21647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46579632</a:t>
            </a:r>
          </a:p>
        </p:txBody>
      </p:sp>
      <p:sp>
        <p:nvSpPr>
          <p:cNvPr id="61" name="TextBox 53">
            <a:extLst>
              <a:ext uri="{FF2B5EF4-FFF2-40B4-BE49-F238E27FC236}">
                <a16:creationId xmlns:a16="http://schemas.microsoft.com/office/drawing/2014/main" id="{DAD39AAD-9A36-B022-ED0B-28215C910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23171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46579636</a:t>
            </a:r>
          </a:p>
        </p:txBody>
      </p:sp>
      <p:sp>
        <p:nvSpPr>
          <p:cNvPr id="62" name="TextBox 54">
            <a:extLst>
              <a:ext uri="{FF2B5EF4-FFF2-40B4-BE49-F238E27FC236}">
                <a16:creationId xmlns:a16="http://schemas.microsoft.com/office/drawing/2014/main" id="{0CF4DAA4-E0CF-0C11-7E88-5D8EBD463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24695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46579640</a:t>
            </a:r>
          </a:p>
        </p:txBody>
      </p:sp>
      <p:sp>
        <p:nvSpPr>
          <p:cNvPr id="63" name="TextBox 55">
            <a:extLst>
              <a:ext uri="{FF2B5EF4-FFF2-40B4-BE49-F238E27FC236}">
                <a16:creationId xmlns:a16="http://schemas.microsoft.com/office/drawing/2014/main" id="{4E9E771E-6D43-0903-CAA1-A13BF26EA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26219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46579644</a:t>
            </a:r>
          </a:p>
        </p:txBody>
      </p:sp>
      <p:sp>
        <p:nvSpPr>
          <p:cNvPr id="64" name="TextBox 56">
            <a:extLst>
              <a:ext uri="{FF2B5EF4-FFF2-40B4-BE49-F238E27FC236}">
                <a16:creationId xmlns:a16="http://schemas.microsoft.com/office/drawing/2014/main" id="{327D9D43-1A27-A121-C1BA-8B40CD6CF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2774359"/>
            <a:ext cx="749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46579348</a:t>
            </a:r>
          </a:p>
        </p:txBody>
      </p:sp>
      <p:sp>
        <p:nvSpPr>
          <p:cNvPr id="65" name="TextBox 57">
            <a:extLst>
              <a:ext uri="{FF2B5EF4-FFF2-40B4-BE49-F238E27FC236}">
                <a16:creationId xmlns:a16="http://schemas.microsoft.com/office/drawing/2014/main" id="{5A8B5746-87C3-7C76-297C-7A10A81B3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3683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53485308</a:t>
            </a:r>
          </a:p>
        </p:txBody>
      </p:sp>
      <p:sp>
        <p:nvSpPr>
          <p:cNvPr id="66" name="TextBox 58">
            <a:extLst>
              <a:ext uri="{FF2B5EF4-FFF2-40B4-BE49-F238E27FC236}">
                <a16:creationId xmlns:a16="http://schemas.microsoft.com/office/drawing/2014/main" id="{0259416A-1FA1-4A59-02A2-9F713FAB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3836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53485312</a:t>
            </a:r>
          </a:p>
        </p:txBody>
      </p:sp>
      <p:sp>
        <p:nvSpPr>
          <p:cNvPr id="67" name="TextBox 59">
            <a:extLst>
              <a:ext uri="{FF2B5EF4-FFF2-40B4-BE49-F238E27FC236}">
                <a16:creationId xmlns:a16="http://schemas.microsoft.com/office/drawing/2014/main" id="{05DE2E0D-5204-9454-9AF8-C62D67E91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3988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53485316</a:t>
            </a:r>
          </a:p>
        </p:txBody>
      </p:sp>
      <p:sp>
        <p:nvSpPr>
          <p:cNvPr id="68" name="TextBox 60">
            <a:extLst>
              <a:ext uri="{FF2B5EF4-FFF2-40B4-BE49-F238E27FC236}">
                <a16:creationId xmlns:a16="http://schemas.microsoft.com/office/drawing/2014/main" id="{0459C895-E5F2-CE51-C166-433F3EB34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4141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 dirty="0">
                <a:latin typeface="Times New Roman" panose="02020603050405020304" pitchFamily="18" charset="0"/>
              </a:rPr>
              <a:t>53485320</a:t>
            </a:r>
          </a:p>
        </p:txBody>
      </p:sp>
      <p:sp>
        <p:nvSpPr>
          <p:cNvPr id="69" name="TextBox 61">
            <a:extLst>
              <a:ext uri="{FF2B5EF4-FFF2-40B4-BE49-F238E27FC236}">
                <a16:creationId xmlns:a16="http://schemas.microsoft.com/office/drawing/2014/main" id="{A6B97274-AC74-948F-4015-2113FF3B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4293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53485324</a:t>
            </a:r>
          </a:p>
        </p:txBody>
      </p:sp>
      <p:sp>
        <p:nvSpPr>
          <p:cNvPr id="70" name="TextBox 62">
            <a:extLst>
              <a:ext uri="{FF2B5EF4-FFF2-40B4-BE49-F238E27FC236}">
                <a16:creationId xmlns:a16="http://schemas.microsoft.com/office/drawing/2014/main" id="{6D6F95A4-41D4-7948-1413-D4B7C46F8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44459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53485328</a:t>
            </a:r>
          </a:p>
        </p:txBody>
      </p:sp>
      <p:sp>
        <p:nvSpPr>
          <p:cNvPr id="71" name="TextBox 63">
            <a:extLst>
              <a:ext uri="{FF2B5EF4-FFF2-40B4-BE49-F238E27FC236}">
                <a16:creationId xmlns:a16="http://schemas.microsoft.com/office/drawing/2014/main" id="{1E2129B7-0863-4DAA-A6DE-A698ABB36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45983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53485332</a:t>
            </a:r>
          </a:p>
        </p:txBody>
      </p:sp>
      <p:sp>
        <p:nvSpPr>
          <p:cNvPr id="72" name="TextBox 64">
            <a:extLst>
              <a:ext uri="{FF2B5EF4-FFF2-40B4-BE49-F238E27FC236}">
                <a16:creationId xmlns:a16="http://schemas.microsoft.com/office/drawing/2014/main" id="{2568648C-4D21-4E6D-9807-80E6E1815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47507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53485336</a:t>
            </a:r>
          </a:p>
        </p:txBody>
      </p:sp>
      <p:sp>
        <p:nvSpPr>
          <p:cNvPr id="73" name="TextBox 65">
            <a:extLst>
              <a:ext uri="{FF2B5EF4-FFF2-40B4-BE49-F238E27FC236}">
                <a16:creationId xmlns:a16="http://schemas.microsoft.com/office/drawing/2014/main" id="{5558DC23-7370-0FC8-6945-4E1EE7F3B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49031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53485340</a:t>
            </a:r>
          </a:p>
        </p:txBody>
      </p:sp>
      <p:sp>
        <p:nvSpPr>
          <p:cNvPr id="74" name="TextBox 66">
            <a:extLst>
              <a:ext uri="{FF2B5EF4-FFF2-40B4-BE49-F238E27FC236}">
                <a16:creationId xmlns:a16="http://schemas.microsoft.com/office/drawing/2014/main" id="{AE7F7ECC-A819-96DB-258B-D76424E38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5055597"/>
            <a:ext cx="749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1100">
                <a:latin typeface="Times New Roman" panose="02020603050405020304" pitchFamily="18" charset="0"/>
              </a:rPr>
              <a:t>53485344</a:t>
            </a:r>
          </a:p>
        </p:txBody>
      </p:sp>
      <p:sp>
        <p:nvSpPr>
          <p:cNvPr id="75" name="TextBox 43">
            <a:extLst>
              <a:ext uri="{FF2B5EF4-FFF2-40B4-BE49-F238E27FC236}">
                <a16:creationId xmlns:a16="http://schemas.microsoft.com/office/drawing/2014/main" id="{CCCE3160-B3E7-9101-B726-4D6CE8C39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450" y="5220697"/>
            <a:ext cx="74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100">
                <a:latin typeface="Times New Roman" panose="02020603050405020304" pitchFamily="18" charset="0"/>
              </a:rPr>
              <a:t>59485348</a:t>
            </a:r>
          </a:p>
        </p:txBody>
      </p:sp>
      <p:cxnSp>
        <p:nvCxnSpPr>
          <p:cNvPr id="76" name="Rett linje 249">
            <a:extLst>
              <a:ext uri="{FF2B5EF4-FFF2-40B4-BE49-F238E27FC236}">
                <a16:creationId xmlns:a16="http://schemas.microsoft.com/office/drawing/2014/main" id="{EFD66D36-45EC-3116-8B70-2161393A806C}"/>
              </a:ext>
            </a:extLst>
          </p:cNvPr>
          <p:cNvCxnSpPr>
            <a:cxnSpLocks/>
          </p:cNvCxnSpPr>
          <p:nvPr/>
        </p:nvCxnSpPr>
        <p:spPr>
          <a:xfrm>
            <a:off x="2437948" y="2879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tt linje 253">
            <a:extLst>
              <a:ext uri="{FF2B5EF4-FFF2-40B4-BE49-F238E27FC236}">
                <a16:creationId xmlns:a16="http://schemas.microsoft.com/office/drawing/2014/main" id="{AF069C59-2568-2B44-28AE-66A4606E2B02}"/>
              </a:ext>
            </a:extLst>
          </p:cNvPr>
          <p:cNvCxnSpPr>
            <a:cxnSpLocks/>
          </p:cNvCxnSpPr>
          <p:nvPr/>
        </p:nvCxnSpPr>
        <p:spPr>
          <a:xfrm>
            <a:off x="2769642" y="162486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tt linje 249">
            <a:extLst>
              <a:ext uri="{FF2B5EF4-FFF2-40B4-BE49-F238E27FC236}">
                <a16:creationId xmlns:a16="http://schemas.microsoft.com/office/drawing/2014/main" id="{1F98CAEC-EFA1-4FCA-4133-39F3C464A48E}"/>
              </a:ext>
            </a:extLst>
          </p:cNvPr>
          <p:cNvCxnSpPr>
            <a:cxnSpLocks/>
          </p:cNvCxnSpPr>
          <p:nvPr/>
        </p:nvCxnSpPr>
        <p:spPr>
          <a:xfrm>
            <a:off x="2621170" y="440390"/>
            <a:ext cx="0" cy="640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24">
            <a:extLst>
              <a:ext uri="{FF2B5EF4-FFF2-40B4-BE49-F238E27FC236}">
                <a16:creationId xmlns:a16="http://schemas.microsoft.com/office/drawing/2014/main" id="{1C9651B3-3E1D-3236-E677-0193EC161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61" y="3345556"/>
            <a:ext cx="1250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dirty="0" err="1">
                <a:latin typeface="Times New Roman" panose="02020603050405020304" pitchFamily="18" charset="0"/>
              </a:rPr>
              <a:t>spise</a:t>
            </a:r>
            <a:br>
              <a:rPr lang="en-US" altLang="nb-NO" sz="2000" dirty="0">
                <a:latin typeface="Times New Roman" panose="02020603050405020304" pitchFamily="18" charset="0"/>
              </a:rPr>
            </a:br>
            <a:r>
              <a:rPr lang="en-US" altLang="nb-NO" sz="2000" dirty="0" err="1">
                <a:latin typeface="Times New Roman" panose="02020603050405020304" pitchFamily="18" charset="0"/>
              </a:rPr>
              <a:t>mosjonere</a:t>
            </a:r>
            <a:endParaRPr lang="en-US" altLang="nb-NO" sz="2000" dirty="0">
              <a:latin typeface="Times New Roman" panose="02020603050405020304" pitchFamily="18" charset="0"/>
            </a:endParaRPr>
          </a:p>
        </p:txBody>
      </p:sp>
      <p:sp>
        <p:nvSpPr>
          <p:cNvPr id="81" name="TextBox 114">
            <a:extLst>
              <a:ext uri="{FF2B5EF4-FFF2-40B4-BE49-F238E27FC236}">
                <a16:creationId xmlns:a16="http://schemas.microsoft.com/office/drawing/2014/main" id="{56B28B7B-783E-37B9-DC9E-C6DE1FF0E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" y="3393020"/>
            <a:ext cx="1233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b="1" dirty="0">
                <a:latin typeface="Times New Roman" panose="02020603050405020304" pitchFamily="18" charset="0"/>
              </a:rPr>
              <a:t>program: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769BEF0-8DD5-E39A-2891-437363C22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324" y="4221187"/>
            <a:ext cx="3036415" cy="2429132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4361ECD-15DD-8F0B-6637-F0146EF7D213}"/>
              </a:ext>
            </a:extLst>
          </p:cNvPr>
          <p:cNvSpPr txBox="1"/>
          <p:nvPr/>
        </p:nvSpPr>
        <p:spPr>
          <a:xfrm>
            <a:off x="4650250" y="3574787"/>
            <a:ext cx="289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Katt </a:t>
            </a:r>
            <a:r>
              <a:rPr lang="en-GB" sz="2800" dirty="0" err="1"/>
              <a:t>i</a:t>
            </a:r>
            <a:r>
              <a:rPr lang="en-NO" sz="2800" dirty="0"/>
              <a:t> virkeligheten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1C5B98B-8811-F3E0-4D8A-F1CBB1BD636B}"/>
              </a:ext>
            </a:extLst>
          </p:cNvPr>
          <p:cNvSpPr txBox="1"/>
          <p:nvPr/>
        </p:nvSpPr>
        <p:spPr>
          <a:xfrm>
            <a:off x="3731944" y="1881718"/>
            <a:ext cx="23121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dirty="0"/>
              <a:t>Katt </a:t>
            </a:r>
            <a:r>
              <a:rPr lang="en-GB" sz="2800" dirty="0" err="1"/>
              <a:t>inne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</a:p>
          <a:p>
            <a:r>
              <a:rPr lang="en-GB" sz="2800" dirty="0" err="1"/>
              <a:t>datamaskinen</a:t>
            </a:r>
            <a:r>
              <a:rPr lang="en-GB" sz="2800" dirty="0"/>
              <a:t> </a:t>
            </a:r>
            <a:endParaRPr lang="en-NO" sz="28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74DECE9-C88C-870E-0920-52CE2454242A}"/>
              </a:ext>
            </a:extLst>
          </p:cNvPr>
          <p:cNvSpPr txBox="1"/>
          <p:nvPr/>
        </p:nvSpPr>
        <p:spPr>
          <a:xfrm>
            <a:off x="8377444" y="1164717"/>
            <a:ext cx="267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Slik tenker vi oss et objekt: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C839079-FECD-FC79-E635-0242495EB174}"/>
              </a:ext>
            </a:extLst>
          </p:cNvPr>
          <p:cNvSpPr/>
          <p:nvPr/>
        </p:nvSpPr>
        <p:spPr>
          <a:xfrm>
            <a:off x="9155575" y="1838528"/>
            <a:ext cx="1909822" cy="17362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9D51F6-E771-3486-26BD-09C4AA92A713}"/>
              </a:ext>
            </a:extLst>
          </p:cNvPr>
          <p:cNvSpPr txBox="1"/>
          <p:nvPr/>
        </p:nvSpPr>
        <p:spPr>
          <a:xfrm>
            <a:off x="8365869" y="4063932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Eller slik: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5A85BDDA-995F-D9D8-D82F-D580A8364839}"/>
              </a:ext>
            </a:extLst>
          </p:cNvPr>
          <p:cNvSpPr/>
          <p:nvPr/>
        </p:nvSpPr>
        <p:spPr>
          <a:xfrm>
            <a:off x="8965311" y="4576965"/>
            <a:ext cx="2389454" cy="18075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9" name="TextBox 124">
            <a:extLst>
              <a:ext uri="{FF2B5EF4-FFF2-40B4-BE49-F238E27FC236}">
                <a16:creationId xmlns:a16="http://schemas.microsoft.com/office/drawing/2014/main" id="{A66AC73A-B496-CECC-3532-9EFD4329A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50" y="1826825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b-NO" sz="2000" b="1" dirty="0">
                <a:latin typeface="Times New Roman" panose="02020603050405020304" pitchFamily="18" charset="0"/>
              </a:rPr>
              <a:t>data: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5317A65-6A09-2E5B-D6AD-28804807FE3F}"/>
              </a:ext>
            </a:extLst>
          </p:cNvPr>
          <p:cNvSpPr txBox="1"/>
          <p:nvPr/>
        </p:nvSpPr>
        <p:spPr>
          <a:xfrm>
            <a:off x="9570830" y="2347009"/>
            <a:ext cx="98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NO" dirty="0"/>
              <a:t>ata og </a:t>
            </a:r>
            <a:br>
              <a:rPr lang="en-NO" dirty="0"/>
            </a:br>
            <a:r>
              <a:rPr lang="en-NO" dirty="0"/>
              <a:t>program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D624267-3DF4-3180-1B96-C19CD25E7A72}"/>
              </a:ext>
            </a:extLst>
          </p:cNvPr>
          <p:cNvSpPr txBox="1"/>
          <p:nvPr/>
        </p:nvSpPr>
        <p:spPr>
          <a:xfrm>
            <a:off x="9669294" y="5027681"/>
            <a:ext cx="98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NO" dirty="0"/>
              <a:t>ata og </a:t>
            </a:r>
            <a:br>
              <a:rPr lang="en-NO" dirty="0"/>
            </a:br>
            <a:r>
              <a:rPr lang="en-NO" dirty="0"/>
              <a:t>program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2A8B7C-AEDF-A0FC-24F1-A5CE298AD8AD}"/>
              </a:ext>
            </a:extLst>
          </p:cNvPr>
          <p:cNvSpPr txBox="1"/>
          <p:nvPr/>
        </p:nvSpPr>
        <p:spPr>
          <a:xfrm>
            <a:off x="4184184" y="179388"/>
            <a:ext cx="592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Et objekt er en </a:t>
            </a:r>
            <a:r>
              <a:rPr lang="en-NO" sz="2400" b="1" u="sng" dirty="0"/>
              <a:t>samling</a:t>
            </a:r>
            <a:r>
              <a:rPr lang="en-NO" sz="2400" b="1" dirty="0"/>
              <a:t> av data og handlinger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A09D5C49-DC6B-52EF-A5E1-592D03516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563" y="1713705"/>
            <a:ext cx="2239740" cy="1948613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97AC0C2-D63D-D9F0-DB16-98CF57FE9C9F}"/>
              </a:ext>
            </a:extLst>
          </p:cNvPr>
          <p:cNvCxnSpPr/>
          <p:nvPr/>
        </p:nvCxnSpPr>
        <p:spPr>
          <a:xfrm flipV="1">
            <a:off x="8530542" y="5419725"/>
            <a:ext cx="848746" cy="160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6A241BB-1FFB-8C51-DFB3-513BE56780E5}"/>
              </a:ext>
            </a:extLst>
          </p:cNvPr>
          <p:cNvCxnSpPr/>
          <p:nvPr/>
        </p:nvCxnSpPr>
        <p:spPr>
          <a:xfrm flipV="1">
            <a:off x="8555617" y="5757320"/>
            <a:ext cx="848746" cy="160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D5B686A3-B811-E89F-42DA-6774D023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1266" y="2084510"/>
            <a:ext cx="220979" cy="34107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DF0EA11-C664-B2D9-2620-70F9DFA23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066" y="2536914"/>
            <a:ext cx="220979" cy="341076"/>
          </a:xfrm>
          <a:prstGeom prst="rect">
            <a:avLst/>
          </a:prstGeom>
        </p:spPr>
      </p:pic>
      <p:sp>
        <p:nvSpPr>
          <p:cNvPr id="92" name="Date Placeholder 91">
            <a:extLst>
              <a:ext uri="{FF2B5EF4-FFF2-40B4-BE49-F238E27FC236}">
                <a16:creationId xmlns:a16="http://schemas.microsoft.com/office/drawing/2014/main" id="{2056CC3B-43E8-57DE-F9E4-81BE34D4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97" name="Slide Number Placeholder 96">
            <a:extLst>
              <a:ext uri="{FF2B5EF4-FFF2-40B4-BE49-F238E27FC236}">
                <a16:creationId xmlns:a16="http://schemas.microsoft.com/office/drawing/2014/main" id="{18D9C0E6-B391-EB60-D31A-9C5DD900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767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56892" y="223583"/>
            <a:ext cx="8184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Ole-Johan Dahl </a:t>
            </a:r>
            <a:r>
              <a:rPr lang="en-US" sz="2800" b="1" dirty="0" err="1"/>
              <a:t>og</a:t>
            </a:r>
            <a:r>
              <a:rPr lang="en-US" sz="2800" b="1" dirty="0"/>
              <a:t> Kristen </a:t>
            </a:r>
            <a:r>
              <a:rPr lang="en-US" sz="2800" b="1" dirty="0" err="1"/>
              <a:t>Nygaard</a:t>
            </a:r>
            <a:r>
              <a:rPr lang="en-US" sz="2800" b="1" dirty="0"/>
              <a:t>  </a:t>
            </a:r>
            <a:br>
              <a:rPr lang="en-US" sz="2800" b="1" dirty="0"/>
            </a:br>
            <a:r>
              <a:rPr lang="en-US" sz="2800" b="1" dirty="0" err="1"/>
              <a:t>fant</a:t>
            </a:r>
            <a:r>
              <a:rPr lang="en-US" sz="2800" b="1" dirty="0"/>
              <a:t> </a:t>
            </a:r>
            <a:r>
              <a:rPr lang="en-US" sz="2800" b="1" dirty="0" err="1"/>
              <a:t>på</a:t>
            </a:r>
            <a:r>
              <a:rPr lang="en-US" sz="2800" b="1" dirty="0"/>
              <a:t>  OBJEKTER </a:t>
            </a:r>
            <a:r>
              <a:rPr lang="en-US" sz="2800" b="1" dirty="0" err="1"/>
              <a:t>inne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datamaskinen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82647" y="1941991"/>
            <a:ext cx="275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beskriver</a:t>
            </a:r>
            <a:r>
              <a:rPr lang="en-US" dirty="0"/>
              <a:t> Mons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47401" y="1967240"/>
            <a:ext cx="289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beskriver</a:t>
            </a:r>
            <a:r>
              <a:rPr lang="en-US" dirty="0"/>
              <a:t> </a:t>
            </a:r>
            <a:r>
              <a:rPr lang="en-US" dirty="0" err="1"/>
              <a:t>Gråpus</a:t>
            </a:r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2163293" y="2492896"/>
            <a:ext cx="2963333" cy="33123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553318" y="2748093"/>
            <a:ext cx="948260" cy="4283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3.10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96325" y="2740154"/>
            <a:ext cx="58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vekt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367832" y="5055646"/>
            <a:ext cx="2540990" cy="423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20775" y="4686313"/>
            <a:ext cx="65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sov</a:t>
            </a:r>
            <a:r>
              <a:rPr lang="en-US" dirty="0"/>
              <a:t> 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367835" y="4169201"/>
            <a:ext cx="2540990" cy="423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88263" y="3799868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  </a:t>
            </a:r>
            <a:r>
              <a:rPr lang="en-US" dirty="0" err="1"/>
              <a:t>spis</a:t>
            </a:r>
            <a:r>
              <a:rPr lang="en-US" dirty="0"/>
              <a:t>  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1756892" y="4169201"/>
            <a:ext cx="660404" cy="1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756892" y="5055645"/>
            <a:ext cx="660404" cy="1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436666" y="4203457"/>
            <a:ext cx="171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vekt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vekt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+ 0.1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95573" y="4852785"/>
            <a:ext cx="2807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.. . . . . . . . . . .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. . . 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77633" y="2492896"/>
            <a:ext cx="2963333" cy="33123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367658" y="2749446"/>
            <a:ext cx="948260" cy="4283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3.20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20861" y="2749446"/>
            <a:ext cx="58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vekt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7182172" y="5105215"/>
            <a:ext cx="2540990" cy="423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433736" y="4735882"/>
            <a:ext cx="65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sov</a:t>
            </a:r>
            <a:r>
              <a:rPr lang="en-US" dirty="0"/>
              <a:t>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182175" y="4218770"/>
            <a:ext cx="2540990" cy="423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419137" y="3849437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spis</a:t>
            </a:r>
            <a:r>
              <a:rPr lang="en-US" dirty="0"/>
              <a:t>  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6571232" y="4218770"/>
            <a:ext cx="660404" cy="1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571232" y="5105214"/>
            <a:ext cx="660404" cy="1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251006" y="4253026"/>
            <a:ext cx="171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vekt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vekt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+ 0.1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251006" y="5106292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. . 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80300" y="3460234"/>
            <a:ext cx="114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fodselsaar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553322" y="3493148"/>
            <a:ext cx="726979" cy="336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176844" y="3541534"/>
            <a:ext cx="114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fodselsaar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7449386" y="3596640"/>
            <a:ext cx="726979" cy="336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33149" y="4916955"/>
            <a:ext cx="2807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.. . . . . . . . . . .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. . .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4FA29-767E-3CD8-4E4C-5B18585E334E}"/>
              </a:ext>
            </a:extLst>
          </p:cNvPr>
          <p:cNvSpPr txBox="1"/>
          <p:nvPr/>
        </p:nvSpPr>
        <p:spPr>
          <a:xfrm>
            <a:off x="2475067" y="5067414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 . . . . . . . . 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14171-3B81-9118-F31A-782EF0D902CC}"/>
              </a:ext>
            </a:extLst>
          </p:cNvPr>
          <p:cNvSpPr txBox="1"/>
          <p:nvPr/>
        </p:nvSpPr>
        <p:spPr>
          <a:xfrm>
            <a:off x="7309554" y="511290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 . . . . . . . . 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AE21B-2F81-D956-828F-A9AAD6BA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B68D0-D691-8032-413F-5270317F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18561-0DC0-1855-1DC6-24CFC484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8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97A7D-E3C9-6270-BE35-506D59AA94AC}"/>
              </a:ext>
            </a:extLst>
          </p:cNvPr>
          <p:cNvSpPr txBox="1"/>
          <p:nvPr/>
        </p:nvSpPr>
        <p:spPr>
          <a:xfrm>
            <a:off x="1762633" y="1440656"/>
            <a:ext cx="745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 </a:t>
            </a:r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datamaskinen</a:t>
            </a:r>
            <a:r>
              <a:rPr lang="en-US" dirty="0"/>
              <a:t> </a:t>
            </a:r>
            <a:r>
              <a:rPr lang="en-US" dirty="0" err="1"/>
              <a:t>modellerer</a:t>
            </a:r>
            <a:r>
              <a:rPr lang="en-US" dirty="0"/>
              <a:t> et </a:t>
            </a:r>
            <a:r>
              <a:rPr lang="en-US" dirty="0" err="1"/>
              <a:t>ekte</a:t>
            </a:r>
            <a:r>
              <a:rPr lang="en-US" dirty="0"/>
              <a:t> </a:t>
            </a:r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den </a:t>
            </a:r>
            <a:r>
              <a:rPr lang="en-US" dirty="0" err="1"/>
              <a:t>virkelige</a:t>
            </a:r>
            <a:r>
              <a:rPr lang="en-US" dirty="0"/>
              <a:t> </a:t>
            </a:r>
            <a:r>
              <a:rPr lang="en-US" dirty="0" err="1"/>
              <a:t>verden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8" grpId="0"/>
      <p:bldP spid="39" grpId="0" animBg="1"/>
      <p:bldP spid="40" grpId="0" animBg="1"/>
      <p:bldP spid="41" grpId="0"/>
      <p:bldP spid="42" grpId="0" animBg="1"/>
      <p:bldP spid="43" grpId="0"/>
      <p:bldP spid="44" grpId="0" animBg="1"/>
      <p:bldP spid="45" grpId="0"/>
      <p:bldP spid="48" grpId="0"/>
      <p:bldP spid="49" grpId="0"/>
      <p:bldP spid="50" grpId="0" animBg="1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/>
      <p:bldP spid="60" grpId="0"/>
      <p:bldP spid="61" grpId="0"/>
      <p:bldP spid="62" grpId="0" animBg="1"/>
      <p:bldP spid="63" grpId="0"/>
      <p:bldP spid="64" grpId="0" animBg="1"/>
      <p:bldP spid="32" grpId="0"/>
      <p:bldP spid="2" grpId="0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A0198-E4F5-941F-4183-2D63D3510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5EF5307-85F2-4EDC-F847-A0DD605A75B7}"/>
              </a:ext>
            </a:extLst>
          </p:cNvPr>
          <p:cNvSpPr txBox="1"/>
          <p:nvPr/>
        </p:nvSpPr>
        <p:spPr>
          <a:xfrm>
            <a:off x="1756892" y="223583"/>
            <a:ext cx="8184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Ole-Johan Dahl </a:t>
            </a:r>
            <a:r>
              <a:rPr lang="en-US" sz="2800" b="1" dirty="0" err="1"/>
              <a:t>og</a:t>
            </a:r>
            <a:r>
              <a:rPr lang="en-US" sz="2800" b="1" dirty="0"/>
              <a:t> Kristen Nygaard  </a:t>
            </a:r>
            <a:br>
              <a:rPr lang="en-US" sz="2800" b="1" dirty="0"/>
            </a:br>
            <a:r>
              <a:rPr lang="en-US" sz="2800" b="1" dirty="0" err="1"/>
              <a:t>oppfant</a:t>
            </a:r>
            <a:r>
              <a:rPr lang="en-US" sz="2800" b="1" dirty="0"/>
              <a:t> </a:t>
            </a:r>
            <a:r>
              <a:rPr lang="en-US" sz="2800" b="1" dirty="0" err="1"/>
              <a:t>Objektorienteret</a:t>
            </a:r>
            <a:r>
              <a:rPr lang="en-US" sz="2800" b="1" dirty="0"/>
              <a:t> </a:t>
            </a:r>
            <a:r>
              <a:rPr lang="en-US" sz="2800" b="1" dirty="0" err="1"/>
              <a:t>Programmering</a:t>
            </a:r>
            <a:endParaRPr lang="en-US" sz="2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D7606-F4B2-C9CF-D842-04B2E691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23/1-2024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00090-C22A-F5AA-CE7D-AD85A842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IN1010 Uke 2, tirsdag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7423-9BE1-678E-3580-33C1336B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CD35-2603-434E-BEBC-9323D9C28852}" type="slidenum">
              <a:rPr lang="en-NO" smtClean="0"/>
              <a:t>9</a:t>
            </a:fld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7E970-AA0A-C2A1-FB63-E3B44B66B655}"/>
              </a:ext>
            </a:extLst>
          </p:cNvPr>
          <p:cNvSpPr txBox="1"/>
          <p:nvPr/>
        </p:nvSpPr>
        <p:spPr>
          <a:xfrm>
            <a:off x="838200" y="1623661"/>
            <a:ext cx="89881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dirty="0"/>
              <a:t>Objektorientert programmering presentert </a:t>
            </a:r>
            <a:r>
              <a:rPr lang="en-GB" dirty="0" err="1"/>
              <a:t>i</a:t>
            </a:r>
            <a:r>
              <a:rPr lang="en-GB" dirty="0"/>
              <a:t> 1967 </a:t>
            </a:r>
            <a:r>
              <a:rPr lang="en-GB" dirty="0" err="1"/>
              <a:t>i</a:t>
            </a:r>
            <a:r>
              <a:rPr lang="en-GB" dirty="0"/>
              <a:t> form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Simula</a:t>
            </a:r>
            <a:r>
              <a:rPr lang="en-GB" dirty="0"/>
              <a:t> 67 </a:t>
            </a:r>
            <a:r>
              <a:rPr lang="en-GB" dirty="0" err="1"/>
              <a:t>språk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Modtokk</a:t>
            </a:r>
            <a:r>
              <a:rPr lang="en-GB" dirty="0"/>
              <a:t> Turing award 2001 – known as the Nobel Prize of Computer Science</a:t>
            </a:r>
          </a:p>
          <a:p>
            <a:endParaRPr lang="en-GB" dirty="0"/>
          </a:p>
          <a:p>
            <a:r>
              <a:rPr lang="en-GB" dirty="0" err="1"/>
              <a:t>Begge</a:t>
            </a:r>
            <a:r>
              <a:rPr lang="en-GB" dirty="0"/>
              <a:t> professor her </a:t>
            </a:r>
            <a:r>
              <a:rPr lang="en-GB" dirty="0" err="1"/>
              <a:t>ved</a:t>
            </a:r>
            <a:r>
              <a:rPr lang="en-GB" dirty="0"/>
              <a:t> IFI </a:t>
            </a:r>
            <a:r>
              <a:rPr lang="en-GB" dirty="0">
                <a:sym typeface="Wingdings" pitchFamily="2" charset="2"/>
              </a:rPr>
              <a:t>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C88ED-3C7D-0CB5-8563-A981C7D47703}"/>
              </a:ext>
            </a:extLst>
          </p:cNvPr>
          <p:cNvSpPr txBox="1"/>
          <p:nvPr/>
        </p:nvSpPr>
        <p:spPr>
          <a:xfrm>
            <a:off x="838200" y="3480014"/>
            <a:ext cx="8988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ym typeface="Wingdings" pitchFamily="2" charset="2"/>
              </a:rPr>
              <a:t>To </a:t>
            </a:r>
            <a:r>
              <a:rPr lang="en-GB" dirty="0" err="1">
                <a:sym typeface="Wingdings" pitchFamily="2" charset="2"/>
              </a:rPr>
              <a:t>av</a:t>
            </a:r>
            <a:r>
              <a:rPr lang="en-GB" dirty="0">
                <a:sym typeface="Wingdings" pitchFamily="2" charset="2"/>
              </a:rPr>
              <a:t> IFIs store </a:t>
            </a:r>
            <a:r>
              <a:rPr lang="en-GB" dirty="0" err="1">
                <a:sym typeface="Wingdings" pitchFamily="2" charset="2"/>
              </a:rPr>
              <a:t>bygninger</a:t>
            </a:r>
            <a:r>
              <a:rPr lang="en-GB" dirty="0">
                <a:sym typeface="Wingdings" pitchFamily="2" charset="2"/>
              </a:rPr>
              <a:t> er </a:t>
            </a:r>
            <a:r>
              <a:rPr lang="en-GB" dirty="0" err="1">
                <a:sym typeface="Wingdings" pitchFamily="2" charset="2"/>
              </a:rPr>
              <a:t>navngitt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til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ære</a:t>
            </a:r>
            <a:r>
              <a:rPr lang="en-GB" dirty="0">
                <a:sym typeface="Wingdings" pitchFamily="2" charset="2"/>
              </a:rPr>
              <a:t> for dem.</a:t>
            </a:r>
          </a:p>
          <a:p>
            <a:r>
              <a:rPr lang="en-GB" dirty="0">
                <a:sym typeface="Wingdings" pitchFamily="2" charset="2"/>
              </a:rPr>
              <a:t>Et </a:t>
            </a:r>
            <a:r>
              <a:rPr lang="en-GB" dirty="0" err="1">
                <a:sym typeface="Wingdings" pitchFamily="2" charset="2"/>
              </a:rPr>
              <a:t>stort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antall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programmeringsspråk</a:t>
            </a:r>
            <a:r>
              <a:rPr lang="en-GB" dirty="0">
                <a:sym typeface="Wingdings" pitchFamily="2" charset="2"/>
              </a:rPr>
              <a:t> er </a:t>
            </a:r>
            <a:r>
              <a:rPr lang="en-GB" dirty="0" err="1">
                <a:sym typeface="Wingdings" pitchFamily="2" charset="2"/>
              </a:rPr>
              <a:t>basert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på</a:t>
            </a:r>
            <a:r>
              <a:rPr lang="en-GB" dirty="0">
                <a:sym typeface="Wingdings" pitchFamily="2" charset="2"/>
              </a:rPr>
              <a:t> de </a:t>
            </a:r>
            <a:r>
              <a:rPr lang="en-GB" dirty="0" err="1">
                <a:sym typeface="Wingdings" pitchFamily="2" charset="2"/>
              </a:rPr>
              <a:t>objektorienterte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prinsippene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til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Simula</a:t>
            </a:r>
            <a:r>
              <a:rPr lang="en-GB" dirty="0">
                <a:sym typeface="Wingdings" pitchFamily="2" charset="2"/>
              </a:rPr>
              <a:t> 67, for </a:t>
            </a:r>
            <a:r>
              <a:rPr lang="en-GB" dirty="0" err="1">
                <a:sym typeface="Wingdings" pitchFamily="2" charset="2"/>
              </a:rPr>
              <a:t>eksempel</a:t>
            </a:r>
            <a:r>
              <a:rPr lang="en-GB" dirty="0">
                <a:sym typeface="Wingdings" pitchFamily="2" charset="2"/>
              </a:rPr>
              <a:t> Smalltalk, C++, Java, ... </a:t>
            </a:r>
            <a:r>
              <a:rPr lang="en-GB" dirty="0" err="1">
                <a:sym typeface="Wingdings" pitchFamily="2" charset="2"/>
              </a:rPr>
              <a:t>i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hovedsak</a:t>
            </a:r>
            <a:r>
              <a:rPr lang="en-GB" dirty="0">
                <a:sym typeface="Wingdings" pitchFamily="2" charset="2"/>
              </a:rPr>
              <a:t> alle OO-</a:t>
            </a:r>
            <a:r>
              <a:rPr lang="en-GB" dirty="0" err="1">
                <a:sym typeface="Wingdings" pitchFamily="2" charset="2"/>
              </a:rPr>
              <a:t>språk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siden</a:t>
            </a:r>
            <a:r>
              <a:rPr lang="en-GB" dirty="0">
                <a:sym typeface="Wingdings" pitchFamily="2" charset="2"/>
              </a:rPr>
              <a:t> 1967 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9198</TotalTime>
  <Words>5363</Words>
  <Application>Microsoft Macintosh PowerPoint</Application>
  <PresentationFormat>Widescreen</PresentationFormat>
  <Paragraphs>1249</Paragraphs>
  <Slides>64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ＭＳ Ｐゴシック</vt:lpstr>
      <vt:lpstr>Arial</vt:lpstr>
      <vt:lpstr>Calibri</vt:lpstr>
      <vt:lpstr>Calibri Light</vt:lpstr>
      <vt:lpstr>Courier</vt:lpstr>
      <vt:lpstr>Courier New</vt:lpstr>
      <vt:lpstr>Helvetica</vt:lpstr>
      <vt:lpstr>Menlo</vt:lpstr>
      <vt:lpstr>Tahoma</vt:lpstr>
      <vt:lpstr>Times</vt:lpstr>
      <vt:lpstr>Times New Roman</vt:lpstr>
      <vt:lpstr>Wingdings</vt:lpstr>
      <vt:lpstr>ヒラギノ角ゴ Pro W3</vt:lpstr>
      <vt:lpstr>Office Theme</vt:lpstr>
      <vt:lpstr>IN1010 våren 2024 23. januar    Objektorientering i Java  Om innkapsling og enhetstesting  Mer om arrayer og noen klasser som kan ta vare på objekter Om parameteroverføring    </vt:lpstr>
      <vt:lpstr>Agenda</vt:lpstr>
      <vt:lpstr>Objektorientert programmering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Semantikk uten å snakke om implementasjon</vt:lpstr>
      <vt:lpstr>PowerPoint Presentation</vt:lpstr>
      <vt:lpstr>PowerPoint Presentation</vt:lpstr>
      <vt:lpstr>PowerPoint Presentation</vt:lpstr>
      <vt:lpstr>PowerPoint Presentation</vt:lpstr>
      <vt:lpstr>Dokumentasjon og kommentarer</vt:lpstr>
      <vt:lpstr>PowerPoint Presentation</vt:lpstr>
      <vt:lpstr>PowerPoint Presentation</vt:lpstr>
      <vt:lpstr>En- og todimensjonale array</vt:lpstr>
      <vt:lpstr>Todimensjonale array eksempel</vt:lpstr>
      <vt:lpstr>Enhetstesting av objekter  Nå skal du lære litt om OO-programmering  samtidig som du lærer Java  </vt:lpstr>
      <vt:lpstr>PowerPoint Presentation</vt:lpstr>
      <vt:lpstr>Det er IKKE lov 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Enhetstesting - oppsummering</vt:lpstr>
      <vt:lpstr>Parameteroverføring </vt:lpstr>
      <vt:lpstr>PowerPoint Presentation</vt:lpstr>
      <vt:lpstr>PowerPoint Presentation</vt:lpstr>
      <vt:lpstr>PowerPoint Presentation</vt:lpstr>
      <vt:lpstr>I dag har vi lært</vt:lpstr>
      <vt:lpstr> Tak for i dag 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Eric Bartley Jul</cp:lastModifiedBy>
  <cp:revision>156</cp:revision>
  <cp:lastPrinted>2024-01-22T17:28:33Z</cp:lastPrinted>
  <dcterms:created xsi:type="dcterms:W3CDTF">2021-01-02T14:12:33Z</dcterms:created>
  <dcterms:modified xsi:type="dcterms:W3CDTF">2024-01-23T12:32:48Z</dcterms:modified>
</cp:coreProperties>
</file>