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4E4A0-2EB0-4B08-A4E2-6B1F88709F02}" v="73" dt="2022-09-05T13:26:15.764"/>
    <p1510:client id="{65405E2A-C112-BBF2-F547-9DA3E1269127}" v="1510" dt="2022-09-06T09:28:42.189"/>
    <p1510:client id="{C56C873B-75A4-D286-26C0-EA59E34DEAB0}" v="1" dt="2022-09-16T10:05:15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20E5732-144D-4934-865D-0129EFE6B2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91EB55-30E1-4109-BA94-CBB4AC824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8E0F-EBE6-498F-8D75-05B85AF38941}" type="datetime1">
              <a:rPr lang="nb-NO" smtClean="0"/>
              <a:t>16.09.2022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BF8CA4-0CC5-430F-AC77-FB9EDD24EF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4B1DE1-6DDB-4724-ABE3-72D22E45E7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139F-6269-49B2-954C-86839A5388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6T10:05:08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21284 8126 0 0 0,'-7'0'0'0'0,"-9"0"0"0"0,-9 0 0 0 0,-6 0 0 0 0,-6 0 0 0 0,-3 0 0 0 0,-1-7 0 0 0,-1-2 0 0 0,0 0 0 0 0,0 2 0 0 0,1 2 0 0 0,0 2 0 0 0,0 1 0 0 0,0 2 0 0 0,1 0 0 0 0,0 0 0 0 0,0 0 0 0 0,-1 1 0 0 0,1-1 0 0 0,0 0 0 0 0,0 0 0 0 0,-1 1 0 0 0,1-1 0 0 0,0 0 0 0 0,-1 0 0 0 0,8-7 0 0 0,2-2 0 0 0,-1 0 0 0 0,-1 2 0 0 0,-3 2 0 0 0,-1 2 0 0 0,-2 1 0 0 0,0-5 0 0 0,-2-3 0 0 0,1 2 0 0 0,-1 1 0 0 0,0 3 0 0 0,1 1 0 0 0,-1 2 0 0 0,1 0 0 0 0,-1 1 0 0 0,1 0 0 0 0,0-6 0 0 0,-1-3 0 0 0,1 1 0 0 0,0 1 0 0 0,0 2 0 0 0,-1 2 0 0 0,1 2 0 0 0,0 0 0 0 0,-1 1 0 0 0,1 0 0 0 0,0 0 0 0 0,-1 1 0 0 0,1-1 0 0 0,0 0 0 0 0,-1 1 0 0 0,1-1 0 0 0,0 0 0 0 0,-1 0 0 0 0,1 0 0 0 0,0 0 0 0 0,0 0 0 0 0,-1 0 0 0 0,1 0 0 0 0,0 0 0 0 0,6 6 0 0 0,3 4 0 0 0,-1-2 0 0 0,-1-1 0 0 0,-2-2 0 0 0,4 5 0 0 0,2 1 0 0 0,-2-2 0 0 0,-3-2 0 0 0,-1-2 0 0 0,4 5 0 0 0,1 0 0 0 0,-1-1 0 0 0,-3-2 0 0 0,5 4 0 0 0,1 1 0 0 0,-2 5 0 0 0,3 6 0 0 0,8 6 0 0 0,-1-1 0 0 0,3 1 0 0 0,5 2 0 0 0,4 3 0 0 0,4 3 0 0 0,2 1 0 0 0,2 2 0 0 0,0 0 0 0 0,1 1 0 0 0,7-7 0 0 0,2-2 0 0 0,6-7 0 0 0,0-1 0 0 0,5-4 0 0 0,-2 2 0 0 0,4-4 0 0 0,3-5 0 0 0,6-4 0 0 0,-4 3 0 0 0,1 0 0 0 0,2-3 0 0 0,2-2 0 0 0,4-3 0 0 0,1-2 0 0 0,1-1 0 0 0,1-1 0 0 0,1 0 0 0 0,0 6 0 0 0,0 2 0 0 0,-1 1 0 0 0,1-3 0 0 0,0-1 0 0 0,-1-2 0 0 0,0-1 0 0 0,1-1 0 0 0,-1-1 0 0 0,0-1 0 0 0,1 1 0 0 0,-1 0 0 0 0,0-1 0 0 0,0 1 0 0 0,1 0 0 0 0,-1 0 0 0 0,0 0 0 0 0,1 0 0 0 0,-1 0 0 0 0,0 0 0 0 0,1 0 0 0 0,-1 0 0 0 0,0 0 0 0 0,1 0 0 0 0,-1 0 0 0 0,0 0 0 0 0,1 0 0 0 0,-1 0 0 0 0,0 0 0 0 0,1 0 0 0 0,-1 0 0 0 0,0 0 0 0 0,1 0 0 0 0,-1 0 0 0 0,0 0 0 0 0,0 0 0 0 0,1 0 0 0 0,-1 0 0 0 0,0-7 0 0 0,1-2 0 0 0,-1 0 0 0 0,0 2 0 0 0,1 2 0 0 0,-1-5 0 0 0,0 0 0 0 0,1 0 0 0 0,-1 3 0 0 0,0 2 0 0 0,1 3 0 0 0,-1 0 0 0 0,-7-5 0 0 0,-1-2 0 0 0,-1 1 0 0 0,3 2 0 0 0,1 1 0 0 0,2 2 0 0 0,2 2 0 0 0,0 0 0 0 0,2 1 0 0 0,-1 1 0 0 0,1-1 0 0 0,0 0 0 0 0,-1 1 0 0 0,1-1 0 0 0,-1 0 0 0 0,1 0 0 0 0,-1 0 0 0 0,0-7 0 0 0,1-2 0 0 0,-8-7 0 0 0,-2 0 0 0 0,-6-4 0 0 0,-8-6 0 0 0,-6-6 0 0 0,-5-3 0 0 0,-4-3 0 0 0,-2-2 0 0 0,-2-2 0 0 0,-6 1 0 0 0,-9 7 0 0 0,-2 2 0 0 0,-4 6 0 0 0,1 2 0 0 0,-2 4 0 0 0,-4-2 0 0 0,-4 4 0 0 0,4 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6T10:05:08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21255 6431 0 0 0,'-7'0'0'0'0,"-9"0"0"0"0,-9 0 0 0 0,-6 0 0 0 0,-6 0 0 0 0,-3 0 0 0 0,-1 0 0 0 0,-1 0 0 0 0,0 0 0 0 0,0 0 0 0 0,0 0 0 0 0,1 0 0 0 0,1 0 0 0 0,-1 0 0 0 0,1 0 0 0 0,0 0 0 0 0,-1 0 0 0 0,1 0 0 0 0,0 0 0 0 0,0 0 0 0 0,-1 0 0 0 0,1 0 0 0 0,0 0 0 0 0,-1 0 0 0 0,8-7 0 0 0,2-2 0 0 0,-1 1 0 0 0,-1 1 0 0 0,-3 2 0 0 0,-1 1 0 0 0,-1 3 0 0 0,-2 0 0 0 0,0 1 0 0 0,-1 0 0 0 0,0 1 0 0 0,1-1 0 0 0,-1 1 0 0 0,0-1 0 0 0,1-7 0 0 0,0-2 0 0 0,-1 0 0 0 0,1 2 0 0 0,0 2 0 0 0,-1 2 0 0 0,1 2 0 0 0,0 0 0 0 0,-1 1 0 0 0,1 0 0 0 0,0 1 0 0 0,-1-1 0 0 0,1 0 0 0 0,0 0 0 0 0,0 1 0 0 0,-1-1 0 0 0,1 0 0 0 0,0 0 0 0 0,-1 0 0 0 0,1 0 0 0 0,0 0 0 0 0,-1 0 0 0 0,1 0 0 0 0,0 0 0 0 0,-1 0 0 0 0,1 0 0 0 0,0 0 0 0 0,-1 0 0 0 0,1 6 0 0 0,0 4 0 0 0,-1-2 0 0 0,1-1 0 0 0,0-2 0 0 0,-1-2 0 0 0,1-1 0 0 0,0 6 0 0 0,0 1 0 0 0,-1-1 0 0 0,1-1 0 0 0,6 4 0 0 0,3 1 0 0 0,6 5 0 0 0,1 0 0 0 0,4 3 0 0 0,-1 6 0 0 0,3 5 0 0 0,5 4 0 0 0,4 3 0 0 0,10 2 0 0 0,6 1 0 0 0,1 0 0 0 0,6-6 0 0 0,1-3 0 0 0,5-7 0 0 0,-1 0 0 0 0,2-5 0 0 0,6-6 0 0 0,-3 2 0 0 0,2-2 0 0 0,-3 3 0 0 0,0 0 0 0 0,4-4 0 0 0,5-4 0 0 0,-5 3 0 0 0,2 0 0 0 0,1-2 0 0 0,3-3 0 0 0,3-3 0 0 0,2-2 0 0 0,2-1 0 0 0,0 6 0 0 0,1 2 0 0 0,0-1 0 0 0,-1-1 0 0 0,1-3 0 0 0,0-1 0 0 0,-1-2 0 0 0,1 0 0 0 0,-1-1 0 0 0,0 0 0 0 0,-6 6 0 0 0,-3 3 0 0 0,1-1 0 0 0,1-1 0 0 0,2-2 0 0 0,2-2 0 0 0,-5 6 0 0 0,-1 0 0 0 0,0 0 0 0 0,3-2 0 0 0,2-3 0 0 0,1-1 0 0 0,2-2 0 0 0,1 0 0 0 0,1-1 0 0 0,-1-1 0 0 0,1 1 0 0 0,0 0 0 0 0,-1-1 0 0 0,1 1 0 0 0,-1 0 0 0 0,1 0 0 0 0,-1 0 0 0 0,0 0 0 0 0,1 0 0 0 0,-1 0 0 0 0,0 0 0 0 0,1 0 0 0 0,-1 0 0 0 0,0 0 0 0 0,1 0 0 0 0,-1 0 0 0 0,0 0 0 0 0,1 0 0 0 0,-8-7 0 0 0,-2-2 0 0 0,1 0 0 0 0,1 2 0 0 0,2 2 0 0 0,3 2 0 0 0,-7-5 0 0 0,0-2 0 0 0,1 1 0 0 0,1 2 0 0 0,3 3 0 0 0,2 1 0 0 0,1 2 0 0 0,0-6 0 0 0,2-2 0 0 0,0 0 0 0 0,-1 3 0 0 0,1 1 0 0 0,0 2 0 0 0,-1-5 0 0 0,1-2 0 0 0,-1 2 0 0 0,0 1 0 0 0,1 2 0 0 0,-1 3 0 0 0,0 0 0 0 0,-6-5 0 0 0,-3-2 0 0 0,0 1 0 0 0,-4-6 0 0 0,-8-6 0 0 0,1-1 0 0 0,-4-3 0 0 0,-5-5 0 0 0,-3-3 0 0 0,-4-4 0 0 0,-2-3 0 0 0,-2-1 0 0 0,0-1 0 0 0,-8 7 0 0 0,-9 2 0 0 0,-8 6 0 0 0,-1 2 0 0 0,-1 3 0 0 0,-5 7 0 0 0,5-2 0 0 0,-1 2 0 0 0,-2 3 0 0 0,3-3 0 0 0,1 1 0 0 0,3 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5B34-2F8F-4158-A03F-EC77E0059220}" type="datetime1">
              <a:rPr lang="nb-NO" smtClean="0"/>
              <a:pPr/>
              <a:t>16.09.2022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C4164-EF2E-497B-B633-2347977943F7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590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C4164-EF2E-497B-B633-2347977943F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45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7C4DDB2-BC29-4C20-BB43-BAC26AFAFF05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642701-A24A-457E-8F83-3BD485C917A5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298B10D-582F-4429-95D9-EAE824DEFECA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8C5201-CE48-40CE-8ABE-C2C583509AA2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4C122B3-102E-4126-AFC9-7FE7AEB646E9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991A0-3766-461A-99AD-A4C5DF147A96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EC651-0FA1-4C1E-AB6C-AC28E37E603A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E5C1A-DFA3-43E6-BE50-D2B9E4B251BB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4AA56-839E-4D39-BDA6-BF59708ACFAD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387FCD-7985-4F0E-8605-1BEBF24DB43D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188E9-A373-4016-B0DC-0980DE9F5CC2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0BBE2673-DCD9-4993-9878-F3FBDD62249F}" type="datetime1">
              <a:rPr lang="nb-NO" noProof="0" smtClean="0"/>
              <a:t>16.09.2022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Rektangel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ktangel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ktangel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b-NO" dirty="0"/>
              <a:t>Gruppetime 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1A1EB0-569D-18C7-CC4E-5D430840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Cpu</a:t>
            </a:r>
            <a:r>
              <a:rPr lang="nb-NO" dirty="0"/>
              <a:t> og </a:t>
            </a:r>
            <a:r>
              <a:rPr lang="nb-NO" dirty="0" err="1"/>
              <a:t>lmc</a:t>
            </a:r>
            <a:r>
              <a:rPr lang="nb-NO" dirty="0"/>
              <a:t>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89967B-915C-EE6F-A094-170F79EF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En CPU inneholder en ALU ("</a:t>
            </a:r>
            <a:r>
              <a:rPr lang="nb-NO" dirty="0" err="1"/>
              <a:t>Arithmetic</a:t>
            </a:r>
            <a:r>
              <a:rPr lang="nb-NO" dirty="0"/>
              <a:t> Logic Unit"), registre (hvor LMC har 4 registre) og </a:t>
            </a:r>
            <a:r>
              <a:rPr lang="nb-NO" dirty="0" err="1"/>
              <a:t>kontrollogikk</a:t>
            </a:r>
            <a:r>
              <a:rPr lang="nb-NO" dirty="0"/>
              <a:t> til å utføre instruksjoner</a:t>
            </a:r>
          </a:p>
          <a:p>
            <a:pPr marL="305435" indent="-305435"/>
            <a:r>
              <a:rPr lang="nb-NO" dirty="0"/>
              <a:t>ALU-en er en regneenhet, og i LMC kan den addere og subtrahere heltall</a:t>
            </a:r>
          </a:p>
          <a:p>
            <a:pPr marL="305435" indent="-305435"/>
            <a:r>
              <a:rPr lang="nb-NO" dirty="0"/>
              <a:t>Registre i LMC: </a:t>
            </a:r>
          </a:p>
          <a:p>
            <a:pPr marL="0" indent="0">
              <a:buNone/>
            </a:pPr>
            <a:r>
              <a:rPr lang="nb-NO" dirty="0"/>
              <a:t>- Akkumulator (til beregninger, svaret kommer hit)</a:t>
            </a:r>
          </a:p>
          <a:p>
            <a:pPr marL="0" indent="0">
              <a:buNone/>
            </a:pPr>
            <a:r>
              <a:rPr lang="nb-NO" dirty="0"/>
              <a:t>- Programteller (hvilken instruksjon som skal utføres neste gang)</a:t>
            </a:r>
          </a:p>
          <a:p>
            <a:pPr marL="0" indent="0">
              <a:buNone/>
            </a:pPr>
            <a:r>
              <a:rPr lang="nb-NO" dirty="0"/>
              <a:t>- Instruksjonsregister (koden til instruksjonen som skal utføres) </a:t>
            </a:r>
          </a:p>
          <a:p>
            <a:pPr marL="0" indent="0">
              <a:buNone/>
            </a:pPr>
            <a:r>
              <a:rPr lang="nb-NO" dirty="0"/>
              <a:t>- Adresseregister (sier noe om adressen i minnet hvor instruksjonen skal utføres). </a:t>
            </a:r>
          </a:p>
        </p:txBody>
      </p:sp>
    </p:spTree>
    <p:extLst>
      <p:ext uri="{BB962C8B-B14F-4D97-AF65-F5344CB8AC3E}">
        <p14:creationId xmlns:p14="http://schemas.microsoft.com/office/powerpoint/2010/main" val="110576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DAD998-9222-228A-02C4-6FC84854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CPU og LMC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8969A6-80BE-3470-1BE4-6F05ADB9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717390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nb-NO" dirty="0"/>
              <a:t>Instruksjoner i LMC: 1.siffer angir HVA som skal gjøres, 2. og 3. siffer angir HVOR det skal gjøres</a:t>
            </a:r>
          </a:p>
          <a:p>
            <a:pPr marL="305435" indent="-305435"/>
            <a:r>
              <a:rPr lang="nb-NO" dirty="0"/>
              <a:t>Eksempel: koden 399 sier at vi skal legge til noe fra akkumulatoren i celle 99</a:t>
            </a:r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1B7964B5-2758-6D6A-A145-662FEF3B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2899926"/>
            <a:ext cx="6371771" cy="38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952018-AC38-C557-BC89-8C2E2F83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Jobbe med ukesoppgaver :)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6DBB6A-EBC8-6A54-9F82-DF6DC672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13674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A64B0-C10C-8717-F771-EEB74F0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i dag!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0A4DE9-ED0E-7F28-67D2-8534A1E5F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Vi sees neste uke :)</a:t>
            </a:r>
          </a:p>
        </p:txBody>
      </p:sp>
    </p:spTree>
    <p:extLst>
      <p:ext uri="{BB962C8B-B14F-4D97-AF65-F5344CB8AC3E}">
        <p14:creationId xmlns:p14="http://schemas.microsoft.com/office/powerpoint/2010/main" val="248682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F17D7-CA5E-65E8-36C0-5AAD5712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AFC548-FFE8-3B83-D1E9-C8B9C2CA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Tallsystemer </a:t>
            </a:r>
          </a:p>
          <a:p>
            <a:pPr marL="305435" indent="-305435"/>
            <a:r>
              <a:rPr lang="nb-NO" dirty="0"/>
              <a:t>Litt om CPU og LMC</a:t>
            </a:r>
          </a:p>
          <a:p>
            <a:pPr marL="305435" indent="-305435"/>
            <a:r>
              <a:rPr lang="nb-NO" dirty="0"/>
              <a:t>Ukesoppgaver</a:t>
            </a:r>
          </a:p>
        </p:txBody>
      </p:sp>
    </p:spTree>
    <p:extLst>
      <p:ext uri="{BB962C8B-B14F-4D97-AF65-F5344CB8AC3E}">
        <p14:creationId xmlns:p14="http://schemas.microsoft.com/office/powerpoint/2010/main" val="289615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175C40-09C8-293F-85A5-1A5FC018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FA9E3-2D19-AC55-5F43-A4909132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399561"/>
          </a:xfrm>
        </p:spPr>
        <p:txBody>
          <a:bodyPr/>
          <a:lstStyle/>
          <a:p>
            <a:pPr marL="305435" indent="-305435"/>
            <a:r>
              <a:rPr lang="nb-NO" dirty="0"/>
              <a:t>Fra binær til desimal: tenk på posisjoner og vekt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C272E252-95AF-89AE-FEE2-94B353A0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8" y="3009193"/>
            <a:ext cx="5558971" cy="206326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F361761-803A-E779-4AE5-1D191A3E22DA}"/>
              </a:ext>
            </a:extLst>
          </p:cNvPr>
          <p:cNvSpPr txBox="1"/>
          <p:nvPr/>
        </p:nvSpPr>
        <p:spPr>
          <a:xfrm>
            <a:off x="754742" y="5312228"/>
            <a:ext cx="78086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Kan også konvertere fra andre tallsystemer til desimal på lignende måte, for eksempel</a:t>
            </a:r>
          </a:p>
          <a:p>
            <a:r>
              <a:rPr lang="nb-NO" dirty="0"/>
              <a:t>43</a:t>
            </a:r>
            <a:r>
              <a:rPr lang="nb-NO" sz="900" dirty="0"/>
              <a:t>7</a:t>
            </a:r>
            <a:r>
              <a:rPr lang="nb-NO" dirty="0"/>
              <a:t> = 4*7 + 3*1 = 28 + 3 = 31.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3B92A1A-C3F1-37C8-DCEF-43F711E24C05}"/>
              </a:ext>
            </a:extLst>
          </p:cNvPr>
          <p:cNvSpPr txBox="1"/>
          <p:nvPr/>
        </p:nvSpPr>
        <p:spPr>
          <a:xfrm>
            <a:off x="7953828" y="2569028"/>
            <a:ext cx="3352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515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EC403-6EC8-028F-E519-E68EA4D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79FB5-5A8A-5ACE-458F-E979E9B5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762418"/>
          </a:xfrm>
        </p:spPr>
        <p:txBody>
          <a:bodyPr/>
          <a:lstStyle/>
          <a:p>
            <a:pPr marL="305435" indent="-305435"/>
            <a:r>
              <a:rPr lang="nb-NO" dirty="0"/>
              <a:t>Fra desimal til binær: deler på 2 og ser på resten</a:t>
            </a:r>
          </a:p>
          <a:p>
            <a:pPr marL="305435" indent="-305435"/>
            <a:endParaRPr lang="nb-NO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235F9C99-9E8F-896B-998A-5A2989DB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57" y="3199091"/>
            <a:ext cx="4760685" cy="22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EC403-6EC8-028F-E519-E68EA4D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79FB5-5A8A-5ACE-458F-E979E9B5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81503"/>
          </a:xfrm>
        </p:spPr>
        <p:txBody>
          <a:bodyPr/>
          <a:lstStyle/>
          <a:p>
            <a:pPr marL="305435" indent="-305435"/>
            <a:r>
              <a:rPr lang="nb-NO" dirty="0" err="1"/>
              <a:t>Hexadesimal</a:t>
            </a:r>
            <a:r>
              <a:rPr lang="nb-NO" dirty="0"/>
              <a:t> tallsystem: base 16</a:t>
            </a:r>
          </a:p>
          <a:p>
            <a:pPr marL="305435" indent="-305435"/>
            <a:r>
              <a:rPr lang="nb-NO" dirty="0"/>
              <a:t>Notasjon: Skriver 0x foran</a:t>
            </a:r>
          </a:p>
          <a:p>
            <a:pPr marL="305435" indent="-305435"/>
            <a:r>
              <a:rPr lang="nb-NO" dirty="0"/>
              <a:t>Fra binær til </a:t>
            </a:r>
            <a:r>
              <a:rPr lang="nb-NO" dirty="0" err="1"/>
              <a:t>hex</a:t>
            </a:r>
            <a:r>
              <a:rPr lang="nb-NO" dirty="0"/>
              <a:t>: slå sammen 4 og 4 bit</a:t>
            </a:r>
          </a:p>
          <a:p>
            <a:pPr marL="305435" indent="-305435"/>
            <a:r>
              <a:rPr lang="nb-NO" dirty="0"/>
              <a:t>Hva blir 10101</a:t>
            </a:r>
            <a:r>
              <a:rPr lang="nb-NO" sz="900" dirty="0"/>
              <a:t>2</a:t>
            </a:r>
            <a:r>
              <a:rPr lang="nb-NO" dirty="0"/>
              <a:t> i </a:t>
            </a:r>
            <a:r>
              <a:rPr lang="nb-NO" dirty="0" err="1"/>
              <a:t>hex</a:t>
            </a:r>
            <a:r>
              <a:rPr lang="nb-NO" dirty="0"/>
              <a:t>? </a:t>
            </a:r>
          </a:p>
          <a:p>
            <a:pPr marL="305435" indent="-305435"/>
            <a:endParaRPr lang="nb-NO" dirty="0"/>
          </a:p>
          <a:p>
            <a:pPr marL="305435" indent="-305435"/>
            <a:endParaRPr lang="nb-NO" dirty="0"/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C362A69E-2766-3470-163C-285BD064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11" y="2177143"/>
            <a:ext cx="24916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EC403-6EC8-028F-E519-E68EA4D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79FB5-5A8A-5ACE-458F-E979E9B5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546187" cy="3794418"/>
          </a:xfrm>
        </p:spPr>
        <p:txBody>
          <a:bodyPr/>
          <a:lstStyle/>
          <a:p>
            <a:pPr marL="305435" indent="-305435"/>
            <a:r>
              <a:rPr lang="nb-NO" dirty="0" err="1"/>
              <a:t>Hexadesimal</a:t>
            </a:r>
            <a:r>
              <a:rPr lang="nb-NO" dirty="0"/>
              <a:t> notasjon: base 16</a:t>
            </a:r>
          </a:p>
          <a:p>
            <a:pPr marL="305435" indent="-305435"/>
            <a:r>
              <a:rPr lang="nb-NO" dirty="0"/>
              <a:t>Notasjon: Skriver 0x foran</a:t>
            </a:r>
          </a:p>
          <a:p>
            <a:pPr marL="305435" indent="-305435"/>
            <a:r>
              <a:rPr lang="nb-NO" dirty="0"/>
              <a:t>Fra binær til </a:t>
            </a:r>
            <a:r>
              <a:rPr lang="nb-NO" dirty="0" err="1"/>
              <a:t>hex</a:t>
            </a:r>
            <a:r>
              <a:rPr lang="nb-NO" dirty="0"/>
              <a:t>: slå sammen 4 og 4 bit</a:t>
            </a:r>
          </a:p>
          <a:p>
            <a:pPr marL="305435" indent="-305435"/>
            <a:r>
              <a:rPr lang="nb-NO" dirty="0"/>
              <a:t>Hva blir 10101</a:t>
            </a:r>
            <a:r>
              <a:rPr lang="nb-NO" sz="900" dirty="0"/>
              <a:t>2</a:t>
            </a:r>
            <a:r>
              <a:rPr lang="nb-NO" dirty="0"/>
              <a:t> i </a:t>
            </a:r>
            <a:r>
              <a:rPr lang="nb-NO" dirty="0" err="1"/>
              <a:t>hex</a:t>
            </a:r>
            <a:r>
              <a:rPr lang="nb-NO" dirty="0"/>
              <a:t>? </a:t>
            </a:r>
          </a:p>
          <a:p>
            <a:pPr marL="305435" indent="-305435"/>
            <a:endParaRPr lang="nb-NO" dirty="0"/>
          </a:p>
          <a:p>
            <a:pPr marL="305435" indent="-305435"/>
            <a:r>
              <a:rPr lang="nb-NO" dirty="0"/>
              <a:t>Løsning: Vi kan gruppere 4 og 4 bits, og skrive dette som 0001 0101</a:t>
            </a:r>
            <a:r>
              <a:rPr lang="nb-NO" sz="900" dirty="0"/>
              <a:t>2</a:t>
            </a:r>
            <a:r>
              <a:rPr lang="nb-NO" dirty="0"/>
              <a:t>. Dette gir oss 0x15.</a:t>
            </a:r>
          </a:p>
          <a:p>
            <a:pPr marL="305435" indent="-305435"/>
            <a:endParaRPr lang="nb-NO" dirty="0"/>
          </a:p>
          <a:p>
            <a:pPr marL="305435" indent="-305435"/>
            <a:endParaRPr lang="nb-NO" dirty="0"/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C362A69E-2766-3470-163C-285BD064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11" y="2177143"/>
            <a:ext cx="2491691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808FC1C0-0BD3-B2BD-4A70-63004A1F8EF7}"/>
                  </a:ext>
                </a:extLst>
              </p14:cNvPr>
              <p14:cNvContentPartPr/>
              <p14:nvPr/>
            </p14:nvContentPartPr>
            <p14:xfrm>
              <a:off x="9781205" y="3627960"/>
              <a:ext cx="1209675" cy="295275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808FC1C0-0BD3-B2BD-4A70-63004A1F8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3553" y="3610120"/>
                <a:ext cx="1245338" cy="3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D37A11A3-8EF1-43E7-F2D0-27FC4C9D441B}"/>
                  </a:ext>
                </a:extLst>
              </p14:cNvPr>
              <p14:cNvContentPartPr/>
              <p14:nvPr/>
            </p14:nvContentPartPr>
            <p14:xfrm>
              <a:off x="9769548" y="2742569"/>
              <a:ext cx="1219200" cy="295275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D37A11A3-8EF1-43E7-F2D0-27FC4C9D44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1915" y="2724729"/>
                <a:ext cx="1254826" cy="3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19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0B26DC-9B0D-F67B-284C-262BA59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C7AF4A-C337-D8CC-9823-88C31DC1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65618"/>
          </a:xfrm>
        </p:spPr>
        <p:txBody>
          <a:bodyPr/>
          <a:lstStyle/>
          <a:p>
            <a:pPr marL="305435" indent="-305435"/>
            <a:r>
              <a:rPr lang="nb-NO" dirty="0"/>
              <a:t>I en datamaskin lagrer vi bits i såkalte bytes, og 1 byte = 8 bit. </a:t>
            </a:r>
          </a:p>
          <a:p>
            <a:pPr marL="305435" indent="-305435"/>
            <a:r>
              <a:rPr lang="nb-NO" dirty="0"/>
              <a:t>Med 1 byte kan vi lagre 256 forskjellige tall</a:t>
            </a:r>
          </a:p>
          <a:p>
            <a:pPr marL="305435" indent="-305435"/>
            <a:r>
              <a:rPr lang="nb-NO" dirty="0"/>
              <a:t>For å håndtere negative tall kan vi bruke 2-er-komplement;</a:t>
            </a:r>
          </a:p>
          <a:p>
            <a:pPr marL="305435" indent="-305435"/>
            <a:endParaRPr lang="nb-NO" dirty="0"/>
          </a:p>
        </p:txBody>
      </p:sp>
      <p:pic>
        <p:nvPicPr>
          <p:cNvPr id="4" name="Bilde 4" descr="Et bilde som inneholder tekst, elektronikk, tastatur&#10;&#10;Automatisk generert beskrivelse">
            <a:extLst>
              <a:ext uri="{FF2B5EF4-FFF2-40B4-BE49-F238E27FC236}">
                <a16:creationId xmlns:a16="http://schemas.microsoft.com/office/drawing/2014/main" id="{AA81F6A3-6B9E-BF87-B295-DFA3BF7F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3758797"/>
            <a:ext cx="7373256" cy="251903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D7C64E2-C93E-8EC7-6165-B899070000D3}"/>
              </a:ext>
            </a:extLst>
          </p:cNvPr>
          <p:cNvSpPr txBox="1"/>
          <p:nvPr/>
        </p:nvSpPr>
        <p:spPr>
          <a:xfrm>
            <a:off x="9143999" y="4796972"/>
            <a:ext cx="188685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Positive tall: fortegnsbit 0</a:t>
            </a:r>
          </a:p>
          <a:p>
            <a:endParaRPr lang="nb-NO" dirty="0"/>
          </a:p>
          <a:p>
            <a:r>
              <a:rPr lang="nb-NO" dirty="0"/>
              <a:t>Negative tall: fortegnsbit 1</a:t>
            </a:r>
          </a:p>
        </p:txBody>
      </p:sp>
    </p:spTree>
    <p:extLst>
      <p:ext uri="{BB962C8B-B14F-4D97-AF65-F5344CB8AC3E}">
        <p14:creationId xmlns:p14="http://schemas.microsoft.com/office/powerpoint/2010/main" val="14355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17124B-E99B-3CAD-B9EB-624C290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6DCE5F-8B2B-B5B5-E679-D8266254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502781"/>
            <a:ext cx="11029615" cy="1356018"/>
          </a:xfrm>
        </p:spPr>
        <p:txBody>
          <a:bodyPr/>
          <a:lstStyle/>
          <a:p>
            <a:pPr marL="305435" indent="-305435"/>
            <a:r>
              <a:rPr lang="nb-NO" dirty="0"/>
              <a:t>Hvordan kan vi lagre verdien –124 i én byte ved å bruke 2-er-komplement?</a:t>
            </a:r>
          </a:p>
        </p:txBody>
      </p:sp>
      <p:pic>
        <p:nvPicPr>
          <p:cNvPr id="7" name="Bilde 7" descr="Et bilde som inneholder tekst, elektronikk, tastatur&#10;&#10;Automatisk generert beskrivelse">
            <a:extLst>
              <a:ext uri="{FF2B5EF4-FFF2-40B4-BE49-F238E27FC236}">
                <a16:creationId xmlns:a16="http://schemas.microsoft.com/office/drawing/2014/main" id="{1BD1B271-369A-D754-1730-1942B0CA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2278340"/>
            <a:ext cx="6531428" cy="22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0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17124B-E99B-3CAD-B9EB-624C290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representasjon - repetisjon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6DCE5F-8B2B-B5B5-E679-D8266254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502781"/>
            <a:ext cx="11029615" cy="1356018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nb-NO" dirty="0"/>
              <a:t>Hvordan kan vi lagre verdien –124 i én byte ved å bruke 2-er-komplement?</a:t>
            </a:r>
          </a:p>
          <a:p>
            <a:pPr marL="305435" indent="-305435"/>
            <a:endParaRPr lang="nb-NO" dirty="0"/>
          </a:p>
          <a:p>
            <a:pPr marL="305435" indent="-305435"/>
            <a:r>
              <a:rPr lang="nb-NO" dirty="0"/>
              <a:t>Løsning: Fortegnsbiten er 1 (siden vi skal ha et negativt tall). Setter vi første bit til 1 og resten til 0 får vi verdien –128. Men vi skal ha –124, så vi må legge til 4 i de øvrige bit-ene.</a:t>
            </a:r>
          </a:p>
        </p:txBody>
      </p:sp>
      <p:pic>
        <p:nvPicPr>
          <p:cNvPr id="7" name="Bilde 7" descr="Et bilde som inneholder tekst, elektronikk, tastatur&#10;&#10;Automatisk generert beskrivelse">
            <a:extLst>
              <a:ext uri="{FF2B5EF4-FFF2-40B4-BE49-F238E27FC236}">
                <a16:creationId xmlns:a16="http://schemas.microsoft.com/office/drawing/2014/main" id="{1BD1B271-369A-D754-1730-1942B0CA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2278340"/>
            <a:ext cx="6531428" cy="2228749"/>
          </a:xfrm>
          <a:prstGeom prst="rect">
            <a:avLst/>
          </a:prstGeom>
        </p:spPr>
      </p:pic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7C2CE859-A5C4-7C42-E4B0-DA3A8E824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41757"/>
              </p:ext>
            </p:extLst>
          </p:nvPr>
        </p:nvGraphicFramePr>
        <p:xfrm>
          <a:off x="952137" y="6034605"/>
          <a:ext cx="8168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898618788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36498815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66210953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68577154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837238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28398887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88542389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182598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4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49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1</Words>
  <Application>Microsoft Office PowerPoint</Application>
  <PresentationFormat>Widescreen</PresentationFormat>
  <Paragraphs>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Dividende</vt:lpstr>
      <vt:lpstr>Gruppetime 2</vt:lpstr>
      <vt:lpstr>Plan for i dag</vt:lpstr>
      <vt:lpstr>Digital representasjon - repetisjon</vt:lpstr>
      <vt:lpstr>Digital representasjon - repetisjon</vt:lpstr>
      <vt:lpstr>Digital representasjon - repetisjon</vt:lpstr>
      <vt:lpstr>Digital representasjon - repetisjon</vt:lpstr>
      <vt:lpstr>Digital representasjon - repetisjon</vt:lpstr>
      <vt:lpstr>Digital representasjon - repetisjon</vt:lpstr>
      <vt:lpstr>Digital representasjon - repetisjon</vt:lpstr>
      <vt:lpstr>Cpu og lmc - repetisjon</vt:lpstr>
      <vt:lpstr>CPU og LMC - repetisjon</vt:lpstr>
      <vt:lpstr>Jobbe med ukesoppgaver :)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254</cp:revision>
  <dcterms:created xsi:type="dcterms:W3CDTF">2022-09-05T13:07:31Z</dcterms:created>
  <dcterms:modified xsi:type="dcterms:W3CDTF">2022-09-16T10:06:08Z</dcterms:modified>
</cp:coreProperties>
</file>