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63" r:id="rId4"/>
    <p:sldId id="264" r:id="rId5"/>
    <p:sldId id="258" r:id="rId6"/>
    <p:sldId id="260" r:id="rId7"/>
    <p:sldId id="261" r:id="rId8"/>
    <p:sldId id="262" r:id="rId9"/>
    <p:sldId id="265" r:id="rId10"/>
    <p:sldId id="266" r:id="rId11"/>
    <p:sldId id="267" r:id="rId12"/>
    <p:sldId id="268" r:id="rId13"/>
    <p:sldId id="269" r:id="rId14"/>
    <p:sldId id="270" r:id="rId15"/>
    <p:sldId id="272" r:id="rId16"/>
    <p:sldId id="271" r:id="rId17"/>
    <p:sldId id="273" r:id="rId18"/>
    <p:sldId id="274" r:id="rId19"/>
    <p:sldId id="276" r:id="rId20"/>
    <p:sldId id="275" r:id="rId21"/>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2426" autoAdjust="0"/>
  </p:normalViewPr>
  <p:slideViewPr>
    <p:cSldViewPr snapToGrid="0">
      <p:cViewPr varScale="1">
        <p:scale>
          <a:sx n="71" d="100"/>
          <a:sy n="71" d="100"/>
        </p:scale>
        <p:origin x="205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DB5F3E-059E-47C9-B1F3-3E799B8F1E73}" type="datetimeFigureOut">
              <a:rPr lang="nb-NO" smtClean="0"/>
              <a:t>24.09.2021</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EFFC20-CE12-40A7-B922-673BED71BDB5}" type="slidenum">
              <a:rPr lang="nb-NO" smtClean="0"/>
              <a:t>‹#›</a:t>
            </a:fld>
            <a:endParaRPr lang="nb-NO"/>
          </a:p>
        </p:txBody>
      </p:sp>
    </p:spTree>
    <p:extLst>
      <p:ext uri="{BB962C8B-B14F-4D97-AF65-F5344CB8AC3E}">
        <p14:creationId xmlns:p14="http://schemas.microsoft.com/office/powerpoint/2010/main" val="4022972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Minnet i en datamaskin inneholder både instruksjonene og dataen. Dette betyr at vi kan lagre instruksjoner og variabler i minnet</a:t>
            </a:r>
          </a:p>
        </p:txBody>
      </p:sp>
      <p:sp>
        <p:nvSpPr>
          <p:cNvPr id="4" name="Plassholder for lysbildenummer 3"/>
          <p:cNvSpPr>
            <a:spLocks noGrp="1"/>
          </p:cNvSpPr>
          <p:nvPr>
            <p:ph type="sldNum" sz="quarter" idx="5"/>
          </p:nvPr>
        </p:nvSpPr>
        <p:spPr/>
        <p:txBody>
          <a:bodyPr/>
          <a:lstStyle/>
          <a:p>
            <a:fld id="{A2EFFC20-CE12-40A7-B922-673BED71BDB5}" type="slidenum">
              <a:rPr lang="nb-NO" smtClean="0"/>
              <a:t>2</a:t>
            </a:fld>
            <a:endParaRPr lang="nb-NO"/>
          </a:p>
        </p:txBody>
      </p:sp>
    </p:spTree>
    <p:extLst>
      <p:ext uri="{BB962C8B-B14F-4D97-AF65-F5344CB8AC3E}">
        <p14:creationId xmlns:p14="http://schemas.microsoft.com/office/powerpoint/2010/main" val="35287144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Riktig svar er 21. For først vil den da lagre input i 50. så vil den legge til input to ganger. Det vil gi oss 7+7+7=21</a:t>
            </a:r>
          </a:p>
          <a:p>
            <a:endParaRPr lang="nb-NO" dirty="0"/>
          </a:p>
        </p:txBody>
      </p:sp>
      <p:sp>
        <p:nvSpPr>
          <p:cNvPr id="4" name="Plassholder for lysbildenummer 3"/>
          <p:cNvSpPr>
            <a:spLocks noGrp="1"/>
          </p:cNvSpPr>
          <p:nvPr>
            <p:ph type="sldNum" sz="quarter" idx="5"/>
          </p:nvPr>
        </p:nvSpPr>
        <p:spPr/>
        <p:txBody>
          <a:bodyPr/>
          <a:lstStyle/>
          <a:p>
            <a:fld id="{A2EFFC20-CE12-40A7-B922-673BED71BDB5}" type="slidenum">
              <a:rPr lang="nb-NO" smtClean="0"/>
              <a:t>12</a:t>
            </a:fld>
            <a:endParaRPr lang="nb-NO"/>
          </a:p>
        </p:txBody>
      </p:sp>
    </p:spTree>
    <p:extLst>
      <p:ext uri="{BB962C8B-B14F-4D97-AF65-F5344CB8AC3E}">
        <p14:creationId xmlns:p14="http://schemas.microsoft.com/office/powerpoint/2010/main" val="1822624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Koden over viser eksempel på at vi kan hente tall som ikke er en variabel, men en kommando. Den viser også at vi først kan se om tallet vi har er null, så om det er større eller lik 0</a:t>
            </a:r>
          </a:p>
          <a:p>
            <a:endParaRPr lang="nb-NO" dirty="0"/>
          </a:p>
        </p:txBody>
      </p:sp>
      <p:sp>
        <p:nvSpPr>
          <p:cNvPr id="4" name="Plassholder for lysbildenummer 3"/>
          <p:cNvSpPr>
            <a:spLocks noGrp="1"/>
          </p:cNvSpPr>
          <p:nvPr>
            <p:ph type="sldNum" sz="quarter" idx="5"/>
          </p:nvPr>
        </p:nvSpPr>
        <p:spPr/>
        <p:txBody>
          <a:bodyPr/>
          <a:lstStyle/>
          <a:p>
            <a:fld id="{A2EFFC20-CE12-40A7-B922-673BED71BDB5}" type="slidenum">
              <a:rPr lang="nb-NO" smtClean="0"/>
              <a:t>13</a:t>
            </a:fld>
            <a:endParaRPr lang="nb-NO"/>
          </a:p>
        </p:txBody>
      </p:sp>
    </p:spTree>
    <p:extLst>
      <p:ext uri="{BB962C8B-B14F-4D97-AF65-F5344CB8AC3E}">
        <p14:creationId xmlns:p14="http://schemas.microsoft.com/office/powerpoint/2010/main" val="4141879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Koden under viser multiplikasjon av to tall.</a:t>
            </a:r>
          </a:p>
          <a:p>
            <a:r>
              <a:rPr lang="nb-NO" dirty="0"/>
              <a:t>Linje 1 starter med input</a:t>
            </a:r>
          </a:p>
          <a:p>
            <a:r>
              <a:rPr lang="nb-NO" dirty="0"/>
              <a:t>Videre lagrer koden variablene flere steder</a:t>
            </a:r>
          </a:p>
          <a:p>
            <a:r>
              <a:rPr lang="nb-NO" dirty="0"/>
              <a:t>Så henter den fram a og tar den -1.</a:t>
            </a:r>
          </a:p>
          <a:p>
            <a:r>
              <a:rPr lang="nb-NO" dirty="0"/>
              <a:t>Legger så til en B til R</a:t>
            </a:r>
          </a:p>
          <a:p>
            <a:r>
              <a:rPr lang="nb-NO" dirty="0"/>
              <a:t>Hopper så tilbake</a:t>
            </a:r>
          </a:p>
        </p:txBody>
      </p:sp>
      <p:sp>
        <p:nvSpPr>
          <p:cNvPr id="4" name="Plassholder for lysbildenummer 3"/>
          <p:cNvSpPr>
            <a:spLocks noGrp="1"/>
          </p:cNvSpPr>
          <p:nvPr>
            <p:ph type="sldNum" sz="quarter" idx="5"/>
          </p:nvPr>
        </p:nvSpPr>
        <p:spPr/>
        <p:txBody>
          <a:bodyPr/>
          <a:lstStyle/>
          <a:p>
            <a:fld id="{A2EFFC20-CE12-40A7-B922-673BED71BDB5}" type="slidenum">
              <a:rPr lang="nb-NO" smtClean="0"/>
              <a:t>14</a:t>
            </a:fld>
            <a:endParaRPr lang="nb-NO"/>
          </a:p>
        </p:txBody>
      </p:sp>
    </p:spTree>
    <p:extLst>
      <p:ext uri="{BB962C8B-B14F-4D97-AF65-F5344CB8AC3E}">
        <p14:creationId xmlns:p14="http://schemas.microsoft.com/office/powerpoint/2010/main" val="3674171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For å skille data fra kommandoer må vi selv passe på at programmene våre ikke starter å endre på sine egne kommandoer. </a:t>
            </a:r>
          </a:p>
          <a:p>
            <a:r>
              <a:rPr lang="nb-NO" dirty="0"/>
              <a:t>Når vi programmerer i Java, Python C++ </a:t>
            </a:r>
            <a:r>
              <a:rPr lang="nb-NO" dirty="0" err="1"/>
              <a:t>etc</a:t>
            </a:r>
            <a:r>
              <a:rPr lang="nb-NO" dirty="0"/>
              <a:t> så vil programmeringsspråkene selv passe på at vi ikke blander data og kommandoer.</a:t>
            </a:r>
          </a:p>
          <a:p>
            <a:r>
              <a:rPr lang="nb-NO" dirty="0"/>
              <a:t>Men er det noen gode bruksområder for å Blande data og kommandoer?</a:t>
            </a:r>
          </a:p>
          <a:p>
            <a:r>
              <a:rPr lang="nb-NO" dirty="0" err="1"/>
              <a:t>Selvbyggende</a:t>
            </a:r>
            <a:r>
              <a:rPr lang="nb-NO" dirty="0"/>
              <a:t> programmer / komprimering</a:t>
            </a:r>
          </a:p>
          <a:p>
            <a:r>
              <a:rPr lang="nb-NO" dirty="0" err="1"/>
              <a:t>Array</a:t>
            </a:r>
            <a:r>
              <a:rPr lang="nb-NO" dirty="0"/>
              <a:t>!</a:t>
            </a:r>
          </a:p>
        </p:txBody>
      </p:sp>
      <p:sp>
        <p:nvSpPr>
          <p:cNvPr id="4" name="Plassholder for lysbildenummer 3"/>
          <p:cNvSpPr>
            <a:spLocks noGrp="1"/>
          </p:cNvSpPr>
          <p:nvPr>
            <p:ph type="sldNum" sz="quarter" idx="5"/>
          </p:nvPr>
        </p:nvSpPr>
        <p:spPr/>
        <p:txBody>
          <a:bodyPr/>
          <a:lstStyle/>
          <a:p>
            <a:fld id="{A2EFFC20-CE12-40A7-B922-673BED71BDB5}" type="slidenum">
              <a:rPr lang="nb-NO" smtClean="0"/>
              <a:t>15</a:t>
            </a:fld>
            <a:endParaRPr lang="nb-NO"/>
          </a:p>
        </p:txBody>
      </p:sp>
    </p:spTree>
    <p:extLst>
      <p:ext uri="{BB962C8B-B14F-4D97-AF65-F5344CB8AC3E}">
        <p14:creationId xmlns:p14="http://schemas.microsoft.com/office/powerpoint/2010/main" val="34490732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A2EFFC20-CE12-40A7-B922-673BED71BDB5}" type="slidenum">
              <a:rPr lang="nb-NO" smtClean="0"/>
              <a:t>16</a:t>
            </a:fld>
            <a:endParaRPr lang="nb-NO"/>
          </a:p>
        </p:txBody>
      </p:sp>
    </p:spTree>
    <p:extLst>
      <p:ext uri="{BB962C8B-B14F-4D97-AF65-F5344CB8AC3E}">
        <p14:creationId xmlns:p14="http://schemas.microsoft.com/office/powerpoint/2010/main" val="32033824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A2EFFC20-CE12-40A7-B922-673BED71BDB5}" type="slidenum">
              <a:rPr lang="nb-NO" smtClean="0"/>
              <a:t>17</a:t>
            </a:fld>
            <a:endParaRPr lang="nb-NO"/>
          </a:p>
        </p:txBody>
      </p:sp>
    </p:spTree>
    <p:extLst>
      <p:ext uri="{BB962C8B-B14F-4D97-AF65-F5344CB8AC3E}">
        <p14:creationId xmlns:p14="http://schemas.microsoft.com/office/powerpoint/2010/main" val="41458991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A2EFFC20-CE12-40A7-B922-673BED71BDB5}" type="slidenum">
              <a:rPr lang="nb-NO" smtClean="0"/>
              <a:t>18</a:t>
            </a:fld>
            <a:endParaRPr lang="nb-NO"/>
          </a:p>
        </p:txBody>
      </p:sp>
    </p:spTree>
    <p:extLst>
      <p:ext uri="{BB962C8B-B14F-4D97-AF65-F5344CB8AC3E}">
        <p14:creationId xmlns:p14="http://schemas.microsoft.com/office/powerpoint/2010/main" val="26159902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LOADER B, skriver så ut bokstaven</a:t>
            </a:r>
          </a:p>
          <a:p>
            <a:r>
              <a:rPr lang="nb-NO" dirty="0" err="1"/>
              <a:t>Loader</a:t>
            </a:r>
            <a:r>
              <a:rPr lang="nb-NO" dirty="0"/>
              <a:t> så R, og skriver ut</a:t>
            </a:r>
          </a:p>
          <a:p>
            <a:r>
              <a:rPr lang="nb-NO" dirty="0" err="1"/>
              <a:t>Loader</a:t>
            </a:r>
            <a:r>
              <a:rPr lang="nb-NO" dirty="0"/>
              <a:t> så B og tar minus 10.</a:t>
            </a:r>
          </a:p>
          <a:p>
            <a:r>
              <a:rPr lang="nb-NO" dirty="0"/>
              <a:t>Bruker B som teller og lagrer.</a:t>
            </a:r>
          </a:p>
          <a:p>
            <a:r>
              <a:rPr lang="nb-NO" dirty="0" err="1"/>
              <a:t>Loader</a:t>
            </a:r>
            <a:r>
              <a:rPr lang="nb-NO"/>
              <a:t> R og loo</a:t>
            </a:r>
            <a:r>
              <a:rPr lang="nb-NO" dirty="0"/>
              <a:t>p</a:t>
            </a:r>
          </a:p>
        </p:txBody>
      </p:sp>
      <p:sp>
        <p:nvSpPr>
          <p:cNvPr id="4" name="Plassholder for lysbildenummer 3"/>
          <p:cNvSpPr>
            <a:spLocks noGrp="1"/>
          </p:cNvSpPr>
          <p:nvPr>
            <p:ph type="sldNum" sz="quarter" idx="5"/>
          </p:nvPr>
        </p:nvSpPr>
        <p:spPr/>
        <p:txBody>
          <a:bodyPr/>
          <a:lstStyle/>
          <a:p>
            <a:fld id="{A2EFFC20-CE12-40A7-B922-673BED71BDB5}" type="slidenum">
              <a:rPr lang="nb-NO" smtClean="0"/>
              <a:t>19</a:t>
            </a:fld>
            <a:endParaRPr lang="nb-NO"/>
          </a:p>
        </p:txBody>
      </p:sp>
    </p:spTree>
    <p:extLst>
      <p:ext uri="{BB962C8B-B14F-4D97-AF65-F5344CB8AC3E}">
        <p14:creationId xmlns:p14="http://schemas.microsoft.com/office/powerpoint/2010/main" val="6256727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A2EFFC20-CE12-40A7-B922-673BED71BDB5}" type="slidenum">
              <a:rPr lang="nb-NO" smtClean="0"/>
              <a:t>20</a:t>
            </a:fld>
            <a:endParaRPr lang="nb-NO"/>
          </a:p>
        </p:txBody>
      </p:sp>
    </p:spTree>
    <p:extLst>
      <p:ext uri="{BB962C8B-B14F-4D97-AF65-F5344CB8AC3E}">
        <p14:creationId xmlns:p14="http://schemas.microsoft.com/office/powerpoint/2010/main" val="3264702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CPU er det man ofte kaller for hjernen til en datamaskin. Og i de fleste datamaskiner så er den en liten datamaskin i seg selv. Den inneholder minne i form av registre, samt at den inneholder kontroll logikk og en ALU.</a:t>
            </a:r>
          </a:p>
          <a:p>
            <a:r>
              <a:rPr lang="nb-NO" dirty="0"/>
              <a:t>ALU står for </a:t>
            </a:r>
            <a:r>
              <a:rPr lang="nb-NO" dirty="0" err="1"/>
              <a:t>Arthmetic</a:t>
            </a:r>
            <a:r>
              <a:rPr lang="nb-NO" dirty="0"/>
              <a:t> </a:t>
            </a:r>
            <a:r>
              <a:rPr lang="nb-NO" dirty="0" err="1"/>
              <a:t>logic</a:t>
            </a:r>
            <a:r>
              <a:rPr lang="nb-NO" dirty="0"/>
              <a:t> unit. Dette er delen av datamaskinen som </a:t>
            </a:r>
            <a:r>
              <a:rPr lang="nb-NO" dirty="0" err="1"/>
              <a:t>prossesserer</a:t>
            </a:r>
            <a:r>
              <a:rPr lang="nb-NO" dirty="0"/>
              <a:t> tallene og kommandoene. Den tar for seg alt av addisjon, subtraksjon, multiplikasjon og andre kommandoer som finnes til en datamaskin. </a:t>
            </a:r>
          </a:p>
          <a:p>
            <a:endParaRPr lang="nb-NO" dirty="0"/>
          </a:p>
        </p:txBody>
      </p:sp>
      <p:sp>
        <p:nvSpPr>
          <p:cNvPr id="4" name="Plassholder for lysbildenummer 3"/>
          <p:cNvSpPr>
            <a:spLocks noGrp="1"/>
          </p:cNvSpPr>
          <p:nvPr>
            <p:ph type="sldNum" sz="quarter" idx="5"/>
          </p:nvPr>
        </p:nvSpPr>
        <p:spPr/>
        <p:txBody>
          <a:bodyPr/>
          <a:lstStyle/>
          <a:p>
            <a:fld id="{A2EFFC20-CE12-40A7-B922-673BED71BDB5}" type="slidenum">
              <a:rPr lang="nb-NO" smtClean="0"/>
              <a:t>3</a:t>
            </a:fld>
            <a:endParaRPr lang="nb-NO"/>
          </a:p>
        </p:txBody>
      </p:sp>
    </p:spTree>
    <p:extLst>
      <p:ext uri="{BB962C8B-B14F-4D97-AF65-F5344CB8AC3E}">
        <p14:creationId xmlns:p14="http://schemas.microsoft.com/office/powerpoint/2010/main" val="968931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A2EFFC20-CE12-40A7-B922-673BED71BDB5}" type="slidenum">
              <a:rPr lang="nb-NO" smtClean="0"/>
              <a:t>4</a:t>
            </a:fld>
            <a:endParaRPr lang="nb-NO"/>
          </a:p>
        </p:txBody>
      </p:sp>
    </p:spTree>
    <p:extLst>
      <p:ext uri="{BB962C8B-B14F-4D97-AF65-F5344CB8AC3E}">
        <p14:creationId xmlns:p14="http://schemas.microsoft.com/office/powerpoint/2010/main" val="2587933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LMC står for </a:t>
            </a:r>
            <a:r>
              <a:rPr lang="nb-NO" dirty="0" err="1"/>
              <a:t>little</a:t>
            </a:r>
            <a:r>
              <a:rPr lang="nb-NO" dirty="0"/>
              <a:t> man computer. Den vi skal bruke i in1020 bruker </a:t>
            </a:r>
            <a:r>
              <a:rPr lang="nb-NO" dirty="0" err="1"/>
              <a:t>desimall</a:t>
            </a:r>
            <a:r>
              <a:rPr lang="nb-NO" dirty="0"/>
              <a:t> framfor binære tall.</a:t>
            </a:r>
          </a:p>
        </p:txBody>
      </p:sp>
      <p:sp>
        <p:nvSpPr>
          <p:cNvPr id="4" name="Plassholder for lysbildenummer 3"/>
          <p:cNvSpPr>
            <a:spLocks noGrp="1"/>
          </p:cNvSpPr>
          <p:nvPr>
            <p:ph type="sldNum" sz="quarter" idx="5"/>
          </p:nvPr>
        </p:nvSpPr>
        <p:spPr/>
        <p:txBody>
          <a:bodyPr/>
          <a:lstStyle/>
          <a:p>
            <a:fld id="{A2EFFC20-CE12-40A7-B922-673BED71BDB5}" type="slidenum">
              <a:rPr lang="nb-NO" smtClean="0"/>
              <a:t>5</a:t>
            </a:fld>
            <a:endParaRPr lang="nb-NO"/>
          </a:p>
        </p:txBody>
      </p:sp>
    </p:spTree>
    <p:extLst>
      <p:ext uri="{BB962C8B-B14F-4D97-AF65-F5344CB8AC3E}">
        <p14:creationId xmlns:p14="http://schemas.microsoft.com/office/powerpoint/2010/main" val="1416818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En LMC har 100 lagringsplasser. Disse er indeksert litt som en vanlig liste i </a:t>
            </a:r>
            <a:r>
              <a:rPr lang="nb-NO" dirty="0" err="1"/>
              <a:t>python</a:t>
            </a:r>
            <a:r>
              <a:rPr lang="nb-NO" dirty="0"/>
              <a:t> hvor den første plassen er 00 og den siste er 99.</a:t>
            </a:r>
          </a:p>
          <a:p>
            <a:r>
              <a:rPr lang="nb-NO" dirty="0"/>
              <a:t>I disse 100 plassene blir alt av data lagret. Her lagrer den alt fra kommandoer til vanlig data som en vil ha som tegn.</a:t>
            </a:r>
          </a:p>
          <a:p>
            <a:r>
              <a:rPr lang="nb-NO" dirty="0"/>
              <a:t>Disse 100 plassene for lagring av data kaller vi for RAM. Det står for Random Access </a:t>
            </a:r>
            <a:r>
              <a:rPr lang="nb-NO" dirty="0" err="1"/>
              <a:t>memory</a:t>
            </a:r>
            <a:r>
              <a:rPr lang="nb-NO" dirty="0"/>
              <a:t> . Dette er da minne som kan hentes og skrives til etter behov og kan hentes i tilfeldig rekkefølge.</a:t>
            </a:r>
          </a:p>
          <a:p>
            <a:r>
              <a:rPr lang="nb-NO" dirty="0"/>
              <a:t>LMC maskinen bruker et språk som heter Assembly. Dette er så nære å kode binært som de fleste noen gang vil komme, for her koder vi direkte på instruksjonene som CPU kjører. Her finnes det ingen snarveier!</a:t>
            </a:r>
          </a:p>
          <a:p>
            <a:r>
              <a:rPr lang="nb-NO" dirty="0"/>
              <a:t>For å kommunisere med brukeren når det er lastet et program inn på maskinen har vi et input vindu der maskinen kan spørre etter inputs fra brukeren. Dette er som kommandoen input() i </a:t>
            </a:r>
            <a:r>
              <a:rPr lang="nb-NO" dirty="0" err="1"/>
              <a:t>python</a:t>
            </a:r>
            <a:r>
              <a:rPr lang="nb-NO" dirty="0"/>
              <a:t>.</a:t>
            </a:r>
          </a:p>
          <a:p>
            <a:r>
              <a:rPr lang="nb-NO" dirty="0"/>
              <a:t>Det finnes også en output som fungerer litt som </a:t>
            </a:r>
            <a:r>
              <a:rPr lang="nb-NO" dirty="0" err="1"/>
              <a:t>print</a:t>
            </a:r>
            <a:r>
              <a:rPr lang="nb-NO" dirty="0"/>
              <a:t> funksjonen i </a:t>
            </a:r>
            <a:r>
              <a:rPr lang="nb-NO" dirty="0" err="1"/>
              <a:t>python</a:t>
            </a:r>
            <a:r>
              <a:rPr lang="nb-NO" dirty="0"/>
              <a:t>. Bare at her kan du kun ta tegn for tegn og du må bestemme om du skriver </a:t>
            </a:r>
            <a:r>
              <a:rPr lang="nb-NO" dirty="0" err="1"/>
              <a:t>ascii</a:t>
            </a:r>
            <a:r>
              <a:rPr lang="nb-NO" dirty="0"/>
              <a:t> tegnet eller tallet.</a:t>
            </a:r>
          </a:p>
          <a:p>
            <a:endParaRPr lang="nb-NO" dirty="0"/>
          </a:p>
          <a:p>
            <a:r>
              <a:rPr lang="nb-NO" dirty="0"/>
              <a:t>På vår vakre LMC har vi også en CPU. Denne ser vi at inneholder en Program </a:t>
            </a:r>
            <a:r>
              <a:rPr lang="nb-NO" dirty="0" err="1"/>
              <a:t>counter</a:t>
            </a:r>
            <a:r>
              <a:rPr lang="nb-NO" dirty="0"/>
              <a:t>. Denne sin funksjon er å holde styr på hvor i minnet vi er, samt at den skal øke med 1 etter hver gang vi utfører en instruksjon.</a:t>
            </a:r>
          </a:p>
          <a:p>
            <a:r>
              <a:rPr lang="nb-NO" dirty="0" err="1"/>
              <a:t>InstruksjonsRegisteret</a:t>
            </a:r>
            <a:r>
              <a:rPr lang="nb-NO" dirty="0"/>
              <a:t> fanger opp hva slags type instruksjon vi henter fra minnet.</a:t>
            </a:r>
          </a:p>
          <a:p>
            <a:r>
              <a:rPr lang="nb-NO" dirty="0"/>
              <a:t>Så har vi noe som heter </a:t>
            </a:r>
            <a:r>
              <a:rPr lang="nb-NO" dirty="0" err="1"/>
              <a:t>Accumulatoren</a:t>
            </a:r>
            <a:r>
              <a:rPr lang="nb-NO" dirty="0"/>
              <a:t>. Dette er en midlertidig minneplass som får inn resultatet av den sist utførte funksjonen på </a:t>
            </a:r>
            <a:r>
              <a:rPr lang="nb-NO" dirty="0" err="1"/>
              <a:t>ALUen</a:t>
            </a:r>
            <a:r>
              <a:rPr lang="nb-NO" dirty="0"/>
              <a:t>. Som vi ser stikker ned fra </a:t>
            </a:r>
            <a:r>
              <a:rPr lang="nb-NO" dirty="0" err="1"/>
              <a:t>accumulatoren</a:t>
            </a:r>
            <a:r>
              <a:rPr lang="nb-NO" dirty="0"/>
              <a:t>.</a:t>
            </a:r>
          </a:p>
          <a:p>
            <a:r>
              <a:rPr lang="nb-NO" dirty="0"/>
              <a:t>Vi kan også se </a:t>
            </a:r>
            <a:r>
              <a:rPr lang="nb-NO" dirty="0" err="1"/>
              <a:t>addressregister</a:t>
            </a:r>
            <a:r>
              <a:rPr lang="nb-NO" dirty="0"/>
              <a:t>. Den holder styr på hvilken data vi henter data fra.</a:t>
            </a:r>
          </a:p>
        </p:txBody>
      </p:sp>
      <p:sp>
        <p:nvSpPr>
          <p:cNvPr id="4" name="Plassholder for lysbildenummer 3"/>
          <p:cNvSpPr>
            <a:spLocks noGrp="1"/>
          </p:cNvSpPr>
          <p:nvPr>
            <p:ph type="sldNum" sz="quarter" idx="5"/>
          </p:nvPr>
        </p:nvSpPr>
        <p:spPr/>
        <p:txBody>
          <a:bodyPr/>
          <a:lstStyle/>
          <a:p>
            <a:fld id="{A2EFFC20-CE12-40A7-B922-673BED71BDB5}" type="slidenum">
              <a:rPr lang="nb-NO" smtClean="0"/>
              <a:t>6</a:t>
            </a:fld>
            <a:endParaRPr lang="nb-NO"/>
          </a:p>
        </p:txBody>
      </p:sp>
    </p:spTree>
    <p:extLst>
      <p:ext uri="{BB962C8B-B14F-4D97-AF65-F5344CB8AC3E}">
        <p14:creationId xmlns:p14="http://schemas.microsoft.com/office/powerpoint/2010/main" val="792471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For å få datamaskinen til å gjøre det vi vil så har vi et par kommandoer. Denne datamaskinen er ganske dum, så den kan ikke gange eller dele. Men det er funksjoner man kan lage selv med å ta minus det gjeldende tallet mange ganger,</a:t>
            </a:r>
          </a:p>
        </p:txBody>
      </p:sp>
      <p:sp>
        <p:nvSpPr>
          <p:cNvPr id="4" name="Plassholder for lysbildenummer 3"/>
          <p:cNvSpPr>
            <a:spLocks noGrp="1"/>
          </p:cNvSpPr>
          <p:nvPr>
            <p:ph type="sldNum" sz="quarter" idx="5"/>
          </p:nvPr>
        </p:nvSpPr>
        <p:spPr/>
        <p:txBody>
          <a:bodyPr/>
          <a:lstStyle/>
          <a:p>
            <a:fld id="{A2EFFC20-CE12-40A7-B922-673BED71BDB5}" type="slidenum">
              <a:rPr lang="nb-NO" smtClean="0"/>
              <a:t>8</a:t>
            </a:fld>
            <a:endParaRPr lang="nb-NO"/>
          </a:p>
        </p:txBody>
      </p:sp>
    </p:spTree>
    <p:extLst>
      <p:ext uri="{BB962C8B-B14F-4D97-AF65-F5344CB8AC3E}">
        <p14:creationId xmlns:p14="http://schemas.microsoft.com/office/powerpoint/2010/main" val="3171465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Her er kanskje en enklere ASCII tabell.</a:t>
            </a:r>
          </a:p>
        </p:txBody>
      </p:sp>
      <p:sp>
        <p:nvSpPr>
          <p:cNvPr id="4" name="Plassholder for lysbildenummer 3"/>
          <p:cNvSpPr>
            <a:spLocks noGrp="1"/>
          </p:cNvSpPr>
          <p:nvPr>
            <p:ph type="sldNum" sz="quarter" idx="5"/>
          </p:nvPr>
        </p:nvSpPr>
        <p:spPr/>
        <p:txBody>
          <a:bodyPr/>
          <a:lstStyle/>
          <a:p>
            <a:fld id="{A2EFFC20-CE12-40A7-B922-673BED71BDB5}" type="slidenum">
              <a:rPr lang="nb-NO" smtClean="0"/>
              <a:t>9</a:t>
            </a:fld>
            <a:endParaRPr lang="nb-NO"/>
          </a:p>
        </p:txBody>
      </p:sp>
    </p:spTree>
    <p:extLst>
      <p:ext uri="{BB962C8B-B14F-4D97-AF65-F5344CB8AC3E}">
        <p14:creationId xmlns:p14="http://schemas.microsoft.com/office/powerpoint/2010/main" val="3627845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Vi bruker Assembler fordi det er ofte lettere å forstå enn de numeriske kodene. Da kan vi også skrive ett program som </a:t>
            </a:r>
            <a:r>
              <a:rPr lang="nb-NO" dirty="0" err="1"/>
              <a:t>daamaskinen</a:t>
            </a:r>
            <a:r>
              <a:rPr lang="nb-NO" dirty="0"/>
              <a:t> kan sette inn i LMC for oss uten at vi må programmere hver enkelt </a:t>
            </a:r>
            <a:r>
              <a:rPr lang="nb-NO" dirty="0" err="1"/>
              <a:t>minneCelle</a:t>
            </a:r>
            <a:r>
              <a:rPr lang="nb-NO" dirty="0"/>
              <a:t> for hånd!</a:t>
            </a:r>
          </a:p>
          <a:p>
            <a:endParaRPr lang="nb-NO" dirty="0"/>
          </a:p>
        </p:txBody>
      </p:sp>
      <p:sp>
        <p:nvSpPr>
          <p:cNvPr id="4" name="Plassholder for lysbildenummer 3"/>
          <p:cNvSpPr>
            <a:spLocks noGrp="1"/>
          </p:cNvSpPr>
          <p:nvPr>
            <p:ph type="sldNum" sz="quarter" idx="5"/>
          </p:nvPr>
        </p:nvSpPr>
        <p:spPr/>
        <p:txBody>
          <a:bodyPr/>
          <a:lstStyle/>
          <a:p>
            <a:fld id="{A2EFFC20-CE12-40A7-B922-673BED71BDB5}" type="slidenum">
              <a:rPr lang="nb-NO" smtClean="0"/>
              <a:t>10</a:t>
            </a:fld>
            <a:endParaRPr lang="nb-NO"/>
          </a:p>
        </p:txBody>
      </p:sp>
    </p:spTree>
    <p:extLst>
      <p:ext uri="{BB962C8B-B14F-4D97-AF65-F5344CB8AC3E}">
        <p14:creationId xmlns:p14="http://schemas.microsoft.com/office/powerpoint/2010/main" val="2755695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Dette programmet har jeg laget for å være uleselig. Men det viser Syntaksen for hvordan man skriver assembler kode, samt at den gjør ett par hopp og viser hvordan BRA og BRZ kan virke sammen for å se om et tall ikke er 0.</a:t>
            </a:r>
          </a:p>
        </p:txBody>
      </p:sp>
      <p:sp>
        <p:nvSpPr>
          <p:cNvPr id="4" name="Plassholder for lysbildenummer 3"/>
          <p:cNvSpPr>
            <a:spLocks noGrp="1"/>
          </p:cNvSpPr>
          <p:nvPr>
            <p:ph type="sldNum" sz="quarter" idx="5"/>
          </p:nvPr>
        </p:nvSpPr>
        <p:spPr/>
        <p:txBody>
          <a:bodyPr/>
          <a:lstStyle/>
          <a:p>
            <a:fld id="{A2EFFC20-CE12-40A7-B922-673BED71BDB5}" type="slidenum">
              <a:rPr lang="nb-NO" smtClean="0"/>
              <a:t>11</a:t>
            </a:fld>
            <a:endParaRPr lang="nb-NO"/>
          </a:p>
        </p:txBody>
      </p:sp>
    </p:spTree>
    <p:extLst>
      <p:ext uri="{BB962C8B-B14F-4D97-AF65-F5344CB8AC3E}">
        <p14:creationId xmlns:p14="http://schemas.microsoft.com/office/powerpoint/2010/main" val="3611542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67D2F11-519B-4955-9A6C-1B146958A074}"/>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5FCD6CD2-28BF-4A6C-83F6-9214B016F9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41FC23D1-24DA-46B5-BA16-FF84AF8CBFBC}"/>
              </a:ext>
            </a:extLst>
          </p:cNvPr>
          <p:cNvSpPr>
            <a:spLocks noGrp="1"/>
          </p:cNvSpPr>
          <p:nvPr>
            <p:ph type="dt" sz="half" idx="10"/>
          </p:nvPr>
        </p:nvSpPr>
        <p:spPr/>
        <p:txBody>
          <a:bodyPr/>
          <a:lstStyle/>
          <a:p>
            <a:fld id="{C40159AA-EF39-4AAC-AEE4-E9991EFBFDAF}" type="datetimeFigureOut">
              <a:rPr lang="nb-NO" smtClean="0"/>
              <a:t>24.09.2021</a:t>
            </a:fld>
            <a:endParaRPr lang="nb-NO"/>
          </a:p>
        </p:txBody>
      </p:sp>
      <p:sp>
        <p:nvSpPr>
          <p:cNvPr id="5" name="Plassholder for bunntekst 4">
            <a:extLst>
              <a:ext uri="{FF2B5EF4-FFF2-40B4-BE49-F238E27FC236}">
                <a16:creationId xmlns:a16="http://schemas.microsoft.com/office/drawing/2014/main" id="{3CE0DBAC-E9B9-425E-949E-B350452E5290}"/>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FA374D67-50BB-4EF5-8D8F-4DE1B6F3C100}"/>
              </a:ext>
            </a:extLst>
          </p:cNvPr>
          <p:cNvSpPr>
            <a:spLocks noGrp="1"/>
          </p:cNvSpPr>
          <p:nvPr>
            <p:ph type="sldNum" sz="quarter" idx="12"/>
          </p:nvPr>
        </p:nvSpPr>
        <p:spPr/>
        <p:txBody>
          <a:bodyPr/>
          <a:lstStyle/>
          <a:p>
            <a:fld id="{DC636DDC-9342-4820-A3B3-2D74D7DD39D6}" type="slidenum">
              <a:rPr lang="nb-NO" smtClean="0"/>
              <a:t>‹#›</a:t>
            </a:fld>
            <a:endParaRPr lang="nb-NO"/>
          </a:p>
        </p:txBody>
      </p:sp>
    </p:spTree>
    <p:extLst>
      <p:ext uri="{BB962C8B-B14F-4D97-AF65-F5344CB8AC3E}">
        <p14:creationId xmlns:p14="http://schemas.microsoft.com/office/powerpoint/2010/main" val="487377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228450F-19BC-4C90-AEA6-32C075AA3111}"/>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41A9ACBF-B409-4DE2-8EF1-265910974C94}"/>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8FAD4DE3-72F5-471E-84A1-EAA598483EA8}"/>
              </a:ext>
            </a:extLst>
          </p:cNvPr>
          <p:cNvSpPr>
            <a:spLocks noGrp="1"/>
          </p:cNvSpPr>
          <p:nvPr>
            <p:ph type="dt" sz="half" idx="10"/>
          </p:nvPr>
        </p:nvSpPr>
        <p:spPr/>
        <p:txBody>
          <a:bodyPr/>
          <a:lstStyle/>
          <a:p>
            <a:fld id="{C40159AA-EF39-4AAC-AEE4-E9991EFBFDAF}" type="datetimeFigureOut">
              <a:rPr lang="nb-NO" smtClean="0"/>
              <a:t>24.09.2021</a:t>
            </a:fld>
            <a:endParaRPr lang="nb-NO"/>
          </a:p>
        </p:txBody>
      </p:sp>
      <p:sp>
        <p:nvSpPr>
          <p:cNvPr id="5" name="Plassholder for bunntekst 4">
            <a:extLst>
              <a:ext uri="{FF2B5EF4-FFF2-40B4-BE49-F238E27FC236}">
                <a16:creationId xmlns:a16="http://schemas.microsoft.com/office/drawing/2014/main" id="{C19FC292-F8D4-43CD-B918-3D67C77526D5}"/>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FBBDCA4F-BB35-4C3C-941D-80A0FF5B1DE3}"/>
              </a:ext>
            </a:extLst>
          </p:cNvPr>
          <p:cNvSpPr>
            <a:spLocks noGrp="1"/>
          </p:cNvSpPr>
          <p:nvPr>
            <p:ph type="sldNum" sz="quarter" idx="12"/>
          </p:nvPr>
        </p:nvSpPr>
        <p:spPr/>
        <p:txBody>
          <a:bodyPr/>
          <a:lstStyle/>
          <a:p>
            <a:fld id="{DC636DDC-9342-4820-A3B3-2D74D7DD39D6}" type="slidenum">
              <a:rPr lang="nb-NO" smtClean="0"/>
              <a:t>‹#›</a:t>
            </a:fld>
            <a:endParaRPr lang="nb-NO"/>
          </a:p>
        </p:txBody>
      </p:sp>
    </p:spTree>
    <p:extLst>
      <p:ext uri="{BB962C8B-B14F-4D97-AF65-F5344CB8AC3E}">
        <p14:creationId xmlns:p14="http://schemas.microsoft.com/office/powerpoint/2010/main" val="378145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D59E7A92-5FEE-40E3-B27A-8B0D6DB853EF}"/>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FD0D3B6D-AC6A-4EB2-8D3E-57C171EF8B4C}"/>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C797097-7C59-489A-B944-53C3E4EDE8A5}"/>
              </a:ext>
            </a:extLst>
          </p:cNvPr>
          <p:cNvSpPr>
            <a:spLocks noGrp="1"/>
          </p:cNvSpPr>
          <p:nvPr>
            <p:ph type="dt" sz="half" idx="10"/>
          </p:nvPr>
        </p:nvSpPr>
        <p:spPr/>
        <p:txBody>
          <a:bodyPr/>
          <a:lstStyle/>
          <a:p>
            <a:fld id="{C40159AA-EF39-4AAC-AEE4-E9991EFBFDAF}" type="datetimeFigureOut">
              <a:rPr lang="nb-NO" smtClean="0"/>
              <a:t>24.09.2021</a:t>
            </a:fld>
            <a:endParaRPr lang="nb-NO"/>
          </a:p>
        </p:txBody>
      </p:sp>
      <p:sp>
        <p:nvSpPr>
          <p:cNvPr id="5" name="Plassholder for bunntekst 4">
            <a:extLst>
              <a:ext uri="{FF2B5EF4-FFF2-40B4-BE49-F238E27FC236}">
                <a16:creationId xmlns:a16="http://schemas.microsoft.com/office/drawing/2014/main" id="{9D7D82D9-2A27-4694-A32D-0A060654710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616BBB1-A25F-4E5E-8626-9C49A4D2109C}"/>
              </a:ext>
            </a:extLst>
          </p:cNvPr>
          <p:cNvSpPr>
            <a:spLocks noGrp="1"/>
          </p:cNvSpPr>
          <p:nvPr>
            <p:ph type="sldNum" sz="quarter" idx="12"/>
          </p:nvPr>
        </p:nvSpPr>
        <p:spPr/>
        <p:txBody>
          <a:bodyPr/>
          <a:lstStyle/>
          <a:p>
            <a:fld id="{DC636DDC-9342-4820-A3B3-2D74D7DD39D6}" type="slidenum">
              <a:rPr lang="nb-NO" smtClean="0"/>
              <a:t>‹#›</a:t>
            </a:fld>
            <a:endParaRPr lang="nb-NO"/>
          </a:p>
        </p:txBody>
      </p:sp>
    </p:spTree>
    <p:extLst>
      <p:ext uri="{BB962C8B-B14F-4D97-AF65-F5344CB8AC3E}">
        <p14:creationId xmlns:p14="http://schemas.microsoft.com/office/powerpoint/2010/main" val="780872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51618B2-DBC1-4018-831A-2EC7FA9922A5}"/>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B3CB7ACD-A8F3-4046-8F90-8296E34843ED}"/>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34D8DC4B-FC1C-45B5-83A7-46FC0AABB4C5}"/>
              </a:ext>
            </a:extLst>
          </p:cNvPr>
          <p:cNvSpPr>
            <a:spLocks noGrp="1"/>
          </p:cNvSpPr>
          <p:nvPr>
            <p:ph type="dt" sz="half" idx="10"/>
          </p:nvPr>
        </p:nvSpPr>
        <p:spPr/>
        <p:txBody>
          <a:bodyPr/>
          <a:lstStyle/>
          <a:p>
            <a:fld id="{C40159AA-EF39-4AAC-AEE4-E9991EFBFDAF}" type="datetimeFigureOut">
              <a:rPr lang="nb-NO" smtClean="0"/>
              <a:t>24.09.2021</a:t>
            </a:fld>
            <a:endParaRPr lang="nb-NO"/>
          </a:p>
        </p:txBody>
      </p:sp>
      <p:sp>
        <p:nvSpPr>
          <p:cNvPr id="5" name="Plassholder for bunntekst 4">
            <a:extLst>
              <a:ext uri="{FF2B5EF4-FFF2-40B4-BE49-F238E27FC236}">
                <a16:creationId xmlns:a16="http://schemas.microsoft.com/office/drawing/2014/main" id="{0081F7C4-3211-439F-A0CE-A9ECA7FA4000}"/>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8DA7C845-E57A-445E-976F-09C12DBB8E02}"/>
              </a:ext>
            </a:extLst>
          </p:cNvPr>
          <p:cNvSpPr>
            <a:spLocks noGrp="1"/>
          </p:cNvSpPr>
          <p:nvPr>
            <p:ph type="sldNum" sz="quarter" idx="12"/>
          </p:nvPr>
        </p:nvSpPr>
        <p:spPr/>
        <p:txBody>
          <a:bodyPr/>
          <a:lstStyle/>
          <a:p>
            <a:fld id="{DC636DDC-9342-4820-A3B3-2D74D7DD39D6}" type="slidenum">
              <a:rPr lang="nb-NO" smtClean="0"/>
              <a:t>‹#›</a:t>
            </a:fld>
            <a:endParaRPr lang="nb-NO"/>
          </a:p>
        </p:txBody>
      </p:sp>
    </p:spTree>
    <p:extLst>
      <p:ext uri="{BB962C8B-B14F-4D97-AF65-F5344CB8AC3E}">
        <p14:creationId xmlns:p14="http://schemas.microsoft.com/office/powerpoint/2010/main" val="2860031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806707E-06BF-4174-8DB1-6D025AFFDCED}"/>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3E38E396-5B2B-48AD-9377-4CC95E0D6F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AF245F3C-7C31-4A2E-8CBF-7E93780D3D2D}"/>
              </a:ext>
            </a:extLst>
          </p:cNvPr>
          <p:cNvSpPr>
            <a:spLocks noGrp="1"/>
          </p:cNvSpPr>
          <p:nvPr>
            <p:ph type="dt" sz="half" idx="10"/>
          </p:nvPr>
        </p:nvSpPr>
        <p:spPr/>
        <p:txBody>
          <a:bodyPr/>
          <a:lstStyle/>
          <a:p>
            <a:fld id="{C40159AA-EF39-4AAC-AEE4-E9991EFBFDAF}" type="datetimeFigureOut">
              <a:rPr lang="nb-NO" smtClean="0"/>
              <a:t>24.09.2021</a:t>
            </a:fld>
            <a:endParaRPr lang="nb-NO"/>
          </a:p>
        </p:txBody>
      </p:sp>
      <p:sp>
        <p:nvSpPr>
          <p:cNvPr id="5" name="Plassholder for bunntekst 4">
            <a:extLst>
              <a:ext uri="{FF2B5EF4-FFF2-40B4-BE49-F238E27FC236}">
                <a16:creationId xmlns:a16="http://schemas.microsoft.com/office/drawing/2014/main" id="{3297F88F-600C-4796-AE36-0AAB6A2E58A2}"/>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70EBE76E-350A-470D-9B94-AD94F07D3566}"/>
              </a:ext>
            </a:extLst>
          </p:cNvPr>
          <p:cNvSpPr>
            <a:spLocks noGrp="1"/>
          </p:cNvSpPr>
          <p:nvPr>
            <p:ph type="sldNum" sz="quarter" idx="12"/>
          </p:nvPr>
        </p:nvSpPr>
        <p:spPr/>
        <p:txBody>
          <a:bodyPr/>
          <a:lstStyle/>
          <a:p>
            <a:fld id="{DC636DDC-9342-4820-A3B3-2D74D7DD39D6}" type="slidenum">
              <a:rPr lang="nb-NO" smtClean="0"/>
              <a:t>‹#›</a:t>
            </a:fld>
            <a:endParaRPr lang="nb-NO"/>
          </a:p>
        </p:txBody>
      </p:sp>
    </p:spTree>
    <p:extLst>
      <p:ext uri="{BB962C8B-B14F-4D97-AF65-F5344CB8AC3E}">
        <p14:creationId xmlns:p14="http://schemas.microsoft.com/office/powerpoint/2010/main" val="938774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98BB1FF-2D70-4E9E-9F83-4095CCE8289D}"/>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B13F87B6-A550-47B7-BAB7-057EF8AB8318}"/>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D9D0968F-5C37-432F-B57D-58EAF14F9E69}"/>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9747DBEB-FF95-454B-8A0C-F00E6E04F423}"/>
              </a:ext>
            </a:extLst>
          </p:cNvPr>
          <p:cNvSpPr>
            <a:spLocks noGrp="1"/>
          </p:cNvSpPr>
          <p:nvPr>
            <p:ph type="dt" sz="half" idx="10"/>
          </p:nvPr>
        </p:nvSpPr>
        <p:spPr/>
        <p:txBody>
          <a:bodyPr/>
          <a:lstStyle/>
          <a:p>
            <a:fld id="{C40159AA-EF39-4AAC-AEE4-E9991EFBFDAF}" type="datetimeFigureOut">
              <a:rPr lang="nb-NO" smtClean="0"/>
              <a:t>24.09.2021</a:t>
            </a:fld>
            <a:endParaRPr lang="nb-NO"/>
          </a:p>
        </p:txBody>
      </p:sp>
      <p:sp>
        <p:nvSpPr>
          <p:cNvPr id="6" name="Plassholder for bunntekst 5">
            <a:extLst>
              <a:ext uri="{FF2B5EF4-FFF2-40B4-BE49-F238E27FC236}">
                <a16:creationId xmlns:a16="http://schemas.microsoft.com/office/drawing/2014/main" id="{F283379A-2667-4E6A-AA41-6B6E68CA9567}"/>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8326BF1A-5350-4CAF-B972-F832077F154D}"/>
              </a:ext>
            </a:extLst>
          </p:cNvPr>
          <p:cNvSpPr>
            <a:spLocks noGrp="1"/>
          </p:cNvSpPr>
          <p:nvPr>
            <p:ph type="sldNum" sz="quarter" idx="12"/>
          </p:nvPr>
        </p:nvSpPr>
        <p:spPr/>
        <p:txBody>
          <a:bodyPr/>
          <a:lstStyle/>
          <a:p>
            <a:fld id="{DC636DDC-9342-4820-A3B3-2D74D7DD39D6}" type="slidenum">
              <a:rPr lang="nb-NO" smtClean="0"/>
              <a:t>‹#›</a:t>
            </a:fld>
            <a:endParaRPr lang="nb-NO"/>
          </a:p>
        </p:txBody>
      </p:sp>
    </p:spTree>
    <p:extLst>
      <p:ext uri="{BB962C8B-B14F-4D97-AF65-F5344CB8AC3E}">
        <p14:creationId xmlns:p14="http://schemas.microsoft.com/office/powerpoint/2010/main" val="2831010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E8F92E3-5C07-4986-932E-7AC9E6A1FF2B}"/>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F0F74F4A-20AD-4D5D-B323-C697AA054C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70B2646F-DFA6-43D3-8558-92BBE573142A}"/>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802CF7BF-5625-4E07-BDFE-97741B27B3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3CFB74EB-F949-4B42-A614-550A181FB0C6}"/>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687386F6-30B6-445D-A7BC-3D7684CC6D9A}"/>
              </a:ext>
            </a:extLst>
          </p:cNvPr>
          <p:cNvSpPr>
            <a:spLocks noGrp="1"/>
          </p:cNvSpPr>
          <p:nvPr>
            <p:ph type="dt" sz="half" idx="10"/>
          </p:nvPr>
        </p:nvSpPr>
        <p:spPr/>
        <p:txBody>
          <a:bodyPr/>
          <a:lstStyle/>
          <a:p>
            <a:fld id="{C40159AA-EF39-4AAC-AEE4-E9991EFBFDAF}" type="datetimeFigureOut">
              <a:rPr lang="nb-NO" smtClean="0"/>
              <a:t>24.09.2021</a:t>
            </a:fld>
            <a:endParaRPr lang="nb-NO"/>
          </a:p>
        </p:txBody>
      </p:sp>
      <p:sp>
        <p:nvSpPr>
          <p:cNvPr id="8" name="Plassholder for bunntekst 7">
            <a:extLst>
              <a:ext uri="{FF2B5EF4-FFF2-40B4-BE49-F238E27FC236}">
                <a16:creationId xmlns:a16="http://schemas.microsoft.com/office/drawing/2014/main" id="{6BE6199B-3304-4D0C-AE93-E15409D12358}"/>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FB89E842-4B1E-4BE7-ACD1-32FD097F8150}"/>
              </a:ext>
            </a:extLst>
          </p:cNvPr>
          <p:cNvSpPr>
            <a:spLocks noGrp="1"/>
          </p:cNvSpPr>
          <p:nvPr>
            <p:ph type="sldNum" sz="quarter" idx="12"/>
          </p:nvPr>
        </p:nvSpPr>
        <p:spPr/>
        <p:txBody>
          <a:bodyPr/>
          <a:lstStyle/>
          <a:p>
            <a:fld id="{DC636DDC-9342-4820-A3B3-2D74D7DD39D6}" type="slidenum">
              <a:rPr lang="nb-NO" smtClean="0"/>
              <a:t>‹#›</a:t>
            </a:fld>
            <a:endParaRPr lang="nb-NO"/>
          </a:p>
        </p:txBody>
      </p:sp>
    </p:spTree>
    <p:extLst>
      <p:ext uri="{BB962C8B-B14F-4D97-AF65-F5344CB8AC3E}">
        <p14:creationId xmlns:p14="http://schemas.microsoft.com/office/powerpoint/2010/main" val="3913384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866BB4C-5C2B-4742-860F-8128DB490BB0}"/>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99BA500A-79C5-4742-A904-4889BEEF8441}"/>
              </a:ext>
            </a:extLst>
          </p:cNvPr>
          <p:cNvSpPr>
            <a:spLocks noGrp="1"/>
          </p:cNvSpPr>
          <p:nvPr>
            <p:ph type="dt" sz="half" idx="10"/>
          </p:nvPr>
        </p:nvSpPr>
        <p:spPr/>
        <p:txBody>
          <a:bodyPr/>
          <a:lstStyle/>
          <a:p>
            <a:fld id="{C40159AA-EF39-4AAC-AEE4-E9991EFBFDAF}" type="datetimeFigureOut">
              <a:rPr lang="nb-NO" smtClean="0"/>
              <a:t>24.09.2021</a:t>
            </a:fld>
            <a:endParaRPr lang="nb-NO"/>
          </a:p>
        </p:txBody>
      </p:sp>
      <p:sp>
        <p:nvSpPr>
          <p:cNvPr id="4" name="Plassholder for bunntekst 3">
            <a:extLst>
              <a:ext uri="{FF2B5EF4-FFF2-40B4-BE49-F238E27FC236}">
                <a16:creationId xmlns:a16="http://schemas.microsoft.com/office/drawing/2014/main" id="{FAE68DCE-9C69-4899-975D-292CC71850EC}"/>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60757510-6A98-4C7E-B1F5-113F492747E4}"/>
              </a:ext>
            </a:extLst>
          </p:cNvPr>
          <p:cNvSpPr>
            <a:spLocks noGrp="1"/>
          </p:cNvSpPr>
          <p:nvPr>
            <p:ph type="sldNum" sz="quarter" idx="12"/>
          </p:nvPr>
        </p:nvSpPr>
        <p:spPr/>
        <p:txBody>
          <a:bodyPr/>
          <a:lstStyle/>
          <a:p>
            <a:fld id="{DC636DDC-9342-4820-A3B3-2D74D7DD39D6}" type="slidenum">
              <a:rPr lang="nb-NO" smtClean="0"/>
              <a:t>‹#›</a:t>
            </a:fld>
            <a:endParaRPr lang="nb-NO"/>
          </a:p>
        </p:txBody>
      </p:sp>
    </p:spTree>
    <p:extLst>
      <p:ext uri="{BB962C8B-B14F-4D97-AF65-F5344CB8AC3E}">
        <p14:creationId xmlns:p14="http://schemas.microsoft.com/office/powerpoint/2010/main" val="672742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16010EE9-098B-4E15-8FDC-C2FBD53F99EB}"/>
              </a:ext>
            </a:extLst>
          </p:cNvPr>
          <p:cNvSpPr>
            <a:spLocks noGrp="1"/>
          </p:cNvSpPr>
          <p:nvPr>
            <p:ph type="dt" sz="half" idx="10"/>
          </p:nvPr>
        </p:nvSpPr>
        <p:spPr/>
        <p:txBody>
          <a:bodyPr/>
          <a:lstStyle/>
          <a:p>
            <a:fld id="{C40159AA-EF39-4AAC-AEE4-E9991EFBFDAF}" type="datetimeFigureOut">
              <a:rPr lang="nb-NO" smtClean="0"/>
              <a:t>24.09.2021</a:t>
            </a:fld>
            <a:endParaRPr lang="nb-NO"/>
          </a:p>
        </p:txBody>
      </p:sp>
      <p:sp>
        <p:nvSpPr>
          <p:cNvPr id="3" name="Plassholder for bunntekst 2">
            <a:extLst>
              <a:ext uri="{FF2B5EF4-FFF2-40B4-BE49-F238E27FC236}">
                <a16:creationId xmlns:a16="http://schemas.microsoft.com/office/drawing/2014/main" id="{E13B6F53-073E-4E3D-95D3-1F99E07AF695}"/>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042EB673-A90F-49E6-BC37-ED6F8A2F8F66}"/>
              </a:ext>
            </a:extLst>
          </p:cNvPr>
          <p:cNvSpPr>
            <a:spLocks noGrp="1"/>
          </p:cNvSpPr>
          <p:nvPr>
            <p:ph type="sldNum" sz="quarter" idx="12"/>
          </p:nvPr>
        </p:nvSpPr>
        <p:spPr/>
        <p:txBody>
          <a:bodyPr/>
          <a:lstStyle/>
          <a:p>
            <a:fld id="{DC636DDC-9342-4820-A3B3-2D74D7DD39D6}" type="slidenum">
              <a:rPr lang="nb-NO" smtClean="0"/>
              <a:t>‹#›</a:t>
            </a:fld>
            <a:endParaRPr lang="nb-NO"/>
          </a:p>
        </p:txBody>
      </p:sp>
    </p:spTree>
    <p:extLst>
      <p:ext uri="{BB962C8B-B14F-4D97-AF65-F5344CB8AC3E}">
        <p14:creationId xmlns:p14="http://schemas.microsoft.com/office/powerpoint/2010/main" val="1602450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4A865D6-0E08-4AFC-9A93-3161C39C1B97}"/>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C69BD5C5-F016-4FCF-888C-69D41F3A13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D72F041B-8341-435A-9AD7-E4A5AB699C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611C8FC1-D36F-4C0C-95C6-47B8014F9F3B}"/>
              </a:ext>
            </a:extLst>
          </p:cNvPr>
          <p:cNvSpPr>
            <a:spLocks noGrp="1"/>
          </p:cNvSpPr>
          <p:nvPr>
            <p:ph type="dt" sz="half" idx="10"/>
          </p:nvPr>
        </p:nvSpPr>
        <p:spPr/>
        <p:txBody>
          <a:bodyPr/>
          <a:lstStyle/>
          <a:p>
            <a:fld id="{C40159AA-EF39-4AAC-AEE4-E9991EFBFDAF}" type="datetimeFigureOut">
              <a:rPr lang="nb-NO" smtClean="0"/>
              <a:t>24.09.2021</a:t>
            </a:fld>
            <a:endParaRPr lang="nb-NO"/>
          </a:p>
        </p:txBody>
      </p:sp>
      <p:sp>
        <p:nvSpPr>
          <p:cNvPr id="6" name="Plassholder for bunntekst 5">
            <a:extLst>
              <a:ext uri="{FF2B5EF4-FFF2-40B4-BE49-F238E27FC236}">
                <a16:creationId xmlns:a16="http://schemas.microsoft.com/office/drawing/2014/main" id="{9CCB6D30-9656-47E8-B381-8DD73D4CED22}"/>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DBB9EC50-5D54-4575-A069-86838BAACABA}"/>
              </a:ext>
            </a:extLst>
          </p:cNvPr>
          <p:cNvSpPr>
            <a:spLocks noGrp="1"/>
          </p:cNvSpPr>
          <p:nvPr>
            <p:ph type="sldNum" sz="quarter" idx="12"/>
          </p:nvPr>
        </p:nvSpPr>
        <p:spPr/>
        <p:txBody>
          <a:bodyPr/>
          <a:lstStyle/>
          <a:p>
            <a:fld id="{DC636DDC-9342-4820-A3B3-2D74D7DD39D6}" type="slidenum">
              <a:rPr lang="nb-NO" smtClean="0"/>
              <a:t>‹#›</a:t>
            </a:fld>
            <a:endParaRPr lang="nb-NO"/>
          </a:p>
        </p:txBody>
      </p:sp>
    </p:spTree>
    <p:extLst>
      <p:ext uri="{BB962C8B-B14F-4D97-AF65-F5344CB8AC3E}">
        <p14:creationId xmlns:p14="http://schemas.microsoft.com/office/powerpoint/2010/main" val="2832545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CED4A9D-A2A9-4055-B8D0-B28AFDC11DED}"/>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8577A67D-E9A0-42AB-8B82-23DF58921B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ACCD028F-FE18-4511-8AC1-1B0D3B9AED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DDA862E5-64B9-4343-9760-7B81A9E89D07}"/>
              </a:ext>
            </a:extLst>
          </p:cNvPr>
          <p:cNvSpPr>
            <a:spLocks noGrp="1"/>
          </p:cNvSpPr>
          <p:nvPr>
            <p:ph type="dt" sz="half" idx="10"/>
          </p:nvPr>
        </p:nvSpPr>
        <p:spPr/>
        <p:txBody>
          <a:bodyPr/>
          <a:lstStyle/>
          <a:p>
            <a:fld id="{C40159AA-EF39-4AAC-AEE4-E9991EFBFDAF}" type="datetimeFigureOut">
              <a:rPr lang="nb-NO" smtClean="0"/>
              <a:t>24.09.2021</a:t>
            </a:fld>
            <a:endParaRPr lang="nb-NO"/>
          </a:p>
        </p:txBody>
      </p:sp>
      <p:sp>
        <p:nvSpPr>
          <p:cNvPr id="6" name="Plassholder for bunntekst 5">
            <a:extLst>
              <a:ext uri="{FF2B5EF4-FFF2-40B4-BE49-F238E27FC236}">
                <a16:creationId xmlns:a16="http://schemas.microsoft.com/office/drawing/2014/main" id="{3ECE1EC0-AE37-4876-B97D-7D50512E8278}"/>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68E9F4FB-8490-41D8-A52D-C2C0BEB1EBE4}"/>
              </a:ext>
            </a:extLst>
          </p:cNvPr>
          <p:cNvSpPr>
            <a:spLocks noGrp="1"/>
          </p:cNvSpPr>
          <p:nvPr>
            <p:ph type="sldNum" sz="quarter" idx="12"/>
          </p:nvPr>
        </p:nvSpPr>
        <p:spPr/>
        <p:txBody>
          <a:bodyPr/>
          <a:lstStyle/>
          <a:p>
            <a:fld id="{DC636DDC-9342-4820-A3B3-2D74D7DD39D6}" type="slidenum">
              <a:rPr lang="nb-NO" smtClean="0"/>
              <a:t>‹#›</a:t>
            </a:fld>
            <a:endParaRPr lang="nb-NO"/>
          </a:p>
        </p:txBody>
      </p:sp>
    </p:spTree>
    <p:extLst>
      <p:ext uri="{BB962C8B-B14F-4D97-AF65-F5344CB8AC3E}">
        <p14:creationId xmlns:p14="http://schemas.microsoft.com/office/powerpoint/2010/main" val="1768713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77E23F74-4A05-4160-80A6-F88AA963BE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5D13833A-6ADF-403A-ACF6-3E79611CF7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25B5E41D-47EF-449C-9790-7D2E62C3CB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0159AA-EF39-4AAC-AEE4-E9991EFBFDAF}" type="datetimeFigureOut">
              <a:rPr lang="nb-NO" smtClean="0"/>
              <a:t>24.09.2021</a:t>
            </a:fld>
            <a:endParaRPr lang="nb-NO"/>
          </a:p>
        </p:txBody>
      </p:sp>
      <p:sp>
        <p:nvSpPr>
          <p:cNvPr id="5" name="Plassholder for bunntekst 4">
            <a:extLst>
              <a:ext uri="{FF2B5EF4-FFF2-40B4-BE49-F238E27FC236}">
                <a16:creationId xmlns:a16="http://schemas.microsoft.com/office/drawing/2014/main" id="{B85FB369-4621-401C-939A-6A47BDC06F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09604CE4-7F6A-4718-BBA6-39066B2B0B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636DDC-9342-4820-A3B3-2D74D7DD39D6}" type="slidenum">
              <a:rPr lang="nb-NO" smtClean="0"/>
              <a:t>‹#›</a:t>
            </a:fld>
            <a:endParaRPr lang="nb-NO"/>
          </a:p>
        </p:txBody>
      </p:sp>
    </p:spTree>
    <p:extLst>
      <p:ext uri="{BB962C8B-B14F-4D97-AF65-F5344CB8AC3E}">
        <p14:creationId xmlns:p14="http://schemas.microsoft.com/office/powerpoint/2010/main" val="11545824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tel 8086 - Codex Gamicus - Humanity&amp;#39;s collective gaming knowledge at your  fingertips.">
            <a:extLst>
              <a:ext uri="{FF2B5EF4-FFF2-40B4-BE49-F238E27FC236}">
                <a16:creationId xmlns:a16="http://schemas.microsoft.com/office/drawing/2014/main" id="{17B3D002-C203-4539-B6F5-45D57754D9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9230" y="411784"/>
            <a:ext cx="10448761" cy="6196358"/>
          </a:xfrm>
          <a:prstGeom prst="rect">
            <a:avLst/>
          </a:prstGeom>
          <a:noFill/>
          <a:extLst>
            <a:ext uri="{909E8E84-426E-40DD-AFC4-6F175D3DCCD1}">
              <a14:hiddenFill xmlns:a14="http://schemas.microsoft.com/office/drawing/2010/main">
                <a:solidFill>
                  <a:srgbClr val="FFFFFF"/>
                </a:solidFill>
              </a14:hiddenFill>
            </a:ext>
          </a:extLst>
        </p:spPr>
      </p:pic>
      <p:sp>
        <p:nvSpPr>
          <p:cNvPr id="2" name="Tittel 1">
            <a:extLst>
              <a:ext uri="{FF2B5EF4-FFF2-40B4-BE49-F238E27FC236}">
                <a16:creationId xmlns:a16="http://schemas.microsoft.com/office/drawing/2014/main" id="{4145EDC6-D2A5-4B51-BA30-4BEBDA5944AF}"/>
              </a:ext>
            </a:extLst>
          </p:cNvPr>
          <p:cNvSpPr>
            <a:spLocks noGrp="1"/>
          </p:cNvSpPr>
          <p:nvPr>
            <p:ph type="ctrTitle"/>
          </p:nvPr>
        </p:nvSpPr>
        <p:spPr/>
        <p:txBody>
          <a:bodyPr/>
          <a:lstStyle/>
          <a:p>
            <a:r>
              <a:rPr lang="nb-NO" dirty="0">
                <a:solidFill>
                  <a:schemeClr val="bg1"/>
                </a:solidFill>
              </a:rPr>
              <a:t>Prosessoren</a:t>
            </a:r>
          </a:p>
        </p:txBody>
      </p:sp>
      <p:sp>
        <p:nvSpPr>
          <p:cNvPr id="3" name="Undertittel 2">
            <a:extLst>
              <a:ext uri="{FF2B5EF4-FFF2-40B4-BE49-F238E27FC236}">
                <a16:creationId xmlns:a16="http://schemas.microsoft.com/office/drawing/2014/main" id="{A468FBE2-0F5F-48B8-AD5F-A13958058585}"/>
              </a:ext>
            </a:extLst>
          </p:cNvPr>
          <p:cNvSpPr>
            <a:spLocks noGrp="1"/>
          </p:cNvSpPr>
          <p:nvPr>
            <p:ph type="subTitle" idx="1"/>
          </p:nvPr>
        </p:nvSpPr>
        <p:spPr/>
        <p:txBody>
          <a:bodyPr/>
          <a:lstStyle/>
          <a:p>
            <a:r>
              <a:rPr lang="nb-NO" dirty="0">
                <a:solidFill>
                  <a:schemeClr val="bg1"/>
                </a:solidFill>
              </a:rPr>
              <a:t>oscarhbj@ifi.uio.no</a:t>
            </a:r>
          </a:p>
        </p:txBody>
      </p:sp>
    </p:spTree>
    <p:extLst>
      <p:ext uri="{BB962C8B-B14F-4D97-AF65-F5344CB8AC3E}">
        <p14:creationId xmlns:p14="http://schemas.microsoft.com/office/powerpoint/2010/main" val="3299869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0D73455-5470-410C-A044-715CCBC838F3}"/>
              </a:ext>
            </a:extLst>
          </p:cNvPr>
          <p:cNvSpPr>
            <a:spLocks noGrp="1"/>
          </p:cNvSpPr>
          <p:nvPr>
            <p:ph type="title"/>
          </p:nvPr>
        </p:nvSpPr>
        <p:spPr/>
        <p:txBody>
          <a:bodyPr/>
          <a:lstStyle/>
          <a:p>
            <a:r>
              <a:rPr lang="nb-NO" dirty="0"/>
              <a:t>Assembler</a:t>
            </a:r>
          </a:p>
        </p:txBody>
      </p:sp>
      <p:sp>
        <p:nvSpPr>
          <p:cNvPr id="3" name="Plassholder for innhold 2">
            <a:extLst>
              <a:ext uri="{FF2B5EF4-FFF2-40B4-BE49-F238E27FC236}">
                <a16:creationId xmlns:a16="http://schemas.microsoft.com/office/drawing/2014/main" id="{B250C680-7EDF-4224-A10F-F3707D668F33}"/>
              </a:ext>
            </a:extLst>
          </p:cNvPr>
          <p:cNvSpPr>
            <a:spLocks noGrp="1"/>
          </p:cNvSpPr>
          <p:nvPr>
            <p:ph idx="1"/>
          </p:nvPr>
        </p:nvSpPr>
        <p:spPr/>
        <p:txBody>
          <a:bodyPr/>
          <a:lstStyle/>
          <a:p>
            <a:r>
              <a:rPr lang="nb-NO" dirty="0"/>
              <a:t>Hvorfor?</a:t>
            </a:r>
          </a:p>
          <a:p>
            <a:r>
              <a:rPr lang="nb-NO" dirty="0"/>
              <a:t>Lettere å forstå</a:t>
            </a:r>
          </a:p>
          <a:p>
            <a:r>
              <a:rPr lang="nb-NO" dirty="0"/>
              <a:t>Automatisk</a:t>
            </a:r>
          </a:p>
          <a:p>
            <a:r>
              <a:rPr lang="nb-NO" dirty="0"/>
              <a:t>Avskilt i minne</a:t>
            </a:r>
          </a:p>
          <a:p>
            <a:endParaRPr lang="nb-NO" dirty="0"/>
          </a:p>
        </p:txBody>
      </p:sp>
      <p:pic>
        <p:nvPicPr>
          <p:cNvPr id="5" name="Bilde 4">
            <a:extLst>
              <a:ext uri="{FF2B5EF4-FFF2-40B4-BE49-F238E27FC236}">
                <a16:creationId xmlns:a16="http://schemas.microsoft.com/office/drawing/2014/main" id="{A2F4FE62-F322-450B-B0FF-78F47F66C12E}"/>
              </a:ext>
            </a:extLst>
          </p:cNvPr>
          <p:cNvPicPr>
            <a:picLocks noChangeAspect="1"/>
          </p:cNvPicPr>
          <p:nvPr/>
        </p:nvPicPr>
        <p:blipFill rotWithShape="1">
          <a:blip r:embed="rId3"/>
          <a:srcRect l="29211" t="33376" r="39751" b="40984"/>
          <a:stretch/>
        </p:blipFill>
        <p:spPr>
          <a:xfrm>
            <a:off x="3610707" y="2461846"/>
            <a:ext cx="7995139" cy="3715117"/>
          </a:xfrm>
          <a:prstGeom prst="rect">
            <a:avLst/>
          </a:prstGeom>
        </p:spPr>
      </p:pic>
    </p:spTree>
    <p:extLst>
      <p:ext uri="{BB962C8B-B14F-4D97-AF65-F5344CB8AC3E}">
        <p14:creationId xmlns:p14="http://schemas.microsoft.com/office/powerpoint/2010/main" val="1701171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46B9EE2-CA45-44BB-9406-C6447BE6330B}"/>
              </a:ext>
            </a:extLst>
          </p:cNvPr>
          <p:cNvSpPr>
            <a:spLocks noGrp="1"/>
          </p:cNvSpPr>
          <p:nvPr>
            <p:ph type="title"/>
          </p:nvPr>
        </p:nvSpPr>
        <p:spPr/>
        <p:txBody>
          <a:bodyPr/>
          <a:lstStyle/>
          <a:p>
            <a:r>
              <a:rPr lang="nb-NO" dirty="0"/>
              <a:t>Eksempel LMC</a:t>
            </a:r>
          </a:p>
        </p:txBody>
      </p:sp>
      <p:sp>
        <p:nvSpPr>
          <p:cNvPr id="3" name="Plassholder for innhold 2">
            <a:extLst>
              <a:ext uri="{FF2B5EF4-FFF2-40B4-BE49-F238E27FC236}">
                <a16:creationId xmlns:a16="http://schemas.microsoft.com/office/drawing/2014/main" id="{AD6E95DA-0A11-4457-B9F1-697470F6FB4A}"/>
              </a:ext>
            </a:extLst>
          </p:cNvPr>
          <p:cNvSpPr>
            <a:spLocks noGrp="1"/>
          </p:cNvSpPr>
          <p:nvPr>
            <p:ph idx="1"/>
          </p:nvPr>
        </p:nvSpPr>
        <p:spPr/>
        <p:txBody>
          <a:bodyPr/>
          <a:lstStyle/>
          <a:p>
            <a:endParaRPr lang="nb-NO"/>
          </a:p>
        </p:txBody>
      </p:sp>
      <p:pic>
        <p:nvPicPr>
          <p:cNvPr id="5" name="Bilde 4">
            <a:extLst>
              <a:ext uri="{FF2B5EF4-FFF2-40B4-BE49-F238E27FC236}">
                <a16:creationId xmlns:a16="http://schemas.microsoft.com/office/drawing/2014/main" id="{507B681C-08D9-48DA-8124-D2397B6A718F}"/>
              </a:ext>
            </a:extLst>
          </p:cNvPr>
          <p:cNvPicPr>
            <a:picLocks noChangeAspect="1"/>
          </p:cNvPicPr>
          <p:nvPr/>
        </p:nvPicPr>
        <p:blipFill rotWithShape="1">
          <a:blip r:embed="rId3"/>
          <a:srcRect l="29620" t="18045" r="53912" b="51297"/>
          <a:stretch/>
        </p:blipFill>
        <p:spPr>
          <a:xfrm>
            <a:off x="838200" y="1825625"/>
            <a:ext cx="3962400" cy="4149496"/>
          </a:xfrm>
          <a:prstGeom prst="rect">
            <a:avLst/>
          </a:prstGeom>
        </p:spPr>
      </p:pic>
      <p:pic>
        <p:nvPicPr>
          <p:cNvPr id="7" name="Bilde 6">
            <a:extLst>
              <a:ext uri="{FF2B5EF4-FFF2-40B4-BE49-F238E27FC236}">
                <a16:creationId xmlns:a16="http://schemas.microsoft.com/office/drawing/2014/main" id="{7976C166-C478-4000-9F3E-CD96AEC36A6A}"/>
              </a:ext>
            </a:extLst>
          </p:cNvPr>
          <p:cNvPicPr>
            <a:picLocks noChangeAspect="1"/>
          </p:cNvPicPr>
          <p:nvPr/>
        </p:nvPicPr>
        <p:blipFill>
          <a:blip r:embed="rId4"/>
          <a:stretch>
            <a:fillRect/>
          </a:stretch>
        </p:blipFill>
        <p:spPr>
          <a:xfrm>
            <a:off x="4941146" y="570419"/>
            <a:ext cx="7312276" cy="5606544"/>
          </a:xfrm>
          <a:prstGeom prst="rect">
            <a:avLst/>
          </a:prstGeom>
        </p:spPr>
      </p:pic>
    </p:spTree>
    <p:extLst>
      <p:ext uri="{BB962C8B-B14F-4D97-AF65-F5344CB8AC3E}">
        <p14:creationId xmlns:p14="http://schemas.microsoft.com/office/powerpoint/2010/main" val="554692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E8FE9C8-E094-4473-949D-1C8E8CDB39E4}"/>
              </a:ext>
            </a:extLst>
          </p:cNvPr>
          <p:cNvSpPr>
            <a:spLocks noGrp="1"/>
          </p:cNvSpPr>
          <p:nvPr>
            <p:ph type="title"/>
          </p:nvPr>
        </p:nvSpPr>
        <p:spPr/>
        <p:txBody>
          <a:bodyPr/>
          <a:lstStyle/>
          <a:p>
            <a:r>
              <a:rPr lang="nb-NO" dirty="0"/>
              <a:t>Nok av min drittkode, Eksamensoppgave:</a:t>
            </a:r>
          </a:p>
        </p:txBody>
      </p:sp>
      <p:sp>
        <p:nvSpPr>
          <p:cNvPr id="3" name="Plassholder for innhold 2">
            <a:extLst>
              <a:ext uri="{FF2B5EF4-FFF2-40B4-BE49-F238E27FC236}">
                <a16:creationId xmlns:a16="http://schemas.microsoft.com/office/drawing/2014/main" id="{5BFBF9B9-0BBE-4C92-8F81-330DC7536C2A}"/>
              </a:ext>
            </a:extLst>
          </p:cNvPr>
          <p:cNvSpPr>
            <a:spLocks noGrp="1"/>
          </p:cNvSpPr>
          <p:nvPr>
            <p:ph idx="1"/>
          </p:nvPr>
        </p:nvSpPr>
        <p:spPr/>
        <p:txBody>
          <a:bodyPr/>
          <a:lstStyle/>
          <a:p>
            <a:endParaRPr lang="nb-NO"/>
          </a:p>
        </p:txBody>
      </p:sp>
      <p:pic>
        <p:nvPicPr>
          <p:cNvPr id="5" name="Bilde 4">
            <a:extLst>
              <a:ext uri="{FF2B5EF4-FFF2-40B4-BE49-F238E27FC236}">
                <a16:creationId xmlns:a16="http://schemas.microsoft.com/office/drawing/2014/main" id="{2DB9FD9E-82F8-4683-A17F-B458F804C8D7}"/>
              </a:ext>
            </a:extLst>
          </p:cNvPr>
          <p:cNvPicPr>
            <a:picLocks noChangeAspect="1"/>
          </p:cNvPicPr>
          <p:nvPr/>
        </p:nvPicPr>
        <p:blipFill rotWithShape="1">
          <a:blip r:embed="rId3"/>
          <a:srcRect l="25368" t="18431" r="27206" b="50000"/>
          <a:stretch/>
        </p:blipFill>
        <p:spPr>
          <a:xfrm>
            <a:off x="285206" y="1690688"/>
            <a:ext cx="11621588" cy="4351338"/>
          </a:xfrm>
          <a:prstGeom prst="rect">
            <a:avLst/>
          </a:prstGeom>
        </p:spPr>
      </p:pic>
    </p:spTree>
    <p:extLst>
      <p:ext uri="{BB962C8B-B14F-4D97-AF65-F5344CB8AC3E}">
        <p14:creationId xmlns:p14="http://schemas.microsoft.com/office/powerpoint/2010/main" val="3208124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9A92475-AD83-49C5-966B-73834A6EA2D8}"/>
              </a:ext>
            </a:extLst>
          </p:cNvPr>
          <p:cNvSpPr>
            <a:spLocks noGrp="1"/>
          </p:cNvSpPr>
          <p:nvPr>
            <p:ph type="title"/>
          </p:nvPr>
        </p:nvSpPr>
        <p:spPr/>
        <p:txBody>
          <a:bodyPr/>
          <a:lstStyle/>
          <a:p>
            <a:r>
              <a:rPr lang="nb-NO" dirty="0"/>
              <a:t>Loops</a:t>
            </a:r>
          </a:p>
        </p:txBody>
      </p:sp>
      <p:sp>
        <p:nvSpPr>
          <p:cNvPr id="3" name="Plassholder for innhold 2">
            <a:extLst>
              <a:ext uri="{FF2B5EF4-FFF2-40B4-BE49-F238E27FC236}">
                <a16:creationId xmlns:a16="http://schemas.microsoft.com/office/drawing/2014/main" id="{0147832E-41DD-44CF-B48B-BFA72D3A825F}"/>
              </a:ext>
            </a:extLst>
          </p:cNvPr>
          <p:cNvSpPr>
            <a:spLocks noGrp="1"/>
          </p:cNvSpPr>
          <p:nvPr>
            <p:ph idx="1"/>
          </p:nvPr>
        </p:nvSpPr>
        <p:spPr>
          <a:xfrm>
            <a:off x="838200" y="2931459"/>
            <a:ext cx="10515600" cy="3245504"/>
          </a:xfrm>
        </p:spPr>
        <p:txBody>
          <a:bodyPr/>
          <a:lstStyle/>
          <a:p>
            <a:r>
              <a:rPr lang="nb-NO" dirty="0"/>
              <a:t>Hvordan vet vi når vi skal ut?</a:t>
            </a:r>
          </a:p>
        </p:txBody>
      </p:sp>
      <p:pic>
        <p:nvPicPr>
          <p:cNvPr id="5" name="Bilde 4">
            <a:extLst>
              <a:ext uri="{FF2B5EF4-FFF2-40B4-BE49-F238E27FC236}">
                <a16:creationId xmlns:a16="http://schemas.microsoft.com/office/drawing/2014/main" id="{4E9D361E-AFA9-4D7E-B494-8E07C69C1167}"/>
              </a:ext>
            </a:extLst>
          </p:cNvPr>
          <p:cNvPicPr>
            <a:picLocks noChangeAspect="1"/>
          </p:cNvPicPr>
          <p:nvPr/>
        </p:nvPicPr>
        <p:blipFill>
          <a:blip r:embed="rId3"/>
          <a:stretch>
            <a:fillRect/>
          </a:stretch>
        </p:blipFill>
        <p:spPr>
          <a:xfrm>
            <a:off x="838200" y="3448377"/>
            <a:ext cx="11039107" cy="1105834"/>
          </a:xfrm>
          <a:prstGeom prst="rect">
            <a:avLst/>
          </a:prstGeom>
        </p:spPr>
      </p:pic>
    </p:spTree>
    <p:extLst>
      <p:ext uri="{BB962C8B-B14F-4D97-AF65-F5344CB8AC3E}">
        <p14:creationId xmlns:p14="http://schemas.microsoft.com/office/powerpoint/2010/main" val="1978164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DBB6959-841C-48B9-A767-696312E99127}"/>
              </a:ext>
            </a:extLst>
          </p:cNvPr>
          <p:cNvSpPr>
            <a:spLocks noGrp="1"/>
          </p:cNvSpPr>
          <p:nvPr>
            <p:ph type="title"/>
          </p:nvPr>
        </p:nvSpPr>
        <p:spPr/>
        <p:txBody>
          <a:bodyPr/>
          <a:lstStyle/>
          <a:p>
            <a:r>
              <a:rPr lang="nb-NO" dirty="0"/>
              <a:t>Branch</a:t>
            </a:r>
          </a:p>
        </p:txBody>
      </p:sp>
      <p:sp>
        <p:nvSpPr>
          <p:cNvPr id="3" name="Plassholder for innhold 2">
            <a:extLst>
              <a:ext uri="{FF2B5EF4-FFF2-40B4-BE49-F238E27FC236}">
                <a16:creationId xmlns:a16="http://schemas.microsoft.com/office/drawing/2014/main" id="{A9CEBE95-AF69-48E3-AAC3-1A89345234AE}"/>
              </a:ext>
            </a:extLst>
          </p:cNvPr>
          <p:cNvSpPr>
            <a:spLocks noGrp="1"/>
          </p:cNvSpPr>
          <p:nvPr>
            <p:ph idx="1"/>
          </p:nvPr>
        </p:nvSpPr>
        <p:spPr/>
        <p:txBody>
          <a:bodyPr/>
          <a:lstStyle/>
          <a:p>
            <a:r>
              <a:rPr lang="nb-NO" dirty="0"/>
              <a:t>BRA (Hopp uansett)						6xx</a:t>
            </a:r>
          </a:p>
          <a:p>
            <a:r>
              <a:rPr lang="nb-NO" dirty="0"/>
              <a:t>BRZ (Hopp hvis akkumulator =0)				7xx</a:t>
            </a:r>
          </a:p>
          <a:p>
            <a:r>
              <a:rPr lang="nb-NO" dirty="0"/>
              <a:t>BRP (Hopp om akkumulatoren er større eller lik 0)	8xx</a:t>
            </a:r>
          </a:p>
        </p:txBody>
      </p:sp>
      <p:pic>
        <p:nvPicPr>
          <p:cNvPr id="5" name="Bilde 4">
            <a:extLst>
              <a:ext uri="{FF2B5EF4-FFF2-40B4-BE49-F238E27FC236}">
                <a16:creationId xmlns:a16="http://schemas.microsoft.com/office/drawing/2014/main" id="{8B68D2BE-589D-40F0-AD7F-BC366607443B}"/>
              </a:ext>
            </a:extLst>
          </p:cNvPr>
          <p:cNvPicPr>
            <a:picLocks noChangeAspect="1"/>
          </p:cNvPicPr>
          <p:nvPr/>
        </p:nvPicPr>
        <p:blipFill>
          <a:blip r:embed="rId3"/>
          <a:stretch>
            <a:fillRect/>
          </a:stretch>
        </p:blipFill>
        <p:spPr>
          <a:xfrm>
            <a:off x="838200" y="3448702"/>
            <a:ext cx="4016188" cy="3409298"/>
          </a:xfrm>
          <a:prstGeom prst="rect">
            <a:avLst/>
          </a:prstGeom>
        </p:spPr>
      </p:pic>
    </p:spTree>
    <p:extLst>
      <p:ext uri="{BB962C8B-B14F-4D97-AF65-F5344CB8AC3E}">
        <p14:creationId xmlns:p14="http://schemas.microsoft.com/office/powerpoint/2010/main" val="1115828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5611A4A-3BFB-40D9-B2B2-8186700AA8C2}"/>
              </a:ext>
            </a:extLst>
          </p:cNvPr>
          <p:cNvSpPr>
            <a:spLocks noGrp="1"/>
          </p:cNvSpPr>
          <p:nvPr>
            <p:ph type="title"/>
          </p:nvPr>
        </p:nvSpPr>
        <p:spPr/>
        <p:txBody>
          <a:bodyPr/>
          <a:lstStyle/>
          <a:p>
            <a:r>
              <a:rPr lang="nb-NO" dirty="0"/>
              <a:t>Hvordan skille data fra kommandoer?</a:t>
            </a:r>
          </a:p>
        </p:txBody>
      </p:sp>
      <p:sp>
        <p:nvSpPr>
          <p:cNvPr id="3" name="Plassholder for innhold 2">
            <a:extLst>
              <a:ext uri="{FF2B5EF4-FFF2-40B4-BE49-F238E27FC236}">
                <a16:creationId xmlns:a16="http://schemas.microsoft.com/office/drawing/2014/main" id="{D87E0D5A-56EB-4D2A-A494-3515A0504BF6}"/>
              </a:ext>
            </a:extLst>
          </p:cNvPr>
          <p:cNvSpPr>
            <a:spLocks noGrp="1"/>
          </p:cNvSpPr>
          <p:nvPr>
            <p:ph idx="1"/>
          </p:nvPr>
        </p:nvSpPr>
        <p:spPr/>
        <p:txBody>
          <a:bodyPr/>
          <a:lstStyle/>
          <a:p>
            <a:r>
              <a:rPr lang="nb-NO" dirty="0"/>
              <a:t>Automatisk Python</a:t>
            </a:r>
          </a:p>
          <a:p>
            <a:r>
              <a:rPr lang="nb-NO" dirty="0"/>
              <a:t>Det må vi gjøre selv!</a:t>
            </a:r>
          </a:p>
          <a:p>
            <a:endParaRPr lang="nb-NO" dirty="0"/>
          </a:p>
        </p:txBody>
      </p:sp>
      <p:pic>
        <p:nvPicPr>
          <p:cNvPr id="5" name="Bilde 4">
            <a:extLst>
              <a:ext uri="{FF2B5EF4-FFF2-40B4-BE49-F238E27FC236}">
                <a16:creationId xmlns:a16="http://schemas.microsoft.com/office/drawing/2014/main" id="{5C0E4D9E-2950-46F3-9804-8DDEE1A57DED}"/>
              </a:ext>
            </a:extLst>
          </p:cNvPr>
          <p:cNvPicPr>
            <a:picLocks noChangeAspect="1"/>
          </p:cNvPicPr>
          <p:nvPr/>
        </p:nvPicPr>
        <p:blipFill>
          <a:blip r:embed="rId3"/>
          <a:stretch>
            <a:fillRect/>
          </a:stretch>
        </p:blipFill>
        <p:spPr>
          <a:xfrm>
            <a:off x="4234108" y="1181287"/>
            <a:ext cx="3723783" cy="5311588"/>
          </a:xfrm>
          <a:prstGeom prst="rect">
            <a:avLst/>
          </a:prstGeom>
        </p:spPr>
      </p:pic>
    </p:spTree>
    <p:extLst>
      <p:ext uri="{BB962C8B-B14F-4D97-AF65-F5344CB8AC3E}">
        <p14:creationId xmlns:p14="http://schemas.microsoft.com/office/powerpoint/2010/main" val="620758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B6D9C60-8F46-4E6D-B1FA-BEEE03822CA8}"/>
              </a:ext>
            </a:extLst>
          </p:cNvPr>
          <p:cNvSpPr>
            <a:spLocks noGrp="1"/>
          </p:cNvSpPr>
          <p:nvPr>
            <p:ph type="title"/>
          </p:nvPr>
        </p:nvSpPr>
        <p:spPr/>
        <p:txBody>
          <a:bodyPr/>
          <a:lstStyle/>
          <a:p>
            <a:r>
              <a:rPr lang="nb-NO" dirty="0" err="1"/>
              <a:t>Array</a:t>
            </a:r>
            <a:endParaRPr lang="nb-NO" dirty="0"/>
          </a:p>
        </p:txBody>
      </p:sp>
      <p:sp>
        <p:nvSpPr>
          <p:cNvPr id="3" name="Plassholder for innhold 2">
            <a:extLst>
              <a:ext uri="{FF2B5EF4-FFF2-40B4-BE49-F238E27FC236}">
                <a16:creationId xmlns:a16="http://schemas.microsoft.com/office/drawing/2014/main" id="{0B724964-056E-4AE6-81A0-EF6B8635936B}"/>
              </a:ext>
            </a:extLst>
          </p:cNvPr>
          <p:cNvSpPr>
            <a:spLocks noGrp="1"/>
          </p:cNvSpPr>
          <p:nvPr>
            <p:ph idx="1"/>
          </p:nvPr>
        </p:nvSpPr>
        <p:spPr/>
        <p:txBody>
          <a:bodyPr/>
          <a:lstStyle/>
          <a:p>
            <a:r>
              <a:rPr lang="nb-NO" dirty="0"/>
              <a:t>Sammenhengende rekke med data</a:t>
            </a:r>
          </a:p>
          <a:p>
            <a:r>
              <a:rPr lang="nb-NO" dirty="0"/>
              <a:t>Her kan vi hente ant dager</a:t>
            </a:r>
          </a:p>
          <a:p>
            <a:r>
              <a:rPr lang="nb-NO" dirty="0"/>
              <a:t>For å få resten legger vi på </a:t>
            </a:r>
            <a:r>
              <a:rPr lang="nb-NO" dirty="0" err="1"/>
              <a:t>index</a:t>
            </a:r>
            <a:r>
              <a:rPr lang="nb-NO" dirty="0"/>
              <a:t>.</a:t>
            </a:r>
          </a:p>
          <a:p>
            <a:r>
              <a:rPr lang="nb-NO" dirty="0" err="1"/>
              <a:t>antDager</a:t>
            </a:r>
            <a:r>
              <a:rPr lang="nb-NO" dirty="0"/>
              <a:t>+[</a:t>
            </a:r>
            <a:r>
              <a:rPr lang="nb-NO" dirty="0" err="1"/>
              <a:t>index</a:t>
            </a:r>
            <a:r>
              <a:rPr lang="nb-NO" dirty="0"/>
              <a:t>]=data</a:t>
            </a:r>
          </a:p>
          <a:p>
            <a:r>
              <a:rPr lang="nb-NO" dirty="0"/>
              <a:t>Eksempel: </a:t>
            </a:r>
            <a:r>
              <a:rPr lang="nb-NO" dirty="0" err="1"/>
              <a:t>antDager</a:t>
            </a:r>
            <a:r>
              <a:rPr lang="nb-NO" dirty="0"/>
              <a:t> + [3]= 31 //Mar</a:t>
            </a:r>
          </a:p>
        </p:txBody>
      </p:sp>
      <p:pic>
        <p:nvPicPr>
          <p:cNvPr id="5" name="Bilde 4">
            <a:extLst>
              <a:ext uri="{FF2B5EF4-FFF2-40B4-BE49-F238E27FC236}">
                <a16:creationId xmlns:a16="http://schemas.microsoft.com/office/drawing/2014/main" id="{5A44912D-7A32-406E-A3EA-6CC76A067B98}"/>
              </a:ext>
            </a:extLst>
          </p:cNvPr>
          <p:cNvPicPr>
            <a:picLocks noChangeAspect="1"/>
          </p:cNvPicPr>
          <p:nvPr/>
        </p:nvPicPr>
        <p:blipFill>
          <a:blip r:embed="rId3"/>
          <a:stretch>
            <a:fillRect/>
          </a:stretch>
        </p:blipFill>
        <p:spPr>
          <a:xfrm>
            <a:off x="7113495" y="1344774"/>
            <a:ext cx="4588208" cy="4054400"/>
          </a:xfrm>
          <a:prstGeom prst="rect">
            <a:avLst/>
          </a:prstGeom>
        </p:spPr>
      </p:pic>
      <p:pic>
        <p:nvPicPr>
          <p:cNvPr id="7" name="Bilde 6">
            <a:extLst>
              <a:ext uri="{FF2B5EF4-FFF2-40B4-BE49-F238E27FC236}">
                <a16:creationId xmlns:a16="http://schemas.microsoft.com/office/drawing/2014/main" id="{C9E1A97C-7196-4C6A-8E98-92821E3F4AB3}"/>
              </a:ext>
            </a:extLst>
          </p:cNvPr>
          <p:cNvPicPr>
            <a:picLocks noChangeAspect="1"/>
          </p:cNvPicPr>
          <p:nvPr/>
        </p:nvPicPr>
        <p:blipFill>
          <a:blip r:embed="rId4"/>
          <a:stretch>
            <a:fillRect/>
          </a:stretch>
        </p:blipFill>
        <p:spPr>
          <a:xfrm>
            <a:off x="490297" y="4443171"/>
            <a:ext cx="6490253" cy="2199676"/>
          </a:xfrm>
          <a:prstGeom prst="rect">
            <a:avLst/>
          </a:prstGeom>
        </p:spPr>
      </p:pic>
    </p:spTree>
    <p:extLst>
      <p:ext uri="{BB962C8B-B14F-4D97-AF65-F5344CB8AC3E}">
        <p14:creationId xmlns:p14="http://schemas.microsoft.com/office/powerpoint/2010/main" val="147009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9FB15BD-C569-40D5-94EA-194777C6773A}"/>
              </a:ext>
            </a:extLst>
          </p:cNvPr>
          <p:cNvSpPr>
            <a:spLocks noGrp="1"/>
          </p:cNvSpPr>
          <p:nvPr>
            <p:ph type="title"/>
          </p:nvPr>
        </p:nvSpPr>
        <p:spPr/>
        <p:txBody>
          <a:bodyPr/>
          <a:lstStyle/>
          <a:p>
            <a:r>
              <a:rPr lang="nb-NO" dirty="0"/>
              <a:t>Oppgave!</a:t>
            </a:r>
          </a:p>
        </p:txBody>
      </p:sp>
      <p:sp>
        <p:nvSpPr>
          <p:cNvPr id="3" name="Plassholder for innhold 2">
            <a:extLst>
              <a:ext uri="{FF2B5EF4-FFF2-40B4-BE49-F238E27FC236}">
                <a16:creationId xmlns:a16="http://schemas.microsoft.com/office/drawing/2014/main" id="{3A19D6EB-147A-4AA8-B41B-C8750392A1B2}"/>
              </a:ext>
            </a:extLst>
          </p:cNvPr>
          <p:cNvSpPr>
            <a:spLocks noGrp="1"/>
          </p:cNvSpPr>
          <p:nvPr>
            <p:ph idx="1"/>
          </p:nvPr>
        </p:nvSpPr>
        <p:spPr/>
        <p:txBody>
          <a:bodyPr/>
          <a:lstStyle/>
          <a:p>
            <a:endParaRPr lang="nb-NO"/>
          </a:p>
        </p:txBody>
      </p:sp>
      <p:pic>
        <p:nvPicPr>
          <p:cNvPr id="5" name="Bilde 4">
            <a:extLst>
              <a:ext uri="{FF2B5EF4-FFF2-40B4-BE49-F238E27FC236}">
                <a16:creationId xmlns:a16="http://schemas.microsoft.com/office/drawing/2014/main" id="{9005A810-C12A-442D-9429-E30AFB7F656D}"/>
              </a:ext>
            </a:extLst>
          </p:cNvPr>
          <p:cNvPicPr>
            <a:picLocks noChangeAspect="1"/>
          </p:cNvPicPr>
          <p:nvPr/>
        </p:nvPicPr>
        <p:blipFill rotWithShape="1">
          <a:blip r:embed="rId3"/>
          <a:srcRect l="31544" t="36551" r="27316" b="29412"/>
          <a:stretch/>
        </p:blipFill>
        <p:spPr>
          <a:xfrm>
            <a:off x="242046" y="1498130"/>
            <a:ext cx="8627526" cy="4015164"/>
          </a:xfrm>
          <a:prstGeom prst="rect">
            <a:avLst/>
          </a:prstGeom>
        </p:spPr>
      </p:pic>
    </p:spTree>
    <p:extLst>
      <p:ext uri="{BB962C8B-B14F-4D97-AF65-F5344CB8AC3E}">
        <p14:creationId xmlns:p14="http://schemas.microsoft.com/office/powerpoint/2010/main" val="26182155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DA267F2-DA9B-4C4F-8BDC-0F63F4D03092}"/>
              </a:ext>
            </a:extLst>
          </p:cNvPr>
          <p:cNvSpPr>
            <a:spLocks noGrp="1"/>
          </p:cNvSpPr>
          <p:nvPr>
            <p:ph type="title"/>
          </p:nvPr>
        </p:nvSpPr>
        <p:spPr/>
        <p:txBody>
          <a:bodyPr/>
          <a:lstStyle/>
          <a:p>
            <a:r>
              <a:rPr lang="nb-NO" dirty="0"/>
              <a:t>Diskusjon!</a:t>
            </a:r>
          </a:p>
        </p:txBody>
      </p:sp>
      <p:sp>
        <p:nvSpPr>
          <p:cNvPr id="3" name="Plassholder for innhold 2">
            <a:extLst>
              <a:ext uri="{FF2B5EF4-FFF2-40B4-BE49-F238E27FC236}">
                <a16:creationId xmlns:a16="http://schemas.microsoft.com/office/drawing/2014/main" id="{5F6AEC2D-3DE2-48FE-9F10-B9C809BAAB24}"/>
              </a:ext>
            </a:extLst>
          </p:cNvPr>
          <p:cNvSpPr>
            <a:spLocks noGrp="1"/>
          </p:cNvSpPr>
          <p:nvPr>
            <p:ph idx="1"/>
          </p:nvPr>
        </p:nvSpPr>
        <p:spPr/>
        <p:txBody>
          <a:bodyPr/>
          <a:lstStyle/>
          <a:p>
            <a:r>
              <a:rPr lang="nb-NO" dirty="0"/>
              <a:t>Hvordan er Assembler likt/ulikt Python?</a:t>
            </a:r>
          </a:p>
          <a:p>
            <a:endParaRPr lang="nb-NO" dirty="0"/>
          </a:p>
        </p:txBody>
      </p:sp>
    </p:spTree>
    <p:extLst>
      <p:ext uri="{BB962C8B-B14F-4D97-AF65-F5344CB8AC3E}">
        <p14:creationId xmlns:p14="http://schemas.microsoft.com/office/powerpoint/2010/main" val="1650735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8D73BC9-EDC9-41BD-934B-D22D6AC6ED96}"/>
              </a:ext>
            </a:extLst>
          </p:cNvPr>
          <p:cNvSpPr>
            <a:spLocks noGrp="1"/>
          </p:cNvSpPr>
          <p:nvPr>
            <p:ph type="title"/>
          </p:nvPr>
        </p:nvSpPr>
        <p:spPr/>
        <p:txBody>
          <a:bodyPr/>
          <a:lstStyle/>
          <a:p>
            <a:r>
              <a:rPr lang="nb-NO" dirty="0"/>
              <a:t>Hva gjør denne koden?</a:t>
            </a:r>
          </a:p>
        </p:txBody>
      </p:sp>
      <p:sp>
        <p:nvSpPr>
          <p:cNvPr id="3" name="Plassholder for innhold 2">
            <a:extLst>
              <a:ext uri="{FF2B5EF4-FFF2-40B4-BE49-F238E27FC236}">
                <a16:creationId xmlns:a16="http://schemas.microsoft.com/office/drawing/2014/main" id="{1B926637-3B68-4708-84E2-608E474B54B5}"/>
              </a:ext>
            </a:extLst>
          </p:cNvPr>
          <p:cNvSpPr>
            <a:spLocks noGrp="1"/>
          </p:cNvSpPr>
          <p:nvPr>
            <p:ph idx="1"/>
          </p:nvPr>
        </p:nvSpPr>
        <p:spPr/>
        <p:txBody>
          <a:bodyPr/>
          <a:lstStyle/>
          <a:p>
            <a:endParaRPr lang="nb-NO"/>
          </a:p>
        </p:txBody>
      </p:sp>
      <p:pic>
        <p:nvPicPr>
          <p:cNvPr id="5" name="Bilde 4">
            <a:extLst>
              <a:ext uri="{FF2B5EF4-FFF2-40B4-BE49-F238E27FC236}">
                <a16:creationId xmlns:a16="http://schemas.microsoft.com/office/drawing/2014/main" id="{D301A3F1-8414-49A2-868C-7D927DD0DEB9}"/>
              </a:ext>
            </a:extLst>
          </p:cNvPr>
          <p:cNvPicPr>
            <a:picLocks noChangeAspect="1"/>
          </p:cNvPicPr>
          <p:nvPr/>
        </p:nvPicPr>
        <p:blipFill>
          <a:blip r:embed="rId3"/>
          <a:stretch>
            <a:fillRect/>
          </a:stretch>
        </p:blipFill>
        <p:spPr>
          <a:xfrm>
            <a:off x="551329" y="1287159"/>
            <a:ext cx="5230906" cy="5146535"/>
          </a:xfrm>
          <a:prstGeom prst="rect">
            <a:avLst/>
          </a:prstGeom>
        </p:spPr>
      </p:pic>
    </p:spTree>
    <p:extLst>
      <p:ext uri="{BB962C8B-B14F-4D97-AF65-F5344CB8AC3E}">
        <p14:creationId xmlns:p14="http://schemas.microsoft.com/office/powerpoint/2010/main" val="154969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CFF327E9-B0F8-47E8-9C98-D837B5919EFA}"/>
              </a:ext>
            </a:extLst>
          </p:cNvPr>
          <p:cNvPicPr>
            <a:picLocks noChangeAspect="1"/>
          </p:cNvPicPr>
          <p:nvPr/>
        </p:nvPicPr>
        <p:blipFill>
          <a:blip r:embed="rId3"/>
          <a:stretch>
            <a:fillRect/>
          </a:stretch>
        </p:blipFill>
        <p:spPr>
          <a:xfrm>
            <a:off x="5673430" y="8570"/>
            <a:ext cx="6518570" cy="5701766"/>
          </a:xfrm>
          <a:prstGeom prst="rect">
            <a:avLst/>
          </a:prstGeom>
        </p:spPr>
      </p:pic>
      <p:sp>
        <p:nvSpPr>
          <p:cNvPr id="2" name="Tittel 1">
            <a:extLst>
              <a:ext uri="{FF2B5EF4-FFF2-40B4-BE49-F238E27FC236}">
                <a16:creationId xmlns:a16="http://schemas.microsoft.com/office/drawing/2014/main" id="{1C194ECB-42C7-4B07-99D8-F4FD1A6AF18A}"/>
              </a:ext>
            </a:extLst>
          </p:cNvPr>
          <p:cNvSpPr>
            <a:spLocks noGrp="1"/>
          </p:cNvSpPr>
          <p:nvPr>
            <p:ph type="title"/>
          </p:nvPr>
        </p:nvSpPr>
        <p:spPr/>
        <p:txBody>
          <a:bodyPr/>
          <a:lstStyle/>
          <a:p>
            <a:r>
              <a:rPr lang="nb-NO" dirty="0"/>
              <a:t>Von Naumann-arkitekturen</a:t>
            </a:r>
          </a:p>
        </p:txBody>
      </p:sp>
      <p:sp>
        <p:nvSpPr>
          <p:cNvPr id="3" name="Plassholder for innhold 2">
            <a:extLst>
              <a:ext uri="{FF2B5EF4-FFF2-40B4-BE49-F238E27FC236}">
                <a16:creationId xmlns:a16="http://schemas.microsoft.com/office/drawing/2014/main" id="{FFE45FAF-608B-4C3A-823F-38E0B5F7678A}"/>
              </a:ext>
            </a:extLst>
          </p:cNvPr>
          <p:cNvSpPr>
            <a:spLocks noGrp="1"/>
          </p:cNvSpPr>
          <p:nvPr>
            <p:ph idx="1"/>
          </p:nvPr>
        </p:nvSpPr>
        <p:spPr/>
        <p:txBody>
          <a:bodyPr/>
          <a:lstStyle/>
          <a:p>
            <a:endParaRPr lang="nb-NO" dirty="0"/>
          </a:p>
          <a:p>
            <a:endParaRPr lang="nb-NO" dirty="0"/>
          </a:p>
          <a:p>
            <a:r>
              <a:rPr lang="nb-NO" dirty="0"/>
              <a:t>Minnet inneholder Data og instruksjoner</a:t>
            </a:r>
          </a:p>
        </p:txBody>
      </p:sp>
    </p:spTree>
    <p:extLst>
      <p:ext uri="{BB962C8B-B14F-4D97-AF65-F5344CB8AC3E}">
        <p14:creationId xmlns:p14="http://schemas.microsoft.com/office/powerpoint/2010/main" val="19162875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05A52FE-1270-436F-AC89-BAA881B9E869}"/>
              </a:ext>
            </a:extLst>
          </p:cNvPr>
          <p:cNvSpPr>
            <a:spLocks noGrp="1"/>
          </p:cNvSpPr>
          <p:nvPr>
            <p:ph type="title"/>
          </p:nvPr>
        </p:nvSpPr>
        <p:spPr/>
        <p:txBody>
          <a:bodyPr/>
          <a:lstStyle/>
          <a:p>
            <a:r>
              <a:rPr lang="nb-NO"/>
              <a:t>MEMES</a:t>
            </a:r>
            <a:endParaRPr lang="nb-NO" dirty="0"/>
          </a:p>
        </p:txBody>
      </p:sp>
      <p:sp>
        <p:nvSpPr>
          <p:cNvPr id="3" name="Plassholder for innhold 2">
            <a:extLst>
              <a:ext uri="{FF2B5EF4-FFF2-40B4-BE49-F238E27FC236}">
                <a16:creationId xmlns:a16="http://schemas.microsoft.com/office/drawing/2014/main" id="{569CB040-DE21-4F57-9ACD-79A055895B07}"/>
              </a:ext>
            </a:extLst>
          </p:cNvPr>
          <p:cNvSpPr>
            <a:spLocks noGrp="1"/>
          </p:cNvSpPr>
          <p:nvPr>
            <p:ph idx="1"/>
          </p:nvPr>
        </p:nvSpPr>
        <p:spPr/>
        <p:txBody>
          <a:bodyPr/>
          <a:lstStyle/>
          <a:p>
            <a:endParaRPr lang="nb-NO"/>
          </a:p>
        </p:txBody>
      </p:sp>
      <p:pic>
        <p:nvPicPr>
          <p:cNvPr id="2054" name="Picture 6">
            <a:extLst>
              <a:ext uri="{FF2B5EF4-FFF2-40B4-BE49-F238E27FC236}">
                <a16:creationId xmlns:a16="http://schemas.microsoft.com/office/drawing/2014/main" id="{2C22581D-01F0-4FE8-B12A-8C4E01B2A1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6025" y="109613"/>
            <a:ext cx="6199093" cy="22001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DF4C3E08-E0EA-4F8B-B23F-9BA09C3A34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5977" y="2189349"/>
            <a:ext cx="5259141" cy="194440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18A2993A-F63E-48C2-8AE6-EAF4B27DA8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5788" y="2744860"/>
            <a:ext cx="4109595" cy="404960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1C89F896-F7B6-4B48-8690-0F5D404DA9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385" y="1277144"/>
            <a:ext cx="4678831" cy="2676291"/>
          </a:xfrm>
          <a:prstGeom prst="rect">
            <a:avLst/>
          </a:prstGeom>
          <a:noFill/>
          <a:extLst>
            <a:ext uri="{909E8E84-426E-40DD-AFC4-6F175D3DCCD1}">
              <a14:hiddenFill xmlns:a14="http://schemas.microsoft.com/office/drawing/2010/main">
                <a:solidFill>
                  <a:srgbClr val="FFFFFF"/>
                </a:solidFill>
              </a14:hiddenFill>
            </a:ext>
          </a:extLst>
        </p:spPr>
      </p:pic>
      <p:pic>
        <p:nvPicPr>
          <p:cNvPr id="4" name="Bilde 3">
            <a:extLst>
              <a:ext uri="{FF2B5EF4-FFF2-40B4-BE49-F238E27FC236}">
                <a16:creationId xmlns:a16="http://schemas.microsoft.com/office/drawing/2014/main" id="{6D739F6D-3106-4E71-B1FF-FAFC347097E1}"/>
              </a:ext>
            </a:extLst>
          </p:cNvPr>
          <p:cNvPicPr>
            <a:picLocks noChangeAspect="1"/>
          </p:cNvPicPr>
          <p:nvPr/>
        </p:nvPicPr>
        <p:blipFill>
          <a:blip r:embed="rId7"/>
          <a:stretch>
            <a:fillRect/>
          </a:stretch>
        </p:blipFill>
        <p:spPr>
          <a:xfrm>
            <a:off x="7252998" y="3953435"/>
            <a:ext cx="5863563" cy="3241247"/>
          </a:xfrm>
          <a:prstGeom prst="rect">
            <a:avLst/>
          </a:prstGeom>
        </p:spPr>
      </p:pic>
    </p:spTree>
    <p:extLst>
      <p:ext uri="{BB962C8B-B14F-4D97-AF65-F5344CB8AC3E}">
        <p14:creationId xmlns:p14="http://schemas.microsoft.com/office/powerpoint/2010/main" val="1971973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lassholder for innhold 4">
            <a:extLst>
              <a:ext uri="{FF2B5EF4-FFF2-40B4-BE49-F238E27FC236}">
                <a16:creationId xmlns:a16="http://schemas.microsoft.com/office/drawing/2014/main" id="{AC897B80-9488-4B9F-B1D2-088EDFF82FE1}"/>
              </a:ext>
            </a:extLst>
          </p:cNvPr>
          <p:cNvPicPr>
            <a:picLocks noGrp="1" noChangeAspect="1"/>
          </p:cNvPicPr>
          <p:nvPr>
            <p:ph idx="1"/>
          </p:nvPr>
        </p:nvPicPr>
        <p:blipFill>
          <a:blip r:embed="rId3"/>
          <a:stretch>
            <a:fillRect/>
          </a:stretch>
        </p:blipFill>
        <p:spPr>
          <a:xfrm>
            <a:off x="751316" y="0"/>
            <a:ext cx="10689368" cy="6867920"/>
          </a:xfrm>
          <a:prstGeom prst="rect">
            <a:avLst/>
          </a:prstGeom>
        </p:spPr>
      </p:pic>
    </p:spTree>
    <p:extLst>
      <p:ext uri="{BB962C8B-B14F-4D97-AF65-F5344CB8AC3E}">
        <p14:creationId xmlns:p14="http://schemas.microsoft.com/office/powerpoint/2010/main" val="2270102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911288C-5935-4447-AB95-DC2829AB28C9}"/>
              </a:ext>
            </a:extLst>
          </p:cNvPr>
          <p:cNvSpPr>
            <a:spLocks noGrp="1"/>
          </p:cNvSpPr>
          <p:nvPr>
            <p:ph type="title"/>
          </p:nvPr>
        </p:nvSpPr>
        <p:spPr/>
        <p:txBody>
          <a:bodyPr/>
          <a:lstStyle/>
          <a:p>
            <a:endParaRPr lang="nb-NO"/>
          </a:p>
        </p:txBody>
      </p:sp>
      <p:sp>
        <p:nvSpPr>
          <p:cNvPr id="3" name="Plassholder for innhold 2">
            <a:extLst>
              <a:ext uri="{FF2B5EF4-FFF2-40B4-BE49-F238E27FC236}">
                <a16:creationId xmlns:a16="http://schemas.microsoft.com/office/drawing/2014/main" id="{8980EB47-EDC3-454B-AF6D-FC5D2955E023}"/>
              </a:ext>
            </a:extLst>
          </p:cNvPr>
          <p:cNvSpPr>
            <a:spLocks noGrp="1"/>
          </p:cNvSpPr>
          <p:nvPr>
            <p:ph idx="1"/>
          </p:nvPr>
        </p:nvSpPr>
        <p:spPr/>
        <p:txBody>
          <a:bodyPr/>
          <a:lstStyle/>
          <a:p>
            <a:endParaRPr lang="nb-NO"/>
          </a:p>
        </p:txBody>
      </p:sp>
      <p:pic>
        <p:nvPicPr>
          <p:cNvPr id="5" name="Bilde 4">
            <a:extLst>
              <a:ext uri="{FF2B5EF4-FFF2-40B4-BE49-F238E27FC236}">
                <a16:creationId xmlns:a16="http://schemas.microsoft.com/office/drawing/2014/main" id="{080E139B-76AB-4417-8933-FCC8FE6E1B99}"/>
              </a:ext>
            </a:extLst>
          </p:cNvPr>
          <p:cNvPicPr>
            <a:picLocks noChangeAspect="1"/>
          </p:cNvPicPr>
          <p:nvPr/>
        </p:nvPicPr>
        <p:blipFill>
          <a:blip r:embed="rId3"/>
          <a:stretch>
            <a:fillRect/>
          </a:stretch>
        </p:blipFill>
        <p:spPr>
          <a:xfrm>
            <a:off x="838200" y="234560"/>
            <a:ext cx="10901668" cy="6623439"/>
          </a:xfrm>
          <a:prstGeom prst="rect">
            <a:avLst/>
          </a:prstGeom>
        </p:spPr>
      </p:pic>
    </p:spTree>
    <p:extLst>
      <p:ext uri="{BB962C8B-B14F-4D97-AF65-F5344CB8AC3E}">
        <p14:creationId xmlns:p14="http://schemas.microsoft.com/office/powerpoint/2010/main" val="1186082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3057CA0-5E49-410A-AA04-791C8516709A}"/>
              </a:ext>
            </a:extLst>
          </p:cNvPr>
          <p:cNvSpPr>
            <a:spLocks noGrp="1"/>
          </p:cNvSpPr>
          <p:nvPr>
            <p:ph type="title"/>
          </p:nvPr>
        </p:nvSpPr>
        <p:spPr/>
        <p:txBody>
          <a:bodyPr/>
          <a:lstStyle/>
          <a:p>
            <a:r>
              <a:rPr lang="nb-NO" dirty="0"/>
              <a:t>LMC- Little Man Computer</a:t>
            </a:r>
          </a:p>
        </p:txBody>
      </p:sp>
      <p:sp>
        <p:nvSpPr>
          <p:cNvPr id="3" name="Plassholder for innhold 2">
            <a:extLst>
              <a:ext uri="{FF2B5EF4-FFF2-40B4-BE49-F238E27FC236}">
                <a16:creationId xmlns:a16="http://schemas.microsoft.com/office/drawing/2014/main" id="{5396CC9C-0A1D-442F-8874-2EE100CB456D}"/>
              </a:ext>
            </a:extLst>
          </p:cNvPr>
          <p:cNvSpPr>
            <a:spLocks noGrp="1"/>
          </p:cNvSpPr>
          <p:nvPr>
            <p:ph idx="1"/>
          </p:nvPr>
        </p:nvSpPr>
        <p:spPr/>
        <p:txBody>
          <a:bodyPr/>
          <a:lstStyle/>
          <a:p>
            <a:r>
              <a:rPr lang="nb-NO" dirty="0"/>
              <a:t>Den enkleste datamaskinen</a:t>
            </a:r>
          </a:p>
          <a:p>
            <a:r>
              <a:rPr lang="nb-NO" dirty="0"/>
              <a:t>LMC i 1020 bruker </a:t>
            </a:r>
            <a:r>
              <a:rPr lang="nb-NO" dirty="0" err="1"/>
              <a:t>Dec</a:t>
            </a:r>
            <a:endParaRPr lang="nb-NO" dirty="0"/>
          </a:p>
        </p:txBody>
      </p:sp>
      <p:pic>
        <p:nvPicPr>
          <p:cNvPr id="4" name="Bilde 3">
            <a:extLst>
              <a:ext uri="{FF2B5EF4-FFF2-40B4-BE49-F238E27FC236}">
                <a16:creationId xmlns:a16="http://schemas.microsoft.com/office/drawing/2014/main" id="{37786C72-6D33-4A0C-BB2A-D32F7BDFC746}"/>
              </a:ext>
            </a:extLst>
          </p:cNvPr>
          <p:cNvPicPr>
            <a:picLocks noChangeAspect="1"/>
          </p:cNvPicPr>
          <p:nvPr/>
        </p:nvPicPr>
        <p:blipFill>
          <a:blip r:embed="rId3"/>
          <a:stretch>
            <a:fillRect/>
          </a:stretch>
        </p:blipFill>
        <p:spPr>
          <a:xfrm>
            <a:off x="4973053" y="2415121"/>
            <a:ext cx="6528834" cy="4011877"/>
          </a:xfrm>
          <a:prstGeom prst="rect">
            <a:avLst/>
          </a:prstGeom>
        </p:spPr>
      </p:pic>
    </p:spTree>
    <p:extLst>
      <p:ext uri="{BB962C8B-B14F-4D97-AF65-F5344CB8AC3E}">
        <p14:creationId xmlns:p14="http://schemas.microsoft.com/office/powerpoint/2010/main" val="4069299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DF572C3-8EA0-4460-8FD5-7515099356B6}"/>
              </a:ext>
            </a:extLst>
          </p:cNvPr>
          <p:cNvSpPr>
            <a:spLocks noGrp="1"/>
          </p:cNvSpPr>
          <p:nvPr>
            <p:ph type="title"/>
          </p:nvPr>
        </p:nvSpPr>
        <p:spPr/>
        <p:txBody>
          <a:bodyPr/>
          <a:lstStyle/>
          <a:p>
            <a:r>
              <a:rPr lang="nb-NO" dirty="0"/>
              <a:t>LMC</a:t>
            </a:r>
          </a:p>
        </p:txBody>
      </p:sp>
      <p:sp>
        <p:nvSpPr>
          <p:cNvPr id="3" name="Plassholder for innhold 2">
            <a:extLst>
              <a:ext uri="{FF2B5EF4-FFF2-40B4-BE49-F238E27FC236}">
                <a16:creationId xmlns:a16="http://schemas.microsoft.com/office/drawing/2014/main" id="{0C9AD40A-1124-4F5A-B7A0-192B69AD9DC5}"/>
              </a:ext>
            </a:extLst>
          </p:cNvPr>
          <p:cNvSpPr>
            <a:spLocks noGrp="1"/>
          </p:cNvSpPr>
          <p:nvPr>
            <p:ph idx="1"/>
          </p:nvPr>
        </p:nvSpPr>
        <p:spPr/>
        <p:txBody>
          <a:bodyPr/>
          <a:lstStyle/>
          <a:p>
            <a:r>
              <a:rPr lang="nb-NO" dirty="0"/>
              <a:t>100 lagringsplasser</a:t>
            </a:r>
          </a:p>
          <a:p>
            <a:r>
              <a:rPr lang="nb-NO" dirty="0"/>
              <a:t>RAM</a:t>
            </a:r>
          </a:p>
          <a:p>
            <a:r>
              <a:rPr lang="nb-NO" dirty="0"/>
              <a:t>Assembly Language</a:t>
            </a:r>
          </a:p>
          <a:p>
            <a:pPr marL="0" indent="0">
              <a:buNone/>
            </a:pPr>
            <a:endParaRPr lang="nb-NO" dirty="0"/>
          </a:p>
        </p:txBody>
      </p:sp>
      <p:pic>
        <p:nvPicPr>
          <p:cNvPr id="5" name="Bilde 4">
            <a:extLst>
              <a:ext uri="{FF2B5EF4-FFF2-40B4-BE49-F238E27FC236}">
                <a16:creationId xmlns:a16="http://schemas.microsoft.com/office/drawing/2014/main" id="{748A0373-4C17-41AA-A58E-F6519221A5C5}"/>
              </a:ext>
            </a:extLst>
          </p:cNvPr>
          <p:cNvPicPr>
            <a:picLocks noChangeAspect="1"/>
          </p:cNvPicPr>
          <p:nvPr/>
        </p:nvPicPr>
        <p:blipFill>
          <a:blip r:embed="rId3"/>
          <a:stretch>
            <a:fillRect/>
          </a:stretch>
        </p:blipFill>
        <p:spPr>
          <a:xfrm>
            <a:off x="4367060" y="0"/>
            <a:ext cx="7824940" cy="4812632"/>
          </a:xfrm>
          <a:prstGeom prst="rect">
            <a:avLst/>
          </a:prstGeom>
        </p:spPr>
      </p:pic>
    </p:spTree>
    <p:extLst>
      <p:ext uri="{BB962C8B-B14F-4D97-AF65-F5344CB8AC3E}">
        <p14:creationId xmlns:p14="http://schemas.microsoft.com/office/powerpoint/2010/main" val="359849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7752E40-8B51-426C-9147-03826A80D2EB}"/>
              </a:ext>
            </a:extLst>
          </p:cNvPr>
          <p:cNvSpPr>
            <a:spLocks noGrp="1"/>
          </p:cNvSpPr>
          <p:nvPr>
            <p:ph type="title"/>
          </p:nvPr>
        </p:nvSpPr>
        <p:spPr/>
        <p:txBody>
          <a:bodyPr/>
          <a:lstStyle/>
          <a:p>
            <a:endParaRPr lang="nb-NO" dirty="0"/>
          </a:p>
        </p:txBody>
      </p:sp>
      <p:sp>
        <p:nvSpPr>
          <p:cNvPr id="3" name="Plassholder for innhold 2">
            <a:extLst>
              <a:ext uri="{FF2B5EF4-FFF2-40B4-BE49-F238E27FC236}">
                <a16:creationId xmlns:a16="http://schemas.microsoft.com/office/drawing/2014/main" id="{B4028CF7-5BC3-4167-9113-1CB87677E2B2}"/>
              </a:ext>
            </a:extLst>
          </p:cNvPr>
          <p:cNvSpPr>
            <a:spLocks noGrp="1"/>
          </p:cNvSpPr>
          <p:nvPr>
            <p:ph idx="1"/>
          </p:nvPr>
        </p:nvSpPr>
        <p:spPr/>
        <p:txBody>
          <a:bodyPr/>
          <a:lstStyle/>
          <a:p>
            <a:endParaRPr lang="nb-NO"/>
          </a:p>
        </p:txBody>
      </p:sp>
      <p:pic>
        <p:nvPicPr>
          <p:cNvPr id="5" name="Bilde 4">
            <a:extLst>
              <a:ext uri="{FF2B5EF4-FFF2-40B4-BE49-F238E27FC236}">
                <a16:creationId xmlns:a16="http://schemas.microsoft.com/office/drawing/2014/main" id="{ED180E09-51CC-457E-BB32-A8BDEBA0B913}"/>
              </a:ext>
            </a:extLst>
          </p:cNvPr>
          <p:cNvPicPr>
            <a:picLocks noChangeAspect="1"/>
          </p:cNvPicPr>
          <p:nvPr/>
        </p:nvPicPr>
        <p:blipFill>
          <a:blip r:embed="rId2"/>
          <a:stretch>
            <a:fillRect/>
          </a:stretch>
        </p:blipFill>
        <p:spPr>
          <a:xfrm>
            <a:off x="89461" y="224590"/>
            <a:ext cx="12013078" cy="5390147"/>
          </a:xfrm>
          <a:prstGeom prst="rect">
            <a:avLst/>
          </a:prstGeom>
        </p:spPr>
      </p:pic>
    </p:spTree>
    <p:extLst>
      <p:ext uri="{BB962C8B-B14F-4D97-AF65-F5344CB8AC3E}">
        <p14:creationId xmlns:p14="http://schemas.microsoft.com/office/powerpoint/2010/main" val="4087540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EFDD662-79C3-47BC-BEE4-3F4595CB3C80}"/>
              </a:ext>
            </a:extLst>
          </p:cNvPr>
          <p:cNvSpPr>
            <a:spLocks noGrp="1"/>
          </p:cNvSpPr>
          <p:nvPr>
            <p:ph type="title"/>
          </p:nvPr>
        </p:nvSpPr>
        <p:spPr/>
        <p:txBody>
          <a:bodyPr/>
          <a:lstStyle/>
          <a:p>
            <a:endParaRPr lang="nb-NO" dirty="0"/>
          </a:p>
        </p:txBody>
      </p:sp>
      <p:sp>
        <p:nvSpPr>
          <p:cNvPr id="3" name="Plassholder for innhold 2">
            <a:extLst>
              <a:ext uri="{FF2B5EF4-FFF2-40B4-BE49-F238E27FC236}">
                <a16:creationId xmlns:a16="http://schemas.microsoft.com/office/drawing/2014/main" id="{3C74050F-C098-4667-902B-EEABA075BF58}"/>
              </a:ext>
            </a:extLst>
          </p:cNvPr>
          <p:cNvSpPr>
            <a:spLocks noGrp="1"/>
          </p:cNvSpPr>
          <p:nvPr>
            <p:ph idx="1"/>
          </p:nvPr>
        </p:nvSpPr>
        <p:spPr/>
        <p:txBody>
          <a:bodyPr/>
          <a:lstStyle/>
          <a:p>
            <a:endParaRPr lang="nb-NO"/>
          </a:p>
        </p:txBody>
      </p:sp>
      <p:pic>
        <p:nvPicPr>
          <p:cNvPr id="5" name="Bilde 4">
            <a:extLst>
              <a:ext uri="{FF2B5EF4-FFF2-40B4-BE49-F238E27FC236}">
                <a16:creationId xmlns:a16="http://schemas.microsoft.com/office/drawing/2014/main" id="{1F69EACF-4509-4CD3-90E4-39B3E502EDA0}"/>
              </a:ext>
            </a:extLst>
          </p:cNvPr>
          <p:cNvPicPr>
            <a:picLocks noChangeAspect="1"/>
          </p:cNvPicPr>
          <p:nvPr/>
        </p:nvPicPr>
        <p:blipFill>
          <a:blip r:embed="rId3"/>
          <a:stretch>
            <a:fillRect/>
          </a:stretch>
        </p:blipFill>
        <p:spPr>
          <a:xfrm>
            <a:off x="0" y="-192128"/>
            <a:ext cx="11887200" cy="7061199"/>
          </a:xfrm>
          <a:prstGeom prst="rect">
            <a:avLst/>
          </a:prstGeom>
        </p:spPr>
      </p:pic>
    </p:spTree>
    <p:extLst>
      <p:ext uri="{BB962C8B-B14F-4D97-AF65-F5344CB8AC3E}">
        <p14:creationId xmlns:p14="http://schemas.microsoft.com/office/powerpoint/2010/main" val="1529662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9056C46-9098-4AC6-ABC8-8E8BAC2A97F7}"/>
              </a:ext>
            </a:extLst>
          </p:cNvPr>
          <p:cNvSpPr>
            <a:spLocks noGrp="1"/>
          </p:cNvSpPr>
          <p:nvPr>
            <p:ph type="title"/>
          </p:nvPr>
        </p:nvSpPr>
        <p:spPr/>
        <p:txBody>
          <a:bodyPr/>
          <a:lstStyle/>
          <a:p>
            <a:endParaRPr lang="nb-NO"/>
          </a:p>
        </p:txBody>
      </p:sp>
      <p:sp>
        <p:nvSpPr>
          <p:cNvPr id="3" name="Plassholder for innhold 2">
            <a:extLst>
              <a:ext uri="{FF2B5EF4-FFF2-40B4-BE49-F238E27FC236}">
                <a16:creationId xmlns:a16="http://schemas.microsoft.com/office/drawing/2014/main" id="{EABDB204-0AEF-404C-9EE9-0ED02610EC08}"/>
              </a:ext>
            </a:extLst>
          </p:cNvPr>
          <p:cNvSpPr>
            <a:spLocks noGrp="1"/>
          </p:cNvSpPr>
          <p:nvPr>
            <p:ph idx="1"/>
          </p:nvPr>
        </p:nvSpPr>
        <p:spPr/>
        <p:txBody>
          <a:bodyPr/>
          <a:lstStyle/>
          <a:p>
            <a:endParaRPr lang="nb-NO"/>
          </a:p>
        </p:txBody>
      </p:sp>
      <p:pic>
        <p:nvPicPr>
          <p:cNvPr id="5" name="Bilde 4">
            <a:extLst>
              <a:ext uri="{FF2B5EF4-FFF2-40B4-BE49-F238E27FC236}">
                <a16:creationId xmlns:a16="http://schemas.microsoft.com/office/drawing/2014/main" id="{5A1709FB-A17C-4387-AD82-CF758386F5FE}"/>
              </a:ext>
            </a:extLst>
          </p:cNvPr>
          <p:cNvPicPr>
            <a:picLocks noChangeAspect="1"/>
          </p:cNvPicPr>
          <p:nvPr/>
        </p:nvPicPr>
        <p:blipFill rotWithShape="1">
          <a:blip r:embed="rId3"/>
          <a:srcRect l="25385" t="29102" r="26538" b="19996"/>
          <a:stretch/>
        </p:blipFill>
        <p:spPr>
          <a:xfrm>
            <a:off x="419100" y="96113"/>
            <a:ext cx="11353800" cy="6761887"/>
          </a:xfrm>
          <a:prstGeom prst="rect">
            <a:avLst/>
          </a:prstGeom>
        </p:spPr>
      </p:pic>
    </p:spTree>
    <p:extLst>
      <p:ext uri="{BB962C8B-B14F-4D97-AF65-F5344CB8AC3E}">
        <p14:creationId xmlns:p14="http://schemas.microsoft.com/office/powerpoint/2010/main" val="1802415758"/>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TotalTime>
  <Words>981</Words>
  <Application>Microsoft Office PowerPoint</Application>
  <PresentationFormat>Widescreen</PresentationFormat>
  <Paragraphs>95</Paragraphs>
  <Slides>20</Slides>
  <Notes>18</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20</vt:i4>
      </vt:variant>
    </vt:vector>
  </HeadingPairs>
  <TitlesOfParts>
    <vt:vector size="24" baseType="lpstr">
      <vt:lpstr>Arial</vt:lpstr>
      <vt:lpstr>Calibri</vt:lpstr>
      <vt:lpstr>Calibri Light</vt:lpstr>
      <vt:lpstr>Office-tema</vt:lpstr>
      <vt:lpstr>Prosessoren</vt:lpstr>
      <vt:lpstr>Von Naumann-arkitekturen</vt:lpstr>
      <vt:lpstr>PowerPoint-presentasjon</vt:lpstr>
      <vt:lpstr>PowerPoint-presentasjon</vt:lpstr>
      <vt:lpstr>LMC- Little Man Computer</vt:lpstr>
      <vt:lpstr>LMC</vt:lpstr>
      <vt:lpstr>PowerPoint-presentasjon</vt:lpstr>
      <vt:lpstr>PowerPoint-presentasjon</vt:lpstr>
      <vt:lpstr>PowerPoint-presentasjon</vt:lpstr>
      <vt:lpstr>Assembler</vt:lpstr>
      <vt:lpstr>Eksempel LMC</vt:lpstr>
      <vt:lpstr>Nok av min drittkode, Eksamensoppgave:</vt:lpstr>
      <vt:lpstr>Loops</vt:lpstr>
      <vt:lpstr>Branch</vt:lpstr>
      <vt:lpstr>Hvordan skille data fra kommandoer?</vt:lpstr>
      <vt:lpstr>Array</vt:lpstr>
      <vt:lpstr>Oppgave!</vt:lpstr>
      <vt:lpstr>Diskusjon!</vt:lpstr>
      <vt:lpstr>Hva gjør denne koden?</vt:lpstr>
      <vt:lpstr>MEMES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Prosessoren</dc:title>
  <dc:creator>Oscar Bjørnstad</dc:creator>
  <cp:lastModifiedBy>Oscar Bjørnstad</cp:lastModifiedBy>
  <cp:revision>15</cp:revision>
  <dcterms:created xsi:type="dcterms:W3CDTF">2021-09-20T18:21:07Z</dcterms:created>
  <dcterms:modified xsi:type="dcterms:W3CDTF">2021-09-24T12:24:39Z</dcterms:modified>
</cp:coreProperties>
</file>