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4" r:id="rId5"/>
    <p:sldId id="260" r:id="rId6"/>
    <p:sldId id="261" r:id="rId7"/>
    <p:sldId id="262" r:id="rId8"/>
    <p:sldId id="263"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p:scale>
          <a:sx n="87" d="100"/>
          <a:sy n="87" d="100"/>
        </p:scale>
        <p:origin x="1452"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ED264-ABC4-4197-A182-9FEF7C906E50}" type="datetimeFigureOut">
              <a:rPr lang="nb-NO" smtClean="0"/>
              <a:t>20.09.2022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DBBBF-183F-436F-8355-B4A0505F6FB7}" type="slidenum">
              <a:rPr lang="nb-NO" smtClean="0"/>
              <a:t>‹#›</a:t>
            </a:fld>
            <a:endParaRPr lang="nb-NO"/>
          </a:p>
        </p:txBody>
      </p:sp>
    </p:spTree>
    <p:extLst>
      <p:ext uri="{BB962C8B-B14F-4D97-AF65-F5344CB8AC3E}">
        <p14:creationId xmlns:p14="http://schemas.microsoft.com/office/powerpoint/2010/main" val="279993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X86-64 er prosessorarkitekturen som blir brukt i de fleste datamaskiner i dag. Du finner den i de fleste </a:t>
            </a:r>
            <a:r>
              <a:rPr lang="nb-NO" dirty="0" err="1"/>
              <a:t>windows</a:t>
            </a:r>
            <a:r>
              <a:rPr lang="nb-NO" dirty="0"/>
              <a:t> baserte datamaskiner og i mange </a:t>
            </a:r>
            <a:r>
              <a:rPr lang="nb-NO" dirty="0" err="1"/>
              <a:t>maccer</a:t>
            </a:r>
            <a:r>
              <a:rPr lang="nb-NO" dirty="0"/>
              <a:t>. De </a:t>
            </a:r>
            <a:r>
              <a:rPr lang="nb-NO" dirty="0" err="1"/>
              <a:t>apple</a:t>
            </a:r>
            <a:r>
              <a:rPr lang="nb-NO" dirty="0"/>
              <a:t> har i løpet av det siste året gått bort fra x86 til fordel for arm </a:t>
            </a:r>
            <a:r>
              <a:rPr lang="nb-NO" dirty="0" err="1"/>
              <a:t>cpuer</a:t>
            </a:r>
            <a:r>
              <a:rPr lang="nb-NO" dirty="0"/>
              <a:t>. Det er slike </a:t>
            </a:r>
            <a:r>
              <a:rPr lang="nb-NO" dirty="0" err="1"/>
              <a:t>cpuer</a:t>
            </a:r>
            <a:r>
              <a:rPr lang="nb-NO" dirty="0"/>
              <a:t> som ofte finnes i mobiler og andre små enheter. Disse blir brukt siden de er mere strømgjerrige og har en kombinasjon av sterke og svake kjerner. x86 følger det samme prinsippet som Von Neumann-arkitekturen. Hvor vi har en </a:t>
            </a:r>
            <a:r>
              <a:rPr lang="nb-NO" dirty="0" err="1"/>
              <a:t>cpu</a:t>
            </a:r>
            <a:r>
              <a:rPr lang="nb-NO" dirty="0"/>
              <a:t> som kommuniserer med minnet i maskinen for å finne ut hva den skal gjøre.</a:t>
            </a:r>
          </a:p>
        </p:txBody>
      </p:sp>
      <p:sp>
        <p:nvSpPr>
          <p:cNvPr id="4" name="Plassholder for lysbildenummer 3"/>
          <p:cNvSpPr>
            <a:spLocks noGrp="1"/>
          </p:cNvSpPr>
          <p:nvPr>
            <p:ph type="sldNum" sz="quarter" idx="5"/>
          </p:nvPr>
        </p:nvSpPr>
        <p:spPr/>
        <p:txBody>
          <a:bodyPr/>
          <a:lstStyle/>
          <a:p>
            <a:fld id="{D6088D4A-5A0C-4DFE-BE9B-136CF389D524}" type="slidenum">
              <a:rPr lang="nb-NO" smtClean="0"/>
              <a:t>2</a:t>
            </a:fld>
            <a:endParaRPr lang="nb-NO"/>
          </a:p>
        </p:txBody>
      </p:sp>
    </p:spTree>
    <p:extLst>
      <p:ext uri="{BB962C8B-B14F-4D97-AF65-F5344CB8AC3E}">
        <p14:creationId xmlns:p14="http://schemas.microsoft.com/office/powerpoint/2010/main" val="34656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en datamaskin skal jobbe med data er det ofte mange operasjoner som må gjøres etter hverandre. Dette gjelder alt fra henting i minnet til det å gjøre en instruksjon.  Hvis vi ser på LMC datamaskinen vår så må vi bruke en </a:t>
            </a:r>
            <a:r>
              <a:rPr lang="nb-NO" dirty="0" err="1"/>
              <a:t>klokkesykel</a:t>
            </a:r>
            <a:r>
              <a:rPr lang="nb-NO" dirty="0"/>
              <a:t> på å hente data fra minnet. Og enda en </a:t>
            </a:r>
            <a:r>
              <a:rPr lang="nb-NO" dirty="0" err="1"/>
              <a:t>klokkesykel</a:t>
            </a:r>
            <a:r>
              <a:rPr lang="nb-NO" dirty="0"/>
              <a:t> for gjøre en addisjon med dataen vi hentet fra minnet.</a:t>
            </a:r>
          </a:p>
          <a:p>
            <a:r>
              <a:rPr lang="nb-NO" dirty="0"/>
              <a:t>Datamaskinen eksekverer kode i denne rekkefølgen:</a:t>
            </a:r>
          </a:p>
          <a:p>
            <a:r>
              <a:rPr lang="nb-NO" dirty="0"/>
              <a:t>1: Hent instruksjonen i minnet</a:t>
            </a:r>
          </a:p>
          <a:p>
            <a:r>
              <a:rPr lang="nb-NO" dirty="0"/>
              <a:t>2: Dekod instruksjonen og sett adresse i adresseregisteret samt instruksjon i instruksjonsregisteret.</a:t>
            </a:r>
          </a:p>
          <a:p>
            <a:r>
              <a:rPr lang="nb-NO" dirty="0"/>
              <a:t>3: Utfør instruksjon</a:t>
            </a:r>
          </a:p>
          <a:p>
            <a:r>
              <a:rPr lang="nb-NO" dirty="0"/>
              <a:t>4: Om nødvendig lagre data fra instruksjon på angitt minneplass.</a:t>
            </a:r>
          </a:p>
          <a:p>
            <a:endParaRPr lang="nb-NO" dirty="0"/>
          </a:p>
          <a:p>
            <a:r>
              <a:rPr lang="nb-NO" dirty="0"/>
              <a:t>X86-64 har også noe som heter pipeline. Det er laget for å kunne utføre flere instruksjoner i hurtig rekkefølge av hverandre. Det går ut på at man bruker dekodings delen av prosessoren hele tiden, samt at de andre trinnene som vi nevnte over blir gjort samtidig. Her vil altså datamaskinen hente neste instruksjon samtidig som den dekoder den forrige og utfører instruksjonen før det. (Dette blir tatt bedre senere i dette semesteret)</a:t>
            </a:r>
          </a:p>
          <a:p>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3</a:t>
            </a:fld>
            <a:endParaRPr lang="nb-NO"/>
          </a:p>
        </p:txBody>
      </p:sp>
    </p:spTree>
    <p:extLst>
      <p:ext uri="{BB962C8B-B14F-4D97-AF65-F5344CB8AC3E}">
        <p14:creationId xmlns:p14="http://schemas.microsoft.com/office/powerpoint/2010/main" val="356634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en datamaskin skal jobbe med data er det ofte mange operasjoner som må gjøres etter hverandre. Dette gjelder alt fra henting i minnet til det å gjøre en instruksjon.  Hvis vi ser på LMC datamaskinen vår så må vi bruke en </a:t>
            </a:r>
            <a:r>
              <a:rPr lang="nb-NO" dirty="0" err="1"/>
              <a:t>klokkesykel</a:t>
            </a:r>
            <a:r>
              <a:rPr lang="nb-NO" dirty="0"/>
              <a:t> på å hente data fra minnet. Og enda en </a:t>
            </a:r>
            <a:r>
              <a:rPr lang="nb-NO" dirty="0" err="1"/>
              <a:t>klokkesykel</a:t>
            </a:r>
            <a:r>
              <a:rPr lang="nb-NO" dirty="0"/>
              <a:t> for gjøre en addisjon med dataen vi hentet fra minnet.</a:t>
            </a:r>
          </a:p>
          <a:p>
            <a:r>
              <a:rPr lang="nb-NO" dirty="0"/>
              <a:t>Datamaskinen eksekverer kode i denne rekkefølgen:</a:t>
            </a:r>
          </a:p>
          <a:p>
            <a:r>
              <a:rPr lang="nb-NO" dirty="0"/>
              <a:t>1: Hent instruksjonen i minnet</a:t>
            </a:r>
          </a:p>
          <a:p>
            <a:r>
              <a:rPr lang="nb-NO" dirty="0"/>
              <a:t>2: Dekod instruksjonen og sett adresse i adresseregisteret samt instruksjon i instruksjonsregisteret.</a:t>
            </a:r>
          </a:p>
          <a:p>
            <a:r>
              <a:rPr lang="nb-NO" dirty="0"/>
              <a:t>3: Utfør instruksjon</a:t>
            </a:r>
          </a:p>
          <a:p>
            <a:r>
              <a:rPr lang="nb-NO" dirty="0"/>
              <a:t>4: Om nødvendig lagre data fra instruksjon på angitt minneplass.</a:t>
            </a:r>
          </a:p>
          <a:p>
            <a:endParaRPr lang="nb-NO" dirty="0"/>
          </a:p>
          <a:p>
            <a:r>
              <a:rPr lang="nb-NO" dirty="0"/>
              <a:t>X86-64 har også noe som heter pipeline. Det er laget for å kunne utføre flere instruksjoner i hurtig rekkefølge av hverandre. Det går ut på at man bruker dekodings delen av prosessoren hele tiden, samt at de andre trinnene som vi nevnte over blir gjort samtidig. Her vil altså datamaskinen hente neste instruksjon samtidig som den dekoder den forrige og utfører instruksjonen før det. (Dette blir tatt bedre senere i dette semesteret)</a:t>
            </a:r>
          </a:p>
          <a:p>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4</a:t>
            </a:fld>
            <a:endParaRPr lang="nb-NO"/>
          </a:p>
        </p:txBody>
      </p:sp>
    </p:spTree>
    <p:extLst>
      <p:ext uri="{BB962C8B-B14F-4D97-AF65-F5344CB8AC3E}">
        <p14:creationId xmlns:p14="http://schemas.microsoft.com/office/powerpoint/2010/main" val="70958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LMC som vi har jobbet litt med her har 100 celler i minnet hvor vi kan lagre kode/data.</a:t>
            </a:r>
          </a:p>
          <a:p>
            <a:r>
              <a:rPr lang="nb-NO" dirty="0"/>
              <a:t>X86-64 arkitekturen kan teoretisk sett inneholde 16 </a:t>
            </a:r>
            <a:r>
              <a:rPr lang="nb-NO" dirty="0" err="1"/>
              <a:t>exabyte</a:t>
            </a:r>
            <a:r>
              <a:rPr lang="nb-NO" dirty="0"/>
              <a:t> med minne. Det tilsvarer 17 000 000 TB. Det er imidlertid implementasjonen av x86 og </a:t>
            </a:r>
            <a:r>
              <a:rPr lang="nb-NO" dirty="0" err="1"/>
              <a:t>minnekontrollerene</a:t>
            </a:r>
            <a:r>
              <a:rPr lang="nb-NO" dirty="0"/>
              <a:t> som ofte gjør at vi ikke kan ha så mye RAM. Teoretisk kan vi altså ha 2^64 celler i x86-64 arkitekturen, hvor hver celle inneholder en byte=8bit.</a:t>
            </a:r>
          </a:p>
          <a:p>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5</a:t>
            </a:fld>
            <a:endParaRPr lang="nb-NO"/>
          </a:p>
        </p:txBody>
      </p:sp>
    </p:spTree>
    <p:extLst>
      <p:ext uri="{BB962C8B-B14F-4D97-AF65-F5344CB8AC3E}">
        <p14:creationId xmlns:p14="http://schemas.microsoft.com/office/powerpoint/2010/main" val="48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CISC står for </a:t>
            </a:r>
            <a:r>
              <a:rPr lang="nb-NO" dirty="0" err="1"/>
              <a:t>complex</a:t>
            </a:r>
            <a:r>
              <a:rPr lang="nb-NO" dirty="0"/>
              <a:t> </a:t>
            </a:r>
            <a:r>
              <a:rPr lang="nb-NO" dirty="0" err="1"/>
              <a:t>instruction</a:t>
            </a:r>
            <a:r>
              <a:rPr lang="nb-NO" dirty="0"/>
              <a:t> </a:t>
            </a:r>
            <a:r>
              <a:rPr lang="nb-NO" dirty="0" err="1"/>
              <a:t>set</a:t>
            </a:r>
            <a:r>
              <a:rPr lang="nb-NO" dirty="0"/>
              <a:t> computer. Disse datamaskinene inneholder veldig mange forskjellige instruksjoner og kan derfor regne de ut veldig raskt. Disse instruksjonene kan være veldig </a:t>
            </a:r>
            <a:r>
              <a:rPr lang="nb-NO" dirty="0" err="1"/>
              <a:t>kompiserte</a:t>
            </a:r>
            <a:r>
              <a:rPr lang="nb-NO" dirty="0"/>
              <a:t> og regne ut blant annet x* (log2 y +1) .</a:t>
            </a:r>
          </a:p>
          <a:p>
            <a:r>
              <a:rPr lang="nb-NO" dirty="0"/>
              <a:t>X86 er en CISC prosessor.</a:t>
            </a:r>
          </a:p>
          <a:p>
            <a:r>
              <a:rPr lang="nb-NO" dirty="0"/>
              <a:t>RISC derimot har færre instruksjoner. LMC er en </a:t>
            </a:r>
            <a:r>
              <a:rPr lang="nb-NO" dirty="0" err="1"/>
              <a:t>Risc</a:t>
            </a:r>
            <a:r>
              <a:rPr lang="nb-NO" dirty="0"/>
              <a:t> maskin som har veldig få </a:t>
            </a:r>
            <a:r>
              <a:rPr lang="nb-NO" dirty="0" err="1"/>
              <a:t>komandoer</a:t>
            </a:r>
            <a:r>
              <a:rPr lang="nb-NO" dirty="0"/>
              <a:t>. Fordelen ved </a:t>
            </a:r>
            <a:r>
              <a:rPr lang="nb-NO" dirty="0" err="1"/>
              <a:t>risc</a:t>
            </a:r>
            <a:r>
              <a:rPr lang="nb-NO" dirty="0"/>
              <a:t> arkitekturen er at datamaskinene er veldig raske på de små </a:t>
            </a:r>
            <a:r>
              <a:rPr lang="nb-NO" dirty="0" err="1"/>
              <a:t>dataopperasjonene</a:t>
            </a:r>
            <a:r>
              <a:rPr lang="nb-NO" dirty="0"/>
              <a:t> de utfører.</a:t>
            </a:r>
          </a:p>
          <a:p>
            <a:endParaRPr lang="nb-NO" dirty="0"/>
          </a:p>
          <a:p>
            <a:r>
              <a:rPr lang="nb-NO" dirty="0"/>
              <a:t>Bildet under viser først </a:t>
            </a:r>
            <a:r>
              <a:rPr lang="nb-NO" dirty="0" err="1"/>
              <a:t>python</a:t>
            </a:r>
            <a:r>
              <a:rPr lang="nb-NO" dirty="0"/>
              <a:t> kode hvor vi legger til 1 i en minnecelle. Under der så har vi hvilke koder det blir for x86-64. mens til høyere har vi hva det ville blitt i </a:t>
            </a:r>
            <a:r>
              <a:rPr lang="nb-NO" dirty="0" err="1"/>
              <a:t>lmc</a:t>
            </a:r>
            <a:r>
              <a:rPr lang="nb-NO" dirty="0"/>
              <a:t>.</a:t>
            </a:r>
          </a:p>
        </p:txBody>
      </p:sp>
      <p:sp>
        <p:nvSpPr>
          <p:cNvPr id="4" name="Plassholder for lysbildenummer 3"/>
          <p:cNvSpPr>
            <a:spLocks noGrp="1"/>
          </p:cNvSpPr>
          <p:nvPr>
            <p:ph type="sldNum" sz="quarter" idx="5"/>
          </p:nvPr>
        </p:nvSpPr>
        <p:spPr/>
        <p:txBody>
          <a:bodyPr/>
          <a:lstStyle/>
          <a:p>
            <a:fld id="{D6088D4A-5A0C-4DFE-BE9B-136CF389D524}" type="slidenum">
              <a:rPr lang="nb-NO" smtClean="0"/>
              <a:t>6</a:t>
            </a:fld>
            <a:endParaRPr lang="nb-NO"/>
          </a:p>
        </p:txBody>
      </p:sp>
    </p:spTree>
    <p:extLst>
      <p:ext uri="{BB962C8B-B14F-4D97-AF65-F5344CB8AC3E}">
        <p14:creationId xmlns:p14="http://schemas.microsoft.com/office/powerpoint/2010/main" val="179429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Kodespråk</a:t>
            </a:r>
          </a:p>
          <a:p>
            <a:r>
              <a:rPr lang="nb-NO" dirty="0"/>
              <a:t>Maskinkode er det vi ofte kaller for </a:t>
            </a:r>
            <a:r>
              <a:rPr lang="nb-NO" dirty="0" err="1"/>
              <a:t>førstegenrasjons</a:t>
            </a:r>
            <a:r>
              <a:rPr lang="nb-NO" dirty="0"/>
              <a:t> språk. Den er meget effektiv for maskinen, men det er også lett for koderen å gjøre flere feil i koden. Man kan blant annet skrive feil adresse, feil instruksjonskode, ødelegge instruksjoner med å overskrive de, og prøve å utføre data som instruksjoner.</a:t>
            </a:r>
          </a:p>
          <a:p>
            <a:endParaRPr lang="nb-NO" dirty="0"/>
          </a:p>
          <a:p>
            <a:r>
              <a:rPr lang="nb-NO" dirty="0"/>
              <a:t>Assemblerkode regnes som andre </a:t>
            </a:r>
            <a:r>
              <a:rPr lang="nb-NO" dirty="0" err="1"/>
              <a:t>genrasjon</a:t>
            </a:r>
            <a:r>
              <a:rPr lang="nb-NO" dirty="0"/>
              <a:t>. Her slipper man å huske kodene for de forskjellige kommandoene, samt adresser håndteres automatisk av datamaskinen. Ulemper ved assemblerkode er at det ikke er noen </a:t>
            </a:r>
            <a:r>
              <a:rPr lang="nb-NO" dirty="0" err="1"/>
              <a:t>feilskjekking</a:t>
            </a:r>
            <a:r>
              <a:rPr lang="nb-NO" dirty="0"/>
              <a:t> eller begrensinger på hva en har lov til.</a:t>
            </a:r>
          </a:p>
          <a:p>
            <a:endParaRPr lang="nb-NO" dirty="0"/>
          </a:p>
          <a:p>
            <a:r>
              <a:rPr lang="nb-NO" dirty="0"/>
              <a:t>Den tredje </a:t>
            </a:r>
            <a:r>
              <a:rPr lang="nb-NO" dirty="0" err="1"/>
              <a:t>genrasjonen</a:t>
            </a:r>
            <a:r>
              <a:rPr lang="nb-NO" dirty="0"/>
              <a:t> med språk brakte med seg mye godt. De introduserte oss til </a:t>
            </a:r>
            <a:r>
              <a:rPr lang="nb-NO" dirty="0" err="1"/>
              <a:t>arrayer</a:t>
            </a:r>
            <a:r>
              <a:rPr lang="nb-NO" dirty="0"/>
              <a:t>, setninger og funksjoner. Samt at det ble mere struktur i koden. </a:t>
            </a:r>
          </a:p>
          <a:p>
            <a:r>
              <a:rPr lang="nb-NO" dirty="0"/>
              <a:t>Problemer med disse språkene var at de ikke sjekket grenser. Parametere hadde ingen krav til dataen som ble sendt. De hadde også litt rare og unødvendige funksjoner.</a:t>
            </a:r>
          </a:p>
          <a:p>
            <a:endParaRPr lang="nb-NO" dirty="0"/>
          </a:p>
          <a:p>
            <a:r>
              <a:rPr lang="nb-NO" dirty="0"/>
              <a:t>C,C++ </a:t>
            </a:r>
            <a:r>
              <a:rPr lang="nb-NO" dirty="0" err="1"/>
              <a:t>Scheme</a:t>
            </a:r>
            <a:r>
              <a:rPr lang="nb-NO" dirty="0"/>
              <a:t> Simula og andre språk kom i 1965-1980.</a:t>
            </a:r>
          </a:p>
          <a:p>
            <a:r>
              <a:rPr lang="nb-NO" dirty="0"/>
              <a:t>Disse språkene var lettere å forstå, de sjekket grenser og de droppet noen funksjoner som ikke var så gode. Blant annet </a:t>
            </a:r>
            <a:r>
              <a:rPr lang="nb-NO" dirty="0" err="1"/>
              <a:t>goto</a:t>
            </a:r>
            <a:r>
              <a:rPr lang="nb-NO" dirty="0"/>
              <a:t> ble droppet. Her fikk vi også spesialiserte programmer. Ulemper her var at mange nye språk var tregere.</a:t>
            </a:r>
          </a:p>
          <a:p>
            <a:endParaRPr lang="nb-NO" dirty="0"/>
          </a:p>
          <a:p>
            <a:r>
              <a:rPr lang="nb-NO" dirty="0"/>
              <a:t>Python er i 4 generasjon. Det er mere fleksibelt og lett for programmereren. Det sjekker ulovligheter (under kjøring) samt at de var raske for å lage programmer. De var dessverre enda tregere enn forrige </a:t>
            </a:r>
            <a:r>
              <a:rPr lang="nb-NO" dirty="0" err="1"/>
              <a:t>genrasjon</a:t>
            </a:r>
            <a:r>
              <a:rPr lang="nb-NO" dirty="0"/>
              <a:t>. </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7</a:t>
            </a:fld>
            <a:endParaRPr lang="nb-NO"/>
          </a:p>
        </p:txBody>
      </p:sp>
    </p:spTree>
    <p:extLst>
      <p:ext uri="{BB962C8B-B14F-4D97-AF65-F5344CB8AC3E}">
        <p14:creationId xmlns:p14="http://schemas.microsoft.com/office/powerpoint/2010/main" val="388602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F96365-6579-F322-FD0D-E2E7288F7FF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7116954-9A26-D201-8B84-61201A334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254DBE2-48D2-5CAC-F6C2-A805E94420D5}"/>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5" name="Plassholder for bunntekst 4">
            <a:extLst>
              <a:ext uri="{FF2B5EF4-FFF2-40B4-BE49-F238E27FC236}">
                <a16:creationId xmlns:a16="http://schemas.microsoft.com/office/drawing/2014/main" id="{9864FD00-626E-BCFC-F204-5FA77F25BA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D841B3-98AB-04F9-0393-254F8EE79DDD}"/>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138208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22A847-9F49-5FA2-D69E-68BFF4526DB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09DFE2-3A16-2D91-9A19-1C78BFE35D9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0396B3F-AAB0-8C4B-D38C-CBA2C808BD61}"/>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5" name="Plassholder for bunntekst 4">
            <a:extLst>
              <a:ext uri="{FF2B5EF4-FFF2-40B4-BE49-F238E27FC236}">
                <a16:creationId xmlns:a16="http://schemas.microsoft.com/office/drawing/2014/main" id="{4EC9182F-E44C-8BCD-7E58-A366C37D57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CD2BDC-E0E5-90DD-502D-7ED3C8D06D6E}"/>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412343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6A1520A-5F54-97C1-62BF-757336CEFDD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F28E586-1FBB-3BF6-20FE-0FC72746409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030C9B8-C6C3-D7C7-F3A7-759BF7A8D13C}"/>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5" name="Plassholder for bunntekst 4">
            <a:extLst>
              <a:ext uri="{FF2B5EF4-FFF2-40B4-BE49-F238E27FC236}">
                <a16:creationId xmlns:a16="http://schemas.microsoft.com/office/drawing/2014/main" id="{CE1C6577-5E3C-5C3B-CBD7-1604FEF71F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D52669-63A7-6A7E-0922-A6FA910515C0}"/>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35720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AD0C4C-5F73-34FD-110C-2B4463453BD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7351A6F-D4A0-0B88-2A96-6F072F07805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DF6F812-D864-B4EB-F2C9-48AE3783699C}"/>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5" name="Plassholder for bunntekst 4">
            <a:extLst>
              <a:ext uri="{FF2B5EF4-FFF2-40B4-BE49-F238E27FC236}">
                <a16:creationId xmlns:a16="http://schemas.microsoft.com/office/drawing/2014/main" id="{29675571-8DA1-6816-A0F8-44355640A00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D7FEEEF-220E-0585-C7B6-556FE629912F}"/>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399502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2F62A2-36DB-D7F1-2499-39BB1BCD2AB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963D03A-52C8-E9CD-5760-3DC9F535D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77574EF-CBC0-16EE-0739-2FC06F28BF8A}"/>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5" name="Plassholder for bunntekst 4">
            <a:extLst>
              <a:ext uri="{FF2B5EF4-FFF2-40B4-BE49-F238E27FC236}">
                <a16:creationId xmlns:a16="http://schemas.microsoft.com/office/drawing/2014/main" id="{E99D5215-2A29-6D13-7B3A-296560AD246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8AE463C-BEE0-1AF5-E781-5D15CEA765FB}"/>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376846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021B68-E4EC-4A8C-FC51-BA8CBE79AAE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6C755D-78B2-04A0-15F0-694ECC65EED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86061CA-A51C-6DCB-0C84-2F00F943284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2F1B678-261E-4DB7-D5B0-EC5ACBFCBE37}"/>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6" name="Plassholder for bunntekst 5">
            <a:extLst>
              <a:ext uri="{FF2B5EF4-FFF2-40B4-BE49-F238E27FC236}">
                <a16:creationId xmlns:a16="http://schemas.microsoft.com/office/drawing/2014/main" id="{87139007-CD76-816E-705A-413C6DC1B0A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4F752AF-144A-3652-5399-4213B8CCEFCD}"/>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20592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C3E5AE-3E09-6CAE-A48E-2CB67F9525D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BBEA4B2-BDC1-E2D2-BA0B-8ECAA3E43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2CFF096-9760-2F42-CE60-4A80638F44F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15C2A8F-06C1-1722-13B2-28DDC730C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DBBA23B-2985-41CA-8381-96B4E4D25F7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410E7CD-80C5-A500-BF8F-82FB1A4BD4FF}"/>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8" name="Plassholder for bunntekst 7">
            <a:extLst>
              <a:ext uri="{FF2B5EF4-FFF2-40B4-BE49-F238E27FC236}">
                <a16:creationId xmlns:a16="http://schemas.microsoft.com/office/drawing/2014/main" id="{E0DA8151-92EF-306A-1A05-F1CEF0C0BC9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8FE1051-3DDD-3DB4-B100-23A50CF99350}"/>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285499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B8AD8-2CAD-6EAD-F54B-F79F460AF29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24855F1-9BA5-2320-2C4E-7F2E64787327}"/>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4" name="Plassholder for bunntekst 3">
            <a:extLst>
              <a:ext uri="{FF2B5EF4-FFF2-40B4-BE49-F238E27FC236}">
                <a16:creationId xmlns:a16="http://schemas.microsoft.com/office/drawing/2014/main" id="{149F7C94-8A72-2D80-D67B-66CAF316DA0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54AA4B-19A9-5E74-6101-EA8E0F791E6B}"/>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45029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E99B8E9-5E29-65B8-909E-EC3D9396CBE2}"/>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3" name="Plassholder for bunntekst 2">
            <a:extLst>
              <a:ext uri="{FF2B5EF4-FFF2-40B4-BE49-F238E27FC236}">
                <a16:creationId xmlns:a16="http://schemas.microsoft.com/office/drawing/2014/main" id="{16BFE3C0-75FE-9DD8-E57A-4157CB21C55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3086A53-1A08-74BE-38BE-4E7AE0625B79}"/>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358687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F56AFF-BB78-DD6C-A46C-6753B460098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9BD8E2B-E6A0-C171-6DF5-1EE3EFA87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ABE00FC-639C-0EA7-D381-C9A0783E6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43A8C5E-4B64-7848-E034-B5EB3EE73B2E}"/>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6" name="Plassholder for bunntekst 5">
            <a:extLst>
              <a:ext uri="{FF2B5EF4-FFF2-40B4-BE49-F238E27FC236}">
                <a16:creationId xmlns:a16="http://schemas.microsoft.com/office/drawing/2014/main" id="{0FACBEE1-F264-4CA2-1038-BAB7D909B2E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11E7278-6E40-C295-10F7-682F7BBD79DB}"/>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71397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AF887E-9E57-D572-C612-F09A845735D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AF70BB3-209E-E907-518D-66F502D9A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13790BA-D8D8-48CF-449C-CEC0984FD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C9FAAEE-C9F4-CF83-0B05-C5DB01514BBD}"/>
              </a:ext>
            </a:extLst>
          </p:cNvPr>
          <p:cNvSpPr>
            <a:spLocks noGrp="1"/>
          </p:cNvSpPr>
          <p:nvPr>
            <p:ph type="dt" sz="half" idx="10"/>
          </p:nvPr>
        </p:nvSpPr>
        <p:spPr/>
        <p:txBody>
          <a:bodyPr/>
          <a:lstStyle/>
          <a:p>
            <a:fld id="{13DD34B0-8163-4141-AE40-59E03480E8F6}" type="datetimeFigureOut">
              <a:rPr lang="nb-NO" smtClean="0"/>
              <a:t>20.09.2022</a:t>
            </a:fld>
            <a:endParaRPr lang="nb-NO"/>
          </a:p>
        </p:txBody>
      </p:sp>
      <p:sp>
        <p:nvSpPr>
          <p:cNvPr id="6" name="Plassholder for bunntekst 5">
            <a:extLst>
              <a:ext uri="{FF2B5EF4-FFF2-40B4-BE49-F238E27FC236}">
                <a16:creationId xmlns:a16="http://schemas.microsoft.com/office/drawing/2014/main" id="{840DCED8-2C61-3595-9B8E-AA78679E02A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223A0F9-A5EB-EE2B-F9C3-6A5FF4FA71C2}"/>
              </a:ext>
            </a:extLst>
          </p:cNvPr>
          <p:cNvSpPr>
            <a:spLocks noGrp="1"/>
          </p:cNvSpPr>
          <p:nvPr>
            <p:ph type="sldNum" sz="quarter" idx="12"/>
          </p:nvPr>
        </p:nvSpPr>
        <p:spPr/>
        <p:txBody>
          <a:bodyPr/>
          <a:lstStyle/>
          <a:p>
            <a:fld id="{2F21A2CA-25CF-4442-8C8E-5BD44DA3989D}" type="slidenum">
              <a:rPr lang="nb-NO" smtClean="0"/>
              <a:t>‹#›</a:t>
            </a:fld>
            <a:endParaRPr lang="nb-NO"/>
          </a:p>
        </p:txBody>
      </p:sp>
    </p:spTree>
    <p:extLst>
      <p:ext uri="{BB962C8B-B14F-4D97-AF65-F5344CB8AC3E}">
        <p14:creationId xmlns:p14="http://schemas.microsoft.com/office/powerpoint/2010/main" val="28445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D27C3E1-499F-E24A-7E6D-76138491E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FA72AE6-39CE-6772-80A0-D553F85C1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05A9D48-F903-458B-78B3-791853B91F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D34B0-8163-4141-AE40-59E03480E8F6}" type="datetimeFigureOut">
              <a:rPr lang="nb-NO" smtClean="0"/>
              <a:t>20.09.2022</a:t>
            </a:fld>
            <a:endParaRPr lang="nb-NO"/>
          </a:p>
        </p:txBody>
      </p:sp>
      <p:sp>
        <p:nvSpPr>
          <p:cNvPr id="5" name="Plassholder for bunntekst 4">
            <a:extLst>
              <a:ext uri="{FF2B5EF4-FFF2-40B4-BE49-F238E27FC236}">
                <a16:creationId xmlns:a16="http://schemas.microsoft.com/office/drawing/2014/main" id="{6B054B27-FF73-758B-CEA1-1778B6451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A492BEB-5081-1FB2-F2B8-92EE54DE2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1A2CA-25CF-4442-8C8E-5BD44DA3989D}" type="slidenum">
              <a:rPr lang="nb-NO" smtClean="0"/>
              <a:t>‹#›</a:t>
            </a:fld>
            <a:endParaRPr lang="nb-NO"/>
          </a:p>
        </p:txBody>
      </p:sp>
    </p:spTree>
    <p:extLst>
      <p:ext uri="{BB962C8B-B14F-4D97-AF65-F5344CB8AC3E}">
        <p14:creationId xmlns:p14="http://schemas.microsoft.com/office/powerpoint/2010/main" val="80141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BC6D8E-E38E-3F6C-3D64-C7C7AB42EFF9}"/>
              </a:ext>
            </a:extLst>
          </p:cNvPr>
          <p:cNvSpPr>
            <a:spLocks noGrp="1"/>
          </p:cNvSpPr>
          <p:nvPr>
            <p:ph type="ctrTitle"/>
          </p:nvPr>
        </p:nvSpPr>
        <p:spPr>
          <a:xfrm>
            <a:off x="7464614" y="1783959"/>
            <a:ext cx="4087306" cy="2889114"/>
          </a:xfrm>
        </p:spPr>
        <p:txBody>
          <a:bodyPr anchor="b">
            <a:normAutofit/>
          </a:bodyPr>
          <a:lstStyle/>
          <a:p>
            <a:pPr algn="l"/>
            <a:r>
              <a:rPr lang="nb-NO" sz="3000"/>
              <a:t>Prosessoren, programmeringsspråk++</a:t>
            </a:r>
          </a:p>
        </p:txBody>
      </p:sp>
      <p:sp>
        <p:nvSpPr>
          <p:cNvPr id="3" name="Undertittel 2">
            <a:extLst>
              <a:ext uri="{FF2B5EF4-FFF2-40B4-BE49-F238E27FC236}">
                <a16:creationId xmlns:a16="http://schemas.microsoft.com/office/drawing/2014/main" id="{AD11EA0C-A9F3-7668-7079-01F16FA7C53A}"/>
              </a:ext>
            </a:extLst>
          </p:cNvPr>
          <p:cNvSpPr>
            <a:spLocks noGrp="1"/>
          </p:cNvSpPr>
          <p:nvPr>
            <p:ph type="subTitle" idx="1"/>
          </p:nvPr>
        </p:nvSpPr>
        <p:spPr>
          <a:xfrm>
            <a:off x="7464612" y="4750893"/>
            <a:ext cx="4087305" cy="1147863"/>
          </a:xfrm>
        </p:spPr>
        <p:txBody>
          <a:bodyPr anchor="t">
            <a:normAutofit/>
          </a:bodyPr>
          <a:lstStyle/>
          <a:p>
            <a:pPr algn="l"/>
            <a:r>
              <a:rPr lang="nb-NO" sz="2000"/>
              <a:t>oscarhbj@uio.no</a:t>
            </a:r>
          </a:p>
        </p:txBody>
      </p:sp>
      <p:sp>
        <p:nvSpPr>
          <p:cNvPr id="1031" name="Freeform: Shape 10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pu processor drawing free image download">
            <a:extLst>
              <a:ext uri="{FF2B5EF4-FFF2-40B4-BE49-F238E27FC236}">
                <a16:creationId xmlns:a16="http://schemas.microsoft.com/office/drawing/2014/main" id="{CB62036C-CEDE-ACD5-37BF-2EC347F782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0" r="1" b="1277"/>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370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AC4227-BFD8-42DC-8ADE-C32109AE9255}"/>
              </a:ext>
            </a:extLst>
          </p:cNvPr>
          <p:cNvSpPr>
            <a:spLocks noGrp="1"/>
          </p:cNvSpPr>
          <p:nvPr>
            <p:ph type="title"/>
          </p:nvPr>
        </p:nvSpPr>
        <p:spPr/>
        <p:txBody>
          <a:bodyPr/>
          <a:lstStyle/>
          <a:p>
            <a:r>
              <a:rPr lang="nb-NO" dirty="0"/>
              <a:t>X86-64</a:t>
            </a:r>
          </a:p>
        </p:txBody>
      </p:sp>
      <p:sp>
        <p:nvSpPr>
          <p:cNvPr id="3" name="Plassholder for innhold 2">
            <a:extLst>
              <a:ext uri="{FF2B5EF4-FFF2-40B4-BE49-F238E27FC236}">
                <a16:creationId xmlns:a16="http://schemas.microsoft.com/office/drawing/2014/main" id="{89A07B0C-0F69-4D23-916E-900BE1265223}"/>
              </a:ext>
            </a:extLst>
          </p:cNvPr>
          <p:cNvSpPr>
            <a:spLocks noGrp="1"/>
          </p:cNvSpPr>
          <p:nvPr>
            <p:ph idx="1"/>
          </p:nvPr>
        </p:nvSpPr>
        <p:spPr/>
        <p:txBody>
          <a:bodyPr/>
          <a:lstStyle/>
          <a:p>
            <a:r>
              <a:rPr lang="nb-NO" dirty="0"/>
              <a:t>X86-64 fra Intel og AMD</a:t>
            </a:r>
          </a:p>
        </p:txBody>
      </p:sp>
      <p:pic>
        <p:nvPicPr>
          <p:cNvPr id="5" name="Bilde 4">
            <a:extLst>
              <a:ext uri="{FF2B5EF4-FFF2-40B4-BE49-F238E27FC236}">
                <a16:creationId xmlns:a16="http://schemas.microsoft.com/office/drawing/2014/main" id="{8B3236DE-9DCE-471F-B98F-391FC94788E4}"/>
              </a:ext>
            </a:extLst>
          </p:cNvPr>
          <p:cNvPicPr>
            <a:picLocks noChangeAspect="1"/>
          </p:cNvPicPr>
          <p:nvPr/>
        </p:nvPicPr>
        <p:blipFill rotWithShape="1">
          <a:blip r:embed="rId3"/>
          <a:srcRect l="4079" t="49883" r="53158" b="21404"/>
          <a:stretch/>
        </p:blipFill>
        <p:spPr>
          <a:xfrm>
            <a:off x="838200" y="2971799"/>
            <a:ext cx="7654171" cy="2890921"/>
          </a:xfrm>
          <a:prstGeom prst="rect">
            <a:avLst/>
          </a:prstGeom>
        </p:spPr>
      </p:pic>
    </p:spTree>
    <p:extLst>
      <p:ext uri="{BB962C8B-B14F-4D97-AF65-F5344CB8AC3E}">
        <p14:creationId xmlns:p14="http://schemas.microsoft.com/office/powerpoint/2010/main" val="106956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F615FD-BE9F-4350-81FD-F5EC0828EEF1}"/>
              </a:ext>
            </a:extLst>
          </p:cNvPr>
          <p:cNvSpPr>
            <a:spLocks noGrp="1"/>
          </p:cNvSpPr>
          <p:nvPr>
            <p:ph type="title"/>
          </p:nvPr>
        </p:nvSpPr>
        <p:spPr/>
        <p:txBody>
          <a:bodyPr/>
          <a:lstStyle/>
          <a:p>
            <a:r>
              <a:rPr lang="nb-NO" dirty="0"/>
              <a:t>Eksekvering</a:t>
            </a:r>
          </a:p>
        </p:txBody>
      </p:sp>
      <p:sp>
        <p:nvSpPr>
          <p:cNvPr id="3" name="Plassholder for innhold 2">
            <a:extLst>
              <a:ext uri="{FF2B5EF4-FFF2-40B4-BE49-F238E27FC236}">
                <a16:creationId xmlns:a16="http://schemas.microsoft.com/office/drawing/2014/main" id="{340D352D-5151-43B2-AEC8-96629BCD525C}"/>
              </a:ext>
            </a:extLst>
          </p:cNvPr>
          <p:cNvSpPr>
            <a:spLocks noGrp="1"/>
          </p:cNvSpPr>
          <p:nvPr>
            <p:ph idx="1"/>
          </p:nvPr>
        </p:nvSpPr>
        <p:spPr/>
        <p:txBody>
          <a:bodyPr/>
          <a:lstStyle/>
          <a:p>
            <a:r>
              <a:rPr lang="nb-NO" dirty="0"/>
              <a:t>Utfører kode </a:t>
            </a:r>
            <a:r>
              <a:rPr lang="nb-NO" dirty="0" err="1"/>
              <a:t>iløpet</a:t>
            </a:r>
            <a:r>
              <a:rPr lang="nb-NO" dirty="0"/>
              <a:t> av flere klokkesykler.</a:t>
            </a:r>
          </a:p>
          <a:p>
            <a:r>
              <a:rPr lang="nb-NO" dirty="0"/>
              <a:t>1 Hent instruksjon i minnet</a:t>
            </a:r>
          </a:p>
          <a:p>
            <a:r>
              <a:rPr lang="nb-NO" dirty="0"/>
              <a:t>2 Dekod instruksjon</a:t>
            </a:r>
          </a:p>
          <a:p>
            <a:r>
              <a:rPr lang="nb-NO" dirty="0"/>
              <a:t>3 Utfør instruksjon</a:t>
            </a:r>
          </a:p>
          <a:p>
            <a:r>
              <a:rPr lang="nb-NO" dirty="0"/>
              <a:t>4 Om aktuelt skriv i minnet</a:t>
            </a:r>
          </a:p>
          <a:p>
            <a:endParaRPr lang="nb-NO" dirty="0"/>
          </a:p>
          <a:p>
            <a:r>
              <a:rPr lang="nb-NO" dirty="0"/>
              <a:t>Pipeline</a:t>
            </a:r>
          </a:p>
        </p:txBody>
      </p:sp>
      <p:pic>
        <p:nvPicPr>
          <p:cNvPr id="5" name="Bilde 4" descr="Et bilde som inneholder tekst, elektronikk&#10;&#10;Automatisk generert beskrivelse">
            <a:extLst>
              <a:ext uri="{FF2B5EF4-FFF2-40B4-BE49-F238E27FC236}">
                <a16:creationId xmlns:a16="http://schemas.microsoft.com/office/drawing/2014/main" id="{082D4D0E-3D77-4B04-8CC8-FA5E346CF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969" y="-1"/>
            <a:ext cx="4994031" cy="3121269"/>
          </a:xfrm>
          <a:prstGeom prst="rect">
            <a:avLst/>
          </a:prstGeom>
        </p:spPr>
      </p:pic>
      <p:pic>
        <p:nvPicPr>
          <p:cNvPr id="7" name="Bilde 6">
            <a:extLst>
              <a:ext uri="{FF2B5EF4-FFF2-40B4-BE49-F238E27FC236}">
                <a16:creationId xmlns:a16="http://schemas.microsoft.com/office/drawing/2014/main" id="{DC72B3CA-4DFF-4B45-AE9A-418DFAA943A8}"/>
              </a:ext>
            </a:extLst>
          </p:cNvPr>
          <p:cNvPicPr>
            <a:picLocks noChangeAspect="1"/>
          </p:cNvPicPr>
          <p:nvPr/>
        </p:nvPicPr>
        <p:blipFill rotWithShape="1">
          <a:blip r:embed="rId4"/>
          <a:srcRect l="27693" t="52992" r="52884" b="18290"/>
          <a:stretch/>
        </p:blipFill>
        <p:spPr>
          <a:xfrm>
            <a:off x="7573107" y="3328542"/>
            <a:ext cx="4243754" cy="3529458"/>
          </a:xfrm>
          <a:prstGeom prst="rect">
            <a:avLst/>
          </a:prstGeom>
        </p:spPr>
      </p:pic>
    </p:spTree>
    <p:extLst>
      <p:ext uri="{BB962C8B-B14F-4D97-AF65-F5344CB8AC3E}">
        <p14:creationId xmlns:p14="http://schemas.microsoft.com/office/powerpoint/2010/main" val="131241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F615FD-BE9F-4350-81FD-F5EC0828EEF1}"/>
              </a:ext>
            </a:extLst>
          </p:cNvPr>
          <p:cNvSpPr>
            <a:spLocks noGrp="1"/>
          </p:cNvSpPr>
          <p:nvPr>
            <p:ph type="title"/>
          </p:nvPr>
        </p:nvSpPr>
        <p:spPr/>
        <p:txBody>
          <a:bodyPr/>
          <a:lstStyle/>
          <a:p>
            <a:r>
              <a:rPr lang="nb-NO" dirty="0"/>
              <a:t>Eksekvering</a:t>
            </a:r>
          </a:p>
        </p:txBody>
      </p:sp>
      <p:sp>
        <p:nvSpPr>
          <p:cNvPr id="3" name="Plassholder for innhold 2">
            <a:extLst>
              <a:ext uri="{FF2B5EF4-FFF2-40B4-BE49-F238E27FC236}">
                <a16:creationId xmlns:a16="http://schemas.microsoft.com/office/drawing/2014/main" id="{340D352D-5151-43B2-AEC8-96629BCD525C}"/>
              </a:ext>
            </a:extLst>
          </p:cNvPr>
          <p:cNvSpPr>
            <a:spLocks noGrp="1"/>
          </p:cNvSpPr>
          <p:nvPr>
            <p:ph idx="1"/>
          </p:nvPr>
        </p:nvSpPr>
        <p:spPr/>
        <p:txBody>
          <a:bodyPr/>
          <a:lstStyle/>
          <a:p>
            <a:r>
              <a:rPr lang="nb-NO" dirty="0"/>
              <a:t>Utfører kode </a:t>
            </a:r>
            <a:r>
              <a:rPr lang="nb-NO" dirty="0" err="1"/>
              <a:t>iløpet</a:t>
            </a:r>
            <a:r>
              <a:rPr lang="nb-NO" dirty="0"/>
              <a:t> av flere klokkesykler.</a:t>
            </a:r>
          </a:p>
          <a:p>
            <a:r>
              <a:rPr lang="nb-NO" dirty="0"/>
              <a:t>1 Hent instruksjon i minnet</a:t>
            </a:r>
          </a:p>
          <a:p>
            <a:r>
              <a:rPr lang="nb-NO" dirty="0"/>
              <a:t>2 Dekod instruksjon</a:t>
            </a:r>
          </a:p>
          <a:p>
            <a:r>
              <a:rPr lang="nb-NO" dirty="0"/>
              <a:t>3 Utfør instruksjon</a:t>
            </a:r>
          </a:p>
          <a:p>
            <a:r>
              <a:rPr lang="nb-NO" dirty="0"/>
              <a:t>4 Om aktuelt skriv i minnet</a:t>
            </a:r>
          </a:p>
          <a:p>
            <a:endParaRPr lang="nb-NO" dirty="0"/>
          </a:p>
          <a:p>
            <a:r>
              <a:rPr lang="nb-NO" dirty="0"/>
              <a:t>Pipeline</a:t>
            </a:r>
          </a:p>
        </p:txBody>
      </p:sp>
      <p:pic>
        <p:nvPicPr>
          <p:cNvPr id="5" name="Bilde 4" descr="Et bilde som inneholder tekst, elektronikk&#10;&#10;Automatisk generert beskrivelse">
            <a:extLst>
              <a:ext uri="{FF2B5EF4-FFF2-40B4-BE49-F238E27FC236}">
                <a16:creationId xmlns:a16="http://schemas.microsoft.com/office/drawing/2014/main" id="{082D4D0E-3D77-4B04-8CC8-FA5E346CF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969" y="-1"/>
            <a:ext cx="4994031" cy="3121269"/>
          </a:xfrm>
          <a:prstGeom prst="rect">
            <a:avLst/>
          </a:prstGeom>
        </p:spPr>
      </p:pic>
      <p:pic>
        <p:nvPicPr>
          <p:cNvPr id="7" name="Bilde 6">
            <a:extLst>
              <a:ext uri="{FF2B5EF4-FFF2-40B4-BE49-F238E27FC236}">
                <a16:creationId xmlns:a16="http://schemas.microsoft.com/office/drawing/2014/main" id="{DC72B3CA-4DFF-4B45-AE9A-418DFAA943A8}"/>
              </a:ext>
            </a:extLst>
          </p:cNvPr>
          <p:cNvPicPr>
            <a:picLocks noChangeAspect="1"/>
          </p:cNvPicPr>
          <p:nvPr/>
        </p:nvPicPr>
        <p:blipFill rotWithShape="1">
          <a:blip r:embed="rId4"/>
          <a:srcRect l="27693" t="52992" r="52884" b="18290"/>
          <a:stretch/>
        </p:blipFill>
        <p:spPr>
          <a:xfrm>
            <a:off x="7573107" y="3328542"/>
            <a:ext cx="4243754" cy="3529458"/>
          </a:xfrm>
          <a:prstGeom prst="rect">
            <a:avLst/>
          </a:prstGeom>
        </p:spPr>
      </p:pic>
    </p:spTree>
    <p:extLst>
      <p:ext uri="{BB962C8B-B14F-4D97-AF65-F5344CB8AC3E}">
        <p14:creationId xmlns:p14="http://schemas.microsoft.com/office/powerpoint/2010/main" val="5999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429DFA-2778-44EC-B925-6384EA28B808}"/>
              </a:ext>
            </a:extLst>
          </p:cNvPr>
          <p:cNvSpPr>
            <a:spLocks noGrp="1"/>
          </p:cNvSpPr>
          <p:nvPr>
            <p:ph type="title"/>
          </p:nvPr>
        </p:nvSpPr>
        <p:spPr/>
        <p:txBody>
          <a:bodyPr/>
          <a:lstStyle/>
          <a:p>
            <a:r>
              <a:rPr lang="nb-NO" dirty="0"/>
              <a:t>RAM –RANDOM ACCESS MEMORY</a:t>
            </a:r>
          </a:p>
        </p:txBody>
      </p:sp>
      <p:sp>
        <p:nvSpPr>
          <p:cNvPr id="3" name="Plassholder for innhold 2">
            <a:extLst>
              <a:ext uri="{FF2B5EF4-FFF2-40B4-BE49-F238E27FC236}">
                <a16:creationId xmlns:a16="http://schemas.microsoft.com/office/drawing/2014/main" id="{EADD4F9D-0E0F-4D7C-B625-C3129206A4D4}"/>
              </a:ext>
            </a:extLst>
          </p:cNvPr>
          <p:cNvSpPr>
            <a:spLocks noGrp="1"/>
          </p:cNvSpPr>
          <p:nvPr>
            <p:ph idx="1"/>
          </p:nvPr>
        </p:nvSpPr>
        <p:spPr/>
        <p:txBody>
          <a:bodyPr/>
          <a:lstStyle/>
          <a:p>
            <a:r>
              <a:rPr lang="nb-NO" dirty="0"/>
              <a:t>LMC har 100 ram celler. De er indeksert 0-99</a:t>
            </a:r>
          </a:p>
          <a:p>
            <a:r>
              <a:rPr lang="nb-NO" dirty="0"/>
              <a:t>X86-64 kan inneholde opptil 16 </a:t>
            </a:r>
            <a:r>
              <a:rPr lang="nb-NO" dirty="0" err="1"/>
              <a:t>Exabyte</a:t>
            </a:r>
            <a:r>
              <a:rPr lang="nb-NO" dirty="0"/>
              <a:t> med data.</a:t>
            </a:r>
          </a:p>
        </p:txBody>
      </p:sp>
      <p:pic>
        <p:nvPicPr>
          <p:cNvPr id="3074" name="Picture 2" descr="HOW TO DOWNLOAD MORE RAM FOR FREE 100% WORKS!!!: memes">
            <a:extLst>
              <a:ext uri="{FF2B5EF4-FFF2-40B4-BE49-F238E27FC236}">
                <a16:creationId xmlns:a16="http://schemas.microsoft.com/office/drawing/2014/main" id="{EE7277F0-1331-4176-B73C-B0416A6F1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276" y="2870444"/>
            <a:ext cx="3637524" cy="362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36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0297E8-328D-4EC8-A21C-694E89D7DF30}"/>
              </a:ext>
            </a:extLst>
          </p:cNvPr>
          <p:cNvSpPr>
            <a:spLocks noGrp="1"/>
          </p:cNvSpPr>
          <p:nvPr>
            <p:ph type="title"/>
          </p:nvPr>
        </p:nvSpPr>
        <p:spPr/>
        <p:txBody>
          <a:bodyPr/>
          <a:lstStyle/>
          <a:p>
            <a:r>
              <a:rPr lang="nb-NO" dirty="0"/>
              <a:t>RISC </a:t>
            </a:r>
            <a:r>
              <a:rPr lang="nb-NO" dirty="0" err="1"/>
              <a:t>vs</a:t>
            </a:r>
            <a:r>
              <a:rPr lang="nb-NO" dirty="0"/>
              <a:t> CISC</a:t>
            </a:r>
          </a:p>
        </p:txBody>
      </p:sp>
      <p:sp>
        <p:nvSpPr>
          <p:cNvPr id="3" name="Plassholder for innhold 2">
            <a:extLst>
              <a:ext uri="{FF2B5EF4-FFF2-40B4-BE49-F238E27FC236}">
                <a16:creationId xmlns:a16="http://schemas.microsoft.com/office/drawing/2014/main" id="{CE8B9056-1A04-476A-87A2-D512015C445B}"/>
              </a:ext>
            </a:extLst>
          </p:cNvPr>
          <p:cNvSpPr>
            <a:spLocks noGrp="1"/>
          </p:cNvSpPr>
          <p:nvPr>
            <p:ph idx="1"/>
          </p:nvPr>
        </p:nvSpPr>
        <p:spPr/>
        <p:txBody>
          <a:bodyPr/>
          <a:lstStyle/>
          <a:p>
            <a:r>
              <a:rPr lang="nb-NO" dirty="0"/>
              <a:t>CISC- </a:t>
            </a:r>
            <a:r>
              <a:rPr lang="nb-NO" dirty="0" err="1"/>
              <a:t>Complex</a:t>
            </a:r>
            <a:r>
              <a:rPr lang="nb-NO" dirty="0"/>
              <a:t> </a:t>
            </a:r>
            <a:r>
              <a:rPr lang="nb-NO" dirty="0" err="1"/>
              <a:t>instruction</a:t>
            </a:r>
            <a:r>
              <a:rPr lang="nb-NO" dirty="0"/>
              <a:t> </a:t>
            </a:r>
            <a:r>
              <a:rPr lang="nb-NO" dirty="0" err="1"/>
              <a:t>set</a:t>
            </a:r>
            <a:r>
              <a:rPr lang="nb-NO" dirty="0"/>
              <a:t> computer</a:t>
            </a:r>
          </a:p>
          <a:p>
            <a:r>
              <a:rPr lang="nb-NO" dirty="0"/>
              <a:t>RISC- </a:t>
            </a:r>
            <a:r>
              <a:rPr lang="nb-NO" dirty="0" err="1"/>
              <a:t>Reduced</a:t>
            </a:r>
            <a:r>
              <a:rPr lang="nb-NO" dirty="0"/>
              <a:t> </a:t>
            </a:r>
            <a:r>
              <a:rPr lang="nb-NO" dirty="0" err="1"/>
              <a:t>instruction</a:t>
            </a:r>
            <a:r>
              <a:rPr lang="nb-NO" dirty="0"/>
              <a:t> </a:t>
            </a:r>
            <a:r>
              <a:rPr lang="nb-NO" dirty="0" err="1"/>
              <a:t>set</a:t>
            </a:r>
            <a:r>
              <a:rPr lang="nb-NO" dirty="0"/>
              <a:t> computer</a:t>
            </a:r>
          </a:p>
        </p:txBody>
      </p:sp>
      <p:pic>
        <p:nvPicPr>
          <p:cNvPr id="5" name="Bilde 4">
            <a:extLst>
              <a:ext uri="{FF2B5EF4-FFF2-40B4-BE49-F238E27FC236}">
                <a16:creationId xmlns:a16="http://schemas.microsoft.com/office/drawing/2014/main" id="{DA3C0488-DA8A-4913-B556-2D03ECD8EFEC}"/>
              </a:ext>
            </a:extLst>
          </p:cNvPr>
          <p:cNvPicPr>
            <a:picLocks noChangeAspect="1"/>
          </p:cNvPicPr>
          <p:nvPr/>
        </p:nvPicPr>
        <p:blipFill rotWithShape="1">
          <a:blip r:embed="rId3"/>
          <a:srcRect l="4231" t="39658" r="52307" b="20341"/>
          <a:stretch/>
        </p:blipFill>
        <p:spPr>
          <a:xfrm>
            <a:off x="2086707" y="2706785"/>
            <a:ext cx="8018586" cy="4151215"/>
          </a:xfrm>
          <a:prstGeom prst="rect">
            <a:avLst/>
          </a:prstGeom>
        </p:spPr>
      </p:pic>
    </p:spTree>
    <p:extLst>
      <p:ext uri="{BB962C8B-B14F-4D97-AF65-F5344CB8AC3E}">
        <p14:creationId xmlns:p14="http://schemas.microsoft.com/office/powerpoint/2010/main" val="371324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2AB12B-685F-4E6C-BFED-85F3AAEC6640}"/>
              </a:ext>
            </a:extLst>
          </p:cNvPr>
          <p:cNvSpPr>
            <a:spLocks noGrp="1"/>
          </p:cNvSpPr>
          <p:nvPr>
            <p:ph type="title"/>
          </p:nvPr>
        </p:nvSpPr>
        <p:spPr/>
        <p:txBody>
          <a:bodyPr/>
          <a:lstStyle/>
          <a:p>
            <a:r>
              <a:rPr lang="nb-NO" dirty="0"/>
              <a:t>Kodespråk</a:t>
            </a:r>
          </a:p>
        </p:txBody>
      </p:sp>
      <p:sp>
        <p:nvSpPr>
          <p:cNvPr id="3" name="Plassholder for innhold 2">
            <a:extLst>
              <a:ext uri="{FF2B5EF4-FFF2-40B4-BE49-F238E27FC236}">
                <a16:creationId xmlns:a16="http://schemas.microsoft.com/office/drawing/2014/main" id="{BEC8D908-8552-44D6-84DA-D2DD521881AD}"/>
              </a:ext>
            </a:extLst>
          </p:cNvPr>
          <p:cNvSpPr>
            <a:spLocks noGrp="1"/>
          </p:cNvSpPr>
          <p:nvPr>
            <p:ph idx="1"/>
          </p:nvPr>
        </p:nvSpPr>
        <p:spPr/>
        <p:txBody>
          <a:bodyPr/>
          <a:lstStyle/>
          <a:p>
            <a:r>
              <a:rPr lang="nb-NO" dirty="0"/>
              <a:t>Maskinkode : 1 generasjon 1945-55</a:t>
            </a:r>
          </a:p>
          <a:p>
            <a:r>
              <a:rPr lang="nb-NO" dirty="0"/>
              <a:t>Assemblerkode: 2 generasjon </a:t>
            </a:r>
          </a:p>
          <a:p>
            <a:r>
              <a:rPr lang="nb-NO" dirty="0"/>
              <a:t>Fortran Cobol Basic: 3 generasjon 1955-65</a:t>
            </a:r>
          </a:p>
          <a:p>
            <a:r>
              <a:rPr lang="nb-NO" dirty="0"/>
              <a:t>C,C++ 	1965-80</a:t>
            </a:r>
          </a:p>
          <a:p>
            <a:r>
              <a:rPr lang="nb-NO" dirty="0"/>
              <a:t>Python Perl Ruby 4 generasjon. 1980-90</a:t>
            </a:r>
          </a:p>
          <a:p>
            <a:endParaRPr lang="nb-NO" dirty="0"/>
          </a:p>
          <a:p>
            <a:pPr marL="0" indent="0">
              <a:buNone/>
            </a:pPr>
            <a:endParaRPr lang="nb-NO" dirty="0"/>
          </a:p>
          <a:p>
            <a:endParaRPr lang="nb-NO" dirty="0"/>
          </a:p>
        </p:txBody>
      </p:sp>
      <p:pic>
        <p:nvPicPr>
          <p:cNvPr id="2050" name="Picture 2" descr="Premium Photo | Snake albino burmese python isolated on white background">
            <a:extLst>
              <a:ext uri="{FF2B5EF4-FFF2-40B4-BE49-F238E27FC236}">
                <a16:creationId xmlns:a16="http://schemas.microsoft.com/office/drawing/2014/main" id="{5259ACB9-6B84-439E-991B-3829E1EE6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052" y="29370"/>
            <a:ext cx="4777947" cy="318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8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E10E0D-ECA6-FD12-4081-87358872265E}"/>
              </a:ext>
            </a:extLst>
          </p:cNvPr>
          <p:cNvSpPr>
            <a:spLocks noGrp="1"/>
          </p:cNvSpPr>
          <p:nvPr>
            <p:ph type="title"/>
          </p:nvPr>
        </p:nvSpPr>
        <p:spPr/>
        <p:txBody>
          <a:bodyPr/>
          <a:lstStyle/>
          <a:p>
            <a:r>
              <a:rPr lang="nb-NO" dirty="0" err="1"/>
              <a:t>memes</a:t>
            </a:r>
            <a:endParaRPr lang="nb-NO" dirty="0"/>
          </a:p>
        </p:txBody>
      </p:sp>
      <p:pic>
        <p:nvPicPr>
          <p:cNvPr id="5" name="Picture 4">
            <a:extLst>
              <a:ext uri="{FF2B5EF4-FFF2-40B4-BE49-F238E27FC236}">
                <a16:creationId xmlns:a16="http://schemas.microsoft.com/office/drawing/2014/main" id="{96D65B1F-8266-9EA9-37B0-E96EF6906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1816"/>
            <a:ext cx="3321740" cy="55792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best cpu memes :) Memedroid">
            <a:extLst>
              <a:ext uri="{FF2B5EF4-FFF2-40B4-BE49-F238E27FC236}">
                <a16:creationId xmlns:a16="http://schemas.microsoft.com/office/drawing/2014/main" id="{63D5F0E7-041E-4D51-32EE-EC0C12F48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4" y="3206748"/>
            <a:ext cx="3071446" cy="3651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gen bildebeskrivelse er tilgjengelig.">
            <a:extLst>
              <a:ext uri="{FF2B5EF4-FFF2-40B4-BE49-F238E27FC236}">
                <a16:creationId xmlns:a16="http://schemas.microsoft.com/office/drawing/2014/main" id="{9E81BA0B-9A26-D7F9-1B2A-A45086198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036" y="365125"/>
            <a:ext cx="4387321" cy="29899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99D7001-F4D6-AD3A-665F-54432AB8C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3071" y="2633316"/>
            <a:ext cx="2995646" cy="42777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n være et bilde av tekst som sier 'Apple and Microsoft are natural enemies Like Programmers andTesters liesters Or Programmers Progra and Clients Or Programmers and-Managers and FOX 00 Or programmers progr and other programmers Damn Programmers, they are-never at peacewith anything'">
            <a:extLst>
              <a:ext uri="{FF2B5EF4-FFF2-40B4-BE49-F238E27FC236}">
                <a16:creationId xmlns:a16="http://schemas.microsoft.com/office/drawing/2014/main" id="{F8128EFF-F1C5-54E5-435F-9B47540B5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4952" y="2791061"/>
            <a:ext cx="3918804" cy="41200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gen bildebeskrivelse er tilgjengelig.">
            <a:extLst>
              <a:ext uri="{FF2B5EF4-FFF2-40B4-BE49-F238E27FC236}">
                <a16:creationId xmlns:a16="http://schemas.microsoft.com/office/drawing/2014/main" id="{03EB031E-07E6-4755-1E9B-53247C00A7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1011" y="0"/>
            <a:ext cx="5408364" cy="276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415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1087</Words>
  <Application>Microsoft Office PowerPoint</Application>
  <PresentationFormat>Widescreen</PresentationFormat>
  <Paragraphs>78</Paragraphs>
  <Slides>8</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Calibri</vt:lpstr>
      <vt:lpstr>Calibri Light</vt:lpstr>
      <vt:lpstr>Office-tema</vt:lpstr>
      <vt:lpstr>Prosessoren, programmeringsspråk++</vt:lpstr>
      <vt:lpstr>X86-64</vt:lpstr>
      <vt:lpstr>Eksekvering</vt:lpstr>
      <vt:lpstr>Eksekvering</vt:lpstr>
      <vt:lpstr>RAM –RANDOM ACCESS MEMORY</vt:lpstr>
      <vt:lpstr>RISC vs CISC</vt:lpstr>
      <vt:lpstr>Kodespråk</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Prosessoren, programmeringsspråk++</dc:title>
  <dc:creator>Oscar Hæstad Bjørnstad</dc:creator>
  <cp:lastModifiedBy>Oscar Hæstad Bjørnstad</cp:lastModifiedBy>
  <cp:revision>1</cp:revision>
  <dcterms:created xsi:type="dcterms:W3CDTF">2022-09-20T20:51:34Z</dcterms:created>
  <dcterms:modified xsi:type="dcterms:W3CDTF">2022-09-20T21:07:48Z</dcterms:modified>
</cp:coreProperties>
</file>