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2" r:id="rId3"/>
    <p:sldId id="264" r:id="rId4"/>
    <p:sldId id="265" r:id="rId5"/>
    <p:sldId id="266" r:id="rId6"/>
    <p:sldId id="267" r:id="rId7"/>
    <p:sldId id="268" r:id="rId8"/>
    <p:sldId id="278" r:id="rId9"/>
    <p:sldId id="269" r:id="rId10"/>
    <p:sldId id="270" r:id="rId11"/>
    <p:sldId id="271" r:id="rId12"/>
    <p:sldId id="272" r:id="rId13"/>
    <p:sldId id="273" r:id="rId14"/>
    <p:sldId id="274" r:id="rId15"/>
    <p:sldId id="276" r:id="rId16"/>
    <p:sldId id="275" r:id="rId17"/>
    <p:sldId id="257" r:id="rId18"/>
    <p:sldId id="263" r:id="rId19"/>
    <p:sldId id="279" r:id="rId20"/>
    <p:sldId id="258" r:id="rId21"/>
    <p:sldId id="260" r:id="rId22"/>
    <p:sldId id="261" r:id="rId23"/>
    <p:sldId id="280" r:id="rId24"/>
    <p:sldId id="281" r:id="rId25"/>
    <p:sldId id="282" r:id="rId26"/>
    <p:sldId id="283" r:id="rId27"/>
    <p:sldId id="277"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95" d="100"/>
          <a:sy n="95" d="100"/>
        </p:scale>
        <p:origin x="408"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5DCB5-2D9F-44BA-B785-72E33CFCB326}" type="datetimeFigureOut">
              <a:rPr lang="nb-NO" smtClean="0"/>
              <a:t>06.09.2022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F3C14-1C1E-4BB9-8500-4751D04C3BEF}" type="slidenum">
              <a:rPr lang="nb-NO" smtClean="0"/>
              <a:t>‹#›</a:t>
            </a:fld>
            <a:endParaRPr lang="nb-NO"/>
          </a:p>
        </p:txBody>
      </p:sp>
    </p:spTree>
    <p:extLst>
      <p:ext uri="{BB962C8B-B14F-4D97-AF65-F5344CB8AC3E}">
        <p14:creationId xmlns:p14="http://schemas.microsoft.com/office/powerpoint/2010/main" val="14682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dagens datamaskiner så representerer vi alt av data i form av bit. Alt fra lyd, Tekst, Bilder og video blir representert som  1 og 0 på en datamaskin, men hvordan får vi til dette?</a:t>
            </a:r>
          </a:p>
          <a:p>
            <a:endParaRPr lang="nb-NO" dirty="0"/>
          </a:p>
          <a:p>
            <a:r>
              <a:rPr lang="nb-NO" dirty="0"/>
              <a:t>Et bit er et tall som er enten 1 eller 0. Med et bit kan vi representere to tilstander, det kan være True eller False, det kan være om lyset i dette rommet er helt på eller helt av. Og for datamaskinen inne i kretsene kan det være om det er 0V i en ledning eller 5V.</a:t>
            </a:r>
          </a:p>
          <a:p>
            <a:endParaRPr lang="nb-NO" dirty="0"/>
          </a:p>
          <a:p>
            <a:r>
              <a:rPr lang="nb-NO" dirty="0"/>
              <a:t>Tabellen oppe i hjørnet viser hvilke tall vi kan representere ved hjelp av 4 bit. Dette vil da være 8 forskjellige tall.</a:t>
            </a:r>
          </a:p>
          <a:p>
            <a:r>
              <a:rPr lang="nb-NO" dirty="0"/>
              <a:t>Antallet tegn vi kan representere ved hjelp av en gitt mengde bit er gitt av formelen 2^n hvor n er antall bit.</a:t>
            </a:r>
          </a:p>
          <a:p>
            <a:endParaRPr lang="nb-NO" dirty="0"/>
          </a:p>
          <a:p>
            <a:endParaRPr lang="nb-NO" dirty="0"/>
          </a:p>
        </p:txBody>
      </p:sp>
      <p:sp>
        <p:nvSpPr>
          <p:cNvPr id="4" name="Plassholder for lysbildenummer 3"/>
          <p:cNvSpPr>
            <a:spLocks noGrp="1"/>
          </p:cNvSpPr>
          <p:nvPr>
            <p:ph type="sldNum" sz="quarter" idx="5"/>
          </p:nvPr>
        </p:nvSpPr>
        <p:spPr/>
        <p:txBody>
          <a:bodyPr/>
          <a:lstStyle/>
          <a:p>
            <a:fld id="{EFDBFAFF-3E22-4885-AC76-6AC73EE0063E}" type="slidenum">
              <a:rPr lang="nb-NO" smtClean="0"/>
              <a:t>2</a:t>
            </a:fld>
            <a:endParaRPr lang="nb-NO"/>
          </a:p>
        </p:txBody>
      </p:sp>
    </p:spTree>
    <p:extLst>
      <p:ext uri="{BB962C8B-B14F-4D97-AF65-F5344CB8AC3E}">
        <p14:creationId xmlns:p14="http://schemas.microsoft.com/office/powerpoint/2010/main" val="174318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 inneholder 1 000 000 tegn og litt over 143 000 er foreløpig definert. Det meste av ny programvare støtter </a:t>
            </a:r>
            <a:r>
              <a:rPr lang="nb-NO" dirty="0" err="1"/>
              <a:t>unicode</a:t>
            </a:r>
            <a:r>
              <a:rPr lang="nb-NO" dirty="0"/>
              <a:t>.</a:t>
            </a:r>
          </a:p>
        </p:txBody>
      </p:sp>
      <p:sp>
        <p:nvSpPr>
          <p:cNvPr id="4" name="Plassholder for lysbildenummer 3"/>
          <p:cNvSpPr>
            <a:spLocks noGrp="1"/>
          </p:cNvSpPr>
          <p:nvPr>
            <p:ph type="sldNum" sz="quarter" idx="5"/>
          </p:nvPr>
        </p:nvSpPr>
        <p:spPr/>
        <p:txBody>
          <a:bodyPr/>
          <a:lstStyle/>
          <a:p>
            <a:fld id="{EFDBFAFF-3E22-4885-AC76-6AC73EE0063E}" type="slidenum">
              <a:rPr lang="nb-NO" smtClean="0"/>
              <a:t>12</a:t>
            </a:fld>
            <a:endParaRPr lang="nb-NO"/>
          </a:p>
        </p:txBody>
      </p:sp>
    </p:spTree>
    <p:extLst>
      <p:ext uri="{BB962C8B-B14F-4D97-AF65-F5344CB8AC3E}">
        <p14:creationId xmlns:p14="http://schemas.microsoft.com/office/powerpoint/2010/main" val="3528380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kan ta mye plass med høy oppløsning og mange farger.</a:t>
            </a:r>
          </a:p>
          <a:p>
            <a:r>
              <a:rPr lang="nb-NO" dirty="0"/>
              <a:t>Vi kan dele farger opp i en tabell så vi bruker mindre data.</a:t>
            </a:r>
          </a:p>
          <a:p>
            <a:endParaRPr lang="nb-NO" dirty="0"/>
          </a:p>
        </p:txBody>
      </p:sp>
      <p:sp>
        <p:nvSpPr>
          <p:cNvPr id="4" name="Plassholder for lysbildenummer 3"/>
          <p:cNvSpPr>
            <a:spLocks noGrp="1"/>
          </p:cNvSpPr>
          <p:nvPr>
            <p:ph type="sldNum" sz="quarter" idx="5"/>
          </p:nvPr>
        </p:nvSpPr>
        <p:spPr/>
        <p:txBody>
          <a:bodyPr/>
          <a:lstStyle/>
          <a:p>
            <a:fld id="{EFDBFAFF-3E22-4885-AC76-6AC73EE0063E}" type="slidenum">
              <a:rPr lang="nb-NO" smtClean="0"/>
              <a:t>13</a:t>
            </a:fld>
            <a:endParaRPr lang="nb-NO"/>
          </a:p>
        </p:txBody>
      </p:sp>
    </p:spTree>
    <p:extLst>
      <p:ext uri="{BB962C8B-B14F-4D97-AF65-F5344CB8AC3E}">
        <p14:creationId xmlns:p14="http://schemas.microsoft.com/office/powerpoint/2010/main" val="2596960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finnes flere formater på bilder, noen lager små tabeller og setter bitsene opp på smartere metoder for å lage bildene mindre. Det går også for programmer å regne ut hva som skal komme videre i bildet for å redusere mengden. </a:t>
            </a:r>
          </a:p>
        </p:txBody>
      </p:sp>
      <p:sp>
        <p:nvSpPr>
          <p:cNvPr id="4" name="Plassholder for lysbildenummer 3"/>
          <p:cNvSpPr>
            <a:spLocks noGrp="1"/>
          </p:cNvSpPr>
          <p:nvPr>
            <p:ph type="sldNum" sz="quarter" idx="5"/>
          </p:nvPr>
        </p:nvSpPr>
        <p:spPr/>
        <p:txBody>
          <a:bodyPr/>
          <a:lstStyle/>
          <a:p>
            <a:fld id="{EFDBFAFF-3E22-4885-AC76-6AC73EE0063E}" type="slidenum">
              <a:rPr lang="nb-NO" smtClean="0"/>
              <a:t>14</a:t>
            </a:fld>
            <a:endParaRPr lang="nb-NO"/>
          </a:p>
        </p:txBody>
      </p:sp>
    </p:spTree>
    <p:extLst>
      <p:ext uri="{BB962C8B-B14F-4D97-AF65-F5344CB8AC3E}">
        <p14:creationId xmlns:p14="http://schemas.microsoft.com/office/powerpoint/2010/main" val="1614981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Lett å skalere!</a:t>
            </a:r>
          </a:p>
          <a:p>
            <a:endParaRPr lang="nb-NO" dirty="0"/>
          </a:p>
        </p:txBody>
      </p:sp>
      <p:sp>
        <p:nvSpPr>
          <p:cNvPr id="4" name="Plassholder for lysbildenummer 3"/>
          <p:cNvSpPr>
            <a:spLocks noGrp="1"/>
          </p:cNvSpPr>
          <p:nvPr>
            <p:ph type="sldNum" sz="quarter" idx="5"/>
          </p:nvPr>
        </p:nvSpPr>
        <p:spPr/>
        <p:txBody>
          <a:bodyPr/>
          <a:lstStyle/>
          <a:p>
            <a:fld id="{EFDBFAFF-3E22-4885-AC76-6AC73EE0063E}" type="slidenum">
              <a:rPr lang="nb-NO" smtClean="0"/>
              <a:t>15</a:t>
            </a:fld>
            <a:endParaRPr lang="nb-NO"/>
          </a:p>
        </p:txBody>
      </p:sp>
    </p:spTree>
    <p:extLst>
      <p:ext uri="{BB962C8B-B14F-4D97-AF65-F5344CB8AC3E}">
        <p14:creationId xmlns:p14="http://schemas.microsoft.com/office/powerpoint/2010/main" val="3450333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i vi lagrer lyd sampler vi lyden, det vil si at vi måler lyden hvert 1/1000 s.</a:t>
            </a:r>
          </a:p>
          <a:p>
            <a:r>
              <a:rPr lang="nb-NO" dirty="0"/>
              <a:t>Hvor ofte må vi sample? Vi mennesker kan ikke høre lyder under 20Hz og over 20 000Hz. Derfor holder det å sample 40 000 </a:t>
            </a:r>
            <a:r>
              <a:rPr lang="nb-NO" dirty="0" err="1"/>
              <a:t>hz</a:t>
            </a:r>
            <a:r>
              <a:rPr lang="nb-NO" dirty="0"/>
              <a:t> som er dobbelt av den raskeste frekvensen.</a:t>
            </a:r>
          </a:p>
          <a:p>
            <a:endParaRPr lang="nb-NO" dirty="0"/>
          </a:p>
          <a:p>
            <a:r>
              <a:rPr lang="nb-NO" dirty="0"/>
              <a:t>Vi kan også spare plass ved at svakere lyder ikke høres så godt i inntil 0,2 sekunder etter en sterk lyd.</a:t>
            </a:r>
          </a:p>
          <a:p>
            <a:endParaRPr lang="nb-NO" dirty="0"/>
          </a:p>
          <a:p>
            <a:r>
              <a:rPr lang="nb-NO" dirty="0"/>
              <a:t>Kvaliteten går ned om vi komprimerer </a:t>
            </a:r>
            <a:r>
              <a:rPr lang="nb-NO" dirty="0" err="1"/>
              <a:t>mmer</a:t>
            </a:r>
            <a:r>
              <a:rPr lang="nb-NO" dirty="0"/>
              <a:t> enn ned til </a:t>
            </a:r>
            <a:r>
              <a:rPr lang="nb-NO" dirty="0" err="1"/>
              <a:t>ca</a:t>
            </a:r>
            <a:r>
              <a:rPr lang="nb-NO" dirty="0"/>
              <a:t> 128kb/s</a:t>
            </a:r>
          </a:p>
          <a:p>
            <a:endParaRPr lang="nb-NO" dirty="0"/>
          </a:p>
          <a:p>
            <a:r>
              <a:rPr lang="nb-NO" dirty="0"/>
              <a:t> </a:t>
            </a:r>
          </a:p>
        </p:txBody>
      </p:sp>
      <p:sp>
        <p:nvSpPr>
          <p:cNvPr id="4" name="Plassholder for lysbildenummer 3"/>
          <p:cNvSpPr>
            <a:spLocks noGrp="1"/>
          </p:cNvSpPr>
          <p:nvPr>
            <p:ph type="sldNum" sz="quarter" idx="5"/>
          </p:nvPr>
        </p:nvSpPr>
        <p:spPr/>
        <p:txBody>
          <a:bodyPr/>
          <a:lstStyle/>
          <a:p>
            <a:fld id="{EFDBFAFF-3E22-4885-AC76-6AC73EE0063E}" type="slidenum">
              <a:rPr lang="nb-NO" smtClean="0"/>
              <a:t>16</a:t>
            </a:fld>
            <a:endParaRPr lang="nb-NO"/>
          </a:p>
        </p:txBody>
      </p:sp>
    </p:spTree>
    <p:extLst>
      <p:ext uri="{BB962C8B-B14F-4D97-AF65-F5344CB8AC3E}">
        <p14:creationId xmlns:p14="http://schemas.microsoft.com/office/powerpoint/2010/main" val="346279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Minnet i en datamaskin inneholder både instruksjonene og dataen. Dette betyr at vi kan lagre instruksjoner og variabler i minnet</a:t>
            </a:r>
          </a:p>
        </p:txBody>
      </p:sp>
      <p:sp>
        <p:nvSpPr>
          <p:cNvPr id="4" name="Plassholder for lysbildenummer 3"/>
          <p:cNvSpPr>
            <a:spLocks noGrp="1"/>
          </p:cNvSpPr>
          <p:nvPr>
            <p:ph type="sldNum" sz="quarter" idx="5"/>
          </p:nvPr>
        </p:nvSpPr>
        <p:spPr/>
        <p:txBody>
          <a:bodyPr/>
          <a:lstStyle/>
          <a:p>
            <a:fld id="{A2EFFC20-CE12-40A7-B922-673BED71BDB5}" type="slidenum">
              <a:rPr lang="nb-NO" smtClean="0"/>
              <a:t>17</a:t>
            </a:fld>
            <a:endParaRPr lang="nb-NO"/>
          </a:p>
        </p:txBody>
      </p:sp>
    </p:spTree>
    <p:extLst>
      <p:ext uri="{BB962C8B-B14F-4D97-AF65-F5344CB8AC3E}">
        <p14:creationId xmlns:p14="http://schemas.microsoft.com/office/powerpoint/2010/main" val="352871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CPU er det man ofte kaller for hjernen til en datamaskin. Og i de fleste datamaskiner så er den en liten datamaskin i seg selv. Den inneholder minne i form av registre, samt at den inneholder kontroll logikk og en ALU.</a:t>
            </a:r>
          </a:p>
          <a:p>
            <a:r>
              <a:rPr lang="nb-NO" dirty="0"/>
              <a:t>ALU står for </a:t>
            </a:r>
            <a:r>
              <a:rPr lang="nb-NO" dirty="0" err="1"/>
              <a:t>Arthmetic</a:t>
            </a:r>
            <a:r>
              <a:rPr lang="nb-NO" dirty="0"/>
              <a:t> </a:t>
            </a:r>
            <a:r>
              <a:rPr lang="nb-NO" dirty="0" err="1"/>
              <a:t>logic</a:t>
            </a:r>
            <a:r>
              <a:rPr lang="nb-NO" dirty="0"/>
              <a:t> unit. Dette er delen av datamaskinen som </a:t>
            </a:r>
            <a:r>
              <a:rPr lang="nb-NO" dirty="0" err="1"/>
              <a:t>prossesserer</a:t>
            </a:r>
            <a:r>
              <a:rPr lang="nb-NO" dirty="0"/>
              <a:t> tallene og kommandoene. Den tar for seg alt av addisjon, subtraksjon, multiplikasjon og andre kommandoer som finnes til en datamaskin. </a:t>
            </a:r>
          </a:p>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18</a:t>
            </a:fld>
            <a:endParaRPr lang="nb-NO"/>
          </a:p>
        </p:txBody>
      </p:sp>
    </p:spTree>
    <p:extLst>
      <p:ext uri="{BB962C8B-B14F-4D97-AF65-F5344CB8AC3E}">
        <p14:creationId xmlns:p14="http://schemas.microsoft.com/office/powerpoint/2010/main" val="968931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CPU er det man ofte kaller for hjernen til en datamaskin. Og i de fleste datamaskiner så er den en liten datamaskin i seg selv. Den inneholder minne i form av registre, samt at den inneholder kontroll logikk og en ALU.</a:t>
            </a:r>
          </a:p>
          <a:p>
            <a:r>
              <a:rPr lang="nb-NO" dirty="0"/>
              <a:t>ALU står for </a:t>
            </a:r>
            <a:r>
              <a:rPr lang="nb-NO" dirty="0" err="1"/>
              <a:t>Arthmetic</a:t>
            </a:r>
            <a:r>
              <a:rPr lang="nb-NO" dirty="0"/>
              <a:t> </a:t>
            </a:r>
            <a:r>
              <a:rPr lang="nb-NO" dirty="0" err="1"/>
              <a:t>logic</a:t>
            </a:r>
            <a:r>
              <a:rPr lang="nb-NO" dirty="0"/>
              <a:t> unit. Dette er delen av datamaskinen som </a:t>
            </a:r>
            <a:r>
              <a:rPr lang="nb-NO" dirty="0" err="1"/>
              <a:t>prossesserer</a:t>
            </a:r>
            <a:r>
              <a:rPr lang="nb-NO" dirty="0"/>
              <a:t> tallene og kommandoene. Den tar for seg alt av addisjon, subtraksjon, multiplikasjon og andre kommandoer som finnes til en datamaskin. </a:t>
            </a:r>
          </a:p>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19</a:t>
            </a:fld>
            <a:endParaRPr lang="nb-NO"/>
          </a:p>
        </p:txBody>
      </p:sp>
    </p:spTree>
    <p:extLst>
      <p:ext uri="{BB962C8B-B14F-4D97-AF65-F5344CB8AC3E}">
        <p14:creationId xmlns:p14="http://schemas.microsoft.com/office/powerpoint/2010/main" val="379961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LMC står for </a:t>
            </a:r>
            <a:r>
              <a:rPr lang="nb-NO" dirty="0" err="1"/>
              <a:t>little</a:t>
            </a:r>
            <a:r>
              <a:rPr lang="nb-NO" dirty="0"/>
              <a:t> man computer. Den vi skal bruke i in1020 bruker </a:t>
            </a:r>
            <a:r>
              <a:rPr lang="nb-NO" dirty="0" err="1"/>
              <a:t>desimall</a:t>
            </a:r>
            <a:r>
              <a:rPr lang="nb-NO" dirty="0"/>
              <a:t> framfor binære tall.</a:t>
            </a:r>
          </a:p>
        </p:txBody>
      </p:sp>
      <p:sp>
        <p:nvSpPr>
          <p:cNvPr id="4" name="Plassholder for lysbildenummer 3"/>
          <p:cNvSpPr>
            <a:spLocks noGrp="1"/>
          </p:cNvSpPr>
          <p:nvPr>
            <p:ph type="sldNum" sz="quarter" idx="5"/>
          </p:nvPr>
        </p:nvSpPr>
        <p:spPr/>
        <p:txBody>
          <a:bodyPr/>
          <a:lstStyle/>
          <a:p>
            <a:fld id="{A2EFFC20-CE12-40A7-B922-673BED71BDB5}" type="slidenum">
              <a:rPr lang="nb-NO" smtClean="0"/>
              <a:t>20</a:t>
            </a:fld>
            <a:endParaRPr lang="nb-NO"/>
          </a:p>
        </p:txBody>
      </p:sp>
    </p:spTree>
    <p:extLst>
      <p:ext uri="{BB962C8B-B14F-4D97-AF65-F5344CB8AC3E}">
        <p14:creationId xmlns:p14="http://schemas.microsoft.com/office/powerpoint/2010/main" val="1416818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LMC har 100 lagringsplasser. Disse er indeksert litt som en vanlig liste i </a:t>
            </a:r>
            <a:r>
              <a:rPr lang="nb-NO" dirty="0" err="1"/>
              <a:t>python</a:t>
            </a:r>
            <a:r>
              <a:rPr lang="nb-NO" dirty="0"/>
              <a:t> hvor den første plassen er 00 og den siste er 99.</a:t>
            </a:r>
          </a:p>
          <a:p>
            <a:r>
              <a:rPr lang="nb-NO" dirty="0"/>
              <a:t>I disse 100 plassene blir alt av data lagret. Her lagrer den alt fra kommandoer til vanlig data som en vil ha som tegn.</a:t>
            </a:r>
          </a:p>
          <a:p>
            <a:r>
              <a:rPr lang="nb-NO" dirty="0"/>
              <a:t>Disse 100 plassene for lagring av data kaller vi for RAM. Det står for Random Access </a:t>
            </a:r>
            <a:r>
              <a:rPr lang="nb-NO" dirty="0" err="1"/>
              <a:t>memory</a:t>
            </a:r>
            <a:r>
              <a:rPr lang="nb-NO" dirty="0"/>
              <a:t> . Dette er da minne som kan hentes og skrives til etter behov og kan hentes i tilfeldig rekkefølge.</a:t>
            </a:r>
          </a:p>
          <a:p>
            <a:r>
              <a:rPr lang="nb-NO" dirty="0"/>
              <a:t>LMC maskinen bruker et språk som heter Assembly. Dette er så nære å kode binært som de fleste noen gang vil komme, for her koder vi direkte på instruksjonene som CPU kjører. Her finnes det ingen snarveier!</a:t>
            </a:r>
          </a:p>
          <a:p>
            <a:r>
              <a:rPr lang="nb-NO" dirty="0"/>
              <a:t>For å kommunisere med brukeren når det er lastet et program inn på maskinen har vi et input vindu der maskinen kan spørre etter inputs fra brukeren. Dette er som kommandoen input() i </a:t>
            </a:r>
            <a:r>
              <a:rPr lang="nb-NO" dirty="0" err="1"/>
              <a:t>python</a:t>
            </a:r>
            <a:r>
              <a:rPr lang="nb-NO" dirty="0"/>
              <a:t>.</a:t>
            </a:r>
          </a:p>
          <a:p>
            <a:r>
              <a:rPr lang="nb-NO" dirty="0"/>
              <a:t>Det finnes også en output som fungerer litt som </a:t>
            </a:r>
            <a:r>
              <a:rPr lang="nb-NO" dirty="0" err="1"/>
              <a:t>print</a:t>
            </a:r>
            <a:r>
              <a:rPr lang="nb-NO" dirty="0"/>
              <a:t> funksjonen i </a:t>
            </a:r>
            <a:r>
              <a:rPr lang="nb-NO" dirty="0" err="1"/>
              <a:t>python</a:t>
            </a:r>
            <a:r>
              <a:rPr lang="nb-NO" dirty="0"/>
              <a:t>. Bare at her kan du kun ta tegn for tegn og du må bestemme om du skriver </a:t>
            </a:r>
            <a:r>
              <a:rPr lang="nb-NO" dirty="0" err="1"/>
              <a:t>ascii</a:t>
            </a:r>
            <a:r>
              <a:rPr lang="nb-NO" dirty="0"/>
              <a:t> tegnet eller tallet.</a:t>
            </a:r>
          </a:p>
          <a:p>
            <a:endParaRPr lang="nb-NO" dirty="0"/>
          </a:p>
          <a:p>
            <a:r>
              <a:rPr lang="nb-NO" dirty="0"/>
              <a:t>På vår vakre LMC har vi også en CPU. Denne ser vi at inneholder en Program </a:t>
            </a:r>
            <a:r>
              <a:rPr lang="nb-NO" dirty="0" err="1"/>
              <a:t>counter</a:t>
            </a:r>
            <a:r>
              <a:rPr lang="nb-NO" dirty="0"/>
              <a:t>. Denne sin funksjon er å holde styr på hvor i minnet vi er, samt at den skal øke med 1 etter hver gang vi utfører en instruksjon.</a:t>
            </a:r>
          </a:p>
          <a:p>
            <a:r>
              <a:rPr lang="nb-NO" dirty="0" err="1"/>
              <a:t>InstruksjonsRegisteret</a:t>
            </a:r>
            <a:r>
              <a:rPr lang="nb-NO" dirty="0"/>
              <a:t> fanger opp hva slags type instruksjon vi henter fra minnet.</a:t>
            </a:r>
          </a:p>
          <a:p>
            <a:r>
              <a:rPr lang="nb-NO" dirty="0"/>
              <a:t>Så har vi noe som heter </a:t>
            </a:r>
            <a:r>
              <a:rPr lang="nb-NO" dirty="0" err="1"/>
              <a:t>Accumulatoren</a:t>
            </a:r>
            <a:r>
              <a:rPr lang="nb-NO" dirty="0"/>
              <a:t>. Dette er en midlertidig minneplass som får inn resultatet av den sist utførte funksjonen på </a:t>
            </a:r>
            <a:r>
              <a:rPr lang="nb-NO" dirty="0" err="1"/>
              <a:t>ALUen</a:t>
            </a:r>
            <a:r>
              <a:rPr lang="nb-NO" dirty="0"/>
              <a:t>. Som vi ser stikker ned fra </a:t>
            </a:r>
            <a:r>
              <a:rPr lang="nb-NO" dirty="0" err="1"/>
              <a:t>accumulatoren</a:t>
            </a:r>
            <a:r>
              <a:rPr lang="nb-NO" dirty="0"/>
              <a:t>.</a:t>
            </a:r>
          </a:p>
          <a:p>
            <a:r>
              <a:rPr lang="nb-NO" dirty="0"/>
              <a:t>Vi kan også se </a:t>
            </a:r>
            <a:r>
              <a:rPr lang="nb-NO" dirty="0" err="1"/>
              <a:t>addressregister</a:t>
            </a:r>
            <a:r>
              <a:rPr lang="nb-NO" dirty="0"/>
              <a:t>. Den holder styr på hvilken data vi henter data fra.</a:t>
            </a:r>
          </a:p>
        </p:txBody>
      </p:sp>
      <p:sp>
        <p:nvSpPr>
          <p:cNvPr id="4" name="Plassholder for lysbildenummer 3"/>
          <p:cNvSpPr>
            <a:spLocks noGrp="1"/>
          </p:cNvSpPr>
          <p:nvPr>
            <p:ph type="sldNum" sz="quarter" idx="5"/>
          </p:nvPr>
        </p:nvSpPr>
        <p:spPr/>
        <p:txBody>
          <a:bodyPr/>
          <a:lstStyle/>
          <a:p>
            <a:fld id="{A2EFFC20-CE12-40A7-B922-673BED71BDB5}" type="slidenum">
              <a:rPr lang="nb-NO" smtClean="0"/>
              <a:t>21</a:t>
            </a:fld>
            <a:endParaRPr lang="nb-NO"/>
          </a:p>
        </p:txBody>
      </p:sp>
    </p:spTree>
    <p:extLst>
      <p:ext uri="{BB962C8B-B14F-4D97-AF65-F5344CB8AC3E}">
        <p14:creationId xmlns:p14="http://schemas.microsoft.com/office/powerpoint/2010/main" val="79247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vi ser på tallsystemer kan vi si at formelen er </a:t>
            </a:r>
            <a:r>
              <a:rPr lang="nb-NO" dirty="0" err="1"/>
              <a:t>a^n</a:t>
            </a:r>
            <a:r>
              <a:rPr lang="nb-NO" dirty="0"/>
              <a:t> hvor a er systemet vi bruker og n er antall sifre vi har plass til. Når vi mennesker regner bruker vi ofte 10-tallsystemet siden det er lett å regne på med 10 fingre. Men har du noen gang prøvd å telle binært på fingrene? Da lar du 0 være at fingeren er nede, mens 1 er når fingeren er strukket ut.</a:t>
            </a:r>
          </a:p>
          <a:p>
            <a:endParaRPr lang="nb-NO" dirty="0"/>
          </a:p>
          <a:p>
            <a:r>
              <a:rPr lang="nb-NO" dirty="0"/>
              <a:t>Men hvordan konverterer vi fra de forskjellige systemene til hverandre?</a:t>
            </a:r>
          </a:p>
          <a:p>
            <a:r>
              <a:rPr lang="nb-NO" dirty="0"/>
              <a:t>La oss si at vi har tallet 25, hvordan gjør vi det om til binært? Løsningen? Jo vi ser på tallet, deler det på 2 og ser på resten som blir igjen. Repeter dette til du er på 0</a:t>
            </a:r>
          </a:p>
        </p:txBody>
      </p:sp>
      <p:sp>
        <p:nvSpPr>
          <p:cNvPr id="4" name="Plassholder for lysbildenummer 3"/>
          <p:cNvSpPr>
            <a:spLocks noGrp="1"/>
          </p:cNvSpPr>
          <p:nvPr>
            <p:ph type="sldNum" sz="quarter" idx="5"/>
          </p:nvPr>
        </p:nvSpPr>
        <p:spPr/>
        <p:txBody>
          <a:bodyPr/>
          <a:lstStyle/>
          <a:p>
            <a:fld id="{EFDBFAFF-3E22-4885-AC76-6AC73EE0063E}" type="slidenum">
              <a:rPr lang="nb-NO" smtClean="0"/>
              <a:t>4</a:t>
            </a:fld>
            <a:endParaRPr lang="nb-NO"/>
          </a:p>
        </p:txBody>
      </p:sp>
    </p:spTree>
    <p:extLst>
      <p:ext uri="{BB962C8B-B14F-4D97-AF65-F5344CB8AC3E}">
        <p14:creationId xmlns:p14="http://schemas.microsoft.com/office/powerpoint/2010/main" val="766470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få datamaskinen til å gjøre det vi vil så har vi et par kommandoer. Denne datamaskinen er ganske dum, så den kan ikke gange eller dele. Men det er funksjoner man kan lage selv med å ta minus det gjeldende tallet mange ganger,</a:t>
            </a:r>
          </a:p>
        </p:txBody>
      </p:sp>
      <p:sp>
        <p:nvSpPr>
          <p:cNvPr id="4" name="Plassholder for lysbildenummer 3"/>
          <p:cNvSpPr>
            <a:spLocks noGrp="1"/>
          </p:cNvSpPr>
          <p:nvPr>
            <p:ph type="sldNum" sz="quarter" idx="5"/>
          </p:nvPr>
        </p:nvSpPr>
        <p:spPr/>
        <p:txBody>
          <a:bodyPr/>
          <a:lstStyle/>
          <a:p>
            <a:fld id="{A2EFFC20-CE12-40A7-B922-673BED71BDB5}" type="slidenum">
              <a:rPr lang="nb-NO" smtClean="0"/>
              <a:t>23</a:t>
            </a:fld>
            <a:endParaRPr lang="nb-NO"/>
          </a:p>
        </p:txBody>
      </p:sp>
    </p:spTree>
    <p:extLst>
      <p:ext uri="{BB962C8B-B14F-4D97-AF65-F5344CB8AC3E}">
        <p14:creationId xmlns:p14="http://schemas.microsoft.com/office/powerpoint/2010/main" val="3171465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kanskje en enklere ASCII tabell.</a:t>
            </a:r>
          </a:p>
        </p:txBody>
      </p:sp>
      <p:sp>
        <p:nvSpPr>
          <p:cNvPr id="4" name="Plassholder for lysbildenummer 3"/>
          <p:cNvSpPr>
            <a:spLocks noGrp="1"/>
          </p:cNvSpPr>
          <p:nvPr>
            <p:ph type="sldNum" sz="quarter" idx="5"/>
          </p:nvPr>
        </p:nvSpPr>
        <p:spPr/>
        <p:txBody>
          <a:bodyPr/>
          <a:lstStyle/>
          <a:p>
            <a:fld id="{A2EFFC20-CE12-40A7-B922-673BED71BDB5}" type="slidenum">
              <a:rPr lang="nb-NO" smtClean="0"/>
              <a:t>24</a:t>
            </a:fld>
            <a:endParaRPr lang="nb-NO"/>
          </a:p>
        </p:txBody>
      </p:sp>
    </p:spTree>
    <p:extLst>
      <p:ext uri="{BB962C8B-B14F-4D97-AF65-F5344CB8AC3E}">
        <p14:creationId xmlns:p14="http://schemas.microsoft.com/office/powerpoint/2010/main" val="3627845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bruker Assembler fordi det er ofte lettere å forstå enn de numeriske kodene. Da kan vi også skrive ett program som </a:t>
            </a:r>
            <a:r>
              <a:rPr lang="nb-NO" dirty="0" err="1"/>
              <a:t>daamaskinen</a:t>
            </a:r>
            <a:r>
              <a:rPr lang="nb-NO" dirty="0"/>
              <a:t> kan sette inn i LMC for oss uten at vi må programmere hver enkelt </a:t>
            </a:r>
            <a:r>
              <a:rPr lang="nb-NO" dirty="0" err="1"/>
              <a:t>minneCelle</a:t>
            </a:r>
            <a:r>
              <a:rPr lang="nb-NO" dirty="0"/>
              <a:t> for hånd!</a:t>
            </a:r>
          </a:p>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25</a:t>
            </a:fld>
            <a:endParaRPr lang="nb-NO"/>
          </a:p>
        </p:txBody>
      </p:sp>
    </p:spTree>
    <p:extLst>
      <p:ext uri="{BB962C8B-B14F-4D97-AF65-F5344CB8AC3E}">
        <p14:creationId xmlns:p14="http://schemas.microsoft.com/office/powerpoint/2010/main" val="2755695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Riktig svar er 21. For først vil den da lagre input i 50. så vil den legge til input to ganger. Det vil gi oss 7+7+7=21</a:t>
            </a:r>
          </a:p>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26</a:t>
            </a:fld>
            <a:endParaRPr lang="nb-NO"/>
          </a:p>
        </p:txBody>
      </p:sp>
    </p:spTree>
    <p:extLst>
      <p:ext uri="{BB962C8B-B14F-4D97-AF65-F5344CB8AC3E}">
        <p14:creationId xmlns:p14="http://schemas.microsoft.com/office/powerpoint/2010/main" val="182262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FDBFAFF-3E22-4885-AC76-6AC73EE0063E}" type="slidenum">
              <a:rPr lang="nb-NO" smtClean="0"/>
              <a:t>5</a:t>
            </a:fld>
            <a:endParaRPr lang="nb-NO"/>
          </a:p>
        </p:txBody>
      </p:sp>
    </p:spTree>
    <p:extLst>
      <p:ext uri="{BB962C8B-B14F-4D97-AF65-F5344CB8AC3E}">
        <p14:creationId xmlns:p14="http://schemas.microsoft.com/office/powerpoint/2010/main" val="130473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gjøre det lettere for oss mennesker å jobbe med binære tall har vi en skrivemåte som heter </a:t>
            </a:r>
            <a:r>
              <a:rPr lang="nb-NO" dirty="0" err="1"/>
              <a:t>hexadecimal</a:t>
            </a:r>
            <a:r>
              <a:rPr lang="nb-NO" dirty="0"/>
              <a:t>. Denne skrivemetoden samler 4 og 4 bit og gir det et nummer/bokstav</a:t>
            </a:r>
          </a:p>
          <a:p>
            <a:r>
              <a:rPr lang="nb-NO" dirty="0"/>
              <a:t>Som dere ser har jeg markert 0x i rødt det er fordi dette sier at vi jobber med et </a:t>
            </a:r>
            <a:r>
              <a:rPr lang="nb-NO" dirty="0" err="1"/>
              <a:t>hexadecimal</a:t>
            </a:r>
            <a:r>
              <a:rPr lang="nb-NO" dirty="0"/>
              <a:t> tall.</a:t>
            </a:r>
          </a:p>
        </p:txBody>
      </p:sp>
      <p:sp>
        <p:nvSpPr>
          <p:cNvPr id="4" name="Plassholder for lysbildenummer 3"/>
          <p:cNvSpPr>
            <a:spLocks noGrp="1"/>
          </p:cNvSpPr>
          <p:nvPr>
            <p:ph type="sldNum" sz="quarter" idx="5"/>
          </p:nvPr>
        </p:nvSpPr>
        <p:spPr/>
        <p:txBody>
          <a:bodyPr/>
          <a:lstStyle/>
          <a:p>
            <a:fld id="{EFDBFAFF-3E22-4885-AC76-6AC73EE0063E}" type="slidenum">
              <a:rPr lang="nb-NO" smtClean="0"/>
              <a:t>6</a:t>
            </a:fld>
            <a:endParaRPr lang="nb-NO"/>
          </a:p>
        </p:txBody>
      </p:sp>
    </p:spTree>
    <p:extLst>
      <p:ext uri="{BB962C8B-B14F-4D97-AF65-F5344CB8AC3E}">
        <p14:creationId xmlns:p14="http://schemas.microsoft.com/office/powerpoint/2010/main" val="292532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representere negative tall må finne en måte å gjøre dette på.</a:t>
            </a:r>
          </a:p>
          <a:p>
            <a:r>
              <a:rPr lang="nb-NO" dirty="0"/>
              <a:t>En metode er å sette første bit som + eller -, og beholde den resterende representasjonen.</a:t>
            </a:r>
          </a:p>
          <a:p>
            <a:r>
              <a:rPr lang="nb-NO" dirty="0"/>
              <a:t>Denne fremgangsmetoden har noen haker: Det blir 2 representasjoner for 0, og det vil være vanskelig å legge sammen to binære tall.</a:t>
            </a:r>
          </a:p>
          <a:p>
            <a:endParaRPr lang="nb-NO" dirty="0"/>
          </a:p>
          <a:p>
            <a:r>
              <a:rPr lang="nb-NO" dirty="0"/>
              <a:t>Metoden som vi bruker i dag setter det minste mulige tallet vi kan ha som 1 med bare nuller bak. Det betyr at når vi har 8 bit så har vi -128 som det minste mulige tallet. Videre teller vi oss oppover på normalt vis. Det gjør at tallet -1 skrives 1 1 1 1 1 1 1 1. </a:t>
            </a:r>
          </a:p>
          <a:p>
            <a:r>
              <a:rPr lang="nb-NO" dirty="0"/>
              <a:t>Legger vi så til den binære verdien for en vil summen av disse gi 1 på det 9ende bittet. Siden dette ikke eksisterer forkaster vi det bittet og sitter igjen med 8 nuller som er den binære representasjonen for 0. Altså -1 + 1=0 !</a:t>
            </a:r>
          </a:p>
        </p:txBody>
      </p:sp>
      <p:sp>
        <p:nvSpPr>
          <p:cNvPr id="4" name="Plassholder for lysbildenummer 3"/>
          <p:cNvSpPr>
            <a:spLocks noGrp="1"/>
          </p:cNvSpPr>
          <p:nvPr>
            <p:ph type="sldNum" sz="quarter" idx="5"/>
          </p:nvPr>
        </p:nvSpPr>
        <p:spPr/>
        <p:txBody>
          <a:bodyPr/>
          <a:lstStyle/>
          <a:p>
            <a:fld id="{EFDBFAFF-3E22-4885-AC76-6AC73EE0063E}" type="slidenum">
              <a:rPr lang="nb-NO" smtClean="0"/>
              <a:t>7</a:t>
            </a:fld>
            <a:endParaRPr lang="nb-NO"/>
          </a:p>
        </p:txBody>
      </p:sp>
    </p:spTree>
    <p:extLst>
      <p:ext uri="{BB962C8B-B14F-4D97-AF65-F5344CB8AC3E}">
        <p14:creationId xmlns:p14="http://schemas.microsoft.com/office/powerpoint/2010/main" val="65635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Du får oppgitt antall bits i toerkomplementet.</a:t>
            </a:r>
          </a:p>
          <a:p>
            <a:r>
              <a:rPr lang="nb-NO" dirty="0"/>
              <a:t>I eksempelet skal vi ha -21 totalt.</a:t>
            </a:r>
          </a:p>
          <a:p>
            <a:endParaRPr lang="nb-NO" dirty="0"/>
          </a:p>
          <a:p>
            <a:r>
              <a:rPr lang="nb-NO" dirty="0"/>
              <a:t>Vi starter med å sette det øverste bittet til 1 siden tallet er negativt. Det gitt oss da -128.</a:t>
            </a:r>
          </a:p>
          <a:p>
            <a:r>
              <a:rPr lang="nb-NO" dirty="0"/>
              <a:t>Vi kombinerer så de resterende bittene for å gi en verdi vi kan legge til for å få -21.</a:t>
            </a:r>
          </a:p>
          <a:p>
            <a:r>
              <a:rPr lang="nb-NO"/>
              <a:t>Her vil -128 + 107=-21</a:t>
            </a:r>
          </a:p>
          <a:p>
            <a:endParaRPr lang="nb-NO" dirty="0"/>
          </a:p>
        </p:txBody>
      </p:sp>
      <p:sp>
        <p:nvSpPr>
          <p:cNvPr id="4" name="Plassholder for lysbildenummer 3"/>
          <p:cNvSpPr>
            <a:spLocks noGrp="1"/>
          </p:cNvSpPr>
          <p:nvPr>
            <p:ph type="sldNum" sz="quarter" idx="5"/>
          </p:nvPr>
        </p:nvSpPr>
        <p:spPr/>
        <p:txBody>
          <a:bodyPr/>
          <a:lstStyle/>
          <a:p>
            <a:fld id="{EFDBFAFF-3E22-4885-AC76-6AC73EE0063E}" type="slidenum">
              <a:rPr lang="nb-NO" smtClean="0"/>
              <a:t>8</a:t>
            </a:fld>
            <a:endParaRPr lang="nb-NO"/>
          </a:p>
        </p:txBody>
      </p:sp>
    </p:spTree>
    <p:extLst>
      <p:ext uri="{BB962C8B-B14F-4D97-AF65-F5344CB8AC3E}">
        <p14:creationId xmlns:p14="http://schemas.microsoft.com/office/powerpoint/2010/main" val="401786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Jeg er glad i å </a:t>
            </a:r>
            <a:r>
              <a:rPr lang="nb-NO" dirty="0" err="1"/>
              <a:t>tæsje</a:t>
            </a:r>
            <a:r>
              <a:rPr lang="nb-NO" dirty="0"/>
              <a:t> slides fra forelesningene. Dette er bare en liten oversikt over de forskjellige tallene som eksisterer i </a:t>
            </a:r>
            <a:r>
              <a:rPr lang="nb-NO" dirty="0" err="1"/>
              <a:t>java</a:t>
            </a:r>
            <a:r>
              <a:rPr lang="nb-NO" dirty="0"/>
              <a:t>.</a:t>
            </a:r>
          </a:p>
        </p:txBody>
      </p:sp>
      <p:sp>
        <p:nvSpPr>
          <p:cNvPr id="4" name="Plassholder for lysbildenummer 3"/>
          <p:cNvSpPr>
            <a:spLocks noGrp="1"/>
          </p:cNvSpPr>
          <p:nvPr>
            <p:ph type="sldNum" sz="quarter" idx="5"/>
          </p:nvPr>
        </p:nvSpPr>
        <p:spPr/>
        <p:txBody>
          <a:bodyPr/>
          <a:lstStyle/>
          <a:p>
            <a:fld id="{EFDBFAFF-3E22-4885-AC76-6AC73EE0063E}" type="slidenum">
              <a:rPr lang="nb-NO" smtClean="0"/>
              <a:t>9</a:t>
            </a:fld>
            <a:endParaRPr lang="nb-NO"/>
          </a:p>
        </p:txBody>
      </p:sp>
    </p:spTree>
    <p:extLst>
      <p:ext uri="{BB962C8B-B14F-4D97-AF65-F5344CB8AC3E}">
        <p14:creationId xmlns:p14="http://schemas.microsoft.com/office/powerpoint/2010/main" val="212856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Float er en annen metode å presentere tall på. Den gir oss 32 bit hvor vi bruker 23 bit på tallet, 8 bit på å skrive en toerpotens vi kan gange det med. Og siste bittet er for fortegn. Denne </a:t>
            </a:r>
            <a:r>
              <a:rPr lang="nb-NO" dirty="0" err="1"/>
              <a:t>representajonen</a:t>
            </a:r>
            <a:r>
              <a:rPr lang="nb-NO" dirty="0"/>
              <a:t> er mer nøyaktig jo nærmere 0 man kommer, men har også noen problemer. </a:t>
            </a:r>
          </a:p>
        </p:txBody>
      </p:sp>
      <p:sp>
        <p:nvSpPr>
          <p:cNvPr id="4" name="Plassholder for lysbildenummer 3"/>
          <p:cNvSpPr>
            <a:spLocks noGrp="1"/>
          </p:cNvSpPr>
          <p:nvPr>
            <p:ph type="sldNum" sz="quarter" idx="5"/>
          </p:nvPr>
        </p:nvSpPr>
        <p:spPr/>
        <p:txBody>
          <a:bodyPr/>
          <a:lstStyle/>
          <a:p>
            <a:fld id="{EFDBFAFF-3E22-4885-AC76-6AC73EE0063E}" type="slidenum">
              <a:rPr lang="nb-NO" smtClean="0"/>
              <a:t>10</a:t>
            </a:fld>
            <a:endParaRPr lang="nb-NO"/>
          </a:p>
        </p:txBody>
      </p:sp>
    </p:spTree>
    <p:extLst>
      <p:ext uri="{BB962C8B-B14F-4D97-AF65-F5344CB8AC3E}">
        <p14:creationId xmlns:p14="http://schemas.microsoft.com/office/powerpoint/2010/main" val="3706099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ASCII er en standard fra 1963. den har 128 tegn. (American standard </a:t>
            </a:r>
            <a:r>
              <a:rPr lang="nb-NO" dirty="0" err="1"/>
              <a:t>code</a:t>
            </a:r>
            <a:r>
              <a:rPr lang="nb-NO" dirty="0"/>
              <a:t> for </a:t>
            </a:r>
            <a:r>
              <a:rPr lang="nb-NO" dirty="0" err="1"/>
              <a:t>information</a:t>
            </a:r>
            <a:r>
              <a:rPr lang="nb-NO" dirty="0"/>
              <a:t> intercharge)</a:t>
            </a:r>
          </a:p>
        </p:txBody>
      </p:sp>
      <p:sp>
        <p:nvSpPr>
          <p:cNvPr id="4" name="Plassholder for lysbildenummer 3"/>
          <p:cNvSpPr>
            <a:spLocks noGrp="1"/>
          </p:cNvSpPr>
          <p:nvPr>
            <p:ph type="sldNum" sz="quarter" idx="5"/>
          </p:nvPr>
        </p:nvSpPr>
        <p:spPr/>
        <p:txBody>
          <a:bodyPr/>
          <a:lstStyle/>
          <a:p>
            <a:fld id="{EFDBFAFF-3E22-4885-AC76-6AC73EE0063E}" type="slidenum">
              <a:rPr lang="nb-NO" smtClean="0"/>
              <a:t>11</a:t>
            </a:fld>
            <a:endParaRPr lang="nb-NO"/>
          </a:p>
        </p:txBody>
      </p:sp>
    </p:spTree>
    <p:extLst>
      <p:ext uri="{BB962C8B-B14F-4D97-AF65-F5344CB8AC3E}">
        <p14:creationId xmlns:p14="http://schemas.microsoft.com/office/powerpoint/2010/main" val="12471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8EBCE2-026E-D988-2760-4BF4B494B6B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8F74448-2CEE-F6A0-55DA-3E884F3B0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363E6E2-D554-F82D-53A4-3A914E841FA3}"/>
              </a:ext>
            </a:extLst>
          </p:cNvPr>
          <p:cNvSpPr>
            <a:spLocks noGrp="1"/>
          </p:cNvSpPr>
          <p:nvPr>
            <p:ph type="dt" sz="half" idx="10"/>
          </p:nvPr>
        </p:nvSpPr>
        <p:spPr/>
        <p:txBody>
          <a:bodyPr/>
          <a:lstStyle/>
          <a:p>
            <a:fld id="{85487341-7AC6-486B-92F3-998E808B3802}" type="datetimeFigureOut">
              <a:rPr lang="nb-NO" smtClean="0"/>
              <a:t>06.09.2022</a:t>
            </a:fld>
            <a:endParaRPr lang="nb-NO"/>
          </a:p>
        </p:txBody>
      </p:sp>
      <p:sp>
        <p:nvSpPr>
          <p:cNvPr id="5" name="Plassholder for bunntekst 4">
            <a:extLst>
              <a:ext uri="{FF2B5EF4-FFF2-40B4-BE49-F238E27FC236}">
                <a16:creationId xmlns:a16="http://schemas.microsoft.com/office/drawing/2014/main" id="{16C5840E-143B-3B58-B637-51E4DCA1EAB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5105757-2730-A0B6-6352-DC7986BF6CAD}"/>
              </a:ext>
            </a:extLst>
          </p:cNvPr>
          <p:cNvSpPr>
            <a:spLocks noGrp="1"/>
          </p:cNvSpPr>
          <p:nvPr>
            <p:ph type="sldNum" sz="quarter" idx="12"/>
          </p:nvPr>
        </p:nvSpPr>
        <p:spPr/>
        <p:txBody>
          <a:bodyPr/>
          <a:lstStyle/>
          <a:p>
            <a:fld id="{7888A49F-2AAD-46A8-9446-01B92F9A25D8}" type="slidenum">
              <a:rPr lang="nb-NO" smtClean="0"/>
              <a:t>‹#›</a:t>
            </a:fld>
            <a:endParaRPr lang="nb-NO"/>
          </a:p>
        </p:txBody>
      </p:sp>
    </p:spTree>
    <p:extLst>
      <p:ext uri="{BB962C8B-B14F-4D97-AF65-F5344CB8AC3E}">
        <p14:creationId xmlns:p14="http://schemas.microsoft.com/office/powerpoint/2010/main" val="278073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B2333C-0C70-6F9C-30CC-47BA58B30E5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52C2863-4F96-42C7-02D8-B5046F3D50B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6D0BC41-E829-FC45-C6E5-14D311DA5F29}"/>
              </a:ext>
            </a:extLst>
          </p:cNvPr>
          <p:cNvSpPr>
            <a:spLocks noGrp="1"/>
          </p:cNvSpPr>
          <p:nvPr>
            <p:ph type="dt" sz="half" idx="10"/>
          </p:nvPr>
        </p:nvSpPr>
        <p:spPr/>
        <p:txBody>
          <a:bodyPr/>
          <a:lstStyle/>
          <a:p>
            <a:fld id="{85487341-7AC6-486B-92F3-998E808B3802}" type="datetimeFigureOut">
              <a:rPr lang="nb-NO" smtClean="0"/>
              <a:t>06.09.2022</a:t>
            </a:fld>
            <a:endParaRPr lang="nb-NO"/>
          </a:p>
        </p:txBody>
      </p:sp>
      <p:sp>
        <p:nvSpPr>
          <p:cNvPr id="5" name="Plassholder for bunntekst 4">
            <a:extLst>
              <a:ext uri="{FF2B5EF4-FFF2-40B4-BE49-F238E27FC236}">
                <a16:creationId xmlns:a16="http://schemas.microsoft.com/office/drawing/2014/main" id="{1270EA0A-0A48-7494-AD27-A95E741B2BD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AD8FB0C-6775-72D6-EE3D-823B8F68D401}"/>
              </a:ext>
            </a:extLst>
          </p:cNvPr>
          <p:cNvSpPr>
            <a:spLocks noGrp="1"/>
          </p:cNvSpPr>
          <p:nvPr>
            <p:ph type="sldNum" sz="quarter" idx="12"/>
          </p:nvPr>
        </p:nvSpPr>
        <p:spPr/>
        <p:txBody>
          <a:bodyPr/>
          <a:lstStyle/>
          <a:p>
            <a:fld id="{7888A49F-2AAD-46A8-9446-01B92F9A25D8}" type="slidenum">
              <a:rPr lang="nb-NO" smtClean="0"/>
              <a:t>‹#›</a:t>
            </a:fld>
            <a:endParaRPr lang="nb-NO"/>
          </a:p>
        </p:txBody>
      </p:sp>
    </p:spTree>
    <p:extLst>
      <p:ext uri="{BB962C8B-B14F-4D97-AF65-F5344CB8AC3E}">
        <p14:creationId xmlns:p14="http://schemas.microsoft.com/office/powerpoint/2010/main" val="313521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FDFEEDE-620A-6BE3-3A0B-6C151AAF536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1D31791-604D-26B5-3C9F-9E30CC163E57}"/>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C8F0D7C-FBAF-3084-CCA0-176DD7466DDD}"/>
              </a:ext>
            </a:extLst>
          </p:cNvPr>
          <p:cNvSpPr>
            <a:spLocks noGrp="1"/>
          </p:cNvSpPr>
          <p:nvPr>
            <p:ph type="dt" sz="half" idx="10"/>
          </p:nvPr>
        </p:nvSpPr>
        <p:spPr/>
        <p:txBody>
          <a:bodyPr/>
          <a:lstStyle/>
          <a:p>
            <a:fld id="{85487341-7AC6-486B-92F3-998E808B3802}" type="datetimeFigureOut">
              <a:rPr lang="nb-NO" smtClean="0"/>
              <a:t>06.09.2022</a:t>
            </a:fld>
            <a:endParaRPr lang="nb-NO"/>
          </a:p>
        </p:txBody>
      </p:sp>
      <p:sp>
        <p:nvSpPr>
          <p:cNvPr id="5" name="Plassholder for bunntekst 4">
            <a:extLst>
              <a:ext uri="{FF2B5EF4-FFF2-40B4-BE49-F238E27FC236}">
                <a16:creationId xmlns:a16="http://schemas.microsoft.com/office/drawing/2014/main" id="{3DDE8962-A552-09C2-1CF1-9F078CD035E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61153BA-F5A7-27FF-6A2C-6D45A431FF63}"/>
              </a:ext>
            </a:extLst>
          </p:cNvPr>
          <p:cNvSpPr>
            <a:spLocks noGrp="1"/>
          </p:cNvSpPr>
          <p:nvPr>
            <p:ph type="sldNum" sz="quarter" idx="12"/>
          </p:nvPr>
        </p:nvSpPr>
        <p:spPr/>
        <p:txBody>
          <a:bodyPr/>
          <a:lstStyle/>
          <a:p>
            <a:fld id="{7888A49F-2AAD-46A8-9446-01B92F9A25D8}" type="slidenum">
              <a:rPr lang="nb-NO" smtClean="0"/>
              <a:t>‹#›</a:t>
            </a:fld>
            <a:endParaRPr lang="nb-NO"/>
          </a:p>
        </p:txBody>
      </p:sp>
    </p:spTree>
    <p:extLst>
      <p:ext uri="{BB962C8B-B14F-4D97-AF65-F5344CB8AC3E}">
        <p14:creationId xmlns:p14="http://schemas.microsoft.com/office/powerpoint/2010/main" val="211553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5E2BD8-4491-CA72-7092-C5966B9B115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B573C75-63F8-3E85-CAC2-C8A822E79BD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C036876-7687-B000-B428-79A15E386E01}"/>
              </a:ext>
            </a:extLst>
          </p:cNvPr>
          <p:cNvSpPr>
            <a:spLocks noGrp="1"/>
          </p:cNvSpPr>
          <p:nvPr>
            <p:ph type="dt" sz="half" idx="10"/>
          </p:nvPr>
        </p:nvSpPr>
        <p:spPr/>
        <p:txBody>
          <a:bodyPr/>
          <a:lstStyle/>
          <a:p>
            <a:fld id="{85487341-7AC6-486B-92F3-998E808B3802}" type="datetimeFigureOut">
              <a:rPr lang="nb-NO" smtClean="0"/>
              <a:t>06.09.2022</a:t>
            </a:fld>
            <a:endParaRPr lang="nb-NO"/>
          </a:p>
        </p:txBody>
      </p:sp>
      <p:sp>
        <p:nvSpPr>
          <p:cNvPr id="5" name="Plassholder for bunntekst 4">
            <a:extLst>
              <a:ext uri="{FF2B5EF4-FFF2-40B4-BE49-F238E27FC236}">
                <a16:creationId xmlns:a16="http://schemas.microsoft.com/office/drawing/2014/main" id="{0EF9689A-E7CF-CEEE-AE6F-15D41A90767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CAEED9F-92E5-4381-AC74-9625106613D3}"/>
              </a:ext>
            </a:extLst>
          </p:cNvPr>
          <p:cNvSpPr>
            <a:spLocks noGrp="1"/>
          </p:cNvSpPr>
          <p:nvPr>
            <p:ph type="sldNum" sz="quarter" idx="12"/>
          </p:nvPr>
        </p:nvSpPr>
        <p:spPr/>
        <p:txBody>
          <a:bodyPr/>
          <a:lstStyle/>
          <a:p>
            <a:fld id="{7888A49F-2AAD-46A8-9446-01B92F9A25D8}" type="slidenum">
              <a:rPr lang="nb-NO" smtClean="0"/>
              <a:t>‹#›</a:t>
            </a:fld>
            <a:endParaRPr lang="nb-NO"/>
          </a:p>
        </p:txBody>
      </p:sp>
    </p:spTree>
    <p:extLst>
      <p:ext uri="{BB962C8B-B14F-4D97-AF65-F5344CB8AC3E}">
        <p14:creationId xmlns:p14="http://schemas.microsoft.com/office/powerpoint/2010/main" val="300397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B207FB-286A-5B88-2E62-99A84E94F09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CF73678-80BD-607E-D355-57CD54422F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0F01A50-38EC-9381-E346-1708FACB04E3}"/>
              </a:ext>
            </a:extLst>
          </p:cNvPr>
          <p:cNvSpPr>
            <a:spLocks noGrp="1"/>
          </p:cNvSpPr>
          <p:nvPr>
            <p:ph type="dt" sz="half" idx="10"/>
          </p:nvPr>
        </p:nvSpPr>
        <p:spPr/>
        <p:txBody>
          <a:bodyPr/>
          <a:lstStyle/>
          <a:p>
            <a:fld id="{85487341-7AC6-486B-92F3-998E808B3802}" type="datetimeFigureOut">
              <a:rPr lang="nb-NO" smtClean="0"/>
              <a:t>06.09.2022</a:t>
            </a:fld>
            <a:endParaRPr lang="nb-NO"/>
          </a:p>
        </p:txBody>
      </p:sp>
      <p:sp>
        <p:nvSpPr>
          <p:cNvPr id="5" name="Plassholder for bunntekst 4">
            <a:extLst>
              <a:ext uri="{FF2B5EF4-FFF2-40B4-BE49-F238E27FC236}">
                <a16:creationId xmlns:a16="http://schemas.microsoft.com/office/drawing/2014/main" id="{D1A96138-5D27-6C92-49F9-15A47D78FD8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4CF54A4-BB7C-0E71-B079-3D67946321FC}"/>
              </a:ext>
            </a:extLst>
          </p:cNvPr>
          <p:cNvSpPr>
            <a:spLocks noGrp="1"/>
          </p:cNvSpPr>
          <p:nvPr>
            <p:ph type="sldNum" sz="quarter" idx="12"/>
          </p:nvPr>
        </p:nvSpPr>
        <p:spPr/>
        <p:txBody>
          <a:bodyPr/>
          <a:lstStyle/>
          <a:p>
            <a:fld id="{7888A49F-2AAD-46A8-9446-01B92F9A25D8}" type="slidenum">
              <a:rPr lang="nb-NO" smtClean="0"/>
              <a:t>‹#›</a:t>
            </a:fld>
            <a:endParaRPr lang="nb-NO"/>
          </a:p>
        </p:txBody>
      </p:sp>
    </p:spTree>
    <p:extLst>
      <p:ext uri="{BB962C8B-B14F-4D97-AF65-F5344CB8AC3E}">
        <p14:creationId xmlns:p14="http://schemas.microsoft.com/office/powerpoint/2010/main" val="35719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EC0E3A-4FDA-3664-75E5-F6BD7F72079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EBA7638-9321-B2A5-59E9-DE2ECEC8460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88BB5CC-4707-A18B-6761-2BD74AE1CB5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34BAFF0-0D9B-AC5E-95FF-81EEE6975EB4}"/>
              </a:ext>
            </a:extLst>
          </p:cNvPr>
          <p:cNvSpPr>
            <a:spLocks noGrp="1"/>
          </p:cNvSpPr>
          <p:nvPr>
            <p:ph type="dt" sz="half" idx="10"/>
          </p:nvPr>
        </p:nvSpPr>
        <p:spPr/>
        <p:txBody>
          <a:bodyPr/>
          <a:lstStyle/>
          <a:p>
            <a:fld id="{85487341-7AC6-486B-92F3-998E808B3802}" type="datetimeFigureOut">
              <a:rPr lang="nb-NO" smtClean="0"/>
              <a:t>06.09.2022</a:t>
            </a:fld>
            <a:endParaRPr lang="nb-NO"/>
          </a:p>
        </p:txBody>
      </p:sp>
      <p:sp>
        <p:nvSpPr>
          <p:cNvPr id="6" name="Plassholder for bunntekst 5">
            <a:extLst>
              <a:ext uri="{FF2B5EF4-FFF2-40B4-BE49-F238E27FC236}">
                <a16:creationId xmlns:a16="http://schemas.microsoft.com/office/drawing/2014/main" id="{21A21B9F-53FC-BEA0-4F8E-C4C207488B0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AF4F3D9-1A60-5516-4D0A-5E480DA466C9}"/>
              </a:ext>
            </a:extLst>
          </p:cNvPr>
          <p:cNvSpPr>
            <a:spLocks noGrp="1"/>
          </p:cNvSpPr>
          <p:nvPr>
            <p:ph type="sldNum" sz="quarter" idx="12"/>
          </p:nvPr>
        </p:nvSpPr>
        <p:spPr/>
        <p:txBody>
          <a:bodyPr/>
          <a:lstStyle/>
          <a:p>
            <a:fld id="{7888A49F-2AAD-46A8-9446-01B92F9A25D8}" type="slidenum">
              <a:rPr lang="nb-NO" smtClean="0"/>
              <a:t>‹#›</a:t>
            </a:fld>
            <a:endParaRPr lang="nb-NO"/>
          </a:p>
        </p:txBody>
      </p:sp>
    </p:spTree>
    <p:extLst>
      <p:ext uri="{BB962C8B-B14F-4D97-AF65-F5344CB8AC3E}">
        <p14:creationId xmlns:p14="http://schemas.microsoft.com/office/powerpoint/2010/main" val="260543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854474-DB39-3E75-AF3A-A2B95486AB9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69154D9-9576-8AD0-6B39-76E7B6D41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6CA91FB0-1776-0804-AF14-3626D342447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BC59D54-0CB9-0B52-6A20-237DB29C4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26D945C-B8DE-2F3A-05B3-796D98BFD75A}"/>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16D59EC8-5B47-2547-4C8A-A38ED03C4ED8}"/>
              </a:ext>
            </a:extLst>
          </p:cNvPr>
          <p:cNvSpPr>
            <a:spLocks noGrp="1"/>
          </p:cNvSpPr>
          <p:nvPr>
            <p:ph type="dt" sz="half" idx="10"/>
          </p:nvPr>
        </p:nvSpPr>
        <p:spPr/>
        <p:txBody>
          <a:bodyPr/>
          <a:lstStyle/>
          <a:p>
            <a:fld id="{85487341-7AC6-486B-92F3-998E808B3802}" type="datetimeFigureOut">
              <a:rPr lang="nb-NO" smtClean="0"/>
              <a:t>06.09.2022</a:t>
            </a:fld>
            <a:endParaRPr lang="nb-NO"/>
          </a:p>
        </p:txBody>
      </p:sp>
      <p:sp>
        <p:nvSpPr>
          <p:cNvPr id="8" name="Plassholder for bunntekst 7">
            <a:extLst>
              <a:ext uri="{FF2B5EF4-FFF2-40B4-BE49-F238E27FC236}">
                <a16:creationId xmlns:a16="http://schemas.microsoft.com/office/drawing/2014/main" id="{95DC27CC-BD05-3210-7983-2DB8E22B377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81D3B67-99D6-EF29-D05B-5F0B4A6FFBCA}"/>
              </a:ext>
            </a:extLst>
          </p:cNvPr>
          <p:cNvSpPr>
            <a:spLocks noGrp="1"/>
          </p:cNvSpPr>
          <p:nvPr>
            <p:ph type="sldNum" sz="quarter" idx="12"/>
          </p:nvPr>
        </p:nvSpPr>
        <p:spPr/>
        <p:txBody>
          <a:bodyPr/>
          <a:lstStyle/>
          <a:p>
            <a:fld id="{7888A49F-2AAD-46A8-9446-01B92F9A25D8}" type="slidenum">
              <a:rPr lang="nb-NO" smtClean="0"/>
              <a:t>‹#›</a:t>
            </a:fld>
            <a:endParaRPr lang="nb-NO"/>
          </a:p>
        </p:txBody>
      </p:sp>
    </p:spTree>
    <p:extLst>
      <p:ext uri="{BB962C8B-B14F-4D97-AF65-F5344CB8AC3E}">
        <p14:creationId xmlns:p14="http://schemas.microsoft.com/office/powerpoint/2010/main" val="198421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71592C-7706-2829-B656-070EFE340CF4}"/>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BBBDD8C-172E-4231-98E2-E61294D3B68F}"/>
              </a:ext>
            </a:extLst>
          </p:cNvPr>
          <p:cNvSpPr>
            <a:spLocks noGrp="1"/>
          </p:cNvSpPr>
          <p:nvPr>
            <p:ph type="dt" sz="half" idx="10"/>
          </p:nvPr>
        </p:nvSpPr>
        <p:spPr/>
        <p:txBody>
          <a:bodyPr/>
          <a:lstStyle/>
          <a:p>
            <a:fld id="{85487341-7AC6-486B-92F3-998E808B3802}" type="datetimeFigureOut">
              <a:rPr lang="nb-NO" smtClean="0"/>
              <a:t>06.09.2022</a:t>
            </a:fld>
            <a:endParaRPr lang="nb-NO"/>
          </a:p>
        </p:txBody>
      </p:sp>
      <p:sp>
        <p:nvSpPr>
          <p:cNvPr id="4" name="Plassholder for bunntekst 3">
            <a:extLst>
              <a:ext uri="{FF2B5EF4-FFF2-40B4-BE49-F238E27FC236}">
                <a16:creationId xmlns:a16="http://schemas.microsoft.com/office/drawing/2014/main" id="{B13BCB3E-99D6-0644-E33B-2F13F72BBE1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908F912-7818-F88A-9071-B42130D1CBAB}"/>
              </a:ext>
            </a:extLst>
          </p:cNvPr>
          <p:cNvSpPr>
            <a:spLocks noGrp="1"/>
          </p:cNvSpPr>
          <p:nvPr>
            <p:ph type="sldNum" sz="quarter" idx="12"/>
          </p:nvPr>
        </p:nvSpPr>
        <p:spPr/>
        <p:txBody>
          <a:bodyPr/>
          <a:lstStyle/>
          <a:p>
            <a:fld id="{7888A49F-2AAD-46A8-9446-01B92F9A25D8}" type="slidenum">
              <a:rPr lang="nb-NO" smtClean="0"/>
              <a:t>‹#›</a:t>
            </a:fld>
            <a:endParaRPr lang="nb-NO"/>
          </a:p>
        </p:txBody>
      </p:sp>
    </p:spTree>
    <p:extLst>
      <p:ext uri="{BB962C8B-B14F-4D97-AF65-F5344CB8AC3E}">
        <p14:creationId xmlns:p14="http://schemas.microsoft.com/office/powerpoint/2010/main" val="226363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269F278-DFBF-A4A0-42A8-ECF0C3FB4E98}"/>
              </a:ext>
            </a:extLst>
          </p:cNvPr>
          <p:cNvSpPr>
            <a:spLocks noGrp="1"/>
          </p:cNvSpPr>
          <p:nvPr>
            <p:ph type="dt" sz="half" idx="10"/>
          </p:nvPr>
        </p:nvSpPr>
        <p:spPr/>
        <p:txBody>
          <a:bodyPr/>
          <a:lstStyle/>
          <a:p>
            <a:fld id="{85487341-7AC6-486B-92F3-998E808B3802}" type="datetimeFigureOut">
              <a:rPr lang="nb-NO" smtClean="0"/>
              <a:t>06.09.2022</a:t>
            </a:fld>
            <a:endParaRPr lang="nb-NO"/>
          </a:p>
        </p:txBody>
      </p:sp>
      <p:sp>
        <p:nvSpPr>
          <p:cNvPr id="3" name="Plassholder for bunntekst 2">
            <a:extLst>
              <a:ext uri="{FF2B5EF4-FFF2-40B4-BE49-F238E27FC236}">
                <a16:creationId xmlns:a16="http://schemas.microsoft.com/office/drawing/2014/main" id="{6E62C741-3BC6-E66E-BF34-0896B37230C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B344186-7434-20C2-C262-938D4D2E2344}"/>
              </a:ext>
            </a:extLst>
          </p:cNvPr>
          <p:cNvSpPr>
            <a:spLocks noGrp="1"/>
          </p:cNvSpPr>
          <p:nvPr>
            <p:ph type="sldNum" sz="quarter" idx="12"/>
          </p:nvPr>
        </p:nvSpPr>
        <p:spPr/>
        <p:txBody>
          <a:bodyPr/>
          <a:lstStyle/>
          <a:p>
            <a:fld id="{7888A49F-2AAD-46A8-9446-01B92F9A25D8}" type="slidenum">
              <a:rPr lang="nb-NO" smtClean="0"/>
              <a:t>‹#›</a:t>
            </a:fld>
            <a:endParaRPr lang="nb-NO"/>
          </a:p>
        </p:txBody>
      </p:sp>
    </p:spTree>
    <p:extLst>
      <p:ext uri="{BB962C8B-B14F-4D97-AF65-F5344CB8AC3E}">
        <p14:creationId xmlns:p14="http://schemas.microsoft.com/office/powerpoint/2010/main" val="68525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9513FF-2386-AB0D-CAB6-FE4897F482F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E5F5190-9087-5D06-20AB-8A27650A3E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E911517-AEF7-1F51-2928-E4BBCE0FD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DECE4A6-F48C-A276-5DDB-1AA41298F04E}"/>
              </a:ext>
            </a:extLst>
          </p:cNvPr>
          <p:cNvSpPr>
            <a:spLocks noGrp="1"/>
          </p:cNvSpPr>
          <p:nvPr>
            <p:ph type="dt" sz="half" idx="10"/>
          </p:nvPr>
        </p:nvSpPr>
        <p:spPr/>
        <p:txBody>
          <a:bodyPr/>
          <a:lstStyle/>
          <a:p>
            <a:fld id="{85487341-7AC6-486B-92F3-998E808B3802}" type="datetimeFigureOut">
              <a:rPr lang="nb-NO" smtClean="0"/>
              <a:t>06.09.2022</a:t>
            </a:fld>
            <a:endParaRPr lang="nb-NO"/>
          </a:p>
        </p:txBody>
      </p:sp>
      <p:sp>
        <p:nvSpPr>
          <p:cNvPr id="6" name="Plassholder for bunntekst 5">
            <a:extLst>
              <a:ext uri="{FF2B5EF4-FFF2-40B4-BE49-F238E27FC236}">
                <a16:creationId xmlns:a16="http://schemas.microsoft.com/office/drawing/2014/main" id="{66B9858E-2EAF-5D8A-9477-567912F4D03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D4B0C96-1A14-BD95-6832-767220B3E6EC}"/>
              </a:ext>
            </a:extLst>
          </p:cNvPr>
          <p:cNvSpPr>
            <a:spLocks noGrp="1"/>
          </p:cNvSpPr>
          <p:nvPr>
            <p:ph type="sldNum" sz="quarter" idx="12"/>
          </p:nvPr>
        </p:nvSpPr>
        <p:spPr/>
        <p:txBody>
          <a:bodyPr/>
          <a:lstStyle/>
          <a:p>
            <a:fld id="{7888A49F-2AAD-46A8-9446-01B92F9A25D8}" type="slidenum">
              <a:rPr lang="nb-NO" smtClean="0"/>
              <a:t>‹#›</a:t>
            </a:fld>
            <a:endParaRPr lang="nb-NO"/>
          </a:p>
        </p:txBody>
      </p:sp>
    </p:spTree>
    <p:extLst>
      <p:ext uri="{BB962C8B-B14F-4D97-AF65-F5344CB8AC3E}">
        <p14:creationId xmlns:p14="http://schemas.microsoft.com/office/powerpoint/2010/main" val="332900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C32D73-94FE-A122-D607-59CBA40FD5B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3F870A1-2807-EB48-B012-69D128D35D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E778E74-7F94-0766-01F0-B17707C145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A980FB8-7723-38DF-04A9-5967FFEC57BC}"/>
              </a:ext>
            </a:extLst>
          </p:cNvPr>
          <p:cNvSpPr>
            <a:spLocks noGrp="1"/>
          </p:cNvSpPr>
          <p:nvPr>
            <p:ph type="dt" sz="half" idx="10"/>
          </p:nvPr>
        </p:nvSpPr>
        <p:spPr/>
        <p:txBody>
          <a:bodyPr/>
          <a:lstStyle/>
          <a:p>
            <a:fld id="{85487341-7AC6-486B-92F3-998E808B3802}" type="datetimeFigureOut">
              <a:rPr lang="nb-NO" smtClean="0"/>
              <a:t>06.09.2022</a:t>
            </a:fld>
            <a:endParaRPr lang="nb-NO"/>
          </a:p>
        </p:txBody>
      </p:sp>
      <p:sp>
        <p:nvSpPr>
          <p:cNvPr id="6" name="Plassholder for bunntekst 5">
            <a:extLst>
              <a:ext uri="{FF2B5EF4-FFF2-40B4-BE49-F238E27FC236}">
                <a16:creationId xmlns:a16="http://schemas.microsoft.com/office/drawing/2014/main" id="{370587BC-7A85-0B06-76CA-2D99ABBB17E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7B80806-F1DB-733F-C857-0963D9F2384F}"/>
              </a:ext>
            </a:extLst>
          </p:cNvPr>
          <p:cNvSpPr>
            <a:spLocks noGrp="1"/>
          </p:cNvSpPr>
          <p:nvPr>
            <p:ph type="sldNum" sz="quarter" idx="12"/>
          </p:nvPr>
        </p:nvSpPr>
        <p:spPr/>
        <p:txBody>
          <a:bodyPr/>
          <a:lstStyle/>
          <a:p>
            <a:fld id="{7888A49F-2AAD-46A8-9446-01B92F9A25D8}" type="slidenum">
              <a:rPr lang="nb-NO" smtClean="0"/>
              <a:t>‹#›</a:t>
            </a:fld>
            <a:endParaRPr lang="nb-NO"/>
          </a:p>
        </p:txBody>
      </p:sp>
    </p:spTree>
    <p:extLst>
      <p:ext uri="{BB962C8B-B14F-4D97-AF65-F5344CB8AC3E}">
        <p14:creationId xmlns:p14="http://schemas.microsoft.com/office/powerpoint/2010/main" val="119270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30488A3-4212-BB6B-E219-054C5320F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02E2CD3-A074-3C9E-62DC-5AC44DA9C2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13BFDA0-51C7-5CDC-30ED-DECF7BEE9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87341-7AC6-486B-92F3-998E808B3802}" type="datetimeFigureOut">
              <a:rPr lang="nb-NO" smtClean="0"/>
              <a:t>06.09.2022</a:t>
            </a:fld>
            <a:endParaRPr lang="nb-NO"/>
          </a:p>
        </p:txBody>
      </p:sp>
      <p:sp>
        <p:nvSpPr>
          <p:cNvPr id="5" name="Plassholder for bunntekst 4">
            <a:extLst>
              <a:ext uri="{FF2B5EF4-FFF2-40B4-BE49-F238E27FC236}">
                <a16:creationId xmlns:a16="http://schemas.microsoft.com/office/drawing/2014/main" id="{ED595381-934E-0579-0C8C-CC741353F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C785D48-C0DF-BF08-5DCF-A1152C3FC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8A49F-2AAD-46A8-9446-01B92F9A25D8}" type="slidenum">
              <a:rPr lang="nb-NO" smtClean="0"/>
              <a:t>‹#›</a:t>
            </a:fld>
            <a:endParaRPr lang="nb-NO"/>
          </a:p>
        </p:txBody>
      </p:sp>
    </p:spTree>
    <p:extLst>
      <p:ext uri="{BB962C8B-B14F-4D97-AF65-F5344CB8AC3E}">
        <p14:creationId xmlns:p14="http://schemas.microsoft.com/office/powerpoint/2010/main" val="1866885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gif"/><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Is Binary Code and How Does It Work?">
            <a:extLst>
              <a:ext uri="{FF2B5EF4-FFF2-40B4-BE49-F238E27FC236}">
                <a16:creationId xmlns:a16="http://schemas.microsoft.com/office/drawing/2014/main" id="{F87A2A11-BAE4-6831-58B9-E61CED40861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9375" b="106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F2AF5142-3047-B23A-F7DC-4CF7FFBA4D79}"/>
              </a:ext>
            </a:extLst>
          </p:cNvPr>
          <p:cNvSpPr>
            <a:spLocks noGrp="1"/>
          </p:cNvSpPr>
          <p:nvPr>
            <p:ph type="ctrTitle"/>
          </p:nvPr>
        </p:nvSpPr>
        <p:spPr>
          <a:xfrm>
            <a:off x="1524000" y="1122362"/>
            <a:ext cx="9144000" cy="2900518"/>
          </a:xfrm>
        </p:spPr>
        <p:txBody>
          <a:bodyPr>
            <a:normAutofit/>
          </a:bodyPr>
          <a:lstStyle/>
          <a:p>
            <a:r>
              <a:rPr lang="nb-NO">
                <a:solidFill>
                  <a:srgbClr val="FFFFFF"/>
                </a:solidFill>
              </a:rPr>
              <a:t>Tallsystemer og litt LMC</a:t>
            </a:r>
          </a:p>
        </p:txBody>
      </p:sp>
      <p:sp>
        <p:nvSpPr>
          <p:cNvPr id="3" name="Undertittel 2">
            <a:extLst>
              <a:ext uri="{FF2B5EF4-FFF2-40B4-BE49-F238E27FC236}">
                <a16:creationId xmlns:a16="http://schemas.microsoft.com/office/drawing/2014/main" id="{CE310453-CD65-06C0-FFED-D952203720B2}"/>
              </a:ext>
            </a:extLst>
          </p:cNvPr>
          <p:cNvSpPr>
            <a:spLocks noGrp="1"/>
          </p:cNvSpPr>
          <p:nvPr>
            <p:ph type="subTitle" idx="1"/>
          </p:nvPr>
        </p:nvSpPr>
        <p:spPr>
          <a:xfrm>
            <a:off x="1524000" y="4159404"/>
            <a:ext cx="9144000" cy="1098395"/>
          </a:xfrm>
        </p:spPr>
        <p:txBody>
          <a:bodyPr>
            <a:normAutofit/>
          </a:bodyPr>
          <a:lstStyle/>
          <a:p>
            <a:r>
              <a:rPr lang="nb-NO">
                <a:solidFill>
                  <a:srgbClr val="FFFFFF"/>
                </a:solidFill>
              </a:rPr>
              <a:t>oscarhbj@uio.no</a:t>
            </a:r>
          </a:p>
        </p:txBody>
      </p:sp>
    </p:spTree>
    <p:extLst>
      <p:ext uri="{BB962C8B-B14F-4D97-AF65-F5344CB8AC3E}">
        <p14:creationId xmlns:p14="http://schemas.microsoft.com/office/powerpoint/2010/main" val="34242513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47F74B-EEEB-413D-95CD-625210B28FFD}"/>
              </a:ext>
            </a:extLst>
          </p:cNvPr>
          <p:cNvSpPr>
            <a:spLocks noGrp="1"/>
          </p:cNvSpPr>
          <p:nvPr>
            <p:ph type="title"/>
          </p:nvPr>
        </p:nvSpPr>
        <p:spPr/>
        <p:txBody>
          <a:bodyPr/>
          <a:lstStyle/>
          <a:p>
            <a:r>
              <a:rPr lang="nb-NO" dirty="0"/>
              <a:t>Problemer ved </a:t>
            </a:r>
            <a:r>
              <a:rPr lang="nb-NO" dirty="0" err="1"/>
              <a:t>int</a:t>
            </a:r>
            <a:r>
              <a:rPr lang="nb-NO" dirty="0"/>
              <a:t>, hva er float?</a:t>
            </a:r>
          </a:p>
        </p:txBody>
      </p:sp>
      <p:sp>
        <p:nvSpPr>
          <p:cNvPr id="3" name="Plassholder for innhold 2">
            <a:extLst>
              <a:ext uri="{FF2B5EF4-FFF2-40B4-BE49-F238E27FC236}">
                <a16:creationId xmlns:a16="http://schemas.microsoft.com/office/drawing/2014/main" id="{4FF2130D-C37F-40AB-A106-E05A14C8A96E}"/>
              </a:ext>
            </a:extLst>
          </p:cNvPr>
          <p:cNvSpPr>
            <a:spLocks noGrp="1"/>
          </p:cNvSpPr>
          <p:nvPr>
            <p:ph idx="1"/>
          </p:nvPr>
        </p:nvSpPr>
        <p:spPr/>
        <p:txBody>
          <a:bodyPr/>
          <a:lstStyle/>
          <a:p>
            <a:r>
              <a:rPr lang="nb-NO" dirty="0"/>
              <a:t>Problemer med måten vi representerer tall på:</a:t>
            </a:r>
          </a:p>
          <a:p>
            <a:r>
              <a:rPr lang="nb-NO" dirty="0" err="1"/>
              <a:t>Overflow</a:t>
            </a:r>
            <a:r>
              <a:rPr lang="nb-NO" dirty="0"/>
              <a:t> kan gi feil svar</a:t>
            </a:r>
          </a:p>
          <a:p>
            <a:r>
              <a:rPr lang="nb-NO" dirty="0"/>
              <a:t>Ikke store nok tall?</a:t>
            </a:r>
          </a:p>
          <a:p>
            <a:r>
              <a:rPr lang="nb-NO" dirty="0"/>
              <a:t>Ikke kommatall?</a:t>
            </a:r>
          </a:p>
          <a:p>
            <a:r>
              <a:rPr lang="nb-NO" dirty="0"/>
              <a:t>Løsningen:</a:t>
            </a:r>
          </a:p>
          <a:p>
            <a:r>
              <a:rPr lang="nb-NO" dirty="0"/>
              <a:t>Float</a:t>
            </a:r>
          </a:p>
        </p:txBody>
      </p:sp>
      <p:pic>
        <p:nvPicPr>
          <p:cNvPr id="5" name="Bilde 4">
            <a:extLst>
              <a:ext uri="{FF2B5EF4-FFF2-40B4-BE49-F238E27FC236}">
                <a16:creationId xmlns:a16="http://schemas.microsoft.com/office/drawing/2014/main" id="{613E4DA7-4678-49A7-AAAB-2000847D2B1F}"/>
              </a:ext>
            </a:extLst>
          </p:cNvPr>
          <p:cNvPicPr>
            <a:picLocks noChangeAspect="1"/>
          </p:cNvPicPr>
          <p:nvPr/>
        </p:nvPicPr>
        <p:blipFill>
          <a:blip r:embed="rId3"/>
          <a:stretch>
            <a:fillRect/>
          </a:stretch>
        </p:blipFill>
        <p:spPr>
          <a:xfrm>
            <a:off x="589627" y="5406899"/>
            <a:ext cx="6039693" cy="905001"/>
          </a:xfrm>
          <a:prstGeom prst="rect">
            <a:avLst/>
          </a:prstGeom>
        </p:spPr>
      </p:pic>
    </p:spTree>
    <p:extLst>
      <p:ext uri="{BB962C8B-B14F-4D97-AF65-F5344CB8AC3E}">
        <p14:creationId xmlns:p14="http://schemas.microsoft.com/office/powerpoint/2010/main" val="245921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102C84-DE44-4646-8C00-7C18D5D37D2A}"/>
              </a:ext>
            </a:extLst>
          </p:cNvPr>
          <p:cNvSpPr>
            <a:spLocks noGrp="1"/>
          </p:cNvSpPr>
          <p:nvPr>
            <p:ph type="title"/>
          </p:nvPr>
        </p:nvSpPr>
        <p:spPr/>
        <p:txBody>
          <a:bodyPr/>
          <a:lstStyle/>
          <a:p>
            <a:r>
              <a:rPr lang="nb-NO" dirty="0"/>
              <a:t>Bokstaver?</a:t>
            </a:r>
          </a:p>
        </p:txBody>
      </p:sp>
      <p:sp>
        <p:nvSpPr>
          <p:cNvPr id="3" name="Plassholder for innhold 2">
            <a:extLst>
              <a:ext uri="{FF2B5EF4-FFF2-40B4-BE49-F238E27FC236}">
                <a16:creationId xmlns:a16="http://schemas.microsoft.com/office/drawing/2014/main" id="{6CDC1694-B054-4D54-AD00-C441CA3842CD}"/>
              </a:ext>
            </a:extLst>
          </p:cNvPr>
          <p:cNvSpPr>
            <a:spLocks noGrp="1"/>
          </p:cNvSpPr>
          <p:nvPr>
            <p:ph idx="1"/>
          </p:nvPr>
        </p:nvSpPr>
        <p:spPr/>
        <p:txBody>
          <a:bodyPr/>
          <a:lstStyle/>
          <a:p>
            <a:r>
              <a:rPr lang="nb-NO" dirty="0"/>
              <a:t>ASCII</a:t>
            </a:r>
          </a:p>
          <a:p>
            <a:r>
              <a:rPr lang="nb-NO" dirty="0"/>
              <a:t>Lett å bruke</a:t>
            </a:r>
          </a:p>
          <a:p>
            <a:r>
              <a:rPr lang="nb-NO" dirty="0"/>
              <a:t>Lett å se om siffer</a:t>
            </a:r>
          </a:p>
          <a:p>
            <a:endParaRPr lang="nb-NO" dirty="0"/>
          </a:p>
          <a:p>
            <a:endParaRPr lang="nb-NO" dirty="0"/>
          </a:p>
          <a:p>
            <a:r>
              <a:rPr lang="nb-NO" dirty="0"/>
              <a:t>Lett å konvertere fra liten til stor</a:t>
            </a:r>
          </a:p>
          <a:p>
            <a:r>
              <a:rPr lang="nb-NO" dirty="0"/>
              <a:t>-Mangler </a:t>
            </a:r>
            <a:r>
              <a:rPr lang="nb-NO" dirty="0" err="1"/>
              <a:t>æøå</a:t>
            </a:r>
            <a:endParaRPr lang="nb-NO" dirty="0"/>
          </a:p>
        </p:txBody>
      </p:sp>
      <p:pic>
        <p:nvPicPr>
          <p:cNvPr id="5" name="Bilde 4">
            <a:extLst>
              <a:ext uri="{FF2B5EF4-FFF2-40B4-BE49-F238E27FC236}">
                <a16:creationId xmlns:a16="http://schemas.microsoft.com/office/drawing/2014/main" id="{E8320D1E-43AB-486A-B8BA-374FEE1557F7}"/>
              </a:ext>
            </a:extLst>
          </p:cNvPr>
          <p:cNvPicPr>
            <a:picLocks noChangeAspect="1"/>
          </p:cNvPicPr>
          <p:nvPr/>
        </p:nvPicPr>
        <p:blipFill>
          <a:blip r:embed="rId3"/>
          <a:stretch>
            <a:fillRect/>
          </a:stretch>
        </p:blipFill>
        <p:spPr>
          <a:xfrm>
            <a:off x="3849552" y="1526561"/>
            <a:ext cx="7925906" cy="2810267"/>
          </a:xfrm>
          <a:prstGeom prst="rect">
            <a:avLst/>
          </a:prstGeom>
        </p:spPr>
      </p:pic>
    </p:spTree>
    <p:extLst>
      <p:ext uri="{BB962C8B-B14F-4D97-AF65-F5344CB8AC3E}">
        <p14:creationId xmlns:p14="http://schemas.microsoft.com/office/powerpoint/2010/main" val="142808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B7EC64-78A8-4CF7-BFAA-41EF6B5F73BB}"/>
              </a:ext>
            </a:extLst>
          </p:cNvPr>
          <p:cNvSpPr>
            <a:spLocks noGrp="1"/>
          </p:cNvSpPr>
          <p:nvPr>
            <p:ph type="title"/>
          </p:nvPr>
        </p:nvSpPr>
        <p:spPr/>
        <p:txBody>
          <a:bodyPr/>
          <a:lstStyle/>
          <a:p>
            <a:r>
              <a:rPr lang="nb-NO" dirty="0"/>
              <a:t>Unicode</a:t>
            </a:r>
          </a:p>
        </p:txBody>
      </p:sp>
      <p:sp>
        <p:nvSpPr>
          <p:cNvPr id="3" name="Plassholder for innhold 2">
            <a:extLst>
              <a:ext uri="{FF2B5EF4-FFF2-40B4-BE49-F238E27FC236}">
                <a16:creationId xmlns:a16="http://schemas.microsoft.com/office/drawing/2014/main" id="{5A726F8D-3BE0-411E-810D-3701AE86B672}"/>
              </a:ext>
            </a:extLst>
          </p:cNvPr>
          <p:cNvSpPr>
            <a:spLocks noGrp="1"/>
          </p:cNvSpPr>
          <p:nvPr>
            <p:ph idx="1"/>
          </p:nvPr>
        </p:nvSpPr>
        <p:spPr/>
        <p:txBody>
          <a:bodyPr/>
          <a:lstStyle/>
          <a:p>
            <a:r>
              <a:rPr lang="nb-NO" dirty="0"/>
              <a:t>Den løsningen som brukes nå er Unicode</a:t>
            </a:r>
          </a:p>
        </p:txBody>
      </p:sp>
    </p:spTree>
    <p:extLst>
      <p:ext uri="{BB962C8B-B14F-4D97-AF65-F5344CB8AC3E}">
        <p14:creationId xmlns:p14="http://schemas.microsoft.com/office/powerpoint/2010/main" val="328446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7F5BCF-3533-437D-8BB0-BA6FD38FB625}"/>
              </a:ext>
            </a:extLst>
          </p:cNvPr>
          <p:cNvSpPr>
            <a:spLocks noGrp="1"/>
          </p:cNvSpPr>
          <p:nvPr>
            <p:ph type="title"/>
          </p:nvPr>
        </p:nvSpPr>
        <p:spPr/>
        <p:txBody>
          <a:bodyPr/>
          <a:lstStyle/>
          <a:p>
            <a:r>
              <a:rPr lang="nb-NO" dirty="0"/>
              <a:t>Bilder:</a:t>
            </a:r>
          </a:p>
        </p:txBody>
      </p:sp>
      <p:sp>
        <p:nvSpPr>
          <p:cNvPr id="3" name="Plassholder for innhold 2">
            <a:extLst>
              <a:ext uri="{FF2B5EF4-FFF2-40B4-BE49-F238E27FC236}">
                <a16:creationId xmlns:a16="http://schemas.microsoft.com/office/drawing/2014/main" id="{F9D27113-5399-4EE9-8535-3654F58C30CF}"/>
              </a:ext>
            </a:extLst>
          </p:cNvPr>
          <p:cNvSpPr>
            <a:spLocks noGrp="1"/>
          </p:cNvSpPr>
          <p:nvPr>
            <p:ph idx="1"/>
          </p:nvPr>
        </p:nvSpPr>
        <p:spPr/>
        <p:txBody>
          <a:bodyPr/>
          <a:lstStyle/>
          <a:p>
            <a:r>
              <a:rPr lang="nb-NO" dirty="0"/>
              <a:t>Delt opp i piksler</a:t>
            </a:r>
          </a:p>
          <a:p>
            <a:r>
              <a:rPr lang="nb-NO" dirty="0"/>
              <a:t>Hver </a:t>
            </a:r>
            <a:r>
              <a:rPr lang="nb-NO" dirty="0" err="1"/>
              <a:t>pixel</a:t>
            </a:r>
            <a:r>
              <a:rPr lang="nb-NO" dirty="0"/>
              <a:t> har 3 verdier: R,G,B</a:t>
            </a:r>
          </a:p>
          <a:p>
            <a:r>
              <a:rPr lang="nb-NO" dirty="0"/>
              <a:t>Hver delverdi av en </a:t>
            </a:r>
            <a:r>
              <a:rPr lang="nb-NO" dirty="0" err="1"/>
              <a:t>pixel</a:t>
            </a:r>
            <a:r>
              <a:rPr lang="nb-NO" dirty="0"/>
              <a:t> går fra 0 til 255. (intensitet)</a:t>
            </a:r>
          </a:p>
          <a:p>
            <a:r>
              <a:rPr lang="nb-NO" dirty="0"/>
              <a:t>Alt må deles opp i piksler, runde kanter er så runde som oppløsningen</a:t>
            </a:r>
          </a:p>
          <a:p>
            <a:r>
              <a:rPr lang="nb-NO" dirty="0"/>
              <a:t>Kan dele farger opp i tabeller</a:t>
            </a:r>
          </a:p>
          <a:p>
            <a:endParaRPr lang="nb-NO" dirty="0"/>
          </a:p>
        </p:txBody>
      </p:sp>
      <p:pic>
        <p:nvPicPr>
          <p:cNvPr id="5" name="Bilde 4">
            <a:extLst>
              <a:ext uri="{FF2B5EF4-FFF2-40B4-BE49-F238E27FC236}">
                <a16:creationId xmlns:a16="http://schemas.microsoft.com/office/drawing/2014/main" id="{2C2EB9B7-5593-4981-B937-044956BB2BD5}"/>
              </a:ext>
            </a:extLst>
          </p:cNvPr>
          <p:cNvPicPr>
            <a:picLocks noChangeAspect="1"/>
          </p:cNvPicPr>
          <p:nvPr/>
        </p:nvPicPr>
        <p:blipFill rotWithShape="1">
          <a:blip r:embed="rId3"/>
          <a:srcRect l="82500" t="43077" r="3461" b="32650"/>
          <a:stretch/>
        </p:blipFill>
        <p:spPr>
          <a:xfrm>
            <a:off x="7104184" y="195567"/>
            <a:ext cx="2297724" cy="2234774"/>
          </a:xfrm>
          <a:prstGeom prst="rect">
            <a:avLst/>
          </a:prstGeom>
        </p:spPr>
      </p:pic>
      <p:pic>
        <p:nvPicPr>
          <p:cNvPr id="7" name="Bilde 6">
            <a:extLst>
              <a:ext uri="{FF2B5EF4-FFF2-40B4-BE49-F238E27FC236}">
                <a16:creationId xmlns:a16="http://schemas.microsoft.com/office/drawing/2014/main" id="{00EF5397-54CE-40A0-91A7-6DEA94A98EF4}"/>
              </a:ext>
            </a:extLst>
          </p:cNvPr>
          <p:cNvPicPr>
            <a:picLocks noChangeAspect="1"/>
          </p:cNvPicPr>
          <p:nvPr/>
        </p:nvPicPr>
        <p:blipFill rotWithShape="1">
          <a:blip r:embed="rId4"/>
          <a:srcRect l="51347" t="46495" r="1538" b="14188"/>
          <a:stretch/>
        </p:blipFill>
        <p:spPr>
          <a:xfrm>
            <a:off x="5609492" y="3966124"/>
            <a:ext cx="5744308" cy="2696309"/>
          </a:xfrm>
          <a:prstGeom prst="rect">
            <a:avLst/>
          </a:prstGeom>
        </p:spPr>
      </p:pic>
    </p:spTree>
    <p:extLst>
      <p:ext uri="{BB962C8B-B14F-4D97-AF65-F5344CB8AC3E}">
        <p14:creationId xmlns:p14="http://schemas.microsoft.com/office/powerpoint/2010/main" val="285504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DF786F-5BAA-4E23-97E9-7448041EAD67}"/>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CEED8084-2F44-4C5B-91EB-9FE813C95288}"/>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7A217569-767D-4FF2-98EF-7809BA5D328B}"/>
              </a:ext>
            </a:extLst>
          </p:cNvPr>
          <p:cNvPicPr>
            <a:picLocks noChangeAspect="1"/>
          </p:cNvPicPr>
          <p:nvPr/>
        </p:nvPicPr>
        <p:blipFill>
          <a:blip r:embed="rId3"/>
          <a:stretch>
            <a:fillRect/>
          </a:stretch>
        </p:blipFill>
        <p:spPr>
          <a:xfrm>
            <a:off x="211015" y="241301"/>
            <a:ext cx="11890808" cy="6440853"/>
          </a:xfrm>
          <a:prstGeom prst="rect">
            <a:avLst/>
          </a:prstGeom>
        </p:spPr>
      </p:pic>
    </p:spTree>
    <p:extLst>
      <p:ext uri="{BB962C8B-B14F-4D97-AF65-F5344CB8AC3E}">
        <p14:creationId xmlns:p14="http://schemas.microsoft.com/office/powerpoint/2010/main" val="4287584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0577B0-F602-4087-96B6-7162C552CD4E}"/>
              </a:ext>
            </a:extLst>
          </p:cNvPr>
          <p:cNvSpPr>
            <a:spLocks noGrp="1"/>
          </p:cNvSpPr>
          <p:nvPr>
            <p:ph type="title"/>
          </p:nvPr>
        </p:nvSpPr>
        <p:spPr/>
        <p:txBody>
          <a:bodyPr/>
          <a:lstStyle/>
          <a:p>
            <a:r>
              <a:rPr lang="nb-NO" dirty="0"/>
              <a:t>Vektorbilde</a:t>
            </a:r>
          </a:p>
        </p:txBody>
      </p:sp>
      <p:sp>
        <p:nvSpPr>
          <p:cNvPr id="3" name="Plassholder for innhold 2">
            <a:extLst>
              <a:ext uri="{FF2B5EF4-FFF2-40B4-BE49-F238E27FC236}">
                <a16:creationId xmlns:a16="http://schemas.microsoft.com/office/drawing/2014/main" id="{02D8A0ED-01A7-4683-88B8-58F23D379D78}"/>
              </a:ext>
            </a:extLst>
          </p:cNvPr>
          <p:cNvSpPr>
            <a:spLocks noGrp="1"/>
          </p:cNvSpPr>
          <p:nvPr>
            <p:ph idx="1"/>
          </p:nvPr>
        </p:nvSpPr>
        <p:spPr/>
        <p:txBody>
          <a:bodyPr/>
          <a:lstStyle/>
          <a:p>
            <a:r>
              <a:rPr lang="nb-NO" dirty="0"/>
              <a:t>Lagrer enkle tegninger i </a:t>
            </a:r>
            <a:r>
              <a:rPr lang="nb-NO" dirty="0" err="1"/>
              <a:t>mattematiske</a:t>
            </a:r>
            <a:r>
              <a:rPr lang="nb-NO" dirty="0"/>
              <a:t> formler.</a:t>
            </a:r>
          </a:p>
        </p:txBody>
      </p:sp>
      <p:pic>
        <p:nvPicPr>
          <p:cNvPr id="5" name="Bilde 4">
            <a:extLst>
              <a:ext uri="{FF2B5EF4-FFF2-40B4-BE49-F238E27FC236}">
                <a16:creationId xmlns:a16="http://schemas.microsoft.com/office/drawing/2014/main" id="{283D4D22-AB37-4ADE-8CA9-5BF6DF77DDB9}"/>
              </a:ext>
            </a:extLst>
          </p:cNvPr>
          <p:cNvPicPr>
            <a:picLocks noChangeAspect="1"/>
          </p:cNvPicPr>
          <p:nvPr/>
        </p:nvPicPr>
        <p:blipFill rotWithShape="1">
          <a:blip r:embed="rId3"/>
          <a:srcRect l="53268" t="30085" r="2501" b="24103"/>
          <a:stretch/>
        </p:blipFill>
        <p:spPr>
          <a:xfrm>
            <a:off x="2110155" y="2430402"/>
            <a:ext cx="5392616" cy="3141784"/>
          </a:xfrm>
          <a:prstGeom prst="rect">
            <a:avLst/>
          </a:prstGeom>
        </p:spPr>
      </p:pic>
    </p:spTree>
    <p:extLst>
      <p:ext uri="{BB962C8B-B14F-4D97-AF65-F5344CB8AC3E}">
        <p14:creationId xmlns:p14="http://schemas.microsoft.com/office/powerpoint/2010/main" val="126712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AB5C4B-BB2F-48C8-8591-ECECE5CF2FF5}"/>
              </a:ext>
            </a:extLst>
          </p:cNvPr>
          <p:cNvSpPr>
            <a:spLocks noGrp="1"/>
          </p:cNvSpPr>
          <p:nvPr>
            <p:ph type="title"/>
          </p:nvPr>
        </p:nvSpPr>
        <p:spPr/>
        <p:txBody>
          <a:bodyPr/>
          <a:lstStyle/>
          <a:p>
            <a:r>
              <a:rPr lang="nb-NO" dirty="0"/>
              <a:t>LYD?</a:t>
            </a:r>
          </a:p>
        </p:txBody>
      </p:sp>
      <p:sp>
        <p:nvSpPr>
          <p:cNvPr id="3" name="Plassholder for innhold 2">
            <a:extLst>
              <a:ext uri="{FF2B5EF4-FFF2-40B4-BE49-F238E27FC236}">
                <a16:creationId xmlns:a16="http://schemas.microsoft.com/office/drawing/2014/main" id="{A0B85460-7D57-4F19-B7E6-ED85C93568CE}"/>
              </a:ext>
            </a:extLst>
          </p:cNvPr>
          <p:cNvSpPr>
            <a:spLocks noGrp="1"/>
          </p:cNvSpPr>
          <p:nvPr>
            <p:ph idx="1"/>
          </p:nvPr>
        </p:nvSpPr>
        <p:spPr/>
        <p:txBody>
          <a:bodyPr/>
          <a:lstStyle/>
          <a:p>
            <a:r>
              <a:rPr lang="nb-NO" dirty="0"/>
              <a:t>Lagres ved å sample</a:t>
            </a:r>
          </a:p>
        </p:txBody>
      </p:sp>
      <p:pic>
        <p:nvPicPr>
          <p:cNvPr id="5" name="Bilde 4">
            <a:extLst>
              <a:ext uri="{FF2B5EF4-FFF2-40B4-BE49-F238E27FC236}">
                <a16:creationId xmlns:a16="http://schemas.microsoft.com/office/drawing/2014/main" id="{AC5EF634-0A1B-476F-834B-8A7FADFA6A81}"/>
              </a:ext>
            </a:extLst>
          </p:cNvPr>
          <p:cNvPicPr>
            <a:picLocks noChangeAspect="1"/>
          </p:cNvPicPr>
          <p:nvPr/>
        </p:nvPicPr>
        <p:blipFill rotWithShape="1">
          <a:blip r:embed="rId3"/>
          <a:srcRect l="51731" t="36551" r="1923" b="24445"/>
          <a:stretch/>
        </p:blipFill>
        <p:spPr>
          <a:xfrm>
            <a:off x="5251938" y="2007191"/>
            <a:ext cx="6705599" cy="3174410"/>
          </a:xfrm>
          <a:prstGeom prst="rect">
            <a:avLst/>
          </a:prstGeom>
        </p:spPr>
      </p:pic>
      <p:pic>
        <p:nvPicPr>
          <p:cNvPr id="7" name="Bilde 6">
            <a:extLst>
              <a:ext uri="{FF2B5EF4-FFF2-40B4-BE49-F238E27FC236}">
                <a16:creationId xmlns:a16="http://schemas.microsoft.com/office/drawing/2014/main" id="{CA0FBD43-3125-4012-A22C-34E50B5E55A4}"/>
              </a:ext>
            </a:extLst>
          </p:cNvPr>
          <p:cNvPicPr>
            <a:picLocks noChangeAspect="1"/>
          </p:cNvPicPr>
          <p:nvPr/>
        </p:nvPicPr>
        <p:blipFill rotWithShape="1">
          <a:blip r:embed="rId4"/>
          <a:srcRect l="53269" t="29268" r="4039" b="26956"/>
          <a:stretch/>
        </p:blipFill>
        <p:spPr>
          <a:xfrm>
            <a:off x="442547" y="3884721"/>
            <a:ext cx="4809392" cy="2773987"/>
          </a:xfrm>
          <a:prstGeom prst="rect">
            <a:avLst/>
          </a:prstGeom>
        </p:spPr>
      </p:pic>
    </p:spTree>
    <p:extLst>
      <p:ext uri="{BB962C8B-B14F-4D97-AF65-F5344CB8AC3E}">
        <p14:creationId xmlns:p14="http://schemas.microsoft.com/office/powerpoint/2010/main" val="125362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FF327E9-B0F8-47E8-9C98-D837B5919EFA}"/>
              </a:ext>
            </a:extLst>
          </p:cNvPr>
          <p:cNvPicPr>
            <a:picLocks noChangeAspect="1"/>
          </p:cNvPicPr>
          <p:nvPr/>
        </p:nvPicPr>
        <p:blipFill>
          <a:blip r:embed="rId3"/>
          <a:stretch>
            <a:fillRect/>
          </a:stretch>
        </p:blipFill>
        <p:spPr>
          <a:xfrm>
            <a:off x="5673430" y="8570"/>
            <a:ext cx="6518570" cy="5701766"/>
          </a:xfrm>
          <a:prstGeom prst="rect">
            <a:avLst/>
          </a:prstGeom>
        </p:spPr>
      </p:pic>
      <p:sp>
        <p:nvSpPr>
          <p:cNvPr id="2" name="Tittel 1">
            <a:extLst>
              <a:ext uri="{FF2B5EF4-FFF2-40B4-BE49-F238E27FC236}">
                <a16:creationId xmlns:a16="http://schemas.microsoft.com/office/drawing/2014/main" id="{1C194ECB-42C7-4B07-99D8-F4FD1A6AF18A}"/>
              </a:ext>
            </a:extLst>
          </p:cNvPr>
          <p:cNvSpPr>
            <a:spLocks noGrp="1"/>
          </p:cNvSpPr>
          <p:nvPr>
            <p:ph type="title"/>
          </p:nvPr>
        </p:nvSpPr>
        <p:spPr/>
        <p:txBody>
          <a:bodyPr/>
          <a:lstStyle/>
          <a:p>
            <a:r>
              <a:rPr lang="nb-NO" dirty="0"/>
              <a:t>Von Naumann-arkitekturen</a:t>
            </a:r>
          </a:p>
        </p:txBody>
      </p:sp>
      <p:sp>
        <p:nvSpPr>
          <p:cNvPr id="3" name="Plassholder for innhold 2">
            <a:extLst>
              <a:ext uri="{FF2B5EF4-FFF2-40B4-BE49-F238E27FC236}">
                <a16:creationId xmlns:a16="http://schemas.microsoft.com/office/drawing/2014/main" id="{FFE45FAF-608B-4C3A-823F-38E0B5F7678A}"/>
              </a:ext>
            </a:extLst>
          </p:cNvPr>
          <p:cNvSpPr>
            <a:spLocks noGrp="1"/>
          </p:cNvSpPr>
          <p:nvPr>
            <p:ph idx="1"/>
          </p:nvPr>
        </p:nvSpPr>
        <p:spPr/>
        <p:txBody>
          <a:bodyPr/>
          <a:lstStyle/>
          <a:p>
            <a:endParaRPr lang="nb-NO" dirty="0"/>
          </a:p>
          <a:p>
            <a:endParaRPr lang="nb-NO" dirty="0"/>
          </a:p>
          <a:p>
            <a:r>
              <a:rPr lang="nb-NO" dirty="0"/>
              <a:t>Minnet inneholder Data og instruksjoner</a:t>
            </a:r>
          </a:p>
        </p:txBody>
      </p:sp>
    </p:spTree>
    <p:extLst>
      <p:ext uri="{BB962C8B-B14F-4D97-AF65-F5344CB8AC3E}">
        <p14:creationId xmlns:p14="http://schemas.microsoft.com/office/powerpoint/2010/main" val="191628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AC897B80-9488-4B9F-B1D2-088EDFF82FE1}"/>
              </a:ext>
            </a:extLst>
          </p:cNvPr>
          <p:cNvPicPr>
            <a:picLocks noGrp="1" noChangeAspect="1"/>
          </p:cNvPicPr>
          <p:nvPr>
            <p:ph idx="1"/>
          </p:nvPr>
        </p:nvPicPr>
        <p:blipFill>
          <a:blip r:embed="rId3"/>
          <a:stretch>
            <a:fillRect/>
          </a:stretch>
        </p:blipFill>
        <p:spPr>
          <a:xfrm>
            <a:off x="751316" y="0"/>
            <a:ext cx="10689368" cy="6867920"/>
          </a:xfrm>
          <a:prstGeom prst="rect">
            <a:avLst/>
          </a:prstGeom>
        </p:spPr>
      </p:pic>
    </p:spTree>
    <p:extLst>
      <p:ext uri="{BB962C8B-B14F-4D97-AF65-F5344CB8AC3E}">
        <p14:creationId xmlns:p14="http://schemas.microsoft.com/office/powerpoint/2010/main" val="2270102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AC897B80-9488-4B9F-B1D2-088EDFF82FE1}"/>
              </a:ext>
            </a:extLst>
          </p:cNvPr>
          <p:cNvPicPr>
            <a:picLocks noGrp="1" noChangeAspect="1"/>
          </p:cNvPicPr>
          <p:nvPr>
            <p:ph idx="1"/>
          </p:nvPr>
        </p:nvPicPr>
        <p:blipFill>
          <a:blip r:embed="rId3"/>
          <a:stretch>
            <a:fillRect/>
          </a:stretch>
        </p:blipFill>
        <p:spPr>
          <a:xfrm>
            <a:off x="751316" y="0"/>
            <a:ext cx="10689368" cy="6867920"/>
          </a:xfrm>
          <a:prstGeom prst="rect">
            <a:avLst/>
          </a:prstGeom>
        </p:spPr>
      </p:pic>
    </p:spTree>
    <p:extLst>
      <p:ext uri="{BB962C8B-B14F-4D97-AF65-F5344CB8AC3E}">
        <p14:creationId xmlns:p14="http://schemas.microsoft.com/office/powerpoint/2010/main" val="369257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01E517-C471-4701-B2A5-D3B67510EC80}"/>
              </a:ext>
            </a:extLst>
          </p:cNvPr>
          <p:cNvSpPr>
            <a:spLocks noGrp="1"/>
          </p:cNvSpPr>
          <p:nvPr>
            <p:ph type="title"/>
          </p:nvPr>
        </p:nvSpPr>
        <p:spPr/>
        <p:txBody>
          <a:bodyPr/>
          <a:lstStyle/>
          <a:p>
            <a:r>
              <a:rPr lang="nb-NO" dirty="0"/>
              <a:t>Digital representasjon</a:t>
            </a:r>
          </a:p>
        </p:txBody>
      </p:sp>
      <p:sp>
        <p:nvSpPr>
          <p:cNvPr id="3" name="Plassholder for innhold 2">
            <a:extLst>
              <a:ext uri="{FF2B5EF4-FFF2-40B4-BE49-F238E27FC236}">
                <a16:creationId xmlns:a16="http://schemas.microsoft.com/office/drawing/2014/main" id="{DFD9AD1C-9E80-4C84-9B58-04E7F666949F}"/>
              </a:ext>
            </a:extLst>
          </p:cNvPr>
          <p:cNvSpPr>
            <a:spLocks noGrp="1"/>
          </p:cNvSpPr>
          <p:nvPr>
            <p:ph idx="1"/>
          </p:nvPr>
        </p:nvSpPr>
        <p:spPr/>
        <p:txBody>
          <a:bodyPr/>
          <a:lstStyle/>
          <a:p>
            <a:r>
              <a:rPr lang="nb-NO" dirty="0"/>
              <a:t>Hvordan lagrer vi data?</a:t>
            </a:r>
          </a:p>
          <a:p>
            <a:r>
              <a:rPr lang="nb-NO" dirty="0"/>
              <a:t>Hva er et bit?</a:t>
            </a:r>
          </a:p>
          <a:p>
            <a:r>
              <a:rPr lang="nb-NO" dirty="0"/>
              <a:t>Hvordan representere vi ting med 0 og 1?</a:t>
            </a:r>
          </a:p>
          <a:p>
            <a:r>
              <a:rPr lang="nb-NO" dirty="0"/>
              <a:t>2^n (n=bit) forskjellige kombinasjoner!</a:t>
            </a:r>
          </a:p>
          <a:p>
            <a:endParaRPr lang="nb-NO" dirty="0"/>
          </a:p>
        </p:txBody>
      </p:sp>
      <p:pic>
        <p:nvPicPr>
          <p:cNvPr id="2050" name="Picture 2" descr="Outputs of a 4-bit decimal and binary QSC. | Download Table">
            <a:extLst>
              <a:ext uri="{FF2B5EF4-FFF2-40B4-BE49-F238E27FC236}">
                <a16:creationId xmlns:a16="http://schemas.microsoft.com/office/drawing/2014/main" id="{D0143B6F-562C-4DCB-8FF1-B4FA2A87D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641" y="0"/>
            <a:ext cx="6028360" cy="232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391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057CA0-5E49-410A-AA04-791C8516709A}"/>
              </a:ext>
            </a:extLst>
          </p:cNvPr>
          <p:cNvSpPr>
            <a:spLocks noGrp="1"/>
          </p:cNvSpPr>
          <p:nvPr>
            <p:ph type="title"/>
          </p:nvPr>
        </p:nvSpPr>
        <p:spPr/>
        <p:txBody>
          <a:bodyPr/>
          <a:lstStyle/>
          <a:p>
            <a:r>
              <a:rPr lang="nb-NO" dirty="0"/>
              <a:t>LMC- Little Man Computer</a:t>
            </a:r>
          </a:p>
        </p:txBody>
      </p:sp>
      <p:sp>
        <p:nvSpPr>
          <p:cNvPr id="3" name="Plassholder for innhold 2">
            <a:extLst>
              <a:ext uri="{FF2B5EF4-FFF2-40B4-BE49-F238E27FC236}">
                <a16:creationId xmlns:a16="http://schemas.microsoft.com/office/drawing/2014/main" id="{5396CC9C-0A1D-442F-8874-2EE100CB456D}"/>
              </a:ext>
            </a:extLst>
          </p:cNvPr>
          <p:cNvSpPr>
            <a:spLocks noGrp="1"/>
          </p:cNvSpPr>
          <p:nvPr>
            <p:ph idx="1"/>
          </p:nvPr>
        </p:nvSpPr>
        <p:spPr/>
        <p:txBody>
          <a:bodyPr/>
          <a:lstStyle/>
          <a:p>
            <a:r>
              <a:rPr lang="nb-NO" dirty="0"/>
              <a:t>Den enkleste datamaskinen</a:t>
            </a:r>
          </a:p>
          <a:p>
            <a:r>
              <a:rPr lang="nb-NO" dirty="0"/>
              <a:t>LMC i 1020 bruker </a:t>
            </a:r>
            <a:r>
              <a:rPr lang="nb-NO" dirty="0" err="1"/>
              <a:t>Dec</a:t>
            </a:r>
            <a:endParaRPr lang="nb-NO" dirty="0"/>
          </a:p>
        </p:txBody>
      </p:sp>
      <p:pic>
        <p:nvPicPr>
          <p:cNvPr id="4" name="Bilde 3">
            <a:extLst>
              <a:ext uri="{FF2B5EF4-FFF2-40B4-BE49-F238E27FC236}">
                <a16:creationId xmlns:a16="http://schemas.microsoft.com/office/drawing/2014/main" id="{37786C72-6D33-4A0C-BB2A-D32F7BDFC746}"/>
              </a:ext>
            </a:extLst>
          </p:cNvPr>
          <p:cNvPicPr>
            <a:picLocks noChangeAspect="1"/>
          </p:cNvPicPr>
          <p:nvPr/>
        </p:nvPicPr>
        <p:blipFill>
          <a:blip r:embed="rId3"/>
          <a:stretch>
            <a:fillRect/>
          </a:stretch>
        </p:blipFill>
        <p:spPr>
          <a:xfrm>
            <a:off x="4973053" y="2415121"/>
            <a:ext cx="6528834" cy="4011877"/>
          </a:xfrm>
          <a:prstGeom prst="rect">
            <a:avLst/>
          </a:prstGeom>
        </p:spPr>
      </p:pic>
    </p:spTree>
    <p:extLst>
      <p:ext uri="{BB962C8B-B14F-4D97-AF65-F5344CB8AC3E}">
        <p14:creationId xmlns:p14="http://schemas.microsoft.com/office/powerpoint/2010/main" val="4069299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F572C3-8EA0-4460-8FD5-7515099356B6}"/>
              </a:ext>
            </a:extLst>
          </p:cNvPr>
          <p:cNvSpPr>
            <a:spLocks noGrp="1"/>
          </p:cNvSpPr>
          <p:nvPr>
            <p:ph type="title"/>
          </p:nvPr>
        </p:nvSpPr>
        <p:spPr/>
        <p:txBody>
          <a:bodyPr/>
          <a:lstStyle/>
          <a:p>
            <a:r>
              <a:rPr lang="nb-NO" dirty="0"/>
              <a:t>LMC</a:t>
            </a:r>
          </a:p>
        </p:txBody>
      </p:sp>
      <p:sp>
        <p:nvSpPr>
          <p:cNvPr id="3" name="Plassholder for innhold 2">
            <a:extLst>
              <a:ext uri="{FF2B5EF4-FFF2-40B4-BE49-F238E27FC236}">
                <a16:creationId xmlns:a16="http://schemas.microsoft.com/office/drawing/2014/main" id="{0C9AD40A-1124-4F5A-B7A0-192B69AD9DC5}"/>
              </a:ext>
            </a:extLst>
          </p:cNvPr>
          <p:cNvSpPr>
            <a:spLocks noGrp="1"/>
          </p:cNvSpPr>
          <p:nvPr>
            <p:ph idx="1"/>
          </p:nvPr>
        </p:nvSpPr>
        <p:spPr/>
        <p:txBody>
          <a:bodyPr/>
          <a:lstStyle/>
          <a:p>
            <a:r>
              <a:rPr lang="nb-NO" dirty="0"/>
              <a:t>100 lagringsplasser</a:t>
            </a:r>
          </a:p>
          <a:p>
            <a:r>
              <a:rPr lang="nb-NO" dirty="0"/>
              <a:t>RAM</a:t>
            </a:r>
          </a:p>
          <a:p>
            <a:r>
              <a:rPr lang="nb-NO" dirty="0"/>
              <a:t>Assembly Language</a:t>
            </a:r>
          </a:p>
          <a:p>
            <a:pPr marL="0" indent="0">
              <a:buNone/>
            </a:pPr>
            <a:endParaRPr lang="nb-NO" dirty="0"/>
          </a:p>
        </p:txBody>
      </p:sp>
      <p:pic>
        <p:nvPicPr>
          <p:cNvPr id="5" name="Bilde 4">
            <a:extLst>
              <a:ext uri="{FF2B5EF4-FFF2-40B4-BE49-F238E27FC236}">
                <a16:creationId xmlns:a16="http://schemas.microsoft.com/office/drawing/2014/main" id="{748A0373-4C17-41AA-A58E-F6519221A5C5}"/>
              </a:ext>
            </a:extLst>
          </p:cNvPr>
          <p:cNvPicPr>
            <a:picLocks noChangeAspect="1"/>
          </p:cNvPicPr>
          <p:nvPr/>
        </p:nvPicPr>
        <p:blipFill>
          <a:blip r:embed="rId3"/>
          <a:stretch>
            <a:fillRect/>
          </a:stretch>
        </p:blipFill>
        <p:spPr>
          <a:xfrm>
            <a:off x="4367060" y="0"/>
            <a:ext cx="7824940" cy="4812632"/>
          </a:xfrm>
          <a:prstGeom prst="rect">
            <a:avLst/>
          </a:prstGeom>
        </p:spPr>
      </p:pic>
    </p:spTree>
    <p:extLst>
      <p:ext uri="{BB962C8B-B14F-4D97-AF65-F5344CB8AC3E}">
        <p14:creationId xmlns:p14="http://schemas.microsoft.com/office/powerpoint/2010/main" val="35984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752E40-8B51-426C-9147-03826A80D2EB}"/>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B4028CF7-5BC3-4167-9113-1CB87677E2B2}"/>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ED180E09-51CC-457E-BB32-A8BDEBA0B913}"/>
              </a:ext>
            </a:extLst>
          </p:cNvPr>
          <p:cNvPicPr>
            <a:picLocks noChangeAspect="1"/>
          </p:cNvPicPr>
          <p:nvPr/>
        </p:nvPicPr>
        <p:blipFill>
          <a:blip r:embed="rId2"/>
          <a:stretch>
            <a:fillRect/>
          </a:stretch>
        </p:blipFill>
        <p:spPr>
          <a:xfrm>
            <a:off x="89461" y="224590"/>
            <a:ext cx="12013078" cy="5390147"/>
          </a:xfrm>
          <a:prstGeom prst="rect">
            <a:avLst/>
          </a:prstGeom>
        </p:spPr>
      </p:pic>
    </p:spTree>
    <p:extLst>
      <p:ext uri="{BB962C8B-B14F-4D97-AF65-F5344CB8AC3E}">
        <p14:creationId xmlns:p14="http://schemas.microsoft.com/office/powerpoint/2010/main" val="4087540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FDD662-79C3-47BC-BEE4-3F4595CB3C80}"/>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3C74050F-C098-4667-902B-EEABA075BF58}"/>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1F69EACF-4509-4CD3-90E4-39B3E502EDA0}"/>
              </a:ext>
            </a:extLst>
          </p:cNvPr>
          <p:cNvPicPr>
            <a:picLocks noChangeAspect="1"/>
          </p:cNvPicPr>
          <p:nvPr/>
        </p:nvPicPr>
        <p:blipFill>
          <a:blip r:embed="rId3"/>
          <a:stretch>
            <a:fillRect/>
          </a:stretch>
        </p:blipFill>
        <p:spPr>
          <a:xfrm>
            <a:off x="0" y="-192128"/>
            <a:ext cx="11887200" cy="7061199"/>
          </a:xfrm>
          <a:prstGeom prst="rect">
            <a:avLst/>
          </a:prstGeom>
        </p:spPr>
      </p:pic>
    </p:spTree>
    <p:extLst>
      <p:ext uri="{BB962C8B-B14F-4D97-AF65-F5344CB8AC3E}">
        <p14:creationId xmlns:p14="http://schemas.microsoft.com/office/powerpoint/2010/main" val="152966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056C46-9098-4AC6-ABC8-8E8BAC2A97F7}"/>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EABDB204-0AEF-404C-9EE9-0ED02610EC08}"/>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5A1709FB-A17C-4387-AD82-CF758386F5FE}"/>
              </a:ext>
            </a:extLst>
          </p:cNvPr>
          <p:cNvPicPr>
            <a:picLocks noChangeAspect="1"/>
          </p:cNvPicPr>
          <p:nvPr/>
        </p:nvPicPr>
        <p:blipFill rotWithShape="1">
          <a:blip r:embed="rId3"/>
          <a:srcRect l="25385" t="29102" r="26538" b="19996"/>
          <a:stretch/>
        </p:blipFill>
        <p:spPr>
          <a:xfrm>
            <a:off x="419100" y="96113"/>
            <a:ext cx="11353800" cy="6761887"/>
          </a:xfrm>
          <a:prstGeom prst="rect">
            <a:avLst/>
          </a:prstGeom>
        </p:spPr>
      </p:pic>
    </p:spTree>
    <p:extLst>
      <p:ext uri="{BB962C8B-B14F-4D97-AF65-F5344CB8AC3E}">
        <p14:creationId xmlns:p14="http://schemas.microsoft.com/office/powerpoint/2010/main" val="1802415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D73455-5470-410C-A044-715CCBC838F3}"/>
              </a:ext>
            </a:extLst>
          </p:cNvPr>
          <p:cNvSpPr>
            <a:spLocks noGrp="1"/>
          </p:cNvSpPr>
          <p:nvPr>
            <p:ph type="title"/>
          </p:nvPr>
        </p:nvSpPr>
        <p:spPr/>
        <p:txBody>
          <a:bodyPr/>
          <a:lstStyle/>
          <a:p>
            <a:r>
              <a:rPr lang="nb-NO" dirty="0"/>
              <a:t>Assembler</a:t>
            </a:r>
          </a:p>
        </p:txBody>
      </p:sp>
      <p:sp>
        <p:nvSpPr>
          <p:cNvPr id="3" name="Plassholder for innhold 2">
            <a:extLst>
              <a:ext uri="{FF2B5EF4-FFF2-40B4-BE49-F238E27FC236}">
                <a16:creationId xmlns:a16="http://schemas.microsoft.com/office/drawing/2014/main" id="{B250C680-7EDF-4224-A10F-F3707D668F33}"/>
              </a:ext>
            </a:extLst>
          </p:cNvPr>
          <p:cNvSpPr>
            <a:spLocks noGrp="1"/>
          </p:cNvSpPr>
          <p:nvPr>
            <p:ph idx="1"/>
          </p:nvPr>
        </p:nvSpPr>
        <p:spPr/>
        <p:txBody>
          <a:bodyPr/>
          <a:lstStyle/>
          <a:p>
            <a:r>
              <a:rPr lang="nb-NO" dirty="0"/>
              <a:t>Hvorfor?</a:t>
            </a:r>
          </a:p>
          <a:p>
            <a:r>
              <a:rPr lang="nb-NO" dirty="0"/>
              <a:t>Lettere å forstå</a:t>
            </a:r>
          </a:p>
          <a:p>
            <a:r>
              <a:rPr lang="nb-NO" dirty="0"/>
              <a:t>Automatisk</a:t>
            </a:r>
          </a:p>
          <a:p>
            <a:r>
              <a:rPr lang="nb-NO" dirty="0"/>
              <a:t>Avskilt i minne</a:t>
            </a:r>
          </a:p>
          <a:p>
            <a:endParaRPr lang="nb-NO" dirty="0"/>
          </a:p>
        </p:txBody>
      </p:sp>
      <p:pic>
        <p:nvPicPr>
          <p:cNvPr id="5" name="Bilde 4">
            <a:extLst>
              <a:ext uri="{FF2B5EF4-FFF2-40B4-BE49-F238E27FC236}">
                <a16:creationId xmlns:a16="http://schemas.microsoft.com/office/drawing/2014/main" id="{A2F4FE62-F322-450B-B0FF-78F47F66C12E}"/>
              </a:ext>
            </a:extLst>
          </p:cNvPr>
          <p:cNvPicPr>
            <a:picLocks noChangeAspect="1"/>
          </p:cNvPicPr>
          <p:nvPr/>
        </p:nvPicPr>
        <p:blipFill rotWithShape="1">
          <a:blip r:embed="rId3"/>
          <a:srcRect l="29211" t="33376" r="39751" b="40984"/>
          <a:stretch/>
        </p:blipFill>
        <p:spPr>
          <a:xfrm>
            <a:off x="3610707" y="2461846"/>
            <a:ext cx="7995139" cy="3715117"/>
          </a:xfrm>
          <a:prstGeom prst="rect">
            <a:avLst/>
          </a:prstGeom>
        </p:spPr>
      </p:pic>
    </p:spTree>
    <p:extLst>
      <p:ext uri="{BB962C8B-B14F-4D97-AF65-F5344CB8AC3E}">
        <p14:creationId xmlns:p14="http://schemas.microsoft.com/office/powerpoint/2010/main" val="1701171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8FE9C8-E094-4473-949D-1C8E8CDB39E4}"/>
              </a:ext>
            </a:extLst>
          </p:cNvPr>
          <p:cNvSpPr>
            <a:spLocks noGrp="1"/>
          </p:cNvSpPr>
          <p:nvPr>
            <p:ph type="title"/>
          </p:nvPr>
        </p:nvSpPr>
        <p:spPr/>
        <p:txBody>
          <a:bodyPr/>
          <a:lstStyle/>
          <a:p>
            <a:r>
              <a:rPr lang="nb-NO" dirty="0"/>
              <a:t>Eksamensoppgave:</a:t>
            </a:r>
          </a:p>
        </p:txBody>
      </p:sp>
      <p:sp>
        <p:nvSpPr>
          <p:cNvPr id="3" name="Plassholder for innhold 2">
            <a:extLst>
              <a:ext uri="{FF2B5EF4-FFF2-40B4-BE49-F238E27FC236}">
                <a16:creationId xmlns:a16="http://schemas.microsoft.com/office/drawing/2014/main" id="{5BFBF9B9-0BBE-4C92-8F81-330DC7536C2A}"/>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2DB9FD9E-82F8-4683-A17F-B458F804C8D7}"/>
              </a:ext>
            </a:extLst>
          </p:cNvPr>
          <p:cNvPicPr>
            <a:picLocks noChangeAspect="1"/>
          </p:cNvPicPr>
          <p:nvPr/>
        </p:nvPicPr>
        <p:blipFill rotWithShape="1">
          <a:blip r:embed="rId3"/>
          <a:srcRect l="25368" t="18431" r="27206" b="50000"/>
          <a:stretch/>
        </p:blipFill>
        <p:spPr>
          <a:xfrm>
            <a:off x="285206" y="1690688"/>
            <a:ext cx="11621588" cy="4351338"/>
          </a:xfrm>
          <a:prstGeom prst="rect">
            <a:avLst/>
          </a:prstGeom>
        </p:spPr>
      </p:pic>
    </p:spTree>
    <p:extLst>
      <p:ext uri="{BB962C8B-B14F-4D97-AF65-F5344CB8AC3E}">
        <p14:creationId xmlns:p14="http://schemas.microsoft.com/office/powerpoint/2010/main" val="3208124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3EB563-0510-4870-BC11-1DD04B63385A}"/>
              </a:ext>
            </a:extLst>
          </p:cNvPr>
          <p:cNvSpPr>
            <a:spLocks noGrp="1"/>
          </p:cNvSpPr>
          <p:nvPr>
            <p:ph type="title"/>
          </p:nvPr>
        </p:nvSpPr>
        <p:spPr/>
        <p:txBody>
          <a:bodyPr/>
          <a:lstStyle/>
          <a:p>
            <a:r>
              <a:rPr lang="nb-NO" dirty="0" err="1"/>
              <a:t>memes</a:t>
            </a:r>
            <a:endParaRPr lang="nb-NO" dirty="0"/>
          </a:p>
        </p:txBody>
      </p:sp>
      <p:pic>
        <p:nvPicPr>
          <p:cNvPr id="5" name="Plassholder for innhold 4" descr="Et bilde som inneholder innendørs&#10;&#10;Automatisk generert beskrivelse">
            <a:extLst>
              <a:ext uri="{FF2B5EF4-FFF2-40B4-BE49-F238E27FC236}">
                <a16:creationId xmlns:a16="http://schemas.microsoft.com/office/drawing/2014/main" id="{AC7B6B05-DF82-4B79-89F2-8134A18214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0646" y="-1"/>
            <a:ext cx="3023090" cy="3415399"/>
          </a:xfrm>
        </p:spPr>
      </p:pic>
      <p:pic>
        <p:nvPicPr>
          <p:cNvPr id="3076" name="Picture 4" descr="39 Epic Memes For Graphic Designers">
            <a:extLst>
              <a:ext uri="{FF2B5EF4-FFF2-40B4-BE49-F238E27FC236}">
                <a16:creationId xmlns:a16="http://schemas.microsoft.com/office/drawing/2014/main" id="{BCD7FFED-C44F-44C6-8F38-35EC42778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815"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01BDFC2-745A-4AFB-8F60-85BE67FEE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54" y="3325450"/>
            <a:ext cx="4133850" cy="35372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5FA24EA9-A780-4F64-B646-9AB41D045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46" y="4159206"/>
            <a:ext cx="3876548" cy="273147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11C9870B-6282-4E22-86AF-29238BB46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918" y="1342398"/>
            <a:ext cx="2764221" cy="29040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5FE6CA7-F3B3-CB12-03CA-B3D499009F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3955" y="1939365"/>
            <a:ext cx="2629737" cy="255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965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6FCFD9-512B-405B-90F4-67C228F98A4F}"/>
              </a:ext>
            </a:extLst>
          </p:cNvPr>
          <p:cNvSpPr>
            <a:spLocks noGrp="1"/>
          </p:cNvSpPr>
          <p:nvPr>
            <p:ph type="title"/>
          </p:nvPr>
        </p:nvSpPr>
        <p:spPr/>
        <p:txBody>
          <a:bodyPr/>
          <a:lstStyle/>
          <a:p>
            <a:r>
              <a:rPr lang="nb-NO" dirty="0"/>
              <a:t>Notasjon:</a:t>
            </a:r>
          </a:p>
        </p:txBody>
      </p:sp>
      <p:sp>
        <p:nvSpPr>
          <p:cNvPr id="3" name="Plassholder for innhold 2">
            <a:extLst>
              <a:ext uri="{FF2B5EF4-FFF2-40B4-BE49-F238E27FC236}">
                <a16:creationId xmlns:a16="http://schemas.microsoft.com/office/drawing/2014/main" id="{DEB536A2-DE48-4895-BA1B-55CAEFE01C89}"/>
              </a:ext>
            </a:extLst>
          </p:cNvPr>
          <p:cNvSpPr>
            <a:spLocks noGrp="1"/>
          </p:cNvSpPr>
          <p:nvPr>
            <p:ph idx="1"/>
          </p:nvPr>
        </p:nvSpPr>
        <p:spPr/>
        <p:txBody>
          <a:bodyPr/>
          <a:lstStyle/>
          <a:p>
            <a:r>
              <a:rPr lang="nb-NO" dirty="0"/>
              <a:t>Hvordan skal vi skille de forskjellige tallsystemene?</a:t>
            </a:r>
          </a:p>
          <a:p>
            <a:r>
              <a:rPr lang="nb-NO" dirty="0"/>
              <a:t>Står 1111 for 15 eller står det for 1tusen 1hundre og elleve?</a:t>
            </a:r>
          </a:p>
          <a:p>
            <a:endParaRPr lang="nb-NO" dirty="0"/>
          </a:p>
          <a:p>
            <a:endParaRPr lang="nb-NO" dirty="0"/>
          </a:p>
          <a:p>
            <a:endParaRPr lang="nb-NO" dirty="0"/>
          </a:p>
          <a:p>
            <a:endParaRPr lang="nb-NO" dirty="0"/>
          </a:p>
          <a:p>
            <a:endParaRPr lang="nb-NO" dirty="0"/>
          </a:p>
          <a:p>
            <a:endParaRPr lang="nb-NO" dirty="0"/>
          </a:p>
          <a:p>
            <a:endParaRPr lang="nb-NO" dirty="0"/>
          </a:p>
        </p:txBody>
      </p:sp>
      <p:pic>
        <p:nvPicPr>
          <p:cNvPr id="5" name="Bilde 4">
            <a:extLst>
              <a:ext uri="{FF2B5EF4-FFF2-40B4-BE49-F238E27FC236}">
                <a16:creationId xmlns:a16="http://schemas.microsoft.com/office/drawing/2014/main" id="{B03E0E06-1F29-4C8D-B752-9736368F73B3}"/>
              </a:ext>
            </a:extLst>
          </p:cNvPr>
          <p:cNvPicPr>
            <a:picLocks noChangeAspect="1"/>
          </p:cNvPicPr>
          <p:nvPr/>
        </p:nvPicPr>
        <p:blipFill>
          <a:blip r:embed="rId2"/>
          <a:stretch>
            <a:fillRect/>
          </a:stretch>
        </p:blipFill>
        <p:spPr>
          <a:xfrm>
            <a:off x="875571" y="3010294"/>
            <a:ext cx="6789732" cy="2007183"/>
          </a:xfrm>
          <a:prstGeom prst="rect">
            <a:avLst/>
          </a:prstGeom>
        </p:spPr>
      </p:pic>
    </p:spTree>
    <p:extLst>
      <p:ext uri="{BB962C8B-B14F-4D97-AF65-F5344CB8AC3E}">
        <p14:creationId xmlns:p14="http://schemas.microsoft.com/office/powerpoint/2010/main" val="24522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50C944-2B83-441C-8089-BF683921B1CD}"/>
              </a:ext>
            </a:extLst>
          </p:cNvPr>
          <p:cNvSpPr>
            <a:spLocks noGrp="1"/>
          </p:cNvSpPr>
          <p:nvPr>
            <p:ph type="title"/>
          </p:nvPr>
        </p:nvSpPr>
        <p:spPr/>
        <p:txBody>
          <a:bodyPr/>
          <a:lstStyle/>
          <a:p>
            <a:r>
              <a:rPr lang="nb-NO"/>
              <a:t>Tallsystemer</a:t>
            </a:r>
            <a:endParaRPr lang="nb-NO" dirty="0"/>
          </a:p>
        </p:txBody>
      </p:sp>
      <p:sp>
        <p:nvSpPr>
          <p:cNvPr id="3" name="Plassholder for innhold 2">
            <a:extLst>
              <a:ext uri="{FF2B5EF4-FFF2-40B4-BE49-F238E27FC236}">
                <a16:creationId xmlns:a16="http://schemas.microsoft.com/office/drawing/2014/main" id="{32976D75-83CA-4241-9135-FE1B14384353}"/>
              </a:ext>
            </a:extLst>
          </p:cNvPr>
          <p:cNvSpPr>
            <a:spLocks noGrp="1"/>
          </p:cNvSpPr>
          <p:nvPr>
            <p:ph idx="1"/>
          </p:nvPr>
        </p:nvSpPr>
        <p:spPr/>
        <p:txBody>
          <a:bodyPr/>
          <a:lstStyle/>
          <a:p>
            <a:r>
              <a:rPr lang="nb-NO"/>
              <a:t>a^n (der a er basesystemet som vi bruker)</a:t>
            </a:r>
          </a:p>
          <a:p>
            <a:r>
              <a:rPr lang="nb-NO"/>
              <a:t>2^0=1, 2^10=1024</a:t>
            </a:r>
          </a:p>
          <a:p>
            <a:r>
              <a:rPr lang="nb-NO"/>
              <a:t>10^0=1, 10^2=100, 10^3=1000</a:t>
            </a:r>
          </a:p>
          <a:p>
            <a:r>
              <a:rPr lang="nb-NO"/>
              <a:t>Hvordan gå fra Dec til bin?</a:t>
            </a:r>
            <a:endParaRPr lang="nb-NO" dirty="0"/>
          </a:p>
        </p:txBody>
      </p:sp>
      <p:pic>
        <p:nvPicPr>
          <p:cNvPr id="5" name="Bilde 4">
            <a:extLst>
              <a:ext uri="{FF2B5EF4-FFF2-40B4-BE49-F238E27FC236}">
                <a16:creationId xmlns:a16="http://schemas.microsoft.com/office/drawing/2014/main" id="{DD7B1A24-D3A9-42E3-A4D7-13526F4608BB}"/>
              </a:ext>
            </a:extLst>
          </p:cNvPr>
          <p:cNvPicPr>
            <a:picLocks noChangeAspect="1"/>
          </p:cNvPicPr>
          <p:nvPr/>
        </p:nvPicPr>
        <p:blipFill rotWithShape="1">
          <a:blip r:embed="rId3"/>
          <a:srcRect l="62501" t="45128" r="27307" b="34359"/>
          <a:stretch/>
        </p:blipFill>
        <p:spPr>
          <a:xfrm>
            <a:off x="7619999" y="3094892"/>
            <a:ext cx="2532185" cy="2866626"/>
          </a:xfrm>
          <a:prstGeom prst="rect">
            <a:avLst/>
          </a:prstGeom>
        </p:spPr>
      </p:pic>
    </p:spTree>
    <p:extLst>
      <p:ext uri="{BB962C8B-B14F-4D97-AF65-F5344CB8AC3E}">
        <p14:creationId xmlns:p14="http://schemas.microsoft.com/office/powerpoint/2010/main" val="121095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040D06-EA81-48ED-A1B5-18235BCB7B22}"/>
              </a:ext>
            </a:extLst>
          </p:cNvPr>
          <p:cNvSpPr>
            <a:spLocks noGrp="1"/>
          </p:cNvSpPr>
          <p:nvPr>
            <p:ph type="title"/>
          </p:nvPr>
        </p:nvSpPr>
        <p:spPr/>
        <p:txBody>
          <a:bodyPr/>
          <a:lstStyle/>
          <a:p>
            <a:r>
              <a:rPr lang="nb-NO" dirty="0"/>
              <a:t>Eksempel:</a:t>
            </a:r>
          </a:p>
        </p:txBody>
      </p:sp>
      <p:sp>
        <p:nvSpPr>
          <p:cNvPr id="3" name="Plassholder for innhold 2">
            <a:extLst>
              <a:ext uri="{FF2B5EF4-FFF2-40B4-BE49-F238E27FC236}">
                <a16:creationId xmlns:a16="http://schemas.microsoft.com/office/drawing/2014/main" id="{99432EEC-9486-4D03-8AC6-466EF6F6AF54}"/>
              </a:ext>
            </a:extLst>
          </p:cNvPr>
          <p:cNvSpPr>
            <a:spLocks noGrp="1"/>
          </p:cNvSpPr>
          <p:nvPr>
            <p:ph idx="1"/>
          </p:nvPr>
        </p:nvSpPr>
        <p:spPr>
          <a:xfrm>
            <a:off x="4525106" y="1825625"/>
            <a:ext cx="6828693" cy="4351338"/>
          </a:xfrm>
        </p:spPr>
        <p:txBody>
          <a:bodyPr/>
          <a:lstStyle/>
          <a:p>
            <a:r>
              <a:rPr lang="nb-NO" dirty="0"/>
              <a:t>Svaret her er det vi kan lese nedenifra og opp. Altså 11001</a:t>
            </a:r>
          </a:p>
          <a:p>
            <a:endParaRPr lang="nb-NO" dirty="0"/>
          </a:p>
          <a:p>
            <a:r>
              <a:rPr lang="nb-NO" dirty="0"/>
              <a:t>Og for å gå tilbake igjen så ganger vi hver bit med 2^pos, hvor pos er posisjonen til bittet. Tenk </a:t>
            </a:r>
            <a:r>
              <a:rPr lang="nb-NO" dirty="0" err="1"/>
              <a:t>index</a:t>
            </a:r>
            <a:r>
              <a:rPr lang="nb-NO" dirty="0"/>
              <a:t> her (0 er første).</a:t>
            </a:r>
          </a:p>
          <a:p>
            <a:endParaRPr lang="nb-NO" dirty="0"/>
          </a:p>
          <a:p>
            <a:pPr marL="0" indent="0">
              <a:buNone/>
            </a:pPr>
            <a:endParaRPr lang="nb-NO" dirty="0"/>
          </a:p>
        </p:txBody>
      </p:sp>
      <p:pic>
        <p:nvPicPr>
          <p:cNvPr id="5" name="Bilde 4">
            <a:extLst>
              <a:ext uri="{FF2B5EF4-FFF2-40B4-BE49-F238E27FC236}">
                <a16:creationId xmlns:a16="http://schemas.microsoft.com/office/drawing/2014/main" id="{E689F9AA-C8B4-46C8-9C61-34053AF21C88}"/>
              </a:ext>
            </a:extLst>
          </p:cNvPr>
          <p:cNvPicPr>
            <a:picLocks noChangeAspect="1"/>
          </p:cNvPicPr>
          <p:nvPr/>
        </p:nvPicPr>
        <p:blipFill rotWithShape="1">
          <a:blip r:embed="rId3"/>
          <a:srcRect l="62500" t="62223" r="27500" b="18482"/>
          <a:stretch/>
        </p:blipFill>
        <p:spPr>
          <a:xfrm>
            <a:off x="515815" y="1490540"/>
            <a:ext cx="4009292" cy="4351338"/>
          </a:xfrm>
          <a:prstGeom prst="rect">
            <a:avLst/>
          </a:prstGeom>
        </p:spPr>
      </p:pic>
      <p:pic>
        <p:nvPicPr>
          <p:cNvPr id="7" name="Bilde 6">
            <a:extLst>
              <a:ext uri="{FF2B5EF4-FFF2-40B4-BE49-F238E27FC236}">
                <a16:creationId xmlns:a16="http://schemas.microsoft.com/office/drawing/2014/main" id="{E708FFB1-A5FC-4772-9312-B1C31FD505D6}"/>
              </a:ext>
            </a:extLst>
          </p:cNvPr>
          <p:cNvPicPr>
            <a:picLocks noChangeAspect="1"/>
          </p:cNvPicPr>
          <p:nvPr/>
        </p:nvPicPr>
        <p:blipFill rotWithShape="1">
          <a:blip r:embed="rId4"/>
          <a:srcRect l="74423" t="69402" r="2500" b="20684"/>
          <a:stretch/>
        </p:blipFill>
        <p:spPr>
          <a:xfrm>
            <a:off x="4714917" y="4759569"/>
            <a:ext cx="7172283" cy="1733306"/>
          </a:xfrm>
          <a:prstGeom prst="rect">
            <a:avLst/>
          </a:prstGeom>
        </p:spPr>
      </p:pic>
    </p:spTree>
    <p:extLst>
      <p:ext uri="{BB962C8B-B14F-4D97-AF65-F5344CB8AC3E}">
        <p14:creationId xmlns:p14="http://schemas.microsoft.com/office/powerpoint/2010/main" val="69999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A45F77-1C19-4913-8F81-91269A8F24DF}"/>
              </a:ext>
            </a:extLst>
          </p:cNvPr>
          <p:cNvSpPr>
            <a:spLocks noGrp="1"/>
          </p:cNvSpPr>
          <p:nvPr>
            <p:ph type="title"/>
          </p:nvPr>
        </p:nvSpPr>
        <p:spPr/>
        <p:txBody>
          <a:bodyPr/>
          <a:lstStyle/>
          <a:p>
            <a:r>
              <a:rPr lang="nb-NO" dirty="0" err="1"/>
              <a:t>Hex</a:t>
            </a:r>
            <a:r>
              <a:rPr lang="nb-NO" dirty="0"/>
              <a:t>?</a:t>
            </a:r>
          </a:p>
        </p:txBody>
      </p:sp>
      <p:sp>
        <p:nvSpPr>
          <p:cNvPr id="3" name="Plassholder for innhold 2">
            <a:extLst>
              <a:ext uri="{FF2B5EF4-FFF2-40B4-BE49-F238E27FC236}">
                <a16:creationId xmlns:a16="http://schemas.microsoft.com/office/drawing/2014/main" id="{5F22FA6D-4C95-4E32-A72D-DD7083272A95}"/>
              </a:ext>
            </a:extLst>
          </p:cNvPr>
          <p:cNvSpPr>
            <a:spLocks noGrp="1"/>
          </p:cNvSpPr>
          <p:nvPr>
            <p:ph idx="1"/>
          </p:nvPr>
        </p:nvSpPr>
        <p:spPr/>
        <p:txBody>
          <a:bodyPr/>
          <a:lstStyle/>
          <a:p>
            <a:r>
              <a:rPr lang="nb-NO" dirty="0" err="1"/>
              <a:t>Hexadesimal</a:t>
            </a:r>
            <a:r>
              <a:rPr lang="nb-NO" dirty="0"/>
              <a:t> notasjon samler 4 og 4 bit.</a:t>
            </a:r>
          </a:p>
          <a:p>
            <a:r>
              <a:rPr lang="nb-NO" dirty="0"/>
              <a:t>0-9 og A-F</a:t>
            </a:r>
          </a:p>
          <a:p>
            <a:endParaRPr lang="nb-NO" dirty="0"/>
          </a:p>
          <a:p>
            <a:endParaRPr lang="nb-NO" dirty="0"/>
          </a:p>
          <a:p>
            <a:r>
              <a:rPr lang="nb-NO" dirty="0"/>
              <a:t>0x=</a:t>
            </a:r>
            <a:r>
              <a:rPr lang="nb-NO" dirty="0" err="1"/>
              <a:t>hex</a:t>
            </a:r>
            <a:endParaRPr lang="nb-NO" dirty="0"/>
          </a:p>
          <a:p>
            <a:endParaRPr lang="nb-NO" dirty="0"/>
          </a:p>
        </p:txBody>
      </p:sp>
      <p:pic>
        <p:nvPicPr>
          <p:cNvPr id="7" name="Bilde 6">
            <a:extLst>
              <a:ext uri="{FF2B5EF4-FFF2-40B4-BE49-F238E27FC236}">
                <a16:creationId xmlns:a16="http://schemas.microsoft.com/office/drawing/2014/main" id="{161B1F6B-BE72-4049-8CCF-3639EFA7F035}"/>
              </a:ext>
            </a:extLst>
          </p:cNvPr>
          <p:cNvPicPr>
            <a:picLocks noChangeAspect="1"/>
          </p:cNvPicPr>
          <p:nvPr/>
        </p:nvPicPr>
        <p:blipFill rotWithShape="1">
          <a:blip r:embed="rId3"/>
          <a:srcRect l="66346" t="71453" r="20000" b="23077"/>
          <a:stretch/>
        </p:blipFill>
        <p:spPr>
          <a:xfrm>
            <a:off x="1072662" y="2849366"/>
            <a:ext cx="3118337" cy="702725"/>
          </a:xfrm>
          <a:prstGeom prst="rect">
            <a:avLst/>
          </a:prstGeom>
        </p:spPr>
      </p:pic>
      <p:pic>
        <p:nvPicPr>
          <p:cNvPr id="9" name="Bilde 8">
            <a:extLst>
              <a:ext uri="{FF2B5EF4-FFF2-40B4-BE49-F238E27FC236}">
                <a16:creationId xmlns:a16="http://schemas.microsoft.com/office/drawing/2014/main" id="{D98B6658-70CC-4CDD-8430-F0528BAFA7B1}"/>
              </a:ext>
            </a:extLst>
          </p:cNvPr>
          <p:cNvPicPr>
            <a:picLocks noChangeAspect="1"/>
          </p:cNvPicPr>
          <p:nvPr/>
        </p:nvPicPr>
        <p:blipFill rotWithShape="1">
          <a:blip r:embed="rId4"/>
          <a:srcRect l="51617" t="43490" r="3117" b="47252"/>
          <a:stretch/>
        </p:blipFill>
        <p:spPr>
          <a:xfrm>
            <a:off x="93784" y="4837460"/>
            <a:ext cx="12098216" cy="1391939"/>
          </a:xfrm>
          <a:prstGeom prst="rect">
            <a:avLst/>
          </a:prstGeom>
        </p:spPr>
      </p:pic>
    </p:spTree>
    <p:extLst>
      <p:ext uri="{BB962C8B-B14F-4D97-AF65-F5344CB8AC3E}">
        <p14:creationId xmlns:p14="http://schemas.microsoft.com/office/powerpoint/2010/main" val="259618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44E05B-BB52-4755-B4B4-06579A7B4538}"/>
              </a:ext>
            </a:extLst>
          </p:cNvPr>
          <p:cNvSpPr>
            <a:spLocks noGrp="1"/>
          </p:cNvSpPr>
          <p:nvPr>
            <p:ph type="title"/>
          </p:nvPr>
        </p:nvSpPr>
        <p:spPr/>
        <p:txBody>
          <a:bodyPr/>
          <a:lstStyle/>
          <a:p>
            <a:r>
              <a:rPr lang="nb-NO" dirty="0"/>
              <a:t>Negative tall?</a:t>
            </a:r>
          </a:p>
        </p:txBody>
      </p:sp>
      <p:sp>
        <p:nvSpPr>
          <p:cNvPr id="3" name="Plassholder for innhold 2">
            <a:extLst>
              <a:ext uri="{FF2B5EF4-FFF2-40B4-BE49-F238E27FC236}">
                <a16:creationId xmlns:a16="http://schemas.microsoft.com/office/drawing/2014/main" id="{01174F77-306A-4ED8-B9DF-B2FCB04976D5}"/>
              </a:ext>
            </a:extLst>
          </p:cNvPr>
          <p:cNvSpPr>
            <a:spLocks noGrp="1"/>
          </p:cNvSpPr>
          <p:nvPr>
            <p:ph idx="1"/>
          </p:nvPr>
        </p:nvSpPr>
        <p:spPr/>
        <p:txBody>
          <a:bodyPr/>
          <a:lstStyle/>
          <a:p>
            <a:r>
              <a:rPr lang="nb-NO" dirty="0"/>
              <a:t>Hvordan representerer vi negative tall?</a:t>
            </a:r>
          </a:p>
          <a:p>
            <a:r>
              <a:rPr lang="nb-NO" dirty="0"/>
              <a:t>Fortegnsbit</a:t>
            </a:r>
          </a:p>
          <a:p>
            <a:r>
              <a:rPr lang="nb-NO" dirty="0"/>
              <a:t>Hvordan gjør vi det?</a:t>
            </a:r>
          </a:p>
          <a:p>
            <a:endParaRPr lang="nb-NO" dirty="0"/>
          </a:p>
        </p:txBody>
      </p:sp>
      <p:pic>
        <p:nvPicPr>
          <p:cNvPr id="5" name="Bilde 4">
            <a:extLst>
              <a:ext uri="{FF2B5EF4-FFF2-40B4-BE49-F238E27FC236}">
                <a16:creationId xmlns:a16="http://schemas.microsoft.com/office/drawing/2014/main" id="{2DB8E614-3CCD-4071-A216-0B2258DB67DC}"/>
              </a:ext>
            </a:extLst>
          </p:cNvPr>
          <p:cNvPicPr>
            <a:picLocks noChangeAspect="1"/>
          </p:cNvPicPr>
          <p:nvPr/>
        </p:nvPicPr>
        <p:blipFill>
          <a:blip r:embed="rId3"/>
          <a:stretch>
            <a:fillRect/>
          </a:stretch>
        </p:blipFill>
        <p:spPr>
          <a:xfrm>
            <a:off x="0" y="3429000"/>
            <a:ext cx="8592749" cy="3648584"/>
          </a:xfrm>
          <a:prstGeom prst="rect">
            <a:avLst/>
          </a:prstGeom>
        </p:spPr>
      </p:pic>
    </p:spTree>
    <p:extLst>
      <p:ext uri="{BB962C8B-B14F-4D97-AF65-F5344CB8AC3E}">
        <p14:creationId xmlns:p14="http://schemas.microsoft.com/office/powerpoint/2010/main" val="154202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0D8E0C-59F5-446A-95C4-BF2AAF5EE42E}"/>
              </a:ext>
            </a:extLst>
          </p:cNvPr>
          <p:cNvSpPr>
            <a:spLocks noGrp="1"/>
          </p:cNvSpPr>
          <p:nvPr>
            <p:ph type="title"/>
          </p:nvPr>
        </p:nvSpPr>
        <p:spPr/>
        <p:txBody>
          <a:bodyPr/>
          <a:lstStyle/>
          <a:p>
            <a:r>
              <a:rPr lang="nb-NO" dirty="0"/>
              <a:t>2-er-komplement</a:t>
            </a:r>
          </a:p>
        </p:txBody>
      </p:sp>
      <p:sp>
        <p:nvSpPr>
          <p:cNvPr id="3" name="Plassholder for innhold 2">
            <a:extLst>
              <a:ext uri="{FF2B5EF4-FFF2-40B4-BE49-F238E27FC236}">
                <a16:creationId xmlns:a16="http://schemas.microsoft.com/office/drawing/2014/main" id="{CE336946-A44A-4180-B324-419BC9789B9A}"/>
              </a:ext>
            </a:extLst>
          </p:cNvPr>
          <p:cNvSpPr>
            <a:spLocks noGrp="1"/>
          </p:cNvSpPr>
          <p:nvPr>
            <p:ph idx="1"/>
          </p:nvPr>
        </p:nvSpPr>
        <p:spPr/>
        <p:txBody>
          <a:bodyPr/>
          <a:lstStyle/>
          <a:p>
            <a:pPr marL="0" indent="0">
              <a:buNone/>
            </a:pPr>
            <a:endParaRPr lang="nb-NO" dirty="0"/>
          </a:p>
        </p:txBody>
      </p:sp>
      <p:pic>
        <p:nvPicPr>
          <p:cNvPr id="5" name="Bilde 4">
            <a:extLst>
              <a:ext uri="{FF2B5EF4-FFF2-40B4-BE49-F238E27FC236}">
                <a16:creationId xmlns:a16="http://schemas.microsoft.com/office/drawing/2014/main" id="{78A794E0-D497-4058-A47D-6CC43AAC53CB}"/>
              </a:ext>
            </a:extLst>
          </p:cNvPr>
          <p:cNvPicPr>
            <a:picLocks noChangeAspect="1"/>
          </p:cNvPicPr>
          <p:nvPr/>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163626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6E42AD-4A88-47DD-88DE-5F9866347209}"/>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7F5BD3FE-46EF-46CF-9DFA-FAFE53C2144D}"/>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D3A2C621-CC84-4107-A702-954FE9CC9998}"/>
              </a:ext>
            </a:extLst>
          </p:cNvPr>
          <p:cNvPicPr>
            <a:picLocks noChangeAspect="1"/>
          </p:cNvPicPr>
          <p:nvPr/>
        </p:nvPicPr>
        <p:blipFill rotWithShape="1">
          <a:blip r:embed="rId3"/>
          <a:srcRect l="50656" t="22907" r="1861" b="24786"/>
          <a:stretch/>
        </p:blipFill>
        <p:spPr>
          <a:xfrm>
            <a:off x="533832" y="-17585"/>
            <a:ext cx="11124336" cy="6893169"/>
          </a:xfrm>
          <a:prstGeom prst="rect">
            <a:avLst/>
          </a:prstGeom>
        </p:spPr>
      </p:pic>
    </p:spTree>
    <p:extLst>
      <p:ext uri="{BB962C8B-B14F-4D97-AF65-F5344CB8AC3E}">
        <p14:creationId xmlns:p14="http://schemas.microsoft.com/office/powerpoint/2010/main" val="341768245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1881</Words>
  <Application>Microsoft Office PowerPoint</Application>
  <PresentationFormat>Widescreen</PresentationFormat>
  <Paragraphs>164</Paragraphs>
  <Slides>27</Slides>
  <Notes>23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27</vt:i4>
      </vt:variant>
    </vt:vector>
  </HeadingPairs>
  <TitlesOfParts>
    <vt:vector size="31" baseType="lpstr">
      <vt:lpstr>Arial</vt:lpstr>
      <vt:lpstr>Calibri</vt:lpstr>
      <vt:lpstr>Calibri Light</vt:lpstr>
      <vt:lpstr>Office-tema</vt:lpstr>
      <vt:lpstr>Tallsystemer og litt LMC</vt:lpstr>
      <vt:lpstr>Digital representasjon</vt:lpstr>
      <vt:lpstr>Notasjon:</vt:lpstr>
      <vt:lpstr>Tallsystemer</vt:lpstr>
      <vt:lpstr>Eksempel:</vt:lpstr>
      <vt:lpstr>Hex?</vt:lpstr>
      <vt:lpstr>Negative tall?</vt:lpstr>
      <vt:lpstr>2-er-komplement</vt:lpstr>
      <vt:lpstr>PowerPoint-presentasjon</vt:lpstr>
      <vt:lpstr>Problemer ved int, hva er float?</vt:lpstr>
      <vt:lpstr>Bokstaver?</vt:lpstr>
      <vt:lpstr>Unicode</vt:lpstr>
      <vt:lpstr>Bilder:</vt:lpstr>
      <vt:lpstr>PowerPoint-presentasjon</vt:lpstr>
      <vt:lpstr>Vektorbilde</vt:lpstr>
      <vt:lpstr>LYD?</vt:lpstr>
      <vt:lpstr>Von Naumann-arkitekturen</vt:lpstr>
      <vt:lpstr>PowerPoint-presentasjon</vt:lpstr>
      <vt:lpstr>PowerPoint-presentasjon</vt:lpstr>
      <vt:lpstr>LMC- Little Man Computer</vt:lpstr>
      <vt:lpstr>LMC</vt:lpstr>
      <vt:lpstr>PowerPoint-presentasjon</vt:lpstr>
      <vt:lpstr>PowerPoint-presentasjon</vt:lpstr>
      <vt:lpstr>PowerPoint-presentasjon</vt:lpstr>
      <vt:lpstr>Assembler</vt:lpstr>
      <vt:lpstr>Eksamensoppgave:</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Tallsystemer og litt LMC</dc:title>
  <dc:creator>Oscar Hæstad Bjørnstad</dc:creator>
  <cp:lastModifiedBy>Oscar Hæstad Bjørnstad</cp:lastModifiedBy>
  <cp:revision>1</cp:revision>
  <dcterms:created xsi:type="dcterms:W3CDTF">2022-09-06T19:38:38Z</dcterms:created>
  <dcterms:modified xsi:type="dcterms:W3CDTF">2022-09-06T19:55:26Z</dcterms:modified>
</cp:coreProperties>
</file>