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65" r:id="rId7"/>
    <p:sldId id="266" r:id="rId8"/>
    <p:sldId id="267" r:id="rId9"/>
    <p:sldId id="262" r:id="rId10"/>
    <p:sldId id="268" r:id="rId11"/>
    <p:sldId id="269" r:id="rId12"/>
    <p:sldId id="270" r:id="rId13"/>
    <p:sldId id="271" r:id="rId14"/>
    <p:sldId id="263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13B107-DDD8-4D3D-A79E-659D77F52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8DD7A89-F5A5-4E1E-9DE6-7B3E16788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E8FFF7-FA85-4AC7-AFB7-F1C5A918B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14.09.2022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28A32A-4F19-4089-BCA8-4E0B7D04D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C78AC8-F77C-460C-848A-73AC1FF02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106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39D57F-B012-42C1-9CB6-AD1674B68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268964F-A9F0-434F-9133-E99FFBDF1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55886B-F8B3-4778-B03F-8E60F870B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14.09.2022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2725352-E3B5-40A5-A5F8-8DC6C215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8F2BB0-70A0-441A-A84F-4E8A879D4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3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7F16C64-9FAA-44DD-9EC7-DB97EA10ED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B7653DE-EE97-46AE-B2C6-C1D2A6321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78B4E42-50FD-4048-B461-C2B7191EC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14.09.2022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7504563-547F-4310-B320-957B62AE1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F2F6EA-9F73-40D0-9BE9-9BFD3E8B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427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0C57DA-C56F-4336-A38B-8EF88FE9D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D39C14-2B2E-437C-AA33-F8524D3E7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60DAEB-2128-4EB2-846B-C432BBC2E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14.09.2022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8B26FB-6CD2-4D04-9620-6C4B3DB87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E27FE2-3D65-42FC-8E0D-D2EA24270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036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E8D1DD-0BBC-4E3A-8186-B99DFA142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C8AD4BA-FCF3-46A4-A702-1927D8979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8839451-E3A4-44B7-9F1E-2C1EB1BC9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14.09.2022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E08C0DC-D00E-4B77-9796-435B01081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535B72B-CCA1-473C-B0F6-2C401DAA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139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F69B36-6F90-4EFF-819A-56AF3C357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F157D5-F3DE-442A-A860-D4B61EFA88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180A27F-E4C5-4F11-86E3-9FD1203B2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CC4EBB4-46AB-4F1B-BDD8-F132977B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14.09.2022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18E3AB-C786-48B8-97C6-B5C6F1EF2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C8046AE-B8AC-4176-B6E0-1C3861504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897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82C823-0838-4B2F-B01F-BD6921C64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F2FFFE7-410A-49D5-B8B8-0BEFBB11E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E100306-630B-44E5-BF04-31048A728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A5DAE4E-70FF-411B-8620-C3A1DD8D07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1957B7C-3AA0-4AD9-A050-27E7A1946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5BAA5E0-09B5-4D81-8ABE-F2222E77E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14.09.2022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5D1D8F9-5800-4FA5-B28F-66A6E1C9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B64C82C-E881-437C-A8D5-B41933CF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551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986B68-A720-4E58-B497-DC79F5442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3724549-1E14-4C5B-9067-AC0E1A698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14.09.2022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1C81AC2-17AB-4B15-B9DC-237A9185B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D591D8C-C315-45C3-A0E6-8F7EB56DC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188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4F50460-B96E-4F76-AF5A-B3189A3B9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14.09.2022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988F4E8-6BE4-4CD2-B2CB-7A39752DA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9777274-ADB1-422B-BC73-ACBFF660C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878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33AB5F-A031-4415-85D6-10BFD7CD1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67027E7-2B07-4D00-8AA4-77147D72F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B3CEDB8-3468-4AC6-B40C-86970D50D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3EAE512-1E8E-42C1-919B-E8792434A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14.09.2022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AB4187F-5CA1-439E-99ED-D54877E93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12CB02-C1CF-4FB4-B389-0B621E34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282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A44A2C-F87E-49C6-B931-C9431C77D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A1A53BF-A40E-467F-BA4A-F879DFFA8C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8A55981-8D41-4F5C-A840-168F0F8EF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9685E25-C85C-4295-8CB7-C3ADEC70E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14.09.2022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A86BFB4-A0D6-489E-8390-C1AE69EE4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E6E860-91DF-41BA-85E7-46E93A675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964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E148ADA-3F71-41E6-87CA-909BE8CA9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4809537-0BCC-47AE-A9CA-BBA61F49F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ABA90A-0905-4EA1-95C7-CF7880091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DAA29-C910-4797-8B54-E26F8E0F174F}" type="datetimeFigureOut">
              <a:rPr lang="nb-NO" smtClean="0"/>
              <a:t>14.09.2022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BC11DD2-E16A-47D3-B6E8-4D7778BBB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5F3913A-FA00-4918-A3BF-CDFD3D3DB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320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8C283D3-921D-41EF-9436-474CE4947D13}"/>
              </a:ext>
            </a:extLst>
          </p:cNvPr>
          <p:cNvSpPr/>
          <p:nvPr/>
        </p:nvSpPr>
        <p:spPr>
          <a:xfrm>
            <a:off x="2447925" y="2520951"/>
            <a:ext cx="7296150" cy="9890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FF269E3-BEB9-453A-BB97-2BED7A4BB7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Prosessoren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BED404-3109-46E7-A131-CF34787D41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Gruppe 8</a:t>
            </a:r>
          </a:p>
          <a:p>
            <a:r>
              <a:rPr lang="nb-NO" dirty="0"/>
              <a:t>Marcus Brørs</a:t>
            </a:r>
          </a:p>
          <a:p>
            <a:r>
              <a:rPr lang="nb-NO" dirty="0"/>
              <a:t>marcusbb@ifi.uio.no</a:t>
            </a:r>
          </a:p>
        </p:txBody>
      </p:sp>
    </p:spTree>
    <p:extLst>
      <p:ext uri="{BB962C8B-B14F-4D97-AF65-F5344CB8AC3E}">
        <p14:creationId xmlns:p14="http://schemas.microsoft.com/office/powerpoint/2010/main" val="3268553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86B183FA-DBCC-4FFA-854C-2BFC6986F979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Fra maskinkode til assemblerkode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Enklere om vi kan navngi kommandoer som å laste inn input fra bruker</a:t>
            </a:r>
          </a:p>
          <a:p>
            <a:pPr lvl="1"/>
            <a:r>
              <a:rPr lang="nb-NO" dirty="0"/>
              <a:t>901 </a:t>
            </a:r>
            <a:r>
              <a:rPr lang="nb-NO" dirty="0">
                <a:sym typeface="Wingdings" panose="05000000000000000000" pitchFamily="2" charset="2"/>
              </a:rPr>
              <a:t> INP 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902  OUT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000  HLT</a:t>
            </a:r>
          </a:p>
          <a:p>
            <a:pPr lvl="1"/>
            <a:r>
              <a:rPr lang="nb-NO" dirty="0" err="1">
                <a:sym typeface="Wingdings" panose="05000000000000000000" pitchFamily="2" charset="2"/>
              </a:rPr>
              <a:t>Osv</a:t>
            </a:r>
            <a:r>
              <a:rPr lang="nb-NO" dirty="0">
                <a:sym typeface="Wingdings" panose="05000000000000000000" pitchFamily="2" charset="2"/>
              </a:rPr>
              <a:t>…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4086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86B183FA-DBCC-4FFA-854C-2BFC6986F979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Løkker og hopping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BRA </a:t>
            </a:r>
            <a:r>
              <a:rPr lang="nb-NO" sz="2400" dirty="0">
                <a:sym typeface="Wingdings" panose="05000000000000000000" pitchFamily="2" charset="2"/>
              </a:rPr>
              <a:t> Hopper til angitt adresse</a:t>
            </a:r>
            <a:endParaRPr lang="nb-NO" sz="2400" dirty="0"/>
          </a:p>
          <a:p>
            <a:r>
              <a:rPr lang="nb-NO" sz="2400" dirty="0"/>
              <a:t>BRZ </a:t>
            </a:r>
            <a:r>
              <a:rPr lang="nb-NO" sz="2400" dirty="0">
                <a:sym typeface="Wingdings" panose="05000000000000000000" pitchFamily="2" charset="2"/>
              </a:rPr>
              <a:t> Hopper til angitt adresse hvis akkumulatoren er 0</a:t>
            </a:r>
          </a:p>
          <a:p>
            <a:r>
              <a:rPr lang="nb-NO" sz="2400" dirty="0">
                <a:sym typeface="Wingdings" panose="05000000000000000000" pitchFamily="2" charset="2"/>
              </a:rPr>
              <a:t>BRP  «Branch </a:t>
            </a:r>
            <a:r>
              <a:rPr lang="nb-NO" sz="2400" dirty="0" err="1">
                <a:sym typeface="Wingdings" panose="05000000000000000000" pitchFamily="2" charset="2"/>
              </a:rPr>
              <a:t>if</a:t>
            </a:r>
            <a:r>
              <a:rPr lang="nb-NO" sz="2400" dirty="0">
                <a:sym typeface="Wingdings" panose="05000000000000000000" pitchFamily="2" charset="2"/>
              </a:rPr>
              <a:t> positive», hopper til adresse xx om &gt;=0</a:t>
            </a:r>
          </a:p>
          <a:p>
            <a:r>
              <a:rPr lang="nb-NO" sz="2400" dirty="0">
                <a:sym typeface="Wingdings" panose="05000000000000000000" pitchFamily="2" charset="2"/>
              </a:rPr>
              <a:t>Eks: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1. Laster v10. v10 = 10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2. Outputer hva som er i akkumulator 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3. Trekker fra v1. v1 = 1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4. BRP (om verdi i akk. positiv) gå tilbake til TELL (2.)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5. HLT (</a:t>
            </a:r>
            <a:r>
              <a:rPr lang="nb-NO" sz="2000" dirty="0" err="1">
                <a:sym typeface="Wingdings" panose="05000000000000000000" pitchFamily="2" charset="2"/>
              </a:rPr>
              <a:t>Coffee</a:t>
            </a:r>
            <a:r>
              <a:rPr lang="nb-NO" sz="2000" dirty="0">
                <a:sym typeface="Wingdings" panose="05000000000000000000" pitchFamily="2" charset="2"/>
              </a:rPr>
              <a:t> break/ stopp)</a:t>
            </a:r>
          </a:p>
          <a:p>
            <a:endParaRPr lang="nb-NO" sz="2400" dirty="0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2C5CDFA8-D89F-4A46-BCE7-408CBC3450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6758" y="4270410"/>
            <a:ext cx="5513100" cy="1757099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A0747478-30F4-4264-A6AC-3B7EEE3F0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2494" y="3154680"/>
            <a:ext cx="2579506" cy="114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052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86B183FA-DBCC-4FFA-854C-2BFC6986F979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Løkker og hopping: BRZ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BRA </a:t>
            </a:r>
            <a:r>
              <a:rPr lang="nb-NO" sz="2400" dirty="0">
                <a:sym typeface="Wingdings" panose="05000000000000000000" pitchFamily="2" charset="2"/>
              </a:rPr>
              <a:t> Hopper til angitt adresse</a:t>
            </a:r>
            <a:endParaRPr lang="nb-NO" sz="2400" dirty="0"/>
          </a:p>
          <a:p>
            <a:r>
              <a:rPr lang="nb-NO" sz="2400" dirty="0"/>
              <a:t>BRZ </a:t>
            </a:r>
            <a:r>
              <a:rPr lang="nb-NO" sz="2400" dirty="0">
                <a:sym typeface="Wingdings" panose="05000000000000000000" pitchFamily="2" charset="2"/>
              </a:rPr>
              <a:t> Hopper til angitt adresse hvis akkumulatoren er 0</a:t>
            </a:r>
          </a:p>
          <a:p>
            <a:r>
              <a:rPr lang="nb-NO" sz="2400" dirty="0">
                <a:sym typeface="Wingdings" panose="05000000000000000000" pitchFamily="2" charset="2"/>
              </a:rPr>
              <a:t>BRP  «Branch </a:t>
            </a:r>
            <a:r>
              <a:rPr lang="nb-NO" sz="2400" dirty="0" err="1">
                <a:sym typeface="Wingdings" panose="05000000000000000000" pitchFamily="2" charset="2"/>
              </a:rPr>
              <a:t>if</a:t>
            </a:r>
            <a:r>
              <a:rPr lang="nb-NO" sz="2400" dirty="0">
                <a:sym typeface="Wingdings" panose="05000000000000000000" pitchFamily="2" charset="2"/>
              </a:rPr>
              <a:t> positive», hopper til adresse xx om &gt;=0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0AAF59D-E14E-4639-A527-176F7E32FFD2}"/>
              </a:ext>
            </a:extLst>
          </p:cNvPr>
          <p:cNvSpPr/>
          <p:nvPr/>
        </p:nvSpPr>
        <p:spPr>
          <a:xfrm>
            <a:off x="8424231" y="1325562"/>
            <a:ext cx="3767769" cy="55324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>
                <a:solidFill>
                  <a:schemeClr val="tx1"/>
                </a:solidFill>
              </a:rPr>
              <a:t>START	INP</a:t>
            </a:r>
          </a:p>
          <a:p>
            <a:r>
              <a:rPr lang="nb-NO" dirty="0">
                <a:solidFill>
                  <a:schemeClr val="tx1"/>
                </a:solidFill>
              </a:rPr>
              <a:t>	BRZ	SLUTT</a:t>
            </a:r>
          </a:p>
          <a:p>
            <a:r>
              <a:rPr lang="nb-NO" dirty="0">
                <a:solidFill>
                  <a:schemeClr val="tx1"/>
                </a:solidFill>
              </a:rPr>
              <a:t>	OUT</a:t>
            </a:r>
          </a:p>
          <a:p>
            <a:r>
              <a:rPr lang="nb-NO" dirty="0">
                <a:solidFill>
                  <a:schemeClr val="tx1"/>
                </a:solidFill>
              </a:rPr>
              <a:t>        	BRP	START</a:t>
            </a:r>
          </a:p>
          <a:p>
            <a:r>
              <a:rPr lang="nb-NO" dirty="0">
                <a:solidFill>
                  <a:schemeClr val="tx1"/>
                </a:solidFill>
              </a:rPr>
              <a:t>SLUTT	HLT</a:t>
            </a:r>
          </a:p>
          <a:p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529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86B183FA-DBCC-4FFA-854C-2BFC6986F979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LMC: Multiplikasjon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Har to siffer, faktor1 og faktor2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Produkt er lik 0 til å starte med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Så lenge faktor1 != 0, øk produkt med faktor2.</a:t>
            </a:r>
          </a:p>
          <a:p>
            <a:pPr lvl="1"/>
            <a:r>
              <a:rPr lang="nb-NO" sz="2000" dirty="0">
                <a:sym typeface="Wingdings" panose="05000000000000000000" pitchFamily="2" charset="2"/>
              </a:rPr>
              <a:t>Sett faktor1 = faktor1 – 1</a:t>
            </a:r>
          </a:p>
          <a:p>
            <a:r>
              <a:rPr lang="nb-NO" sz="2400" dirty="0"/>
              <a:t>BRA </a:t>
            </a:r>
            <a:r>
              <a:rPr lang="nb-NO" sz="2400" dirty="0">
                <a:sym typeface="Wingdings" panose="05000000000000000000" pitchFamily="2" charset="2"/>
              </a:rPr>
              <a:t> Hopper til angitt adresse</a:t>
            </a:r>
            <a:endParaRPr lang="nb-NO" sz="2400" dirty="0"/>
          </a:p>
          <a:p>
            <a:r>
              <a:rPr lang="nb-NO" sz="2400" dirty="0"/>
              <a:t>BRZ </a:t>
            </a:r>
            <a:r>
              <a:rPr lang="nb-NO" sz="2400" dirty="0">
                <a:sym typeface="Wingdings" panose="05000000000000000000" pitchFamily="2" charset="2"/>
              </a:rPr>
              <a:t> Hopper til angitt adresse hvis akkumulatoren er 0</a:t>
            </a:r>
          </a:p>
          <a:p>
            <a:r>
              <a:rPr lang="nb-NO" sz="2400" dirty="0">
                <a:sym typeface="Wingdings" panose="05000000000000000000" pitchFamily="2" charset="2"/>
              </a:rPr>
              <a:t>BRP  «Branch </a:t>
            </a:r>
            <a:r>
              <a:rPr lang="nb-NO" sz="2400" dirty="0" err="1">
                <a:sym typeface="Wingdings" panose="05000000000000000000" pitchFamily="2" charset="2"/>
              </a:rPr>
              <a:t>if</a:t>
            </a:r>
            <a:r>
              <a:rPr lang="nb-NO" sz="2400" dirty="0">
                <a:sym typeface="Wingdings" panose="05000000000000000000" pitchFamily="2" charset="2"/>
              </a:rPr>
              <a:t> positive», hopper til adresse xx om &gt;=0</a:t>
            </a:r>
          </a:p>
          <a:p>
            <a:endParaRPr lang="nb-NO" sz="2400" dirty="0">
              <a:sym typeface="Wingdings" panose="05000000000000000000" pitchFamily="2" charset="2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0AAF59D-E14E-4639-A527-176F7E32FFD2}"/>
              </a:ext>
            </a:extLst>
          </p:cNvPr>
          <p:cNvSpPr/>
          <p:nvPr/>
        </p:nvSpPr>
        <p:spPr>
          <a:xfrm>
            <a:off x="8424231" y="1325562"/>
            <a:ext cx="3767769" cy="55324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dirty="0">
                <a:solidFill>
                  <a:schemeClr val="tx1"/>
                </a:solidFill>
              </a:rPr>
              <a:t>	INP</a:t>
            </a:r>
          </a:p>
          <a:p>
            <a:r>
              <a:rPr lang="nb-NO" sz="1600" dirty="0">
                <a:solidFill>
                  <a:schemeClr val="tx1"/>
                </a:solidFill>
              </a:rPr>
              <a:t>	STA	</a:t>
            </a:r>
            <a:r>
              <a:rPr lang="nb-NO" sz="1600" dirty="0" err="1">
                <a:solidFill>
                  <a:schemeClr val="tx1"/>
                </a:solidFill>
              </a:rPr>
              <a:t>faktorEn</a:t>
            </a:r>
            <a:endParaRPr lang="nb-NO" sz="1600" dirty="0">
              <a:solidFill>
                <a:schemeClr val="tx1"/>
              </a:solidFill>
            </a:endParaRPr>
          </a:p>
          <a:p>
            <a:r>
              <a:rPr lang="nb-NO" sz="1600" dirty="0">
                <a:solidFill>
                  <a:schemeClr val="tx1"/>
                </a:solidFill>
              </a:rPr>
              <a:t>	INP</a:t>
            </a:r>
          </a:p>
          <a:p>
            <a:r>
              <a:rPr lang="nb-NO" sz="1600" dirty="0">
                <a:solidFill>
                  <a:schemeClr val="tx1"/>
                </a:solidFill>
              </a:rPr>
              <a:t>	STA	</a:t>
            </a:r>
            <a:r>
              <a:rPr lang="nb-NO" sz="1600" dirty="0" err="1">
                <a:solidFill>
                  <a:schemeClr val="tx1"/>
                </a:solidFill>
              </a:rPr>
              <a:t>faktorTo</a:t>
            </a:r>
            <a:endParaRPr lang="nb-NO" sz="1600" dirty="0">
              <a:solidFill>
                <a:schemeClr val="tx1"/>
              </a:solidFill>
            </a:endParaRPr>
          </a:p>
          <a:p>
            <a:endParaRPr lang="nb-NO" sz="1600" dirty="0">
              <a:solidFill>
                <a:schemeClr val="tx1"/>
              </a:solidFill>
            </a:endParaRPr>
          </a:p>
          <a:p>
            <a:r>
              <a:rPr lang="nb-NO" sz="1600" dirty="0">
                <a:solidFill>
                  <a:schemeClr val="tx1"/>
                </a:solidFill>
              </a:rPr>
              <a:t>MLTLOOP	LDA	</a:t>
            </a:r>
            <a:r>
              <a:rPr lang="nb-NO" sz="1600" dirty="0" err="1">
                <a:solidFill>
                  <a:schemeClr val="tx1"/>
                </a:solidFill>
              </a:rPr>
              <a:t>faktorEn</a:t>
            </a:r>
            <a:endParaRPr lang="nb-NO" sz="1600" dirty="0">
              <a:solidFill>
                <a:schemeClr val="tx1"/>
              </a:solidFill>
            </a:endParaRPr>
          </a:p>
          <a:p>
            <a:r>
              <a:rPr lang="nb-NO" sz="1600" dirty="0">
                <a:solidFill>
                  <a:schemeClr val="tx1"/>
                </a:solidFill>
              </a:rPr>
              <a:t>	BRZ	SLUTT</a:t>
            </a:r>
          </a:p>
          <a:p>
            <a:r>
              <a:rPr lang="nb-NO" sz="1600" dirty="0">
                <a:solidFill>
                  <a:schemeClr val="tx1"/>
                </a:solidFill>
              </a:rPr>
              <a:t>	SUB	v1</a:t>
            </a:r>
          </a:p>
          <a:p>
            <a:r>
              <a:rPr lang="nb-NO" sz="1600" dirty="0">
                <a:solidFill>
                  <a:schemeClr val="tx1"/>
                </a:solidFill>
              </a:rPr>
              <a:t>	STA	</a:t>
            </a:r>
          </a:p>
          <a:p>
            <a:endParaRPr lang="nb-NO" sz="1600" dirty="0">
              <a:solidFill>
                <a:schemeClr val="tx1"/>
              </a:solidFill>
            </a:endParaRPr>
          </a:p>
          <a:p>
            <a:r>
              <a:rPr lang="nb-NO" sz="1600" dirty="0">
                <a:solidFill>
                  <a:schemeClr val="tx1"/>
                </a:solidFill>
              </a:rPr>
              <a:t>	LDA	produkt</a:t>
            </a:r>
          </a:p>
          <a:p>
            <a:r>
              <a:rPr lang="nb-NO" sz="1600" dirty="0">
                <a:solidFill>
                  <a:schemeClr val="tx1"/>
                </a:solidFill>
              </a:rPr>
              <a:t>	ADD	</a:t>
            </a:r>
            <a:r>
              <a:rPr lang="nb-NO" sz="1600" dirty="0" err="1">
                <a:solidFill>
                  <a:schemeClr val="tx1"/>
                </a:solidFill>
              </a:rPr>
              <a:t>faktorTo</a:t>
            </a:r>
            <a:endParaRPr lang="nb-NO" sz="1600" dirty="0">
              <a:solidFill>
                <a:schemeClr val="tx1"/>
              </a:solidFill>
            </a:endParaRPr>
          </a:p>
          <a:p>
            <a:r>
              <a:rPr lang="nb-NO" sz="1600" dirty="0">
                <a:solidFill>
                  <a:schemeClr val="tx1"/>
                </a:solidFill>
              </a:rPr>
              <a:t>	STA	produkt</a:t>
            </a:r>
          </a:p>
          <a:p>
            <a:endParaRPr lang="nb-NO" sz="1600" dirty="0">
              <a:solidFill>
                <a:schemeClr val="tx1"/>
              </a:solidFill>
            </a:endParaRPr>
          </a:p>
          <a:p>
            <a:r>
              <a:rPr lang="nb-NO" sz="1600" dirty="0">
                <a:solidFill>
                  <a:schemeClr val="tx1"/>
                </a:solidFill>
              </a:rPr>
              <a:t>	BRA	MLTLOOP</a:t>
            </a:r>
          </a:p>
          <a:p>
            <a:r>
              <a:rPr lang="nb-NO" sz="1600" dirty="0">
                <a:solidFill>
                  <a:schemeClr val="tx1"/>
                </a:solidFill>
              </a:rPr>
              <a:t>SLUTT	LDA	produkt</a:t>
            </a:r>
          </a:p>
          <a:p>
            <a:r>
              <a:rPr lang="nb-NO" sz="1600" dirty="0">
                <a:solidFill>
                  <a:schemeClr val="tx1"/>
                </a:solidFill>
              </a:rPr>
              <a:t>	OUT</a:t>
            </a:r>
          </a:p>
          <a:p>
            <a:r>
              <a:rPr lang="nb-NO" sz="1600" dirty="0">
                <a:solidFill>
                  <a:schemeClr val="tx1"/>
                </a:solidFill>
              </a:rPr>
              <a:t>	HLT</a:t>
            </a:r>
          </a:p>
          <a:p>
            <a:endParaRPr lang="nb-NO" sz="1600" dirty="0">
              <a:solidFill>
                <a:schemeClr val="tx1"/>
              </a:solidFill>
            </a:endParaRPr>
          </a:p>
          <a:p>
            <a:r>
              <a:rPr lang="nb-NO" sz="1600" dirty="0" err="1">
                <a:solidFill>
                  <a:schemeClr val="tx1"/>
                </a:solidFill>
              </a:rPr>
              <a:t>faktorEn</a:t>
            </a:r>
            <a:r>
              <a:rPr lang="nb-NO" sz="1600" dirty="0">
                <a:solidFill>
                  <a:schemeClr val="tx1"/>
                </a:solidFill>
              </a:rPr>
              <a:t>	DAT	</a:t>
            </a:r>
          </a:p>
          <a:p>
            <a:r>
              <a:rPr lang="nb-NO" sz="1600" dirty="0" err="1">
                <a:solidFill>
                  <a:schemeClr val="tx1"/>
                </a:solidFill>
              </a:rPr>
              <a:t>faktorTo</a:t>
            </a:r>
            <a:r>
              <a:rPr lang="nb-NO" sz="1600" dirty="0">
                <a:solidFill>
                  <a:schemeClr val="tx1"/>
                </a:solidFill>
              </a:rPr>
              <a:t>	DAT</a:t>
            </a:r>
          </a:p>
          <a:p>
            <a:r>
              <a:rPr lang="nb-NO" sz="1600" dirty="0">
                <a:solidFill>
                  <a:schemeClr val="tx1"/>
                </a:solidFill>
              </a:rPr>
              <a:t>produkt	DAT	0</a:t>
            </a:r>
          </a:p>
          <a:p>
            <a:r>
              <a:rPr lang="nb-NO" sz="1600" dirty="0">
                <a:solidFill>
                  <a:schemeClr val="tx1"/>
                </a:solidFill>
              </a:rPr>
              <a:t>v1	DAT	1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595125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8C283D3-921D-41EF-9436-474CE4947D13}"/>
              </a:ext>
            </a:extLst>
          </p:cNvPr>
          <p:cNvSpPr/>
          <p:nvPr/>
        </p:nvSpPr>
        <p:spPr>
          <a:xfrm>
            <a:off x="2447925" y="2520951"/>
            <a:ext cx="7296150" cy="9890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FF269E3-BEB9-453A-BB97-2BED7A4BB7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Noe du lurer på?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BED404-3109-46E7-A131-CF34787D41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Spør i timen eller send meg en mail</a:t>
            </a:r>
            <a:r>
              <a:rPr lang="nb-NO" dirty="0">
                <a:sym typeface="Wingdings" panose="05000000000000000000" pitchFamily="2" charset="2"/>
              </a:rPr>
              <a:t></a:t>
            </a:r>
          </a:p>
          <a:p>
            <a:r>
              <a:rPr lang="nb-NO" dirty="0">
                <a:sym typeface="Wingdings" panose="05000000000000000000" pitchFamily="2" charset="2"/>
              </a:rPr>
              <a:t>marcusbb@ifi.uio.no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7405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733C439-8CF8-401E-AAA3-24A144055A5F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Von Neumann-arkitekturen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Beskriver arkitekturen til en maskin:</a:t>
            </a:r>
          </a:p>
          <a:p>
            <a:pPr lvl="1"/>
            <a:r>
              <a:rPr lang="nb-NO" dirty="0"/>
              <a:t>CPU-enhet, aritmetisk logisk enhet (ALU) med prosessor register</a:t>
            </a:r>
          </a:p>
          <a:p>
            <a:pPr lvl="1"/>
            <a:r>
              <a:rPr lang="nb-NO" dirty="0"/>
              <a:t>Kontroll-enhet, instruksjons register og en program-teller</a:t>
            </a:r>
          </a:p>
          <a:p>
            <a:pPr lvl="1"/>
            <a:r>
              <a:rPr lang="nb-NO" dirty="0"/>
              <a:t>Minne (lagrer data osv..)</a:t>
            </a:r>
          </a:p>
          <a:p>
            <a:pPr lvl="1"/>
            <a:r>
              <a:rPr lang="nb-NO" dirty="0"/>
              <a:t>Sekundærlagring</a:t>
            </a:r>
          </a:p>
          <a:p>
            <a:pPr lvl="1"/>
            <a:r>
              <a:rPr lang="nb-NO" dirty="0"/>
              <a:t>Input/output mekanisme</a:t>
            </a:r>
          </a:p>
          <a:p>
            <a:r>
              <a:rPr lang="nb-NO" dirty="0"/>
              <a:t>ALU?</a:t>
            </a:r>
          </a:p>
          <a:p>
            <a:pPr lvl="1"/>
            <a:r>
              <a:rPr lang="nb-NO" dirty="0"/>
              <a:t>Kan addere og subtrahere tall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096B7E1-C236-4E42-B9AF-5F509EA7C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1565" y="3213624"/>
            <a:ext cx="3900435" cy="224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3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5A4B98-FCE5-4038-A1BF-2C774A167C7B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LMC – Little Man Computer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Teoretisk korrekt datamaskin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44A49431-EB76-42B8-8EBF-5AF88C70F0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502" y="2305843"/>
            <a:ext cx="7426837" cy="4550695"/>
          </a:xfrm>
          <a:prstGeom prst="rect">
            <a:avLst/>
          </a:prstGeom>
        </p:spPr>
      </p:pic>
      <p:cxnSp>
        <p:nvCxnSpPr>
          <p:cNvPr id="9" name="Rett pilkobling 8">
            <a:extLst>
              <a:ext uri="{FF2B5EF4-FFF2-40B4-BE49-F238E27FC236}">
                <a16:creationId xmlns:a16="http://schemas.microsoft.com/office/drawing/2014/main" id="{FD394F64-7E12-4A16-BC89-0B34604B3D68}"/>
              </a:ext>
            </a:extLst>
          </p:cNvPr>
          <p:cNvCxnSpPr>
            <a:cxnSpLocks/>
          </p:cNvCxnSpPr>
          <p:nvPr/>
        </p:nvCxnSpPr>
        <p:spPr>
          <a:xfrm flipH="1">
            <a:off x="3742841" y="1690688"/>
            <a:ext cx="2216257" cy="1246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ktangel 10">
            <a:extLst>
              <a:ext uri="{FF2B5EF4-FFF2-40B4-BE49-F238E27FC236}">
                <a16:creationId xmlns:a16="http://schemas.microsoft.com/office/drawing/2014/main" id="{E85A3CF9-E8FB-47FE-978F-87F9C7CE4376}"/>
              </a:ext>
            </a:extLst>
          </p:cNvPr>
          <p:cNvSpPr/>
          <p:nvPr/>
        </p:nvSpPr>
        <p:spPr>
          <a:xfrm>
            <a:off x="5943600" y="1460499"/>
            <a:ext cx="2386739" cy="595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Resultat: Tall fra LMC</a:t>
            </a:r>
          </a:p>
        </p:txBody>
      </p:sp>
      <p:cxnSp>
        <p:nvCxnSpPr>
          <p:cNvPr id="13" name="Rett pilkobling 12">
            <a:extLst>
              <a:ext uri="{FF2B5EF4-FFF2-40B4-BE49-F238E27FC236}">
                <a16:creationId xmlns:a16="http://schemas.microsoft.com/office/drawing/2014/main" id="{688AB2A3-6610-4A25-9223-3C54E1B54FE2}"/>
              </a:ext>
            </a:extLst>
          </p:cNvPr>
          <p:cNvCxnSpPr/>
          <p:nvPr/>
        </p:nvCxnSpPr>
        <p:spPr>
          <a:xfrm>
            <a:off x="1557580" y="5432156"/>
            <a:ext cx="2030278" cy="1053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ktangel 13">
            <a:extLst>
              <a:ext uri="{FF2B5EF4-FFF2-40B4-BE49-F238E27FC236}">
                <a16:creationId xmlns:a16="http://schemas.microsoft.com/office/drawing/2014/main" id="{26B8996E-C63C-463E-B386-823B4742AACB}"/>
              </a:ext>
            </a:extLst>
          </p:cNvPr>
          <p:cNvSpPr/>
          <p:nvPr/>
        </p:nvSpPr>
        <p:spPr>
          <a:xfrm>
            <a:off x="185980" y="4836842"/>
            <a:ext cx="2386739" cy="595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LMC kan lese inn tall fra bruker</a:t>
            </a:r>
          </a:p>
        </p:txBody>
      </p:sp>
    </p:spTree>
    <p:extLst>
      <p:ext uri="{BB962C8B-B14F-4D97-AF65-F5344CB8AC3E}">
        <p14:creationId xmlns:p14="http://schemas.microsoft.com/office/powerpoint/2010/main" val="76322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86B183FA-DBCC-4FFA-854C-2BFC6986F979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LMC - Minne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Posthylle nummerert fra 0-99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E738F472-59B9-4E3A-8226-90302BCB6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502" y="2305843"/>
            <a:ext cx="7426837" cy="455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26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86B183FA-DBCC-4FFA-854C-2BFC6986F979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LMC - Registre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4 registre i LMC:</a:t>
            </a:r>
          </a:p>
          <a:p>
            <a:r>
              <a:rPr lang="nb-NO" sz="2400" dirty="0" err="1"/>
              <a:t>Accumulator</a:t>
            </a:r>
            <a:r>
              <a:rPr lang="nb-NO" sz="2400" dirty="0"/>
              <a:t>: </a:t>
            </a:r>
          </a:p>
          <a:p>
            <a:pPr lvl="1"/>
            <a:r>
              <a:rPr lang="nb-NO" sz="2000" dirty="0"/>
              <a:t>Beregninger, svaret ut her</a:t>
            </a:r>
          </a:p>
          <a:p>
            <a:r>
              <a:rPr lang="nb-NO" sz="2400" dirty="0"/>
              <a:t>Program </a:t>
            </a:r>
            <a:r>
              <a:rPr lang="nb-NO" sz="2400" dirty="0" err="1"/>
              <a:t>counter</a:t>
            </a:r>
            <a:r>
              <a:rPr lang="nb-NO" sz="2400" dirty="0"/>
              <a:t>: </a:t>
            </a:r>
          </a:p>
          <a:p>
            <a:pPr lvl="1"/>
            <a:r>
              <a:rPr lang="nb-NO" sz="2000" dirty="0"/>
              <a:t>Angir hvilken instruks er neste til å utføres</a:t>
            </a:r>
          </a:p>
          <a:p>
            <a:r>
              <a:rPr lang="nb-NO" sz="2400" dirty="0" err="1"/>
              <a:t>Instruction</a:t>
            </a:r>
            <a:r>
              <a:rPr lang="nb-NO" sz="2400" dirty="0"/>
              <a:t> register:</a:t>
            </a:r>
          </a:p>
          <a:p>
            <a:pPr lvl="1"/>
            <a:r>
              <a:rPr lang="nb-NO" sz="2000" dirty="0"/>
              <a:t>Inneholder koden til den instruksen som utføres</a:t>
            </a:r>
          </a:p>
          <a:p>
            <a:r>
              <a:rPr lang="nb-NO" sz="2400" dirty="0" err="1"/>
              <a:t>Address</a:t>
            </a:r>
            <a:r>
              <a:rPr lang="nb-NO" sz="2400" dirty="0"/>
              <a:t> register:</a:t>
            </a:r>
          </a:p>
          <a:p>
            <a:pPr lvl="1"/>
            <a:r>
              <a:rPr lang="nb-NO" sz="2000" dirty="0"/>
              <a:t>Inneholder adressedelen av den instruksjonen som utføres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E738F472-59B9-4E3A-8226-90302BCB6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319" y="1976582"/>
            <a:ext cx="5054926" cy="309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52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86B183FA-DBCC-4FFA-854C-2BFC6986F979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LMC - Instruksjoner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Lagres i posthyllene som en sekvens med instruksjoner (0-99)</a:t>
            </a:r>
          </a:p>
          <a:p>
            <a:pPr lvl="1"/>
            <a:r>
              <a:rPr lang="nb-NO" dirty="0"/>
              <a:t>Hver </a:t>
            </a:r>
            <a:r>
              <a:rPr lang="nb-NO" dirty="0" err="1"/>
              <a:t>instrukssjon</a:t>
            </a:r>
            <a:r>
              <a:rPr lang="nb-NO" dirty="0"/>
              <a:t> er et tall 0-999, der</a:t>
            </a:r>
          </a:p>
          <a:p>
            <a:pPr lvl="2"/>
            <a:r>
              <a:rPr lang="nb-NO" dirty="0"/>
              <a:t>1. siffer angir instruksjonskoden</a:t>
            </a:r>
          </a:p>
          <a:p>
            <a:pPr lvl="2"/>
            <a:r>
              <a:rPr lang="nb-NO" dirty="0"/>
              <a:t>2. og 3. siffer angir en adresse i minnet </a:t>
            </a:r>
          </a:p>
          <a:p>
            <a:r>
              <a:rPr lang="nb-NO" dirty="0"/>
              <a:t>Eks: 599 betyr «Henter verdien fra minnet på adresse 99 og legger den i akkumulatorregisteret»</a:t>
            </a:r>
          </a:p>
          <a:p>
            <a:r>
              <a:rPr lang="nb-NO" dirty="0"/>
              <a:t>5xx </a:t>
            </a:r>
            <a:r>
              <a:rPr lang="nb-NO" dirty="0">
                <a:sym typeface="Wingdings" panose="05000000000000000000" pitchFamily="2" charset="2"/>
              </a:rPr>
              <a:t> Prosessoren skal hente noe fra minnet</a:t>
            </a:r>
          </a:p>
          <a:p>
            <a:r>
              <a:rPr lang="nb-NO" dirty="0">
                <a:sym typeface="Wingdings" panose="05000000000000000000" pitchFamily="2" charset="2"/>
              </a:rPr>
              <a:t>x99  Adresse i minnet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5817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86B183FA-DBCC-4FFA-854C-2BFC6986F979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LMC – Eksekvering av programmer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1. Bruk verdien i program </a:t>
            </a:r>
            <a:r>
              <a:rPr lang="nb-NO" dirty="0" err="1"/>
              <a:t>counter</a:t>
            </a:r>
            <a:r>
              <a:rPr lang="nb-NO" dirty="0"/>
              <a:t> som adresse til minnet og hent neste instruksjon der. </a:t>
            </a:r>
          </a:p>
          <a:p>
            <a:pPr lvl="1"/>
            <a:r>
              <a:rPr lang="nb-NO" dirty="0"/>
              <a:t>Øk samtidig program </a:t>
            </a:r>
            <a:r>
              <a:rPr lang="nb-NO" dirty="0" err="1"/>
              <a:t>counter</a:t>
            </a:r>
            <a:r>
              <a:rPr lang="nb-NO" dirty="0"/>
              <a:t> med 1</a:t>
            </a:r>
          </a:p>
          <a:p>
            <a:r>
              <a:rPr lang="nb-NO" dirty="0"/>
              <a:t>2. Splitt instruksjonene og legg delene i instruksjonsregisteret og adresseregisteret</a:t>
            </a:r>
          </a:p>
          <a:p>
            <a:r>
              <a:rPr lang="nb-NO" dirty="0"/>
              <a:t>3. Utfør det som instruksjonsregisteret angir</a:t>
            </a:r>
          </a:p>
          <a:p>
            <a:r>
              <a:rPr lang="nb-NO" dirty="0"/>
              <a:t>Gjenta fra punkt 1.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1D0E1BB2-A2EA-405D-99DF-9A044C810C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255" r="20806"/>
          <a:stretch/>
        </p:blipFill>
        <p:spPr>
          <a:xfrm>
            <a:off x="10510980" y="2669309"/>
            <a:ext cx="3140363" cy="4188691"/>
          </a:xfrm>
          <a:prstGeom prst="rect">
            <a:avLst/>
          </a:prstGeom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3A11C45E-3E65-4DC1-A65B-8D914ABB194F}"/>
              </a:ext>
            </a:extLst>
          </p:cNvPr>
          <p:cNvSpPr/>
          <p:nvPr/>
        </p:nvSpPr>
        <p:spPr>
          <a:xfrm>
            <a:off x="10640291" y="4276436"/>
            <a:ext cx="221673" cy="221673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E36D5F7-78AD-4FEE-83A3-EDCE17670D66}"/>
              </a:ext>
            </a:extLst>
          </p:cNvPr>
          <p:cNvSpPr/>
          <p:nvPr/>
        </p:nvSpPr>
        <p:spPr>
          <a:xfrm>
            <a:off x="11924145" y="2969490"/>
            <a:ext cx="221673" cy="221673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2201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86B183FA-DBCC-4FFA-854C-2BFC6986F979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LMC – Instruksjoner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HLT – «Halt» / «</a:t>
            </a:r>
            <a:r>
              <a:rPr lang="nb-NO" dirty="0" err="1"/>
              <a:t>Coffee</a:t>
            </a:r>
            <a:r>
              <a:rPr lang="nb-NO" dirty="0"/>
              <a:t> break»</a:t>
            </a:r>
          </a:p>
          <a:p>
            <a:r>
              <a:rPr lang="nb-NO" dirty="0"/>
              <a:t>INP / OUT – «Input» / «Output»</a:t>
            </a:r>
          </a:p>
          <a:p>
            <a:r>
              <a:rPr lang="nb-NO" dirty="0"/>
              <a:t>STA og LDA – «Store </a:t>
            </a:r>
            <a:r>
              <a:rPr lang="nb-NO" dirty="0" err="1"/>
              <a:t>accumulator</a:t>
            </a:r>
            <a:r>
              <a:rPr lang="nb-NO" dirty="0"/>
              <a:t>» / «</a:t>
            </a:r>
            <a:r>
              <a:rPr lang="nb-NO" dirty="0" err="1"/>
              <a:t>Load</a:t>
            </a:r>
            <a:r>
              <a:rPr lang="nb-NO" dirty="0"/>
              <a:t> </a:t>
            </a:r>
            <a:r>
              <a:rPr lang="nb-NO" dirty="0" err="1"/>
              <a:t>accumulator</a:t>
            </a:r>
            <a:r>
              <a:rPr lang="nb-NO" dirty="0"/>
              <a:t>»</a:t>
            </a:r>
          </a:p>
          <a:p>
            <a:pPr lvl="1"/>
            <a:r>
              <a:rPr lang="nb-NO" dirty="0"/>
              <a:t>Bruk: Lagre en INP / Output noe som </a:t>
            </a:r>
            <a:r>
              <a:rPr lang="nb-NO" dirty="0" err="1"/>
              <a:t>loader</a:t>
            </a:r>
            <a:r>
              <a:rPr lang="nb-NO" dirty="0"/>
              <a:t> opp i </a:t>
            </a:r>
            <a:r>
              <a:rPr lang="nb-NO" dirty="0" err="1"/>
              <a:t>accumulator</a:t>
            </a:r>
            <a:endParaRPr lang="nb-NO" dirty="0"/>
          </a:p>
          <a:p>
            <a:r>
              <a:rPr lang="nb-NO" dirty="0"/>
              <a:t>ADD / SUB</a:t>
            </a:r>
          </a:p>
          <a:p>
            <a:pPr lvl="1"/>
            <a:r>
              <a:rPr lang="nb-NO" dirty="0"/>
              <a:t>Trekker / legger til fra verdien i akkumulatoren</a:t>
            </a:r>
          </a:p>
        </p:txBody>
      </p:sp>
    </p:spTree>
    <p:extLst>
      <p:ext uri="{BB962C8B-B14F-4D97-AF65-F5344CB8AC3E}">
        <p14:creationId xmlns:p14="http://schemas.microsoft.com/office/powerpoint/2010/main" val="3344142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32CE0B14-CF26-4A64-9B59-5D445EBC5A0E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Negative tall regneeksempel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sz="2000" dirty="0"/>
          </a:p>
          <a:p>
            <a:endParaRPr lang="nb-NO" sz="2400" dirty="0"/>
          </a:p>
          <a:p>
            <a:r>
              <a:rPr lang="nb-NO" sz="1800" dirty="0"/>
              <a:t>Dette betyr at med det negative fortegnet er den MINSTE mulige verdien å skrive lik -128 på følgende måte:</a:t>
            </a:r>
          </a:p>
          <a:p>
            <a:pPr lvl="1"/>
            <a:r>
              <a:rPr lang="nb-NO" sz="1600" dirty="0"/>
              <a:t>1 0 0 0 0 0 0 0</a:t>
            </a:r>
          </a:p>
          <a:p>
            <a:r>
              <a:rPr lang="nb-NO" sz="1800" dirty="0"/>
              <a:t>1 1 1 1 1 1 1 1 1 gir -1 fordi vi starter med -128 på den første plassen fra venstre. De resterende plassene for sifre ser vi på som POSITIVE heltall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Setter vi sammen disse tallene får vi følgende regnestykke:</a:t>
            </a:r>
          </a:p>
          <a:p>
            <a:pPr lvl="1"/>
            <a:r>
              <a:rPr lang="nb-NO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nb-NO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128 + 64 + 32 +16 + 8 + 4 + 2 + 1 = -128 + 127 </a:t>
            </a:r>
            <a:r>
              <a:rPr lang="nb-NO" sz="16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 -1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Tall kan ha flere verdier, e.g.: 1 1 0 0 1 0 0 0</a:t>
            </a:r>
          </a:p>
          <a:p>
            <a:pPr lvl="1"/>
            <a:r>
              <a:rPr lang="nb-NO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128 + 64 +</a:t>
            </a:r>
            <a:r>
              <a:rPr lang="nb-N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+ 0 + 8 + 0 + 0 + 0 = </a:t>
            </a:r>
            <a:r>
              <a:rPr lang="nb-NO" sz="16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</a:p>
          <a:p>
            <a:pPr lvl="1"/>
            <a:r>
              <a:rPr lang="nb-NO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1-bitet til venstre kan representere en negativ verdi:</a:t>
            </a:r>
          </a:p>
          <a:p>
            <a:pPr lvl="2"/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b-NO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128 + 64 + 0 + 0 + 8 + 0 + 0 + 0 = </a:t>
            </a:r>
            <a:r>
              <a:rPr lang="nb-NO" sz="1600" u="sng" dirty="0">
                <a:latin typeface="Calibri" panose="020F0502020204030204" pitchFamily="34" charset="0"/>
                <a:cs typeface="Times New Roman" panose="02020603050405020304" pitchFamily="18" charset="0"/>
              </a:rPr>
              <a:t>-56</a:t>
            </a:r>
            <a:endParaRPr lang="nb-NO" u="sng" dirty="0"/>
          </a:p>
          <a:p>
            <a:endParaRPr lang="nb-NO" sz="1800" dirty="0"/>
          </a:p>
          <a:p>
            <a:endParaRPr lang="nb-NO" sz="1600" dirty="0"/>
          </a:p>
          <a:p>
            <a:endParaRPr lang="nb-NO" sz="2000" dirty="0"/>
          </a:p>
          <a:p>
            <a:pPr lvl="1"/>
            <a:endParaRPr lang="nb-NO" sz="1800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99B5D194-684E-45E0-8F7D-2C21E7BC990F}"/>
              </a:ext>
            </a:extLst>
          </p:cNvPr>
          <p:cNvSpPr txBox="1"/>
          <p:nvPr/>
        </p:nvSpPr>
        <p:spPr>
          <a:xfrm>
            <a:off x="838200" y="1459230"/>
            <a:ext cx="5396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Fortegnet (bit-et helt til venstre) representerer den negative tall-verdien. Dvs. regningen starter ikke fra 0 når vi ser på hele tallet, men fra -128.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5ED7DC1-368C-4C0D-85B3-88A9176DF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95" y="-6382"/>
            <a:ext cx="11353800" cy="688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442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830</Words>
  <Application>Microsoft Office PowerPoint</Application>
  <PresentationFormat>Widescreen</PresentationFormat>
  <Paragraphs>124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Prosessoren</vt:lpstr>
      <vt:lpstr>Von Neumann-arkitekturen</vt:lpstr>
      <vt:lpstr>LMC – Little Man Computer</vt:lpstr>
      <vt:lpstr>LMC - Minne</vt:lpstr>
      <vt:lpstr>LMC - Registre</vt:lpstr>
      <vt:lpstr>LMC - Instruksjoner</vt:lpstr>
      <vt:lpstr>LMC – Eksekvering av programmer</vt:lpstr>
      <vt:lpstr>LMC – Instruksjoner</vt:lpstr>
      <vt:lpstr>Negative tall regneeksempel</vt:lpstr>
      <vt:lpstr>Fra maskinkode til assemblerkode</vt:lpstr>
      <vt:lpstr>Løkker og hopping</vt:lpstr>
      <vt:lpstr>Løkker og hopping: BRZ</vt:lpstr>
      <vt:lpstr>LMC: Multiplikasjon</vt:lpstr>
      <vt:lpstr>Noe du lurer på?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representasjon</dc:title>
  <dc:creator>Marcus Bergum Brørs</dc:creator>
  <cp:lastModifiedBy>Marcus Bergum Brørs</cp:lastModifiedBy>
  <cp:revision>202</cp:revision>
  <dcterms:created xsi:type="dcterms:W3CDTF">2022-09-07T20:08:11Z</dcterms:created>
  <dcterms:modified xsi:type="dcterms:W3CDTF">2022-09-14T13:48:38Z</dcterms:modified>
</cp:coreProperties>
</file>