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74" r:id="rId4"/>
    <p:sldId id="287" r:id="rId5"/>
    <p:sldId id="286" r:id="rId6"/>
    <p:sldId id="277" r:id="rId7"/>
    <p:sldId id="261" r:id="rId8"/>
    <p:sldId id="262" r:id="rId9"/>
    <p:sldId id="279" r:id="rId10"/>
    <p:sldId id="280" r:id="rId11"/>
    <p:sldId id="272" r:id="rId12"/>
    <p:sldId id="267" r:id="rId13"/>
    <p:sldId id="268" r:id="rId14"/>
    <p:sldId id="269" r:id="rId15"/>
    <p:sldId id="270" r:id="rId16"/>
    <p:sldId id="271" r:id="rId17"/>
    <p:sldId id="273" r:id="rId18"/>
    <p:sldId id="260" r:id="rId19"/>
    <p:sldId id="281" r:id="rId20"/>
    <p:sldId id="289" r:id="rId21"/>
    <p:sldId id="288" r:id="rId22"/>
    <p:sldId id="275" r:id="rId23"/>
    <p:sldId id="276" r:id="rId24"/>
    <p:sldId id="282" r:id="rId25"/>
    <p:sldId id="283" r:id="rId26"/>
    <p:sldId id="284" r:id="rId27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361950" indent="9525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725488" indent="18891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087438" indent="28416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450975" indent="3778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96" autoAdjust="0"/>
    <p:restoredTop sz="93776" autoAdjust="0"/>
  </p:normalViewPr>
  <p:slideViewPr>
    <p:cSldViewPr>
      <p:cViewPr varScale="1">
        <p:scale>
          <a:sx n="126" d="100"/>
          <a:sy n="126" d="100"/>
        </p:scale>
        <p:origin x="536" y="192"/>
      </p:cViewPr>
      <p:guideLst>
        <p:guide orient="horz" pos="180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CA26FB2-06C0-4E1A-8652-67F803A5B0B2}" type="datetime1">
              <a:rPr lang="nb-NO" altLang="nb-NO"/>
              <a:pPr>
                <a:defRPr/>
              </a:pPr>
              <a:t>28.01.2022</a:t>
            </a:fld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6291333-8B08-4C36-952B-74E3CD8D48E7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705611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FF8E781-6431-4349-9DFB-1502890C915F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909527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19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4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743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09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552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478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403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okogskriv.no/skriving/argumentere-redegjore-drofte.html#redegj%C3%B8r-og-dr%C3%B8ft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9D7F12C4-CEFF-46FA-ADD2-07F554F48637}" type="slidenum">
              <a:rPr lang="en-US" altLang="nb-NO" sz="1200" smtClean="0"/>
              <a:pPr>
                <a:spcBef>
                  <a:spcPct val="0"/>
                </a:spcBef>
              </a:pPr>
              <a:t>3</a:t>
            </a:fld>
            <a:endParaRPr lang="en-US" altLang="nb-NO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374f0f840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374f0f840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b3434ef57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b3434ef57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3434ef57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b3434ef57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54b1182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54b11826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/>
              <a:t>Kommenter gjerne hvordan dette bildet viser retning på og beskriver relasjonene. Gjern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3c8accbd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b3c8accbd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"/>
              <a:t>Gå gjennom tips for skriving av et argumenterende avsnitt på </a:t>
            </a:r>
            <a:r>
              <a:rPr lang="no" u="sng">
                <a:solidFill>
                  <a:schemeClr val="hlink"/>
                </a:solidFill>
                <a:hlinkClick r:id="rId3"/>
              </a:rPr>
              <a:t>sokogskriv.no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"/>
              <a:t>Bruk gjerne videoen som ligger på Sok&amp;Skriv.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"/>
              <a:t>Argumentasjon: påstand + begrunnelse.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"/>
              <a:t>Diskusjon: egne påstander som drives gjennom argumentasjon (altså begrunnelser for påstander). Her bruker GJERNE eksempler, påstandene kan settes opp mot hverandre.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/>
              <a:t>Tre tips til en god drøfting: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/>
              <a:t>	Ikke still en masse spørsmål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/>
              <a:t>Husk at dersom du stiller et spørsmål i en akademisk tekst, forventer leseren at du skal svare på det. Det å stille «undrende» spørsmål, er ikke det samme som å drøfte. Mange spørsmål etter hverandre er dessuten utmattende å lese.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/>
              <a:t>	Gå systematisk til verks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/>
              <a:t>Skriv helst bare om ett tema per avsnitt, og gjør deg ferdig med ett poeng før du går videre til noe annet. Ikke redegjør og drøft i samme setning. Tenk også på at det du skriver, skal være forståelig for andre.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o"/>
              <a:t>	Relevant konklusjon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"/>
              <a:t>Oppsummer eller konkluder med essensen av det du har skrevet. Ikke skriv en intetsigende konklusjon som kunne stått i enhver besvarelse.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374f0f84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b374f0f84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>
                <a:solidFill>
                  <a:schemeClr val="dk1"/>
                </a:solidFill>
              </a:rPr>
              <a:t>Still følgende spørsmål: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UcPeriod"/>
            </a:pPr>
            <a:r>
              <a:rPr lang="no">
                <a:solidFill>
                  <a:schemeClr val="dk1"/>
                </a:solidFill>
              </a:rPr>
              <a:t>Hva tenker dere samspill mellom digital teknologi og individer, organisasjoner og samfunnet handler om?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UcPeriod"/>
            </a:pPr>
            <a:r>
              <a:rPr lang="no">
                <a:solidFill>
                  <a:schemeClr val="dk1"/>
                </a:solidFill>
              </a:rPr>
              <a:t>Hvordan påvirkes samfunnet av ulike teknologier? Hvilke konsekvenser kan digitalisering av samfunnet få?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o">
                <a:solidFill>
                  <a:schemeClr val="dk1"/>
                </a:solidFill>
              </a:rPr>
              <a:t>Hvis de ikke har lest notatet  - la de skumlese i 10 min.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374f0f84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b374f0f84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" b="1"/>
              <a:t>Still følgende spørsmål: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UcPeriod"/>
            </a:pPr>
            <a:r>
              <a:rPr lang="no">
                <a:solidFill>
                  <a:schemeClr val="dk1"/>
                </a:solidFill>
              </a:rPr>
              <a:t>Hvilke(n) påstand passer best til måten vi bruker teknologi for håndtere korona-lockdowns?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UcPeriod"/>
            </a:pPr>
            <a:r>
              <a:rPr lang="no">
                <a:solidFill>
                  <a:schemeClr val="dk1"/>
                </a:solidFill>
              </a:rPr>
              <a:t>Hvilke(n) påstand passer best til dokumentaren Social Dilemma/kritikken mot hvordan sosiale medier er utformet? Hvorfor?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b3c8accbd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b3c8accbd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374f0f84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b374f0f84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b3c8acc8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b3c8acc8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bca8dbe9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bca8dbe9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bca8dbe9f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bca8dbe9f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abca8dbe9f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abca8dbe9f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3434ef57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b3434ef57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"/>
              <a:t>Husk å vise de emnesiden.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o"/>
              <a:t>Viktig at de følger med på den.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374f0f840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374f0f840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374f0f84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b374f0f84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3434ef57f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3434ef57f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3434ef57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b3434ef57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3155" y="1917128"/>
            <a:ext cx="7543800" cy="9525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3155" y="2857500"/>
            <a:ext cx="7543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904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no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73361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39999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280528"/>
            <a:ext cx="3999900" cy="37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no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129940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8CF92-FCC2-4FBB-9F8C-8ED429043180}" type="datetime1">
              <a:rPr lang="nb-NO" altLang="nb-NO"/>
              <a:pPr>
                <a:defRPr/>
              </a:pPr>
              <a:t>28.01.2022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5ACD5-0D42-42F7-B111-2AEA8F2C3631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8916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5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50365-4E4D-4100-BCA3-55140E883697}" type="datetime1">
              <a:rPr lang="nb-NO" altLang="nb-NO"/>
              <a:pPr>
                <a:defRPr/>
              </a:pPr>
              <a:t>28.01.2022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916B1-5B0A-4BA8-8794-3D037D7341E7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0866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41EAC-7996-42D5-9087-B971990E891A}" type="datetime1">
              <a:rPr lang="nb-NO" altLang="nb-NO"/>
              <a:pPr>
                <a:defRPr/>
              </a:pPr>
              <a:t>28.01.2022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70C7C-F512-42E6-8D6D-37AF1A34489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80451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0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7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0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7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6DFD3-5BD6-4FCE-9ED6-13FEA292E7AC}" type="datetime1">
              <a:rPr lang="nb-NO" altLang="nb-NO"/>
              <a:pPr>
                <a:defRPr/>
              </a:pPr>
              <a:t>28.01.2022</a:t>
            </a:fld>
            <a:endParaRPr lang="nb-NO" altLang="nb-N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7D392-29E3-4CFE-AAF3-CCFF333B8D9D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9228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B94B8-B9C8-4F1B-89ED-7C5D1D7619BF}" type="datetime1">
              <a:rPr lang="nb-NO" altLang="nb-NO"/>
              <a:pPr>
                <a:defRPr/>
              </a:pPr>
              <a:t>28.01.2022</a:t>
            </a:fld>
            <a:endParaRPr lang="nb-NO" alt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4946C-0E64-4CCE-ACA9-014E45EFACAF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3300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3646F-E7A5-4583-9973-DF4B29E28F19}" type="datetime1">
              <a:rPr lang="nb-NO" altLang="nb-NO"/>
              <a:pPr>
                <a:defRPr/>
              </a:pPr>
              <a:t>28.01.2022</a:t>
            </a:fld>
            <a:endParaRPr lang="nb-NO" alt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7EC78-B924-4ED5-87EC-7C85B98860F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390254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7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71C27-5D1A-4AB4-B3F3-86F92E529483}" type="datetime1">
              <a:rPr lang="nb-NO" altLang="nb-NO"/>
              <a:pPr>
                <a:defRPr/>
              </a:pPr>
              <a:t>28.01.2022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6B3B4-F556-4108-A2D4-15BB0371DD5E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68220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1"/>
            <a:ext cx="5486400" cy="47228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2"/>
            <a:ext cx="5486400" cy="6707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91A82-8320-4BDC-8540-FB67DCED79BA}" type="datetime1">
              <a:rPr lang="nb-NO" altLang="nb-NO"/>
              <a:pPr>
                <a:defRPr/>
              </a:pPr>
              <a:t>28.01.2022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DAC4C-845E-4338-8CA4-94A3E81CFC16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2221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08025"/>
            <a:ext cx="7921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51000"/>
            <a:ext cx="7924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5334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E606A28-8D8C-4530-A8FA-718CEBE1EB13}" type="datetime1">
              <a:rPr lang="nb-NO" altLang="nb-NO"/>
              <a:pPr>
                <a:defRPr/>
              </a:pPr>
              <a:t>28.01.2022</a:t>
            </a:fld>
            <a:endParaRPr lang="nb-NO" alt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463" y="5334000"/>
            <a:ext cx="68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6C22D38-D347-4E0B-8AE2-2CF1C6227809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pic>
        <p:nvPicPr>
          <p:cNvPr id="1030" name="Picture 6" descr="UiO_A_png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34938"/>
            <a:ext cx="221138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2" r:id="rId10"/>
    <p:sldLayoutId id="2147483793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1463" indent="-271463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8963" indent="-225425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6463" indent="-1809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097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1950" indent="-180975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studier/emner/matnat/ifi/IN1030/v22/index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2650" y="1917700"/>
            <a:ext cx="7543800" cy="952500"/>
          </a:xfrm>
        </p:spPr>
        <p:txBody>
          <a:bodyPr/>
          <a:lstStyle/>
          <a:p>
            <a:pPr eaLnBrk="1" hangingPunct="1"/>
            <a:r>
              <a:rPr lang="nb-NO" altLang="nb-NO" sz="4000" dirty="0"/>
              <a:t>Seminar 1 – IN1030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2650" y="2857500"/>
            <a:ext cx="7543800" cy="1460500"/>
          </a:xfrm>
        </p:spPr>
        <p:txBody>
          <a:bodyPr/>
          <a:lstStyle/>
          <a:p>
            <a:pPr eaLnBrk="1" hangingPunct="1"/>
            <a:endParaRPr lang="nb-NO" altLang="nb-NO" dirty="0"/>
          </a:p>
          <a:p>
            <a:pPr eaLnBrk="1" hangingPunct="1"/>
            <a:r>
              <a:rPr lang="nb-NO" altLang="nb-NO" dirty="0"/>
              <a:t>Gruppe 5</a:t>
            </a:r>
          </a:p>
          <a:p>
            <a:pPr eaLnBrk="1" hangingPunct="1"/>
            <a:endParaRPr lang="nb-NO" altLang="nb-NO" dirty="0"/>
          </a:p>
          <a:p>
            <a:pPr eaLnBrk="1" hangingPunct="1"/>
            <a:r>
              <a:rPr lang="nb-NO" altLang="nb-NO" dirty="0" err="1"/>
              <a:t>tarams@uio.no</a:t>
            </a:r>
            <a:endParaRPr lang="nb-NO" altLang="nb-N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/>
        </p:nvSpPr>
        <p:spPr>
          <a:xfrm>
            <a:off x="2749375" y="1776550"/>
            <a:ext cx="3971100" cy="14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o" sz="6000" b="1" dirty="0">
                <a:solidFill>
                  <a:srgbClr val="45818E"/>
                </a:solidFill>
                <a:latin typeface="Roboto"/>
                <a:ea typeface="Roboto"/>
                <a:cs typeface="Roboto"/>
                <a:sym typeface="Roboto"/>
              </a:rPr>
              <a:t>EKSAMEN</a:t>
            </a:r>
            <a:endParaRPr sz="6000" b="1" dirty="0">
              <a:solidFill>
                <a:srgbClr val="45818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23"/>
          <p:cNvSpPr txBox="1"/>
          <p:nvPr/>
        </p:nvSpPr>
        <p:spPr>
          <a:xfrm>
            <a:off x="2749375" y="2857500"/>
            <a:ext cx="3971100" cy="7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o" sz="1800" b="1">
                <a:solidFill>
                  <a:srgbClr val="444444"/>
                </a:solidFill>
                <a:highlight>
                  <a:srgbClr val="FFFFFF"/>
                </a:highlight>
              </a:rPr>
              <a:t>Tid:</a:t>
            </a:r>
            <a:r>
              <a:rPr lang="no" sz="1800">
                <a:solidFill>
                  <a:srgbClr val="444444"/>
                </a:solidFill>
                <a:highlight>
                  <a:srgbClr val="FFFFFF"/>
                </a:highlight>
              </a:rPr>
              <a:t> 30. mai kl. 09:00-13:00</a:t>
            </a:r>
            <a:endParaRPr sz="18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o" sz="1800" b="1">
                <a:solidFill>
                  <a:srgbClr val="444444"/>
                </a:solidFill>
                <a:highlight>
                  <a:srgbClr val="FFFFFF"/>
                </a:highlight>
              </a:rPr>
              <a:t>Sted: </a:t>
            </a:r>
            <a:r>
              <a:rPr lang="no" sz="1800">
                <a:solidFill>
                  <a:srgbClr val="444444"/>
                </a:solidFill>
                <a:highlight>
                  <a:srgbClr val="FFFFFF"/>
                </a:highlight>
              </a:rPr>
              <a:t>Silurveien 2</a:t>
            </a:r>
            <a:endParaRPr sz="18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>
              <a:solidFill>
                <a:srgbClr val="CC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title"/>
          </p:nvPr>
        </p:nvSpPr>
        <p:spPr>
          <a:xfrm>
            <a:off x="311700" y="1485475"/>
            <a:ext cx="85206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no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Pause</a:t>
            </a:r>
            <a:endParaRPr sz="3000" dirty="0">
              <a:solidFill>
                <a:schemeClr val="tx1">
                  <a:lumMod val="95000"/>
                  <a:lumOff val="5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  <a:p>
            <a:endParaRPr sz="18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4"/>
          <p:cNvSpPr txBox="1">
            <a:spLocks noGrp="1"/>
          </p:cNvSpPr>
          <p:nvPr>
            <p:ph type="ctrTitle" idx="4294967295"/>
          </p:nvPr>
        </p:nvSpPr>
        <p:spPr>
          <a:xfrm>
            <a:off x="311700" y="2377800"/>
            <a:ext cx="8520600" cy="959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SzPts val="5200"/>
            </a:pPr>
            <a:r>
              <a:rPr lang="no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Oppgaver</a:t>
            </a:r>
            <a:endParaRPr sz="6000" dirty="0">
              <a:solidFill>
                <a:schemeClr val="tx1">
                  <a:lumMod val="95000"/>
                  <a:lumOff val="5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title"/>
          </p:nvPr>
        </p:nvSpPr>
        <p:spPr>
          <a:xfrm>
            <a:off x="311700" y="1485475"/>
            <a:ext cx="85206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no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Hva er en interessent?</a:t>
            </a:r>
            <a:endParaRPr sz="3000" dirty="0">
              <a:solidFill>
                <a:schemeClr val="tx1">
                  <a:lumMod val="95000"/>
                  <a:lumOff val="5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  <a:p>
            <a:endParaRPr sz="3000" dirty="0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  <a:p>
            <a:endParaRPr sz="18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>
            <a:spLocks noGrp="1"/>
          </p:cNvSpPr>
          <p:nvPr>
            <p:ph type="title"/>
          </p:nvPr>
        </p:nvSpPr>
        <p:spPr>
          <a:xfrm>
            <a:off x="311700" y="73077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no" b="1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Interessent </a:t>
            </a:r>
            <a:r>
              <a:rPr lang="no" sz="1400">
                <a:latin typeface="Raleway"/>
                <a:ea typeface="Raleway"/>
                <a:cs typeface="Raleway"/>
                <a:sym typeface="Raleway"/>
              </a:rPr>
              <a:t>Hentet fra “Notat om samspill”</a:t>
            </a:r>
            <a:endParaRPr b="1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26"/>
          <p:cNvSpPr txBox="1">
            <a:spLocks noGrp="1"/>
          </p:cNvSpPr>
          <p:nvPr>
            <p:ph type="body" idx="1"/>
          </p:nvPr>
        </p:nvSpPr>
        <p:spPr>
          <a:xfrm>
            <a:off x="311700" y="1303475"/>
            <a:ext cx="8520600" cy="37185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>
              <a:buNone/>
            </a:pPr>
            <a:r>
              <a:rPr lang="no" b="1" dirty="0">
                <a:solidFill>
                  <a:srgbClr val="134F5C"/>
                </a:solidFill>
                <a:latin typeface="Raleway"/>
                <a:ea typeface="Raleway"/>
                <a:cs typeface="Raleway"/>
                <a:sym typeface="Raleway"/>
              </a:rPr>
              <a:t>Hvem:</a:t>
            </a:r>
            <a:r>
              <a:rPr lang="no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no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“En </a:t>
            </a:r>
            <a:r>
              <a:rPr lang="no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interessent </a:t>
            </a:r>
            <a:r>
              <a:rPr lang="no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kan være en </a:t>
            </a:r>
            <a:r>
              <a:rPr lang="no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person</a:t>
            </a:r>
            <a:r>
              <a:rPr lang="no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no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gruppe</a:t>
            </a:r>
            <a:r>
              <a:rPr lang="no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no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organisasjon </a:t>
            </a:r>
            <a:r>
              <a:rPr lang="no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eller </a:t>
            </a:r>
            <a:r>
              <a:rPr lang="no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institusjon</a:t>
            </a:r>
            <a:r>
              <a:rPr lang="no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.”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no" b="1" dirty="0">
                <a:solidFill>
                  <a:srgbClr val="134F5C"/>
                </a:solidFill>
                <a:latin typeface="Raleway"/>
                <a:ea typeface="Raleway"/>
                <a:cs typeface="Raleway"/>
                <a:sym typeface="Raleway"/>
              </a:rPr>
              <a:t>Interesse / behov: </a:t>
            </a:r>
            <a:r>
              <a:rPr lang="no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r>
              <a:rPr lang="no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For en interessent har </a:t>
            </a:r>
            <a:r>
              <a:rPr lang="no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utformingen </a:t>
            </a:r>
            <a:r>
              <a:rPr lang="no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av en løsning eller </a:t>
            </a:r>
            <a:r>
              <a:rPr lang="no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utfallet </a:t>
            </a:r>
            <a:r>
              <a:rPr lang="no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av en hendelse </a:t>
            </a:r>
            <a:r>
              <a:rPr lang="no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betydning</a:t>
            </a:r>
            <a:r>
              <a:rPr lang="no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De har derfor et </a:t>
            </a:r>
            <a:r>
              <a:rPr lang="no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uttalt </a:t>
            </a:r>
            <a:r>
              <a:rPr lang="no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eller </a:t>
            </a:r>
            <a:r>
              <a:rPr lang="no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u-uttalt </a:t>
            </a:r>
            <a:r>
              <a:rPr lang="no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ønske om eller behov for å </a:t>
            </a:r>
            <a:r>
              <a:rPr lang="no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påvirke utformingen </a:t>
            </a:r>
            <a:r>
              <a:rPr lang="no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eller </a:t>
            </a:r>
            <a:r>
              <a:rPr lang="no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utfallet</a:t>
            </a:r>
            <a:r>
              <a:rPr lang="no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.”</a:t>
            </a:r>
            <a:endParaRPr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no" b="1" dirty="0">
                <a:solidFill>
                  <a:srgbClr val="134F5C"/>
                </a:solidFill>
                <a:latin typeface="Raleway"/>
                <a:ea typeface="Raleway"/>
                <a:cs typeface="Raleway"/>
                <a:sym typeface="Raleway"/>
              </a:rPr>
              <a:t>Relasjonsforhold:</a:t>
            </a:r>
            <a:r>
              <a:rPr lang="no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“</a:t>
            </a:r>
            <a:r>
              <a:rPr lang="no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Interessentenes ønsker kan være </a:t>
            </a:r>
            <a:r>
              <a:rPr lang="no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sammenfallende</a:t>
            </a:r>
            <a:r>
              <a:rPr lang="no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no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forenlige</a:t>
            </a:r>
            <a:r>
              <a:rPr lang="no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no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delvis motstridende </a:t>
            </a:r>
            <a:r>
              <a:rPr lang="no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eller stå i et klart </a:t>
            </a:r>
            <a:r>
              <a:rPr lang="no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motsetningsforhold</a:t>
            </a:r>
            <a:r>
              <a:rPr lang="no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De som er bærer av ønskene kan noen ganger samhandle direkte og forhandle om løsninger, de kan bringes i kontakt med hverandre via en tredjepart eller de kan være ukjente for hverandre.”</a:t>
            </a:r>
            <a:endParaRPr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>
            <a:spLocks noGrp="1"/>
          </p:cNvSpPr>
          <p:nvPr>
            <p:ph type="title"/>
          </p:nvPr>
        </p:nvSpPr>
        <p:spPr>
          <a:xfrm>
            <a:off x="311700" y="1485475"/>
            <a:ext cx="85206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no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Oppgave</a:t>
            </a:r>
            <a:endParaRPr sz="3000" dirty="0">
              <a:solidFill>
                <a:schemeClr val="tx1">
                  <a:lumMod val="95000"/>
                  <a:lumOff val="5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  <a:p>
            <a:endParaRPr sz="3000" dirty="0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  <a:p>
            <a:r>
              <a:rPr lang="no" sz="1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1. Bruk 5 min på å identifisere noen av Netflix sine interessenter</a:t>
            </a:r>
            <a:endParaRPr sz="18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8"/>
          <p:cNvSpPr txBox="1">
            <a:spLocks noGrp="1"/>
          </p:cNvSpPr>
          <p:nvPr>
            <p:ph type="title"/>
          </p:nvPr>
        </p:nvSpPr>
        <p:spPr>
          <a:xfrm>
            <a:off x="311700" y="1485475"/>
            <a:ext cx="85206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no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Oppgave</a:t>
            </a:r>
            <a:endParaRPr sz="3000" dirty="0">
              <a:solidFill>
                <a:schemeClr val="tx1">
                  <a:lumMod val="95000"/>
                  <a:lumOff val="5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  <a:p>
            <a:endParaRPr sz="3000" dirty="0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  <a:p>
            <a:r>
              <a:rPr lang="no" sz="1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1. Bruk 5 min på å identifisere noen av Netflix sine interessenter</a:t>
            </a:r>
            <a:endParaRPr sz="18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endParaRPr sz="18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r>
              <a:rPr lang="no" sz="1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2. Identifiser følgende: </a:t>
            </a:r>
            <a:endParaRPr sz="18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indent="-342900">
              <a:buClr>
                <a:srgbClr val="000000"/>
              </a:buClr>
              <a:buSzPts val="1800"/>
              <a:buFont typeface="Raleway"/>
              <a:buChar char="-"/>
            </a:pPr>
            <a:r>
              <a:rPr lang="no" sz="1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relasjoner mellom interessentene </a:t>
            </a:r>
            <a:endParaRPr sz="18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indent="-342900">
              <a:buClr>
                <a:srgbClr val="000000"/>
              </a:buClr>
              <a:buSzPts val="1800"/>
              <a:buFont typeface="Raleway"/>
              <a:buChar char="-"/>
            </a:pPr>
            <a:r>
              <a:rPr lang="no" sz="1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interessentenes interesser i systemet</a:t>
            </a:r>
            <a:endParaRPr sz="18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indent="-342900">
              <a:buClr>
                <a:srgbClr val="000000"/>
              </a:buClr>
              <a:buSzPts val="1800"/>
              <a:buFont typeface="Raleway"/>
              <a:buChar char="-"/>
            </a:pPr>
            <a:r>
              <a:rPr lang="no" sz="1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eventuelle konflikter mellom interessentene</a:t>
            </a:r>
            <a:endParaRPr sz="18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401" y="533701"/>
            <a:ext cx="6164401" cy="4631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vil det si å studere?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51000"/>
            <a:ext cx="4890120" cy="3429000"/>
          </a:xfrm>
        </p:spPr>
        <p:txBody>
          <a:bodyPr/>
          <a:lstStyle/>
          <a:p>
            <a:r>
              <a:rPr lang="nb-NO" dirty="0"/>
              <a:t>Planlegge studiene dine</a:t>
            </a:r>
          </a:p>
          <a:p>
            <a:pPr lvl="1"/>
            <a:r>
              <a:rPr lang="nb-NO" dirty="0"/>
              <a:t>Sette av tid</a:t>
            </a:r>
          </a:p>
          <a:p>
            <a:pPr lvl="1"/>
            <a:r>
              <a:rPr lang="nb-NO" dirty="0"/>
              <a:t>Ta notater (som fungerer for deg)</a:t>
            </a:r>
          </a:p>
          <a:p>
            <a:pPr lvl="1"/>
            <a:r>
              <a:rPr lang="nb-NO" dirty="0"/>
              <a:t>Forberede til forelesning/seminar</a:t>
            </a:r>
          </a:p>
          <a:p>
            <a:pPr lvl="1"/>
            <a:r>
              <a:rPr lang="nb-NO" dirty="0"/>
              <a:t>Diskuter pensum muntlig</a:t>
            </a:r>
          </a:p>
          <a:p>
            <a:pPr lvl="1"/>
            <a:r>
              <a:rPr lang="nb-NO" dirty="0"/>
              <a:t>Bruk kollokvier</a:t>
            </a:r>
          </a:p>
          <a:p>
            <a:pPr lvl="0"/>
            <a:r>
              <a:rPr lang="nb-NO" dirty="0">
                <a:solidFill>
                  <a:srgbClr val="000000"/>
                </a:solidFill>
              </a:rPr>
              <a:t>Heltidsstudier er en heldagsjobb</a:t>
            </a:r>
          </a:p>
          <a:p>
            <a:pPr lvl="0"/>
            <a:r>
              <a:rPr lang="nb-NO" dirty="0">
                <a:solidFill>
                  <a:srgbClr val="000000"/>
                </a:solidFill>
              </a:rPr>
              <a:t>Universitetsstudier er selvstudier</a:t>
            </a:r>
          </a:p>
          <a:p>
            <a:pPr lvl="1"/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19</a:t>
            </a:fld>
            <a:endParaRPr lang="en-US" altLang="nb-NO"/>
          </a:p>
        </p:txBody>
      </p:sp>
      <p:pic>
        <p:nvPicPr>
          <p:cNvPr id="1026" name="Picture 2" descr="Bilderesultat for study all night me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"/>
          <a:stretch/>
        </p:blipFill>
        <p:spPr bwMode="auto">
          <a:xfrm>
            <a:off x="5760712" y="1028761"/>
            <a:ext cx="2584740" cy="378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ilderesultat for color coded no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4" r="1852"/>
          <a:stretch/>
        </p:blipFill>
        <p:spPr bwMode="auto">
          <a:xfrm>
            <a:off x="762000" y="1042886"/>
            <a:ext cx="3528392" cy="302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deresultat for yellow marker in boo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" r="-1"/>
          <a:stretch/>
        </p:blipFill>
        <p:spPr bwMode="auto">
          <a:xfrm>
            <a:off x="4175367" y="1002904"/>
            <a:ext cx="4610170" cy="306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61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>
            <a:spLocks noGrp="1"/>
          </p:cNvSpPr>
          <p:nvPr>
            <p:ph type="title"/>
          </p:nvPr>
        </p:nvSpPr>
        <p:spPr>
          <a:xfrm>
            <a:off x="311700" y="1485475"/>
            <a:ext cx="85206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no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Hvordan argumenterer vi?</a:t>
            </a:r>
            <a:endParaRPr sz="3000" dirty="0">
              <a:solidFill>
                <a:schemeClr val="tx1">
                  <a:lumMod val="95000"/>
                  <a:lumOff val="5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  <a:p>
            <a:r>
              <a:rPr lang="no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Hvordan skriver vi en diskusjonsoppgave?</a:t>
            </a:r>
            <a:endParaRPr sz="3000" dirty="0">
              <a:solidFill>
                <a:schemeClr val="tx1">
                  <a:lumMod val="95000"/>
                  <a:lumOff val="5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  <a:p>
            <a:endParaRPr sz="3000" dirty="0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  <a:p>
            <a:endParaRPr sz="3000" dirty="0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  <a:p>
            <a:endParaRPr sz="3000" dirty="0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  <a:p>
            <a:endParaRPr sz="18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906463" indent="-180975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270000" indent="-180975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1631950" indent="-180975" eaLnBrk="0" hangingPunct="0">
              <a:spcBef>
                <a:spcPct val="20000"/>
              </a:spcBef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0891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5463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0035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460750" indent="-180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E0ECD1-F7F2-4D87-846C-06850EED7CA3}" type="slidenum">
              <a:rPr lang="en-US" altLang="nb-NO" sz="700" smtClean="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nb-NO" sz="700">
              <a:solidFill>
                <a:schemeClr val="bg2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Plan for i dag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Bli kjent </a:t>
            </a:r>
            <a:r>
              <a:rPr lang="nb-NO" dirty="0">
                <a:sym typeface="Wingdings" pitchFamily="2" charset="2"/>
              </a:rPr>
              <a:t>:))</a:t>
            </a:r>
            <a:endParaRPr lang="nb-NO" dirty="0"/>
          </a:p>
          <a:p>
            <a:r>
              <a:rPr lang="nb-NO" dirty="0"/>
              <a:t>Forventninger</a:t>
            </a:r>
          </a:p>
          <a:p>
            <a:r>
              <a:rPr lang="nb-NO" dirty="0"/>
              <a:t>Generell informasjon og viktige datoer</a:t>
            </a:r>
          </a:p>
          <a:p>
            <a:pPr eaLnBrk="1" hangingPunct="1"/>
            <a:r>
              <a:rPr lang="nb-NO" altLang="nb-NO" dirty="0"/>
              <a:t>Oppgaver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255CF7-6747-0F42-930C-BD523FB4E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Skrive en diskuterende oppgave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C78A298-07DF-6B4F-A233-ED19252C9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Argumentasjon: påstand + begrunnelse.</a:t>
            </a:r>
          </a:p>
          <a:p>
            <a:pPr marL="114300" indent="0">
              <a:buNone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Diskusjon er: egne påstander som drives gjennom argumentasjon (altså begrunnelser for påstander). 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Her bruker GJERNE eksempler og påstandene settes opp mot hverandre.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1C976F7-0E92-EF4F-B3FD-CF29563745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no" smtClean="0"/>
              <a:pPr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245741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6FF25-5885-E548-B013-014F2E4F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Tre tips til en god drøfting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D327398-797A-E645-8CFF-B278D83329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Ikke still en masse spørsmål: Husk at dersom du stiller et spørsmål i en akademisk tekst, forventer leseren at du skal svare på det. Det å stille «undrende» spørsmål, er ikke det samme som å drøfte. Mange spørsmål etter hverandre er dessuten utmattende å lese.</a:t>
            </a:r>
          </a:p>
          <a:p>
            <a:pPr marL="114300" indent="0">
              <a:buNone/>
            </a:pPr>
            <a:endParaRPr lang="nb-NO" sz="9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Gå systematisk til verks: Skriv helst bare om ett tema per avsnitt, og gjør deg ferdig med ett poeng før du går videre til noe annet. Ikke redegjør og drøft i samme setning. Tenk også på at det du skriver, skal være forståelig for andre.</a:t>
            </a:r>
          </a:p>
          <a:p>
            <a:pPr marL="114300" indent="0">
              <a:buNone/>
            </a:pPr>
            <a:endParaRPr lang="nb-NO" sz="10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Relevant konklusjon: Oppsummer eller konkluder med essensen av det du har skrevet. Ikke skriv en intetsigende konklusjon som kunne stått i enhver besvarelse. (OBS: mange sliter med å skrive en faktisk konklusjon).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9E08911-482E-704A-97BA-B34F198571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no" smtClean="0"/>
              <a:pPr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no"/>
          </a:p>
        </p:txBody>
      </p:sp>
    </p:spTree>
    <p:extLst>
      <p:ext uri="{BB962C8B-B14F-4D97-AF65-F5344CB8AC3E}">
        <p14:creationId xmlns:p14="http://schemas.microsoft.com/office/powerpoint/2010/main" val="112760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 txBox="1">
            <a:spLocks noGrp="1"/>
          </p:cNvSpPr>
          <p:nvPr>
            <p:ph type="title"/>
          </p:nvPr>
        </p:nvSpPr>
        <p:spPr>
          <a:xfrm>
            <a:off x="311700" y="1485475"/>
            <a:ext cx="85206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no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Notat om samspill</a:t>
            </a:r>
            <a:endParaRPr sz="3000" dirty="0">
              <a:solidFill>
                <a:schemeClr val="tx1">
                  <a:lumMod val="95000"/>
                  <a:lumOff val="5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  <a:p>
            <a:endParaRPr sz="1600" dirty="0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  <a:p>
            <a:endParaRPr sz="18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>
            <a:spLocks noGrp="1"/>
          </p:cNvSpPr>
          <p:nvPr>
            <p:ph type="title"/>
          </p:nvPr>
        </p:nvSpPr>
        <p:spPr>
          <a:xfrm>
            <a:off x="311700" y="73077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no">
                <a:solidFill>
                  <a:srgbClr val="45818E"/>
                </a:solidFill>
                <a:latin typeface="Raleway Black"/>
                <a:ea typeface="Raleway Black"/>
                <a:cs typeface="Raleway Black"/>
                <a:sym typeface="Raleway Black"/>
              </a:rPr>
              <a:t>Påstander</a:t>
            </a:r>
            <a:endParaRPr>
              <a:solidFill>
                <a:srgbClr val="45818E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62" name="Google Shape;162;p33"/>
          <p:cNvSpPr txBox="1">
            <a:spLocks noGrp="1"/>
          </p:cNvSpPr>
          <p:nvPr>
            <p:ph type="body" idx="1"/>
          </p:nvPr>
        </p:nvSpPr>
        <p:spPr>
          <a:xfrm>
            <a:off x="311700" y="1303475"/>
            <a:ext cx="4260300" cy="38508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no" sz="1200">
                <a:latin typeface="Raleway"/>
                <a:ea typeface="Raleway"/>
                <a:cs typeface="Raleway"/>
                <a:sym typeface="Raleway"/>
              </a:rPr>
              <a:t>1. Samspillet endrer samfunns- og leveforhold på måter som har store konsekvenser.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no" sz="1200">
                <a:latin typeface="Raleway"/>
                <a:ea typeface="Raleway"/>
                <a:cs typeface="Raleway"/>
                <a:sym typeface="Raleway"/>
              </a:rPr>
              <a:t>2. Disse endringene er vanskelige fullt ut å planlegge, styre og forutse.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no" sz="1200">
                <a:latin typeface="Raleway"/>
                <a:ea typeface="Raleway"/>
                <a:cs typeface="Raleway"/>
                <a:sym typeface="Raleway"/>
              </a:rPr>
              <a:t>3. Samspillet involverer mange ulike aktører eller interessenter.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no" sz="1200">
                <a:latin typeface="Raleway"/>
                <a:ea typeface="Raleway"/>
                <a:cs typeface="Raleway"/>
                <a:sym typeface="Raleway"/>
              </a:rPr>
              <a:t>4. Disse interessentene deltar i (sam)spillet med ulike ressurser, de har ulike motiver og de får ulike gevinster av å involvere seg.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no" sz="1200">
                <a:latin typeface="Raleway"/>
                <a:ea typeface="Raleway"/>
                <a:cs typeface="Raleway"/>
                <a:sym typeface="Raleway"/>
              </a:rPr>
              <a:t>5. Mellom interessentene kan det oppstå konflikter og motsetninger, men også dannes allianser og ulike mer eller mindre stabile nettverk.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no" sz="1200">
                <a:latin typeface="Raleway"/>
                <a:ea typeface="Raleway"/>
                <a:cs typeface="Raleway"/>
                <a:sym typeface="Raleway"/>
              </a:rPr>
              <a:t>6. Samspillet utvikler seg gjennom valg og prioriteringer. </a:t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3" name="Google Shape;163;p33"/>
          <p:cNvSpPr txBox="1"/>
          <p:nvPr/>
        </p:nvSpPr>
        <p:spPr>
          <a:xfrm>
            <a:off x="4572000" y="1362600"/>
            <a:ext cx="4401600" cy="3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o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7. Men kan også noen ganger fremstå som situasjoner preget av delvis tvang, fristelser en ikke kan motstå eller nye rutiner som er vanskelige å endre. 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</a:pPr>
            <a:r>
              <a:rPr lang="no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8. Teknologiske endringer kan være sterke eller svake sosiale hint der konsekvensene av å ikke ”ta dette hintet” kan være mer eller mindre alvorlige. 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</a:pPr>
            <a:r>
              <a:rPr lang="no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9. Når noe går galt i samspillet vil en lete etter den eller de ansvarlige – bebreide selve teknologien, det systemet der teknologien iverksettes i eller brukerne av systemet. 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no" sz="12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10. Samspillet utvikler seg som en opplærings- og oppdragelsesprosess der en både modifiserer og tilpasser teknologien, men også utvikler ”nye” mennesker med andre verdier, kapasiteter og ferdigheter enn tidligere</a:t>
            </a:r>
            <a:endParaRPr sz="8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>
            <a:spLocks noGrp="1"/>
          </p:cNvSpPr>
          <p:nvPr>
            <p:ph type="title"/>
          </p:nvPr>
        </p:nvSpPr>
        <p:spPr>
          <a:xfrm>
            <a:off x="311700" y="1485475"/>
            <a:ext cx="8520600" cy="255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no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Velg en påstand og skriv et argumenterende avsnitt om hvorfor påstanden stemmer/ikke stemmer. </a:t>
            </a:r>
            <a:endParaRPr sz="3000" dirty="0">
              <a:solidFill>
                <a:schemeClr val="tx1">
                  <a:lumMod val="95000"/>
                  <a:lumOff val="5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  <a:p>
            <a:endParaRPr sz="18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 txBox="1">
            <a:spLocks noGrp="1"/>
          </p:cNvSpPr>
          <p:nvPr>
            <p:ph type="title"/>
          </p:nvPr>
        </p:nvSpPr>
        <p:spPr>
          <a:xfrm>
            <a:off x="311700" y="61397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no" sz="4500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Talk but write</a:t>
            </a:r>
            <a:endParaRPr sz="4500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4" name="Google Shape;17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3675" y="1847850"/>
            <a:ext cx="2286000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5"/>
          <p:cNvSpPr txBox="1"/>
          <p:nvPr/>
        </p:nvSpPr>
        <p:spPr>
          <a:xfrm>
            <a:off x="400425" y="2262300"/>
            <a:ext cx="62901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o" sz="2000" b="1">
                <a:solidFill>
                  <a:srgbClr val="45818E"/>
                </a:solidFill>
                <a:latin typeface="Raleway"/>
                <a:ea typeface="Raleway"/>
                <a:cs typeface="Raleway"/>
                <a:sym typeface="Raleway"/>
              </a:rPr>
              <a:t>Oblig 1: </a:t>
            </a:r>
            <a:endParaRPr sz="2000" b="1">
              <a:solidFill>
                <a:srgbClr val="45818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o">
                <a:latin typeface="Raleway Medium"/>
                <a:ea typeface="Raleway Medium"/>
                <a:cs typeface="Raleway Medium"/>
                <a:sym typeface="Raleway Medium"/>
              </a:rPr>
              <a:t>Oppgave 2c: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no">
                <a:latin typeface="Raleway Medium"/>
                <a:ea typeface="Raleway Medium"/>
                <a:cs typeface="Raleway Medium"/>
                <a:sym typeface="Raleway Medium"/>
              </a:rPr>
              <a:t>Hvorfor mener du det er viktig å kunne drøfte samspillet mellom teknologi og individer, organisasjon og samfunn?  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 txBox="1">
            <a:spLocks noGrp="1"/>
          </p:cNvSpPr>
          <p:nvPr>
            <p:ph type="title"/>
          </p:nvPr>
        </p:nvSpPr>
        <p:spPr>
          <a:xfrm>
            <a:off x="311700" y="692375"/>
            <a:ext cx="8520600" cy="572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no" b="1">
                <a:solidFill>
                  <a:srgbClr val="134F5C"/>
                </a:solidFill>
                <a:latin typeface="Roboto"/>
                <a:ea typeface="Roboto"/>
                <a:cs typeface="Roboto"/>
                <a:sym typeface="Roboto"/>
              </a:rPr>
              <a:t>Denne (og neste) uken - Samspill &amp; Kontekst</a:t>
            </a:r>
            <a:endParaRPr b="1">
              <a:solidFill>
                <a:srgbClr val="134F5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36"/>
          <p:cNvSpPr txBox="1">
            <a:spLocks noGrp="1"/>
          </p:cNvSpPr>
          <p:nvPr>
            <p:ph type="body" idx="2"/>
          </p:nvPr>
        </p:nvSpPr>
        <p:spPr>
          <a:xfrm>
            <a:off x="311700" y="1604575"/>
            <a:ext cx="8520600" cy="31860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no" sz="1900" i="1" dirty="0">
                <a:latin typeface="Roboto"/>
                <a:ea typeface="Roboto"/>
                <a:cs typeface="Roboto"/>
                <a:sym typeface="Roboto"/>
              </a:rPr>
              <a:t>Notat om samspill </a:t>
            </a:r>
            <a:r>
              <a:rPr lang="no" sz="1900" dirty="0">
                <a:latin typeface="Roboto"/>
                <a:ea typeface="Roboto"/>
                <a:cs typeface="Roboto"/>
                <a:sym typeface="Roboto"/>
              </a:rPr>
              <a:t>(Hovde &amp; Herstad)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no" sz="1900" i="1" dirty="0">
                <a:latin typeface="Roboto"/>
                <a:ea typeface="Roboto"/>
                <a:cs typeface="Roboto"/>
                <a:sym typeface="Roboto"/>
              </a:rPr>
              <a:t>Notat om Rike bilder </a:t>
            </a:r>
            <a:r>
              <a:rPr lang="no" sz="1900" dirty="0">
                <a:latin typeface="Roboto"/>
                <a:ea typeface="Roboto"/>
                <a:cs typeface="Roboto"/>
                <a:sym typeface="Roboto"/>
              </a:rPr>
              <a:t>(Bratteteig &amp; Herstad)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no" sz="1900" i="1" dirty="0">
                <a:latin typeface="Roboto"/>
                <a:ea typeface="Roboto"/>
                <a:cs typeface="Roboto"/>
                <a:sym typeface="Roboto"/>
              </a:rPr>
              <a:t>The Rich Picture - A Tool for Reasoning About Work Context </a:t>
            </a:r>
            <a:r>
              <a:rPr lang="no" sz="1900" dirty="0">
                <a:latin typeface="Roboto"/>
                <a:ea typeface="Roboto"/>
                <a:cs typeface="Roboto"/>
                <a:sym typeface="Roboto"/>
              </a:rPr>
              <a:t>(Monk &amp; Howard)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endParaRPr sz="1900" i="1" dirty="0"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endParaRPr sz="2400" dirty="0"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None/>
            </a:pPr>
            <a:r>
              <a:rPr lang="no" sz="2400" dirty="0">
                <a:solidFill>
                  <a:srgbClr val="990000"/>
                </a:solidFill>
                <a:latin typeface="Roboto"/>
                <a:ea typeface="Roboto"/>
                <a:cs typeface="Roboto"/>
                <a:sym typeface="Roboto"/>
              </a:rPr>
              <a:t>Oblig 1 - frist: mandag 31. januar, kl 23:59. </a:t>
            </a:r>
            <a:endParaRPr sz="2400" dirty="0">
              <a:solidFill>
                <a:srgbClr val="99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4</a:t>
            </a:fld>
            <a:endParaRPr lang="en-US" alt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204" y="193204"/>
            <a:ext cx="4176464" cy="27856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330" y="3672847"/>
            <a:ext cx="2619375" cy="1743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748" y="3535469"/>
            <a:ext cx="2757945" cy="20397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r="11935" b="961"/>
          <a:stretch/>
        </p:blipFill>
        <p:spPr>
          <a:xfrm>
            <a:off x="-166935" y="590333"/>
            <a:ext cx="1882107" cy="28933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39216" r="4664" b="9415"/>
          <a:stretch/>
        </p:blipFill>
        <p:spPr>
          <a:xfrm>
            <a:off x="1647070" y="431056"/>
            <a:ext cx="2376265" cy="27712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/>
          <a:srcRect l="5716" r="-610" b="28503"/>
          <a:stretch/>
        </p:blipFill>
        <p:spPr>
          <a:xfrm>
            <a:off x="2751385" y="2076634"/>
            <a:ext cx="2160240" cy="14369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8500" y="3535469"/>
            <a:ext cx="2095500" cy="2181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/>
          <a:srcRect l="32" t="-111" r="37705" b="111"/>
          <a:stretch/>
        </p:blipFill>
        <p:spPr>
          <a:xfrm>
            <a:off x="3987331" y="3145532"/>
            <a:ext cx="3024336" cy="27332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Bli</a:t>
            </a:r>
            <a:r>
              <a:rPr lang="en-GB" dirty="0"/>
              <a:t> </a:t>
            </a:r>
            <a:r>
              <a:rPr lang="en-GB" dirty="0" err="1"/>
              <a:t>kjent</a:t>
            </a:r>
            <a:r>
              <a:rPr lang="en-GB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59538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2D8728-4E2B-264D-B83C-FBF9E26D2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Forventninger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08E312-7673-FD43-9AD5-C4524F82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Hva er deres forventninger til faget?</a:t>
            </a:r>
          </a:p>
          <a:p>
            <a:r>
              <a:rPr lang="nb-NO" dirty="0"/>
              <a:t>Hva forventer vi av dere?</a:t>
            </a:r>
          </a:p>
          <a:p>
            <a:endParaRPr lang="nb-NO" dirty="0"/>
          </a:p>
          <a:p>
            <a:r>
              <a:rPr lang="nb-NO" dirty="0"/>
              <a:t>Hva forventer dere av oss?</a:t>
            </a:r>
          </a:p>
          <a:p>
            <a:r>
              <a:rPr lang="nb-NO" dirty="0"/>
              <a:t>Hva er det dere tror dere skal lære i dette kurset?</a:t>
            </a:r>
          </a:p>
          <a:p>
            <a:r>
              <a:rPr lang="nb-NO" dirty="0"/>
              <a:t>Er det noe dere lurer på?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A7B7CAE-1EA1-E34D-AC58-992769247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8CF92-FCC2-4FBB-9F8C-8ED429043180}" type="datetime1">
              <a:rPr lang="nb-NO" altLang="nb-NO" smtClean="0"/>
              <a:pPr>
                <a:defRPr/>
              </a:pPr>
              <a:t>28.01.2022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FAEF40-8483-4A4E-997F-BA1621621C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35ACD5-0D42-42F7-B111-2AEA8F2C3631}" type="slidenum">
              <a:rPr lang="en-US" altLang="nb-NO" smtClean="0"/>
              <a:pPr>
                <a:defRPr/>
              </a:pPr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177246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3CE51F-10A9-BB4C-BFED-DD925BA54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20" y="2834498"/>
            <a:ext cx="7772400" cy="1135063"/>
          </a:xfrm>
        </p:spPr>
        <p:txBody>
          <a:bodyPr/>
          <a:lstStyle/>
          <a:p>
            <a:r>
              <a:rPr lang="nb-NO" dirty="0"/>
              <a:t>Smittevern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363D5C2-ED68-944C-9F06-22A029DC2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F50365-4E4D-4100-BCA3-55140E883697}" type="datetime1">
              <a:rPr lang="nb-NO" altLang="nb-NO" smtClean="0"/>
              <a:pPr>
                <a:defRPr/>
              </a:pPr>
              <a:t>28.01.2022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F059E0A-6A5C-294B-BF1B-2E62BC9622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8916B1-5B0A-4BA8-8794-3D037D7341E7}" type="slidenum">
              <a:rPr lang="en-US" altLang="nb-NO" smtClean="0"/>
              <a:pPr>
                <a:defRPr/>
              </a:pPr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695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 rotWithShape="1">
          <a:blip r:embed="rId3">
            <a:alphaModFix/>
          </a:blip>
          <a:srcRect b="2856"/>
          <a:stretch/>
        </p:blipFill>
        <p:spPr>
          <a:xfrm>
            <a:off x="0" y="409228"/>
            <a:ext cx="9143999" cy="5305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1236"/>
            <a:ext cx="9144000" cy="5233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386" y="481236"/>
            <a:ext cx="827522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title"/>
          </p:nvPr>
        </p:nvSpPr>
        <p:spPr>
          <a:xfrm>
            <a:off x="311700" y="560225"/>
            <a:ext cx="8520600" cy="627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no" sz="3000" dirty="0">
                <a:solidFill>
                  <a:schemeClr val="tx1">
                    <a:lumMod val="95000"/>
                    <a:lumOff val="5000"/>
                  </a:schemeClr>
                </a:solidFill>
                <a:ea typeface="Raleway"/>
                <a:cs typeface="Raleway"/>
                <a:sym typeface="Raleway"/>
              </a:rPr>
              <a:t>IN1030 - Systemer, krav og konsekvenser V22</a:t>
            </a:r>
            <a:endParaRPr sz="3000" dirty="0">
              <a:solidFill>
                <a:schemeClr val="tx1">
                  <a:lumMod val="95000"/>
                  <a:lumOff val="5000"/>
                </a:schemeClr>
              </a:solidFill>
              <a:ea typeface="Raleway"/>
              <a:cs typeface="Raleway"/>
              <a:sym typeface="Raleway"/>
            </a:endParaRPr>
          </a:p>
          <a:p>
            <a:pPr>
              <a:lnSpc>
                <a:spcPct val="115000"/>
              </a:lnSpc>
            </a:pPr>
            <a:endParaRPr sz="1800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" name="Google Shape;103;p22"/>
          <p:cNvSpPr txBox="1"/>
          <p:nvPr/>
        </p:nvSpPr>
        <p:spPr>
          <a:xfrm>
            <a:off x="467544" y="4853725"/>
            <a:ext cx="51615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no" b="1" u="sng" dirty="0">
                <a:solidFill>
                  <a:schemeClr val="hlink"/>
                </a:solidFill>
                <a:hlinkClick r:id="rId3"/>
              </a:rPr>
              <a:t>Husk å se litt på emnesiden V22</a:t>
            </a:r>
            <a:r>
              <a:rPr lang="no" b="1" u="sng" dirty="0">
                <a:solidFill>
                  <a:schemeClr val="hlink"/>
                </a:solidFill>
                <a:sym typeface="Wingdings" pitchFamily="2" charset="2"/>
              </a:rPr>
              <a:t>:))</a:t>
            </a:r>
            <a:r>
              <a:rPr lang="no" b="1" dirty="0"/>
              <a:t> </a:t>
            </a:r>
            <a:endParaRPr b="1" dirty="0"/>
          </a:p>
        </p:txBody>
      </p:sp>
      <p:pic>
        <p:nvPicPr>
          <p:cNvPr id="104" name="Google Shape;10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4014" y="1422551"/>
            <a:ext cx="6555985" cy="319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IONorsk16-10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12. UiO-norsk-symboler-med-rod-bakgrunn</Template>
  <TotalTime>1957</TotalTime>
  <Words>1145</Words>
  <Application>Microsoft Macintosh PowerPoint</Application>
  <PresentationFormat>Skjermfremvisning (16:10)</PresentationFormat>
  <Paragraphs>132</Paragraphs>
  <Slides>26</Slides>
  <Notes>19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32" baseType="lpstr">
      <vt:lpstr>Arial</vt:lpstr>
      <vt:lpstr>Raleway</vt:lpstr>
      <vt:lpstr>Raleway Black</vt:lpstr>
      <vt:lpstr>Raleway Medium</vt:lpstr>
      <vt:lpstr>Roboto</vt:lpstr>
      <vt:lpstr>UIONorsk16-10</vt:lpstr>
      <vt:lpstr>Seminar 1 – IN1030</vt:lpstr>
      <vt:lpstr>Plan for i dag</vt:lpstr>
      <vt:lpstr>Bli kjent!</vt:lpstr>
      <vt:lpstr>Forventninger</vt:lpstr>
      <vt:lpstr>Smittevern</vt:lpstr>
      <vt:lpstr>PowerPoint-presentasjon</vt:lpstr>
      <vt:lpstr>PowerPoint-presentasjon</vt:lpstr>
      <vt:lpstr>PowerPoint-presentasjon</vt:lpstr>
      <vt:lpstr>IN1030 - Systemer, krav og konsekvenser V22 </vt:lpstr>
      <vt:lpstr>PowerPoint-presentasjon</vt:lpstr>
      <vt:lpstr>Pause </vt:lpstr>
      <vt:lpstr>Oppgaver</vt:lpstr>
      <vt:lpstr>Hva er en interessent?  </vt:lpstr>
      <vt:lpstr>Interessent Hentet fra “Notat om samspill”</vt:lpstr>
      <vt:lpstr>Oppgave  1. Bruk 5 min på å identifisere noen av Netflix sine interessenter</vt:lpstr>
      <vt:lpstr>Oppgave  1. Bruk 5 min på å identifisere noen av Netflix sine interessenter  2. Identifiser følgende:  relasjoner mellom interessentene  interessentenes interesser i systemet eventuelle konflikter mellom interessentene</vt:lpstr>
      <vt:lpstr>PowerPoint-presentasjon</vt:lpstr>
      <vt:lpstr>Hva vil det si å studere?</vt:lpstr>
      <vt:lpstr>Hvordan argumenterer vi? Hvordan skriver vi en diskusjonsoppgave?    </vt:lpstr>
      <vt:lpstr>Skrive en diskuterende oppgave</vt:lpstr>
      <vt:lpstr>Tre tips til en god drøfting</vt:lpstr>
      <vt:lpstr>Notat om samspill  </vt:lpstr>
      <vt:lpstr>Påstander</vt:lpstr>
      <vt:lpstr>Velg en påstand og skriv et argumenterende avsnitt om hvorfor påstanden stemmer/ikke stemmer.  </vt:lpstr>
      <vt:lpstr>Talk but write</vt:lpstr>
      <vt:lpstr>Denne (og neste) uken - Samspill &amp; Kontekst</vt:lpstr>
    </vt:vector>
  </TitlesOfParts>
  <Company>Universitetet i Oslo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Søderholm</dc:creator>
  <cp:lastModifiedBy>Tara Søderholm</cp:lastModifiedBy>
  <cp:revision>58</cp:revision>
  <dcterms:created xsi:type="dcterms:W3CDTF">2018-08-16T08:47:09Z</dcterms:created>
  <dcterms:modified xsi:type="dcterms:W3CDTF">2022-01-28T14:14:48Z</dcterms:modified>
</cp:coreProperties>
</file>