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71" r:id="rId12"/>
    <p:sldId id="270" r:id="rId13"/>
    <p:sldId id="267" r:id="rId14"/>
    <p:sldId id="268" r:id="rId15"/>
    <p:sldId id="269" r:id="rId16"/>
  </p:sldIdLst>
  <p:sldSz cx="9144000" cy="5143500" type="screen16x9"/>
  <p:notesSz cx="6858000" cy="9144000"/>
  <p:embeddedFontLst>
    <p:embeddedFont>
      <p:font typeface="Raleway" pitchFamily="2" charset="77"/>
      <p:regular r:id="rId18"/>
      <p:bold r:id="rId19"/>
      <p:italic r:id="rId20"/>
      <p:boldItalic r:id="rId21"/>
    </p:embeddedFont>
    <p:embeddedFont>
      <p:font typeface="Roboto" panose="02000000000000000000" pitchFamily="2" charset="0"/>
      <p:regular r:id="rId22"/>
      <p:bold r:id="rId23"/>
      <p:italic r:id="rId24"/>
      <p:boldItalic r:id="rId25"/>
    </p:embeddedFont>
    <p:embeddedFont>
      <p:font typeface="Roboto Medium" panose="02000000000000000000" pitchFamily="2"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72"/>
  </p:normalViewPr>
  <p:slideViewPr>
    <p:cSldViewPr snapToGrid="0">
      <p:cViewPr varScale="1">
        <p:scale>
          <a:sx n="132" d="100"/>
          <a:sy n="132" d="100"/>
        </p:scale>
        <p:origin x="504" y="16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font" Target="fonts/font11.fntdata"/><Relationship Id="rId10" Type="http://schemas.openxmlformats.org/officeDocument/2006/relationships/slide" Target="slides/slide9.xml"/><Relationship Id="rId19" Type="http://schemas.openxmlformats.org/officeDocument/2006/relationships/font" Target="fonts/font2.fntdata"/><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font" Target="fonts/font10.fntdata"/><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b344d3550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gb344d35506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no"/>
              <a:t>Læringsmål nr. 2 (nytt!): du skal kunne gjennomføre enkle brukerundersøkelser</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aad0ee4773_0_1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aad0ee4773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r>
              <a:rPr lang="no"/>
              <a:t>Obs: spesifiser at vi ikke er interessert i dataen i en pilotundersøkelse, men gjennomføringen; hva gikk _praktisk_ galt?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b344d35506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1" name="Google Shape;111;gb344d35506_0_3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no"/>
              <a:t>15 min</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no"/>
              <a:t>Samtykkeskjema ligger i et raskt  googlesøk. </a:t>
            </a:r>
            <a:endParaRPr/>
          </a:p>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10413085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b344d35506_0_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6" name="Google Shape;116;gb344d35506_0_4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no"/>
              <a:t>OBS!! Erfaring fra gruppetime: bytte om på gruppene slik at de som blir observert/observerer er sammen med noen andre enn dem de har planlagt observasjonen med.</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no"/>
              <a:t>Minn i på at dataen de samler inn skal analyseres i neste uke!</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aacb6bf96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aacb6bf96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b344d35506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7" name="Google Shape;127;gb344d35506_0_7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b344d35506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 name="Google Shape;58;gb344d35506_0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b344d35506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4" name="Google Shape;64;gb344d35506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no"/>
              <a:t>Hensikt: få oversikt over aktuelle interessenter, og om disse bidrar til eller utfordrer vårt system. Vi ønsker å få oversikt over samspillet mellom vårt system og konteksten det settes inn i, slik at vi er forberedt på utfordringer og utnytter alle muligheter.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b344d35506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0" name="Google Shape;70;gb344d35506_0_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b344d35506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gb344d35506_0_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no"/>
              <a:t>Undersøkelse av bruk: involvering av brukergruppe eller representanter for brukergruppe for å samle inn data om bruken av et produkt/system. Kan være observasjon eller intervju.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344d35506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2" name="Google Shape;82;gb344d35506_0_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b344d35506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 name="Google Shape;88;gb344d35506_0_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no"/>
              <a:t>Teoretisk planlegging: hvilken type data ønsker vi å samle inn? Hvilke spørsmål skal vi stille i et intervju? Hva forventer vi i observasjonen av bruk?</a:t>
            </a:r>
            <a:endParaRPr/>
          </a:p>
          <a:p>
            <a:pPr marL="0" lvl="0" indent="0" algn="l" rtl="0">
              <a:lnSpc>
                <a:spcPct val="100000"/>
              </a:lnSpc>
              <a:spcBef>
                <a:spcPts val="0"/>
              </a:spcBef>
              <a:spcAft>
                <a:spcPts val="0"/>
              </a:spcAft>
              <a:buSzPts val="1400"/>
              <a:buNone/>
            </a:pPr>
            <a:r>
              <a:rPr lang="no"/>
              <a:t>Praktisk planlegging: Hvordan skal vi samle inn data? Hvilke remedier trenger vi for å gjøre en god datainnsamling? Hva kan forstyrre datainnsamlingen? </a:t>
            </a:r>
            <a:endParaRPr/>
          </a:p>
          <a:p>
            <a:pPr marL="0" lvl="0" indent="0" algn="l" rtl="0">
              <a:lnSpc>
                <a:spcPct val="100000"/>
              </a:lnSpc>
              <a:spcBef>
                <a:spcPts val="0"/>
              </a:spcBef>
              <a:spcAft>
                <a:spcPts val="0"/>
              </a:spcAft>
              <a:buSzPts val="1400"/>
              <a:buNone/>
            </a:pPr>
            <a:endParaRPr/>
          </a:p>
          <a:p>
            <a:pPr marL="0" lvl="0" indent="0" algn="l" rtl="0">
              <a:spcBef>
                <a:spcPts val="0"/>
              </a:spcBef>
              <a:spcAft>
                <a:spcPts val="0"/>
              </a:spcAft>
              <a:buSzPts val="1400"/>
              <a:buNone/>
            </a:pPr>
            <a:r>
              <a:rPr lang="no" b="1">
                <a:solidFill>
                  <a:schemeClr val="dk1"/>
                </a:solidFill>
              </a:rPr>
              <a:t>Pilotundersøkelse (spør gjerne studentene) </a:t>
            </a:r>
            <a:r>
              <a:rPr lang="no">
                <a:solidFill>
                  <a:schemeClr val="dk1"/>
                </a:solidFill>
              </a:rPr>
              <a:t>→ En testundersøkelse som skal avdekke feil og mangler ved metodebruk før man begynner med hovedstudiet</a:t>
            </a:r>
            <a:endParaRPr>
              <a:solidFill>
                <a:schemeClr val="dk1"/>
              </a:solidFill>
            </a:endParaRPr>
          </a:p>
          <a:p>
            <a:pPr marL="0" lvl="0" indent="0" algn="l" rtl="0">
              <a:spcBef>
                <a:spcPts val="0"/>
              </a:spcBef>
              <a:spcAft>
                <a:spcPts val="0"/>
              </a:spcAft>
              <a:buSzPts val="1400"/>
              <a:buNone/>
            </a:pPr>
            <a:r>
              <a:rPr lang="no" b="1">
                <a:solidFill>
                  <a:schemeClr val="dk1"/>
                </a:solidFill>
              </a:rPr>
              <a:t>Samtykkeskjema: - </a:t>
            </a:r>
            <a:r>
              <a:rPr lang="no">
                <a:solidFill>
                  <a:schemeClr val="dk1"/>
                </a:solidFill>
              </a:rPr>
              <a:t>En kontrakt mellom deltaker og systemutviklere over hvilke rettigheter deltaker har i forhold til data som blir samlet inn. Bør og spesifisere hva data skal brukes til, hvordan data skal bli samlet inn, tilgjengeligheten til data, hvordan og hvor lenge data skal lagres.  </a:t>
            </a:r>
            <a:endParaRPr>
              <a:solidFill>
                <a:schemeClr val="dk1"/>
              </a:solidFill>
            </a:endParaRPr>
          </a:p>
          <a:p>
            <a:pPr marL="0" lvl="0" indent="0" algn="l" rtl="0">
              <a:spcBef>
                <a:spcPts val="0"/>
              </a:spcBef>
              <a:spcAft>
                <a:spcPts val="0"/>
              </a:spcAft>
              <a:buClr>
                <a:schemeClr val="dk1"/>
              </a:buClr>
              <a:buSzPts val="1100"/>
              <a:buFont typeface="Arial"/>
              <a:buNone/>
            </a:pPr>
            <a:endParaRPr b="1">
              <a:solidFill>
                <a:schemeClr val="dk1"/>
              </a:solidFill>
            </a:endParaRPr>
          </a:p>
          <a:p>
            <a:pPr marL="0" lvl="0" indent="0" algn="l" rtl="0">
              <a:spcBef>
                <a:spcPts val="0"/>
              </a:spcBef>
              <a:spcAft>
                <a:spcPts val="0"/>
              </a:spcAft>
              <a:buClr>
                <a:schemeClr val="dk1"/>
              </a:buClr>
              <a:buSzPts val="1400"/>
              <a:buFont typeface="Arial"/>
              <a:buNone/>
            </a:pPr>
            <a:endParaRPr b="1">
              <a:solidFill>
                <a:schemeClr val="dk1"/>
              </a:solidFill>
            </a:endParaRPr>
          </a:p>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aad0ee4773_0_5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aad0ee4773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o"/>
              <a:t>Eksempel: vi skulle undersøke bruk på museum av noe vi hadde laget i IN1060 - fungerte ikke!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aad0ee4773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aad0ee477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o"/>
              <a:t>Dette er definisjonen på et samtykkeskjema - light versjon.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no"/>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1299200"/>
            <a:ext cx="8520600" cy="16737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no" sz="6000" b="1">
                <a:solidFill>
                  <a:srgbClr val="FFFFFF"/>
                </a:solidFill>
                <a:latin typeface="Raleway"/>
                <a:ea typeface="Raleway"/>
                <a:cs typeface="Raleway"/>
                <a:sym typeface="Raleway"/>
              </a:rPr>
              <a:t>UKE 2 </a:t>
            </a:r>
            <a:endParaRPr sz="6000" b="1">
              <a:solidFill>
                <a:srgbClr val="FFFFFF"/>
              </a:solidFill>
              <a:latin typeface="Raleway"/>
              <a:ea typeface="Raleway"/>
              <a:cs typeface="Raleway"/>
              <a:sym typeface="Raleway"/>
            </a:endParaRPr>
          </a:p>
          <a:p>
            <a:pPr marL="0" lvl="0" indent="0" algn="ctr" rtl="0">
              <a:lnSpc>
                <a:spcPct val="100000"/>
              </a:lnSpc>
              <a:spcBef>
                <a:spcPts val="0"/>
              </a:spcBef>
              <a:spcAft>
                <a:spcPts val="0"/>
              </a:spcAft>
              <a:buSzPts val="5200"/>
              <a:buNone/>
            </a:pPr>
            <a:r>
              <a:rPr lang="no" sz="4000" b="1">
                <a:solidFill>
                  <a:srgbClr val="FFFFFF"/>
                </a:solidFill>
                <a:latin typeface="Raleway"/>
                <a:ea typeface="Raleway"/>
                <a:cs typeface="Raleway"/>
                <a:sym typeface="Raleway"/>
              </a:rPr>
              <a:t>Brukere og undersøkelse av bruk</a:t>
            </a:r>
            <a:endParaRPr sz="4000" b="1">
              <a:solidFill>
                <a:srgbClr val="FFFFFF"/>
              </a:solidFill>
              <a:latin typeface="Raleway"/>
              <a:ea typeface="Raleway"/>
              <a:cs typeface="Raleway"/>
              <a:sym typeface="Raleway"/>
            </a:endParaRPr>
          </a:p>
        </p:txBody>
      </p:sp>
      <p:sp>
        <p:nvSpPr>
          <p:cNvPr id="55" name="Google Shape;55;p13"/>
          <p:cNvSpPr txBox="1">
            <a:spLocks noGrp="1"/>
          </p:cNvSpPr>
          <p:nvPr>
            <p:ph type="subTitle" idx="1"/>
          </p:nvPr>
        </p:nvSpPr>
        <p:spPr>
          <a:xfrm>
            <a:off x="311700" y="2972900"/>
            <a:ext cx="8520600" cy="7926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no" dirty="0">
                <a:solidFill>
                  <a:srgbClr val="FFFFFF"/>
                </a:solidFill>
                <a:latin typeface="Raleway"/>
                <a:ea typeface="Raleway"/>
                <a:cs typeface="Raleway"/>
                <a:sym typeface="Raleway"/>
              </a:rPr>
              <a:t>IN1030 Gruppe 5</a:t>
            </a:r>
            <a:endParaRPr dirty="0">
              <a:solidFill>
                <a:srgbClr val="FFFFFF"/>
              </a:solidFill>
              <a:latin typeface="Raleway"/>
              <a:ea typeface="Raleway"/>
              <a:cs typeface="Raleway"/>
              <a:sym typeface="Raleway"/>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5818E"/>
        </a:solidFill>
        <a:effectLst/>
      </p:bgPr>
    </p:bg>
    <p:spTree>
      <p:nvGrpSpPr>
        <p:cNvPr id="1" name="Shape 107"/>
        <p:cNvGrpSpPr/>
        <p:nvPr/>
      </p:nvGrpSpPr>
      <p:grpSpPr>
        <a:xfrm>
          <a:off x="0" y="0"/>
          <a:ext cx="0" cy="0"/>
          <a:chOff x="0" y="0"/>
          <a:chExt cx="0" cy="0"/>
        </a:xfrm>
      </p:grpSpPr>
      <p:sp>
        <p:nvSpPr>
          <p:cNvPr id="108" name="Google Shape;108;p22"/>
          <p:cNvSpPr txBox="1">
            <a:spLocks noGrp="1"/>
          </p:cNvSpPr>
          <p:nvPr>
            <p:ph type="body" idx="1"/>
          </p:nvPr>
        </p:nvSpPr>
        <p:spPr>
          <a:xfrm>
            <a:off x="461775" y="1541675"/>
            <a:ext cx="5998800" cy="1710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no" sz="2200" b="1">
                <a:solidFill>
                  <a:srgbClr val="FFFFFF"/>
                </a:solidFill>
                <a:latin typeface="Roboto"/>
                <a:ea typeface="Roboto"/>
                <a:cs typeface="Roboto"/>
                <a:sym typeface="Roboto"/>
              </a:rPr>
              <a:t>Diskuter: </a:t>
            </a:r>
            <a:endParaRPr sz="2200" b="1">
              <a:solidFill>
                <a:srgbClr val="FFFFFF"/>
              </a:solidFill>
              <a:latin typeface="Roboto"/>
              <a:ea typeface="Roboto"/>
              <a:cs typeface="Roboto"/>
              <a:sym typeface="Roboto"/>
            </a:endParaRPr>
          </a:p>
          <a:p>
            <a:pPr marL="0" lvl="0" indent="0" algn="l" rtl="0">
              <a:spcBef>
                <a:spcPts val="0"/>
              </a:spcBef>
              <a:spcAft>
                <a:spcPts val="0"/>
              </a:spcAft>
              <a:buClr>
                <a:schemeClr val="dk1"/>
              </a:buClr>
              <a:buSzPts val="1100"/>
              <a:buFont typeface="Arial"/>
              <a:buNone/>
            </a:pPr>
            <a:r>
              <a:rPr lang="no" sz="2200">
                <a:solidFill>
                  <a:srgbClr val="FFFFFF"/>
                </a:solidFill>
                <a:latin typeface="Roboto"/>
                <a:ea typeface="Roboto"/>
                <a:cs typeface="Roboto"/>
                <a:sym typeface="Roboto"/>
              </a:rPr>
              <a:t>Hvorfor er det lurt med en pilotundersøkelse?</a:t>
            </a:r>
            <a:endParaRPr sz="2200">
              <a:solidFill>
                <a:srgbClr val="FFFFFF"/>
              </a:solidFill>
              <a:latin typeface="Roboto"/>
              <a:ea typeface="Roboto"/>
              <a:cs typeface="Roboto"/>
              <a:sym typeface="Roboto"/>
            </a:endParaRPr>
          </a:p>
          <a:p>
            <a:pPr marL="0" lvl="0" indent="0" algn="l" rtl="0">
              <a:spcBef>
                <a:spcPts val="0"/>
              </a:spcBef>
              <a:spcAft>
                <a:spcPts val="0"/>
              </a:spcAft>
              <a:buClr>
                <a:schemeClr val="dk1"/>
              </a:buClr>
              <a:buSzPts val="1100"/>
              <a:buFont typeface="Arial"/>
              <a:buNone/>
            </a:pPr>
            <a:r>
              <a:rPr lang="no" sz="2200">
                <a:solidFill>
                  <a:srgbClr val="FFFFFF"/>
                </a:solidFill>
                <a:latin typeface="Roboto"/>
                <a:ea typeface="Roboto"/>
                <a:cs typeface="Roboto"/>
                <a:sym typeface="Roboto"/>
              </a:rPr>
              <a:t>Hva kan gå galt under en observasjon/et intervju?</a:t>
            </a:r>
            <a:endParaRPr sz="2200">
              <a:solidFill>
                <a:srgbClr val="FFFFFF"/>
              </a:solidFill>
              <a:latin typeface="Roboto"/>
              <a:ea typeface="Roboto"/>
              <a:cs typeface="Roboto"/>
              <a:sym typeface="Roboto"/>
            </a:endParaRPr>
          </a:p>
          <a:p>
            <a:pPr marL="0" lvl="0" indent="0" algn="l" rtl="0">
              <a:spcBef>
                <a:spcPts val="0"/>
              </a:spcBef>
              <a:spcAft>
                <a:spcPts val="0"/>
              </a:spcAft>
              <a:buClr>
                <a:schemeClr val="dk1"/>
              </a:buClr>
              <a:buSzPts val="1100"/>
              <a:buFont typeface="Arial"/>
              <a:buNone/>
            </a:pPr>
            <a:endParaRPr>
              <a:solidFill>
                <a:srgbClr val="FFFFFF"/>
              </a:solidFill>
              <a:latin typeface="Roboto"/>
              <a:ea typeface="Roboto"/>
              <a:cs typeface="Roboto"/>
              <a:sym typeface="Roboto"/>
            </a:endParaRPr>
          </a:p>
          <a:p>
            <a:pPr marL="0" lvl="0" indent="0" algn="l" rtl="0">
              <a:spcBef>
                <a:spcPts val="0"/>
              </a:spcBef>
              <a:spcAft>
                <a:spcPts val="0"/>
              </a:spcAft>
              <a:buNone/>
            </a:pPr>
            <a:endParaRPr>
              <a:solidFill>
                <a:srgbClr val="FFFFFF"/>
              </a:solidFill>
              <a:latin typeface="Roboto"/>
              <a:ea typeface="Roboto"/>
              <a:cs typeface="Roboto"/>
              <a:sym typeface="Roboto"/>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245D438-B681-49FA-B510-FF804EC045B8}"/>
              </a:ext>
            </a:extLst>
          </p:cNvPr>
          <p:cNvSpPr>
            <a:spLocks noGrp="1"/>
          </p:cNvSpPr>
          <p:nvPr>
            <p:ph type="title"/>
          </p:nvPr>
        </p:nvSpPr>
        <p:spPr>
          <a:xfrm>
            <a:off x="311700" y="555600"/>
            <a:ext cx="2808000" cy="755700"/>
          </a:xfrm>
        </p:spPr>
        <p:txBody>
          <a:bodyPr/>
          <a:lstStyle/>
          <a:p>
            <a:r>
              <a:rPr lang="no" sz="3200" b="1" dirty="0">
                <a:solidFill>
                  <a:schemeClr val="accent5"/>
                </a:solidFill>
                <a:latin typeface="Raleway"/>
                <a:ea typeface="Raleway"/>
                <a:cs typeface="Raleway"/>
                <a:sym typeface="Raleway"/>
              </a:rPr>
              <a:t>Oblig!</a:t>
            </a:r>
            <a:endParaRPr lang="en-US" sz="3200" dirty="0"/>
          </a:p>
        </p:txBody>
      </p:sp>
      <p:sp>
        <p:nvSpPr>
          <p:cNvPr id="2" name="Plassholder for tekst 1">
            <a:extLst>
              <a:ext uri="{FF2B5EF4-FFF2-40B4-BE49-F238E27FC236}">
                <a16:creationId xmlns:a16="http://schemas.microsoft.com/office/drawing/2014/main" id="{18980B12-A1FD-BF46-B9D9-6C6FDD077A14}"/>
              </a:ext>
            </a:extLst>
          </p:cNvPr>
          <p:cNvSpPr>
            <a:spLocks noGrp="1"/>
          </p:cNvSpPr>
          <p:nvPr>
            <p:ph type="body" idx="1"/>
          </p:nvPr>
        </p:nvSpPr>
        <p:spPr>
          <a:xfrm>
            <a:off x="311700" y="1389600"/>
            <a:ext cx="7842744" cy="3179400"/>
          </a:xfrm>
        </p:spPr>
        <p:txBody>
          <a:bodyPr wrap="square" anchor="t">
            <a:normAutofit/>
          </a:bodyPr>
          <a:lstStyle/>
          <a:p>
            <a:pPr>
              <a:spcAft>
                <a:spcPts val="600"/>
              </a:spcAft>
            </a:pPr>
            <a:r>
              <a:rPr lang="no" sz="2400" dirty="0">
                <a:solidFill>
                  <a:schemeClr val="tx1">
                    <a:lumMod val="95000"/>
                    <a:lumOff val="5000"/>
                  </a:schemeClr>
                </a:solidFill>
                <a:latin typeface="Raleway"/>
                <a:ea typeface="Raleway"/>
                <a:cs typeface="Raleway"/>
                <a:sym typeface="Raleway"/>
              </a:rPr>
              <a:t>Spørsmål? Uklarheter?</a:t>
            </a:r>
          </a:p>
          <a:p>
            <a:pPr>
              <a:spcAft>
                <a:spcPts val="600"/>
              </a:spcAft>
            </a:pPr>
            <a:r>
              <a:rPr lang="no" sz="2400" b="1" dirty="0">
                <a:solidFill>
                  <a:schemeClr val="tx1">
                    <a:lumMod val="95000"/>
                    <a:lumOff val="5000"/>
                  </a:schemeClr>
                </a:solidFill>
                <a:latin typeface="Raleway"/>
                <a:ea typeface="Raleway"/>
                <a:cs typeface="Raleway"/>
                <a:sym typeface="Raleway"/>
              </a:rPr>
              <a:t>Husk å levere med riktig filnavn og filformat!</a:t>
            </a:r>
          </a:p>
          <a:p>
            <a:pPr>
              <a:spcAft>
                <a:spcPts val="600"/>
              </a:spcAft>
            </a:pPr>
            <a:r>
              <a:rPr lang="no" sz="2400" dirty="0">
                <a:solidFill>
                  <a:schemeClr val="tx1">
                    <a:lumMod val="95000"/>
                    <a:lumOff val="5000"/>
                  </a:schemeClr>
                </a:solidFill>
                <a:latin typeface="Raleway"/>
                <a:ea typeface="Raleway"/>
                <a:cs typeface="Raleway"/>
                <a:sym typeface="Raleway"/>
              </a:rPr>
              <a:t>Hva er argumentasjon og diskusjon? </a:t>
            </a:r>
          </a:p>
          <a:p>
            <a:pPr>
              <a:spcAft>
                <a:spcPts val="600"/>
              </a:spcAft>
            </a:pPr>
            <a:r>
              <a:rPr lang="no" sz="2400" dirty="0">
                <a:solidFill>
                  <a:schemeClr val="tx1">
                    <a:lumMod val="95000"/>
                    <a:lumOff val="5000"/>
                  </a:schemeClr>
                </a:solidFill>
                <a:latin typeface="Raleway"/>
                <a:ea typeface="Raleway"/>
                <a:cs typeface="Raleway"/>
                <a:sym typeface="Raleway"/>
              </a:rPr>
              <a:t>En ting er hva man kan, men det må også formidles</a:t>
            </a:r>
          </a:p>
          <a:p>
            <a:pPr>
              <a:spcAft>
                <a:spcPts val="600"/>
              </a:spcAft>
            </a:pPr>
            <a:r>
              <a:rPr lang="no" sz="2400" dirty="0">
                <a:solidFill>
                  <a:schemeClr val="tx1">
                    <a:lumMod val="95000"/>
                    <a:lumOff val="5000"/>
                  </a:schemeClr>
                </a:solidFill>
                <a:latin typeface="Raleway"/>
                <a:sym typeface="Raleway"/>
              </a:rPr>
              <a:t>Bruk sokogskriv.no </a:t>
            </a:r>
          </a:p>
          <a:p>
            <a:pPr>
              <a:spcAft>
                <a:spcPts val="600"/>
              </a:spcAft>
            </a:pPr>
            <a:endParaRPr lang="nb-NO" sz="2400" dirty="0">
              <a:solidFill>
                <a:schemeClr val="tx1">
                  <a:lumMod val="95000"/>
                  <a:lumOff val="5000"/>
                </a:schemeClr>
              </a:solidFill>
            </a:endParaRPr>
          </a:p>
        </p:txBody>
      </p:sp>
    </p:spTree>
    <p:extLst>
      <p:ext uri="{BB962C8B-B14F-4D97-AF65-F5344CB8AC3E}">
        <p14:creationId xmlns:p14="http://schemas.microsoft.com/office/powerpoint/2010/main" val="342047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3"/>
          <p:cNvSpPr txBox="1">
            <a:spLocks noGrp="1"/>
          </p:cNvSpPr>
          <p:nvPr>
            <p:ph type="title"/>
          </p:nvPr>
        </p:nvSpPr>
        <p:spPr>
          <a:xfrm>
            <a:off x="235500" y="634725"/>
            <a:ext cx="8832300" cy="3685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no" sz="3000" b="1" dirty="0">
                <a:solidFill>
                  <a:schemeClr val="accent5"/>
                </a:solidFill>
                <a:latin typeface="Raleway"/>
                <a:ea typeface="Raleway"/>
                <a:cs typeface="Raleway"/>
                <a:sym typeface="Raleway"/>
              </a:rPr>
              <a:t>Planlegg observasjon: finn.no</a:t>
            </a:r>
            <a:endParaRPr sz="3000" b="1" dirty="0">
              <a:solidFill>
                <a:schemeClr val="accent5"/>
              </a:solidFill>
              <a:latin typeface="Raleway"/>
              <a:ea typeface="Raleway"/>
              <a:cs typeface="Raleway"/>
              <a:sym typeface="Raleway"/>
            </a:endParaRPr>
          </a:p>
          <a:p>
            <a:pPr marL="0" lvl="0" indent="0" algn="l" rtl="0">
              <a:lnSpc>
                <a:spcPct val="115000"/>
              </a:lnSpc>
              <a:spcBef>
                <a:spcPts val="0"/>
              </a:spcBef>
              <a:spcAft>
                <a:spcPts val="0"/>
              </a:spcAft>
              <a:buSzPts val="2800"/>
              <a:buNone/>
            </a:pPr>
            <a:endParaRPr sz="1800" b="1" dirty="0">
              <a:solidFill>
                <a:srgbClr val="000000"/>
              </a:solidFill>
              <a:latin typeface="Raleway"/>
              <a:ea typeface="Raleway"/>
              <a:cs typeface="Raleway"/>
              <a:sym typeface="Raleway"/>
            </a:endParaRPr>
          </a:p>
          <a:p>
            <a:pPr marL="0" lvl="0" indent="0" algn="l" rtl="0">
              <a:lnSpc>
                <a:spcPct val="115000"/>
              </a:lnSpc>
              <a:spcBef>
                <a:spcPts val="0"/>
              </a:spcBef>
              <a:spcAft>
                <a:spcPts val="0"/>
              </a:spcAft>
              <a:buSzPts val="2800"/>
              <a:buNone/>
            </a:pPr>
            <a:r>
              <a:rPr lang="no" sz="1800" dirty="0">
                <a:latin typeface="Raleway"/>
                <a:ea typeface="Raleway"/>
                <a:cs typeface="Raleway"/>
                <a:sym typeface="Raleway"/>
              </a:rPr>
              <a:t>Sitt i grupper på 2-4 personer.  </a:t>
            </a:r>
            <a:endParaRPr sz="1800" dirty="0">
              <a:latin typeface="Raleway"/>
              <a:ea typeface="Raleway"/>
              <a:cs typeface="Raleway"/>
              <a:sym typeface="Raleway"/>
            </a:endParaRPr>
          </a:p>
          <a:p>
            <a:pPr marL="457200" lvl="0" indent="-342900" algn="l" rtl="0">
              <a:lnSpc>
                <a:spcPct val="115000"/>
              </a:lnSpc>
              <a:spcBef>
                <a:spcPts val="0"/>
              </a:spcBef>
              <a:spcAft>
                <a:spcPts val="0"/>
              </a:spcAft>
              <a:buSzPts val="1800"/>
              <a:buFont typeface="Raleway"/>
              <a:buChar char="●"/>
            </a:pPr>
            <a:r>
              <a:rPr lang="no" sz="1800" dirty="0">
                <a:latin typeface="Raleway"/>
                <a:ea typeface="Raleway"/>
                <a:cs typeface="Raleway"/>
                <a:sym typeface="Raleway"/>
              </a:rPr>
              <a:t>Bestem dere for en målgruppe</a:t>
            </a:r>
            <a:endParaRPr sz="1800" dirty="0">
              <a:latin typeface="Raleway"/>
              <a:ea typeface="Raleway"/>
              <a:cs typeface="Raleway"/>
              <a:sym typeface="Raleway"/>
            </a:endParaRPr>
          </a:p>
          <a:p>
            <a:pPr marL="457200" lvl="0" indent="-342900" algn="l" rtl="0">
              <a:lnSpc>
                <a:spcPct val="115000"/>
              </a:lnSpc>
              <a:spcBef>
                <a:spcPts val="0"/>
              </a:spcBef>
              <a:spcAft>
                <a:spcPts val="0"/>
              </a:spcAft>
              <a:buSzPts val="1800"/>
              <a:buFont typeface="Raleway"/>
              <a:buChar char="●"/>
            </a:pPr>
            <a:r>
              <a:rPr lang="no" sz="1800" dirty="0">
                <a:latin typeface="Raleway"/>
                <a:ea typeface="Raleway"/>
                <a:cs typeface="Raleway"/>
                <a:sym typeface="Raleway"/>
              </a:rPr>
              <a:t>Skriv opp til 5 relevante oppgaver dere vil be deltakeren om å utføre i systemet</a:t>
            </a:r>
            <a:endParaRPr sz="1800" dirty="0">
              <a:latin typeface="Raleway"/>
              <a:ea typeface="Raleway"/>
              <a:cs typeface="Raleway"/>
              <a:sym typeface="Raleway"/>
            </a:endParaRPr>
          </a:p>
          <a:p>
            <a:pPr marL="457200" lvl="0" indent="-342900" algn="l" rtl="0">
              <a:lnSpc>
                <a:spcPct val="115000"/>
              </a:lnSpc>
              <a:spcBef>
                <a:spcPts val="0"/>
              </a:spcBef>
              <a:spcAft>
                <a:spcPts val="0"/>
              </a:spcAft>
              <a:buSzPts val="1800"/>
              <a:buFont typeface="Raleway"/>
              <a:buChar char="●"/>
            </a:pPr>
            <a:r>
              <a:rPr lang="no" sz="1800" dirty="0">
                <a:latin typeface="Raleway"/>
                <a:ea typeface="Raleway"/>
                <a:cs typeface="Raleway"/>
                <a:sym typeface="Raleway"/>
              </a:rPr>
              <a:t>Skriv ned deres relasjon til deltakeren</a:t>
            </a:r>
            <a:endParaRPr sz="1800" dirty="0">
              <a:latin typeface="Raleway"/>
              <a:ea typeface="Raleway"/>
              <a:cs typeface="Raleway"/>
              <a:sym typeface="Raleway"/>
            </a:endParaRPr>
          </a:p>
          <a:p>
            <a:pPr marL="457200" lvl="0" indent="-342900" algn="l" rtl="0">
              <a:lnSpc>
                <a:spcPct val="115000"/>
              </a:lnSpc>
              <a:spcBef>
                <a:spcPts val="0"/>
              </a:spcBef>
              <a:spcAft>
                <a:spcPts val="0"/>
              </a:spcAft>
              <a:buSzPts val="1800"/>
              <a:buFont typeface="Raleway"/>
              <a:buChar char="●"/>
            </a:pPr>
            <a:r>
              <a:rPr lang="no" sz="1800" dirty="0">
                <a:latin typeface="Raleway"/>
                <a:ea typeface="Raleway"/>
                <a:cs typeface="Raleway"/>
                <a:sym typeface="Raleway"/>
              </a:rPr>
              <a:t>Skriv ned hvordan dere vil ta opp/samle dataen </a:t>
            </a:r>
            <a:br>
              <a:rPr lang="no" sz="1800" dirty="0">
                <a:latin typeface="Raleway"/>
                <a:ea typeface="Raleway"/>
                <a:cs typeface="Raleway"/>
                <a:sym typeface="Raleway"/>
              </a:rPr>
            </a:br>
            <a:r>
              <a:rPr lang="no" sz="1800" dirty="0">
                <a:latin typeface="Raleway"/>
                <a:ea typeface="Raleway"/>
                <a:cs typeface="Raleway"/>
                <a:sym typeface="Raleway"/>
              </a:rPr>
              <a:t>(penn/papir, lyd, fotografier, video, annet)</a:t>
            </a:r>
            <a:endParaRPr sz="1800" dirty="0">
              <a:latin typeface="Raleway"/>
              <a:ea typeface="Raleway"/>
              <a:cs typeface="Raleway"/>
              <a:sym typeface="Raleway"/>
            </a:endParaRPr>
          </a:p>
          <a:p>
            <a:pPr marL="457200" lvl="0" indent="-342900" algn="l" rtl="0">
              <a:lnSpc>
                <a:spcPct val="115000"/>
              </a:lnSpc>
              <a:spcBef>
                <a:spcPts val="0"/>
              </a:spcBef>
              <a:spcAft>
                <a:spcPts val="0"/>
              </a:spcAft>
              <a:buSzPts val="1800"/>
              <a:buFont typeface="Raleway"/>
              <a:buChar char="●"/>
            </a:pPr>
            <a:r>
              <a:rPr lang="no" sz="1800" dirty="0">
                <a:latin typeface="Raleway"/>
                <a:ea typeface="Raleway"/>
                <a:cs typeface="Raleway"/>
                <a:sym typeface="Raleway"/>
              </a:rPr>
              <a:t>Finn og modifiser et samtykkeskjema til deres formål.</a:t>
            </a:r>
            <a:endParaRPr sz="1800" dirty="0">
              <a:latin typeface="Raleway"/>
              <a:ea typeface="Raleway"/>
              <a:cs typeface="Raleway"/>
              <a:sym typeface="Raleway"/>
            </a:endParaRPr>
          </a:p>
          <a:p>
            <a:pPr marL="0" lvl="0" indent="0" algn="l" rtl="0">
              <a:lnSpc>
                <a:spcPct val="115000"/>
              </a:lnSpc>
              <a:spcBef>
                <a:spcPts val="0"/>
              </a:spcBef>
              <a:spcAft>
                <a:spcPts val="0"/>
              </a:spcAft>
              <a:buNone/>
            </a:pPr>
            <a:endParaRPr sz="1800" dirty="0">
              <a:latin typeface="Raleway"/>
              <a:ea typeface="Raleway"/>
              <a:cs typeface="Raleway"/>
              <a:sym typeface="Raleway"/>
            </a:endParaRPr>
          </a:p>
          <a:p>
            <a:pPr marL="0" lvl="0" indent="0" algn="l" rtl="0">
              <a:lnSpc>
                <a:spcPct val="115000"/>
              </a:lnSpc>
              <a:spcBef>
                <a:spcPts val="0"/>
              </a:spcBef>
              <a:spcAft>
                <a:spcPts val="0"/>
              </a:spcAft>
              <a:buNone/>
            </a:pPr>
            <a:r>
              <a:rPr lang="no" sz="1800" dirty="0">
                <a:latin typeface="Raleway"/>
                <a:ea typeface="Raleway"/>
                <a:cs typeface="Raleway"/>
                <a:sym typeface="Raleway"/>
              </a:rPr>
              <a:t>15  min</a:t>
            </a:r>
            <a:endParaRPr sz="1800" dirty="0">
              <a:latin typeface="Raleway"/>
              <a:ea typeface="Raleway"/>
              <a:cs typeface="Raleway"/>
              <a:sym typeface="Raleway"/>
            </a:endParaRPr>
          </a:p>
          <a:p>
            <a:pPr marL="0" lvl="0" indent="0" algn="l" rtl="0">
              <a:lnSpc>
                <a:spcPct val="115000"/>
              </a:lnSpc>
              <a:spcBef>
                <a:spcPts val="0"/>
              </a:spcBef>
              <a:spcAft>
                <a:spcPts val="0"/>
              </a:spcAft>
              <a:buSzPts val="2800"/>
              <a:buNone/>
            </a:pPr>
            <a:endParaRPr sz="1800" b="1" dirty="0">
              <a:solidFill>
                <a:srgbClr val="000000"/>
              </a:solidFill>
              <a:latin typeface="Raleway"/>
              <a:ea typeface="Raleway"/>
              <a:cs typeface="Raleway"/>
              <a:sym typeface="Raleway"/>
            </a:endParaRPr>
          </a:p>
          <a:p>
            <a:pPr marL="0" lvl="0" indent="0" algn="l" rtl="0">
              <a:lnSpc>
                <a:spcPct val="115000"/>
              </a:lnSpc>
              <a:spcBef>
                <a:spcPts val="0"/>
              </a:spcBef>
              <a:spcAft>
                <a:spcPts val="0"/>
              </a:spcAft>
              <a:buSzPts val="2800"/>
              <a:buNone/>
            </a:pPr>
            <a:r>
              <a:rPr lang="no" sz="1800" b="1" dirty="0">
                <a:solidFill>
                  <a:srgbClr val="000000"/>
                </a:solidFill>
                <a:latin typeface="Raleway"/>
                <a:ea typeface="Raleway"/>
                <a:cs typeface="Raleway"/>
                <a:sym typeface="Raleway"/>
              </a:rPr>
              <a:t> </a:t>
            </a:r>
            <a:endParaRPr sz="1800" b="1" dirty="0">
              <a:solidFill>
                <a:srgbClr val="000000"/>
              </a:solidFill>
              <a:latin typeface="Raleway"/>
              <a:ea typeface="Raleway"/>
              <a:cs typeface="Raleway"/>
              <a:sym typeface="Raleway"/>
            </a:endParaRPr>
          </a:p>
        </p:txBody>
      </p:sp>
    </p:spTree>
    <p:extLst>
      <p:ext uri="{BB962C8B-B14F-4D97-AF65-F5344CB8AC3E}">
        <p14:creationId xmlns:p14="http://schemas.microsoft.com/office/powerpoint/2010/main" val="3617969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4"/>
          <p:cNvSpPr txBox="1">
            <a:spLocks noGrp="1"/>
          </p:cNvSpPr>
          <p:nvPr>
            <p:ph type="title"/>
          </p:nvPr>
        </p:nvSpPr>
        <p:spPr>
          <a:xfrm>
            <a:off x="311700" y="750275"/>
            <a:ext cx="8520600" cy="4138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no" sz="3000" b="1">
                <a:solidFill>
                  <a:schemeClr val="accent5"/>
                </a:solidFill>
                <a:latin typeface="Raleway"/>
                <a:ea typeface="Raleway"/>
                <a:cs typeface="Raleway"/>
                <a:sym typeface="Raleway"/>
              </a:rPr>
              <a:t>Pilot av observasjonen: finn.no</a:t>
            </a:r>
            <a:endParaRPr sz="3000" b="1">
              <a:solidFill>
                <a:schemeClr val="accent5"/>
              </a:solidFill>
              <a:latin typeface="Raleway"/>
              <a:ea typeface="Raleway"/>
              <a:cs typeface="Raleway"/>
              <a:sym typeface="Raleway"/>
            </a:endParaRPr>
          </a:p>
          <a:p>
            <a:pPr marL="0" lvl="0" indent="0" algn="l" rtl="0">
              <a:lnSpc>
                <a:spcPct val="115000"/>
              </a:lnSpc>
              <a:spcBef>
                <a:spcPts val="0"/>
              </a:spcBef>
              <a:spcAft>
                <a:spcPts val="0"/>
              </a:spcAft>
              <a:buSzPts val="2800"/>
              <a:buNone/>
            </a:pPr>
            <a:endParaRPr sz="1800" b="1">
              <a:latin typeface="Raleway"/>
              <a:ea typeface="Raleway"/>
              <a:cs typeface="Raleway"/>
              <a:sym typeface="Raleway"/>
            </a:endParaRPr>
          </a:p>
          <a:p>
            <a:pPr marL="0" lvl="0" indent="0" algn="l" rtl="0">
              <a:lnSpc>
                <a:spcPct val="115000"/>
              </a:lnSpc>
              <a:spcBef>
                <a:spcPts val="0"/>
              </a:spcBef>
              <a:spcAft>
                <a:spcPts val="0"/>
              </a:spcAft>
              <a:buSzPts val="2800"/>
              <a:buNone/>
            </a:pPr>
            <a:r>
              <a:rPr lang="no" sz="1800">
                <a:latin typeface="Raleway"/>
                <a:ea typeface="Raleway"/>
                <a:cs typeface="Raleway"/>
                <a:sym typeface="Raleway"/>
              </a:rPr>
              <a:t>Gjennomfør observasjonen (en observatør (gruppe A), en deltaker (gruppe B))</a:t>
            </a:r>
            <a:endParaRPr sz="1800">
              <a:latin typeface="Raleway"/>
              <a:ea typeface="Raleway"/>
              <a:cs typeface="Raleway"/>
              <a:sym typeface="Raleway"/>
            </a:endParaRPr>
          </a:p>
          <a:p>
            <a:pPr marL="457200" lvl="0" indent="-342900" algn="l" rtl="0">
              <a:lnSpc>
                <a:spcPct val="115000"/>
              </a:lnSpc>
              <a:spcBef>
                <a:spcPts val="0"/>
              </a:spcBef>
              <a:spcAft>
                <a:spcPts val="0"/>
              </a:spcAft>
              <a:buSzPts val="1800"/>
              <a:buFont typeface="Raleway"/>
              <a:buChar char="●"/>
            </a:pPr>
            <a:r>
              <a:rPr lang="no" sz="1800">
                <a:latin typeface="Raleway"/>
                <a:ea typeface="Raleway"/>
                <a:cs typeface="Raleway"/>
                <a:sym typeface="Raleway"/>
              </a:rPr>
              <a:t>Som observatør må du gjerne oppfordre den som blir observert til å snakke høyt om hva vedkommende tenker (think aloud-teknikk)</a:t>
            </a:r>
            <a:endParaRPr sz="1800">
              <a:latin typeface="Raleway"/>
              <a:ea typeface="Raleway"/>
              <a:cs typeface="Raleway"/>
              <a:sym typeface="Raleway"/>
            </a:endParaRPr>
          </a:p>
          <a:p>
            <a:pPr marL="0" lvl="0" indent="0" algn="l" rtl="0">
              <a:lnSpc>
                <a:spcPct val="115000"/>
              </a:lnSpc>
              <a:spcBef>
                <a:spcPts val="0"/>
              </a:spcBef>
              <a:spcAft>
                <a:spcPts val="0"/>
              </a:spcAft>
              <a:buSzPts val="2800"/>
              <a:buNone/>
            </a:pPr>
            <a:endParaRPr sz="1800">
              <a:latin typeface="Raleway"/>
              <a:ea typeface="Raleway"/>
              <a:cs typeface="Raleway"/>
              <a:sym typeface="Raleway"/>
            </a:endParaRPr>
          </a:p>
          <a:p>
            <a:pPr marL="457200" lvl="0" indent="-342900" algn="l" rtl="0">
              <a:lnSpc>
                <a:spcPct val="115000"/>
              </a:lnSpc>
              <a:spcBef>
                <a:spcPts val="0"/>
              </a:spcBef>
              <a:spcAft>
                <a:spcPts val="0"/>
              </a:spcAft>
              <a:buSzPts val="1800"/>
              <a:buFont typeface="Raleway"/>
              <a:buChar char="●"/>
            </a:pPr>
            <a:r>
              <a:rPr lang="no" sz="1800">
                <a:latin typeface="Raleway"/>
                <a:ea typeface="Raleway"/>
                <a:cs typeface="Raleway"/>
                <a:sym typeface="Raleway"/>
              </a:rPr>
              <a:t>Diskuter deretter sammen i gruppa: må dere gjøre modifikasjoner i planen?</a:t>
            </a:r>
            <a:endParaRPr sz="1800">
              <a:latin typeface="Raleway"/>
              <a:ea typeface="Raleway"/>
              <a:cs typeface="Raleway"/>
              <a:sym typeface="Raleway"/>
            </a:endParaRPr>
          </a:p>
          <a:p>
            <a:pPr marL="914400" lvl="1" indent="-342900" algn="l" rtl="0">
              <a:lnSpc>
                <a:spcPct val="115000"/>
              </a:lnSpc>
              <a:spcBef>
                <a:spcPts val="0"/>
              </a:spcBef>
              <a:spcAft>
                <a:spcPts val="0"/>
              </a:spcAft>
              <a:buSzPts val="1800"/>
              <a:buFont typeface="Raleway"/>
              <a:buChar char="○"/>
            </a:pPr>
            <a:r>
              <a:rPr lang="no" sz="1800">
                <a:latin typeface="Raleway"/>
                <a:ea typeface="Raleway"/>
                <a:cs typeface="Raleway"/>
                <a:sym typeface="Raleway"/>
              </a:rPr>
              <a:t>Hva fungerte/hva fungerte ikke? Hvordan kan alt fungere?</a:t>
            </a:r>
            <a:endParaRPr sz="1800">
              <a:latin typeface="Raleway"/>
              <a:ea typeface="Raleway"/>
              <a:cs typeface="Raleway"/>
              <a:sym typeface="Raleway"/>
            </a:endParaRPr>
          </a:p>
          <a:p>
            <a:pPr marL="914400" lvl="1" indent="-342900" algn="l" rtl="0">
              <a:lnSpc>
                <a:spcPct val="115000"/>
              </a:lnSpc>
              <a:spcBef>
                <a:spcPts val="0"/>
              </a:spcBef>
              <a:spcAft>
                <a:spcPts val="0"/>
              </a:spcAft>
              <a:buSzPts val="1800"/>
              <a:buFont typeface="Raleway"/>
              <a:buChar char="○"/>
            </a:pPr>
            <a:r>
              <a:rPr lang="no" sz="1800">
                <a:latin typeface="Raleway"/>
                <a:ea typeface="Raleway"/>
                <a:cs typeface="Raleway"/>
                <a:sym typeface="Raleway"/>
              </a:rPr>
              <a:t>Var oppgavene forståelige for brukeren?</a:t>
            </a:r>
            <a:endParaRPr sz="1800">
              <a:latin typeface="Raleway"/>
              <a:ea typeface="Raleway"/>
              <a:cs typeface="Raleway"/>
              <a:sym typeface="Raleway"/>
            </a:endParaRPr>
          </a:p>
          <a:p>
            <a:pPr marL="914400" lvl="1" indent="-342900" algn="l" rtl="0">
              <a:lnSpc>
                <a:spcPct val="115000"/>
              </a:lnSpc>
              <a:spcBef>
                <a:spcPts val="0"/>
              </a:spcBef>
              <a:spcAft>
                <a:spcPts val="0"/>
              </a:spcAft>
              <a:buSzPts val="1800"/>
              <a:buFont typeface="Raleway"/>
              <a:buChar char="○"/>
            </a:pPr>
            <a:r>
              <a:rPr lang="no" sz="1800">
                <a:latin typeface="Raleway"/>
                <a:ea typeface="Raleway"/>
                <a:cs typeface="Raleway"/>
                <a:sym typeface="Raleway"/>
              </a:rPr>
              <a:t>Fikk du som observerte med deg alt? Hva må du gjøre for å evt. få med deg mer?</a:t>
            </a:r>
            <a:endParaRPr sz="1800">
              <a:latin typeface="Raleway"/>
              <a:ea typeface="Raleway"/>
              <a:cs typeface="Raleway"/>
              <a:sym typeface="Raleway"/>
            </a:endParaRPr>
          </a:p>
          <a:p>
            <a:pPr marL="0" lvl="0" indent="0" algn="l" rtl="0">
              <a:lnSpc>
                <a:spcPct val="115000"/>
              </a:lnSpc>
              <a:spcBef>
                <a:spcPts val="0"/>
              </a:spcBef>
              <a:spcAft>
                <a:spcPts val="0"/>
              </a:spcAft>
              <a:buSzPts val="2800"/>
              <a:buNone/>
            </a:pPr>
            <a:endParaRPr sz="1800" b="1">
              <a:solidFill>
                <a:srgbClr val="000000"/>
              </a:solidFill>
              <a:latin typeface="Raleway"/>
              <a:ea typeface="Raleway"/>
              <a:cs typeface="Raleway"/>
              <a:sym typeface="Raleway"/>
            </a:endParaRPr>
          </a:p>
          <a:p>
            <a:pPr marL="0" lvl="0" indent="0" algn="l" rtl="0">
              <a:lnSpc>
                <a:spcPct val="115000"/>
              </a:lnSpc>
              <a:spcBef>
                <a:spcPts val="0"/>
              </a:spcBef>
              <a:spcAft>
                <a:spcPts val="0"/>
              </a:spcAft>
              <a:buSzPts val="2800"/>
              <a:buNone/>
            </a:pPr>
            <a:r>
              <a:rPr lang="no" sz="1800" b="1">
                <a:solidFill>
                  <a:srgbClr val="000000"/>
                </a:solidFill>
                <a:latin typeface="Raleway"/>
                <a:ea typeface="Raleway"/>
                <a:cs typeface="Raleway"/>
                <a:sym typeface="Raleway"/>
              </a:rPr>
              <a:t> </a:t>
            </a:r>
            <a:endParaRPr sz="1800" b="1">
              <a:solidFill>
                <a:srgbClr val="000000"/>
              </a:solidFill>
              <a:latin typeface="Raleway"/>
              <a:ea typeface="Raleway"/>
              <a:cs typeface="Raleway"/>
              <a:sym typeface="Raleway"/>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5"/>
          <p:cNvSpPr txBox="1">
            <a:spLocks noGrp="1"/>
          </p:cNvSpPr>
          <p:nvPr>
            <p:ph type="title"/>
          </p:nvPr>
        </p:nvSpPr>
        <p:spPr>
          <a:xfrm>
            <a:off x="311700" y="4066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o" b="1">
                <a:solidFill>
                  <a:srgbClr val="134F5C"/>
                </a:solidFill>
                <a:latin typeface="Roboto"/>
                <a:ea typeface="Roboto"/>
                <a:cs typeface="Roboto"/>
                <a:sym typeface="Roboto"/>
              </a:rPr>
              <a:t>Neste uke - brukere &amp; brukerundersøkelser</a:t>
            </a:r>
            <a:endParaRPr b="1">
              <a:solidFill>
                <a:srgbClr val="134F5C"/>
              </a:solidFill>
              <a:latin typeface="Roboto"/>
              <a:ea typeface="Roboto"/>
              <a:cs typeface="Roboto"/>
              <a:sym typeface="Roboto"/>
            </a:endParaRPr>
          </a:p>
        </p:txBody>
      </p:sp>
      <p:sp>
        <p:nvSpPr>
          <p:cNvPr id="124" name="Google Shape;124;p25"/>
          <p:cNvSpPr txBox="1">
            <a:spLocks noGrp="1"/>
          </p:cNvSpPr>
          <p:nvPr>
            <p:ph type="body" idx="2"/>
          </p:nvPr>
        </p:nvSpPr>
        <p:spPr>
          <a:xfrm>
            <a:off x="311700" y="1318825"/>
            <a:ext cx="8520600" cy="318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no" sz="2400" i="1" dirty="0">
                <a:latin typeface="Roboto"/>
                <a:ea typeface="Roboto"/>
                <a:cs typeface="Roboto"/>
                <a:sym typeface="Roboto"/>
              </a:rPr>
              <a:t>Notat om oppmerksomhet</a:t>
            </a:r>
            <a:endParaRPr sz="2400" i="1" dirty="0">
              <a:latin typeface="Roboto"/>
              <a:ea typeface="Roboto"/>
              <a:cs typeface="Roboto"/>
              <a:sym typeface="Roboto"/>
            </a:endParaRPr>
          </a:p>
          <a:p>
            <a:pPr marL="0" lvl="0" indent="0" algn="l" rtl="0">
              <a:spcBef>
                <a:spcPts val="1600"/>
              </a:spcBef>
              <a:spcAft>
                <a:spcPts val="0"/>
              </a:spcAft>
              <a:buClr>
                <a:schemeClr val="dk1"/>
              </a:buClr>
              <a:buSzPts val="1100"/>
              <a:buFont typeface="Arial"/>
              <a:buNone/>
            </a:pPr>
            <a:r>
              <a:rPr lang="no" sz="2400" i="1" dirty="0">
                <a:latin typeface="Roboto"/>
                <a:ea typeface="Roboto"/>
                <a:cs typeface="Roboto"/>
                <a:sym typeface="Roboto"/>
              </a:rPr>
              <a:t>Notat om målinger</a:t>
            </a:r>
            <a:endParaRPr sz="2400" dirty="0">
              <a:latin typeface="Roboto"/>
              <a:ea typeface="Roboto"/>
              <a:cs typeface="Roboto"/>
              <a:sym typeface="Roboto"/>
            </a:endParaRPr>
          </a:p>
          <a:p>
            <a:pPr marL="0" lvl="0" indent="0" algn="l" rtl="0">
              <a:spcBef>
                <a:spcPts val="1600"/>
              </a:spcBef>
              <a:spcAft>
                <a:spcPts val="0"/>
              </a:spcAft>
              <a:buClr>
                <a:schemeClr val="dk1"/>
              </a:buClr>
              <a:buSzPts val="1100"/>
              <a:buFont typeface="Arial"/>
              <a:buNone/>
            </a:pPr>
            <a:endParaRPr sz="2400" dirty="0">
              <a:latin typeface="Roboto"/>
              <a:ea typeface="Roboto"/>
              <a:cs typeface="Roboto"/>
              <a:sym typeface="Roboto"/>
            </a:endParaRPr>
          </a:p>
          <a:p>
            <a:pPr marL="0" lvl="0" indent="0" algn="l" rtl="0">
              <a:spcBef>
                <a:spcPts val="1600"/>
              </a:spcBef>
              <a:spcAft>
                <a:spcPts val="0"/>
              </a:spcAft>
              <a:buClr>
                <a:schemeClr val="dk1"/>
              </a:buClr>
              <a:buSzPts val="1100"/>
              <a:buFont typeface="Arial"/>
              <a:buNone/>
            </a:pPr>
            <a:r>
              <a:rPr lang="no" sz="2400" dirty="0">
                <a:solidFill>
                  <a:srgbClr val="990000"/>
                </a:solidFill>
                <a:latin typeface="Roboto"/>
                <a:ea typeface="Roboto"/>
                <a:cs typeface="Roboto"/>
                <a:sym typeface="Roboto"/>
              </a:rPr>
              <a:t>Oblig1 - frist: mandag 7. februar, kl 23:59. </a:t>
            </a:r>
          </a:p>
          <a:p>
            <a:pPr marL="0" lvl="0" indent="0" algn="l" rtl="0">
              <a:spcBef>
                <a:spcPts val="1600"/>
              </a:spcBef>
              <a:spcAft>
                <a:spcPts val="0"/>
              </a:spcAft>
              <a:buClr>
                <a:schemeClr val="dk1"/>
              </a:buClr>
              <a:buSzPts val="1100"/>
              <a:buFont typeface="Arial"/>
              <a:buNone/>
            </a:pPr>
            <a:r>
              <a:rPr lang="no" sz="2400" dirty="0">
                <a:solidFill>
                  <a:srgbClr val="990000"/>
                </a:solidFill>
                <a:latin typeface="Roboto"/>
                <a:ea typeface="Roboto"/>
                <a:cs typeface="Roboto"/>
                <a:sym typeface="Roboto"/>
              </a:rPr>
              <a:t>Tre dager utsettelse – send mail til meg (tarams@uio.no). Ellers ta kontakt med studieinfo@ifi.uio.no</a:t>
            </a:r>
            <a:endParaRPr sz="2400" dirty="0">
              <a:solidFill>
                <a:srgbClr val="990000"/>
              </a:solidFill>
              <a:latin typeface="Roboto"/>
              <a:ea typeface="Roboto"/>
              <a:cs typeface="Roboto"/>
              <a:sym typeface="Roboto"/>
            </a:endParaRPr>
          </a:p>
          <a:p>
            <a:pPr marL="0" lvl="0" indent="0" algn="l" rtl="0">
              <a:spcBef>
                <a:spcPts val="1600"/>
              </a:spcBef>
              <a:spcAft>
                <a:spcPts val="1600"/>
              </a:spcAft>
              <a:buClr>
                <a:schemeClr val="dk1"/>
              </a:buClr>
              <a:buSzPts val="1100"/>
              <a:buFont typeface="Arial"/>
              <a:buNone/>
            </a:pPr>
            <a:endParaRPr sz="2400" dirty="0">
              <a:latin typeface="Roboto"/>
              <a:ea typeface="Roboto"/>
              <a:cs typeface="Roboto"/>
              <a:sym typeface="Roboto"/>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45818E"/>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311700" y="1351200"/>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no" sz="3000" b="1">
                <a:solidFill>
                  <a:srgbClr val="FFFFFF"/>
                </a:solidFill>
                <a:latin typeface="Raleway"/>
                <a:ea typeface="Raleway"/>
                <a:cs typeface="Raleway"/>
                <a:sym typeface="Raleway"/>
              </a:rPr>
              <a:t>Spørsmål?</a:t>
            </a:r>
            <a:endParaRPr sz="3000" b="1">
              <a:solidFill>
                <a:srgbClr val="FFFFFF"/>
              </a:solidFill>
              <a:latin typeface="Raleway"/>
              <a:ea typeface="Raleway"/>
              <a:cs typeface="Raleway"/>
              <a:sym typeface="Raleway"/>
            </a:endParaRPr>
          </a:p>
        </p:txBody>
      </p:sp>
      <p:sp>
        <p:nvSpPr>
          <p:cNvPr id="130" name="Google Shape;130;p26"/>
          <p:cNvSpPr txBox="1">
            <a:spLocks noGrp="1"/>
          </p:cNvSpPr>
          <p:nvPr>
            <p:ph type="body" idx="1"/>
          </p:nvPr>
        </p:nvSpPr>
        <p:spPr>
          <a:xfrm>
            <a:off x="311700" y="2071425"/>
            <a:ext cx="8520600" cy="1872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600"/>
              </a:spcBef>
              <a:spcAft>
                <a:spcPts val="1600"/>
              </a:spcAft>
              <a:buSzPts val="1800"/>
              <a:buNone/>
            </a:pPr>
            <a:r>
              <a:rPr lang="no" dirty="0">
                <a:solidFill>
                  <a:srgbClr val="FFFFFF"/>
                </a:solidFill>
              </a:rPr>
              <a:t>tarams@uio.no</a:t>
            </a:r>
            <a:endParaRPr dirty="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464100" y="1413500"/>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no" b="1">
                <a:solidFill>
                  <a:schemeClr val="accent5"/>
                </a:solidFill>
                <a:latin typeface="Raleway"/>
                <a:ea typeface="Raleway"/>
                <a:cs typeface="Raleway"/>
                <a:sym typeface="Raleway"/>
              </a:rPr>
              <a:t>Hva skal vi i dag?</a:t>
            </a:r>
            <a:endParaRPr b="1">
              <a:solidFill>
                <a:schemeClr val="accent5"/>
              </a:solidFill>
              <a:latin typeface="Raleway"/>
              <a:ea typeface="Raleway"/>
              <a:cs typeface="Raleway"/>
              <a:sym typeface="Raleway"/>
            </a:endParaRPr>
          </a:p>
        </p:txBody>
      </p:sp>
      <p:sp>
        <p:nvSpPr>
          <p:cNvPr id="61" name="Google Shape;61;p14"/>
          <p:cNvSpPr txBox="1">
            <a:spLocks noGrp="1"/>
          </p:cNvSpPr>
          <p:nvPr>
            <p:ph type="body" idx="1"/>
          </p:nvPr>
        </p:nvSpPr>
        <p:spPr>
          <a:xfrm>
            <a:off x="464100" y="2057900"/>
            <a:ext cx="8520600" cy="230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Font typeface="Raleway"/>
              <a:buChar char="●"/>
            </a:pPr>
            <a:r>
              <a:rPr lang="no" dirty="0">
                <a:latin typeface="Raleway"/>
                <a:ea typeface="Raleway"/>
                <a:cs typeface="Raleway"/>
                <a:sym typeface="Raleway"/>
              </a:rPr>
              <a:t>Repetisjon</a:t>
            </a:r>
            <a:endParaRPr dirty="0">
              <a:latin typeface="Raleway"/>
              <a:ea typeface="Raleway"/>
              <a:cs typeface="Raleway"/>
              <a:sym typeface="Raleway"/>
            </a:endParaRPr>
          </a:p>
          <a:p>
            <a:pPr marL="457200" lvl="0" indent="-342900" algn="l" rtl="0">
              <a:lnSpc>
                <a:spcPct val="115000"/>
              </a:lnSpc>
              <a:spcBef>
                <a:spcPts val="0"/>
              </a:spcBef>
              <a:spcAft>
                <a:spcPts val="0"/>
              </a:spcAft>
              <a:buSzPts val="1800"/>
              <a:buFont typeface="Raleway"/>
              <a:buChar char="●"/>
            </a:pPr>
            <a:r>
              <a:rPr lang="no" dirty="0">
                <a:latin typeface="Raleway"/>
                <a:ea typeface="Raleway"/>
                <a:cs typeface="Raleway"/>
                <a:sym typeface="Raleway"/>
              </a:rPr>
              <a:t>Bruk og undersøkelser av bruk</a:t>
            </a:r>
            <a:endParaRPr dirty="0">
              <a:latin typeface="Raleway"/>
              <a:ea typeface="Raleway"/>
              <a:cs typeface="Raleway"/>
              <a:sym typeface="Raleway"/>
            </a:endParaRPr>
          </a:p>
          <a:p>
            <a:pPr marL="457200" lvl="0" indent="-342900" algn="l" rtl="0">
              <a:lnSpc>
                <a:spcPct val="115000"/>
              </a:lnSpc>
              <a:spcBef>
                <a:spcPts val="0"/>
              </a:spcBef>
              <a:spcAft>
                <a:spcPts val="0"/>
              </a:spcAft>
              <a:buSzPts val="1800"/>
              <a:buFont typeface="Raleway"/>
              <a:buChar char="●"/>
            </a:pPr>
            <a:r>
              <a:rPr lang="no" dirty="0">
                <a:latin typeface="Raleway"/>
                <a:ea typeface="Raleway"/>
                <a:cs typeface="Raleway"/>
                <a:sym typeface="Raleway"/>
              </a:rPr>
              <a:t>Praktisk oppgave</a:t>
            </a:r>
            <a:endParaRPr dirty="0">
              <a:latin typeface="Raleway"/>
              <a:ea typeface="Raleway"/>
              <a:cs typeface="Raleway"/>
              <a:sym typeface="Raleway"/>
            </a:endParaRPr>
          </a:p>
          <a:p>
            <a:pPr marL="457200" lvl="0" indent="-342900" algn="l" rtl="0">
              <a:lnSpc>
                <a:spcPct val="115000"/>
              </a:lnSpc>
              <a:spcBef>
                <a:spcPts val="0"/>
              </a:spcBef>
              <a:spcAft>
                <a:spcPts val="0"/>
              </a:spcAft>
              <a:buSzPts val="1800"/>
              <a:buFont typeface="Raleway"/>
              <a:buChar char="●"/>
            </a:pPr>
            <a:r>
              <a:rPr lang="no" dirty="0">
                <a:latin typeface="Raleway"/>
                <a:ea typeface="Raleway"/>
                <a:cs typeface="Raleway"/>
                <a:sym typeface="Raleway"/>
              </a:rPr>
              <a:t>Oblig-jobbing</a:t>
            </a:r>
            <a:endParaRPr dirty="0">
              <a:latin typeface="Raleway"/>
              <a:ea typeface="Raleway"/>
              <a:cs typeface="Raleway"/>
              <a:sym typeface="Raleway"/>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no" sz="3000" b="1">
                <a:solidFill>
                  <a:schemeClr val="accent5"/>
                </a:solidFill>
                <a:latin typeface="Raleway"/>
                <a:ea typeface="Raleway"/>
                <a:cs typeface="Raleway"/>
                <a:sym typeface="Raleway"/>
              </a:rPr>
              <a:t>Repetisjon</a:t>
            </a:r>
            <a:endParaRPr sz="3000" b="1">
              <a:solidFill>
                <a:schemeClr val="accent5"/>
              </a:solidFill>
              <a:latin typeface="Raleway"/>
              <a:ea typeface="Raleway"/>
              <a:cs typeface="Raleway"/>
              <a:sym typeface="Raleway"/>
            </a:endParaRPr>
          </a:p>
        </p:txBody>
      </p:sp>
      <p:sp>
        <p:nvSpPr>
          <p:cNvPr id="67" name="Google Shape;67;p1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Clr>
                <a:srgbClr val="000000"/>
              </a:buClr>
              <a:buSzPts val="1800"/>
              <a:buChar char="●"/>
            </a:pPr>
            <a:r>
              <a:rPr lang="no">
                <a:solidFill>
                  <a:srgbClr val="000000"/>
                </a:solidFill>
              </a:rPr>
              <a:t>Hva er hensikten med å tegne et rikt bilde</a:t>
            </a:r>
            <a:r>
              <a:rPr lang="no"/>
              <a:t>?</a:t>
            </a:r>
            <a:endParaRPr>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no" sz="2400" dirty="0">
                <a:solidFill>
                  <a:schemeClr val="dk1"/>
                </a:solidFill>
                <a:latin typeface="Raleway"/>
                <a:ea typeface="Raleway"/>
                <a:cs typeface="Raleway"/>
                <a:sym typeface="Raleway"/>
              </a:rPr>
              <a:t>Datainnsamling </a:t>
            </a:r>
            <a:endParaRPr sz="2400" dirty="0">
              <a:solidFill>
                <a:schemeClr val="dk1"/>
              </a:solidFill>
              <a:latin typeface="Raleway"/>
              <a:ea typeface="Raleway"/>
              <a:cs typeface="Raleway"/>
              <a:sym typeface="Raleway"/>
            </a:endParaRPr>
          </a:p>
          <a:p>
            <a:pPr marL="0" lvl="0" indent="0" algn="l" rtl="0">
              <a:lnSpc>
                <a:spcPct val="115000"/>
              </a:lnSpc>
              <a:spcBef>
                <a:spcPts val="1200"/>
              </a:spcBef>
              <a:spcAft>
                <a:spcPts val="0"/>
              </a:spcAft>
              <a:buClr>
                <a:schemeClr val="dk1"/>
              </a:buClr>
              <a:buSzPts val="1100"/>
              <a:buFont typeface="Arial"/>
              <a:buNone/>
            </a:pPr>
            <a:r>
              <a:rPr lang="no" sz="2400" dirty="0">
                <a:solidFill>
                  <a:schemeClr val="dk1"/>
                </a:solidFill>
                <a:latin typeface="Raleway"/>
                <a:ea typeface="Raleway"/>
                <a:cs typeface="Raleway"/>
                <a:sym typeface="Raleway"/>
              </a:rPr>
              <a:t>Brukerundersøkelse </a:t>
            </a:r>
            <a:endParaRPr sz="2400" dirty="0">
              <a:solidFill>
                <a:schemeClr val="dk1"/>
              </a:solidFill>
              <a:latin typeface="Raleway"/>
              <a:ea typeface="Raleway"/>
              <a:cs typeface="Raleway"/>
              <a:sym typeface="Raleway"/>
            </a:endParaRPr>
          </a:p>
          <a:p>
            <a:pPr marL="0" lvl="0" indent="0" algn="l" rtl="0">
              <a:lnSpc>
                <a:spcPct val="115000"/>
              </a:lnSpc>
              <a:spcBef>
                <a:spcPts val="1200"/>
              </a:spcBef>
              <a:spcAft>
                <a:spcPts val="0"/>
              </a:spcAft>
              <a:buClr>
                <a:schemeClr val="dk1"/>
              </a:buClr>
              <a:buSzPts val="1100"/>
              <a:buFont typeface="Arial"/>
              <a:buNone/>
            </a:pPr>
            <a:r>
              <a:rPr lang="no" sz="2400" dirty="0">
                <a:solidFill>
                  <a:schemeClr val="dk1"/>
                </a:solidFill>
                <a:latin typeface="Raleway"/>
                <a:ea typeface="Raleway"/>
                <a:cs typeface="Raleway"/>
                <a:sym typeface="Raleway"/>
              </a:rPr>
              <a:t>Direkte observasjon </a:t>
            </a:r>
            <a:endParaRPr sz="2400" dirty="0">
              <a:solidFill>
                <a:schemeClr val="dk1"/>
              </a:solidFill>
              <a:latin typeface="Raleway"/>
              <a:ea typeface="Raleway"/>
              <a:cs typeface="Raleway"/>
              <a:sym typeface="Raleway"/>
            </a:endParaRPr>
          </a:p>
          <a:p>
            <a:pPr marL="0" lvl="0" indent="0" algn="l" rtl="0">
              <a:lnSpc>
                <a:spcPct val="115000"/>
              </a:lnSpc>
              <a:spcBef>
                <a:spcPts val="1200"/>
              </a:spcBef>
              <a:spcAft>
                <a:spcPts val="0"/>
              </a:spcAft>
              <a:buClr>
                <a:schemeClr val="dk1"/>
              </a:buClr>
              <a:buSzPts val="1100"/>
              <a:buFont typeface="Arial"/>
              <a:buNone/>
            </a:pPr>
            <a:r>
              <a:rPr lang="no" sz="2400" dirty="0">
                <a:solidFill>
                  <a:schemeClr val="dk1"/>
                </a:solidFill>
                <a:latin typeface="Raleway"/>
                <a:ea typeface="Raleway"/>
                <a:cs typeface="Raleway"/>
                <a:sym typeface="Raleway"/>
              </a:rPr>
              <a:t>Samtykkeskjema </a:t>
            </a:r>
            <a:endParaRPr sz="2400" dirty="0">
              <a:solidFill>
                <a:schemeClr val="dk1"/>
              </a:solidFill>
              <a:latin typeface="Raleway"/>
              <a:ea typeface="Raleway"/>
              <a:cs typeface="Raleway"/>
              <a:sym typeface="Raleway"/>
            </a:endParaRPr>
          </a:p>
          <a:p>
            <a:pPr marL="0" lvl="0" indent="0" algn="l" rtl="0">
              <a:lnSpc>
                <a:spcPct val="115000"/>
              </a:lnSpc>
              <a:spcBef>
                <a:spcPts val="1200"/>
              </a:spcBef>
              <a:spcAft>
                <a:spcPts val="0"/>
              </a:spcAft>
              <a:buClr>
                <a:schemeClr val="dk1"/>
              </a:buClr>
              <a:buSzPts val="1100"/>
              <a:buFont typeface="Arial"/>
              <a:buNone/>
            </a:pPr>
            <a:r>
              <a:rPr lang="no" sz="2400" dirty="0">
                <a:solidFill>
                  <a:schemeClr val="dk1"/>
                </a:solidFill>
                <a:latin typeface="Raleway"/>
                <a:ea typeface="Raleway"/>
                <a:cs typeface="Raleway"/>
                <a:sym typeface="Raleway"/>
              </a:rPr>
              <a:t>Pilotundersøkelse</a:t>
            </a:r>
            <a:endParaRPr sz="2400" dirty="0">
              <a:solidFill>
                <a:schemeClr val="dk1"/>
              </a:solidFill>
              <a:latin typeface="Raleway"/>
              <a:ea typeface="Raleway"/>
              <a:cs typeface="Raleway"/>
              <a:sym typeface="Raleway"/>
            </a:endParaRPr>
          </a:p>
          <a:p>
            <a:pPr marL="0" lvl="0" indent="0" algn="l" rtl="0">
              <a:spcBef>
                <a:spcPts val="1200"/>
              </a:spcBef>
              <a:spcAft>
                <a:spcPts val="0"/>
              </a:spcAft>
              <a:buClr>
                <a:schemeClr val="dk1"/>
              </a:buClr>
              <a:buSzPts val="1100"/>
              <a:buFont typeface="Arial"/>
              <a:buNone/>
            </a:pPr>
            <a:endParaRPr sz="2400" dirty="0">
              <a:solidFill>
                <a:schemeClr val="dk1"/>
              </a:solidFill>
              <a:latin typeface="Raleway"/>
              <a:ea typeface="Raleway"/>
              <a:cs typeface="Raleway"/>
              <a:sym typeface="Raleway"/>
            </a:endParaRPr>
          </a:p>
        </p:txBody>
      </p:sp>
      <p:sp>
        <p:nvSpPr>
          <p:cNvPr id="73" name="Google Shape;73;p16"/>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p>
            <a:pPr marL="0" lvl="0" indent="0" algn="l" rtl="0">
              <a:spcBef>
                <a:spcPts val="1200"/>
              </a:spcBef>
              <a:spcAft>
                <a:spcPts val="0"/>
              </a:spcAft>
              <a:buClr>
                <a:schemeClr val="dk1"/>
              </a:buClr>
              <a:buSzPts val="1100"/>
              <a:buFont typeface="Arial"/>
              <a:buNone/>
            </a:pPr>
            <a:r>
              <a:rPr lang="no" sz="2400" dirty="0">
                <a:solidFill>
                  <a:schemeClr val="dk1"/>
                </a:solidFill>
                <a:latin typeface="Raleway"/>
                <a:ea typeface="Raleway"/>
                <a:cs typeface="Raleway"/>
                <a:sym typeface="Raleway"/>
              </a:rPr>
              <a:t>Deltakere</a:t>
            </a:r>
            <a:endParaRPr sz="2400" dirty="0">
              <a:solidFill>
                <a:schemeClr val="dk1"/>
              </a:solidFill>
              <a:latin typeface="Raleway"/>
              <a:ea typeface="Raleway"/>
              <a:cs typeface="Raleway"/>
              <a:sym typeface="Raleway"/>
            </a:endParaRPr>
          </a:p>
          <a:p>
            <a:pPr marL="0" lvl="0" indent="0" algn="l" rtl="0">
              <a:spcBef>
                <a:spcPts val="1200"/>
              </a:spcBef>
              <a:spcAft>
                <a:spcPts val="0"/>
              </a:spcAft>
              <a:buClr>
                <a:schemeClr val="dk1"/>
              </a:buClr>
              <a:buSzPts val="1100"/>
              <a:buFont typeface="Arial"/>
              <a:buNone/>
            </a:pPr>
            <a:r>
              <a:rPr lang="no" sz="2400" dirty="0">
                <a:solidFill>
                  <a:schemeClr val="dk1"/>
                </a:solidFill>
                <a:latin typeface="Raleway"/>
                <a:ea typeface="Raleway"/>
                <a:cs typeface="Raleway"/>
                <a:sym typeface="Raleway"/>
              </a:rPr>
              <a:t>Brukere</a:t>
            </a:r>
            <a:endParaRPr sz="2400" dirty="0">
              <a:solidFill>
                <a:schemeClr val="dk1"/>
              </a:solidFill>
              <a:latin typeface="Raleway"/>
              <a:ea typeface="Raleway"/>
              <a:cs typeface="Raleway"/>
              <a:sym typeface="Raleway"/>
            </a:endParaRPr>
          </a:p>
          <a:p>
            <a:pPr marL="0" lvl="0" indent="0" algn="l" rtl="0">
              <a:lnSpc>
                <a:spcPct val="115000"/>
              </a:lnSpc>
              <a:spcBef>
                <a:spcPts val="1200"/>
              </a:spcBef>
              <a:spcAft>
                <a:spcPts val="0"/>
              </a:spcAft>
              <a:buClr>
                <a:schemeClr val="dk1"/>
              </a:buClr>
              <a:buSzPts val="1100"/>
              <a:buFont typeface="Arial"/>
              <a:buNone/>
            </a:pPr>
            <a:r>
              <a:rPr lang="no" sz="2400" dirty="0">
                <a:solidFill>
                  <a:schemeClr val="dk1"/>
                </a:solidFill>
                <a:latin typeface="Raleway"/>
                <a:ea typeface="Raleway"/>
                <a:cs typeface="Raleway"/>
                <a:sym typeface="Raleway"/>
              </a:rPr>
              <a:t>Målgruppe</a:t>
            </a:r>
            <a:endParaRPr sz="2400" dirty="0">
              <a:solidFill>
                <a:schemeClr val="dk1"/>
              </a:solidFill>
              <a:latin typeface="Raleway"/>
              <a:ea typeface="Raleway"/>
              <a:cs typeface="Raleway"/>
              <a:sym typeface="Raleway"/>
            </a:endParaRPr>
          </a:p>
          <a:p>
            <a:pPr marL="0" lvl="0" indent="0" algn="l" rtl="0">
              <a:lnSpc>
                <a:spcPct val="115000"/>
              </a:lnSpc>
              <a:spcBef>
                <a:spcPts val="1200"/>
              </a:spcBef>
              <a:spcAft>
                <a:spcPts val="0"/>
              </a:spcAft>
              <a:buSzPts val="1400"/>
              <a:buNone/>
            </a:pPr>
            <a:r>
              <a:rPr lang="no" sz="2400" dirty="0">
                <a:solidFill>
                  <a:schemeClr val="dk1"/>
                </a:solidFill>
                <a:latin typeface="Raleway"/>
                <a:ea typeface="Raleway"/>
                <a:cs typeface="Raleway"/>
                <a:sym typeface="Raleway"/>
              </a:rPr>
              <a:t>Sekvens av handlinger </a:t>
            </a:r>
            <a:endParaRPr sz="2400" dirty="0">
              <a:solidFill>
                <a:schemeClr val="dk1"/>
              </a:solidFill>
              <a:latin typeface="Raleway"/>
              <a:ea typeface="Raleway"/>
              <a:cs typeface="Raleway"/>
              <a:sym typeface="Raleway"/>
            </a:endParaRPr>
          </a:p>
          <a:p>
            <a:pPr marL="0" lvl="0" indent="0" algn="l" rtl="0">
              <a:lnSpc>
                <a:spcPct val="115000"/>
              </a:lnSpc>
              <a:spcBef>
                <a:spcPts val="1200"/>
              </a:spcBef>
              <a:spcAft>
                <a:spcPts val="0"/>
              </a:spcAft>
              <a:buClr>
                <a:schemeClr val="dk1"/>
              </a:buClr>
              <a:buSzPts val="1100"/>
              <a:buFont typeface="Arial"/>
              <a:buNone/>
            </a:pPr>
            <a:r>
              <a:rPr lang="no" sz="2400" dirty="0">
                <a:solidFill>
                  <a:schemeClr val="dk1"/>
                </a:solidFill>
                <a:latin typeface="Raleway"/>
                <a:ea typeface="Raleway"/>
                <a:cs typeface="Raleway"/>
                <a:sym typeface="Raleway"/>
              </a:rPr>
              <a:t>Situasjonsbestemte handlinger</a:t>
            </a:r>
            <a:endParaRPr dirty="0"/>
          </a:p>
        </p:txBody>
      </p:sp>
      <p:sp>
        <p:nvSpPr>
          <p:cNvPr id="74" name="Google Shape;74;p16"/>
          <p:cNvSpPr txBox="1">
            <a:spLocks noGrp="1"/>
          </p:cNvSpPr>
          <p:nvPr>
            <p:ph type="ctrTitle" idx="4294967295"/>
          </p:nvPr>
        </p:nvSpPr>
        <p:spPr>
          <a:xfrm>
            <a:off x="250175" y="270725"/>
            <a:ext cx="8520600" cy="988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2800"/>
              <a:buFont typeface="Arial"/>
              <a:buNone/>
            </a:pPr>
            <a:r>
              <a:rPr lang="no" sz="3000" b="1" i="0" u="none" strike="noStrike" cap="none">
                <a:solidFill>
                  <a:schemeClr val="accent5"/>
                </a:solidFill>
                <a:latin typeface="Raleway"/>
                <a:ea typeface="Raleway"/>
                <a:cs typeface="Raleway"/>
                <a:sym typeface="Raleway"/>
              </a:rPr>
              <a:t>Nøkkelbegreper i </a:t>
            </a:r>
            <a:r>
              <a:rPr lang="no" sz="3000" b="1">
                <a:solidFill>
                  <a:schemeClr val="accent5"/>
                </a:solidFill>
                <a:latin typeface="Raleway"/>
                <a:ea typeface="Raleway"/>
                <a:cs typeface="Raleway"/>
                <a:sym typeface="Raleway"/>
              </a:rPr>
              <a:t>Modul A</a:t>
            </a:r>
            <a:endParaRPr sz="3000" b="0" i="0" u="none" strike="noStrike" cap="none">
              <a:solidFill>
                <a:schemeClr val="accent5"/>
              </a:solidFill>
              <a:latin typeface="Raleway"/>
              <a:ea typeface="Raleway"/>
              <a:cs typeface="Raleway"/>
              <a:sym typeface="Raleway"/>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299100" y="805550"/>
            <a:ext cx="8545800" cy="3761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no" sz="7200" b="1">
                <a:solidFill>
                  <a:schemeClr val="accent5"/>
                </a:solidFill>
                <a:latin typeface="Raleway"/>
                <a:ea typeface="Raleway"/>
                <a:cs typeface="Raleway"/>
                <a:sym typeface="Raleway"/>
              </a:rPr>
              <a:t>Hva er undersøkelse av bruk?</a:t>
            </a:r>
            <a:endParaRPr sz="7200" b="1">
              <a:solidFill>
                <a:schemeClr val="accent5"/>
              </a:solidFill>
              <a:latin typeface="Raleway"/>
              <a:ea typeface="Raleway"/>
              <a:cs typeface="Raleway"/>
              <a:sym typeface="Raleway"/>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no" sz="1950" b="1">
                <a:solidFill>
                  <a:schemeClr val="accent5"/>
                </a:solidFill>
                <a:latin typeface="Raleway"/>
                <a:ea typeface="Raleway"/>
                <a:cs typeface="Raleway"/>
                <a:sym typeface="Raleway"/>
              </a:rPr>
              <a:t>Viktige spørsmål å stille seg før, under &amp; etter en brukerundersøkelse</a:t>
            </a:r>
            <a:endParaRPr sz="1950" b="1">
              <a:solidFill>
                <a:schemeClr val="accent5"/>
              </a:solidFill>
              <a:latin typeface="Raleway"/>
              <a:ea typeface="Raleway"/>
              <a:cs typeface="Raleway"/>
              <a:sym typeface="Raleway"/>
            </a:endParaRPr>
          </a:p>
        </p:txBody>
      </p:sp>
      <p:sp>
        <p:nvSpPr>
          <p:cNvPr id="85" name="Google Shape;85;p18"/>
          <p:cNvSpPr txBox="1">
            <a:spLocks noGrp="1"/>
          </p:cNvSpPr>
          <p:nvPr>
            <p:ph type="body" idx="1"/>
          </p:nvPr>
        </p:nvSpPr>
        <p:spPr>
          <a:xfrm>
            <a:off x="311700" y="1152475"/>
            <a:ext cx="8520600" cy="36672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Font typeface="Raleway"/>
              <a:buChar char="●"/>
            </a:pPr>
            <a:r>
              <a:rPr lang="no">
                <a:latin typeface="Raleway"/>
                <a:ea typeface="Raleway"/>
                <a:cs typeface="Raleway"/>
                <a:sym typeface="Raleway"/>
              </a:rPr>
              <a:t>Hvem er brukerne mine?</a:t>
            </a:r>
            <a:endParaRPr>
              <a:latin typeface="Raleway"/>
              <a:ea typeface="Raleway"/>
              <a:cs typeface="Raleway"/>
              <a:sym typeface="Raleway"/>
            </a:endParaRPr>
          </a:p>
          <a:p>
            <a:pPr marL="457200" lvl="0" indent="-342900" algn="l" rtl="0">
              <a:lnSpc>
                <a:spcPct val="115000"/>
              </a:lnSpc>
              <a:spcBef>
                <a:spcPts val="0"/>
              </a:spcBef>
              <a:spcAft>
                <a:spcPts val="0"/>
              </a:spcAft>
              <a:buSzPts val="1800"/>
              <a:buFont typeface="Raleway"/>
              <a:buChar char="●"/>
            </a:pPr>
            <a:r>
              <a:rPr lang="no">
                <a:latin typeface="Raleway"/>
                <a:ea typeface="Raleway"/>
                <a:cs typeface="Raleway"/>
                <a:sym typeface="Raleway"/>
              </a:rPr>
              <a:t>Hva ønsker brukerne min å oppnå (hvilke behov har de)?</a:t>
            </a:r>
            <a:endParaRPr>
              <a:latin typeface="Raleway"/>
              <a:ea typeface="Raleway"/>
              <a:cs typeface="Raleway"/>
              <a:sym typeface="Raleway"/>
            </a:endParaRPr>
          </a:p>
          <a:p>
            <a:pPr marL="457200" lvl="0" indent="-342900" algn="l" rtl="0">
              <a:lnSpc>
                <a:spcPct val="115000"/>
              </a:lnSpc>
              <a:spcBef>
                <a:spcPts val="0"/>
              </a:spcBef>
              <a:spcAft>
                <a:spcPts val="0"/>
              </a:spcAft>
              <a:buSzPts val="1800"/>
              <a:buFont typeface="Raleway"/>
              <a:buChar char="●"/>
            </a:pPr>
            <a:r>
              <a:rPr lang="no">
                <a:latin typeface="Raleway"/>
                <a:ea typeface="Raleway"/>
                <a:cs typeface="Raleway"/>
                <a:sym typeface="Raleway"/>
              </a:rPr>
              <a:t>Hvordan kan mitt system best mulig støtte brukerens oppgaver?</a:t>
            </a:r>
            <a:endParaRPr>
              <a:latin typeface="Raleway"/>
              <a:ea typeface="Raleway"/>
              <a:cs typeface="Raleway"/>
              <a:sym typeface="Raleway"/>
            </a:endParaRPr>
          </a:p>
          <a:p>
            <a:pPr marL="457200" lvl="0" indent="-342900" algn="l" rtl="0">
              <a:lnSpc>
                <a:spcPct val="115000"/>
              </a:lnSpc>
              <a:spcBef>
                <a:spcPts val="0"/>
              </a:spcBef>
              <a:spcAft>
                <a:spcPts val="0"/>
              </a:spcAft>
              <a:buSzPts val="1800"/>
              <a:buFont typeface="Raleway"/>
              <a:buChar char="●"/>
            </a:pPr>
            <a:r>
              <a:rPr lang="no">
                <a:latin typeface="Raleway"/>
                <a:ea typeface="Raleway"/>
                <a:cs typeface="Raleway"/>
                <a:sym typeface="Raleway"/>
              </a:rPr>
              <a:t>Hvilke opplevelser synes brukerne mine er gode og givende?</a:t>
            </a:r>
            <a:endParaRPr>
              <a:latin typeface="Raleway"/>
              <a:ea typeface="Raleway"/>
              <a:cs typeface="Raleway"/>
              <a:sym typeface="Raleway"/>
            </a:endParaRPr>
          </a:p>
          <a:p>
            <a:pPr marL="457200" lvl="0" indent="-342900" algn="l" rtl="0">
              <a:lnSpc>
                <a:spcPct val="115000"/>
              </a:lnSpc>
              <a:spcBef>
                <a:spcPts val="0"/>
              </a:spcBef>
              <a:spcAft>
                <a:spcPts val="0"/>
              </a:spcAft>
              <a:buSzPts val="1800"/>
              <a:buFont typeface="Raleway"/>
              <a:buChar char="●"/>
            </a:pPr>
            <a:r>
              <a:rPr lang="no">
                <a:latin typeface="Raleway"/>
                <a:ea typeface="Raleway"/>
                <a:cs typeface="Raleway"/>
                <a:sym typeface="Raleway"/>
              </a:rPr>
              <a:t>Hvilke funksjoner bør mitt system ha?</a:t>
            </a:r>
            <a:endParaRPr>
              <a:latin typeface="Raleway"/>
              <a:ea typeface="Raleway"/>
              <a:cs typeface="Raleway"/>
              <a:sym typeface="Raleway"/>
            </a:endParaRPr>
          </a:p>
          <a:p>
            <a:pPr marL="457200" lvl="0" indent="-342900" algn="l" rtl="0">
              <a:lnSpc>
                <a:spcPct val="115000"/>
              </a:lnSpc>
              <a:spcBef>
                <a:spcPts val="0"/>
              </a:spcBef>
              <a:spcAft>
                <a:spcPts val="0"/>
              </a:spcAft>
              <a:buSzPts val="1800"/>
              <a:buFont typeface="Raleway"/>
              <a:buChar char="●"/>
            </a:pPr>
            <a:r>
              <a:rPr lang="no">
                <a:latin typeface="Raleway"/>
                <a:ea typeface="Raleway"/>
                <a:cs typeface="Raleway"/>
                <a:sym typeface="Raleway"/>
              </a:rPr>
              <a:t>Hvilken utforming bør mitt system ha?</a:t>
            </a:r>
            <a:endParaRPr>
              <a:latin typeface="Raleway"/>
              <a:ea typeface="Raleway"/>
              <a:cs typeface="Raleway"/>
              <a:sym typeface="Raleway"/>
            </a:endParaRPr>
          </a:p>
          <a:p>
            <a:pPr marL="457200" lvl="0" indent="-342900" algn="l" rtl="0">
              <a:lnSpc>
                <a:spcPct val="115000"/>
              </a:lnSpc>
              <a:spcBef>
                <a:spcPts val="0"/>
              </a:spcBef>
              <a:spcAft>
                <a:spcPts val="0"/>
              </a:spcAft>
              <a:buSzPts val="1800"/>
              <a:buFont typeface="Raleway"/>
              <a:buChar char="●"/>
            </a:pPr>
            <a:r>
              <a:rPr lang="no">
                <a:latin typeface="Raleway"/>
                <a:ea typeface="Raleway"/>
                <a:cs typeface="Raleway"/>
                <a:sym typeface="Raleway"/>
              </a:rPr>
              <a:t>Hvordan skal brukerne interagere med produktet?</a:t>
            </a:r>
            <a:endParaRPr>
              <a:latin typeface="Raleway"/>
              <a:ea typeface="Raleway"/>
              <a:cs typeface="Raleway"/>
              <a:sym typeface="Raleway"/>
            </a:endParaRPr>
          </a:p>
          <a:p>
            <a:pPr marL="457200" lvl="0" indent="-342900" algn="l" rtl="0">
              <a:lnSpc>
                <a:spcPct val="115000"/>
              </a:lnSpc>
              <a:spcBef>
                <a:spcPts val="0"/>
              </a:spcBef>
              <a:spcAft>
                <a:spcPts val="0"/>
              </a:spcAft>
              <a:buSzPts val="1800"/>
              <a:buFont typeface="Raleway"/>
              <a:buChar char="●"/>
            </a:pPr>
            <a:r>
              <a:rPr lang="no">
                <a:latin typeface="Raleway"/>
                <a:ea typeface="Raleway"/>
                <a:cs typeface="Raleway"/>
                <a:sym typeface="Raleway"/>
              </a:rPr>
              <a:t>Hvordan kan mitt systems funksjoner best mulig organiseres?</a:t>
            </a:r>
            <a:endParaRPr>
              <a:latin typeface="Raleway"/>
              <a:ea typeface="Raleway"/>
              <a:cs typeface="Raleway"/>
              <a:sym typeface="Raleway"/>
            </a:endParaRPr>
          </a:p>
          <a:p>
            <a:pPr marL="457200" lvl="0" indent="-342900" algn="l" rtl="0">
              <a:lnSpc>
                <a:spcPct val="115000"/>
              </a:lnSpc>
              <a:spcBef>
                <a:spcPts val="0"/>
              </a:spcBef>
              <a:spcAft>
                <a:spcPts val="0"/>
              </a:spcAft>
              <a:buSzPts val="1800"/>
              <a:buFont typeface="Raleway"/>
              <a:buChar char="●"/>
            </a:pPr>
            <a:r>
              <a:rPr lang="no">
                <a:latin typeface="Raleway"/>
                <a:ea typeface="Raleway"/>
                <a:cs typeface="Raleway"/>
                <a:sym typeface="Raleway"/>
              </a:rPr>
              <a:t>Hvordan fremstår mitt system for førstegangsbrukere?</a:t>
            </a:r>
            <a:endParaRPr>
              <a:latin typeface="Raleway"/>
              <a:ea typeface="Raleway"/>
              <a:cs typeface="Raleway"/>
              <a:sym typeface="Raleway"/>
            </a:endParaRPr>
          </a:p>
          <a:p>
            <a:pPr marL="457200" lvl="0" indent="-342900" algn="l" rtl="0">
              <a:lnSpc>
                <a:spcPct val="115000"/>
              </a:lnSpc>
              <a:spcBef>
                <a:spcPts val="0"/>
              </a:spcBef>
              <a:spcAft>
                <a:spcPts val="0"/>
              </a:spcAft>
              <a:buSzPts val="1800"/>
              <a:buFont typeface="Raleway"/>
              <a:buChar char="●"/>
            </a:pPr>
            <a:r>
              <a:rPr lang="no">
                <a:latin typeface="Raleway"/>
                <a:ea typeface="Raleway"/>
                <a:cs typeface="Raleway"/>
                <a:sym typeface="Raleway"/>
              </a:rPr>
              <a:t>Er mitt system forståelig, tiltrekkende og håndterbart?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p:nvPr/>
        </p:nvSpPr>
        <p:spPr>
          <a:xfrm>
            <a:off x="457650" y="1310525"/>
            <a:ext cx="7014000" cy="345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no" sz="2800" b="1" i="0" u="none" strike="noStrike" cap="none">
                <a:solidFill>
                  <a:schemeClr val="accent5"/>
                </a:solidFill>
                <a:latin typeface="Raleway"/>
                <a:ea typeface="Raleway"/>
                <a:cs typeface="Raleway"/>
                <a:sym typeface="Raleway"/>
              </a:rPr>
              <a:t>Å planlegge en datainnsamling</a:t>
            </a:r>
            <a:endParaRPr sz="2800" b="1" i="0" u="none" strike="noStrike" cap="none">
              <a:solidFill>
                <a:schemeClr val="accent5"/>
              </a:solidFill>
              <a:latin typeface="Raleway"/>
              <a:ea typeface="Raleway"/>
              <a:cs typeface="Raleway"/>
              <a:sym typeface="Raleway"/>
            </a:endParaRPr>
          </a:p>
          <a:p>
            <a:pPr marL="0" marR="0" lvl="0" indent="0" algn="l" rtl="0">
              <a:lnSpc>
                <a:spcPct val="100000"/>
              </a:lnSpc>
              <a:spcBef>
                <a:spcPts val="0"/>
              </a:spcBef>
              <a:spcAft>
                <a:spcPts val="0"/>
              </a:spcAft>
              <a:buClr>
                <a:srgbClr val="000000"/>
              </a:buClr>
              <a:buSzPts val="2800"/>
              <a:buFont typeface="Arial"/>
              <a:buNone/>
            </a:pPr>
            <a:endParaRPr sz="2800" b="1" i="0" u="none" strike="noStrike" cap="none">
              <a:solidFill>
                <a:schemeClr val="accent5"/>
              </a:solidFill>
              <a:latin typeface="Raleway"/>
              <a:ea typeface="Raleway"/>
              <a:cs typeface="Raleway"/>
              <a:sym typeface="Raleway"/>
            </a:endParaRPr>
          </a:p>
          <a:p>
            <a:pPr marL="457200" marR="0" lvl="0" indent="-342900" algn="l" rtl="0">
              <a:lnSpc>
                <a:spcPct val="115000"/>
              </a:lnSpc>
              <a:spcBef>
                <a:spcPts val="0"/>
              </a:spcBef>
              <a:spcAft>
                <a:spcPts val="0"/>
              </a:spcAft>
              <a:buClr>
                <a:schemeClr val="dk2"/>
              </a:buClr>
              <a:buSzPts val="1800"/>
              <a:buFont typeface="Raleway"/>
              <a:buChar char="●"/>
            </a:pPr>
            <a:r>
              <a:rPr lang="no" sz="1800" b="0" i="0" u="none" strike="noStrike" cap="none">
                <a:solidFill>
                  <a:schemeClr val="dk2"/>
                </a:solidFill>
                <a:latin typeface="Raleway"/>
                <a:ea typeface="Raleway"/>
                <a:cs typeface="Raleway"/>
                <a:sym typeface="Raleway"/>
              </a:rPr>
              <a:t>Gode datainnsamlinger er utfordrende</a:t>
            </a:r>
            <a:endParaRPr sz="1800" b="0" i="0" u="none" strike="noStrike" cap="none">
              <a:solidFill>
                <a:schemeClr val="dk2"/>
              </a:solidFill>
              <a:latin typeface="Raleway"/>
              <a:ea typeface="Raleway"/>
              <a:cs typeface="Raleway"/>
              <a:sym typeface="Raleway"/>
            </a:endParaRPr>
          </a:p>
          <a:p>
            <a:pPr marL="457200" marR="0" lvl="0" indent="-342900" algn="l" rtl="0">
              <a:lnSpc>
                <a:spcPct val="115000"/>
              </a:lnSpc>
              <a:spcBef>
                <a:spcPts val="0"/>
              </a:spcBef>
              <a:spcAft>
                <a:spcPts val="0"/>
              </a:spcAft>
              <a:buClr>
                <a:schemeClr val="dk2"/>
              </a:buClr>
              <a:buSzPts val="1800"/>
              <a:buFont typeface="Raleway"/>
              <a:buChar char="●"/>
            </a:pPr>
            <a:r>
              <a:rPr lang="no" sz="1800" b="0" i="0" u="none" strike="noStrike" cap="none">
                <a:solidFill>
                  <a:schemeClr val="dk2"/>
                </a:solidFill>
                <a:latin typeface="Raleway"/>
                <a:ea typeface="Raleway"/>
                <a:cs typeface="Raleway"/>
                <a:sym typeface="Raleway"/>
              </a:rPr>
              <a:t>Krever mye planlegging</a:t>
            </a:r>
            <a:endParaRPr sz="1800" b="0" i="0" u="none" strike="noStrike" cap="none">
              <a:solidFill>
                <a:schemeClr val="dk2"/>
              </a:solidFill>
              <a:latin typeface="Raleway"/>
              <a:ea typeface="Raleway"/>
              <a:cs typeface="Raleway"/>
              <a:sym typeface="Raleway"/>
            </a:endParaRPr>
          </a:p>
          <a:p>
            <a:pPr marL="457200" marR="0" lvl="0" indent="-342900" algn="l" rtl="0">
              <a:lnSpc>
                <a:spcPct val="115000"/>
              </a:lnSpc>
              <a:spcBef>
                <a:spcPts val="0"/>
              </a:spcBef>
              <a:spcAft>
                <a:spcPts val="0"/>
              </a:spcAft>
              <a:buClr>
                <a:schemeClr val="dk2"/>
              </a:buClr>
              <a:buSzPts val="1800"/>
              <a:buFont typeface="Raleway"/>
              <a:buChar char="●"/>
            </a:pPr>
            <a:r>
              <a:rPr lang="no" sz="1800" b="0" i="0" u="none" strike="noStrike" cap="none">
                <a:solidFill>
                  <a:schemeClr val="dk2"/>
                </a:solidFill>
                <a:latin typeface="Raleway"/>
                <a:ea typeface="Raleway"/>
                <a:cs typeface="Raleway"/>
                <a:sym typeface="Raleway"/>
              </a:rPr>
              <a:t>Pilotundersøkelse</a:t>
            </a:r>
            <a:endParaRPr sz="1800" b="0" i="0" u="none" strike="noStrike" cap="none">
              <a:solidFill>
                <a:schemeClr val="dk2"/>
              </a:solidFill>
              <a:latin typeface="Raleway"/>
              <a:ea typeface="Raleway"/>
              <a:cs typeface="Raleway"/>
              <a:sym typeface="Raleway"/>
            </a:endParaRPr>
          </a:p>
          <a:p>
            <a:pPr marL="457200" marR="0" lvl="0" indent="-342900" algn="l" rtl="0">
              <a:lnSpc>
                <a:spcPct val="115000"/>
              </a:lnSpc>
              <a:spcBef>
                <a:spcPts val="0"/>
              </a:spcBef>
              <a:spcAft>
                <a:spcPts val="0"/>
              </a:spcAft>
              <a:buClr>
                <a:schemeClr val="dk2"/>
              </a:buClr>
              <a:buSzPts val="1800"/>
              <a:buFont typeface="Raleway"/>
              <a:buChar char="●"/>
            </a:pPr>
            <a:r>
              <a:rPr lang="no" sz="1800">
                <a:solidFill>
                  <a:schemeClr val="dk2"/>
                </a:solidFill>
                <a:latin typeface="Raleway"/>
                <a:ea typeface="Raleway"/>
                <a:cs typeface="Raleway"/>
                <a:sym typeface="Raleway"/>
              </a:rPr>
              <a:t>Samtykkeskjema</a:t>
            </a:r>
            <a:endParaRPr sz="1800">
              <a:solidFill>
                <a:schemeClr val="dk2"/>
              </a:solidFill>
              <a:latin typeface="Raleway"/>
              <a:ea typeface="Raleway"/>
              <a:cs typeface="Raleway"/>
              <a:sym typeface="Raleway"/>
            </a:endParaRPr>
          </a:p>
          <a:p>
            <a:pPr marL="0" marR="0" lvl="0" indent="0" algn="l" rtl="0">
              <a:lnSpc>
                <a:spcPct val="115000"/>
              </a:lnSpc>
              <a:spcBef>
                <a:spcPts val="0"/>
              </a:spcBef>
              <a:spcAft>
                <a:spcPts val="0"/>
              </a:spcAft>
              <a:buClr>
                <a:srgbClr val="000000"/>
              </a:buClr>
              <a:buSzPts val="1800"/>
              <a:buFont typeface="Arial"/>
              <a:buNone/>
            </a:pPr>
            <a:endParaRPr sz="1800">
              <a:solidFill>
                <a:schemeClr val="dk2"/>
              </a:solidFill>
              <a:latin typeface="Raleway"/>
              <a:ea typeface="Raleway"/>
              <a:cs typeface="Raleway"/>
              <a:sym typeface="Raleway"/>
            </a:endParaRPr>
          </a:p>
          <a:p>
            <a:pPr marL="0" marR="0" lvl="0" indent="0" algn="l" rtl="0">
              <a:lnSpc>
                <a:spcPct val="115000"/>
              </a:lnSpc>
              <a:spcBef>
                <a:spcPts val="1600"/>
              </a:spcBef>
              <a:spcAft>
                <a:spcPts val="1600"/>
              </a:spcAft>
              <a:buClr>
                <a:srgbClr val="000000"/>
              </a:buClr>
              <a:buSzPts val="2400"/>
              <a:buFont typeface="Arial"/>
              <a:buNone/>
            </a:pPr>
            <a:endParaRPr sz="2400" b="0" i="0" u="none" strike="noStrike" cap="none">
              <a:solidFill>
                <a:schemeClr val="dk1"/>
              </a:solidFill>
              <a:latin typeface="Raleway"/>
              <a:ea typeface="Raleway"/>
              <a:cs typeface="Raleway"/>
              <a:sym typeface="Raleway"/>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0"/>
          <p:cNvSpPr txBox="1">
            <a:spLocks noGrp="1"/>
          </p:cNvSpPr>
          <p:nvPr>
            <p:ph type="body" idx="1"/>
          </p:nvPr>
        </p:nvSpPr>
        <p:spPr>
          <a:xfrm>
            <a:off x="2775750" y="2043050"/>
            <a:ext cx="5931900" cy="1645200"/>
          </a:xfrm>
          <a:prstGeom prst="rect">
            <a:avLst/>
          </a:prstGeom>
        </p:spPr>
        <p:txBody>
          <a:bodyPr spcFirstLastPara="1" wrap="square" lIns="91425" tIns="91425" rIns="91425" bIns="91425" anchor="ctr" anchorCtr="0">
            <a:noAutofit/>
          </a:bodyPr>
          <a:lstStyle/>
          <a:p>
            <a:pPr marL="0" lvl="0" indent="0" algn="r" rtl="0">
              <a:lnSpc>
                <a:spcPct val="115000"/>
              </a:lnSpc>
              <a:spcBef>
                <a:spcPts val="0"/>
              </a:spcBef>
              <a:spcAft>
                <a:spcPts val="0"/>
              </a:spcAft>
              <a:buNone/>
            </a:pPr>
            <a:r>
              <a:rPr lang="no">
                <a:solidFill>
                  <a:srgbClr val="0C343D"/>
                </a:solidFill>
                <a:latin typeface="Roboto"/>
                <a:ea typeface="Roboto"/>
                <a:cs typeface="Roboto"/>
                <a:sym typeface="Roboto"/>
              </a:rPr>
              <a:t>En testundersøkelse som skal avdekke feil og mangler ved metodebruk før man begynner med hovedstudiet.</a:t>
            </a:r>
            <a:endParaRPr>
              <a:solidFill>
                <a:srgbClr val="0C343D"/>
              </a:solidFill>
              <a:latin typeface="Roboto"/>
              <a:ea typeface="Roboto"/>
              <a:cs typeface="Roboto"/>
              <a:sym typeface="Roboto"/>
            </a:endParaRPr>
          </a:p>
        </p:txBody>
      </p:sp>
      <p:sp>
        <p:nvSpPr>
          <p:cNvPr id="96" name="Google Shape;96;p20"/>
          <p:cNvSpPr txBox="1"/>
          <p:nvPr/>
        </p:nvSpPr>
        <p:spPr>
          <a:xfrm>
            <a:off x="321138" y="1683700"/>
            <a:ext cx="8386500" cy="747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o" sz="3000">
                <a:solidFill>
                  <a:srgbClr val="134F5C"/>
                </a:solidFill>
                <a:latin typeface="Roboto Medium"/>
                <a:ea typeface="Roboto Medium"/>
                <a:cs typeface="Roboto Medium"/>
                <a:sym typeface="Roboto Medium"/>
              </a:rPr>
              <a:t>Pilotundersøkelse</a:t>
            </a:r>
            <a:endParaRPr sz="3000">
              <a:solidFill>
                <a:srgbClr val="134F5C"/>
              </a:solidFill>
              <a:latin typeface="Roboto Medium"/>
              <a:ea typeface="Roboto Medium"/>
              <a:cs typeface="Roboto Medium"/>
              <a:sym typeface="Roboto Medium"/>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1"/>
          <p:cNvSpPr txBox="1">
            <a:spLocks noGrp="1"/>
          </p:cNvSpPr>
          <p:nvPr>
            <p:ph type="body" idx="1"/>
          </p:nvPr>
        </p:nvSpPr>
        <p:spPr>
          <a:xfrm>
            <a:off x="2775750" y="2203775"/>
            <a:ext cx="5931900" cy="1645200"/>
          </a:xfrm>
          <a:prstGeom prst="rect">
            <a:avLst/>
          </a:prstGeom>
        </p:spPr>
        <p:txBody>
          <a:bodyPr spcFirstLastPara="1" wrap="square" lIns="91425" tIns="91425" rIns="91425" bIns="91425" anchor="ctr" anchorCtr="0">
            <a:noAutofit/>
          </a:bodyPr>
          <a:lstStyle/>
          <a:p>
            <a:pPr marL="0" lvl="0" indent="0" algn="r" rtl="0">
              <a:lnSpc>
                <a:spcPct val="115000"/>
              </a:lnSpc>
              <a:spcBef>
                <a:spcPts val="0"/>
              </a:spcBef>
              <a:spcAft>
                <a:spcPts val="0"/>
              </a:spcAft>
              <a:buNone/>
            </a:pPr>
            <a:r>
              <a:rPr lang="no">
                <a:solidFill>
                  <a:srgbClr val="0C343D"/>
                </a:solidFill>
                <a:latin typeface="Roboto"/>
                <a:ea typeface="Roboto"/>
                <a:cs typeface="Roboto"/>
                <a:sym typeface="Roboto"/>
              </a:rPr>
              <a:t>En kontrakt mellom deltaker og systemutviklere over hvilke rettigheter deltaker har i forhold til data som blir samlet inn. Bør og spesifisere hva data skal brukes til, hvordan data skal bli samlet inn, tilgjengeligheten til data, hvordan og hvor lenge data skal lagres.  </a:t>
            </a:r>
            <a:endParaRPr>
              <a:solidFill>
                <a:srgbClr val="0C343D"/>
              </a:solidFill>
              <a:latin typeface="Roboto"/>
              <a:ea typeface="Roboto"/>
              <a:cs typeface="Roboto"/>
              <a:sym typeface="Roboto"/>
            </a:endParaRPr>
          </a:p>
        </p:txBody>
      </p:sp>
      <p:sp>
        <p:nvSpPr>
          <p:cNvPr id="102" name="Google Shape;102;p21"/>
          <p:cNvSpPr txBox="1"/>
          <p:nvPr/>
        </p:nvSpPr>
        <p:spPr>
          <a:xfrm>
            <a:off x="321138" y="1535800"/>
            <a:ext cx="8386500" cy="747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o" sz="3000">
                <a:solidFill>
                  <a:srgbClr val="134F5C"/>
                </a:solidFill>
                <a:latin typeface="Roboto Medium"/>
                <a:ea typeface="Roboto Medium"/>
                <a:cs typeface="Roboto Medium"/>
                <a:sym typeface="Roboto Medium"/>
              </a:rPr>
              <a:t>Samtykkeskjema</a:t>
            </a:r>
            <a:endParaRPr sz="3000">
              <a:solidFill>
                <a:srgbClr val="134F5C"/>
              </a:solidFill>
              <a:latin typeface="Roboto Medium"/>
              <a:ea typeface="Roboto Medium"/>
              <a:cs typeface="Roboto Medium"/>
              <a:sym typeface="Roboto Medium"/>
            </a:endParaRPr>
          </a:p>
        </p:txBody>
      </p:sp>
      <p:sp>
        <p:nvSpPr>
          <p:cNvPr id="103" name="Google Shape;103;p21"/>
          <p:cNvSpPr txBox="1"/>
          <p:nvPr/>
        </p:nvSpPr>
        <p:spPr>
          <a:xfrm>
            <a:off x="491925" y="0"/>
            <a:ext cx="8386500" cy="7470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endParaRPr sz="3000">
              <a:solidFill>
                <a:srgbClr val="76A5AF"/>
              </a:solidFill>
              <a:latin typeface="Roboto Medium"/>
              <a:ea typeface="Roboto Medium"/>
              <a:cs typeface="Roboto Medium"/>
              <a:sym typeface="Roboto Medium"/>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846</Words>
  <Application>Microsoft Macintosh PowerPoint</Application>
  <PresentationFormat>Skjermfremvisning (16:9)</PresentationFormat>
  <Paragraphs>102</Paragraphs>
  <Slides>15</Slides>
  <Notes>14</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15</vt:i4>
      </vt:variant>
    </vt:vector>
  </HeadingPairs>
  <TitlesOfParts>
    <vt:vector size="20" baseType="lpstr">
      <vt:lpstr>Roboto Medium</vt:lpstr>
      <vt:lpstr>Arial</vt:lpstr>
      <vt:lpstr>Roboto</vt:lpstr>
      <vt:lpstr>Raleway</vt:lpstr>
      <vt:lpstr>Simple Light</vt:lpstr>
      <vt:lpstr>UKE 2  Brukere og undersøkelse av bruk</vt:lpstr>
      <vt:lpstr>Hva skal vi i dag?</vt:lpstr>
      <vt:lpstr>Repetisjon</vt:lpstr>
      <vt:lpstr>Nøkkelbegreper i Modul A</vt:lpstr>
      <vt:lpstr>Hva er undersøkelse av bruk?</vt:lpstr>
      <vt:lpstr>Viktige spørsmål å stille seg før, under &amp; etter en brukerundersøkelse</vt:lpstr>
      <vt:lpstr>PowerPoint-presentasjon</vt:lpstr>
      <vt:lpstr>PowerPoint-presentasjon</vt:lpstr>
      <vt:lpstr>PowerPoint-presentasjon</vt:lpstr>
      <vt:lpstr>PowerPoint-presentasjon</vt:lpstr>
      <vt:lpstr>Oblig!</vt:lpstr>
      <vt:lpstr>Planlegg observasjon: finn.no  Sitt i grupper på 2-4 personer.   Bestem dere for en målgruppe Skriv opp til 5 relevante oppgaver dere vil be deltakeren om å utføre i systemet Skriv ned deres relasjon til deltakeren Skriv ned hvordan dere vil ta opp/samle dataen  (penn/papir, lyd, fotografier, video, annet) Finn og modifiser et samtykkeskjema til deres formål.  15  min   </vt:lpstr>
      <vt:lpstr>Pilot av observasjonen: finn.no  Gjennomfør observasjonen (en observatør (gruppe A), en deltaker (gruppe B)) Som observatør må du gjerne oppfordre den som blir observert til å snakke høyt om hva vedkommende tenker (think aloud-teknikk)  Diskuter deretter sammen i gruppa: må dere gjøre modifikasjoner i planen? Hva fungerte/hva fungerte ikke? Hvordan kan alt fungere? Var oppgavene forståelige for brukeren? Fikk du som observerte med deg alt? Hva må du gjøre for å evt. få med deg mer?   </vt:lpstr>
      <vt:lpstr>Neste uke - brukere &amp; brukerundersøkelser</vt:lpstr>
      <vt:lpstr>Spørsmål?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UKE 2  Brukere og undersøkelse av bruk</dc:title>
  <cp:lastModifiedBy>Tara Søderholm</cp:lastModifiedBy>
  <cp:revision>6</cp:revision>
  <dcterms:modified xsi:type="dcterms:W3CDTF">2022-02-04T11:46:36Z</dcterms:modified>
</cp:coreProperties>
</file>