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66" r:id="rId14"/>
    <p:sldId id="267" r:id="rId15"/>
    <p:sldId id="268" r:id="rId16"/>
  </p:sldIdLst>
  <p:sldSz cx="9144000" cy="5143500" type="screen16x9"/>
  <p:notesSz cx="6858000" cy="9144000"/>
  <p:embeddedFontLst>
    <p:embeddedFont>
      <p:font typeface="Raleway Medium" panose="020B060402020202020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2"/>
  </p:normalViewPr>
  <p:slideViewPr>
    <p:cSldViewPr snapToGrid="0">
      <p:cViewPr varScale="1">
        <p:scale>
          <a:sx n="92" d="100"/>
          <a:sy n="92" d="100"/>
        </p:scale>
        <p:origin x="93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3540397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3540397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4f7afc3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4f7afc3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Velg om du vil gå gjennom/præsentere provokasjonene - eller om studentene skal finne frem til de selv. Oppgaven forutsetter at de har en viss kontroll på hvilke provokasjoner artikkelen fremmer.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Hvordan relaterer denne artikel sig til ugens tema med etik? Hvad med sidste uges fokus på brugere som del af undersøgelser? Her er fin mulighed for at kæde gruppetimerne sammen.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49806ee3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49806ee3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Lidt en uge mellem obligger her - læg op til hvad der er mest passende :)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35403977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35403977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Om I ønsker at slå disse temaer sammen, så kan love-notatet komme her. Vi gjorde det sidste år og det virket godt sammen (fordi eks. WCAG også er lovbestemt)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354039771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354039771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35403977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35403977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Lav gerne selv en agenda for hvor dere er nu med gruppen :)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49806ee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49806ee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Eksempel på moralnorm: ikke stjele. ikke drepe. Så kan man diskutere om det å ikke inkludere er i strid med moralnormer.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Måske nogle tager/har taget exphil - hvordan relaterer denne “digitale” form sig til hvad vi lærer på exphil?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49806ee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49806ee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Nå har vi i oblig1 vært gjennom mange drøftinger om Samspillet mellom mennesker og teknologi - noen som kan, med dette og forrige slide i bakhodet, tenke seg hva Digital Etikk dreier seg om?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e2e603de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e2e603de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49806ee3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49806ee3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Der er to hovedpunkter - men de er her delt i tre. Refleksivitet handler om å se seg selv utenfra - sin sosiale kontekst. Hvordan er du formet? Skrudd sammen? Hva har påvirket og påvirker deg og dine standpunkt? Er de faktisk så sanne som du tror?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49806ee3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49806ee3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Diskuter. Hvis ikke det går i plenum, del opp i grupper.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49806ee3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49806ee3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49806ee3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49806ee3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Diskuter. Hvis ikke det går i plenum, del opp i grupper.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rkkq8ML0I" TargetMode="External"/><Relationship Id="rId7" Type="http://schemas.openxmlformats.org/officeDocument/2006/relationships/hyperlink" Target="https://tv.nrk.no/program/KOID7500381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aftenposten.no/meninger/kronikk/i/WLqQKG/algoritmene-maa-temmes-bjoern-erik-thon" TargetMode="External"/><Relationship Id="rId5" Type="http://schemas.openxmlformats.org/officeDocument/2006/relationships/hyperlink" Target="https://www.aftenposten.no/meninger/kronikk/i/P3bGdJ/kommer-algoritmene-for-aa-ta-oss-camilla-ac-tepfers-og-haakon-haugli" TargetMode="External"/><Relationship Id="rId4" Type="http://schemas.openxmlformats.org/officeDocument/2006/relationships/hyperlink" Target="https://www.youtube.com/watch?v=Gi4YeRqfb2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UKE 4 - Digital etikk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b="1" dirty="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IN1030 - Gruppe 5</a:t>
            </a:r>
            <a:endParaRPr b="1" dirty="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F5C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ctrTitle"/>
          </p:nvPr>
        </p:nvSpPr>
        <p:spPr>
          <a:xfrm>
            <a:off x="464100" y="635175"/>
            <a:ext cx="8032200" cy="20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Five provocations for Ethical HCI Research</a:t>
            </a:r>
            <a:endParaRPr sz="6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Five </a:t>
            </a:r>
            <a:r>
              <a:rPr lang="nb-NO" dirty="0" err="1"/>
              <a:t>provocations</a:t>
            </a:r>
            <a:r>
              <a:rPr lang="nb-NO" dirty="0"/>
              <a:t> for </a:t>
            </a:r>
            <a:r>
              <a:rPr lang="nb-NO" dirty="0" err="1"/>
              <a:t>Ethical</a:t>
            </a:r>
            <a:r>
              <a:rPr lang="nb-NO" dirty="0"/>
              <a:t> Research:</a:t>
            </a:r>
            <a:br>
              <a:rPr lang="nb-NO" dirty="0"/>
            </a:b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Fokusområde</a:t>
            </a:r>
            <a:r>
              <a:rPr lang="nb-NO" dirty="0"/>
              <a:t>: etikkens rolle innenfor HCI-feltet. </a:t>
            </a:r>
          </a:p>
          <a:p>
            <a:r>
              <a:rPr lang="nb-NO" dirty="0"/>
              <a:t>Forfatternes mål med artikkelen: </a:t>
            </a:r>
            <a:endParaRPr lang="nb-NO" dirty="0" smtClean="0"/>
          </a:p>
          <a:p>
            <a:pPr lvl="1">
              <a:spcBef>
                <a:spcPts val="600"/>
              </a:spcBef>
            </a:pPr>
            <a:r>
              <a:rPr lang="nb-NO" dirty="0" smtClean="0"/>
              <a:t>Belyse avgjørelser som tas når man designer og forsker 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Åpne opp for og starte en debatt. </a:t>
            </a:r>
          </a:p>
          <a:p>
            <a:pPr>
              <a:buFont typeface="+mj-lt"/>
              <a:buAutoNum type="arabicPeriod"/>
            </a:pPr>
            <a:r>
              <a:rPr lang="nb-NO" dirty="0" smtClean="0"/>
              <a:t>Informert samtykke gjør lite for å beskytte deltakerne</a:t>
            </a:r>
          </a:p>
          <a:p>
            <a:pPr lvl="0">
              <a:buFont typeface="+mj-lt"/>
              <a:buAutoNum type="arabicPeriod"/>
            </a:pPr>
            <a:r>
              <a:rPr lang="nb-NO" dirty="0" smtClean="0"/>
              <a:t>Forskning </a:t>
            </a:r>
            <a:r>
              <a:rPr lang="nb-NO" dirty="0"/>
              <a:t>som involverer sårbare grupper/populasjoner bør føre til bedre fordeler for deltakerne enn for </a:t>
            </a:r>
            <a:r>
              <a:rPr lang="nb-NO" dirty="0" smtClean="0"/>
              <a:t>forskerne</a:t>
            </a:r>
            <a:endParaRPr lang="nb-NO" dirty="0"/>
          </a:p>
          <a:p>
            <a:pPr lvl="0">
              <a:buFont typeface="+mj-lt"/>
              <a:buAutoNum type="arabicPeriod"/>
            </a:pPr>
            <a:r>
              <a:rPr lang="nb-NO" dirty="0"/>
              <a:t>Anonymisering bør ikke være standard, men et valg som presenteres sidestilt med co-</a:t>
            </a:r>
            <a:r>
              <a:rPr lang="nb-NO" dirty="0" err="1"/>
              <a:t>creation</a:t>
            </a:r>
            <a:r>
              <a:rPr lang="nb-NO" dirty="0"/>
              <a:t> av studiet sammen med </a:t>
            </a:r>
            <a:r>
              <a:rPr lang="nb-NO" dirty="0" smtClean="0"/>
              <a:t>deltakerne</a:t>
            </a:r>
            <a:endParaRPr lang="nb-NO" dirty="0"/>
          </a:p>
          <a:p>
            <a:pPr lvl="0">
              <a:buFont typeface="+mj-lt"/>
              <a:buAutoNum type="arabicPeriod"/>
            </a:pPr>
            <a:r>
              <a:rPr lang="nb-NO" dirty="0" smtClean="0"/>
              <a:t>“</a:t>
            </a:r>
            <a:r>
              <a:rPr lang="nb-NO" dirty="0"/>
              <a:t>Institutional </a:t>
            </a:r>
            <a:r>
              <a:rPr lang="nb-NO" dirty="0" err="1"/>
              <a:t>review</a:t>
            </a:r>
            <a:r>
              <a:rPr lang="nb-NO" dirty="0"/>
              <a:t> </a:t>
            </a:r>
            <a:r>
              <a:rPr lang="nb-NO" dirty="0" err="1"/>
              <a:t>boards</a:t>
            </a:r>
            <a:r>
              <a:rPr lang="nb-NO" dirty="0"/>
              <a:t> (IRB)” (institusjonelt etisk forskningsråd) forsinker og ødelegger </a:t>
            </a:r>
            <a:r>
              <a:rPr lang="nb-NO" dirty="0" err="1"/>
              <a:t>forskningsstudier</a:t>
            </a:r>
            <a:r>
              <a:rPr lang="nb-NO" dirty="0"/>
              <a:t> mer enn skaden de forhindrer, og bør derfor </a:t>
            </a:r>
            <a:r>
              <a:rPr lang="nb-NO" dirty="0" smtClean="0"/>
              <a:t>erstattes</a:t>
            </a:r>
            <a:endParaRPr lang="nb-NO" dirty="0"/>
          </a:p>
          <a:p>
            <a:pPr lvl="0"/>
            <a:endParaRPr lang="nb-NO" dirty="0" smtClean="0"/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65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311700" y="328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4500" b="1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Talk but write</a:t>
            </a:r>
            <a:endParaRPr sz="4500" b="1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675" y="1562100"/>
            <a:ext cx="228600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3"/>
          <p:cNvSpPr txBox="1"/>
          <p:nvPr/>
        </p:nvSpPr>
        <p:spPr>
          <a:xfrm>
            <a:off x="400425" y="1562100"/>
            <a:ext cx="5585400" cy="2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0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Jobb med Oblig 2  </a:t>
            </a:r>
            <a:endParaRPr sz="20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311700" y="406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Neste uke - Universell Utforming</a:t>
            </a:r>
            <a:endParaRPr b="1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2"/>
          </p:nvPr>
        </p:nvSpPr>
        <p:spPr>
          <a:xfrm>
            <a:off x="311700" y="1318825"/>
            <a:ext cx="8520600" cy="31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>
                <a:latin typeface="Roboto"/>
                <a:ea typeface="Roboto"/>
                <a:cs typeface="Roboto"/>
                <a:sym typeface="Roboto"/>
              </a:rPr>
              <a:t>Notat om Lover og Avtaler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2400">
                <a:latin typeface="Roboto"/>
                <a:ea typeface="Roboto"/>
                <a:cs typeface="Roboto"/>
                <a:sym typeface="Roboto"/>
              </a:rPr>
              <a:t>Innlevering Oblig 2: Mandag 21. februar, kl 23:59.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F5C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ctrTitle"/>
          </p:nvPr>
        </p:nvSpPr>
        <p:spPr>
          <a:xfrm>
            <a:off x="311700" y="1828600"/>
            <a:ext cx="8520600" cy="10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tarams@uio.no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 dirty="0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Plan for i dag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dirty="0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Digital etikk</a:t>
            </a:r>
            <a:endParaRPr dirty="0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dirty="0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Oblig 2</a:t>
            </a:r>
            <a:endParaRPr dirty="0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4574" y="1266838"/>
            <a:ext cx="4677101" cy="26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340625" y="497725"/>
            <a:ext cx="83865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4800" b="1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Etikk </a:t>
            </a:r>
            <a:r>
              <a:rPr lang="no" sz="1800" b="1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(aka morallære)</a:t>
            </a:r>
            <a:endParaRPr sz="1800" b="1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91925" y="1550200"/>
            <a:ext cx="6580800" cy="26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750">
                <a:solidFill>
                  <a:schemeClr val="dk1"/>
                </a:solidFill>
              </a:rPr>
              <a:t>Etikk undersøker hva som er det gode, hva som er rett og hva som er galt. </a:t>
            </a:r>
            <a:endParaRPr sz="17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750">
                <a:solidFill>
                  <a:schemeClr val="dk1"/>
                </a:solidFill>
              </a:rPr>
              <a:t>Etikk diskuterer normer, verdier og prinsipper for riktig handling. </a:t>
            </a:r>
            <a:endParaRPr sz="17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750">
                <a:solidFill>
                  <a:schemeClr val="dk1"/>
                </a:solidFill>
              </a:rPr>
              <a:t>Dersom du sier at noe er «uetisk» eller «umoralsk», mener du at det er i strid med visse </a:t>
            </a:r>
            <a:r>
              <a:rPr lang="no" sz="1750" b="1">
                <a:solidFill>
                  <a:schemeClr val="dk1"/>
                </a:solidFill>
              </a:rPr>
              <a:t>moralnormer</a:t>
            </a:r>
            <a:r>
              <a:rPr lang="no" sz="1750">
                <a:solidFill>
                  <a:schemeClr val="dk1"/>
                </a:solidFill>
              </a:rPr>
              <a:t>. </a:t>
            </a:r>
            <a:endParaRPr sz="17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750">
                <a:solidFill>
                  <a:schemeClr val="dk1"/>
                </a:solidFill>
              </a:rPr>
              <a:t>Etikk handler om kritisk refleksjon omkring all menneskelig utfoldelse.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F5C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464100" y="635175"/>
            <a:ext cx="8032200" cy="15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DIGITAL ETIKK</a:t>
            </a:r>
            <a:endParaRPr sz="6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1114425" y="1866900"/>
            <a:ext cx="5895900" cy="17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75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ER: kritisk refleksjon omkring menneskelig utvikling og bruk av digitale teknologier. </a:t>
            </a:r>
            <a:endParaRPr sz="175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75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 PRAKSIS: Å være bevisst og kritisk til både utvikling og bruk av teknologi er en forutsetning for å jobbe med mennesker og teknologi.</a:t>
            </a:r>
            <a:endParaRPr sz="175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Fritt parafrasert Jo Herstads forelesning, 13.feb 2020</a:t>
            </a:r>
            <a:endParaRPr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Digital etikk i tre steg…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Det kan være å reflektere over: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no"/>
              <a:t>Ny teknologi: Hva er den og hvad gjør den?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o"/>
              <a:t>Sosial påvirkning: Å utforske hvordan, ikke bare samfunnet som former teknologien, men også hvordan teknologien former samfunnet.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o"/>
              <a:t>God og riktig bruk: Å vurdere hvordan teknologien bør utvikles og brukes.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45600" y="1485900"/>
            <a:ext cx="8452800" cy="30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“Etikkens kjerne er (...) </a:t>
            </a:r>
            <a:r>
              <a:rPr lang="no" sz="22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rettferdighet</a:t>
            </a:r>
            <a:r>
              <a:rPr lang="no" sz="2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signalisert ved vår trang til å </a:t>
            </a:r>
            <a:r>
              <a:rPr lang="no" sz="22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gripe inn</a:t>
            </a:r>
            <a:r>
              <a:rPr lang="no" sz="2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når vi opplever noe som</a:t>
            </a:r>
            <a:r>
              <a:rPr lang="no" sz="22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galt</a:t>
            </a:r>
            <a:r>
              <a:rPr lang="no" sz="2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.” - Vetlesen, A. J.</a:t>
            </a:r>
            <a:endParaRPr sz="2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250">
                <a:solidFill>
                  <a:schemeClr val="dk1"/>
                </a:solidFill>
              </a:rPr>
              <a:t>1: Reflektere over egen rolle.</a:t>
            </a:r>
            <a:endParaRPr sz="22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250">
                <a:solidFill>
                  <a:schemeClr val="dk1"/>
                </a:solidFill>
              </a:rPr>
              <a:t>2: Vær oppmerksom på egen rolle. </a:t>
            </a:r>
            <a:endParaRPr sz="22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250">
                <a:solidFill>
                  <a:schemeClr val="dk1"/>
                </a:solidFill>
              </a:rPr>
              <a:t>3: Evne å diskutere og kritisere sin posisjon utenfra.</a:t>
            </a:r>
            <a:endParaRPr sz="22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340625" y="497725"/>
            <a:ext cx="83865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4800" b="1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Etisk refleksivitet</a:t>
            </a:r>
            <a:endParaRPr sz="1800" b="1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60175" y="1128750"/>
            <a:ext cx="9144000" cy="2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400" b="1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Hvorfor er etikk viktig?</a:t>
            </a:r>
            <a:endParaRPr sz="3400" b="1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400" b="1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Hvorfor er det viktig i vårt yrke?</a:t>
            </a:r>
            <a:endParaRPr sz="3400" b="1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236500" y="26015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>
                <a:latin typeface="Roboto"/>
                <a:ea typeface="Roboto"/>
                <a:cs typeface="Roboto"/>
                <a:sym typeface="Roboto"/>
              </a:rPr>
              <a:t>Eksempler på etiske digitale dilemma: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456600" y="865250"/>
            <a:ext cx="8230800" cy="3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600" b="1" u="sng">
                <a:solidFill>
                  <a:schemeClr val="hlink"/>
                </a:solidFill>
                <a:hlinkClick r:id="rId3"/>
              </a:rPr>
              <a:t>Droner i krig</a:t>
            </a:r>
            <a:endParaRPr sz="1600"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600" b="1" u="sng">
                <a:solidFill>
                  <a:schemeClr val="hlink"/>
                </a:solidFill>
                <a:hlinkClick r:id="rId4"/>
              </a:rPr>
              <a:t>Algoritmer for å predikere kriminalitet</a:t>
            </a:r>
            <a:endParaRPr sz="1600"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600" b="1" u="sng">
                <a:solidFill>
                  <a:schemeClr val="hlink"/>
                </a:solidFill>
                <a:hlinkClick r:id="rId5"/>
              </a:rPr>
              <a:t>Fordommer i data som brukes i algoritmer/kunstig intelligens</a:t>
            </a:r>
            <a:endParaRPr sz="1600"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600" b="1" u="sng">
                <a:solidFill>
                  <a:schemeClr val="hlink"/>
                </a:solidFill>
                <a:hlinkClick r:id="rId6"/>
              </a:rPr>
              <a:t>Regulere bruk av algoritmer</a:t>
            </a:r>
            <a:endParaRPr sz="1600"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600" b="1" u="sng">
                <a:solidFill>
                  <a:schemeClr val="hlink"/>
                </a:solidFill>
                <a:hlinkClick r:id="rId7"/>
              </a:rPr>
              <a:t>iHuman</a:t>
            </a:r>
            <a:endParaRPr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60175" y="1128750"/>
            <a:ext cx="9144000" cy="2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400" b="1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Er vi avhengig av teknologi?</a:t>
            </a:r>
            <a:endParaRPr sz="3400" b="1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400" b="1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Er det etisk utfordrende?</a:t>
            </a:r>
            <a:endParaRPr sz="3400" b="1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734</Words>
  <Application>Microsoft Office PowerPoint</Application>
  <PresentationFormat>On-screen Show (16:9)</PresentationFormat>
  <Paragraphs>73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Raleway Medium</vt:lpstr>
      <vt:lpstr>Roboto</vt:lpstr>
      <vt:lpstr>Times New Roman</vt:lpstr>
      <vt:lpstr>Simple Light</vt:lpstr>
      <vt:lpstr>UKE 4 - Digital etikk</vt:lpstr>
      <vt:lpstr>Plan for i dag</vt:lpstr>
      <vt:lpstr>PowerPoint Presentation</vt:lpstr>
      <vt:lpstr>DIGITAL ETIKK</vt:lpstr>
      <vt:lpstr>Digital etikk i tre steg…</vt:lpstr>
      <vt:lpstr>PowerPoint Presentation</vt:lpstr>
      <vt:lpstr>PowerPoint Presentation</vt:lpstr>
      <vt:lpstr>PowerPoint Presentation</vt:lpstr>
      <vt:lpstr>PowerPoint Presentation</vt:lpstr>
      <vt:lpstr>Five provocations for Ethical HCI Research</vt:lpstr>
      <vt:lpstr>Five provocations for Ethical Research: </vt:lpstr>
      <vt:lpstr>PowerPoint Presentation</vt:lpstr>
      <vt:lpstr>Talk but write</vt:lpstr>
      <vt:lpstr>Neste uke - Universell Utforming</vt:lpstr>
      <vt:lpstr>tarams@uio.no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UKE 4 - Digital etikk</dc:title>
  <cp:lastModifiedBy>Tara Søderholm</cp:lastModifiedBy>
  <cp:revision>3</cp:revision>
  <dcterms:modified xsi:type="dcterms:W3CDTF">2022-02-18T14:59:19Z</dcterms:modified>
</cp:coreProperties>
</file>