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Roboto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28"/>
    <p:restoredTop sz="59754"/>
  </p:normalViewPr>
  <p:slideViewPr>
    <p:cSldViewPr snapToGrid="0">
      <p:cViewPr varScale="1">
        <p:scale>
          <a:sx n="54" d="100"/>
          <a:sy n="54" d="100"/>
        </p:scale>
        <p:origin x="120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6368347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6368347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6368347c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16368347c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6368347c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16368347c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6368347ca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16368347ca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6368347c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16368347ca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6368347ca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16368347ca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6368347ca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16368347ca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dirty="0"/>
              <a:t>Jobb med Oblig, frist 07.mars.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6368347ca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16368347ca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6368347ca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16368347ca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6368347c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6368347c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6368347c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6368347c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6368347c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16368347c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dirty="0"/>
              <a:t>Link er til 6 prinsipper for databehandling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16368347c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16368347c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6368347c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6368347c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6368347c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16368347c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6368347c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6368347ca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6368347ca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16368347ca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iPDpV8ojHA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HeQABHx7d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9002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 dirty="0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Uke 6</a:t>
            </a:r>
            <a:endParaRPr b="1" dirty="0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 dirty="0" smtClean="0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Mellomuke</a:t>
            </a:r>
            <a:endParaRPr b="1" dirty="0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no" b="1" dirty="0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IN1030 - Gruppe 5</a:t>
            </a:r>
            <a:endParaRPr b="1" dirty="0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311700" y="1290850"/>
            <a:ext cx="8092500" cy="1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Kan du drøfte samspillet mellom digital teknologi og individer, organisasjoner og samfunnet.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Kan du utføre enkle brukerundersøkelser.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Kjenner du til sentrale lover og forskrifter for utvikling av digitale systemer, og kan drøfte etiske problemstillinger.</a:t>
            </a:r>
            <a:endParaRPr sz="12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22"/>
          <p:cNvSpPr txBox="1">
            <a:spLocks noGrp="1"/>
          </p:cNvSpPr>
          <p:nvPr>
            <p:ph type="title"/>
          </p:nvPr>
        </p:nvSpPr>
        <p:spPr>
          <a:xfrm>
            <a:off x="311700" y="454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3600" b="1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Læringsmål  </a:t>
            </a:r>
            <a:r>
              <a:rPr lang="no" sz="1200" i="1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“ved gjennomført Modul A:</a:t>
            </a:r>
            <a:endParaRPr sz="1200" i="1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body" idx="1"/>
          </p:nvPr>
        </p:nvSpPr>
        <p:spPr>
          <a:xfrm>
            <a:off x="311700" y="1290850"/>
            <a:ext cx="8267400" cy="7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Kan du drøfte samspillet mellom digital teknologi og individer, organisasjoner og samfunnet </a:t>
            </a:r>
            <a:r>
              <a:rPr lang="no" sz="1800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ved å:</a:t>
            </a:r>
            <a:endParaRPr sz="1200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3600" b="1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Læringsmål 1:</a:t>
            </a:r>
            <a:endParaRPr sz="3600" b="1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3" name="Google Shape;11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5840" y="3117250"/>
            <a:ext cx="3337469" cy="187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811" y="3118225"/>
            <a:ext cx="2810039" cy="187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3309" y="3118225"/>
            <a:ext cx="2495890" cy="187191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3"/>
          <p:cNvSpPr txBox="1"/>
          <p:nvPr/>
        </p:nvSpPr>
        <p:spPr>
          <a:xfrm>
            <a:off x="280275" y="2102075"/>
            <a:ext cx="812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200"/>
              <a:buFont typeface="Roboto"/>
              <a:buChar char="-"/>
            </a:pPr>
            <a:r>
              <a:rPr lang="no" sz="1200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Kartlegge og finne informasjon om interessenter</a:t>
            </a:r>
            <a:endParaRPr sz="1200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200"/>
              <a:buFont typeface="Roboto"/>
              <a:buChar char="-"/>
            </a:pPr>
            <a:r>
              <a:rPr lang="no" sz="1200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Lage og bruke rike bilder</a:t>
            </a:r>
            <a:endParaRPr sz="1200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200"/>
              <a:buFont typeface="Roboto"/>
              <a:buChar char="-"/>
            </a:pPr>
            <a:r>
              <a:rPr lang="no" sz="1200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Drøfte samspillet mellom mennesker og teknologi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311700" y="1290850"/>
            <a:ext cx="83934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Kan du utføre enkle brukerundersøkelser:</a:t>
            </a:r>
            <a:endParaRPr sz="1800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3600" b="1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Læringsmål 2:</a:t>
            </a:r>
            <a:endParaRPr sz="3600" b="1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3" name="Google Shape;1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1962" y="2964850"/>
            <a:ext cx="2810774" cy="187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049" y="2964850"/>
            <a:ext cx="2840094" cy="1873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4536" y="2964850"/>
            <a:ext cx="2809403" cy="187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4"/>
          <p:cNvSpPr txBox="1"/>
          <p:nvPr/>
        </p:nvSpPr>
        <p:spPr>
          <a:xfrm>
            <a:off x="367850" y="1734250"/>
            <a:ext cx="81807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200"/>
              <a:buFont typeface="Roboto"/>
              <a:buChar char="-"/>
            </a:pPr>
            <a:r>
              <a:rPr lang="no" sz="1200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Kartlegge og finne informasjon om interessenter</a:t>
            </a:r>
            <a:endParaRPr sz="1200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200"/>
              <a:buFont typeface="Roboto"/>
              <a:buChar char="-"/>
            </a:pPr>
            <a:r>
              <a:rPr lang="no" sz="1200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Planlegge og gjennomføre datainnsamlinger</a:t>
            </a:r>
            <a:endParaRPr sz="1200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200"/>
              <a:buFont typeface="Roboto"/>
              <a:buChar char="-"/>
            </a:pPr>
            <a:r>
              <a:rPr lang="no" sz="1200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Lage samtykkeskjema</a:t>
            </a:r>
            <a:endParaRPr sz="1200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200"/>
              <a:buFont typeface="Roboto"/>
              <a:buChar char="-"/>
            </a:pPr>
            <a:r>
              <a:rPr lang="no" sz="1200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Fylle ut og bruke tabell for sekvens av handlinger</a:t>
            </a:r>
            <a:endParaRPr sz="1200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xfrm>
            <a:off x="311700" y="1290850"/>
            <a:ext cx="8393400" cy="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Kjenner du til sentrale lover og forskrifter for utvikling av digitale systemer,</a:t>
            </a:r>
            <a:endParaRPr sz="18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og kan drøfte etiske problemstillinger:</a:t>
            </a:r>
            <a:endParaRPr sz="1200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3600" b="1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Læringsmål 3:</a:t>
            </a:r>
            <a:endParaRPr sz="3600" b="1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9500" y="3072525"/>
            <a:ext cx="2810775" cy="187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750" y="3026100"/>
            <a:ext cx="2993482" cy="187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1482" y="3026100"/>
            <a:ext cx="1873850" cy="187384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 txBox="1"/>
          <p:nvPr/>
        </p:nvSpPr>
        <p:spPr>
          <a:xfrm>
            <a:off x="280275" y="2032150"/>
            <a:ext cx="85206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200"/>
              <a:buFont typeface="Roboto"/>
              <a:buChar char="-"/>
            </a:pPr>
            <a:r>
              <a:rPr lang="no" sz="1200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Kjennskap til universell utforming og WCAG</a:t>
            </a:r>
            <a:endParaRPr sz="1200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200"/>
              <a:buFont typeface="Roboto"/>
              <a:buChar char="-"/>
            </a:pPr>
            <a:r>
              <a:rPr lang="no" sz="1200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Kjennskap til og erfaring med sentrale lover</a:t>
            </a:r>
            <a:endParaRPr sz="1200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200"/>
              <a:buFont typeface="Roboto"/>
              <a:buChar char="-"/>
            </a:pPr>
            <a:r>
              <a:rPr lang="no" sz="1200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Drøfte etiske problemstillinger konkret knyttet til universell utforming og personopplysninger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body" idx="1"/>
          </p:nvPr>
        </p:nvSpPr>
        <p:spPr>
          <a:xfrm>
            <a:off x="311700" y="1290850"/>
            <a:ext cx="2577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2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Samspill</a:t>
            </a:r>
            <a:endParaRPr sz="12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2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Interessent</a:t>
            </a:r>
            <a:endParaRPr sz="12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2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Rike bilder</a:t>
            </a:r>
            <a:endParaRPr sz="12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2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Datainnsamling</a:t>
            </a:r>
            <a:endParaRPr sz="12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2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Brukerundersøkelse</a:t>
            </a:r>
            <a:endParaRPr sz="12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2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Observasjon</a:t>
            </a:r>
            <a:endParaRPr sz="12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2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Intervju</a:t>
            </a:r>
            <a:endParaRPr sz="12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2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Samtykkeskjema</a:t>
            </a:r>
            <a:endParaRPr sz="12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2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Pilotundersøkelse</a:t>
            </a:r>
            <a:endParaRPr sz="12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2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Målgruppe</a:t>
            </a:r>
            <a:endParaRPr sz="12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2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Brukere</a:t>
            </a:r>
            <a:endParaRPr sz="12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2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Deltakere</a:t>
            </a:r>
            <a:endParaRPr sz="12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2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Bias</a:t>
            </a:r>
            <a:endParaRPr sz="12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no" sz="3600" b="1">
                <a:solidFill>
                  <a:srgbClr val="0C343D"/>
                </a:solidFill>
                <a:latin typeface="Roboto"/>
                <a:ea typeface="Roboto"/>
                <a:cs typeface="Roboto"/>
                <a:sym typeface="Roboto"/>
              </a:rPr>
              <a:t>Oppsummering ved stikkord</a:t>
            </a:r>
            <a:endParaRPr sz="3600" b="1">
              <a:solidFill>
                <a:srgbClr val="0C34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2939450" y="1290850"/>
            <a:ext cx="2766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2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Oppmerksomhet</a:t>
            </a:r>
            <a:endParaRPr sz="12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2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Distraksjon</a:t>
            </a:r>
            <a:endParaRPr sz="12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2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Sekvens av handlinger (tabell)</a:t>
            </a:r>
            <a:endParaRPr sz="12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2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Situated actions (kontekstbaserte)</a:t>
            </a:r>
            <a:endParaRPr sz="12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2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Etikk</a:t>
            </a:r>
            <a:endParaRPr sz="12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2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Etisk refleksivitet</a:t>
            </a:r>
            <a:endParaRPr sz="12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2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Lover</a:t>
            </a:r>
            <a:endParaRPr sz="12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2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Forskrifter</a:t>
            </a:r>
            <a:endParaRPr sz="12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2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Personopplysninger</a:t>
            </a:r>
            <a:endParaRPr sz="24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6030550" y="1290850"/>
            <a:ext cx="2766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2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Personopplysningsloven / GDPR</a:t>
            </a:r>
            <a:endParaRPr sz="12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2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Arbeidsmiljøloven</a:t>
            </a:r>
            <a:endParaRPr sz="12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2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Likestillings- og diskrimineringsloven</a:t>
            </a:r>
            <a:endParaRPr sz="12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2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Åndsverkloven</a:t>
            </a:r>
            <a:endParaRPr sz="12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2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WCAG</a:t>
            </a:r>
            <a:endParaRPr sz="12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2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Universell Utforming</a:t>
            </a:r>
            <a:endParaRPr sz="12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2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Inkludering</a:t>
            </a:r>
            <a:endParaRPr sz="24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2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Tilgjengelighet</a:t>
            </a:r>
            <a:endParaRPr sz="24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36E4B9-2C3E-724E-96D2-CD61132F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548882"/>
            <a:ext cx="8520600" cy="1309218"/>
          </a:xfrm>
        </p:spPr>
        <p:txBody>
          <a:bodyPr>
            <a:normAutofit fontScale="90000"/>
          </a:bodyPr>
          <a:lstStyle/>
          <a:p>
            <a:r>
              <a:rPr lang="nb-NO" dirty="0"/>
              <a:t>Data </a:t>
            </a:r>
            <a:r>
              <a:rPr lang="nb-NO" dirty="0" err="1"/>
              <a:t>privacy</a:t>
            </a:r>
            <a:r>
              <a:rPr lang="nb-NO" dirty="0"/>
              <a:t> and </a:t>
            </a:r>
            <a:r>
              <a:rPr lang="nb-NO" dirty="0" err="1"/>
              <a:t>Consent</a:t>
            </a:r>
            <a:r>
              <a:rPr lang="nb-NO" dirty="0"/>
              <a:t> – </a:t>
            </a:r>
            <a:r>
              <a:rPr lang="nb-NO" dirty="0" err="1"/>
              <a:t>TEDx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>
                <a:hlinkClick r:id="rId2"/>
              </a:rPr>
              <a:t>https://www.youtube.com/watch?v=2iPDpV8ojHA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26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311700" y="1114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0" b="1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Talk but write</a:t>
            </a:r>
            <a:endParaRPr sz="6000" b="1">
              <a:solidFill>
                <a:srgbClr val="134F5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7" name="Google Shape;1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2261950"/>
            <a:ext cx="2286000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311700" y="350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Neste uke - Start på modul B</a:t>
            </a:r>
            <a:endParaRPr b="1">
              <a:solidFill>
                <a:srgbClr val="134F5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9"/>
          <p:cNvSpPr txBox="1">
            <a:spLocks noGrp="1"/>
          </p:cNvSpPr>
          <p:nvPr>
            <p:ph type="body" idx="2"/>
          </p:nvPr>
        </p:nvSpPr>
        <p:spPr>
          <a:xfrm>
            <a:off x="311700" y="1121100"/>
            <a:ext cx="8520600" cy="34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no" sz="2400">
                <a:latin typeface="Roboto"/>
                <a:ea typeface="Roboto"/>
                <a:cs typeface="Roboto"/>
                <a:sym typeface="Roboto"/>
              </a:rPr>
              <a:t>Fremover: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3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no" sz="2400">
                <a:latin typeface="Roboto"/>
                <a:ea typeface="Roboto"/>
                <a:cs typeface="Roboto"/>
                <a:sym typeface="Roboto"/>
              </a:rPr>
              <a:t>Selected chapters: Software Engineering - Sommerville.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3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3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3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endParaRPr i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3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no" sz="2400">
                <a:latin typeface="Roboto"/>
                <a:ea typeface="Roboto"/>
                <a:cs typeface="Roboto"/>
                <a:sym typeface="Roboto"/>
              </a:rPr>
              <a:t> </a:t>
            </a:r>
            <a:endParaRPr sz="2400" i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 i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F5C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ctrTitle"/>
          </p:nvPr>
        </p:nvSpPr>
        <p:spPr>
          <a:xfrm>
            <a:off x="311700" y="1828600"/>
            <a:ext cx="8520600" cy="104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tarams@uio.no</a:t>
            </a:r>
            <a:endParaRPr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Plan for timen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Personvern</a:t>
            </a:r>
            <a:endParaRPr>
              <a:solidFill>
                <a:srgbClr val="134F5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Modul A oppsummert</a:t>
            </a:r>
            <a:endParaRPr>
              <a:solidFill>
                <a:srgbClr val="134F5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Ukesoppgaver</a:t>
            </a:r>
            <a:endParaRPr>
              <a:solidFill>
                <a:srgbClr val="134F5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F5C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ctrTitle"/>
          </p:nvPr>
        </p:nvSpPr>
        <p:spPr>
          <a:xfrm>
            <a:off x="311700" y="1828600"/>
            <a:ext cx="8520600" cy="104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PERSONVERN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&amp; datasikkerhet</a:t>
            </a:r>
            <a:endParaRPr sz="24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F5C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/>
          </p:nvPr>
        </p:nvSpPr>
        <p:spPr>
          <a:xfrm>
            <a:off x="311700" y="1828600"/>
            <a:ext cx="8520600" cy="104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no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GDPR</a:t>
            </a:r>
            <a:br>
              <a:rPr lang="no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no" sz="11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no" sz="11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nb-NO" sz="11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</a:t>
            </a:r>
            <a:r>
              <a:rPr lang="nb-NO" sz="11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www.youtube.com/watch?v=UHeQABHx7d4</a:t>
            </a:r>
            <a:r>
              <a:rPr lang="nb-NO" sz="11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331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24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Personopplysning → </a:t>
            </a:r>
            <a:r>
              <a:rPr lang="no" sz="2400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identifiserer en person</a:t>
            </a:r>
            <a:endParaRPr sz="2400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24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Behandling → </a:t>
            </a:r>
            <a:r>
              <a:rPr lang="no" sz="2400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operasjon på/med data</a:t>
            </a:r>
            <a:endParaRPr sz="2400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24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Register → </a:t>
            </a:r>
            <a:r>
              <a:rPr lang="no" sz="2400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lagring av data</a:t>
            </a:r>
            <a:endParaRPr sz="2400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24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Behandlingsansvarlig → </a:t>
            </a:r>
            <a:r>
              <a:rPr lang="no" sz="1800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bestemmer formål (org. el enkeltperson)</a:t>
            </a:r>
            <a:endParaRPr sz="1800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24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Databehandler → </a:t>
            </a:r>
            <a:r>
              <a:rPr lang="no" sz="1800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behandler data på vegne av b.ansvarlig (org. el enkeltperson)</a:t>
            </a:r>
            <a:endParaRPr sz="1800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24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Samtykke → </a:t>
            </a:r>
            <a:r>
              <a:rPr lang="no" sz="22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FRIVILLIG; SPESIFIKT; INFORMERT; UTVETYDIG</a:t>
            </a:r>
            <a:endParaRPr sz="22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Personopplysningsloven: 6 sentrale definisjoner</a:t>
            </a:r>
            <a:endParaRPr b="1">
              <a:solidFill>
                <a:srgbClr val="134F5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F5C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ctrTitle"/>
          </p:nvPr>
        </p:nvSpPr>
        <p:spPr>
          <a:xfrm>
            <a:off x="311700" y="1178325"/>
            <a:ext cx="8520600" cy="255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SÆRLIGE PERSONOPPLYSNINGER</a:t>
            </a:r>
            <a:r>
              <a:rPr lang="no"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Artikkel 9</a:t>
            </a:r>
            <a:endParaRPr sz="1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99300" y="3834125"/>
            <a:ext cx="57576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Summegrupper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331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800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Etnisk opprinnelse </a:t>
            </a:r>
            <a:endParaRPr sz="1800">
              <a:solidFill>
                <a:srgbClr val="134F5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800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Politisk oppfatning </a:t>
            </a:r>
            <a:endParaRPr sz="1800">
              <a:solidFill>
                <a:srgbClr val="134F5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800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Religion</a:t>
            </a:r>
            <a:endParaRPr sz="1800">
              <a:solidFill>
                <a:srgbClr val="134F5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800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Filosofisk overbevisning</a:t>
            </a:r>
            <a:endParaRPr sz="1800">
              <a:solidFill>
                <a:srgbClr val="134F5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Fagforeningsmedlemskap</a:t>
            </a:r>
            <a:endParaRPr sz="1800">
              <a:solidFill>
                <a:srgbClr val="134F5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800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Genetiske opplysninger, biometriske opplysninger</a:t>
            </a:r>
            <a:endParaRPr sz="1800">
              <a:solidFill>
                <a:srgbClr val="134F5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800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Helseopplysninger</a:t>
            </a:r>
            <a:endParaRPr sz="1800">
              <a:solidFill>
                <a:srgbClr val="134F5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Seksuelle forhold</a:t>
            </a:r>
            <a:endParaRPr sz="1800">
              <a:solidFill>
                <a:srgbClr val="134F5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Seksuell orientering</a:t>
            </a:r>
            <a:endParaRPr sz="1800">
              <a:solidFill>
                <a:srgbClr val="134F5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34F5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Spesielle kriterier for å behandle! </a:t>
            </a:r>
            <a:endParaRPr sz="1800">
              <a:solidFill>
                <a:srgbClr val="134F5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Særlige personopplysninger</a:t>
            </a:r>
            <a:endParaRPr b="1">
              <a:solidFill>
                <a:srgbClr val="134F5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24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Personvernerklæring:  </a:t>
            </a:r>
            <a:endParaRPr sz="1800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Hvordan nettstedet behandler personopplysninger. Husk krav fra GDPR.</a:t>
            </a:r>
            <a:endParaRPr sz="1800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24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Vilkår for bruk: </a:t>
            </a:r>
            <a:r>
              <a:rPr lang="no" sz="1800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800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Eksplisere retningslinjer for hvordan bruker kan bruke tjenesten.</a:t>
            </a:r>
            <a:endParaRPr sz="1800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2400" b="1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Tilgjengelighetserklæring:  </a:t>
            </a:r>
            <a:endParaRPr sz="2400" b="1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Redegjør for hvordan nettstedet oppfyller kravene (35 av WCAG)  til universell utforming. </a:t>
            </a:r>
            <a:endParaRPr sz="1800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DOKUMENTER som skal være offentlige</a:t>
            </a:r>
            <a:endParaRPr b="1">
              <a:solidFill>
                <a:srgbClr val="134F5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F5C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ctrTitle"/>
          </p:nvPr>
        </p:nvSpPr>
        <p:spPr>
          <a:xfrm>
            <a:off x="311700" y="180725"/>
            <a:ext cx="8520600" cy="47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MODUL A</a:t>
            </a:r>
            <a:r>
              <a:rPr lang="no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Oppsummert:</a:t>
            </a:r>
            <a:endParaRPr sz="1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419</Words>
  <Application>Microsoft Office PowerPoint</Application>
  <PresentationFormat>On-screen Show (16:9)</PresentationFormat>
  <Paragraphs>115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Times New Roman</vt:lpstr>
      <vt:lpstr>Roboto</vt:lpstr>
      <vt:lpstr>Arial</vt:lpstr>
      <vt:lpstr>Simple Light</vt:lpstr>
      <vt:lpstr>Uke 6 Mellomuke</vt:lpstr>
      <vt:lpstr>Plan for timen</vt:lpstr>
      <vt:lpstr> PERSONVERN  &amp; datasikkerhet</vt:lpstr>
      <vt:lpstr>GDPR  https://www.youtube.com/watch?v=UHeQABHx7d4 </vt:lpstr>
      <vt:lpstr>Personopplysningsloven: 6 sentrale definisjoner</vt:lpstr>
      <vt:lpstr>SÆRLIGE PERSONOPPLYSNINGER Artikkel 9</vt:lpstr>
      <vt:lpstr>Særlige personopplysninger</vt:lpstr>
      <vt:lpstr>DOKUMENTER som skal være offentlige</vt:lpstr>
      <vt:lpstr>MODUL A Oppsummert: </vt:lpstr>
      <vt:lpstr>Læringsmål  “ved gjennomført Modul A: </vt:lpstr>
      <vt:lpstr>Læringsmål 1:</vt:lpstr>
      <vt:lpstr>Læringsmål 2:</vt:lpstr>
      <vt:lpstr>Læringsmål 3:</vt:lpstr>
      <vt:lpstr>Oppsummering ved stikkord</vt:lpstr>
      <vt:lpstr>Data privacy and Consent – TEDx  https://www.youtube.com/watch?v=2iPDpV8ojHA </vt:lpstr>
      <vt:lpstr>Talk but write</vt:lpstr>
      <vt:lpstr>Neste uke - Start på modul B</vt:lpstr>
      <vt:lpstr>tarams@uio.no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Uke 6 Personvern og Modul A opsummering</dc:title>
  <cp:lastModifiedBy>Tara Søderholm</cp:lastModifiedBy>
  <cp:revision>5</cp:revision>
  <dcterms:modified xsi:type="dcterms:W3CDTF">2022-03-04T14:56:50Z</dcterms:modified>
</cp:coreProperties>
</file>