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62" r:id="rId4"/>
    <p:sldId id="263" r:id="rId5"/>
    <p:sldId id="265" r:id="rId6"/>
    <p:sldId id="270" r:id="rId7"/>
    <p:sldId id="266" r:id="rId8"/>
    <p:sldId id="273" r:id="rId9"/>
    <p:sldId id="258" r:id="rId10"/>
    <p:sldId id="264" r:id="rId11"/>
    <p:sldId id="274" r:id="rId12"/>
    <p:sldId id="261" r:id="rId13"/>
    <p:sldId id="269" r:id="rId14"/>
    <p:sldId id="267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6A00"/>
    <a:srgbClr val="F9FFE4"/>
    <a:srgbClr val="FF7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/>
    <p:restoredTop sz="79821"/>
  </p:normalViewPr>
  <p:slideViewPr>
    <p:cSldViewPr snapToGrid="0" snapToObjects="1">
      <p:cViewPr varScale="1">
        <p:scale>
          <a:sx n="99" d="100"/>
          <a:sy n="99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E5E2F-0FF7-8240-9AF7-AAC6CD623BF0}" type="datetimeFigureOut">
              <a:rPr lang="nb-NO" smtClean="0"/>
              <a:t>08.05.2022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3F98-4E49-E348-9C4C-2A47052CB0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693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D3F98-4E49-E348-9C4C-2A47052CB07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6397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D3F98-4E49-E348-9C4C-2A47052CB07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5677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1200" dirty="0">
                <a:latin typeface="Avenir Next" panose="020B0503020202020204" pitchFamily="34" charset="0"/>
              </a:rPr>
              <a:t>Isopor</a:t>
            </a:r>
          </a:p>
          <a:p>
            <a:pPr marL="0" indent="0">
              <a:buNone/>
            </a:pPr>
            <a:r>
              <a:rPr lang="nb-NO" sz="1200" dirty="0" err="1">
                <a:latin typeface="Avenir Next" panose="020B0503020202020204" pitchFamily="34" charset="0"/>
              </a:rPr>
              <a:t>Bricolage</a:t>
            </a:r>
            <a:r>
              <a:rPr lang="nb-NO" sz="1200" dirty="0">
                <a:latin typeface="Avenir Next" panose="020B0503020202020204" pitchFamily="34" charset="0"/>
              </a:rPr>
              <a:t>: Pimpe en gyngehest</a:t>
            </a:r>
          </a:p>
          <a:p>
            <a:pPr marL="0" indent="0">
              <a:buNone/>
            </a:pPr>
            <a:r>
              <a:rPr lang="nb-NO" sz="1200" dirty="0">
                <a:latin typeface="Avenir Next" panose="020B0503020202020204" pitchFamily="34" charset="0"/>
              </a:rPr>
              <a:t>Kle i stoff</a:t>
            </a:r>
          </a:p>
          <a:p>
            <a:pPr marL="0" indent="0">
              <a:buNone/>
            </a:pPr>
            <a:r>
              <a:rPr lang="nb-NO" sz="1200" dirty="0">
                <a:latin typeface="Avenir Next" panose="020B0503020202020204" pitchFamily="34" charset="0"/>
              </a:rPr>
              <a:t>Bygge ramme i tre</a:t>
            </a:r>
          </a:p>
          <a:p>
            <a:pPr marL="0" indent="0">
              <a:buNone/>
            </a:pPr>
            <a:r>
              <a:rPr lang="nb-NO" sz="1200" dirty="0">
                <a:latin typeface="Avenir Next" panose="020B0503020202020204" pitchFamily="34" charset="0"/>
              </a:rPr>
              <a:t>Sveise ramme</a:t>
            </a:r>
          </a:p>
          <a:p>
            <a:pPr marL="0" indent="0">
              <a:buNone/>
            </a:pPr>
            <a:r>
              <a:rPr lang="nb-NO" sz="1200" dirty="0">
                <a:latin typeface="Avenir Next" panose="020B0503020202020204" pitchFamily="34" charset="0"/>
              </a:rPr>
              <a:t>3D-printe deler og lime sammen</a:t>
            </a:r>
          </a:p>
          <a:p>
            <a:pPr marL="0" indent="0">
              <a:buNone/>
            </a:pPr>
            <a:r>
              <a:rPr lang="nb-NO" sz="1200" dirty="0">
                <a:latin typeface="Avenir Next" panose="020B0503020202020204" pitchFamily="34" charset="0"/>
              </a:rPr>
              <a:t>Tyngdepunkt</a:t>
            </a:r>
          </a:p>
          <a:p>
            <a:pPr marL="0" indent="0">
              <a:buNone/>
            </a:pPr>
            <a:r>
              <a:rPr lang="nb-NO" sz="1200" dirty="0">
                <a:latin typeface="Avenir Next" panose="020B0503020202020204" pitchFamily="34" charset="0"/>
              </a:rPr>
              <a:t>Bevegelse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D3F98-4E49-E348-9C4C-2A47052CB07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0139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D3F98-4E49-E348-9C4C-2A47052CB07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219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1200" dirty="0" err="1">
                <a:latin typeface="Avenir Next" panose="020B0503020202020204" pitchFamily="34" charset="0"/>
              </a:rPr>
              <a:t>Lærevirksomheter</a:t>
            </a:r>
            <a:r>
              <a:rPr lang="nb-NO" sz="1200" dirty="0">
                <a:latin typeface="Avenir Next" panose="020B0503020202020204" pitchFamily="34" charset="0"/>
                <a:sym typeface="Wingdings" pitchFamily="2" charset="2"/>
              </a:rPr>
              <a:t> (7-11 år): Barn utvikler teoretiske tilnærminger til tingenes verden, en funksjon som innebærer at de tenker over virkelighetens objektive lover og begynner å forstå de objektive forutsetningene for abstrakt teoretiske tenkning</a:t>
            </a:r>
          </a:p>
          <a:p>
            <a:pPr marL="0" indent="0" algn="r">
              <a:buNone/>
            </a:pPr>
            <a:r>
              <a:rPr lang="nb-NO" sz="1050" dirty="0">
                <a:latin typeface="Avenir Next" panose="020B0503020202020204" pitchFamily="34" charset="0"/>
                <a:sym typeface="Wingdings" pitchFamily="2" charset="2"/>
              </a:rPr>
              <a:t>- </a:t>
            </a:r>
            <a:r>
              <a:rPr lang="nb-NO" sz="1050" dirty="0" err="1">
                <a:latin typeface="Avenir Next" panose="020B0503020202020204" pitchFamily="34" charset="0"/>
                <a:sym typeface="Wingdings" pitchFamily="2" charset="2"/>
              </a:rPr>
              <a:t>Vygotskij</a:t>
            </a:r>
            <a:r>
              <a:rPr lang="nb-NO" sz="1050" dirty="0">
                <a:latin typeface="Avenir Next" panose="020B0503020202020204" pitchFamily="34" charset="0"/>
                <a:sym typeface="Wingdings" pitchFamily="2" charset="2"/>
              </a:rPr>
              <a:t> og </a:t>
            </a:r>
            <a:r>
              <a:rPr lang="nb-NO" sz="1050" dirty="0" err="1">
                <a:latin typeface="Avenir Next" panose="020B0503020202020204" pitchFamily="34" charset="0"/>
                <a:sym typeface="Wingdings" pitchFamily="2" charset="2"/>
              </a:rPr>
              <a:t>Elkonin</a:t>
            </a:r>
            <a:r>
              <a:rPr lang="nb-NO" sz="1050" dirty="0">
                <a:latin typeface="Avenir Next" panose="020B0503020202020204" pitchFamily="34" charset="0"/>
                <a:sym typeface="Wingdings" pitchFamily="2" charset="2"/>
              </a:rPr>
              <a:t> i, von </a:t>
            </a:r>
            <a:r>
              <a:rPr lang="nb-NO" sz="1050" dirty="0" err="1">
                <a:latin typeface="Avenir Next" panose="020B0503020202020204" pitchFamily="34" charset="0"/>
                <a:sym typeface="Wingdings" pitchFamily="2" charset="2"/>
              </a:rPr>
              <a:t>Tetzchner</a:t>
            </a:r>
            <a:r>
              <a:rPr lang="nb-NO" sz="1050" dirty="0">
                <a:latin typeface="Avenir Next" panose="020B0503020202020204" pitchFamily="34" charset="0"/>
                <a:sym typeface="Wingdings" pitchFamily="2" charset="2"/>
              </a:rPr>
              <a:t> 2012, s 244.</a:t>
            </a:r>
            <a:endParaRPr lang="nb-NO" sz="1050" dirty="0">
              <a:latin typeface="Avenir Next" panose="020B050302020202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D3F98-4E49-E348-9C4C-2A47052CB07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46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D3F98-4E49-E348-9C4C-2A47052CB07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216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D3F98-4E49-E348-9C4C-2A47052CB07C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7712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58FF14-6C8F-8C4E-818D-D23B1FB34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D4272A8-E39E-8D4F-91D8-AFA135AC5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BBE5A93-14DF-9E42-BC54-6DBD27DE1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6838-0EA7-B44F-AAAF-CABA6E784EE1}" type="datetimeFigureOut">
              <a:rPr lang="nb-NO" smtClean="0"/>
              <a:t>08.05.2022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1D9834F-C094-A94E-96AE-26445608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79A2373-51D5-8440-BB8D-F5A1A2898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742E-4706-4C47-8C53-3CFB2DB69B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308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BB6F4D-9241-7048-88D3-0074332ED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4DBB696-4766-EE47-855B-E51C11D2F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9CAD958-D020-3B49-A23E-15B0AFA3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6838-0EA7-B44F-AAAF-CABA6E784EE1}" type="datetimeFigureOut">
              <a:rPr lang="nb-NO" smtClean="0"/>
              <a:t>08.05.2022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6DEC133-3510-6B46-94AB-F003416FD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09641A8-678F-EF4B-A4BF-D17EF755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742E-4706-4C47-8C53-3CFB2DB69B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0887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41A4F71-5246-BB49-8172-BDC76B74A5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F3F68DF-D343-654C-B857-FD0738077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F8615F-760C-524F-B8C0-4625256B3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6838-0EA7-B44F-AAAF-CABA6E784EE1}" type="datetimeFigureOut">
              <a:rPr lang="nb-NO" smtClean="0"/>
              <a:t>08.05.2022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0EC7335-3A8F-4740-9CC1-E727CE471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8B3BC2D-471B-414C-94D6-B4CF28734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742E-4706-4C47-8C53-3CFB2DB69B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4642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596D90-4532-FC4D-9E8D-468CB9BC5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34AD37-2C8B-5049-8DE0-D3B9E1A55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B9200C-FD17-5B48-986B-6E8A4CE1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6838-0EA7-B44F-AAAF-CABA6E784EE1}" type="datetimeFigureOut">
              <a:rPr lang="nb-NO" smtClean="0"/>
              <a:t>08.05.2022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6CC7CF7-57B8-5844-80C2-91FF155E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057C606-D81F-3148-94D7-B05B7BE6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742E-4706-4C47-8C53-3CFB2DB69B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6657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CD1715-29B6-5F48-89FA-CA51FAF4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84F00D5-3BC7-CE45-91E5-C1940F568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4DE7DC5-69D4-D042-823B-71A81122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6838-0EA7-B44F-AAAF-CABA6E784EE1}" type="datetimeFigureOut">
              <a:rPr lang="nb-NO" smtClean="0"/>
              <a:t>08.05.2022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09485F1-4161-394C-8326-1547E569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38DE398-0958-A849-92BC-A6A00B47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742E-4706-4C47-8C53-3CFB2DB69B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339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F2DC6A-97CF-9642-87F4-B85F3CB71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455B72-0194-2948-AE34-E99EE803E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7D99340-5061-6E47-8A8B-F1C4C0C4F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D0295A7-9496-8041-8264-FB0EEE43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6838-0EA7-B44F-AAAF-CABA6E784EE1}" type="datetimeFigureOut">
              <a:rPr lang="nb-NO" smtClean="0"/>
              <a:t>08.05.2022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092822A-71B9-6C49-96D6-027E63182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EF6170-C887-5D43-9BCD-CF6B25A0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742E-4706-4C47-8C53-3CFB2DB69B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3719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4389E9-193F-C84F-8A79-0C0289164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AA9C7BE-399A-3F4C-9E0B-CB9670FC4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E31F2AF-180E-714F-A173-D8C57B32C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EC79699-43D9-9A44-A11B-15AC2D6B3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152AFE1-EA73-8044-9AA5-905CF936B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CEDC7C7-1508-704D-927B-BDF5830E7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6838-0EA7-B44F-AAAF-CABA6E784EE1}" type="datetimeFigureOut">
              <a:rPr lang="nb-NO" smtClean="0"/>
              <a:t>08.05.2022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35B1FD3-866D-BE4C-8A39-FA251339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45F06EB-3242-0D45-9111-4EB161AE4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742E-4706-4C47-8C53-3CFB2DB69B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078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658D0C-AC1D-944E-A258-66AB1E9BB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DB675E4-90AE-1749-924B-EE4A4885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6838-0EA7-B44F-AAAF-CABA6E784EE1}" type="datetimeFigureOut">
              <a:rPr lang="nb-NO" smtClean="0"/>
              <a:t>08.05.2022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3308E0D-35CB-FD40-AEE4-D1F52810A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345120B-EE78-2245-A03F-3BCD26B9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742E-4706-4C47-8C53-3CFB2DB69B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8285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271BD34-9A74-C043-B023-33D00F0CB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6838-0EA7-B44F-AAAF-CABA6E784EE1}" type="datetimeFigureOut">
              <a:rPr lang="nb-NO" smtClean="0"/>
              <a:t>08.05.2022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1292A45-4125-7549-A0BC-4C03BFA9F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3D86006-3268-6643-A12D-5FDF4570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742E-4706-4C47-8C53-3CFB2DB69B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355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81506D-FD5A-CC48-BD22-9A93BBF7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C034C4-920A-9A4A-BAEF-419CEAC27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170697F-0DD3-1E4B-9D4E-5E6A04FBA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7497241-268C-5D4E-83F1-843C8AE4C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6838-0EA7-B44F-AAAF-CABA6E784EE1}" type="datetimeFigureOut">
              <a:rPr lang="nb-NO" smtClean="0"/>
              <a:t>08.05.2022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2B044E4-A664-2244-BF7C-D14CFB3F5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86A1552-96B4-0140-BDA9-E5B22C025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742E-4706-4C47-8C53-3CFB2DB69B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9242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9B7C3D-AE0D-0842-BF6C-BCD8CBFA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A892C96-73DA-394D-8EDE-4CF9ED4A4A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15E5013-C5F7-A448-8875-A4DE85314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C1DA301-CC92-D14C-B71E-35A3D3507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6838-0EA7-B44F-AAAF-CABA6E784EE1}" type="datetimeFigureOut">
              <a:rPr lang="nb-NO" smtClean="0"/>
              <a:t>08.05.2022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9071B63-DB6F-8A4F-8160-1C6F5C47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9266E53-A089-6244-B6F7-7F5C0E66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742E-4706-4C47-8C53-3CFB2DB69B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9920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7BC5FD6-F5B1-7148-9C42-3A686CFEF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992AC2B-D6D3-2B48-8E29-0BD642451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15F5AF-DC16-1E4F-99EB-B287B6F87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E6838-0EA7-B44F-AAAF-CABA6E784EE1}" type="datetimeFigureOut">
              <a:rPr lang="nb-NO" smtClean="0"/>
              <a:t>08.05.2022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7ADED1F-7A40-8041-8EC4-13EC5DF2B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79BC287-E248-4646-8432-04E90464F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1742E-4706-4C47-8C53-3CFB2DB69B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029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rdnett.no/search?phrase=brikolasje&amp;publications=55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AD8FFC-F27B-E14A-88FB-408EF460FD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9600" dirty="0"/>
              <a:t>Pr t  typer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3C3D2DF-5E0B-D74C-B3FF-41EEA47BCC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9893"/>
            <a:ext cx="6905625" cy="1655762"/>
          </a:xfrm>
        </p:spPr>
        <p:txBody>
          <a:bodyPr/>
          <a:lstStyle/>
          <a:p>
            <a:pPr algn="r"/>
            <a:r>
              <a:rPr lang="nb-NO" dirty="0">
                <a:latin typeface="Avenir Next" panose="020B0503020202020204" pitchFamily="34" charset="0"/>
                <a:cs typeface="Arial Hebrew Scholar" pitchFamily="2" charset="-79"/>
              </a:rPr>
              <a:t>Man 9/5-22</a:t>
            </a:r>
          </a:p>
          <a:p>
            <a:pPr algn="r"/>
            <a:r>
              <a:rPr lang="nb-NO" dirty="0">
                <a:latin typeface="Avenir Next" panose="020B0503020202020204" pitchFamily="34" charset="0"/>
                <a:cs typeface="Arial Hebrew Scholar" pitchFamily="2" charset="-79"/>
              </a:rPr>
              <a:t>In 1060</a:t>
            </a:r>
          </a:p>
          <a:p>
            <a:pPr algn="r"/>
            <a:r>
              <a:rPr lang="nb-NO" dirty="0">
                <a:solidFill>
                  <a:srgbClr val="92D050"/>
                </a:solidFill>
                <a:latin typeface="Avenir Next" panose="020B0503020202020204" pitchFamily="34" charset="0"/>
                <a:cs typeface="Arial Hebrew Scholar" pitchFamily="2" charset="-79"/>
              </a:rPr>
              <a:t>Eple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8CFD300-A78B-9844-A501-D1FAF301F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675" y="2563832"/>
            <a:ext cx="514195" cy="60052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D0229AE-498F-5845-9AC7-97F16114D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136" y="2677911"/>
            <a:ext cx="498474" cy="50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14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7C2D0A-183B-9246-8FCD-D6C53D24E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Visjon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55C5B17-26F1-544C-8138-4CC3929DD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32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dirty="0">
                <a:latin typeface="Avenir Next" panose="020B0503020202020204" pitchFamily="34" charset="0"/>
              </a:rPr>
              <a:t>Utvikling av tenking gjennom lek</a:t>
            </a:r>
          </a:p>
          <a:p>
            <a:pPr marL="0" indent="0">
              <a:buNone/>
            </a:pPr>
            <a:endParaRPr lang="nb-NO" sz="2000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nb-NO" sz="2000" dirty="0">
                <a:latin typeface="Avenir Next" panose="020B0503020202020204" pitchFamily="34" charset="0"/>
              </a:rPr>
              <a:t>Barna prøver ut deler av virkeligheten i sin egen form. De kopierer, tolker og produserer. Siden barnet kan kan skape en imaginær eller fiktiv situasjon, er leken også et middel for å utvikle abstrakt tenkning</a:t>
            </a:r>
          </a:p>
          <a:p>
            <a:pPr marL="0" indent="0">
              <a:buNone/>
            </a:pPr>
            <a:r>
              <a:rPr lang="nb-NO" sz="1500" dirty="0">
                <a:latin typeface="Avenir Next" panose="020B0503020202020204" pitchFamily="34" charset="0"/>
              </a:rPr>
              <a:t>					   	         	 -  </a:t>
            </a:r>
            <a:r>
              <a:rPr lang="nb-NO" sz="1500" dirty="0" err="1">
                <a:latin typeface="Avenir Next" panose="020B0503020202020204" pitchFamily="34" charset="0"/>
              </a:rPr>
              <a:t>Eg</a:t>
            </a:r>
            <a:r>
              <a:rPr lang="nb-NO" sz="1500" dirty="0">
                <a:latin typeface="Avenir Next" panose="020B0503020202020204" pitchFamily="34" charset="0"/>
              </a:rPr>
              <a:t>  2009,  s 208 </a:t>
            </a:r>
          </a:p>
          <a:p>
            <a:pPr marL="0" indent="0">
              <a:buNone/>
            </a:pPr>
            <a:endParaRPr lang="nb-NO" sz="2000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nb-NO" sz="2000" dirty="0">
                <a:latin typeface="Avenir Next" panose="020B0503020202020204" pitchFamily="34" charset="0"/>
              </a:rPr>
              <a:t>Leken har en estetisk form. Forvandling, bagatellisering, og overdrivelse er typiske trekk –akkurat som i fantasiprosesser generelt</a:t>
            </a:r>
          </a:p>
          <a:p>
            <a:pPr marL="0" indent="0" algn="ctr">
              <a:buNone/>
            </a:pPr>
            <a:r>
              <a:rPr lang="nb-NO" sz="1600" dirty="0">
                <a:latin typeface="Avenir Next" panose="020B0503020202020204" pitchFamily="34" charset="0"/>
              </a:rPr>
              <a:t>				              		- </a:t>
            </a:r>
            <a:r>
              <a:rPr lang="nb-NO" sz="1600" dirty="0" err="1">
                <a:latin typeface="Avenir Next" panose="020B0503020202020204" pitchFamily="34" charset="0"/>
              </a:rPr>
              <a:t>Vygotskij</a:t>
            </a:r>
            <a:r>
              <a:rPr lang="nb-NO" sz="1600" dirty="0">
                <a:latin typeface="Avenir Next" panose="020B0503020202020204" pitchFamily="34" charset="0"/>
              </a:rPr>
              <a:t> , i </a:t>
            </a:r>
            <a:r>
              <a:rPr lang="nb-NO" sz="1600" dirty="0" err="1">
                <a:latin typeface="Avenir Next" panose="020B0503020202020204" pitchFamily="34" charset="0"/>
              </a:rPr>
              <a:t>Eg</a:t>
            </a:r>
            <a:r>
              <a:rPr lang="nb-NO" sz="1600" dirty="0">
                <a:latin typeface="Avenir Next" panose="020B0503020202020204" pitchFamily="34" charset="0"/>
              </a:rPr>
              <a:t>  2009,  s 208 </a:t>
            </a:r>
          </a:p>
        </p:txBody>
      </p:sp>
    </p:spTree>
    <p:extLst>
      <p:ext uri="{BB962C8B-B14F-4D97-AF65-F5344CB8AC3E}">
        <p14:creationId xmlns:p14="http://schemas.microsoft.com/office/powerpoint/2010/main" val="4085219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3D1707-48DE-EE42-AEEE-904FF22A5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nb-NO" dirty="0"/>
              <a:t>Designidé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AF982F-26F7-F640-912D-F17258C18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>
                <a:latin typeface="Avenir Next" panose="020B0503020202020204" pitchFamily="34" charset="0"/>
              </a:rPr>
              <a:t>Designidé: Samlebetegnelse på det designere ønsker å oppnå og ser for seg i løpet av arbeidet, som inkluderer visjon, konsept og formkonsept</a:t>
            </a:r>
          </a:p>
          <a:p>
            <a:pPr algn="r">
              <a:buFontTx/>
              <a:buChar char="-"/>
            </a:pPr>
            <a:r>
              <a:rPr lang="nb-NO" sz="2000" dirty="0" err="1">
                <a:latin typeface="Avenir Next" panose="020B0503020202020204" pitchFamily="34" charset="0"/>
              </a:rPr>
              <a:t>Bratteteig</a:t>
            </a:r>
            <a:r>
              <a:rPr lang="nb-NO" sz="2000" dirty="0">
                <a:latin typeface="Avenir Next" panose="020B0503020202020204" pitchFamily="34" charset="0"/>
              </a:rPr>
              <a:t> 2021, s 51</a:t>
            </a:r>
          </a:p>
          <a:p>
            <a:pPr algn="r">
              <a:buFontTx/>
              <a:buChar char="-"/>
            </a:pPr>
            <a:endParaRPr lang="nb-NO" sz="2000" dirty="0">
              <a:latin typeface="Avenir Next" panose="020B0503020202020204" pitchFamily="34" charset="0"/>
            </a:endParaRPr>
          </a:p>
          <a:p>
            <a:pPr algn="r">
              <a:buFontTx/>
              <a:buChar char="-"/>
            </a:pPr>
            <a:endParaRPr lang="nb-NO" sz="2000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nb-NO" sz="2000" dirty="0">
                <a:latin typeface="Avenir Next" panose="020B0503020202020204" pitchFamily="34" charset="0"/>
              </a:rPr>
              <a:t>Visjon og formkonsept har blitt til underveis</a:t>
            </a:r>
          </a:p>
          <a:p>
            <a:pPr marL="0" indent="0">
              <a:buNone/>
            </a:pPr>
            <a:r>
              <a:rPr lang="nb-NO" sz="2000" dirty="0">
                <a:latin typeface="Avenir Next" panose="020B0503020202020204" pitchFamily="34" charset="0"/>
              </a:rPr>
              <a:t>Mål at dette skal være nyttig for oss i prosessen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DD14555-A2E0-F54E-A506-5548D66D8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760" y="3528854"/>
            <a:ext cx="2024380" cy="25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1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71B596-526E-474C-9018-9E9629A5A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Evaluering videre</a:t>
            </a:r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D51EF09E-47CD-4540-AA58-C3E974F69292}"/>
              </a:ext>
            </a:extLst>
          </p:cNvPr>
          <p:cNvGrpSpPr/>
          <p:nvPr/>
        </p:nvGrpSpPr>
        <p:grpSpPr>
          <a:xfrm>
            <a:off x="1349071" y="1674005"/>
            <a:ext cx="3543820" cy="4492609"/>
            <a:chOff x="4004965" y="1451507"/>
            <a:chExt cx="4080375" cy="5172816"/>
          </a:xfrm>
        </p:grpSpPr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1F89FFE0-EBCE-CA4B-8CC2-744EEA1CC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4965" y="1451507"/>
              <a:ext cx="4080375" cy="5172816"/>
            </a:xfrm>
            <a:prstGeom prst="rect">
              <a:avLst/>
            </a:prstGeom>
          </p:spPr>
        </p:pic>
        <p:grpSp>
          <p:nvGrpSpPr>
            <p:cNvPr id="4" name="Gruppe 3">
              <a:extLst>
                <a:ext uri="{FF2B5EF4-FFF2-40B4-BE49-F238E27FC236}">
                  <a16:creationId xmlns:a16="http://schemas.microsoft.com/office/drawing/2014/main" id="{3292EB97-8D91-0346-85BE-BB241609941B}"/>
                </a:ext>
              </a:extLst>
            </p:cNvPr>
            <p:cNvGrpSpPr/>
            <p:nvPr/>
          </p:nvGrpSpPr>
          <p:grpSpPr>
            <a:xfrm>
              <a:off x="4692584" y="2209800"/>
              <a:ext cx="2702112" cy="3657600"/>
              <a:chOff x="5594617" y="0"/>
              <a:chExt cx="5143500" cy="6858000"/>
            </a:xfrm>
          </p:grpSpPr>
          <p:pic>
            <p:nvPicPr>
              <p:cNvPr id="5" name="Bilde 4">
                <a:extLst>
                  <a:ext uri="{FF2B5EF4-FFF2-40B4-BE49-F238E27FC236}">
                    <a16:creationId xmlns:a16="http://schemas.microsoft.com/office/drawing/2014/main" id="{8BE8043F-9997-AC46-AF80-E64F82E64F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4617" y="0"/>
                <a:ext cx="5143500" cy="68580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6" name="Bilde 5">
                <a:extLst>
                  <a:ext uri="{FF2B5EF4-FFF2-40B4-BE49-F238E27FC236}">
                    <a16:creationId xmlns:a16="http://schemas.microsoft.com/office/drawing/2014/main" id="{9362E01D-02BA-5642-83F0-DD4D0F8DB3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7164" y="1200151"/>
                <a:ext cx="313476" cy="339720"/>
              </a:xfrm>
              <a:prstGeom prst="rect">
                <a:avLst/>
              </a:prstGeom>
            </p:spPr>
          </p:pic>
        </p:grpSp>
      </p:grp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0317F57-65D0-654E-8C74-BB326E3D7290}"/>
              </a:ext>
            </a:extLst>
          </p:cNvPr>
          <p:cNvSpPr txBox="1"/>
          <p:nvPr/>
        </p:nvSpPr>
        <p:spPr>
          <a:xfrm>
            <a:off x="5666705" y="2225112"/>
            <a:ext cx="40826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Treffe bruker for evaluering av prototype. Deltakende observasjon</a:t>
            </a:r>
          </a:p>
          <a:p>
            <a:endParaRPr lang="nb-NO" dirty="0"/>
          </a:p>
          <a:p>
            <a:r>
              <a:rPr lang="nb-NO" u="sng" dirty="0"/>
              <a:t>Utfordringer:</a:t>
            </a:r>
          </a:p>
          <a:p>
            <a:endParaRPr lang="nb-NO" dirty="0"/>
          </a:p>
          <a:p>
            <a:r>
              <a:rPr lang="nb-NO" dirty="0"/>
              <a:t>Forhandling med bruker</a:t>
            </a:r>
          </a:p>
          <a:p>
            <a:endParaRPr lang="nb-NO" dirty="0"/>
          </a:p>
          <a:p>
            <a:r>
              <a:rPr lang="nb-NO" dirty="0"/>
              <a:t>Vanskelig å gjøre hesten helt realistisk</a:t>
            </a:r>
          </a:p>
          <a:p>
            <a:endParaRPr lang="nb-NO" dirty="0"/>
          </a:p>
          <a:p>
            <a:r>
              <a:rPr lang="nb-NO" dirty="0"/>
              <a:t>Vi må finne en twist, slik at vi ikke lager noe som allerede finnes i </a:t>
            </a:r>
            <a:r>
              <a:rPr lang="nb-NO" dirty="0" err="1"/>
              <a:t>leketøybutikken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40096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AF61AEEC-E61A-8445-99BE-A64892BAE2F8}"/>
              </a:ext>
            </a:extLst>
          </p:cNvPr>
          <p:cNvSpPr txBox="1"/>
          <p:nvPr/>
        </p:nvSpPr>
        <p:spPr>
          <a:xfrm>
            <a:off x="1608788" y="5091897"/>
            <a:ext cx="3773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400" dirty="0">
                <a:solidFill>
                  <a:srgbClr val="2D6A00"/>
                </a:solidFill>
                <a:latin typeface="Avenir Next" panose="020B0503020202020204" pitchFamily="34" charset="0"/>
              </a:rPr>
              <a:t>Takk for   ss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49BA596-01D4-C44D-BC29-A452914E1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309" y="1084507"/>
            <a:ext cx="4771529" cy="540773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D488596-1525-9D4A-AA08-E016AC988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929" y="5382579"/>
            <a:ext cx="349593" cy="351174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13F4055-A31F-4C4B-977C-7B30EC56C892}"/>
              </a:ext>
            </a:extLst>
          </p:cNvPr>
          <p:cNvSpPr txBox="1"/>
          <p:nvPr/>
        </p:nvSpPr>
        <p:spPr>
          <a:xfrm>
            <a:off x="1463040" y="3825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2983A95-5931-A947-87B6-BA1D9F2B7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550" y="5089548"/>
            <a:ext cx="1431469" cy="150937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E0D9CBD-7AEC-A441-953B-15ACE0747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9494" y="6198290"/>
            <a:ext cx="309984" cy="32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0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85A270-4CC5-3545-B2AB-AF131D65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Kilder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441C5F0-2756-9042-B7E9-2972C546E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000" dirty="0" err="1">
                <a:latin typeface="Avenir Next" panose="020B0503020202020204" pitchFamily="34" charset="0"/>
              </a:rPr>
              <a:t>Bratteteig</a:t>
            </a:r>
            <a:r>
              <a:rPr lang="nb-NO" sz="2000" dirty="0">
                <a:latin typeface="Avenir Next" panose="020B0503020202020204" pitchFamily="34" charset="0"/>
              </a:rPr>
              <a:t>, T., &amp; </a:t>
            </a:r>
            <a:r>
              <a:rPr lang="nb-NO" sz="2000" dirty="0" err="1">
                <a:latin typeface="Avenir Next" panose="020B0503020202020204" pitchFamily="34" charset="0"/>
              </a:rPr>
              <a:t>Bratteteig</a:t>
            </a:r>
            <a:r>
              <a:rPr lang="nb-NO" sz="2000" dirty="0">
                <a:latin typeface="Avenir Next" panose="020B0503020202020204" pitchFamily="34" charset="0"/>
              </a:rPr>
              <a:t>, T. (2021). </a:t>
            </a:r>
            <a:r>
              <a:rPr lang="nb-NO" sz="2000" i="1" dirty="0">
                <a:latin typeface="Avenir Next" panose="020B0503020202020204" pitchFamily="34" charset="0"/>
              </a:rPr>
              <a:t>Design for, med og av brukere : å inkludere brukere i design av informasjonssystemer</a:t>
            </a:r>
            <a:r>
              <a:rPr lang="nb-NO" sz="2000" dirty="0">
                <a:latin typeface="Avenir Next" panose="020B0503020202020204" pitchFamily="34" charset="0"/>
              </a:rPr>
              <a:t>. Universitetsforlaget. </a:t>
            </a:r>
          </a:p>
          <a:p>
            <a:r>
              <a:rPr lang="nb-NO" sz="2000" dirty="0">
                <a:latin typeface="Avenir Next" panose="020B0503020202020204" pitchFamily="34" charset="0"/>
              </a:rPr>
              <a:t>By, R. (2009). </a:t>
            </a:r>
            <a:r>
              <a:rPr lang="nb-NO" sz="2000" i="1" dirty="0">
                <a:latin typeface="Avenir Next" panose="020B0503020202020204" pitchFamily="34" charset="0"/>
              </a:rPr>
              <a:t>Form møter form, lek møter teater</a:t>
            </a:r>
            <a:r>
              <a:rPr lang="nb-NO" sz="2000" dirty="0">
                <a:latin typeface="Avenir Next" panose="020B0503020202020204" pitchFamily="34" charset="0"/>
              </a:rPr>
              <a:t>. Cappelen akademisk. </a:t>
            </a:r>
          </a:p>
          <a:p>
            <a:r>
              <a:rPr lang="nb-NO" sz="2000" dirty="0" err="1">
                <a:latin typeface="Avenir Next" panose="020B0503020202020204" pitchFamily="34" charset="0"/>
              </a:rPr>
              <a:t>Guttu</a:t>
            </a:r>
            <a:r>
              <a:rPr lang="nb-NO" sz="2000" dirty="0">
                <a:latin typeface="Avenir Next" panose="020B0503020202020204" pitchFamily="34" charset="0"/>
              </a:rPr>
              <a:t> T., Gundersen D., </a:t>
            </a:r>
            <a:r>
              <a:rPr lang="nb-NO" sz="2000" dirty="0" err="1">
                <a:latin typeface="Avenir Next" panose="020B0503020202020204" pitchFamily="34" charset="0"/>
              </a:rPr>
              <a:t>Wangensteen</a:t>
            </a:r>
            <a:r>
              <a:rPr lang="nb-NO" sz="2000" dirty="0">
                <a:latin typeface="Avenir Next" panose="020B0503020202020204" pitchFamily="34" charset="0"/>
              </a:rPr>
              <a:t> B. (2022). </a:t>
            </a:r>
            <a:r>
              <a:rPr lang="nb-NO" sz="2000" dirty="0" err="1">
                <a:latin typeface="Avenir Next" panose="020B0503020202020204" pitchFamily="34" charset="0"/>
              </a:rPr>
              <a:t>Brikolasje</a:t>
            </a:r>
            <a:r>
              <a:rPr lang="nb-NO" sz="2000" dirty="0">
                <a:latin typeface="Avenir Next" panose="020B0503020202020204" pitchFamily="34" charset="0"/>
              </a:rPr>
              <a:t>. In </a:t>
            </a:r>
            <a:r>
              <a:rPr lang="nb-NO" sz="2000" i="1" dirty="0">
                <a:latin typeface="Avenir Next" panose="020B0503020202020204" pitchFamily="34" charset="0"/>
              </a:rPr>
              <a:t>Stor norsk ordbok</a:t>
            </a:r>
            <a:r>
              <a:rPr lang="nb-NO" sz="2000" dirty="0">
                <a:latin typeface="Avenir Next" panose="020B0503020202020204" pitchFamily="34" charset="0"/>
              </a:rPr>
              <a:t>. Hentet 06.05.2022, fra </a:t>
            </a:r>
            <a:r>
              <a:rPr lang="nb-NO" sz="2000" dirty="0">
                <a:latin typeface="Avenir Next" panose="020B0503020202020204" pitchFamily="34" charset="0"/>
                <a:hlinkClick r:id="rId2"/>
              </a:rPr>
              <a:t>https://www.ordnett.no/search?phrase=brikolasje&amp;publications=55</a:t>
            </a:r>
            <a:endParaRPr lang="nb-NO" sz="2000" dirty="0">
              <a:latin typeface="Avenir Next" panose="020B0503020202020204" pitchFamily="34" charset="0"/>
            </a:endParaRPr>
          </a:p>
          <a:p>
            <a:r>
              <a:rPr lang="nb-NO" sz="2000" dirty="0" err="1">
                <a:latin typeface="Avenir Next" panose="020B0503020202020204" pitchFamily="34" charset="0"/>
              </a:rPr>
              <a:t>Tetzchner</a:t>
            </a:r>
            <a:r>
              <a:rPr lang="nb-NO" sz="2000" dirty="0">
                <a:latin typeface="Avenir Next" panose="020B0503020202020204" pitchFamily="34" charset="0"/>
              </a:rPr>
              <a:t>, S. v. (2012). </a:t>
            </a:r>
            <a:r>
              <a:rPr lang="nb-NO" sz="2000" i="1" dirty="0">
                <a:latin typeface="Avenir Next" panose="020B0503020202020204" pitchFamily="34" charset="0"/>
              </a:rPr>
              <a:t>Utviklingspsykologi</a:t>
            </a:r>
            <a:r>
              <a:rPr lang="nb-NO" sz="2000" dirty="0">
                <a:latin typeface="Avenir Next" panose="020B0503020202020204" pitchFamily="34" charset="0"/>
              </a:rPr>
              <a:t> (2. utg. ed.). Gyldendal akademisk. </a:t>
            </a:r>
          </a:p>
          <a:p>
            <a:endParaRPr lang="nb-NO" sz="2000" dirty="0">
              <a:latin typeface="Avenir Next" panose="020B0503020202020204" pitchFamily="34" charset="0"/>
            </a:endParaRPr>
          </a:p>
          <a:p>
            <a:endParaRPr lang="nb-NO" sz="20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42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C945CB-C1F5-5640-93F4-628B3AD69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Andre iterasjon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35053B1-6001-1943-A71E-C650FE222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364752" y="1150887"/>
            <a:ext cx="3852515" cy="5294063"/>
          </a:xfr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7A11D55-B297-C34B-9752-3E61595DD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94024" y="1169871"/>
            <a:ext cx="3836525" cy="5272087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C67E4E9F-6382-CA40-AF32-41A9D1EBFC7A}"/>
              </a:ext>
            </a:extLst>
          </p:cNvPr>
          <p:cNvSpPr txBox="1"/>
          <p:nvPr/>
        </p:nvSpPr>
        <p:spPr>
          <a:xfrm>
            <a:off x="1200148" y="5943600"/>
            <a:ext cx="4668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latin typeface="Avenir Next" panose="020B0503020202020204" pitchFamily="34" charset="0"/>
              </a:rPr>
              <a:t>Valgt som en av fire ulike skisser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5B7B8BCA-4138-D344-AE72-533C63210D0C}"/>
              </a:ext>
            </a:extLst>
          </p:cNvPr>
          <p:cNvSpPr txBox="1"/>
          <p:nvPr/>
        </p:nvSpPr>
        <p:spPr>
          <a:xfrm>
            <a:off x="8029576" y="5943600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>
                <a:latin typeface="Avenir Next" panose="020B0503020202020204" pitchFamily="34" charset="0"/>
              </a:rPr>
              <a:t>Samskaping</a:t>
            </a:r>
            <a:endParaRPr lang="nb-NO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75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1532088C-B85E-E84A-8B51-EB56EDBCF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86405" y="1710531"/>
            <a:ext cx="4298950" cy="322421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20E05FC-D0DD-FB42-BE53-8920906A3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93298" y="1710530"/>
            <a:ext cx="4298950" cy="3224213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B1F3AA9-56CA-0F47-91D9-86118AC4D7BF}"/>
              </a:ext>
            </a:extLst>
          </p:cNvPr>
          <p:cNvSpPr txBox="1"/>
          <p:nvPr/>
        </p:nvSpPr>
        <p:spPr>
          <a:xfrm>
            <a:off x="5797113" y="1614476"/>
            <a:ext cx="48442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dirty="0">
                <a:latin typeface="Avenir Next" panose="020B0503020202020204" pitchFamily="34" charset="0"/>
              </a:rPr>
              <a:t>W</a:t>
            </a:r>
          </a:p>
          <a:p>
            <a:pPr algn="ctr"/>
            <a:r>
              <a:rPr lang="nb-NO" sz="2400" dirty="0">
                <a:latin typeface="Avenir Next" panose="020B0503020202020204" pitchFamily="34" charset="0"/>
              </a:rPr>
              <a:t>O</a:t>
            </a:r>
          </a:p>
          <a:p>
            <a:pPr algn="ctr"/>
            <a:r>
              <a:rPr lang="nb-NO" sz="2400" dirty="0">
                <a:latin typeface="Avenir Next" panose="020B0503020202020204" pitchFamily="34" charset="0"/>
              </a:rPr>
              <a:t>R</a:t>
            </a:r>
          </a:p>
          <a:p>
            <a:pPr algn="ctr"/>
            <a:r>
              <a:rPr lang="nb-NO" sz="2400" dirty="0">
                <a:latin typeface="Avenir Next" panose="020B0503020202020204" pitchFamily="34" charset="0"/>
              </a:rPr>
              <a:t>K</a:t>
            </a:r>
          </a:p>
          <a:p>
            <a:pPr algn="ctr"/>
            <a:r>
              <a:rPr lang="nb-NO" sz="2400" dirty="0">
                <a:latin typeface="Avenir Next" panose="020B0503020202020204" pitchFamily="34" charset="0"/>
              </a:rPr>
              <a:t>S</a:t>
            </a:r>
          </a:p>
          <a:p>
            <a:pPr algn="ctr"/>
            <a:r>
              <a:rPr lang="nb-NO" sz="2400" dirty="0">
                <a:latin typeface="Avenir Next" panose="020B0503020202020204" pitchFamily="34" charset="0"/>
              </a:rPr>
              <a:t>H</a:t>
            </a:r>
          </a:p>
          <a:p>
            <a:pPr algn="ctr"/>
            <a:r>
              <a:rPr lang="nb-NO" sz="2400" dirty="0">
                <a:latin typeface="Avenir Next" panose="020B0503020202020204" pitchFamily="34" charset="0"/>
              </a:rPr>
              <a:t>O</a:t>
            </a:r>
          </a:p>
          <a:p>
            <a:pPr algn="ctr"/>
            <a:r>
              <a:rPr lang="nb-NO" sz="2400" dirty="0">
                <a:latin typeface="Avenir Next" panose="020B0503020202020204" pitchFamily="34" charset="0"/>
              </a:rPr>
              <a:t>P</a:t>
            </a:r>
          </a:p>
          <a:p>
            <a:pPr algn="ctr"/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67074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F2CA9C-154B-BA45-9C80-85991C5E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Formkonsept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FA5C5C1-6F99-FD45-B2F9-1C23B67D4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412" y="1690688"/>
            <a:ext cx="4889500" cy="43561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A65D5459-F677-8D4F-99F4-25BA1A9E267C}"/>
              </a:ext>
            </a:extLst>
          </p:cNvPr>
          <p:cNvSpPr txBox="1"/>
          <p:nvPr/>
        </p:nvSpPr>
        <p:spPr>
          <a:xfrm>
            <a:off x="7797164" y="4292462"/>
            <a:ext cx="387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venir Next" panose="020B0503020202020204" pitchFamily="34" charset="0"/>
              </a:rPr>
              <a:t>Konsept: </a:t>
            </a:r>
          </a:p>
          <a:p>
            <a:endParaRPr lang="nb-NO" dirty="0">
              <a:latin typeface="Avenir Next" panose="020B0503020202020204" pitchFamily="34" charset="0"/>
            </a:endParaRPr>
          </a:p>
          <a:p>
            <a:r>
              <a:rPr lang="nb-NO" dirty="0">
                <a:latin typeface="Avenir Next" panose="020B0503020202020204" pitchFamily="34" charset="0"/>
              </a:rPr>
              <a:t>En bærende designidé som gir designerne støtte i alle valgene som må tas underveis i arbeidet</a:t>
            </a:r>
          </a:p>
          <a:p>
            <a:endParaRPr lang="nb-NO" dirty="0">
              <a:latin typeface="Avenir Next" panose="020B0503020202020204" pitchFamily="34" charset="0"/>
            </a:endParaRPr>
          </a:p>
          <a:p>
            <a:pPr algn="r"/>
            <a:r>
              <a:rPr lang="nb-NO" sz="1600" dirty="0">
                <a:latin typeface="Avenir Next" panose="020B0503020202020204" pitchFamily="34" charset="0"/>
              </a:rPr>
              <a:t>- </a:t>
            </a:r>
            <a:r>
              <a:rPr lang="nb-NO" sz="1600" dirty="0" err="1">
                <a:latin typeface="Avenir Next" panose="020B0503020202020204" pitchFamily="34" charset="0"/>
              </a:rPr>
              <a:t>Bratteteig</a:t>
            </a:r>
            <a:r>
              <a:rPr lang="nb-NO" sz="1600" dirty="0">
                <a:latin typeface="Avenir Next" panose="020B0503020202020204" pitchFamily="34" charset="0"/>
              </a:rPr>
              <a:t> 2021, s 47</a:t>
            </a:r>
          </a:p>
        </p:txBody>
      </p:sp>
    </p:spTree>
    <p:extLst>
      <p:ext uri="{BB962C8B-B14F-4D97-AF65-F5344CB8AC3E}">
        <p14:creationId xmlns:p14="http://schemas.microsoft.com/office/powerpoint/2010/main" val="374684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>
            <a:extLst>
              <a:ext uri="{FF2B5EF4-FFF2-40B4-BE49-F238E27FC236}">
                <a16:creationId xmlns:a16="http://schemas.microsoft.com/office/drawing/2014/main" id="{8243B45A-8C09-A54D-9296-DD679FCA7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nb-NO" dirty="0"/>
              <a:t>Rolle - prototype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64EA9BB0-812C-384A-92F3-8A7B19951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60838"/>
          </a:xfrm>
        </p:spPr>
        <p:txBody>
          <a:bodyPr/>
          <a:lstStyle/>
          <a:p>
            <a:pPr marL="0" indent="0">
              <a:buNone/>
            </a:pPr>
            <a:r>
              <a:rPr lang="nb-NO" dirty="0">
                <a:latin typeface="Avenir Next" panose="020B0503020202020204" pitchFamily="34" charset="0"/>
              </a:rPr>
              <a:t>«Leken er ikke en kopi av virkeligheten, men en fortolkning»</a:t>
            </a:r>
          </a:p>
          <a:p>
            <a:pPr marL="0" indent="0" algn="r">
              <a:buNone/>
            </a:pPr>
            <a:r>
              <a:rPr lang="nb-NO" sz="1600" dirty="0">
                <a:latin typeface="Avenir Next" panose="020B0503020202020204" pitchFamily="34" charset="0"/>
              </a:rPr>
              <a:t>By 2009, s208</a:t>
            </a:r>
          </a:p>
          <a:p>
            <a:pPr marL="0" indent="0">
              <a:buNone/>
            </a:pPr>
            <a:endParaRPr lang="nb-NO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endParaRPr lang="nb-NO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nb-NO" dirty="0">
                <a:latin typeface="Avenir Next" panose="020B0503020202020204" pitchFamily="34" charset="0"/>
              </a:rPr>
              <a:t>Vår bruker vil:</a:t>
            </a:r>
          </a:p>
          <a:p>
            <a:pPr marL="0" indent="0">
              <a:buNone/>
            </a:pPr>
            <a:r>
              <a:rPr lang="nb-NO" dirty="0">
                <a:solidFill>
                  <a:srgbClr val="00B050"/>
                </a:solidFill>
                <a:latin typeface="Avenir Next" panose="020B0503020202020204" pitchFamily="34" charset="0"/>
              </a:rPr>
              <a:t>Leke alene</a:t>
            </a:r>
          </a:p>
          <a:p>
            <a:pPr marL="0" indent="0">
              <a:buNone/>
            </a:pPr>
            <a:r>
              <a:rPr lang="nb-NO" dirty="0">
                <a:solidFill>
                  <a:srgbClr val="00B050"/>
                </a:solidFill>
                <a:latin typeface="Avenir Next" panose="020B0503020202020204" pitchFamily="34" charset="0"/>
              </a:rPr>
              <a:t>Leke sammen</a:t>
            </a:r>
          </a:p>
        </p:txBody>
      </p:sp>
    </p:spTree>
    <p:extLst>
      <p:ext uri="{BB962C8B-B14F-4D97-AF65-F5344CB8AC3E}">
        <p14:creationId xmlns:p14="http://schemas.microsoft.com/office/powerpoint/2010/main" val="3990290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89D716-DDF9-1F47-BF94-3FD58EBBD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Rolleprototype: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6D3E4E-1755-AE4E-A0FD-02D1F994E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Kommer</a:t>
            </a:r>
          </a:p>
        </p:txBody>
      </p:sp>
    </p:spTree>
    <p:extLst>
      <p:ext uri="{BB962C8B-B14F-4D97-AF65-F5344CB8AC3E}">
        <p14:creationId xmlns:p14="http://schemas.microsoft.com/office/powerpoint/2010/main" val="1286030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A870CB25-FD9E-B24E-9CD3-012EC38EA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22251" y="-22298"/>
            <a:ext cx="5600252" cy="77821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014BC382-F49C-6D4E-9E7F-B3C826E6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15" y="402153"/>
            <a:ext cx="11213124" cy="64306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/>
              <a:t>Implementasjon </a:t>
            </a:r>
          </a:p>
        </p:txBody>
      </p:sp>
    </p:spTree>
    <p:extLst>
      <p:ext uri="{BB962C8B-B14F-4D97-AF65-F5344CB8AC3E}">
        <p14:creationId xmlns:p14="http://schemas.microsoft.com/office/powerpoint/2010/main" val="1482049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2EA645-AF43-D245-83B6-0396FBFD6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720" y="2207578"/>
            <a:ext cx="4526280" cy="4486275"/>
          </a:xfrm>
        </p:spPr>
        <p:txBody>
          <a:bodyPr/>
          <a:lstStyle/>
          <a:p>
            <a:pPr marL="0" indent="0">
              <a:buNone/>
            </a:pPr>
            <a:r>
              <a:rPr lang="nb-NO" i="1" dirty="0"/>
              <a:t>«det å hente inn ting, skriftlig stoff osv. som andre har laget før, for gjenbruk etter eget behov </a:t>
            </a:r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r>
              <a:rPr lang="nb-NO" i="1" dirty="0"/>
              <a:t>noe som er satt sammen av slikt innhentet stoff»</a:t>
            </a:r>
          </a:p>
          <a:p>
            <a:pPr marL="0" indent="0">
              <a:buNone/>
            </a:pPr>
            <a:endParaRPr lang="nb-NO" i="1" dirty="0"/>
          </a:p>
          <a:p>
            <a:pPr marL="0" indent="0" algn="r">
              <a:buNone/>
            </a:pPr>
            <a:r>
              <a:rPr lang="nb-NO" sz="1800" dirty="0"/>
              <a:t>- </a:t>
            </a:r>
            <a:r>
              <a:rPr lang="nb-NO" sz="1800" dirty="0" err="1"/>
              <a:t>Guttu</a:t>
            </a:r>
            <a:r>
              <a:rPr lang="nb-NO" sz="1800" dirty="0"/>
              <a:t> T., Gundersen D., </a:t>
            </a:r>
            <a:r>
              <a:rPr lang="nb-NO" sz="1800" dirty="0" err="1"/>
              <a:t>Wangensteen</a:t>
            </a:r>
            <a:r>
              <a:rPr lang="nb-NO" sz="1800" dirty="0"/>
              <a:t> B., 2022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44FE504-A6CF-ED47-AA6D-F75379361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9760"/>
            <a:ext cx="5974080" cy="796544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E9F2EC3-2FB9-594B-97FD-FAA28FE28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>
                <a:solidFill>
                  <a:schemeClr val="bg1"/>
                </a:solidFill>
              </a:rPr>
              <a:t>Brikolasje</a:t>
            </a:r>
            <a:r>
              <a:rPr lang="nb-NO" dirty="0"/>
              <a:t>     </a:t>
            </a:r>
            <a:r>
              <a:rPr lang="nb-NO" dirty="0" err="1"/>
              <a:t>Bricolage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720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593193-9BA0-9248-ABCC-871C2477E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Touch – and – </a:t>
            </a:r>
            <a:r>
              <a:rPr lang="nb-NO" dirty="0" err="1"/>
              <a:t>feel</a:t>
            </a:r>
            <a:r>
              <a:rPr lang="nb-NO" dirty="0"/>
              <a:t> prototype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65DFA1D-8E97-2643-9009-9A0CB8A3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96666"/>
            <a:ext cx="3224212" cy="241815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353ADC2-98DB-AE4A-8510-58F67D1A4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6" y="1896666"/>
            <a:ext cx="5410200" cy="40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25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4512</TotalTime>
  <Words>511</Words>
  <Application>Microsoft Macintosh PowerPoint</Application>
  <PresentationFormat>Widescreen</PresentationFormat>
  <Paragraphs>87</Paragraphs>
  <Slides>14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21" baseType="lpstr">
      <vt:lpstr>Arial</vt:lpstr>
      <vt:lpstr>Arial Hebrew Scholar</vt:lpstr>
      <vt:lpstr>Avenir Next</vt:lpstr>
      <vt:lpstr>Calibri</vt:lpstr>
      <vt:lpstr>Calibri Light</vt:lpstr>
      <vt:lpstr>Wingdings</vt:lpstr>
      <vt:lpstr>Office-tema</vt:lpstr>
      <vt:lpstr>Pr t  typer</vt:lpstr>
      <vt:lpstr>Andre iterasjon</vt:lpstr>
      <vt:lpstr>PowerPoint-presentasjon</vt:lpstr>
      <vt:lpstr>Formkonsept</vt:lpstr>
      <vt:lpstr>Rolle - prototype</vt:lpstr>
      <vt:lpstr>Rolleprototype: </vt:lpstr>
      <vt:lpstr>Implementasjon </vt:lpstr>
      <vt:lpstr>Brikolasje     Bricolage</vt:lpstr>
      <vt:lpstr>Touch – and – feel prototype</vt:lpstr>
      <vt:lpstr>Visjon</vt:lpstr>
      <vt:lpstr>Designidé</vt:lpstr>
      <vt:lpstr>Evaluering videre</vt:lpstr>
      <vt:lpstr>PowerPoint-presentasjon</vt:lpstr>
      <vt:lpstr>Kilder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  t   typer</dc:title>
  <dc:creator>Line Bolgvåg</dc:creator>
  <cp:lastModifiedBy>Line Bolgvåg</cp:lastModifiedBy>
  <cp:revision>53</cp:revision>
  <dcterms:created xsi:type="dcterms:W3CDTF">2022-05-04T14:42:57Z</dcterms:created>
  <dcterms:modified xsi:type="dcterms:W3CDTF">2022-05-08T14:50:47Z</dcterms:modified>
</cp:coreProperties>
</file>