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qVrP8SQAwUfVhG6MukAus0VFQ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838200" y="1122363"/>
            <a:ext cx="98298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F0EF"/>
              </a:buClr>
              <a:buSzPts val="5200"/>
              <a:buFont typeface="Gentium Bas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838200" y="3602038"/>
            <a:ext cx="9829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CF0EF"/>
              </a:buClr>
              <a:buSzPts val="2000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839788" y="731520"/>
            <a:ext cx="3932237" cy="2341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/>
          <p:nvPr>
            <p:ph idx="2" type="pic"/>
          </p:nvPr>
        </p:nvSpPr>
        <p:spPr>
          <a:xfrm>
            <a:off x="5183188" y="687257"/>
            <a:ext cx="6172200" cy="5173794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839788" y="3429000"/>
            <a:ext cx="3932237" cy="243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 rot="5400000">
            <a:off x="4185111" y="-1157503"/>
            <a:ext cx="382177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 rot="5400000">
            <a:off x="7350315" y="2106105"/>
            <a:ext cx="537807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 rot="5400000">
            <a:off x="2016315" y="-446595"/>
            <a:ext cx="537807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ctrTitle"/>
          </p:nvPr>
        </p:nvSpPr>
        <p:spPr>
          <a:xfrm>
            <a:off x="838200" y="1122363"/>
            <a:ext cx="98298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5200"/>
              <a:buFont typeface="Gentium Bas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subTitle"/>
          </p:nvPr>
        </p:nvSpPr>
        <p:spPr>
          <a:xfrm>
            <a:off x="838200" y="3602038"/>
            <a:ext cx="9829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5200"/>
              <a:buFont typeface="Gentium Bas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sz="2000">
                <a:solidFill>
                  <a:srgbClr val="885FA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838200" y="2195847"/>
            <a:ext cx="5181600" cy="39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2" type="body"/>
          </p:nvPr>
        </p:nvSpPr>
        <p:spPr>
          <a:xfrm>
            <a:off x="6172200" y="2195847"/>
            <a:ext cx="5181600" cy="3981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839788" y="731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839788" y="2149131"/>
            <a:ext cx="5157787" cy="693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b="0" i="1"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839788" y="2910625"/>
            <a:ext cx="5157787" cy="310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3" type="body"/>
          </p:nvPr>
        </p:nvSpPr>
        <p:spPr>
          <a:xfrm>
            <a:off x="6172200" y="2149131"/>
            <a:ext cx="5183188" cy="6936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b="0" i="1"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9"/>
          <p:cNvSpPr txBox="1"/>
          <p:nvPr>
            <p:ph idx="4" type="body"/>
          </p:nvPr>
        </p:nvSpPr>
        <p:spPr>
          <a:xfrm>
            <a:off x="6172200" y="2910625"/>
            <a:ext cx="5183188" cy="310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838200" y="7315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839788" y="731520"/>
            <a:ext cx="3932237" cy="2346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5183188" y="731521"/>
            <a:ext cx="6172200" cy="5129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885F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" name="Google Shape;7;p13"/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8" name="Google Shape;8;p13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" name="Google Shape;9;p13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3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3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" name="Google Shape;12;p13"/>
            <p:cNvSpPr/>
            <p:nvPr/>
          </p:nvSpPr>
          <p:spPr>
            <a:xfrm>
              <a:off x="4277016" y="-1"/>
              <a:ext cx="3637968" cy="580875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4" name="Google Shape;14;p13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F0EF"/>
              </a:buClr>
              <a:buSzPts val="4400"/>
              <a:buFont typeface="Gentium Basic"/>
              <a:buNone/>
              <a:defRPr b="0" i="0" sz="4400" u="none" cap="none" strike="noStrike">
                <a:solidFill>
                  <a:srgbClr val="ECF0EF"/>
                </a:solidFill>
                <a:latin typeface="Gentium Basic"/>
                <a:ea typeface="Gentium Basic"/>
                <a:cs typeface="Gentium Basic"/>
                <a:sym typeface="Gentium Bas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CF0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CF0E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100" u="none" cap="none">
                <a:solidFill>
                  <a:srgbClr val="ECF0E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ECF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7" name="Google Shape;27;p12"/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28" name="Google Shape;28;p12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12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12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" name="Google Shape;31;p12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" name="Google Shape;32;p12"/>
            <p:cNvSpPr/>
            <p:nvPr/>
          </p:nvSpPr>
          <p:spPr>
            <a:xfrm>
              <a:off x="4277016" y="-1"/>
              <a:ext cx="3637968" cy="580875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  <a:defRPr b="0" i="0" sz="4400" u="none" cap="none" strike="noStrike">
                <a:solidFill>
                  <a:srgbClr val="885FA8"/>
                </a:solidFill>
                <a:latin typeface="Gentium Basic"/>
                <a:ea typeface="Gentium Basic"/>
                <a:cs typeface="Gentium Basic"/>
                <a:sym typeface="Gentium Bas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100" u="none" cap="none">
                <a:solidFill>
                  <a:srgbClr val="885FA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/>
          <p:nvPr/>
        </p:nvSpPr>
        <p:spPr>
          <a:xfrm>
            <a:off x="-1" y="3"/>
            <a:ext cx="12192001" cy="6857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Regnbue på himmel" id="114" name="Google Shape;114;p1"/>
          <p:cNvPicPr preferRelativeResize="0"/>
          <p:nvPr/>
        </p:nvPicPr>
        <p:blipFill rotWithShape="1">
          <a:blip r:embed="rId3">
            <a:alphaModFix amt="40000"/>
          </a:blip>
          <a:srcRect b="2116" l="0" r="-1" t="135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"/>
          <p:cNvGrpSpPr/>
          <p:nvPr/>
        </p:nvGrpSpPr>
        <p:grpSpPr>
          <a:xfrm>
            <a:off x="628366" y="87"/>
            <a:ext cx="10933011" cy="6864297"/>
            <a:chOff x="628366" y="87"/>
            <a:chExt cx="10933011" cy="6864297"/>
          </a:xfrm>
        </p:grpSpPr>
        <p:cxnSp>
          <p:nvCxnSpPr>
            <p:cNvPr id="116" name="Google Shape;116;p1"/>
            <p:cNvCxnSpPr/>
            <p:nvPr/>
          </p:nvCxnSpPr>
          <p:spPr>
            <a:xfrm rot="-5400000">
              <a:off x="-1282750" y="3429044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"/>
            <p:cNvCxnSpPr/>
            <p:nvPr/>
          </p:nvCxnSpPr>
          <p:spPr>
            <a:xfrm rot="-5400000">
              <a:off x="6688336" y="3429043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1"/>
            <p:cNvCxnSpPr/>
            <p:nvPr/>
          </p:nvCxnSpPr>
          <p:spPr>
            <a:xfrm>
              <a:off x="628366" y="3413532"/>
              <a:ext cx="2585819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1"/>
            <p:cNvSpPr/>
            <p:nvPr/>
          </p:nvSpPr>
          <p:spPr>
            <a:xfrm>
              <a:off x="3222063" y="702002"/>
              <a:ext cx="5759819" cy="6155995"/>
            </a:xfrm>
            <a:custGeom>
              <a:rect b="b" l="l" r="r" t="t"/>
              <a:pathLst>
                <a:path extrusionOk="0" h="4617719" w="4320540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20" name="Google Shape;120;p1"/>
            <p:cNvCxnSpPr/>
            <p:nvPr/>
          </p:nvCxnSpPr>
          <p:spPr>
            <a:xfrm>
              <a:off x="8974010" y="3413529"/>
              <a:ext cx="258736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" name="Google Shape;121;p1"/>
            <p:cNvCxnSpPr/>
            <p:nvPr/>
          </p:nvCxnSpPr>
          <p:spPr>
            <a:xfrm rot="-5400000">
              <a:off x="8132421" y="3431507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1"/>
            <p:cNvCxnSpPr/>
            <p:nvPr/>
          </p:nvCxnSpPr>
          <p:spPr>
            <a:xfrm rot="-5400000">
              <a:off x="-2796164" y="3435428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3" name="Google Shape;123;p1"/>
          <p:cNvSpPr txBox="1"/>
          <p:nvPr>
            <p:ph type="ctrTitle"/>
          </p:nvPr>
        </p:nvSpPr>
        <p:spPr>
          <a:xfrm>
            <a:off x="3471863" y="3429000"/>
            <a:ext cx="52482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Gentium Basic"/>
              <a:buNone/>
            </a:pPr>
            <a:r>
              <a:rPr lang="no-NO">
                <a:solidFill>
                  <a:srgbClr val="FFFFFF"/>
                </a:solidFill>
              </a:rPr>
              <a:t>«Sanse det ikke sansbare»</a:t>
            </a:r>
            <a:endParaRPr/>
          </a:p>
        </p:txBody>
      </p:sp>
      <p:sp>
        <p:nvSpPr>
          <p:cNvPr id="124" name="Google Shape;124;p1"/>
          <p:cNvSpPr txBox="1"/>
          <p:nvPr>
            <p:ph idx="1" type="subTitle"/>
          </p:nvPr>
        </p:nvSpPr>
        <p:spPr>
          <a:xfrm>
            <a:off x="3471863" y="1932808"/>
            <a:ext cx="5248275" cy="1321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no-NO" sz="3200">
                <a:solidFill>
                  <a:srgbClr val="FFFFFF"/>
                </a:solidFill>
              </a:rPr>
              <a:t>Gruppe27: Eureka!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Hva har vi så langt?</a:t>
            </a:r>
            <a:endParaRPr/>
          </a:p>
        </p:txBody>
      </p:sp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3200"/>
              <a:buChar char="•"/>
            </a:pPr>
            <a:r>
              <a:rPr lang="no-NO" sz="3200"/>
              <a:t>Identifisering av problem er ikke lett!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Utfordringer</a:t>
            </a:r>
            <a:endParaRPr/>
          </a:p>
        </p:txBody>
      </p:sp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Tilgang til målgruppen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Begrensede ressurser (komponenter, tid osv.)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Formgivning</a:t>
            </a:r>
            <a:endParaRPr/>
          </a:p>
          <a:p>
            <a:pPr indent="-1143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ECF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1" name="Google Shape;131;p2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2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2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2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" name="Google Shape;135;p2"/>
            <p:cNvSpPr/>
            <p:nvPr/>
          </p:nvSpPr>
          <p:spPr>
            <a:xfrm>
              <a:off x="4277016" y="-1"/>
              <a:ext cx="3637968" cy="580875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rect b="b" l="l" r="r" t="t"/>
              <a:pathLst>
                <a:path extrusionOk="0" h="434911" w="2679858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37" name="Google Shape;137;p2"/>
          <p:cNvSpPr/>
          <p:nvPr/>
        </p:nvSpPr>
        <p:spPr>
          <a:xfrm>
            <a:off x="-1667" y="4738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rgbClr val="ECF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9" name="Google Shape;139;p2"/>
          <p:cNvCxnSpPr/>
          <p:nvPr/>
        </p:nvCxnSpPr>
        <p:spPr>
          <a:xfrm rot="-5400000">
            <a:off x="8132657" y="3424306"/>
            <a:ext cx="6857912" cy="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Hva har gjort frem til nå? – Pt.1</a:t>
            </a:r>
            <a:endParaRPr/>
          </a:p>
        </p:txBody>
      </p:sp>
      <p:grpSp>
        <p:nvGrpSpPr>
          <p:cNvPr id="141" name="Google Shape;141;p2"/>
          <p:cNvGrpSpPr/>
          <p:nvPr/>
        </p:nvGrpSpPr>
        <p:grpSpPr>
          <a:xfrm>
            <a:off x="847442" y="2995553"/>
            <a:ext cx="10497115" cy="2209919"/>
            <a:chOff x="9242" y="806390"/>
            <a:chExt cx="10497115" cy="2209919"/>
          </a:xfrm>
        </p:grpSpPr>
        <p:sp>
          <p:nvSpPr>
            <p:cNvPr id="142" name="Google Shape;142;p2"/>
            <p:cNvSpPr/>
            <p:nvPr/>
          </p:nvSpPr>
          <p:spPr>
            <a:xfrm>
              <a:off x="9242" y="806390"/>
              <a:ext cx="5524797" cy="220991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1114202" y="806390"/>
              <a:ext cx="3314878" cy="220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12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o-NO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Ble kjent med hverandre</a:t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981560" y="806390"/>
              <a:ext cx="5524797" cy="220991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6086520" y="806390"/>
              <a:ext cx="3314878" cy="220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12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lang="no-NO" sz="30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Mulighetsrommet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rgbClr val="ECF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3"/>
          <p:cNvSpPr txBox="1"/>
          <p:nvPr>
            <p:ph type="title"/>
          </p:nvPr>
        </p:nvSpPr>
        <p:spPr>
          <a:xfrm>
            <a:off x="838200" y="727323"/>
            <a:ext cx="3798436" cy="1914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Valg av tema</a:t>
            </a:r>
            <a:endParaRPr/>
          </a:p>
        </p:txBody>
      </p:sp>
      <p:sp>
        <p:nvSpPr>
          <p:cNvPr id="153" name="Google Shape;153;p3"/>
          <p:cNvSpPr txBox="1"/>
          <p:nvPr>
            <p:ph idx="1" type="body"/>
          </p:nvPr>
        </p:nvSpPr>
        <p:spPr>
          <a:xfrm>
            <a:off x="838200" y="2788920"/>
            <a:ext cx="3798436" cy="3388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Oppgave 2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«Sanse det ikke – sansbare»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Bruke sensorbasertteknologi </a:t>
            </a:r>
            <a:endParaRPr/>
          </a:p>
        </p:txBody>
      </p:sp>
      <p:grpSp>
        <p:nvGrpSpPr>
          <p:cNvPr id="154" name="Google Shape;154;p3"/>
          <p:cNvGrpSpPr/>
          <p:nvPr/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5167689" y="0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3"/>
            <p:cNvCxnSpPr/>
            <p:nvPr/>
          </p:nvCxnSpPr>
          <p:spPr>
            <a:xfrm>
              <a:off x="11560990" y="-6437"/>
              <a:ext cx="5783" cy="685800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7" name="Google Shape;157;p3"/>
            <p:cNvCxnSpPr/>
            <p:nvPr/>
          </p:nvCxnSpPr>
          <p:spPr>
            <a:xfrm>
              <a:off x="5167689" y="581337"/>
              <a:ext cx="639962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3"/>
            <p:cNvCxnSpPr/>
            <p:nvPr/>
          </p:nvCxnSpPr>
          <p:spPr>
            <a:xfrm>
              <a:off x="5167689" y="6276734"/>
              <a:ext cx="6399627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Avmerking"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287" y="914436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Hva har gjort frem til nå? – Pt.2</a:t>
            </a:r>
            <a:endParaRPr/>
          </a:p>
        </p:txBody>
      </p:sp>
      <p:grpSp>
        <p:nvGrpSpPr>
          <p:cNvPr id="165" name="Google Shape;165;p4"/>
          <p:cNvGrpSpPr/>
          <p:nvPr/>
        </p:nvGrpSpPr>
        <p:grpSpPr>
          <a:xfrm>
            <a:off x="841280" y="3349838"/>
            <a:ext cx="10509438" cy="1501348"/>
            <a:chOff x="3080" y="1160675"/>
            <a:chExt cx="10509438" cy="1501348"/>
          </a:xfrm>
        </p:grpSpPr>
        <p:sp>
          <p:nvSpPr>
            <p:cNvPr id="166" name="Google Shape;166;p4"/>
            <p:cNvSpPr/>
            <p:nvPr/>
          </p:nvSpPr>
          <p:spPr>
            <a:xfrm>
              <a:off x="3080" y="1160675"/>
              <a:ext cx="3753370" cy="150134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753754" y="1160675"/>
              <a:ext cx="2252022" cy="1501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no-NO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Id</a:t>
              </a:r>
              <a:r>
                <a:rPr b="0" i="0" lang="no-NO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é</a:t>
              </a:r>
              <a:r>
                <a:rPr lang="no-NO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dugnad</a:t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381114" y="1160675"/>
              <a:ext cx="3753370" cy="150134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4131788" y="1160675"/>
              <a:ext cx="2252022" cy="1501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no-NO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Vurdering</a:t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759148" y="1160675"/>
              <a:ext cx="3753370" cy="1501348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7509822" y="1160675"/>
              <a:ext cx="2252022" cy="1501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venir"/>
                <a:buNone/>
              </a:pPr>
              <a:r>
                <a:rPr lang="no-NO" sz="2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Avgrensning av valg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1903" y="-597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rgbClr val="ECF0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8" name="Google Shape;178;p5"/>
          <p:cNvGrpSpPr/>
          <p:nvPr/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79" name="Google Shape;179;p5"/>
            <p:cNvCxnSpPr/>
            <p:nvPr/>
          </p:nvCxnSpPr>
          <p:spPr>
            <a:xfrm>
              <a:off x="1667" y="6276706"/>
              <a:ext cx="12189811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572" y="580876"/>
              <a:ext cx="121920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1" name="Google Shape;181;p5"/>
            <p:cNvCxnSpPr/>
            <p:nvPr/>
          </p:nvCxnSpPr>
          <p:spPr>
            <a:xfrm rot="-5400000">
              <a:off x="8134324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5"/>
            <p:cNvCxnSpPr/>
            <p:nvPr/>
          </p:nvCxnSpPr>
          <p:spPr>
            <a:xfrm rot="-5400000">
              <a:off x="-2794261" y="3428956"/>
              <a:ext cx="6857912" cy="0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83" name="Google Shape;183;p5"/>
          <p:cNvCxnSpPr/>
          <p:nvPr/>
        </p:nvCxnSpPr>
        <p:spPr>
          <a:xfrm rot="10800000">
            <a:off x="6091410" y="574154"/>
            <a:ext cx="4590" cy="5693884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984" y="949029"/>
            <a:ext cx="10806851" cy="4944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Foreløpige ideer</a:t>
            </a:r>
            <a:endParaRPr/>
          </a:p>
        </p:txBody>
      </p:sp>
      <p:pic>
        <p:nvPicPr>
          <p:cNvPr id="190" name="Google Shape;19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255" y="2251809"/>
            <a:ext cx="2677825" cy="260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5797" y="2606402"/>
            <a:ext cx="1645169" cy="164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16001" y="2620585"/>
            <a:ext cx="1645169" cy="16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2950" y="2586035"/>
            <a:ext cx="16478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Målgruppe og tilgang </a:t>
            </a:r>
            <a:endParaRPr/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b="1" lang="no-NO"/>
              <a:t>Smart dyrepass: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Font typeface="Avenir"/>
              <a:buChar char="-"/>
            </a:pPr>
            <a:r>
              <a:rPr lang="no-NO"/>
              <a:t>De som bor alene + Jobber og travelt + Har kjæledyr hjemme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5FA8"/>
              </a:buClr>
              <a:buSzPts val="1600"/>
              <a:buFont typeface="Avenir"/>
              <a:buChar char="-"/>
            </a:pPr>
            <a:r>
              <a:rPr lang="no-NO"/>
              <a:t>Facebookgrupper, bekjente, naboer etc.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b="1" lang="no-NO"/>
              <a:t>Temperatur og luftfuktighet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None/>
            </a:pPr>
            <a:r>
              <a:rPr lang="no-NO"/>
              <a:t>-  Ikke bestemt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Undersøkelsesmetoder</a:t>
            </a:r>
            <a:endParaRPr/>
          </a:p>
        </p:txBody>
      </p:sp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Intervjuer og innholdsanalyse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Observasjon og feltarbeid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Spørreundersøkelser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5FA8"/>
              </a:buClr>
              <a:buSzPts val="1800"/>
              <a:buChar char="•"/>
            </a:pPr>
            <a:r>
              <a:rPr lang="no-NO"/>
              <a:t>Utnytte </a:t>
            </a:r>
            <a:r>
              <a:rPr lang="no-NO"/>
              <a:t>sekundærkilder</a:t>
            </a:r>
            <a:r>
              <a:rPr lang="no-NO"/>
              <a:t> for støtte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FA8"/>
              </a:buClr>
              <a:buSzPts val="4400"/>
              <a:buFont typeface="Gentium Basic"/>
              <a:buNone/>
            </a:pPr>
            <a:r>
              <a:rPr lang="no-NO"/>
              <a:t>Videre plan</a:t>
            </a:r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>
            <a:off x="6674107" y="2795611"/>
            <a:ext cx="3801865" cy="3285989"/>
            <a:chOff x="578107" y="1910"/>
            <a:chExt cx="3801865" cy="3285989"/>
          </a:xfrm>
        </p:grpSpPr>
        <p:sp>
          <p:nvSpPr>
            <p:cNvPr id="212" name="Google Shape;212;p9"/>
            <p:cNvSpPr/>
            <p:nvPr/>
          </p:nvSpPr>
          <p:spPr>
            <a:xfrm>
              <a:off x="1931302" y="1910"/>
              <a:ext cx="1095474" cy="71205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1966062" y="36670"/>
              <a:ext cx="1025954" cy="64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Undersøkelser og intervjuer</a:t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056205" y="357939"/>
              <a:ext cx="2845668" cy="2845668"/>
            </a:xfrm>
            <a:custGeom>
              <a:rect b="b" l="l" r="r" t="t"/>
              <a:pathLst>
                <a:path extrusionOk="0" h="120000" w="120000">
                  <a:moveTo>
                    <a:pt x="89289" y="7634"/>
                  </a:moveTo>
                  <a:lnTo>
                    <a:pt x="89289" y="7634"/>
                  </a:lnTo>
                  <a:cubicBezTo>
                    <a:pt x="95459" y="11085"/>
                    <a:pt x="100971" y="15599"/>
                    <a:pt x="105570" y="20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284498" y="985065"/>
              <a:ext cx="1095474" cy="71205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3319258" y="1019825"/>
              <a:ext cx="1025954" cy="64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Utforskning og eksperimenter </a:t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056205" y="357939"/>
              <a:ext cx="2845668" cy="2845668"/>
            </a:xfrm>
            <a:custGeom>
              <a:rect b="b" l="l" r="r" t="t"/>
              <a:pathLst>
                <a:path extrusionOk="0" h="120000" w="120000">
                  <a:moveTo>
                    <a:pt x="119856" y="64150"/>
                  </a:moveTo>
                  <a:lnTo>
                    <a:pt x="119856" y="64150"/>
                  </a:lnTo>
                  <a:cubicBezTo>
                    <a:pt x="119307" y="72070"/>
                    <a:pt x="117191" y="79802"/>
                    <a:pt x="113632" y="86898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2767623" y="2575841"/>
              <a:ext cx="1095474" cy="71205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2802383" y="2610601"/>
              <a:ext cx="1025954" cy="64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Bygging</a:t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056205" y="357939"/>
              <a:ext cx="2845668" cy="2845668"/>
            </a:xfrm>
            <a:custGeom>
              <a:rect b="b" l="l" r="r" t="t"/>
              <a:pathLst>
                <a:path extrusionOk="0" h="120000" w="120000">
                  <a:moveTo>
                    <a:pt x="67368" y="119546"/>
                  </a:moveTo>
                  <a:cubicBezTo>
                    <a:pt x="62475" y="120151"/>
                    <a:pt x="57525" y="120151"/>
                    <a:pt x="52632" y="119546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094981" y="2575841"/>
              <a:ext cx="1095474" cy="71205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129741" y="2610601"/>
              <a:ext cx="1025954" cy="64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Testing</a:t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56205" y="357939"/>
              <a:ext cx="2845668" cy="2845668"/>
            </a:xfrm>
            <a:custGeom>
              <a:rect b="b" l="l" r="r" t="t"/>
              <a:pathLst>
                <a:path extrusionOk="0" h="120000" w="120000">
                  <a:moveTo>
                    <a:pt x="6367" y="86898"/>
                  </a:moveTo>
                  <a:lnTo>
                    <a:pt x="6367" y="86898"/>
                  </a:lnTo>
                  <a:cubicBezTo>
                    <a:pt x="2808" y="79802"/>
                    <a:pt x="693" y="72070"/>
                    <a:pt x="143" y="64150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578107" y="985065"/>
              <a:ext cx="1095474" cy="71205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612867" y="1019825"/>
              <a:ext cx="1025954" cy="642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Evaluering</a:t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56205" y="357939"/>
              <a:ext cx="2845668" cy="2845668"/>
            </a:xfrm>
            <a:custGeom>
              <a:rect b="b" l="l" r="r" t="t"/>
              <a:pathLst>
                <a:path extrusionOk="0" h="120000" w="120000">
                  <a:moveTo>
                    <a:pt x="14431" y="20969"/>
                  </a:moveTo>
                  <a:lnTo>
                    <a:pt x="14431" y="20969"/>
                  </a:lnTo>
                  <a:cubicBezTo>
                    <a:pt x="19030" y="15600"/>
                    <a:pt x="24542" y="11085"/>
                    <a:pt x="30712" y="7634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841086" y="2102616"/>
            <a:ext cx="6217226" cy="672132"/>
            <a:chOff x="2886" y="939013"/>
            <a:chExt cx="6217226" cy="672132"/>
          </a:xfrm>
        </p:grpSpPr>
        <p:sp>
          <p:nvSpPr>
            <p:cNvPr id="228" name="Google Shape;228;p9"/>
            <p:cNvSpPr/>
            <p:nvPr/>
          </p:nvSpPr>
          <p:spPr>
            <a:xfrm>
              <a:off x="2886" y="939013"/>
              <a:ext cx="1680331" cy="6721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338952" y="939013"/>
              <a:ext cx="1008199" cy="67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50" lIns="44000" spcFirstLastPara="1" rIns="14650" wrap="square" tIns="1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Beslutning</a:t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515185" y="939013"/>
              <a:ext cx="1680331" cy="6721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1851251" y="939013"/>
              <a:ext cx="1008199" cy="67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50" lIns="44000" spcFirstLastPara="1" rIns="14650" wrap="square" tIns="1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Konsept &amp; form -konsept</a:t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027483" y="939013"/>
              <a:ext cx="1680331" cy="6721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3363549" y="939013"/>
              <a:ext cx="1008199" cy="67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50" lIns="44000" spcFirstLastPara="1" rIns="14650" wrap="square" tIns="1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Visjon &amp; målbilde</a:t>
              </a:r>
              <a:endPara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539781" y="939013"/>
              <a:ext cx="1680331" cy="67213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4875847" y="939013"/>
              <a:ext cx="1008199" cy="67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50" lIns="44000" spcFirstLastPara="1" rIns="14650" wrap="square" tIns="14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Konkretisering</a:t>
              </a:r>
              <a:r>
                <a:rPr lang="no-NO" sz="11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hVTI">
  <a:themeElements>
    <a:clrScheme name="AnalogousFromLightSeedLeftStep">
      <a:dk1>
        <a:srgbClr val="000000"/>
      </a:dk1>
      <a:lt1>
        <a:srgbClr val="FFFFFF"/>
      </a:lt1>
      <a:dk2>
        <a:srgbClr val="342441"/>
      </a:dk2>
      <a:lt2>
        <a:srgbClr val="E2E8E7"/>
      </a:lt2>
      <a:accent1>
        <a:srgbClr val="C6969F"/>
      </a:accent1>
      <a:accent2>
        <a:srgbClr val="BA7FA2"/>
      </a:accent2>
      <a:accent3>
        <a:srgbClr val="C392C4"/>
      </a:accent3>
      <a:accent4>
        <a:srgbClr val="A07FBA"/>
      </a:accent4>
      <a:accent5>
        <a:srgbClr val="9D96C6"/>
      </a:accent5>
      <a:accent6>
        <a:srgbClr val="7F8FBA"/>
      </a:accent6>
      <a:hlink>
        <a:srgbClr val="568E8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rchVTI">
  <a:themeElements>
    <a:clrScheme name="AnalogousFromLightSeedLeftStep">
      <a:dk1>
        <a:srgbClr val="000000"/>
      </a:dk1>
      <a:lt1>
        <a:srgbClr val="FFFFFF"/>
      </a:lt1>
      <a:dk2>
        <a:srgbClr val="342441"/>
      </a:dk2>
      <a:lt2>
        <a:srgbClr val="E2E8E7"/>
      </a:lt2>
      <a:accent1>
        <a:srgbClr val="C6969F"/>
      </a:accent1>
      <a:accent2>
        <a:srgbClr val="BA7FA2"/>
      </a:accent2>
      <a:accent3>
        <a:srgbClr val="C392C4"/>
      </a:accent3>
      <a:accent4>
        <a:srgbClr val="A07FBA"/>
      </a:accent4>
      <a:accent5>
        <a:srgbClr val="9D96C6"/>
      </a:accent5>
      <a:accent6>
        <a:srgbClr val="7F8FBA"/>
      </a:accent6>
      <a:hlink>
        <a:srgbClr val="568E8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2023-03-14T20:08:43Z</dcterms:created>
  <dc:creator>Subinur Mahsut</dc:creator>
</cp:coreProperties>
</file>