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  <p:sldMasterId id="2147483697" r:id="rId2"/>
    <p:sldMasterId id="2147483673" r:id="rId3"/>
    <p:sldMasterId id="2147483648" r:id="rId4"/>
    <p:sldMasterId id="2147483660" r:id="rId5"/>
  </p:sldMasterIdLst>
  <p:notesMasterIdLst>
    <p:notesMasterId r:id="rId50"/>
  </p:notesMasterIdLst>
  <p:handoutMasterIdLst>
    <p:handoutMasterId r:id="rId51"/>
  </p:handoutMasterIdLst>
  <p:sldIdLst>
    <p:sldId id="287" r:id="rId6"/>
    <p:sldId id="365" r:id="rId7"/>
    <p:sldId id="402" r:id="rId8"/>
    <p:sldId id="399" r:id="rId9"/>
    <p:sldId id="403" r:id="rId10"/>
    <p:sldId id="323" r:id="rId11"/>
    <p:sldId id="367" r:id="rId12"/>
    <p:sldId id="373" r:id="rId13"/>
    <p:sldId id="374" r:id="rId14"/>
    <p:sldId id="375" r:id="rId15"/>
    <p:sldId id="376" r:id="rId16"/>
    <p:sldId id="377" r:id="rId17"/>
    <p:sldId id="423" r:id="rId18"/>
    <p:sldId id="379" r:id="rId19"/>
    <p:sldId id="382" r:id="rId20"/>
    <p:sldId id="384" r:id="rId21"/>
    <p:sldId id="418" r:id="rId22"/>
    <p:sldId id="419" r:id="rId23"/>
    <p:sldId id="392" r:id="rId24"/>
    <p:sldId id="387" r:id="rId25"/>
    <p:sldId id="358" r:id="rId26"/>
    <p:sldId id="388" r:id="rId27"/>
    <p:sldId id="421" r:id="rId28"/>
    <p:sldId id="359" r:id="rId29"/>
    <p:sldId id="389" r:id="rId30"/>
    <p:sldId id="328" r:id="rId31"/>
    <p:sldId id="408" r:id="rId32"/>
    <p:sldId id="414" r:id="rId33"/>
    <p:sldId id="415" r:id="rId34"/>
    <p:sldId id="393" r:id="rId35"/>
    <p:sldId id="395" r:id="rId36"/>
    <p:sldId id="397" r:id="rId37"/>
    <p:sldId id="422" r:id="rId38"/>
    <p:sldId id="400" r:id="rId39"/>
    <p:sldId id="425" r:id="rId40"/>
    <p:sldId id="426" r:id="rId41"/>
    <p:sldId id="404" r:id="rId42"/>
    <p:sldId id="405" r:id="rId43"/>
    <p:sldId id="406" r:id="rId44"/>
    <p:sldId id="407" r:id="rId45"/>
    <p:sldId id="398" r:id="rId46"/>
    <p:sldId id="381" r:id="rId47"/>
    <p:sldId id="378" r:id="rId48"/>
    <p:sldId id="424" r:id="rId49"/>
  </p:sldIdLst>
  <p:sldSz cx="10401300" cy="7315200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32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0099CC"/>
    <a:srgbClr val="FF0033"/>
    <a:srgbClr val="FCC92D"/>
    <a:srgbClr val="008EBC"/>
    <a:srgbClr val="04BAC8"/>
    <a:srgbClr val="04ADC1"/>
    <a:srgbClr val="01A1BC"/>
    <a:srgbClr val="008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 autoAdjust="0"/>
    <p:restoredTop sz="94714" autoAdjust="0"/>
  </p:normalViewPr>
  <p:slideViewPr>
    <p:cSldViewPr>
      <p:cViewPr varScale="1">
        <p:scale>
          <a:sx n="148" d="100"/>
          <a:sy n="148" d="100"/>
        </p:scale>
        <p:origin x="1284" y="120"/>
      </p:cViewPr>
      <p:guideLst>
        <p:guide orient="horz" pos="2976"/>
        <p:guide pos="32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8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60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74700"/>
            <a:ext cx="5437188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7" tIns="48148" rIns="98017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461032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050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0488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29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34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5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7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3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1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97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89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16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8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75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6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05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7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74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7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2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7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3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005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86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4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3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569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21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19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44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2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3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00162" y="2145432"/>
            <a:ext cx="8581073" cy="1219200"/>
          </a:xfr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00162" y="3945632"/>
            <a:ext cx="8581073" cy="186944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8" y="5995597"/>
            <a:ext cx="1188720" cy="1109472"/>
          </a:xfrm>
          <a:prstGeom prst="rect">
            <a:avLst/>
          </a:prstGeom>
        </p:spPr>
      </p:pic>
      <p:pic>
        <p:nvPicPr>
          <p:cNvPr id="3" name="Picture 2" descr="Medical Device Desig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06" y="201216"/>
            <a:ext cx="4536504" cy="12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7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51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2628" y="894080"/>
            <a:ext cx="2188607" cy="5608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6807" y="894080"/>
            <a:ext cx="6392466" cy="5608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727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271713"/>
            <a:ext cx="8842375" cy="1568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513" y="4144963"/>
            <a:ext cx="7280275" cy="1870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68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8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4700588"/>
            <a:ext cx="884078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3100388"/>
            <a:ext cx="8840788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637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706563"/>
            <a:ext cx="4603750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706563"/>
            <a:ext cx="4603750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14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636713"/>
            <a:ext cx="4595813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2319338"/>
            <a:ext cx="4595813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200" y="1636713"/>
            <a:ext cx="459740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200" y="2319338"/>
            <a:ext cx="459740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08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17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71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342106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175" y="290513"/>
            <a:ext cx="5813425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1530350"/>
            <a:ext cx="342106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7918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0" y="5121275"/>
            <a:ext cx="6240463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8350" y="654050"/>
            <a:ext cx="6240463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8350" y="5724525"/>
            <a:ext cx="6240463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3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326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0625" y="293688"/>
            <a:ext cx="2339975" cy="6240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293688"/>
            <a:ext cx="6867525" cy="6240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53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IN1080 Mekatronikk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041F-F953-4153-BBDC-D0796DED94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62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271713"/>
            <a:ext cx="8842375" cy="1568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513" y="4144963"/>
            <a:ext cx="7280275" cy="1870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22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5840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4700588"/>
            <a:ext cx="884078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3100388"/>
            <a:ext cx="8840788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906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706563"/>
            <a:ext cx="4603750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706563"/>
            <a:ext cx="4603750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861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636713"/>
            <a:ext cx="4595813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2319338"/>
            <a:ext cx="4595813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200" y="1636713"/>
            <a:ext cx="459740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200" y="2319338"/>
            <a:ext cx="459740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2793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3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31" y="4700695"/>
            <a:ext cx="884110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631" y="3100496"/>
            <a:ext cx="8841105" cy="1600199"/>
          </a:xfrm>
        </p:spPr>
        <p:txBody>
          <a:bodyPr anchor="b"/>
          <a:lstStyle>
            <a:lvl1pPr marL="0" indent="0">
              <a:buNone/>
              <a:defRPr sz="2200"/>
            </a:lvl1pPr>
            <a:lvl2pPr marL="506132" indent="0">
              <a:buNone/>
              <a:defRPr sz="2000"/>
            </a:lvl2pPr>
            <a:lvl3pPr marL="1012264" indent="0">
              <a:buNone/>
              <a:defRPr sz="1800"/>
            </a:lvl3pPr>
            <a:lvl4pPr marL="1518395" indent="0">
              <a:buNone/>
              <a:defRPr sz="1500"/>
            </a:lvl4pPr>
            <a:lvl5pPr marL="2024528" indent="0">
              <a:buNone/>
              <a:defRPr sz="1500"/>
            </a:lvl5pPr>
            <a:lvl6pPr marL="2530661" indent="0">
              <a:buNone/>
              <a:defRPr sz="1500"/>
            </a:lvl6pPr>
            <a:lvl7pPr marL="3036793" indent="0">
              <a:buNone/>
              <a:defRPr sz="1500"/>
            </a:lvl7pPr>
            <a:lvl8pPr marL="3542925" indent="0">
              <a:buNone/>
              <a:defRPr sz="1500"/>
            </a:lvl8pPr>
            <a:lvl9pPr marL="404905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780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6756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342106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175" y="290513"/>
            <a:ext cx="5813425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1530350"/>
            <a:ext cx="342106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665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0" y="5121275"/>
            <a:ext cx="6240463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8350" y="654050"/>
            <a:ext cx="6240463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8350" y="5724525"/>
            <a:ext cx="6240463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968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127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0625" y="293688"/>
            <a:ext cx="2339975" cy="6240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293688"/>
            <a:ext cx="6867525" cy="6240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0CC-BEBD-4DC8-AF69-17E84C17AB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532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271713"/>
            <a:ext cx="8842375" cy="15684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513" y="4144963"/>
            <a:ext cx="7280275" cy="1870075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33910E-AB52-4221-B828-13534EC550C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C27578-E011-482B-A00A-CA1F84C6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 sz="1200" i="0">
                <a:latin typeface="+mj-lt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E6D374-F611-4593-BD85-F8D5C0E8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B23C48-1833-4F86-82AA-B1F00BD7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2460" y="6753944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 sz="1200" i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F961E463-F9D5-4353-8BA6-45543CC5320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4700588"/>
            <a:ext cx="8840788" cy="1452562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3100388"/>
            <a:ext cx="884078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6991E6-BE44-47D9-BECE-92E2D53FD0A2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057400"/>
            <a:ext cx="4040188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7988" y="2057400"/>
            <a:ext cx="40417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36315D-2BAF-442A-8B13-AAC760DD573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93688"/>
            <a:ext cx="93599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636713"/>
            <a:ext cx="4595813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2319338"/>
            <a:ext cx="4595813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200" y="1636713"/>
            <a:ext cx="459740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200" y="2319338"/>
            <a:ext cx="459740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F59003-4919-457F-B849-28155B3D5BF0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808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0699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6736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4A1831-06CE-43BA-A341-70EDBB37B14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F78531-E62C-4212-B177-5A09AE31CE2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90513"/>
            <a:ext cx="342106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175" y="290513"/>
            <a:ext cx="5813425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1530350"/>
            <a:ext cx="342106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FD452B-28C6-46AD-9ABC-BB7F851DD2E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0" y="5121275"/>
            <a:ext cx="6240463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8350" y="654050"/>
            <a:ext cx="6240463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8350" y="5724525"/>
            <a:ext cx="6240463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2E12B7-C595-4D54-8445-709758D226D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DBC7DF-66C0-4BCE-80DD-623CB3C7F95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0500" y="1143000"/>
            <a:ext cx="21717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143000"/>
            <a:ext cx="63627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90AE85-A6A7-4893-8C27-993FF16D421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581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271713"/>
            <a:ext cx="8842375" cy="1568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513" y="4144963"/>
            <a:ext cx="7280275" cy="1870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F3ECA25E-B988-46FF-83FB-DBEDDBD91B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8844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13A09785-89E4-41AF-B32D-2AF6E09C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450" y="6781800"/>
            <a:ext cx="1428750" cy="2794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0B0F925-5DBD-4CBD-9C02-CBFB0E76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6781800"/>
            <a:ext cx="2171700" cy="2794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9BD3F3F-12CA-479C-9277-C076805F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705600"/>
            <a:ext cx="1428750" cy="355600"/>
          </a:xfrm>
          <a:prstGeom prst="rect">
            <a:avLst/>
          </a:prstGeom>
        </p:spPr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798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4700588"/>
            <a:ext cx="884078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3100388"/>
            <a:ext cx="8840788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/>
          <a:lstStyle/>
          <a:p>
            <a:fld id="{F3ECA25E-B988-46FF-83FB-DBEDDBD91B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009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" y="292947"/>
            <a:ext cx="936117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65" y="1637455"/>
            <a:ext cx="459571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" y="2319868"/>
            <a:ext cx="459571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718" y="1637455"/>
            <a:ext cx="4597519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718" y="2319868"/>
            <a:ext cx="4597519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02684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706563"/>
            <a:ext cx="4603750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706563"/>
            <a:ext cx="4603750" cy="4827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/>
          <a:lstStyle/>
          <a:p>
            <a:fld id="{F3ECA25E-B988-46FF-83FB-DBEDDBD91B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01786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636713"/>
            <a:ext cx="4595813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2319338"/>
            <a:ext cx="4595813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200" y="1636713"/>
            <a:ext cx="4597400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200" y="2319338"/>
            <a:ext cx="4597400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/>
          <a:lstStyle/>
          <a:p>
            <a:fld id="{F3ECA25E-B988-46FF-83FB-DBEDDBD91B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751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/>
          <a:lstStyle/>
          <a:p>
            <a:r>
              <a:rPr lang="nb-NO"/>
              <a:t>IN1080 Mekatronikk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/>
          <a:lstStyle/>
          <a:p>
            <a:fld id="{F3ECA25E-B988-46FF-83FB-DBEDDBD91B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1189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F3ECA25E-B988-46FF-83FB-DBEDDBD91B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506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73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7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7" y="291253"/>
            <a:ext cx="3421956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619" y="291255"/>
            <a:ext cx="5814616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67" y="1530775"/>
            <a:ext cx="3421956" cy="5003801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23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8" y="5120641"/>
            <a:ext cx="624078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8728" y="653627"/>
            <a:ext cx="624078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132" indent="0">
              <a:buNone/>
              <a:defRPr sz="3100"/>
            </a:lvl2pPr>
            <a:lvl3pPr marL="1012264" indent="0">
              <a:buNone/>
              <a:defRPr sz="2700"/>
            </a:lvl3pPr>
            <a:lvl4pPr marL="1518395" indent="0">
              <a:buNone/>
              <a:defRPr sz="2200"/>
            </a:lvl4pPr>
            <a:lvl5pPr marL="2024528" indent="0">
              <a:buNone/>
              <a:defRPr sz="2200"/>
            </a:lvl5pPr>
            <a:lvl6pPr marL="2530661" indent="0">
              <a:buNone/>
              <a:defRPr sz="2200"/>
            </a:lvl6pPr>
            <a:lvl7pPr marL="3036793" indent="0">
              <a:buNone/>
              <a:defRPr sz="2200"/>
            </a:lvl7pPr>
            <a:lvl8pPr marL="3542925" indent="0">
              <a:buNone/>
              <a:defRPr sz="2200"/>
            </a:lvl8pPr>
            <a:lvl9pPr marL="4049057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8728" y="5725162"/>
            <a:ext cx="6240780" cy="858519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35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26807" y="894080"/>
            <a:ext cx="87544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6807" y="2113280"/>
            <a:ext cx="8754428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 descr="MN_IFI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6710" y="243841"/>
            <a:ext cx="4220111" cy="3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41AD65-4A4D-454F-ADD9-717D43EB86E8}"/>
              </a:ext>
            </a:extLst>
          </p:cNvPr>
          <p:cNvSpPr txBox="1">
            <a:spLocks/>
          </p:cNvSpPr>
          <p:nvPr userDrawn="1"/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dirty="0">
                <a:latin typeface="Concorde BE Regular"/>
              </a:rPr>
              <a:t>22.01.2020</a:t>
            </a:r>
            <a:endParaRPr lang="nb-NO" dirty="0">
              <a:latin typeface="Concorde BE Regular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8954A0-B5EB-4534-A00E-DE1AE271AD88}"/>
              </a:ext>
            </a:extLst>
          </p:cNvPr>
          <p:cNvSpPr txBox="1">
            <a:spLocks/>
          </p:cNvSpPr>
          <p:nvPr userDrawn="1"/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dirty="0">
                <a:latin typeface="Concorde BE Regular"/>
              </a:rPr>
              <a:t>IN 1080 Mekatronikk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26A6C4-D9C1-4C43-BB8E-E3AECDD0EB57}"/>
              </a:ext>
            </a:extLst>
          </p:cNvPr>
          <p:cNvSpPr txBox="1">
            <a:spLocks/>
          </p:cNvSpPr>
          <p:nvPr userDrawn="1"/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F3ECA25E-B988-46FF-83FB-DBEDDBD91B17}" type="slidenum">
              <a:rPr lang="nb-NO" smtClean="0">
                <a:latin typeface="Concorde BE Regular"/>
              </a:rPr>
              <a:pPr/>
              <a:t>‹#›</a:t>
            </a:fld>
            <a:endParaRPr lang="nb-NO">
              <a:latin typeface="Concorde BE Regular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C695BE-6B05-4A75-9206-EEA9D2980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4375" y="6780213"/>
            <a:ext cx="2341563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9B09D-E22E-4180-A93E-04BAF3392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4875" y="6780213"/>
            <a:ext cx="351155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IN1080 Mekatronikk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2F4FF-64B2-404F-9C83-ED11A0C96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5363" y="6780213"/>
            <a:ext cx="2341562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B2B16-1117-4F50-B914-72E54611D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3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FF00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506166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012332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518498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02466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79625" indent="-379625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22520" indent="-316354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265415" indent="-25308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771581" indent="-25308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77748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783914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3290080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796246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4302412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166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332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498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664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831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997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63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29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700" y="293688"/>
            <a:ext cx="93599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706563"/>
            <a:ext cx="9359900" cy="482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ncorde BE Regular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ncorde BE Regular"/>
              </a:defRPr>
            </a:lvl1pPr>
          </a:lstStyle>
          <a:p>
            <a:r>
              <a:rPr lang="en-GB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ncorde BE Regular"/>
              </a:defRPr>
            </a:lvl1pPr>
          </a:lstStyle>
          <a:p>
            <a:fld id="{896E041F-F953-4153-BBDC-D0796DED94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7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700" y="293688"/>
            <a:ext cx="93599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706563"/>
            <a:ext cx="9359900" cy="482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ncorde BE Regular"/>
              </a:defRPr>
            </a:lvl1pPr>
          </a:lstStyle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ncorde BE Regular"/>
              </a:defRPr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ncorde BE Regular"/>
              </a:defRPr>
            </a:lvl1pPr>
          </a:lstStyle>
          <a:p>
            <a:fld id="{F585A0CC-BEBD-4DC8-AF69-17E84C17ABF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33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-2166938" y="649288"/>
            <a:ext cx="0" cy="6421437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784225" y="406400"/>
            <a:ext cx="1588" cy="642143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143000"/>
            <a:ext cx="8686800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057400"/>
            <a:ext cx="8234363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3" name="Picture 7" descr="MN_IFI_A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46710" y="243841"/>
            <a:ext cx="4220111" cy="3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F8C94AC-1E13-4F3D-A143-C61E33D2A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10F853D-2F35-41C1-B273-658FC9723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84B2755-1C37-442E-9620-D53D86647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3ECA25E-B988-46FF-83FB-DBEDDBD91B17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dt="0"/>
  <p:txStyles>
    <p:titleStyle>
      <a:lvl1pPr algn="l" defTabSz="808038" rtl="0" eaLnBrk="0" fontAlgn="base" hangingPunct="0">
        <a:spcBef>
          <a:spcPct val="0"/>
        </a:spcBef>
        <a:spcAft>
          <a:spcPct val="0"/>
        </a:spcAft>
        <a:defRPr sz="3600">
          <a:solidFill>
            <a:srgbClr val="FF0033"/>
          </a:solidFill>
          <a:latin typeface="+mj-lt"/>
          <a:ea typeface="+mj-ea"/>
          <a:cs typeface="+mj-cs"/>
        </a:defRPr>
      </a:lvl1pPr>
      <a:lvl2pPr algn="l" defTabSz="808038" rtl="0" eaLnBrk="0" fontAlgn="base" hangingPunct="0">
        <a:spcBef>
          <a:spcPct val="0"/>
        </a:spcBef>
        <a:spcAft>
          <a:spcPct val="0"/>
        </a:spcAft>
        <a:defRPr sz="3600">
          <a:solidFill>
            <a:srgbClr val="FF0033"/>
          </a:solidFill>
          <a:latin typeface="Concorde BE Regular" pitchFamily="18" charset="0"/>
        </a:defRPr>
      </a:lvl2pPr>
      <a:lvl3pPr algn="l" defTabSz="808038" rtl="0" eaLnBrk="0" fontAlgn="base" hangingPunct="0">
        <a:spcBef>
          <a:spcPct val="0"/>
        </a:spcBef>
        <a:spcAft>
          <a:spcPct val="0"/>
        </a:spcAft>
        <a:defRPr sz="3600">
          <a:solidFill>
            <a:srgbClr val="FF0033"/>
          </a:solidFill>
          <a:latin typeface="Concorde BE Regular" pitchFamily="18" charset="0"/>
        </a:defRPr>
      </a:lvl3pPr>
      <a:lvl4pPr algn="l" defTabSz="808038" rtl="0" eaLnBrk="0" fontAlgn="base" hangingPunct="0">
        <a:spcBef>
          <a:spcPct val="0"/>
        </a:spcBef>
        <a:spcAft>
          <a:spcPct val="0"/>
        </a:spcAft>
        <a:defRPr sz="3600">
          <a:solidFill>
            <a:srgbClr val="FF0033"/>
          </a:solidFill>
          <a:latin typeface="Concorde BE Regular" pitchFamily="18" charset="0"/>
        </a:defRPr>
      </a:lvl4pPr>
      <a:lvl5pPr algn="l" defTabSz="808038" rtl="0" eaLnBrk="0" fontAlgn="base" hangingPunct="0">
        <a:spcBef>
          <a:spcPct val="0"/>
        </a:spcBef>
        <a:spcAft>
          <a:spcPct val="0"/>
        </a:spcAft>
        <a:defRPr sz="3600">
          <a:solidFill>
            <a:srgbClr val="FF0033"/>
          </a:solidFill>
          <a:latin typeface="Concorde BE Regular" pitchFamily="18" charset="0"/>
        </a:defRPr>
      </a:lvl5pPr>
      <a:lvl6pPr marL="457200" algn="l" defTabSz="808038" rtl="0" eaLnBrk="0" fontAlgn="base" hangingPunct="0">
        <a:spcBef>
          <a:spcPct val="0"/>
        </a:spcBef>
        <a:spcAft>
          <a:spcPct val="0"/>
        </a:spcAft>
        <a:defRPr sz="3600">
          <a:solidFill>
            <a:srgbClr val="FF0033"/>
          </a:solidFill>
          <a:latin typeface="Concorde BE Regular" pitchFamily="18" charset="0"/>
        </a:defRPr>
      </a:lvl6pPr>
      <a:lvl7pPr marL="914400" algn="l" defTabSz="808038" rtl="0" eaLnBrk="0" fontAlgn="base" hangingPunct="0">
        <a:spcBef>
          <a:spcPct val="0"/>
        </a:spcBef>
        <a:spcAft>
          <a:spcPct val="0"/>
        </a:spcAft>
        <a:defRPr sz="3600">
          <a:solidFill>
            <a:srgbClr val="FF0033"/>
          </a:solidFill>
          <a:latin typeface="Concorde BE Regular" pitchFamily="18" charset="0"/>
        </a:defRPr>
      </a:lvl7pPr>
      <a:lvl8pPr marL="1371600" algn="l" defTabSz="808038" rtl="0" eaLnBrk="0" fontAlgn="base" hangingPunct="0">
        <a:spcBef>
          <a:spcPct val="0"/>
        </a:spcBef>
        <a:spcAft>
          <a:spcPct val="0"/>
        </a:spcAft>
        <a:defRPr sz="3600">
          <a:solidFill>
            <a:srgbClr val="FF0033"/>
          </a:solidFill>
          <a:latin typeface="Concorde BE Regular" pitchFamily="18" charset="0"/>
        </a:defRPr>
      </a:lvl8pPr>
      <a:lvl9pPr marL="1828800" algn="l" defTabSz="808038" rtl="0" eaLnBrk="0" fontAlgn="base" hangingPunct="0">
        <a:spcBef>
          <a:spcPct val="0"/>
        </a:spcBef>
        <a:spcAft>
          <a:spcPct val="0"/>
        </a:spcAft>
        <a:defRPr sz="3600">
          <a:solidFill>
            <a:srgbClr val="FF0033"/>
          </a:solidFill>
          <a:latin typeface="Concorde BE Regular" pitchFamily="18" charset="0"/>
        </a:defRPr>
      </a:lvl9pPr>
    </p:titleStyle>
    <p:bodyStyle>
      <a:lvl1pPr marL="311150" indent="-311150" algn="l" defTabSz="808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03250" indent="-88900" algn="l" defTabSz="808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l"/>
        <a:defRPr sz="2100">
          <a:solidFill>
            <a:schemeClr val="tx1"/>
          </a:solidFill>
          <a:latin typeface="+mn-lt"/>
        </a:defRPr>
      </a:lvl2pPr>
      <a:lvl3pPr marL="966788" indent="-161925" algn="l" defTabSz="8080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l"/>
        <a:defRPr sz="1700">
          <a:solidFill>
            <a:schemeClr val="tx1"/>
          </a:solidFill>
          <a:latin typeface="+mn-lt"/>
        </a:defRPr>
      </a:lvl3pPr>
      <a:lvl4pPr marL="1803400" indent="-242888" algn="l" defTabSz="808038" rtl="0" eaLnBrk="0" fontAlgn="base" hangingPunct="0">
        <a:spcBef>
          <a:spcPct val="20000"/>
        </a:spcBef>
        <a:spcAft>
          <a:spcPct val="0"/>
        </a:spcAft>
        <a:buSzPct val="93000"/>
        <a:buFont typeface="Marlett" pitchFamily="2" charset="2"/>
        <a:buChar char="i"/>
        <a:defRPr sz="2100">
          <a:solidFill>
            <a:schemeClr val="tx1"/>
          </a:solidFill>
          <a:latin typeface="Times New Roman" pitchFamily="18" charset="0"/>
        </a:defRPr>
      </a:lvl4pPr>
      <a:lvl5pPr marL="2247900" indent="-242888" algn="l" defTabSz="808038" rtl="0" eaLnBrk="0" fontAlgn="base" hangingPunct="0">
        <a:spcBef>
          <a:spcPct val="20000"/>
        </a:spcBef>
        <a:spcAft>
          <a:spcPct val="0"/>
        </a:spcAft>
        <a:buSzPct val="93000"/>
        <a:buFont typeface="Marlett" pitchFamily="2" charset="2"/>
        <a:buChar char="i"/>
        <a:defRPr sz="2100">
          <a:solidFill>
            <a:schemeClr val="tx1"/>
          </a:solidFill>
          <a:latin typeface="Times New Roman" pitchFamily="18" charset="0"/>
        </a:defRPr>
      </a:lvl5pPr>
      <a:lvl6pPr marL="2705100" indent="-242888" algn="l" defTabSz="808038" rtl="0" eaLnBrk="0" fontAlgn="base" hangingPunct="0">
        <a:spcBef>
          <a:spcPct val="20000"/>
        </a:spcBef>
        <a:spcAft>
          <a:spcPct val="0"/>
        </a:spcAft>
        <a:buSzPct val="93000"/>
        <a:buFont typeface="Marlett" pitchFamily="2" charset="2"/>
        <a:buChar char="i"/>
        <a:defRPr sz="2100">
          <a:solidFill>
            <a:schemeClr val="tx1"/>
          </a:solidFill>
          <a:latin typeface="Times New Roman" pitchFamily="18" charset="0"/>
        </a:defRPr>
      </a:lvl6pPr>
      <a:lvl7pPr marL="3162300" indent="-242888" algn="l" defTabSz="808038" rtl="0" eaLnBrk="0" fontAlgn="base" hangingPunct="0">
        <a:spcBef>
          <a:spcPct val="20000"/>
        </a:spcBef>
        <a:spcAft>
          <a:spcPct val="0"/>
        </a:spcAft>
        <a:buSzPct val="93000"/>
        <a:buFont typeface="Marlett" pitchFamily="2" charset="2"/>
        <a:buChar char="i"/>
        <a:defRPr sz="2100">
          <a:solidFill>
            <a:schemeClr val="tx1"/>
          </a:solidFill>
          <a:latin typeface="Times New Roman" pitchFamily="18" charset="0"/>
        </a:defRPr>
      </a:lvl7pPr>
      <a:lvl8pPr marL="3619500" indent="-242888" algn="l" defTabSz="808038" rtl="0" eaLnBrk="0" fontAlgn="base" hangingPunct="0">
        <a:spcBef>
          <a:spcPct val="20000"/>
        </a:spcBef>
        <a:spcAft>
          <a:spcPct val="0"/>
        </a:spcAft>
        <a:buSzPct val="93000"/>
        <a:buFont typeface="Marlett" pitchFamily="2" charset="2"/>
        <a:buChar char="i"/>
        <a:defRPr sz="2100">
          <a:solidFill>
            <a:schemeClr val="tx1"/>
          </a:solidFill>
          <a:latin typeface="Times New Roman" pitchFamily="18" charset="0"/>
        </a:defRPr>
      </a:lvl8pPr>
      <a:lvl9pPr marL="4076700" indent="-242888" algn="l" defTabSz="808038" rtl="0" eaLnBrk="0" fontAlgn="base" hangingPunct="0">
        <a:spcBef>
          <a:spcPct val="20000"/>
        </a:spcBef>
        <a:spcAft>
          <a:spcPct val="0"/>
        </a:spcAft>
        <a:buSzPct val="93000"/>
        <a:buFont typeface="Marlett" pitchFamily="2" charset="2"/>
        <a:buChar char="i"/>
        <a:defRPr sz="21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700" y="293688"/>
            <a:ext cx="93599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1706563"/>
            <a:ext cx="9359900" cy="4827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099A419-CAA9-49E7-A3BA-DFE400C41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700" y="6780213"/>
            <a:ext cx="24257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2BBFFFB-46BA-48A2-AC59-9ECB90F7F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4413" y="6780213"/>
            <a:ext cx="32924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nb-NO"/>
              <a:t>IN1080 Mekatronikk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B82EF39-7DB4-48EF-910C-019E6188B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54900" y="6780213"/>
            <a:ext cx="24257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F3ECA25E-B988-46FF-83FB-DBEDDBD91B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208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5.gif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5.jpeg"/><Relationship Id="rId4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1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b="0" dirty="0"/>
              <a:t>Forelesning  nr.2 analog elektronikk</a:t>
            </a:r>
            <a:br>
              <a:rPr lang="nb-NO" b="0" dirty="0"/>
            </a:br>
            <a:r>
              <a:rPr lang="nb-NO" b="0" dirty="0"/>
              <a:t>IN 1080 Mekatronikk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b-NO" dirty="0"/>
              <a:t>Nettverkstopologier</a:t>
            </a:r>
          </a:p>
          <a:p>
            <a:r>
              <a:rPr lang="nb-NO" dirty="0" err="1"/>
              <a:t>Kircchhoffs</a:t>
            </a:r>
            <a:r>
              <a:rPr lang="nb-NO" dirty="0"/>
              <a:t> strøm- og spenningslover</a:t>
            </a:r>
          </a:p>
          <a:p>
            <a:r>
              <a:rPr lang="nb-NO" dirty="0"/>
              <a:t>Parallelle og serielle kretser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78348" y="665628"/>
            <a:ext cx="8686800" cy="650875"/>
          </a:xfrm>
        </p:spPr>
        <p:txBody>
          <a:bodyPr/>
          <a:lstStyle/>
          <a:p>
            <a:r>
              <a:rPr lang="nb-NO" dirty="0"/>
              <a:t>Kirchhoffs spenningslov (forts)</a:t>
            </a: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403173" y="1858646"/>
            <a:ext cx="9001188" cy="1714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/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r>
              <a:rPr kumimoji="0" lang="nb-NO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Velger en retning (med eller mot klokka) gjennom løkken</a:t>
            </a:r>
            <a:r>
              <a:rPr lang="nb-NO" sz="2200" kern="0" dirty="0">
                <a:latin typeface="+mn-lt"/>
              </a:rPr>
              <a:t>:</a:t>
            </a:r>
            <a:endParaRPr kumimoji="0" lang="nb-NO" sz="2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68350" lvl="1" indent="-311150" defTabSz="808038">
              <a:spcBef>
                <a:spcPct val="20000"/>
              </a:spcBef>
              <a:buClr>
                <a:schemeClr val="tx1"/>
              </a:buClr>
              <a:buSzPct val="25000"/>
              <a:buFont typeface="Wingdings" pitchFamily="2" charset="2"/>
              <a:buChar char="l"/>
              <a:defRPr/>
            </a:pPr>
            <a:r>
              <a:rPr kumimoji="0" lang="nb-NO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Hvis </a:t>
            </a: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 treffer på «+» </a:t>
            </a:r>
            <a:r>
              <a:rPr kumimoji="0" lang="nb-NO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på et element først, settes spenningen som positiv</a:t>
            </a:r>
          </a:p>
          <a:p>
            <a:pPr marL="768350" lvl="1" indent="-311150" defTabSz="808038">
              <a:spcBef>
                <a:spcPct val="20000"/>
              </a:spcBef>
              <a:buClr>
                <a:schemeClr val="tx1"/>
              </a:buClr>
              <a:buSzPct val="25000"/>
              <a:buFont typeface="Wingdings" pitchFamily="2" charset="2"/>
              <a:buChar char="l"/>
              <a:defRPr/>
            </a:pPr>
            <a:r>
              <a:rPr lang="nb-NO" sz="2000" kern="0" baseline="0" dirty="0">
                <a:latin typeface="+mn-lt"/>
              </a:rPr>
              <a:t>Hvis man treffer på «–» på et element først, settes spenningen som negativ 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5CDB4B1-7DAB-4BB9-BA49-593BAB327FD0}"/>
              </a:ext>
            </a:extLst>
          </p:cNvPr>
          <p:cNvGrpSpPr/>
          <p:nvPr/>
        </p:nvGrpSpPr>
        <p:grpSpPr>
          <a:xfrm>
            <a:off x="2176314" y="3945632"/>
            <a:ext cx="5283019" cy="2761219"/>
            <a:chOff x="2190883" y="1929409"/>
            <a:chExt cx="5283019" cy="2761219"/>
          </a:xfrm>
        </p:grpSpPr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 flipV="1">
              <a:off x="2862405" y="2213270"/>
              <a:ext cx="4929" cy="5026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Oval 22"/>
            <p:cNvSpPr/>
            <p:nvPr/>
          </p:nvSpPr>
          <p:spPr bwMode="auto">
            <a:xfrm>
              <a:off x="2833295" y="2189115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767361" y="2170353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16200000" flipH="1">
              <a:off x="3859106" y="1259770"/>
              <a:ext cx="1715" cy="19439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Elbow Connector 35"/>
            <p:cNvCxnSpPr>
              <a:cxnSpLocks/>
              <a:stCxn id="42" idx="2"/>
              <a:endCxn id="64" idx="0"/>
            </p:cNvCxnSpPr>
            <p:nvPr/>
          </p:nvCxnSpPr>
          <p:spPr bwMode="auto">
            <a:xfrm rot="5400000">
              <a:off x="5845208" y="3175975"/>
              <a:ext cx="436420" cy="1454253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Elbow Connector 39"/>
            <p:cNvCxnSpPr/>
            <p:nvPr/>
          </p:nvCxnSpPr>
          <p:spPr bwMode="auto">
            <a:xfrm>
              <a:off x="2914634" y="3657600"/>
              <a:ext cx="1500198" cy="500066"/>
            </a:xfrm>
            <a:prstGeom prst="bentConnector3">
              <a:avLst>
                <a:gd name="adj1" fmla="val -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/>
            <p:nvPr/>
          </p:nvSpPr>
          <p:spPr bwMode="auto">
            <a:xfrm>
              <a:off x="6761529" y="4171511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876172" y="4117922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557444" y="19430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A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72286" y="19430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B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628882" y="40862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D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72286" y="40862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C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90883" y="296842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76002" y="245497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71436" y="3227598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K3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4360" y="4352074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K4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62376" y="2469930"/>
              <a:ext cx="3424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-</a:t>
              </a: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r>
                <a:rPr lang="nb-NO" sz="1800" dirty="0">
                  <a:latin typeface="+mn-lt"/>
                </a:rPr>
                <a:t>+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33744" y="2508255"/>
              <a:ext cx="30008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-</a:t>
              </a: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r>
                <a:rPr lang="nb-NO" sz="1800" dirty="0">
                  <a:latin typeface="+mn-lt"/>
                </a:rPr>
                <a:t>+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184861" y="2452317"/>
              <a:ext cx="13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+                      -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56788" y="4352074"/>
              <a:ext cx="1691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-                      +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BCC141-A5BD-4815-A97A-B5A757299919}"/>
                </a:ext>
              </a:extLst>
            </p:cNvPr>
            <p:cNvSpPr/>
            <p:nvPr/>
          </p:nvSpPr>
          <p:spPr bwMode="auto">
            <a:xfrm>
              <a:off x="2658380" y="2715947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F261EA-7219-48C6-AEF7-98EE48E7ACD6}"/>
                </a:ext>
              </a:extLst>
            </p:cNvPr>
            <p:cNvSpPr/>
            <p:nvPr/>
          </p:nvSpPr>
          <p:spPr bwMode="auto">
            <a:xfrm rot="5400000">
              <a:off x="4631304" y="1717151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55DD288-B124-4CF4-85F7-6C8FDB4954D0}"/>
                </a:ext>
              </a:extLst>
            </p:cNvPr>
            <p:cNvSpPr/>
            <p:nvPr/>
          </p:nvSpPr>
          <p:spPr bwMode="auto">
            <a:xfrm>
              <a:off x="6537033" y="2753354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K3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D156DC2-4EDB-42D5-9322-74D4959DADA6}"/>
                </a:ext>
              </a:extLst>
            </p:cNvPr>
            <p:cNvCxnSpPr/>
            <p:nvPr/>
          </p:nvCxnSpPr>
          <p:spPr bwMode="auto">
            <a:xfrm flipV="1">
              <a:off x="2417868" y="2715947"/>
              <a:ext cx="0" cy="365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3A176B-E97F-46F6-8F47-F852012AD9FC}"/>
                </a:ext>
              </a:extLst>
            </p:cNvPr>
            <p:cNvCxnSpPr/>
            <p:nvPr/>
          </p:nvCxnSpPr>
          <p:spPr bwMode="auto">
            <a:xfrm>
              <a:off x="2417868" y="3306976"/>
              <a:ext cx="0" cy="350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FA80B4C-29B4-42E6-9688-545D48C1A0EE}"/>
                </a:ext>
              </a:extLst>
            </p:cNvPr>
            <p:cNvSpPr txBox="1"/>
            <p:nvPr/>
          </p:nvSpPr>
          <p:spPr>
            <a:xfrm>
              <a:off x="7056800" y="3024926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K3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B90C7B0-BA8F-460B-86E1-5E8DD2317673}"/>
                </a:ext>
              </a:extLst>
            </p:cNvPr>
            <p:cNvCxnSpPr/>
            <p:nvPr/>
          </p:nvCxnSpPr>
          <p:spPr bwMode="auto">
            <a:xfrm flipV="1">
              <a:off x="7283785" y="2772451"/>
              <a:ext cx="0" cy="365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7287083-9602-4BC5-BAC1-7B5C4A5B2AA5}"/>
                </a:ext>
              </a:extLst>
            </p:cNvPr>
            <p:cNvCxnSpPr/>
            <p:nvPr/>
          </p:nvCxnSpPr>
          <p:spPr bwMode="auto">
            <a:xfrm>
              <a:off x="7283785" y="3363480"/>
              <a:ext cx="0" cy="350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49BCC8B-74CB-4236-AE16-9510A6E00F2C}"/>
                </a:ext>
              </a:extLst>
            </p:cNvPr>
            <p:cNvCxnSpPr/>
            <p:nvPr/>
          </p:nvCxnSpPr>
          <p:spPr bwMode="auto">
            <a:xfrm>
              <a:off x="5026247" y="2617848"/>
              <a:ext cx="27708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8565735-43FA-4B31-BDF1-C8E49C98A1D9}"/>
                </a:ext>
              </a:extLst>
            </p:cNvPr>
            <p:cNvCxnSpPr/>
            <p:nvPr/>
          </p:nvCxnSpPr>
          <p:spPr bwMode="auto">
            <a:xfrm flipH="1">
              <a:off x="4419046" y="2624249"/>
              <a:ext cx="2569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755E0539-8119-42B6-BB7A-C6EE60421E89}"/>
                </a:ext>
              </a:extLst>
            </p:cNvPr>
            <p:cNvCxnSpPr>
              <a:stCxn id="37" idx="0"/>
              <a:endCxn id="42" idx="0"/>
            </p:cNvCxnSpPr>
            <p:nvPr/>
          </p:nvCxnSpPr>
          <p:spPr bwMode="auto">
            <a:xfrm>
              <a:off x="5350584" y="2182920"/>
              <a:ext cx="1439960" cy="570434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4E95BA6-A998-442E-898B-A9A99219C1E0}"/>
                </a:ext>
              </a:extLst>
            </p:cNvPr>
            <p:cNvSpPr/>
            <p:nvPr/>
          </p:nvSpPr>
          <p:spPr bwMode="auto">
            <a:xfrm rot="5400000">
              <a:off x="4617011" y="3655542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K4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A503B4A-4833-4692-9ADA-092F0813E26D}"/>
                </a:ext>
              </a:extLst>
            </p:cNvPr>
            <p:cNvCxnSpPr/>
            <p:nvPr/>
          </p:nvCxnSpPr>
          <p:spPr bwMode="auto">
            <a:xfrm>
              <a:off x="5011954" y="4556239"/>
              <a:ext cx="27708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59ADA5F-5AF0-4590-9863-C9048A30B27E}"/>
                </a:ext>
              </a:extLst>
            </p:cNvPr>
            <p:cNvCxnSpPr/>
            <p:nvPr/>
          </p:nvCxnSpPr>
          <p:spPr bwMode="auto">
            <a:xfrm flipH="1">
              <a:off x="4404753" y="4562640"/>
              <a:ext cx="2569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A48F8C-7585-44BF-AEC0-7344E0BA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32BE6-EE44-4E26-A7DA-2B65CB66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68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Kirchhoffs spenningslov (forts)</a:t>
            </a:r>
            <a:endParaRPr lang="en-US" dirty="0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131086"/>
              </p:ext>
            </p:extLst>
          </p:nvPr>
        </p:nvGraphicFramePr>
        <p:xfrm>
          <a:off x="1726313" y="5660934"/>
          <a:ext cx="66341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85920" imgH="215640" progId="Equation.3">
                  <p:embed/>
                </p:oleObj>
              </mc:Choice>
              <mc:Fallback>
                <p:oleObj name="Equation" r:id="rId3" imgW="3085920" imgH="215640" progId="Equation.3">
                  <p:embed/>
                  <p:pic>
                    <p:nvPicPr>
                      <p:cNvPr id="6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313" y="5660934"/>
                        <a:ext cx="66341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Content Placeholder 2"/>
          <p:cNvSpPr txBox="1">
            <a:spLocks/>
          </p:cNvSpPr>
          <p:nvPr/>
        </p:nvSpPr>
        <p:spPr bwMode="auto">
          <a:xfrm>
            <a:off x="1146825" y="5164005"/>
            <a:ext cx="8234363" cy="9572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/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Starter i node A og går med klokken: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5B8B05-1180-44E8-BE52-9B66F00CFCF0}"/>
              </a:ext>
            </a:extLst>
          </p:cNvPr>
          <p:cNvSpPr/>
          <p:nvPr/>
        </p:nvSpPr>
        <p:spPr bwMode="auto">
          <a:xfrm>
            <a:off x="3282851" y="2848610"/>
            <a:ext cx="2761932" cy="891201"/>
          </a:xfrm>
          <a:custGeom>
            <a:avLst/>
            <a:gdLst>
              <a:gd name="connsiteX0" fmla="*/ 252739 w 4044806"/>
              <a:gd name="connsiteY0" fmla="*/ 126234 h 1840270"/>
              <a:gd name="connsiteX1" fmla="*/ 3383396 w 4044806"/>
              <a:gd name="connsiteY1" fmla="*/ 149482 h 1840270"/>
              <a:gd name="connsiteX2" fmla="*/ 3801851 w 4044806"/>
              <a:gd name="connsiteY2" fmla="*/ 1621821 h 1840270"/>
              <a:gd name="connsiteX3" fmla="*/ 415471 w 4044806"/>
              <a:gd name="connsiteY3" fmla="*/ 1699312 h 1840270"/>
              <a:gd name="connsiteX4" fmla="*/ 175247 w 4044806"/>
              <a:gd name="connsiteY4" fmla="*/ 335461 h 184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4806" h="1840270">
                <a:moveTo>
                  <a:pt x="252739" y="126234"/>
                </a:moveTo>
                <a:cubicBezTo>
                  <a:pt x="1522308" y="13226"/>
                  <a:pt x="2791877" y="-99782"/>
                  <a:pt x="3383396" y="149482"/>
                </a:cubicBezTo>
                <a:cubicBezTo>
                  <a:pt x="3974915" y="398746"/>
                  <a:pt x="4296505" y="1363516"/>
                  <a:pt x="3801851" y="1621821"/>
                </a:cubicBezTo>
                <a:cubicBezTo>
                  <a:pt x="3307197" y="1880126"/>
                  <a:pt x="1019905" y="1913705"/>
                  <a:pt x="415471" y="1699312"/>
                </a:cubicBezTo>
                <a:cubicBezTo>
                  <a:pt x="-188963" y="1484919"/>
                  <a:pt x="-6858" y="910190"/>
                  <a:pt x="175247" y="335461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600B8C-706D-4F1E-A300-E268042092C3}"/>
              </a:ext>
            </a:extLst>
          </p:cNvPr>
          <p:cNvGrpSpPr/>
          <p:nvPr/>
        </p:nvGrpSpPr>
        <p:grpSpPr>
          <a:xfrm>
            <a:off x="2104306" y="1929408"/>
            <a:ext cx="5283019" cy="2761219"/>
            <a:chOff x="2190883" y="1929409"/>
            <a:chExt cx="5283019" cy="276121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29B62E-304B-411C-9B5D-21C02C9DC5C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62405" y="2213270"/>
              <a:ext cx="4929" cy="5026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9F88041-4BCC-40F3-8DA2-20131204E54D}"/>
                </a:ext>
              </a:extLst>
            </p:cNvPr>
            <p:cNvSpPr/>
            <p:nvPr/>
          </p:nvSpPr>
          <p:spPr bwMode="auto">
            <a:xfrm>
              <a:off x="2833295" y="2189115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7EDBC95-5709-457C-8848-A08EA9FB07EF}"/>
                </a:ext>
              </a:extLst>
            </p:cNvPr>
            <p:cNvSpPr/>
            <p:nvPr/>
          </p:nvSpPr>
          <p:spPr bwMode="auto">
            <a:xfrm>
              <a:off x="6767361" y="2170353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E01F4A7-433C-4D10-B610-6F686D7EEFCD}"/>
                </a:ext>
              </a:extLst>
            </p:cNvPr>
            <p:cNvCxnSpPr/>
            <p:nvPr/>
          </p:nvCxnSpPr>
          <p:spPr bwMode="auto">
            <a:xfrm rot="16200000" flipH="1">
              <a:off x="3859106" y="1259770"/>
              <a:ext cx="1715" cy="19439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Elbow Connector 35">
              <a:extLst>
                <a:ext uri="{FF2B5EF4-FFF2-40B4-BE49-F238E27FC236}">
                  <a16:creationId xmlns:a16="http://schemas.microsoft.com/office/drawing/2014/main" id="{F3E5EBD2-57A1-449D-9F87-921609BA4C07}"/>
                </a:ext>
              </a:extLst>
            </p:cNvPr>
            <p:cNvCxnSpPr>
              <a:cxnSpLocks/>
              <a:stCxn id="87" idx="2"/>
              <a:endCxn id="96" idx="0"/>
            </p:cNvCxnSpPr>
            <p:nvPr/>
          </p:nvCxnSpPr>
          <p:spPr bwMode="auto">
            <a:xfrm rot="5400000">
              <a:off x="5845208" y="3175975"/>
              <a:ext cx="436420" cy="1454253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Elbow Connector 39">
              <a:extLst>
                <a:ext uri="{FF2B5EF4-FFF2-40B4-BE49-F238E27FC236}">
                  <a16:creationId xmlns:a16="http://schemas.microsoft.com/office/drawing/2014/main" id="{554EC5E3-6000-4A9D-986A-665CEA8AFF33}"/>
                </a:ext>
              </a:extLst>
            </p:cNvPr>
            <p:cNvCxnSpPr/>
            <p:nvPr/>
          </p:nvCxnSpPr>
          <p:spPr bwMode="auto">
            <a:xfrm>
              <a:off x="2914634" y="3657600"/>
              <a:ext cx="1500198" cy="500066"/>
            </a:xfrm>
            <a:prstGeom prst="bentConnector3">
              <a:avLst>
                <a:gd name="adj1" fmla="val -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ED00715-7EAE-471B-8056-045E1773F2BE}"/>
                </a:ext>
              </a:extLst>
            </p:cNvPr>
            <p:cNvSpPr/>
            <p:nvPr/>
          </p:nvSpPr>
          <p:spPr bwMode="auto">
            <a:xfrm>
              <a:off x="6761529" y="4171511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1BF742-7F74-479A-9A4D-B5657E617416}"/>
                </a:ext>
              </a:extLst>
            </p:cNvPr>
            <p:cNvSpPr/>
            <p:nvPr/>
          </p:nvSpPr>
          <p:spPr bwMode="auto">
            <a:xfrm>
              <a:off x="2876172" y="4117922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F6EB04-532A-48BB-9E7E-21AD7488B0D5}"/>
                </a:ext>
              </a:extLst>
            </p:cNvPr>
            <p:cNvSpPr txBox="1"/>
            <p:nvPr/>
          </p:nvSpPr>
          <p:spPr>
            <a:xfrm>
              <a:off x="2557444" y="19430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A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AED1C0B-5F6B-4FF0-839B-C2B05EC314A2}"/>
                </a:ext>
              </a:extLst>
            </p:cNvPr>
            <p:cNvSpPr txBox="1"/>
            <p:nvPr/>
          </p:nvSpPr>
          <p:spPr>
            <a:xfrm>
              <a:off x="6772286" y="19430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B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BE6C7C-3156-4F1C-A680-9EAC07E0D98E}"/>
                </a:ext>
              </a:extLst>
            </p:cNvPr>
            <p:cNvSpPr txBox="1"/>
            <p:nvPr/>
          </p:nvSpPr>
          <p:spPr>
            <a:xfrm>
              <a:off x="2628882" y="40862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D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B2E749-7989-467E-B707-CF6F330DBBD7}"/>
                </a:ext>
              </a:extLst>
            </p:cNvPr>
            <p:cNvSpPr txBox="1"/>
            <p:nvPr/>
          </p:nvSpPr>
          <p:spPr>
            <a:xfrm>
              <a:off x="6772286" y="40862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C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2EEB4C-7456-4380-9F82-BB1BC60F2F1E}"/>
                </a:ext>
              </a:extLst>
            </p:cNvPr>
            <p:cNvSpPr txBox="1"/>
            <p:nvPr/>
          </p:nvSpPr>
          <p:spPr>
            <a:xfrm>
              <a:off x="2190883" y="296842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F865B6-B5C1-4576-AACE-57AFEF1C1151}"/>
                </a:ext>
              </a:extLst>
            </p:cNvPr>
            <p:cNvSpPr txBox="1"/>
            <p:nvPr/>
          </p:nvSpPr>
          <p:spPr>
            <a:xfrm>
              <a:off x="4676002" y="245497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D12BF1-C49B-4B9C-BA51-DC7D15618DAF}"/>
                </a:ext>
              </a:extLst>
            </p:cNvPr>
            <p:cNvSpPr txBox="1"/>
            <p:nvPr/>
          </p:nvSpPr>
          <p:spPr>
            <a:xfrm>
              <a:off x="6171436" y="3227598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K3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2D91340-0E8D-41F1-82FF-6EB90BFD2079}"/>
                </a:ext>
              </a:extLst>
            </p:cNvPr>
            <p:cNvSpPr txBox="1"/>
            <p:nvPr/>
          </p:nvSpPr>
          <p:spPr>
            <a:xfrm>
              <a:off x="4624360" y="4352074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K4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51138BD-1891-4133-B792-E1F26979E934}"/>
                </a:ext>
              </a:extLst>
            </p:cNvPr>
            <p:cNvSpPr txBox="1"/>
            <p:nvPr/>
          </p:nvSpPr>
          <p:spPr>
            <a:xfrm>
              <a:off x="2262376" y="2469930"/>
              <a:ext cx="3424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-</a:t>
              </a: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r>
                <a:rPr lang="nb-NO" sz="1800" dirty="0">
                  <a:latin typeface="+mn-lt"/>
                </a:rPr>
                <a:t>+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C3C4D68-4341-428B-BB42-38D1CB111810}"/>
                </a:ext>
              </a:extLst>
            </p:cNvPr>
            <p:cNvSpPr txBox="1"/>
            <p:nvPr/>
          </p:nvSpPr>
          <p:spPr>
            <a:xfrm>
              <a:off x="7133744" y="2508255"/>
              <a:ext cx="30008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-</a:t>
              </a: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r>
                <a:rPr lang="nb-NO" sz="1800" dirty="0">
                  <a:latin typeface="+mn-lt"/>
                </a:rPr>
                <a:t>+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C52AB39-2F03-4477-8085-8B2432586703}"/>
                </a:ext>
              </a:extLst>
            </p:cNvPr>
            <p:cNvSpPr txBox="1"/>
            <p:nvPr/>
          </p:nvSpPr>
          <p:spPr>
            <a:xfrm>
              <a:off x="4184861" y="2452317"/>
              <a:ext cx="13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+                      -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32C27BA-93B5-4FDF-B40E-DB318F7154F4}"/>
                </a:ext>
              </a:extLst>
            </p:cNvPr>
            <p:cNvSpPr txBox="1"/>
            <p:nvPr/>
          </p:nvSpPr>
          <p:spPr>
            <a:xfrm>
              <a:off x="4156789" y="4352074"/>
              <a:ext cx="1778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-                      +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6CE4F2C-6DA8-4C24-8DC6-2409DA7D213E}"/>
                </a:ext>
              </a:extLst>
            </p:cNvPr>
            <p:cNvSpPr/>
            <p:nvPr/>
          </p:nvSpPr>
          <p:spPr bwMode="auto">
            <a:xfrm>
              <a:off x="2658380" y="2715947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K1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EC239AB-D5EF-4EA7-8352-F603B6C1DFB0}"/>
                </a:ext>
              </a:extLst>
            </p:cNvPr>
            <p:cNvSpPr/>
            <p:nvPr/>
          </p:nvSpPr>
          <p:spPr bwMode="auto">
            <a:xfrm rot="5400000">
              <a:off x="4631304" y="1717151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K2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D0DC901-29A7-4017-BCB2-A1B3E53BAAA4}"/>
                </a:ext>
              </a:extLst>
            </p:cNvPr>
            <p:cNvSpPr/>
            <p:nvPr/>
          </p:nvSpPr>
          <p:spPr bwMode="auto">
            <a:xfrm>
              <a:off x="6537033" y="2753354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K3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0E3A551-E5F5-42A3-8782-158F2D401524}"/>
                </a:ext>
              </a:extLst>
            </p:cNvPr>
            <p:cNvCxnSpPr/>
            <p:nvPr/>
          </p:nvCxnSpPr>
          <p:spPr bwMode="auto">
            <a:xfrm flipV="1">
              <a:off x="2417868" y="2715947"/>
              <a:ext cx="0" cy="365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98BA61B-7023-4836-AB70-9AA94B7DE430}"/>
                </a:ext>
              </a:extLst>
            </p:cNvPr>
            <p:cNvCxnSpPr/>
            <p:nvPr/>
          </p:nvCxnSpPr>
          <p:spPr bwMode="auto">
            <a:xfrm>
              <a:off x="2417868" y="3306976"/>
              <a:ext cx="0" cy="350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FA0ED02-20FB-436E-B6FE-0C2BF54E5BDA}"/>
                </a:ext>
              </a:extLst>
            </p:cNvPr>
            <p:cNvSpPr txBox="1"/>
            <p:nvPr/>
          </p:nvSpPr>
          <p:spPr>
            <a:xfrm>
              <a:off x="7056800" y="3024926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K3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3F8C6CB-A1FF-43E5-B504-72F5B82C815C}"/>
                </a:ext>
              </a:extLst>
            </p:cNvPr>
            <p:cNvCxnSpPr/>
            <p:nvPr/>
          </p:nvCxnSpPr>
          <p:spPr bwMode="auto">
            <a:xfrm flipV="1">
              <a:off x="7283785" y="2772451"/>
              <a:ext cx="0" cy="365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AE8D32A-7D09-4ABC-BEA5-D4B769C835A6}"/>
                </a:ext>
              </a:extLst>
            </p:cNvPr>
            <p:cNvCxnSpPr/>
            <p:nvPr/>
          </p:nvCxnSpPr>
          <p:spPr bwMode="auto">
            <a:xfrm>
              <a:off x="7283785" y="3363480"/>
              <a:ext cx="0" cy="350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16E1040-4B98-4F9E-81F9-DA5BDFC31EED}"/>
                </a:ext>
              </a:extLst>
            </p:cNvPr>
            <p:cNvCxnSpPr/>
            <p:nvPr/>
          </p:nvCxnSpPr>
          <p:spPr bwMode="auto">
            <a:xfrm>
              <a:off x="5026247" y="2617848"/>
              <a:ext cx="27708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FE8BB40B-129E-41FD-BA43-9BFCE788E8DA}"/>
                </a:ext>
              </a:extLst>
            </p:cNvPr>
            <p:cNvCxnSpPr/>
            <p:nvPr/>
          </p:nvCxnSpPr>
          <p:spPr bwMode="auto">
            <a:xfrm flipH="1">
              <a:off x="4419046" y="2624249"/>
              <a:ext cx="2569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5" name="Connector: Elbow 94">
              <a:extLst>
                <a:ext uri="{FF2B5EF4-FFF2-40B4-BE49-F238E27FC236}">
                  <a16:creationId xmlns:a16="http://schemas.microsoft.com/office/drawing/2014/main" id="{77E10C05-EB10-42C1-A62C-4114581CE1DF}"/>
                </a:ext>
              </a:extLst>
            </p:cNvPr>
            <p:cNvCxnSpPr>
              <a:stCxn id="86" idx="0"/>
              <a:endCxn id="87" idx="0"/>
            </p:cNvCxnSpPr>
            <p:nvPr/>
          </p:nvCxnSpPr>
          <p:spPr bwMode="auto">
            <a:xfrm>
              <a:off x="5350584" y="2182920"/>
              <a:ext cx="1439960" cy="570434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23C75AA-C289-410A-9AC0-CAFEED2BC706}"/>
                </a:ext>
              </a:extLst>
            </p:cNvPr>
            <p:cNvSpPr/>
            <p:nvPr/>
          </p:nvSpPr>
          <p:spPr bwMode="auto">
            <a:xfrm rot="5400000">
              <a:off x="4617011" y="3655542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K4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1085BCD-D2CB-474E-869B-0BC4A01A45B9}"/>
                </a:ext>
              </a:extLst>
            </p:cNvPr>
            <p:cNvCxnSpPr/>
            <p:nvPr/>
          </p:nvCxnSpPr>
          <p:spPr bwMode="auto">
            <a:xfrm>
              <a:off x="5011954" y="4556239"/>
              <a:ext cx="27708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13C9295-CE78-4D78-A691-4086683CE7A5}"/>
                </a:ext>
              </a:extLst>
            </p:cNvPr>
            <p:cNvCxnSpPr/>
            <p:nvPr/>
          </p:nvCxnSpPr>
          <p:spPr bwMode="auto">
            <a:xfrm flipH="1">
              <a:off x="4404753" y="4562640"/>
              <a:ext cx="2569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EBCF8D-930F-49EE-A33A-AE5B4872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9C293-F4BF-4F1B-AE1B-DDE71BCC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66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2138" y="561256"/>
            <a:ext cx="8754428" cy="1219200"/>
          </a:xfrm>
        </p:spPr>
        <p:txBody>
          <a:bodyPr/>
          <a:lstStyle/>
          <a:p>
            <a:r>
              <a:rPr lang="nb-NO" dirty="0"/>
              <a:t>Kirchhoffs spenningslov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569368"/>
            <a:ext cx="8754428" cy="4389120"/>
          </a:xfrm>
        </p:spPr>
        <p:txBody>
          <a:bodyPr/>
          <a:lstStyle/>
          <a:p>
            <a:r>
              <a:rPr lang="nb-NO" sz="2000" dirty="0"/>
              <a:t>Samme energi kreves for å flytte en ladning fra A → B → C , som fra A → D → C </a:t>
            </a:r>
            <a:endParaRPr lang="de-DE" sz="2000" dirty="0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2191832" y="5097760"/>
          <a:ext cx="5572141" cy="1465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52400" imgH="672840" progId="Equation.3">
                  <p:embed/>
                </p:oleObj>
              </mc:Choice>
              <mc:Fallback>
                <p:oleObj name="Equation" r:id="rId3" imgW="2552400" imgH="672840" progId="Equation.3">
                  <p:embed/>
                  <p:pic>
                    <p:nvPicPr>
                      <p:cNvPr id="61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832" y="5097760"/>
                        <a:ext cx="5572141" cy="1465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DB4F9A99-F2EE-47BF-BD30-0E4A477982D8}"/>
              </a:ext>
            </a:extLst>
          </p:cNvPr>
          <p:cNvGrpSpPr/>
          <p:nvPr/>
        </p:nvGrpSpPr>
        <p:grpSpPr>
          <a:xfrm>
            <a:off x="2104306" y="2383318"/>
            <a:ext cx="5283019" cy="2761219"/>
            <a:chOff x="2190883" y="1929409"/>
            <a:chExt cx="5283019" cy="276121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64BA06-4447-4452-81AB-B973A4BCBFC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62405" y="2213270"/>
              <a:ext cx="4929" cy="5026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0EEA6A8-3C2E-4C91-80F3-17431392D1F5}"/>
                </a:ext>
              </a:extLst>
            </p:cNvPr>
            <p:cNvSpPr/>
            <p:nvPr/>
          </p:nvSpPr>
          <p:spPr bwMode="auto">
            <a:xfrm>
              <a:off x="2833295" y="2189115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791364-5665-4089-8654-37551E72DCD7}"/>
                </a:ext>
              </a:extLst>
            </p:cNvPr>
            <p:cNvSpPr/>
            <p:nvPr/>
          </p:nvSpPr>
          <p:spPr bwMode="auto">
            <a:xfrm>
              <a:off x="6767361" y="2170353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69E0CE2-B253-4A7F-A6E0-0B6A905150F4}"/>
                </a:ext>
              </a:extLst>
            </p:cNvPr>
            <p:cNvCxnSpPr/>
            <p:nvPr/>
          </p:nvCxnSpPr>
          <p:spPr bwMode="auto">
            <a:xfrm rot="16200000" flipH="1">
              <a:off x="3859106" y="1259770"/>
              <a:ext cx="1715" cy="19439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Elbow Connector 35">
              <a:extLst>
                <a:ext uri="{FF2B5EF4-FFF2-40B4-BE49-F238E27FC236}">
                  <a16:creationId xmlns:a16="http://schemas.microsoft.com/office/drawing/2014/main" id="{F7518F39-0741-4D1B-B066-FE160A13250A}"/>
                </a:ext>
              </a:extLst>
            </p:cNvPr>
            <p:cNvCxnSpPr>
              <a:cxnSpLocks/>
              <a:stCxn id="75" idx="2"/>
              <a:endCxn id="84" idx="0"/>
            </p:cNvCxnSpPr>
            <p:nvPr/>
          </p:nvCxnSpPr>
          <p:spPr bwMode="auto">
            <a:xfrm rot="5400000">
              <a:off x="5845208" y="3175975"/>
              <a:ext cx="436420" cy="1454253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Elbow Connector 39">
              <a:extLst>
                <a:ext uri="{FF2B5EF4-FFF2-40B4-BE49-F238E27FC236}">
                  <a16:creationId xmlns:a16="http://schemas.microsoft.com/office/drawing/2014/main" id="{AD652F4A-118F-451C-B058-C99C826DF4AF}"/>
                </a:ext>
              </a:extLst>
            </p:cNvPr>
            <p:cNvCxnSpPr/>
            <p:nvPr/>
          </p:nvCxnSpPr>
          <p:spPr bwMode="auto">
            <a:xfrm>
              <a:off x="2914634" y="3657600"/>
              <a:ext cx="1500198" cy="500066"/>
            </a:xfrm>
            <a:prstGeom prst="bentConnector3">
              <a:avLst>
                <a:gd name="adj1" fmla="val -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2FDA053-5653-4658-83A4-88F7B85C7CF0}"/>
                </a:ext>
              </a:extLst>
            </p:cNvPr>
            <p:cNvSpPr/>
            <p:nvPr/>
          </p:nvSpPr>
          <p:spPr bwMode="auto">
            <a:xfrm>
              <a:off x="6761529" y="4171511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E56FA2F-6426-4D3C-8229-77B2EC519AF9}"/>
                </a:ext>
              </a:extLst>
            </p:cNvPr>
            <p:cNvSpPr/>
            <p:nvPr/>
          </p:nvSpPr>
          <p:spPr bwMode="auto">
            <a:xfrm>
              <a:off x="2876172" y="4117922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1108E63-6EB8-40F1-9F9B-2B98A06606F1}"/>
                </a:ext>
              </a:extLst>
            </p:cNvPr>
            <p:cNvSpPr txBox="1"/>
            <p:nvPr/>
          </p:nvSpPr>
          <p:spPr>
            <a:xfrm>
              <a:off x="2557444" y="19430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A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428B509-3C9F-487C-BBF5-7FA34AFC1C1A}"/>
                </a:ext>
              </a:extLst>
            </p:cNvPr>
            <p:cNvSpPr txBox="1"/>
            <p:nvPr/>
          </p:nvSpPr>
          <p:spPr>
            <a:xfrm>
              <a:off x="6772286" y="19430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B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BFCAB39-5EE5-4E2A-81FF-8ABE39388A7C}"/>
                </a:ext>
              </a:extLst>
            </p:cNvPr>
            <p:cNvSpPr txBox="1"/>
            <p:nvPr/>
          </p:nvSpPr>
          <p:spPr>
            <a:xfrm>
              <a:off x="2628882" y="40862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D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D1BA37A-A81E-4E8F-8E09-D4A19405A6BB}"/>
                </a:ext>
              </a:extLst>
            </p:cNvPr>
            <p:cNvSpPr txBox="1"/>
            <p:nvPr/>
          </p:nvSpPr>
          <p:spPr>
            <a:xfrm>
              <a:off x="6772286" y="40862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C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9CFDBF-929F-446E-8495-4908C86DA169}"/>
                </a:ext>
              </a:extLst>
            </p:cNvPr>
            <p:cNvSpPr txBox="1"/>
            <p:nvPr/>
          </p:nvSpPr>
          <p:spPr>
            <a:xfrm>
              <a:off x="2190883" y="296842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D60B31-86AB-4875-A54C-D52A07FEC9B2}"/>
                </a:ext>
              </a:extLst>
            </p:cNvPr>
            <p:cNvSpPr txBox="1"/>
            <p:nvPr/>
          </p:nvSpPr>
          <p:spPr>
            <a:xfrm>
              <a:off x="4676002" y="245497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1FE991-6598-4920-9A4C-0E6117BF7DBC}"/>
                </a:ext>
              </a:extLst>
            </p:cNvPr>
            <p:cNvSpPr txBox="1"/>
            <p:nvPr/>
          </p:nvSpPr>
          <p:spPr>
            <a:xfrm>
              <a:off x="6171436" y="3227598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K3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BFAC27C-3AC9-40AB-964C-19144C42ABE3}"/>
                </a:ext>
              </a:extLst>
            </p:cNvPr>
            <p:cNvSpPr txBox="1"/>
            <p:nvPr/>
          </p:nvSpPr>
          <p:spPr>
            <a:xfrm>
              <a:off x="4624360" y="4352074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K4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D6C75FC-C474-4270-844D-A8C8C6593784}"/>
                </a:ext>
              </a:extLst>
            </p:cNvPr>
            <p:cNvSpPr txBox="1"/>
            <p:nvPr/>
          </p:nvSpPr>
          <p:spPr>
            <a:xfrm>
              <a:off x="2262376" y="2469930"/>
              <a:ext cx="3424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-</a:t>
              </a: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r>
                <a:rPr lang="nb-NO" sz="1800" dirty="0">
                  <a:latin typeface="+mn-lt"/>
                </a:rPr>
                <a:t>+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35BC3F2-9A7F-4DB8-8DA7-97917AEC46C7}"/>
                </a:ext>
              </a:extLst>
            </p:cNvPr>
            <p:cNvSpPr txBox="1"/>
            <p:nvPr/>
          </p:nvSpPr>
          <p:spPr>
            <a:xfrm>
              <a:off x="7133744" y="2508255"/>
              <a:ext cx="30008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-</a:t>
              </a: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r>
                <a:rPr lang="nb-NO" sz="1800" dirty="0">
                  <a:latin typeface="+mn-lt"/>
                </a:rPr>
                <a:t>+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6B3F8D-D7B4-400B-8D10-491BF4D1FB29}"/>
                </a:ext>
              </a:extLst>
            </p:cNvPr>
            <p:cNvSpPr txBox="1"/>
            <p:nvPr/>
          </p:nvSpPr>
          <p:spPr>
            <a:xfrm>
              <a:off x="4184861" y="2452317"/>
              <a:ext cx="13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+                      -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D30DFCC-9DDD-4434-9345-C64FAB16ECED}"/>
                </a:ext>
              </a:extLst>
            </p:cNvPr>
            <p:cNvSpPr txBox="1"/>
            <p:nvPr/>
          </p:nvSpPr>
          <p:spPr>
            <a:xfrm>
              <a:off x="4156789" y="4352074"/>
              <a:ext cx="1778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-                      +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B566AA2-7FF7-4F39-901A-8C6F90A1ADDD}"/>
                </a:ext>
              </a:extLst>
            </p:cNvPr>
            <p:cNvSpPr/>
            <p:nvPr/>
          </p:nvSpPr>
          <p:spPr bwMode="auto">
            <a:xfrm>
              <a:off x="2658380" y="2715947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E02DD18-6E31-48B0-82B3-7FD1D872EDA0}"/>
                </a:ext>
              </a:extLst>
            </p:cNvPr>
            <p:cNvSpPr/>
            <p:nvPr/>
          </p:nvSpPr>
          <p:spPr bwMode="auto">
            <a:xfrm rot="5400000">
              <a:off x="4631304" y="1717151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03ABC2A-7D43-4A92-81CB-28818BE90B58}"/>
                </a:ext>
              </a:extLst>
            </p:cNvPr>
            <p:cNvSpPr/>
            <p:nvPr/>
          </p:nvSpPr>
          <p:spPr bwMode="auto">
            <a:xfrm>
              <a:off x="6537033" y="2753354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K3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115E3EA-F995-4F4F-BD50-F60C5FB13A57}"/>
                </a:ext>
              </a:extLst>
            </p:cNvPr>
            <p:cNvCxnSpPr/>
            <p:nvPr/>
          </p:nvCxnSpPr>
          <p:spPr bwMode="auto">
            <a:xfrm flipV="1">
              <a:off x="2417868" y="2715947"/>
              <a:ext cx="0" cy="365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DB30832-BADA-4875-A16B-8C3C1523336E}"/>
                </a:ext>
              </a:extLst>
            </p:cNvPr>
            <p:cNvCxnSpPr/>
            <p:nvPr/>
          </p:nvCxnSpPr>
          <p:spPr bwMode="auto">
            <a:xfrm>
              <a:off x="2417868" y="3306976"/>
              <a:ext cx="0" cy="350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10DD3DD-8B3B-4730-8F2C-DEE639423529}"/>
                </a:ext>
              </a:extLst>
            </p:cNvPr>
            <p:cNvSpPr txBox="1"/>
            <p:nvPr/>
          </p:nvSpPr>
          <p:spPr>
            <a:xfrm>
              <a:off x="7056800" y="3024926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K3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8D822709-26D8-49CC-95E5-3666B11FE1DE}"/>
                </a:ext>
              </a:extLst>
            </p:cNvPr>
            <p:cNvCxnSpPr/>
            <p:nvPr/>
          </p:nvCxnSpPr>
          <p:spPr bwMode="auto">
            <a:xfrm flipV="1">
              <a:off x="7283785" y="2772451"/>
              <a:ext cx="0" cy="365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FBD6EF1F-B5E1-4369-8F67-FDF332DBEDB6}"/>
                </a:ext>
              </a:extLst>
            </p:cNvPr>
            <p:cNvCxnSpPr/>
            <p:nvPr/>
          </p:nvCxnSpPr>
          <p:spPr bwMode="auto">
            <a:xfrm>
              <a:off x="7283785" y="3363480"/>
              <a:ext cx="0" cy="350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EE8D33D4-0DEE-476D-9335-CDA1D4184C2E}"/>
                </a:ext>
              </a:extLst>
            </p:cNvPr>
            <p:cNvCxnSpPr/>
            <p:nvPr/>
          </p:nvCxnSpPr>
          <p:spPr bwMode="auto">
            <a:xfrm>
              <a:off x="5026247" y="2617848"/>
              <a:ext cx="27708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071E189-31F1-4F89-8311-32FD99BD90A3}"/>
                </a:ext>
              </a:extLst>
            </p:cNvPr>
            <p:cNvCxnSpPr/>
            <p:nvPr/>
          </p:nvCxnSpPr>
          <p:spPr bwMode="auto">
            <a:xfrm flipH="1">
              <a:off x="4419046" y="2624249"/>
              <a:ext cx="2569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29900761-E720-4B1E-BC6F-EBD07F45DBEE}"/>
                </a:ext>
              </a:extLst>
            </p:cNvPr>
            <p:cNvCxnSpPr>
              <a:stCxn id="74" idx="0"/>
              <a:endCxn id="75" idx="0"/>
            </p:cNvCxnSpPr>
            <p:nvPr/>
          </p:nvCxnSpPr>
          <p:spPr bwMode="auto">
            <a:xfrm>
              <a:off x="5350584" y="2182920"/>
              <a:ext cx="1439960" cy="570434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89F8626-28DC-4F8A-890C-6B4174A08F3F}"/>
                </a:ext>
              </a:extLst>
            </p:cNvPr>
            <p:cNvSpPr/>
            <p:nvPr/>
          </p:nvSpPr>
          <p:spPr bwMode="auto">
            <a:xfrm rot="5400000">
              <a:off x="4617011" y="3655542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K4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EFB482D-B548-4EE4-98F1-C67F1C41D60A}"/>
                </a:ext>
              </a:extLst>
            </p:cNvPr>
            <p:cNvCxnSpPr/>
            <p:nvPr/>
          </p:nvCxnSpPr>
          <p:spPr bwMode="auto">
            <a:xfrm>
              <a:off x="5011954" y="4556239"/>
              <a:ext cx="27708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E86C2C8-5421-43C6-BBEB-A3D2B6D48283}"/>
                </a:ext>
              </a:extLst>
            </p:cNvPr>
            <p:cNvCxnSpPr/>
            <p:nvPr/>
          </p:nvCxnSpPr>
          <p:spPr bwMode="auto">
            <a:xfrm flipH="1">
              <a:off x="4404753" y="4562640"/>
              <a:ext cx="2569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181D66-767C-4DCC-8DAD-04993AB8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F74A5-3CA9-4089-AD07-51CEAF64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07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Spenningsøkning og -deling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2433464"/>
            <a:ext cx="5990705" cy="3384376"/>
          </a:xfrm>
        </p:spPr>
        <p:txBody>
          <a:bodyPr/>
          <a:lstStyle/>
          <a:p>
            <a:r>
              <a:rPr lang="nb-NO" sz="2000" dirty="0"/>
              <a:t>Ved å koble spenningskilder i serie kan man øke spenningen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Andre ganger ønsker man å r</a:t>
            </a:r>
            <a:r>
              <a:rPr lang="nb-NO" sz="2000" i="1" dirty="0"/>
              <a:t>edusere</a:t>
            </a:r>
            <a:r>
              <a:rPr lang="nb-NO" sz="2000" dirty="0"/>
              <a:t> spenningen med en bestemt faktor uten å endre spenningskilden</a:t>
            </a:r>
          </a:p>
          <a:p>
            <a:endParaRPr lang="nb-NO" sz="2000" dirty="0"/>
          </a:p>
          <a:p>
            <a:r>
              <a:rPr lang="nb-NO" sz="2000" dirty="0"/>
              <a:t>Dette kan gjøre med en </a:t>
            </a:r>
            <a:r>
              <a:rPr lang="nb-NO" sz="2000" i="1" dirty="0"/>
              <a:t>spenningsdeler</a:t>
            </a:r>
            <a:endParaRPr lang="nb-NO" sz="2000" dirty="0"/>
          </a:p>
        </p:txBody>
      </p:sp>
      <p:pic>
        <p:nvPicPr>
          <p:cNvPr id="7" name="Picture 4" descr="fg04_02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18" y="3009528"/>
            <a:ext cx="3384376" cy="2147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D6E8B-5D5B-4E65-A7E3-B5EAE9F0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DD10D-197B-4429-ACDE-E1EA4B2F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516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Spenningsdeling (forts.)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289032" cy="715397"/>
          </a:xfrm>
        </p:spPr>
        <p:txBody>
          <a:bodyPr/>
          <a:lstStyle/>
          <a:p>
            <a:r>
              <a:rPr lang="nb-NO" sz="2000" dirty="0"/>
              <a:t>Ønsker å finne et uttrykk for spenningene V</a:t>
            </a:r>
            <a:r>
              <a:rPr lang="nb-NO" sz="2000" baseline="-25000" dirty="0"/>
              <a:t>R1</a:t>
            </a:r>
            <a:r>
              <a:rPr lang="nb-NO" sz="2000" dirty="0"/>
              <a:t> og V</a:t>
            </a:r>
            <a:r>
              <a:rPr lang="nb-NO" sz="2000" baseline="-25000" dirty="0"/>
              <a:t>R2</a:t>
            </a:r>
            <a:r>
              <a:rPr lang="nb-NO" sz="2000" dirty="0"/>
              <a:t> som funksjon av V</a:t>
            </a:r>
            <a:r>
              <a:rPr lang="nb-NO" sz="2000" baseline="-25000" dirty="0"/>
              <a:t>s</a:t>
            </a:r>
            <a:r>
              <a:rPr lang="nb-NO" sz="2000" dirty="0"/>
              <a:t> , R</a:t>
            </a:r>
            <a:r>
              <a:rPr lang="nb-NO" sz="2000" baseline="-25000" dirty="0"/>
              <a:t>1</a:t>
            </a:r>
            <a:r>
              <a:rPr lang="nb-NO" sz="2000" dirty="0"/>
              <a:t> og R</a:t>
            </a:r>
            <a:r>
              <a:rPr lang="nb-NO" sz="2000" baseline="-25000" dirty="0"/>
              <a:t>2</a:t>
            </a:r>
            <a:r>
              <a:rPr lang="nb-NO" sz="2000" dirty="0"/>
              <a:t> (og ikke av strømmen </a:t>
            </a:r>
            <a:r>
              <a:rPr lang="nb-NO" sz="2000" i="1" dirty="0"/>
              <a:t>i</a:t>
            </a:r>
            <a:r>
              <a:rPr lang="nb-NO" sz="2000" dirty="0"/>
              <a:t>)</a:t>
            </a:r>
          </a:p>
          <a:p>
            <a:pPr>
              <a:buNone/>
            </a:pPr>
            <a:endParaRPr lang="nb-NO" sz="2000" dirty="0"/>
          </a:p>
          <a:p>
            <a:endParaRPr lang="en-US" sz="2000" dirty="0"/>
          </a:p>
        </p:txBody>
      </p:sp>
      <p:grpSp>
        <p:nvGrpSpPr>
          <p:cNvPr id="71680" name="Group 71679"/>
          <p:cNvGrpSpPr/>
          <p:nvPr/>
        </p:nvGrpSpPr>
        <p:grpSpPr>
          <a:xfrm>
            <a:off x="567645" y="2940357"/>
            <a:ext cx="3714776" cy="1265799"/>
            <a:chOff x="2343130" y="3040614"/>
            <a:chExt cx="3714776" cy="1265799"/>
          </a:xfrm>
        </p:grpSpPr>
        <p:sp>
          <p:nvSpPr>
            <p:cNvPr id="7" name="Freeform 12"/>
            <p:cNvSpPr>
              <a:spLocks noChangeAspect="1"/>
            </p:cNvSpPr>
            <p:nvPr/>
          </p:nvSpPr>
          <p:spPr bwMode="auto">
            <a:xfrm rot="5400000">
              <a:off x="4352918" y="3164442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2"/>
            <p:cNvSpPr>
              <a:spLocks noChangeAspect="1"/>
            </p:cNvSpPr>
            <p:nvPr/>
          </p:nvSpPr>
          <p:spPr bwMode="auto">
            <a:xfrm rot="5400000">
              <a:off x="5495719" y="3150737"/>
              <a:ext cx="152400" cy="78941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rot="5400000" flipH="1" flipV="1">
              <a:off x="4999203" y="3355799"/>
              <a:ext cx="192" cy="3812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190994" y="3040614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R</a:t>
              </a:r>
              <a:r>
                <a:rPr lang="nb-NO" sz="1800" baseline="-25000" dirty="0">
                  <a:latin typeface="+mn-lt"/>
                </a:rPr>
                <a:t>1</a:t>
              </a:r>
              <a:endParaRPr lang="en-US" sz="1800" baseline="-250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76878" y="3040614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R</a:t>
              </a:r>
              <a:r>
                <a:rPr lang="nb-NO" sz="1800" baseline="-25000" dirty="0">
                  <a:latin typeface="+mn-lt"/>
                </a:rPr>
                <a:t>2</a:t>
              </a:r>
              <a:endParaRPr lang="en-US" sz="1800" baseline="-25000" dirty="0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48118" y="354068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 v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R1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1126" y="354068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 v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R2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14" name="Group 206"/>
            <p:cNvGrpSpPr>
              <a:grpSpLocks/>
            </p:cNvGrpSpPr>
            <p:nvPr/>
          </p:nvGrpSpPr>
          <p:grpSpPr bwMode="auto">
            <a:xfrm>
              <a:off x="3200386" y="3544413"/>
              <a:ext cx="304800" cy="762000"/>
              <a:chOff x="4224" y="2400"/>
              <a:chExt cx="192" cy="480"/>
            </a:xfrm>
          </p:grpSpPr>
          <p:sp>
            <p:nvSpPr>
              <p:cNvPr id="15" name="Oval 20"/>
              <p:cNvSpPr>
                <a:spLocks noChangeAspect="1" noChangeArrowheads="1"/>
              </p:cNvSpPr>
              <p:nvPr/>
            </p:nvSpPr>
            <p:spPr bwMode="auto">
              <a:xfrm>
                <a:off x="4224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6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320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4320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Aspect="1" noChangeShapeType="1"/>
              </p:cNvSpPr>
              <p:nvPr/>
            </p:nvSpPr>
            <p:spPr bwMode="auto">
              <a:xfrm>
                <a:off x="4296" y="2592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Aspect="1" noChangeShapeType="1"/>
              </p:cNvSpPr>
              <p:nvPr/>
            </p:nvSpPr>
            <p:spPr bwMode="auto">
              <a:xfrm>
                <a:off x="4320" y="2568"/>
                <a:ext cx="0" cy="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Aspect="1" noChangeShapeType="1"/>
              </p:cNvSpPr>
              <p:nvPr/>
            </p:nvSpPr>
            <p:spPr bwMode="auto">
              <a:xfrm>
                <a:off x="4296" y="2688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1" name="Straight Connector 20"/>
            <p:cNvCxnSpPr/>
            <p:nvPr/>
          </p:nvCxnSpPr>
          <p:spPr bwMode="auto">
            <a:xfrm rot="5400000" flipH="1" flipV="1">
              <a:off x="5011627" y="3346557"/>
              <a:ext cx="2139" cy="19101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5969572" y="3545767"/>
              <a:ext cx="342" cy="7552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3486138" y="3443286"/>
              <a:ext cx="493852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557576" y="315753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43130" y="3657600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 v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s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86204" y="3514724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+       -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00650" y="3514724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+       -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 flipV="1">
              <a:off x="3359750" y="4300956"/>
              <a:ext cx="697892" cy="117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10800000">
              <a:off x="3354036" y="3544784"/>
              <a:ext cx="756789" cy="149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71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08979"/>
              </p:ext>
            </p:extLst>
          </p:nvPr>
        </p:nvGraphicFramePr>
        <p:xfrm>
          <a:off x="379545" y="4435922"/>
          <a:ext cx="5357812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33640" imgH="1193760" progId="Equation.3">
                  <p:embed/>
                </p:oleObj>
              </mc:Choice>
              <mc:Fallback>
                <p:oleObj name="Equation" r:id="rId3" imgW="2933640" imgH="1193760" progId="Equation.3">
                  <p:embed/>
                  <p:pic>
                    <p:nvPicPr>
                      <p:cNvPr id="716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45" y="4435922"/>
                        <a:ext cx="5357812" cy="217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1" name="Picture 71680">
            <a:extLst>
              <a:ext uri="{FF2B5EF4-FFF2-40B4-BE49-F238E27FC236}">
                <a16:creationId xmlns:a16="http://schemas.microsoft.com/office/drawing/2014/main" id="{47746322-78A5-4D0F-9A8E-68FCD104E3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2" y="2903020"/>
            <a:ext cx="3804274" cy="2377671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3954E7C-F0BF-4F01-BD5D-9BBBDBDF2D80}"/>
              </a:ext>
            </a:extLst>
          </p:cNvPr>
          <p:cNvSpPr txBox="1">
            <a:spLocks/>
          </p:cNvSpPr>
          <p:nvPr/>
        </p:nvSpPr>
        <p:spPr bwMode="auto">
          <a:xfrm>
            <a:off x="6230418" y="5500911"/>
            <a:ext cx="3672408" cy="1253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2000" kern="0" dirty="0"/>
              <a:t>Motstanden med høyest impedansverdi har størst spenningsfall!</a:t>
            </a:r>
          </a:p>
          <a:p>
            <a:pPr>
              <a:buFont typeface="Wingdings" pitchFamily="2" charset="2"/>
              <a:buNone/>
            </a:pPr>
            <a:endParaRPr lang="nb-NO" sz="2000" kern="0" dirty="0"/>
          </a:p>
          <a:p>
            <a:endParaRPr lang="en-US" sz="2000" kern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68001-3C59-4A08-AB29-F7B487DD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DC627-E67E-41C3-897E-54513959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60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Spenningsdeling (forts.)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06" y="2577480"/>
            <a:ext cx="5328592" cy="3960440"/>
          </a:xfrm>
        </p:spPr>
        <p:txBody>
          <a:bodyPr/>
          <a:lstStyle/>
          <a:p>
            <a:r>
              <a:rPr lang="nb-NO" sz="2000" dirty="0"/>
              <a:t>Gitt en krets med </a:t>
            </a:r>
            <a:r>
              <a:rPr lang="nb-NO" sz="2000" i="1" dirty="0"/>
              <a:t>n</a:t>
            </a:r>
            <a:r>
              <a:rPr lang="nb-NO" sz="2000" dirty="0"/>
              <a:t> motstander, total resistans </a:t>
            </a:r>
            <a:r>
              <a:rPr lang="nb-NO" sz="2000" i="1" dirty="0"/>
              <a:t>R</a:t>
            </a:r>
            <a:r>
              <a:rPr lang="nb-NO" sz="2000" i="1" baseline="-25000" dirty="0"/>
              <a:t>T</a:t>
            </a:r>
            <a:r>
              <a:rPr lang="nb-NO" sz="2000" i="1" dirty="0"/>
              <a:t>=R</a:t>
            </a:r>
            <a:r>
              <a:rPr lang="nb-NO" sz="2000" i="1" baseline="-25000" dirty="0"/>
              <a:t>1</a:t>
            </a:r>
            <a:r>
              <a:rPr lang="nb-NO" sz="2000" i="1" dirty="0"/>
              <a:t>+R</a:t>
            </a:r>
            <a:r>
              <a:rPr lang="nb-NO" sz="2000" i="1" baseline="-25000" dirty="0"/>
              <a:t>2</a:t>
            </a:r>
            <a:r>
              <a:rPr lang="nb-NO" sz="2000" i="1" dirty="0"/>
              <a:t>+...+R</a:t>
            </a:r>
            <a:r>
              <a:rPr lang="nb-NO" sz="2000" i="1" baseline="-25000" dirty="0"/>
              <a:t>n</a:t>
            </a:r>
            <a:r>
              <a:rPr lang="nb-NO" sz="2000" i="1" dirty="0"/>
              <a:t> </a:t>
            </a:r>
            <a:r>
              <a:rPr lang="nb-NO" sz="2000" dirty="0"/>
              <a:t>og spenning </a:t>
            </a:r>
            <a:r>
              <a:rPr lang="nb-NO" sz="2000" i="1" dirty="0" err="1"/>
              <a:t>V</a:t>
            </a:r>
            <a:r>
              <a:rPr lang="nb-NO" sz="2000" i="1" baseline="-25000" dirty="0" err="1"/>
              <a:t>s</a:t>
            </a:r>
            <a:endParaRPr lang="nb-NO" sz="2000" i="1" baseline="-25000" dirty="0"/>
          </a:p>
          <a:p>
            <a:endParaRPr lang="nb-NO" sz="2000" i="1" baseline="-25000" dirty="0"/>
          </a:p>
          <a:p>
            <a:r>
              <a:rPr lang="nb-NO" sz="2000" dirty="0"/>
              <a:t>Da er spenningsfallet over motstand </a:t>
            </a:r>
            <a:r>
              <a:rPr lang="nb-NO" sz="2000" i="1" dirty="0"/>
              <a:t>Rx</a:t>
            </a:r>
            <a:r>
              <a:rPr lang="nb-NO" sz="2000" dirty="0"/>
              <a:t> gitt av formelen</a:t>
            </a:r>
          </a:p>
          <a:p>
            <a:endParaRPr lang="en-US" dirty="0"/>
          </a:p>
        </p:txBody>
      </p:sp>
      <p:pic>
        <p:nvPicPr>
          <p:cNvPr id="32" name="Picture 4" descr="fg04_03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37" y="2577480"/>
            <a:ext cx="3742557" cy="33333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349334"/>
              </p:ext>
            </p:extLst>
          </p:nvPr>
        </p:nvGraphicFramePr>
        <p:xfrm>
          <a:off x="1672258" y="4521696"/>
          <a:ext cx="1725612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82400" progId="Equation.3">
                  <p:embed/>
                </p:oleObj>
              </mc:Choice>
              <mc:Fallback>
                <p:oleObj name="Equation" r:id="rId4" imgW="749160" imgH="4824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258" y="4521696"/>
                        <a:ext cx="1725612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5CCE6-3127-441E-8C4B-FF4948AD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59AC8-A840-40D6-9357-1D40FEC8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06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Variabel spenningsdeling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76" y="1986604"/>
            <a:ext cx="8234363" cy="4953000"/>
          </a:xfrm>
        </p:spPr>
        <p:txBody>
          <a:bodyPr/>
          <a:lstStyle/>
          <a:p>
            <a:r>
              <a:rPr lang="nb-NO" sz="2200" dirty="0"/>
              <a:t>Et </a:t>
            </a:r>
            <a:r>
              <a:rPr lang="nb-NO" sz="2200" i="1" dirty="0"/>
              <a:t>potentiometer </a:t>
            </a:r>
            <a:r>
              <a:rPr lang="nb-NO" sz="2200" dirty="0"/>
              <a:t>varierer spenningsdelingen mekanisk:</a:t>
            </a:r>
            <a:endParaRPr lang="nb-NO" sz="2200" i="1" dirty="0"/>
          </a:p>
          <a:p>
            <a:pPr>
              <a:buNone/>
            </a:pPr>
            <a:endParaRPr lang="nb-NO" sz="2200" dirty="0"/>
          </a:p>
          <a:p>
            <a:endParaRPr lang="en-US" sz="2200" dirty="0"/>
          </a:p>
        </p:txBody>
      </p:sp>
      <p:pic>
        <p:nvPicPr>
          <p:cNvPr id="9" name="Picture 4" descr="fg04_04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" y="2649488"/>
            <a:ext cx="8229600" cy="255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116882" y="5601816"/>
            <a:ext cx="8208912" cy="1152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Sett fra </a:t>
            </a:r>
            <a:r>
              <a:rPr lang="nb-NO" sz="22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b-NO" sz="2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b-NO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er den </a:t>
            </a:r>
            <a:r>
              <a:rPr lang="nb-NO" sz="2200" i="1" dirty="0"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 resistansen </a:t>
            </a:r>
            <a:r>
              <a:rPr lang="nb-NO" sz="2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b-NO" sz="2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nb-NO" sz="2200" i="1" dirty="0">
                <a:latin typeface="Arial" panose="020B0604020202020204" pitchFamily="34" charset="0"/>
                <a:cs typeface="Arial" panose="020B0604020202020204" pitchFamily="34" charset="0"/>
              </a:rPr>
              <a:t>= R</a:t>
            </a:r>
            <a:r>
              <a:rPr lang="nb-NO" sz="2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nb-NO" sz="2200" i="1" dirty="0">
                <a:latin typeface="Arial" panose="020B0604020202020204" pitchFamily="34" charset="0"/>
                <a:cs typeface="Arial" panose="020B0604020202020204" pitchFamily="34" charset="0"/>
              </a:rPr>
              <a:t>+R</a:t>
            </a:r>
            <a:r>
              <a:rPr lang="nb-NO" sz="2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 konstant, mens </a:t>
            </a:r>
            <a:r>
              <a:rPr lang="nb-NO" sz="2200" i="1" dirty="0">
                <a:latin typeface="Arial" panose="020B0604020202020204" pitchFamily="34" charset="0"/>
                <a:cs typeface="Arial" panose="020B0604020202020204" pitchFamily="34" charset="0"/>
              </a:rPr>
              <a:t>forholdet</a:t>
            </a: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 mellom </a:t>
            </a:r>
            <a:r>
              <a:rPr lang="nb-NO" sz="2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b-NO" sz="2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2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nb-NO" sz="2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nb-NO" sz="2200" dirty="0">
                <a:latin typeface="Arial" panose="020B0604020202020204" pitchFamily="34" charset="0"/>
                <a:cs typeface="Arial" panose="020B0604020202020204" pitchFamily="34" charset="0"/>
              </a:rPr>
              <a:t> varierer</a:t>
            </a:r>
            <a:endParaRPr lang="nb-NO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nb-N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F3B26-2EA7-4181-82D5-731EF593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40C55-3947-4B3A-958B-55991983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76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Kirchhoffs strømlov (KCL)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18" y="2057400"/>
            <a:ext cx="9144064" cy="4953000"/>
          </a:xfrm>
        </p:spPr>
        <p:txBody>
          <a:bodyPr/>
          <a:lstStyle/>
          <a:p>
            <a:r>
              <a:rPr lang="nb-NO" dirty="0"/>
              <a:t>Den algebraiske summen av alle strømmene som går inn mot (eller ut av) en node er lik 0</a:t>
            </a:r>
          </a:p>
          <a:p>
            <a:pPr lvl="1"/>
            <a:r>
              <a:rPr lang="nb-NO" sz="2000" dirty="0"/>
              <a:t> </a:t>
            </a:r>
            <a:r>
              <a:rPr lang="nb-NO" sz="2000" b="1" dirty="0">
                <a:solidFill>
                  <a:srgbClr val="0070C0"/>
                </a:solidFill>
              </a:rPr>
              <a:t>Spørsmål:</a:t>
            </a:r>
            <a:r>
              <a:rPr lang="nb-NO" sz="2000" dirty="0">
                <a:solidFill>
                  <a:srgbClr val="0070C0"/>
                </a:solidFill>
              </a:rPr>
              <a:t> Gi en intuitiv begrunnelse for at dette må være riktig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4304" y="3943352"/>
            <a:ext cx="5134608" cy="2176177"/>
            <a:chOff x="1066174" y="3871914"/>
            <a:chExt cx="5134608" cy="2176177"/>
          </a:xfrm>
        </p:grpSpPr>
        <p:sp>
          <p:nvSpPr>
            <p:cNvPr id="8" name="Freeform 7"/>
            <p:cNvSpPr/>
            <p:nvPr/>
          </p:nvSpPr>
          <p:spPr bwMode="auto">
            <a:xfrm>
              <a:off x="1066174" y="4263241"/>
              <a:ext cx="2553195" cy="665019"/>
            </a:xfrm>
            <a:custGeom>
              <a:avLst/>
              <a:gdLst>
                <a:gd name="connsiteX0" fmla="*/ 0 w 2553195"/>
                <a:gd name="connsiteY0" fmla="*/ 95003 h 665019"/>
                <a:gd name="connsiteX1" fmla="*/ 1555668 w 2553195"/>
                <a:gd name="connsiteY1" fmla="*/ 95003 h 665019"/>
                <a:gd name="connsiteX2" fmla="*/ 2553195 w 2553195"/>
                <a:gd name="connsiteY2" fmla="*/ 665019 h 66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3195" h="665019">
                  <a:moveTo>
                    <a:pt x="0" y="95003"/>
                  </a:moveTo>
                  <a:cubicBezTo>
                    <a:pt x="565068" y="47501"/>
                    <a:pt x="1130136" y="0"/>
                    <a:pt x="1555668" y="95003"/>
                  </a:cubicBezTo>
                  <a:cubicBezTo>
                    <a:pt x="1981200" y="190006"/>
                    <a:pt x="2267197" y="427512"/>
                    <a:pt x="2553195" y="6650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629014" y="4872046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 flipV="1">
              <a:off x="3771890" y="4229104"/>
              <a:ext cx="2428892" cy="857256"/>
            </a:xfrm>
            <a:custGeom>
              <a:avLst/>
              <a:gdLst>
                <a:gd name="connsiteX0" fmla="*/ 0 w 2553195"/>
                <a:gd name="connsiteY0" fmla="*/ 95003 h 665019"/>
                <a:gd name="connsiteX1" fmla="*/ 1555668 w 2553195"/>
                <a:gd name="connsiteY1" fmla="*/ 95003 h 665019"/>
                <a:gd name="connsiteX2" fmla="*/ 2553195 w 2553195"/>
                <a:gd name="connsiteY2" fmla="*/ 665019 h 66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3195" h="665019">
                  <a:moveTo>
                    <a:pt x="0" y="95003"/>
                  </a:moveTo>
                  <a:cubicBezTo>
                    <a:pt x="565068" y="47501"/>
                    <a:pt x="1130136" y="0"/>
                    <a:pt x="1555668" y="95003"/>
                  </a:cubicBezTo>
                  <a:cubicBezTo>
                    <a:pt x="1981200" y="190006"/>
                    <a:pt x="2267197" y="427512"/>
                    <a:pt x="2553195" y="6650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flipV="1">
              <a:off x="1271560" y="5014922"/>
              <a:ext cx="2428892" cy="500066"/>
            </a:xfrm>
            <a:custGeom>
              <a:avLst/>
              <a:gdLst>
                <a:gd name="connsiteX0" fmla="*/ 0 w 2553195"/>
                <a:gd name="connsiteY0" fmla="*/ 95003 h 665019"/>
                <a:gd name="connsiteX1" fmla="*/ 1555668 w 2553195"/>
                <a:gd name="connsiteY1" fmla="*/ 95003 h 665019"/>
                <a:gd name="connsiteX2" fmla="*/ 2553195 w 2553195"/>
                <a:gd name="connsiteY2" fmla="*/ 665019 h 66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3195" h="665019">
                  <a:moveTo>
                    <a:pt x="0" y="95003"/>
                  </a:moveTo>
                  <a:cubicBezTo>
                    <a:pt x="565068" y="47501"/>
                    <a:pt x="1130136" y="0"/>
                    <a:pt x="1555668" y="95003"/>
                  </a:cubicBezTo>
                  <a:cubicBezTo>
                    <a:pt x="1981200" y="190006"/>
                    <a:pt x="2267197" y="427512"/>
                    <a:pt x="2553195" y="6650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rot="2240655" flipV="1">
              <a:off x="3605597" y="5323149"/>
              <a:ext cx="2357454" cy="483937"/>
            </a:xfrm>
            <a:custGeom>
              <a:avLst/>
              <a:gdLst>
                <a:gd name="connsiteX0" fmla="*/ 0 w 2553195"/>
                <a:gd name="connsiteY0" fmla="*/ 95003 h 665019"/>
                <a:gd name="connsiteX1" fmla="*/ 1555668 w 2553195"/>
                <a:gd name="connsiteY1" fmla="*/ 95003 h 665019"/>
                <a:gd name="connsiteX2" fmla="*/ 2553195 w 2553195"/>
                <a:gd name="connsiteY2" fmla="*/ 665019 h 66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3195" h="665019">
                  <a:moveTo>
                    <a:pt x="0" y="95003"/>
                  </a:moveTo>
                  <a:cubicBezTo>
                    <a:pt x="565068" y="47501"/>
                    <a:pt x="1130136" y="0"/>
                    <a:pt x="1555668" y="95003"/>
                  </a:cubicBezTo>
                  <a:cubicBezTo>
                    <a:pt x="1981200" y="190006"/>
                    <a:pt x="2267197" y="427512"/>
                    <a:pt x="2553195" y="66501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2700320" y="4086228"/>
              <a:ext cx="642942" cy="3571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914634" y="387191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+mn-lt"/>
                </a:rPr>
                <a:t>i</a:t>
              </a:r>
              <a:r>
                <a:rPr lang="nb-NO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1890" y="5443550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+mn-lt"/>
                </a:rPr>
                <a:t>i</a:t>
              </a:r>
              <a:r>
                <a:rPr lang="nb-NO" baseline="-25000" dirty="0">
                  <a:latin typeface="+mn-lt"/>
                </a:rPr>
                <a:t>3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43064" y="5586426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+mn-lt"/>
                </a:rPr>
                <a:t>i</a:t>
              </a:r>
              <a:r>
                <a:rPr lang="nb-NO" baseline="-25000" dirty="0">
                  <a:latin typeface="+mn-lt"/>
                </a:rPr>
                <a:t>4</a:t>
              </a:r>
              <a:endParaRPr lang="en-US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86270" y="4300542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+mn-lt"/>
                </a:rPr>
                <a:t>i</a:t>
              </a:r>
              <a:r>
                <a:rPr lang="nb-NO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1628750" y="5586426"/>
              <a:ext cx="785818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10800000">
              <a:off x="4200518" y="4872046"/>
              <a:ext cx="71438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3843328" y="5300674"/>
              <a:ext cx="642942" cy="50006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6415096" y="4514856"/>
          <a:ext cx="2912148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120" imgH="215640" progId="Equation.3">
                  <p:embed/>
                </p:oleObj>
              </mc:Choice>
              <mc:Fallback>
                <p:oleObj name="Equation" r:id="rId3" imgW="1257120" imgH="21564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096" y="4514856"/>
                        <a:ext cx="2912148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486402" y="5300674"/>
          <a:ext cx="38242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0960" imgH="215640" progId="Equation.3">
                  <p:embed/>
                </p:oleObj>
              </mc:Choice>
              <mc:Fallback>
                <p:oleObj name="Equation" r:id="rId5" imgW="1650960" imgH="21564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2" y="5300674"/>
                        <a:ext cx="382428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965F8-9C5E-4B70-95FB-E0A08469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E23DE-03B8-4896-9AB9-4FA7B2B5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637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Kirchhoffs strømlov (KCL) forts.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8856984" cy="4389120"/>
          </a:xfrm>
        </p:spPr>
        <p:txBody>
          <a:bodyPr/>
          <a:lstStyle/>
          <a:p>
            <a:r>
              <a:rPr lang="nb-NO" dirty="0"/>
              <a:t>Det generelle tilfellet er gitt av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Det må defineres en referanseretning på strømmene: </a:t>
            </a:r>
          </a:p>
          <a:p>
            <a:pPr lvl="1"/>
            <a:r>
              <a:rPr lang="nb-NO" dirty="0"/>
              <a:t>Enten</a:t>
            </a:r>
          </a:p>
          <a:p>
            <a:pPr marL="1147763" lvl="2" indent="-342900">
              <a:buSzPct val="100000"/>
              <a:buFont typeface="+mj-lt"/>
              <a:buAutoNum type="arabicPeriod"/>
            </a:pPr>
            <a:r>
              <a:rPr lang="nb-NO" dirty="0"/>
              <a:t>Strømmer inn er positive og strømmer ut negative</a:t>
            </a:r>
          </a:p>
          <a:p>
            <a:pPr lvl="1"/>
            <a:r>
              <a:rPr lang="nb-NO" dirty="0"/>
              <a:t>Eller</a:t>
            </a:r>
          </a:p>
          <a:p>
            <a:pPr marL="1147763" lvl="2" indent="-342900">
              <a:buSzPct val="100000"/>
              <a:buFont typeface="+mj-lt"/>
              <a:buAutoNum type="arabicPeriod" startAt="2"/>
            </a:pPr>
            <a:r>
              <a:rPr lang="nb-NO" dirty="0"/>
              <a:t>Strømmer inn er negative og strømmer ut positive</a:t>
            </a:r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14832" y="2657468"/>
          <a:ext cx="1285884" cy="1016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431640" progId="Equation.3">
                  <p:embed/>
                </p:oleObj>
              </mc:Choice>
              <mc:Fallback>
                <p:oleObj name="Equation" r:id="rId3" imgW="545760" imgH="431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832" y="2657468"/>
                        <a:ext cx="1285884" cy="1016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7BAB0-97D9-4A56-BC51-8A8B35B17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2AE40-40DB-4F4A-B0B6-91445FC9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74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839" y="1165931"/>
            <a:ext cx="8686800" cy="650875"/>
          </a:xfrm>
        </p:spPr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Oppgave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321" y="4556020"/>
            <a:ext cx="8754428" cy="1795287"/>
          </a:xfrm>
        </p:spPr>
        <p:txBody>
          <a:bodyPr/>
          <a:lstStyle/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70C0"/>
                </a:solidFill>
              </a:rPr>
              <a:t> </a:t>
            </a:r>
            <a:r>
              <a:rPr lang="nb-NO" sz="2000" b="1" dirty="0">
                <a:solidFill>
                  <a:srgbClr val="0070C0"/>
                </a:solidFill>
              </a:rPr>
              <a:t>Spm 1</a:t>
            </a:r>
            <a:r>
              <a:rPr lang="nb-NO" sz="2000" dirty="0">
                <a:solidFill>
                  <a:srgbClr val="0070C0"/>
                </a:solidFill>
              </a:rPr>
              <a:t>: Finn verdien til i</a:t>
            </a:r>
            <a:r>
              <a:rPr lang="nb-NO" sz="2000" baseline="-25000" dirty="0">
                <a:solidFill>
                  <a:srgbClr val="0070C0"/>
                </a:solidFill>
              </a:rPr>
              <a:t>1</a:t>
            </a:r>
            <a:r>
              <a:rPr lang="nb-NO" sz="2000" dirty="0">
                <a:solidFill>
                  <a:srgbClr val="0070C0"/>
                </a:solidFill>
              </a:rPr>
              <a:t> når i</a:t>
            </a:r>
            <a:r>
              <a:rPr lang="nb-NO" sz="2000" baseline="-25000" dirty="0">
                <a:solidFill>
                  <a:srgbClr val="0070C0"/>
                </a:solidFill>
              </a:rPr>
              <a:t>2 </a:t>
            </a:r>
            <a:r>
              <a:rPr lang="nb-NO" sz="2000" dirty="0">
                <a:solidFill>
                  <a:srgbClr val="0070C0"/>
                </a:solidFill>
              </a:rPr>
              <a:t>= 2A, i</a:t>
            </a:r>
            <a:r>
              <a:rPr lang="nb-NO" sz="2000" baseline="-25000" dirty="0">
                <a:solidFill>
                  <a:srgbClr val="0070C0"/>
                </a:solidFill>
              </a:rPr>
              <a:t>3</a:t>
            </a:r>
            <a:r>
              <a:rPr lang="nb-NO" sz="2000" dirty="0">
                <a:solidFill>
                  <a:srgbClr val="0070C0"/>
                </a:solidFill>
              </a:rPr>
              <a:t>= -3A og i</a:t>
            </a:r>
            <a:r>
              <a:rPr lang="nb-NO" sz="2000" baseline="-25000" dirty="0">
                <a:solidFill>
                  <a:srgbClr val="0070C0"/>
                </a:solidFill>
              </a:rPr>
              <a:t>4 </a:t>
            </a:r>
            <a:r>
              <a:rPr lang="nb-NO" sz="2000" dirty="0">
                <a:solidFill>
                  <a:srgbClr val="0070C0"/>
                </a:solidFill>
              </a:rPr>
              <a:t>= 0,5A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0070C0"/>
              </a:solidFill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70C0"/>
                </a:solidFill>
              </a:rPr>
              <a:t> </a:t>
            </a:r>
            <a:r>
              <a:rPr lang="nb-NO" sz="2000" b="1" dirty="0">
                <a:solidFill>
                  <a:srgbClr val="0070C0"/>
                </a:solidFill>
              </a:rPr>
              <a:t>Spm 2</a:t>
            </a:r>
            <a:r>
              <a:rPr lang="nb-NO" sz="2000" dirty="0">
                <a:solidFill>
                  <a:srgbClr val="0070C0"/>
                </a:solidFill>
              </a:rPr>
              <a:t>: Anta nå at strømretningene på bildet er korrekte: Hvilke verdier har i</a:t>
            </a:r>
            <a:r>
              <a:rPr lang="nb-NO" sz="2000" baseline="-25000" dirty="0">
                <a:solidFill>
                  <a:srgbClr val="0070C0"/>
                </a:solidFill>
              </a:rPr>
              <a:t>1</a:t>
            </a:r>
            <a:r>
              <a:rPr lang="nb-NO" sz="2000" dirty="0">
                <a:solidFill>
                  <a:srgbClr val="0070C0"/>
                </a:solidFill>
              </a:rPr>
              <a:t> ,i</a:t>
            </a:r>
            <a:r>
              <a:rPr lang="nb-NO" sz="2000" baseline="-25000" dirty="0">
                <a:solidFill>
                  <a:srgbClr val="0070C0"/>
                </a:solidFill>
              </a:rPr>
              <a:t>2</a:t>
            </a:r>
            <a:r>
              <a:rPr lang="nb-NO" sz="2000" dirty="0">
                <a:solidFill>
                  <a:srgbClr val="0070C0"/>
                </a:solidFill>
              </a:rPr>
              <a:t>, i</a:t>
            </a:r>
            <a:r>
              <a:rPr lang="nb-NO" sz="2000" baseline="-25000" dirty="0">
                <a:solidFill>
                  <a:srgbClr val="0070C0"/>
                </a:solidFill>
              </a:rPr>
              <a:t>3</a:t>
            </a:r>
            <a:r>
              <a:rPr lang="nb-NO" sz="2000" dirty="0">
                <a:solidFill>
                  <a:srgbClr val="0070C0"/>
                </a:solidFill>
              </a:rPr>
              <a:t> og i</a:t>
            </a:r>
            <a:r>
              <a:rPr lang="nb-NO" sz="2000" baseline="-25000" dirty="0">
                <a:solidFill>
                  <a:srgbClr val="0070C0"/>
                </a:solidFill>
              </a:rPr>
              <a:t>4 </a:t>
            </a:r>
            <a:r>
              <a:rPr lang="nb-NO" sz="2000" dirty="0">
                <a:solidFill>
                  <a:srgbClr val="0070C0"/>
                </a:solidFill>
              </a:rPr>
              <a:t>i dette tilfellet?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695761" y="2327575"/>
            <a:ext cx="1910253" cy="665019"/>
          </a:xfrm>
          <a:custGeom>
            <a:avLst/>
            <a:gdLst>
              <a:gd name="connsiteX0" fmla="*/ 0 w 2553195"/>
              <a:gd name="connsiteY0" fmla="*/ 95003 h 665019"/>
              <a:gd name="connsiteX1" fmla="*/ 1555668 w 2553195"/>
              <a:gd name="connsiteY1" fmla="*/ 95003 h 665019"/>
              <a:gd name="connsiteX2" fmla="*/ 2553195 w 2553195"/>
              <a:gd name="connsiteY2" fmla="*/ 665019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3195" h="665019">
                <a:moveTo>
                  <a:pt x="0" y="95003"/>
                </a:moveTo>
                <a:cubicBezTo>
                  <a:pt x="565068" y="47501"/>
                  <a:pt x="1130136" y="0"/>
                  <a:pt x="1555668" y="95003"/>
                </a:cubicBezTo>
                <a:cubicBezTo>
                  <a:pt x="1981200" y="190006"/>
                  <a:pt x="2267197" y="427512"/>
                  <a:pt x="2553195" y="66501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 flipV="1">
            <a:off x="4758535" y="2507752"/>
            <a:ext cx="1723440" cy="642942"/>
          </a:xfrm>
          <a:custGeom>
            <a:avLst/>
            <a:gdLst>
              <a:gd name="connsiteX0" fmla="*/ 0 w 2553195"/>
              <a:gd name="connsiteY0" fmla="*/ 95003 h 665019"/>
              <a:gd name="connsiteX1" fmla="*/ 1555668 w 2553195"/>
              <a:gd name="connsiteY1" fmla="*/ 95003 h 665019"/>
              <a:gd name="connsiteX2" fmla="*/ 2553195 w 2553195"/>
              <a:gd name="connsiteY2" fmla="*/ 665019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3195" h="665019">
                <a:moveTo>
                  <a:pt x="0" y="95003"/>
                </a:moveTo>
                <a:cubicBezTo>
                  <a:pt x="565068" y="47501"/>
                  <a:pt x="1130136" y="0"/>
                  <a:pt x="1555668" y="95003"/>
                </a:cubicBezTo>
                <a:cubicBezTo>
                  <a:pt x="1981200" y="190006"/>
                  <a:pt x="2267197" y="427512"/>
                  <a:pt x="2553195" y="66501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2838637" y="3079256"/>
            <a:ext cx="1848460" cy="500066"/>
          </a:xfrm>
          <a:custGeom>
            <a:avLst/>
            <a:gdLst>
              <a:gd name="connsiteX0" fmla="*/ 0 w 2553195"/>
              <a:gd name="connsiteY0" fmla="*/ 95003 h 665019"/>
              <a:gd name="connsiteX1" fmla="*/ 1555668 w 2553195"/>
              <a:gd name="connsiteY1" fmla="*/ 95003 h 665019"/>
              <a:gd name="connsiteX2" fmla="*/ 2553195 w 2553195"/>
              <a:gd name="connsiteY2" fmla="*/ 665019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3195" h="665019">
                <a:moveTo>
                  <a:pt x="0" y="95003"/>
                </a:moveTo>
                <a:cubicBezTo>
                  <a:pt x="565068" y="47501"/>
                  <a:pt x="1130136" y="0"/>
                  <a:pt x="1555668" y="95003"/>
                </a:cubicBezTo>
                <a:cubicBezTo>
                  <a:pt x="1981200" y="190006"/>
                  <a:pt x="2267197" y="427512"/>
                  <a:pt x="2553195" y="66501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rot="2240655" flipV="1">
            <a:off x="4592364" y="3273589"/>
            <a:ext cx="1746404" cy="483937"/>
          </a:xfrm>
          <a:custGeom>
            <a:avLst/>
            <a:gdLst>
              <a:gd name="connsiteX0" fmla="*/ 0 w 2553195"/>
              <a:gd name="connsiteY0" fmla="*/ 95003 h 665019"/>
              <a:gd name="connsiteX1" fmla="*/ 1555668 w 2553195"/>
              <a:gd name="connsiteY1" fmla="*/ 95003 h 665019"/>
              <a:gd name="connsiteX2" fmla="*/ 2553195 w 2553195"/>
              <a:gd name="connsiteY2" fmla="*/ 665019 h 66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3195" h="665019">
                <a:moveTo>
                  <a:pt x="0" y="95003"/>
                </a:moveTo>
                <a:cubicBezTo>
                  <a:pt x="565068" y="47501"/>
                  <a:pt x="1130136" y="0"/>
                  <a:pt x="1555668" y="95003"/>
                </a:cubicBezTo>
                <a:cubicBezTo>
                  <a:pt x="1981200" y="190006"/>
                  <a:pt x="2267197" y="427512"/>
                  <a:pt x="2553195" y="66501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686965" y="2150562"/>
            <a:ext cx="642942" cy="3571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901279" y="193624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i</a:t>
            </a:r>
            <a:r>
              <a:rPr lang="nb-NO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8535" y="3507884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i</a:t>
            </a:r>
            <a:r>
              <a:rPr lang="nb-NO" baseline="-25000" dirty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9709" y="365076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i</a:t>
            </a:r>
            <a:r>
              <a:rPr lang="nb-NO" baseline="-25000" dirty="0">
                <a:latin typeface="+mn-lt"/>
              </a:rPr>
              <a:t>4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915" y="2364876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i</a:t>
            </a:r>
            <a:r>
              <a:rPr lang="nb-NO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615395" y="3650760"/>
            <a:ext cx="78581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5410405" y="2722066"/>
            <a:ext cx="714380" cy="2143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0800000">
            <a:off x="4829973" y="3365008"/>
            <a:ext cx="642942" cy="5000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544984" y="2975161"/>
            <a:ext cx="214314" cy="21431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120BF-0B4E-4CB1-867A-71414117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C752C-5B0B-419A-BFE4-5BA20716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90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Nettverkstopologier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Man har sjelden kretser med bare én kilde og ett  element</a:t>
            </a:r>
          </a:p>
          <a:p>
            <a:endParaRPr lang="nb-NO" sz="2000" dirty="0"/>
          </a:p>
          <a:p>
            <a:r>
              <a:rPr lang="nb-NO" sz="2000" dirty="0"/>
              <a:t>Når vi skal analysere eller designe større kretser trenger vi å vite </a:t>
            </a:r>
            <a:r>
              <a:rPr lang="nb-NO" sz="2000" b="1" dirty="0"/>
              <a:t>hvordan</a:t>
            </a:r>
            <a:r>
              <a:rPr lang="nb-NO" sz="2000" dirty="0"/>
              <a:t> de ulike delene er koblet sammen, dvs </a:t>
            </a:r>
            <a:r>
              <a:rPr lang="nb-NO" sz="2000" b="1" dirty="0"/>
              <a:t>topologien</a:t>
            </a:r>
            <a:r>
              <a:rPr lang="nb-NO" sz="2000" dirty="0"/>
              <a:t>:</a:t>
            </a:r>
          </a:p>
          <a:p>
            <a:endParaRPr lang="nb-NO" sz="2000" dirty="0"/>
          </a:p>
          <a:p>
            <a:pPr lvl="1">
              <a:lnSpc>
                <a:spcPct val="150000"/>
              </a:lnSpc>
            </a:pPr>
            <a:r>
              <a:rPr lang="nb-NO" sz="1600" b="1" i="1" dirty="0"/>
              <a:t>Nettverk: </a:t>
            </a:r>
            <a:r>
              <a:rPr lang="nb-NO" sz="1600" dirty="0"/>
              <a:t>Samling av elementer koblet sammen (annet ord for krets eller delkrets)</a:t>
            </a:r>
          </a:p>
          <a:p>
            <a:pPr lvl="1">
              <a:lnSpc>
                <a:spcPct val="150000"/>
              </a:lnSpc>
            </a:pPr>
            <a:r>
              <a:rPr lang="nb-NO" sz="1600" b="1" i="1" dirty="0"/>
              <a:t>Node: </a:t>
            </a:r>
            <a:r>
              <a:rPr lang="nb-NO" sz="1600" dirty="0"/>
              <a:t>Punkt hvor to eller flere elementer er koblet sammen (med null motstand)</a:t>
            </a:r>
          </a:p>
          <a:p>
            <a:pPr lvl="1">
              <a:lnSpc>
                <a:spcPct val="150000"/>
              </a:lnSpc>
            </a:pPr>
            <a:r>
              <a:rPr lang="nb-NO" sz="1600" b="1" i="1" dirty="0"/>
              <a:t>Sti: </a:t>
            </a:r>
            <a:r>
              <a:rPr lang="nb-NO" sz="1600" dirty="0"/>
              <a:t>Vei mellom to noder gjennom et nettverk hvor en node besøkes kun én gang</a:t>
            </a:r>
          </a:p>
          <a:p>
            <a:pPr lvl="1">
              <a:lnSpc>
                <a:spcPct val="150000"/>
              </a:lnSpc>
            </a:pPr>
            <a:r>
              <a:rPr lang="nb-NO" sz="1600" b="1" i="1" dirty="0"/>
              <a:t>Løkke: </a:t>
            </a:r>
            <a:r>
              <a:rPr lang="nb-NO" sz="1600" dirty="0"/>
              <a:t>Samme som </a:t>
            </a:r>
            <a:r>
              <a:rPr lang="nb-NO" sz="1600" i="1" dirty="0"/>
              <a:t>lukket sti</a:t>
            </a:r>
            <a:r>
              <a:rPr lang="nb-NO" sz="1600" dirty="0"/>
              <a:t>: Sti hvor start- og sluttnode er identisk</a:t>
            </a:r>
          </a:p>
          <a:p>
            <a:pPr lvl="1">
              <a:lnSpc>
                <a:spcPct val="150000"/>
              </a:lnSpc>
            </a:pPr>
            <a:r>
              <a:rPr lang="nb-NO" sz="1600" b="1" i="1" dirty="0"/>
              <a:t>Gren: </a:t>
            </a:r>
            <a:r>
              <a:rPr lang="nb-NO" sz="1600" dirty="0"/>
              <a:t>Sti som består av ett enkelt element og nodene i hver ende</a:t>
            </a:r>
          </a:p>
          <a:p>
            <a:pPr lvl="1">
              <a:lnSpc>
                <a:spcPct val="150000"/>
              </a:lnSpc>
            </a:pPr>
            <a:r>
              <a:rPr lang="nb-NO" sz="1600" b="1" i="1" dirty="0"/>
              <a:t>Lineært nettverk: </a:t>
            </a:r>
            <a:r>
              <a:rPr lang="nb-NO" sz="1600" dirty="0"/>
              <a:t>Krets som bare består av komponenter med lineær I-V karakteristikk</a:t>
            </a:r>
            <a:endParaRPr lang="nb-NO" sz="1600" b="1" i="1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3B9F2-208F-4E6D-8C9E-11E0F199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20505-4F2D-44F1-A55A-5B31D414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67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Parallellkrets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857400"/>
            <a:ext cx="5976664" cy="4480520"/>
          </a:xfrm>
        </p:spPr>
        <p:txBody>
          <a:bodyPr/>
          <a:lstStyle/>
          <a:p>
            <a:r>
              <a:rPr lang="nb-NO" sz="2000" dirty="0"/>
              <a:t>En </a:t>
            </a:r>
            <a:r>
              <a:rPr lang="nb-NO" sz="2000" i="1" dirty="0"/>
              <a:t>parallellkrets </a:t>
            </a:r>
            <a:r>
              <a:rPr lang="nb-NO" sz="2000" dirty="0"/>
              <a:t>har mer enn én strømvei mellom terminalene på en spenningskilde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Strømmene gjennom hvert element kan være ulike, men alle elementene har samme spenning over seg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595471"/>
              </p:ext>
            </p:extLst>
          </p:nvPr>
        </p:nvGraphicFramePr>
        <p:xfrm>
          <a:off x="584200" y="2698750"/>
          <a:ext cx="5543550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870253" imgH="575767" progId="CorelDRAW.Graphic.12">
                  <p:embed/>
                </p:oleObj>
              </mc:Choice>
              <mc:Fallback>
                <p:oleObj name="CorelDRAW" r:id="rId3" imgW="1870253" imgH="575767" progId="CorelDRAW.Graphic.12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698750"/>
                        <a:ext cx="5543550" cy="170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901" name="Picture 29" descr="http://cdn.instructables.com/FO6/5N6D/FRD86C0W/FO65N6DFRD86C0W.MEDIU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02" y="2325765"/>
            <a:ext cx="3164979" cy="266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48DFC4-0A76-4B1C-B38E-99EE161ACDE1}"/>
              </a:ext>
            </a:extLst>
          </p:cNvPr>
          <p:cNvSpPr txBox="1"/>
          <p:nvPr/>
        </p:nvSpPr>
        <p:spPr>
          <a:xfrm>
            <a:off x="952178" y="342676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FF3300"/>
                </a:solidFill>
              </a:rPr>
              <a:t>-</a:t>
            </a:r>
            <a:endParaRPr lang="en-GB" b="1" dirty="0">
              <a:solidFill>
                <a:srgbClr val="FF33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ED228-6236-49EF-95E2-ADD8CD2F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5531B-5357-4BC2-A69D-BEF68400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129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Resistorer i parallell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8234363" cy="4480520"/>
          </a:xfrm>
        </p:spPr>
        <p:txBody>
          <a:bodyPr/>
          <a:lstStyle/>
          <a:p>
            <a:r>
              <a:rPr lang="nb-NO" dirty="0"/>
              <a:t>Resistorer er koblet i </a:t>
            </a:r>
            <a:r>
              <a:rPr lang="nb-NO" i="1" dirty="0"/>
              <a:t>parallell</a:t>
            </a:r>
            <a:r>
              <a:rPr lang="nb-NO" dirty="0"/>
              <a:t> hvis endepunktene er koblet sammen i det samme nodeparet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En krets kan ha resistorer som </a:t>
            </a:r>
            <a:r>
              <a:rPr lang="nb-NO" i="1" dirty="0"/>
              <a:t>lokalt sett </a:t>
            </a:r>
            <a:r>
              <a:rPr lang="nb-NO" dirty="0"/>
              <a:t>er parallelle (eventuelt serielle), og del av en større krets som verken er parallell eller seriell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8402" y="3153544"/>
          <a:ext cx="40370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520342" imgH="631546" progId="CorelDRAW.Graphic.12">
                  <p:embed/>
                </p:oleObj>
              </mc:Choice>
              <mc:Fallback>
                <p:oleObj name="CorelDRAW" r:id="rId3" imgW="1520342" imgH="631546" progId="CorelDRAW.Graphic.12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402" y="3153544"/>
                        <a:ext cx="40370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D8224-BBC1-4CEE-82A7-F56CE16D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831E0-B0BE-4E74-B042-F5B05516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93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9073008" cy="675288"/>
          </a:xfrm>
        </p:spPr>
        <p:txBody>
          <a:bodyPr/>
          <a:lstStyle/>
          <a:p>
            <a:r>
              <a:rPr lang="nb-NO" dirty="0"/>
              <a:t>Ekvivalent  parallellmotstand – 2 resistorer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98316" y="5313784"/>
            <a:ext cx="2000264" cy="1287472"/>
            <a:chOff x="5772154" y="3371848"/>
            <a:chExt cx="2000264" cy="1287472"/>
          </a:xfrm>
        </p:grpSpPr>
        <p:sp>
          <p:nvSpPr>
            <p:cNvPr id="63" name="Freeform 12"/>
            <p:cNvSpPr>
              <a:spLocks noChangeAspect="1"/>
            </p:cNvSpPr>
            <p:nvPr/>
          </p:nvSpPr>
          <p:spPr bwMode="auto">
            <a:xfrm rot="5400000">
              <a:off x="6719896" y="3495676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29410" y="3371848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R</a:t>
              </a:r>
              <a:r>
                <a:rPr lang="nb-NO" sz="1800" baseline="-25000" dirty="0">
                  <a:latin typeface="+mn-lt"/>
                </a:rPr>
                <a:t>eq</a:t>
              </a:r>
              <a:endParaRPr lang="en-US" sz="1800" baseline="-25000" dirty="0">
                <a:latin typeface="+mn-lt"/>
              </a:endParaRPr>
            </a:p>
          </p:txBody>
        </p: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6272220" y="3871914"/>
              <a:ext cx="304800" cy="762000"/>
              <a:chOff x="4224" y="2400"/>
              <a:chExt cx="192" cy="480"/>
            </a:xfrm>
          </p:grpSpPr>
          <p:sp>
            <p:nvSpPr>
              <p:cNvPr id="96" name="Oval 20"/>
              <p:cNvSpPr>
                <a:spLocks noChangeAspect="1" noChangeArrowheads="1"/>
              </p:cNvSpPr>
              <p:nvPr/>
            </p:nvSpPr>
            <p:spPr bwMode="auto">
              <a:xfrm>
                <a:off x="4224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7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320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4320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3"/>
              <p:cNvSpPr>
                <a:spLocks noChangeAspect="1" noChangeShapeType="1"/>
              </p:cNvSpPr>
              <p:nvPr/>
            </p:nvSpPr>
            <p:spPr bwMode="auto">
              <a:xfrm>
                <a:off x="4296" y="2592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4"/>
              <p:cNvSpPr>
                <a:spLocks noChangeAspect="1" noChangeShapeType="1"/>
              </p:cNvSpPr>
              <p:nvPr/>
            </p:nvSpPr>
            <p:spPr bwMode="auto">
              <a:xfrm>
                <a:off x="4320" y="2568"/>
                <a:ext cx="0" cy="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5"/>
              <p:cNvSpPr>
                <a:spLocks noChangeAspect="1" noChangeShapeType="1"/>
              </p:cNvSpPr>
              <p:nvPr/>
            </p:nvSpPr>
            <p:spPr bwMode="auto">
              <a:xfrm>
                <a:off x="4296" y="2688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3" name="Straight Connector 102"/>
            <p:cNvCxnSpPr/>
            <p:nvPr/>
          </p:nvCxnSpPr>
          <p:spPr bwMode="auto">
            <a:xfrm>
              <a:off x="6415096" y="4657732"/>
              <a:ext cx="7858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rot="5400000" flipH="1" flipV="1">
              <a:off x="6808799" y="4264029"/>
              <a:ext cx="7858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5772154" y="408622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 v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s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 rot="5400000">
              <a:off x="7047564" y="4311016"/>
              <a:ext cx="598666" cy="6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7343790" y="408622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92965" y="2577480"/>
            <a:ext cx="3071834" cy="1643868"/>
            <a:chOff x="1128684" y="3514724"/>
            <a:chExt cx="3071834" cy="1643868"/>
          </a:xfrm>
        </p:grpSpPr>
        <p:sp>
          <p:nvSpPr>
            <p:cNvPr id="44" name="Freeform 12"/>
            <p:cNvSpPr>
              <a:spLocks noChangeAspect="1"/>
            </p:cNvSpPr>
            <p:nvPr/>
          </p:nvSpPr>
          <p:spPr bwMode="auto">
            <a:xfrm rot="5400000">
              <a:off x="2647930" y="3638552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2"/>
            <p:cNvSpPr>
              <a:spLocks noChangeAspect="1"/>
            </p:cNvSpPr>
            <p:nvPr/>
          </p:nvSpPr>
          <p:spPr bwMode="auto">
            <a:xfrm rot="5400000">
              <a:off x="2647930" y="4281494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rot="5400000" flipH="1" flipV="1">
              <a:off x="3287762" y="4181452"/>
              <a:ext cx="192" cy="3812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2486006" y="3514724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R</a:t>
              </a:r>
              <a:r>
                <a:rPr lang="nb-NO" sz="1800" baseline="-25000" dirty="0">
                  <a:latin typeface="+mn-lt"/>
                </a:rPr>
                <a:t>1</a:t>
              </a:r>
              <a:endParaRPr lang="en-US" sz="1800" baseline="-25000" dirty="0"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86006" y="4729170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R</a:t>
              </a:r>
              <a:r>
                <a:rPr lang="nb-NO" sz="1800" baseline="-25000" dirty="0">
                  <a:latin typeface="+mn-lt"/>
                </a:rPr>
                <a:t>2</a:t>
              </a:r>
              <a:endParaRPr lang="en-US" sz="1800" baseline="-25000" dirty="0">
                <a:latin typeface="+mn-lt"/>
              </a:endParaRPr>
            </a:p>
          </p:txBody>
        </p:sp>
        <p:grpSp>
          <p:nvGrpSpPr>
            <p:cNvPr id="7" name="Group 206"/>
            <p:cNvGrpSpPr>
              <a:grpSpLocks/>
            </p:cNvGrpSpPr>
            <p:nvPr/>
          </p:nvGrpSpPr>
          <p:grpSpPr bwMode="auto">
            <a:xfrm>
              <a:off x="1628750" y="4371980"/>
              <a:ext cx="304800" cy="762000"/>
              <a:chOff x="4224" y="2400"/>
              <a:chExt cx="192" cy="480"/>
            </a:xfrm>
          </p:grpSpPr>
          <p:sp>
            <p:nvSpPr>
              <p:cNvPr id="73" name="Oval 20"/>
              <p:cNvSpPr>
                <a:spLocks noChangeAspect="1" noChangeArrowheads="1"/>
              </p:cNvSpPr>
              <p:nvPr/>
            </p:nvSpPr>
            <p:spPr bwMode="auto">
              <a:xfrm>
                <a:off x="4224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4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320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4320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3"/>
              <p:cNvSpPr>
                <a:spLocks noChangeAspect="1" noChangeShapeType="1"/>
              </p:cNvSpPr>
              <p:nvPr/>
            </p:nvSpPr>
            <p:spPr bwMode="auto">
              <a:xfrm>
                <a:off x="4296" y="2592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4"/>
              <p:cNvSpPr>
                <a:spLocks noChangeAspect="1" noChangeShapeType="1"/>
              </p:cNvSpPr>
              <p:nvPr/>
            </p:nvSpPr>
            <p:spPr bwMode="auto">
              <a:xfrm>
                <a:off x="4320" y="2568"/>
                <a:ext cx="0" cy="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5"/>
              <p:cNvSpPr>
                <a:spLocks noChangeAspect="1" noChangeShapeType="1"/>
              </p:cNvSpPr>
              <p:nvPr/>
            </p:nvSpPr>
            <p:spPr bwMode="auto">
              <a:xfrm>
                <a:off x="4296" y="2688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 bwMode="auto">
            <a:xfrm flipV="1">
              <a:off x="1776911" y="5152512"/>
              <a:ext cx="1714512" cy="21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rot="5400000">
              <a:off x="3404226" y="4739644"/>
              <a:ext cx="598666" cy="6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3" name="TextBox 92"/>
            <p:cNvSpPr txBox="1"/>
            <p:nvPr/>
          </p:nvSpPr>
          <p:spPr>
            <a:xfrm>
              <a:off x="2200254" y="394335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1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28684" y="4514856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 v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s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1879577" y="4335467"/>
              <a:ext cx="642942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787129" y="4341548"/>
              <a:ext cx="642148" cy="7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74" idx="1"/>
            </p:cNvCxnSpPr>
            <p:nvPr/>
          </p:nvCxnSpPr>
          <p:spPr bwMode="auto">
            <a:xfrm rot="16200000" flipH="1">
              <a:off x="1990702" y="4162428"/>
              <a:ext cx="1588" cy="4191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>
              <a:off x="3093229" y="4764889"/>
              <a:ext cx="7858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2486006" y="4157666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2486006" y="4514856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2200254" y="430054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2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>
              <a:off x="2200254" y="4014790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2200254" y="4657732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3" name="TextBox 82"/>
            <p:cNvSpPr txBox="1"/>
            <p:nvPr/>
          </p:nvSpPr>
          <p:spPr>
            <a:xfrm>
              <a:off x="3771890" y="451485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840610" y="2793504"/>
          <a:ext cx="296862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400" imgH="863280" progId="Equation.3">
                  <p:embed/>
                </p:oleObj>
              </mc:Choice>
              <mc:Fallback>
                <p:oleObj name="Equation" r:id="rId3" imgW="1625400" imgH="863280" progId="Equation.3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610" y="2793504"/>
                        <a:ext cx="2968625" cy="157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4768602" y="5152656"/>
          <a:ext cx="3306762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66600" imgH="838080" progId="Equation.3">
                  <p:embed/>
                </p:oleObj>
              </mc:Choice>
              <mc:Fallback>
                <p:oleObj name="Equation" r:id="rId5" imgW="1866600" imgH="838080" progId="Equation.3">
                  <p:embed/>
                  <p:pic>
                    <p:nvPicPr>
                      <p:cNvPr id="56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602" y="5152656"/>
                        <a:ext cx="3306762" cy="1484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BB9202-345E-4DF3-B6D4-50452998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A7268-B2DD-40FD-B634-2FB42DD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813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61" y="1143000"/>
            <a:ext cx="9438639" cy="650875"/>
          </a:xfrm>
        </p:spPr>
        <p:txBody>
          <a:bodyPr/>
          <a:lstStyle/>
          <a:p>
            <a:r>
              <a:rPr lang="nb-NO" dirty="0"/>
              <a:t>Ekvivalent  parallellmotstand – 3 resistorer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146" y="1943088"/>
            <a:ext cx="9037098" cy="634392"/>
          </a:xfrm>
        </p:spPr>
        <p:txBody>
          <a:bodyPr/>
          <a:lstStyle/>
          <a:p>
            <a:r>
              <a:rPr lang="nb-NO" sz="2300" dirty="0"/>
              <a:t>Benytter samme teknikken som for 2 parallelle resistorer:</a:t>
            </a:r>
            <a:endParaRPr lang="en-US" sz="2300" i="1" baseline="-25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98168" y="5042866"/>
            <a:ext cx="2000264" cy="1287472"/>
            <a:chOff x="5772154" y="3371848"/>
            <a:chExt cx="2000264" cy="1287472"/>
          </a:xfrm>
        </p:grpSpPr>
        <p:sp>
          <p:nvSpPr>
            <p:cNvPr id="63" name="Freeform 12"/>
            <p:cNvSpPr>
              <a:spLocks noChangeAspect="1"/>
            </p:cNvSpPr>
            <p:nvPr/>
          </p:nvSpPr>
          <p:spPr bwMode="auto">
            <a:xfrm rot="5400000">
              <a:off x="6719896" y="3495676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29410" y="3371848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R</a:t>
              </a:r>
              <a:r>
                <a:rPr lang="nb-NO" sz="1800" baseline="-25000" dirty="0">
                  <a:latin typeface="+mn-lt"/>
                </a:rPr>
                <a:t>eq</a:t>
              </a:r>
              <a:endParaRPr lang="en-US" sz="1800" baseline="-25000" dirty="0">
                <a:latin typeface="+mn-lt"/>
              </a:endParaRPr>
            </a:p>
          </p:txBody>
        </p: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6272220" y="3871914"/>
              <a:ext cx="304800" cy="762000"/>
              <a:chOff x="4224" y="2400"/>
              <a:chExt cx="192" cy="480"/>
            </a:xfrm>
          </p:grpSpPr>
          <p:sp>
            <p:nvSpPr>
              <p:cNvPr id="96" name="Oval 20"/>
              <p:cNvSpPr>
                <a:spLocks noChangeAspect="1" noChangeArrowheads="1"/>
              </p:cNvSpPr>
              <p:nvPr/>
            </p:nvSpPr>
            <p:spPr bwMode="auto">
              <a:xfrm>
                <a:off x="4224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97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320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4320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3"/>
              <p:cNvSpPr>
                <a:spLocks noChangeAspect="1" noChangeShapeType="1"/>
              </p:cNvSpPr>
              <p:nvPr/>
            </p:nvSpPr>
            <p:spPr bwMode="auto">
              <a:xfrm>
                <a:off x="4296" y="2592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4"/>
              <p:cNvSpPr>
                <a:spLocks noChangeAspect="1" noChangeShapeType="1"/>
              </p:cNvSpPr>
              <p:nvPr/>
            </p:nvSpPr>
            <p:spPr bwMode="auto">
              <a:xfrm>
                <a:off x="4320" y="2568"/>
                <a:ext cx="0" cy="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5"/>
              <p:cNvSpPr>
                <a:spLocks noChangeAspect="1" noChangeShapeType="1"/>
              </p:cNvSpPr>
              <p:nvPr/>
            </p:nvSpPr>
            <p:spPr bwMode="auto">
              <a:xfrm>
                <a:off x="4296" y="2688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3" name="Straight Connector 102"/>
            <p:cNvCxnSpPr/>
            <p:nvPr/>
          </p:nvCxnSpPr>
          <p:spPr bwMode="auto">
            <a:xfrm>
              <a:off x="6415096" y="4657732"/>
              <a:ext cx="7858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rot="5400000" flipH="1" flipV="1">
              <a:off x="6808799" y="4264029"/>
              <a:ext cx="7858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>
              <a:off x="5772154" y="4086228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 v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s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 bwMode="auto">
            <a:xfrm rot="5400000">
              <a:off x="7047564" y="4311016"/>
              <a:ext cx="598666" cy="62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7343790" y="408622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44" name="Freeform 12"/>
          <p:cNvSpPr>
            <a:spLocks noChangeAspect="1"/>
          </p:cNvSpPr>
          <p:nvPr/>
        </p:nvSpPr>
        <p:spPr bwMode="auto">
          <a:xfrm rot="5400000">
            <a:off x="2062807" y="2409474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Freeform 12"/>
          <p:cNvSpPr>
            <a:spLocks noChangeAspect="1"/>
          </p:cNvSpPr>
          <p:nvPr/>
        </p:nvSpPr>
        <p:spPr bwMode="auto">
          <a:xfrm rot="5400000">
            <a:off x="2071560" y="2983932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53" name="Straight Connector 52"/>
          <p:cNvCxnSpPr/>
          <p:nvPr/>
        </p:nvCxnSpPr>
        <p:spPr bwMode="auto">
          <a:xfrm rot="5400000" flipH="1" flipV="1">
            <a:off x="2702639" y="2952374"/>
            <a:ext cx="192" cy="3812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1764924" y="2454249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+mn-lt"/>
              </a:rPr>
              <a:t>R</a:t>
            </a:r>
            <a:r>
              <a:rPr lang="nb-NO" sz="1600" baseline="-25000" dirty="0">
                <a:latin typeface="+mn-lt"/>
              </a:rPr>
              <a:t>1</a:t>
            </a:r>
            <a:endParaRPr lang="en-US" sz="1600" baseline="-250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35265" y="3587542"/>
            <a:ext cx="407484" cy="372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+mn-lt"/>
              </a:rPr>
              <a:t>R</a:t>
            </a:r>
            <a:r>
              <a:rPr lang="nb-NO" sz="1600" baseline="-25000" dirty="0">
                <a:latin typeface="+mn-lt"/>
              </a:rPr>
              <a:t>3</a:t>
            </a:r>
            <a:endParaRPr lang="en-US" sz="1600" baseline="-25000" dirty="0">
              <a:latin typeface="+mn-lt"/>
            </a:endParaRPr>
          </a:p>
        </p:txBody>
      </p:sp>
      <p:grpSp>
        <p:nvGrpSpPr>
          <p:cNvPr id="7" name="Group 206"/>
          <p:cNvGrpSpPr>
            <a:grpSpLocks/>
          </p:cNvGrpSpPr>
          <p:nvPr/>
        </p:nvGrpSpPr>
        <p:grpSpPr bwMode="auto">
          <a:xfrm>
            <a:off x="1043627" y="3142902"/>
            <a:ext cx="304800" cy="762000"/>
            <a:chOff x="4224" y="2400"/>
            <a:chExt cx="192" cy="480"/>
          </a:xfrm>
        </p:grpSpPr>
        <p:sp>
          <p:nvSpPr>
            <p:cNvPr id="73" name="Oval 20"/>
            <p:cNvSpPr>
              <a:spLocks noChangeAspect="1" noChangeArrowheads="1"/>
            </p:cNvSpPr>
            <p:nvPr/>
          </p:nvSpPr>
          <p:spPr bwMode="auto">
            <a:xfrm>
              <a:off x="4224" y="2544"/>
              <a:ext cx="192" cy="1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74" name="Line 21"/>
            <p:cNvSpPr>
              <a:spLocks noChangeAspect="1" noChangeShapeType="1"/>
            </p:cNvSpPr>
            <p:nvPr/>
          </p:nvSpPr>
          <p:spPr bwMode="auto">
            <a:xfrm flipV="1">
              <a:off x="4320" y="2400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2"/>
            <p:cNvSpPr>
              <a:spLocks noChangeAspect="1" noChangeShapeType="1"/>
            </p:cNvSpPr>
            <p:nvPr/>
          </p:nvSpPr>
          <p:spPr bwMode="auto">
            <a:xfrm flipV="1">
              <a:off x="4320" y="2736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3"/>
            <p:cNvSpPr>
              <a:spLocks noChangeAspect="1" noChangeShapeType="1"/>
            </p:cNvSpPr>
            <p:nvPr/>
          </p:nvSpPr>
          <p:spPr bwMode="auto">
            <a:xfrm>
              <a:off x="4296" y="2592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4"/>
            <p:cNvSpPr>
              <a:spLocks noChangeAspect="1" noChangeShapeType="1"/>
            </p:cNvSpPr>
            <p:nvPr/>
          </p:nvSpPr>
          <p:spPr bwMode="auto">
            <a:xfrm>
              <a:off x="4320" y="2568"/>
              <a:ext cx="0" cy="4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5"/>
            <p:cNvSpPr>
              <a:spLocks noChangeAspect="1" noChangeShapeType="1"/>
            </p:cNvSpPr>
            <p:nvPr/>
          </p:nvSpPr>
          <p:spPr bwMode="auto">
            <a:xfrm>
              <a:off x="4296" y="2688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8" name="Straight Connector 87"/>
          <p:cNvCxnSpPr/>
          <p:nvPr/>
        </p:nvCxnSpPr>
        <p:spPr bwMode="auto">
          <a:xfrm flipV="1">
            <a:off x="1185302" y="4448987"/>
            <a:ext cx="1714512" cy="21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>
            <a:off x="2747604" y="3756492"/>
            <a:ext cx="598666" cy="62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1615131" y="27142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i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1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3561" y="328577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   v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s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>
            <a:off x="1294454" y="3106389"/>
            <a:ext cx="642942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5400000">
            <a:off x="2202006" y="3112470"/>
            <a:ext cx="642148" cy="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74" idx="1"/>
          </p:cNvCxnSpPr>
          <p:nvPr/>
        </p:nvCxnSpPr>
        <p:spPr bwMode="auto">
          <a:xfrm rot="16200000" flipH="1">
            <a:off x="1405579" y="2933350"/>
            <a:ext cx="1588" cy="4191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2901809" y="3143696"/>
            <a:ext cx="0" cy="130743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1900883" y="2928588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1872452" y="3557811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613930" y="33583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i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615131" y="2785712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1615131" y="3368867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115838" y="355462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i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4120530" y="2648260"/>
          <a:ext cx="4822825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41320" imgH="888840" progId="Equation.3">
                  <p:embed/>
                </p:oleObj>
              </mc:Choice>
              <mc:Fallback>
                <p:oleObj name="Equation" r:id="rId3" imgW="2641320" imgH="888840" progId="Equation.3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530" y="2648260"/>
                        <a:ext cx="4822825" cy="162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3976514" y="4938094"/>
          <a:ext cx="5961063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65280" imgH="939600" progId="Equation.3">
                  <p:embed/>
                </p:oleObj>
              </mc:Choice>
              <mc:Fallback>
                <p:oleObj name="Equation" r:id="rId5" imgW="3365280" imgH="939600" progId="Equation.3">
                  <p:embed/>
                  <p:pic>
                    <p:nvPicPr>
                      <p:cNvPr id="56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514" y="4938094"/>
                        <a:ext cx="5961063" cy="166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51"/>
          <p:cNvCxnSpPr>
            <a:stCxn id="75" idx="0"/>
          </p:cNvCxnSpPr>
          <p:nvPr/>
        </p:nvCxnSpPr>
        <p:spPr bwMode="auto">
          <a:xfrm flipH="1">
            <a:off x="1194665" y="3904902"/>
            <a:ext cx="1362" cy="5280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Freeform 12"/>
          <p:cNvSpPr>
            <a:spLocks noChangeAspect="1"/>
          </p:cNvSpPr>
          <p:nvPr/>
        </p:nvSpPr>
        <p:spPr bwMode="auto">
          <a:xfrm rot="5400000">
            <a:off x="2052486" y="3559038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1904889" y="4122266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616719" y="394505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i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3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2520007" y="3433941"/>
            <a:ext cx="0" cy="536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1611836" y="3408099"/>
            <a:ext cx="0" cy="5364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1603670" y="3943471"/>
            <a:ext cx="142876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1915461" y="3008827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+mn-lt"/>
              </a:rPr>
              <a:t>R</a:t>
            </a:r>
            <a:r>
              <a:rPr lang="nb-NO" sz="1600" baseline="-25000" dirty="0">
                <a:latin typeface="+mn-lt"/>
              </a:rPr>
              <a:t>2</a:t>
            </a:r>
            <a:endParaRPr lang="en-US" sz="1600" baseline="-250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AE88-B5D4-4519-AAE9-CE7C354D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EBA9D-94D0-46BF-A2CD-0A727C99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339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Samlet resistans i en parallellkrets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70" y="2057400"/>
            <a:ext cx="8856984" cy="4953000"/>
          </a:xfrm>
        </p:spPr>
        <p:txBody>
          <a:bodyPr/>
          <a:lstStyle/>
          <a:p>
            <a:r>
              <a:rPr lang="nb-NO" dirty="0"/>
              <a:t>Den samlede </a:t>
            </a:r>
            <a:r>
              <a:rPr lang="nb-NO" i="1" dirty="0"/>
              <a:t>resistansen</a:t>
            </a:r>
            <a:r>
              <a:rPr lang="nb-NO" dirty="0"/>
              <a:t> </a:t>
            </a:r>
            <a:r>
              <a:rPr lang="nb-NO" i="1" dirty="0"/>
              <a:t>R</a:t>
            </a:r>
            <a:r>
              <a:rPr lang="nb-NO" i="1" baseline="-25000" dirty="0"/>
              <a:t>T</a:t>
            </a:r>
            <a:r>
              <a:rPr lang="nb-NO" i="1" dirty="0"/>
              <a:t> </a:t>
            </a:r>
            <a:r>
              <a:rPr lang="nb-NO" dirty="0"/>
              <a:t>i en parallellkrets med </a:t>
            </a:r>
            <a:r>
              <a:rPr lang="nb-NO" i="1" dirty="0"/>
              <a:t>n</a:t>
            </a:r>
            <a:r>
              <a:rPr lang="nb-NO" dirty="0"/>
              <a:t> resistorer er lik summen av den </a:t>
            </a:r>
            <a:r>
              <a:rPr lang="nb-NO" i="1" dirty="0"/>
              <a:t>inverse</a:t>
            </a:r>
            <a:r>
              <a:rPr lang="nb-NO" dirty="0"/>
              <a:t> av resistansen til hvert enkelt element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Konduktansen til en parallellkrets er lik summen av konduktansen til enkeltelementene: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12418" y="5673824"/>
          <a:ext cx="32845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203040" progId="Equation.3">
                  <p:embed/>
                </p:oleObj>
              </mc:Choice>
              <mc:Fallback>
                <p:oleObj name="Equation" r:id="rId3" imgW="1320480" imgH="2030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418" y="5673824"/>
                        <a:ext cx="32845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89275" y="3297238"/>
          <a:ext cx="3695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5" imgW="1485720" imgH="393480" progId="Equation.3">
                  <p:embed/>
                </p:oleObj>
              </mc:Choice>
              <mc:Fallback>
                <p:oleObj name="Microsoft Equation 3.0" r:id="rId5" imgW="148572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3297238"/>
                        <a:ext cx="36957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3DA2D-B0DE-4B61-8EE8-055B628B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2A982-E37E-4CBC-8743-2D062A0A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93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Samlet resistans i en parallellkrets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70" y="2057400"/>
            <a:ext cx="4032448" cy="3400400"/>
          </a:xfrm>
        </p:spPr>
        <p:txBody>
          <a:bodyPr/>
          <a:lstStyle/>
          <a:p>
            <a:r>
              <a:rPr lang="nb-NO" dirty="0"/>
              <a:t>Hvis alle </a:t>
            </a:r>
            <a:r>
              <a:rPr lang="nb-NO" i="1" dirty="0"/>
              <a:t>n</a:t>
            </a:r>
            <a:r>
              <a:rPr lang="nb-NO" dirty="0"/>
              <a:t> resistorer har samme Ohm-verdi </a:t>
            </a:r>
            <a:r>
              <a:rPr lang="nb-NO" i="1" dirty="0"/>
              <a:t>R</a:t>
            </a:r>
            <a:r>
              <a:rPr lang="nb-NO" dirty="0"/>
              <a:t> blir den totale resistansen i en parallellkobling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Notasjonen for resistorer i parallell er </a:t>
            </a:r>
          </a:p>
          <a:p>
            <a:endParaRPr lang="nb-NO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04306" y="3657600"/>
          <a:ext cx="11064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4240" imgH="393480" progId="Equation.3">
                  <p:embed/>
                </p:oleObj>
              </mc:Choice>
              <mc:Fallback>
                <p:oleObj name="Equation" r:id="rId3" imgW="44424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06" y="3657600"/>
                        <a:ext cx="110648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26704" y="5745832"/>
          <a:ext cx="12017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203040" progId="Equation.3">
                  <p:embed/>
                </p:oleObj>
              </mc:Choice>
              <mc:Fallback>
                <p:oleObj name="Equation" r:id="rId5" imgW="482400" imgH="2030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704" y="5745832"/>
                        <a:ext cx="12017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4" name="Picture 54" descr="http://www.electronics-tutorials.ws/resistor/res4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674" y="2937520"/>
            <a:ext cx="423862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6A072-2FA6-4FFF-B83A-1BF92BD5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8A606-D57F-4661-88AD-96F1F8CA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209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62" y="1143000"/>
            <a:ext cx="8686800" cy="650875"/>
          </a:xfrm>
        </p:spPr>
        <p:txBody>
          <a:bodyPr/>
          <a:lstStyle/>
          <a:p>
            <a:r>
              <a:rPr lang="nb-NO" dirty="0"/>
              <a:t>Måling av spenning, strøm og resistans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74" y="2145432"/>
            <a:ext cx="5879011" cy="2736304"/>
          </a:xfrm>
        </p:spPr>
        <p:txBody>
          <a:bodyPr/>
          <a:lstStyle/>
          <a:p>
            <a:r>
              <a:rPr lang="nb-NO" sz="2000" dirty="0"/>
              <a:t>Strøm, spenning og motstand kan måles med et </a:t>
            </a:r>
            <a:r>
              <a:rPr lang="nb-NO" sz="2000" i="1" dirty="0"/>
              <a:t>multimeter</a:t>
            </a:r>
          </a:p>
          <a:p>
            <a:r>
              <a:rPr lang="nb-NO" sz="2000" dirty="0"/>
              <a:t>Vi måler spenningen </a:t>
            </a:r>
            <a:r>
              <a:rPr lang="nb-NO" sz="2000" i="1" dirty="0"/>
              <a:t>over</a:t>
            </a:r>
            <a:r>
              <a:rPr lang="nb-NO" sz="2000" dirty="0"/>
              <a:t> og strømmen </a:t>
            </a:r>
            <a:r>
              <a:rPr lang="nb-NO" sz="2000" i="1" dirty="0"/>
              <a:t>gjennom</a:t>
            </a:r>
            <a:r>
              <a:rPr lang="nb-NO" sz="2000" dirty="0"/>
              <a:t> et element</a:t>
            </a:r>
          </a:p>
          <a:p>
            <a:r>
              <a:rPr lang="nb-NO" sz="2000" b="1" dirty="0"/>
              <a:t>NB:</a:t>
            </a:r>
            <a:r>
              <a:rPr lang="nb-NO" sz="2000" dirty="0"/>
              <a:t> Viktig at instrumentet </a:t>
            </a:r>
            <a:r>
              <a:rPr lang="nb-NO" sz="2000" b="1" dirty="0"/>
              <a:t>IKKE </a:t>
            </a:r>
            <a:r>
              <a:rPr lang="nb-NO" sz="2000" dirty="0"/>
              <a:t>påvirker måleresultatet. </a:t>
            </a:r>
          </a:p>
          <a:p>
            <a:endParaRPr lang="nb-NO" sz="2000" dirty="0"/>
          </a:p>
          <a:p>
            <a:pPr>
              <a:buNone/>
            </a:pPr>
            <a:endParaRPr lang="en-US" sz="2000" dirty="0"/>
          </a:p>
        </p:txBody>
      </p:sp>
      <p:pic>
        <p:nvPicPr>
          <p:cNvPr id="8" name="Picture 7" descr="Digital_Multimeter_A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4786" y="2672237"/>
            <a:ext cx="3489014" cy="4153588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66" y="5025752"/>
            <a:ext cx="5867400" cy="1804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A70CD-C926-48A7-B4CA-997A21BB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80C26-4C6E-46CC-B3AE-4E502081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476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18" y="1065312"/>
            <a:ext cx="8686800" cy="650875"/>
          </a:xfrm>
        </p:spPr>
        <p:txBody>
          <a:bodyPr/>
          <a:lstStyle/>
          <a:p>
            <a:r>
              <a:rPr lang="nb-NO" dirty="0"/>
              <a:t>Spenningsdeler med lastmotstand</a:t>
            </a:r>
            <a:endParaRPr lang="en-US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376114" y="2001416"/>
            <a:ext cx="9201247" cy="4536504"/>
          </a:xfrm>
        </p:spPr>
        <p:txBody>
          <a:bodyPr/>
          <a:lstStyle/>
          <a:p>
            <a:r>
              <a:rPr lang="nb-NO" dirty="0"/>
              <a:t>Hvis en spenningsdeler brukes som forsyningsspenning til f.eks en resistor, vil spenningen synke</a:t>
            </a:r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r>
              <a:rPr lang="nb-NO" dirty="0"/>
              <a:t>Spenningen </a:t>
            </a:r>
            <a:r>
              <a:rPr lang="nb-NO" i="1" dirty="0"/>
              <a:t>V</a:t>
            </a:r>
            <a:r>
              <a:rPr lang="nb-NO" i="1" baseline="-25000" dirty="0"/>
              <a:t>out</a:t>
            </a:r>
            <a:r>
              <a:rPr lang="nb-NO" dirty="0"/>
              <a:t> er nå</a:t>
            </a:r>
          </a:p>
          <a:p>
            <a:endParaRPr lang="nb-NO" dirty="0"/>
          </a:p>
          <a:p>
            <a:r>
              <a:rPr lang="nb-NO" dirty="0"/>
              <a:t>Siden</a:t>
            </a:r>
            <a:r>
              <a:rPr lang="nb-NO" i="1" dirty="0"/>
              <a:t>R</a:t>
            </a:r>
            <a:r>
              <a:rPr lang="nb-NO" i="1" baseline="-25000" dirty="0"/>
              <a:t>2 </a:t>
            </a:r>
            <a:r>
              <a:rPr lang="nb-NO" i="1" dirty="0"/>
              <a:t>|| R</a:t>
            </a:r>
            <a:r>
              <a:rPr lang="nb-NO" i="1" baseline="-25000" dirty="0"/>
              <a:t>3</a:t>
            </a:r>
            <a:r>
              <a:rPr lang="nb-NO" i="1" dirty="0"/>
              <a:t>&lt; R</a:t>
            </a:r>
            <a:r>
              <a:rPr lang="nb-NO" i="1" baseline="-25000" dirty="0"/>
              <a:t>2</a:t>
            </a:r>
            <a:r>
              <a:rPr lang="nb-NO" i="1" dirty="0"/>
              <a:t> , </a:t>
            </a:r>
            <a:r>
              <a:rPr lang="nb-NO" dirty="0"/>
              <a:t>så synker </a:t>
            </a:r>
            <a:r>
              <a:rPr lang="nb-NO" i="1" dirty="0"/>
              <a:t>V</a:t>
            </a:r>
            <a:r>
              <a:rPr lang="nb-NO" i="1" baseline="-25000" dirty="0"/>
              <a:t>out</a:t>
            </a:r>
            <a:endParaRPr lang="nb-NO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73765" y="2937520"/>
            <a:ext cx="4107653" cy="2045859"/>
            <a:chOff x="5418271" y="2619629"/>
            <a:chExt cx="4107653" cy="2045859"/>
          </a:xfrm>
        </p:grpSpPr>
        <p:graphicFrame>
          <p:nvGraphicFramePr>
            <p:cNvPr id="8" name="Object 13"/>
            <p:cNvGraphicFramePr>
              <a:graphicFrameLocks noChangeAspect="1"/>
            </p:cNvGraphicFramePr>
            <p:nvPr/>
          </p:nvGraphicFramePr>
          <p:xfrm>
            <a:off x="5920730" y="2619629"/>
            <a:ext cx="3168352" cy="20458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1623184" imgH="1117112" progId="CorelDRAW.Graphic.12">
                    <p:embed/>
                  </p:oleObj>
                </mc:Choice>
                <mc:Fallback>
                  <p:oleObj name="CorelDRAW" r:id="rId3" imgW="1623184" imgH="1117112" progId="CorelDRAW.Graphic.12">
                    <p:embed/>
                    <p:pic>
                      <p:nvPicPr>
                        <p:cNvPr id="8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0730" y="2619629"/>
                          <a:ext cx="3168352" cy="20458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5803743" y="2791485"/>
              <a:ext cx="520065" cy="409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1233" tIns="50617" rIns="101233" bIns="50617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+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18271" y="297759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latin typeface="+mn-lt"/>
                </a:rPr>
                <a:t>V</a:t>
              </a:r>
              <a:r>
                <a:rPr lang="nb-NO" sz="2000" baseline="-25000" dirty="0">
                  <a:latin typeface="+mn-lt"/>
                </a:rPr>
                <a:t>S</a:t>
              </a:r>
              <a:endParaRPr lang="nb-NO" sz="2000" dirty="0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46663" y="3174786"/>
              <a:ext cx="5792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latin typeface="+mn-lt"/>
                </a:rPr>
                <a:t>V</a:t>
              </a:r>
              <a:r>
                <a:rPr lang="nb-NO" sz="2000" baseline="-25000" dirty="0">
                  <a:latin typeface="+mn-lt"/>
                </a:rPr>
                <a:t>out</a:t>
              </a:r>
              <a:endParaRPr lang="nb-NO" sz="2000" dirty="0">
                <a:latin typeface="+mn-lt"/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078081"/>
              </p:ext>
            </p:extLst>
          </p:nvPr>
        </p:nvGraphicFramePr>
        <p:xfrm>
          <a:off x="3919463" y="4843909"/>
          <a:ext cx="26003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5" imgW="1180800" imgH="406080" progId="Equation.3">
                  <p:embed/>
                </p:oleObj>
              </mc:Choice>
              <mc:Fallback>
                <p:oleObj name="Formel" r:id="rId5" imgW="1180800" imgH="4060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463" y="4843909"/>
                        <a:ext cx="2600325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1E5D3-0FDB-4C5E-A6D2-13307694C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C90E3-1FFD-418B-8582-F6C75872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9667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777280"/>
            <a:ext cx="8686800" cy="650875"/>
          </a:xfrm>
        </p:spPr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Spørsmål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371426" y="2519983"/>
            <a:ext cx="9201247" cy="292610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nb-NO" sz="18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nb-NO" sz="18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nb-NO" sz="18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b-NO" sz="18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nb-NO" sz="1800" b="1" dirty="0">
                <a:solidFill>
                  <a:srgbClr val="0070C0"/>
                </a:solidFill>
              </a:rPr>
              <a:t>Spm 1: </a:t>
            </a:r>
            <a:r>
              <a:rPr lang="nb-NO" sz="1800" dirty="0">
                <a:solidFill>
                  <a:srgbClr val="0070C0"/>
                </a:solidFill>
              </a:rPr>
              <a:t>Hva er spenningen Vout hvis R3 ikke  er med?</a:t>
            </a:r>
          </a:p>
          <a:p>
            <a:pPr>
              <a:lnSpc>
                <a:spcPct val="150000"/>
              </a:lnSpc>
            </a:pPr>
            <a:r>
              <a:rPr lang="nb-NO" sz="1800" b="1" dirty="0">
                <a:solidFill>
                  <a:srgbClr val="0070C0"/>
                </a:solidFill>
              </a:rPr>
              <a:t>Spm 2: </a:t>
            </a:r>
            <a:r>
              <a:rPr lang="nb-NO" sz="1800" dirty="0">
                <a:solidFill>
                  <a:srgbClr val="0070C0"/>
                </a:solidFill>
              </a:rPr>
              <a:t>Hva skjer med Vout når R3 er koblet inn?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549316"/>
              </p:ext>
            </p:extLst>
          </p:nvPr>
        </p:nvGraphicFramePr>
        <p:xfrm>
          <a:off x="3040410" y="1789832"/>
          <a:ext cx="4680778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138543" imgH="1139871" progId="CorelDRAW.Graphic.12">
                  <p:embed/>
                </p:oleObj>
              </mc:Choice>
              <mc:Fallback>
                <p:oleObj name="CorelDRAW" r:id="rId3" imgW="2138543" imgH="1139871" progId="CorelDRAW.Graphic.12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410" y="1789832"/>
                        <a:ext cx="4680778" cy="2376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FD97C2-609B-4445-848D-C7C9F6FDBA45}"/>
              </a:ext>
            </a:extLst>
          </p:cNvPr>
          <p:cNvSpPr txBox="1"/>
          <p:nvPr/>
        </p:nvSpPr>
        <p:spPr>
          <a:xfrm>
            <a:off x="5848722" y="2251001"/>
            <a:ext cx="6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/>
              <a:t>Vout</a:t>
            </a:r>
            <a:endParaRPr lang="en-GB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D2F77-6E5F-451B-BE8C-8393CD00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57BE4-B588-4438-9997-5600B567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28</a:t>
            </a:fld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F4168F-7753-4B7D-A0F1-D950CF7887FD}"/>
              </a:ext>
            </a:extLst>
          </p:cNvPr>
          <p:cNvSpPr txBox="1"/>
          <p:nvPr/>
        </p:nvSpPr>
        <p:spPr>
          <a:xfrm>
            <a:off x="6465301" y="4467918"/>
            <a:ext cx="306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Vout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=R2/(R1+R2)*Vs ≈ 8,8v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C663F-8BC3-4B1D-BA7B-479822455BB9}"/>
              </a:ext>
            </a:extLst>
          </p:cNvPr>
          <p:cNvSpPr txBox="1"/>
          <p:nvPr/>
        </p:nvSpPr>
        <p:spPr>
          <a:xfrm>
            <a:off x="5920730" y="4954406"/>
            <a:ext cx="404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Vout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=(R2||R3)/(R1+R2||R3)*Vs ≈ 8,1v</a:t>
            </a:r>
          </a:p>
        </p:txBody>
      </p:sp>
    </p:spTree>
    <p:extLst>
      <p:ext uri="{BB962C8B-B14F-4D97-AF65-F5344CB8AC3E}">
        <p14:creationId xmlns:p14="http://schemas.microsoft.com/office/powerpoint/2010/main" val="14806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18" y="1065312"/>
            <a:ext cx="8686800" cy="650875"/>
          </a:xfrm>
        </p:spPr>
        <p:txBody>
          <a:bodyPr/>
          <a:lstStyle/>
          <a:p>
            <a:r>
              <a:rPr lang="nb-NO" dirty="0"/>
              <a:t>Påvirkning av spenningmåling</a:t>
            </a:r>
            <a:endParaRPr lang="en-US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376114" y="1853825"/>
            <a:ext cx="9073008" cy="1155703"/>
          </a:xfrm>
        </p:spPr>
        <p:txBody>
          <a:bodyPr/>
          <a:lstStyle/>
          <a:p>
            <a:r>
              <a:rPr lang="nb-NO" sz="2200" dirty="0"/>
              <a:t>Et voltmeter som kobles i parallell med elementet som det skal måles spenning over, vil innføre en parallellmotstand</a:t>
            </a:r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graphicFrame>
        <p:nvGraphicFramePr>
          <p:cNvPr id="13" name="Object 25"/>
          <p:cNvGraphicFramePr>
            <a:graphicFrameLocks noChangeAspect="1"/>
          </p:cNvGraphicFramePr>
          <p:nvPr/>
        </p:nvGraphicFramePr>
        <p:xfrm>
          <a:off x="4508937" y="3880688"/>
          <a:ext cx="3293745" cy="2338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1292047" imgH="978103" progId="CorelDRAW.Graphic.12">
                  <p:embed/>
                </p:oleObj>
              </mc:Choice>
              <mc:Fallback>
                <p:oleObj name="CorelDRAW" r:id="rId3" imgW="1292047" imgH="978103" progId="CorelDRAW.Graphic.12">
                  <p:embed/>
                  <p:pic>
                    <p:nvPicPr>
                      <p:cNvPr id="1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937" y="3880688"/>
                        <a:ext cx="3293745" cy="2338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7629327" y="5018608"/>
            <a:ext cx="1733550" cy="1137920"/>
            <a:chOff x="4704" y="1536"/>
            <a:chExt cx="960" cy="672"/>
          </a:xfrm>
        </p:grpSpPr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4848" y="1680"/>
              <a:ext cx="816" cy="424"/>
              <a:chOff x="5040" y="3024"/>
              <a:chExt cx="816" cy="424"/>
            </a:xfrm>
          </p:grpSpPr>
          <p:graphicFrame>
            <p:nvGraphicFramePr>
              <p:cNvPr id="18" name="Object 65"/>
              <p:cNvGraphicFramePr>
                <a:graphicFrameLocks noChangeAspect="1"/>
              </p:cNvGraphicFramePr>
              <p:nvPr/>
            </p:nvGraphicFramePr>
            <p:xfrm>
              <a:off x="5040" y="3024"/>
              <a:ext cx="816" cy="4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5" imgW="558089" imgH="290779" progId="CorelDRAW.Graphic.12">
                      <p:embed/>
                    </p:oleObj>
                  </mc:Choice>
                  <mc:Fallback>
                    <p:oleObj name="CorelDRAW" r:id="rId5" imgW="558089" imgH="290779" progId="CorelDRAW.Graphic.12">
                      <p:embed/>
                      <p:pic>
                        <p:nvPicPr>
                          <p:cNvPr id="18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0" y="3024"/>
                            <a:ext cx="816" cy="4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 Box 66"/>
              <p:cNvSpPr txBox="1">
                <a:spLocks noChangeArrowheads="1"/>
              </p:cNvSpPr>
              <p:nvPr/>
            </p:nvSpPr>
            <p:spPr bwMode="auto">
              <a:xfrm>
                <a:off x="5136" y="3072"/>
                <a:ext cx="672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700"/>
                  <a:t>4.04 V</a:t>
                </a:r>
              </a:p>
            </p:txBody>
          </p:sp>
        </p:grpSp>
        <p:sp>
          <p:nvSpPr>
            <p:cNvPr id="16" name="Freeform 67"/>
            <p:cNvSpPr>
              <a:spLocks/>
            </p:cNvSpPr>
            <p:nvPr/>
          </p:nvSpPr>
          <p:spPr bwMode="auto">
            <a:xfrm>
              <a:off x="4752" y="1968"/>
              <a:ext cx="776" cy="240"/>
            </a:xfrm>
            <a:custGeom>
              <a:avLst/>
              <a:gdLst>
                <a:gd name="T0" fmla="*/ 768 w 776"/>
                <a:gd name="T1" fmla="*/ 0 h 296"/>
                <a:gd name="T2" fmla="*/ 720 w 776"/>
                <a:gd name="T3" fmla="*/ 192 h 296"/>
                <a:gd name="T4" fmla="*/ 432 w 776"/>
                <a:gd name="T5" fmla="*/ 288 h 296"/>
                <a:gd name="T6" fmla="*/ 0 w 776"/>
                <a:gd name="T7" fmla="*/ 24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6" h="296">
                  <a:moveTo>
                    <a:pt x="768" y="0"/>
                  </a:moveTo>
                  <a:cubicBezTo>
                    <a:pt x="772" y="72"/>
                    <a:pt x="776" y="144"/>
                    <a:pt x="720" y="192"/>
                  </a:cubicBezTo>
                  <a:cubicBezTo>
                    <a:pt x="664" y="240"/>
                    <a:pt x="552" y="280"/>
                    <a:pt x="432" y="288"/>
                  </a:cubicBezTo>
                  <a:cubicBezTo>
                    <a:pt x="312" y="296"/>
                    <a:pt x="156" y="268"/>
                    <a:pt x="0" y="2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63"/>
            <p:cNvSpPr>
              <a:spLocks/>
            </p:cNvSpPr>
            <p:nvPr/>
          </p:nvSpPr>
          <p:spPr bwMode="auto">
            <a:xfrm>
              <a:off x="4704" y="1536"/>
              <a:ext cx="240" cy="552"/>
            </a:xfrm>
            <a:custGeom>
              <a:avLst/>
              <a:gdLst>
                <a:gd name="T0" fmla="*/ 240 w 240"/>
                <a:gd name="T1" fmla="*/ 432 h 552"/>
                <a:gd name="T2" fmla="*/ 192 w 240"/>
                <a:gd name="T3" fmla="*/ 528 h 552"/>
                <a:gd name="T4" fmla="*/ 48 w 240"/>
                <a:gd name="T5" fmla="*/ 528 h 552"/>
                <a:gd name="T6" fmla="*/ 0 w 240"/>
                <a:gd name="T7" fmla="*/ 384 h 552"/>
                <a:gd name="T8" fmla="*/ 48 w 240"/>
                <a:gd name="T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552">
                  <a:moveTo>
                    <a:pt x="240" y="432"/>
                  </a:moveTo>
                  <a:cubicBezTo>
                    <a:pt x="232" y="472"/>
                    <a:pt x="224" y="512"/>
                    <a:pt x="192" y="528"/>
                  </a:cubicBezTo>
                  <a:cubicBezTo>
                    <a:pt x="160" y="544"/>
                    <a:pt x="80" y="552"/>
                    <a:pt x="48" y="528"/>
                  </a:cubicBezTo>
                  <a:cubicBezTo>
                    <a:pt x="16" y="504"/>
                    <a:pt x="0" y="472"/>
                    <a:pt x="0" y="384"/>
                  </a:cubicBezTo>
                  <a:cubicBezTo>
                    <a:pt x="0" y="296"/>
                    <a:pt x="24" y="148"/>
                    <a:pt x="48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20" name="Group 70"/>
          <p:cNvGrpSpPr>
            <a:grpSpLocks/>
          </p:cNvGrpSpPr>
          <p:nvPr/>
        </p:nvGrpSpPr>
        <p:grpSpPr bwMode="auto">
          <a:xfrm>
            <a:off x="7629327" y="3961968"/>
            <a:ext cx="1733550" cy="1137920"/>
            <a:chOff x="4704" y="912"/>
            <a:chExt cx="960" cy="672"/>
          </a:xfrm>
        </p:grpSpPr>
        <p:grpSp>
          <p:nvGrpSpPr>
            <p:cNvPr id="21" name="Group 59"/>
            <p:cNvGrpSpPr>
              <a:grpSpLocks/>
            </p:cNvGrpSpPr>
            <p:nvPr/>
          </p:nvGrpSpPr>
          <p:grpSpPr bwMode="auto">
            <a:xfrm>
              <a:off x="4848" y="1056"/>
              <a:ext cx="816" cy="424"/>
              <a:chOff x="5040" y="3024"/>
              <a:chExt cx="816" cy="424"/>
            </a:xfrm>
          </p:grpSpPr>
          <p:graphicFrame>
            <p:nvGraphicFramePr>
              <p:cNvPr id="24" name="Object 49"/>
              <p:cNvGraphicFramePr>
                <a:graphicFrameLocks noChangeAspect="1"/>
              </p:cNvGraphicFramePr>
              <p:nvPr/>
            </p:nvGraphicFramePr>
            <p:xfrm>
              <a:off x="5040" y="3024"/>
              <a:ext cx="816" cy="4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7" imgW="558089" imgH="290779" progId="CorelDRAW.Graphic.12">
                      <p:embed/>
                    </p:oleObj>
                  </mc:Choice>
                  <mc:Fallback>
                    <p:oleObj name="CorelDRAW" r:id="rId7" imgW="558089" imgH="290779" progId="CorelDRAW.Graphic.12">
                      <p:embed/>
                      <p:pic>
                        <p:nvPicPr>
                          <p:cNvPr id="24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40" y="3024"/>
                            <a:ext cx="816" cy="4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Text Box 33"/>
              <p:cNvSpPr txBox="1">
                <a:spLocks noChangeArrowheads="1"/>
              </p:cNvSpPr>
              <p:nvPr/>
            </p:nvSpPr>
            <p:spPr bwMode="auto">
              <a:xfrm>
                <a:off x="5136" y="3072"/>
                <a:ext cx="672" cy="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700"/>
                  <a:t>4.04 V</a:t>
                </a:r>
              </a:p>
            </p:txBody>
          </p:sp>
        </p:grp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4752" y="1344"/>
              <a:ext cx="776" cy="240"/>
            </a:xfrm>
            <a:custGeom>
              <a:avLst/>
              <a:gdLst>
                <a:gd name="T0" fmla="*/ 768 w 776"/>
                <a:gd name="T1" fmla="*/ 0 h 296"/>
                <a:gd name="T2" fmla="*/ 720 w 776"/>
                <a:gd name="T3" fmla="*/ 192 h 296"/>
                <a:gd name="T4" fmla="*/ 432 w 776"/>
                <a:gd name="T5" fmla="*/ 288 h 296"/>
                <a:gd name="T6" fmla="*/ 0 w 776"/>
                <a:gd name="T7" fmla="*/ 24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6" h="296">
                  <a:moveTo>
                    <a:pt x="768" y="0"/>
                  </a:moveTo>
                  <a:cubicBezTo>
                    <a:pt x="772" y="72"/>
                    <a:pt x="776" y="144"/>
                    <a:pt x="720" y="192"/>
                  </a:cubicBezTo>
                  <a:cubicBezTo>
                    <a:pt x="664" y="240"/>
                    <a:pt x="552" y="280"/>
                    <a:pt x="432" y="288"/>
                  </a:cubicBezTo>
                  <a:cubicBezTo>
                    <a:pt x="312" y="296"/>
                    <a:pt x="156" y="268"/>
                    <a:pt x="0" y="24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4704" y="912"/>
              <a:ext cx="240" cy="552"/>
            </a:xfrm>
            <a:custGeom>
              <a:avLst/>
              <a:gdLst>
                <a:gd name="T0" fmla="*/ 240 w 240"/>
                <a:gd name="T1" fmla="*/ 432 h 552"/>
                <a:gd name="T2" fmla="*/ 192 w 240"/>
                <a:gd name="T3" fmla="*/ 528 h 552"/>
                <a:gd name="T4" fmla="*/ 48 w 240"/>
                <a:gd name="T5" fmla="*/ 528 h 552"/>
                <a:gd name="T6" fmla="*/ 0 w 240"/>
                <a:gd name="T7" fmla="*/ 384 h 552"/>
                <a:gd name="T8" fmla="*/ 48 w 240"/>
                <a:gd name="T9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552">
                  <a:moveTo>
                    <a:pt x="240" y="432"/>
                  </a:moveTo>
                  <a:cubicBezTo>
                    <a:pt x="232" y="472"/>
                    <a:pt x="224" y="512"/>
                    <a:pt x="192" y="528"/>
                  </a:cubicBezTo>
                  <a:cubicBezTo>
                    <a:pt x="160" y="544"/>
                    <a:pt x="80" y="552"/>
                    <a:pt x="48" y="528"/>
                  </a:cubicBezTo>
                  <a:cubicBezTo>
                    <a:pt x="16" y="504"/>
                    <a:pt x="0" y="472"/>
                    <a:pt x="0" y="384"/>
                  </a:cubicBezTo>
                  <a:cubicBezTo>
                    <a:pt x="0" y="296"/>
                    <a:pt x="24" y="148"/>
                    <a:pt x="48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76114" y="2937520"/>
            <a:ext cx="4104456" cy="36450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sz="2000" b="1" dirty="0">
                <a:solidFill>
                  <a:srgbClr val="0070C0"/>
                </a:solidFill>
              </a:rPr>
              <a:t>Spm 1</a:t>
            </a:r>
            <a:r>
              <a:rPr lang="nb-NO" sz="2000" dirty="0">
                <a:solidFill>
                  <a:srgbClr val="0070C0"/>
                </a:solidFill>
              </a:rPr>
              <a:t>: Hva er den (teoretiske) spenningen i noden mellom </a:t>
            </a:r>
            <a:r>
              <a:rPr lang="nb-NO" sz="2000" i="1" dirty="0">
                <a:solidFill>
                  <a:srgbClr val="0070C0"/>
                </a:solidFill>
              </a:rPr>
              <a:t>R</a:t>
            </a:r>
            <a:r>
              <a:rPr lang="nb-NO" sz="2000" i="1" baseline="-25000" dirty="0">
                <a:solidFill>
                  <a:srgbClr val="0070C0"/>
                </a:solidFill>
              </a:rPr>
              <a:t>1</a:t>
            </a:r>
            <a:r>
              <a:rPr lang="nb-NO" sz="2000" dirty="0">
                <a:solidFill>
                  <a:srgbClr val="0070C0"/>
                </a:solidFill>
              </a:rPr>
              <a:t> og </a:t>
            </a:r>
            <a:r>
              <a:rPr lang="nb-NO" sz="2000" i="1" dirty="0">
                <a:solidFill>
                  <a:srgbClr val="0070C0"/>
                </a:solidFill>
              </a:rPr>
              <a:t>R</a:t>
            </a:r>
            <a:r>
              <a:rPr lang="nb-NO" sz="2000" i="1" baseline="-25000" dirty="0">
                <a:solidFill>
                  <a:srgbClr val="0070C0"/>
                </a:solidFill>
              </a:rPr>
              <a:t>2 </a:t>
            </a:r>
            <a:r>
              <a:rPr lang="nb-NO" sz="2000" i="1" dirty="0">
                <a:solidFill>
                  <a:srgbClr val="0070C0"/>
                </a:solidFill>
              </a:rPr>
              <a:t>uten </a:t>
            </a:r>
            <a:r>
              <a:rPr lang="nb-NO" sz="2000" dirty="0">
                <a:solidFill>
                  <a:srgbClr val="0070C0"/>
                </a:solidFill>
              </a:rPr>
              <a:t>voltmeter ( målt til jord)?</a:t>
            </a:r>
          </a:p>
          <a:p>
            <a:r>
              <a:rPr lang="nb-NO" sz="2000" b="1" dirty="0">
                <a:solidFill>
                  <a:srgbClr val="0070C0"/>
                </a:solidFill>
              </a:rPr>
              <a:t>Spm 2</a:t>
            </a:r>
            <a:r>
              <a:rPr lang="nb-NO" sz="2000" dirty="0">
                <a:solidFill>
                  <a:srgbClr val="0070C0"/>
                </a:solidFill>
              </a:rPr>
              <a:t>: Hvordan forklarer du målingen som vises?</a:t>
            </a:r>
          </a:p>
          <a:p>
            <a:r>
              <a:rPr lang="nb-NO" sz="2000" b="1" dirty="0">
                <a:solidFill>
                  <a:srgbClr val="0070C0"/>
                </a:solidFill>
              </a:rPr>
              <a:t>Spm 3</a:t>
            </a:r>
            <a:r>
              <a:rPr lang="nb-NO" sz="2000" dirty="0">
                <a:solidFill>
                  <a:srgbClr val="0070C0"/>
                </a:solidFill>
              </a:rPr>
              <a:t>: Hva skjer hvis det brukes </a:t>
            </a:r>
            <a:r>
              <a:rPr lang="nb-NO" sz="2000" i="1" dirty="0">
                <a:solidFill>
                  <a:srgbClr val="0070C0"/>
                </a:solidFill>
              </a:rPr>
              <a:t>to</a:t>
            </a:r>
            <a:r>
              <a:rPr lang="nb-NO" sz="2000" b="1" dirty="0">
                <a:solidFill>
                  <a:srgbClr val="0070C0"/>
                </a:solidFill>
              </a:rPr>
              <a:t> </a:t>
            </a:r>
            <a:r>
              <a:rPr lang="nb-NO" sz="2000" dirty="0">
                <a:solidFill>
                  <a:srgbClr val="0070C0"/>
                </a:solidFill>
              </a:rPr>
              <a:t>voltmetre som måler spenningen over </a:t>
            </a:r>
            <a:r>
              <a:rPr lang="nb-NO" sz="2000" i="1" dirty="0">
                <a:solidFill>
                  <a:srgbClr val="0070C0"/>
                </a:solidFill>
              </a:rPr>
              <a:t>R</a:t>
            </a:r>
            <a:r>
              <a:rPr lang="nb-NO" sz="2000" i="1" baseline="-25000" dirty="0">
                <a:solidFill>
                  <a:srgbClr val="0070C0"/>
                </a:solidFill>
              </a:rPr>
              <a:t>1 </a:t>
            </a:r>
            <a:r>
              <a:rPr lang="nb-NO" sz="2000" dirty="0">
                <a:solidFill>
                  <a:srgbClr val="0070C0"/>
                </a:solidFill>
              </a:rPr>
              <a:t>og</a:t>
            </a:r>
            <a:r>
              <a:rPr lang="nb-NO" sz="2000" i="1" baseline="-25000" dirty="0">
                <a:solidFill>
                  <a:srgbClr val="0070C0"/>
                </a:solidFill>
              </a:rPr>
              <a:t> </a:t>
            </a:r>
            <a:r>
              <a:rPr lang="nb-NO" sz="2000" i="1" dirty="0">
                <a:solidFill>
                  <a:srgbClr val="0070C0"/>
                </a:solidFill>
              </a:rPr>
              <a:t>R</a:t>
            </a:r>
            <a:r>
              <a:rPr lang="nb-NO" sz="2000" i="1" baseline="-25000" dirty="0">
                <a:solidFill>
                  <a:srgbClr val="0070C0"/>
                </a:solidFill>
              </a:rPr>
              <a:t>2 </a:t>
            </a:r>
            <a:r>
              <a:rPr lang="nb-NO" sz="2000" dirty="0">
                <a:solidFill>
                  <a:srgbClr val="0070C0"/>
                </a:solidFill>
              </a:rPr>
              <a:t>samtidig?</a:t>
            </a:r>
            <a:endParaRPr lang="nb-NO" sz="2000" b="1" dirty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nb-NO" sz="2000" dirty="0">
              <a:solidFill>
                <a:srgbClr val="0070C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nb-NO" sz="2000" dirty="0">
              <a:solidFill>
                <a:srgbClr val="0070C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13316-164F-48C6-9B87-39D74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0DEE3-2963-4729-8FF2-B1D9F473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2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819304"/>
          </a:xfrm>
        </p:spPr>
        <p:txBody>
          <a:bodyPr/>
          <a:lstStyle/>
          <a:p>
            <a:r>
              <a:rPr lang="nb-NO" dirty="0"/>
              <a:t>Nettverkstopologier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2" y="1929407"/>
            <a:ext cx="9289032" cy="4562297"/>
          </a:xfrm>
        </p:spPr>
        <p:txBody>
          <a:bodyPr/>
          <a:lstStyle/>
          <a:p>
            <a:r>
              <a:rPr lang="nb-NO" sz="1800" dirty="0"/>
              <a:t>Topologien til en lineær krets kan si noe om hvilke teknikker vi kan bruke for å analysere den:</a:t>
            </a:r>
          </a:p>
          <a:p>
            <a:pPr lvl="1"/>
            <a:r>
              <a:rPr lang="nb-NO" sz="1600" b="1" dirty="0" err="1"/>
              <a:t>Kirchhoffs</a:t>
            </a:r>
            <a:r>
              <a:rPr lang="nb-NO" sz="1600" b="1" dirty="0"/>
              <a:t> </a:t>
            </a:r>
            <a:r>
              <a:rPr lang="nb-NO" sz="1600" b="1" dirty="0" err="1"/>
              <a:t>spenningslov</a:t>
            </a:r>
            <a:r>
              <a:rPr lang="nb-NO" sz="1600" b="1" dirty="0"/>
              <a:t>: </a:t>
            </a:r>
            <a:r>
              <a:rPr lang="nb-NO" sz="1600" dirty="0"/>
              <a:t>brukes for å finne spenninger over elementer i løkker</a:t>
            </a:r>
          </a:p>
          <a:p>
            <a:pPr lvl="1"/>
            <a:r>
              <a:rPr lang="nb-NO" sz="1600" b="1" dirty="0" err="1"/>
              <a:t>Kirchhoffs</a:t>
            </a:r>
            <a:r>
              <a:rPr lang="nb-NO" sz="1600" b="1" dirty="0"/>
              <a:t> </a:t>
            </a:r>
            <a:r>
              <a:rPr lang="nb-NO" sz="1600" b="1" dirty="0" err="1"/>
              <a:t>strømlov</a:t>
            </a:r>
            <a:r>
              <a:rPr lang="nb-NO" sz="1600" b="1" dirty="0"/>
              <a:t>: </a:t>
            </a:r>
            <a:r>
              <a:rPr lang="nb-NO" sz="1600" dirty="0"/>
              <a:t>brukes for finne strømmer ut av eller inn i noder</a:t>
            </a:r>
          </a:p>
          <a:p>
            <a:pPr lvl="1"/>
            <a:r>
              <a:rPr lang="nb-NO" sz="1600" b="1" dirty="0"/>
              <a:t>Branch </a:t>
            </a:r>
            <a:r>
              <a:rPr lang="nb-NO" sz="1600" b="1" dirty="0" err="1"/>
              <a:t>current</a:t>
            </a:r>
            <a:r>
              <a:rPr lang="nb-NO" sz="1600" b="1" dirty="0"/>
              <a:t>: </a:t>
            </a:r>
            <a:r>
              <a:rPr lang="nb-NO" sz="1600" dirty="0"/>
              <a:t>Finner uttrykk for strømmene i grener eller stier</a:t>
            </a:r>
          </a:p>
          <a:p>
            <a:pPr lvl="1"/>
            <a:r>
              <a:rPr lang="nb-NO" sz="1600" b="1" dirty="0" err="1"/>
              <a:t>Mesh</a:t>
            </a:r>
            <a:r>
              <a:rPr lang="nb-NO" sz="1600" b="1" dirty="0"/>
              <a:t> </a:t>
            </a:r>
            <a:r>
              <a:rPr lang="nb-NO" sz="1600" b="1" dirty="0" err="1"/>
              <a:t>current</a:t>
            </a:r>
            <a:r>
              <a:rPr lang="nb-NO" sz="1600" b="1" dirty="0"/>
              <a:t>: </a:t>
            </a:r>
            <a:r>
              <a:rPr lang="nb-NO" sz="1600" dirty="0"/>
              <a:t>Finner strømmene rundt løkker</a:t>
            </a:r>
          </a:p>
          <a:p>
            <a:pPr lvl="1"/>
            <a:r>
              <a:rPr lang="nb-NO" sz="1600" b="1" dirty="0"/>
              <a:t>Nortons teorem </a:t>
            </a:r>
            <a:r>
              <a:rPr lang="nb-NO" sz="1600" dirty="0"/>
              <a:t>og </a:t>
            </a:r>
            <a:r>
              <a:rPr lang="nb-NO" sz="1600" b="1" dirty="0" err="1"/>
              <a:t>Thevenins</a:t>
            </a:r>
            <a:r>
              <a:rPr lang="nb-NO" sz="1600" b="1" dirty="0"/>
              <a:t> teorem</a:t>
            </a:r>
            <a:r>
              <a:rPr lang="nb-NO" sz="1600" dirty="0"/>
              <a:t> brukes for å forenkle lineære nettverk</a:t>
            </a:r>
          </a:p>
          <a:p>
            <a:pPr lvl="1"/>
            <a:r>
              <a:rPr lang="nb-NO" sz="1600" b="1" dirty="0"/>
              <a:t>Superposisjon: </a:t>
            </a:r>
            <a:r>
              <a:rPr lang="nb-NO" sz="1600" dirty="0"/>
              <a:t>Summering av bidrag fra enkelt-kilder i et nettverk </a:t>
            </a:r>
          </a:p>
          <a:p>
            <a:pPr lvl="1"/>
            <a:r>
              <a:rPr lang="nb-NO" sz="1600" b="1" dirty="0"/>
              <a:t>Millmans teorem</a:t>
            </a:r>
            <a:r>
              <a:rPr lang="nb-NO" sz="1600" dirty="0"/>
              <a:t>: omforming av nettverk til en type som lettere lar seg analysere</a:t>
            </a:r>
          </a:p>
          <a:p>
            <a:pPr lvl="1"/>
            <a:endParaRPr lang="nb-NO" sz="1600" dirty="0"/>
          </a:p>
          <a:p>
            <a:r>
              <a:rPr lang="nb-NO" sz="1800" dirty="0"/>
              <a:t>Hvis kretsen består av ikke-lineære elementer (transistorer eller dioder) kan teknikkene over bare benyttes på de delene som er lineære</a:t>
            </a:r>
          </a:p>
          <a:p>
            <a:r>
              <a:rPr lang="nb-NO" sz="1800" dirty="0"/>
              <a:t>I praksis brukes man simuleringsverktøy, f.eks LTSpice for å analysere større kretser</a:t>
            </a:r>
          </a:p>
          <a:p>
            <a:r>
              <a:rPr lang="nb-NO" sz="1800" dirty="0"/>
              <a:t>I IN1080 bruker vi </a:t>
            </a:r>
            <a:r>
              <a:rPr lang="nb-NO" sz="1800" dirty="0" err="1"/>
              <a:t>Kirchhoffs</a:t>
            </a:r>
            <a:r>
              <a:rPr lang="nb-NO" sz="1800" dirty="0"/>
              <a:t> lover, superposisjon, og Nortons og </a:t>
            </a:r>
            <a:r>
              <a:rPr lang="nb-NO" sz="1800" dirty="0" err="1"/>
              <a:t>Thévenins</a:t>
            </a:r>
            <a:r>
              <a:rPr lang="nb-NO" sz="1800" dirty="0"/>
              <a:t> teoremer</a:t>
            </a:r>
          </a:p>
          <a:p>
            <a:endParaRPr lang="nb-NO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9F967-B9F9-48F5-A89B-82AD973F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E20EE3-26E2-4B75-8CF0-170B7746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38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20" y="1136759"/>
            <a:ext cx="8686800" cy="650875"/>
          </a:xfrm>
        </p:spPr>
        <p:txBody>
          <a:bodyPr/>
          <a:lstStyle/>
          <a:p>
            <a:r>
              <a:rPr lang="nb-NO" dirty="0"/>
              <a:t>Strømdeling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40" y="1944810"/>
            <a:ext cx="9310190" cy="814382"/>
          </a:xfrm>
        </p:spPr>
        <p:txBody>
          <a:bodyPr/>
          <a:lstStyle/>
          <a:p>
            <a:r>
              <a:rPr lang="nb-NO" dirty="0"/>
              <a:t>Noen ganger trenger man å dele en strøm på en konstant faktor</a:t>
            </a:r>
          </a:p>
          <a:p>
            <a:endParaRPr lang="nb-NO" dirty="0"/>
          </a:p>
          <a:p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71781"/>
              </p:ext>
            </p:extLst>
          </p:nvPr>
        </p:nvGraphicFramePr>
        <p:xfrm>
          <a:off x="1524146" y="4745066"/>
          <a:ext cx="5589587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60360" imgH="863280" progId="Equation.3">
                  <p:embed/>
                </p:oleObj>
              </mc:Choice>
              <mc:Fallback>
                <p:oleObj name="Equation" r:id="rId3" imgW="3060360" imgH="863280" progId="Equation.3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146" y="4745066"/>
                        <a:ext cx="5589587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896394" y="2533650"/>
            <a:ext cx="3024454" cy="1643868"/>
            <a:chOff x="3128948" y="2585236"/>
            <a:chExt cx="3024454" cy="1643868"/>
          </a:xfrm>
        </p:grpSpPr>
        <p:sp>
          <p:nvSpPr>
            <p:cNvPr id="29" name="Freeform 12"/>
            <p:cNvSpPr>
              <a:spLocks noChangeAspect="1"/>
            </p:cNvSpPr>
            <p:nvPr/>
          </p:nvSpPr>
          <p:spPr bwMode="auto">
            <a:xfrm rot="5400000">
              <a:off x="5291136" y="2709064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 noChangeAspect="1"/>
            </p:cNvSpPr>
            <p:nvPr/>
          </p:nvSpPr>
          <p:spPr bwMode="auto">
            <a:xfrm rot="5400000">
              <a:off x="5291136" y="3352006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5962682" y="3251964"/>
              <a:ext cx="192" cy="3812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5129212" y="2585236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R</a:t>
              </a:r>
              <a:r>
                <a:rPr lang="nb-NO" sz="1800" baseline="-25000" dirty="0">
                  <a:latin typeface="+mn-lt"/>
                </a:rPr>
                <a:t>1</a:t>
              </a:r>
              <a:endParaRPr lang="en-US" sz="1800" baseline="-25000" dirty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29212" y="379968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R</a:t>
              </a:r>
              <a:r>
                <a:rPr lang="nb-NO" sz="1800" baseline="-25000" dirty="0">
                  <a:latin typeface="+mn-lt"/>
                </a:rPr>
                <a:t>2</a:t>
              </a:r>
              <a:endParaRPr lang="en-US" sz="1800" baseline="-25000" dirty="0">
                <a:latin typeface="+mn-lt"/>
              </a:endParaRPr>
            </a:p>
          </p:txBody>
        </p:sp>
        <p:grpSp>
          <p:nvGrpSpPr>
            <p:cNvPr id="34" name="Group 206"/>
            <p:cNvGrpSpPr>
              <a:grpSpLocks/>
            </p:cNvGrpSpPr>
            <p:nvPr/>
          </p:nvGrpSpPr>
          <p:grpSpPr bwMode="auto">
            <a:xfrm>
              <a:off x="3700452" y="3443286"/>
              <a:ext cx="304800" cy="762000"/>
              <a:chOff x="4224" y="2400"/>
              <a:chExt cx="192" cy="480"/>
            </a:xfrm>
          </p:grpSpPr>
          <p:sp>
            <p:nvSpPr>
              <p:cNvPr id="35" name="Oval 20"/>
              <p:cNvSpPr>
                <a:spLocks noChangeAspect="1" noChangeArrowheads="1"/>
              </p:cNvSpPr>
              <p:nvPr/>
            </p:nvSpPr>
            <p:spPr bwMode="auto">
              <a:xfrm>
                <a:off x="4224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320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4320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3"/>
              <p:cNvSpPr>
                <a:spLocks noChangeAspect="1" noChangeShapeType="1"/>
              </p:cNvSpPr>
              <p:nvPr/>
            </p:nvSpPr>
            <p:spPr bwMode="auto">
              <a:xfrm>
                <a:off x="4296" y="2592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4"/>
              <p:cNvSpPr>
                <a:spLocks noChangeAspect="1" noChangeShapeType="1"/>
              </p:cNvSpPr>
              <p:nvPr/>
            </p:nvSpPr>
            <p:spPr bwMode="auto">
              <a:xfrm>
                <a:off x="4320" y="2568"/>
                <a:ext cx="0" cy="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5"/>
              <p:cNvSpPr>
                <a:spLocks noChangeAspect="1" noChangeShapeType="1"/>
              </p:cNvSpPr>
              <p:nvPr/>
            </p:nvSpPr>
            <p:spPr bwMode="auto">
              <a:xfrm>
                <a:off x="4296" y="2688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 bwMode="auto">
            <a:xfrm flipV="1">
              <a:off x="3843328" y="4228310"/>
              <a:ext cx="2286016" cy="7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4129080" y="3371848"/>
              <a:ext cx="422414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4843460" y="301386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1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28948" y="3586162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 v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s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4522783" y="3405979"/>
              <a:ext cx="642942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5451477" y="3406773"/>
              <a:ext cx="642148" cy="7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3843328" y="3443286"/>
              <a:ext cx="100092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5736435" y="3835401"/>
              <a:ext cx="785818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5129212" y="3228178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5129212" y="3585368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4843460" y="337105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2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4843460" y="3085302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4843460" y="3728244"/>
              <a:ext cx="142876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4129080" y="308609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AAC18-A7E5-4DF1-99AD-FE9EC9CC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3E978-DAAE-48E9-90E2-4A91EC60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322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Strømdeling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022" y="1944810"/>
            <a:ext cx="8559008" cy="4881142"/>
          </a:xfrm>
        </p:spPr>
        <p:txBody>
          <a:bodyPr/>
          <a:lstStyle/>
          <a:p>
            <a:r>
              <a:rPr lang="nb-NO" sz="2000" dirty="0"/>
              <a:t>Uttrykket for strømdeling kan generaliseres til å gjelde </a:t>
            </a:r>
            <a:r>
              <a:rPr lang="nb-NO" sz="2000" i="1" dirty="0"/>
              <a:t>n</a:t>
            </a:r>
            <a:r>
              <a:rPr lang="nb-NO" sz="2000" dirty="0"/>
              <a:t> parallellkoblede grener</a:t>
            </a:r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Strømmen </a:t>
            </a:r>
            <a:r>
              <a:rPr lang="nb-NO" sz="2000" i="1" dirty="0"/>
              <a:t>I</a:t>
            </a:r>
            <a:r>
              <a:rPr lang="nb-NO" sz="2000" i="1" baseline="-25000" dirty="0"/>
              <a:t>x</a:t>
            </a:r>
            <a:r>
              <a:rPr lang="nb-NO" sz="2000" dirty="0"/>
              <a:t> gjennom én gren er gitt av</a:t>
            </a:r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Samtidig er </a:t>
            </a:r>
            <a:r>
              <a:rPr lang="nb-NO" sz="2000" i="1" dirty="0"/>
              <a:t>V</a:t>
            </a:r>
            <a:r>
              <a:rPr lang="nb-NO" sz="2000" i="1" baseline="-25000" dirty="0"/>
              <a:t>S</a:t>
            </a:r>
            <a:r>
              <a:rPr lang="nb-NO" sz="2000" dirty="0"/>
              <a:t> gitt av den totale strømmen </a:t>
            </a:r>
            <a:r>
              <a:rPr lang="nb-NO" sz="2000" i="1" dirty="0"/>
              <a:t>I</a:t>
            </a:r>
            <a:r>
              <a:rPr lang="nb-NO" sz="2000" i="1" baseline="-25000" dirty="0"/>
              <a:t>T</a:t>
            </a:r>
            <a:r>
              <a:rPr lang="nb-NO" sz="2000" dirty="0"/>
              <a:t> ganget med den totale resistansen </a:t>
            </a:r>
            <a:r>
              <a:rPr lang="nb-NO" sz="2000" i="1" dirty="0"/>
              <a:t>R</a:t>
            </a:r>
            <a:r>
              <a:rPr lang="nb-NO" sz="2000" i="1" baseline="-25000" dirty="0"/>
              <a:t>T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999727"/>
              </p:ext>
            </p:extLst>
          </p:nvPr>
        </p:nvGraphicFramePr>
        <p:xfrm>
          <a:off x="3894918" y="4551053"/>
          <a:ext cx="199548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406080" progId="Equation.3">
                  <p:embed/>
                </p:oleObj>
              </mc:Choice>
              <mc:Fallback>
                <p:oleObj name="Equation" r:id="rId3" imgW="1091880" imgH="406080" progId="Equation.3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918" y="4551053"/>
                        <a:ext cx="1995487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4" descr="fg05_03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30" y="2658126"/>
            <a:ext cx="3672408" cy="122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787803"/>
              </p:ext>
            </p:extLst>
          </p:nvPr>
        </p:nvGraphicFramePr>
        <p:xfrm>
          <a:off x="3686175" y="5819775"/>
          <a:ext cx="24130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444240" progId="Equation.3">
                  <p:embed/>
                </p:oleObj>
              </mc:Choice>
              <mc:Fallback>
                <p:oleObj name="Equation" r:id="rId6" imgW="1320480" imgH="4442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5819775"/>
                        <a:ext cx="24130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13647-C217-496A-A8EE-BED76BEC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074ED-8E6B-44A5-8DFB-F1B85234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426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Seriell-parallellkretser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395" y="2302558"/>
            <a:ext cx="8874061" cy="2147130"/>
          </a:xfrm>
        </p:spPr>
        <p:txBody>
          <a:bodyPr/>
          <a:lstStyle/>
          <a:p>
            <a:r>
              <a:rPr lang="nb-NO" sz="2000" dirty="0"/>
              <a:t>De fleste kretser er en blanding av serie- og parallell-koblede elementer</a:t>
            </a:r>
          </a:p>
          <a:p>
            <a:endParaRPr lang="nb-NO" sz="2000" dirty="0"/>
          </a:p>
          <a:p>
            <a:r>
              <a:rPr lang="nb-NO" sz="2000" dirty="0"/>
              <a:t>Man ønsker nesten alltid å bruke færrest mulig komponenter</a:t>
            </a:r>
          </a:p>
          <a:p>
            <a:endParaRPr lang="nb-NO" sz="2000" dirty="0"/>
          </a:p>
          <a:p>
            <a:r>
              <a:rPr lang="nb-NO" sz="2000" dirty="0"/>
              <a:t>For å forenkle må man identifisere hvilke elementer som er i serie og i parallell, og benytte formlene for resistorer i hhv serie og parallell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806999"/>
              </p:ext>
            </p:extLst>
          </p:nvPr>
        </p:nvGraphicFramePr>
        <p:xfrm>
          <a:off x="5488682" y="5411315"/>
          <a:ext cx="28067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380880" progId="Equation.3">
                  <p:embed/>
                </p:oleObj>
              </mc:Choice>
              <mc:Fallback>
                <p:oleObj name="Equation" r:id="rId3" imgW="1307880" imgH="3808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8682" y="5411315"/>
                        <a:ext cx="28067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860566"/>
              </p:ext>
            </p:extLst>
          </p:nvPr>
        </p:nvGraphicFramePr>
        <p:xfrm>
          <a:off x="1744266" y="5601814"/>
          <a:ext cx="2506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203040" progId="Equation.3">
                  <p:embed/>
                </p:oleObj>
              </mc:Choice>
              <mc:Fallback>
                <p:oleObj name="Equation" r:id="rId5" imgW="1168200" imgH="2030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266" y="5601814"/>
                        <a:ext cx="25066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>
            <a:cxnSpLocks/>
          </p:cNvCxnSpPr>
          <p:nvPr/>
        </p:nvCxnSpPr>
        <p:spPr bwMode="auto">
          <a:xfrm flipH="1">
            <a:off x="3616474" y="4449688"/>
            <a:ext cx="3096344" cy="10801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>
            <a:off x="6784828" y="4449688"/>
            <a:ext cx="936102" cy="864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8BB47-7ED1-4AEC-9AE2-89501902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C73A6-4149-4FBE-8CF8-B063F2E5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13477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Seriell-parallellkretser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22" y="2073424"/>
            <a:ext cx="9433048" cy="1728192"/>
          </a:xfrm>
        </p:spPr>
        <p:txBody>
          <a:bodyPr/>
          <a:lstStyle/>
          <a:p>
            <a:r>
              <a:rPr lang="nb-NO" sz="2000" dirty="0"/>
              <a:t>Kretser kalles </a:t>
            </a:r>
            <a:r>
              <a:rPr lang="nb-NO" sz="2000" i="1" dirty="0"/>
              <a:t>ekvivalente</a:t>
            </a:r>
            <a:r>
              <a:rPr lang="nb-NO" sz="2000" dirty="0"/>
              <a:t> hvis de har de samme elektriske egenskapene mellom et </a:t>
            </a:r>
            <a:r>
              <a:rPr lang="nb-NO" sz="2000" dirty="0" err="1"/>
              <a:t>nodepar</a:t>
            </a:r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Sett fra «utsiden» har krets A og B de samme elektrisk egenskapene (i dette tilfellet samme resistans)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04306" y="4161656"/>
          <a:ext cx="2198687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200275" imgH="2057400" progId="CorelDRAW.Graphic.9">
                  <p:embed/>
                </p:oleObj>
              </mc:Choice>
              <mc:Fallback>
                <p:oleObj name="CorelDRAW" r:id="rId3" imgW="2200275" imgH="2057400" progId="CorelDRAW.Graphic.9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06" y="4161656"/>
                        <a:ext cx="2198687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80150" y="4162425"/>
          <a:ext cx="2198688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2200275" imgH="2057400" progId="CorelDRAW.Graphic.9">
                  <p:embed/>
                </p:oleObj>
              </mc:Choice>
              <mc:Fallback>
                <p:oleObj name="CorelDRAW" r:id="rId5" imgW="2200275" imgH="2057400" progId="CorelDRAW.Graphic.9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4162425"/>
                        <a:ext cx="2198688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408562" y="48817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85026" y="48911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4B7F9-A998-4BC7-A04C-0D1EDA1F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6BC16-DD3F-4EEA-A9E5-7DE87B80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0160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218" y="993304"/>
            <a:ext cx="8686800" cy="650875"/>
          </a:xfrm>
        </p:spPr>
        <p:txBody>
          <a:bodyPr/>
          <a:lstStyle/>
          <a:p>
            <a:r>
              <a:rPr lang="nb-NO" dirty="0"/>
              <a:t>Seriell-parallellkretser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0720" y="4953744"/>
            <a:ext cx="4824536" cy="1584176"/>
          </a:xfrm>
        </p:spPr>
        <p:txBody>
          <a:bodyPr/>
          <a:lstStyle/>
          <a:p>
            <a:r>
              <a:rPr lang="nb-NO" sz="2000" dirty="0"/>
              <a:t>Målt mellom de røde terminalene er det ikke mulig å avgjøre hva som er forskjellen mellom disse kretsene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80170" y="2073424"/>
          <a:ext cx="3667125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667125" imgH="2057400" progId="CorelDRAW.Graphic.9">
                  <p:embed/>
                </p:oleObj>
              </mc:Choice>
              <mc:Fallback>
                <p:oleObj name="CorelDRAW" r:id="rId3" imgW="3667125" imgH="2057400" progId="CorelDRAW.Graphic.9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70" y="2073424"/>
                        <a:ext cx="3667125" cy="205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984626" y="2145432"/>
          <a:ext cx="3667125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667125" imgH="2057400" progId="CorelDRAW.Graphic.9">
                  <p:embed/>
                </p:oleObj>
              </mc:Choice>
              <mc:Fallback>
                <p:oleObj name="CorelDRAW" r:id="rId5" imgW="3667125" imgH="2057400" progId="CorelDRAW.Graphic.9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626" y="2145432"/>
                        <a:ext cx="3667125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80170" y="4593704"/>
          <a:ext cx="3667125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3667125" imgH="2057400" progId="CorelDRAW.Graphic.9">
                  <p:embed/>
                </p:oleObj>
              </mc:Choice>
              <mc:Fallback>
                <p:oleObj name="CorelDRAW" r:id="rId7" imgW="3667125" imgH="2057400" progId="CorelDRAW.Graphic.9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70" y="4593704"/>
                        <a:ext cx="3667125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1FEF1-2504-4EB5-9C19-97F88FF90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AFAAC-81A0-4024-92C6-B18D97FB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956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Eksempel: Kretsanalyse</a:t>
            </a:r>
            <a:endParaRPr lang="en-US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Finn spenningen v</a:t>
            </a:r>
            <a:r>
              <a:rPr lang="nb-NO" baseline="-25000" dirty="0"/>
              <a:t>x</a:t>
            </a:r>
            <a:r>
              <a:rPr lang="nb-NO" dirty="0"/>
              <a:t> i kretsen under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Forberedelse: Sett navn på relevante noder, løkker, strømmer, spenninger og elementer (iterativ prosess)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 rot="-60000">
            <a:off x="2128816" y="2800344"/>
            <a:ext cx="5313566" cy="1709148"/>
            <a:chOff x="1414436" y="2871782"/>
            <a:chExt cx="5313566" cy="1709148"/>
          </a:xfrm>
        </p:grpSpPr>
        <p:sp>
          <p:nvSpPr>
            <p:cNvPr id="7" name="Freeform 12"/>
            <p:cNvSpPr>
              <a:spLocks noChangeAspect="1"/>
            </p:cNvSpPr>
            <p:nvPr/>
          </p:nvSpPr>
          <p:spPr bwMode="auto">
            <a:xfrm>
              <a:off x="3343262" y="3729038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1985940" y="3729038"/>
              <a:ext cx="304800" cy="762000"/>
              <a:chOff x="4224" y="2400"/>
              <a:chExt cx="192" cy="480"/>
            </a:xfrm>
          </p:grpSpPr>
          <p:sp>
            <p:nvSpPr>
              <p:cNvPr id="9" name="Oval 20"/>
              <p:cNvSpPr>
                <a:spLocks noChangeAspect="1" noChangeArrowheads="1"/>
              </p:cNvSpPr>
              <p:nvPr/>
            </p:nvSpPr>
            <p:spPr bwMode="auto">
              <a:xfrm>
                <a:off x="4224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320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4320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3"/>
              <p:cNvSpPr>
                <a:spLocks noChangeAspect="1" noChangeShapeType="1"/>
              </p:cNvSpPr>
              <p:nvPr/>
            </p:nvSpPr>
            <p:spPr bwMode="auto">
              <a:xfrm>
                <a:off x="4296" y="2592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4"/>
              <p:cNvSpPr>
                <a:spLocks noChangeAspect="1" noChangeShapeType="1"/>
              </p:cNvSpPr>
              <p:nvPr/>
            </p:nvSpPr>
            <p:spPr bwMode="auto">
              <a:xfrm>
                <a:off x="4320" y="2568"/>
                <a:ext cx="0" cy="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5"/>
              <p:cNvSpPr>
                <a:spLocks noChangeAspect="1" noChangeShapeType="1"/>
              </p:cNvSpPr>
              <p:nvPr/>
            </p:nvSpPr>
            <p:spPr bwMode="auto">
              <a:xfrm>
                <a:off x="4296" y="2688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05"/>
            <p:cNvGrpSpPr>
              <a:grpSpLocks/>
            </p:cNvGrpSpPr>
            <p:nvPr/>
          </p:nvGrpSpPr>
          <p:grpSpPr bwMode="auto">
            <a:xfrm rot="10800000">
              <a:off x="6053447" y="3772395"/>
              <a:ext cx="304800" cy="762000"/>
              <a:chOff x="3888" y="2400"/>
              <a:chExt cx="192" cy="480"/>
            </a:xfrm>
          </p:grpSpPr>
          <p:sp>
            <p:nvSpPr>
              <p:cNvPr id="16" name="Oval 40"/>
              <p:cNvSpPr>
                <a:spLocks noChangeAspect="1" noChangeArrowheads="1"/>
              </p:cNvSpPr>
              <p:nvPr/>
            </p:nvSpPr>
            <p:spPr bwMode="auto">
              <a:xfrm>
                <a:off x="3888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3984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42"/>
              <p:cNvSpPr>
                <a:spLocks noChangeAspect="1" noChangeShapeType="1"/>
              </p:cNvSpPr>
              <p:nvPr/>
            </p:nvSpPr>
            <p:spPr bwMode="auto">
              <a:xfrm flipV="1">
                <a:off x="3984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3"/>
              <p:cNvSpPr>
                <a:spLocks noChangeAspect="1" noChangeShapeType="1"/>
              </p:cNvSpPr>
              <p:nvPr/>
            </p:nvSpPr>
            <p:spPr bwMode="auto">
              <a:xfrm>
                <a:off x="3984" y="2568"/>
                <a:ext cx="0" cy="12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none" w="sm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4"/>
              <p:cNvSpPr>
                <a:spLocks noChangeAspect="1"/>
              </p:cNvSpPr>
              <p:nvPr/>
            </p:nvSpPr>
            <p:spPr bwMode="auto">
              <a:xfrm rot="5400000" flipH="1">
                <a:off x="3960" y="2664"/>
                <a:ext cx="48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96" y="0"/>
                  </a:cxn>
                  <a:cxn ang="0">
                    <a:pos x="96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96" y="0"/>
                    </a:lnTo>
                    <a:lnTo>
                      <a:pt x="96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Freeform 12"/>
            <p:cNvSpPr>
              <a:spLocks noChangeAspect="1"/>
            </p:cNvSpPr>
            <p:nvPr/>
          </p:nvSpPr>
          <p:spPr bwMode="auto">
            <a:xfrm rot="5400000">
              <a:off x="2732374" y="2984479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5141087" y="3747224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 noChangeAspect="1"/>
            </p:cNvSpPr>
            <p:nvPr/>
          </p:nvSpPr>
          <p:spPr bwMode="auto">
            <a:xfrm rot="5400000">
              <a:off x="4139414" y="2990417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1963218" y="3551524"/>
              <a:ext cx="35719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0800000">
              <a:off x="2131622" y="3372592"/>
              <a:ext cx="290945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 flipH="1" flipV="1">
              <a:off x="3243774" y="3549544"/>
              <a:ext cx="35719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10800000">
              <a:off x="3200388" y="3371848"/>
              <a:ext cx="642941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4629146" y="3371848"/>
              <a:ext cx="642941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 flipH="1" flipV="1">
              <a:off x="5040906" y="3547564"/>
              <a:ext cx="35719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1" idx="0"/>
              <a:endCxn id="17" idx="1"/>
            </p:cNvCxnSpPr>
            <p:nvPr/>
          </p:nvCxnSpPr>
          <p:spPr bwMode="auto">
            <a:xfrm rot="16200000" flipH="1">
              <a:off x="4150414" y="2478963"/>
              <a:ext cx="43357" cy="40675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V="1">
              <a:off x="6006831" y="3582493"/>
              <a:ext cx="388008" cy="38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5207330" y="3378529"/>
              <a:ext cx="991589" cy="59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414436" y="394335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30V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1985940" y="3228972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1914502" y="287178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2A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57444" y="2871782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10</a:t>
              </a:r>
              <a:r>
                <a:rPr lang="el-GR" sz="1800" dirty="0">
                  <a:latin typeface="Times New Roman"/>
                  <a:cs typeface="Times New Roman"/>
                </a:rPr>
                <a:t>Ω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14766" y="2943220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2</a:t>
              </a:r>
              <a:r>
                <a:rPr lang="el-GR" sz="1800" dirty="0">
                  <a:latin typeface="Times New Roman"/>
                  <a:cs typeface="Times New Roman"/>
                </a:rPr>
                <a:t>Ω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86138" y="3943352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10</a:t>
              </a:r>
              <a:r>
                <a:rPr lang="el-GR" sz="1800" dirty="0">
                  <a:latin typeface="Times New Roman"/>
                  <a:cs typeface="Times New Roman"/>
                </a:rPr>
                <a:t>Ω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29146" y="3943352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2</a:t>
              </a:r>
              <a:r>
                <a:rPr lang="el-GR" sz="1800" dirty="0">
                  <a:latin typeface="Times New Roman"/>
                  <a:cs typeface="Times New Roman"/>
                </a:rPr>
                <a:t>Ω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15096" y="401479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i</a:t>
              </a:r>
              <a:r>
                <a:rPr lang="nb-NO" sz="1800" baseline="-25000" dirty="0">
                  <a:latin typeface="+mn-lt"/>
                </a:rPr>
                <a:t>x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00716" y="387191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v</a:t>
              </a:r>
              <a:r>
                <a:rPr lang="nb-NO" sz="1800" baseline="-25000" dirty="0">
                  <a:latin typeface="+mn-lt"/>
                </a:rPr>
                <a:t>x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15030" y="3657600"/>
              <a:ext cx="3193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800" dirty="0">
                  <a:latin typeface="+mn-lt"/>
                </a:rPr>
                <a:t>+</a:t>
              </a:r>
            </a:p>
            <a:p>
              <a:pPr algn="ctr"/>
              <a:endParaRPr lang="nb-NO" sz="1800" dirty="0">
                <a:latin typeface="+mn-lt"/>
              </a:endParaRPr>
            </a:p>
            <a:p>
              <a:pPr algn="ctr"/>
              <a:r>
                <a:rPr lang="nb-NO" sz="1800" dirty="0">
                  <a:latin typeface="+mn-lt"/>
                </a:rPr>
                <a:t>-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DD782-17A4-40F3-8FDD-A094D978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A97B7-3191-4934-93CE-5B11626E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72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(forts) </a:t>
            </a:r>
            <a:endParaRPr lang="en-US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1342998" y="4514856"/>
            <a:ext cx="8234363" cy="857256"/>
          </a:xfrm>
        </p:spPr>
        <p:txBody>
          <a:bodyPr/>
          <a:lstStyle/>
          <a:p>
            <a:r>
              <a:rPr lang="nb-NO" i="1" dirty="0"/>
              <a:t>Steg 1</a:t>
            </a:r>
            <a:r>
              <a:rPr lang="nb-NO" dirty="0"/>
              <a:t>: Finn v</a:t>
            </a:r>
            <a:r>
              <a:rPr lang="nb-NO" baseline="-25000" dirty="0"/>
              <a:t>A</a:t>
            </a:r>
            <a:r>
              <a:rPr lang="nb-NO" dirty="0"/>
              <a:t> ved å bruke KVL på løkke L1: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7" name="Freeform 12"/>
          <p:cNvSpPr>
            <a:spLocks noChangeAspect="1"/>
          </p:cNvSpPr>
          <p:nvPr/>
        </p:nvSpPr>
        <p:spPr bwMode="auto">
          <a:xfrm>
            <a:off x="4486270" y="3300410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206"/>
          <p:cNvGrpSpPr>
            <a:grpSpLocks/>
          </p:cNvGrpSpPr>
          <p:nvPr/>
        </p:nvGrpSpPr>
        <p:grpSpPr bwMode="auto">
          <a:xfrm>
            <a:off x="3128948" y="3300410"/>
            <a:ext cx="304800" cy="762000"/>
            <a:chOff x="4224" y="2400"/>
            <a:chExt cx="192" cy="480"/>
          </a:xfrm>
        </p:grpSpPr>
        <p:sp>
          <p:nvSpPr>
            <p:cNvPr id="9" name="Oval 20"/>
            <p:cNvSpPr>
              <a:spLocks noChangeAspect="1" noChangeArrowheads="1"/>
            </p:cNvSpPr>
            <p:nvPr/>
          </p:nvSpPr>
          <p:spPr bwMode="auto">
            <a:xfrm>
              <a:off x="4224" y="2544"/>
              <a:ext cx="192" cy="1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0" name="Line 21"/>
            <p:cNvSpPr>
              <a:spLocks noChangeAspect="1" noChangeShapeType="1"/>
            </p:cNvSpPr>
            <p:nvPr/>
          </p:nvSpPr>
          <p:spPr bwMode="auto">
            <a:xfrm flipV="1">
              <a:off x="4320" y="2400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2"/>
            <p:cNvSpPr>
              <a:spLocks noChangeAspect="1" noChangeShapeType="1"/>
            </p:cNvSpPr>
            <p:nvPr/>
          </p:nvSpPr>
          <p:spPr bwMode="auto">
            <a:xfrm flipV="1">
              <a:off x="4320" y="2736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Aspect="1" noChangeShapeType="1"/>
            </p:cNvSpPr>
            <p:nvPr/>
          </p:nvSpPr>
          <p:spPr bwMode="auto">
            <a:xfrm>
              <a:off x="4296" y="2592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Aspect="1" noChangeShapeType="1"/>
            </p:cNvSpPr>
            <p:nvPr/>
          </p:nvSpPr>
          <p:spPr bwMode="auto">
            <a:xfrm>
              <a:off x="4320" y="2568"/>
              <a:ext cx="0" cy="4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Aspect="1" noChangeShapeType="1"/>
            </p:cNvSpPr>
            <p:nvPr/>
          </p:nvSpPr>
          <p:spPr bwMode="auto">
            <a:xfrm>
              <a:off x="4296" y="2688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05"/>
          <p:cNvGrpSpPr>
            <a:grpSpLocks/>
          </p:cNvGrpSpPr>
          <p:nvPr/>
        </p:nvGrpSpPr>
        <p:grpSpPr bwMode="auto">
          <a:xfrm rot="10800000">
            <a:off x="7196455" y="3343767"/>
            <a:ext cx="304800" cy="762000"/>
            <a:chOff x="3888" y="2400"/>
            <a:chExt cx="192" cy="480"/>
          </a:xfrm>
        </p:grpSpPr>
        <p:sp>
          <p:nvSpPr>
            <p:cNvPr id="16" name="Oval 40"/>
            <p:cNvSpPr>
              <a:spLocks noChangeAspect="1" noChangeArrowheads="1"/>
            </p:cNvSpPr>
            <p:nvPr/>
          </p:nvSpPr>
          <p:spPr bwMode="auto">
            <a:xfrm>
              <a:off x="3888" y="2544"/>
              <a:ext cx="192" cy="1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7" name="Line 41"/>
            <p:cNvSpPr>
              <a:spLocks noChangeAspect="1" noChangeShapeType="1"/>
            </p:cNvSpPr>
            <p:nvPr/>
          </p:nvSpPr>
          <p:spPr bwMode="auto">
            <a:xfrm flipV="1">
              <a:off x="3984" y="2400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Aspect="1" noChangeShapeType="1"/>
            </p:cNvSpPr>
            <p:nvPr/>
          </p:nvSpPr>
          <p:spPr bwMode="auto">
            <a:xfrm flipV="1">
              <a:off x="3984" y="2736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Aspect="1" noChangeShapeType="1"/>
            </p:cNvSpPr>
            <p:nvPr/>
          </p:nvSpPr>
          <p:spPr bwMode="auto">
            <a:xfrm>
              <a:off x="3984" y="2568"/>
              <a:ext cx="0" cy="12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non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4"/>
            <p:cNvSpPr>
              <a:spLocks noChangeAspect="1"/>
            </p:cNvSpPr>
            <p:nvPr/>
          </p:nvSpPr>
          <p:spPr bwMode="auto">
            <a:xfrm rot="5400000" flipH="1">
              <a:off x="3960" y="2664"/>
              <a:ext cx="48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96" y="0"/>
                </a:cxn>
                <a:cxn ang="0">
                  <a:pos x="96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12"/>
          <p:cNvSpPr>
            <a:spLocks noChangeAspect="1"/>
          </p:cNvSpPr>
          <p:nvPr/>
        </p:nvSpPr>
        <p:spPr bwMode="auto">
          <a:xfrm rot="5400000">
            <a:off x="3875382" y="2555851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Freeform 12"/>
          <p:cNvSpPr>
            <a:spLocks noChangeAspect="1"/>
          </p:cNvSpPr>
          <p:nvPr/>
        </p:nvSpPr>
        <p:spPr bwMode="auto">
          <a:xfrm>
            <a:off x="6284095" y="3318596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12"/>
          <p:cNvSpPr>
            <a:spLocks noChangeAspect="1"/>
          </p:cNvSpPr>
          <p:nvPr/>
        </p:nvSpPr>
        <p:spPr bwMode="auto">
          <a:xfrm rot="5400000">
            <a:off x="5282422" y="2561789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 flipH="1" flipV="1">
            <a:off x="3106226" y="312289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10800000">
            <a:off x="3274630" y="2943964"/>
            <a:ext cx="29094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4386782" y="312091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0800000">
            <a:off x="4343396" y="2943220"/>
            <a:ext cx="64294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0800000">
            <a:off x="5772154" y="2943220"/>
            <a:ext cx="64294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 flipH="1" flipV="1">
            <a:off x="6183914" y="311893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11" idx="0"/>
            <a:endCxn id="17" idx="1"/>
          </p:cNvCxnSpPr>
          <p:nvPr/>
        </p:nvCxnSpPr>
        <p:spPr bwMode="auto">
          <a:xfrm rot="16200000" flipH="1">
            <a:off x="5293422" y="2050335"/>
            <a:ext cx="43357" cy="40675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V="1">
            <a:off x="7149839" y="3153865"/>
            <a:ext cx="388008" cy="38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350338" y="2949901"/>
            <a:ext cx="991589" cy="59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557444" y="351472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30V</a:t>
            </a:r>
            <a:endParaRPr lang="en-US" sz="1800" dirty="0">
              <a:latin typeface="+mn-lt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3128948" y="2800344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057510" y="24431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2A</a:t>
            </a:r>
            <a:endParaRPr lang="en-US" sz="18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0452" y="24431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10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57774" y="251459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2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57708" y="351472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10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15030" y="3514724"/>
            <a:ext cx="4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latin typeface="+mn-lt"/>
              </a:rPr>
              <a:t>2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58104" y="35861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i</a:t>
            </a:r>
            <a:r>
              <a:rPr lang="nb-NO" sz="1800" baseline="-25000" dirty="0">
                <a:latin typeface="+mn-lt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43724" y="34432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v</a:t>
            </a:r>
            <a:r>
              <a:rPr lang="nb-NO" sz="1800" baseline="-25000" dirty="0">
                <a:latin typeface="+mn-lt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58038" y="3228972"/>
            <a:ext cx="319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latin typeface="+mn-lt"/>
              </a:rPr>
              <a:t>+</a:t>
            </a:r>
          </a:p>
          <a:p>
            <a:pPr algn="ctr"/>
            <a:endParaRPr lang="nb-NO" sz="1800" dirty="0">
              <a:latin typeface="+mn-lt"/>
            </a:endParaRPr>
          </a:p>
          <a:p>
            <a:pPr algn="ctr"/>
            <a:r>
              <a:rPr lang="nb-NO" sz="1800" dirty="0">
                <a:latin typeface="+mn-lt"/>
              </a:rPr>
              <a:t>-</a:t>
            </a:r>
            <a:endParaRPr lang="en-US" sz="1800" dirty="0">
              <a:latin typeface="+mn-lt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3414701" y="3228972"/>
            <a:ext cx="642942" cy="428628"/>
          </a:xfrm>
          <a:custGeom>
            <a:avLst/>
            <a:gdLst>
              <a:gd name="connsiteX0" fmla="*/ 221672 w 1100446"/>
              <a:gd name="connsiteY0" fmla="*/ 904504 h 916379"/>
              <a:gd name="connsiteX1" fmla="*/ 19792 w 1100446"/>
              <a:gd name="connsiteY1" fmla="*/ 346364 h 916379"/>
              <a:gd name="connsiteX2" fmla="*/ 340426 w 1100446"/>
              <a:gd name="connsiteY2" fmla="*/ 37605 h 916379"/>
              <a:gd name="connsiteX3" fmla="*/ 981693 w 1100446"/>
              <a:gd name="connsiteY3" fmla="*/ 120733 h 916379"/>
              <a:gd name="connsiteX4" fmla="*/ 1052945 w 1100446"/>
              <a:gd name="connsiteY4" fmla="*/ 678873 h 916379"/>
              <a:gd name="connsiteX5" fmla="*/ 815439 w 1100446"/>
              <a:gd name="connsiteY5" fmla="*/ 916379 h 9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446" h="916379">
                <a:moveTo>
                  <a:pt x="221672" y="904504"/>
                </a:moveTo>
                <a:cubicBezTo>
                  <a:pt x="110836" y="697675"/>
                  <a:pt x="0" y="490847"/>
                  <a:pt x="19792" y="346364"/>
                </a:cubicBezTo>
                <a:cubicBezTo>
                  <a:pt x="39584" y="201881"/>
                  <a:pt x="180109" y="75210"/>
                  <a:pt x="340426" y="37605"/>
                </a:cubicBezTo>
                <a:cubicBezTo>
                  <a:pt x="500743" y="0"/>
                  <a:pt x="862940" y="13855"/>
                  <a:pt x="981693" y="120733"/>
                </a:cubicBezTo>
                <a:cubicBezTo>
                  <a:pt x="1100446" y="227611"/>
                  <a:pt x="1080654" y="546265"/>
                  <a:pt x="1052945" y="678873"/>
                </a:cubicBezTo>
                <a:cubicBezTo>
                  <a:pt x="1025236" y="811481"/>
                  <a:pt x="920337" y="863930"/>
                  <a:pt x="815439" y="91637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57576" y="33004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L1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5200649" y="3086096"/>
            <a:ext cx="571505" cy="571504"/>
          </a:xfrm>
          <a:custGeom>
            <a:avLst/>
            <a:gdLst>
              <a:gd name="connsiteX0" fmla="*/ 221672 w 1100446"/>
              <a:gd name="connsiteY0" fmla="*/ 904504 h 916379"/>
              <a:gd name="connsiteX1" fmla="*/ 19792 w 1100446"/>
              <a:gd name="connsiteY1" fmla="*/ 346364 h 916379"/>
              <a:gd name="connsiteX2" fmla="*/ 340426 w 1100446"/>
              <a:gd name="connsiteY2" fmla="*/ 37605 h 916379"/>
              <a:gd name="connsiteX3" fmla="*/ 981693 w 1100446"/>
              <a:gd name="connsiteY3" fmla="*/ 120733 h 916379"/>
              <a:gd name="connsiteX4" fmla="*/ 1052945 w 1100446"/>
              <a:gd name="connsiteY4" fmla="*/ 678873 h 916379"/>
              <a:gd name="connsiteX5" fmla="*/ 815439 w 1100446"/>
              <a:gd name="connsiteY5" fmla="*/ 916379 h 9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446" h="916379">
                <a:moveTo>
                  <a:pt x="221672" y="904504"/>
                </a:moveTo>
                <a:cubicBezTo>
                  <a:pt x="110836" y="697675"/>
                  <a:pt x="0" y="490847"/>
                  <a:pt x="19792" y="346364"/>
                </a:cubicBezTo>
                <a:cubicBezTo>
                  <a:pt x="39584" y="201881"/>
                  <a:pt x="180109" y="75210"/>
                  <a:pt x="340426" y="37605"/>
                </a:cubicBezTo>
                <a:cubicBezTo>
                  <a:pt x="500743" y="0"/>
                  <a:pt x="862940" y="13855"/>
                  <a:pt x="981693" y="120733"/>
                </a:cubicBezTo>
                <a:cubicBezTo>
                  <a:pt x="1100446" y="227611"/>
                  <a:pt x="1080654" y="546265"/>
                  <a:pt x="1052945" y="678873"/>
                </a:cubicBezTo>
                <a:cubicBezTo>
                  <a:pt x="1025236" y="811481"/>
                  <a:pt x="920337" y="863930"/>
                  <a:pt x="815439" y="91637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43526" y="32289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L2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4832" y="258603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A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4302" y="340728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v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A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13882" y="3159208"/>
            <a:ext cx="319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/>
            <a:endParaRPr lang="nb-NO" sz="18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-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2876550" y="5372100"/>
          <a:ext cx="366077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660240" progId="Equation.3">
                  <p:embed/>
                </p:oleObj>
              </mc:Choice>
              <mc:Fallback>
                <p:oleObj name="Equation" r:id="rId3" imgW="1803240" imgH="660240" progId="Equation.3">
                  <p:embed/>
                  <p:pic>
                    <p:nvPicPr>
                      <p:cNvPr id="368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5372100"/>
                        <a:ext cx="3660775" cy="1338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557576" y="28717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+    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71890" y="215740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R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1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779103-7EE5-4F15-B67C-65A916D2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CA1EF-E2BA-43A0-9B63-8FA75B03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371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(forts) </a:t>
            </a:r>
            <a:endParaRPr lang="en-US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1342998" y="4514856"/>
            <a:ext cx="8234363" cy="857256"/>
          </a:xfrm>
        </p:spPr>
        <p:txBody>
          <a:bodyPr/>
          <a:lstStyle/>
          <a:p>
            <a:r>
              <a:rPr lang="nb-NO" i="1" dirty="0"/>
              <a:t>Steg 3</a:t>
            </a:r>
            <a:r>
              <a:rPr lang="nb-NO" dirty="0"/>
              <a:t>: Finn i</a:t>
            </a:r>
            <a:r>
              <a:rPr lang="nb-NO" baseline="-25000" dirty="0"/>
              <a:t>R2</a:t>
            </a:r>
            <a:r>
              <a:rPr lang="nb-NO" dirty="0"/>
              <a:t> ved å bruke Ohms lov: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7" name="Freeform 12"/>
          <p:cNvSpPr>
            <a:spLocks noChangeAspect="1"/>
          </p:cNvSpPr>
          <p:nvPr/>
        </p:nvSpPr>
        <p:spPr bwMode="auto">
          <a:xfrm>
            <a:off x="4486270" y="3300410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06"/>
          <p:cNvGrpSpPr>
            <a:grpSpLocks/>
          </p:cNvGrpSpPr>
          <p:nvPr/>
        </p:nvGrpSpPr>
        <p:grpSpPr bwMode="auto">
          <a:xfrm>
            <a:off x="3128948" y="3300410"/>
            <a:ext cx="304800" cy="762000"/>
            <a:chOff x="4224" y="2400"/>
            <a:chExt cx="192" cy="480"/>
          </a:xfrm>
        </p:grpSpPr>
        <p:sp>
          <p:nvSpPr>
            <p:cNvPr id="9" name="Oval 20"/>
            <p:cNvSpPr>
              <a:spLocks noChangeAspect="1" noChangeArrowheads="1"/>
            </p:cNvSpPr>
            <p:nvPr/>
          </p:nvSpPr>
          <p:spPr bwMode="auto">
            <a:xfrm>
              <a:off x="4224" y="2544"/>
              <a:ext cx="192" cy="1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0" name="Line 21"/>
            <p:cNvSpPr>
              <a:spLocks noChangeAspect="1" noChangeShapeType="1"/>
            </p:cNvSpPr>
            <p:nvPr/>
          </p:nvSpPr>
          <p:spPr bwMode="auto">
            <a:xfrm flipV="1">
              <a:off x="4320" y="2400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2"/>
            <p:cNvSpPr>
              <a:spLocks noChangeAspect="1" noChangeShapeType="1"/>
            </p:cNvSpPr>
            <p:nvPr/>
          </p:nvSpPr>
          <p:spPr bwMode="auto">
            <a:xfrm flipV="1">
              <a:off x="4320" y="2736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Aspect="1" noChangeShapeType="1"/>
            </p:cNvSpPr>
            <p:nvPr/>
          </p:nvSpPr>
          <p:spPr bwMode="auto">
            <a:xfrm>
              <a:off x="4296" y="2592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Aspect="1" noChangeShapeType="1"/>
            </p:cNvSpPr>
            <p:nvPr/>
          </p:nvSpPr>
          <p:spPr bwMode="auto">
            <a:xfrm>
              <a:off x="4320" y="2568"/>
              <a:ext cx="0" cy="4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Aspect="1" noChangeShapeType="1"/>
            </p:cNvSpPr>
            <p:nvPr/>
          </p:nvSpPr>
          <p:spPr bwMode="auto">
            <a:xfrm>
              <a:off x="4296" y="2688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05"/>
          <p:cNvGrpSpPr>
            <a:grpSpLocks/>
          </p:cNvGrpSpPr>
          <p:nvPr/>
        </p:nvGrpSpPr>
        <p:grpSpPr bwMode="auto">
          <a:xfrm rot="10800000">
            <a:off x="7196455" y="3343767"/>
            <a:ext cx="304800" cy="762000"/>
            <a:chOff x="3888" y="2400"/>
            <a:chExt cx="192" cy="480"/>
          </a:xfrm>
        </p:grpSpPr>
        <p:sp>
          <p:nvSpPr>
            <p:cNvPr id="16" name="Oval 40"/>
            <p:cNvSpPr>
              <a:spLocks noChangeAspect="1" noChangeArrowheads="1"/>
            </p:cNvSpPr>
            <p:nvPr/>
          </p:nvSpPr>
          <p:spPr bwMode="auto">
            <a:xfrm>
              <a:off x="3888" y="2544"/>
              <a:ext cx="192" cy="1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7" name="Line 41"/>
            <p:cNvSpPr>
              <a:spLocks noChangeAspect="1" noChangeShapeType="1"/>
            </p:cNvSpPr>
            <p:nvPr/>
          </p:nvSpPr>
          <p:spPr bwMode="auto">
            <a:xfrm flipV="1">
              <a:off x="3984" y="2400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Aspect="1" noChangeShapeType="1"/>
            </p:cNvSpPr>
            <p:nvPr/>
          </p:nvSpPr>
          <p:spPr bwMode="auto">
            <a:xfrm flipV="1">
              <a:off x="3984" y="2736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Aspect="1" noChangeShapeType="1"/>
            </p:cNvSpPr>
            <p:nvPr/>
          </p:nvSpPr>
          <p:spPr bwMode="auto">
            <a:xfrm>
              <a:off x="3984" y="2568"/>
              <a:ext cx="0" cy="12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non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4"/>
            <p:cNvSpPr>
              <a:spLocks noChangeAspect="1"/>
            </p:cNvSpPr>
            <p:nvPr/>
          </p:nvSpPr>
          <p:spPr bwMode="auto">
            <a:xfrm rot="5400000" flipH="1">
              <a:off x="3960" y="2664"/>
              <a:ext cx="48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96" y="0"/>
                </a:cxn>
                <a:cxn ang="0">
                  <a:pos x="96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12"/>
          <p:cNvSpPr>
            <a:spLocks noChangeAspect="1"/>
          </p:cNvSpPr>
          <p:nvPr/>
        </p:nvSpPr>
        <p:spPr bwMode="auto">
          <a:xfrm rot="5400000">
            <a:off x="3875382" y="2555851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Freeform 12"/>
          <p:cNvSpPr>
            <a:spLocks noChangeAspect="1"/>
          </p:cNvSpPr>
          <p:nvPr/>
        </p:nvSpPr>
        <p:spPr bwMode="auto">
          <a:xfrm>
            <a:off x="6284095" y="3318596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12"/>
          <p:cNvSpPr>
            <a:spLocks noChangeAspect="1"/>
          </p:cNvSpPr>
          <p:nvPr/>
        </p:nvSpPr>
        <p:spPr bwMode="auto">
          <a:xfrm rot="5400000">
            <a:off x="5282422" y="2561789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 flipH="1" flipV="1">
            <a:off x="3106226" y="312289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10800000">
            <a:off x="3274630" y="2943964"/>
            <a:ext cx="29094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4386782" y="312091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0800000">
            <a:off x="4343396" y="2943220"/>
            <a:ext cx="64294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0800000">
            <a:off x="5772154" y="2943220"/>
            <a:ext cx="64294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 flipH="1" flipV="1">
            <a:off x="6183914" y="311893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11" idx="0"/>
            <a:endCxn id="17" idx="1"/>
          </p:cNvCxnSpPr>
          <p:nvPr/>
        </p:nvCxnSpPr>
        <p:spPr bwMode="auto">
          <a:xfrm rot="16200000" flipH="1">
            <a:off x="5293422" y="2050335"/>
            <a:ext cx="43357" cy="40675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V="1">
            <a:off x="7149839" y="3153865"/>
            <a:ext cx="388008" cy="38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350338" y="2949901"/>
            <a:ext cx="991589" cy="59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557444" y="351472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30V</a:t>
            </a:r>
            <a:endParaRPr lang="en-US" sz="1800" dirty="0">
              <a:latin typeface="+mn-lt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3128948" y="2800344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057510" y="24431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2A</a:t>
            </a:r>
            <a:endParaRPr lang="en-US" sz="18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0452" y="24431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10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57774" y="251459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2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43460" y="358616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10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15030" y="3514724"/>
            <a:ext cx="4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latin typeface="+mn-lt"/>
              </a:rPr>
              <a:t>2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58104" y="35861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i</a:t>
            </a:r>
            <a:r>
              <a:rPr lang="nb-NO" sz="1800" baseline="-25000" dirty="0">
                <a:latin typeface="+mn-lt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43724" y="34432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v</a:t>
            </a:r>
            <a:r>
              <a:rPr lang="nb-NO" sz="1800" baseline="-25000" dirty="0">
                <a:latin typeface="+mn-lt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58038" y="3228972"/>
            <a:ext cx="319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latin typeface="+mn-lt"/>
              </a:rPr>
              <a:t>+</a:t>
            </a:r>
          </a:p>
          <a:p>
            <a:pPr algn="ctr"/>
            <a:endParaRPr lang="nb-NO" sz="1800" dirty="0">
              <a:latin typeface="+mn-lt"/>
            </a:endParaRPr>
          </a:p>
          <a:p>
            <a:pPr algn="ctr"/>
            <a:r>
              <a:rPr lang="nb-NO" sz="1800" dirty="0">
                <a:latin typeface="+mn-lt"/>
              </a:rPr>
              <a:t>-</a:t>
            </a:r>
            <a:endParaRPr lang="en-US" sz="1800" dirty="0">
              <a:latin typeface="+mn-lt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3414701" y="3228972"/>
            <a:ext cx="642942" cy="428628"/>
          </a:xfrm>
          <a:custGeom>
            <a:avLst/>
            <a:gdLst>
              <a:gd name="connsiteX0" fmla="*/ 221672 w 1100446"/>
              <a:gd name="connsiteY0" fmla="*/ 904504 h 916379"/>
              <a:gd name="connsiteX1" fmla="*/ 19792 w 1100446"/>
              <a:gd name="connsiteY1" fmla="*/ 346364 h 916379"/>
              <a:gd name="connsiteX2" fmla="*/ 340426 w 1100446"/>
              <a:gd name="connsiteY2" fmla="*/ 37605 h 916379"/>
              <a:gd name="connsiteX3" fmla="*/ 981693 w 1100446"/>
              <a:gd name="connsiteY3" fmla="*/ 120733 h 916379"/>
              <a:gd name="connsiteX4" fmla="*/ 1052945 w 1100446"/>
              <a:gd name="connsiteY4" fmla="*/ 678873 h 916379"/>
              <a:gd name="connsiteX5" fmla="*/ 815439 w 1100446"/>
              <a:gd name="connsiteY5" fmla="*/ 916379 h 9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446" h="916379">
                <a:moveTo>
                  <a:pt x="221672" y="904504"/>
                </a:moveTo>
                <a:cubicBezTo>
                  <a:pt x="110836" y="697675"/>
                  <a:pt x="0" y="490847"/>
                  <a:pt x="19792" y="346364"/>
                </a:cubicBezTo>
                <a:cubicBezTo>
                  <a:pt x="39584" y="201881"/>
                  <a:pt x="180109" y="75210"/>
                  <a:pt x="340426" y="37605"/>
                </a:cubicBezTo>
                <a:cubicBezTo>
                  <a:pt x="500743" y="0"/>
                  <a:pt x="862940" y="13855"/>
                  <a:pt x="981693" y="120733"/>
                </a:cubicBezTo>
                <a:cubicBezTo>
                  <a:pt x="1100446" y="227611"/>
                  <a:pt x="1080654" y="546265"/>
                  <a:pt x="1052945" y="678873"/>
                </a:cubicBezTo>
                <a:cubicBezTo>
                  <a:pt x="1025236" y="811481"/>
                  <a:pt x="920337" y="863930"/>
                  <a:pt x="815439" y="91637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57576" y="33004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L1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5200649" y="3086096"/>
            <a:ext cx="571505" cy="571504"/>
          </a:xfrm>
          <a:custGeom>
            <a:avLst/>
            <a:gdLst>
              <a:gd name="connsiteX0" fmla="*/ 221672 w 1100446"/>
              <a:gd name="connsiteY0" fmla="*/ 904504 h 916379"/>
              <a:gd name="connsiteX1" fmla="*/ 19792 w 1100446"/>
              <a:gd name="connsiteY1" fmla="*/ 346364 h 916379"/>
              <a:gd name="connsiteX2" fmla="*/ 340426 w 1100446"/>
              <a:gd name="connsiteY2" fmla="*/ 37605 h 916379"/>
              <a:gd name="connsiteX3" fmla="*/ 981693 w 1100446"/>
              <a:gd name="connsiteY3" fmla="*/ 120733 h 916379"/>
              <a:gd name="connsiteX4" fmla="*/ 1052945 w 1100446"/>
              <a:gd name="connsiteY4" fmla="*/ 678873 h 916379"/>
              <a:gd name="connsiteX5" fmla="*/ 815439 w 1100446"/>
              <a:gd name="connsiteY5" fmla="*/ 916379 h 9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446" h="916379">
                <a:moveTo>
                  <a:pt x="221672" y="904504"/>
                </a:moveTo>
                <a:cubicBezTo>
                  <a:pt x="110836" y="697675"/>
                  <a:pt x="0" y="490847"/>
                  <a:pt x="19792" y="346364"/>
                </a:cubicBezTo>
                <a:cubicBezTo>
                  <a:pt x="39584" y="201881"/>
                  <a:pt x="180109" y="75210"/>
                  <a:pt x="340426" y="37605"/>
                </a:cubicBezTo>
                <a:cubicBezTo>
                  <a:pt x="500743" y="0"/>
                  <a:pt x="862940" y="13855"/>
                  <a:pt x="981693" y="120733"/>
                </a:cubicBezTo>
                <a:cubicBezTo>
                  <a:pt x="1100446" y="227611"/>
                  <a:pt x="1080654" y="546265"/>
                  <a:pt x="1052945" y="678873"/>
                </a:cubicBezTo>
                <a:cubicBezTo>
                  <a:pt x="1025236" y="811481"/>
                  <a:pt x="920337" y="863930"/>
                  <a:pt x="815439" y="91637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43526" y="32289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L2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4832" y="258603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A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4302" y="340728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v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A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13882" y="3159208"/>
            <a:ext cx="319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/>
            <a:endParaRPr lang="nb-NO" sz="18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-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3946525" y="5300663"/>
          <a:ext cx="198596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393480" progId="Equation.3">
                  <p:embed/>
                </p:oleObj>
              </mc:Choice>
              <mc:Fallback>
                <p:oleObj name="Equation" r:id="rId3" imgW="977760" imgH="393480" progId="Equation.3">
                  <p:embed/>
                  <p:pic>
                    <p:nvPicPr>
                      <p:cNvPr id="368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5300663"/>
                        <a:ext cx="1985963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557576" y="28717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+    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71890" y="215740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R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1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rot="5400000">
            <a:off x="4486270" y="3228972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4700584" y="301465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i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R2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29146" y="344328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R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906BB-1890-4338-9BD9-720B3A38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A1D44-0BA7-45F3-8698-52632ADD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30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(forts) </a:t>
            </a:r>
            <a:endParaRPr lang="en-US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1342998" y="4514856"/>
            <a:ext cx="8234363" cy="857256"/>
          </a:xfrm>
        </p:spPr>
        <p:txBody>
          <a:bodyPr/>
          <a:lstStyle/>
          <a:p>
            <a:r>
              <a:rPr lang="nb-NO" i="1" dirty="0"/>
              <a:t>Steg 4: </a:t>
            </a:r>
            <a:r>
              <a:rPr lang="nb-NO" dirty="0"/>
              <a:t>Bruk KCL mot node A</a:t>
            </a:r>
          </a:p>
          <a:p>
            <a:endParaRPr lang="nb-NO" dirty="0"/>
          </a:p>
          <a:p>
            <a:pPr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7" name="Freeform 12"/>
          <p:cNvSpPr>
            <a:spLocks noChangeAspect="1"/>
          </p:cNvSpPr>
          <p:nvPr/>
        </p:nvSpPr>
        <p:spPr bwMode="auto">
          <a:xfrm>
            <a:off x="4486270" y="3300410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06"/>
          <p:cNvGrpSpPr>
            <a:grpSpLocks/>
          </p:cNvGrpSpPr>
          <p:nvPr/>
        </p:nvGrpSpPr>
        <p:grpSpPr bwMode="auto">
          <a:xfrm>
            <a:off x="3128948" y="3300410"/>
            <a:ext cx="304800" cy="762000"/>
            <a:chOff x="4224" y="2400"/>
            <a:chExt cx="192" cy="480"/>
          </a:xfrm>
        </p:grpSpPr>
        <p:sp>
          <p:nvSpPr>
            <p:cNvPr id="9" name="Oval 20"/>
            <p:cNvSpPr>
              <a:spLocks noChangeAspect="1" noChangeArrowheads="1"/>
            </p:cNvSpPr>
            <p:nvPr/>
          </p:nvSpPr>
          <p:spPr bwMode="auto">
            <a:xfrm>
              <a:off x="4224" y="2544"/>
              <a:ext cx="192" cy="1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0" name="Line 21"/>
            <p:cNvSpPr>
              <a:spLocks noChangeAspect="1" noChangeShapeType="1"/>
            </p:cNvSpPr>
            <p:nvPr/>
          </p:nvSpPr>
          <p:spPr bwMode="auto">
            <a:xfrm flipV="1">
              <a:off x="4320" y="2400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2"/>
            <p:cNvSpPr>
              <a:spLocks noChangeAspect="1" noChangeShapeType="1"/>
            </p:cNvSpPr>
            <p:nvPr/>
          </p:nvSpPr>
          <p:spPr bwMode="auto">
            <a:xfrm flipV="1">
              <a:off x="4320" y="2736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Aspect="1" noChangeShapeType="1"/>
            </p:cNvSpPr>
            <p:nvPr/>
          </p:nvSpPr>
          <p:spPr bwMode="auto">
            <a:xfrm>
              <a:off x="4296" y="2592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Aspect="1" noChangeShapeType="1"/>
            </p:cNvSpPr>
            <p:nvPr/>
          </p:nvSpPr>
          <p:spPr bwMode="auto">
            <a:xfrm>
              <a:off x="4320" y="2568"/>
              <a:ext cx="0" cy="4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Aspect="1" noChangeShapeType="1"/>
            </p:cNvSpPr>
            <p:nvPr/>
          </p:nvSpPr>
          <p:spPr bwMode="auto">
            <a:xfrm>
              <a:off x="4296" y="2688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05"/>
          <p:cNvGrpSpPr>
            <a:grpSpLocks/>
          </p:cNvGrpSpPr>
          <p:nvPr/>
        </p:nvGrpSpPr>
        <p:grpSpPr bwMode="auto">
          <a:xfrm rot="10800000">
            <a:off x="7196455" y="3343767"/>
            <a:ext cx="304800" cy="762000"/>
            <a:chOff x="3888" y="2400"/>
            <a:chExt cx="192" cy="480"/>
          </a:xfrm>
        </p:grpSpPr>
        <p:sp>
          <p:nvSpPr>
            <p:cNvPr id="16" name="Oval 40"/>
            <p:cNvSpPr>
              <a:spLocks noChangeAspect="1" noChangeArrowheads="1"/>
            </p:cNvSpPr>
            <p:nvPr/>
          </p:nvSpPr>
          <p:spPr bwMode="auto">
            <a:xfrm>
              <a:off x="3888" y="2544"/>
              <a:ext cx="192" cy="1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7" name="Line 41"/>
            <p:cNvSpPr>
              <a:spLocks noChangeAspect="1" noChangeShapeType="1"/>
            </p:cNvSpPr>
            <p:nvPr/>
          </p:nvSpPr>
          <p:spPr bwMode="auto">
            <a:xfrm flipV="1">
              <a:off x="3984" y="2400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Aspect="1" noChangeShapeType="1"/>
            </p:cNvSpPr>
            <p:nvPr/>
          </p:nvSpPr>
          <p:spPr bwMode="auto">
            <a:xfrm flipV="1">
              <a:off x="3984" y="2736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Aspect="1" noChangeShapeType="1"/>
            </p:cNvSpPr>
            <p:nvPr/>
          </p:nvSpPr>
          <p:spPr bwMode="auto">
            <a:xfrm>
              <a:off x="3984" y="2568"/>
              <a:ext cx="0" cy="12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non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4"/>
            <p:cNvSpPr>
              <a:spLocks noChangeAspect="1"/>
            </p:cNvSpPr>
            <p:nvPr/>
          </p:nvSpPr>
          <p:spPr bwMode="auto">
            <a:xfrm rot="5400000" flipH="1">
              <a:off x="3960" y="2664"/>
              <a:ext cx="48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96" y="0"/>
                </a:cxn>
                <a:cxn ang="0">
                  <a:pos x="96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12"/>
          <p:cNvSpPr>
            <a:spLocks noChangeAspect="1"/>
          </p:cNvSpPr>
          <p:nvPr/>
        </p:nvSpPr>
        <p:spPr bwMode="auto">
          <a:xfrm rot="5400000">
            <a:off x="3875382" y="2555851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Freeform 12"/>
          <p:cNvSpPr>
            <a:spLocks noChangeAspect="1"/>
          </p:cNvSpPr>
          <p:nvPr/>
        </p:nvSpPr>
        <p:spPr bwMode="auto">
          <a:xfrm>
            <a:off x="6284095" y="3318596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12"/>
          <p:cNvSpPr>
            <a:spLocks noChangeAspect="1"/>
          </p:cNvSpPr>
          <p:nvPr/>
        </p:nvSpPr>
        <p:spPr bwMode="auto">
          <a:xfrm rot="5400000">
            <a:off x="5282422" y="2561789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 flipH="1" flipV="1">
            <a:off x="3106226" y="312289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10800000">
            <a:off x="3274630" y="2943964"/>
            <a:ext cx="29094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4386782" y="312091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0800000">
            <a:off x="4343396" y="2943220"/>
            <a:ext cx="64294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0800000">
            <a:off x="5772154" y="2943220"/>
            <a:ext cx="64294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 flipH="1" flipV="1">
            <a:off x="6183914" y="311893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11" idx="0"/>
            <a:endCxn id="17" idx="1"/>
          </p:cNvCxnSpPr>
          <p:nvPr/>
        </p:nvCxnSpPr>
        <p:spPr bwMode="auto">
          <a:xfrm rot="16200000" flipH="1">
            <a:off x="5293422" y="2050335"/>
            <a:ext cx="43357" cy="40675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V="1">
            <a:off x="7149839" y="3153865"/>
            <a:ext cx="388008" cy="38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350338" y="2949901"/>
            <a:ext cx="991589" cy="59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557444" y="351472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30V</a:t>
            </a:r>
            <a:endParaRPr lang="en-US" sz="1800" dirty="0">
              <a:latin typeface="+mn-lt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3128948" y="2800344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057510" y="24431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2A</a:t>
            </a:r>
            <a:endParaRPr lang="en-US" sz="18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0452" y="24431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10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57774" y="251459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2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43460" y="358616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10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15030" y="3514724"/>
            <a:ext cx="4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latin typeface="+mn-lt"/>
              </a:rPr>
              <a:t>2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58104" y="35861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i</a:t>
            </a:r>
            <a:r>
              <a:rPr lang="nb-NO" sz="1800" baseline="-25000" dirty="0">
                <a:latin typeface="+mn-lt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43724" y="34432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v</a:t>
            </a:r>
            <a:r>
              <a:rPr lang="nb-NO" sz="1800" baseline="-25000" dirty="0">
                <a:latin typeface="+mn-lt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58038" y="3228972"/>
            <a:ext cx="319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latin typeface="+mn-lt"/>
              </a:rPr>
              <a:t>+</a:t>
            </a:r>
          </a:p>
          <a:p>
            <a:pPr algn="ctr"/>
            <a:endParaRPr lang="nb-NO" sz="1800" dirty="0">
              <a:latin typeface="+mn-lt"/>
            </a:endParaRPr>
          </a:p>
          <a:p>
            <a:pPr algn="ctr"/>
            <a:r>
              <a:rPr lang="nb-NO" sz="1800" dirty="0">
                <a:latin typeface="+mn-lt"/>
              </a:rPr>
              <a:t>-</a:t>
            </a:r>
            <a:endParaRPr lang="en-US" sz="1800" dirty="0">
              <a:latin typeface="+mn-lt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3414701" y="3228972"/>
            <a:ext cx="642942" cy="428628"/>
          </a:xfrm>
          <a:custGeom>
            <a:avLst/>
            <a:gdLst>
              <a:gd name="connsiteX0" fmla="*/ 221672 w 1100446"/>
              <a:gd name="connsiteY0" fmla="*/ 904504 h 916379"/>
              <a:gd name="connsiteX1" fmla="*/ 19792 w 1100446"/>
              <a:gd name="connsiteY1" fmla="*/ 346364 h 916379"/>
              <a:gd name="connsiteX2" fmla="*/ 340426 w 1100446"/>
              <a:gd name="connsiteY2" fmla="*/ 37605 h 916379"/>
              <a:gd name="connsiteX3" fmla="*/ 981693 w 1100446"/>
              <a:gd name="connsiteY3" fmla="*/ 120733 h 916379"/>
              <a:gd name="connsiteX4" fmla="*/ 1052945 w 1100446"/>
              <a:gd name="connsiteY4" fmla="*/ 678873 h 916379"/>
              <a:gd name="connsiteX5" fmla="*/ 815439 w 1100446"/>
              <a:gd name="connsiteY5" fmla="*/ 916379 h 9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446" h="916379">
                <a:moveTo>
                  <a:pt x="221672" y="904504"/>
                </a:moveTo>
                <a:cubicBezTo>
                  <a:pt x="110836" y="697675"/>
                  <a:pt x="0" y="490847"/>
                  <a:pt x="19792" y="346364"/>
                </a:cubicBezTo>
                <a:cubicBezTo>
                  <a:pt x="39584" y="201881"/>
                  <a:pt x="180109" y="75210"/>
                  <a:pt x="340426" y="37605"/>
                </a:cubicBezTo>
                <a:cubicBezTo>
                  <a:pt x="500743" y="0"/>
                  <a:pt x="862940" y="13855"/>
                  <a:pt x="981693" y="120733"/>
                </a:cubicBezTo>
                <a:cubicBezTo>
                  <a:pt x="1100446" y="227611"/>
                  <a:pt x="1080654" y="546265"/>
                  <a:pt x="1052945" y="678873"/>
                </a:cubicBezTo>
                <a:cubicBezTo>
                  <a:pt x="1025236" y="811481"/>
                  <a:pt x="920337" y="863930"/>
                  <a:pt x="815439" y="91637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57576" y="33004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L1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5200649" y="3086096"/>
            <a:ext cx="571505" cy="571504"/>
          </a:xfrm>
          <a:custGeom>
            <a:avLst/>
            <a:gdLst>
              <a:gd name="connsiteX0" fmla="*/ 221672 w 1100446"/>
              <a:gd name="connsiteY0" fmla="*/ 904504 h 916379"/>
              <a:gd name="connsiteX1" fmla="*/ 19792 w 1100446"/>
              <a:gd name="connsiteY1" fmla="*/ 346364 h 916379"/>
              <a:gd name="connsiteX2" fmla="*/ 340426 w 1100446"/>
              <a:gd name="connsiteY2" fmla="*/ 37605 h 916379"/>
              <a:gd name="connsiteX3" fmla="*/ 981693 w 1100446"/>
              <a:gd name="connsiteY3" fmla="*/ 120733 h 916379"/>
              <a:gd name="connsiteX4" fmla="*/ 1052945 w 1100446"/>
              <a:gd name="connsiteY4" fmla="*/ 678873 h 916379"/>
              <a:gd name="connsiteX5" fmla="*/ 815439 w 1100446"/>
              <a:gd name="connsiteY5" fmla="*/ 916379 h 9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446" h="916379">
                <a:moveTo>
                  <a:pt x="221672" y="904504"/>
                </a:moveTo>
                <a:cubicBezTo>
                  <a:pt x="110836" y="697675"/>
                  <a:pt x="0" y="490847"/>
                  <a:pt x="19792" y="346364"/>
                </a:cubicBezTo>
                <a:cubicBezTo>
                  <a:pt x="39584" y="201881"/>
                  <a:pt x="180109" y="75210"/>
                  <a:pt x="340426" y="37605"/>
                </a:cubicBezTo>
                <a:cubicBezTo>
                  <a:pt x="500743" y="0"/>
                  <a:pt x="862940" y="13855"/>
                  <a:pt x="981693" y="120733"/>
                </a:cubicBezTo>
                <a:cubicBezTo>
                  <a:pt x="1100446" y="227611"/>
                  <a:pt x="1080654" y="546265"/>
                  <a:pt x="1052945" y="678873"/>
                </a:cubicBezTo>
                <a:cubicBezTo>
                  <a:pt x="1025236" y="811481"/>
                  <a:pt x="920337" y="863930"/>
                  <a:pt x="815439" y="91637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43526" y="32289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L2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4832" y="258603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A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4302" y="340728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v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A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13882" y="3159208"/>
            <a:ext cx="319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/>
            <a:endParaRPr lang="nb-NO" sz="18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-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2671763" y="5229225"/>
          <a:ext cx="44100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520" imgH="215640" progId="Equation.3">
                  <p:embed/>
                </p:oleObj>
              </mc:Choice>
              <mc:Fallback>
                <p:oleObj name="Equation" r:id="rId3" imgW="2171520" imgH="215640" progId="Equation.3">
                  <p:embed/>
                  <p:pic>
                    <p:nvPicPr>
                      <p:cNvPr id="368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5229225"/>
                        <a:ext cx="44100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557576" y="28717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+    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71890" y="215740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R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1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rot="5400000">
            <a:off x="4486270" y="3228972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4700584" y="301465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i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R2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29146" y="344328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R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rot="10800000">
            <a:off x="4986336" y="2371716"/>
            <a:ext cx="57150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057774" y="194308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i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R3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86402" y="244315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R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3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38051-0C19-40DC-99D0-2873BA99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8289E-F0BE-4821-A9A9-95F9B44D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363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(forts) </a:t>
            </a:r>
            <a:endParaRPr lang="en-US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1342998" y="4514856"/>
            <a:ext cx="8234363" cy="2095072"/>
          </a:xfrm>
        </p:spPr>
        <p:txBody>
          <a:bodyPr/>
          <a:lstStyle/>
          <a:p>
            <a:r>
              <a:rPr lang="nb-NO" i="1" dirty="0"/>
              <a:t>Steg 5: </a:t>
            </a:r>
            <a:r>
              <a:rPr lang="nb-NO" dirty="0"/>
              <a:t>Bruk KVL på løkke L2</a:t>
            </a:r>
          </a:p>
          <a:p>
            <a:pPr>
              <a:buNone/>
            </a:pPr>
            <a:endParaRPr lang="nb-NO" dirty="0"/>
          </a:p>
          <a:p>
            <a:endParaRPr lang="nb-NO" dirty="0"/>
          </a:p>
          <a:p>
            <a:r>
              <a:rPr lang="nb-NO" dirty="0"/>
              <a:t>Bruker Ohms lov for å finne V</a:t>
            </a:r>
            <a:r>
              <a:rPr lang="nb-NO" baseline="-25000" dirty="0"/>
              <a:t>R3 </a:t>
            </a:r>
            <a:r>
              <a:rPr lang="nb-NO" dirty="0"/>
              <a:t>som da gir</a:t>
            </a:r>
          </a:p>
          <a:p>
            <a:pPr>
              <a:buNone/>
            </a:pPr>
            <a:endParaRPr lang="nb-NO" dirty="0"/>
          </a:p>
          <a:p>
            <a:endParaRPr lang="nb-NO" dirty="0"/>
          </a:p>
          <a:p>
            <a:pPr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en-US" dirty="0"/>
          </a:p>
        </p:txBody>
      </p:sp>
      <p:sp>
        <p:nvSpPr>
          <p:cNvPr id="7" name="Freeform 12"/>
          <p:cNvSpPr>
            <a:spLocks noChangeAspect="1"/>
          </p:cNvSpPr>
          <p:nvPr/>
        </p:nvSpPr>
        <p:spPr bwMode="auto">
          <a:xfrm>
            <a:off x="4486270" y="3300410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06"/>
          <p:cNvGrpSpPr>
            <a:grpSpLocks/>
          </p:cNvGrpSpPr>
          <p:nvPr/>
        </p:nvGrpSpPr>
        <p:grpSpPr bwMode="auto">
          <a:xfrm>
            <a:off x="3128948" y="3300410"/>
            <a:ext cx="304800" cy="762000"/>
            <a:chOff x="4224" y="2400"/>
            <a:chExt cx="192" cy="480"/>
          </a:xfrm>
        </p:grpSpPr>
        <p:sp>
          <p:nvSpPr>
            <p:cNvPr id="9" name="Oval 20"/>
            <p:cNvSpPr>
              <a:spLocks noChangeAspect="1" noChangeArrowheads="1"/>
            </p:cNvSpPr>
            <p:nvPr/>
          </p:nvSpPr>
          <p:spPr bwMode="auto">
            <a:xfrm>
              <a:off x="4224" y="2544"/>
              <a:ext cx="192" cy="1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0" name="Line 21"/>
            <p:cNvSpPr>
              <a:spLocks noChangeAspect="1" noChangeShapeType="1"/>
            </p:cNvSpPr>
            <p:nvPr/>
          </p:nvSpPr>
          <p:spPr bwMode="auto">
            <a:xfrm flipV="1">
              <a:off x="4320" y="2400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2"/>
            <p:cNvSpPr>
              <a:spLocks noChangeAspect="1" noChangeShapeType="1"/>
            </p:cNvSpPr>
            <p:nvPr/>
          </p:nvSpPr>
          <p:spPr bwMode="auto">
            <a:xfrm flipV="1">
              <a:off x="4320" y="2736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Aspect="1" noChangeShapeType="1"/>
            </p:cNvSpPr>
            <p:nvPr/>
          </p:nvSpPr>
          <p:spPr bwMode="auto">
            <a:xfrm>
              <a:off x="4296" y="2592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Aspect="1" noChangeShapeType="1"/>
            </p:cNvSpPr>
            <p:nvPr/>
          </p:nvSpPr>
          <p:spPr bwMode="auto">
            <a:xfrm>
              <a:off x="4320" y="2568"/>
              <a:ext cx="0" cy="4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Aspect="1" noChangeShapeType="1"/>
            </p:cNvSpPr>
            <p:nvPr/>
          </p:nvSpPr>
          <p:spPr bwMode="auto">
            <a:xfrm>
              <a:off x="4296" y="2688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05"/>
          <p:cNvGrpSpPr>
            <a:grpSpLocks/>
          </p:cNvGrpSpPr>
          <p:nvPr/>
        </p:nvGrpSpPr>
        <p:grpSpPr bwMode="auto">
          <a:xfrm rot="10800000">
            <a:off x="7196455" y="3343767"/>
            <a:ext cx="304800" cy="762000"/>
            <a:chOff x="3888" y="2400"/>
            <a:chExt cx="192" cy="480"/>
          </a:xfrm>
        </p:grpSpPr>
        <p:sp>
          <p:nvSpPr>
            <p:cNvPr id="16" name="Oval 40"/>
            <p:cNvSpPr>
              <a:spLocks noChangeAspect="1" noChangeArrowheads="1"/>
            </p:cNvSpPr>
            <p:nvPr/>
          </p:nvSpPr>
          <p:spPr bwMode="auto">
            <a:xfrm>
              <a:off x="3888" y="2544"/>
              <a:ext cx="192" cy="19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7" name="Line 41"/>
            <p:cNvSpPr>
              <a:spLocks noChangeAspect="1" noChangeShapeType="1"/>
            </p:cNvSpPr>
            <p:nvPr/>
          </p:nvSpPr>
          <p:spPr bwMode="auto">
            <a:xfrm flipV="1">
              <a:off x="3984" y="2400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Aspect="1" noChangeShapeType="1"/>
            </p:cNvSpPr>
            <p:nvPr/>
          </p:nvSpPr>
          <p:spPr bwMode="auto">
            <a:xfrm flipV="1">
              <a:off x="3984" y="2736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Aspect="1" noChangeShapeType="1"/>
            </p:cNvSpPr>
            <p:nvPr/>
          </p:nvSpPr>
          <p:spPr bwMode="auto">
            <a:xfrm>
              <a:off x="3984" y="2568"/>
              <a:ext cx="0" cy="12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non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4"/>
            <p:cNvSpPr>
              <a:spLocks noChangeAspect="1"/>
            </p:cNvSpPr>
            <p:nvPr/>
          </p:nvSpPr>
          <p:spPr bwMode="auto">
            <a:xfrm rot="5400000" flipH="1">
              <a:off x="3960" y="2664"/>
              <a:ext cx="48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96" y="0"/>
                </a:cxn>
                <a:cxn ang="0">
                  <a:pos x="96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lnTo>
                    <a:pt x="96" y="0"/>
                  </a:lnTo>
                  <a:lnTo>
                    <a:pt x="96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12"/>
          <p:cNvSpPr>
            <a:spLocks noChangeAspect="1"/>
          </p:cNvSpPr>
          <p:nvPr/>
        </p:nvSpPr>
        <p:spPr bwMode="auto">
          <a:xfrm rot="5400000">
            <a:off x="3875382" y="2555851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Freeform 12"/>
          <p:cNvSpPr>
            <a:spLocks noChangeAspect="1"/>
          </p:cNvSpPr>
          <p:nvPr/>
        </p:nvSpPr>
        <p:spPr bwMode="auto">
          <a:xfrm>
            <a:off x="6284095" y="3318596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Freeform 12"/>
          <p:cNvSpPr>
            <a:spLocks noChangeAspect="1"/>
          </p:cNvSpPr>
          <p:nvPr/>
        </p:nvSpPr>
        <p:spPr bwMode="auto">
          <a:xfrm rot="5400000">
            <a:off x="5282422" y="2561789"/>
            <a:ext cx="152400" cy="7620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192"/>
              </a:cxn>
              <a:cxn ang="0">
                <a:pos x="192" y="240"/>
              </a:cxn>
              <a:cxn ang="0">
                <a:pos x="0" y="336"/>
              </a:cxn>
              <a:cxn ang="0">
                <a:pos x="192" y="432"/>
              </a:cxn>
              <a:cxn ang="0">
                <a:pos x="0" y="528"/>
              </a:cxn>
              <a:cxn ang="0">
                <a:pos x="192" y="624"/>
              </a:cxn>
              <a:cxn ang="0">
                <a:pos x="0" y="720"/>
              </a:cxn>
              <a:cxn ang="0">
                <a:pos x="96" y="768"/>
              </a:cxn>
              <a:cxn ang="0">
                <a:pos x="96" y="960"/>
              </a:cxn>
            </a:cxnLst>
            <a:rect l="0" t="0" r="r" b="b"/>
            <a:pathLst>
              <a:path w="192" h="960">
                <a:moveTo>
                  <a:pt x="96" y="0"/>
                </a:moveTo>
                <a:lnTo>
                  <a:pt x="96" y="192"/>
                </a:lnTo>
                <a:lnTo>
                  <a:pt x="192" y="240"/>
                </a:lnTo>
                <a:lnTo>
                  <a:pt x="0" y="336"/>
                </a:lnTo>
                <a:lnTo>
                  <a:pt x="192" y="432"/>
                </a:lnTo>
                <a:lnTo>
                  <a:pt x="0" y="528"/>
                </a:lnTo>
                <a:lnTo>
                  <a:pt x="192" y="624"/>
                </a:lnTo>
                <a:lnTo>
                  <a:pt x="0" y="720"/>
                </a:lnTo>
                <a:lnTo>
                  <a:pt x="96" y="768"/>
                </a:lnTo>
                <a:lnTo>
                  <a:pt x="96" y="960"/>
                </a:lnTo>
              </a:path>
            </a:pathLst>
          </a:custGeom>
          <a:noFill/>
          <a:ln w="63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 bwMode="auto">
          <a:xfrm rot="5400000" flipH="1" flipV="1">
            <a:off x="3106226" y="312289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10800000">
            <a:off x="3274630" y="2943964"/>
            <a:ext cx="290945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4386782" y="312091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0800000">
            <a:off x="4343396" y="2943220"/>
            <a:ext cx="64294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0800000">
            <a:off x="5772154" y="2943220"/>
            <a:ext cx="642941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 flipH="1" flipV="1">
            <a:off x="6183914" y="3118936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11" idx="0"/>
            <a:endCxn id="17" idx="1"/>
          </p:cNvCxnSpPr>
          <p:nvPr/>
        </p:nvCxnSpPr>
        <p:spPr bwMode="auto">
          <a:xfrm rot="16200000" flipH="1">
            <a:off x="5293422" y="2050335"/>
            <a:ext cx="43357" cy="40675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V="1">
            <a:off x="7149839" y="3153865"/>
            <a:ext cx="388008" cy="38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6350338" y="2949901"/>
            <a:ext cx="991589" cy="59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2557444" y="351472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30V</a:t>
            </a:r>
            <a:endParaRPr lang="en-US" sz="1800" dirty="0">
              <a:latin typeface="+mn-lt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3128948" y="2800344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057510" y="244315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2A</a:t>
            </a:r>
            <a:endParaRPr lang="en-US" sz="18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00452" y="2443154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10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57774" y="251459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2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43460" y="3586162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10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15030" y="3514724"/>
            <a:ext cx="49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latin typeface="+mn-lt"/>
              </a:rPr>
              <a:t>2</a:t>
            </a:r>
            <a:r>
              <a:rPr lang="el-GR" sz="1800" dirty="0">
                <a:latin typeface="Times New Roman"/>
                <a:cs typeface="Times New Roman"/>
              </a:rPr>
              <a:t>Ω</a:t>
            </a:r>
            <a:endParaRPr lang="en-US" sz="18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58104" y="35861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i</a:t>
            </a:r>
            <a:r>
              <a:rPr lang="nb-NO" sz="1800" baseline="-25000" dirty="0">
                <a:latin typeface="+mn-lt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43724" y="344328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latin typeface="+mn-lt"/>
              </a:rPr>
              <a:t>v</a:t>
            </a:r>
            <a:r>
              <a:rPr lang="nb-NO" sz="1800" baseline="-25000" dirty="0">
                <a:latin typeface="+mn-lt"/>
              </a:rPr>
              <a:t>x</a:t>
            </a:r>
            <a:endParaRPr lang="en-US" sz="1800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58038" y="3228972"/>
            <a:ext cx="319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latin typeface="+mn-lt"/>
              </a:rPr>
              <a:t>+</a:t>
            </a:r>
          </a:p>
          <a:p>
            <a:pPr algn="ctr"/>
            <a:endParaRPr lang="nb-NO" sz="1800" dirty="0">
              <a:latin typeface="+mn-lt"/>
            </a:endParaRPr>
          </a:p>
          <a:p>
            <a:pPr algn="ctr"/>
            <a:r>
              <a:rPr lang="nb-NO" sz="1800" dirty="0">
                <a:latin typeface="+mn-lt"/>
              </a:rPr>
              <a:t>-</a:t>
            </a:r>
            <a:endParaRPr lang="en-US" sz="1800" dirty="0">
              <a:latin typeface="+mn-lt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3414701" y="3228972"/>
            <a:ext cx="642942" cy="428628"/>
          </a:xfrm>
          <a:custGeom>
            <a:avLst/>
            <a:gdLst>
              <a:gd name="connsiteX0" fmla="*/ 221672 w 1100446"/>
              <a:gd name="connsiteY0" fmla="*/ 904504 h 916379"/>
              <a:gd name="connsiteX1" fmla="*/ 19792 w 1100446"/>
              <a:gd name="connsiteY1" fmla="*/ 346364 h 916379"/>
              <a:gd name="connsiteX2" fmla="*/ 340426 w 1100446"/>
              <a:gd name="connsiteY2" fmla="*/ 37605 h 916379"/>
              <a:gd name="connsiteX3" fmla="*/ 981693 w 1100446"/>
              <a:gd name="connsiteY3" fmla="*/ 120733 h 916379"/>
              <a:gd name="connsiteX4" fmla="*/ 1052945 w 1100446"/>
              <a:gd name="connsiteY4" fmla="*/ 678873 h 916379"/>
              <a:gd name="connsiteX5" fmla="*/ 815439 w 1100446"/>
              <a:gd name="connsiteY5" fmla="*/ 916379 h 9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446" h="916379">
                <a:moveTo>
                  <a:pt x="221672" y="904504"/>
                </a:moveTo>
                <a:cubicBezTo>
                  <a:pt x="110836" y="697675"/>
                  <a:pt x="0" y="490847"/>
                  <a:pt x="19792" y="346364"/>
                </a:cubicBezTo>
                <a:cubicBezTo>
                  <a:pt x="39584" y="201881"/>
                  <a:pt x="180109" y="75210"/>
                  <a:pt x="340426" y="37605"/>
                </a:cubicBezTo>
                <a:cubicBezTo>
                  <a:pt x="500743" y="0"/>
                  <a:pt x="862940" y="13855"/>
                  <a:pt x="981693" y="120733"/>
                </a:cubicBezTo>
                <a:cubicBezTo>
                  <a:pt x="1100446" y="227611"/>
                  <a:pt x="1080654" y="546265"/>
                  <a:pt x="1052945" y="678873"/>
                </a:cubicBezTo>
                <a:cubicBezTo>
                  <a:pt x="1025236" y="811481"/>
                  <a:pt x="920337" y="863930"/>
                  <a:pt x="815439" y="91637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57576" y="33004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L1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5343526" y="3228972"/>
            <a:ext cx="571505" cy="571504"/>
          </a:xfrm>
          <a:custGeom>
            <a:avLst/>
            <a:gdLst>
              <a:gd name="connsiteX0" fmla="*/ 221672 w 1100446"/>
              <a:gd name="connsiteY0" fmla="*/ 904504 h 916379"/>
              <a:gd name="connsiteX1" fmla="*/ 19792 w 1100446"/>
              <a:gd name="connsiteY1" fmla="*/ 346364 h 916379"/>
              <a:gd name="connsiteX2" fmla="*/ 340426 w 1100446"/>
              <a:gd name="connsiteY2" fmla="*/ 37605 h 916379"/>
              <a:gd name="connsiteX3" fmla="*/ 981693 w 1100446"/>
              <a:gd name="connsiteY3" fmla="*/ 120733 h 916379"/>
              <a:gd name="connsiteX4" fmla="*/ 1052945 w 1100446"/>
              <a:gd name="connsiteY4" fmla="*/ 678873 h 916379"/>
              <a:gd name="connsiteX5" fmla="*/ 815439 w 1100446"/>
              <a:gd name="connsiteY5" fmla="*/ 916379 h 9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446" h="916379">
                <a:moveTo>
                  <a:pt x="221672" y="904504"/>
                </a:moveTo>
                <a:cubicBezTo>
                  <a:pt x="110836" y="697675"/>
                  <a:pt x="0" y="490847"/>
                  <a:pt x="19792" y="346364"/>
                </a:cubicBezTo>
                <a:cubicBezTo>
                  <a:pt x="39584" y="201881"/>
                  <a:pt x="180109" y="75210"/>
                  <a:pt x="340426" y="37605"/>
                </a:cubicBezTo>
                <a:cubicBezTo>
                  <a:pt x="500743" y="0"/>
                  <a:pt x="862940" y="13855"/>
                  <a:pt x="981693" y="120733"/>
                </a:cubicBezTo>
                <a:cubicBezTo>
                  <a:pt x="1100446" y="227611"/>
                  <a:pt x="1080654" y="546265"/>
                  <a:pt x="1052945" y="678873"/>
                </a:cubicBezTo>
                <a:cubicBezTo>
                  <a:pt x="1025236" y="811481"/>
                  <a:pt x="920337" y="863930"/>
                  <a:pt x="815439" y="91637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14964" y="34432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L2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414832" y="258603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A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4302" y="340728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v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A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13882" y="3159208"/>
            <a:ext cx="319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+</a:t>
            </a:r>
          </a:p>
          <a:p>
            <a:pPr algn="ctr"/>
            <a:endParaRPr lang="nb-NO" sz="18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-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3057510" y="4872046"/>
          <a:ext cx="2892778" cy="57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215640" progId="Equation.3">
                  <p:embed/>
                </p:oleObj>
              </mc:Choice>
              <mc:Fallback>
                <p:oleObj name="Equation" r:id="rId3" imgW="1091880" imgH="215640" progId="Equation.3">
                  <p:embed/>
                  <p:pic>
                    <p:nvPicPr>
                      <p:cNvPr id="368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10" y="4872046"/>
                        <a:ext cx="2892778" cy="571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557576" y="28717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+    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71890" y="215740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R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1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rot="5400000">
            <a:off x="4486270" y="3228972"/>
            <a:ext cx="428628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4700584" y="301465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i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R2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29146" y="3443286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R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rot="10800000">
            <a:off x="4986336" y="2371716"/>
            <a:ext cx="571504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057774" y="194308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i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R3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86402" y="244315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>
                <a:solidFill>
                  <a:srgbClr val="FF0000"/>
                </a:solidFill>
                <a:latin typeface="+mn-lt"/>
              </a:rPr>
              <a:t>R</a:t>
            </a:r>
            <a:r>
              <a:rPr lang="nb-NO" sz="1800" baseline="-25000" dirty="0">
                <a:solidFill>
                  <a:srgbClr val="FF0000"/>
                </a:solidFill>
                <a:latin typeface="+mn-lt"/>
              </a:rPr>
              <a:t>3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86336" y="28717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00" dirty="0">
                <a:solidFill>
                  <a:srgbClr val="FF0000"/>
                </a:solidFill>
                <a:latin typeface="+mn-lt"/>
              </a:rPr>
              <a:t>+    -</a:t>
            </a:r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503515"/>
              </p:ext>
            </p:extLst>
          </p:nvPr>
        </p:nvGraphicFramePr>
        <p:xfrm>
          <a:off x="2535236" y="6243952"/>
          <a:ext cx="5045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45960" imgH="203040" progId="Equation.3">
                  <p:embed/>
                </p:oleObj>
              </mc:Choice>
              <mc:Fallback>
                <p:oleObj name="Equation" r:id="rId5" imgW="2145960" imgH="203040" progId="Equation.3">
                  <p:embed/>
                  <p:pic>
                    <p:nvPicPr>
                      <p:cNvPr id="399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6" y="6243952"/>
                        <a:ext cx="50450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24EC7-028B-4B4B-AA06-69F3CDE8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0ADBC-55F8-4106-A856-746EC5E7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45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på krets/nettverk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54" y="2500325"/>
            <a:ext cx="825260" cy="7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05" y="2500324"/>
            <a:ext cx="825260" cy="7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38" y="4022023"/>
            <a:ext cx="825260" cy="7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35" y="4022023"/>
            <a:ext cx="825260" cy="7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890" y="3140718"/>
            <a:ext cx="825260" cy="73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stCxn id="81922" idx="3"/>
            <a:endCxn id="8" idx="1"/>
          </p:cNvCxnSpPr>
          <p:nvPr/>
        </p:nvCxnSpPr>
        <p:spPr bwMode="auto">
          <a:xfrm flipV="1">
            <a:off x="3361614" y="2865797"/>
            <a:ext cx="145809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lbow Connector 13"/>
          <p:cNvCxnSpPr>
            <a:stCxn id="8" idx="3"/>
            <a:endCxn id="11" idx="1"/>
          </p:cNvCxnSpPr>
          <p:nvPr/>
        </p:nvCxnSpPr>
        <p:spPr bwMode="auto">
          <a:xfrm>
            <a:off x="5644965" y="2865797"/>
            <a:ext cx="1715925" cy="64039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84" y="3111502"/>
            <a:ext cx="5143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 bwMode="auto">
          <a:xfrm>
            <a:off x="4083986" y="4378327"/>
            <a:ext cx="11483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3398" y="3754083"/>
            <a:ext cx="5143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stCxn id="81923" idx="0"/>
          </p:cNvCxnSpPr>
          <p:nvPr/>
        </p:nvCxnSpPr>
        <p:spPr bwMode="auto">
          <a:xfrm flipV="1">
            <a:off x="4090659" y="2865798"/>
            <a:ext cx="0" cy="2457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0" idx="3"/>
            <a:endCxn id="9" idx="1"/>
          </p:cNvCxnSpPr>
          <p:nvPr/>
        </p:nvCxnSpPr>
        <p:spPr bwMode="auto">
          <a:xfrm>
            <a:off x="6057595" y="4387496"/>
            <a:ext cx="12839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81922" idx="1"/>
          </p:cNvCxnSpPr>
          <p:nvPr/>
        </p:nvCxnSpPr>
        <p:spPr bwMode="auto">
          <a:xfrm flipH="1">
            <a:off x="2032298" y="2865798"/>
            <a:ext cx="50405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9" idx="2"/>
          </p:cNvCxnSpPr>
          <p:nvPr/>
        </p:nvCxnSpPr>
        <p:spPr bwMode="auto">
          <a:xfrm flipH="1">
            <a:off x="2032298" y="4387496"/>
            <a:ext cx="7848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8186150" y="3506191"/>
            <a:ext cx="7848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8166798" y="4387496"/>
            <a:ext cx="7848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4054655" y="2824932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047982" y="4351491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66923" y="2824932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712933" y="4351491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8953400" y="3470187"/>
            <a:ext cx="72008" cy="72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8935009" y="4351491"/>
            <a:ext cx="72008" cy="72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024186" y="3624895"/>
            <a:ext cx="72008" cy="720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3934" y="343721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node</a:t>
            </a: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 bwMode="auto">
          <a:xfrm flipH="1" flipV="1">
            <a:off x="4248469" y="2955266"/>
            <a:ext cx="687039" cy="698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Left Brace 45"/>
          <p:cNvSpPr/>
          <p:nvPr/>
        </p:nvSpPr>
        <p:spPr bwMode="auto">
          <a:xfrm rot="5400000">
            <a:off x="7595846" y="1878988"/>
            <a:ext cx="576064" cy="2211052"/>
          </a:xfrm>
          <a:prstGeom prst="leftBrace">
            <a:avLst>
              <a:gd name="adj1" fmla="val 8333"/>
              <a:gd name="adj2" fmla="val 49519"/>
            </a:avLst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2333" y="2234817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gren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2032298" y="2860936"/>
            <a:ext cx="0" cy="15265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1996294" y="3617955"/>
            <a:ext cx="72008" cy="7200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1096194" y="3662184"/>
            <a:ext cx="9361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Left Brace 61"/>
          <p:cNvSpPr/>
          <p:nvPr/>
        </p:nvSpPr>
        <p:spPr bwMode="auto">
          <a:xfrm rot="16200000">
            <a:off x="5461008" y="1756020"/>
            <a:ext cx="288031" cy="6641395"/>
          </a:xfrm>
          <a:prstGeom prst="leftBrace">
            <a:avLst>
              <a:gd name="adj1" fmla="val 8333"/>
              <a:gd name="adj2" fmla="val 49519"/>
            </a:avLst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53259" y="523148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sti</a:t>
            </a:r>
          </a:p>
        </p:txBody>
      </p:sp>
      <p:sp>
        <p:nvSpPr>
          <p:cNvPr id="60" name="Freeform 59"/>
          <p:cNvSpPr/>
          <p:nvPr/>
        </p:nvSpPr>
        <p:spPr bwMode="auto">
          <a:xfrm>
            <a:off x="2189398" y="3117594"/>
            <a:ext cx="1519172" cy="951133"/>
          </a:xfrm>
          <a:custGeom>
            <a:avLst/>
            <a:gdLst>
              <a:gd name="connsiteX0" fmla="*/ 98877 w 1644745"/>
              <a:gd name="connsiteY0" fmla="*/ 1009062 h 1118138"/>
              <a:gd name="connsiteX1" fmla="*/ 134503 w 1644745"/>
              <a:gd name="connsiteY1" fmla="*/ 284667 h 1118138"/>
              <a:gd name="connsiteX2" fmla="*/ 1405163 w 1644745"/>
              <a:gd name="connsiteY2" fmla="*/ 35285 h 1118138"/>
              <a:gd name="connsiteX3" fmla="*/ 1547667 w 1644745"/>
              <a:gd name="connsiteY3" fmla="*/ 997186 h 1118138"/>
              <a:gd name="connsiteX4" fmla="*/ 312633 w 1644745"/>
              <a:gd name="connsiteY4" fmla="*/ 1104064 h 1118138"/>
              <a:gd name="connsiteX5" fmla="*/ 312633 w 1644745"/>
              <a:gd name="connsiteY5" fmla="*/ 1104064 h 111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4745" h="1118138">
                <a:moveTo>
                  <a:pt x="98877" y="1009062"/>
                </a:moveTo>
                <a:cubicBezTo>
                  <a:pt x="7833" y="728012"/>
                  <a:pt x="-83211" y="446963"/>
                  <a:pt x="134503" y="284667"/>
                </a:cubicBezTo>
                <a:cubicBezTo>
                  <a:pt x="352217" y="122371"/>
                  <a:pt x="1169636" y="-83468"/>
                  <a:pt x="1405163" y="35285"/>
                </a:cubicBezTo>
                <a:cubicBezTo>
                  <a:pt x="1640690" y="154038"/>
                  <a:pt x="1729755" y="819056"/>
                  <a:pt x="1547667" y="997186"/>
                </a:cubicBezTo>
                <a:cubicBezTo>
                  <a:pt x="1365579" y="1175316"/>
                  <a:pt x="312633" y="1104064"/>
                  <a:pt x="312633" y="1104064"/>
                </a:cubicBezTo>
                <a:lnTo>
                  <a:pt x="312633" y="1104064"/>
                </a:ln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36354" y="339847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løkke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43AE8E-DFE5-40A7-AB04-A1CC1BE3218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53701" y="2971790"/>
            <a:ext cx="494452" cy="6707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54A55-4510-4A2E-AB2A-CF6D52F4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AF4E4-6913-467C-950D-06762FB3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855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(forts) </a:t>
            </a:r>
            <a:endParaRPr lang="en-US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592138" y="4737720"/>
            <a:ext cx="8985223" cy="1848838"/>
          </a:xfrm>
        </p:spPr>
        <p:txBody>
          <a:bodyPr/>
          <a:lstStyle/>
          <a:p>
            <a:r>
              <a:rPr lang="nb-NO" sz="2200" dirty="0"/>
              <a:t>Vi fant den ukjente spenningen ved bruk av KVL, KCL og Ohms lov</a:t>
            </a:r>
          </a:p>
          <a:p>
            <a:r>
              <a:rPr lang="nb-NO" sz="2200" dirty="0"/>
              <a:t>Node og </a:t>
            </a:r>
            <a:r>
              <a:rPr lang="nb-NO" sz="2200" dirty="0" err="1"/>
              <a:t>mesh</a:t>
            </a:r>
            <a:r>
              <a:rPr lang="nb-NO" sz="2200" dirty="0"/>
              <a:t>-analyse (Nortons/</a:t>
            </a:r>
            <a:r>
              <a:rPr lang="nb-NO" sz="2200" dirty="0" err="1"/>
              <a:t>Thévenins</a:t>
            </a:r>
            <a:r>
              <a:rPr lang="nb-NO" sz="2200" dirty="0"/>
              <a:t> teoremer og  superposisjon) er mer systematiske metoder</a:t>
            </a:r>
          </a:p>
          <a:p>
            <a:r>
              <a:rPr lang="nb-NO" sz="2200" dirty="0"/>
              <a:t>For større kretser brukes simuleringsprogrammer, f.eks. SPICE </a:t>
            </a:r>
          </a:p>
          <a:p>
            <a:pPr>
              <a:buNone/>
            </a:pPr>
            <a:endParaRPr lang="nb-NO" sz="2200" dirty="0"/>
          </a:p>
          <a:p>
            <a:pPr>
              <a:buNone/>
            </a:pPr>
            <a:endParaRPr lang="nb-NO" sz="2200" dirty="0"/>
          </a:p>
          <a:p>
            <a:endParaRPr lang="nb-NO" sz="2200" dirty="0"/>
          </a:p>
          <a:p>
            <a:pPr>
              <a:buNone/>
            </a:pPr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en-US" sz="2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64655" y="1707879"/>
            <a:ext cx="5313566" cy="2209214"/>
            <a:chOff x="2557444" y="1943088"/>
            <a:chExt cx="5313566" cy="2209214"/>
          </a:xfrm>
        </p:grpSpPr>
        <p:sp>
          <p:nvSpPr>
            <p:cNvPr id="7" name="Freeform 12"/>
            <p:cNvSpPr>
              <a:spLocks noChangeAspect="1"/>
            </p:cNvSpPr>
            <p:nvPr/>
          </p:nvSpPr>
          <p:spPr bwMode="auto">
            <a:xfrm>
              <a:off x="4486270" y="3300410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6"/>
            <p:cNvGrpSpPr>
              <a:grpSpLocks/>
            </p:cNvGrpSpPr>
            <p:nvPr/>
          </p:nvGrpSpPr>
          <p:grpSpPr bwMode="auto">
            <a:xfrm>
              <a:off x="3128948" y="3300410"/>
              <a:ext cx="304800" cy="762000"/>
              <a:chOff x="4224" y="2400"/>
              <a:chExt cx="192" cy="480"/>
            </a:xfrm>
          </p:grpSpPr>
          <p:sp>
            <p:nvSpPr>
              <p:cNvPr id="9" name="Oval 20"/>
              <p:cNvSpPr>
                <a:spLocks noChangeAspect="1" noChangeArrowheads="1"/>
              </p:cNvSpPr>
              <p:nvPr/>
            </p:nvSpPr>
            <p:spPr bwMode="auto">
              <a:xfrm>
                <a:off x="4224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320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4320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3"/>
              <p:cNvSpPr>
                <a:spLocks noChangeAspect="1" noChangeShapeType="1"/>
              </p:cNvSpPr>
              <p:nvPr/>
            </p:nvSpPr>
            <p:spPr bwMode="auto">
              <a:xfrm>
                <a:off x="4296" y="2592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4"/>
              <p:cNvSpPr>
                <a:spLocks noChangeAspect="1" noChangeShapeType="1"/>
              </p:cNvSpPr>
              <p:nvPr/>
            </p:nvSpPr>
            <p:spPr bwMode="auto">
              <a:xfrm>
                <a:off x="4320" y="2568"/>
                <a:ext cx="0" cy="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5"/>
              <p:cNvSpPr>
                <a:spLocks noChangeAspect="1" noChangeShapeType="1"/>
              </p:cNvSpPr>
              <p:nvPr/>
            </p:nvSpPr>
            <p:spPr bwMode="auto">
              <a:xfrm>
                <a:off x="4296" y="2688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 rot="10800000">
              <a:off x="7196455" y="3343767"/>
              <a:ext cx="304800" cy="762000"/>
              <a:chOff x="3888" y="2400"/>
              <a:chExt cx="192" cy="480"/>
            </a:xfrm>
          </p:grpSpPr>
          <p:sp>
            <p:nvSpPr>
              <p:cNvPr id="16" name="Oval 40"/>
              <p:cNvSpPr>
                <a:spLocks noChangeAspect="1" noChangeArrowheads="1"/>
              </p:cNvSpPr>
              <p:nvPr/>
            </p:nvSpPr>
            <p:spPr bwMode="auto">
              <a:xfrm>
                <a:off x="3888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3984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42"/>
              <p:cNvSpPr>
                <a:spLocks noChangeAspect="1" noChangeShapeType="1"/>
              </p:cNvSpPr>
              <p:nvPr/>
            </p:nvSpPr>
            <p:spPr bwMode="auto">
              <a:xfrm flipV="1">
                <a:off x="3984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3"/>
              <p:cNvSpPr>
                <a:spLocks noChangeAspect="1" noChangeShapeType="1"/>
              </p:cNvSpPr>
              <p:nvPr/>
            </p:nvSpPr>
            <p:spPr bwMode="auto">
              <a:xfrm>
                <a:off x="3984" y="2568"/>
                <a:ext cx="0" cy="12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none" w="sm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4"/>
              <p:cNvSpPr>
                <a:spLocks noChangeAspect="1"/>
              </p:cNvSpPr>
              <p:nvPr/>
            </p:nvSpPr>
            <p:spPr bwMode="auto">
              <a:xfrm rot="5400000" flipH="1">
                <a:off x="3960" y="2664"/>
                <a:ext cx="48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96" y="0"/>
                  </a:cxn>
                  <a:cxn ang="0">
                    <a:pos x="96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96" y="0"/>
                    </a:lnTo>
                    <a:lnTo>
                      <a:pt x="96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Freeform 12"/>
            <p:cNvSpPr>
              <a:spLocks noChangeAspect="1"/>
            </p:cNvSpPr>
            <p:nvPr/>
          </p:nvSpPr>
          <p:spPr bwMode="auto">
            <a:xfrm rot="5400000">
              <a:off x="3875382" y="2555851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 noChangeAspect="1"/>
            </p:cNvSpPr>
            <p:nvPr/>
          </p:nvSpPr>
          <p:spPr bwMode="auto">
            <a:xfrm>
              <a:off x="6284095" y="3318596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 noChangeAspect="1"/>
            </p:cNvSpPr>
            <p:nvPr/>
          </p:nvSpPr>
          <p:spPr bwMode="auto">
            <a:xfrm rot="5400000">
              <a:off x="5282422" y="2561789"/>
              <a:ext cx="152400" cy="7620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3106226" y="3122896"/>
              <a:ext cx="35719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0800000">
              <a:off x="3274630" y="2943964"/>
              <a:ext cx="290945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 flipH="1" flipV="1">
              <a:off x="4386782" y="3120916"/>
              <a:ext cx="35719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10800000">
              <a:off x="4343396" y="2943220"/>
              <a:ext cx="642941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5772154" y="2943220"/>
              <a:ext cx="642941" cy="15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 flipH="1" flipV="1">
              <a:off x="6183914" y="3118936"/>
              <a:ext cx="35719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11" idx="0"/>
              <a:endCxn id="17" idx="1"/>
            </p:cNvCxnSpPr>
            <p:nvPr/>
          </p:nvCxnSpPr>
          <p:spPr bwMode="auto">
            <a:xfrm rot="16200000" flipH="1">
              <a:off x="5293422" y="2050335"/>
              <a:ext cx="43357" cy="40675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V="1">
              <a:off x="7149839" y="3153865"/>
              <a:ext cx="388008" cy="383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6350338" y="2949901"/>
              <a:ext cx="991589" cy="59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2557444" y="351472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30V</a:t>
              </a:r>
              <a:endParaRPr lang="en-US" sz="1800" dirty="0">
                <a:latin typeface="+mn-lt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3128948" y="2800344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3057510" y="244315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2A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00452" y="2443154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10</a:t>
              </a:r>
              <a:r>
                <a:rPr lang="el-GR" sz="1800" dirty="0">
                  <a:latin typeface="Times New Roman"/>
                  <a:cs typeface="Times New Roman"/>
                </a:rPr>
                <a:t>Ω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57774" y="2514592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2</a:t>
              </a:r>
              <a:r>
                <a:rPr lang="el-GR" sz="1800" dirty="0">
                  <a:latin typeface="Times New Roman"/>
                  <a:cs typeface="Times New Roman"/>
                </a:rPr>
                <a:t>Ω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43460" y="3586162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10</a:t>
              </a:r>
              <a:r>
                <a:rPr lang="el-GR" sz="1800" dirty="0">
                  <a:latin typeface="Times New Roman"/>
                  <a:cs typeface="Times New Roman"/>
                </a:rPr>
                <a:t>Ω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15030" y="3514724"/>
              <a:ext cx="490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2</a:t>
              </a:r>
              <a:r>
                <a:rPr lang="el-GR" sz="1800" dirty="0">
                  <a:latin typeface="Times New Roman"/>
                  <a:cs typeface="Times New Roman"/>
                </a:rPr>
                <a:t>Ω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58104" y="358616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i</a:t>
              </a:r>
              <a:r>
                <a:rPr lang="nb-NO" sz="1800" baseline="-25000" dirty="0">
                  <a:latin typeface="+mn-lt"/>
                </a:rPr>
                <a:t>x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843724" y="3443286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v</a:t>
              </a:r>
              <a:r>
                <a:rPr lang="nb-NO" sz="1800" baseline="-25000" dirty="0">
                  <a:latin typeface="+mn-lt"/>
                </a:rPr>
                <a:t>x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058038" y="3228972"/>
              <a:ext cx="3193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800" dirty="0">
                  <a:latin typeface="+mn-lt"/>
                </a:rPr>
                <a:t>+</a:t>
              </a:r>
            </a:p>
            <a:p>
              <a:pPr algn="ctr"/>
              <a:endParaRPr lang="nb-NO" sz="1800" dirty="0">
                <a:latin typeface="+mn-lt"/>
              </a:endParaRPr>
            </a:p>
            <a:p>
              <a:pPr algn="ctr"/>
              <a:r>
                <a:rPr lang="nb-NO" sz="1800" dirty="0">
                  <a:latin typeface="+mn-lt"/>
                </a:rPr>
                <a:t>-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3414701" y="3228972"/>
              <a:ext cx="642942" cy="428628"/>
            </a:xfrm>
            <a:custGeom>
              <a:avLst/>
              <a:gdLst>
                <a:gd name="connsiteX0" fmla="*/ 221672 w 1100446"/>
                <a:gd name="connsiteY0" fmla="*/ 904504 h 916379"/>
                <a:gd name="connsiteX1" fmla="*/ 19792 w 1100446"/>
                <a:gd name="connsiteY1" fmla="*/ 346364 h 916379"/>
                <a:gd name="connsiteX2" fmla="*/ 340426 w 1100446"/>
                <a:gd name="connsiteY2" fmla="*/ 37605 h 916379"/>
                <a:gd name="connsiteX3" fmla="*/ 981693 w 1100446"/>
                <a:gd name="connsiteY3" fmla="*/ 120733 h 916379"/>
                <a:gd name="connsiteX4" fmla="*/ 1052945 w 1100446"/>
                <a:gd name="connsiteY4" fmla="*/ 678873 h 916379"/>
                <a:gd name="connsiteX5" fmla="*/ 815439 w 1100446"/>
                <a:gd name="connsiteY5" fmla="*/ 916379 h 91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446" h="916379">
                  <a:moveTo>
                    <a:pt x="221672" y="904504"/>
                  </a:moveTo>
                  <a:cubicBezTo>
                    <a:pt x="110836" y="697675"/>
                    <a:pt x="0" y="490847"/>
                    <a:pt x="19792" y="346364"/>
                  </a:cubicBezTo>
                  <a:cubicBezTo>
                    <a:pt x="39584" y="201881"/>
                    <a:pt x="180109" y="75210"/>
                    <a:pt x="340426" y="37605"/>
                  </a:cubicBezTo>
                  <a:cubicBezTo>
                    <a:pt x="500743" y="0"/>
                    <a:pt x="862940" y="13855"/>
                    <a:pt x="981693" y="120733"/>
                  </a:cubicBezTo>
                  <a:cubicBezTo>
                    <a:pt x="1100446" y="227611"/>
                    <a:pt x="1080654" y="546265"/>
                    <a:pt x="1052945" y="678873"/>
                  </a:cubicBezTo>
                  <a:cubicBezTo>
                    <a:pt x="1025236" y="811481"/>
                    <a:pt x="920337" y="863930"/>
                    <a:pt x="815439" y="916379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57576" y="330041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L1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5343526" y="3228972"/>
              <a:ext cx="571505" cy="571504"/>
            </a:xfrm>
            <a:custGeom>
              <a:avLst/>
              <a:gdLst>
                <a:gd name="connsiteX0" fmla="*/ 221672 w 1100446"/>
                <a:gd name="connsiteY0" fmla="*/ 904504 h 916379"/>
                <a:gd name="connsiteX1" fmla="*/ 19792 w 1100446"/>
                <a:gd name="connsiteY1" fmla="*/ 346364 h 916379"/>
                <a:gd name="connsiteX2" fmla="*/ 340426 w 1100446"/>
                <a:gd name="connsiteY2" fmla="*/ 37605 h 916379"/>
                <a:gd name="connsiteX3" fmla="*/ 981693 w 1100446"/>
                <a:gd name="connsiteY3" fmla="*/ 120733 h 916379"/>
                <a:gd name="connsiteX4" fmla="*/ 1052945 w 1100446"/>
                <a:gd name="connsiteY4" fmla="*/ 678873 h 916379"/>
                <a:gd name="connsiteX5" fmla="*/ 815439 w 1100446"/>
                <a:gd name="connsiteY5" fmla="*/ 916379 h 91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0446" h="916379">
                  <a:moveTo>
                    <a:pt x="221672" y="904504"/>
                  </a:moveTo>
                  <a:cubicBezTo>
                    <a:pt x="110836" y="697675"/>
                    <a:pt x="0" y="490847"/>
                    <a:pt x="19792" y="346364"/>
                  </a:cubicBezTo>
                  <a:cubicBezTo>
                    <a:pt x="39584" y="201881"/>
                    <a:pt x="180109" y="75210"/>
                    <a:pt x="340426" y="37605"/>
                  </a:cubicBezTo>
                  <a:cubicBezTo>
                    <a:pt x="500743" y="0"/>
                    <a:pt x="862940" y="13855"/>
                    <a:pt x="981693" y="120733"/>
                  </a:cubicBezTo>
                  <a:cubicBezTo>
                    <a:pt x="1100446" y="227611"/>
                    <a:pt x="1080654" y="546265"/>
                    <a:pt x="1052945" y="678873"/>
                  </a:cubicBezTo>
                  <a:cubicBezTo>
                    <a:pt x="1025236" y="811481"/>
                    <a:pt x="920337" y="863930"/>
                    <a:pt x="815439" y="916379"/>
                  </a:cubicBezTo>
                </a:path>
              </a:pathLst>
            </a:cu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14964" y="344328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L2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14832" y="258603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A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144302" y="340728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v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A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13882" y="3159208"/>
              <a:ext cx="3193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+</a:t>
              </a:r>
            </a:p>
            <a:p>
              <a:pPr algn="ctr"/>
              <a:endParaRPr lang="nb-NO" sz="1800" dirty="0">
                <a:solidFill>
                  <a:srgbClr val="FF0000"/>
                </a:solidFill>
                <a:latin typeface="+mn-lt"/>
              </a:endParaRPr>
            </a:p>
            <a:p>
              <a:pPr algn="ctr"/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-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57576" y="287178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+    -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71890" y="215740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R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1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rot="5400000">
              <a:off x="4486270" y="3228972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4700584" y="301465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R2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29146" y="3443286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R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2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 rot="10800000">
              <a:off x="4986336" y="2371716"/>
              <a:ext cx="571504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5057774" y="194308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R3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86402" y="2443154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R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3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86336" y="287178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+    -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7EC4B-2C66-4DE7-8D19-5C6FDD84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30A89-91FF-4F46-A7BF-DE4649EC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899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56" y="1943088"/>
            <a:ext cx="8643998" cy="1143008"/>
          </a:xfrm>
        </p:spPr>
        <p:txBody>
          <a:bodyPr/>
          <a:lstStyle/>
          <a:p>
            <a:endParaRPr lang="nb-NO" sz="2300" dirty="0"/>
          </a:p>
          <a:p>
            <a:endParaRPr lang="nb-NO" sz="23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14304" y="1136589"/>
            <a:ext cx="8996392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080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600" kern="0" dirty="0">
                <a:solidFill>
                  <a:srgbClr val="FF0033"/>
                </a:solidFill>
                <a:latin typeface="+mj-lt"/>
                <a:ea typeface="+mj-ea"/>
                <a:cs typeface="+mj-cs"/>
              </a:rPr>
              <a:t>Nøtt til neste gang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14304" y="1943088"/>
            <a:ext cx="9567896" cy="45720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/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r>
              <a:rPr kumimoji="0" lang="nb-NO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Gitt</a:t>
            </a:r>
            <a:r>
              <a:rPr kumimoji="0" lang="nb-NO" sz="2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en krets som skal brukes til å lage 6 strømmer slik det er vist:</a:t>
            </a: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lang="nb-NO" sz="2300" kern="0" baseline="0" dirty="0"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kumimoji="0" lang="nb-NO" sz="23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lang="nb-NO" sz="2300" kern="0" baseline="0" dirty="0"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kumimoji="0" lang="nb-NO" sz="23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lang="nb-NO" sz="2300" kern="0" baseline="0" dirty="0"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kumimoji="0" lang="nb-NO" sz="23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Arial" pitchFamily="34" charset="0"/>
              <a:buChar char="•"/>
              <a:tabLst/>
              <a:defRPr/>
            </a:pPr>
            <a:endParaRPr kumimoji="0" lang="nb-NO" sz="23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Arial" pitchFamily="34" charset="0"/>
              <a:buChar char="•"/>
              <a:tabLst/>
              <a:defRPr/>
            </a:pPr>
            <a:endParaRPr kumimoji="0" lang="nb-NO" sz="2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Arial" pitchFamily="34" charset="0"/>
              <a:buChar char="•"/>
              <a:tabLst/>
              <a:defRPr/>
            </a:pPr>
            <a:r>
              <a:rPr kumimoji="0" lang="nb-NO" sz="2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Hvis du bare har én motstandsstørrelse tilgjengelig, hvor stor må denne være for at du skal klare deg med </a:t>
            </a:r>
            <a:r>
              <a:rPr kumimoji="0" lang="nb-NO" sz="22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så få </a:t>
            </a:r>
            <a:r>
              <a:rPr lang="nb-NO" sz="2200" kern="0" dirty="0">
                <a:latin typeface="+mn-lt"/>
              </a:rPr>
              <a:t>motstander </a:t>
            </a:r>
            <a:r>
              <a:rPr kumimoji="0" lang="nb-NO" sz="2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som mulig? </a:t>
            </a: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lang="nb-NO" sz="2300" kern="0" baseline="0" dirty="0"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kumimoji="0" lang="nb-NO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None/>
              <a:tabLst/>
              <a:defRPr/>
            </a:pPr>
            <a:endParaRPr kumimoji="0" lang="nb-NO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kumimoji="0" lang="nb-NO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None/>
              <a:tabLst/>
              <a:defRPr/>
            </a:pPr>
            <a:r>
              <a:rPr kumimoji="0" lang="nb-NO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kumimoji="0" lang="nb-NO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4304" y="2881181"/>
            <a:ext cx="8715394" cy="2729492"/>
            <a:chOff x="771494" y="2642620"/>
            <a:chExt cx="8715394" cy="2729492"/>
          </a:xfrm>
        </p:grpSpPr>
        <p:grpSp>
          <p:nvGrpSpPr>
            <p:cNvPr id="8" name="Group 206"/>
            <p:cNvGrpSpPr>
              <a:grpSpLocks/>
            </p:cNvGrpSpPr>
            <p:nvPr/>
          </p:nvGrpSpPr>
          <p:grpSpPr bwMode="auto">
            <a:xfrm>
              <a:off x="1976458" y="2886068"/>
              <a:ext cx="304800" cy="762000"/>
              <a:chOff x="4224" y="2400"/>
              <a:chExt cx="192" cy="480"/>
            </a:xfrm>
          </p:grpSpPr>
          <p:sp>
            <p:nvSpPr>
              <p:cNvPr id="9" name="Oval 20"/>
              <p:cNvSpPr>
                <a:spLocks noChangeAspect="1" noChangeArrowheads="1"/>
              </p:cNvSpPr>
              <p:nvPr/>
            </p:nvSpPr>
            <p:spPr bwMode="auto">
              <a:xfrm>
                <a:off x="4224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320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4320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3"/>
              <p:cNvSpPr>
                <a:spLocks noChangeAspect="1" noChangeShapeType="1"/>
              </p:cNvSpPr>
              <p:nvPr/>
            </p:nvSpPr>
            <p:spPr bwMode="auto">
              <a:xfrm>
                <a:off x="4296" y="2592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4"/>
              <p:cNvSpPr>
                <a:spLocks noChangeAspect="1" noChangeShapeType="1"/>
              </p:cNvSpPr>
              <p:nvPr/>
            </p:nvSpPr>
            <p:spPr bwMode="auto">
              <a:xfrm>
                <a:off x="4320" y="2568"/>
                <a:ext cx="0" cy="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5"/>
              <p:cNvSpPr>
                <a:spLocks noChangeAspect="1" noChangeShapeType="1"/>
              </p:cNvSpPr>
              <p:nvPr/>
            </p:nvSpPr>
            <p:spPr bwMode="auto">
              <a:xfrm>
                <a:off x="4296" y="2688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9" name="Straight Connector 18"/>
            <p:cNvCxnSpPr/>
            <p:nvPr/>
          </p:nvCxnSpPr>
          <p:spPr bwMode="auto">
            <a:xfrm rot="5400000" flipH="1" flipV="1">
              <a:off x="2016945" y="2774137"/>
              <a:ext cx="223844" cy="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2128816" y="5000184"/>
              <a:ext cx="71037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771494" y="3086096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 v</a:t>
              </a:r>
              <a:r>
                <a:rPr lang="nb-NO" sz="1800" baseline="-25000" dirty="0">
                  <a:solidFill>
                    <a:srgbClr val="FF0000"/>
                  </a:solidFill>
                  <a:latin typeface="+mn-lt"/>
                </a:rPr>
                <a:t>s</a:t>
              </a:r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=32v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57444" y="3300410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1,6A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5400000" flipH="1" flipV="1">
              <a:off x="6165063" y="5122079"/>
              <a:ext cx="21431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057906" y="5229236"/>
              <a:ext cx="42862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200782" y="5300674"/>
              <a:ext cx="21431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6272220" y="5372112"/>
              <a:ext cx="7143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3557576" y="3157534"/>
              <a:ext cx="142876" cy="7858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629146" y="3157534"/>
              <a:ext cx="142876" cy="7858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71890" y="330041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0,8A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 flipH="1" flipV="1">
              <a:off x="3093229" y="4479137"/>
              <a:ext cx="10715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5400000" flipH="1" flipV="1">
              <a:off x="4164799" y="4479137"/>
              <a:ext cx="10715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4843460" y="3300410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0,4A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772154" y="3157534"/>
              <a:ext cx="142876" cy="7858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5400000" flipH="1" flipV="1">
              <a:off x="5307807" y="4479137"/>
              <a:ext cx="10715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129344" y="3300410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0,2A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986600" y="3157534"/>
              <a:ext cx="142876" cy="7858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5400000" flipH="1" flipV="1">
              <a:off x="6522253" y="4479137"/>
              <a:ext cx="10715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7343790" y="3300410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0,1A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201046" y="3157534"/>
              <a:ext cx="142876" cy="7858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 bwMode="auto">
            <a:xfrm rot="5400000" flipH="1" flipV="1">
              <a:off x="7736699" y="4479137"/>
              <a:ext cx="10715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flipH="1">
              <a:off x="3629014" y="2657468"/>
              <a:ext cx="56035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41" idx="0"/>
            </p:cNvCxnSpPr>
            <p:nvPr/>
          </p:nvCxnSpPr>
          <p:spPr bwMode="auto">
            <a:xfrm rot="5400000" flipH="1" flipV="1">
              <a:off x="3378981" y="2907501"/>
              <a:ext cx="50006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5400000" flipH="1" flipV="1">
              <a:off x="4450551" y="2907501"/>
              <a:ext cx="50006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5593559" y="2907501"/>
              <a:ext cx="50006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5400000" flipH="1" flipV="1">
              <a:off x="6808005" y="2907501"/>
              <a:ext cx="50006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 flipH="1" flipV="1">
              <a:off x="8022451" y="2907501"/>
              <a:ext cx="50006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2128816" y="2657468"/>
              <a:ext cx="15001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5400000" flipH="1" flipV="1">
              <a:off x="1450155" y="4336261"/>
              <a:ext cx="135732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9161090" y="3157534"/>
              <a:ext cx="142876" cy="78581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 flipH="1" flipV="1">
              <a:off x="8696743" y="4479137"/>
              <a:ext cx="107157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 flipH="1" flipV="1">
              <a:off x="8975760" y="2892653"/>
              <a:ext cx="50006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8486756" y="3293687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solidFill>
                    <a:srgbClr val="FF0000"/>
                  </a:solidFill>
                  <a:latin typeface="+mn-lt"/>
                </a:rPr>
                <a:t>  0,1A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B4D39-F035-44D4-B9B4-EB7FE013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B48C6-777B-46B7-BE24-3C4C130D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5833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Oppgave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solidFill>
                  <a:srgbClr val="0070C0"/>
                </a:solidFill>
              </a:rPr>
              <a:t>Er</a:t>
            </a:r>
            <a:r>
              <a:rPr lang="en-US" sz="2000" dirty="0">
                <a:solidFill>
                  <a:srgbClr val="0070C0"/>
                </a:solidFill>
              </a:rPr>
              <a:t> A </a:t>
            </a:r>
            <a:r>
              <a:rPr lang="en-US" sz="2000" dirty="0" err="1">
                <a:solidFill>
                  <a:srgbClr val="0070C0"/>
                </a:solidFill>
              </a:rPr>
              <a:t>positiv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eller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negativ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forhold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til</a:t>
            </a:r>
            <a:r>
              <a:rPr lang="en-US" sz="2000" dirty="0">
                <a:solidFill>
                  <a:srgbClr val="0070C0"/>
                </a:solidFill>
              </a:rPr>
              <a:t> B?</a:t>
            </a:r>
          </a:p>
          <a:p>
            <a:pPr marL="1112838" lvl="2" indent="-457200">
              <a:buFontTx/>
              <a:buChar char="-"/>
            </a:pPr>
            <a:endParaRPr lang="en-US" dirty="0"/>
          </a:p>
          <a:p>
            <a:pPr marL="749300" lvl="1" indent="-457200">
              <a:buFontTx/>
              <a:buChar char="-"/>
            </a:pPr>
            <a:endParaRPr lang="en-US" dirty="0"/>
          </a:p>
          <a:p>
            <a:pPr marL="749300" lvl="1" indent="-457200">
              <a:buNone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7F0E2B-19DB-4AE8-A751-A8989301821D}"/>
              </a:ext>
            </a:extLst>
          </p:cNvPr>
          <p:cNvGrpSpPr/>
          <p:nvPr/>
        </p:nvGrpSpPr>
        <p:grpSpPr>
          <a:xfrm>
            <a:off x="1342998" y="2586030"/>
            <a:ext cx="6900898" cy="4219361"/>
            <a:chOff x="1342998" y="2586030"/>
            <a:chExt cx="6900898" cy="4219361"/>
          </a:xfrm>
        </p:grpSpPr>
        <p:grpSp>
          <p:nvGrpSpPr>
            <p:cNvPr id="7" name="Group 21"/>
            <p:cNvGrpSpPr/>
            <p:nvPr/>
          </p:nvGrpSpPr>
          <p:grpSpPr>
            <a:xfrm>
              <a:off x="1513942" y="2657468"/>
              <a:ext cx="2043634" cy="1461797"/>
              <a:chOff x="442372" y="3228972"/>
              <a:chExt cx="2043634" cy="1461797"/>
            </a:xfrm>
          </p:grpSpPr>
          <p:grpSp>
            <p:nvGrpSpPr>
              <p:cNvPr id="8" name="Group 41"/>
              <p:cNvGrpSpPr/>
              <p:nvPr/>
            </p:nvGrpSpPr>
            <p:grpSpPr>
              <a:xfrm>
                <a:off x="700056" y="3228972"/>
                <a:ext cx="1785950" cy="1461797"/>
                <a:chOff x="1414436" y="3371848"/>
                <a:chExt cx="1785950" cy="1461797"/>
              </a:xfrm>
            </p:grpSpPr>
            <p:grpSp>
              <p:nvGrpSpPr>
                <p:cNvPr id="9" name="Group 23"/>
                <p:cNvGrpSpPr/>
                <p:nvPr/>
              </p:nvGrpSpPr>
              <p:grpSpPr>
                <a:xfrm>
                  <a:off x="1414436" y="3443286"/>
                  <a:ext cx="1785950" cy="1328804"/>
                  <a:chOff x="1414436" y="3586162"/>
                  <a:chExt cx="1785950" cy="1328804"/>
                </a:xfrm>
              </p:grpSpPr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2271692" y="3657600"/>
                    <a:ext cx="928694" cy="1214446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>
                    <a:off x="1914502" y="3871914"/>
                    <a:ext cx="35719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1" name="Straight Connector 30"/>
                  <p:cNvCxnSpPr/>
                  <p:nvPr/>
                </p:nvCxnSpPr>
                <p:spPr bwMode="auto">
                  <a:xfrm>
                    <a:off x="1914502" y="4657732"/>
                    <a:ext cx="35719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2" name="Oval 31"/>
                  <p:cNvSpPr/>
                  <p:nvPr/>
                </p:nvSpPr>
                <p:spPr bwMode="auto">
                  <a:xfrm>
                    <a:off x="1771626" y="3800476"/>
                    <a:ext cx="142876" cy="142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1771626" y="4586294"/>
                    <a:ext cx="142876" cy="142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414436" y="3586162"/>
                    <a:ext cx="3337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b-NO" sz="2000" dirty="0">
                        <a:latin typeface="Calibri" pitchFamily="34" charset="0"/>
                      </a:rPr>
                      <a:t>A</a:t>
                    </a:r>
                    <a:endParaRPr lang="en-US" sz="2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414436" y="4514856"/>
                    <a:ext cx="3337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b-NO" sz="2000" dirty="0">
                        <a:latin typeface="Calibri" pitchFamily="34" charset="0"/>
                      </a:rPr>
                      <a:t>B</a:t>
                    </a:r>
                    <a:endParaRPr lang="en-US" sz="2000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1700188" y="3371848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700188" y="4371980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42372" y="3746529"/>
                <a:ext cx="8963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i="1" dirty="0">
                    <a:latin typeface="Calibri" pitchFamily="34" charset="0"/>
                  </a:rPr>
                  <a:t>v = -5V</a:t>
                </a:r>
                <a:endParaRPr lang="en-US" sz="2000" i="1" dirty="0">
                  <a:latin typeface="Calibri" pitchFamily="34" charset="0"/>
                </a:endParaRPr>
              </a:p>
            </p:txBody>
          </p:sp>
        </p:grpSp>
        <p:grpSp>
          <p:nvGrpSpPr>
            <p:cNvPr id="10" name="Group 62"/>
            <p:cNvGrpSpPr/>
            <p:nvPr/>
          </p:nvGrpSpPr>
          <p:grpSpPr>
            <a:xfrm>
              <a:off x="5772154" y="2657468"/>
              <a:ext cx="2214578" cy="1461797"/>
              <a:chOff x="271428" y="3228972"/>
              <a:chExt cx="2214578" cy="1461797"/>
            </a:xfrm>
          </p:grpSpPr>
          <p:grpSp>
            <p:nvGrpSpPr>
              <p:cNvPr id="11" name="Group 41"/>
              <p:cNvGrpSpPr/>
              <p:nvPr/>
            </p:nvGrpSpPr>
            <p:grpSpPr>
              <a:xfrm>
                <a:off x="700056" y="3228972"/>
                <a:ext cx="1785950" cy="1461797"/>
                <a:chOff x="1414436" y="3371848"/>
                <a:chExt cx="1785950" cy="1461797"/>
              </a:xfrm>
            </p:grpSpPr>
            <p:grpSp>
              <p:nvGrpSpPr>
                <p:cNvPr id="12" name="Group 23"/>
                <p:cNvGrpSpPr/>
                <p:nvPr/>
              </p:nvGrpSpPr>
              <p:grpSpPr>
                <a:xfrm>
                  <a:off x="1414436" y="3443286"/>
                  <a:ext cx="1785950" cy="1328804"/>
                  <a:chOff x="1414436" y="3586162"/>
                  <a:chExt cx="1785950" cy="1328804"/>
                </a:xfrm>
              </p:grpSpPr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2271692" y="3657600"/>
                    <a:ext cx="928694" cy="1214446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cxnSp>
                <p:nvCxnSpPr>
                  <p:cNvPr id="70" name="Straight Connector 69"/>
                  <p:cNvCxnSpPr/>
                  <p:nvPr/>
                </p:nvCxnSpPr>
                <p:spPr bwMode="auto">
                  <a:xfrm>
                    <a:off x="1914502" y="3871914"/>
                    <a:ext cx="35719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1" name="Straight Connector 70"/>
                  <p:cNvCxnSpPr/>
                  <p:nvPr/>
                </p:nvCxnSpPr>
                <p:spPr bwMode="auto">
                  <a:xfrm>
                    <a:off x="1914502" y="4657732"/>
                    <a:ext cx="35719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2" name="Oval 71"/>
                  <p:cNvSpPr/>
                  <p:nvPr/>
                </p:nvSpPr>
                <p:spPr bwMode="auto">
                  <a:xfrm>
                    <a:off x="1771626" y="3800476"/>
                    <a:ext cx="142876" cy="142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1771626" y="4586294"/>
                    <a:ext cx="142876" cy="142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1414436" y="3586162"/>
                    <a:ext cx="3337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b-NO" sz="2000" dirty="0">
                        <a:latin typeface="Calibri" pitchFamily="34" charset="0"/>
                      </a:rPr>
                      <a:t>A</a:t>
                    </a:r>
                    <a:endParaRPr lang="en-US" sz="2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414436" y="4514856"/>
                    <a:ext cx="3337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b-NO" sz="2000" dirty="0">
                        <a:latin typeface="Calibri" pitchFamily="34" charset="0"/>
                      </a:rPr>
                      <a:t>B</a:t>
                    </a:r>
                    <a:endParaRPr lang="en-US" sz="2000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67" name="TextBox 66"/>
                <p:cNvSpPr txBox="1"/>
                <p:nvPr/>
              </p:nvSpPr>
              <p:spPr>
                <a:xfrm>
                  <a:off x="1700188" y="3371848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700188" y="4371980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271428" y="3729038"/>
                <a:ext cx="8963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i="1" dirty="0">
                    <a:latin typeface="Calibri" pitchFamily="34" charset="0"/>
                  </a:rPr>
                  <a:t>-v = 5V</a:t>
                </a:r>
                <a:endParaRPr lang="en-US" sz="2000" i="1" dirty="0">
                  <a:latin typeface="Calibri" pitchFamily="34" charset="0"/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6557972" y="258603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Calibri" pitchFamily="34" charset="0"/>
                </a:rPr>
                <a:t>+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557972" y="3800476"/>
              <a:ext cx="279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Calibri" pitchFamily="34" charset="0"/>
                </a:rPr>
                <a:t>-</a:t>
              </a: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3" name="Group 103"/>
            <p:cNvGrpSpPr/>
            <p:nvPr/>
          </p:nvGrpSpPr>
          <p:grpSpPr>
            <a:xfrm>
              <a:off x="5772154" y="4943484"/>
              <a:ext cx="2214578" cy="1461797"/>
              <a:chOff x="271428" y="3228972"/>
              <a:chExt cx="2214578" cy="1461797"/>
            </a:xfrm>
          </p:grpSpPr>
          <p:grpSp>
            <p:nvGrpSpPr>
              <p:cNvPr id="14" name="Group 41"/>
              <p:cNvGrpSpPr/>
              <p:nvPr/>
            </p:nvGrpSpPr>
            <p:grpSpPr>
              <a:xfrm>
                <a:off x="700056" y="3228972"/>
                <a:ext cx="1785950" cy="1461797"/>
                <a:chOff x="1414436" y="3371848"/>
                <a:chExt cx="1785950" cy="1461797"/>
              </a:xfrm>
            </p:grpSpPr>
            <p:grpSp>
              <p:nvGrpSpPr>
                <p:cNvPr id="15" name="Group 23"/>
                <p:cNvGrpSpPr/>
                <p:nvPr/>
              </p:nvGrpSpPr>
              <p:grpSpPr>
                <a:xfrm>
                  <a:off x="1414436" y="3443286"/>
                  <a:ext cx="1785950" cy="1328804"/>
                  <a:chOff x="1414436" y="3586162"/>
                  <a:chExt cx="1785950" cy="1328804"/>
                </a:xfrm>
              </p:grpSpPr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2271692" y="3657600"/>
                    <a:ext cx="928694" cy="1214446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cxnSp>
                <p:nvCxnSpPr>
                  <p:cNvPr id="111" name="Straight Connector 110"/>
                  <p:cNvCxnSpPr/>
                  <p:nvPr/>
                </p:nvCxnSpPr>
                <p:spPr bwMode="auto">
                  <a:xfrm>
                    <a:off x="1914502" y="3871914"/>
                    <a:ext cx="35719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2" name="Straight Connector 111"/>
                  <p:cNvCxnSpPr/>
                  <p:nvPr/>
                </p:nvCxnSpPr>
                <p:spPr bwMode="auto">
                  <a:xfrm>
                    <a:off x="1914502" y="4657732"/>
                    <a:ext cx="35719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13" name="Oval 112"/>
                  <p:cNvSpPr/>
                  <p:nvPr/>
                </p:nvSpPr>
                <p:spPr bwMode="auto">
                  <a:xfrm>
                    <a:off x="1771626" y="3800476"/>
                    <a:ext cx="142876" cy="142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1771626" y="4586294"/>
                    <a:ext cx="142876" cy="142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1414436" y="3586162"/>
                    <a:ext cx="3337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b-NO" sz="2000" dirty="0">
                        <a:latin typeface="Calibri" pitchFamily="34" charset="0"/>
                      </a:rPr>
                      <a:t>A</a:t>
                    </a:r>
                    <a:endParaRPr lang="en-US" sz="2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1414436" y="4514856"/>
                    <a:ext cx="3337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b-NO" sz="2000" dirty="0">
                        <a:latin typeface="Calibri" pitchFamily="34" charset="0"/>
                      </a:rPr>
                      <a:t>B</a:t>
                    </a:r>
                    <a:endParaRPr lang="en-US" sz="2000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08" name="TextBox 107"/>
                <p:cNvSpPr txBox="1"/>
                <p:nvPr/>
              </p:nvSpPr>
              <p:spPr>
                <a:xfrm>
                  <a:off x="1700188" y="3371848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1700188" y="4371980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06" name="TextBox 105"/>
              <p:cNvSpPr txBox="1"/>
              <p:nvPr/>
            </p:nvSpPr>
            <p:spPr>
              <a:xfrm>
                <a:off x="271428" y="3729038"/>
                <a:ext cx="9749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i="1" dirty="0">
                    <a:latin typeface="Calibri" pitchFamily="34" charset="0"/>
                  </a:rPr>
                  <a:t>-v = -5V</a:t>
                </a:r>
                <a:endParaRPr lang="en-US" sz="2000" i="1" dirty="0">
                  <a:latin typeface="Calibri" pitchFamily="34" charset="0"/>
                </a:endParaRPr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6557972" y="487204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Calibri" pitchFamily="34" charset="0"/>
                </a:rPr>
                <a:t>+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557972" y="6086492"/>
              <a:ext cx="279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Calibri" pitchFamily="34" charset="0"/>
                </a:rPr>
                <a:t>-</a:t>
              </a:r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16" name="Group 118"/>
            <p:cNvGrpSpPr/>
            <p:nvPr/>
          </p:nvGrpSpPr>
          <p:grpSpPr>
            <a:xfrm>
              <a:off x="1342998" y="4857031"/>
              <a:ext cx="2214578" cy="1461797"/>
              <a:chOff x="271428" y="3228972"/>
              <a:chExt cx="2214578" cy="1461797"/>
            </a:xfrm>
          </p:grpSpPr>
          <p:grpSp>
            <p:nvGrpSpPr>
              <p:cNvPr id="17" name="Group 41"/>
              <p:cNvGrpSpPr/>
              <p:nvPr/>
            </p:nvGrpSpPr>
            <p:grpSpPr>
              <a:xfrm>
                <a:off x="700056" y="3228972"/>
                <a:ext cx="1785950" cy="1461797"/>
                <a:chOff x="1414436" y="3371848"/>
                <a:chExt cx="1785950" cy="1461797"/>
              </a:xfrm>
            </p:grpSpPr>
            <p:grpSp>
              <p:nvGrpSpPr>
                <p:cNvPr id="18" name="Group 23"/>
                <p:cNvGrpSpPr/>
                <p:nvPr/>
              </p:nvGrpSpPr>
              <p:grpSpPr>
                <a:xfrm>
                  <a:off x="1414436" y="3443286"/>
                  <a:ext cx="1785950" cy="1328804"/>
                  <a:chOff x="1414436" y="3586162"/>
                  <a:chExt cx="1785950" cy="1328804"/>
                </a:xfrm>
              </p:grpSpPr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2271692" y="3657600"/>
                    <a:ext cx="928694" cy="1214446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cxnSp>
                <p:nvCxnSpPr>
                  <p:cNvPr id="126" name="Straight Connector 125"/>
                  <p:cNvCxnSpPr/>
                  <p:nvPr/>
                </p:nvCxnSpPr>
                <p:spPr bwMode="auto">
                  <a:xfrm>
                    <a:off x="1914502" y="3871914"/>
                    <a:ext cx="35719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7" name="Straight Connector 126"/>
                  <p:cNvCxnSpPr/>
                  <p:nvPr/>
                </p:nvCxnSpPr>
                <p:spPr bwMode="auto">
                  <a:xfrm>
                    <a:off x="1914502" y="4657732"/>
                    <a:ext cx="35719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28" name="Oval 127"/>
                  <p:cNvSpPr/>
                  <p:nvPr/>
                </p:nvSpPr>
                <p:spPr bwMode="auto">
                  <a:xfrm>
                    <a:off x="1771626" y="3800476"/>
                    <a:ext cx="142876" cy="142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 bwMode="auto">
                  <a:xfrm>
                    <a:off x="1771626" y="4586294"/>
                    <a:ext cx="142876" cy="14287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1414436" y="3586162"/>
                    <a:ext cx="3337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b-NO" sz="2000" dirty="0">
                        <a:latin typeface="Calibri" pitchFamily="34" charset="0"/>
                      </a:rPr>
                      <a:t>A</a:t>
                    </a:r>
                    <a:endParaRPr lang="en-US" sz="2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1414436" y="4514856"/>
                    <a:ext cx="3337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nb-NO" sz="2000" dirty="0">
                        <a:latin typeface="Calibri" pitchFamily="34" charset="0"/>
                      </a:rPr>
                      <a:t>B</a:t>
                    </a:r>
                    <a:endParaRPr lang="en-US" sz="2000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23" name="TextBox 122"/>
                <p:cNvSpPr txBox="1"/>
                <p:nvPr/>
              </p:nvSpPr>
              <p:spPr>
                <a:xfrm>
                  <a:off x="1700188" y="3371848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1700188" y="4371980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271428" y="3729038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i="1" dirty="0">
                    <a:latin typeface="Calibri" pitchFamily="34" charset="0"/>
                  </a:rPr>
                  <a:t>v =  -5V</a:t>
                </a:r>
                <a:endParaRPr lang="en-US" sz="2000" i="1" dirty="0">
                  <a:latin typeface="Calibri" pitchFamily="34" charset="0"/>
                </a:endParaRPr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2128816" y="4729170"/>
              <a:ext cx="279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Calibri" pitchFamily="34" charset="0"/>
                </a:rPr>
                <a:t>-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128816" y="594361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latin typeface="Calibri" pitchFamily="34" charset="0"/>
                </a:rPr>
                <a:t>+</a:t>
              </a: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17281" y="4126187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solidFill>
                    <a:srgbClr val="0070C0"/>
                  </a:solidFill>
                  <a:latin typeface="+mj-lt"/>
                </a:rPr>
                <a:t>Tilfelle 1)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02237" y="4116280"/>
              <a:ext cx="1141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rgbClr val="0070C0"/>
                  </a:solidFill>
                  <a:latin typeface="+mj-lt"/>
                </a:rPr>
                <a:t>Tilfelle 2)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16799" y="6300806"/>
              <a:ext cx="1141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rgbClr val="0070C0"/>
                  </a:solidFill>
                  <a:latin typeface="+mj-lt"/>
                </a:rPr>
                <a:t>Tilfelle 3)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093713" y="6405281"/>
              <a:ext cx="1141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rgbClr val="0070C0"/>
                  </a:solidFill>
                  <a:latin typeface="+mj-lt"/>
                </a:rPr>
                <a:t>Tilfelle 4)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EC5C6-935A-4A85-AA10-5CBC6A0AC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98A7F-3375-424E-AB6E-5E091CBC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911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Oppgave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859975"/>
            <a:ext cx="7124923" cy="4953000"/>
          </a:xfrm>
        </p:spPr>
        <p:txBody>
          <a:bodyPr/>
          <a:lstStyle/>
          <a:p>
            <a:r>
              <a:rPr lang="nb-NO" sz="1800" b="1" dirty="0">
                <a:solidFill>
                  <a:srgbClr val="0070C0"/>
                </a:solidFill>
              </a:rPr>
              <a:t>Spm 1:</a:t>
            </a:r>
            <a:r>
              <a:rPr lang="nb-NO" sz="1800" dirty="0">
                <a:solidFill>
                  <a:srgbClr val="0070C0"/>
                </a:solidFill>
              </a:rPr>
              <a:t> Finn V</a:t>
            </a:r>
            <a:r>
              <a:rPr lang="nb-NO" sz="1800" baseline="-25000" dirty="0">
                <a:solidFill>
                  <a:srgbClr val="0070C0"/>
                </a:solidFill>
              </a:rPr>
              <a:t>K3</a:t>
            </a:r>
            <a:r>
              <a:rPr lang="nb-NO" sz="1800" dirty="0">
                <a:solidFill>
                  <a:srgbClr val="0070C0"/>
                </a:solidFill>
              </a:rPr>
              <a:t> når V</a:t>
            </a:r>
            <a:r>
              <a:rPr lang="nb-NO" sz="1800" baseline="-25000" dirty="0">
                <a:solidFill>
                  <a:srgbClr val="0070C0"/>
                </a:solidFill>
              </a:rPr>
              <a:t>K1 </a:t>
            </a:r>
            <a:r>
              <a:rPr lang="nb-NO" sz="1800" dirty="0">
                <a:solidFill>
                  <a:srgbClr val="0070C0"/>
                </a:solidFill>
              </a:rPr>
              <a:t>= 2v, V</a:t>
            </a:r>
            <a:r>
              <a:rPr lang="nb-NO" sz="1800" baseline="-25000" dirty="0">
                <a:solidFill>
                  <a:srgbClr val="0070C0"/>
                </a:solidFill>
              </a:rPr>
              <a:t>K2</a:t>
            </a:r>
            <a:r>
              <a:rPr lang="nb-NO" sz="1800" dirty="0">
                <a:solidFill>
                  <a:srgbClr val="0070C0"/>
                </a:solidFill>
              </a:rPr>
              <a:t> = 5v og V</a:t>
            </a:r>
            <a:r>
              <a:rPr lang="nb-NO" sz="1800" baseline="-25000" dirty="0">
                <a:solidFill>
                  <a:srgbClr val="0070C0"/>
                </a:solidFill>
              </a:rPr>
              <a:t>K4 </a:t>
            </a:r>
            <a:r>
              <a:rPr lang="nb-NO" sz="1800" dirty="0">
                <a:solidFill>
                  <a:srgbClr val="0070C0"/>
                </a:solidFill>
              </a:rPr>
              <a:t>= -4v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1800" b="1" dirty="0">
                <a:solidFill>
                  <a:srgbClr val="0070C0"/>
                </a:solidFill>
              </a:rPr>
              <a:t>Spm 2:</a:t>
            </a:r>
            <a:r>
              <a:rPr lang="nb-NO" sz="1800" dirty="0">
                <a:solidFill>
                  <a:srgbClr val="0070C0"/>
                </a:solidFill>
              </a:rPr>
              <a:t> Hva skjer hvis V</a:t>
            </a:r>
            <a:r>
              <a:rPr lang="nb-NO" sz="1800" baseline="-25000" dirty="0">
                <a:solidFill>
                  <a:srgbClr val="0070C0"/>
                </a:solidFill>
              </a:rPr>
              <a:t>K3</a:t>
            </a:r>
            <a:r>
              <a:rPr lang="nb-NO" sz="1800" dirty="0">
                <a:solidFill>
                  <a:srgbClr val="0070C0"/>
                </a:solidFill>
              </a:rPr>
              <a:t> =12v  V</a:t>
            </a:r>
            <a:r>
              <a:rPr lang="nb-NO" sz="1800" baseline="-25000" dirty="0">
                <a:solidFill>
                  <a:srgbClr val="0070C0"/>
                </a:solidFill>
              </a:rPr>
              <a:t>K1 </a:t>
            </a:r>
            <a:r>
              <a:rPr lang="nb-NO" sz="1800" dirty="0">
                <a:solidFill>
                  <a:srgbClr val="0070C0"/>
                </a:solidFill>
              </a:rPr>
              <a:t>= -2v, V</a:t>
            </a:r>
            <a:r>
              <a:rPr lang="nb-NO" sz="1800" baseline="-25000" dirty="0">
                <a:solidFill>
                  <a:srgbClr val="0070C0"/>
                </a:solidFill>
              </a:rPr>
              <a:t>K2</a:t>
            </a:r>
            <a:r>
              <a:rPr lang="nb-NO" sz="1800" dirty="0">
                <a:solidFill>
                  <a:srgbClr val="0070C0"/>
                </a:solidFill>
              </a:rPr>
              <a:t> = -4v og V</a:t>
            </a:r>
            <a:r>
              <a:rPr lang="nb-NO" sz="1800" baseline="-25000" dirty="0">
                <a:solidFill>
                  <a:srgbClr val="0070C0"/>
                </a:solidFill>
              </a:rPr>
              <a:t>K4 </a:t>
            </a:r>
            <a:r>
              <a:rPr lang="nb-NO" sz="1800" dirty="0">
                <a:solidFill>
                  <a:srgbClr val="0070C0"/>
                </a:solidFill>
              </a:rPr>
              <a:t>=0v? Forklar hva som skjer rent fysisk.</a:t>
            </a:r>
            <a:endParaRPr lang="de-DE" sz="1800" dirty="0">
              <a:solidFill>
                <a:srgbClr val="0070C0"/>
              </a:solidFill>
            </a:endParaRPr>
          </a:p>
          <a:p>
            <a:endParaRPr lang="de-DE" sz="2000" dirty="0"/>
          </a:p>
        </p:txBody>
      </p:sp>
      <p:sp>
        <p:nvSpPr>
          <p:cNvPr id="8" name="AutoShape 2" descr="https://encrypted-tbn1.gstatic.com/images?q=tbn:ANd9GcSrbX6Q0RgBurp0YwAQ6YxcZdxXiAALA9Iry1Tg8QZgQRlY5uQnuGbVq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4" descr="https://encrypted-tbn1.gstatic.com/images?q=tbn:ANd9GcSrbX6Q0RgBurp0YwAQ6YxcZdxXiAALA9Iry1Tg8QZgQRlY5uQnuGbVq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6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155575" y="-17907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8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307975" y="-16383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2" name="AutoShape 10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460375" y="-14859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3" name="AutoShape 12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612775" y="-13335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" name="AutoShape 14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765175" y="-11811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5" name="AutoShape 16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917575" y="-10287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0" name="AutoShape 18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1079121" y="-918001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AutoShape 20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1222375" y="-7239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5" name="AutoShape 22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1374775" y="-5715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7" name="AutoShape 24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1527175" y="-4191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8" name="AutoShape 26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1679574" y="2019315"/>
            <a:ext cx="5546725" cy="6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9" name="AutoShape 28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1831975" y="-1143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1" name="AutoShape 30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1984375" y="381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2" name="AutoShape 32" descr="http://upload.wikimedia.org/wikipedia/commons/thumb/5/5d/Short_circuit_by_water_RJ45_PoE.JPG/1280px-Short_circuit_by_water_RJ45_PoE.JPG"/>
          <p:cNvSpPr>
            <a:spLocks noChangeAspect="1" noChangeArrowheads="1"/>
          </p:cNvSpPr>
          <p:nvPr/>
        </p:nvSpPr>
        <p:spPr bwMode="auto">
          <a:xfrm>
            <a:off x="2136775" y="190500"/>
            <a:ext cx="5162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3" name="AutoShape 36" descr="http://www.asquare.org/networkresearch/wp-content/uploads/2007/08/short-circuit.jp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7" name="AutoShape 40" descr="http://www.asquare.org/networkresearch/wp-content/uploads/2007/08/short-circuit.jpg"/>
          <p:cNvSpPr>
            <a:spLocks noChangeAspect="1" noChangeArrowheads="1"/>
          </p:cNvSpPr>
          <p:nvPr/>
        </p:nvSpPr>
        <p:spPr bwMode="auto">
          <a:xfrm>
            <a:off x="460375" y="-14859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8" name="AutoShape 42" descr="http://www.asquare.org/networkresearch/wp-content/uploads/2007/08/short-circuit.jpg"/>
          <p:cNvSpPr>
            <a:spLocks noChangeAspect="1" noChangeArrowheads="1"/>
          </p:cNvSpPr>
          <p:nvPr/>
        </p:nvSpPr>
        <p:spPr bwMode="auto">
          <a:xfrm>
            <a:off x="612775" y="-13335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81963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48" y="2475557"/>
            <a:ext cx="3199638" cy="240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EE34B2E-CBE2-489B-A37F-48771D57071F}"/>
              </a:ext>
            </a:extLst>
          </p:cNvPr>
          <p:cNvGrpSpPr/>
          <p:nvPr/>
        </p:nvGrpSpPr>
        <p:grpSpPr>
          <a:xfrm>
            <a:off x="685317" y="2496581"/>
            <a:ext cx="5283019" cy="2761219"/>
            <a:chOff x="2190883" y="1929409"/>
            <a:chExt cx="5283019" cy="2761219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3A5F9C4-DF85-41A3-9FA5-3D8EF479533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62405" y="2213270"/>
              <a:ext cx="4929" cy="5026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E2CBFFD-FD95-406F-ADB6-8FD332EBFB08}"/>
                </a:ext>
              </a:extLst>
            </p:cNvPr>
            <p:cNvSpPr/>
            <p:nvPr/>
          </p:nvSpPr>
          <p:spPr bwMode="auto">
            <a:xfrm>
              <a:off x="2833295" y="2189115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58E18F3-389F-4551-8153-E60165E18A8C}"/>
                </a:ext>
              </a:extLst>
            </p:cNvPr>
            <p:cNvSpPr/>
            <p:nvPr/>
          </p:nvSpPr>
          <p:spPr bwMode="auto">
            <a:xfrm>
              <a:off x="6767361" y="2170353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01AA04B-C764-4168-8B3E-55AF4F1045D4}"/>
                </a:ext>
              </a:extLst>
            </p:cNvPr>
            <p:cNvCxnSpPr/>
            <p:nvPr/>
          </p:nvCxnSpPr>
          <p:spPr bwMode="auto">
            <a:xfrm rot="16200000" flipH="1">
              <a:off x="3859106" y="1259770"/>
              <a:ext cx="1715" cy="19439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Elbow Connector 35">
              <a:extLst>
                <a:ext uri="{FF2B5EF4-FFF2-40B4-BE49-F238E27FC236}">
                  <a16:creationId xmlns:a16="http://schemas.microsoft.com/office/drawing/2014/main" id="{42A64EE8-78B7-43F4-8BA1-68C2D4CD2E89}"/>
                </a:ext>
              </a:extLst>
            </p:cNvPr>
            <p:cNvCxnSpPr>
              <a:cxnSpLocks/>
              <a:stCxn id="81" idx="2"/>
              <a:endCxn id="90" idx="0"/>
            </p:cNvCxnSpPr>
            <p:nvPr/>
          </p:nvCxnSpPr>
          <p:spPr bwMode="auto">
            <a:xfrm rot="5400000">
              <a:off x="5845208" y="3175975"/>
              <a:ext cx="436420" cy="1454253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Elbow Connector 39">
              <a:extLst>
                <a:ext uri="{FF2B5EF4-FFF2-40B4-BE49-F238E27FC236}">
                  <a16:creationId xmlns:a16="http://schemas.microsoft.com/office/drawing/2014/main" id="{A1226F4D-7CB4-4A14-A369-F9B49FFD90D4}"/>
                </a:ext>
              </a:extLst>
            </p:cNvPr>
            <p:cNvCxnSpPr/>
            <p:nvPr/>
          </p:nvCxnSpPr>
          <p:spPr bwMode="auto">
            <a:xfrm>
              <a:off x="2914634" y="3657600"/>
              <a:ext cx="1500198" cy="500066"/>
            </a:xfrm>
            <a:prstGeom prst="bentConnector3">
              <a:avLst>
                <a:gd name="adj1" fmla="val -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5C66F0-DC99-4585-A098-D5951FE252CE}"/>
                </a:ext>
              </a:extLst>
            </p:cNvPr>
            <p:cNvSpPr/>
            <p:nvPr/>
          </p:nvSpPr>
          <p:spPr bwMode="auto">
            <a:xfrm>
              <a:off x="6761529" y="4171511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5A1E072-5561-4F95-9B64-AB0D910C1FDB}"/>
                </a:ext>
              </a:extLst>
            </p:cNvPr>
            <p:cNvSpPr/>
            <p:nvPr/>
          </p:nvSpPr>
          <p:spPr bwMode="auto">
            <a:xfrm>
              <a:off x="2876172" y="4117922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1A9338E-0770-4A92-A762-1AC052770155}"/>
                </a:ext>
              </a:extLst>
            </p:cNvPr>
            <p:cNvSpPr txBox="1"/>
            <p:nvPr/>
          </p:nvSpPr>
          <p:spPr>
            <a:xfrm>
              <a:off x="2557444" y="19430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A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3A62A22-CB13-4880-B77F-7CC4EDC4552B}"/>
                </a:ext>
              </a:extLst>
            </p:cNvPr>
            <p:cNvSpPr txBox="1"/>
            <p:nvPr/>
          </p:nvSpPr>
          <p:spPr>
            <a:xfrm>
              <a:off x="6772286" y="19430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B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08089B7-923F-42B3-A5D5-F2A780CE60AD}"/>
                </a:ext>
              </a:extLst>
            </p:cNvPr>
            <p:cNvSpPr txBox="1"/>
            <p:nvPr/>
          </p:nvSpPr>
          <p:spPr>
            <a:xfrm>
              <a:off x="2628882" y="40862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D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24DB0B-6CB9-48B8-9F5E-0B0904D6BC26}"/>
                </a:ext>
              </a:extLst>
            </p:cNvPr>
            <p:cNvSpPr txBox="1"/>
            <p:nvPr/>
          </p:nvSpPr>
          <p:spPr>
            <a:xfrm>
              <a:off x="6772286" y="40862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C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D66EDD8-445A-43EC-9D2D-D84010E27260}"/>
                </a:ext>
              </a:extLst>
            </p:cNvPr>
            <p:cNvSpPr txBox="1"/>
            <p:nvPr/>
          </p:nvSpPr>
          <p:spPr>
            <a:xfrm>
              <a:off x="2190883" y="296842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1D45D49-CB83-4AEA-8113-DF4297BABACD}"/>
                </a:ext>
              </a:extLst>
            </p:cNvPr>
            <p:cNvSpPr txBox="1"/>
            <p:nvPr/>
          </p:nvSpPr>
          <p:spPr>
            <a:xfrm>
              <a:off x="4676002" y="245497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CD8BBA5-F010-405A-A52B-0E31CD7B2F7D}"/>
                </a:ext>
              </a:extLst>
            </p:cNvPr>
            <p:cNvSpPr txBox="1"/>
            <p:nvPr/>
          </p:nvSpPr>
          <p:spPr>
            <a:xfrm>
              <a:off x="6171436" y="3227598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K3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2E212CC-D5E0-4D25-9523-14B8187262B7}"/>
                </a:ext>
              </a:extLst>
            </p:cNvPr>
            <p:cNvSpPr txBox="1"/>
            <p:nvPr/>
          </p:nvSpPr>
          <p:spPr>
            <a:xfrm>
              <a:off x="4624360" y="4352074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K4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2A3392C-BEEE-49DB-B842-11E4CAFAEB59}"/>
                </a:ext>
              </a:extLst>
            </p:cNvPr>
            <p:cNvSpPr txBox="1"/>
            <p:nvPr/>
          </p:nvSpPr>
          <p:spPr>
            <a:xfrm>
              <a:off x="2262376" y="2469930"/>
              <a:ext cx="3424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-</a:t>
              </a: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r>
                <a:rPr lang="nb-NO" sz="1800" dirty="0">
                  <a:latin typeface="+mn-lt"/>
                </a:rPr>
                <a:t>+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6DB6171-5190-468C-996E-BB4AA4F0DE27}"/>
                </a:ext>
              </a:extLst>
            </p:cNvPr>
            <p:cNvSpPr txBox="1"/>
            <p:nvPr/>
          </p:nvSpPr>
          <p:spPr>
            <a:xfrm>
              <a:off x="7133744" y="2508255"/>
              <a:ext cx="30008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-</a:t>
              </a: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r>
                <a:rPr lang="nb-NO" sz="1800" dirty="0">
                  <a:latin typeface="+mn-lt"/>
                </a:rPr>
                <a:t>+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0C196AE-3541-47C8-B0DF-7A6DC4902F6E}"/>
                </a:ext>
              </a:extLst>
            </p:cNvPr>
            <p:cNvSpPr txBox="1"/>
            <p:nvPr/>
          </p:nvSpPr>
          <p:spPr>
            <a:xfrm>
              <a:off x="4184861" y="2452317"/>
              <a:ext cx="13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+                      -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F8E0923-C80C-4960-9A5A-759491D06641}"/>
                </a:ext>
              </a:extLst>
            </p:cNvPr>
            <p:cNvSpPr txBox="1"/>
            <p:nvPr/>
          </p:nvSpPr>
          <p:spPr>
            <a:xfrm>
              <a:off x="4156788" y="4352074"/>
              <a:ext cx="1757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-                      +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A6590D0-E994-43A4-915E-B00300806AE4}"/>
                </a:ext>
              </a:extLst>
            </p:cNvPr>
            <p:cNvSpPr/>
            <p:nvPr/>
          </p:nvSpPr>
          <p:spPr bwMode="auto">
            <a:xfrm>
              <a:off x="2658380" y="2715947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K1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C28BF9B-FD6F-4D66-8121-843FB7B849D1}"/>
                </a:ext>
              </a:extLst>
            </p:cNvPr>
            <p:cNvSpPr/>
            <p:nvPr/>
          </p:nvSpPr>
          <p:spPr bwMode="auto">
            <a:xfrm rot="5400000">
              <a:off x="4631304" y="1717151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0F83129-2E3B-4FC9-A8CE-484D87279FAB}"/>
                </a:ext>
              </a:extLst>
            </p:cNvPr>
            <p:cNvSpPr/>
            <p:nvPr/>
          </p:nvSpPr>
          <p:spPr bwMode="auto">
            <a:xfrm>
              <a:off x="6537033" y="2753354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K3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D9401F0-3F0A-41BE-9DFA-92B58D99973D}"/>
                </a:ext>
              </a:extLst>
            </p:cNvPr>
            <p:cNvCxnSpPr/>
            <p:nvPr/>
          </p:nvCxnSpPr>
          <p:spPr bwMode="auto">
            <a:xfrm flipV="1">
              <a:off x="2417868" y="2715947"/>
              <a:ext cx="0" cy="365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21756B22-1C5D-4E35-AF86-CC92C76C0070}"/>
                </a:ext>
              </a:extLst>
            </p:cNvPr>
            <p:cNvCxnSpPr/>
            <p:nvPr/>
          </p:nvCxnSpPr>
          <p:spPr bwMode="auto">
            <a:xfrm>
              <a:off x="2417868" y="3306976"/>
              <a:ext cx="0" cy="350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E321514-EA70-4A07-9EA7-9457AABED8B9}"/>
                </a:ext>
              </a:extLst>
            </p:cNvPr>
            <p:cNvSpPr txBox="1"/>
            <p:nvPr/>
          </p:nvSpPr>
          <p:spPr>
            <a:xfrm>
              <a:off x="7056800" y="3024926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K3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324BA44-8842-4B41-B56D-BAABDFF3256F}"/>
                </a:ext>
              </a:extLst>
            </p:cNvPr>
            <p:cNvCxnSpPr/>
            <p:nvPr/>
          </p:nvCxnSpPr>
          <p:spPr bwMode="auto">
            <a:xfrm flipV="1">
              <a:off x="7283785" y="2772451"/>
              <a:ext cx="0" cy="365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65B9DBE-2CA3-4C5B-8371-3DEA0A7EA0C7}"/>
                </a:ext>
              </a:extLst>
            </p:cNvPr>
            <p:cNvCxnSpPr/>
            <p:nvPr/>
          </p:nvCxnSpPr>
          <p:spPr bwMode="auto">
            <a:xfrm>
              <a:off x="7283785" y="3363480"/>
              <a:ext cx="0" cy="350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AC1732E-6FDA-48CA-B272-4E1C4D57AA59}"/>
                </a:ext>
              </a:extLst>
            </p:cNvPr>
            <p:cNvCxnSpPr/>
            <p:nvPr/>
          </p:nvCxnSpPr>
          <p:spPr bwMode="auto">
            <a:xfrm>
              <a:off x="5026247" y="2617848"/>
              <a:ext cx="27708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A9C27B7-99D5-41FD-8BB3-6D1123541B90}"/>
                </a:ext>
              </a:extLst>
            </p:cNvPr>
            <p:cNvCxnSpPr/>
            <p:nvPr/>
          </p:nvCxnSpPr>
          <p:spPr bwMode="auto">
            <a:xfrm flipH="1">
              <a:off x="4419046" y="2624249"/>
              <a:ext cx="2569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375ED4F7-1F47-4207-98E3-87E447D8003D}"/>
                </a:ext>
              </a:extLst>
            </p:cNvPr>
            <p:cNvCxnSpPr>
              <a:stCxn id="80" idx="0"/>
              <a:endCxn id="81" idx="0"/>
            </p:cNvCxnSpPr>
            <p:nvPr/>
          </p:nvCxnSpPr>
          <p:spPr bwMode="auto">
            <a:xfrm>
              <a:off x="5350584" y="2182920"/>
              <a:ext cx="1439960" cy="570434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41BE016-2E04-402D-9613-C5AA5995B73C}"/>
                </a:ext>
              </a:extLst>
            </p:cNvPr>
            <p:cNvSpPr/>
            <p:nvPr/>
          </p:nvSpPr>
          <p:spPr bwMode="auto">
            <a:xfrm rot="5400000">
              <a:off x="4617011" y="3655542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K4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60BC1464-E25D-47D1-8DF7-AA2EF41D253A}"/>
                </a:ext>
              </a:extLst>
            </p:cNvPr>
            <p:cNvCxnSpPr/>
            <p:nvPr/>
          </p:nvCxnSpPr>
          <p:spPr bwMode="auto">
            <a:xfrm>
              <a:off x="5011954" y="4556239"/>
              <a:ext cx="27708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AB45E36-9DB2-47B0-A249-ACACB0E4B80C}"/>
                </a:ext>
              </a:extLst>
            </p:cNvPr>
            <p:cNvCxnSpPr/>
            <p:nvPr/>
          </p:nvCxnSpPr>
          <p:spPr bwMode="auto">
            <a:xfrm flipH="1">
              <a:off x="4404753" y="4562640"/>
              <a:ext cx="2569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5BEC1D-728D-4A29-BB5A-2E7E97F0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53CC8-1D26-47E4-A199-49E40D34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0246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00" y="1264605"/>
            <a:ext cx="8686800" cy="650875"/>
          </a:xfrm>
        </p:spPr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Oppgave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594836" y="2577480"/>
            <a:ext cx="8754428" cy="1328296"/>
          </a:xfrm>
        </p:spPr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Fra eksamen INF 1411 våren 2015</a:t>
            </a:r>
          </a:p>
          <a:p>
            <a:pPr marL="442895" lvl="1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Spm 1: Hvor mange noder har kretsen? </a:t>
            </a:r>
            <a:endParaRPr lang="en-GB" sz="2000" dirty="0">
              <a:solidFill>
                <a:srgbClr val="0070C0"/>
              </a:solidFill>
            </a:endParaRPr>
          </a:p>
          <a:p>
            <a:pPr marL="442895" lvl="1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Spm 2: Hva er den totale resistansen hvis R=22kΩ?</a:t>
            </a:r>
            <a:endParaRPr lang="en-GB" sz="2000" dirty="0">
              <a:solidFill>
                <a:srgbClr val="0070C0"/>
              </a:solidFill>
            </a:endParaRPr>
          </a:p>
          <a:p>
            <a:endParaRPr lang="nb-NO" dirty="0">
              <a:solidFill>
                <a:srgbClr val="0070C0"/>
              </a:solidFill>
            </a:endParaRPr>
          </a:p>
          <a:p>
            <a:endParaRPr lang="nb-NO" dirty="0">
              <a:solidFill>
                <a:srgbClr val="0070C0"/>
              </a:solidFill>
            </a:endParaRPr>
          </a:p>
          <a:p>
            <a:endParaRPr lang="nb-NO" dirty="0">
              <a:solidFill>
                <a:srgbClr val="0070C0"/>
              </a:solidFill>
            </a:endParaRPr>
          </a:p>
          <a:p>
            <a:endParaRPr lang="nb-NO" dirty="0">
              <a:solidFill>
                <a:srgbClr val="0070C0"/>
              </a:solidFill>
            </a:endParaRPr>
          </a:p>
          <a:p>
            <a:endParaRPr lang="nb-NO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54" y="4025051"/>
            <a:ext cx="4038600" cy="137223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430BD-ECAE-485B-8244-F6CEFD0D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D3701-2C0C-42CE-94A1-7DA5179C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394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04" y="1144693"/>
            <a:ext cx="8686800" cy="650875"/>
          </a:xfrm>
        </p:spPr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Spørsmål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50" y="2325699"/>
            <a:ext cx="8518899" cy="4114909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>
                <a:solidFill>
                  <a:srgbClr val="0070C0"/>
                </a:solidFill>
              </a:rPr>
              <a:t>Gitt kretsen over til høyre:</a:t>
            </a:r>
          </a:p>
          <a:p>
            <a:endParaRPr lang="nb-NO" sz="2000" dirty="0"/>
          </a:p>
          <a:p>
            <a:pPr marL="514350" lvl="1" indent="0">
              <a:lnSpc>
                <a:spcPct val="150000"/>
              </a:lnSpc>
              <a:buNone/>
            </a:pPr>
            <a:r>
              <a:rPr lang="nb-NO" sz="1400" b="1" dirty="0">
                <a:solidFill>
                  <a:srgbClr val="0070C0"/>
                </a:solidFill>
              </a:rPr>
              <a:t>1)</a:t>
            </a:r>
            <a:r>
              <a:rPr lang="nb-NO" sz="1400" dirty="0">
                <a:solidFill>
                  <a:srgbClr val="0070C0"/>
                </a:solidFill>
              </a:rPr>
              <a:t> Hva kan denne kretsen også kalles?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nb-NO" sz="1400" b="1" dirty="0">
                <a:solidFill>
                  <a:srgbClr val="0070C0"/>
                </a:solidFill>
              </a:rPr>
              <a:t>2)</a:t>
            </a:r>
            <a:r>
              <a:rPr lang="nb-NO" sz="1400" dirty="0">
                <a:solidFill>
                  <a:srgbClr val="0070C0"/>
                </a:solidFill>
              </a:rPr>
              <a:t> Hvor mange noder har den?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nb-NO" sz="1400" b="1" dirty="0">
                <a:solidFill>
                  <a:srgbClr val="0070C0"/>
                </a:solidFill>
              </a:rPr>
              <a:t>3)</a:t>
            </a:r>
            <a:r>
              <a:rPr lang="nb-NO" sz="1400" dirty="0">
                <a:solidFill>
                  <a:srgbClr val="0070C0"/>
                </a:solidFill>
              </a:rPr>
              <a:t> Hvor mange elementer har den totalt?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nb-NO" sz="1400" b="1" dirty="0">
                <a:solidFill>
                  <a:srgbClr val="0070C0"/>
                </a:solidFill>
              </a:rPr>
              <a:t>4)</a:t>
            </a:r>
            <a:r>
              <a:rPr lang="nb-NO" sz="1400" dirty="0">
                <a:solidFill>
                  <a:srgbClr val="0070C0"/>
                </a:solidFill>
              </a:rPr>
              <a:t> Hvor mange hhv aktive og passive elementer har den?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nb-NO" sz="1400" b="1" dirty="0">
                <a:solidFill>
                  <a:srgbClr val="0070C0"/>
                </a:solidFill>
              </a:rPr>
              <a:t>5)</a:t>
            </a:r>
            <a:r>
              <a:rPr lang="nb-NO" sz="1400" dirty="0">
                <a:solidFill>
                  <a:srgbClr val="0070C0"/>
                </a:solidFill>
              </a:rPr>
              <a:t> Hva kalles topologien til delen som ligger innenfor sirkelen til venstre (del </a:t>
            </a:r>
            <a:r>
              <a:rPr lang="nb-NO" sz="1400" b="1" dirty="0">
                <a:solidFill>
                  <a:srgbClr val="0070C0"/>
                </a:solidFill>
              </a:rPr>
              <a:t>a</a:t>
            </a:r>
            <a:r>
              <a:rPr lang="nb-NO" sz="1400" dirty="0">
                <a:solidFill>
                  <a:srgbClr val="0070C0"/>
                </a:solidFill>
              </a:rPr>
              <a:t>)?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nb-NO" sz="1400" b="1" dirty="0">
                <a:solidFill>
                  <a:srgbClr val="0070C0"/>
                </a:solidFill>
              </a:rPr>
              <a:t>6)</a:t>
            </a:r>
            <a:r>
              <a:rPr lang="nb-NO" sz="1400" dirty="0">
                <a:solidFill>
                  <a:srgbClr val="0070C0"/>
                </a:solidFill>
              </a:rPr>
              <a:t> Hva kalles topologien til delen som ligger innenfor sirkelen til høyre (del </a:t>
            </a:r>
            <a:r>
              <a:rPr lang="nb-NO" sz="1400" b="1" dirty="0">
                <a:solidFill>
                  <a:srgbClr val="0070C0"/>
                </a:solidFill>
              </a:rPr>
              <a:t>b)</a:t>
            </a:r>
            <a:r>
              <a:rPr lang="nb-NO" sz="1400" dirty="0">
                <a:solidFill>
                  <a:srgbClr val="0070C0"/>
                </a:solidFill>
              </a:rPr>
              <a:t>? 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nb-NO" sz="1400" b="1" dirty="0">
                <a:solidFill>
                  <a:srgbClr val="0070C0"/>
                </a:solidFill>
              </a:rPr>
              <a:t>7)</a:t>
            </a:r>
            <a:r>
              <a:rPr lang="nb-NO" sz="1400" dirty="0">
                <a:solidFill>
                  <a:srgbClr val="0070C0"/>
                </a:solidFill>
              </a:rPr>
              <a:t> Hvor mange løkker har kretsen totalt?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nb-NO" sz="1400" b="1" dirty="0">
                <a:solidFill>
                  <a:srgbClr val="0070C0"/>
                </a:solidFill>
              </a:rPr>
              <a:t>8)</a:t>
            </a:r>
            <a:r>
              <a:rPr lang="nb-NO" sz="1400" dirty="0">
                <a:solidFill>
                  <a:srgbClr val="0070C0"/>
                </a:solidFill>
              </a:rPr>
              <a:t> Hva kalles tilkoblingspunktene mellom </a:t>
            </a:r>
            <a:r>
              <a:rPr lang="nb-NO" sz="1400" b="1" dirty="0">
                <a:solidFill>
                  <a:srgbClr val="0070C0"/>
                </a:solidFill>
              </a:rPr>
              <a:t>a</a:t>
            </a:r>
            <a:r>
              <a:rPr lang="nb-NO" sz="1400" dirty="0">
                <a:solidFill>
                  <a:srgbClr val="0070C0"/>
                </a:solidFill>
              </a:rPr>
              <a:t> og </a:t>
            </a:r>
            <a:r>
              <a:rPr lang="nb-NO" sz="1400" b="1" dirty="0">
                <a:solidFill>
                  <a:srgbClr val="0070C0"/>
                </a:solidFill>
              </a:rPr>
              <a:t>b</a:t>
            </a:r>
            <a:r>
              <a:rPr lang="nb-NO" sz="1400" dirty="0">
                <a:solidFill>
                  <a:srgbClr val="0070C0"/>
                </a:solidFill>
              </a:rPr>
              <a:t>?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nb-NO" sz="1400" b="1" dirty="0">
                <a:solidFill>
                  <a:srgbClr val="0070C0"/>
                </a:solidFill>
              </a:rPr>
              <a:t>9) </a:t>
            </a:r>
            <a:r>
              <a:rPr lang="nb-NO" sz="1400" dirty="0">
                <a:solidFill>
                  <a:srgbClr val="0070C0"/>
                </a:solidFill>
              </a:rPr>
              <a:t>Er kretsen lineær eller ikke-lineær?</a:t>
            </a:r>
            <a:endParaRPr lang="nb-NO" sz="1400" b="1" dirty="0">
              <a:solidFill>
                <a:srgbClr val="0070C0"/>
              </a:solidFill>
            </a:endParaRPr>
          </a:p>
          <a:p>
            <a:endParaRPr lang="en-US" sz="21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5344666" y="314787"/>
            <a:ext cx="4968552" cy="2757900"/>
            <a:chOff x="2343130" y="2371716"/>
            <a:chExt cx="3929090" cy="2214578"/>
          </a:xfrm>
        </p:grpSpPr>
        <p:sp>
          <p:nvSpPr>
            <p:cNvPr id="12" name="Freeform 12"/>
            <p:cNvSpPr>
              <a:spLocks noChangeAspect="1"/>
            </p:cNvSpPr>
            <p:nvPr/>
          </p:nvSpPr>
          <p:spPr bwMode="auto">
            <a:xfrm rot="5400000">
              <a:off x="4843461" y="2443153"/>
              <a:ext cx="214314" cy="107157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210"/>
            <p:cNvGrpSpPr>
              <a:grpSpLocks/>
            </p:cNvGrpSpPr>
            <p:nvPr/>
          </p:nvGrpSpPr>
          <p:grpSpPr bwMode="auto">
            <a:xfrm rot="5400000">
              <a:off x="5248594" y="3734141"/>
              <a:ext cx="285752" cy="642942"/>
              <a:chOff x="3216" y="1728"/>
              <a:chExt cx="192" cy="480"/>
            </a:xfrm>
          </p:grpSpPr>
          <p:sp>
            <p:nvSpPr>
              <p:cNvPr id="14" name="Line 8"/>
              <p:cNvSpPr>
                <a:spLocks noChangeAspect="1" noChangeShapeType="1"/>
              </p:cNvSpPr>
              <p:nvPr/>
            </p:nvSpPr>
            <p:spPr bwMode="auto">
              <a:xfrm>
                <a:off x="3312" y="1728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Aspect="1" noChangeShapeType="1"/>
              </p:cNvSpPr>
              <p:nvPr/>
            </p:nvSpPr>
            <p:spPr bwMode="auto">
              <a:xfrm>
                <a:off x="3312" y="1992"/>
                <a:ext cx="0" cy="21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0"/>
              <p:cNvSpPr>
                <a:spLocks noChangeAspect="1" noChangeShapeType="1"/>
              </p:cNvSpPr>
              <p:nvPr/>
            </p:nvSpPr>
            <p:spPr bwMode="auto">
              <a:xfrm>
                <a:off x="3216" y="1944"/>
                <a:ext cx="19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1"/>
              <p:cNvSpPr>
                <a:spLocks noChangeAspect="1" noChangeShapeType="1"/>
              </p:cNvSpPr>
              <p:nvPr/>
            </p:nvSpPr>
            <p:spPr bwMode="auto">
              <a:xfrm>
                <a:off x="3216" y="1992"/>
                <a:ext cx="19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09"/>
            <p:cNvGrpSpPr>
              <a:grpSpLocks/>
            </p:cNvGrpSpPr>
            <p:nvPr/>
          </p:nvGrpSpPr>
          <p:grpSpPr bwMode="auto">
            <a:xfrm rot="16200000">
              <a:off x="3248330" y="3519827"/>
              <a:ext cx="285752" cy="1071570"/>
              <a:chOff x="3935" y="1728"/>
              <a:chExt cx="96" cy="480"/>
            </a:xfrm>
          </p:grpSpPr>
          <p:sp>
            <p:nvSpPr>
              <p:cNvPr id="19" name="Arc 59"/>
              <p:cNvSpPr>
                <a:spLocks noChangeAspect="1"/>
              </p:cNvSpPr>
              <p:nvPr/>
            </p:nvSpPr>
            <p:spPr bwMode="auto">
              <a:xfrm rot="5400000" flipV="1">
                <a:off x="3947" y="1895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rc 60"/>
              <p:cNvSpPr>
                <a:spLocks noChangeAspect="1"/>
              </p:cNvSpPr>
              <p:nvPr/>
            </p:nvSpPr>
            <p:spPr bwMode="auto">
              <a:xfrm rot="5400000" flipV="1">
                <a:off x="3947" y="1943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rc 61"/>
              <p:cNvSpPr>
                <a:spLocks noChangeAspect="1"/>
              </p:cNvSpPr>
              <p:nvPr/>
            </p:nvSpPr>
            <p:spPr bwMode="auto">
              <a:xfrm rot="5400000" flipV="1">
                <a:off x="3946" y="1991"/>
                <a:ext cx="25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rc 62"/>
              <p:cNvSpPr>
                <a:spLocks noChangeAspect="1"/>
              </p:cNvSpPr>
              <p:nvPr/>
            </p:nvSpPr>
            <p:spPr bwMode="auto">
              <a:xfrm rot="5400000" flipV="1">
                <a:off x="3947" y="1847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63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1" y="1770"/>
                <a:ext cx="8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4"/>
              <p:cNvSpPr>
                <a:spLocks noChangeAspect="1" noChangeShapeType="1"/>
              </p:cNvSpPr>
              <p:nvPr/>
            </p:nvSpPr>
            <p:spPr bwMode="auto">
              <a:xfrm rot="5400000" flipH="1">
                <a:off x="3940" y="2166"/>
                <a:ext cx="85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rc 65"/>
              <p:cNvSpPr>
                <a:spLocks noChangeAspect="1"/>
              </p:cNvSpPr>
              <p:nvPr/>
            </p:nvSpPr>
            <p:spPr bwMode="auto">
              <a:xfrm rot="5400000">
                <a:off x="3970" y="1870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rc 66"/>
              <p:cNvSpPr>
                <a:spLocks noChangeAspect="1"/>
              </p:cNvSpPr>
              <p:nvPr/>
            </p:nvSpPr>
            <p:spPr bwMode="auto">
              <a:xfrm rot="5400000">
                <a:off x="3970" y="1918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rc 67"/>
              <p:cNvSpPr>
                <a:spLocks noChangeAspect="1"/>
              </p:cNvSpPr>
              <p:nvPr/>
            </p:nvSpPr>
            <p:spPr bwMode="auto">
              <a:xfrm rot="5400000" flipV="1">
                <a:off x="3947" y="2039"/>
                <a:ext cx="24" cy="48"/>
              </a:xfrm>
              <a:custGeom>
                <a:avLst/>
                <a:gdLst>
                  <a:gd name="G0" fmla="+- 21580 0 0"/>
                  <a:gd name="G1" fmla="+- 21600 0 0"/>
                  <a:gd name="G2" fmla="+- 21600 0 0"/>
                  <a:gd name="T0" fmla="*/ 0 w 43180"/>
                  <a:gd name="T1" fmla="*/ 20662 h 21600"/>
                  <a:gd name="T2" fmla="*/ 43180 w 43180"/>
                  <a:gd name="T3" fmla="*/ 21600 h 21600"/>
                  <a:gd name="T4" fmla="*/ 21580 w 4318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80" h="21600" fill="none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</a:path>
                  <a:path w="43180" h="21600" stroke="0" extrusionOk="0">
                    <a:moveTo>
                      <a:pt x="0" y="20662"/>
                    </a:moveTo>
                    <a:cubicBezTo>
                      <a:pt x="502" y="9108"/>
                      <a:pt x="10015" y="-1"/>
                      <a:pt x="21580" y="0"/>
                    </a:cubicBezTo>
                    <a:cubicBezTo>
                      <a:pt x="33509" y="0"/>
                      <a:pt x="43180" y="9670"/>
                      <a:pt x="43180" y="21600"/>
                    </a:cubicBezTo>
                    <a:lnTo>
                      <a:pt x="2158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rc 68"/>
              <p:cNvSpPr>
                <a:spLocks noChangeAspect="1"/>
              </p:cNvSpPr>
              <p:nvPr/>
            </p:nvSpPr>
            <p:spPr bwMode="auto">
              <a:xfrm rot="5400000">
                <a:off x="3970" y="1966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rc 69"/>
              <p:cNvSpPr>
                <a:spLocks noChangeAspect="1"/>
              </p:cNvSpPr>
              <p:nvPr/>
            </p:nvSpPr>
            <p:spPr bwMode="auto">
              <a:xfrm rot="5400000">
                <a:off x="3970" y="2014"/>
                <a:ext cx="72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rc 70"/>
              <p:cNvSpPr>
                <a:spLocks noChangeAspect="1"/>
              </p:cNvSpPr>
              <p:nvPr/>
            </p:nvSpPr>
            <p:spPr bwMode="auto">
              <a:xfrm rot="5400000">
                <a:off x="3969" y="182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Arc 71"/>
              <p:cNvSpPr>
                <a:spLocks noChangeAspect="1"/>
              </p:cNvSpPr>
              <p:nvPr/>
            </p:nvSpPr>
            <p:spPr bwMode="auto">
              <a:xfrm rot="5400000">
                <a:off x="3969" y="2063"/>
                <a:ext cx="73" cy="5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 w 43200"/>
                  <a:gd name="T1" fmla="*/ 22481 h 22481"/>
                  <a:gd name="T2" fmla="*/ 43200 w 43200"/>
                  <a:gd name="T3" fmla="*/ 21600 h 22481"/>
                  <a:gd name="T4" fmla="*/ 21600 w 43200"/>
                  <a:gd name="T5" fmla="*/ 21600 h 2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481" fill="none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481" stroke="0" extrusionOk="0">
                    <a:moveTo>
                      <a:pt x="17" y="22481"/>
                    </a:moveTo>
                    <a:cubicBezTo>
                      <a:pt x="5" y="22187"/>
                      <a:pt x="0" y="2189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206"/>
            <p:cNvGrpSpPr>
              <a:grpSpLocks/>
            </p:cNvGrpSpPr>
            <p:nvPr/>
          </p:nvGrpSpPr>
          <p:grpSpPr bwMode="auto">
            <a:xfrm>
              <a:off x="2700320" y="2981999"/>
              <a:ext cx="304800" cy="762000"/>
              <a:chOff x="4224" y="2400"/>
              <a:chExt cx="192" cy="480"/>
            </a:xfrm>
          </p:grpSpPr>
          <p:sp>
            <p:nvSpPr>
              <p:cNvPr id="33" name="Oval 20"/>
              <p:cNvSpPr>
                <a:spLocks noChangeAspect="1" noChangeArrowheads="1"/>
              </p:cNvSpPr>
              <p:nvPr/>
            </p:nvSpPr>
            <p:spPr bwMode="auto">
              <a:xfrm>
                <a:off x="4224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4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4320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4320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Aspect="1" noChangeShapeType="1"/>
              </p:cNvSpPr>
              <p:nvPr/>
            </p:nvSpPr>
            <p:spPr bwMode="auto">
              <a:xfrm>
                <a:off x="4296" y="2592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4"/>
              <p:cNvSpPr>
                <a:spLocks noChangeAspect="1" noChangeShapeType="1"/>
              </p:cNvSpPr>
              <p:nvPr/>
            </p:nvSpPr>
            <p:spPr bwMode="auto">
              <a:xfrm>
                <a:off x="4320" y="2568"/>
                <a:ext cx="0" cy="4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Aspect="1" noChangeShapeType="1"/>
              </p:cNvSpPr>
              <p:nvPr/>
            </p:nvSpPr>
            <p:spPr bwMode="auto">
              <a:xfrm>
                <a:off x="4296" y="2688"/>
                <a:ext cx="48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205"/>
            <p:cNvGrpSpPr>
              <a:grpSpLocks/>
            </p:cNvGrpSpPr>
            <p:nvPr/>
          </p:nvGrpSpPr>
          <p:grpSpPr bwMode="auto">
            <a:xfrm>
              <a:off x="5557840" y="3300410"/>
              <a:ext cx="304800" cy="762000"/>
              <a:chOff x="3888" y="2400"/>
              <a:chExt cx="192" cy="480"/>
            </a:xfrm>
          </p:grpSpPr>
          <p:sp>
            <p:nvSpPr>
              <p:cNvPr id="40" name="Oval 40"/>
              <p:cNvSpPr>
                <a:spLocks noChangeAspect="1" noChangeArrowheads="1"/>
              </p:cNvSpPr>
              <p:nvPr/>
            </p:nvSpPr>
            <p:spPr bwMode="auto">
              <a:xfrm>
                <a:off x="3888" y="2544"/>
                <a:ext cx="192" cy="192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1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3984" y="2400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2"/>
              <p:cNvSpPr>
                <a:spLocks noChangeAspect="1" noChangeShapeType="1"/>
              </p:cNvSpPr>
              <p:nvPr/>
            </p:nvSpPr>
            <p:spPr bwMode="auto">
              <a:xfrm flipV="1">
                <a:off x="3984" y="2736"/>
                <a:ext cx="0" cy="14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3"/>
              <p:cNvSpPr>
                <a:spLocks noChangeAspect="1" noChangeShapeType="1"/>
              </p:cNvSpPr>
              <p:nvPr/>
            </p:nvSpPr>
            <p:spPr bwMode="auto">
              <a:xfrm>
                <a:off x="3984" y="2568"/>
                <a:ext cx="0" cy="12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none" w="sm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>
                <a:spLocks noChangeAspect="1"/>
              </p:cNvSpPr>
              <p:nvPr/>
            </p:nvSpPr>
            <p:spPr bwMode="auto">
              <a:xfrm rot="5400000" flipH="1">
                <a:off x="3960" y="2664"/>
                <a:ext cx="48" cy="4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96" y="0"/>
                  </a:cxn>
                  <a:cxn ang="0">
                    <a:pos x="96" y="96"/>
                  </a:cxn>
                  <a:cxn ang="0">
                    <a:pos x="0" y="48"/>
                  </a:cxn>
                </a:cxnLst>
                <a:rect l="0" t="0" r="r" b="b"/>
                <a:pathLst>
                  <a:path w="96" h="96">
                    <a:moveTo>
                      <a:pt x="0" y="48"/>
                    </a:moveTo>
                    <a:lnTo>
                      <a:pt x="96" y="0"/>
                    </a:lnTo>
                    <a:lnTo>
                      <a:pt x="96" y="96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6" name="Straight Connector 45"/>
            <p:cNvCxnSpPr/>
            <p:nvPr/>
          </p:nvCxnSpPr>
          <p:spPr bwMode="auto">
            <a:xfrm rot="10800000">
              <a:off x="2855422" y="2984042"/>
              <a:ext cx="155941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>
              <a:stCxn id="35" idx="0"/>
              <a:endCxn id="23" idx="1"/>
            </p:cNvCxnSpPr>
            <p:nvPr/>
          </p:nvCxnSpPr>
          <p:spPr bwMode="auto">
            <a:xfrm rot="16200000" flipH="1">
              <a:off x="2698077" y="3898641"/>
              <a:ext cx="313101" cy="381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926991" y="4055612"/>
              <a:ext cx="114300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Freeform 12"/>
            <p:cNvSpPr>
              <a:spLocks noChangeAspect="1"/>
            </p:cNvSpPr>
            <p:nvPr/>
          </p:nvSpPr>
          <p:spPr bwMode="auto">
            <a:xfrm rot="10800000">
              <a:off x="3855553" y="2984042"/>
              <a:ext cx="214314" cy="1071572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192"/>
                </a:cxn>
                <a:cxn ang="0">
                  <a:pos x="192" y="240"/>
                </a:cxn>
                <a:cxn ang="0">
                  <a:pos x="0" y="336"/>
                </a:cxn>
                <a:cxn ang="0">
                  <a:pos x="192" y="432"/>
                </a:cxn>
                <a:cxn ang="0">
                  <a:pos x="0" y="528"/>
                </a:cxn>
                <a:cxn ang="0">
                  <a:pos x="192" y="624"/>
                </a:cxn>
                <a:cxn ang="0">
                  <a:pos x="0" y="720"/>
                </a:cxn>
                <a:cxn ang="0">
                  <a:pos x="96" y="768"/>
                </a:cxn>
                <a:cxn ang="0">
                  <a:pos x="96" y="960"/>
                </a:cxn>
              </a:cxnLst>
              <a:rect l="0" t="0" r="r" b="b"/>
              <a:pathLst>
                <a:path w="192" h="960">
                  <a:moveTo>
                    <a:pt x="96" y="0"/>
                  </a:moveTo>
                  <a:lnTo>
                    <a:pt x="96" y="192"/>
                  </a:lnTo>
                  <a:lnTo>
                    <a:pt x="192" y="240"/>
                  </a:lnTo>
                  <a:lnTo>
                    <a:pt x="0" y="336"/>
                  </a:lnTo>
                  <a:lnTo>
                    <a:pt x="192" y="432"/>
                  </a:lnTo>
                  <a:lnTo>
                    <a:pt x="0" y="528"/>
                  </a:lnTo>
                  <a:lnTo>
                    <a:pt x="192" y="624"/>
                  </a:lnTo>
                  <a:lnTo>
                    <a:pt x="0" y="720"/>
                  </a:lnTo>
                  <a:lnTo>
                    <a:pt x="96" y="768"/>
                  </a:lnTo>
                  <a:lnTo>
                    <a:pt x="96" y="960"/>
                  </a:ln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 rot="10800000">
              <a:off x="5414965" y="2984042"/>
              <a:ext cx="29797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>
              <a:endCxn id="41" idx="1"/>
            </p:cNvCxnSpPr>
            <p:nvPr/>
          </p:nvCxnSpPr>
          <p:spPr bwMode="auto">
            <a:xfrm rot="16200000" flipH="1">
              <a:off x="5548315" y="3138485"/>
              <a:ext cx="320446" cy="34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Oval 58"/>
            <p:cNvSpPr/>
            <p:nvPr/>
          </p:nvSpPr>
          <p:spPr bwMode="auto">
            <a:xfrm>
              <a:off x="2343130" y="2657468"/>
              <a:ext cx="2071702" cy="192882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414832" y="2371716"/>
              <a:ext cx="1857388" cy="1928826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640691" y="6542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a</a:t>
            </a:r>
            <a:endParaRPr lang="de-DE" dirty="0">
              <a:latin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996327" y="5432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+mn-lt"/>
              </a:rPr>
              <a:t>b</a:t>
            </a:r>
            <a:endParaRPr lang="de-DE" dirty="0"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65DB78-39BF-48E8-86B4-BC6B0D2A53D6}"/>
              </a:ext>
            </a:extLst>
          </p:cNvPr>
          <p:cNvSpPr/>
          <p:nvPr/>
        </p:nvSpPr>
        <p:spPr bwMode="auto">
          <a:xfrm>
            <a:off x="7928914" y="1054055"/>
            <a:ext cx="45719" cy="4571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Times New Roman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CBE8F13-764F-4136-9BE5-85847F1CC005}"/>
              </a:ext>
            </a:extLst>
          </p:cNvPr>
          <p:cNvSpPr/>
          <p:nvPr/>
        </p:nvSpPr>
        <p:spPr bwMode="auto">
          <a:xfrm>
            <a:off x="7982240" y="2383252"/>
            <a:ext cx="45719" cy="45719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D146F-559B-4E18-86A9-215F3A86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90E07-7A80-44A8-8CDB-7ABBE6A3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49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Serielle kretser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14" y="1813637"/>
            <a:ext cx="9596776" cy="4953000"/>
          </a:xfrm>
        </p:spPr>
        <p:txBody>
          <a:bodyPr/>
          <a:lstStyle/>
          <a:p>
            <a:r>
              <a:rPr lang="nb-NO" sz="2000" dirty="0"/>
              <a:t>En seriell krets har </a:t>
            </a:r>
          </a:p>
          <a:p>
            <a:pPr marL="857250" lvl="1" indent="-342900">
              <a:buSzPct val="100000"/>
              <a:buFont typeface="+mj-lt"/>
              <a:buAutoNum type="arabicPeriod"/>
            </a:pPr>
            <a:r>
              <a:rPr lang="nb-NO" sz="1600" dirty="0"/>
              <a:t>minst én kilde og/eller ett element </a:t>
            </a:r>
            <a:r>
              <a:rPr lang="nb-NO" sz="1600" b="1" dirty="0"/>
              <a:t>og </a:t>
            </a:r>
          </a:p>
          <a:p>
            <a:pPr marL="857250" lvl="1" indent="-342900">
              <a:buSzPct val="100000"/>
              <a:buFont typeface="+mj-lt"/>
              <a:buAutoNum type="arabicPeriod"/>
            </a:pPr>
            <a:r>
              <a:rPr lang="nb-NO" sz="1600" dirty="0"/>
              <a:t>én felles løkke som strømmen går igjennom (samme strøm går gjennom alle elementer)</a:t>
            </a:r>
          </a:p>
          <a:p>
            <a:pPr lvl="1"/>
            <a:endParaRPr lang="nb-NO" sz="1600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514350" lvl="1" indent="0">
              <a:buNone/>
            </a:pPr>
            <a:endParaRPr lang="nb-NO" dirty="0"/>
          </a:p>
          <a:p>
            <a:pPr marL="514350" lvl="1" indent="0">
              <a:buNone/>
            </a:pPr>
            <a:endParaRPr lang="nb-NO" dirty="0"/>
          </a:p>
          <a:p>
            <a:r>
              <a:rPr lang="nb-NO" sz="2000" dirty="0">
                <a:solidFill>
                  <a:srgbClr val="0070C0"/>
                </a:solidFill>
              </a:rPr>
              <a:t>Spørsmål</a:t>
            </a:r>
          </a:p>
          <a:p>
            <a:pPr marL="514350" lvl="1" indent="0">
              <a:buNone/>
            </a:pPr>
            <a:r>
              <a:rPr lang="nb-NO" sz="1600" b="1" dirty="0">
                <a:solidFill>
                  <a:srgbClr val="0070C0"/>
                </a:solidFill>
              </a:rPr>
              <a:t>1)</a:t>
            </a:r>
            <a:r>
              <a:rPr lang="nb-NO" sz="1600" dirty="0">
                <a:solidFill>
                  <a:srgbClr val="0070C0"/>
                </a:solidFill>
              </a:rPr>
              <a:t> Hvor mange aktive og passive elementer har kretsene over?</a:t>
            </a:r>
          </a:p>
          <a:p>
            <a:pPr marL="514350" lvl="1" indent="0">
              <a:buNone/>
            </a:pPr>
            <a:r>
              <a:rPr lang="nb-NO" sz="1600" b="1" dirty="0">
                <a:solidFill>
                  <a:srgbClr val="0070C0"/>
                </a:solidFill>
              </a:rPr>
              <a:t>2)</a:t>
            </a:r>
            <a:r>
              <a:rPr lang="nb-NO" sz="1600" dirty="0">
                <a:solidFill>
                  <a:srgbClr val="0070C0"/>
                </a:solidFill>
              </a:rPr>
              <a:t> Hvor mange noder har kretsene?</a:t>
            </a:r>
          </a:p>
          <a:p>
            <a:pPr marL="514350" lvl="1" indent="0">
              <a:buNone/>
            </a:pPr>
            <a:r>
              <a:rPr lang="nb-NO" sz="1600" b="1" dirty="0">
                <a:solidFill>
                  <a:srgbClr val="0070C0"/>
                </a:solidFill>
              </a:rPr>
              <a:t>3)</a:t>
            </a:r>
            <a:r>
              <a:rPr lang="nb-NO" sz="1600" dirty="0">
                <a:solidFill>
                  <a:srgbClr val="0070C0"/>
                </a:solidFill>
              </a:rPr>
              <a:t> Hva er den funksjonelle forskjellen mellom dem?</a:t>
            </a:r>
          </a:p>
          <a:p>
            <a:pPr marL="514350" lvl="1" indent="0">
              <a:buNone/>
            </a:pPr>
            <a:r>
              <a:rPr lang="nb-NO" sz="1600" b="1" dirty="0">
                <a:solidFill>
                  <a:srgbClr val="0070C0"/>
                </a:solidFill>
              </a:rPr>
              <a:t>4)</a:t>
            </a:r>
            <a:r>
              <a:rPr lang="nb-NO" sz="1600" dirty="0">
                <a:solidFill>
                  <a:srgbClr val="0070C0"/>
                </a:solidFill>
              </a:rPr>
              <a:t> Hva er sammenhengen mellom strømmene som går gjennom R</a:t>
            </a:r>
            <a:r>
              <a:rPr lang="nb-NO" sz="1600" baseline="-25000" dirty="0">
                <a:solidFill>
                  <a:srgbClr val="0070C0"/>
                </a:solidFill>
              </a:rPr>
              <a:t>1</a:t>
            </a:r>
            <a:r>
              <a:rPr lang="nb-NO" sz="1600" dirty="0">
                <a:solidFill>
                  <a:srgbClr val="0070C0"/>
                </a:solidFill>
              </a:rPr>
              <a:t>, R</a:t>
            </a:r>
            <a:r>
              <a:rPr lang="nb-NO" sz="1600" baseline="-25000" dirty="0">
                <a:solidFill>
                  <a:srgbClr val="0070C0"/>
                </a:solidFill>
              </a:rPr>
              <a:t>2,</a:t>
            </a:r>
            <a:r>
              <a:rPr lang="nb-NO" sz="1600" dirty="0">
                <a:solidFill>
                  <a:srgbClr val="0070C0"/>
                </a:solidFill>
              </a:rPr>
              <a:t> R</a:t>
            </a:r>
            <a:r>
              <a:rPr lang="nb-NO" sz="1600" baseline="-25000" dirty="0">
                <a:solidFill>
                  <a:srgbClr val="0070C0"/>
                </a:solidFill>
              </a:rPr>
              <a:t>3</a:t>
            </a:r>
            <a:r>
              <a:rPr lang="nb-NO" sz="1600" dirty="0">
                <a:solidFill>
                  <a:srgbClr val="0070C0"/>
                </a:solidFill>
              </a:rPr>
              <a:t> og kilden </a:t>
            </a:r>
            <a:r>
              <a:rPr lang="nb-NO" sz="1600" dirty="0" err="1">
                <a:solidFill>
                  <a:srgbClr val="0070C0"/>
                </a:solidFill>
              </a:rPr>
              <a:t>V</a:t>
            </a:r>
            <a:r>
              <a:rPr lang="nb-NO" sz="1600" baseline="-25000" dirty="0" err="1">
                <a:solidFill>
                  <a:srgbClr val="0070C0"/>
                </a:solidFill>
              </a:rPr>
              <a:t>s</a:t>
            </a:r>
            <a:r>
              <a:rPr lang="nb-NO" sz="1600" dirty="0">
                <a:solidFill>
                  <a:srgbClr val="0070C0"/>
                </a:solidFill>
              </a:rPr>
              <a:t>?</a:t>
            </a:r>
          </a:p>
          <a:p>
            <a:pPr marL="514350" lvl="1" indent="0">
              <a:buNone/>
            </a:pPr>
            <a:r>
              <a:rPr lang="nb-NO" sz="1600" b="1" dirty="0">
                <a:solidFill>
                  <a:srgbClr val="0070C0"/>
                </a:solidFill>
              </a:rPr>
              <a:t>5)</a:t>
            </a:r>
            <a:r>
              <a:rPr lang="nb-NO" sz="1600" dirty="0">
                <a:solidFill>
                  <a:srgbClr val="0070C0"/>
                </a:solidFill>
              </a:rPr>
              <a:t> Hvis vi ønsker å måle strømmen som går i kretsen: hvor må vi gjøre dette?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08A17E-0831-4CDB-9947-10739224DF1F}"/>
              </a:ext>
            </a:extLst>
          </p:cNvPr>
          <p:cNvGrpSpPr/>
          <p:nvPr/>
        </p:nvGrpSpPr>
        <p:grpSpPr>
          <a:xfrm>
            <a:off x="1295400" y="2793504"/>
            <a:ext cx="7731893" cy="2015193"/>
            <a:chOff x="1240210" y="3297560"/>
            <a:chExt cx="7731893" cy="2015193"/>
          </a:xfrm>
        </p:grpSpPr>
        <p:graphicFrame>
          <p:nvGraphicFramePr>
            <p:cNvPr id="1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4101390"/>
                </p:ext>
              </p:extLst>
            </p:nvPr>
          </p:nvGraphicFramePr>
          <p:xfrm>
            <a:off x="1656903" y="3558282"/>
            <a:ext cx="7315200" cy="1630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3733059" imgH="831657" progId="CorelDRAW.Graphic.12">
                    <p:embed/>
                  </p:oleObj>
                </mc:Choice>
                <mc:Fallback>
                  <p:oleObj name="CorelDRAW" r:id="rId3" imgW="3733059" imgH="831657" progId="CorelDRAW.Graphic.12">
                    <p:embed/>
                    <p:pic>
                      <p:nvPicPr>
                        <p:cNvPr id="1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6903" y="3558282"/>
                          <a:ext cx="7315200" cy="1630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1240210" y="4100881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+mj-lt"/>
                </a:rPr>
                <a:t>V</a:t>
              </a:r>
              <a:r>
                <a:rPr lang="en-US" sz="1600" baseline="-25000" dirty="0">
                  <a:latin typeface="+mj-lt"/>
                </a:rPr>
                <a:t>S</a:t>
              </a: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3911507" y="4595203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+mj-lt"/>
                </a:rPr>
                <a:t>V</a:t>
              </a:r>
              <a:r>
                <a:rPr lang="en-US" sz="1600" baseline="-25000">
                  <a:latin typeface="+mj-lt"/>
                </a:rPr>
                <a:t>S</a:t>
              </a:r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6928842" y="4152290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+mj-lt"/>
                </a:rPr>
                <a:t>V</a:t>
              </a:r>
              <a:r>
                <a:rPr lang="en-US" sz="1600" baseline="-25000" dirty="0">
                  <a:latin typeface="+mj-lt"/>
                </a:rPr>
                <a:t>S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463707" y="3757003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+mj-lt"/>
                </a:rPr>
                <a:t>R</a:t>
              </a:r>
              <a:r>
                <a:rPr lang="en-US" sz="1600" baseline="-25000" dirty="0">
                  <a:latin typeface="+mj-lt"/>
                </a:rPr>
                <a:t>1</a:t>
              </a: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4688181" y="4169753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+mj-lt"/>
                </a:rPr>
                <a:t>R</a:t>
              </a:r>
              <a:r>
                <a:rPr lang="en-US" sz="1600" baseline="-25000" dirty="0">
                  <a:latin typeface="+mj-lt"/>
                </a:rPr>
                <a:t>1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8254907" y="3297560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+mj-lt"/>
                </a:rPr>
                <a:t>R</a:t>
              </a:r>
              <a:r>
                <a:rPr lang="en-US" sz="1600" baseline="-25000" dirty="0">
                  <a:latin typeface="+mj-lt"/>
                </a:rPr>
                <a:t>1</a:t>
              </a:r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2920907" y="4171691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+mj-lt"/>
                </a:rPr>
                <a:t>R</a:t>
              </a:r>
              <a:r>
                <a:rPr lang="en-US" sz="1600" baseline="-25000" dirty="0">
                  <a:latin typeface="+mj-lt"/>
                </a:rPr>
                <a:t>2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5371574" y="4137855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+mj-lt"/>
                </a:rPr>
                <a:t>R</a:t>
              </a:r>
              <a:r>
                <a:rPr lang="en-US" sz="1600" baseline="-25000" dirty="0">
                  <a:latin typeface="+mj-lt"/>
                </a:rPr>
                <a:t>2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8152978" y="3854947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+mj-lt"/>
                </a:rPr>
                <a:t>R</a:t>
              </a:r>
              <a:r>
                <a:rPr lang="en-US" sz="1600" baseline="-25000" dirty="0">
                  <a:latin typeface="+mj-lt"/>
                </a:rPr>
                <a:t>2</a:t>
              </a: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2463707" y="4976203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+mj-lt"/>
                </a:rPr>
                <a:t>R</a:t>
              </a:r>
              <a:r>
                <a:rPr lang="en-US" sz="1600" baseline="-25000">
                  <a:latin typeface="+mj-lt"/>
                </a:rPr>
                <a:t>3</a:t>
              </a: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6088757" y="4171691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+mj-lt"/>
                </a:rPr>
                <a:t>R</a:t>
              </a:r>
              <a:r>
                <a:rPr lang="en-US" sz="1600" baseline="-25000" dirty="0">
                  <a:latin typeface="+mj-lt"/>
                </a:rPr>
                <a:t>3</a:t>
              </a: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8254907" y="4446310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latin typeface="+mj-lt"/>
                </a:rPr>
                <a:t>R</a:t>
              </a:r>
              <a:r>
                <a:rPr lang="en-US" sz="1600" baseline="-25000" dirty="0">
                  <a:latin typeface="+mj-lt"/>
                </a:rPr>
                <a:t>3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9A2FC-9AA4-4A01-AA09-0FDB248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0050A-2679-4B0A-ACA1-0CB03731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857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Total resistans i serielle kretser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146" y="1978744"/>
            <a:ext cx="9433048" cy="4953000"/>
          </a:xfrm>
        </p:spPr>
        <p:txBody>
          <a:bodyPr/>
          <a:lstStyle/>
          <a:p>
            <a:r>
              <a:rPr lang="nb-NO" sz="2000" dirty="0"/>
              <a:t>Den totale resistansen i en seriell krets er lik summen av resistansen til enkeltelementene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sz="2000" dirty="0"/>
              <a:t>Den totale resistansen for N resistanser i serie er </a:t>
            </a:r>
            <a:r>
              <a:rPr lang="nb-NO" sz="2000" i="1" dirty="0" err="1"/>
              <a:t>R</a:t>
            </a:r>
            <a:r>
              <a:rPr lang="nb-NO" sz="2000" i="1" baseline="-25000" dirty="0" err="1"/>
              <a:t>tot</a:t>
            </a:r>
            <a:r>
              <a:rPr lang="nb-NO" sz="2000" i="1" dirty="0"/>
              <a:t>=R</a:t>
            </a:r>
            <a:r>
              <a:rPr lang="nb-NO" sz="2000" i="1" baseline="-25000" dirty="0"/>
              <a:t>1</a:t>
            </a:r>
            <a:r>
              <a:rPr lang="nb-NO" sz="2000" i="1" dirty="0"/>
              <a:t>+R</a:t>
            </a:r>
            <a:r>
              <a:rPr lang="nb-NO" sz="2000" i="1" baseline="-25000" dirty="0"/>
              <a:t>2</a:t>
            </a:r>
            <a:r>
              <a:rPr lang="nb-NO" sz="2000" i="1" dirty="0"/>
              <a:t>+....+R</a:t>
            </a:r>
            <a:r>
              <a:rPr lang="nb-NO" sz="2000" i="1" baseline="-25000" dirty="0"/>
              <a:t>N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51435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514350" lvl="1" indent="0">
              <a:buNone/>
            </a:pPr>
            <a:endParaRPr lang="nb-NO" dirty="0"/>
          </a:p>
          <a:p>
            <a:pPr marL="514350" lvl="1" indent="0">
              <a:buNone/>
            </a:pPr>
            <a:endParaRPr lang="nb-NO" dirty="0"/>
          </a:p>
        </p:txBody>
      </p:sp>
      <p:graphicFrame>
        <p:nvGraphicFramePr>
          <p:cNvPr id="25" name="Object 26"/>
          <p:cNvGraphicFramePr>
            <a:graphicFrameLocks noChangeAspect="1"/>
          </p:cNvGraphicFramePr>
          <p:nvPr/>
        </p:nvGraphicFramePr>
        <p:xfrm>
          <a:off x="520700" y="2865438"/>
          <a:ext cx="3900488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187000" imgH="1238400" progId="CorelDRAW.Graphic.9">
                  <p:embed/>
                </p:oleObj>
              </mc:Choice>
              <mc:Fallback>
                <p:oleObj name="CorelDRAW" r:id="rId3" imgW="2187000" imgH="1238400" progId="CorelDRAW.Graphic.9">
                  <p:embed/>
                  <p:pic>
                    <p:nvPicPr>
                      <p:cNvPr id="2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865438"/>
                        <a:ext cx="3900488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4712130" y="3639504"/>
            <a:ext cx="5112568" cy="7947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1233" tIns="50617" rIns="101233" bIns="50617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=0.68 k</a:t>
            </a:r>
            <a:r>
              <a:rPr lang="el-GR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Ω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+ 1.5 k</a:t>
            </a:r>
            <a:r>
              <a:rPr lang="el-GR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Ω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+ 2.2 k</a:t>
            </a:r>
            <a:r>
              <a:rPr lang="el-GR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Ω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= 4.38 k</a:t>
            </a:r>
            <a:r>
              <a:rPr lang="el-GR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Ω</a:t>
            </a:r>
            <a:endParaRPr lang="en-GB" sz="18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R</a:t>
            </a:r>
            <a:r>
              <a:rPr lang="en-GB" sz="1800" baseline="-25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1</a:t>
            </a:r>
            <a:r>
              <a:rPr lang="en-GB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, R</a:t>
            </a:r>
            <a:r>
              <a:rPr lang="en-GB" sz="1800" baseline="-25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2</a:t>
            </a:r>
            <a:r>
              <a:rPr lang="en-GB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og</a:t>
            </a:r>
            <a:r>
              <a:rPr lang="en-GB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R</a:t>
            </a:r>
            <a:r>
              <a:rPr lang="en-GB" sz="1800" baseline="-250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3</a:t>
            </a:r>
            <a:r>
              <a:rPr lang="en-GB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kan</a:t>
            </a:r>
            <a:r>
              <a:rPr lang="en-GB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erstattes</a:t>
            </a:r>
            <a:r>
              <a:rPr lang="en-GB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av</a:t>
            </a:r>
            <a:r>
              <a:rPr lang="en-GB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én</a:t>
            </a:r>
            <a:r>
              <a:rPr lang="en-GB" sz="18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resistor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92B7C-FBD2-4497-9E50-5DDE71B6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BC444-E15D-4C84-A315-5009BA03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49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40210" y="705272"/>
            <a:ext cx="8686800" cy="650875"/>
          </a:xfrm>
        </p:spPr>
        <p:txBody>
          <a:bodyPr/>
          <a:lstStyle/>
          <a:p>
            <a:r>
              <a:rPr lang="nb-NO" dirty="0"/>
              <a:t>Kirchhoffs spenningslov (KVL)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114" y="1449812"/>
            <a:ext cx="9721080" cy="5160116"/>
          </a:xfrm>
        </p:spPr>
        <p:txBody>
          <a:bodyPr/>
          <a:lstStyle/>
          <a:p>
            <a:r>
              <a:rPr lang="nb-NO" sz="2000" dirty="0"/>
              <a:t>En krets kan består av mer enn én kilde</a:t>
            </a:r>
            <a:endParaRPr lang="nb-NO" sz="2200" dirty="0"/>
          </a:p>
          <a:p>
            <a:pPr lvl="1"/>
            <a:r>
              <a:rPr lang="nb-NO" sz="1800" dirty="0"/>
              <a:t>F.eks har batteridrevne kretser har ofte flere batterier koblet i serie</a:t>
            </a:r>
            <a:r>
              <a:rPr lang="nb-NO" sz="1900" dirty="0"/>
              <a:t>,</a:t>
            </a:r>
          </a:p>
          <a:p>
            <a:pPr lvl="2"/>
            <a:r>
              <a:rPr lang="nb-NO" sz="1600" dirty="0"/>
              <a:t>Lommelykt med 1,5 v enkeltbatterier, eks AA- eller AAA-størrelse</a:t>
            </a:r>
          </a:p>
          <a:p>
            <a:pPr marL="804863" lvl="2" indent="0">
              <a:buNone/>
            </a:pPr>
            <a:endParaRPr lang="nb-NO" sz="1600" dirty="0"/>
          </a:p>
          <a:p>
            <a:pPr marL="804863" lvl="2" indent="0">
              <a:buNone/>
            </a:pPr>
            <a:endParaRPr lang="nb-NO" sz="1600" dirty="0"/>
          </a:p>
          <a:p>
            <a:pPr marL="804863" lvl="2" indent="0">
              <a:buNone/>
            </a:pPr>
            <a:endParaRPr lang="nb-NO" sz="1600" dirty="0"/>
          </a:p>
          <a:p>
            <a:pPr marL="804863" lvl="2" indent="0">
              <a:buNone/>
            </a:pPr>
            <a:endParaRPr lang="nb-NO" sz="1600" dirty="0"/>
          </a:p>
          <a:p>
            <a:pPr marL="804863" lvl="2" indent="0">
              <a:buNone/>
            </a:pPr>
            <a:endParaRPr lang="nb-NO" sz="1600" dirty="0"/>
          </a:p>
          <a:p>
            <a:pPr lvl="2"/>
            <a:r>
              <a:rPr lang="nb-NO" sz="1600" dirty="0"/>
              <a:t>Elbilbatterier, f.eks Li-Ion med 3,6 v enkeltceller</a:t>
            </a:r>
          </a:p>
          <a:p>
            <a:pPr lvl="2"/>
            <a:endParaRPr lang="nb-NO" sz="1600" dirty="0"/>
          </a:p>
          <a:p>
            <a:pPr lvl="2"/>
            <a:endParaRPr lang="nb-NO" sz="1600" dirty="0"/>
          </a:p>
          <a:p>
            <a:pPr lvl="2"/>
            <a:endParaRPr lang="nb-NO" sz="1600" dirty="0"/>
          </a:p>
          <a:p>
            <a:pPr lvl="2"/>
            <a:endParaRPr lang="nb-NO" sz="1600" dirty="0"/>
          </a:p>
          <a:p>
            <a:pPr lvl="2"/>
            <a:endParaRPr lang="nb-NO" sz="2000" dirty="0"/>
          </a:p>
          <a:p>
            <a:endParaRPr lang="nb-NO" sz="2000" dirty="0"/>
          </a:p>
          <a:p>
            <a:r>
              <a:rPr lang="nb-NO" sz="2000" b="1" dirty="0"/>
              <a:t>Kirchhoffs spenningslov </a:t>
            </a:r>
            <a:r>
              <a:rPr lang="nb-NO" sz="2000" dirty="0"/>
              <a:t>kan brukes</a:t>
            </a:r>
            <a:r>
              <a:rPr lang="nb-NO" sz="2000" i="1" dirty="0"/>
              <a:t> </a:t>
            </a:r>
            <a:r>
              <a:rPr lang="nb-NO" sz="2000" dirty="0"/>
              <a:t>for å finne den totale spenningen</a:t>
            </a:r>
          </a:p>
        </p:txBody>
      </p:sp>
      <p:pic>
        <p:nvPicPr>
          <p:cNvPr id="35" name="Picture 4" descr="fg04_023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4"/>
          <a:stretch/>
        </p:blipFill>
        <p:spPr bwMode="auto">
          <a:xfrm>
            <a:off x="4114875" y="2821993"/>
            <a:ext cx="5400600" cy="89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CA086-C7E5-4A79-8239-67081A489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23" y="4577851"/>
            <a:ext cx="1154095" cy="10673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C35F61-0C01-427A-8DE8-94903EF7C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91" y="4561846"/>
            <a:ext cx="1814770" cy="1206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D07DD2-219D-4221-BB18-AA5AE76BCC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02" y="4365184"/>
            <a:ext cx="2736293" cy="145365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A8B457-82CA-4BE7-B5F1-1C436A8F81EE}"/>
              </a:ext>
            </a:extLst>
          </p:cNvPr>
          <p:cNvCxnSpPr/>
          <p:nvPr/>
        </p:nvCxnSpPr>
        <p:spPr bwMode="auto">
          <a:xfrm>
            <a:off x="2680370" y="5097760"/>
            <a:ext cx="93610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555694-A227-444C-8439-895E737FB060}"/>
              </a:ext>
            </a:extLst>
          </p:cNvPr>
          <p:cNvCxnSpPr/>
          <p:nvPr/>
        </p:nvCxnSpPr>
        <p:spPr bwMode="auto">
          <a:xfrm>
            <a:off x="5580090" y="5092012"/>
            <a:ext cx="70551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644A201-11E6-4DEB-85CE-7AEB7E6086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8955" r="28488" b="19006"/>
          <a:stretch/>
        </p:blipFill>
        <p:spPr>
          <a:xfrm>
            <a:off x="2139673" y="2821993"/>
            <a:ext cx="361314" cy="768667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555302-0000-4DF2-9FC5-2D41242AFAEC}"/>
              </a:ext>
            </a:extLst>
          </p:cNvPr>
          <p:cNvCxnSpPr/>
          <p:nvPr/>
        </p:nvCxnSpPr>
        <p:spPr bwMode="auto">
          <a:xfrm>
            <a:off x="2680370" y="3264151"/>
            <a:ext cx="99237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A4C45E-F3CE-4920-9F9D-B58F92E2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8F51-B5F6-445D-850E-B1A41C73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D1D87A8-BECF-4302-9978-1684E08FA4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8955" r="28488" b="19006"/>
          <a:stretch/>
        </p:blipFill>
        <p:spPr>
          <a:xfrm>
            <a:off x="1737953" y="2821993"/>
            <a:ext cx="361314" cy="7686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EF7331-E6F3-477A-9177-4A041EDE40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3" t="8955" r="28488" b="19006"/>
          <a:stretch/>
        </p:blipFill>
        <p:spPr>
          <a:xfrm>
            <a:off x="1321170" y="2815949"/>
            <a:ext cx="361314" cy="7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8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Kirchhoffs spenningslov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432" y="2057400"/>
            <a:ext cx="8706332" cy="4953000"/>
          </a:xfrm>
        </p:spPr>
        <p:txBody>
          <a:bodyPr/>
          <a:lstStyle/>
          <a:p>
            <a:r>
              <a:rPr lang="nb-NO" sz="2000" dirty="0"/>
              <a:t>KVL: ”Den algebraiske summen av spenningene rundt  en løkke er 0”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897390" y="5585696"/>
            <a:ext cx="8680479" cy="12475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/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endParaRPr kumimoji="0" lang="nb-NO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1150" marR="0" lvl="0" indent="-311150" algn="l" defTabSz="8080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tabLst/>
              <a:defRPr/>
            </a:pPr>
            <a:r>
              <a:rPr kumimoji="0" lang="nb-NO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Energien som kreves for å flytte en ladning mellom to noder er uavhengig av hvilken vei som velges gjennom kretsen</a:t>
            </a:r>
            <a:endParaRPr kumimoji="0" lang="de-DE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5443" y="5342598"/>
            <a:ext cx="224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latin typeface="+mn-lt"/>
              </a:rPr>
              <a:t>Vilkårlig kretselement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203850-2682-4AA6-8015-2F29ACBDAA97}"/>
              </a:ext>
            </a:extLst>
          </p:cNvPr>
          <p:cNvGrpSpPr/>
          <p:nvPr/>
        </p:nvGrpSpPr>
        <p:grpSpPr>
          <a:xfrm>
            <a:off x="1688593" y="2893300"/>
            <a:ext cx="5283019" cy="2761219"/>
            <a:chOff x="2190883" y="1929409"/>
            <a:chExt cx="5283019" cy="276121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E8FF491-8258-4E80-888F-EA8BA7751DF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862405" y="2213270"/>
              <a:ext cx="4929" cy="5026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00B983B-1109-4F31-92F6-A9D61EF0DD88}"/>
                </a:ext>
              </a:extLst>
            </p:cNvPr>
            <p:cNvSpPr/>
            <p:nvPr/>
          </p:nvSpPr>
          <p:spPr bwMode="auto">
            <a:xfrm>
              <a:off x="2833295" y="2189115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BBD24B0-8C5C-4CF3-8780-BDAEC67FD08D}"/>
                </a:ext>
              </a:extLst>
            </p:cNvPr>
            <p:cNvSpPr/>
            <p:nvPr/>
          </p:nvSpPr>
          <p:spPr bwMode="auto">
            <a:xfrm>
              <a:off x="6767361" y="2170353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8140152-E609-4A8C-933F-642C60DD1AB8}"/>
                </a:ext>
              </a:extLst>
            </p:cNvPr>
            <p:cNvCxnSpPr/>
            <p:nvPr/>
          </p:nvCxnSpPr>
          <p:spPr bwMode="auto">
            <a:xfrm rot="16200000" flipH="1">
              <a:off x="3859106" y="1259770"/>
              <a:ext cx="1715" cy="19439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Elbow Connector 35">
              <a:extLst>
                <a:ext uri="{FF2B5EF4-FFF2-40B4-BE49-F238E27FC236}">
                  <a16:creationId xmlns:a16="http://schemas.microsoft.com/office/drawing/2014/main" id="{703B9949-A162-4408-B2B1-7B6F6BA47795}"/>
                </a:ext>
              </a:extLst>
            </p:cNvPr>
            <p:cNvCxnSpPr>
              <a:cxnSpLocks/>
              <a:stCxn id="77" idx="2"/>
              <a:endCxn id="86" idx="0"/>
            </p:cNvCxnSpPr>
            <p:nvPr/>
          </p:nvCxnSpPr>
          <p:spPr bwMode="auto">
            <a:xfrm rot="5400000">
              <a:off x="5845208" y="3175975"/>
              <a:ext cx="436420" cy="1454253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Elbow Connector 39">
              <a:extLst>
                <a:ext uri="{FF2B5EF4-FFF2-40B4-BE49-F238E27FC236}">
                  <a16:creationId xmlns:a16="http://schemas.microsoft.com/office/drawing/2014/main" id="{E94D9FAE-B59C-4581-87A5-3C0E12B05AEA}"/>
                </a:ext>
              </a:extLst>
            </p:cNvPr>
            <p:cNvCxnSpPr/>
            <p:nvPr/>
          </p:nvCxnSpPr>
          <p:spPr bwMode="auto">
            <a:xfrm>
              <a:off x="2914634" y="3657600"/>
              <a:ext cx="1500198" cy="500066"/>
            </a:xfrm>
            <a:prstGeom prst="bentConnector3">
              <a:avLst>
                <a:gd name="adj1" fmla="val -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5F3484C-DE1B-42E9-947B-5A883C1B9071}"/>
                </a:ext>
              </a:extLst>
            </p:cNvPr>
            <p:cNvSpPr/>
            <p:nvPr/>
          </p:nvSpPr>
          <p:spPr bwMode="auto">
            <a:xfrm>
              <a:off x="6761529" y="4171511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881F617-E248-489C-B2BF-21AAA6D2D810}"/>
                </a:ext>
              </a:extLst>
            </p:cNvPr>
            <p:cNvSpPr/>
            <p:nvPr/>
          </p:nvSpPr>
          <p:spPr bwMode="auto">
            <a:xfrm>
              <a:off x="2876172" y="4117922"/>
              <a:ext cx="71438" cy="7143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92FA77E-FF61-4B71-B357-8D46A3D45BD2}"/>
                </a:ext>
              </a:extLst>
            </p:cNvPr>
            <p:cNvSpPr txBox="1"/>
            <p:nvPr/>
          </p:nvSpPr>
          <p:spPr>
            <a:xfrm>
              <a:off x="2557444" y="19430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A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291EBCA-D328-497A-9023-BD907C1A3F9F}"/>
                </a:ext>
              </a:extLst>
            </p:cNvPr>
            <p:cNvSpPr txBox="1"/>
            <p:nvPr/>
          </p:nvSpPr>
          <p:spPr>
            <a:xfrm>
              <a:off x="6772286" y="194308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B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9C6ED51-67F6-47A2-9B1E-CAEA92A5C285}"/>
                </a:ext>
              </a:extLst>
            </p:cNvPr>
            <p:cNvSpPr txBox="1"/>
            <p:nvPr/>
          </p:nvSpPr>
          <p:spPr>
            <a:xfrm>
              <a:off x="2628882" y="40862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D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CE2DEF5-DFAE-4158-A44A-A130F0F377D4}"/>
                </a:ext>
              </a:extLst>
            </p:cNvPr>
            <p:cNvSpPr txBox="1"/>
            <p:nvPr/>
          </p:nvSpPr>
          <p:spPr>
            <a:xfrm>
              <a:off x="6772286" y="4086228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C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986D72A-C462-4259-AE34-9AD53B6987E4}"/>
                </a:ext>
              </a:extLst>
            </p:cNvPr>
            <p:cNvSpPr txBox="1"/>
            <p:nvPr/>
          </p:nvSpPr>
          <p:spPr>
            <a:xfrm>
              <a:off x="2190883" y="296842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K1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C7F7269-90D0-4CD6-8F42-F5E1F53B12C6}"/>
                </a:ext>
              </a:extLst>
            </p:cNvPr>
            <p:cNvSpPr txBox="1"/>
            <p:nvPr/>
          </p:nvSpPr>
          <p:spPr>
            <a:xfrm>
              <a:off x="4676002" y="2454972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K2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7A17CF7-CBCC-4583-8CB7-696579D35314}"/>
                </a:ext>
              </a:extLst>
            </p:cNvPr>
            <p:cNvSpPr txBox="1"/>
            <p:nvPr/>
          </p:nvSpPr>
          <p:spPr>
            <a:xfrm>
              <a:off x="6171436" y="3227598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K3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C325090-DF88-4E51-83E1-21B0BD17E6B3}"/>
                </a:ext>
              </a:extLst>
            </p:cNvPr>
            <p:cNvSpPr txBox="1"/>
            <p:nvPr/>
          </p:nvSpPr>
          <p:spPr>
            <a:xfrm>
              <a:off x="4624360" y="4352074"/>
              <a:ext cx="4539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K4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E9AB577-BAE0-4CAD-8D0B-AD53755007C6}"/>
                </a:ext>
              </a:extLst>
            </p:cNvPr>
            <p:cNvSpPr txBox="1"/>
            <p:nvPr/>
          </p:nvSpPr>
          <p:spPr>
            <a:xfrm>
              <a:off x="2262376" y="2469930"/>
              <a:ext cx="3424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-</a:t>
              </a: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r>
                <a:rPr lang="nb-NO" sz="1800" dirty="0">
                  <a:latin typeface="+mn-lt"/>
                </a:rPr>
                <a:t>+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F8E550C-C535-4A0A-A67B-5155AA0BDE51}"/>
                </a:ext>
              </a:extLst>
            </p:cNvPr>
            <p:cNvSpPr txBox="1"/>
            <p:nvPr/>
          </p:nvSpPr>
          <p:spPr>
            <a:xfrm>
              <a:off x="7133744" y="2508255"/>
              <a:ext cx="30008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>
                  <a:latin typeface="+mn-lt"/>
                </a:rPr>
                <a:t>-</a:t>
              </a: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endParaRPr lang="nb-NO" sz="1800" dirty="0">
                <a:latin typeface="+mn-lt"/>
              </a:endParaRPr>
            </a:p>
            <a:p>
              <a:r>
                <a:rPr lang="nb-NO" sz="1800" dirty="0">
                  <a:latin typeface="+mn-lt"/>
                </a:rPr>
                <a:t>+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AC22986-037E-44AE-A303-DEAE0811B2B8}"/>
                </a:ext>
              </a:extLst>
            </p:cNvPr>
            <p:cNvSpPr txBox="1"/>
            <p:nvPr/>
          </p:nvSpPr>
          <p:spPr>
            <a:xfrm>
              <a:off x="4184861" y="2452317"/>
              <a:ext cx="13724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+                      -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406E0AA-87F1-46EC-98AF-99B96F7D62F5}"/>
                </a:ext>
              </a:extLst>
            </p:cNvPr>
            <p:cNvSpPr txBox="1"/>
            <p:nvPr/>
          </p:nvSpPr>
          <p:spPr>
            <a:xfrm>
              <a:off x="4156789" y="4352074"/>
              <a:ext cx="1454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-                      +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150F5CC-FD17-4A35-BFFB-E235428D577C}"/>
                </a:ext>
              </a:extLst>
            </p:cNvPr>
            <p:cNvSpPr/>
            <p:nvPr/>
          </p:nvSpPr>
          <p:spPr bwMode="auto">
            <a:xfrm>
              <a:off x="2658380" y="2715947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K1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430D577-9B5A-47CE-8D44-39735F28A9C4}"/>
                </a:ext>
              </a:extLst>
            </p:cNvPr>
            <p:cNvSpPr/>
            <p:nvPr/>
          </p:nvSpPr>
          <p:spPr bwMode="auto">
            <a:xfrm rot="5400000">
              <a:off x="4631304" y="1717151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A1EA8CF-61B0-4A04-A1FD-FE0D5FE456B4}"/>
                </a:ext>
              </a:extLst>
            </p:cNvPr>
            <p:cNvSpPr/>
            <p:nvPr/>
          </p:nvSpPr>
          <p:spPr bwMode="auto">
            <a:xfrm>
              <a:off x="6537033" y="2753354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K3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D87E37D-35A1-46DD-919D-B8891B895924}"/>
                </a:ext>
              </a:extLst>
            </p:cNvPr>
            <p:cNvCxnSpPr/>
            <p:nvPr/>
          </p:nvCxnSpPr>
          <p:spPr bwMode="auto">
            <a:xfrm flipV="1">
              <a:off x="2417868" y="2715947"/>
              <a:ext cx="0" cy="365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50B44F80-22A9-43A9-B697-67FF3C110474}"/>
                </a:ext>
              </a:extLst>
            </p:cNvPr>
            <p:cNvCxnSpPr/>
            <p:nvPr/>
          </p:nvCxnSpPr>
          <p:spPr bwMode="auto">
            <a:xfrm>
              <a:off x="2417868" y="3306976"/>
              <a:ext cx="0" cy="350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D6D623B-F31F-4C6F-BF53-86455B95A720}"/>
                </a:ext>
              </a:extLst>
            </p:cNvPr>
            <p:cNvSpPr txBox="1"/>
            <p:nvPr/>
          </p:nvSpPr>
          <p:spPr>
            <a:xfrm>
              <a:off x="7056800" y="3024926"/>
              <a:ext cx="4171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+mn-lt"/>
                </a:rPr>
                <a:t>v</a:t>
              </a:r>
              <a:r>
                <a:rPr lang="nb-NO" sz="1600" baseline="-25000" dirty="0">
                  <a:latin typeface="+mn-lt"/>
                </a:rPr>
                <a:t>K3</a:t>
              </a:r>
              <a:endParaRPr lang="en-US" sz="1600" dirty="0">
                <a:latin typeface="+mn-lt"/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8B91C0A-D0CA-40E2-8B9C-854E40209743}"/>
                </a:ext>
              </a:extLst>
            </p:cNvPr>
            <p:cNvCxnSpPr/>
            <p:nvPr/>
          </p:nvCxnSpPr>
          <p:spPr bwMode="auto">
            <a:xfrm flipV="1">
              <a:off x="7283785" y="2772451"/>
              <a:ext cx="0" cy="3655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D38D2062-3DAA-4867-BF40-A39BF118E0D7}"/>
                </a:ext>
              </a:extLst>
            </p:cNvPr>
            <p:cNvCxnSpPr/>
            <p:nvPr/>
          </p:nvCxnSpPr>
          <p:spPr bwMode="auto">
            <a:xfrm>
              <a:off x="7283785" y="3363480"/>
              <a:ext cx="0" cy="3506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02B29E0-1546-49F3-8CC7-86EC769944D9}"/>
                </a:ext>
              </a:extLst>
            </p:cNvPr>
            <p:cNvCxnSpPr/>
            <p:nvPr/>
          </p:nvCxnSpPr>
          <p:spPr bwMode="auto">
            <a:xfrm>
              <a:off x="5026247" y="2617848"/>
              <a:ext cx="27708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D3732AC-3519-4A93-8B6F-8DA7E81926C2}"/>
                </a:ext>
              </a:extLst>
            </p:cNvPr>
            <p:cNvCxnSpPr/>
            <p:nvPr/>
          </p:nvCxnSpPr>
          <p:spPr bwMode="auto">
            <a:xfrm flipH="1">
              <a:off x="4419046" y="2624249"/>
              <a:ext cx="2569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DC48BBCA-0BE5-4828-9ACC-7FF8EF935BE9}"/>
                </a:ext>
              </a:extLst>
            </p:cNvPr>
            <p:cNvCxnSpPr>
              <a:stCxn id="76" idx="0"/>
              <a:endCxn id="77" idx="0"/>
            </p:cNvCxnSpPr>
            <p:nvPr/>
          </p:nvCxnSpPr>
          <p:spPr bwMode="auto">
            <a:xfrm>
              <a:off x="5350584" y="2182920"/>
              <a:ext cx="1439960" cy="570434"/>
            </a:xfrm>
            <a:prstGeom prst="bentConnector2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BB8EB01-8BD8-49AE-BE5D-D267E8DEC5E3}"/>
                </a:ext>
              </a:extLst>
            </p:cNvPr>
            <p:cNvSpPr/>
            <p:nvPr/>
          </p:nvSpPr>
          <p:spPr bwMode="auto">
            <a:xfrm rot="5400000">
              <a:off x="4617011" y="3655542"/>
              <a:ext cx="507022" cy="9315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K4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383CDCEF-4C49-48F2-8C2A-622F668E116A}"/>
                </a:ext>
              </a:extLst>
            </p:cNvPr>
            <p:cNvCxnSpPr/>
            <p:nvPr/>
          </p:nvCxnSpPr>
          <p:spPr bwMode="auto">
            <a:xfrm>
              <a:off x="5011954" y="4556239"/>
              <a:ext cx="27708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DBE2519-8E52-454D-84A2-C11DC608F63D}"/>
                </a:ext>
              </a:extLst>
            </p:cNvPr>
            <p:cNvCxnSpPr/>
            <p:nvPr/>
          </p:nvCxnSpPr>
          <p:spPr bwMode="auto">
            <a:xfrm flipH="1">
              <a:off x="4404753" y="4562640"/>
              <a:ext cx="25695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6533991" y="4714460"/>
            <a:ext cx="733945" cy="6604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E83FCCC1-2425-4C5A-9370-F4BC8B521FE6}"/>
              </a:ext>
            </a:extLst>
          </p:cNvPr>
          <p:cNvSpPr txBox="1"/>
          <p:nvPr/>
        </p:nvSpPr>
        <p:spPr>
          <a:xfrm>
            <a:off x="7087258" y="2832182"/>
            <a:ext cx="82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latin typeface="+mn-lt"/>
              </a:rPr>
              <a:t>Node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452093-8293-4B98-86F4-37396C386642}"/>
              </a:ext>
            </a:extLst>
          </p:cNvPr>
          <p:cNvCxnSpPr>
            <a:cxnSpLocks/>
            <a:stCxn id="89" idx="1"/>
            <a:endCxn id="64" idx="3"/>
          </p:cNvCxnSpPr>
          <p:nvPr/>
        </p:nvCxnSpPr>
        <p:spPr bwMode="auto">
          <a:xfrm flipH="1">
            <a:off x="6590918" y="3016848"/>
            <a:ext cx="496340" cy="594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26519-B405-49D7-9336-4EFEACFC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IN1080 Mekatronikk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A17A4-5D21-4387-9008-CF6F64C8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329436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norsk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iO-norsk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iO-norsk">
      <a:majorFont>
        <a:latin typeface="Concorde BE Regular"/>
        <a:ea typeface=""/>
        <a:cs typeface=""/>
      </a:majorFont>
      <a:minorFont>
        <a:latin typeface="Concorde B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iO-nors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O-nors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O-nors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O-nors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O-nors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O-nors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O-nors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71029</TotalTime>
  <Pages>12214176</Pages>
  <Words>2318</Words>
  <Application>Microsoft Office PowerPoint</Application>
  <PresentationFormat>Custom</PresentationFormat>
  <Paragraphs>747</Paragraphs>
  <Slides>44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Arial</vt:lpstr>
      <vt:lpstr>Calibri</vt:lpstr>
      <vt:lpstr>Concorde BE Regular</vt:lpstr>
      <vt:lpstr>Marlett</vt:lpstr>
      <vt:lpstr>Times New Roman</vt:lpstr>
      <vt:lpstr>Wingdings</vt:lpstr>
      <vt:lpstr>uio-ppt-mal-norsk-1</vt:lpstr>
      <vt:lpstr>2_Custom Design</vt:lpstr>
      <vt:lpstr>1_Custom Design</vt:lpstr>
      <vt:lpstr>UiO-norsk</vt:lpstr>
      <vt:lpstr>Custom Design</vt:lpstr>
      <vt:lpstr>CorelDRAW</vt:lpstr>
      <vt:lpstr>Equation</vt:lpstr>
      <vt:lpstr>Microsoft Equation 3.0</vt:lpstr>
      <vt:lpstr>Formel</vt:lpstr>
      <vt:lpstr>Forelesning  nr.2 analog elektronikk IN 1080 Mekatronikk</vt:lpstr>
      <vt:lpstr>Nettverkstopologier</vt:lpstr>
      <vt:lpstr>Nettverkstopologier (forts)</vt:lpstr>
      <vt:lpstr>Eksempel på krets/nettverk</vt:lpstr>
      <vt:lpstr>Spørsmål</vt:lpstr>
      <vt:lpstr>Serielle kretser</vt:lpstr>
      <vt:lpstr>Total resistans i serielle kretser</vt:lpstr>
      <vt:lpstr>Kirchhoffs spenningslov (KVL)</vt:lpstr>
      <vt:lpstr>Kirchhoffs spenningslov (forts)</vt:lpstr>
      <vt:lpstr>Kirchhoffs spenningslov (forts)</vt:lpstr>
      <vt:lpstr>Kirchhoffs spenningslov (forts)</vt:lpstr>
      <vt:lpstr>Kirchhoffs spenningslov (forts)</vt:lpstr>
      <vt:lpstr>Spenningsøkning og -deling</vt:lpstr>
      <vt:lpstr>Spenningsdeling (forts.)</vt:lpstr>
      <vt:lpstr>Spenningsdeling (forts.)</vt:lpstr>
      <vt:lpstr>Variabel spenningsdeling </vt:lpstr>
      <vt:lpstr>Kirchhoffs strømlov (KCL)</vt:lpstr>
      <vt:lpstr>Kirchhoffs strømlov (KCL) forts.</vt:lpstr>
      <vt:lpstr>Oppgave</vt:lpstr>
      <vt:lpstr>Parallellkrets</vt:lpstr>
      <vt:lpstr>Resistorer i parallell</vt:lpstr>
      <vt:lpstr>Ekvivalent  parallellmotstand – 2 resistorer</vt:lpstr>
      <vt:lpstr>Ekvivalent  parallellmotstand – 3 resistorer</vt:lpstr>
      <vt:lpstr>Samlet resistans i en parallellkrets</vt:lpstr>
      <vt:lpstr>Samlet resistans i en parallellkrets (forts)</vt:lpstr>
      <vt:lpstr>Måling av spenning, strøm og resistans</vt:lpstr>
      <vt:lpstr>Spenningsdeler med lastmotstand</vt:lpstr>
      <vt:lpstr>Spørsmål</vt:lpstr>
      <vt:lpstr>Påvirkning av spenningmåling</vt:lpstr>
      <vt:lpstr>Strømdeling</vt:lpstr>
      <vt:lpstr>Strømdeling (forts)</vt:lpstr>
      <vt:lpstr>Seriell-parallellkretser</vt:lpstr>
      <vt:lpstr>Seriell-parallellkretser (forts)</vt:lpstr>
      <vt:lpstr>Seriell-parallellkretser (forts)</vt:lpstr>
      <vt:lpstr>Eksempel: Kretsanalyse</vt:lpstr>
      <vt:lpstr>Eksempel (forts) </vt:lpstr>
      <vt:lpstr>Eksempel (forts) </vt:lpstr>
      <vt:lpstr>Eksempel (forts) </vt:lpstr>
      <vt:lpstr>Eksempel (forts) </vt:lpstr>
      <vt:lpstr>Eksempel (forts) </vt:lpstr>
      <vt:lpstr>PowerPoint Presentation</vt:lpstr>
      <vt:lpstr>Oppgave </vt:lpstr>
      <vt:lpstr>Oppgave</vt:lpstr>
      <vt:lpstr>Oppgave</vt:lpstr>
    </vt:vector>
  </TitlesOfParts>
  <Company>UiO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aeb</dc:creator>
  <cp:lastModifiedBy>Sigbjørn Næss</cp:lastModifiedBy>
  <cp:revision>578</cp:revision>
  <cp:lastPrinted>2006-05-28T18:10:13Z</cp:lastPrinted>
  <dcterms:created xsi:type="dcterms:W3CDTF">2004-08-10T12:08:57Z</dcterms:created>
  <dcterms:modified xsi:type="dcterms:W3CDTF">2023-02-05T18:00:32Z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informasjon@uio.no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F:\lysark\2001\680n</vt:lpwstr>
  </property>
  <property fmtid="{D5CDD505-2E9C-101B-9397-08002B2CF9AE}" pid="22" name="Language">
    <vt:lpwstr>Norwegian</vt:lpwstr>
  </property>
</Properties>
</file>