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63"/>
  </p:notesMasterIdLst>
  <p:handoutMasterIdLst>
    <p:handoutMasterId r:id="rId64"/>
  </p:handoutMasterIdLst>
  <p:sldIdLst>
    <p:sldId id="287" r:id="rId2"/>
    <p:sldId id="288" r:id="rId3"/>
    <p:sldId id="508" r:id="rId4"/>
    <p:sldId id="509" r:id="rId5"/>
    <p:sldId id="510" r:id="rId6"/>
    <p:sldId id="511" r:id="rId7"/>
    <p:sldId id="550" r:id="rId8"/>
    <p:sldId id="551" r:id="rId9"/>
    <p:sldId id="552" r:id="rId10"/>
    <p:sldId id="553" r:id="rId11"/>
    <p:sldId id="549" r:id="rId12"/>
    <p:sldId id="424" r:id="rId13"/>
    <p:sldId id="428" r:id="rId14"/>
    <p:sldId id="429" r:id="rId15"/>
    <p:sldId id="439" r:id="rId16"/>
    <p:sldId id="441" r:id="rId17"/>
    <p:sldId id="442" r:id="rId18"/>
    <p:sldId id="443" r:id="rId19"/>
    <p:sldId id="489" r:id="rId20"/>
    <p:sldId id="423" r:id="rId21"/>
    <p:sldId id="444" r:id="rId22"/>
    <p:sldId id="430" r:id="rId23"/>
    <p:sldId id="426" r:id="rId24"/>
    <p:sldId id="487" r:id="rId25"/>
    <p:sldId id="390" r:id="rId26"/>
    <p:sldId id="387" r:id="rId27"/>
    <p:sldId id="358" r:id="rId28"/>
    <p:sldId id="388" r:id="rId29"/>
    <p:sldId id="359" r:id="rId30"/>
    <p:sldId id="389" r:id="rId31"/>
    <p:sldId id="391" r:id="rId32"/>
    <p:sldId id="392" r:id="rId33"/>
    <p:sldId id="402" r:id="rId34"/>
    <p:sldId id="491" r:id="rId35"/>
    <p:sldId id="397" r:id="rId36"/>
    <p:sldId id="492" r:id="rId37"/>
    <p:sldId id="396" r:id="rId38"/>
    <p:sldId id="493" r:id="rId39"/>
    <p:sldId id="494" r:id="rId40"/>
    <p:sldId id="495" r:id="rId41"/>
    <p:sldId id="420" r:id="rId42"/>
    <p:sldId id="434" r:id="rId43"/>
    <p:sldId id="408" r:id="rId44"/>
    <p:sldId id="503" r:id="rId45"/>
    <p:sldId id="554" r:id="rId46"/>
    <p:sldId id="501" r:id="rId47"/>
    <p:sldId id="506" r:id="rId48"/>
    <p:sldId id="418" r:id="rId49"/>
    <p:sldId id="507" r:id="rId50"/>
    <p:sldId id="526" r:id="rId51"/>
    <p:sldId id="527" r:id="rId52"/>
    <p:sldId id="555" r:id="rId53"/>
    <p:sldId id="556" r:id="rId54"/>
    <p:sldId id="557" r:id="rId55"/>
    <p:sldId id="528" r:id="rId56"/>
    <p:sldId id="414" r:id="rId57"/>
    <p:sldId id="395" r:id="rId58"/>
    <p:sldId id="504" r:id="rId59"/>
    <p:sldId id="490" r:id="rId60"/>
    <p:sldId id="488" r:id="rId61"/>
    <p:sldId id="500" r:id="rId62"/>
  </p:sldIdLst>
  <p:sldSz cx="10401300" cy="7315200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CC"/>
    <a:srgbClr val="FCC92D"/>
    <a:srgbClr val="008EBC"/>
    <a:srgbClr val="04BAC8"/>
    <a:srgbClr val="04ADC1"/>
    <a:srgbClr val="01A1BC"/>
    <a:srgbClr val="FF3300"/>
    <a:srgbClr val="00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2" autoAdjust="0"/>
    <p:restoredTop sz="94714" autoAdjust="0"/>
  </p:normalViewPr>
  <p:slideViewPr>
    <p:cSldViewPr>
      <p:cViewPr varScale="1">
        <p:scale>
          <a:sx n="148" d="100"/>
          <a:sy n="148" d="100"/>
        </p:scale>
        <p:origin x="1236" y="120"/>
      </p:cViewPr>
      <p:guideLst>
        <p:guide orient="horz" pos="2976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74700"/>
            <a:ext cx="543718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61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0488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29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4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00162" y="2145432"/>
            <a:ext cx="8581073" cy="12192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00162" y="3945632"/>
            <a:ext cx="8581073" cy="186944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" y="5995597"/>
            <a:ext cx="1188720" cy="1109472"/>
          </a:xfrm>
          <a:prstGeom prst="rect">
            <a:avLst/>
          </a:prstGeom>
        </p:spPr>
      </p:pic>
      <p:pic>
        <p:nvPicPr>
          <p:cNvPr id="6" name="Picture 5" descr="Medical Device Desig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6" y="201216"/>
            <a:ext cx="4536504" cy="1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C108-D860-4D4B-87C4-6FA8FD0AC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2628" y="894080"/>
            <a:ext cx="2188607" cy="5608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807" y="894080"/>
            <a:ext cx="6392466" cy="5608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F558-6264-5343-A297-CD06298375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27.01.2021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0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1219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4389120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/>
            </a:lvl1pPr>
            <a:lvl2pPr>
              <a:lnSpc>
                <a:spcPts val="3000"/>
              </a:lnSpc>
              <a:spcBef>
                <a:spcPts val="0"/>
              </a:spcBef>
              <a:defRPr sz="2000"/>
            </a:lvl2pPr>
            <a:lvl3pPr>
              <a:lnSpc>
                <a:spcPts val="3000"/>
              </a:lnSpc>
              <a:spcBef>
                <a:spcPts val="0"/>
              </a:spcBef>
              <a:defRPr sz="1800"/>
            </a:lvl3pPr>
            <a:lvl4pPr>
              <a:lnSpc>
                <a:spcPts val="3000"/>
              </a:lnSpc>
              <a:spcBef>
                <a:spcPts val="0"/>
              </a:spcBef>
              <a:defRPr sz="1400"/>
            </a:lvl4pPr>
            <a:lvl5pPr>
              <a:lnSpc>
                <a:spcPts val="3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2098" y="6664960"/>
            <a:ext cx="2166938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976514" y="6664960"/>
            <a:ext cx="2088231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7096" y="6664960"/>
            <a:ext cx="780098" cy="48768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8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1" y="4700695"/>
            <a:ext cx="884110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1" y="3100496"/>
            <a:ext cx="8841105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32" indent="0">
              <a:buNone/>
              <a:defRPr sz="2000"/>
            </a:lvl2pPr>
            <a:lvl3pPr marL="1012264" indent="0">
              <a:buNone/>
              <a:defRPr sz="1800"/>
            </a:lvl3pPr>
            <a:lvl4pPr marL="1518395" indent="0">
              <a:buNone/>
              <a:defRPr sz="1500"/>
            </a:lvl4pPr>
            <a:lvl5pPr marL="2024528" indent="0">
              <a:buNone/>
              <a:defRPr sz="1500"/>
            </a:lvl5pPr>
            <a:lvl6pPr marL="2530661" indent="0">
              <a:buNone/>
              <a:defRPr sz="1500"/>
            </a:lvl6pPr>
            <a:lvl7pPr marL="3036793" indent="0">
              <a:buNone/>
              <a:defRPr sz="1500"/>
            </a:lvl7pPr>
            <a:lvl8pPr marL="3542925" indent="0">
              <a:buNone/>
              <a:defRPr sz="1500"/>
            </a:lvl8pPr>
            <a:lvl9pPr marL="40490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757-576B-EF4D-9700-0443DE0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1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08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0699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D97-6BD2-DD4A-97EA-2D5D21692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2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92947"/>
            <a:ext cx="93611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5" y="1637455"/>
            <a:ext cx="459571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2319868"/>
            <a:ext cx="459571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718" y="1637455"/>
            <a:ext cx="4597519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718" y="2319868"/>
            <a:ext cx="4597519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45E3-F26D-5F48-9B3C-B613005A7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5A85-2DB4-A94A-9780-56D67215F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8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BC9-7EE2-3642-912D-4C42C29ED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7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7" y="291253"/>
            <a:ext cx="342195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19" y="291255"/>
            <a:ext cx="5814616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7" y="1530775"/>
            <a:ext cx="342195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EEDA-D3B5-9F46-A138-1B4482F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2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8" y="5120641"/>
            <a:ext cx="62407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728" y="653627"/>
            <a:ext cx="62407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32" indent="0">
              <a:buNone/>
              <a:defRPr sz="3100"/>
            </a:lvl2pPr>
            <a:lvl3pPr marL="1012264" indent="0">
              <a:buNone/>
              <a:defRPr sz="2700"/>
            </a:lvl3pPr>
            <a:lvl4pPr marL="1518395" indent="0">
              <a:buNone/>
              <a:defRPr sz="2200"/>
            </a:lvl4pPr>
            <a:lvl5pPr marL="2024528" indent="0">
              <a:buNone/>
              <a:defRPr sz="2200"/>
            </a:lvl5pPr>
            <a:lvl6pPr marL="2530661" indent="0">
              <a:buNone/>
              <a:defRPr sz="2200"/>
            </a:lvl6pPr>
            <a:lvl7pPr marL="3036793" indent="0">
              <a:buNone/>
              <a:defRPr sz="2200"/>
            </a:lvl7pPr>
            <a:lvl8pPr marL="3542925" indent="0">
              <a:buNone/>
              <a:defRPr sz="2200"/>
            </a:lvl8pPr>
            <a:lvl9pPr marL="4049057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728" y="5725162"/>
            <a:ext cx="62407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0E2D-38FA-BF43-85AB-BFE78B7D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26807" y="894080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807" y="2113280"/>
            <a:ext cx="875442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6807" y="6664960"/>
            <a:ext cx="216693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27.01.2021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7100" y="6664960"/>
            <a:ext cx="546068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137" y="6664960"/>
            <a:ext cx="78009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EDEB640-6874-6A40-8044-0F9FD6D4E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MN_IFI_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2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FF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61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0123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5184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02466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79625" indent="-37962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2520" indent="-316354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265415" indent="-25308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71581" indent="-2530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77748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83914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290080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796246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302412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90.pn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5.jp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-jigaMJT1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emf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1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b="0" dirty="0"/>
              <a:t>Forelesning  nr.3 analog elektronikk</a:t>
            </a:r>
            <a:br>
              <a:rPr lang="nb-NO" b="0" dirty="0"/>
            </a:br>
            <a:r>
              <a:rPr lang="nb-NO" b="0" dirty="0"/>
              <a:t>IN 1080 Mekatronikk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Norton- og </a:t>
            </a:r>
            <a:r>
              <a:rPr lang="en-US" dirty="0" err="1"/>
              <a:t>Thévenins</a:t>
            </a:r>
            <a:r>
              <a:rPr lang="en-US" dirty="0"/>
              <a:t> </a:t>
            </a:r>
            <a:r>
              <a:rPr lang="en-US" dirty="0" err="1"/>
              <a:t>teoremer</a:t>
            </a:r>
            <a:endParaRPr lang="en-US" dirty="0"/>
          </a:p>
          <a:p>
            <a:r>
              <a:rPr lang="en-US" dirty="0"/>
              <a:t>ac-</a:t>
            </a:r>
            <a:r>
              <a:rPr lang="en-US" dirty="0" err="1"/>
              <a:t>analyse</a:t>
            </a:r>
            <a:r>
              <a:rPr lang="en-US" dirty="0"/>
              <a:t> </a:t>
            </a:r>
          </a:p>
          <a:p>
            <a:r>
              <a:rPr lang="en-US" dirty="0" err="1"/>
              <a:t>Kondensatorer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reaktans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Eksempel superposisjon (forts)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1BF-8497-47A1-99FE-3D0FB4AA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36" y="4526338"/>
            <a:ext cx="8754428" cy="1836688"/>
          </a:xfrm>
        </p:spPr>
        <p:txBody>
          <a:bodyPr/>
          <a:lstStyle/>
          <a:p>
            <a:r>
              <a:rPr lang="nb-NO" dirty="0"/>
              <a:t>Til slutt legger vi sammen bidragene fra enkeltkildene og får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4EBB73-EB58-3772-F0DC-0BD46B406D68}"/>
                  </a:ext>
                </a:extLst>
              </p:cNvPr>
              <p:cNvSpPr txBox="1"/>
              <p:nvPr/>
            </p:nvSpPr>
            <p:spPr>
              <a:xfrm>
                <a:off x="1888282" y="5097760"/>
                <a:ext cx="696870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+(−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4EBB73-EB58-3772-F0DC-0BD46B40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82" y="5097760"/>
                <a:ext cx="6968703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E8165B42-A9FC-2B58-A8ED-248019DA7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46" y="2113280"/>
            <a:ext cx="4109217" cy="2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D822-2258-4CBD-B3B2-639F1B80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531272"/>
          </a:xfrm>
        </p:spPr>
        <p:txBody>
          <a:bodyPr/>
          <a:lstStyle/>
          <a:p>
            <a:r>
              <a:rPr lang="en-GB" dirty="0" err="1"/>
              <a:t>Superposisjon</a:t>
            </a:r>
            <a:r>
              <a:rPr lang="en-GB" dirty="0"/>
              <a:t> –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0DAA4-AE88-4F5A-9797-8392E4E4F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668" y="1857400"/>
                <a:ext cx="8754428" cy="4896544"/>
              </a:xfrm>
            </p:spPr>
            <p:txBody>
              <a:bodyPr/>
              <a:lstStyle/>
              <a:p>
                <a:r>
                  <a:rPr lang="nb-NO" sz="1800" b="1" u="sng" dirty="0"/>
                  <a:t>Uten </a:t>
                </a:r>
                <a:r>
                  <a:rPr lang="nb-NO" sz="1800" dirty="0"/>
                  <a:t>superposisjon:</a:t>
                </a:r>
              </a:p>
              <a:p>
                <a:pPr lvl="1"/>
                <a:r>
                  <a:rPr lang="nb-NO" sz="1400" dirty="0"/>
                  <a:t>Bruker KVL og summerer Vs1 og Vs2: Vs_tot = Vs1 + Vs2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𝑉𝑥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𝑉𝑠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𝑡𝑜𝑡</m:t>
                    </m:r>
                  </m:oMath>
                </a14:m>
                <a:endParaRPr lang="nb-NO" sz="1400" b="1" u="sng" dirty="0"/>
              </a:p>
              <a:p>
                <a:r>
                  <a:rPr lang="nb-NO" sz="1800" b="1" u="sng" dirty="0"/>
                  <a:t>Med </a:t>
                </a:r>
                <a:r>
                  <a:rPr lang="nb-NO" sz="1800" dirty="0"/>
                  <a:t>superposisjon:</a:t>
                </a:r>
              </a:p>
              <a:p>
                <a:pPr lvl="1"/>
                <a:r>
                  <a:rPr lang="nb-NO" sz="1400" dirty="0"/>
                  <a:t>Bidrag fra Vs1 (Vs2 kortsluttes):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b-NO" sz="1400" b="1" u="sng" dirty="0"/>
              </a:p>
              <a:p>
                <a:pPr lvl="1"/>
                <a:r>
                  <a:rPr lang="nb-NO" sz="1400" dirty="0"/>
                  <a:t>Bidrag fra Vs2 (Vs1 kortsluttes):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nb-NO" sz="1400" b="0" dirty="0"/>
              </a:p>
              <a:p>
                <a:pPr lvl="1"/>
                <a:r>
                  <a:rPr lang="nb-NO" sz="1400" dirty="0"/>
                  <a:t>Totalt: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𝑉𝑥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𝑉𝑥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𝑉𝑠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1400" i="1" smtClean="0">
                        <a:latin typeface="Cambria Math" panose="02040503050406030204" pitchFamily="18" charset="0"/>
                      </a:rPr>
                      <m:t>𝑉𝑠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𝑉𝑠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𝑉𝑠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b-NO" sz="1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𝑉𝑠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𝑡𝑜𝑡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1400" b="1" u="sng" dirty="0"/>
              </a:p>
              <a:p>
                <a:endParaRPr lang="nb-NO" sz="1800" b="1" u="sng" dirty="0"/>
              </a:p>
              <a:p>
                <a:r>
                  <a:rPr lang="nb-NO" sz="1800" b="1" dirty="0"/>
                  <a:t>Merk:</a:t>
                </a:r>
                <a:r>
                  <a:rPr lang="nb-NO" sz="1800" b="1" i="1" dirty="0"/>
                  <a:t> </a:t>
                </a:r>
                <a:r>
                  <a:rPr lang="nb-NO" sz="1800" dirty="0"/>
                  <a:t>Eksemplet virker mer komplisert med superposisjon, men med mange kilder i en stor krets vil superposisjon forenkle utregningene</a:t>
                </a:r>
                <a:endParaRPr lang="nb-NO" sz="1800" b="1" u="sng" dirty="0"/>
              </a:p>
              <a:p>
                <a:endParaRPr lang="nb-NO" sz="1800" b="1" u="sng" dirty="0"/>
              </a:p>
              <a:p>
                <a:pPr lvl="1"/>
                <a:endParaRPr lang="nb-NO" sz="1400" b="1" u="sng" dirty="0"/>
              </a:p>
              <a:p>
                <a:pPr lvl="1"/>
                <a:endParaRPr lang="nb-NO" sz="1400" b="1" u="sng" dirty="0"/>
              </a:p>
              <a:p>
                <a:pPr lvl="1"/>
                <a:endParaRPr lang="nb-NO" sz="1400" dirty="0"/>
              </a:p>
              <a:p>
                <a:pPr lvl="1"/>
                <a:endParaRPr lang="nb-NO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0DAA4-AE88-4F5A-9797-8392E4E4F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68" y="1857400"/>
                <a:ext cx="8754428" cy="4896544"/>
              </a:xfrm>
              <a:blipFill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7F62-1F7A-46D6-AF44-BC63136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10.02.2021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CE224-9FB0-4870-A870-83D6EF81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72E1-6880-49F3-8C52-3F136CA1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C8CBD42-9523-44DC-9C87-A4AB9530F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8" y="1170672"/>
            <a:ext cx="3221736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Thévenins</a:t>
            </a:r>
            <a:r>
              <a:rPr lang="nb-NO" dirty="0"/>
              <a:t> teorem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217024" cy="1472312"/>
          </a:xfrm>
        </p:spPr>
        <p:txBody>
          <a:bodyPr/>
          <a:lstStyle/>
          <a:p>
            <a:r>
              <a:rPr lang="nb-NO" sz="2000" dirty="0"/>
              <a:t>«Ethvert lineært to-terminalers nettverk bestående av strømkilder, spenningskilder og resistorer kan erstattes av en ekvivalent krets med én spenningskilde i serie med én resistor»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58" y="3778900"/>
            <a:ext cx="5452976" cy="2692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Thévenins</a:t>
            </a:r>
            <a:r>
              <a:rPr lang="nb-NO" dirty="0"/>
              <a:t> teorem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06" y="1863419"/>
            <a:ext cx="9577064" cy="2506289"/>
          </a:xfrm>
        </p:spPr>
        <p:txBody>
          <a:bodyPr/>
          <a:lstStyle/>
          <a:p>
            <a:r>
              <a:rPr lang="nb-NO" sz="2000" dirty="0"/>
              <a:t>Fremgangsmåte</a:t>
            </a:r>
          </a:p>
          <a:p>
            <a:pPr lvl="1"/>
            <a:r>
              <a:rPr lang="nb-NO" sz="1800" dirty="0"/>
              <a:t>Identifiser (del)kretsen som skal erstattes av en Thévenin-ekvivalent</a:t>
            </a:r>
          </a:p>
          <a:p>
            <a:pPr lvl="1"/>
            <a:r>
              <a:rPr lang="nb-NO" sz="1800" dirty="0" err="1"/>
              <a:t>Beregn</a:t>
            </a:r>
            <a:r>
              <a:rPr lang="nb-NO" sz="1800" dirty="0"/>
              <a:t> </a:t>
            </a:r>
            <a:r>
              <a:rPr lang="nb-NO" sz="1800" dirty="0" err="1"/>
              <a:t>V</a:t>
            </a:r>
            <a:r>
              <a:rPr lang="nb-NO" sz="1800" baseline="-25000" dirty="0" err="1"/>
              <a:t>th</a:t>
            </a:r>
            <a:r>
              <a:rPr lang="nb-NO" sz="1800" dirty="0"/>
              <a:t> og </a:t>
            </a:r>
            <a:r>
              <a:rPr lang="nb-NO" sz="1800" dirty="0" err="1"/>
              <a:t>R</a:t>
            </a:r>
            <a:r>
              <a:rPr lang="nb-NO" sz="1800" baseline="-25000" dirty="0" err="1"/>
              <a:t>th</a:t>
            </a:r>
            <a:r>
              <a:rPr lang="nb-NO" sz="1800" dirty="0"/>
              <a:t> </a:t>
            </a:r>
          </a:p>
          <a:p>
            <a:pPr lvl="2"/>
            <a:r>
              <a:rPr lang="nb-NO" sz="1600" dirty="0" err="1"/>
              <a:t>V</a:t>
            </a:r>
            <a:r>
              <a:rPr lang="nb-NO" sz="1600" baseline="-25000" dirty="0" err="1"/>
              <a:t>th</a:t>
            </a:r>
            <a:r>
              <a:rPr lang="nb-NO" sz="1600" dirty="0"/>
              <a:t>: Spenningen V</a:t>
            </a:r>
            <a:r>
              <a:rPr lang="nb-NO" sz="1600" baseline="-25000" dirty="0"/>
              <a:t>AB</a:t>
            </a:r>
            <a:r>
              <a:rPr lang="nb-NO" sz="1600" dirty="0"/>
              <a:t> mellom A og B etter at resten av kretsen er fjernet</a:t>
            </a:r>
          </a:p>
          <a:p>
            <a:pPr lvl="2"/>
            <a:r>
              <a:rPr lang="nb-NO" sz="1600" dirty="0" err="1"/>
              <a:t>R</a:t>
            </a:r>
            <a:r>
              <a:rPr lang="nb-NO" sz="1600" baseline="-25000" dirty="0" err="1"/>
              <a:t>th</a:t>
            </a:r>
            <a:r>
              <a:rPr lang="nb-NO" sz="1600" dirty="0"/>
              <a:t>: Resistansen mellom A og B når spenningskildene kortsluttes og strømkildene åpnes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E02A9F-A820-44EB-858C-AE089EFA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63" y="4521696"/>
            <a:ext cx="4032448" cy="19912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Thévenins</a:t>
            </a:r>
            <a:r>
              <a:rPr lang="nb-NO" dirty="0"/>
              <a:t> teorem (forts)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1AE5D-E6B1-4F66-BAF3-7F8CD6616CCE}"/>
                  </a:ext>
                </a:extLst>
              </p:cNvPr>
              <p:cNvSpPr txBox="1"/>
              <p:nvPr/>
            </p:nvSpPr>
            <p:spPr>
              <a:xfrm>
                <a:off x="1435800" y="4018720"/>
                <a:ext cx="3123484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𝑉𝑜𝑐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1AE5D-E6B1-4F66-BAF3-7F8CD6616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00" y="4018720"/>
                <a:ext cx="3123484" cy="751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3E2010-AF23-41D3-87D9-E902198E8357}"/>
                  </a:ext>
                </a:extLst>
              </p:cNvPr>
              <p:cNvSpPr txBox="1"/>
              <p:nvPr/>
            </p:nvSpPr>
            <p:spPr>
              <a:xfrm>
                <a:off x="1420274" y="5153872"/>
                <a:ext cx="195752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3E2010-AF23-41D3-87D9-E902198E8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274" y="5153872"/>
                <a:ext cx="1957523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371747-D67A-4912-99A1-C6640657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40" y="1990215"/>
            <a:ext cx="5703906" cy="2891521"/>
          </a:xfrm>
        </p:spPr>
        <p:txBody>
          <a:bodyPr/>
          <a:lstStyle/>
          <a:p>
            <a:r>
              <a:rPr lang="nb-NO" sz="2000" dirty="0"/>
              <a:t>Eksempel</a:t>
            </a:r>
            <a:r>
              <a:rPr lang="nb-NO" sz="2000" u="sng" dirty="0"/>
              <a:t> </a:t>
            </a:r>
            <a:r>
              <a:rPr lang="nb-NO" sz="2000" dirty="0"/>
              <a:t> </a:t>
            </a:r>
          </a:p>
          <a:p>
            <a:pPr lvl="1"/>
            <a:r>
              <a:rPr lang="nb-NO" sz="1800" dirty="0" err="1"/>
              <a:t>V</a:t>
            </a:r>
            <a:r>
              <a:rPr lang="nb-NO" sz="1800" baseline="-25000" dirty="0" err="1"/>
              <a:t>th</a:t>
            </a:r>
            <a:r>
              <a:rPr lang="nb-NO" sz="1800" dirty="0"/>
              <a:t>: Spenningen mellom A og B etter at resten av kretsen er fjernet (OC = «</a:t>
            </a:r>
            <a:r>
              <a:rPr lang="nb-NO" sz="1800" u="sng" dirty="0"/>
              <a:t>O</a:t>
            </a:r>
            <a:r>
              <a:rPr lang="nb-NO" sz="1800" dirty="0"/>
              <a:t>pen </a:t>
            </a:r>
            <a:r>
              <a:rPr lang="nb-NO" sz="1800" u="sng" dirty="0"/>
              <a:t>C</a:t>
            </a:r>
            <a:r>
              <a:rPr lang="nb-NO" sz="1800" dirty="0"/>
              <a:t>ircuit»)</a:t>
            </a:r>
          </a:p>
          <a:p>
            <a:pPr lvl="1"/>
            <a:r>
              <a:rPr lang="nb-NO" sz="1800" dirty="0" err="1"/>
              <a:t>R</a:t>
            </a:r>
            <a:r>
              <a:rPr lang="nb-NO" sz="1800" baseline="-25000" dirty="0" err="1"/>
              <a:t>th</a:t>
            </a:r>
            <a:r>
              <a:rPr lang="nb-NO" sz="1800" dirty="0"/>
              <a:t>: Resistansen mellom A og B når </a:t>
            </a:r>
            <a:r>
              <a:rPr lang="nb-NO" sz="1800" dirty="0" err="1"/>
              <a:t>V</a:t>
            </a:r>
            <a:r>
              <a:rPr lang="nb-NO" sz="1800" baseline="-25000" dirty="0" err="1"/>
              <a:t>s</a:t>
            </a:r>
            <a:r>
              <a:rPr lang="nb-NO" sz="1800" dirty="0"/>
              <a:t> kortsluttes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3F0081-1A31-42EC-B83E-22C4429CA9CC}"/>
              </a:ext>
            </a:extLst>
          </p:cNvPr>
          <p:cNvGrpSpPr/>
          <p:nvPr/>
        </p:nvGrpSpPr>
        <p:grpSpPr>
          <a:xfrm>
            <a:off x="6178609" y="4833515"/>
            <a:ext cx="3441602" cy="1884282"/>
            <a:chOff x="6564561" y="4570537"/>
            <a:chExt cx="3441602" cy="18842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42CB12-C019-4B4E-A5DF-B4AC6FAF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561" y="4694760"/>
              <a:ext cx="3441602" cy="17600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FC1686-70C5-43A2-9FF1-6B908AA01A98}"/>
                </a:ext>
              </a:extLst>
            </p:cNvPr>
            <p:cNvSpPr txBox="1"/>
            <p:nvPr/>
          </p:nvSpPr>
          <p:spPr>
            <a:xfrm>
              <a:off x="8369002" y="4570537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latin typeface="+mj-lt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61FB85-C2AC-477A-8C6C-2C5019E68204}"/>
                </a:ext>
              </a:extLst>
            </p:cNvPr>
            <p:cNvSpPr txBox="1"/>
            <p:nvPr/>
          </p:nvSpPr>
          <p:spPr>
            <a:xfrm>
              <a:off x="8369002" y="561871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latin typeface="+mj-lt"/>
                </a:rPr>
                <a:t>B</a:t>
              </a: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0C2FFB2-B734-484C-8CA9-4AC2A4C68159}"/>
              </a:ext>
            </a:extLst>
          </p:cNvPr>
          <p:cNvSpPr/>
          <p:nvPr/>
        </p:nvSpPr>
        <p:spPr bwMode="auto">
          <a:xfrm rot="5400000">
            <a:off x="6704649" y="3887515"/>
            <a:ext cx="869542" cy="2771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CBEF57-3359-43C1-BE43-E44DE7E8B5B1}"/>
              </a:ext>
            </a:extLst>
          </p:cNvPr>
          <p:cNvGrpSpPr/>
          <p:nvPr/>
        </p:nvGrpSpPr>
        <p:grpSpPr>
          <a:xfrm>
            <a:off x="6372165" y="1019687"/>
            <a:ext cx="3054489" cy="2243140"/>
            <a:chOff x="6696697" y="1837151"/>
            <a:chExt cx="3138487" cy="224632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237DC0F-344B-4163-A894-34EB389E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7"/>
            <a:stretch/>
          </p:blipFill>
          <p:spPr>
            <a:xfrm>
              <a:off x="6696697" y="1933824"/>
              <a:ext cx="3138487" cy="214965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BB281E-C5DF-42AE-9C90-89828D40E5EE}"/>
                </a:ext>
              </a:extLst>
            </p:cNvPr>
            <p:cNvSpPr txBox="1"/>
            <p:nvPr/>
          </p:nvSpPr>
          <p:spPr>
            <a:xfrm>
              <a:off x="8369002" y="183715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latin typeface="+mj-lt"/>
                </a:rPr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7E63E9-3F31-49F6-B125-805AC05D9977}"/>
                </a:ext>
              </a:extLst>
            </p:cNvPr>
            <p:cNvSpPr txBox="1"/>
            <p:nvPr/>
          </p:nvSpPr>
          <p:spPr>
            <a:xfrm>
              <a:off x="8369002" y="3209376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latin typeface="+mj-lt"/>
                </a:rPr>
                <a:t>B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Finn V</a:t>
            </a:r>
            <a:r>
              <a:rPr lang="nb-NO" baseline="-25000" dirty="0"/>
              <a:t>th </a:t>
            </a:r>
            <a:r>
              <a:rPr lang="nb-NO" dirty="0"/>
              <a:t>og R</a:t>
            </a:r>
            <a:r>
              <a:rPr lang="nb-NO" baseline="-25000" dirty="0"/>
              <a:t>th </a:t>
            </a:r>
            <a:r>
              <a:rPr lang="nb-NO" dirty="0"/>
              <a:t>for den blå delen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                </a:t>
            </a:r>
            <a:r>
              <a:rPr lang="nb-NO" sz="2000" dirty="0"/>
              <a:t>Fjerner kretsen som ikke skal inngå (dvs tar bort R</a:t>
            </a:r>
            <a:r>
              <a:rPr lang="nb-NO" sz="2000" baseline="-25000" dirty="0"/>
              <a:t>L</a:t>
            </a:r>
            <a:r>
              <a:rPr lang="nb-NO" sz="2000" dirty="0"/>
              <a:t>)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6" y="2855600"/>
            <a:ext cx="3776812" cy="2687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78" y="2871604"/>
            <a:ext cx="3034632" cy="27044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3832498" y="2505472"/>
            <a:ext cx="100811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V="1">
            <a:off x="5316491" y="4231595"/>
            <a:ext cx="28176" cy="1344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ight Arrow 17"/>
          <p:cNvSpPr/>
          <p:nvPr/>
        </p:nvSpPr>
        <p:spPr bwMode="auto">
          <a:xfrm>
            <a:off x="4912618" y="3801616"/>
            <a:ext cx="122413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CEC46C-9B35-4ADD-8184-11F515C07683}"/>
              </a:ext>
            </a:extLst>
          </p:cNvPr>
          <p:cNvSpPr txBox="1">
            <a:spLocks/>
          </p:cNvSpPr>
          <p:nvPr/>
        </p:nvSpPr>
        <p:spPr bwMode="auto">
          <a:xfrm>
            <a:off x="715425" y="883892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50616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101233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518498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2024664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Thévenins teorem (forts)</a:t>
            </a:r>
          </a:p>
        </p:txBody>
      </p:sp>
    </p:spTree>
    <p:extLst>
      <p:ext uri="{BB962C8B-B14F-4D97-AF65-F5344CB8AC3E}">
        <p14:creationId xmlns:p14="http://schemas.microsoft.com/office/powerpoint/2010/main" val="20608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Thévenins</a:t>
            </a:r>
            <a:r>
              <a:rPr lang="nb-NO" dirty="0"/>
              <a:t> teorem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2113280"/>
            <a:ext cx="6624736" cy="43891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Nuller ut kilden(e): Kortslutter V1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Beregner  R</a:t>
            </a:r>
            <a:r>
              <a:rPr lang="nb-NO" baseline="-25000" dirty="0"/>
              <a:t>th</a:t>
            </a:r>
            <a:r>
              <a:rPr lang="nb-NO" dirty="0"/>
              <a:t> mellom node a og b:</a:t>
            </a:r>
          </a:p>
          <a:p>
            <a:pPr marL="949061" lvl="2" indent="0">
              <a:buNone/>
            </a:pPr>
            <a:r>
              <a:rPr lang="nb-NO" sz="1600" dirty="0"/>
              <a:t>R1||R2=(R1*R2)/(R1+R2)=(3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*6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)/(3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+6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)=2</a:t>
            </a:r>
            <a:r>
              <a:rPr lang="el-GR" sz="1600" dirty="0">
                <a:cs typeface="Calibri"/>
              </a:rPr>
              <a:t>Ω</a:t>
            </a:r>
            <a:endParaRPr lang="en-GB" sz="16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cs typeface="Calibri"/>
              </a:rPr>
              <a:t>Setter </a:t>
            </a:r>
            <a:r>
              <a:rPr lang="en-GB" dirty="0" err="1">
                <a:cs typeface="Calibri"/>
              </a:rPr>
              <a:t>tilbake</a:t>
            </a:r>
            <a:r>
              <a:rPr lang="en-GB" dirty="0">
                <a:cs typeface="Calibri"/>
              </a:rPr>
              <a:t> V1 </a:t>
            </a:r>
            <a:r>
              <a:rPr lang="en-GB" dirty="0" err="1">
                <a:cs typeface="Calibri"/>
              </a:rPr>
              <a:t>og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finner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Vab</a:t>
            </a:r>
            <a:r>
              <a:rPr lang="en-GB" dirty="0">
                <a:cs typeface="Calibri"/>
              </a:rPr>
              <a:t>:</a:t>
            </a:r>
          </a:p>
          <a:p>
            <a:pPr marL="442895" lvl="1" indent="0">
              <a:buNone/>
            </a:pPr>
            <a:r>
              <a:rPr lang="en-GB" sz="1200" dirty="0">
                <a:cs typeface="Calibri"/>
              </a:rPr>
              <a:t>	</a:t>
            </a:r>
            <a:r>
              <a:rPr lang="en-GB" sz="1600" dirty="0" err="1">
                <a:cs typeface="Calibri"/>
              </a:rPr>
              <a:t>Vab</a:t>
            </a:r>
            <a:r>
              <a:rPr lang="en-GB" sz="1600" dirty="0">
                <a:cs typeface="Calibri"/>
              </a:rPr>
              <a:t>=Vth=V1*(R2/(R1+R2)=9v*(6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)/(3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+6</a:t>
            </a:r>
            <a:r>
              <a:rPr lang="el-GR" sz="1600" dirty="0">
                <a:cs typeface="Calibri"/>
              </a:rPr>
              <a:t>Ω</a:t>
            </a:r>
            <a:r>
              <a:rPr lang="en-GB" sz="1600" dirty="0">
                <a:cs typeface="Calibri"/>
              </a:rPr>
              <a:t>)=6v </a:t>
            </a:r>
          </a:p>
          <a:p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endParaRPr lang="nb-NO" sz="2000" dirty="0"/>
          </a:p>
          <a:p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42" y="2001416"/>
            <a:ext cx="2504204" cy="2231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58" y="4665712"/>
            <a:ext cx="2469042" cy="22004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7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Thévenins</a:t>
            </a:r>
            <a:r>
              <a:rPr lang="nb-NO" dirty="0"/>
              <a:t> teorem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2113280"/>
            <a:ext cx="9577064" cy="464200"/>
          </a:xfrm>
        </p:spPr>
        <p:txBody>
          <a:bodyPr/>
          <a:lstStyle/>
          <a:p>
            <a:r>
              <a:rPr lang="nb-NO" dirty="0"/>
              <a:t>Setter sammen ekvivalenten og kobler til resten: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For ulike verdier av den variable resistoren RL er det nå enklere å beregne f.eks hvordan strømmen gjennom den varierer</a:t>
            </a:r>
          </a:p>
          <a:p>
            <a:endParaRPr lang="nb-NO" dirty="0"/>
          </a:p>
          <a:p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endParaRPr lang="nb-NO" sz="2000" dirty="0"/>
          </a:p>
          <a:p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4" y="2793504"/>
            <a:ext cx="3128740" cy="22265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747296"/>
          </a:xfrm>
        </p:spPr>
        <p:txBody>
          <a:bodyPr/>
          <a:lstStyle/>
          <a:p>
            <a:r>
              <a:rPr lang="nb-NO" dirty="0" err="1"/>
              <a:t>Thévenins</a:t>
            </a:r>
            <a:r>
              <a:rPr lang="nb-NO" dirty="0"/>
              <a:t> teorem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960" y="4602123"/>
            <a:ext cx="3672408" cy="2016224"/>
          </a:xfrm>
        </p:spPr>
        <p:txBody>
          <a:bodyPr/>
          <a:lstStyle/>
          <a:p>
            <a:pPr marL="63271" indent="0">
              <a:buNone/>
            </a:pPr>
            <a:r>
              <a:rPr lang="nb-NO" sz="1200" dirty="0"/>
              <a:t>IL=Vth/(Rth + RL)</a:t>
            </a:r>
          </a:p>
          <a:p>
            <a:pPr marL="63271" indent="0">
              <a:buNone/>
            </a:pPr>
            <a:r>
              <a:rPr lang="nb-NO" sz="1200" dirty="0"/>
              <a:t>RL=2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 : IL= 6v/(</a:t>
            </a:r>
            <a:r>
              <a:rPr lang="nb-NO" sz="1200" dirty="0"/>
              <a:t>2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 + </a:t>
            </a:r>
            <a:r>
              <a:rPr lang="nb-NO" sz="1200" dirty="0"/>
              <a:t>2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)=1.5A</a:t>
            </a:r>
          </a:p>
          <a:p>
            <a:pPr marL="63271" indent="0">
              <a:buNone/>
            </a:pPr>
            <a:r>
              <a:rPr lang="nb-NO" sz="1200" dirty="0"/>
              <a:t>RL=10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 : IL= 6v/(</a:t>
            </a:r>
            <a:r>
              <a:rPr lang="nb-NO" sz="1200" dirty="0"/>
              <a:t>2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 + </a:t>
            </a:r>
            <a:r>
              <a:rPr lang="nb-NO" sz="1200" dirty="0"/>
              <a:t>10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)=0.5A </a:t>
            </a:r>
            <a:endParaRPr lang="nb-NO" sz="1200" dirty="0"/>
          </a:p>
          <a:p>
            <a:pPr marL="63271" indent="0">
              <a:buNone/>
            </a:pPr>
            <a:r>
              <a:rPr lang="nb-NO" sz="1200" dirty="0"/>
              <a:t>RL=100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 : 6v/(</a:t>
            </a:r>
            <a:r>
              <a:rPr lang="nb-NO" sz="1200" dirty="0"/>
              <a:t>2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 + </a:t>
            </a:r>
            <a:r>
              <a:rPr lang="nb-NO" sz="1200" dirty="0"/>
              <a:t>100</a:t>
            </a:r>
            <a:r>
              <a:rPr lang="el-GR" sz="1200" dirty="0">
                <a:cs typeface="Calibri"/>
              </a:rPr>
              <a:t>Ω</a:t>
            </a:r>
            <a:r>
              <a:rPr lang="en-GB" sz="1200" dirty="0">
                <a:cs typeface="Calibri"/>
              </a:rPr>
              <a:t>)=0.06A</a:t>
            </a:r>
            <a:endParaRPr lang="nb-NO" sz="1200" dirty="0"/>
          </a:p>
          <a:p>
            <a:pPr marL="0" indent="0">
              <a:buNone/>
            </a:pPr>
            <a:endParaRPr lang="en-GB" sz="1200" dirty="0">
              <a:cs typeface="Calibri"/>
            </a:endParaRPr>
          </a:p>
          <a:p>
            <a:pPr marL="0" indent="0">
              <a:buNone/>
            </a:pPr>
            <a:endParaRPr lang="en-GB" sz="1200" dirty="0">
              <a:cs typeface="Calibri"/>
            </a:endParaRP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506166" lvl="1" indent="0">
              <a:buNone/>
            </a:pPr>
            <a:endParaRPr lang="nb-NO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94" y="2352267"/>
            <a:ext cx="3128740" cy="22265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4CB17-0255-4E51-9C67-435D1AC82530}"/>
              </a:ext>
            </a:extLst>
          </p:cNvPr>
          <p:cNvSpPr txBox="1"/>
          <p:nvPr/>
        </p:nvSpPr>
        <p:spPr>
          <a:xfrm>
            <a:off x="6352778" y="1701563"/>
            <a:ext cx="3571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Med </a:t>
            </a:r>
            <a:r>
              <a:rPr lang="nb-NO" dirty="0" err="1">
                <a:latin typeface="+mn-lt"/>
              </a:rPr>
              <a:t>Thévenin</a:t>
            </a:r>
            <a:r>
              <a:rPr lang="nb-NO" dirty="0">
                <a:latin typeface="+mn-lt"/>
              </a:rPr>
              <a:t>-forenkling</a:t>
            </a:r>
            <a:endParaRPr lang="en-GB" dirty="0"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B8B8A-DF5D-49A2-B1E7-85A1A31DF779}"/>
              </a:ext>
            </a:extLst>
          </p:cNvPr>
          <p:cNvGrpSpPr/>
          <p:nvPr/>
        </p:nvGrpSpPr>
        <p:grpSpPr>
          <a:xfrm>
            <a:off x="232098" y="1661145"/>
            <a:ext cx="5750043" cy="4759975"/>
            <a:chOff x="4651257" y="1730605"/>
            <a:chExt cx="5750043" cy="4759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727" y="2350304"/>
              <a:ext cx="3128738" cy="2226552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4651257" y="4474356"/>
              <a:ext cx="5750043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01233" tIns="50617" rIns="101233" bIns="50617" numCol="1" anchor="t" anchorCtr="0" compatLnSpc="1">
              <a:prstTxWarp prst="textNoShape">
                <a:avLst/>
              </a:prstTxWarp>
            </a:bodyPr>
            <a:lstStyle>
              <a:lvl1pPr marL="379625" indent="-379625" algn="l" rtl="0" eaLnBrk="1" fontAlgn="base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520" indent="-316354" algn="l" rtl="0" eaLnBrk="1" fontAlgn="base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65415" indent="-253083" algn="l" rtl="0" eaLnBrk="1" fontAlgn="base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1581" indent="-253083" algn="l" rtl="0" eaLnBrk="1" fontAlgn="base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77748" indent="-253083" algn="l" rtl="0" eaLnBrk="1" fontAlgn="base" hangingPunct="1">
                <a:lnSpc>
                  <a:spcPts val="3000"/>
                </a:lnSpc>
                <a:spcBef>
                  <a:spcPts val="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83914" indent="-25308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0080" indent="-25308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96246" indent="-25308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02412" indent="-25308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nb-NO" sz="1200" kern="0" dirty="0"/>
                <a:t>IL = Vab/RL og Vab = V1*R1/(R1 + R2||RL)</a:t>
              </a:r>
            </a:p>
            <a:p>
              <a:pPr marL="0" indent="0">
                <a:buFontTx/>
                <a:buNone/>
              </a:pPr>
              <a:r>
                <a:rPr lang="nb-NO" sz="1200" kern="0" dirty="0"/>
                <a:t>IL = V1*R1/(R1+R2*RL/(R2+RL))/RL</a:t>
              </a:r>
            </a:p>
            <a:p>
              <a:pPr marL="0" indent="0">
                <a:buNone/>
              </a:pPr>
              <a:r>
                <a:rPr lang="nb-NO" sz="1200" kern="0" dirty="0"/>
                <a:t>RL=</a:t>
              </a:r>
              <a:r>
                <a:rPr lang="nb-NO" sz="1200" dirty="0"/>
                <a:t>2</a:t>
              </a:r>
              <a:r>
                <a:rPr lang="el-GR" sz="1200" dirty="0">
                  <a:cs typeface="Calibri"/>
                </a:rPr>
                <a:t>Ω</a:t>
              </a:r>
              <a:r>
                <a:rPr lang="en-GB" sz="1200" dirty="0">
                  <a:cs typeface="Calibri"/>
                </a:rPr>
                <a:t> : IL = </a:t>
              </a:r>
              <a:r>
                <a:rPr lang="nb-NO" sz="1200" kern="0" dirty="0"/>
                <a:t>9v*3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/(3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+6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*2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/(6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+2</a:t>
              </a:r>
              <a:r>
                <a:rPr lang="el-GR" sz="1200" dirty="0">
                  <a:cs typeface="Calibri"/>
                </a:rPr>
                <a:t> Ω</a:t>
              </a:r>
              <a:r>
                <a:rPr lang="nb-NO" sz="1200" kern="0" dirty="0"/>
                <a:t>))/2</a:t>
              </a:r>
              <a:r>
                <a:rPr lang="el-GR" sz="1200" dirty="0">
                  <a:cs typeface="Calibri"/>
                </a:rPr>
                <a:t> Ω</a:t>
              </a:r>
              <a:r>
                <a:rPr lang="en-GB" sz="1200" dirty="0">
                  <a:cs typeface="Calibri"/>
                </a:rPr>
                <a:t>=1.5A</a:t>
              </a:r>
            </a:p>
            <a:p>
              <a:pPr marL="0" indent="0">
                <a:buNone/>
              </a:pPr>
              <a:r>
                <a:rPr lang="nb-NO" sz="1200" kern="0" dirty="0"/>
                <a:t>RL=</a:t>
              </a:r>
              <a:r>
                <a:rPr lang="nb-NO" sz="1200" dirty="0"/>
                <a:t>10</a:t>
              </a:r>
              <a:r>
                <a:rPr lang="el-GR" sz="1200" dirty="0">
                  <a:cs typeface="Calibri"/>
                </a:rPr>
                <a:t>Ω</a:t>
              </a:r>
              <a:r>
                <a:rPr lang="en-GB" sz="1200" dirty="0">
                  <a:cs typeface="Calibri"/>
                </a:rPr>
                <a:t> : IL = </a:t>
              </a:r>
              <a:r>
                <a:rPr lang="nb-NO" sz="1200" kern="0" dirty="0"/>
                <a:t>9v*3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/(3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+6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*10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/(6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+10</a:t>
              </a:r>
              <a:r>
                <a:rPr lang="el-GR" sz="1200" dirty="0">
                  <a:cs typeface="Calibri"/>
                </a:rPr>
                <a:t> Ω</a:t>
              </a:r>
              <a:r>
                <a:rPr lang="nb-NO" sz="1200" kern="0" dirty="0"/>
                <a:t>))/10</a:t>
              </a:r>
              <a:r>
                <a:rPr lang="el-GR" sz="1200" dirty="0">
                  <a:cs typeface="Calibri"/>
                </a:rPr>
                <a:t> Ω</a:t>
              </a:r>
              <a:r>
                <a:rPr lang="en-GB" sz="1200" dirty="0">
                  <a:cs typeface="Calibri"/>
                </a:rPr>
                <a:t>=0.5A</a:t>
              </a:r>
              <a:endParaRPr lang="nb-NO" sz="1200" kern="0" dirty="0"/>
            </a:p>
            <a:p>
              <a:pPr marL="0" indent="0">
                <a:buNone/>
              </a:pPr>
              <a:r>
                <a:rPr lang="nb-NO" sz="1200" kern="0" dirty="0"/>
                <a:t>RL=</a:t>
              </a:r>
              <a:r>
                <a:rPr lang="nb-NO" sz="1200" dirty="0"/>
                <a:t>100</a:t>
              </a:r>
              <a:r>
                <a:rPr lang="el-GR" sz="1200" dirty="0">
                  <a:cs typeface="Calibri"/>
                </a:rPr>
                <a:t>Ω</a:t>
              </a:r>
              <a:r>
                <a:rPr lang="en-GB" sz="1200" dirty="0">
                  <a:cs typeface="Calibri"/>
                </a:rPr>
                <a:t> : IL = </a:t>
              </a:r>
              <a:r>
                <a:rPr lang="nb-NO" sz="1200" kern="0" dirty="0"/>
                <a:t>9v*3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/(3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+6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*100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/(6</a:t>
              </a:r>
              <a:r>
                <a:rPr lang="el-GR" sz="1200" dirty="0">
                  <a:cs typeface="Calibri"/>
                </a:rPr>
                <a:t> Ω </a:t>
              </a:r>
              <a:r>
                <a:rPr lang="nb-NO" sz="1200" kern="0" dirty="0"/>
                <a:t>+100</a:t>
              </a:r>
              <a:r>
                <a:rPr lang="el-GR" sz="1200" dirty="0">
                  <a:cs typeface="Calibri"/>
                </a:rPr>
                <a:t> Ω</a:t>
              </a:r>
              <a:r>
                <a:rPr lang="nb-NO" sz="1200" kern="0" dirty="0"/>
                <a:t>))/100</a:t>
              </a:r>
              <a:r>
                <a:rPr lang="el-GR" sz="1200" dirty="0">
                  <a:cs typeface="Calibri"/>
                </a:rPr>
                <a:t> Ω</a:t>
              </a:r>
              <a:r>
                <a:rPr lang="en-GB" sz="1200" dirty="0">
                  <a:cs typeface="Calibri"/>
                </a:rPr>
                <a:t>=0.06A</a:t>
              </a:r>
              <a:endParaRPr lang="nb-NO" sz="1200" kern="0" dirty="0"/>
            </a:p>
            <a:p>
              <a:pPr marL="0" indent="0">
                <a:buNone/>
              </a:pPr>
              <a:endParaRPr lang="nb-NO" sz="1200" kern="0" dirty="0"/>
            </a:p>
            <a:p>
              <a:pPr marL="0" indent="0">
                <a:buFontTx/>
                <a:buNone/>
              </a:pPr>
              <a:endParaRPr lang="nb-NO" sz="1200" kern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C6A897-92C7-43F2-A845-102B7D0D25E7}"/>
                </a:ext>
              </a:extLst>
            </p:cNvPr>
            <p:cNvSpPr txBox="1"/>
            <p:nvPr/>
          </p:nvSpPr>
          <p:spPr>
            <a:xfrm>
              <a:off x="4969352" y="1730605"/>
              <a:ext cx="3622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+mn-lt"/>
                </a:rPr>
                <a:t>Uten </a:t>
              </a:r>
              <a:r>
                <a:rPr lang="nb-NO" dirty="0" err="1">
                  <a:latin typeface="+mn-lt"/>
                </a:rPr>
                <a:t>Thévenin</a:t>
              </a:r>
              <a:r>
                <a:rPr lang="nb-NO" dirty="0">
                  <a:latin typeface="+mn-lt"/>
                </a:rPr>
                <a:t>-forenkling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D6D088-78EB-4933-A769-37D6ABEAD194}"/>
              </a:ext>
            </a:extLst>
          </p:cNvPr>
          <p:cNvSpPr/>
          <p:nvPr/>
        </p:nvSpPr>
        <p:spPr bwMode="auto">
          <a:xfrm>
            <a:off x="4480570" y="3225552"/>
            <a:ext cx="165618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80AB3D9-CAEE-430D-9111-819D81314E67}"/>
              </a:ext>
            </a:extLst>
          </p:cNvPr>
          <p:cNvSpPr/>
          <p:nvPr/>
        </p:nvSpPr>
        <p:spPr bwMode="auto">
          <a:xfrm>
            <a:off x="5056634" y="5452104"/>
            <a:ext cx="100811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3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2B4F-30C3-4C1C-847E-DC523CF8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Eksempel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D6A7D-80C4-4074-BDFA-8B9F3DDBA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2" y="2361456"/>
            <a:ext cx="8672065" cy="3168352"/>
          </a:xfrm>
        </p:spPr>
        <p:txBody>
          <a:bodyPr/>
          <a:lstStyle/>
          <a:p>
            <a:r>
              <a:rPr lang="en-GB" sz="1800" dirty="0">
                <a:solidFill>
                  <a:srgbClr val="0070C0"/>
                </a:solidFill>
              </a:rPr>
              <a:t>Finn </a:t>
            </a:r>
            <a:r>
              <a:rPr lang="en-GB" sz="1800" dirty="0" err="1">
                <a:solidFill>
                  <a:srgbClr val="0070C0"/>
                </a:solidFill>
              </a:rPr>
              <a:t>Thévenin-ekvivalenten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til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kretsen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innenfor</a:t>
            </a:r>
            <a:r>
              <a:rPr lang="en-GB" sz="1800" dirty="0">
                <a:solidFill>
                  <a:srgbClr val="0070C0"/>
                </a:solidFill>
              </a:rPr>
              <a:t> den </a:t>
            </a:r>
            <a:r>
              <a:rPr lang="en-GB" sz="1800" dirty="0" err="1">
                <a:solidFill>
                  <a:srgbClr val="0070C0"/>
                </a:solidFill>
              </a:rPr>
              <a:t>røde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stiplede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firkanten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når</a:t>
            </a:r>
            <a:r>
              <a:rPr lang="en-GB" sz="1800" dirty="0">
                <a:solidFill>
                  <a:srgbClr val="0070C0"/>
                </a:solidFill>
              </a:rPr>
              <a:t> Vx=12v, R1=10 </a:t>
            </a:r>
            <a:r>
              <a:rPr lang="en-GB" sz="1800" dirty="0" err="1">
                <a:solidFill>
                  <a:srgbClr val="0070C0"/>
                </a:solidFill>
              </a:rPr>
              <a:t>kOhm</a:t>
            </a:r>
            <a:r>
              <a:rPr lang="en-GB" sz="1800" dirty="0">
                <a:solidFill>
                  <a:srgbClr val="0070C0"/>
                </a:solidFill>
              </a:rPr>
              <a:t>, R2=40kOhm </a:t>
            </a:r>
            <a:r>
              <a:rPr lang="en-GB" sz="1800" dirty="0" err="1">
                <a:solidFill>
                  <a:srgbClr val="0070C0"/>
                </a:solidFill>
              </a:rPr>
              <a:t>og</a:t>
            </a:r>
            <a:r>
              <a:rPr lang="en-GB" sz="1800" dirty="0">
                <a:solidFill>
                  <a:srgbClr val="0070C0"/>
                </a:solidFill>
              </a:rPr>
              <a:t> R3=2kOhm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99EAF-DAA6-47C5-AEE6-929F6CEA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E694C-EBFC-4F78-9554-CDA07B94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8C3D6-DE24-4F75-9C5D-F99929960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17" y="3982597"/>
            <a:ext cx="4186262" cy="18216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E87C30-58E2-4F76-9904-44410A8F1046}"/>
              </a:ext>
            </a:extLst>
          </p:cNvPr>
          <p:cNvSpPr/>
          <p:nvPr/>
        </p:nvSpPr>
        <p:spPr bwMode="auto">
          <a:xfrm>
            <a:off x="1960290" y="3478301"/>
            <a:ext cx="3312368" cy="294281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12368"/>
                      <a:gd name="connsiteY0" fmla="*/ 0 h 2942819"/>
                      <a:gd name="connsiteX1" fmla="*/ 518938 w 3312368"/>
                      <a:gd name="connsiteY1" fmla="*/ 0 h 2942819"/>
                      <a:gd name="connsiteX2" fmla="*/ 971628 w 3312368"/>
                      <a:gd name="connsiteY2" fmla="*/ 0 h 2942819"/>
                      <a:gd name="connsiteX3" fmla="*/ 1589937 w 3312368"/>
                      <a:gd name="connsiteY3" fmla="*/ 0 h 2942819"/>
                      <a:gd name="connsiteX4" fmla="*/ 2108874 w 3312368"/>
                      <a:gd name="connsiteY4" fmla="*/ 0 h 2942819"/>
                      <a:gd name="connsiteX5" fmla="*/ 2627812 w 3312368"/>
                      <a:gd name="connsiteY5" fmla="*/ 0 h 2942819"/>
                      <a:gd name="connsiteX6" fmla="*/ 3312368 w 3312368"/>
                      <a:gd name="connsiteY6" fmla="*/ 0 h 2942819"/>
                      <a:gd name="connsiteX7" fmla="*/ 3312368 w 3312368"/>
                      <a:gd name="connsiteY7" fmla="*/ 529707 h 2942819"/>
                      <a:gd name="connsiteX8" fmla="*/ 3312368 w 3312368"/>
                      <a:gd name="connsiteY8" fmla="*/ 1118271 h 2942819"/>
                      <a:gd name="connsiteX9" fmla="*/ 3312368 w 3312368"/>
                      <a:gd name="connsiteY9" fmla="*/ 1647979 h 2942819"/>
                      <a:gd name="connsiteX10" fmla="*/ 3312368 w 3312368"/>
                      <a:gd name="connsiteY10" fmla="*/ 2177686 h 2942819"/>
                      <a:gd name="connsiteX11" fmla="*/ 3312368 w 3312368"/>
                      <a:gd name="connsiteY11" fmla="*/ 2942819 h 2942819"/>
                      <a:gd name="connsiteX12" fmla="*/ 2727183 w 3312368"/>
                      <a:gd name="connsiteY12" fmla="*/ 2942819 h 2942819"/>
                      <a:gd name="connsiteX13" fmla="*/ 2108874 w 3312368"/>
                      <a:gd name="connsiteY13" fmla="*/ 2942819 h 2942819"/>
                      <a:gd name="connsiteX14" fmla="*/ 1490566 w 3312368"/>
                      <a:gd name="connsiteY14" fmla="*/ 2942819 h 2942819"/>
                      <a:gd name="connsiteX15" fmla="*/ 1004752 w 3312368"/>
                      <a:gd name="connsiteY15" fmla="*/ 2942819 h 2942819"/>
                      <a:gd name="connsiteX16" fmla="*/ 0 w 3312368"/>
                      <a:gd name="connsiteY16" fmla="*/ 2942819 h 2942819"/>
                      <a:gd name="connsiteX17" fmla="*/ 0 w 3312368"/>
                      <a:gd name="connsiteY17" fmla="*/ 2295399 h 2942819"/>
                      <a:gd name="connsiteX18" fmla="*/ 0 w 3312368"/>
                      <a:gd name="connsiteY18" fmla="*/ 1795120 h 2942819"/>
                      <a:gd name="connsiteX19" fmla="*/ 0 w 3312368"/>
                      <a:gd name="connsiteY19" fmla="*/ 1265412 h 2942819"/>
                      <a:gd name="connsiteX20" fmla="*/ 0 w 3312368"/>
                      <a:gd name="connsiteY20" fmla="*/ 735705 h 2942819"/>
                      <a:gd name="connsiteX21" fmla="*/ 0 w 3312368"/>
                      <a:gd name="connsiteY21" fmla="*/ 0 h 2942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312368" h="2942819" extrusionOk="0">
                        <a:moveTo>
                          <a:pt x="0" y="0"/>
                        </a:moveTo>
                        <a:cubicBezTo>
                          <a:pt x="213679" y="-41840"/>
                          <a:pt x="286933" y="51125"/>
                          <a:pt x="518938" y="0"/>
                        </a:cubicBezTo>
                        <a:cubicBezTo>
                          <a:pt x="750943" y="-51125"/>
                          <a:pt x="750074" y="12540"/>
                          <a:pt x="971628" y="0"/>
                        </a:cubicBezTo>
                        <a:cubicBezTo>
                          <a:pt x="1193182" y="-12540"/>
                          <a:pt x="1302170" y="73026"/>
                          <a:pt x="1589937" y="0"/>
                        </a:cubicBezTo>
                        <a:cubicBezTo>
                          <a:pt x="1877704" y="-73026"/>
                          <a:pt x="1987762" y="41226"/>
                          <a:pt x="2108874" y="0"/>
                        </a:cubicBezTo>
                        <a:cubicBezTo>
                          <a:pt x="2229986" y="-41226"/>
                          <a:pt x="2469319" y="21385"/>
                          <a:pt x="2627812" y="0"/>
                        </a:cubicBezTo>
                        <a:cubicBezTo>
                          <a:pt x="2786305" y="-21385"/>
                          <a:pt x="3075874" y="10384"/>
                          <a:pt x="3312368" y="0"/>
                        </a:cubicBezTo>
                        <a:cubicBezTo>
                          <a:pt x="3341957" y="217302"/>
                          <a:pt x="3293015" y="369743"/>
                          <a:pt x="3312368" y="529707"/>
                        </a:cubicBezTo>
                        <a:cubicBezTo>
                          <a:pt x="3331721" y="689671"/>
                          <a:pt x="3277991" y="861378"/>
                          <a:pt x="3312368" y="1118271"/>
                        </a:cubicBezTo>
                        <a:cubicBezTo>
                          <a:pt x="3346745" y="1375164"/>
                          <a:pt x="3264701" y="1449167"/>
                          <a:pt x="3312368" y="1647979"/>
                        </a:cubicBezTo>
                        <a:cubicBezTo>
                          <a:pt x="3360035" y="1846791"/>
                          <a:pt x="3281925" y="1913408"/>
                          <a:pt x="3312368" y="2177686"/>
                        </a:cubicBezTo>
                        <a:cubicBezTo>
                          <a:pt x="3342811" y="2441964"/>
                          <a:pt x="3311886" y="2666349"/>
                          <a:pt x="3312368" y="2942819"/>
                        </a:cubicBezTo>
                        <a:cubicBezTo>
                          <a:pt x="3097732" y="3001117"/>
                          <a:pt x="2861779" y="2933382"/>
                          <a:pt x="2727183" y="2942819"/>
                        </a:cubicBezTo>
                        <a:cubicBezTo>
                          <a:pt x="2592588" y="2952256"/>
                          <a:pt x="2313215" y="2885306"/>
                          <a:pt x="2108874" y="2942819"/>
                        </a:cubicBezTo>
                        <a:cubicBezTo>
                          <a:pt x="1904533" y="3000332"/>
                          <a:pt x="1747926" y="2933743"/>
                          <a:pt x="1490566" y="2942819"/>
                        </a:cubicBezTo>
                        <a:cubicBezTo>
                          <a:pt x="1233206" y="2951895"/>
                          <a:pt x="1171381" y="2924737"/>
                          <a:pt x="1004752" y="2942819"/>
                        </a:cubicBezTo>
                        <a:cubicBezTo>
                          <a:pt x="838123" y="2960901"/>
                          <a:pt x="336557" y="2909619"/>
                          <a:pt x="0" y="2942819"/>
                        </a:cubicBezTo>
                        <a:cubicBezTo>
                          <a:pt x="-44742" y="2644656"/>
                          <a:pt x="39028" y="2455567"/>
                          <a:pt x="0" y="2295399"/>
                        </a:cubicBezTo>
                        <a:cubicBezTo>
                          <a:pt x="-39028" y="2135231"/>
                          <a:pt x="57264" y="1958319"/>
                          <a:pt x="0" y="1795120"/>
                        </a:cubicBezTo>
                        <a:cubicBezTo>
                          <a:pt x="-57264" y="1631921"/>
                          <a:pt x="3621" y="1467323"/>
                          <a:pt x="0" y="1265412"/>
                        </a:cubicBezTo>
                        <a:cubicBezTo>
                          <a:pt x="-3621" y="1063501"/>
                          <a:pt x="46989" y="873484"/>
                          <a:pt x="0" y="735705"/>
                        </a:cubicBezTo>
                        <a:cubicBezTo>
                          <a:pt x="-46989" y="597926"/>
                          <a:pt x="35559" y="3429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93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temaer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00278"/>
            <a:ext cx="8234363" cy="4429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Kretsteoremer</a:t>
            </a:r>
          </a:p>
          <a:p>
            <a:pPr lvl="1">
              <a:lnSpc>
                <a:spcPct val="150000"/>
              </a:lnSpc>
            </a:pPr>
            <a:r>
              <a:rPr lang="nb-NO" dirty="0" err="1"/>
              <a:t>Thévenin</a:t>
            </a:r>
            <a:r>
              <a:rPr lang="nb-NO" dirty="0"/>
              <a:t> og Norton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Superposisjon</a:t>
            </a:r>
          </a:p>
          <a:p>
            <a:pPr>
              <a:lnSpc>
                <a:spcPct val="150000"/>
              </a:lnSpc>
            </a:pPr>
            <a:r>
              <a:rPr lang="nb-NO" dirty="0"/>
              <a:t>Representasjon av sinussignaler</a:t>
            </a:r>
          </a:p>
          <a:p>
            <a:pPr>
              <a:lnSpc>
                <a:spcPct val="150000"/>
              </a:lnSpc>
            </a:pPr>
            <a:r>
              <a:rPr lang="nb-NO" dirty="0"/>
              <a:t>Kondensatorer</a:t>
            </a:r>
          </a:p>
          <a:p>
            <a:pPr>
              <a:lnSpc>
                <a:spcPct val="150000"/>
              </a:lnSpc>
            </a:pPr>
            <a:r>
              <a:rPr lang="nb-NO" dirty="0"/>
              <a:t>Kapasitiv reaktans</a:t>
            </a:r>
          </a:p>
          <a:p>
            <a:pPr>
              <a:lnSpc>
                <a:spcPct val="150000"/>
              </a:lnSpc>
            </a:pPr>
            <a:r>
              <a:rPr lang="nb-NO" dirty="0"/>
              <a:t>Tidsrespons til RC-krets</a:t>
            </a:r>
          </a:p>
          <a:p>
            <a:pPr>
              <a:lnSpc>
                <a:spcPct val="150000"/>
              </a:lnSpc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Nortons teorem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930908"/>
            <a:ext cx="9433048" cy="1616328"/>
          </a:xfrm>
        </p:spPr>
        <p:txBody>
          <a:bodyPr/>
          <a:lstStyle/>
          <a:p>
            <a:r>
              <a:rPr lang="nb-NO" sz="2000" dirty="0"/>
              <a:t>Variant av Thévenins teorem</a:t>
            </a:r>
          </a:p>
          <a:p>
            <a:r>
              <a:rPr lang="nb-NO" sz="2000" dirty="0"/>
              <a:t>«Ethvert lineært to-terminalers nettverk bestående av strømkilder, spenningskilder og resistorer kan erstattes av en ekvivalent krets med én strømkilde i parallell med én resistor»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586" y="6664960"/>
            <a:ext cx="2166937" cy="48768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98" y="3741558"/>
            <a:ext cx="5526388" cy="2729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0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Nortons</a:t>
            </a:r>
            <a:r>
              <a:rPr lang="en-GB" dirty="0"/>
              <a:t> </a:t>
            </a:r>
            <a:r>
              <a:rPr lang="en-GB" dirty="0" err="1"/>
              <a:t>teorem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1976368"/>
          </a:xfrm>
        </p:spPr>
        <p:txBody>
          <a:bodyPr/>
          <a:lstStyle/>
          <a:p>
            <a:r>
              <a:rPr lang="nb-NO" sz="2000" dirty="0"/>
              <a:t>Samme metode som for Thévenins teorem</a:t>
            </a:r>
          </a:p>
          <a:p>
            <a:pPr lvl="1"/>
            <a:r>
              <a:rPr lang="nb-NO" sz="1800" dirty="0"/>
              <a:t>Likhet: Kildene kortsluttes (spenningskilder) eller åpnes (strømkilder)</a:t>
            </a:r>
          </a:p>
          <a:p>
            <a:pPr lvl="1"/>
            <a:r>
              <a:rPr lang="nb-NO" sz="1800" dirty="0"/>
              <a:t>Forskjell: Terminalene A og B kortsluttes for å finne strømmen gjennom dem (istedenfor å beregne spenningen over dem)</a:t>
            </a:r>
          </a:p>
          <a:p>
            <a:r>
              <a:rPr lang="nb-NO" sz="2000" dirty="0"/>
              <a:t>Sammenhengen mellom Norton- og </a:t>
            </a:r>
            <a:r>
              <a:rPr lang="nb-NO" sz="2000" dirty="0" err="1"/>
              <a:t>Thévenin</a:t>
            </a:r>
            <a:r>
              <a:rPr lang="nb-NO" sz="2000" dirty="0"/>
              <a:t>-ekvivalenter: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04706" y="4245585"/>
            <a:ext cx="3816424" cy="2263438"/>
            <a:chOff x="5148238" y="2849436"/>
            <a:chExt cx="4224554" cy="27446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238" y="2849436"/>
              <a:ext cx="4224554" cy="274461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7000851" y="4737720"/>
              <a:ext cx="504055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7000850" y="4233664"/>
              <a:ext cx="50405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7000850" y="3729608"/>
              <a:ext cx="519330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6249" y="4204527"/>
                <a:ext cx="1815562" cy="2969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nb-NO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</m:t>
                        </m:r>
                      </m:sub>
                    </m:sSub>
                  </m:oMath>
                </a14:m>
                <a:endParaRPr lang="nb-NO" dirty="0">
                  <a:latin typeface="+mj-lt"/>
                </a:endParaRPr>
              </a:p>
              <a:p>
                <a:endParaRPr lang="nb-NO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nb-NO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</m:t>
                          </m:r>
                        </m:sub>
                      </m:sSub>
                    </m:oMath>
                  </m:oMathPara>
                </a14:m>
                <a:endParaRPr lang="nb-NO" dirty="0">
                  <a:latin typeface="+mj-lt"/>
                </a:endParaRPr>
              </a:p>
              <a:p>
                <a:endParaRPr lang="nb-NO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th</m:t>
                              </m:r>
                            </m:sub>
                          </m:sSub>
                        </m:den>
                      </m:f>
                      <m:r>
                        <a:rPr lang="nb-NO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</m:t>
                          </m:r>
                        </m:sub>
                      </m:sSub>
                    </m:oMath>
                  </m:oMathPara>
                </a14:m>
                <a:endParaRPr lang="nb-NO" dirty="0">
                  <a:latin typeface="+mj-lt"/>
                </a:endParaRPr>
              </a:p>
              <a:p>
                <a:endParaRPr lang="nb-NO" dirty="0">
                  <a:latin typeface="+mj-lt"/>
                </a:endParaRPr>
              </a:p>
              <a:p>
                <a:endParaRPr lang="nb-NO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49" y="4204527"/>
                <a:ext cx="1815562" cy="2969852"/>
              </a:xfrm>
              <a:prstGeom prst="rect">
                <a:avLst/>
              </a:prstGeom>
              <a:blipFill>
                <a:blip r:embed="rId3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Nortons teorem (forts)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586" y="6664960"/>
            <a:ext cx="2166937" cy="48768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62" y="4665712"/>
            <a:ext cx="3816424" cy="188465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37DDBA-7D5F-4B32-8ECC-44901983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64" y="2064554"/>
            <a:ext cx="9422589" cy="2486563"/>
          </a:xfrm>
        </p:spPr>
        <p:txBody>
          <a:bodyPr/>
          <a:lstStyle/>
          <a:p>
            <a:r>
              <a:rPr lang="nb-NO" dirty="0"/>
              <a:t>Fremgangsmåte</a:t>
            </a:r>
          </a:p>
          <a:p>
            <a:pPr lvl="1"/>
            <a:r>
              <a:rPr lang="nb-NO" dirty="0"/>
              <a:t>Identifiser (del)kretsen som skal erstattes av en Norton-ekvivalent</a:t>
            </a:r>
          </a:p>
          <a:p>
            <a:pPr lvl="1"/>
            <a:r>
              <a:rPr lang="nb-NO" dirty="0" err="1"/>
              <a:t>Beregn</a:t>
            </a:r>
            <a:r>
              <a:rPr lang="nb-NO" dirty="0"/>
              <a:t> </a:t>
            </a:r>
            <a:r>
              <a:rPr lang="nb-NO" dirty="0" err="1"/>
              <a:t>I</a:t>
            </a:r>
            <a:r>
              <a:rPr lang="nb-NO" baseline="-25000" dirty="0" err="1"/>
              <a:t>no</a:t>
            </a:r>
            <a:r>
              <a:rPr lang="nb-NO" dirty="0"/>
              <a:t> og </a:t>
            </a:r>
            <a:r>
              <a:rPr lang="nb-NO" dirty="0" err="1"/>
              <a:t>R</a:t>
            </a:r>
            <a:r>
              <a:rPr lang="nb-NO" baseline="-25000" dirty="0" err="1"/>
              <a:t>no</a:t>
            </a:r>
            <a:r>
              <a:rPr lang="nb-NO" dirty="0"/>
              <a:t> </a:t>
            </a:r>
          </a:p>
          <a:p>
            <a:pPr lvl="2"/>
            <a:r>
              <a:rPr lang="nb-NO" dirty="0" err="1"/>
              <a:t>I</a:t>
            </a:r>
            <a:r>
              <a:rPr lang="nb-NO" baseline="-25000" dirty="0" err="1"/>
              <a:t>no</a:t>
            </a:r>
            <a:r>
              <a:rPr lang="nb-NO" dirty="0"/>
              <a:t>: Strømmen fra A til B når </a:t>
            </a:r>
            <a:r>
              <a:rPr lang="nb-NO" dirty="0" err="1"/>
              <a:t>resistorene</a:t>
            </a:r>
            <a:r>
              <a:rPr lang="nb-NO" dirty="0"/>
              <a:t> erstattes med </a:t>
            </a:r>
            <a:r>
              <a:rPr lang="nb-NO" dirty="0" err="1"/>
              <a:t>R</a:t>
            </a:r>
            <a:r>
              <a:rPr lang="nb-NO" baseline="-25000" dirty="0" err="1"/>
              <a:t>th</a:t>
            </a:r>
            <a:r>
              <a:rPr lang="nb-NO" dirty="0"/>
              <a:t> og kildene med </a:t>
            </a:r>
            <a:r>
              <a:rPr lang="nb-NO" dirty="0" err="1"/>
              <a:t>V</a:t>
            </a:r>
            <a:r>
              <a:rPr lang="nb-NO" baseline="-25000" dirty="0" err="1"/>
              <a:t>th</a:t>
            </a:r>
            <a:endParaRPr lang="nb-NO" baseline="-25000" dirty="0"/>
          </a:p>
          <a:p>
            <a:pPr lvl="2"/>
            <a:r>
              <a:rPr lang="nb-NO" dirty="0" err="1"/>
              <a:t>R</a:t>
            </a:r>
            <a:r>
              <a:rPr lang="nb-NO" baseline="-25000" dirty="0" err="1"/>
              <a:t>no</a:t>
            </a:r>
            <a:r>
              <a:rPr lang="nb-NO" dirty="0"/>
              <a:t>: Samme som Thévenin-resistansen </a:t>
            </a:r>
            <a:r>
              <a:rPr lang="nb-NO" dirty="0" err="1"/>
              <a:t>R</a:t>
            </a:r>
            <a:r>
              <a:rPr lang="nb-NO" baseline="-25000" dirty="0" err="1"/>
              <a:t>th</a:t>
            </a:r>
            <a:endParaRPr lang="nb-NO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Nortons teorem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7" y="1930908"/>
            <a:ext cx="6199385" cy="1616328"/>
          </a:xfrm>
        </p:spPr>
        <p:txBody>
          <a:bodyPr/>
          <a:lstStyle/>
          <a:p>
            <a:r>
              <a:rPr lang="nb-NO" sz="2000" u="sng" dirty="0"/>
              <a:t>Eksempel</a:t>
            </a:r>
          </a:p>
          <a:p>
            <a:pPr lvl="1"/>
            <a:r>
              <a:rPr lang="nb-NO" sz="1800" dirty="0"/>
              <a:t>Identifiser (del)kretsen som skal erstattes med Norton-ekvivalenten</a:t>
            </a:r>
          </a:p>
          <a:p>
            <a:pPr lvl="1"/>
            <a:r>
              <a:rPr lang="nb-NO" sz="1800" dirty="0" err="1"/>
              <a:t>Beregn</a:t>
            </a:r>
            <a:r>
              <a:rPr lang="nb-NO" sz="1800" dirty="0"/>
              <a:t> </a:t>
            </a:r>
            <a:r>
              <a:rPr lang="nb-NO" sz="1800" dirty="0" err="1"/>
              <a:t>I</a:t>
            </a:r>
            <a:r>
              <a:rPr lang="nb-NO" sz="1800" baseline="-25000" dirty="0" err="1"/>
              <a:t>no</a:t>
            </a:r>
            <a:r>
              <a:rPr lang="nb-NO" sz="1800" dirty="0"/>
              <a:t> og </a:t>
            </a:r>
            <a:r>
              <a:rPr lang="nb-NO" sz="1800" dirty="0" err="1"/>
              <a:t>R</a:t>
            </a:r>
            <a:r>
              <a:rPr lang="nb-NO" sz="1800" baseline="-25000" dirty="0" err="1"/>
              <a:t>no</a:t>
            </a:r>
            <a:endParaRPr lang="nb-NO" sz="1800" baseline="-25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586" y="6664960"/>
            <a:ext cx="2166937" cy="48768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73FDE4-9A63-4EE8-B6C3-3E4E60B9000E}"/>
              </a:ext>
            </a:extLst>
          </p:cNvPr>
          <p:cNvGrpSpPr/>
          <p:nvPr/>
        </p:nvGrpSpPr>
        <p:grpSpPr>
          <a:xfrm>
            <a:off x="7042705" y="561255"/>
            <a:ext cx="2766458" cy="1829595"/>
            <a:chOff x="6696697" y="1837151"/>
            <a:chExt cx="3138487" cy="22463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950A4C-651E-40BE-B417-20EC6D0C7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7"/>
            <a:stretch/>
          </p:blipFill>
          <p:spPr>
            <a:xfrm>
              <a:off x="6696697" y="1933824"/>
              <a:ext cx="3138487" cy="21496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AA3737-5230-48BD-AEBD-867426EB2D34}"/>
                </a:ext>
              </a:extLst>
            </p:cNvPr>
            <p:cNvSpPr txBox="1"/>
            <p:nvPr/>
          </p:nvSpPr>
          <p:spPr>
            <a:xfrm>
              <a:off x="8369002" y="183715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latin typeface="+mj-lt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0D0AC0-AC5C-467F-B943-F86A7085C1E4}"/>
                </a:ext>
              </a:extLst>
            </p:cNvPr>
            <p:cNvSpPr txBox="1"/>
            <p:nvPr/>
          </p:nvSpPr>
          <p:spPr>
            <a:xfrm>
              <a:off x="8369002" y="3209376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latin typeface="+mj-lt"/>
                </a:rPr>
                <a:t>B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BCC66A-E8BE-48D4-9692-0BC550CD3BEA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 flipV="1">
            <a:off x="6280769" y="1515422"/>
            <a:ext cx="761936" cy="677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C7D2EA-3FBD-4913-93DE-21D5590F7707}"/>
                  </a:ext>
                </a:extLst>
              </p:cNvPr>
              <p:cNvSpPr txBox="1"/>
              <p:nvPr/>
            </p:nvSpPr>
            <p:spPr>
              <a:xfrm>
                <a:off x="1384226" y="3767965"/>
                <a:ext cx="284462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C7D2EA-3FBD-4913-93DE-21D5590F7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26" y="3767965"/>
                <a:ext cx="2844625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4A8259B-44BE-4A02-B7DC-C33E43B4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08" y="5102873"/>
            <a:ext cx="3054489" cy="1562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D080D4-02FF-45B0-907C-71D2DBB563B4}"/>
                  </a:ext>
                </a:extLst>
              </p:cNvPr>
              <p:cNvSpPr txBox="1"/>
              <p:nvPr/>
            </p:nvSpPr>
            <p:spPr>
              <a:xfrm>
                <a:off x="1600250" y="4763815"/>
                <a:ext cx="1328377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D080D4-02FF-45B0-907C-71D2DBB5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50" y="4763815"/>
                <a:ext cx="1328377" cy="75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B875B3A-E938-493E-A79E-11E38F83E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03" y="3201728"/>
            <a:ext cx="3116976" cy="156208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0B6AA6B-4719-4B36-BFEF-570AAD72B5FC}"/>
              </a:ext>
            </a:extLst>
          </p:cNvPr>
          <p:cNvSpPr/>
          <p:nvPr/>
        </p:nvSpPr>
        <p:spPr bwMode="auto">
          <a:xfrm rot="5400000">
            <a:off x="7632942" y="2477185"/>
            <a:ext cx="597132" cy="2771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7E83279-8548-4B78-B70E-9937C7702FC8}"/>
              </a:ext>
            </a:extLst>
          </p:cNvPr>
          <p:cNvSpPr/>
          <p:nvPr/>
        </p:nvSpPr>
        <p:spPr bwMode="auto">
          <a:xfrm rot="12366052">
            <a:off x="3790616" y="5254002"/>
            <a:ext cx="1667938" cy="2771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7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8B7B-AC39-4B09-A9DD-44F2741B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Eksempel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6FF1-F338-402E-B4A5-C23EEDD2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95C4-F0A9-4C46-A392-90EC514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90D404-9BF8-42DA-8FCE-99C5376D504A}"/>
              </a:ext>
            </a:extLst>
          </p:cNvPr>
          <p:cNvSpPr txBox="1">
            <a:spLocks/>
          </p:cNvSpPr>
          <p:nvPr/>
        </p:nvSpPr>
        <p:spPr bwMode="auto">
          <a:xfrm>
            <a:off x="448122" y="2361456"/>
            <a:ext cx="86720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0" dirty="0">
                <a:solidFill>
                  <a:srgbClr val="0070C0"/>
                </a:solidFill>
              </a:rPr>
              <a:t>Finn Norton-</a:t>
            </a:r>
            <a:r>
              <a:rPr lang="en-GB" sz="1800" kern="0" dirty="0" err="1">
                <a:solidFill>
                  <a:srgbClr val="0070C0"/>
                </a:solidFill>
              </a:rPr>
              <a:t>ekvivalenten</a:t>
            </a:r>
            <a:r>
              <a:rPr lang="en-GB" sz="1800" kern="0" dirty="0">
                <a:solidFill>
                  <a:srgbClr val="0070C0"/>
                </a:solidFill>
              </a:rPr>
              <a:t> </a:t>
            </a:r>
            <a:r>
              <a:rPr lang="en-GB" sz="1800" kern="0" dirty="0" err="1">
                <a:solidFill>
                  <a:srgbClr val="0070C0"/>
                </a:solidFill>
              </a:rPr>
              <a:t>til</a:t>
            </a:r>
            <a:r>
              <a:rPr lang="en-GB" sz="1800" kern="0" dirty="0">
                <a:solidFill>
                  <a:srgbClr val="0070C0"/>
                </a:solidFill>
              </a:rPr>
              <a:t> </a:t>
            </a:r>
            <a:r>
              <a:rPr lang="en-GB" sz="1800" kern="0" dirty="0" err="1">
                <a:solidFill>
                  <a:srgbClr val="0070C0"/>
                </a:solidFill>
              </a:rPr>
              <a:t>kretsen</a:t>
            </a:r>
            <a:r>
              <a:rPr lang="en-GB" sz="1800" kern="0" dirty="0">
                <a:solidFill>
                  <a:srgbClr val="0070C0"/>
                </a:solidFill>
              </a:rPr>
              <a:t> </a:t>
            </a:r>
            <a:r>
              <a:rPr lang="en-GB" sz="1800" kern="0" dirty="0" err="1">
                <a:solidFill>
                  <a:srgbClr val="0070C0"/>
                </a:solidFill>
              </a:rPr>
              <a:t>innenfor</a:t>
            </a:r>
            <a:r>
              <a:rPr lang="en-GB" sz="1800" kern="0" dirty="0">
                <a:solidFill>
                  <a:srgbClr val="0070C0"/>
                </a:solidFill>
              </a:rPr>
              <a:t> den </a:t>
            </a:r>
            <a:r>
              <a:rPr lang="en-GB" sz="1800" kern="0" dirty="0" err="1">
                <a:solidFill>
                  <a:srgbClr val="0070C0"/>
                </a:solidFill>
              </a:rPr>
              <a:t>røde</a:t>
            </a:r>
            <a:r>
              <a:rPr lang="en-GB" sz="1800" kern="0" dirty="0">
                <a:solidFill>
                  <a:srgbClr val="0070C0"/>
                </a:solidFill>
              </a:rPr>
              <a:t> </a:t>
            </a:r>
            <a:r>
              <a:rPr lang="en-GB" sz="1800" kern="0" dirty="0" err="1">
                <a:solidFill>
                  <a:srgbClr val="0070C0"/>
                </a:solidFill>
              </a:rPr>
              <a:t>stiplede</a:t>
            </a:r>
            <a:r>
              <a:rPr lang="en-GB" sz="1800" kern="0" dirty="0">
                <a:solidFill>
                  <a:srgbClr val="0070C0"/>
                </a:solidFill>
              </a:rPr>
              <a:t> </a:t>
            </a:r>
            <a:r>
              <a:rPr lang="en-GB" sz="1800" kern="0" dirty="0" err="1">
                <a:solidFill>
                  <a:srgbClr val="0070C0"/>
                </a:solidFill>
              </a:rPr>
              <a:t>firkanten</a:t>
            </a:r>
            <a:r>
              <a:rPr lang="en-GB" sz="1800" kern="0" dirty="0">
                <a:solidFill>
                  <a:srgbClr val="0070C0"/>
                </a:solidFill>
              </a:rPr>
              <a:t> </a:t>
            </a:r>
            <a:r>
              <a:rPr lang="en-GB" sz="1800" kern="0" dirty="0" err="1">
                <a:solidFill>
                  <a:srgbClr val="0070C0"/>
                </a:solidFill>
              </a:rPr>
              <a:t>når</a:t>
            </a:r>
            <a:r>
              <a:rPr lang="en-GB" sz="1800" kern="0" dirty="0">
                <a:solidFill>
                  <a:srgbClr val="0070C0"/>
                </a:solidFill>
              </a:rPr>
              <a:t> Vx=12v, R1=10 </a:t>
            </a:r>
            <a:r>
              <a:rPr lang="en-GB" sz="1800" kern="0" dirty="0" err="1">
                <a:solidFill>
                  <a:srgbClr val="0070C0"/>
                </a:solidFill>
              </a:rPr>
              <a:t>kOhm</a:t>
            </a:r>
            <a:r>
              <a:rPr lang="en-GB" sz="1800" kern="0" dirty="0">
                <a:solidFill>
                  <a:srgbClr val="0070C0"/>
                </a:solidFill>
              </a:rPr>
              <a:t>, R2=40kOhm </a:t>
            </a:r>
            <a:r>
              <a:rPr lang="en-GB" sz="1800" kern="0" dirty="0" err="1">
                <a:solidFill>
                  <a:srgbClr val="0070C0"/>
                </a:solidFill>
              </a:rPr>
              <a:t>og</a:t>
            </a:r>
            <a:r>
              <a:rPr lang="en-GB" sz="1800" kern="0" dirty="0">
                <a:solidFill>
                  <a:srgbClr val="0070C0"/>
                </a:solidFill>
              </a:rPr>
              <a:t> R3=2kOhm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4C1E97-6B8B-48C6-9A78-5BD21160F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01" y="3873624"/>
            <a:ext cx="4186262" cy="18216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78C4F3-81F2-4657-943B-2F8BFDE47BFE}"/>
              </a:ext>
            </a:extLst>
          </p:cNvPr>
          <p:cNvSpPr/>
          <p:nvPr/>
        </p:nvSpPr>
        <p:spPr bwMode="auto">
          <a:xfrm>
            <a:off x="1960290" y="3478301"/>
            <a:ext cx="3312368" cy="294281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12368"/>
                      <a:gd name="connsiteY0" fmla="*/ 0 h 2942819"/>
                      <a:gd name="connsiteX1" fmla="*/ 518938 w 3312368"/>
                      <a:gd name="connsiteY1" fmla="*/ 0 h 2942819"/>
                      <a:gd name="connsiteX2" fmla="*/ 971628 w 3312368"/>
                      <a:gd name="connsiteY2" fmla="*/ 0 h 2942819"/>
                      <a:gd name="connsiteX3" fmla="*/ 1589937 w 3312368"/>
                      <a:gd name="connsiteY3" fmla="*/ 0 h 2942819"/>
                      <a:gd name="connsiteX4" fmla="*/ 2108874 w 3312368"/>
                      <a:gd name="connsiteY4" fmla="*/ 0 h 2942819"/>
                      <a:gd name="connsiteX5" fmla="*/ 2627812 w 3312368"/>
                      <a:gd name="connsiteY5" fmla="*/ 0 h 2942819"/>
                      <a:gd name="connsiteX6" fmla="*/ 3312368 w 3312368"/>
                      <a:gd name="connsiteY6" fmla="*/ 0 h 2942819"/>
                      <a:gd name="connsiteX7" fmla="*/ 3312368 w 3312368"/>
                      <a:gd name="connsiteY7" fmla="*/ 529707 h 2942819"/>
                      <a:gd name="connsiteX8" fmla="*/ 3312368 w 3312368"/>
                      <a:gd name="connsiteY8" fmla="*/ 1118271 h 2942819"/>
                      <a:gd name="connsiteX9" fmla="*/ 3312368 w 3312368"/>
                      <a:gd name="connsiteY9" fmla="*/ 1647979 h 2942819"/>
                      <a:gd name="connsiteX10" fmla="*/ 3312368 w 3312368"/>
                      <a:gd name="connsiteY10" fmla="*/ 2177686 h 2942819"/>
                      <a:gd name="connsiteX11" fmla="*/ 3312368 w 3312368"/>
                      <a:gd name="connsiteY11" fmla="*/ 2942819 h 2942819"/>
                      <a:gd name="connsiteX12" fmla="*/ 2727183 w 3312368"/>
                      <a:gd name="connsiteY12" fmla="*/ 2942819 h 2942819"/>
                      <a:gd name="connsiteX13" fmla="*/ 2108874 w 3312368"/>
                      <a:gd name="connsiteY13" fmla="*/ 2942819 h 2942819"/>
                      <a:gd name="connsiteX14" fmla="*/ 1490566 w 3312368"/>
                      <a:gd name="connsiteY14" fmla="*/ 2942819 h 2942819"/>
                      <a:gd name="connsiteX15" fmla="*/ 1004752 w 3312368"/>
                      <a:gd name="connsiteY15" fmla="*/ 2942819 h 2942819"/>
                      <a:gd name="connsiteX16" fmla="*/ 0 w 3312368"/>
                      <a:gd name="connsiteY16" fmla="*/ 2942819 h 2942819"/>
                      <a:gd name="connsiteX17" fmla="*/ 0 w 3312368"/>
                      <a:gd name="connsiteY17" fmla="*/ 2295399 h 2942819"/>
                      <a:gd name="connsiteX18" fmla="*/ 0 w 3312368"/>
                      <a:gd name="connsiteY18" fmla="*/ 1795120 h 2942819"/>
                      <a:gd name="connsiteX19" fmla="*/ 0 w 3312368"/>
                      <a:gd name="connsiteY19" fmla="*/ 1265412 h 2942819"/>
                      <a:gd name="connsiteX20" fmla="*/ 0 w 3312368"/>
                      <a:gd name="connsiteY20" fmla="*/ 735705 h 2942819"/>
                      <a:gd name="connsiteX21" fmla="*/ 0 w 3312368"/>
                      <a:gd name="connsiteY21" fmla="*/ 0 h 2942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312368" h="2942819" extrusionOk="0">
                        <a:moveTo>
                          <a:pt x="0" y="0"/>
                        </a:moveTo>
                        <a:cubicBezTo>
                          <a:pt x="213679" y="-41840"/>
                          <a:pt x="286933" y="51125"/>
                          <a:pt x="518938" y="0"/>
                        </a:cubicBezTo>
                        <a:cubicBezTo>
                          <a:pt x="750943" y="-51125"/>
                          <a:pt x="750074" y="12540"/>
                          <a:pt x="971628" y="0"/>
                        </a:cubicBezTo>
                        <a:cubicBezTo>
                          <a:pt x="1193182" y="-12540"/>
                          <a:pt x="1302170" y="73026"/>
                          <a:pt x="1589937" y="0"/>
                        </a:cubicBezTo>
                        <a:cubicBezTo>
                          <a:pt x="1877704" y="-73026"/>
                          <a:pt x="1987762" y="41226"/>
                          <a:pt x="2108874" y="0"/>
                        </a:cubicBezTo>
                        <a:cubicBezTo>
                          <a:pt x="2229986" y="-41226"/>
                          <a:pt x="2469319" y="21385"/>
                          <a:pt x="2627812" y="0"/>
                        </a:cubicBezTo>
                        <a:cubicBezTo>
                          <a:pt x="2786305" y="-21385"/>
                          <a:pt x="3075874" y="10384"/>
                          <a:pt x="3312368" y="0"/>
                        </a:cubicBezTo>
                        <a:cubicBezTo>
                          <a:pt x="3341957" y="217302"/>
                          <a:pt x="3293015" y="369743"/>
                          <a:pt x="3312368" y="529707"/>
                        </a:cubicBezTo>
                        <a:cubicBezTo>
                          <a:pt x="3331721" y="689671"/>
                          <a:pt x="3277991" y="861378"/>
                          <a:pt x="3312368" y="1118271"/>
                        </a:cubicBezTo>
                        <a:cubicBezTo>
                          <a:pt x="3346745" y="1375164"/>
                          <a:pt x="3264701" y="1449167"/>
                          <a:pt x="3312368" y="1647979"/>
                        </a:cubicBezTo>
                        <a:cubicBezTo>
                          <a:pt x="3360035" y="1846791"/>
                          <a:pt x="3281925" y="1913408"/>
                          <a:pt x="3312368" y="2177686"/>
                        </a:cubicBezTo>
                        <a:cubicBezTo>
                          <a:pt x="3342811" y="2441964"/>
                          <a:pt x="3311886" y="2666349"/>
                          <a:pt x="3312368" y="2942819"/>
                        </a:cubicBezTo>
                        <a:cubicBezTo>
                          <a:pt x="3097732" y="3001117"/>
                          <a:pt x="2861779" y="2933382"/>
                          <a:pt x="2727183" y="2942819"/>
                        </a:cubicBezTo>
                        <a:cubicBezTo>
                          <a:pt x="2592588" y="2952256"/>
                          <a:pt x="2313215" y="2885306"/>
                          <a:pt x="2108874" y="2942819"/>
                        </a:cubicBezTo>
                        <a:cubicBezTo>
                          <a:pt x="1904533" y="3000332"/>
                          <a:pt x="1747926" y="2933743"/>
                          <a:pt x="1490566" y="2942819"/>
                        </a:cubicBezTo>
                        <a:cubicBezTo>
                          <a:pt x="1233206" y="2951895"/>
                          <a:pt x="1171381" y="2924737"/>
                          <a:pt x="1004752" y="2942819"/>
                        </a:cubicBezTo>
                        <a:cubicBezTo>
                          <a:pt x="838123" y="2960901"/>
                          <a:pt x="336557" y="2909619"/>
                          <a:pt x="0" y="2942819"/>
                        </a:cubicBezTo>
                        <a:cubicBezTo>
                          <a:pt x="-44742" y="2644656"/>
                          <a:pt x="39028" y="2455567"/>
                          <a:pt x="0" y="2295399"/>
                        </a:cubicBezTo>
                        <a:cubicBezTo>
                          <a:pt x="-39028" y="2135231"/>
                          <a:pt x="57264" y="1958319"/>
                          <a:pt x="0" y="1795120"/>
                        </a:cubicBezTo>
                        <a:cubicBezTo>
                          <a:pt x="-57264" y="1631921"/>
                          <a:pt x="3621" y="1467323"/>
                          <a:pt x="0" y="1265412"/>
                        </a:cubicBezTo>
                        <a:cubicBezTo>
                          <a:pt x="-3621" y="1063501"/>
                          <a:pt x="46989" y="873484"/>
                          <a:pt x="0" y="735705"/>
                        </a:cubicBezTo>
                        <a:cubicBezTo>
                          <a:pt x="-46989" y="597926"/>
                          <a:pt x="35559" y="3429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05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2138" y="777280"/>
            <a:ext cx="8686800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2pPr>
            <a:lvl3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3pPr>
            <a:lvl4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4pPr>
            <a:lvl5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5pPr>
            <a:lvl6pPr marL="4572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6pPr>
            <a:lvl7pPr marL="9144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7pPr>
            <a:lvl8pPr marL="13716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8pPr>
            <a:lvl9pPr marL="18288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9pPr>
          </a:lstStyle>
          <a:p>
            <a:r>
              <a:rPr lang="nb-NO" dirty="0"/>
              <a:t>Signaler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78651" y="1711960"/>
            <a:ext cx="8643998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nb-NO" sz="2000" dirty="0"/>
              <a:t>Et </a:t>
            </a:r>
            <a:r>
              <a:rPr lang="nb-NO" sz="2000" i="1" dirty="0"/>
              <a:t>signal </a:t>
            </a:r>
            <a:r>
              <a:rPr lang="nb-NO" sz="2000" dirty="0"/>
              <a:t>er en strøm eller spenning som overfører informasjon 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Signaler som varierer over tid kalles </a:t>
            </a:r>
            <a:r>
              <a:rPr lang="nb-NO" sz="2000" dirty="0" err="1"/>
              <a:t>ac</a:t>
            </a:r>
            <a:r>
              <a:rPr lang="nb-NO" sz="2000" dirty="0"/>
              <a:t>-signaler</a:t>
            </a:r>
          </a:p>
          <a:p>
            <a:pPr lvl="1">
              <a:lnSpc>
                <a:spcPct val="120000"/>
              </a:lnSpc>
            </a:pPr>
            <a:r>
              <a:rPr lang="nb-NO" sz="1700" dirty="0"/>
              <a:t>Informasjonsinnholdet kan ligge i tidsvariasjonen</a:t>
            </a:r>
          </a:p>
          <a:p>
            <a:pPr lvl="1">
              <a:lnSpc>
                <a:spcPct val="120000"/>
              </a:lnSpc>
            </a:pPr>
            <a:r>
              <a:rPr lang="nb-NO" sz="1700" dirty="0"/>
              <a:t>Variasjonen kan være </a:t>
            </a:r>
            <a:r>
              <a:rPr lang="nb-NO" sz="1700" i="1" dirty="0"/>
              <a:t>periodisk </a:t>
            </a:r>
            <a:r>
              <a:rPr lang="nb-NO" sz="1700" dirty="0"/>
              <a:t>(b), dvs. den gjentar seg med faste mellomrom, eller </a:t>
            </a:r>
            <a:r>
              <a:rPr lang="nb-NO" sz="1700" i="1" dirty="0"/>
              <a:t>ikke-periodisk</a:t>
            </a:r>
            <a:r>
              <a:rPr lang="nb-NO" sz="1700" dirty="0"/>
              <a:t> ((a) og (c))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dc-signaler også kan variere over tid, men dette er som regel ikke tilsiktet (f.eks. batteri som lades ut)</a:t>
            </a:r>
          </a:p>
          <a:p>
            <a:pPr>
              <a:buFont typeface="Wingdings" pitchFamily="2" charset="2"/>
              <a:buNone/>
            </a:pPr>
            <a:endParaRPr lang="nb-NO" sz="2000" dirty="0"/>
          </a:p>
        </p:txBody>
      </p:sp>
      <p:pic>
        <p:nvPicPr>
          <p:cNvPr id="9" name="Picture 8" descr="krets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346" y="4990216"/>
            <a:ext cx="5904656" cy="13881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47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Sinussignaler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45432"/>
            <a:ext cx="9505056" cy="4101088"/>
          </a:xfrm>
        </p:spPr>
        <p:txBody>
          <a:bodyPr/>
          <a:lstStyle/>
          <a:p>
            <a:r>
              <a:rPr lang="nb-NO" sz="2000" dirty="0"/>
              <a:t>Mange naturlige fenomener varierer med sinus-karakteristikk</a:t>
            </a:r>
          </a:p>
          <a:p>
            <a:r>
              <a:rPr lang="nb-NO" sz="2000" dirty="0"/>
              <a:t>Sinussignaler og deres egenskaper  kan beskrives presist matematisk</a:t>
            </a:r>
          </a:p>
          <a:p>
            <a:r>
              <a:rPr lang="nb-NO" sz="2000" dirty="0"/>
              <a:t>Vilkårlige signaler kan representeres som summer av sinusformede signaler</a:t>
            </a:r>
          </a:p>
          <a:p>
            <a:r>
              <a:rPr lang="nb-NO" sz="2000" dirty="0"/>
              <a:t>Sinussignaler er viktige i bla lyd- og bildebehandling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0" y="4449688"/>
            <a:ext cx="5904656" cy="20882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9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Amplitude og periode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En enkel variant av et sinussignal er gitt av </a:t>
            </a:r>
            <a:r>
              <a:rPr lang="nb-NO" sz="2000" i="1" dirty="0"/>
              <a:t>f(t) = A*sin(t)</a:t>
            </a:r>
          </a:p>
          <a:p>
            <a:r>
              <a:rPr lang="nb-NO" sz="2000" dirty="0"/>
              <a:t>Skaleringsfaktoren </a:t>
            </a:r>
            <a:r>
              <a:rPr lang="nb-NO" sz="2000" i="1" dirty="0"/>
              <a:t>A </a:t>
            </a:r>
            <a:r>
              <a:rPr lang="nb-NO" sz="2000" dirty="0"/>
              <a:t>kalles </a:t>
            </a:r>
            <a:r>
              <a:rPr lang="nb-NO" sz="2000" i="1" dirty="0"/>
              <a:t>amplitude </a:t>
            </a:r>
            <a:r>
              <a:rPr lang="nb-NO" sz="2000" dirty="0"/>
              <a:t> og er den maksimale verdien f(t) kan ha</a:t>
            </a:r>
            <a:endParaRPr lang="nb-NO" sz="2000" i="1" dirty="0"/>
          </a:p>
          <a:p>
            <a:r>
              <a:rPr lang="nb-NO" sz="2000" i="1" dirty="0"/>
              <a:t>T </a:t>
            </a:r>
            <a:r>
              <a:rPr lang="nb-NO" sz="2000" dirty="0"/>
              <a:t>kalles </a:t>
            </a:r>
            <a:r>
              <a:rPr lang="nb-NO" sz="2000" i="1" dirty="0"/>
              <a:t>perioden </a:t>
            </a:r>
            <a:r>
              <a:rPr lang="nb-NO" sz="2000" dirty="0"/>
              <a:t>og er tiden det tar før (sinus)signalet gjentar seg </a:t>
            </a:r>
          </a:p>
          <a:p>
            <a:pPr marL="0" indent="0">
              <a:buNone/>
            </a:pPr>
            <a:endParaRPr lang="nb-NO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63987F-ED14-4EBF-93EE-462A93E672BA}"/>
              </a:ext>
            </a:extLst>
          </p:cNvPr>
          <p:cNvGrpSpPr/>
          <p:nvPr/>
        </p:nvGrpSpPr>
        <p:grpSpPr>
          <a:xfrm>
            <a:off x="4656190" y="4020752"/>
            <a:ext cx="3622499" cy="2400368"/>
            <a:chOff x="5200650" y="3892077"/>
            <a:chExt cx="3622499" cy="2400368"/>
          </a:xfrm>
        </p:grpSpPr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6329511" y="5892335"/>
              <a:ext cx="5040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+mn-lt"/>
                </a:rPr>
                <a:t>T</a:t>
              </a:r>
              <a:endParaRPr lang="en-US" sz="2000" baseline="-25000" dirty="0">
                <a:latin typeface="+mn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00650" y="3892077"/>
              <a:ext cx="3622499" cy="2210213"/>
              <a:chOff x="2680370" y="3886553"/>
              <a:chExt cx="4464496" cy="2754721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969884"/>
                  </p:ext>
                </p:extLst>
              </p:nvPr>
            </p:nvGraphicFramePr>
            <p:xfrm>
              <a:off x="2680370" y="3886553"/>
              <a:ext cx="4464496" cy="2738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3" imgW="4324350" imgH="2657475" progId="CorelDRAW.Graphic.12">
                      <p:embed/>
                    </p:oleObj>
                  </mc:Choice>
                  <mc:Fallback>
                    <p:oleObj name="CorelDRAW" r:id="rId3" imgW="4324350" imgH="2657475" progId="CorelDRAW.Graphic.12">
                      <p:embed/>
                      <p:pic>
                        <p:nvPicPr>
                          <p:cNvPr id="7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0370" y="3886553"/>
                            <a:ext cx="4464496" cy="2738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3786990" y="4462616"/>
                <a:ext cx="5040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>
                    <a:latin typeface="+mn-lt"/>
                  </a:rPr>
                  <a:t>A</a:t>
                </a:r>
                <a:endParaRPr lang="en-US" sz="2000" baseline="-25000" dirty="0">
                  <a:latin typeface="+mn-lt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3988664" y="3998763"/>
                <a:ext cx="0" cy="50405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4004324" y="4862726"/>
                <a:ext cx="0" cy="3921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208280" y="6606508"/>
                <a:ext cx="894349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6521094" y="5254838"/>
                <a:ext cx="6927" cy="13864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4504424" y="6624130"/>
                <a:ext cx="2015646" cy="124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824386" y="4639732"/>
            <a:ext cx="1410806" cy="8056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nb-NO" sz="1800" dirty="0"/>
              <a:t>A = 20 volt</a:t>
            </a:r>
          </a:p>
          <a:p>
            <a:pPr marL="0" indent="0">
              <a:buNone/>
            </a:pPr>
            <a:r>
              <a:rPr lang="nb-NO" sz="1800" dirty="0"/>
              <a:t>T=50 µs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3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1328296"/>
          </a:xfrm>
        </p:spPr>
        <p:txBody>
          <a:bodyPr/>
          <a:lstStyle/>
          <a:p>
            <a:r>
              <a:rPr lang="nb-NO" sz="2000" dirty="0"/>
              <a:t>Et </a:t>
            </a:r>
            <a:r>
              <a:rPr lang="nb-NO" sz="2000" i="1" dirty="0"/>
              <a:t>balansert</a:t>
            </a:r>
            <a:r>
              <a:rPr lang="nb-NO" sz="2000" dirty="0"/>
              <a:t> sinussignal er sentrert rundt 0: Maksimal positiv verdi =  maksimal negativ verdi (absoluttverdi).</a:t>
            </a:r>
          </a:p>
          <a:p>
            <a:r>
              <a:rPr lang="nb-NO" sz="2000" dirty="0"/>
              <a:t>Amplituden er den positive maksimumsverdien</a:t>
            </a:r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pic>
        <p:nvPicPr>
          <p:cNvPr id="52" name="Picture 4" descr="fg08_00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91" y="3657600"/>
            <a:ext cx="3589713" cy="2439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2138" y="3513584"/>
            <a:ext cx="4320480" cy="132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kern="0" dirty="0"/>
              <a:t>Gjennomsnittsverdien over en hel periode er lik 0 hvis signalet er balansert</a:t>
            </a:r>
          </a:p>
          <a:p>
            <a:endParaRPr lang="nb-NO" kern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5952AC-390E-4222-9554-557B70516753}"/>
              </a:ext>
            </a:extLst>
          </p:cNvPr>
          <p:cNvSpPr txBox="1">
            <a:spLocks/>
          </p:cNvSpPr>
          <p:nvPr/>
        </p:nvSpPr>
        <p:spPr bwMode="auto">
          <a:xfrm>
            <a:off x="715425" y="858148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50616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101233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518498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2024664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Amplitude og periode (forts)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1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om periode og frekvens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596" y="2001416"/>
            <a:ext cx="9001000" cy="4389120"/>
          </a:xfrm>
        </p:spPr>
        <p:txBody>
          <a:bodyPr/>
          <a:lstStyle/>
          <a:p>
            <a:r>
              <a:rPr lang="nb-NO" sz="1800" dirty="0"/>
              <a:t>Mens perioden er tiden det tar før signalformen gjentas, er </a:t>
            </a:r>
            <a:r>
              <a:rPr lang="nb-NO" sz="1800" i="1" dirty="0"/>
              <a:t>frekvensen</a:t>
            </a:r>
            <a:r>
              <a:rPr lang="nb-NO" sz="1800" dirty="0"/>
              <a:t> antallet ganger signalformen gjentar seg per sekund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Frekvens måles i Hertz:  1Hz = 1/s</a:t>
            </a:r>
          </a:p>
          <a:p>
            <a:r>
              <a:rPr lang="nb-NO" sz="1800" dirty="0"/>
              <a:t>Perioden</a:t>
            </a:r>
            <a:r>
              <a:rPr lang="nb-NO" sz="1800" i="1" dirty="0"/>
              <a:t> T </a:t>
            </a:r>
            <a:r>
              <a:rPr lang="nb-NO" sz="1800" dirty="0"/>
              <a:t>og frekvensen </a:t>
            </a:r>
            <a:r>
              <a:rPr lang="nb-NO" sz="1800" i="1" dirty="0"/>
              <a:t>f</a:t>
            </a:r>
            <a:r>
              <a:rPr lang="nb-NO" sz="1800" dirty="0"/>
              <a:t> er omvendt proporsjonale: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grpSp>
        <p:nvGrpSpPr>
          <p:cNvPr id="7" name="Group 6"/>
          <p:cNvGrpSpPr/>
          <p:nvPr/>
        </p:nvGrpSpPr>
        <p:grpSpPr>
          <a:xfrm>
            <a:off x="1888283" y="2937520"/>
            <a:ext cx="5472608" cy="1749492"/>
            <a:chOff x="3495865" y="2505472"/>
            <a:chExt cx="6025265" cy="2203936"/>
          </a:xfrm>
        </p:grpSpPr>
        <p:pic>
          <p:nvPicPr>
            <p:cNvPr id="11" name="Picture 4" descr="fg08_008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043" y="2505472"/>
              <a:ext cx="5688632" cy="21288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3495865" y="4473092"/>
              <a:ext cx="2808312" cy="2204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712818" y="4488994"/>
              <a:ext cx="2808312" cy="2204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0652"/>
              </p:ext>
            </p:extLst>
          </p:nvPr>
        </p:nvGraphicFramePr>
        <p:xfrm>
          <a:off x="6640810" y="5318772"/>
          <a:ext cx="1722809" cy="78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393480" progId="Equation.3">
                  <p:embed/>
                </p:oleObj>
              </mc:Choice>
              <mc:Fallback>
                <p:oleObj name="Equation" r:id="rId4" imgW="863280" imgH="3934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810" y="5318772"/>
                        <a:ext cx="1722809" cy="783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3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CE1F-6966-4911-A217-FA05553F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Kretsteoremer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C7F3-0BCA-4218-8AE9-A608FF71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68" y="1857400"/>
            <a:ext cx="8754428" cy="4389120"/>
          </a:xfrm>
        </p:spPr>
        <p:txBody>
          <a:bodyPr/>
          <a:lstStyle/>
          <a:p>
            <a:r>
              <a:rPr lang="nb-NO" sz="2000" dirty="0"/>
              <a:t>Kretsteoremer brukes for å analysere og forenkle kretser</a:t>
            </a:r>
          </a:p>
          <a:p>
            <a:pPr lvl="1"/>
            <a:r>
              <a:rPr lang="nb-NO" sz="1800" dirty="0"/>
              <a:t>Fungerer best for mindre kretser (få komponenter)</a:t>
            </a:r>
          </a:p>
          <a:p>
            <a:pPr lvl="1"/>
            <a:r>
              <a:rPr lang="nb-NO" sz="1800" dirty="0"/>
              <a:t>Større kretser krever datamaskin-baserte verktøy, </a:t>
            </a:r>
            <a:r>
              <a:rPr lang="nb-NO" sz="1800" dirty="0" err="1"/>
              <a:t>f.eks</a:t>
            </a:r>
            <a:r>
              <a:rPr lang="nb-NO" sz="1800" dirty="0"/>
              <a:t> </a:t>
            </a:r>
            <a:r>
              <a:rPr lang="nb-NO" sz="1800" dirty="0" err="1"/>
              <a:t>LTspice</a:t>
            </a:r>
            <a:endParaRPr lang="nb-NO" sz="1800" dirty="0"/>
          </a:p>
          <a:p>
            <a:r>
              <a:rPr lang="nb-NO" sz="2000" dirty="0"/>
              <a:t>Skal se på tre teoremer i IN1080 (det finnes flere)</a:t>
            </a:r>
          </a:p>
          <a:p>
            <a:pPr lvl="1"/>
            <a:r>
              <a:rPr lang="nb-NO" sz="1800" dirty="0"/>
              <a:t>Superposisjon</a:t>
            </a:r>
          </a:p>
          <a:p>
            <a:pPr lvl="2"/>
            <a:r>
              <a:rPr lang="nb-NO" sz="1400" dirty="0"/>
              <a:t>Analyse av lineære kretser med flere uavhengige kilder</a:t>
            </a:r>
          </a:p>
          <a:p>
            <a:pPr lvl="1"/>
            <a:r>
              <a:rPr lang="nb-NO" sz="1800" dirty="0" err="1"/>
              <a:t>Thévenins</a:t>
            </a:r>
            <a:r>
              <a:rPr lang="nb-NO" sz="1800" dirty="0"/>
              <a:t> teorem</a:t>
            </a:r>
          </a:p>
          <a:p>
            <a:pPr lvl="2"/>
            <a:r>
              <a:rPr lang="nb-NO" sz="1400" dirty="0"/>
              <a:t>Forenkling ved å erstatte større kretsdeler med en spenningskilde i serie med en resistor</a:t>
            </a:r>
          </a:p>
          <a:p>
            <a:pPr lvl="1"/>
            <a:r>
              <a:rPr lang="nb-NO" sz="1800" dirty="0"/>
              <a:t>Nortons teorem</a:t>
            </a:r>
          </a:p>
          <a:p>
            <a:pPr lvl="2"/>
            <a:r>
              <a:rPr lang="nb-NO" sz="1400" dirty="0"/>
              <a:t>Forenkling ved å erstatte større kretsdeler med en strømkilde i parallell med en resistor</a:t>
            </a:r>
          </a:p>
          <a:p>
            <a:endParaRPr lang="nb-NO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6C7ED-3571-4737-872F-94DF1B64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799E4-A040-47D8-8563-404FF70C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64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Strøm- og spenningsretning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For et balansert sinussignal endres strømretningen og/eller polariteten til spenningen én gang per periode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Signalet er positivt halve perioden og negativ den andre halve perioden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pic>
        <p:nvPicPr>
          <p:cNvPr id="10" name="Picture 4" descr="fg08_00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 bwMode="auto">
          <a:xfrm>
            <a:off x="1420230" y="3225552"/>
            <a:ext cx="6696744" cy="1840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880170" y="4566645"/>
            <a:ext cx="3888432" cy="3329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09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Øyeblikksverdi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361040" cy="4389120"/>
          </a:xfrm>
        </p:spPr>
        <p:txBody>
          <a:bodyPr/>
          <a:lstStyle/>
          <a:p>
            <a:r>
              <a:rPr lang="nb-NO" sz="2000" i="1" dirty="0" err="1"/>
              <a:t>Øyeblikksverdien</a:t>
            </a:r>
            <a:r>
              <a:rPr lang="nb-NO" dirty="0"/>
              <a:t> er amplituden på et bestemt tidspunkt t</a:t>
            </a:r>
            <a:r>
              <a:rPr lang="nb-NO" baseline="-25000" dirty="0"/>
              <a:t>i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60130" y="5224980"/>
            <a:ext cx="3888432" cy="3329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00650" y="5224980"/>
            <a:ext cx="3981128" cy="3329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4" descr="fg08_01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30" y="3009528"/>
            <a:ext cx="6541750" cy="3047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76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Peak-til-peak verdi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5472608" cy="4389120"/>
          </a:xfrm>
        </p:spPr>
        <p:txBody>
          <a:bodyPr/>
          <a:lstStyle/>
          <a:p>
            <a:r>
              <a:rPr lang="nb-NO" sz="2000" dirty="0"/>
              <a:t>Amplitude kalles også </a:t>
            </a:r>
            <a:r>
              <a:rPr lang="nb-NO" sz="2000" i="1" dirty="0"/>
              <a:t>magnitude</a:t>
            </a:r>
            <a:r>
              <a:rPr lang="nb-NO" sz="2000" dirty="0"/>
              <a:t> eller </a:t>
            </a:r>
            <a:r>
              <a:rPr lang="nb-NO" sz="2000" i="1" dirty="0"/>
              <a:t>peak</a:t>
            </a:r>
            <a:r>
              <a:rPr lang="nb-NO" sz="2000" dirty="0"/>
              <a:t>-</a:t>
            </a:r>
            <a:r>
              <a:rPr lang="nb-NO" sz="2000" i="1" dirty="0"/>
              <a:t>verdi</a:t>
            </a:r>
            <a:r>
              <a:rPr lang="nb-NO" sz="2000" dirty="0"/>
              <a:t> </a:t>
            </a:r>
            <a:r>
              <a:rPr lang="nb-NO" sz="2000" i="1" dirty="0"/>
              <a:t>V</a:t>
            </a:r>
            <a:r>
              <a:rPr lang="nb-NO" sz="2000" i="1" baseline="-25000" dirty="0"/>
              <a:t>p</a:t>
            </a:r>
          </a:p>
          <a:p>
            <a:pPr marL="0" indent="0">
              <a:buNone/>
            </a:pPr>
            <a:endParaRPr lang="nb-NO" sz="2000" i="1" baseline="-25000" dirty="0"/>
          </a:p>
          <a:p>
            <a:r>
              <a:rPr lang="nb-NO" sz="2000" i="1" dirty="0"/>
              <a:t>Peak-til-peak</a:t>
            </a:r>
            <a:r>
              <a:rPr lang="nb-NO" sz="2000" dirty="0"/>
              <a:t> verdi er definert som 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pic>
        <p:nvPicPr>
          <p:cNvPr id="10" name="Picture 4" descr="fg08_0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94" y="1569368"/>
            <a:ext cx="3349451" cy="1921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fg08_01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94" y="3789591"/>
            <a:ext cx="3612823" cy="1770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6952"/>
              </p:ext>
            </p:extLst>
          </p:nvPr>
        </p:nvGraphicFramePr>
        <p:xfrm>
          <a:off x="1456234" y="3945632"/>
          <a:ext cx="2717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28600" progId="Equation.3">
                  <p:embed/>
                </p:oleObj>
              </mc:Choice>
              <mc:Fallback>
                <p:oleObj name="Equation" r:id="rId5" imgW="109188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234" y="3945632"/>
                        <a:ext cx="27178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7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Sinussignaler med dc-offset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sinussignalet har en dc-komponent, forskyves amplituden opp eller ned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i="1" dirty="0"/>
          </a:p>
          <a:p>
            <a:r>
              <a:rPr lang="nb-NO" i="1" dirty="0"/>
              <a:t>V</a:t>
            </a:r>
            <a:r>
              <a:rPr lang="nb-NO" i="1" baseline="-25000" dirty="0"/>
              <a:t>p</a:t>
            </a:r>
            <a:r>
              <a:rPr lang="nb-NO" dirty="0"/>
              <a:t> defineres relativt til dc-offset, og ikke fra 0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pic>
        <p:nvPicPr>
          <p:cNvPr id="8" name="Picture 4" descr="fg08_03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2" y="3569281"/>
            <a:ext cx="2808312" cy="1415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fg08_03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38" y="3081536"/>
            <a:ext cx="4808015" cy="2391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192538" y="4896495"/>
            <a:ext cx="2376264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24289" y="5053244"/>
            <a:ext cx="2376264" cy="41931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13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6DFF-FDF5-4A54-B169-1169A55F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 om </a:t>
            </a:r>
            <a:r>
              <a:rPr lang="en-GB" dirty="0" err="1"/>
              <a:t>sinusfunksjonen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25ACF-B91C-4AFC-91FF-F262069DE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668" y="1957552"/>
                <a:ext cx="6654206" cy="4497104"/>
              </a:xfrm>
            </p:spPr>
            <p:txBody>
              <a:bodyPr/>
              <a:lstStyle/>
              <a:p>
                <a:r>
                  <a:rPr lang="en-GB" sz="2000" dirty="0" err="1"/>
                  <a:t>Så</a:t>
                </a:r>
                <a:r>
                  <a:rPr lang="en-GB" sz="2000" dirty="0"/>
                  <a:t> </a:t>
                </a:r>
                <a:r>
                  <a:rPr lang="en-GB" sz="2000" dirty="0" err="1"/>
                  <a:t>langt</a:t>
                </a:r>
                <a:r>
                  <a:rPr lang="en-GB" sz="2000" dirty="0"/>
                  <a:t> har vi </a:t>
                </a:r>
                <a:r>
                  <a:rPr lang="en-GB" sz="2000" dirty="0" err="1"/>
                  <a:t>betraktet</a:t>
                </a:r>
                <a:r>
                  <a:rPr lang="en-GB" sz="2000" dirty="0"/>
                  <a:t> sinus </a:t>
                </a:r>
                <a:r>
                  <a:rPr lang="en-GB" sz="2000" dirty="0" err="1"/>
                  <a:t>som</a:t>
                </a:r>
                <a:r>
                  <a:rPr lang="en-GB" sz="2000" dirty="0"/>
                  <a:t> </a:t>
                </a:r>
                <a:r>
                  <a:rPr lang="en-GB" sz="2000" dirty="0" err="1"/>
                  <a:t>en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funksjon</a:t>
                </a:r>
                <a:r>
                  <a:rPr lang="en-GB" sz="2000" dirty="0"/>
                  <a:t> med </a:t>
                </a:r>
                <a:r>
                  <a:rPr lang="en-GB" sz="2000" dirty="0" err="1"/>
                  <a:t>tid</a:t>
                </a:r>
                <a:r>
                  <a:rPr lang="en-GB" sz="2000" dirty="0"/>
                  <a:t> </a:t>
                </a:r>
                <a:r>
                  <a:rPr lang="en-GB" sz="2000" dirty="0" err="1"/>
                  <a:t>som</a:t>
                </a:r>
                <a:r>
                  <a:rPr lang="en-GB" sz="2000" dirty="0"/>
                  <a:t> den </a:t>
                </a:r>
                <a:r>
                  <a:rPr lang="en-GB" sz="2000" dirty="0" err="1"/>
                  <a:t>uavhengige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variabelen</a:t>
                </a:r>
                <a:r>
                  <a:rPr lang="en-GB" sz="2000" dirty="0"/>
                  <a:t> (</a:t>
                </a:r>
                <a:r>
                  <a:rPr lang="en-GB" sz="2000" dirty="0" err="1"/>
                  <a:t>tiden</a:t>
                </a:r>
                <a:r>
                  <a:rPr lang="en-GB" sz="2000" dirty="0"/>
                  <a:t> </a:t>
                </a:r>
                <a:r>
                  <a:rPr lang="en-GB" sz="2000" i="1" dirty="0"/>
                  <a:t>t</a:t>
                </a:r>
                <a:r>
                  <a:rPr lang="en-GB" sz="2000" dirty="0"/>
                  <a:t> </a:t>
                </a:r>
                <a:r>
                  <a:rPr lang="en-GB" sz="2000" dirty="0" err="1"/>
                  <a:t>går</a:t>
                </a:r>
                <a:r>
                  <a:rPr lang="en-GB" sz="2000" dirty="0"/>
                  <a:t> </a:t>
                </a:r>
                <a:r>
                  <a:rPr lang="en-GB" sz="2000" dirty="0" err="1"/>
                  <a:t>langs</a:t>
                </a:r>
                <a:r>
                  <a:rPr lang="en-GB" sz="2000" dirty="0"/>
                  <a:t> den </a:t>
                </a:r>
                <a:r>
                  <a:rPr lang="en-GB" sz="2000" dirty="0" err="1"/>
                  <a:t>horisontale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aksen</a:t>
                </a:r>
                <a:r>
                  <a:rPr lang="en-GB" sz="2000" dirty="0"/>
                  <a:t>): </a:t>
                </a:r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f(t)=sin(t)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r>
                  <a:rPr lang="en-GB" sz="2000" dirty="0"/>
                  <a:t>Vi </a:t>
                </a:r>
                <a:r>
                  <a:rPr lang="en-GB" sz="2000" dirty="0" err="1"/>
                  <a:t>kan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også</a:t>
                </a:r>
                <a:r>
                  <a:rPr lang="en-GB" sz="2000" dirty="0"/>
                  <a:t> </a:t>
                </a:r>
                <a:r>
                  <a:rPr lang="en-GB" sz="2000" dirty="0" err="1"/>
                  <a:t>bruke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definisjonen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ut</a:t>
                </a:r>
                <a:r>
                  <a:rPr lang="en-GB" sz="2000" dirty="0"/>
                  <a:t> </a:t>
                </a:r>
                <a:r>
                  <a:rPr lang="en-GB" sz="2000" dirty="0" err="1"/>
                  <a:t>fra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enhetssirkelen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og</a:t>
                </a:r>
                <a:r>
                  <a:rPr lang="en-GB" sz="2000" dirty="0"/>
                  <a:t> la </a:t>
                </a:r>
                <a:r>
                  <a:rPr lang="en-GB" sz="2000" dirty="0" err="1"/>
                  <a:t>vinkelen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mellom</a:t>
                </a:r>
                <a:r>
                  <a:rPr lang="en-GB" sz="2000" dirty="0"/>
                  <a:t> den </a:t>
                </a:r>
                <a:r>
                  <a:rPr lang="en-GB" sz="2000" dirty="0" err="1"/>
                  <a:t>horisontale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aksen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og</a:t>
                </a:r>
                <a:r>
                  <a:rPr lang="en-GB" sz="2000" dirty="0"/>
                  <a:t> </a:t>
                </a:r>
                <a:r>
                  <a:rPr lang="en-GB" sz="2000" dirty="0" err="1"/>
                  <a:t>vektoren</a:t>
                </a:r>
                <a:r>
                  <a:rPr lang="en-GB" sz="2000" dirty="0"/>
                  <a:t> </a:t>
                </a:r>
                <a:r>
                  <a:rPr lang="en-GB" sz="2000" dirty="0" err="1"/>
                  <a:t>som</a:t>
                </a:r>
                <a:r>
                  <a:rPr lang="en-GB" sz="2000" dirty="0"/>
                  <a:t> </a:t>
                </a:r>
                <a:r>
                  <a:rPr lang="en-GB" sz="2000" dirty="0" err="1"/>
                  <a:t>utgjør</a:t>
                </a:r>
                <a:r>
                  <a:rPr lang="en-GB" sz="2000" dirty="0"/>
                  <a:t> radius </a:t>
                </a:r>
                <a:r>
                  <a:rPr lang="en-GB" sz="2000" dirty="0" err="1"/>
                  <a:t>være</a:t>
                </a:r>
                <a:r>
                  <a:rPr lang="en-GB" sz="2000" dirty="0"/>
                  <a:t> argument </a:t>
                </a:r>
                <a:r>
                  <a:rPr lang="en-GB" sz="2000" dirty="0" err="1"/>
                  <a:t>til</a:t>
                </a:r>
                <a:r>
                  <a:rPr lang="en-GB" sz="2000" dirty="0"/>
                  <a:t> sinus: </a:t>
                </a:r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sin(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25ACF-B91C-4AFC-91FF-F262069DE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68" y="1957552"/>
                <a:ext cx="6654206" cy="4497104"/>
              </a:xfrm>
              <a:blipFill>
                <a:blip r:embed="rId2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32C9-B6D9-47FE-9229-326BB59A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A0174-C3FA-4CB3-8D4D-4EF42BBB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1D2F5-B7B1-47E4-903D-AF01A67A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898" y="1325233"/>
            <a:ext cx="2376264" cy="1576094"/>
          </a:xfrm>
          <a:prstGeom prst="rect">
            <a:avLst/>
          </a:prstGeom>
        </p:spPr>
      </p:pic>
      <p:pic>
        <p:nvPicPr>
          <p:cNvPr id="11" name="Picture 10" descr="A picture containing clock, mirror&#10;&#10;Description automatically generated">
            <a:extLst>
              <a:ext uri="{FF2B5EF4-FFF2-40B4-BE49-F238E27FC236}">
                <a16:creationId xmlns:a16="http://schemas.microsoft.com/office/drawing/2014/main" id="{BC2E5390-0847-4F5C-8371-8809011F8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22" y="3672647"/>
            <a:ext cx="2269757" cy="22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Mer om </a:t>
            </a:r>
            <a:r>
              <a:rPr lang="en-GB" sz="3200" dirty="0" err="1"/>
              <a:t>sinusfunksjonen</a:t>
            </a:r>
            <a:r>
              <a:rPr lang="en-GB" sz="3200" dirty="0"/>
              <a:t> (forts)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106" y="1857400"/>
                <a:ext cx="9865096" cy="4645000"/>
              </a:xfrm>
            </p:spPr>
            <p:txBody>
              <a:bodyPr/>
              <a:lstStyle/>
              <a:p>
                <a:r>
                  <a:rPr lang="nb-NO" sz="2000" dirty="0"/>
                  <a:t>Istedenfor å la tiden </a:t>
                </a:r>
                <a:r>
                  <a:rPr lang="nb-NO" sz="2000" i="1" dirty="0"/>
                  <a:t>t </a:t>
                </a:r>
                <a:r>
                  <a:rPr lang="nb-NO" sz="2000" dirty="0"/>
                  <a:t>øke for å vise endringen over tid, kan vi la vinkelen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nb-NO" sz="2000" dirty="0"/>
                  <a:t> øke, som betyr at vi roterer vektoren som utgjør hypotenusen i trekanten hvor sinus(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nb-NO" sz="2000" dirty="0"/>
                  <a:t>) er lengden på motstående katet</a:t>
                </a:r>
              </a:p>
              <a:p>
                <a:r>
                  <a:rPr lang="nb-NO" sz="2000" dirty="0"/>
                  <a:t>Etter en hel omdreining, dvs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2000" dirty="0"/>
                  <a:t>=2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GB" sz="2000" dirty="0"/>
                  <a:t> </a:t>
                </a:r>
                <a:r>
                  <a:rPr lang="nb-NO" sz="2000" dirty="0"/>
                  <a:t>er vi tilbake til utgangspunktet  </a:t>
                </a:r>
              </a:p>
              <a:p>
                <a:r>
                  <a:rPr lang="nb-NO" sz="2000" dirty="0"/>
                  <a:t>Om endepunktet projiseres horisontalt på en rett linje, får man en «vanlig» sinuskurve:</a:t>
                </a:r>
              </a:p>
              <a:p>
                <a:endParaRPr lang="nb-NO" sz="2000" dirty="0"/>
              </a:p>
              <a:p>
                <a:endParaRPr lang="nb-NO" sz="2000" dirty="0"/>
              </a:p>
              <a:p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106" y="1857400"/>
                <a:ext cx="9865096" cy="4645000"/>
              </a:xfrm>
              <a:blipFill>
                <a:blip r:embed="rId3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35</a:t>
            </a:fld>
            <a:endParaRPr lang="nb-NO"/>
          </a:p>
        </p:txBody>
      </p:sp>
      <p:pic>
        <p:nvPicPr>
          <p:cNvPr id="10" name="Picture 4" descr="fg08_02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86" y="4665712"/>
            <a:ext cx="4875398" cy="155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68" name="Picture 52" descr="http://upload.wikimedia.org/wikipedia/commons/8/89/Unfas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454" y="3850144"/>
            <a:ext cx="1677082" cy="33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49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2726-224A-475D-8474-CEDCD993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03280"/>
          </a:xfrm>
        </p:spPr>
        <p:txBody>
          <a:bodyPr/>
          <a:lstStyle/>
          <a:p>
            <a:r>
              <a:rPr lang="en-GB" dirty="0"/>
              <a:t>Mer om sinus (forts)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8E82B-C70F-44AA-96AD-AF7FF4DEE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138" y="1641376"/>
                <a:ext cx="7272808" cy="4640664"/>
              </a:xfrm>
            </p:spPr>
            <p:txBody>
              <a:bodyPr/>
              <a:lstStyle/>
              <a:p>
                <a:r>
                  <a:rPr lang="en-GB" sz="1800" i="1" dirty="0"/>
                  <a:t>Radian </a:t>
                </a:r>
                <a:r>
                  <a:rPr lang="en-GB" sz="1800" dirty="0"/>
                  <a:t> </a:t>
                </a:r>
                <a:r>
                  <a:rPr lang="en-GB" sz="1800" dirty="0" err="1"/>
                  <a:t>er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lengden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som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spissen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av</a:t>
                </a:r>
                <a:r>
                  <a:rPr lang="en-GB" sz="1800" dirty="0"/>
                  <a:t> </a:t>
                </a:r>
                <a:r>
                  <a:rPr lang="en-GB" sz="1800" dirty="0" err="1"/>
                  <a:t>vektoren</a:t>
                </a:r>
                <a:r>
                  <a:rPr lang="en-GB" sz="1800" dirty="0"/>
                  <a:t> har </a:t>
                </a:r>
                <a:r>
                  <a:rPr lang="en-GB" sz="1800" dirty="0" err="1"/>
                  <a:t>tilbakelagt</a:t>
                </a:r>
                <a:r>
                  <a:rPr lang="en-GB" sz="1800" dirty="0"/>
                  <a:t>; 1 radian </a:t>
                </a:r>
                <a:r>
                  <a:rPr lang="en-GB" sz="1800" dirty="0" err="1"/>
                  <a:t>tilsvarer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lengden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på</a:t>
                </a:r>
                <a:r>
                  <a:rPr lang="en-GB" sz="1800" dirty="0"/>
                  <a:t> radius</a:t>
                </a:r>
              </a:p>
              <a:p>
                <a:r>
                  <a:rPr lang="en-GB" sz="1800" dirty="0" err="1"/>
                  <a:t>Sammenhengen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mellom</a:t>
                </a:r>
                <a:r>
                  <a:rPr lang="en-GB" sz="1800" dirty="0"/>
                  <a:t> grader </a:t>
                </a:r>
                <a:r>
                  <a:rPr lang="en-GB" sz="1800" dirty="0" err="1"/>
                  <a:t>og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radianer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er</a:t>
                </a:r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r>
                  <a:rPr lang="en-GB" sz="1800" i="1" dirty="0" err="1"/>
                  <a:t>Vinkelhastighet</a:t>
                </a:r>
                <a:r>
                  <a:rPr lang="en-GB" sz="1800" dirty="0"/>
                  <a:t> (“angular velocity”) </a:t>
                </a:r>
                <a:r>
                  <a:rPr lang="en-GB" sz="1800" dirty="0" err="1"/>
                  <a:t>sier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hvor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hurtig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vektoren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roterer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rundt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enhetssirkelen</a:t>
                </a:r>
                <a:r>
                  <a:rPr lang="en-GB" sz="1800" dirty="0"/>
                  <a:t>: </a:t>
                </a:r>
              </a:p>
              <a:p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r>
                  <a:rPr lang="en-GB" sz="1800" dirty="0" err="1"/>
                  <a:t>Vinkelhastigheten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som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behøves</a:t>
                </a:r>
                <a:r>
                  <a:rPr lang="en-GB" sz="1800" dirty="0"/>
                  <a:t> for å </a:t>
                </a:r>
                <a:r>
                  <a:rPr lang="en-GB" sz="1800" dirty="0" err="1"/>
                  <a:t>fullføre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en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hel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periode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er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gitt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av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1800" dirty="0"/>
              </a:p>
              <a:p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kalles</a:t>
                </a:r>
                <a:r>
                  <a:rPr lang="en-GB" sz="1800" dirty="0"/>
                  <a:t> </a:t>
                </a:r>
                <a:r>
                  <a:rPr lang="en-GB" sz="1800" dirty="0" err="1"/>
                  <a:t>også</a:t>
                </a:r>
                <a:r>
                  <a:rPr lang="en-GB" sz="1800" dirty="0"/>
                  <a:t> </a:t>
                </a:r>
                <a:r>
                  <a:rPr lang="en-GB" sz="1800" i="1" dirty="0" err="1"/>
                  <a:t>vinkelfrekvens</a:t>
                </a:r>
                <a:r>
                  <a:rPr lang="en-GB" sz="1800" dirty="0"/>
                  <a:t> </a:t>
                </a:r>
                <a:endParaRPr lang="en-GB" sz="1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8E82B-C70F-44AA-96AD-AF7FF4DEE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138" y="1641376"/>
                <a:ext cx="7272808" cy="4640664"/>
              </a:xfrm>
              <a:blipFill>
                <a:blip r:embed="rId2"/>
                <a:stretch>
                  <a:fillRect l="-503" r="-419" b="-1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441B-6707-4F26-9052-C97C6050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F3AFE-0DE3-43C2-9760-FFCB2D78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BF4D9E-9AFE-4B9E-97FD-97DD5F96F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07" y="2146572"/>
            <a:ext cx="2580642" cy="258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C135B8-958C-46BC-9F92-28DE10997777}"/>
                  </a:ext>
                </a:extLst>
              </p:cNvPr>
              <p:cNvSpPr txBox="1"/>
              <p:nvPr/>
            </p:nvSpPr>
            <p:spPr>
              <a:xfrm>
                <a:off x="1315567" y="2949104"/>
                <a:ext cx="446833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360</m:t>
                      </m:r>
                      <m:r>
                        <m:rPr>
                          <m:sty m:val="p"/>
                        </m:rPr>
                        <a:rPr lang="nb-NO" sz="1800" b="0" i="0" baseline="30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GB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GB" sz="1800" b="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1800" b="0" i="1" dirty="0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GB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3000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i="1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𝑔𝑟𝑎𝑑𝑒𝑟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C135B8-958C-46BC-9F92-28DE10997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67" y="2949104"/>
                <a:ext cx="4468339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F684D-E1DF-42FD-AD5B-FB754BA766F5}"/>
                  </a:ext>
                </a:extLst>
              </p:cNvPr>
              <p:cNvSpPr txBox="1"/>
              <p:nvPr/>
            </p:nvSpPr>
            <p:spPr>
              <a:xfrm>
                <a:off x="1102811" y="4505487"/>
                <a:ext cx="5819414" cy="443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inkelhastighet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avstand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å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lt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grader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eller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radianer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tid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å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lt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sekunder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F684D-E1DF-42FD-AD5B-FB754BA7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11" y="4505487"/>
                <a:ext cx="5819414" cy="443455"/>
              </a:xfrm>
              <a:prstGeom prst="rect">
                <a:avLst/>
              </a:prstGeom>
              <a:blipFill>
                <a:blip r:embed="rId5"/>
                <a:stretch>
                  <a:fillRect l="-1047" t="-2740" b="-17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25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om sinus (forts)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137" y="2001416"/>
                <a:ext cx="9241285" cy="2884255"/>
              </a:xfrm>
            </p:spPr>
            <p:txBody>
              <a:bodyPr/>
              <a:lstStyle/>
              <a:p>
                <a:r>
                  <a:rPr lang="nb-NO" sz="2000" dirty="0"/>
                  <a:t>Dette gjør at vi kan skrive sinusformede strømmer og spenninger som</a:t>
                </a:r>
              </a:p>
              <a:p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r>
                  <a:rPr lang="nb-NO" sz="2000" dirty="0"/>
                  <a:t>Tilslutt trenger vi å ta hensyn til at sinuskurven ikke alltid starter i (0,0)</a:t>
                </a:r>
              </a:p>
              <a:p>
                <a:pPr lvl="1"/>
                <a:r>
                  <a:rPr lang="nb-NO" sz="1600" dirty="0"/>
                  <a:t>Forskyves kurven horisontalt (mot venstre eller høyre) kalles dette </a:t>
                </a:r>
                <a:r>
                  <a:rPr lang="nb-NO" sz="1600" i="1" dirty="0"/>
                  <a:t>faseskift</a:t>
                </a:r>
                <a:r>
                  <a:rPr lang="nb-NO" sz="1600" dirty="0"/>
                  <a:t> eller </a:t>
                </a:r>
                <a:r>
                  <a:rPr lang="nb-NO" sz="1600" i="1" dirty="0"/>
                  <a:t>fasedreining</a:t>
                </a:r>
              </a:p>
              <a:p>
                <a:pPr lvl="1"/>
                <a:r>
                  <a:rPr lang="nb-NO" sz="1600" dirty="0"/>
                  <a:t>Fasedreiningen angis ved å legge til en vinkel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nb-NO" sz="1600" dirty="0"/>
              </a:p>
              <a:p>
                <a:pPr marL="0" indent="0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137" y="2001416"/>
                <a:ext cx="9241285" cy="2884255"/>
              </a:xfrm>
              <a:blipFill>
                <a:blip r:embed="rId3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7B322-2F63-4D06-827E-416C0AB3ECBD}"/>
                  </a:ext>
                </a:extLst>
              </p:cNvPr>
              <p:cNvSpPr txBox="1"/>
              <p:nvPr/>
            </p:nvSpPr>
            <p:spPr>
              <a:xfrm>
                <a:off x="1485056" y="5111240"/>
                <a:ext cx="2340513" cy="72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000" i="1" dirty="0"/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7B322-2F63-4D06-827E-416C0AB3E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56" y="5111240"/>
                <a:ext cx="2340513" cy="725724"/>
              </a:xfrm>
              <a:prstGeom prst="rect">
                <a:avLst/>
              </a:prstGeom>
              <a:blipFill>
                <a:blip r:embed="rId4"/>
                <a:stretch>
                  <a:fillRect l="-6771" t="-10833" r="-4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28443EA-8A8F-43F5-9163-3F92904F3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32" y="4259698"/>
            <a:ext cx="4074162" cy="17030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25ED4-86A1-4368-90EA-C3D1004505F1}"/>
                  </a:ext>
                </a:extLst>
              </p:cNvPr>
              <p:cNvSpPr txBox="1"/>
              <p:nvPr/>
            </p:nvSpPr>
            <p:spPr>
              <a:xfrm>
                <a:off x="6213364" y="6219632"/>
                <a:ext cx="34944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err="1">
                    <a:latin typeface="+mj-lt"/>
                  </a:rPr>
                  <a:t>Positiv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 err="1">
                    <a:latin typeface="+mj-lt"/>
                  </a:rPr>
                  <a:t>flytter</a:t>
                </a:r>
                <a:r>
                  <a:rPr lang="en-GB" sz="1600" dirty="0">
                    <a:latin typeface="+mj-lt"/>
                  </a:rPr>
                  <a:t> </a:t>
                </a:r>
                <a:r>
                  <a:rPr lang="en-GB" sz="1600" dirty="0" err="1">
                    <a:latin typeface="+mj-lt"/>
                  </a:rPr>
                  <a:t>kurven</a:t>
                </a:r>
                <a:r>
                  <a:rPr lang="en-GB" sz="1600" dirty="0">
                    <a:latin typeface="+mj-lt"/>
                  </a:rPr>
                  <a:t> mot </a:t>
                </a:r>
                <a:r>
                  <a:rPr lang="en-GB" sz="1600" b="1" u="sng" dirty="0" err="1">
                    <a:latin typeface="+mj-lt"/>
                  </a:rPr>
                  <a:t>venstre</a:t>
                </a:r>
                <a:endParaRPr lang="en-GB" sz="1600" b="1" u="sng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25ED4-86A1-4368-90EA-C3D100450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364" y="6219632"/>
                <a:ext cx="3494483" cy="338554"/>
              </a:xfrm>
              <a:prstGeom prst="rect">
                <a:avLst/>
              </a:prstGeom>
              <a:blipFill>
                <a:blip r:embed="rId6"/>
                <a:stretch>
                  <a:fillRect l="-873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17FA52-5056-40A1-A07E-A06D84763543}"/>
                  </a:ext>
                </a:extLst>
              </p:cNvPr>
              <p:cNvSpPr txBox="1"/>
              <p:nvPr/>
            </p:nvSpPr>
            <p:spPr>
              <a:xfrm>
                <a:off x="1501369" y="2448557"/>
                <a:ext cx="1853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000" b="0" i="1" dirty="0"/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17FA52-5056-40A1-A07E-A06D84763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69" y="2448557"/>
                <a:ext cx="1853905" cy="307777"/>
              </a:xfrm>
              <a:prstGeom prst="rect">
                <a:avLst/>
              </a:prstGeom>
              <a:blipFill>
                <a:blip r:embed="rId7"/>
                <a:stretch>
                  <a:fillRect l="-8224" t="-26000" r="-5921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2B70FB-73AA-48D8-8CE9-2C4BA6930C58}"/>
                  </a:ext>
                </a:extLst>
              </p:cNvPr>
              <p:cNvSpPr txBox="1"/>
              <p:nvPr/>
            </p:nvSpPr>
            <p:spPr>
              <a:xfrm>
                <a:off x="1461683" y="2834878"/>
                <a:ext cx="1914627" cy="450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000" i="1" dirty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2B70FB-73AA-48D8-8CE9-2C4BA693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83" y="2834878"/>
                <a:ext cx="1914627" cy="450617"/>
              </a:xfrm>
              <a:prstGeom prst="rect">
                <a:avLst/>
              </a:prstGeom>
              <a:blipFill>
                <a:blip r:embed="rId8"/>
                <a:stretch>
                  <a:fillRect l="-8280" t="-17568" r="-5732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871197-AAAA-42E6-982A-EA6B307F2576}"/>
                  </a:ext>
                </a:extLst>
              </p:cNvPr>
              <p:cNvSpPr txBox="1"/>
              <p:nvPr/>
            </p:nvSpPr>
            <p:spPr>
              <a:xfrm>
                <a:off x="1461683" y="5529187"/>
                <a:ext cx="23872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000" b="0" i="1" dirty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871197-AAAA-42E6-982A-EA6B307F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83" y="5529187"/>
                <a:ext cx="2387257" cy="307777"/>
              </a:xfrm>
              <a:prstGeom prst="rect">
                <a:avLst/>
              </a:prstGeom>
              <a:blipFill>
                <a:blip r:embed="rId9"/>
                <a:stretch>
                  <a:fillRect l="-6650" t="-25490" r="-5115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082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705272"/>
            <a:ext cx="8754428" cy="675288"/>
          </a:xfrm>
        </p:spPr>
        <p:txBody>
          <a:bodyPr/>
          <a:lstStyle/>
          <a:p>
            <a:r>
              <a:rPr lang="nb-NO" sz="3400" dirty="0"/>
              <a:t>Kondensatorer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53344"/>
            <a:ext cx="5532363" cy="5159216"/>
          </a:xfrm>
        </p:spPr>
        <p:txBody>
          <a:bodyPr/>
          <a:lstStyle/>
          <a:p>
            <a:r>
              <a:rPr lang="nb-NO" sz="1800" dirty="0"/>
              <a:t>Kondensatorer er viktige i elektronikk og har mange bruksområder</a:t>
            </a:r>
          </a:p>
          <a:p>
            <a:pPr lvl="1"/>
            <a:r>
              <a:rPr lang="nb-NO" sz="1400" dirty="0"/>
              <a:t>Lagring av energi (ladninger) </a:t>
            </a:r>
          </a:p>
          <a:p>
            <a:pPr lvl="1"/>
            <a:r>
              <a:rPr lang="nb-NO" sz="1400" dirty="0"/>
              <a:t>Utglatting av signaler som endrer seg hurtig</a:t>
            </a:r>
          </a:p>
          <a:p>
            <a:pPr lvl="1"/>
            <a:r>
              <a:rPr lang="nb-NO" sz="1400" dirty="0"/>
              <a:t>Blokkering av signaler med bestemte frekvenser </a:t>
            </a:r>
          </a:p>
          <a:p>
            <a:pPr lvl="1"/>
            <a:r>
              <a:rPr lang="nb-NO" sz="1400" dirty="0"/>
              <a:t>Omvandling av likestrøm til vekselstrøm – og omvendt (dc-</a:t>
            </a:r>
            <a:r>
              <a:rPr lang="nb-NO" sz="1400" dirty="0" err="1"/>
              <a:t>ac</a:t>
            </a:r>
            <a:r>
              <a:rPr lang="nb-NO" sz="1400" dirty="0"/>
              <a:t> og ac-dc omformere)</a:t>
            </a:r>
          </a:p>
          <a:p>
            <a:pPr lvl="1"/>
            <a:r>
              <a:rPr lang="nb-NO" sz="1400" dirty="0"/>
              <a:t>Spenningsregulatorer, batterier etc</a:t>
            </a:r>
          </a:p>
          <a:p>
            <a:pPr lvl="1"/>
            <a:r>
              <a:rPr lang="nb-NO" sz="1400" dirty="0"/>
              <a:t>Beskyttelse mot høye og kortvarige spenningspulser</a:t>
            </a:r>
          </a:p>
          <a:p>
            <a:r>
              <a:rPr lang="nb-NO" sz="1800" dirty="0"/>
              <a:t>Impedansen til </a:t>
            </a:r>
            <a:r>
              <a:rPr lang="nb-NO" sz="1800" b="1" dirty="0"/>
              <a:t>resistorerer</a:t>
            </a:r>
            <a:r>
              <a:rPr lang="nb-NO" sz="1800" dirty="0"/>
              <a:t> er UAVHENGIG av frekvensen til strømmen som går gjennom dem</a:t>
            </a:r>
          </a:p>
          <a:p>
            <a:r>
              <a:rPr lang="nb-NO" sz="1800" dirty="0"/>
              <a:t>Impedansen til </a:t>
            </a:r>
            <a:r>
              <a:rPr lang="nb-NO" sz="1800" b="1" dirty="0"/>
              <a:t>kondensatorer</a:t>
            </a:r>
            <a:r>
              <a:rPr lang="nb-NO" sz="1800" dirty="0"/>
              <a:t> VARIERER med frekvensen til strømmen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38</a:t>
            </a:fld>
            <a:endParaRPr lang="nb-NO"/>
          </a:p>
        </p:txBody>
      </p:sp>
      <p:sp>
        <p:nvSpPr>
          <p:cNvPr id="7" name="AutoShape 2" descr="File:Condensador electrolitico 150 microF 400V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File:Condensador electrolitico 150 microF 400V.jpg"/>
          <p:cNvSpPr>
            <a:spLocks noChangeAspect="1" noChangeArrowheads="1"/>
          </p:cNvSpPr>
          <p:nvPr/>
        </p:nvSpPr>
        <p:spPr bwMode="auto">
          <a:xfrm>
            <a:off x="307975" y="-2590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8" descr="http://upload.wikimedia.org/wikipedia/commons/3/31/Condensador_electrolitico_150_microF_400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4930" name="Picture 2" descr="Bilderesultat for industrial capacitor b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15" y="2251036"/>
            <a:ext cx="2934974" cy="17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Bilderesultat for capaci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6" y="4676632"/>
            <a:ext cx="3105162" cy="1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Kondensatorer (forts)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13280"/>
            <a:ext cx="5028307" cy="4389120"/>
          </a:xfrm>
        </p:spPr>
        <p:txBody>
          <a:bodyPr/>
          <a:lstStyle/>
          <a:p>
            <a:r>
              <a:rPr lang="nb-NO" sz="2000" dirty="0"/>
              <a:t>En kondensator kan lagre elektrisk ladning</a:t>
            </a:r>
          </a:p>
          <a:p>
            <a:r>
              <a:rPr lang="nb-NO" sz="2000" dirty="0"/>
              <a:t>En kondensator består av to plater av ledende materiale med isolasjon i mellom</a:t>
            </a:r>
          </a:p>
          <a:p>
            <a:r>
              <a:rPr lang="nb-NO" sz="2000" dirty="0"/>
              <a:t>Kondensatorer kan lages av ulike materialer</a:t>
            </a:r>
          </a:p>
          <a:p>
            <a:r>
              <a:rPr lang="nb-NO" sz="2000" dirty="0"/>
              <a:t>Noen har «+» og «-» terminal; disse kan eksplodere hvis de kobles feil!</a:t>
            </a:r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39</a:t>
            </a:fld>
            <a:endParaRPr lang="nb-NO"/>
          </a:p>
        </p:txBody>
      </p:sp>
      <p:pic>
        <p:nvPicPr>
          <p:cNvPr id="12" name="Picture 3" descr="hay6611X_070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710" y="3266993"/>
            <a:ext cx="2286016" cy="98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990" y="475498"/>
            <a:ext cx="2143140" cy="24963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AutoShape 2" descr="File:Condensador electrolitico 150 microF 400V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File:Condensador electrolitico 150 microF 400V.jpg"/>
          <p:cNvSpPr>
            <a:spLocks noChangeAspect="1" noChangeArrowheads="1"/>
          </p:cNvSpPr>
          <p:nvPr/>
        </p:nvSpPr>
        <p:spPr bwMode="auto">
          <a:xfrm>
            <a:off x="307975" y="-2590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8" descr="http://upload.wikimedia.org/wikipedia/commons/3/31/Condensador_electrolitico_150_microF_400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55" y="4324525"/>
            <a:ext cx="4170040" cy="234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0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Superposisjon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1BF-8497-47A1-99FE-3D0FB4AA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2113280"/>
            <a:ext cx="9001000" cy="4389120"/>
          </a:xfrm>
        </p:spPr>
        <p:txBody>
          <a:bodyPr/>
          <a:lstStyle/>
          <a:p>
            <a:r>
              <a:rPr lang="nb-NO" dirty="0"/>
              <a:t>«Responsen til en lineær krets med flere uavhengige kilder er lik summen av responsene forårsaket av hver enkelt kilde»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Hver uavhengige kilde betraktes som input til kretsen</a:t>
            </a:r>
          </a:p>
          <a:p>
            <a:r>
              <a:rPr lang="nb-NO" dirty="0"/>
              <a:t>Output (responsen) kan være spenningen over eller strømmen gjennom et vilkårlig element i kretsen</a:t>
            </a:r>
          </a:p>
          <a:p>
            <a:r>
              <a:rPr lang="nb-NO" dirty="0"/>
              <a:t>Vi skal se på superposisjon i kretser med resistorer (ikke med spoler og/eller kondensatorer)</a:t>
            </a:r>
          </a:p>
          <a:p>
            <a:pPr marL="506166" lvl="1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76440-CCFD-749D-4879-B2B31AE132E9}"/>
                  </a:ext>
                </a:extLst>
              </p:cNvPr>
              <p:cNvSpPr txBox="1"/>
              <p:nvPr/>
            </p:nvSpPr>
            <p:spPr>
              <a:xfrm>
                <a:off x="2552889" y="3009528"/>
                <a:ext cx="3694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76440-CCFD-749D-4879-B2B31AE1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89" y="3009528"/>
                <a:ext cx="3694665" cy="369332"/>
              </a:xfrm>
              <a:prstGeom prst="rect">
                <a:avLst/>
              </a:prstGeom>
              <a:blipFill>
                <a:blip r:embed="rId2"/>
                <a:stretch>
                  <a:fillRect l="-660" b="-1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584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633264"/>
            <a:ext cx="8754428" cy="1219200"/>
          </a:xfrm>
        </p:spPr>
        <p:txBody>
          <a:bodyPr/>
          <a:lstStyle/>
          <a:p>
            <a:r>
              <a:rPr lang="nb-NO" sz="3400" dirty="0"/>
              <a:t>Kondensatorer (forts)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2098" y="1569368"/>
            <a:ext cx="9649072" cy="5040560"/>
          </a:xfrm>
        </p:spPr>
        <p:txBody>
          <a:bodyPr/>
          <a:lstStyle/>
          <a:p>
            <a:r>
              <a:rPr lang="nb-NO" sz="1800" dirty="0"/>
              <a:t>En kondensator kan sammenlignes med et vannrør med en elastisk membran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Hvis vannet beveger seg vil membranen også bevege seg (et stykke), slik det ser ut som det renner vann igjennom røret (vann = elektrisk strøm)</a:t>
            </a:r>
          </a:p>
          <a:p>
            <a:r>
              <a:rPr lang="nb-NO" sz="1800" dirty="0"/>
              <a:t>Hvis vannet endrer retning, vil membranen gå tilbake til sin opprinnelige posisjon og presse vannet tilbake</a:t>
            </a:r>
          </a:p>
          <a:p>
            <a:r>
              <a:rPr lang="nb-NO" sz="1800" dirty="0"/>
              <a:t>Det vil være trykkforskjell på hver side av membranen når vannet beveger seg (trykkforskjell = spenning)</a:t>
            </a:r>
          </a:p>
          <a:p>
            <a:r>
              <a:rPr lang="nb-NO" sz="1800" dirty="0"/>
              <a:t>Uten bevegelse i vannet vil membranen ikke bevege seg (dc-spenning gir ingen strøm gjennom kondensatoren)</a:t>
            </a:r>
          </a:p>
          <a:p>
            <a:pPr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40</a:t>
            </a:fld>
            <a:endParaRPr lang="nb-NO"/>
          </a:p>
        </p:txBody>
      </p:sp>
      <p:sp>
        <p:nvSpPr>
          <p:cNvPr id="3" name="AutoShape 2" descr="File:CapacitorHydraulicAnalogyAnimation.gif"/>
          <p:cNvSpPr>
            <a:spLocks noChangeAspect="1" noChangeArrowheads="1"/>
          </p:cNvSpPr>
          <p:nvPr/>
        </p:nvSpPr>
        <p:spPr bwMode="auto">
          <a:xfrm>
            <a:off x="155575" y="-479425"/>
            <a:ext cx="4362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4" descr="File:CapacitorHydraulicAnalogyAnimation.gif"/>
          <p:cNvSpPr>
            <a:spLocks noChangeAspect="1" noChangeArrowheads="1"/>
          </p:cNvSpPr>
          <p:nvPr/>
        </p:nvSpPr>
        <p:spPr bwMode="auto">
          <a:xfrm>
            <a:off x="307975" y="-327025"/>
            <a:ext cx="4362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http://upload.wikimedia.org/wikipedia/commons/c/c1/CapacitorHydraulicAnalogy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http://upload.wikimedia.org/wikipedia/commons/c/c1/CapacitorHydraulicAnalogyAnimation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86" y="2145432"/>
            <a:ext cx="4362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34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705272"/>
            <a:ext cx="8754428" cy="963320"/>
          </a:xfrm>
        </p:spPr>
        <p:txBody>
          <a:bodyPr/>
          <a:lstStyle/>
          <a:p>
            <a:r>
              <a:rPr lang="nb-NO" sz="3400" dirty="0"/>
              <a:t>Kondensatorer (forts)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8083" y="2361456"/>
            <a:ext cx="4752528" cy="3669040"/>
          </a:xfrm>
        </p:spPr>
        <p:txBody>
          <a:bodyPr/>
          <a:lstStyle/>
          <a:p>
            <a:r>
              <a:rPr lang="nb-NO" sz="1800" dirty="0"/>
              <a:t>Hvis platene kobles til en spenning </a:t>
            </a:r>
            <a:r>
              <a:rPr lang="nb-NO" sz="1800" i="1" dirty="0"/>
              <a:t>V</a:t>
            </a:r>
            <a:r>
              <a:rPr lang="nb-NO" sz="1800" i="1" baseline="-25000" dirty="0"/>
              <a:t>s</a:t>
            </a:r>
            <a:r>
              <a:rPr lang="nb-NO" sz="1800" dirty="0"/>
              <a:t>, oppstår et elektrisk felt mellom platene</a:t>
            </a:r>
          </a:p>
          <a:p>
            <a:r>
              <a:rPr lang="nb-NO" sz="1800" dirty="0"/>
              <a:t>Feltet gjør at elektroner beveger seg fra den ene platen over til den andre</a:t>
            </a:r>
          </a:p>
          <a:p>
            <a:r>
              <a:rPr lang="nb-NO" sz="1800" dirty="0"/>
              <a:t>Når spenningen mellom platene har nådd </a:t>
            </a:r>
            <a:r>
              <a:rPr lang="nb-NO" sz="1800" i="1" dirty="0"/>
              <a:t>V</a:t>
            </a:r>
            <a:r>
              <a:rPr lang="nb-NO" sz="1800" i="1" baseline="-25000" dirty="0"/>
              <a:t>s</a:t>
            </a:r>
            <a:r>
              <a:rPr lang="nb-NO" sz="1800" dirty="0"/>
              <a:t> vil ikke lenger elektroner bevege seg</a:t>
            </a:r>
          </a:p>
          <a:p>
            <a:endParaRPr lang="nb-NO" sz="1800" dirty="0"/>
          </a:p>
          <a:p>
            <a:pPr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41</a:t>
            </a:fld>
            <a:endParaRPr lang="nb-NO"/>
          </a:p>
        </p:txBody>
      </p:sp>
      <p:pic>
        <p:nvPicPr>
          <p:cNvPr id="11" name="Picture 4" descr="fg09_00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58" y="1641375"/>
            <a:ext cx="5040561" cy="46855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File:CapacitorHydraulicAnalogyAnimation.gif"/>
          <p:cNvSpPr>
            <a:spLocks noChangeAspect="1" noChangeArrowheads="1"/>
          </p:cNvSpPr>
          <p:nvPr/>
        </p:nvSpPr>
        <p:spPr bwMode="auto">
          <a:xfrm>
            <a:off x="155575" y="-479425"/>
            <a:ext cx="4362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4" descr="File:CapacitorHydraulicAnalogyAnimation.gif"/>
          <p:cNvSpPr>
            <a:spLocks noChangeAspect="1" noChangeArrowheads="1"/>
          </p:cNvSpPr>
          <p:nvPr/>
        </p:nvSpPr>
        <p:spPr bwMode="auto">
          <a:xfrm>
            <a:off x="307975" y="-327025"/>
            <a:ext cx="4362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http://upload.wikimedia.org/wikipedia/commons/c/c1/CapacitorHydraulicAnalogy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2" descr="http://upload.wikimedia.org/wikipedia/commons/c/c1/CapacitorHydraulicAnalogyAnimation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652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705272"/>
            <a:ext cx="8754428" cy="963320"/>
          </a:xfrm>
        </p:spPr>
        <p:txBody>
          <a:bodyPr/>
          <a:lstStyle/>
          <a:p>
            <a:r>
              <a:rPr lang="nb-NO" sz="3400" dirty="0"/>
              <a:t>Kondensatorer (forts)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6154" y="2073424"/>
            <a:ext cx="9001000" cy="4032448"/>
          </a:xfrm>
        </p:spPr>
        <p:txBody>
          <a:bodyPr/>
          <a:lstStyle/>
          <a:p>
            <a:r>
              <a:rPr lang="nb-NO" sz="2000" dirty="0"/>
              <a:t>Hvis spenningskilden fjernes vil en </a:t>
            </a:r>
            <a:r>
              <a:rPr lang="nb-NO" sz="2000" i="1" dirty="0"/>
              <a:t>ideell </a:t>
            </a:r>
            <a:r>
              <a:rPr lang="nb-NO" sz="2000" dirty="0"/>
              <a:t>kondensator holde på ladningene beholde til evig tid og spenningen forblir konstant</a:t>
            </a:r>
          </a:p>
          <a:p>
            <a:r>
              <a:rPr lang="nb-NO" sz="2000" dirty="0"/>
              <a:t>I en </a:t>
            </a:r>
            <a:r>
              <a:rPr lang="nb-NO" sz="2000" i="1" dirty="0"/>
              <a:t>fysisk</a:t>
            </a:r>
            <a:r>
              <a:rPr lang="nb-NO" sz="2000" dirty="0"/>
              <a:t> kondensator derimot «lekker» platene ladninger slik at kondensatoren utlades</a:t>
            </a:r>
          </a:p>
          <a:p>
            <a:r>
              <a:rPr lang="nb-NO" sz="2000" dirty="0"/>
              <a:t>Denne effekten kan modelleres med en resistor i parallell: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Ved ekstra høye frekvenser (~10</a:t>
            </a:r>
            <a:r>
              <a:rPr lang="nb-NO" sz="2000" baseline="30000" dirty="0"/>
              <a:t>9</a:t>
            </a:r>
            <a:r>
              <a:rPr lang="nb-NO" sz="2000" dirty="0"/>
              <a:t> Hertz)  blir oppførselen mer komplisert</a:t>
            </a:r>
          </a:p>
          <a:p>
            <a:endParaRPr lang="nb-NO" sz="2000" dirty="0"/>
          </a:p>
          <a:p>
            <a:pPr>
              <a:buNone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42</a:t>
            </a:fld>
            <a:endParaRPr lang="nb-NO"/>
          </a:p>
        </p:txBody>
      </p:sp>
      <p:pic>
        <p:nvPicPr>
          <p:cNvPr id="12" name="Picture 4" descr="fg09_00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18" y="4192941"/>
            <a:ext cx="1234207" cy="13193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File:CapacitorHydraulicAnalogyAnimation.gif"/>
          <p:cNvSpPr>
            <a:spLocks noChangeAspect="1" noChangeArrowheads="1"/>
          </p:cNvSpPr>
          <p:nvPr/>
        </p:nvSpPr>
        <p:spPr bwMode="auto">
          <a:xfrm>
            <a:off x="155575" y="-479425"/>
            <a:ext cx="4362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4" descr="File:CapacitorHydraulicAnalogyAnimation.gif"/>
          <p:cNvSpPr>
            <a:spLocks noChangeAspect="1" noChangeArrowheads="1"/>
          </p:cNvSpPr>
          <p:nvPr/>
        </p:nvSpPr>
        <p:spPr bwMode="auto">
          <a:xfrm>
            <a:off x="307975" y="-327025"/>
            <a:ext cx="4362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http://upload.wikimedia.org/wikipedia/commons/c/c1/CapacitorHydraulicAnalogy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2" descr="http://upload.wikimedia.org/wikipedia/commons/c/c1/CapacitorHydraulicAnalogyAnimation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219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Kondensatorer (forts)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505056" cy="4389120"/>
          </a:xfrm>
        </p:spPr>
        <p:txBody>
          <a:bodyPr/>
          <a:lstStyle/>
          <a:p>
            <a:r>
              <a:rPr lang="nb-NO" sz="2000" dirty="0"/>
              <a:t>Evnen til å lagre ladninger kalles </a:t>
            </a:r>
            <a:r>
              <a:rPr lang="nb-NO" sz="2000" i="1" dirty="0"/>
              <a:t>kapasitans C, </a:t>
            </a:r>
            <a:r>
              <a:rPr lang="nb-NO" sz="2000" dirty="0"/>
              <a:t>som måles i </a:t>
            </a:r>
            <a:r>
              <a:rPr lang="nb-NO" sz="2000" i="1" dirty="0"/>
              <a:t>Farad </a:t>
            </a:r>
            <a:r>
              <a:rPr lang="nb-NO" sz="2000" dirty="0"/>
              <a:t> og er definert ved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1 Farad er lagring av 1 Coulomb med 1 volt potensialforskjell mellom platene</a:t>
            </a:r>
          </a:p>
          <a:p>
            <a:r>
              <a:rPr lang="nb-NO" sz="2000" dirty="0"/>
              <a:t>Kapasitansen bestemmes as platearealet </a:t>
            </a:r>
            <a:r>
              <a:rPr lang="nb-NO" sz="2000" i="1" dirty="0"/>
              <a:t>A</a:t>
            </a:r>
            <a:r>
              <a:rPr lang="nb-NO" sz="2000" dirty="0"/>
              <a:t>, avstanden </a:t>
            </a:r>
            <a:r>
              <a:rPr lang="nb-NO" sz="2000" i="1" dirty="0"/>
              <a:t>d </a:t>
            </a:r>
            <a:r>
              <a:rPr lang="nb-NO" sz="2000" dirty="0"/>
              <a:t>mellom platene og permittiviteten </a:t>
            </a:r>
            <a:r>
              <a:rPr lang="el-GR" sz="2000" dirty="0">
                <a:latin typeface="Times New Roman"/>
                <a:cs typeface="Times New Roman"/>
              </a:rPr>
              <a:t>ε</a:t>
            </a:r>
            <a:r>
              <a:rPr lang="nb-NO" sz="2000" dirty="0">
                <a:latin typeface="Times New Roman"/>
                <a:cs typeface="Times New Roman"/>
              </a:rPr>
              <a:t>:</a:t>
            </a:r>
            <a:endParaRPr lang="nb-NO" sz="2000" dirty="0"/>
          </a:p>
          <a:p>
            <a:endParaRPr lang="nb-NO" sz="2000" dirty="0"/>
          </a:p>
          <a:p>
            <a:pPr lvl="1"/>
            <a:endParaRPr lang="en-GB" sz="1600" dirty="0">
              <a:latin typeface="Times New Roman"/>
              <a:cs typeface="Times New Roman"/>
            </a:endParaRPr>
          </a:p>
          <a:p>
            <a:pPr lvl="1"/>
            <a:r>
              <a:rPr lang="el-GR" sz="1800" dirty="0">
                <a:latin typeface="Times New Roman"/>
                <a:cs typeface="Times New Roman"/>
              </a:rPr>
              <a:t>ε</a:t>
            </a:r>
            <a:r>
              <a:rPr lang="nb-NO" sz="1800" dirty="0">
                <a:latin typeface="Times New Roman"/>
                <a:cs typeface="Times New Roman"/>
              </a:rPr>
              <a:t> </a:t>
            </a:r>
            <a:r>
              <a:rPr lang="nb-NO" sz="1800" dirty="0">
                <a:cs typeface="Times New Roman"/>
              </a:rPr>
              <a:t>er en egenskap ved materialet mellom platene og måles i Farad/meter</a:t>
            </a:r>
            <a:r>
              <a:rPr lang="nb-NO" sz="18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43</a:t>
            </a:fld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77104"/>
              </p:ext>
            </p:extLst>
          </p:nvPr>
        </p:nvGraphicFramePr>
        <p:xfrm>
          <a:off x="3351213" y="2771775"/>
          <a:ext cx="30480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771775"/>
                        <a:ext cx="30480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218331"/>
              </p:ext>
            </p:extLst>
          </p:nvPr>
        </p:nvGraphicFramePr>
        <p:xfrm>
          <a:off x="4714081" y="4449688"/>
          <a:ext cx="9731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368280" progId="Equation.3">
                  <p:embed/>
                </p:oleObj>
              </mc:Choice>
              <mc:Fallback>
                <p:oleObj name="Equation" r:id="rId5" imgW="457200" imgH="368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081" y="4449688"/>
                        <a:ext cx="9731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74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Sammenheng strøm, spenning og impedans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217024" cy="4389120"/>
          </a:xfrm>
        </p:spPr>
        <p:txBody>
          <a:bodyPr/>
          <a:lstStyle/>
          <a:p>
            <a:r>
              <a:rPr lang="nb-NO" sz="2000" dirty="0"/>
              <a:t>Sammenhengen mellom strømmen </a:t>
            </a:r>
            <a:r>
              <a:rPr lang="nb-NO" sz="2000" u="sng" dirty="0"/>
              <a:t>gjennom</a:t>
            </a:r>
            <a:r>
              <a:rPr lang="nb-NO" sz="2000" dirty="0"/>
              <a:t> og spenningen </a:t>
            </a:r>
            <a:r>
              <a:rPr lang="nb-NO" sz="2000" u="sng" dirty="0"/>
              <a:t>over</a:t>
            </a:r>
            <a:r>
              <a:rPr lang="nb-NO" sz="2000" dirty="0"/>
              <a:t> en kondensator er gitt av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Impedansen til en kondensator heter </a:t>
            </a:r>
            <a:r>
              <a:rPr lang="nb-NO" sz="2000" i="1" dirty="0"/>
              <a:t>kapasitiv reaktans </a:t>
            </a:r>
            <a:r>
              <a:rPr lang="nb-NO" sz="2000" dirty="0"/>
              <a:t>og er gitt av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En sinusformet strøm og –spenning gjennom/i en kondensator ikke er i fase, men forskjøvet i forhold til hverandre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44</a:t>
            </a:fld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41587"/>
              </p:ext>
            </p:extLst>
          </p:nvPr>
        </p:nvGraphicFramePr>
        <p:xfrm>
          <a:off x="3832498" y="2937520"/>
          <a:ext cx="21701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393480" progId="Equation.3">
                  <p:embed/>
                </p:oleObj>
              </mc:Choice>
              <mc:Fallback>
                <p:oleObj name="Equation" r:id="rId3" imgW="125712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498" y="2937520"/>
                        <a:ext cx="2170113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276C84-CFF9-4DE6-9A1E-54BF71F49A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561"/>
              </p:ext>
            </p:extLst>
          </p:nvPr>
        </p:nvGraphicFramePr>
        <p:xfrm>
          <a:off x="4192538" y="4024491"/>
          <a:ext cx="12985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393529" progId="Equation.3">
                  <p:embed/>
                </p:oleObj>
              </mc:Choice>
              <mc:Fallback>
                <p:oleObj name="Equation" r:id="rId5" imgW="609336" imgH="393529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38" y="4024491"/>
                        <a:ext cx="12985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838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3EA8-C36E-424C-B3C2-C8D49163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Oppsummering</a:t>
            </a:r>
            <a:r>
              <a:rPr lang="en-GB" dirty="0"/>
              <a:t> </a:t>
            </a:r>
            <a:r>
              <a:rPr lang="en-GB" dirty="0" err="1"/>
              <a:t>kondensatorens</a:t>
            </a:r>
            <a:r>
              <a:rPr lang="en-GB" dirty="0"/>
              <a:t> </a:t>
            </a:r>
            <a:r>
              <a:rPr lang="en-GB" dirty="0" err="1"/>
              <a:t>virkemåte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B5EE-C0C6-451C-A4C4-F41392E6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2" y="2001416"/>
            <a:ext cx="9721080" cy="45365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https://www.youtube.com/watch?v=u-jigaMJT10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2200" dirty="0" err="1"/>
              <a:t>Viktige</a:t>
            </a:r>
            <a:r>
              <a:rPr lang="en-GB" sz="2200" dirty="0"/>
              <a:t> </a:t>
            </a:r>
            <a:r>
              <a:rPr lang="en-GB" sz="2200" dirty="0" err="1"/>
              <a:t>punkter</a:t>
            </a:r>
            <a:r>
              <a:rPr lang="en-GB" sz="2200" dirty="0"/>
              <a:t> :</a:t>
            </a:r>
          </a:p>
          <a:p>
            <a:pPr lvl="1"/>
            <a:r>
              <a:rPr lang="en-GB" sz="1400" dirty="0" err="1"/>
              <a:t>Elektronene</a:t>
            </a:r>
            <a:r>
              <a:rPr lang="en-GB" sz="1400" dirty="0"/>
              <a:t> “</a:t>
            </a:r>
            <a:r>
              <a:rPr lang="en-GB" sz="1400" b="1" dirty="0" err="1"/>
              <a:t>trekkes</a:t>
            </a:r>
            <a:r>
              <a:rPr lang="en-GB" sz="1400" b="1" dirty="0"/>
              <a:t>” </a:t>
            </a:r>
            <a:r>
              <a:rPr lang="en-GB" sz="1400" dirty="0" err="1"/>
              <a:t>fra</a:t>
            </a:r>
            <a:r>
              <a:rPr lang="en-GB" sz="1400" dirty="0"/>
              <a:t> </a:t>
            </a:r>
            <a:r>
              <a:rPr lang="en-GB" sz="1400" dirty="0" err="1"/>
              <a:t>kondensatoren</a:t>
            </a:r>
            <a:r>
              <a:rPr lang="en-GB" sz="1400" dirty="0"/>
              <a:t> mot den positive </a:t>
            </a:r>
            <a:r>
              <a:rPr lang="en-GB" sz="1400" dirty="0" err="1"/>
              <a:t>terminalen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batteriet</a:t>
            </a:r>
            <a:endParaRPr lang="en-GB" sz="1400" dirty="0"/>
          </a:p>
          <a:p>
            <a:pPr lvl="1"/>
            <a:r>
              <a:rPr lang="en-GB" sz="1400" dirty="0" err="1"/>
              <a:t>Elektronene</a:t>
            </a:r>
            <a:r>
              <a:rPr lang="en-GB" sz="1400" dirty="0"/>
              <a:t>  “</a:t>
            </a:r>
            <a:r>
              <a:rPr lang="en-GB" sz="1400" b="1" dirty="0" err="1"/>
              <a:t>skyves</a:t>
            </a:r>
            <a:r>
              <a:rPr lang="en-GB" sz="1400" b="1" dirty="0"/>
              <a:t>” </a:t>
            </a:r>
            <a:r>
              <a:rPr lang="en-GB" sz="1400" dirty="0" err="1"/>
              <a:t>fra</a:t>
            </a:r>
            <a:r>
              <a:rPr lang="en-GB" sz="1400" b="1" dirty="0"/>
              <a:t> </a:t>
            </a:r>
            <a:r>
              <a:rPr lang="en-GB" sz="1400" dirty="0"/>
              <a:t>den negative </a:t>
            </a:r>
            <a:r>
              <a:rPr lang="en-GB" sz="1400" dirty="0" err="1"/>
              <a:t>terminalen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batteriet</a:t>
            </a:r>
            <a:r>
              <a:rPr lang="en-GB" sz="1400" dirty="0"/>
              <a:t> mot </a:t>
            </a:r>
            <a:r>
              <a:rPr lang="en-GB" sz="1400" dirty="0" err="1"/>
              <a:t>kondensatoren</a:t>
            </a:r>
            <a:r>
              <a:rPr lang="en-GB" sz="1400" dirty="0"/>
              <a:t> </a:t>
            </a:r>
          </a:p>
          <a:p>
            <a:pPr lvl="1"/>
            <a:r>
              <a:rPr lang="en-GB" sz="1400" dirty="0" err="1"/>
              <a:t>Etterhvert</a:t>
            </a:r>
            <a:r>
              <a:rPr lang="en-GB" sz="1400" dirty="0"/>
              <a:t> </a:t>
            </a:r>
            <a:r>
              <a:rPr lang="en-GB" sz="1400" dirty="0" err="1"/>
              <a:t>blir</a:t>
            </a:r>
            <a:r>
              <a:rPr lang="en-GB" sz="1400" dirty="0"/>
              <a:t> det </a:t>
            </a:r>
            <a:r>
              <a:rPr lang="en-GB" sz="1400" dirty="0" err="1"/>
              <a:t>så</a:t>
            </a:r>
            <a:r>
              <a:rPr lang="en-GB" sz="1400" dirty="0"/>
              <a:t> mange negative </a:t>
            </a:r>
            <a:r>
              <a:rPr lang="en-GB" sz="1400" dirty="0" err="1"/>
              <a:t>ladninger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÷ </a:t>
            </a:r>
            <a:r>
              <a:rPr lang="en-GB" sz="1400" dirty="0" err="1"/>
              <a:t>siden</a:t>
            </a:r>
            <a:r>
              <a:rPr lang="en-GB" sz="1400" dirty="0"/>
              <a:t> at </a:t>
            </a:r>
            <a:r>
              <a:rPr lang="en-GB" sz="1400" dirty="0" err="1"/>
              <a:t>elektronene</a:t>
            </a:r>
            <a:r>
              <a:rPr lang="en-GB" sz="1400" dirty="0"/>
              <a:t> </a:t>
            </a:r>
            <a:r>
              <a:rPr lang="en-GB" sz="1400" dirty="0" err="1"/>
              <a:t>beveger</a:t>
            </a:r>
            <a:r>
              <a:rPr lang="en-GB" sz="1400" dirty="0"/>
              <a:t> seg </a:t>
            </a:r>
            <a:r>
              <a:rPr lang="en-GB" sz="1400" dirty="0" err="1"/>
              <a:t>langsommere</a:t>
            </a:r>
            <a:r>
              <a:rPr lang="en-GB" sz="1400" dirty="0"/>
              <a:t> mot </a:t>
            </a:r>
            <a:r>
              <a:rPr lang="en-GB" sz="1400" dirty="0" err="1"/>
              <a:t>kondesatorens</a:t>
            </a:r>
            <a:r>
              <a:rPr lang="en-GB" sz="1400" dirty="0"/>
              <a:t> ÷plate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 </a:t>
            </a:r>
            <a:r>
              <a:rPr lang="en-GB" sz="1400" dirty="0" err="1"/>
              <a:t>slutt</a:t>
            </a:r>
            <a:r>
              <a:rPr lang="en-GB" sz="1400" dirty="0"/>
              <a:t> stopper </a:t>
            </a:r>
            <a:r>
              <a:rPr lang="en-GB" sz="1400" dirty="0" err="1"/>
              <a:t>elektronstrømmen</a:t>
            </a:r>
            <a:endParaRPr lang="en-GB" sz="1400" dirty="0"/>
          </a:p>
          <a:p>
            <a:pPr lvl="1"/>
            <a:r>
              <a:rPr lang="en-GB" sz="1400" dirty="0" err="1"/>
              <a:t>Tilsvarende</a:t>
            </a:r>
            <a:r>
              <a:rPr lang="en-GB" sz="1400" dirty="0"/>
              <a:t> </a:t>
            </a:r>
            <a:r>
              <a:rPr lang="en-GB" sz="1400" dirty="0" err="1"/>
              <a:t>blir</a:t>
            </a:r>
            <a:r>
              <a:rPr lang="en-GB" sz="1400" dirty="0"/>
              <a:t> det </a:t>
            </a:r>
            <a:r>
              <a:rPr lang="en-GB" sz="1400" dirty="0" err="1"/>
              <a:t>overskudd</a:t>
            </a:r>
            <a:r>
              <a:rPr lang="en-GB" sz="1400" dirty="0"/>
              <a:t> </a:t>
            </a:r>
            <a:r>
              <a:rPr lang="en-GB" sz="1400" dirty="0" err="1"/>
              <a:t>av</a:t>
            </a:r>
            <a:r>
              <a:rPr lang="en-GB" sz="1400" dirty="0"/>
              <a:t> positive </a:t>
            </a:r>
            <a:r>
              <a:rPr lang="en-GB" sz="1400" dirty="0" err="1"/>
              <a:t>landinger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+</a:t>
            </a:r>
            <a:r>
              <a:rPr lang="en-GB" sz="1400" dirty="0" err="1"/>
              <a:t>siden</a:t>
            </a:r>
            <a:r>
              <a:rPr lang="en-GB" sz="1400" dirty="0"/>
              <a:t> </a:t>
            </a:r>
            <a:r>
              <a:rPr lang="en-GB" sz="1400" dirty="0" err="1"/>
              <a:t>av</a:t>
            </a:r>
            <a:r>
              <a:rPr lang="en-GB" sz="1400" dirty="0"/>
              <a:t> </a:t>
            </a:r>
            <a:r>
              <a:rPr lang="en-GB" sz="1400" dirty="0" err="1"/>
              <a:t>kondensatoren</a:t>
            </a:r>
            <a:r>
              <a:rPr lang="en-GB" sz="1400" dirty="0"/>
              <a:t> </a:t>
            </a:r>
            <a:r>
              <a:rPr lang="en-GB" sz="1400" dirty="0" err="1"/>
              <a:t>slik</a:t>
            </a:r>
            <a:r>
              <a:rPr lang="en-GB" sz="1400" dirty="0"/>
              <a:t> at </a:t>
            </a:r>
            <a:r>
              <a:rPr lang="en-GB" sz="1400" dirty="0" err="1"/>
              <a:t>elektronene</a:t>
            </a:r>
            <a:r>
              <a:rPr lang="en-GB" sz="1400" dirty="0"/>
              <a:t> </a:t>
            </a:r>
            <a:r>
              <a:rPr lang="en-GB" sz="1400" dirty="0" err="1"/>
              <a:t>beveger</a:t>
            </a:r>
            <a:r>
              <a:rPr lang="en-GB" sz="1400" dirty="0"/>
              <a:t> seg </a:t>
            </a:r>
            <a:r>
              <a:rPr lang="en-GB" sz="1400" dirty="0" err="1"/>
              <a:t>langsommere</a:t>
            </a:r>
            <a:r>
              <a:rPr lang="en-GB" sz="1400" dirty="0"/>
              <a:t> mot </a:t>
            </a:r>
            <a:r>
              <a:rPr lang="en-GB" sz="1400" dirty="0" err="1"/>
              <a:t>batteriet</a:t>
            </a:r>
            <a:endParaRPr lang="en-GB" sz="1400" dirty="0"/>
          </a:p>
          <a:p>
            <a:pPr lvl="1"/>
            <a:r>
              <a:rPr lang="en-GB" sz="1400" dirty="0" err="1"/>
              <a:t>Kondensatorer</a:t>
            </a:r>
            <a:r>
              <a:rPr lang="en-GB" sz="1400" dirty="0"/>
              <a:t> lades </a:t>
            </a:r>
            <a:r>
              <a:rPr lang="en-GB" sz="1400" dirty="0" err="1"/>
              <a:t>hurtig</a:t>
            </a:r>
            <a:r>
              <a:rPr lang="en-GB" sz="1400" dirty="0"/>
              <a:t> </a:t>
            </a:r>
            <a:r>
              <a:rPr lang="en-GB" sz="1400" dirty="0" err="1"/>
              <a:t>opp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 å </a:t>
            </a:r>
            <a:r>
              <a:rPr lang="en-GB" sz="1400" dirty="0" err="1"/>
              <a:t>begynne</a:t>
            </a:r>
            <a:r>
              <a:rPr lang="en-GB" sz="1400" dirty="0"/>
              <a:t> med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deretter</a:t>
            </a:r>
            <a:r>
              <a:rPr lang="en-GB" sz="1400" dirty="0"/>
              <a:t> </a:t>
            </a:r>
            <a:r>
              <a:rPr lang="en-GB" sz="1400" dirty="0" err="1"/>
              <a:t>langsommere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langsommere</a:t>
            </a:r>
            <a:endParaRPr lang="en-GB" sz="1400" dirty="0"/>
          </a:p>
          <a:p>
            <a:pPr lvl="1"/>
            <a:r>
              <a:rPr lang="en-GB" sz="1400" dirty="0" err="1"/>
              <a:t>Samme</a:t>
            </a:r>
            <a:r>
              <a:rPr lang="en-GB" sz="1400" dirty="0"/>
              <a:t> for </a:t>
            </a:r>
            <a:r>
              <a:rPr lang="en-GB" sz="1400" dirty="0" err="1"/>
              <a:t>utladning</a:t>
            </a:r>
            <a:r>
              <a:rPr lang="en-GB" sz="1400" dirty="0"/>
              <a:t>: </a:t>
            </a:r>
            <a:r>
              <a:rPr lang="en-GB" sz="1400" dirty="0" err="1"/>
              <a:t>Først</a:t>
            </a:r>
            <a:r>
              <a:rPr lang="en-GB" sz="1400" dirty="0"/>
              <a:t> </a:t>
            </a:r>
            <a:r>
              <a:rPr lang="en-GB" sz="1400" dirty="0" err="1"/>
              <a:t>hurtig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deretter</a:t>
            </a:r>
            <a:r>
              <a:rPr lang="en-GB" sz="1400" dirty="0"/>
              <a:t> </a:t>
            </a:r>
            <a:r>
              <a:rPr lang="en-GB" sz="1400" dirty="0" err="1"/>
              <a:t>langsommere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langsommere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1721-CEFF-46DD-9BF4-0EFC4C09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1B537-A1FE-47B2-859E-2969045F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32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RC-kretser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En enkel RC-krets består av en resistor og en kondensator</a:t>
            </a:r>
          </a:p>
          <a:p>
            <a:r>
              <a:rPr lang="nb-NO" sz="2200" dirty="0"/>
              <a:t>Resistoren og kondensatoren kan være i serie eller i parallell</a:t>
            </a:r>
          </a:p>
          <a:p>
            <a:pPr lvl="1"/>
            <a:r>
              <a:rPr lang="nb-NO" sz="1800" dirty="0"/>
              <a:t>Enklere å analysere seriekoblet RC-krets</a:t>
            </a:r>
          </a:p>
          <a:p>
            <a:r>
              <a:rPr lang="nb-NO" sz="2200" dirty="0"/>
              <a:t>Skal analysere oppførselen for to ulike typer innsignal:</a:t>
            </a:r>
          </a:p>
          <a:p>
            <a:pPr lvl="1"/>
            <a:r>
              <a:rPr lang="nb-NO" sz="1800" dirty="0"/>
              <a:t>Sinusformet</a:t>
            </a:r>
          </a:p>
          <a:p>
            <a:pPr lvl="1"/>
            <a:r>
              <a:rPr lang="nb-NO" sz="1800" dirty="0"/>
              <a:t>Pulsformet (firkantpulser)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7" name="AutoShape 2" descr="data:image/jpeg;base64,/9j/4AAQSkZJRgABAQAAAQABAAD/2wCEAAkGBwgHBhEUBxQWFRUXGBkXEhYVFhkcGhgeGBcgGh0XHxghHS4gICAxHBwXIjMtMSk3MDouGh8zODMsNygtLysBCgoKDg0OFw8QFSwcFBwrLCwsLCwrNyssLCwsLCwsLCs3LCssLDc3KyssKywsKywrNysrKywsKysrKysrKyssK//AABEIAL8BCAMBIgACEQEDEQH/xAAcAAEBAAIDAQEAAAAAAAAAAAAABQQGAQMHAgj/xABIEAACAQMCAgMLCQQHCQAAAAAAAQIDBBEFEgYhEzFxBxQiNkFRVGGBlNMWMjVzdJGys7QVI3KTJDNCQ1Ki0Rc3U2KDkqGxwf/EABYBAQEBAAAAAAAAAAAAAAAAAAABAv/EABYRAQEBAAAAAAAAAAAAAAAAAAABEf/aAAwDAQACEQMRAD8A9SABtAAAAAAAAAAAAAAAAAAAAar3TdXvtD4Qq1tLnsqRlTSltjLlKaT5STXV6jB1+34u0DS6lzb36uFSi5zpVrelFSjHnLEoJNPGWBvAMLRtQhq2kUK9NYVWEZpPyblnBmgAAAAAAAAAAAAAAAAAAAAAAAAAAAAAAAAADhtJcwOQYWj6paazYRrWDbg3JJtYfgycXy9mV6mn5TjVdVtNJp03evCnUjSj/FN8vZ1tvyJNgZwBg2+q2lxqtW3pPNSlGMpryeH1JPyvqz5t0fOBqvdm8QK38dL8aJnH9txhT0ST1CtSqWvLvuNtT6Oq4Z8LG/cseV8192Tb+M+HvlRoE7Z1Oi3OL37N2Nss/N3L/wBlmtTp16Uo1knGSakn1NPk19wGJocrGWjUP2Tjoejj0OP8KWEZxB4P4dlwxp06Eazq098pUU4bXTjJ52Z3Pdz555c2y8AAAAAAAAAAAAAAAAAAAAAAAAAAOudelCtGE5JSlnZHPN7evC9WV94HYYFpTv8AWLq4VpVjRjRmqX9Wpuc+jhU3PMuUMTiscm8N5SwZ5g1dOzdSna1atGU0lU6KSSntWE3GUWt2OWUk8JLPJYUTqHE9tTUoX6qKrCUqdTo6FecN0JOLcZRg008Z6+WcPmjt+VGmeav7rcfDKlna0bK2jC2WIx6stt83ltyby222228tttndkCHLirS4tZVfn1f0S5+GYura3S1OxdDTFW6Ss1S3OhWgoRm8Tqb5QSW2G5rn1pY5mzZAELTqcNL4hq0aeI06tONWjFeSVJKlVSXVjb0D9sjqvrSnr2tVadb+ro0XTyn/AHlwvCfqlGmo/wA1+syOKW7SzhcxTbtpqpJLrdNrbVXr8BuWPPFHbwzb1aOkxlcpqpWcq9VPrUqr3bH/AAx2w7IoDjRtT6Th+NXUGlKnGUbh+RTo5jU9m6Mn9xGtqFTT7e0u7hbZ1Kjd2n1qN20lFtf4JK3jnzQY1ahV/bsrSEX0V5KFacl1RVJfv4vzKShRj6+ll2mzalZ0tS0+rSr/ADakZQljybljP/0Dq1PVrPTHBXblmWdsYQnOT29b2wi3jmufrRgPizSlUUWq+fslz8MxeE6t1qt1O41CLjOnBWuGuW+D3V5x8u11Nq/6SNnywIvyo0zzV/dbj4Y+VGmeav7rcfDLWRkDxfivuuapacQTho8IKlTlt/ewlvnjrynhx59Sxk9C0jjTTtQ0ujVnGtFzhGUoq3rzSbXNKap4ks55kvizgXQdX4jtql3CSlVnKNbZJxU9tGc0368xSyvIbtbUKVpbwhbJRhBKMIrqSSwkvYQSflRpnmr+63Hwx8qNM81f3W4+GWsjJRHstSlr2pKjpMpU0oOpVqVKM1JLO1RhGaSbby880tuMeEsZlrO5oX9aheyjOUFCcZxjt3QqbsZjl4knGSfPD5PlnC+ruyjc1YThKdOpDKhUptKSUsZjzTTi8Lk01lJ9aTObOzhabnulOc3mpOo8yk0sLL6kkupJJermQZIOuVelG4jCUlvkpSjHPNqLSk0vMnKP3o7CgAAAAAAAAAAAAAHjPH3GXePdQtXTf7u0ajPtqrFX/I0u1Hsxquo6Bo3ygtU7ei1U75lV3U4vpG4xblJtZk8tvmKNpjJSinHmnzTOTrt6NO2oRhRWIxSjFeZJYS+47AAAAAADhrK5nIAHGOZyABxjHUcgAAABK1X6WsPran6aoVSTqzS1ew+tqfpqhWAAAAAAPGeKuNXZ91qg4y/c27VCpz5YqY6WXsyv5aPZuw1S54d0R8S0YStqLjOhcyqKVOL3y6Wh4cm1ly5vm+fM2ilTjRpRjT6kkl2JYXMD7AAAAAAAAAAAAACPqXjJY9lx+CJYI+peMlj2XH4IgWAAAAAAAAAAAAAAAAAABI1f6a0/62r+mqFckav9Naf9bV/TVCuAAAAAASLnxttvs1z+bblckXPjbbfZrn823K4AAAAAAAAAAAa7x/c3djwtVrWMpRlScKj2vDcYzW+PY45RR1rWLfSNEqXFfnGMNyS/tN/NivW20l2nPEFktR0G5pP+8pVIL1OUGk/vwaLwxdPjKWn05c6NnSpVLnrxOuo7adP17cOT9bQG1cKrWKFpTWsKc51YyrVajmttKUpZjbqGc8ovycvBZkal4yWPZcfgiYN1/vItvsdb86mZ2peMlj2XH4IgWAAAAAAAAAAAAJPFsq0OFrx23z1Qqbe3YwIdLinWNerVPkhQpzpQk4d8XM5RpzkuvZGKcpL1lLR9R4h7/VLX7anFSTca1vNyp5SztlGS3R5dR8dzqFGHA1j0HV0Sb7Xly/zZNjAGjah3UdEsb+rSlSuZOnOUJShCntbg9rxmon1p+Q3kkXXC/D93cSndWtCc5PMpSpRbb87eANHv+6fo9xqNpOFG5xSnOUsxpZalRnBY/e+eS9mTO/2t6H/wLr/so/GNl+R3DPoVt/Jh/oPkdwz6FbfyYf6EVn6NqVDWNKpV7VSUKkd0VJJSXqaTaz7TNOq2t6NpbxhaxUIRWIxikkkvIkuo7SoAACRc+Ntt9mufzbc6uN6dapwhed7SlGcaM5xcW1JOC38mufkO258bbb7Nc/m25UrU1WoyjLqknF+1YAlR162ocJxvLp+B0EasseXME9q9bbx2mNwhRu7bR3X1ubVWvLpqinLwaSl8yks8klHC7cml8ITq8R07SxqZ6KxcpXmV86VOrKNCl90dz7DZOK1aT4w05a3jvfbW2Kp/VOv4O3dnwc7d23Pl6iK2+E41IJ02mn1NPKftPo1DgvoY67qa0vHeqqU+i2Y6NVNj6ZQxyxnZnHLOTbyoAAAAABi6fptjplJx06nCnFtykoRSTb628eXqMoAdMrW3ldqrKK6RRcFPHhKLeXHPmyk/YTdS8ZLHsuPwRLBH1Lxksey4/BECwAAAAAAAAAABxKMZxamsp8mn1NPyHIA0nT9E4i4TcqfDvRXFq5OVOjWm4VKW55cY1MNSj2lbSFxRc6ip6z0FGlFPFGk3OUm1hOVRpJJeZGwAAeZ6xq3dIparWjY2+aSnJUnGlCScM+C8ueXyx7T0wAeR1OIu6XSqwjUoYc21BdDT5tRcml4fmTfsOz9td1D0d/yafxD0HV/prT/rav6aoVyYJ3D1XUK2iUJaxHbXcU6sUksPsTaXLBRAKAAAkXPjbbfZrn823K5IufG22+zXP5tuVwOqjb0KDl0EIx3PdLbFLc35XjrZzXo0rik43EYyi+uMkmn7HyOwAfFKlTo01GjFRiupRSSXYkfYAAAAAAAAAAj6l4yWPZcfgiWCPqXjJY9lx+CIFgAAAAAAAAAAAAAAAAAASNX+mtP+tq/pqhXJGrpvWdP+tqfpqhXAAAAAAJFz42232a5/NtyuSLnxttvs1z+bblcAAAAAAAAAAAAAAGHc2Kr6jQq7sdEqixjr6RJdfkxgzAAAAAAAAAAAAAAAAAAAAErVfpaw+tqfpqhVJWq/S1h9bU/TVCqAAAAAAYlSy36tTrbvmU6lPbjr6SVOWc+ro/8Az6jLAAAAAAAAAAAAAAAAAAEzTbK01jU7xarKTdKUVSpqpOCjTdKMlVxGSy3N1Fu/5MLGHmmYd/penak4/tCjTq7ecOkhGW3syuQol6Xf6pUtP6NSjXpqU40q0q6i6sIzahNrY+uKXPy9flMvvzWfRYe8r4ZUSSXI5Ald+az6LD3lfDHfms+iw95XwyqAJXfms+iw95Xwx35rPosPeV8MqgCV35rPosPeV8Md+az6LD3lfDKoAld+az6LD3lfDHfms+iw95XwyqAJXfms+iw95Xwx35rPosPeV8MqgD8590PiTiJcZVe+KlSi6Mv3NOE3tgscpJrGcp5zjnnHVyPZ+HtU4gutCt53dtFzlTg5N1lBttfOcOj8Fvrx6yzd6Xp97cQneUac5w+ZKcIylHsbWUZhMErvzWfRYe8r4Y781n0WHvK+GVQURbdVdU12nR1yPQ03TnKEIVnitNNJpyiovwYvO3y5z/ZMiwjTttXuqNnNzpU3DG6Tl0c5RbnRUnzwlslhttdJjqwll3tna39u4X0IVIPrjOKlF+x8j6tbahZ28YWkIwhHlGMElFdiXIg7QAU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01763"/>
            <a:ext cx="40481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data:image/jpeg;base64,/9j/4AAQSkZJRgABAQAAAQABAAD/2wCEAAkGBwgHBhEUBxQWFRUXGBkXEhYVFhkcGhgeGBcgGh0XHxghHS4gICAxHBwXIjMtMSk3MDouGh8zODMsNygtLysBCgoKDg0OFw8QFSwcFBwrLCwsLCwrNyssLCwsLCwsLCs3LCssLDc3KyssKywsKywrNysrKywsKysrKysrKyssK//AABEIAL8BCAMBIgACEQEDEQH/xAAcAAEBAAIDAQEAAAAAAAAAAAAABQQGAQMHAgj/xABIEAACAQMCAgMLCQQHCQAAAAAAAQIDBBEFEgYhEzFxBxQiNkFRVGGBlNMWMjVzdJGys7QVI3KTJDNCQ1Ki0Rc3U2KDkqGxwf/EABYBAQEBAAAAAAAAAAAAAAAAAAABAv/EABYRAQEBAAAAAAAAAAAAAAAAAAABEf/aAAwDAQACEQMRAD8A9SABtAAAAAAAAAAAAAAAAAAAAar3TdXvtD4Qq1tLnsqRlTSltjLlKaT5STXV6jB1+34u0DS6lzb36uFSi5zpVrelFSjHnLEoJNPGWBvAMLRtQhq2kUK9NYVWEZpPyblnBmgAAAAAAAAAAAAAAAAAAAAAAAAAAAAAAAAADhtJcwOQYWj6paazYRrWDbg3JJtYfgycXy9mV6mn5TjVdVtNJp03evCnUjSj/FN8vZ1tvyJNgZwBg2+q2lxqtW3pPNSlGMpryeH1JPyvqz5t0fOBqvdm8QK38dL8aJnH9txhT0ST1CtSqWvLvuNtT6Oq4Z8LG/cseV8192Tb+M+HvlRoE7Z1Oi3OL37N2Nss/N3L/wBlmtTp16Uo1knGSakn1NPk19wGJocrGWjUP2Tjoejj0OP8KWEZxB4P4dlwxp06Eazq098pUU4bXTjJ52Z3Pdz555c2y8AAAAAAAAAAAAAAAAAAAAAAAAAAOudelCtGE5JSlnZHPN7evC9WV94HYYFpTv8AWLq4VpVjRjRmqX9Wpuc+jhU3PMuUMTiscm8N5SwZ5g1dOzdSna1atGU0lU6KSSntWE3GUWt2OWUk8JLPJYUTqHE9tTUoX6qKrCUqdTo6FecN0JOLcZRg008Z6+WcPmjt+VGmeav7rcfDKlna0bK2jC2WIx6stt83ltyby222228tttndkCHLirS4tZVfn1f0S5+GYura3S1OxdDTFW6Ss1S3OhWgoRm8Tqb5QSW2G5rn1pY5mzZAELTqcNL4hq0aeI06tONWjFeSVJKlVSXVjb0D9sjqvrSnr2tVadb+ro0XTyn/AHlwvCfqlGmo/wA1+syOKW7SzhcxTbtpqpJLrdNrbVXr8BuWPPFHbwzb1aOkxlcpqpWcq9VPrUqr3bH/AAx2w7IoDjRtT6Th+NXUGlKnGUbh+RTo5jU9m6Mn9xGtqFTT7e0u7hbZ1Kjd2n1qN20lFtf4JK3jnzQY1ahV/bsrSEX0V5KFacl1RVJfv4vzKShRj6+ll2mzalZ0tS0+rSr/ADakZQljybljP/0Dq1PVrPTHBXblmWdsYQnOT29b2wi3jmufrRgPizSlUUWq+fslz8MxeE6t1qt1O41CLjOnBWuGuW+D3V5x8u11Nq/6SNnywIvyo0zzV/dbj4Y+VGmeav7rcfDLWRkDxfivuuapacQTho8IKlTlt/ewlvnjrynhx59Sxk9C0jjTTtQ0ujVnGtFzhGUoq3rzSbXNKap4ks55kvizgXQdX4jtql3CSlVnKNbZJxU9tGc0368xSyvIbtbUKVpbwhbJRhBKMIrqSSwkvYQSflRpnmr+63Hwx8qNM81f3W4+GWsjJRHstSlr2pKjpMpU0oOpVqVKM1JLO1RhGaSbby880tuMeEsZlrO5oX9aheyjOUFCcZxjt3QqbsZjl4knGSfPD5PlnC+ruyjc1YThKdOpDKhUptKSUsZjzTTi8Lk01lJ9aTObOzhabnulOc3mpOo8yk0sLL6kkupJJermQZIOuVelG4jCUlvkpSjHPNqLSk0vMnKP3o7CgAAAAAAAAAAAAAHjPH3GXePdQtXTf7u0ajPtqrFX/I0u1Hsxquo6Bo3ygtU7ei1U75lV3U4vpG4xblJtZk8tvmKNpjJSinHmnzTOTrt6NO2oRhRWIxSjFeZJYS+47AAAAAADhrK5nIAHGOZyABxjHUcgAAABK1X6WsPran6aoVSTqzS1ew+tqfpqhWAAAAAAPGeKuNXZ91qg4y/c27VCpz5YqY6WXsyv5aPZuw1S54d0R8S0YStqLjOhcyqKVOL3y6Wh4cm1ly5vm+fM2ilTjRpRjT6kkl2JYXMD7AAAAAAAAAAAAACPqXjJY9lx+CJYI+peMlj2XH4IgWAAAAAAAAAAAAAAAAAABI1f6a0/62r+mqFckav9Naf9bV/TVCuAAAAAASLnxttvs1z+bblckXPjbbfZrn823K4AAAAAAAAAAAa7x/c3djwtVrWMpRlScKj2vDcYzW+PY45RR1rWLfSNEqXFfnGMNyS/tN/NivW20l2nPEFktR0G5pP+8pVIL1OUGk/vwaLwxdPjKWn05c6NnSpVLnrxOuo7adP17cOT9bQG1cKrWKFpTWsKc51YyrVajmttKUpZjbqGc8ovycvBZkal4yWPZcfgiYN1/vItvsdb86mZ2peMlj2XH4IgWAAAAAAAAAAAAJPFsq0OFrx23z1Qqbe3YwIdLinWNerVPkhQpzpQk4d8XM5RpzkuvZGKcpL1lLR9R4h7/VLX7anFSTca1vNyp5SztlGS3R5dR8dzqFGHA1j0HV0Sb7Xly/zZNjAGjah3UdEsb+rSlSuZOnOUJShCntbg9rxmon1p+Q3kkXXC/D93cSndWtCc5PMpSpRbb87eANHv+6fo9xqNpOFG5xSnOUsxpZalRnBY/e+eS9mTO/2t6H/wLr/so/GNl+R3DPoVt/Jh/oPkdwz6FbfyYf6EVn6NqVDWNKpV7VSUKkd0VJJSXqaTaz7TNOq2t6NpbxhaxUIRWIxikkkvIkuo7SoAACRc+Ntt9mufzbc6uN6dapwhed7SlGcaM5xcW1JOC38mufkO258bbb7Nc/m25UrU1WoyjLqknF+1YAlR162ocJxvLp+B0EasseXME9q9bbx2mNwhRu7bR3X1ubVWvLpqinLwaSl8yks8klHC7cml8ITq8R07SxqZ6KxcpXmV86VOrKNCl90dz7DZOK1aT4w05a3jvfbW2Kp/VOv4O3dnwc7d23Pl6iK2+E41IJ02mn1NPKftPo1DgvoY67qa0vHeqqU+i2Y6NVNj6ZQxyxnZnHLOTbyoAAAAABi6fptjplJx06nCnFtykoRSTb628eXqMoAdMrW3ldqrKK6RRcFPHhKLeXHPmyk/YTdS8ZLHsuPwRLBH1Lxksey4/BECwAAAAAAAAAABxKMZxamsp8mn1NPyHIA0nT9E4i4TcqfDvRXFq5OVOjWm4VKW55cY1MNSj2lbSFxRc6ip6z0FGlFPFGk3OUm1hOVRpJJeZGwAAeZ6xq3dIparWjY2+aSnJUnGlCScM+C8ueXyx7T0wAeR1OIu6XSqwjUoYc21BdDT5tRcml4fmTfsOz9td1D0d/yafxD0HV/prT/rav6aoVyYJ3D1XUK2iUJaxHbXcU6sUksPsTaXLBRAKAAAkXPjbbfZrn823K5IufG22+zXP5tuVwOqjb0KDl0EIx3PdLbFLc35XjrZzXo0rik43EYyi+uMkmn7HyOwAfFKlTo01GjFRiupRSSXYkfYAAAAAAAAAAj6l4yWPZcfgiWCPqXjJY9lx+CIFgAAAAAAAAAAAAAAAAAASNX+mtP+tq/pqhXJGrpvWdP+tqfpqhXAAAAAAJFz42232a5/NtyuSLnxttvs1z+bblcAAAAAAAAAAAAAAGHc2Kr6jQq7sdEqixjr6RJdfkxgzAAAAAAAAAAAAAAAAAAAAErVfpaw+tqfpqhVJWq/S1h9bU/TVCqAAAAAAYlSy36tTrbvmU6lPbjr6SVOWc+ro/8Az6jLAAAAAAAAAAAAAAAAAAEzTbK01jU7xarKTdKUVSpqpOCjTdKMlVxGSy3N1Fu/5MLGHmmYd/penak4/tCjTq7ecOkhGW3syuQol6Xf6pUtP6NSjXpqU40q0q6i6sIzahNrY+uKXPy9flMvvzWfRYe8r4ZUSSXI5Ald+az6LD3lfDHfms+iw95XwyqAJXfms+iw95Xwx35rPosPeV8MqgCV35rPosPeV8Md+az6LD3lfDKoAld+az6LD3lfDHfms+iw95XwyqAJXfms+iw95Xwx35rPosPeV8MqgD8590PiTiJcZVe+KlSi6Mv3NOE3tgscpJrGcp5zjnnHVyPZ+HtU4gutCt53dtFzlTg5N1lBttfOcOj8Fvrx6yzd6Xp97cQneUac5w+ZKcIylHsbWUZhMErvzWfRYe8r4Y781n0WHvK+GVQURbdVdU12nR1yPQ03TnKEIVnitNNJpyiovwYvO3y5z/ZMiwjTttXuqNnNzpU3DG6Tl0c5RbnRUnzwlslhttdJjqwll3tna39u4X0IVIPrjOKlF+x8j6tbahZ28YWkIwhHlGMElFdiXIg7QAU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07975" y="-1249363"/>
            <a:ext cx="40481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data:image/jpeg;base64,/9j/4AAQSkZJRgABAQAAAQABAAD/2wCEAAkGBwgHBhEUBxQWFRUXGBkXEhYVFhkcGhgeGBcgGh0XHxghHS4gICAxHBwXIjMtMSk3MDouGh8zODMsNygtLysBCgoKDg0OFw8QFSwcFBwrLCwsLCwrNyssLCwsLCwsLCs3LCssLDc3KyssKywsKywrNysrKywsKysrKysrKyssK//AABEIAL8BCAMBIgACEQEDEQH/xAAcAAEBAAIDAQEAAAAAAAAAAAAABQQGAQMHAgj/xABIEAACAQMCAgMLCQQHCQAAAAAAAQIDBBEFEgYhEzFxBxQiNkFRVGGBlNMWMjVzdJGys7QVI3KTJDNCQ1Ki0Rc3U2KDkqGxwf/EABYBAQEBAAAAAAAAAAAAAAAAAAABAv/EABYRAQEBAAAAAAAAAAAAAAAAAAABEf/aAAwDAQACEQMRAD8A9SABtAAAAAAAAAAAAAAAAAAAAar3TdXvtD4Qq1tLnsqRlTSltjLlKaT5STXV6jB1+34u0DS6lzb36uFSi5zpVrelFSjHnLEoJNPGWBvAMLRtQhq2kUK9NYVWEZpPyblnBmgAAAAAAAAAAAAAAAAAAAAAAAAAAAAAAAAADhtJcwOQYWj6paazYRrWDbg3JJtYfgycXy9mV6mn5TjVdVtNJp03evCnUjSj/FN8vZ1tvyJNgZwBg2+q2lxqtW3pPNSlGMpryeH1JPyvqz5t0fOBqvdm8QK38dL8aJnH9txhT0ST1CtSqWvLvuNtT6Oq4Z8LG/cseV8192Tb+M+HvlRoE7Z1Oi3OL37N2Nss/N3L/wBlmtTp16Uo1knGSakn1NPk19wGJocrGWjUP2Tjoejj0OP8KWEZxB4P4dlwxp06Eazq098pUU4bXTjJ52Z3Pdz555c2y8AAAAAAAAAAAAAAAAAAAAAAAAAAOudelCtGE5JSlnZHPN7evC9WV94HYYFpTv8AWLq4VpVjRjRmqX9Wpuc+jhU3PMuUMTiscm8N5SwZ5g1dOzdSna1atGU0lU6KSSntWE3GUWt2OWUk8JLPJYUTqHE9tTUoX6qKrCUqdTo6FecN0JOLcZRg008Z6+WcPmjt+VGmeav7rcfDKlna0bK2jC2WIx6stt83ltyby222228tttndkCHLirS4tZVfn1f0S5+GYura3S1OxdDTFW6Ss1S3OhWgoRm8Tqb5QSW2G5rn1pY5mzZAELTqcNL4hq0aeI06tONWjFeSVJKlVSXVjb0D9sjqvrSnr2tVadb+ro0XTyn/AHlwvCfqlGmo/wA1+syOKW7SzhcxTbtpqpJLrdNrbVXr8BuWPPFHbwzb1aOkxlcpqpWcq9VPrUqr3bH/AAx2w7IoDjRtT6Th+NXUGlKnGUbh+RTo5jU9m6Mn9xGtqFTT7e0u7hbZ1Kjd2n1qN20lFtf4JK3jnzQY1ahV/bsrSEX0V5KFacl1RVJfv4vzKShRj6+ll2mzalZ0tS0+rSr/ADakZQljybljP/0Dq1PVrPTHBXblmWdsYQnOT29b2wi3jmufrRgPizSlUUWq+fslz8MxeE6t1qt1O41CLjOnBWuGuW+D3V5x8u11Nq/6SNnywIvyo0zzV/dbj4Y+VGmeav7rcfDLWRkDxfivuuapacQTho8IKlTlt/ewlvnjrynhx59Sxk9C0jjTTtQ0ujVnGtFzhGUoq3rzSbXNKap4ks55kvizgXQdX4jtql3CSlVnKNbZJxU9tGc0368xSyvIbtbUKVpbwhbJRhBKMIrqSSwkvYQSflRpnmr+63Hwx8qNM81f3W4+GWsjJRHstSlr2pKjpMpU0oOpVqVKM1JLO1RhGaSbby880tuMeEsZlrO5oX9aheyjOUFCcZxjt3QqbsZjl4knGSfPD5PlnC+ruyjc1YThKdOpDKhUptKSUsZjzTTi8Lk01lJ9aTObOzhabnulOc3mpOo8yk0sLL6kkupJJermQZIOuVelG4jCUlvkpSjHPNqLSk0vMnKP3o7CgAAAAAAAAAAAAAHjPH3GXePdQtXTf7u0ajPtqrFX/I0u1Hsxquo6Bo3ygtU7ei1U75lV3U4vpG4xblJtZk8tvmKNpjJSinHmnzTOTrt6NO2oRhRWIxSjFeZJYS+47AAAAAADhrK5nIAHGOZyABxjHUcgAAABK1X6WsPran6aoVSTqzS1ew+tqfpqhWAAAAAAPGeKuNXZ91qg4y/c27VCpz5YqY6WXsyv5aPZuw1S54d0R8S0YStqLjOhcyqKVOL3y6Wh4cm1ly5vm+fM2ilTjRpRjT6kkl2JYXMD7AAAAAAAAAAAAACPqXjJY9lx+CJYI+peMlj2XH4IgWAAAAAAAAAAAAAAAAAABI1f6a0/62r+mqFckav9Naf9bV/TVCuAAAAAASLnxttvs1z+bblckXPjbbfZrn823K4AAAAAAAAAAAa7x/c3djwtVrWMpRlScKj2vDcYzW+PY45RR1rWLfSNEqXFfnGMNyS/tN/NivW20l2nPEFktR0G5pP+8pVIL1OUGk/vwaLwxdPjKWn05c6NnSpVLnrxOuo7adP17cOT9bQG1cKrWKFpTWsKc51YyrVajmttKUpZjbqGc8ovycvBZkal4yWPZcfgiYN1/vItvsdb86mZ2peMlj2XH4IgWAAAAAAAAAAAAJPFsq0OFrx23z1Qqbe3YwIdLinWNerVPkhQpzpQk4d8XM5RpzkuvZGKcpL1lLR9R4h7/VLX7anFSTca1vNyp5SztlGS3R5dR8dzqFGHA1j0HV0Sb7Xly/zZNjAGjah3UdEsb+rSlSuZOnOUJShCntbg9rxmon1p+Q3kkXXC/D93cSndWtCc5PMpSpRbb87eANHv+6fo9xqNpOFG5xSnOUsxpZalRnBY/e+eS9mTO/2t6H/wLr/so/GNl+R3DPoVt/Jh/oPkdwz6FbfyYf6EVn6NqVDWNKpV7VSUKkd0VJJSXqaTaz7TNOq2t6NpbxhaxUIRWIxikkkvIkuo7SoAACRc+Ntt9mufzbc6uN6dapwhed7SlGcaM5xcW1JOC38mufkO258bbb7Nc/m25UrU1WoyjLqknF+1YAlR162ocJxvLp+B0EasseXME9q9bbx2mNwhRu7bR3X1ubVWvLpqinLwaSl8yks8klHC7cml8ITq8R07SxqZ6KxcpXmV86VOrKNCl90dz7DZOK1aT4w05a3jvfbW2Kp/VOv4O3dnwc7d23Pl6iK2+E41IJ02mn1NPKftPo1DgvoY67qa0vHeqqU+i2Y6NVNj6ZQxyxnZnHLOTbyoAAAAABi6fptjplJx06nCnFtykoRSTb628eXqMoAdMrW3ldqrKK6RRcFPHhKLeXHPmyk/YTdS8ZLHsuPwRLBH1Lxksey4/BECwAAAAAAAAAABxKMZxamsp8mn1NPyHIA0nT9E4i4TcqfDvRXFq5OVOjWm4VKW55cY1MNSj2lbSFxRc6ip6z0FGlFPFGk3OUm1hOVRpJJeZGwAAeZ6xq3dIparWjY2+aSnJUnGlCScM+C8ueXyx7T0wAeR1OIu6XSqwjUoYc21BdDT5tRcml4fmTfsOz9td1D0d/yafxD0HV/prT/rav6aoVyYJ3D1XUK2iUJaxHbXcU6sUksPsTaXLBRAKAAAkXPjbbfZrn823K5IufG22+zXP5tuVwOqjb0KDl0EIx3PdLbFLc35XjrZzXo0rik43EYyi+uMkmn7HyOwAfFKlTo01GjFRiupRSSXYkfYAAAAAAAAAAj6l4yWPZcfgiWCPqXjJY9lx+CIFgAAAAAAAAAAAAAAAAAASNX+mtP+tq/pqhXJGrpvWdP+tqfpqhXAAAAAAJFz42232a5/NtyuSLnxttvs1z+bblcAAAAAAAAAAAAAAGHc2Kr6jQq7sdEqixjr6RJdfkxgzAAAAAAAAAAAAAAAAAAAAErVfpaw+tqfpqhVJWq/S1h9bU/TVCqAAAAAAYlSy36tTrbvmU6lPbjr6SVOWc+ro/8Az6jLAAAAAAAAAAAAAAAAAAEzTbK01jU7xarKTdKUVSpqpOCjTdKMlVxGSy3N1Fu/5MLGHmmYd/penak4/tCjTq7ecOkhGW3syuQol6Xf6pUtP6NSjXpqU40q0q6i6sIzahNrY+uKXPy9flMvvzWfRYe8r4ZUSSXI5Ald+az6LD3lfDHfms+iw95XwyqAJXfms+iw95Xwx35rPosPeV8MqgCV35rPosPeV8Md+az6LD3lfDKoAld+az6LD3lfDHfms+iw95XwyqAJXfms+iw95Xwx35rPosPeV8MqgD8590PiTiJcZVe+KlSi6Mv3NOE3tgscpJrGcp5zjnnHVyPZ+HtU4gutCt53dtFzlTg5N1lBttfOcOj8Fvrx6yzd6Xp97cQneUac5w+ZKcIylHsbWUZhMErvzWfRYe8r4Y781n0WHvK+GVQURbdVdU12nR1yPQ03TnKEIVnitNNJpyiovwYvO3y5z/ZMiwjTttXuqNnNzpU3DG6Tl0c5RbnRUnzwlslhttdJjqwll3tna39u4X0IVIPrjOKlF+x8j6tbahZ28YWkIwhHlGMElFdiXIg7QAU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460375" y="-1096963"/>
            <a:ext cx="40481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73066" name="Picture 10" descr="http://upload.wikimedia.org/wikipedia/commons/thumb/e/e0/RC_Series_Filter_%28with_V%26I_Labels%29.svg/250px-RC_Series_Filter_%28with_V%26I_Labels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66" y="4521696"/>
            <a:ext cx="2381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10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9433048" cy="944776"/>
          </a:xfrm>
        </p:spPr>
        <p:txBody>
          <a:bodyPr/>
          <a:lstStyle/>
          <a:p>
            <a:r>
              <a:rPr lang="nb-NO" sz="3200" dirty="0"/>
              <a:t>Sammenheng strøm-spenning i en kondensator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4896544" cy="4389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1600" b="1" dirty="0"/>
              <a:t>Resistor:</a:t>
            </a:r>
            <a:r>
              <a:rPr lang="nb-NO" sz="1600" dirty="0"/>
              <a:t> Ingen faseforskyvning mellom strøm og spenning, dvs </a:t>
            </a:r>
            <a:r>
              <a:rPr lang="el-GR" sz="1600" dirty="0">
                <a:cs typeface="Times New Roman"/>
              </a:rPr>
              <a:t>φ</a:t>
            </a:r>
            <a:r>
              <a:rPr lang="nb-NO" sz="1600" dirty="0">
                <a:cs typeface="Times New Roman"/>
              </a:rPr>
              <a:t> = 0</a:t>
            </a:r>
          </a:p>
          <a:p>
            <a:pPr lvl="1">
              <a:lnSpc>
                <a:spcPct val="100000"/>
              </a:lnSpc>
            </a:pPr>
            <a:r>
              <a:rPr lang="nb-NO" sz="1400" dirty="0">
                <a:cs typeface="Times New Roman"/>
              </a:rPr>
              <a:t>Maksimal spenningsforskjell gir maksimal strøm</a:t>
            </a:r>
          </a:p>
          <a:p>
            <a:pPr lvl="1">
              <a:lnSpc>
                <a:spcPct val="100000"/>
              </a:lnSpc>
            </a:pPr>
            <a:r>
              <a:rPr lang="nb-NO" sz="1400" dirty="0">
                <a:cs typeface="Times New Roman"/>
              </a:rPr>
              <a:t>Null spenningsforskjell gir null strøm</a:t>
            </a:r>
          </a:p>
          <a:p>
            <a:pPr lvl="1">
              <a:lnSpc>
                <a:spcPct val="100000"/>
              </a:lnSpc>
            </a:pPr>
            <a:endParaRPr lang="nb-NO" sz="1400" dirty="0"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nb-NO" sz="1600" b="1" dirty="0">
                <a:cs typeface="Times New Roman"/>
              </a:rPr>
              <a:t>Kondensator:</a:t>
            </a:r>
            <a:r>
              <a:rPr lang="nb-NO" sz="1600" dirty="0">
                <a:cs typeface="Times New Roman"/>
              </a:rPr>
              <a:t> Spenning og strøm er faseforskjøvet, dvs</a:t>
            </a:r>
            <a:r>
              <a:rPr lang="nb-NO" sz="1600" dirty="0"/>
              <a:t> </a:t>
            </a:r>
            <a:r>
              <a:rPr lang="el-GR" sz="1600" dirty="0">
                <a:cs typeface="Times New Roman"/>
              </a:rPr>
              <a:t>φ</a:t>
            </a:r>
            <a:r>
              <a:rPr lang="nb-NO" sz="1600" dirty="0">
                <a:cs typeface="Times New Roman"/>
              </a:rPr>
              <a:t> ǂ 0</a:t>
            </a:r>
          </a:p>
          <a:p>
            <a:pPr lvl="1">
              <a:lnSpc>
                <a:spcPct val="100000"/>
              </a:lnSpc>
            </a:pPr>
            <a:r>
              <a:rPr lang="nb-NO" sz="1400" dirty="0">
                <a:cs typeface="Times New Roman"/>
              </a:rPr>
              <a:t>Maksimal spenningsforskjell gir </a:t>
            </a:r>
            <a:r>
              <a:rPr lang="nb-NO" sz="1400" u="sng" dirty="0">
                <a:cs typeface="Times New Roman"/>
              </a:rPr>
              <a:t>ikke</a:t>
            </a:r>
            <a:r>
              <a:rPr lang="nb-NO" sz="1400" dirty="0">
                <a:cs typeface="Times New Roman"/>
              </a:rPr>
              <a:t> maksimal strøm</a:t>
            </a:r>
          </a:p>
          <a:p>
            <a:pPr lvl="1">
              <a:lnSpc>
                <a:spcPct val="100000"/>
              </a:lnSpc>
            </a:pPr>
            <a:r>
              <a:rPr lang="nb-NO" sz="1400" dirty="0">
                <a:cs typeface="Times New Roman"/>
              </a:rPr>
              <a:t>Null spenningsforskjell gir </a:t>
            </a:r>
            <a:r>
              <a:rPr lang="nb-NO" sz="1400" u="sng" dirty="0">
                <a:cs typeface="Times New Roman"/>
              </a:rPr>
              <a:t>ikke</a:t>
            </a:r>
            <a:r>
              <a:rPr lang="nb-NO" sz="1400" dirty="0">
                <a:cs typeface="Times New Roman"/>
              </a:rPr>
              <a:t> null strøm</a:t>
            </a:r>
          </a:p>
          <a:p>
            <a:pPr marL="506166" lvl="1" indent="0">
              <a:lnSpc>
                <a:spcPct val="100000"/>
              </a:lnSpc>
              <a:buNone/>
            </a:pPr>
            <a:endParaRPr lang="nb-NO" sz="1200" dirty="0"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nb-NO" sz="1600" dirty="0">
                <a:cs typeface="Times New Roman"/>
              </a:rPr>
              <a:t>Fasedreiningen mellom strøm og spenning kan forstås ved å observere når </a:t>
            </a:r>
            <a:r>
              <a:rPr lang="nb-NO" sz="1600" i="1" dirty="0">
                <a:cs typeface="Times New Roman"/>
              </a:rPr>
              <a:t>endringen </a:t>
            </a:r>
            <a:r>
              <a:rPr lang="nb-NO" sz="1600" dirty="0">
                <a:cs typeface="Times New Roman"/>
              </a:rPr>
              <a:t>langs en sinus-kurve er </a:t>
            </a:r>
            <a:r>
              <a:rPr lang="nb-NO" sz="1600" i="1" dirty="0">
                <a:cs typeface="Times New Roman"/>
              </a:rPr>
              <a:t>størst</a:t>
            </a:r>
            <a:r>
              <a:rPr lang="nb-NO" sz="1600" dirty="0">
                <a:cs typeface="Times New Roman"/>
              </a:rPr>
              <a:t> og når den er </a:t>
            </a:r>
            <a:r>
              <a:rPr lang="nb-NO" sz="1600" i="1" dirty="0">
                <a:cs typeface="Times New Roman"/>
              </a:rPr>
              <a:t>minst</a:t>
            </a:r>
          </a:p>
          <a:p>
            <a:pPr>
              <a:lnSpc>
                <a:spcPct val="100000"/>
              </a:lnSpc>
            </a:pPr>
            <a:endParaRPr lang="nb-NO" sz="1600" i="1" dirty="0"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nb-NO" sz="1600" dirty="0">
                <a:cs typeface="Times New Roman"/>
              </a:rPr>
              <a:t>(Faseforskyvning = fasedreining = faseforskjell)</a:t>
            </a:r>
            <a:endParaRPr lang="nb-NO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47</a:t>
            </a:fld>
            <a:endParaRPr lang="nb-NO"/>
          </a:p>
        </p:txBody>
      </p:sp>
      <p:pic>
        <p:nvPicPr>
          <p:cNvPr id="15" name="Picture 4" descr="fg09_04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60" y="3462457"/>
            <a:ext cx="3589502" cy="2617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DE194D-68B1-5976-CBAC-520D1B62AE2F}"/>
                  </a:ext>
                </a:extLst>
              </p:cNvPr>
              <p:cNvSpPr txBox="1"/>
              <p:nvPr/>
            </p:nvSpPr>
            <p:spPr>
              <a:xfrm>
                <a:off x="8014411" y="1949438"/>
                <a:ext cx="1418081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DE194D-68B1-5976-CBAC-520D1B62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11" y="1949438"/>
                <a:ext cx="1418081" cy="701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DBFB692-C773-8C4E-555C-D3A7D6472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260" y="2236346"/>
            <a:ext cx="1109630" cy="5019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033AFB-1D6D-06DE-BC90-3BC4354EA2F3}"/>
              </a:ext>
            </a:extLst>
          </p:cNvPr>
          <p:cNvCxnSpPr/>
          <p:nvPr/>
        </p:nvCxnSpPr>
        <p:spPr bwMode="auto">
          <a:xfrm>
            <a:off x="6359272" y="2113280"/>
            <a:ext cx="893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EA92AF-E780-E0D2-D0B9-ABA6CDC61D31}"/>
                  </a:ext>
                </a:extLst>
              </p:cNvPr>
              <p:cNvSpPr txBox="1"/>
              <p:nvPr/>
            </p:nvSpPr>
            <p:spPr>
              <a:xfrm>
                <a:off x="6670280" y="1705522"/>
                <a:ext cx="30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EA92AF-E780-E0D2-D0B9-ABA6CDC61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80" y="1705522"/>
                <a:ext cx="308418" cy="369332"/>
              </a:xfrm>
              <a:prstGeom prst="rect">
                <a:avLst/>
              </a:prstGeom>
              <a:blipFill>
                <a:blip r:embed="rId6"/>
                <a:stretch>
                  <a:fillRect l="-21569" b="-11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095AB139-8800-A34D-D1A3-32999DC1AA37}"/>
              </a:ext>
            </a:extLst>
          </p:cNvPr>
          <p:cNvSpPr/>
          <p:nvPr/>
        </p:nvSpPr>
        <p:spPr bwMode="auto">
          <a:xfrm rot="5400000">
            <a:off x="6728192" y="2457587"/>
            <a:ext cx="155764" cy="706493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E118FD-DA89-EF0D-3A87-297052A8F429}"/>
                  </a:ext>
                </a:extLst>
              </p:cNvPr>
              <p:cNvSpPr txBox="1"/>
              <p:nvPr/>
            </p:nvSpPr>
            <p:spPr>
              <a:xfrm>
                <a:off x="6670280" y="2837416"/>
                <a:ext cx="359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E118FD-DA89-EF0D-3A87-297052A8F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80" y="2837416"/>
                <a:ext cx="359329" cy="369332"/>
              </a:xfrm>
              <a:prstGeom prst="rect">
                <a:avLst/>
              </a:prstGeom>
              <a:blipFill>
                <a:blip r:embed="rId7"/>
                <a:stretch>
                  <a:fillRect l="-11864" b="-114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401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9145016" cy="1219200"/>
          </a:xfrm>
        </p:spPr>
        <p:txBody>
          <a:bodyPr/>
          <a:lstStyle/>
          <a:p>
            <a:r>
              <a:rPr lang="nb-NO" sz="3200" dirty="0"/>
              <a:t>Sammenheng strøm-spenning i en kondensator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90" y="2073424"/>
            <a:ext cx="8754428" cy="4389120"/>
          </a:xfrm>
        </p:spPr>
        <p:txBody>
          <a:bodyPr/>
          <a:lstStyle/>
          <a:p>
            <a:r>
              <a:rPr lang="nb-NO" sz="1800" dirty="0"/>
              <a:t>Strømmen gjennom en kondensator er størst når </a:t>
            </a:r>
            <a:r>
              <a:rPr lang="nb-NO" sz="1800" i="1" dirty="0"/>
              <a:t>endringen</a:t>
            </a:r>
            <a:r>
              <a:rPr lang="nb-NO" sz="1800" dirty="0"/>
              <a:t> i spenningen over den er størst, og minst når </a:t>
            </a:r>
            <a:r>
              <a:rPr lang="nb-NO" sz="1800" i="1" dirty="0"/>
              <a:t>endringen</a:t>
            </a:r>
            <a:r>
              <a:rPr lang="nb-NO" sz="1800" dirty="0"/>
              <a:t> i spenningen er minst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48</a:t>
            </a:fld>
            <a:endParaRPr lang="nb-NO"/>
          </a:p>
        </p:txBody>
      </p:sp>
      <p:pic>
        <p:nvPicPr>
          <p:cNvPr id="8" name="Picture 4" descr="fg09_04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292624"/>
            <a:ext cx="2923739" cy="2994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402710" y="3137173"/>
                <a:ext cx="4566642" cy="3600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030" tIns="47172" rIns="96030" bIns="47172" numCol="1" anchor="t" anchorCtr="0" compatLnSpc="1">
                <a:prstTxWarp prst="textNoShape">
                  <a:avLst/>
                </a:prstTxWarp>
              </a:bodyPr>
              <a:lstStyle>
                <a:lvl1pPr marL="311150" indent="-311150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3250" indent="-88900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966788" indent="-161925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8034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479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051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1623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195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0767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b-NO" sz="1800" dirty="0"/>
                  <a:t>Når spenningsforskjellen er på det mest positive (eller mest negative) er </a:t>
                </a:r>
                <a:r>
                  <a:rPr lang="nb-NO" sz="1800" i="1" dirty="0"/>
                  <a:t>endringen</a:t>
                </a:r>
                <a:r>
                  <a:rPr lang="nb-NO" sz="1800" dirty="0"/>
                  <a:t> lik 0, dvs strømmen lik 0</a:t>
                </a:r>
              </a:p>
              <a:p>
                <a:endParaRPr lang="nb-NO" sz="1800" dirty="0"/>
              </a:p>
              <a:p>
                <a:r>
                  <a:rPr lang="nb-NO" sz="1800" dirty="0"/>
                  <a:t>Når spenningsforskjellen er 0, er </a:t>
                </a:r>
                <a:r>
                  <a:rPr lang="nb-NO" sz="1800" i="1" dirty="0"/>
                  <a:t>endringen</a:t>
                </a:r>
                <a:r>
                  <a:rPr lang="nb-NO" sz="1800" dirty="0"/>
                  <a:t> størst, dvs strømmen er størst </a:t>
                </a:r>
              </a:p>
              <a:p>
                <a:endParaRPr lang="nb-NO" sz="1800" dirty="0"/>
              </a:p>
              <a:p>
                <a:r>
                  <a:rPr lang="nb-NO" sz="1800" dirty="0"/>
                  <a:t>Vi sier at </a:t>
                </a:r>
                <a:r>
                  <a:rPr lang="nb-NO" sz="1800" i="1" dirty="0"/>
                  <a:t>i</a:t>
                </a:r>
                <a:r>
                  <a:rPr lang="nb-NO" sz="1800" i="1" baseline="-25000" dirty="0"/>
                  <a:t>c</a:t>
                </a:r>
                <a:r>
                  <a:rPr lang="nb-NO" sz="1800" baseline="-25000" dirty="0"/>
                  <a:t> </a:t>
                </a:r>
                <a:r>
                  <a:rPr lang="nb-NO" sz="1800" u="sng" dirty="0"/>
                  <a:t>leder over </a:t>
                </a:r>
                <a:r>
                  <a:rPr lang="nb-NO" sz="1800" i="1" dirty="0"/>
                  <a:t>v</a:t>
                </a:r>
                <a:r>
                  <a:rPr lang="nb-NO" sz="1800" i="1" baseline="-25000" dirty="0"/>
                  <a:t>c</a:t>
                </a:r>
                <a:r>
                  <a:rPr lang="nb-NO" sz="1800" baseline="-25000" dirty="0"/>
                  <a:t> </a:t>
                </a:r>
                <a:r>
                  <a:rPr lang="nb-NO" sz="1800" dirty="0"/>
                  <a:t>med 90</a:t>
                </a:r>
                <a:r>
                  <a:rPr lang="nb-NO" sz="1800" baseline="30000" dirty="0"/>
                  <a:t>o</a:t>
                </a:r>
                <a:r>
                  <a:rPr lang="nb-NO" sz="18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/>
                  <a:t>/2) </a:t>
                </a:r>
              </a:p>
              <a:p>
                <a:r>
                  <a:rPr lang="nb-NO" sz="1800" dirty="0"/>
                  <a:t>Dermed </a:t>
                </a:r>
                <a:r>
                  <a:rPr lang="en-US" sz="1800" dirty="0"/>
                  <a:t>ligger </a:t>
                </a:r>
                <a:r>
                  <a:rPr lang="en-US" sz="1800" i="1" dirty="0" err="1"/>
                  <a:t>v</a:t>
                </a:r>
                <a:r>
                  <a:rPr lang="en-US" sz="1800" i="1" baseline="-25000" dirty="0" err="1"/>
                  <a:t>c</a:t>
                </a:r>
                <a:r>
                  <a:rPr lang="en-US" sz="1800" dirty="0"/>
                  <a:t> </a:t>
                </a:r>
                <a:r>
                  <a:rPr lang="nb-NO" sz="1800" u="sng" dirty="0"/>
                  <a:t>bak</a:t>
                </a:r>
                <a:r>
                  <a:rPr lang="nb-NO" sz="1800" dirty="0"/>
                  <a:t> </a:t>
                </a:r>
                <a:r>
                  <a:rPr lang="en-US" sz="1800" i="1" dirty="0" err="1"/>
                  <a:t>i</a:t>
                </a:r>
                <a:r>
                  <a:rPr lang="en-US" sz="1800" i="1" baseline="-25000" dirty="0" err="1"/>
                  <a:t>c</a:t>
                </a:r>
                <a:r>
                  <a:rPr lang="en-US" sz="1800" dirty="0"/>
                  <a:t> med </a:t>
                </a:r>
                <a:r>
                  <a:rPr lang="nb-NO" sz="1800" dirty="0"/>
                  <a:t>90</a:t>
                </a:r>
                <a:r>
                  <a:rPr lang="nb-NO" sz="1800" baseline="30000" dirty="0"/>
                  <a:t>o </a:t>
                </a:r>
                <a:r>
                  <a:rPr lang="nb-NO" sz="18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/>
                  <a:t>/2) 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710" y="3137173"/>
                <a:ext cx="4566642" cy="3600400"/>
              </a:xfrm>
              <a:prstGeom prst="rect">
                <a:avLst/>
              </a:prstGeom>
              <a:blipFill>
                <a:blip r:embed="rId4"/>
                <a:stretch>
                  <a:fillRect t="-1017" r="-160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082F3E-06B3-C1B0-A8B3-0BCCA2A8E2CB}"/>
                  </a:ext>
                </a:extLst>
              </p:cNvPr>
              <p:cNvSpPr txBox="1"/>
              <p:nvPr/>
            </p:nvSpPr>
            <p:spPr>
              <a:xfrm>
                <a:off x="8580509" y="4161656"/>
                <a:ext cx="1418081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082F3E-06B3-C1B0-A8B3-0BCCA2A8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509" y="4161656"/>
                <a:ext cx="1418081" cy="701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949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67" y="777280"/>
            <a:ext cx="9685829" cy="907567"/>
          </a:xfrm>
        </p:spPr>
        <p:txBody>
          <a:bodyPr/>
          <a:lstStyle/>
          <a:p>
            <a:r>
              <a:rPr lang="nb-NO" sz="3200" dirty="0"/>
              <a:t>Sammenheng strøm-spenning i seriell RC-krets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49</a:t>
            </a:fld>
            <a:endParaRPr 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52523"/>
              </p:ext>
            </p:extLst>
          </p:nvPr>
        </p:nvGraphicFramePr>
        <p:xfrm>
          <a:off x="5056634" y="2361456"/>
          <a:ext cx="5119854" cy="275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906640" imgH="1583280" progId="">
                  <p:embed/>
                </p:oleObj>
              </mc:Choice>
              <mc:Fallback>
                <p:oleObj name="CorelDRAW" r:id="rId3" imgW="2906640" imgH="1583280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634" y="2361456"/>
                        <a:ext cx="5119854" cy="2752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6114" y="2217440"/>
            <a:ext cx="5184577" cy="4536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1800" dirty="0"/>
              <a:t>Spenningen </a:t>
            </a:r>
            <a:r>
              <a:rPr lang="nb-NO" sz="1800" i="1" dirty="0"/>
              <a:t>V</a:t>
            </a:r>
            <a:r>
              <a:rPr lang="nb-NO" sz="1800" i="1" baseline="-25000" dirty="0"/>
              <a:t>R</a:t>
            </a:r>
            <a:r>
              <a:rPr lang="nb-NO" sz="1800" dirty="0"/>
              <a:t> over motstanden </a:t>
            </a:r>
            <a:r>
              <a:rPr lang="nb-NO" sz="1800" i="1" dirty="0"/>
              <a:t>R</a:t>
            </a:r>
            <a:r>
              <a:rPr lang="nb-NO" sz="1800" dirty="0"/>
              <a:t> er i fase med strømmen </a:t>
            </a:r>
            <a:r>
              <a:rPr lang="nb-NO" sz="1800" i="1" dirty="0"/>
              <a:t>I</a:t>
            </a:r>
            <a:r>
              <a:rPr lang="nb-NO" sz="1800" dirty="0"/>
              <a:t>, og leder over </a:t>
            </a:r>
            <a:r>
              <a:rPr lang="nb-NO" sz="1800" i="1" dirty="0"/>
              <a:t>V</a:t>
            </a:r>
            <a:r>
              <a:rPr lang="nb-NO" sz="1800" i="1" baseline="-25000" dirty="0"/>
              <a:t>s</a:t>
            </a:r>
            <a:r>
              <a:rPr lang="nb-NO" sz="1800" dirty="0"/>
              <a:t>, dvs </a:t>
            </a:r>
            <a:r>
              <a:rPr lang="el-GR" sz="1800" dirty="0">
                <a:cs typeface="Times New Roman"/>
              </a:rPr>
              <a:t>φ</a:t>
            </a:r>
            <a:r>
              <a:rPr lang="nb-NO" sz="1800" dirty="0">
                <a:cs typeface="Times New Roman"/>
              </a:rPr>
              <a:t>&gt;0</a:t>
            </a:r>
          </a:p>
          <a:p>
            <a:endParaRPr lang="nb-NO" sz="1800" dirty="0">
              <a:cs typeface="Times New Roman"/>
            </a:endParaRPr>
          </a:p>
          <a:p>
            <a:r>
              <a:rPr lang="nb-NO" sz="1800" i="1" dirty="0"/>
              <a:t>V</a:t>
            </a:r>
            <a:r>
              <a:rPr lang="nb-NO" sz="1800" i="1" baseline="-25000" dirty="0"/>
              <a:t>R</a:t>
            </a:r>
            <a:r>
              <a:rPr lang="nb-NO" sz="1800" dirty="0"/>
              <a:t> og </a:t>
            </a:r>
            <a:r>
              <a:rPr lang="nb-NO" sz="1800" i="1" dirty="0"/>
              <a:t>V</a:t>
            </a:r>
            <a:r>
              <a:rPr lang="nb-NO" sz="1800" i="1" baseline="-25000" dirty="0"/>
              <a:t>C</a:t>
            </a:r>
            <a:r>
              <a:rPr lang="nb-NO" sz="1800" dirty="0"/>
              <a:t> har 90</a:t>
            </a:r>
            <a:r>
              <a:rPr lang="nb-NO" sz="1800" baseline="30000" dirty="0"/>
              <a:t>o</a:t>
            </a:r>
            <a:r>
              <a:rPr lang="nb-NO" sz="1800" dirty="0"/>
              <a:t> fasedreining</a:t>
            </a:r>
          </a:p>
          <a:p>
            <a:endParaRPr lang="nb-NO" sz="1800" dirty="0"/>
          </a:p>
          <a:p>
            <a:r>
              <a:rPr lang="nb-NO" sz="1800" dirty="0"/>
              <a:t>For å finne </a:t>
            </a:r>
          </a:p>
          <a:p>
            <a:pPr lvl="1"/>
            <a:r>
              <a:rPr lang="nb-NO" sz="1600" dirty="0"/>
              <a:t>fasedreiningen mellom </a:t>
            </a:r>
            <a:r>
              <a:rPr lang="nb-NO" sz="1600" i="1" dirty="0"/>
              <a:t>V</a:t>
            </a:r>
            <a:r>
              <a:rPr lang="nb-NO" sz="1600" i="1" baseline="-25000" dirty="0"/>
              <a:t>S</a:t>
            </a:r>
            <a:r>
              <a:rPr lang="nb-NO" sz="1600" dirty="0"/>
              <a:t> og </a:t>
            </a:r>
            <a:r>
              <a:rPr lang="nb-NO" sz="1600" i="1" dirty="0"/>
              <a:t>V</a:t>
            </a:r>
            <a:r>
              <a:rPr lang="nb-NO" sz="1600" i="1" baseline="-25000" dirty="0"/>
              <a:t>C</a:t>
            </a:r>
            <a:r>
              <a:rPr lang="nb-NO" sz="1600" dirty="0"/>
              <a:t> </a:t>
            </a:r>
          </a:p>
          <a:p>
            <a:pPr lvl="1"/>
            <a:r>
              <a:rPr lang="nb-NO" sz="1600" dirty="0"/>
              <a:t>fasedreining mellom </a:t>
            </a:r>
            <a:r>
              <a:rPr lang="nb-NO" sz="1600" i="1" dirty="0"/>
              <a:t>V</a:t>
            </a:r>
            <a:r>
              <a:rPr lang="nb-NO" sz="1600" i="1" baseline="-25000" dirty="0"/>
              <a:t>S</a:t>
            </a:r>
            <a:r>
              <a:rPr lang="nb-NO" sz="1600" dirty="0"/>
              <a:t> og </a:t>
            </a:r>
            <a:r>
              <a:rPr lang="nb-NO" sz="1600" i="1" dirty="0"/>
              <a:t>I</a:t>
            </a:r>
          </a:p>
          <a:p>
            <a:r>
              <a:rPr lang="nb-NO" sz="1800" dirty="0"/>
              <a:t>må vi beregne den samlede </a:t>
            </a:r>
            <a:r>
              <a:rPr lang="nb-NO" sz="1800" i="1" dirty="0"/>
              <a:t>frekvensavhengige</a:t>
            </a:r>
            <a:r>
              <a:rPr lang="nb-NO" sz="1800" dirty="0"/>
              <a:t> impedansen (gjennomgås på neste forelesning)</a:t>
            </a:r>
          </a:p>
          <a:p>
            <a:endParaRPr lang="nb-NO" sz="1900" i="1" dirty="0"/>
          </a:p>
          <a:p>
            <a:r>
              <a:rPr lang="nb-NO" sz="1900" dirty="0"/>
              <a:t>KVL, KCL og Ohms lov gjelder fortsatt</a:t>
            </a:r>
          </a:p>
          <a:p>
            <a:pPr lvl="1"/>
            <a:r>
              <a:rPr lang="nb-NO" sz="1600" dirty="0"/>
              <a:t>Men vi må endre formlene fordi impedansen endrer seg med frekvensen</a:t>
            </a:r>
          </a:p>
        </p:txBody>
      </p:sp>
    </p:spTree>
    <p:extLst>
      <p:ext uri="{BB962C8B-B14F-4D97-AF65-F5344CB8AC3E}">
        <p14:creationId xmlns:p14="http://schemas.microsoft.com/office/powerpoint/2010/main" val="357607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Superposisjon (forts)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1BF-8497-47A1-99FE-3D0FB4AA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Fremgangsmåte</a:t>
            </a:r>
          </a:p>
          <a:p>
            <a:pPr marL="963366" lvl="1" indent="-457200">
              <a:buFont typeface="+mj-lt"/>
              <a:buAutoNum type="arabicPeriod"/>
            </a:pPr>
            <a:r>
              <a:rPr lang="nb-NO" dirty="0"/>
              <a:t>Identifiser alle de uavhengige strøm- og spenningskildene (input)</a:t>
            </a:r>
          </a:p>
          <a:p>
            <a:pPr marL="963366" lvl="1" indent="-457200">
              <a:buFont typeface="+mj-lt"/>
              <a:buAutoNum type="arabicPeriod"/>
            </a:pPr>
            <a:r>
              <a:rPr lang="nb-NO" dirty="0"/>
              <a:t>Bestem hva som skal være output (enten strøm eller spenning gjennom/over en resistor)</a:t>
            </a:r>
          </a:p>
          <a:p>
            <a:pPr marL="963366" lvl="1" indent="-457200">
              <a:buFont typeface="+mj-lt"/>
              <a:buAutoNum type="arabicPeriod"/>
            </a:pPr>
            <a:r>
              <a:rPr lang="nb-NO" dirty="0"/>
              <a:t>Kortslutt alle spenningskilder og åpne alle strømkilder bortsett fra én kilde</a:t>
            </a:r>
          </a:p>
          <a:p>
            <a:pPr marL="963366" lvl="1" indent="-457200">
              <a:buFont typeface="+mj-lt"/>
              <a:buAutoNum type="arabicPeriod"/>
            </a:pPr>
            <a:r>
              <a:rPr lang="nb-NO" dirty="0"/>
              <a:t>Finn bidraget til output fra den ene kilden i 3) </a:t>
            </a:r>
          </a:p>
          <a:p>
            <a:pPr marL="963366" lvl="1" indent="-457200">
              <a:buFont typeface="+mj-lt"/>
              <a:buAutoNum type="arabicPeriod"/>
            </a:pPr>
            <a:r>
              <a:rPr lang="nb-NO" dirty="0"/>
              <a:t>Gjenta 3) og 4) for alle kildene i 1)</a:t>
            </a:r>
          </a:p>
          <a:p>
            <a:pPr marL="963366" lvl="1" indent="-457200">
              <a:buFont typeface="+mj-lt"/>
              <a:buAutoNum type="arabicPeriod"/>
            </a:pPr>
            <a:r>
              <a:rPr lang="nb-NO" dirty="0"/>
              <a:t>Output er summen av bidragene fra hver enkelt kilde fra punkt 4) </a:t>
            </a:r>
          </a:p>
          <a:p>
            <a:pPr marL="506166" lvl="1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93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 impedans i seriell RC-krets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001000" cy="4389120"/>
          </a:xfrm>
        </p:spPr>
        <p:txBody>
          <a:bodyPr/>
          <a:lstStyle/>
          <a:p>
            <a:r>
              <a:rPr lang="nb-NO" sz="2000" b="1" i="1" dirty="0"/>
              <a:t>Z</a:t>
            </a:r>
            <a:r>
              <a:rPr lang="nb-NO" sz="2000" dirty="0"/>
              <a:t> er den samlede impedansen mot vekselstrøm i en krets</a:t>
            </a:r>
          </a:p>
          <a:p>
            <a:r>
              <a:rPr lang="nb-NO" sz="2000" dirty="0"/>
              <a:t>Impedansen har en frekvensuavhengig </a:t>
            </a:r>
            <a:r>
              <a:rPr lang="nb-NO" sz="2000" i="1" dirty="0"/>
              <a:t>resistiv</a:t>
            </a:r>
            <a:r>
              <a:rPr lang="nb-NO" sz="2000" dirty="0"/>
              <a:t> del </a:t>
            </a:r>
            <a:r>
              <a:rPr lang="nb-NO" sz="2000" b="1" i="1" dirty="0"/>
              <a:t>R</a:t>
            </a:r>
            <a:r>
              <a:rPr lang="nb-NO" sz="2000" dirty="0"/>
              <a:t> og en frekvensavhengig </a:t>
            </a:r>
            <a:r>
              <a:rPr lang="nb-NO" sz="2000" i="1" dirty="0"/>
              <a:t>reaktiv</a:t>
            </a:r>
            <a:r>
              <a:rPr lang="nb-NO" sz="2000" dirty="0"/>
              <a:t> del  </a:t>
            </a:r>
            <a:r>
              <a:rPr lang="nb-NO" sz="2000" b="1" i="1" dirty="0"/>
              <a:t>X</a:t>
            </a:r>
            <a:r>
              <a:rPr lang="nb-NO" sz="2000" b="1" i="1" baseline="-25000" dirty="0"/>
              <a:t>C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Den resistive og reaktive delen har en fasedreining på -90</a:t>
            </a:r>
            <a:r>
              <a:rPr lang="nb-NO" sz="2000" baseline="30000" dirty="0"/>
              <a:t>o</a:t>
            </a:r>
            <a:r>
              <a:rPr lang="nb-NO" sz="2000" dirty="0"/>
              <a:t> i forhold til hverandre</a:t>
            </a:r>
            <a:r>
              <a:rPr lang="nb-NO" sz="2000" baseline="-25000" dirty="0"/>
              <a:t> 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50</a:t>
            </a:fld>
            <a:endParaRPr lang="nb-NO"/>
          </a:p>
        </p:txBody>
      </p:sp>
      <p:pic>
        <p:nvPicPr>
          <p:cNvPr id="8" name="Picture 4" descr="fg10_00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10" y="3801616"/>
            <a:ext cx="6336704" cy="1461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62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 impedans i seriell RC-krets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649072" cy="4389120"/>
          </a:xfrm>
        </p:spPr>
        <p:txBody>
          <a:bodyPr/>
          <a:lstStyle/>
          <a:p>
            <a:r>
              <a:rPr lang="nb-NO" sz="2000" dirty="0"/>
              <a:t>Den totale impedansen er gitt av </a:t>
            </a:r>
            <a:r>
              <a:rPr lang="nb-NO" sz="2000" b="1" dirty="0"/>
              <a:t>Z=R+X</a:t>
            </a:r>
            <a:r>
              <a:rPr lang="nb-NO" sz="2000" b="1" baseline="-25000" dirty="0"/>
              <a:t>C </a:t>
            </a:r>
            <a:r>
              <a:rPr lang="nb-NO" sz="2000" dirty="0"/>
              <a:t>der </a:t>
            </a:r>
            <a:r>
              <a:rPr lang="nb-NO" sz="2000" b="1" dirty="0"/>
              <a:t>R</a:t>
            </a:r>
            <a:r>
              <a:rPr lang="nb-NO" sz="2000" dirty="0"/>
              <a:t> og </a:t>
            </a:r>
            <a:r>
              <a:rPr lang="nb-NO" sz="2000" b="1" dirty="0"/>
              <a:t>X</a:t>
            </a:r>
            <a:r>
              <a:rPr lang="nb-NO" sz="2000" b="1" baseline="-25000" dirty="0"/>
              <a:t>C</a:t>
            </a:r>
            <a:r>
              <a:rPr lang="nb-NO" sz="2000" dirty="0"/>
              <a:t> er vektorer («phasors»).  </a:t>
            </a:r>
            <a:endParaRPr lang="nb-NO" sz="2000" baseline="-25000" dirty="0"/>
          </a:p>
          <a:p>
            <a:r>
              <a:rPr lang="nb-NO" sz="2000" b="1" i="1" dirty="0"/>
              <a:t>Z</a:t>
            </a:r>
            <a:r>
              <a:rPr lang="nb-NO" sz="2000" i="1" dirty="0"/>
              <a:t> </a:t>
            </a:r>
            <a:r>
              <a:rPr lang="nb-NO" sz="2000" dirty="0"/>
              <a:t>finner man ved vektorsummasjon</a:t>
            </a:r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r>
              <a:rPr lang="nb-NO" sz="2000" b="1" i="1" dirty="0"/>
              <a:t>Z</a:t>
            </a:r>
            <a:r>
              <a:rPr lang="nb-NO" sz="2000" dirty="0"/>
              <a:t> har en fasevinkel </a:t>
            </a:r>
            <a:r>
              <a:rPr lang="el-GR" sz="2000" dirty="0">
                <a:cs typeface="Times New Roman"/>
              </a:rPr>
              <a:t>θ</a:t>
            </a:r>
            <a:r>
              <a:rPr lang="nb-NO" sz="2000" dirty="0">
                <a:cs typeface="Times New Roman"/>
              </a:rPr>
              <a:t> i forhold </a:t>
            </a:r>
            <a:r>
              <a:rPr lang="nb-NO" sz="2000" b="1" dirty="0">
                <a:cs typeface="Times New Roman"/>
              </a:rPr>
              <a:t>R </a:t>
            </a:r>
            <a:r>
              <a:rPr lang="nb-NO" sz="2000" dirty="0">
                <a:cs typeface="Times New Roman"/>
              </a:rPr>
              <a:t>og </a:t>
            </a:r>
            <a:r>
              <a:rPr lang="el-GR" sz="2000" dirty="0">
                <a:cs typeface="Times New Roman"/>
              </a:rPr>
              <a:t>φ</a:t>
            </a:r>
            <a:r>
              <a:rPr lang="en-GB" sz="2000" dirty="0">
                <a:cs typeface="Times New Roman"/>
              </a:rPr>
              <a:t> = </a:t>
            </a:r>
            <a:r>
              <a:rPr lang="nb-NO" sz="2000" dirty="0">
                <a:cs typeface="Times New Roman"/>
              </a:rPr>
              <a:t>90</a:t>
            </a:r>
            <a:r>
              <a:rPr lang="nb-NO" sz="2000" baseline="30000" dirty="0">
                <a:cs typeface="Times New Roman"/>
              </a:rPr>
              <a:t>o</a:t>
            </a:r>
            <a:r>
              <a:rPr lang="nb-NO" sz="2000" dirty="0">
                <a:cs typeface="Times New Roman"/>
              </a:rPr>
              <a:t>- </a:t>
            </a:r>
            <a:r>
              <a:rPr lang="el-GR" sz="2000" dirty="0">
                <a:cs typeface="Times New Roman"/>
              </a:rPr>
              <a:t>θ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i</a:t>
            </a:r>
            <a:r>
              <a:rPr lang="en-GB" sz="2000" dirty="0">
                <a:cs typeface="Times New Roman"/>
              </a:rPr>
              <a:t> forhold </a:t>
            </a:r>
            <a:r>
              <a:rPr lang="en-GB" sz="2000" dirty="0" err="1">
                <a:cs typeface="Times New Roman"/>
              </a:rPr>
              <a:t>til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b="1" dirty="0" err="1">
                <a:cs typeface="Times New Roman"/>
              </a:rPr>
              <a:t>X</a:t>
            </a:r>
            <a:r>
              <a:rPr lang="en-GB" sz="2000" b="1" baseline="-25000" dirty="0" err="1">
                <a:cs typeface="Times New Roman"/>
              </a:rPr>
              <a:t>c</a:t>
            </a:r>
            <a:endParaRPr lang="nb-NO" sz="2000" b="1" baseline="-25000" dirty="0">
              <a:cs typeface="Times New Roman"/>
            </a:endParaRPr>
          </a:p>
          <a:p>
            <a:r>
              <a:rPr lang="nb-NO" sz="2000" b="1" i="1" dirty="0">
                <a:cs typeface="Times New Roman"/>
              </a:rPr>
              <a:t>|Z|</a:t>
            </a:r>
            <a:r>
              <a:rPr lang="nb-NO" sz="2000" dirty="0">
                <a:cs typeface="Times New Roman"/>
              </a:rPr>
              <a:t> måles i Ohm (</a:t>
            </a:r>
            <a:r>
              <a:rPr lang="el-GR" sz="2000" dirty="0">
                <a:cs typeface="Times New Roman"/>
              </a:rPr>
              <a:t>Ω</a:t>
            </a:r>
            <a:r>
              <a:rPr lang="nb-NO" sz="2000" dirty="0">
                <a:cs typeface="Times New Roman"/>
              </a:rPr>
              <a:t>)</a:t>
            </a: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51</a:t>
            </a:fld>
            <a:endParaRPr lang="nb-NO"/>
          </a:p>
        </p:txBody>
      </p:sp>
      <p:pic>
        <p:nvPicPr>
          <p:cNvPr id="9" name="Picture 4" descr="fg10_0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90" y="3153544"/>
            <a:ext cx="5607546" cy="1510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16E18A-101E-4278-BEE4-F67443CEF12F}"/>
              </a:ext>
            </a:extLst>
          </p:cNvPr>
          <p:cNvSpPr/>
          <p:nvPr/>
        </p:nvSpPr>
        <p:spPr>
          <a:xfrm>
            <a:off x="4192538" y="3369568"/>
            <a:ext cx="328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φ</a:t>
            </a:r>
            <a:endParaRPr lang="nb-NO" sz="16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F0F2-785D-4629-8FA7-A919398C47EE}"/>
              </a:ext>
            </a:extLst>
          </p:cNvPr>
          <p:cNvSpPr/>
          <p:nvPr/>
        </p:nvSpPr>
        <p:spPr bwMode="auto">
          <a:xfrm>
            <a:off x="4251427" y="3593656"/>
            <a:ext cx="211015" cy="127888"/>
          </a:xfrm>
          <a:custGeom>
            <a:avLst/>
            <a:gdLst>
              <a:gd name="connsiteX0" fmla="*/ 211015 w 211015"/>
              <a:gd name="connsiteY0" fmla="*/ 0 h 127888"/>
              <a:gd name="connsiteX1" fmla="*/ 127888 w 211015"/>
              <a:gd name="connsiteY1" fmla="*/ 95916 h 127888"/>
              <a:gd name="connsiteX2" fmla="*/ 0 w 211015"/>
              <a:gd name="connsiteY2" fmla="*/ 127888 h 1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5" h="127888">
                <a:moveTo>
                  <a:pt x="211015" y="0"/>
                </a:moveTo>
                <a:cubicBezTo>
                  <a:pt x="187036" y="37300"/>
                  <a:pt x="163057" y="74601"/>
                  <a:pt x="127888" y="95916"/>
                </a:cubicBezTo>
                <a:cubicBezTo>
                  <a:pt x="92719" y="117231"/>
                  <a:pt x="46359" y="122559"/>
                  <a:pt x="0" y="127888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658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713624"/>
          </a:xfrm>
        </p:spPr>
        <p:txBody>
          <a:bodyPr/>
          <a:lstStyle/>
          <a:p>
            <a:r>
              <a:rPr lang="nb-NO" dirty="0"/>
              <a:t>Total impedans i seriell RC-krets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857400"/>
            <a:ext cx="8754428" cy="4807560"/>
          </a:xfrm>
        </p:spPr>
        <p:txBody>
          <a:bodyPr/>
          <a:lstStyle/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Lengden til </a:t>
            </a:r>
            <a:r>
              <a:rPr lang="nb-NO" sz="2000" b="1" i="1" dirty="0"/>
              <a:t>Z</a:t>
            </a:r>
            <a:r>
              <a:rPr lang="nb-NO" sz="2000" dirty="0"/>
              <a:t> (magnituden)  finnes ved Pythagoras: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Fasedreiningen </a:t>
            </a:r>
            <a:r>
              <a:rPr lang="el-GR" sz="2000" i="1" dirty="0">
                <a:cs typeface="Times New Roman"/>
              </a:rPr>
              <a:t>θ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mellom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b="1" dirty="0">
                <a:cs typeface="Times New Roman"/>
              </a:rPr>
              <a:t>R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og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b="1" dirty="0">
                <a:cs typeface="Times New Roman"/>
              </a:rPr>
              <a:t>Z</a:t>
            </a:r>
            <a:r>
              <a:rPr lang="en-GB" sz="2000" baseline="-25000" dirty="0">
                <a:cs typeface="Times New Roman"/>
              </a:rPr>
              <a:t> </a:t>
            </a:r>
            <a:r>
              <a:rPr lang="en-GB" sz="2000" dirty="0">
                <a:cs typeface="Times New Roman"/>
              </a:rPr>
              <a:t>er </a:t>
            </a:r>
            <a:r>
              <a:rPr lang="en-GB" sz="2000" dirty="0" err="1">
                <a:cs typeface="Times New Roman"/>
              </a:rPr>
              <a:t>gitt</a:t>
            </a:r>
            <a:r>
              <a:rPr lang="en-GB" sz="2000" dirty="0">
                <a:cs typeface="Times New Roman"/>
              </a:rPr>
              <a:t> </a:t>
            </a:r>
            <a:r>
              <a:rPr lang="en-GB" sz="2000" dirty="0" err="1">
                <a:cs typeface="Times New Roman"/>
              </a:rPr>
              <a:t>av</a:t>
            </a:r>
            <a:endParaRPr lang="en-GB" sz="2000" dirty="0">
              <a:cs typeface="Times New Roman"/>
            </a:endParaRPr>
          </a:p>
          <a:p>
            <a:endParaRPr lang="en-GB" sz="2000" dirty="0">
              <a:cs typeface="Times New Roman"/>
            </a:endParaRPr>
          </a:p>
          <a:p>
            <a:r>
              <a:rPr lang="en-GB" sz="2000" dirty="0" err="1">
                <a:cs typeface="Times New Roman"/>
              </a:rPr>
              <a:t>Fasedreiningen</a:t>
            </a:r>
            <a:r>
              <a:rPr lang="en-GB" sz="2000" dirty="0">
                <a:cs typeface="Times New Roman"/>
              </a:rPr>
              <a:t> </a:t>
            </a:r>
            <a:r>
              <a:rPr lang="el-GR" sz="2000" i="1" dirty="0"/>
              <a:t>φ</a:t>
            </a:r>
            <a:r>
              <a:rPr lang="nb-NO" sz="2000" i="1" dirty="0"/>
              <a:t> </a:t>
            </a:r>
            <a:r>
              <a:rPr lang="nb-NO" sz="2000" dirty="0"/>
              <a:t>mellom </a:t>
            </a:r>
            <a:r>
              <a:rPr lang="nb-NO" sz="2000" b="1" dirty="0" err="1"/>
              <a:t>X</a:t>
            </a:r>
            <a:r>
              <a:rPr lang="nb-NO" sz="2000" b="1" baseline="-25000" dirty="0" err="1"/>
              <a:t>c</a:t>
            </a:r>
            <a:r>
              <a:rPr lang="nb-NO" sz="2000" dirty="0"/>
              <a:t> og </a:t>
            </a:r>
            <a:r>
              <a:rPr lang="nb-NO" sz="2000" b="1" dirty="0"/>
              <a:t>Z</a:t>
            </a:r>
            <a:r>
              <a:rPr lang="nb-NO" sz="2000" dirty="0"/>
              <a:t> er gitt av </a:t>
            </a:r>
            <a:endParaRPr lang="nb-NO" sz="2000" i="1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52</a:t>
            </a:fld>
            <a:endParaRPr lang="nb-NO"/>
          </a:p>
        </p:txBody>
      </p:sp>
      <p:pic>
        <p:nvPicPr>
          <p:cNvPr id="9" name="Picture 4" descr="fg10_0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98" y="1682889"/>
            <a:ext cx="6831682" cy="1839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8645F3-1527-4519-9DAF-89878DC12C2C}"/>
                  </a:ext>
                </a:extLst>
              </p:cNvPr>
              <p:cNvSpPr txBox="1"/>
              <p:nvPr/>
            </p:nvSpPr>
            <p:spPr>
              <a:xfrm>
                <a:off x="6856833" y="3594628"/>
                <a:ext cx="2193164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8645F3-1527-4519-9DAF-89878DC12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33" y="3594628"/>
                <a:ext cx="2193164" cy="751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472F47-F4B3-4F0C-A8BC-52EC5430C6EB}"/>
                  </a:ext>
                </a:extLst>
              </p:cNvPr>
              <p:cNvSpPr txBox="1"/>
              <p:nvPr/>
            </p:nvSpPr>
            <p:spPr>
              <a:xfrm>
                <a:off x="5821132" y="4398723"/>
                <a:ext cx="2071401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472F47-F4B3-4F0C-A8BC-52EC5430C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132" y="4398723"/>
                <a:ext cx="2071401" cy="689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B0AB1AA-3053-4458-93E3-FF1FA1919668}"/>
              </a:ext>
            </a:extLst>
          </p:cNvPr>
          <p:cNvSpPr/>
          <p:nvPr/>
        </p:nvSpPr>
        <p:spPr>
          <a:xfrm>
            <a:off x="4480338" y="2193407"/>
            <a:ext cx="328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φ</a:t>
            </a:r>
            <a:endParaRPr lang="nb-NO" sz="16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C5EB01-F922-45DA-80EA-A1DF8B9865EC}"/>
              </a:ext>
            </a:extLst>
          </p:cNvPr>
          <p:cNvSpPr/>
          <p:nvPr/>
        </p:nvSpPr>
        <p:spPr bwMode="auto">
          <a:xfrm>
            <a:off x="4475369" y="2154377"/>
            <a:ext cx="211015" cy="127888"/>
          </a:xfrm>
          <a:custGeom>
            <a:avLst/>
            <a:gdLst>
              <a:gd name="connsiteX0" fmla="*/ 211015 w 211015"/>
              <a:gd name="connsiteY0" fmla="*/ 0 h 127888"/>
              <a:gd name="connsiteX1" fmla="*/ 127888 w 211015"/>
              <a:gd name="connsiteY1" fmla="*/ 95916 h 127888"/>
              <a:gd name="connsiteX2" fmla="*/ 0 w 211015"/>
              <a:gd name="connsiteY2" fmla="*/ 127888 h 1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5" h="127888">
                <a:moveTo>
                  <a:pt x="211015" y="0"/>
                </a:moveTo>
                <a:cubicBezTo>
                  <a:pt x="187036" y="37300"/>
                  <a:pt x="163057" y="74601"/>
                  <a:pt x="127888" y="95916"/>
                </a:cubicBezTo>
                <a:cubicBezTo>
                  <a:pt x="92719" y="117231"/>
                  <a:pt x="46359" y="122559"/>
                  <a:pt x="0" y="127888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F2464F-CB92-441D-A3B8-3A950C7F0CD1}"/>
                  </a:ext>
                </a:extLst>
              </p:cNvPr>
              <p:cNvSpPr txBox="1"/>
              <p:nvPr/>
            </p:nvSpPr>
            <p:spPr>
              <a:xfrm>
                <a:off x="5920730" y="5087758"/>
                <a:ext cx="439267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1" dirty="0" smtClean="0"/>
                        <m:t>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nb-NO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90</m:t>
                      </m:r>
                      <m:r>
                        <a:rPr lang="nb-NO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F2464F-CB92-441D-A3B8-3A950C7F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30" y="5087758"/>
                <a:ext cx="4392677" cy="689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0631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Faseforskjell strøm - spenning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I en seriell RC-krets er strømmen gjennom resistoren og kondensatoren den samme</a:t>
            </a:r>
          </a:p>
          <a:p>
            <a:r>
              <a:rPr lang="nb-NO" sz="2000" dirty="0"/>
              <a:t>For å finne sammenhengen mellom </a:t>
            </a:r>
            <a:r>
              <a:rPr lang="nb-NO" sz="2000" b="1" i="1" dirty="0"/>
              <a:t>V</a:t>
            </a:r>
            <a:r>
              <a:rPr lang="nb-NO" sz="2000" b="1" i="1" baseline="-25000" dirty="0"/>
              <a:t>s</a:t>
            </a:r>
            <a:r>
              <a:rPr lang="nb-NO" sz="2000" b="1" i="1" dirty="0"/>
              <a:t>, V</a:t>
            </a:r>
            <a:r>
              <a:rPr lang="nb-NO" sz="2000" b="1" i="1" baseline="-25000" dirty="0"/>
              <a:t>R</a:t>
            </a:r>
            <a:r>
              <a:rPr lang="nb-NO" sz="2000" b="1" i="1" dirty="0"/>
              <a:t> </a:t>
            </a:r>
            <a:r>
              <a:rPr lang="nb-NO" sz="2000" dirty="0"/>
              <a:t>og</a:t>
            </a:r>
            <a:r>
              <a:rPr lang="nb-NO" sz="2000" i="1" dirty="0"/>
              <a:t> </a:t>
            </a:r>
            <a:r>
              <a:rPr lang="nb-NO" sz="2000" b="1" i="1" dirty="0"/>
              <a:t>V</a:t>
            </a:r>
            <a:r>
              <a:rPr lang="nb-NO" sz="2000" b="1" i="1" baseline="-25000" dirty="0"/>
              <a:t>C</a:t>
            </a:r>
            <a:r>
              <a:rPr lang="nb-NO" sz="2000" i="1" dirty="0"/>
              <a:t> </a:t>
            </a:r>
            <a:r>
              <a:rPr lang="nb-NO" sz="2000" dirty="0"/>
              <a:t>bruker man KVL og vektoraddisjon (samme som for å finne </a:t>
            </a:r>
            <a:r>
              <a:rPr lang="nb-NO" sz="2000" b="1" i="1" dirty="0"/>
              <a:t>Z</a:t>
            </a:r>
            <a:r>
              <a:rPr lang="nb-NO" sz="2000" dirty="0"/>
              <a:t>)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53</a:t>
            </a:fld>
            <a:endParaRPr lang="nb-NO"/>
          </a:p>
        </p:txBody>
      </p:sp>
      <p:pic>
        <p:nvPicPr>
          <p:cNvPr id="11" name="Picture 4" descr="fg10_01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90" y="3987929"/>
            <a:ext cx="3672408" cy="1831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CCFFC1-8C5E-4A1A-AB93-34DCBE3685C3}"/>
                  </a:ext>
                </a:extLst>
              </p:cNvPr>
              <p:cNvSpPr txBox="1"/>
              <p:nvPr/>
            </p:nvSpPr>
            <p:spPr>
              <a:xfrm>
                <a:off x="5720067" y="4111640"/>
                <a:ext cx="2314993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CCFFC1-8C5E-4A1A-AB93-34DCBE36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067" y="4111640"/>
                <a:ext cx="2314993" cy="751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6983EF-B0E1-4395-A004-F427784BF698}"/>
                  </a:ext>
                </a:extLst>
              </p:cNvPr>
              <p:cNvSpPr txBox="1"/>
              <p:nvPr/>
            </p:nvSpPr>
            <p:spPr>
              <a:xfrm>
                <a:off x="6136754" y="5025752"/>
                <a:ext cx="201933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6983EF-B0E1-4395-A004-F427784B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54" y="5025752"/>
                <a:ext cx="2019335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681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Faseforskjell strøm - spenning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Siden strømmen </a:t>
            </a:r>
            <a:r>
              <a:rPr lang="nb-NO" sz="2000" b="1" i="1" dirty="0"/>
              <a:t>I</a:t>
            </a:r>
            <a:r>
              <a:rPr lang="nb-NO" sz="2000" dirty="0"/>
              <a:t> og resistorspenning </a:t>
            </a:r>
            <a:r>
              <a:rPr lang="nb-NO" sz="2000" b="1" i="1" dirty="0"/>
              <a:t>V</a:t>
            </a:r>
            <a:r>
              <a:rPr lang="nb-NO" sz="2000" b="1" i="1" baseline="-25000" dirty="0"/>
              <a:t>R</a:t>
            </a:r>
            <a:r>
              <a:rPr lang="nb-NO" sz="2000" i="1" dirty="0"/>
              <a:t> </a:t>
            </a:r>
            <a:r>
              <a:rPr lang="nb-NO" sz="2000" dirty="0"/>
              <a:t>er i fase, er fase-dreiningen mellom </a:t>
            </a:r>
            <a:r>
              <a:rPr lang="nb-NO" sz="2000" b="1" i="1" dirty="0"/>
              <a:t>I</a:t>
            </a:r>
            <a:r>
              <a:rPr lang="nb-NO" sz="2000" dirty="0"/>
              <a:t> og </a:t>
            </a:r>
            <a:r>
              <a:rPr lang="nb-NO" sz="2000" b="1" i="1" dirty="0"/>
              <a:t>V</a:t>
            </a:r>
            <a:r>
              <a:rPr lang="nb-NO" sz="2000" b="1" i="1" baseline="-25000" dirty="0"/>
              <a:t>S</a:t>
            </a:r>
            <a:r>
              <a:rPr lang="nb-NO" sz="2000" dirty="0"/>
              <a:t>  lik fasedreiningen mellom </a:t>
            </a:r>
            <a:r>
              <a:rPr lang="nb-NO" sz="2000" b="1" i="1" dirty="0"/>
              <a:t>V</a:t>
            </a:r>
            <a:r>
              <a:rPr lang="nb-NO" sz="2000" b="1" i="1" baseline="-25000" dirty="0"/>
              <a:t>R</a:t>
            </a:r>
            <a:r>
              <a:rPr lang="nb-NO" sz="2000" dirty="0"/>
              <a:t> og </a:t>
            </a:r>
            <a:r>
              <a:rPr lang="nb-NO" sz="2000" b="1" i="1" dirty="0"/>
              <a:t>V</a:t>
            </a:r>
            <a:r>
              <a:rPr lang="nb-NO" sz="2000" b="1" i="1" baseline="-25000" dirty="0"/>
              <a:t>S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54</a:t>
            </a:fld>
            <a:endParaRPr lang="nb-NO"/>
          </a:p>
        </p:txBody>
      </p:sp>
      <p:pic>
        <p:nvPicPr>
          <p:cNvPr id="10" name="Picture 4" descr="fg10_0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70" y="3225552"/>
            <a:ext cx="1966720" cy="20162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8E10C3-9A2D-40E2-BE5C-84430B617A52}"/>
                  </a:ext>
                </a:extLst>
              </p:cNvPr>
              <p:cNvSpPr txBox="1"/>
              <p:nvPr/>
            </p:nvSpPr>
            <p:spPr>
              <a:xfrm>
                <a:off x="5704706" y="3955810"/>
                <a:ext cx="201933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8E10C3-9A2D-40E2-BE5C-84430B61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06" y="3955810"/>
                <a:ext cx="2019335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243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Impedans, fasedreining og frekvens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Jo større kapasitiv reaktans </a:t>
            </a:r>
            <a:r>
              <a:rPr lang="nb-NO" sz="2000" dirty="0" err="1"/>
              <a:t>X</a:t>
            </a:r>
            <a:r>
              <a:rPr lang="nb-NO" sz="2000" baseline="-25000" dirty="0" err="1"/>
              <a:t>c</a:t>
            </a:r>
            <a:r>
              <a:rPr lang="nb-NO" sz="2000" baseline="-25000" dirty="0"/>
              <a:t> </a:t>
            </a:r>
            <a:r>
              <a:rPr lang="nb-NO" sz="2000" dirty="0"/>
              <a:t>målt i forhold til R, desto større fasedreining mellom strøm og spenning</a:t>
            </a:r>
          </a:p>
          <a:p>
            <a:r>
              <a:rPr lang="nb-NO" sz="2000" dirty="0"/>
              <a:t>Når frekvensen synker blir fasedreiningen mindre 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55</a:t>
            </a:fld>
            <a:endParaRPr lang="nb-NO"/>
          </a:p>
        </p:txBody>
      </p:sp>
      <p:pic>
        <p:nvPicPr>
          <p:cNvPr id="12" name="Picture 4" descr="fg10_01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50" y="3597345"/>
            <a:ext cx="2808312" cy="251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1893957-0F43-4E6F-97D8-B095147E12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8376" y="4161656"/>
          <a:ext cx="12985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393480" progId="Equation.3">
                  <p:embed/>
                </p:oleObj>
              </mc:Choice>
              <mc:Fallback>
                <p:oleObj name="Equation" r:id="rId4" imgW="609480" imgH="39348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1893957-0F43-4E6F-97D8-B095147E1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376" y="4161656"/>
                        <a:ext cx="12985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666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Kapasitiv reaktans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56</a:t>
            </a:fld>
            <a:endParaRPr lang="nb-NO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80170" y="2073424"/>
            <a:ext cx="7926198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dirty="0"/>
              <a:t>En kondensator har en motstand mot elektrisk strøm som er avhengig av frekvensen til spenningen/strømmen</a:t>
            </a:r>
          </a:p>
          <a:p>
            <a:endParaRPr lang="nb-NO" sz="2000" dirty="0"/>
          </a:p>
          <a:p>
            <a:r>
              <a:rPr lang="nb-NO" sz="2000" dirty="0"/>
              <a:t>Denne motstanden kalles </a:t>
            </a:r>
            <a:r>
              <a:rPr lang="nb-NO" sz="2000" i="1" dirty="0"/>
              <a:t>kapasitiv reaktans X</a:t>
            </a:r>
            <a:r>
              <a:rPr lang="nb-NO" sz="2000" i="1" baseline="-25000" dirty="0"/>
              <a:t>c</a:t>
            </a:r>
            <a:r>
              <a:rPr lang="nb-NO" sz="2000" i="1" dirty="0"/>
              <a:t> </a:t>
            </a:r>
            <a:r>
              <a:rPr lang="nb-NO" sz="2000" dirty="0"/>
              <a:t>og er definert ved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Jo større frekvens, desto mindre kapasitiv reaktans</a:t>
            </a:r>
          </a:p>
          <a:p>
            <a:r>
              <a:rPr lang="nb-NO" sz="2000" dirty="0"/>
              <a:t>Jo større kapasitans, desto mindre kapasitiv reaktans	 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37936"/>
              </p:ext>
            </p:extLst>
          </p:nvPr>
        </p:nvGraphicFramePr>
        <p:xfrm>
          <a:off x="4371341" y="3729608"/>
          <a:ext cx="12985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393480" progId="Equation.3">
                  <p:embed/>
                </p:oleObj>
              </mc:Choice>
              <mc:Fallback>
                <p:oleObj name="Equation" r:id="rId3" imgW="609480" imgH="3934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341" y="3729608"/>
                        <a:ext cx="12985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409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Oppgave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>
                <a:solidFill>
                  <a:srgbClr val="0070C0"/>
                </a:solidFill>
              </a:rPr>
              <a:t>Spm</a:t>
            </a:r>
            <a:r>
              <a:rPr lang="nb-NO" sz="2000" dirty="0">
                <a:solidFill>
                  <a:srgbClr val="0070C0"/>
                </a:solidFill>
              </a:rPr>
              <a:t> 1: Hva sier gjennomsnittverdien til et sinussignal?</a:t>
            </a:r>
          </a:p>
          <a:p>
            <a:r>
              <a:rPr lang="nb-NO" sz="2000" dirty="0">
                <a:solidFill>
                  <a:srgbClr val="0070C0"/>
                </a:solidFill>
              </a:rPr>
              <a:t>Spm 2: Over hvilket tidsintervall bør vi beregne gjennomsnittsverdien?</a:t>
            </a:r>
          </a:p>
          <a:p>
            <a:r>
              <a:rPr lang="nb-NO" sz="2000" dirty="0">
                <a:solidFill>
                  <a:srgbClr val="0070C0"/>
                </a:solidFill>
              </a:rPr>
              <a:t>Spm 3: Vis at gjennomsnittsspenningen er gitt av formelen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pic>
        <p:nvPicPr>
          <p:cNvPr id="9" name="Picture 4" descr="fg08_01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38" y="3945632"/>
            <a:ext cx="3456384" cy="2104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77148"/>
              </p:ext>
            </p:extLst>
          </p:nvPr>
        </p:nvGraphicFramePr>
        <p:xfrm>
          <a:off x="2546234" y="3945632"/>
          <a:ext cx="25400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634680" progId="Equation.3">
                  <p:embed/>
                </p:oleObj>
              </mc:Choice>
              <mc:Fallback>
                <p:oleObj name="Equation" r:id="rId4" imgW="1447560" imgH="6346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234" y="3945632"/>
                        <a:ext cx="25400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7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5770-EEA3-4743-B094-85EC9D52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75288"/>
          </a:xfrm>
        </p:spPr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Oppgaver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D708-7C19-454F-82F0-07212427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625600"/>
            <a:ext cx="8804110" cy="4912320"/>
          </a:xfrm>
        </p:spPr>
        <p:txBody>
          <a:bodyPr/>
          <a:lstStyle/>
          <a:p>
            <a:r>
              <a:rPr lang="en-GB" sz="1800" b="1" dirty="0" err="1">
                <a:solidFill>
                  <a:srgbClr val="0070C0"/>
                </a:solidFill>
              </a:rPr>
              <a:t>Spm</a:t>
            </a:r>
            <a:r>
              <a:rPr lang="en-GB" sz="1800" b="1" dirty="0">
                <a:solidFill>
                  <a:srgbClr val="0070C0"/>
                </a:solidFill>
              </a:rPr>
              <a:t> 1</a:t>
            </a:r>
            <a:r>
              <a:rPr lang="en-GB" sz="1800" dirty="0">
                <a:solidFill>
                  <a:srgbClr val="0070C0"/>
                </a:solidFill>
              </a:rPr>
              <a:t>: </a:t>
            </a:r>
            <a:r>
              <a:rPr lang="en-GB" sz="1800" dirty="0" err="1">
                <a:solidFill>
                  <a:srgbClr val="0070C0"/>
                </a:solidFill>
              </a:rPr>
              <a:t>Utled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formelen</a:t>
            </a:r>
            <a:r>
              <a:rPr lang="en-GB" sz="1800" dirty="0">
                <a:solidFill>
                  <a:srgbClr val="0070C0"/>
                </a:solidFill>
              </a:rPr>
              <a:t> for </a:t>
            </a:r>
            <a:r>
              <a:rPr lang="en-GB" sz="1800" dirty="0" err="1">
                <a:solidFill>
                  <a:srgbClr val="0070C0"/>
                </a:solidFill>
              </a:rPr>
              <a:t>sammenhengen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mellom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strøm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og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spenning</a:t>
            </a:r>
            <a:r>
              <a:rPr lang="en-GB" sz="1800" dirty="0">
                <a:solidFill>
                  <a:srgbClr val="0070C0"/>
                </a:solidFill>
              </a:rPr>
              <a:t> for </a:t>
            </a:r>
            <a:r>
              <a:rPr lang="en-GB" sz="1800" dirty="0" err="1">
                <a:solidFill>
                  <a:srgbClr val="0070C0"/>
                </a:solidFill>
              </a:rPr>
              <a:t>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kondesator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ved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hjelp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av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formelen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i="1" dirty="0">
                <a:solidFill>
                  <a:srgbClr val="0070C0"/>
                </a:solidFill>
              </a:rPr>
              <a:t>Q=VC</a:t>
            </a:r>
          </a:p>
          <a:p>
            <a:r>
              <a:rPr lang="en-GB" sz="1800" b="1" dirty="0" err="1">
                <a:solidFill>
                  <a:srgbClr val="0070C0"/>
                </a:solidFill>
              </a:rPr>
              <a:t>Spm</a:t>
            </a:r>
            <a:r>
              <a:rPr lang="en-GB" sz="1800" b="1" dirty="0">
                <a:solidFill>
                  <a:srgbClr val="0070C0"/>
                </a:solidFill>
              </a:rPr>
              <a:t> 2</a:t>
            </a:r>
            <a:r>
              <a:rPr lang="en-GB" sz="1800" dirty="0">
                <a:solidFill>
                  <a:srgbClr val="0070C0"/>
                </a:solidFill>
              </a:rPr>
              <a:t>: Ta </a:t>
            </a:r>
            <a:r>
              <a:rPr lang="en-GB" sz="1800" dirty="0" err="1">
                <a:solidFill>
                  <a:srgbClr val="0070C0"/>
                </a:solidFill>
              </a:rPr>
              <a:t>utgangspunkt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i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formelen</a:t>
            </a:r>
            <a:r>
              <a:rPr lang="en-GB" sz="1800" dirty="0">
                <a:solidFill>
                  <a:srgbClr val="0070C0"/>
                </a:solidFill>
              </a:rPr>
              <a:t> for I-V </a:t>
            </a:r>
            <a:r>
              <a:rPr lang="en-GB" sz="1800" dirty="0" err="1">
                <a:solidFill>
                  <a:srgbClr val="0070C0"/>
                </a:solidFill>
              </a:rPr>
              <a:t>sammenhengen</a:t>
            </a:r>
            <a:r>
              <a:rPr lang="en-GB" sz="1800" dirty="0">
                <a:solidFill>
                  <a:srgbClr val="0070C0"/>
                </a:solidFill>
              </a:rPr>
              <a:t> for </a:t>
            </a:r>
            <a:r>
              <a:rPr lang="en-GB" sz="1800" dirty="0" err="1">
                <a:solidFill>
                  <a:srgbClr val="0070C0"/>
                </a:solidFill>
              </a:rPr>
              <a:t>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kondensator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og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forklar</a:t>
            </a:r>
            <a:endParaRPr lang="en-GB" sz="1800" dirty="0">
              <a:solidFill>
                <a:srgbClr val="0070C0"/>
              </a:solidFill>
            </a:endParaRPr>
          </a:p>
          <a:p>
            <a:pPr lvl="1"/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2-1: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impedansen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til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kondensator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når</a:t>
            </a:r>
            <a:r>
              <a:rPr lang="en-GB" sz="1400" dirty="0">
                <a:solidFill>
                  <a:srgbClr val="0070C0"/>
                </a:solidFill>
              </a:rPr>
              <a:t> det </a:t>
            </a:r>
            <a:r>
              <a:rPr lang="en-GB" sz="1400" dirty="0" err="1">
                <a:solidFill>
                  <a:srgbClr val="0070C0"/>
                </a:solidFill>
              </a:rPr>
              <a:t>er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likespenning</a:t>
            </a:r>
            <a:r>
              <a:rPr lang="en-GB" sz="1400" dirty="0">
                <a:solidFill>
                  <a:srgbClr val="0070C0"/>
                </a:solidFill>
              </a:rPr>
              <a:t> over </a:t>
            </a:r>
            <a:r>
              <a:rPr lang="en-GB" sz="1400" dirty="0" err="1">
                <a:solidFill>
                  <a:srgbClr val="0070C0"/>
                </a:solidFill>
              </a:rPr>
              <a:t>kondensatoren</a:t>
            </a:r>
            <a:r>
              <a:rPr lang="en-GB" sz="1400" dirty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GB" sz="1200" b="1" dirty="0" err="1">
                <a:solidFill>
                  <a:srgbClr val="0070C0"/>
                </a:solidFill>
              </a:rPr>
              <a:t>Spm</a:t>
            </a:r>
            <a:r>
              <a:rPr lang="en-GB" sz="1200" b="1" dirty="0">
                <a:solidFill>
                  <a:srgbClr val="0070C0"/>
                </a:solidFill>
              </a:rPr>
              <a:t> 2-1-1: </a:t>
            </a:r>
            <a:r>
              <a:rPr lang="en-GB" sz="1200" dirty="0" err="1">
                <a:solidFill>
                  <a:srgbClr val="0070C0"/>
                </a:solidFill>
              </a:rPr>
              <a:t>Hva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kan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kondensatoren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erstattes</a:t>
            </a:r>
            <a:r>
              <a:rPr lang="en-GB" sz="1200" dirty="0">
                <a:solidFill>
                  <a:srgbClr val="0070C0"/>
                </a:solidFill>
              </a:rPr>
              <a:t> med </a:t>
            </a:r>
            <a:r>
              <a:rPr lang="en-GB" sz="1200" dirty="0" err="1">
                <a:solidFill>
                  <a:srgbClr val="0070C0"/>
                </a:solidFill>
              </a:rPr>
              <a:t>i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dette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tilfellet</a:t>
            </a:r>
            <a:r>
              <a:rPr lang="en-GB" sz="1200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GB" sz="1400" b="1" dirty="0" err="1">
                <a:solidFill>
                  <a:srgbClr val="0070C0"/>
                </a:solidFill>
              </a:rPr>
              <a:t>Spm</a:t>
            </a:r>
            <a:r>
              <a:rPr lang="en-GB" sz="1400" b="1" dirty="0">
                <a:solidFill>
                  <a:srgbClr val="0070C0"/>
                </a:solidFill>
              </a:rPr>
              <a:t> 2-2: </a:t>
            </a:r>
            <a:r>
              <a:rPr lang="en-GB" sz="1400" dirty="0" err="1">
                <a:solidFill>
                  <a:srgbClr val="0070C0"/>
                </a:solidFill>
              </a:rPr>
              <a:t>Hva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impedansen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når</a:t>
            </a:r>
            <a:r>
              <a:rPr lang="en-GB" sz="1400" dirty="0">
                <a:solidFill>
                  <a:srgbClr val="0070C0"/>
                </a:solidFill>
              </a:rPr>
              <a:t> det </a:t>
            </a:r>
            <a:r>
              <a:rPr lang="en-GB" sz="1400" dirty="0" err="1">
                <a:solidFill>
                  <a:srgbClr val="0070C0"/>
                </a:solidFill>
              </a:rPr>
              <a:t>er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en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vekselspenning</a:t>
            </a:r>
            <a:r>
              <a:rPr lang="en-GB" sz="1400" dirty="0">
                <a:solidFill>
                  <a:srgbClr val="0070C0"/>
                </a:solidFill>
              </a:rPr>
              <a:t> med </a:t>
            </a:r>
            <a:r>
              <a:rPr lang="en-GB" sz="1400" dirty="0" err="1">
                <a:solidFill>
                  <a:srgbClr val="0070C0"/>
                </a:solidFill>
              </a:rPr>
              <a:t>veldig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høy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 err="1">
                <a:solidFill>
                  <a:srgbClr val="0070C0"/>
                </a:solidFill>
              </a:rPr>
              <a:t>frekvens</a:t>
            </a:r>
            <a:r>
              <a:rPr lang="en-GB" sz="1400" dirty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GB" sz="1200" b="1" dirty="0" err="1">
                <a:solidFill>
                  <a:srgbClr val="0070C0"/>
                </a:solidFill>
              </a:rPr>
              <a:t>Spm</a:t>
            </a:r>
            <a:r>
              <a:rPr lang="en-GB" sz="1200" b="1" dirty="0">
                <a:solidFill>
                  <a:srgbClr val="0070C0"/>
                </a:solidFill>
              </a:rPr>
              <a:t> 2-2-1: </a:t>
            </a:r>
            <a:r>
              <a:rPr lang="en-GB" sz="1200" dirty="0" err="1">
                <a:solidFill>
                  <a:srgbClr val="0070C0"/>
                </a:solidFill>
              </a:rPr>
              <a:t>Hva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kan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kondensatoren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ersattes</a:t>
            </a:r>
            <a:r>
              <a:rPr lang="en-GB" sz="1200" dirty="0">
                <a:solidFill>
                  <a:srgbClr val="0070C0"/>
                </a:solidFill>
              </a:rPr>
              <a:t> med </a:t>
            </a:r>
            <a:r>
              <a:rPr lang="en-GB" sz="1200" dirty="0" err="1">
                <a:solidFill>
                  <a:srgbClr val="0070C0"/>
                </a:solidFill>
              </a:rPr>
              <a:t>i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dette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tilfellet</a:t>
            </a:r>
            <a:r>
              <a:rPr lang="en-GB" sz="1200" dirty="0">
                <a:solidFill>
                  <a:srgbClr val="0070C0"/>
                </a:solidFill>
              </a:rPr>
              <a:t>? </a:t>
            </a:r>
          </a:p>
          <a:p>
            <a:r>
              <a:rPr lang="en-GB" sz="1800" b="1" dirty="0" err="1">
                <a:solidFill>
                  <a:srgbClr val="0070C0"/>
                </a:solidFill>
              </a:rPr>
              <a:t>Spm</a:t>
            </a:r>
            <a:r>
              <a:rPr lang="en-GB" sz="1800" b="1" dirty="0">
                <a:solidFill>
                  <a:srgbClr val="0070C0"/>
                </a:solidFill>
              </a:rPr>
              <a:t> 3</a:t>
            </a:r>
            <a:r>
              <a:rPr lang="en-GB" sz="1800" dirty="0">
                <a:solidFill>
                  <a:srgbClr val="0070C0"/>
                </a:solidFill>
              </a:rPr>
              <a:t>: </a:t>
            </a:r>
            <a:r>
              <a:rPr lang="en-GB" sz="1800" dirty="0" err="1">
                <a:solidFill>
                  <a:srgbClr val="0070C0"/>
                </a:solidFill>
              </a:rPr>
              <a:t>Hva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skjer</a:t>
            </a:r>
            <a:r>
              <a:rPr lang="en-GB" sz="1800" dirty="0">
                <a:solidFill>
                  <a:srgbClr val="0070C0"/>
                </a:solidFill>
              </a:rPr>
              <a:t> med </a:t>
            </a:r>
            <a:r>
              <a:rPr lang="en-GB" sz="1800" dirty="0" err="1">
                <a:solidFill>
                  <a:srgbClr val="0070C0"/>
                </a:solidFill>
              </a:rPr>
              <a:t>impedansen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til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kondensator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når</a:t>
            </a:r>
            <a:r>
              <a:rPr lang="en-GB" sz="1800" dirty="0">
                <a:solidFill>
                  <a:srgbClr val="0070C0"/>
                </a:solidFill>
              </a:rPr>
              <a:t> man </a:t>
            </a:r>
            <a:r>
              <a:rPr lang="en-GB" sz="1800" dirty="0" err="1">
                <a:solidFill>
                  <a:srgbClr val="0070C0"/>
                </a:solidFill>
              </a:rPr>
              <a:t>dobler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frekvensen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til</a:t>
            </a:r>
            <a:r>
              <a:rPr lang="en-GB" sz="1800" dirty="0">
                <a:solidFill>
                  <a:srgbClr val="0070C0"/>
                </a:solidFill>
              </a:rPr>
              <a:t> ac-</a:t>
            </a:r>
            <a:r>
              <a:rPr lang="en-GB" sz="1800" dirty="0" err="1">
                <a:solidFill>
                  <a:srgbClr val="0070C0"/>
                </a:solidFill>
              </a:rPr>
              <a:t>spenningen</a:t>
            </a:r>
            <a:r>
              <a:rPr lang="en-GB" sz="1800" dirty="0">
                <a:solidFill>
                  <a:srgbClr val="0070C0"/>
                </a:solidFill>
              </a:rPr>
              <a:t> over den? </a:t>
            </a:r>
            <a:r>
              <a:rPr lang="en-GB" sz="1800" dirty="0" err="1">
                <a:solidFill>
                  <a:srgbClr val="0070C0"/>
                </a:solidFill>
              </a:rPr>
              <a:t>Når</a:t>
            </a:r>
            <a:r>
              <a:rPr lang="en-GB" sz="1800" dirty="0">
                <a:solidFill>
                  <a:srgbClr val="0070C0"/>
                </a:solidFill>
              </a:rPr>
              <a:t> man </a:t>
            </a:r>
            <a:r>
              <a:rPr lang="en-GB" sz="1800" dirty="0" err="1">
                <a:solidFill>
                  <a:srgbClr val="0070C0"/>
                </a:solidFill>
              </a:rPr>
              <a:t>reduserer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frekvensen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til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halvparten</a:t>
            </a:r>
            <a:r>
              <a:rPr lang="en-GB" sz="1800" dirty="0">
                <a:solidFill>
                  <a:srgbClr val="0070C0"/>
                </a:solidFill>
              </a:rPr>
              <a:t>?</a:t>
            </a:r>
          </a:p>
          <a:p>
            <a:r>
              <a:rPr lang="en-GB" sz="1800" b="1" dirty="0" err="1">
                <a:solidFill>
                  <a:srgbClr val="0070C0"/>
                </a:solidFill>
              </a:rPr>
              <a:t>Spm</a:t>
            </a:r>
            <a:r>
              <a:rPr lang="en-GB" sz="1800" b="1" dirty="0">
                <a:solidFill>
                  <a:srgbClr val="0070C0"/>
                </a:solidFill>
              </a:rPr>
              <a:t> 4: </a:t>
            </a:r>
            <a:r>
              <a:rPr lang="en-GB" sz="1800" dirty="0">
                <a:solidFill>
                  <a:srgbClr val="0070C0"/>
                </a:solidFill>
              </a:rPr>
              <a:t>Finn den </a:t>
            </a:r>
            <a:r>
              <a:rPr lang="en-GB" sz="1800" dirty="0" err="1">
                <a:solidFill>
                  <a:srgbClr val="0070C0"/>
                </a:solidFill>
              </a:rPr>
              <a:t>kapasitive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reaktansen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 err="1">
                <a:solidFill>
                  <a:srgbClr val="0070C0"/>
                </a:solidFill>
              </a:rPr>
              <a:t>når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i="1" dirty="0">
                <a:solidFill>
                  <a:srgbClr val="0070C0"/>
                </a:solidFill>
              </a:rPr>
              <a:t>C=0,0047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l-GR" sz="1800" i="1" dirty="0">
                <a:solidFill>
                  <a:srgbClr val="0070C0"/>
                </a:solidFill>
              </a:rPr>
              <a:t>μ</a:t>
            </a:r>
            <a:r>
              <a:rPr lang="en-GB" sz="1800" i="1" dirty="0">
                <a:solidFill>
                  <a:srgbClr val="0070C0"/>
                </a:solidFill>
              </a:rPr>
              <a:t>F </a:t>
            </a:r>
            <a:r>
              <a:rPr lang="en-GB" sz="1800" dirty="0" err="1">
                <a:solidFill>
                  <a:srgbClr val="0070C0"/>
                </a:solidFill>
              </a:rPr>
              <a:t>og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i="1" dirty="0">
                <a:solidFill>
                  <a:srgbClr val="0070C0"/>
                </a:solidFill>
              </a:rPr>
              <a:t>f=1 kHz</a:t>
            </a:r>
          </a:p>
          <a:p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01BC9-8DD3-41CC-85E1-FDC68219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9A18-EE27-40B6-A11E-B365368F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69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36AF-B857-4C2C-B2B6-3FE84FE3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Oppgave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C119-35BB-4D0D-B68F-DD373AABB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1: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er </a:t>
            </a:r>
            <a:r>
              <a:rPr lang="en-GB" sz="1600" dirty="0" err="1">
                <a:solidFill>
                  <a:srgbClr val="0070C0"/>
                </a:solidFill>
              </a:rPr>
              <a:t>definisjonen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av</a:t>
            </a:r>
            <a:r>
              <a:rPr lang="en-GB" sz="1600" dirty="0">
                <a:solidFill>
                  <a:srgbClr val="0070C0"/>
                </a:solidFill>
              </a:rPr>
              <a:t> 1 radian?</a:t>
            </a:r>
          </a:p>
          <a:p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2: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måleenheten</a:t>
            </a:r>
            <a:r>
              <a:rPr lang="en-GB" sz="1600" dirty="0">
                <a:solidFill>
                  <a:srgbClr val="0070C0"/>
                </a:solidFill>
              </a:rPr>
              <a:t> for </a:t>
            </a:r>
            <a:r>
              <a:rPr lang="en-GB" sz="1600" dirty="0" err="1">
                <a:solidFill>
                  <a:srgbClr val="0070C0"/>
                </a:solidFill>
              </a:rPr>
              <a:t>radianer</a:t>
            </a:r>
            <a:r>
              <a:rPr lang="en-GB" sz="1600" dirty="0">
                <a:solidFill>
                  <a:srgbClr val="0070C0"/>
                </a:solidFill>
              </a:rPr>
              <a:t>?</a:t>
            </a:r>
          </a:p>
          <a:p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3: </a:t>
            </a:r>
            <a:r>
              <a:rPr lang="en-GB" sz="1600" dirty="0" err="1">
                <a:solidFill>
                  <a:srgbClr val="0070C0"/>
                </a:solidFill>
              </a:rPr>
              <a:t>Hvordan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definerer</a:t>
            </a:r>
            <a:r>
              <a:rPr lang="en-GB" sz="1600" dirty="0">
                <a:solidFill>
                  <a:srgbClr val="0070C0"/>
                </a:solidFill>
              </a:rPr>
              <a:t> vi </a:t>
            </a:r>
            <a:r>
              <a:rPr lang="en-GB" sz="1600" dirty="0" err="1">
                <a:solidFill>
                  <a:srgbClr val="0070C0"/>
                </a:solidFill>
              </a:rPr>
              <a:t>vinkelhastighet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og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er </a:t>
            </a:r>
            <a:r>
              <a:rPr lang="en-GB" sz="1600" dirty="0" err="1">
                <a:solidFill>
                  <a:srgbClr val="0070C0"/>
                </a:solidFill>
              </a:rPr>
              <a:t>måleenheten</a:t>
            </a:r>
            <a:r>
              <a:rPr lang="en-GB" sz="1600" dirty="0">
                <a:solidFill>
                  <a:srgbClr val="0070C0"/>
                </a:solidFill>
              </a:rPr>
              <a:t>?</a:t>
            </a:r>
          </a:p>
          <a:p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4: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er et </a:t>
            </a:r>
            <a:r>
              <a:rPr lang="en-GB" sz="1600" dirty="0" err="1">
                <a:solidFill>
                  <a:srgbClr val="0070C0"/>
                </a:solidFill>
              </a:rPr>
              <a:t>annet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navn</a:t>
            </a:r>
            <a:r>
              <a:rPr lang="en-GB" sz="1600" dirty="0">
                <a:solidFill>
                  <a:srgbClr val="0070C0"/>
                </a:solidFill>
              </a:rPr>
              <a:t> for </a:t>
            </a:r>
            <a:r>
              <a:rPr lang="en-GB" sz="1600" dirty="0" err="1">
                <a:solidFill>
                  <a:srgbClr val="0070C0"/>
                </a:solidFill>
              </a:rPr>
              <a:t>vinkelhastighet</a:t>
            </a:r>
            <a:r>
              <a:rPr lang="en-GB" sz="1600" dirty="0">
                <a:solidFill>
                  <a:srgbClr val="0070C0"/>
                </a:solidFill>
              </a:rPr>
              <a:t>?</a:t>
            </a:r>
          </a:p>
          <a:p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5: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er </a:t>
            </a:r>
            <a:r>
              <a:rPr lang="en-GB" sz="1600" dirty="0" err="1">
                <a:solidFill>
                  <a:srgbClr val="0070C0"/>
                </a:solidFill>
              </a:rPr>
              <a:t>vinkelhastigheten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til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sinusbølge</a:t>
            </a:r>
            <a:r>
              <a:rPr lang="en-GB" sz="1600" dirty="0">
                <a:solidFill>
                  <a:srgbClr val="0070C0"/>
                </a:solidFill>
              </a:rPr>
              <a:t> med f=60Hz?</a:t>
            </a:r>
          </a:p>
          <a:p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6: </a:t>
            </a:r>
            <a:r>
              <a:rPr lang="en-GB" sz="1600" dirty="0" err="1">
                <a:solidFill>
                  <a:srgbClr val="0070C0"/>
                </a:solidFill>
              </a:rPr>
              <a:t>Gitt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sinusbølge</a:t>
            </a:r>
            <a:r>
              <a:rPr lang="en-GB" sz="1600" dirty="0">
                <a:solidFill>
                  <a:srgbClr val="0070C0"/>
                </a:solidFill>
              </a:rPr>
              <a:t> med </a:t>
            </a:r>
            <a:r>
              <a:rPr lang="en-GB" sz="1600" dirty="0" err="1">
                <a:solidFill>
                  <a:srgbClr val="0070C0"/>
                </a:solidFill>
              </a:rPr>
              <a:t>vinkelfrekvens</a:t>
            </a:r>
            <a:r>
              <a:rPr lang="en-GB" sz="1600" dirty="0">
                <a:solidFill>
                  <a:srgbClr val="0070C0"/>
                </a:solidFill>
              </a:rPr>
              <a:t> = 500 rad/s.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er </a:t>
            </a:r>
            <a:r>
              <a:rPr lang="en-GB" sz="1600" dirty="0" err="1">
                <a:solidFill>
                  <a:srgbClr val="0070C0"/>
                </a:solidFill>
              </a:rPr>
              <a:t>frekvensen</a:t>
            </a:r>
            <a:r>
              <a:rPr lang="en-GB" sz="1600" dirty="0">
                <a:solidFill>
                  <a:srgbClr val="0070C0"/>
                </a:solidFill>
              </a:rPr>
              <a:t>  </a:t>
            </a:r>
            <a:r>
              <a:rPr lang="en-GB" sz="1600" dirty="0" err="1">
                <a:solidFill>
                  <a:srgbClr val="0070C0"/>
                </a:solidFill>
              </a:rPr>
              <a:t>målt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i</a:t>
            </a:r>
            <a:r>
              <a:rPr lang="en-GB" sz="1600" dirty="0">
                <a:solidFill>
                  <a:srgbClr val="0070C0"/>
                </a:solidFill>
              </a:rPr>
              <a:t> Hertz </a:t>
            </a:r>
            <a:r>
              <a:rPr lang="en-GB" sz="1600" dirty="0" err="1">
                <a:solidFill>
                  <a:srgbClr val="0070C0"/>
                </a:solidFill>
              </a:rPr>
              <a:t>og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perioden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målt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i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sekunder</a:t>
            </a:r>
            <a:r>
              <a:rPr lang="en-GB" sz="1600" dirty="0">
                <a:solidFill>
                  <a:srgbClr val="0070C0"/>
                </a:solidFill>
              </a:rPr>
              <a:t>?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E704-52DB-42FD-9EEC-33375613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265B-3C66-4317-8351-F24E2607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Eksempel superposisjon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1BF-8497-47A1-99FE-3D0FB4AA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Eksempel: Bruk superposisjon til å finne spenningen </a:t>
            </a:r>
            <a:r>
              <a:rPr lang="nb-NO" dirty="0" err="1"/>
              <a:t>v</a:t>
            </a:r>
            <a:r>
              <a:rPr lang="nb-NO" baseline="-25000" dirty="0" err="1"/>
              <a:t>o</a:t>
            </a:r>
            <a:r>
              <a:rPr lang="nb-NO" dirty="0"/>
              <a:t> over 10</a:t>
            </a:r>
            <a:r>
              <a:rPr lang="el-GR" dirty="0"/>
              <a:t>Ω</a:t>
            </a:r>
            <a:r>
              <a:rPr lang="nb-NO" dirty="0"/>
              <a:t>-resistoren</a:t>
            </a:r>
          </a:p>
          <a:p>
            <a:pPr marL="506166" lvl="1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49D36343-7704-216E-5B04-EAC50463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78" y="3293544"/>
            <a:ext cx="4109217" cy="2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117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92D8-FDBC-4B4F-ABC1-875C7C8B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Oppgave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74CF-F4BF-4F78-B710-BEC7D438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14" y="2113280"/>
            <a:ext cx="6048672" cy="4389120"/>
          </a:xfrm>
        </p:spPr>
        <p:txBody>
          <a:bodyPr/>
          <a:lstStyle/>
          <a:p>
            <a:r>
              <a:rPr lang="en-GB" sz="2000" dirty="0" err="1">
                <a:solidFill>
                  <a:srgbClr val="0070C0"/>
                </a:solidFill>
              </a:rPr>
              <a:t>Gitt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sinussignalet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til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høyre</a:t>
            </a:r>
            <a:endParaRPr lang="en-GB" sz="2000" dirty="0">
              <a:solidFill>
                <a:srgbClr val="0070C0"/>
              </a:solidFill>
            </a:endParaRPr>
          </a:p>
          <a:p>
            <a:pPr lvl="1"/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1: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er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perioden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hvis</a:t>
            </a:r>
            <a:r>
              <a:rPr lang="en-GB" sz="1600" dirty="0">
                <a:solidFill>
                  <a:srgbClr val="0070C0"/>
                </a:solidFill>
              </a:rPr>
              <a:t> t</a:t>
            </a:r>
            <a:r>
              <a:rPr lang="en-GB" sz="1600" baseline="-25000" dirty="0">
                <a:solidFill>
                  <a:srgbClr val="0070C0"/>
                </a:solidFill>
              </a:rPr>
              <a:t>3</a:t>
            </a:r>
            <a:r>
              <a:rPr lang="en-GB" sz="1600" dirty="0">
                <a:solidFill>
                  <a:srgbClr val="0070C0"/>
                </a:solidFill>
              </a:rPr>
              <a:t>=0,01s?</a:t>
            </a:r>
          </a:p>
          <a:p>
            <a:pPr lvl="1"/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2: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er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frekvensen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hvis</a:t>
            </a:r>
            <a:r>
              <a:rPr lang="en-GB" sz="1600" dirty="0">
                <a:solidFill>
                  <a:srgbClr val="0070C0"/>
                </a:solidFill>
              </a:rPr>
              <a:t> t</a:t>
            </a:r>
            <a:r>
              <a:rPr lang="en-GB" sz="1600" baseline="-25000" dirty="0">
                <a:solidFill>
                  <a:srgbClr val="0070C0"/>
                </a:solidFill>
              </a:rPr>
              <a:t>3</a:t>
            </a:r>
            <a:r>
              <a:rPr lang="en-GB" sz="1600" dirty="0">
                <a:solidFill>
                  <a:srgbClr val="0070C0"/>
                </a:solidFill>
              </a:rPr>
              <a:t>=0,002s?</a:t>
            </a:r>
          </a:p>
          <a:p>
            <a:pPr lvl="1"/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3: </a:t>
            </a:r>
            <a:r>
              <a:rPr lang="en-GB" sz="1600" dirty="0" err="1">
                <a:solidFill>
                  <a:srgbClr val="0070C0"/>
                </a:solidFill>
              </a:rPr>
              <a:t>Hvordan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finner</a:t>
            </a:r>
            <a:r>
              <a:rPr lang="en-GB" sz="1600" dirty="0">
                <a:solidFill>
                  <a:srgbClr val="0070C0"/>
                </a:solidFill>
              </a:rPr>
              <a:t> vi </a:t>
            </a:r>
            <a:r>
              <a:rPr lang="en-GB" sz="1600" dirty="0" err="1">
                <a:solidFill>
                  <a:srgbClr val="0070C0"/>
                </a:solidFill>
              </a:rPr>
              <a:t>amplituden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til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signalet</a:t>
            </a:r>
            <a:r>
              <a:rPr lang="en-GB" sz="1600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4: </a:t>
            </a:r>
            <a:r>
              <a:rPr lang="en-GB" sz="1600" dirty="0" err="1">
                <a:solidFill>
                  <a:srgbClr val="0070C0"/>
                </a:solidFill>
              </a:rPr>
              <a:t>Hva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er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gjennomsnittsverdien</a:t>
            </a:r>
            <a:r>
              <a:rPr lang="en-GB" sz="1600" dirty="0">
                <a:solidFill>
                  <a:srgbClr val="0070C0"/>
                </a:solidFill>
              </a:rPr>
              <a:t> over </a:t>
            </a:r>
            <a:r>
              <a:rPr lang="en-GB" sz="1600" dirty="0" err="1">
                <a:solidFill>
                  <a:srgbClr val="0070C0"/>
                </a:solidFill>
              </a:rPr>
              <a:t>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hel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periode</a:t>
            </a:r>
            <a:r>
              <a:rPr lang="en-GB" sz="1600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5: Vis </a:t>
            </a:r>
            <a:r>
              <a:rPr lang="en-GB" sz="1600" dirty="0" err="1">
                <a:solidFill>
                  <a:srgbClr val="0070C0"/>
                </a:solidFill>
              </a:rPr>
              <a:t>grafisk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når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er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u="sng" dirty="0" err="1">
                <a:solidFill>
                  <a:srgbClr val="0070C0"/>
                </a:solidFill>
              </a:rPr>
              <a:t>endringen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i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signalet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minst</a:t>
            </a:r>
            <a:r>
              <a:rPr lang="en-GB" sz="16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GB" sz="1600" dirty="0" err="1">
                <a:solidFill>
                  <a:srgbClr val="0070C0"/>
                </a:solidFill>
              </a:rPr>
              <a:t>Spm</a:t>
            </a:r>
            <a:r>
              <a:rPr lang="en-GB" sz="1600" dirty="0">
                <a:solidFill>
                  <a:srgbClr val="0070C0"/>
                </a:solidFill>
              </a:rPr>
              <a:t> 6: </a:t>
            </a:r>
            <a:r>
              <a:rPr lang="en-GB" sz="1600" dirty="0" err="1">
                <a:solidFill>
                  <a:srgbClr val="0070C0"/>
                </a:solidFill>
              </a:rPr>
              <a:t>Begrunn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matematisk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når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u="sng" dirty="0" err="1">
                <a:solidFill>
                  <a:srgbClr val="0070C0"/>
                </a:solidFill>
              </a:rPr>
              <a:t>endringen</a:t>
            </a:r>
            <a:r>
              <a:rPr lang="en-GB" sz="1600" u="sng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i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signalet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størst</a:t>
            </a:r>
            <a:r>
              <a:rPr lang="en-GB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37AE6-A54A-4A56-8444-B48110B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1E623-1F71-41BA-8BD6-DB17039B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4" descr="fg08_01100">
            <a:extLst>
              <a:ext uri="{FF2B5EF4-FFF2-40B4-BE49-F238E27FC236}">
                <a16:creationId xmlns:a16="http://schemas.microsoft.com/office/drawing/2014/main" id="{FE1A62ED-9085-454F-9037-17CBE84F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7" b="760"/>
          <a:stretch/>
        </p:blipFill>
        <p:spPr bwMode="auto">
          <a:xfrm>
            <a:off x="6568802" y="1891004"/>
            <a:ext cx="3744417" cy="349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8316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61</a:t>
            </a:fld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3A186F-A251-40BD-B492-9815E21E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1219200"/>
          </a:xfrm>
        </p:spPr>
        <p:txBody>
          <a:bodyPr/>
          <a:lstStyle/>
          <a:p>
            <a:r>
              <a:rPr lang="nb-NO" dirty="0"/>
              <a:t>Nøtt til neste gang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EE9B38-D1FA-42DD-89ED-5FC7EF81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968256"/>
          </a:xfrm>
        </p:spPr>
        <p:txBody>
          <a:bodyPr/>
          <a:lstStyle/>
          <a:p>
            <a:r>
              <a:rPr lang="nb-NO" dirty="0"/>
              <a:t>Hva er dette?</a:t>
            </a:r>
          </a:p>
        </p:txBody>
      </p:sp>
      <p:pic>
        <p:nvPicPr>
          <p:cNvPr id="17" name="Picture 2" descr="https://www.surplussales.com/Images/Capacitors/VariableCapacitors/cav-160-110-21_.jpg">
            <a:extLst>
              <a:ext uri="{FF2B5EF4-FFF2-40B4-BE49-F238E27FC236}">
                <a16:creationId xmlns:a16="http://schemas.microsoft.com/office/drawing/2014/main" id="{B3A3A95F-8CC0-4C4C-AD5E-770E46D4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78" y="3081536"/>
            <a:ext cx="4352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Eksempel superposisjon (forts)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301BF-8497-47A1-99FE-3D0FB4AA0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Fjern v</a:t>
                </a:r>
                <a:r>
                  <a:rPr lang="nb-NO" baseline="-25000" dirty="0"/>
                  <a:t>3</a:t>
                </a:r>
                <a:r>
                  <a:rPr lang="nb-NO" dirty="0"/>
                  <a:t> og i</a:t>
                </a:r>
                <a:r>
                  <a:rPr lang="nb-NO" baseline="-25000" dirty="0"/>
                  <a:t>2</a:t>
                </a:r>
                <a:r>
                  <a:rPr lang="nb-NO" dirty="0"/>
                  <a:t> for å finne bidraget v</a:t>
                </a:r>
                <a:r>
                  <a:rPr lang="nb-NO" baseline="-25000" dirty="0"/>
                  <a:t>o1</a:t>
                </a:r>
                <a:r>
                  <a:rPr lang="nb-NO" dirty="0"/>
                  <a:t> fra v</a:t>
                </a:r>
                <a:r>
                  <a:rPr lang="nb-NO" baseline="-25000" dirty="0"/>
                  <a:t>1</a:t>
                </a:r>
              </a:p>
              <a:p>
                <a:endParaRPr lang="nb-NO" baseline="-25000" dirty="0"/>
              </a:p>
              <a:p>
                <a:endParaRPr lang="nb-NO" baseline="-25000" dirty="0"/>
              </a:p>
              <a:p>
                <a:endParaRPr lang="nb-NO" baseline="-25000" dirty="0"/>
              </a:p>
              <a:p>
                <a:endParaRPr lang="nb-NO" baseline="-25000" dirty="0"/>
              </a:p>
              <a:p>
                <a:endParaRPr lang="nb-NO" baseline="-25000" dirty="0"/>
              </a:p>
              <a:p>
                <a:endParaRPr lang="nb-NO" baseline="-25000" dirty="0"/>
              </a:p>
              <a:p>
                <a:r>
                  <a:rPr lang="nb-NO" dirty="0"/>
                  <a:t>Finner v</a:t>
                </a:r>
                <a:r>
                  <a:rPr lang="nb-NO" baseline="-25000" dirty="0"/>
                  <a:t>o1 </a:t>
                </a:r>
                <a:r>
                  <a:rPr lang="nb-NO" dirty="0"/>
                  <a:t>-bidraget </a:t>
                </a:r>
                <a:r>
                  <a:rPr lang="nb-NO" dirty="0" err="1"/>
                  <a:t>vha</a:t>
                </a:r>
                <a:r>
                  <a:rPr lang="nb-NO" dirty="0"/>
                  <a:t> </a:t>
                </a:r>
                <a:r>
                  <a:rPr lang="nb-NO" dirty="0" err="1"/>
                  <a:t>spenningsdelerformelen</a:t>
                </a:r>
                <a:r>
                  <a:rPr lang="nb-NO" dirty="0"/>
                  <a:t>: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50616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b="0" i="1" baseline="-2500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nb-NO" b="0" i="1" baseline="-25000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40+10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type m:val="skw"/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301BF-8497-47A1-99FE-3D0FB4AA0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6" t="-1250" b="-1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2E8F683-E928-A5A9-0960-F6D4A2C3C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1"/>
          <a:stretch/>
        </p:blipFill>
        <p:spPr>
          <a:xfrm>
            <a:off x="6136754" y="2793504"/>
            <a:ext cx="3809200" cy="19877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B12508C-96AE-192E-3BA0-2B8A64DB9AC3}"/>
              </a:ext>
            </a:extLst>
          </p:cNvPr>
          <p:cNvGrpSpPr/>
          <p:nvPr/>
        </p:nvGrpSpPr>
        <p:grpSpPr>
          <a:xfrm>
            <a:off x="304106" y="2569481"/>
            <a:ext cx="4109217" cy="2097187"/>
            <a:chOff x="304106" y="2569481"/>
            <a:chExt cx="4109217" cy="2097187"/>
          </a:xfrm>
        </p:grpSpPr>
        <p:pic>
          <p:nvPicPr>
            <p:cNvPr id="8" name="Picture 7" descr="Diagram, schematic&#10;&#10;Description automatically generated">
              <a:extLst>
                <a:ext uri="{FF2B5EF4-FFF2-40B4-BE49-F238E27FC236}">
                  <a16:creationId xmlns:a16="http://schemas.microsoft.com/office/drawing/2014/main" id="{B2BF06BA-3612-AB35-D1AA-3A2CA3313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06" y="2648532"/>
              <a:ext cx="4109217" cy="20181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764C64-D003-09B6-83C6-BD118C3C1096}"/>
                </a:ext>
              </a:extLst>
            </p:cNvPr>
            <p:cNvSpPr txBox="1"/>
            <p:nvPr/>
          </p:nvSpPr>
          <p:spPr>
            <a:xfrm>
              <a:off x="319255" y="3195935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5400" dirty="0" err="1">
                  <a:solidFill>
                    <a:srgbClr val="FF0000"/>
                  </a:solidFill>
                  <a:latin typeface="+mj-lt"/>
                </a:rPr>
                <a:t>X</a:t>
              </a:r>
              <a:endParaRPr lang="nb-NO" sz="5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BAEB04-7BEA-1CF7-2849-4EE0BE7D34D2}"/>
                </a:ext>
              </a:extLst>
            </p:cNvPr>
            <p:cNvSpPr txBox="1"/>
            <p:nvPr/>
          </p:nvSpPr>
          <p:spPr>
            <a:xfrm>
              <a:off x="2689017" y="2569481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5400" dirty="0" err="1">
                  <a:solidFill>
                    <a:srgbClr val="FF0000"/>
                  </a:solidFill>
                  <a:latin typeface="+mj-lt"/>
                </a:rPr>
                <a:t>X</a:t>
              </a:r>
              <a:endParaRPr lang="nb-NO" sz="5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FB427C-9888-B98F-4509-DB877F045606}"/>
              </a:ext>
            </a:extLst>
          </p:cNvPr>
          <p:cNvSpPr txBox="1"/>
          <p:nvPr/>
        </p:nvSpPr>
        <p:spPr>
          <a:xfrm>
            <a:off x="5030816" y="33324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44095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Eksempel superposisjon (forts)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1BF-8497-47A1-99FE-3D0FB4AA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Fjern v</a:t>
            </a:r>
            <a:r>
              <a:rPr lang="nb-NO" baseline="-25000" dirty="0"/>
              <a:t>1</a:t>
            </a:r>
            <a:r>
              <a:rPr lang="nb-NO" dirty="0"/>
              <a:t> og v</a:t>
            </a:r>
            <a:r>
              <a:rPr lang="nb-NO" baseline="-25000" dirty="0"/>
              <a:t>3</a:t>
            </a:r>
            <a:r>
              <a:rPr lang="nb-NO" dirty="0"/>
              <a:t> for å finne bidraget fra i</a:t>
            </a:r>
            <a:r>
              <a:rPr lang="nb-NO" baseline="-25000" dirty="0"/>
              <a:t>2</a:t>
            </a:r>
          </a:p>
          <a:p>
            <a:pPr marL="506166" lvl="1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5FBBDC7E-2157-A215-C4D4-F88BF85E8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1"/>
          <a:stretch/>
        </p:blipFill>
        <p:spPr>
          <a:xfrm>
            <a:off x="5992738" y="2793504"/>
            <a:ext cx="3967584" cy="21278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E1DFF-1D6A-215D-3309-FDD8F81F58FC}"/>
                  </a:ext>
                </a:extLst>
              </p:cNvPr>
              <p:cNvSpPr txBox="1"/>
              <p:nvPr/>
            </p:nvSpPr>
            <p:spPr>
              <a:xfrm>
                <a:off x="1672258" y="5241776"/>
                <a:ext cx="6422527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f>
                        <m:fPr>
                          <m:type m:val="skw"/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E1DFF-1D6A-215D-3309-FDD8F81F5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58" y="5241776"/>
                <a:ext cx="6422527" cy="754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C2D9D2A1-0D93-4EB0-DC04-9F73C4C9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6" y="2793504"/>
            <a:ext cx="4109217" cy="2018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454DF5-3ACD-9FE9-6620-298AA8E5E120}"/>
              </a:ext>
            </a:extLst>
          </p:cNvPr>
          <p:cNvSpPr txBox="1"/>
          <p:nvPr/>
        </p:nvSpPr>
        <p:spPr>
          <a:xfrm>
            <a:off x="314495" y="3340907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err="1">
                <a:solidFill>
                  <a:srgbClr val="FF0000"/>
                </a:solidFill>
                <a:latin typeface="+mj-lt"/>
              </a:rPr>
              <a:t>X</a:t>
            </a:r>
            <a:endParaRPr lang="nb-NO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B49C5-0133-0B56-6712-7A81FA74490E}"/>
              </a:ext>
            </a:extLst>
          </p:cNvPr>
          <p:cNvSpPr txBox="1"/>
          <p:nvPr/>
        </p:nvSpPr>
        <p:spPr>
          <a:xfrm>
            <a:off x="2646107" y="27342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err="1">
                <a:solidFill>
                  <a:srgbClr val="FF0000"/>
                </a:solidFill>
                <a:latin typeface="+mj-lt"/>
              </a:rPr>
              <a:t>X</a:t>
            </a:r>
            <a:endParaRPr lang="nb-NO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4583-D447-4297-96DD-8058217215F3}"/>
              </a:ext>
            </a:extLst>
          </p:cNvPr>
          <p:cNvSpPr txBox="1"/>
          <p:nvPr/>
        </p:nvSpPr>
        <p:spPr>
          <a:xfrm>
            <a:off x="4884420" y="34794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27201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AE94-4ED0-4354-9DB3-A2AABA3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Eksempel superposisjon (forts)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1BF-8497-47A1-99FE-3D0FB4AA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Fjern v</a:t>
            </a:r>
            <a:r>
              <a:rPr lang="nb-NO" baseline="-25000" dirty="0"/>
              <a:t>1</a:t>
            </a:r>
            <a:r>
              <a:rPr lang="nb-NO" dirty="0"/>
              <a:t> og i</a:t>
            </a:r>
            <a:r>
              <a:rPr lang="nb-NO" baseline="-25000" dirty="0"/>
              <a:t>2</a:t>
            </a:r>
            <a:r>
              <a:rPr lang="nb-NO" dirty="0"/>
              <a:t> for å finne bidraget fra v</a:t>
            </a:r>
            <a:r>
              <a:rPr lang="nb-NO" baseline="-25000" dirty="0"/>
              <a:t>3</a:t>
            </a:r>
          </a:p>
          <a:p>
            <a:pPr marL="506166" lvl="1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DDA8-31E6-4775-BDCE-D9E54465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 Mekatronikk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746B-86CA-4B56-9DFD-B15D3FF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23DBD1F5-306D-1918-46AA-476533362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1"/>
          <a:stretch/>
        </p:blipFill>
        <p:spPr>
          <a:xfrm>
            <a:off x="6486728" y="2865512"/>
            <a:ext cx="3600400" cy="2023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23398E-8CE5-FCA8-1773-19535BB0D0DF}"/>
                  </a:ext>
                </a:extLst>
              </p:cNvPr>
              <p:cNvSpPr txBox="1"/>
              <p:nvPr/>
            </p:nvSpPr>
            <p:spPr>
              <a:xfrm>
                <a:off x="1744266" y="5241776"/>
                <a:ext cx="6351290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40+10</m:t>
                          </m:r>
                        </m:den>
                      </m:f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type m:val="skw"/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23398E-8CE5-FCA8-1773-19535BB0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66" y="5241776"/>
                <a:ext cx="6351290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519B6E2-A376-A73D-92DA-EC7DFE417903}"/>
              </a:ext>
            </a:extLst>
          </p:cNvPr>
          <p:cNvSpPr txBox="1"/>
          <p:nvPr/>
        </p:nvSpPr>
        <p:spPr>
          <a:xfrm>
            <a:off x="5272658" y="335946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→</a:t>
            </a:r>
          </a:p>
        </p:txBody>
      </p:sp>
      <p:pic>
        <p:nvPicPr>
          <p:cNvPr id="12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83C55CC6-C68F-9965-BC9D-B34C8F334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" y="2865512"/>
            <a:ext cx="4109217" cy="2018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AA6ECD-BF17-BF63-B343-5722F04C558A}"/>
              </a:ext>
            </a:extLst>
          </p:cNvPr>
          <p:cNvSpPr txBox="1"/>
          <p:nvPr/>
        </p:nvSpPr>
        <p:spPr>
          <a:xfrm>
            <a:off x="2658411" y="275929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err="1">
                <a:solidFill>
                  <a:srgbClr val="FF0000"/>
                </a:solidFill>
                <a:latin typeface="+mj-lt"/>
              </a:rPr>
              <a:t>X</a:t>
            </a:r>
            <a:endParaRPr lang="nb-NO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3B994-E6B8-0E71-4638-6C12D3454832}"/>
              </a:ext>
            </a:extLst>
          </p:cNvPr>
          <p:cNvSpPr txBox="1"/>
          <p:nvPr/>
        </p:nvSpPr>
        <p:spPr>
          <a:xfrm>
            <a:off x="1809142" y="3412915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err="1">
                <a:solidFill>
                  <a:srgbClr val="FF0000"/>
                </a:solidFill>
                <a:latin typeface="+mj-lt"/>
              </a:rPr>
              <a:t>X</a:t>
            </a:r>
            <a:endParaRPr lang="nb-NO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964484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norsk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26714</TotalTime>
  <Pages>12214176</Pages>
  <Words>3573</Words>
  <Application>Microsoft Office PowerPoint</Application>
  <PresentationFormat>Custom</PresentationFormat>
  <Paragraphs>628</Paragraphs>
  <Slides>61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Cambria Math</vt:lpstr>
      <vt:lpstr>Times New Roman</vt:lpstr>
      <vt:lpstr>Wingdings</vt:lpstr>
      <vt:lpstr>uio-ppt-mal-norsk-1</vt:lpstr>
      <vt:lpstr>CorelDRAW</vt:lpstr>
      <vt:lpstr>Equation</vt:lpstr>
      <vt:lpstr>Forelesning  nr.3 analog elektronikk IN 1080 Mekatronikk</vt:lpstr>
      <vt:lpstr>Dagens temaer</vt:lpstr>
      <vt:lpstr>Kretsteoremer</vt:lpstr>
      <vt:lpstr>Superposisjon </vt:lpstr>
      <vt:lpstr>Superposisjon (forts) </vt:lpstr>
      <vt:lpstr>Eksempel superposisjon</vt:lpstr>
      <vt:lpstr>Eksempel superposisjon (forts)</vt:lpstr>
      <vt:lpstr>Eksempel superposisjon (forts) </vt:lpstr>
      <vt:lpstr>Eksempel superposisjon (forts) </vt:lpstr>
      <vt:lpstr>Eksempel superposisjon (forts) </vt:lpstr>
      <vt:lpstr>Superposisjon – eller ikke?</vt:lpstr>
      <vt:lpstr>Thévenins teorem</vt:lpstr>
      <vt:lpstr>Thévenins teorem (forts)</vt:lpstr>
      <vt:lpstr>Thévenins teorem (forts)</vt:lpstr>
      <vt:lpstr>PowerPoint Presentation</vt:lpstr>
      <vt:lpstr>Thévenins teorem (forts)</vt:lpstr>
      <vt:lpstr>Thévenins teorem (forts)</vt:lpstr>
      <vt:lpstr>Thévenins teorem (forts)</vt:lpstr>
      <vt:lpstr>Eksempel</vt:lpstr>
      <vt:lpstr>Nortons teorem</vt:lpstr>
      <vt:lpstr>Nortons teorem </vt:lpstr>
      <vt:lpstr>Nortons teorem (forts)</vt:lpstr>
      <vt:lpstr>Nortons teorem (forts)</vt:lpstr>
      <vt:lpstr>Eksempel</vt:lpstr>
      <vt:lpstr>PowerPoint Presentation</vt:lpstr>
      <vt:lpstr>Sinussignaler</vt:lpstr>
      <vt:lpstr>Amplitude og periode</vt:lpstr>
      <vt:lpstr>PowerPoint Presentation</vt:lpstr>
      <vt:lpstr>Mer om periode og frekvens</vt:lpstr>
      <vt:lpstr>Strøm- og spenningsretning </vt:lpstr>
      <vt:lpstr>Øyeblikksverdi</vt:lpstr>
      <vt:lpstr>Peak-til-peak verdi</vt:lpstr>
      <vt:lpstr>Sinussignaler med dc-offset</vt:lpstr>
      <vt:lpstr>Mer om sinusfunksjonen</vt:lpstr>
      <vt:lpstr>Mer om sinusfunksjonen (forts)</vt:lpstr>
      <vt:lpstr>Mer om sinus (forts)</vt:lpstr>
      <vt:lpstr>Mer om sinus (forts)</vt:lpstr>
      <vt:lpstr>Kondensatorer</vt:lpstr>
      <vt:lpstr>Kondensatorer (forts)</vt:lpstr>
      <vt:lpstr>Kondensatorer (forts)</vt:lpstr>
      <vt:lpstr>Kondensatorer (forts)</vt:lpstr>
      <vt:lpstr>Kondensatorer (forts)</vt:lpstr>
      <vt:lpstr>Kondensatorer (forts)</vt:lpstr>
      <vt:lpstr>Sammenheng strøm, spenning og impedans</vt:lpstr>
      <vt:lpstr>Oppsummering kondensatorens virkemåte</vt:lpstr>
      <vt:lpstr>RC-kretser</vt:lpstr>
      <vt:lpstr>Sammenheng strøm-spenning i en kondensator</vt:lpstr>
      <vt:lpstr>Sammenheng strøm-spenning i en kondensator</vt:lpstr>
      <vt:lpstr>Sammenheng strøm-spenning i seriell RC-krets</vt:lpstr>
      <vt:lpstr>Total impedans i seriell RC-krets</vt:lpstr>
      <vt:lpstr>Total impedans i seriell RC-krets (forts)</vt:lpstr>
      <vt:lpstr>Total impedans i seriell RC-krets (forts)</vt:lpstr>
      <vt:lpstr>Faseforskjell strøm - spenning</vt:lpstr>
      <vt:lpstr>Faseforskjell strøm - spenning (forts)</vt:lpstr>
      <vt:lpstr>Impedans, fasedreining og frekvens</vt:lpstr>
      <vt:lpstr>Kapasitiv reaktans</vt:lpstr>
      <vt:lpstr>Oppgave</vt:lpstr>
      <vt:lpstr>Oppgaver</vt:lpstr>
      <vt:lpstr>Oppgave</vt:lpstr>
      <vt:lpstr>Oppgave</vt:lpstr>
      <vt:lpstr>Nøtt til neste gang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aeb</dc:creator>
  <cp:lastModifiedBy>Sigbjørn Næss</cp:lastModifiedBy>
  <cp:revision>563</cp:revision>
  <cp:lastPrinted>2006-05-28T18:10:13Z</cp:lastPrinted>
  <dcterms:created xsi:type="dcterms:W3CDTF">2004-08-10T12:08:57Z</dcterms:created>
  <dcterms:modified xsi:type="dcterms:W3CDTF">2023-02-19T17:32:54Z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informasjon@uio.no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F:\lysark\2001\680n</vt:lpwstr>
  </property>
  <property fmtid="{D5CDD505-2E9C-101B-9397-08002B2CF9AE}" pid="22" name="Language">
    <vt:lpwstr>Norwegian</vt:lpwstr>
  </property>
</Properties>
</file>