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287" r:id="rId2"/>
    <p:sldId id="288" r:id="rId3"/>
    <p:sldId id="387" r:id="rId4"/>
    <p:sldId id="415" r:id="rId5"/>
    <p:sldId id="429" r:id="rId6"/>
    <p:sldId id="430" r:id="rId7"/>
    <p:sldId id="431" r:id="rId8"/>
    <p:sldId id="512" r:id="rId9"/>
    <p:sldId id="432" r:id="rId10"/>
    <p:sldId id="433" r:id="rId11"/>
    <p:sldId id="513" r:id="rId12"/>
    <p:sldId id="514" r:id="rId13"/>
    <p:sldId id="435" r:id="rId14"/>
    <p:sldId id="516" r:id="rId15"/>
    <p:sldId id="522" r:id="rId16"/>
    <p:sldId id="397" r:id="rId17"/>
    <p:sldId id="399" r:id="rId18"/>
    <p:sldId id="398" r:id="rId19"/>
    <p:sldId id="400" r:id="rId20"/>
    <p:sldId id="404" r:id="rId21"/>
    <p:sldId id="405" r:id="rId22"/>
    <p:sldId id="524" r:id="rId23"/>
    <p:sldId id="518" r:id="rId24"/>
    <p:sldId id="519" r:id="rId25"/>
    <p:sldId id="521" r:id="rId26"/>
    <p:sldId id="458" r:id="rId27"/>
    <p:sldId id="421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525" r:id="rId37"/>
    <p:sldId id="523" r:id="rId38"/>
    <p:sldId id="517" r:id="rId39"/>
  </p:sldIdLst>
  <p:sldSz cx="10401300" cy="7315200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CC"/>
    <a:srgbClr val="FCC92D"/>
    <a:srgbClr val="008EBC"/>
    <a:srgbClr val="04BAC8"/>
    <a:srgbClr val="04ADC1"/>
    <a:srgbClr val="01A1BC"/>
    <a:srgbClr val="FF3300"/>
    <a:srgbClr val="00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2" autoAdjust="0"/>
    <p:restoredTop sz="94714" autoAdjust="0"/>
  </p:normalViewPr>
  <p:slideViewPr>
    <p:cSldViewPr>
      <p:cViewPr varScale="1">
        <p:scale>
          <a:sx n="145" d="100"/>
          <a:sy n="145" d="100"/>
        </p:scale>
        <p:origin x="474" y="120"/>
      </p:cViewPr>
      <p:guideLst>
        <p:guide orient="horz" pos="2976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74700"/>
            <a:ext cx="543718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61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0488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29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7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00162" y="2145432"/>
            <a:ext cx="8581073" cy="12192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00162" y="3945632"/>
            <a:ext cx="8581073" cy="186944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" y="5995597"/>
            <a:ext cx="1188720" cy="1109472"/>
          </a:xfrm>
          <a:prstGeom prst="rect">
            <a:avLst/>
          </a:prstGeom>
        </p:spPr>
      </p:pic>
      <p:pic>
        <p:nvPicPr>
          <p:cNvPr id="6" name="Picture 5" descr="Medical Device Desig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98" y="201216"/>
            <a:ext cx="4536504" cy="1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C108-D860-4D4B-87C4-6FA8FD0AC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9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2628" y="894080"/>
            <a:ext cx="2188607" cy="5608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807" y="894080"/>
            <a:ext cx="6392466" cy="5608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F558-6264-5343-A297-CD06298375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9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1219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4389120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/>
            </a:lvl1pPr>
            <a:lvl2pPr>
              <a:lnSpc>
                <a:spcPts val="3000"/>
              </a:lnSpc>
              <a:spcBef>
                <a:spcPts val="0"/>
              </a:spcBef>
              <a:defRPr sz="2000"/>
            </a:lvl2pPr>
            <a:lvl3pPr>
              <a:lnSpc>
                <a:spcPts val="3000"/>
              </a:lnSpc>
              <a:spcBef>
                <a:spcPts val="0"/>
              </a:spcBef>
              <a:defRPr sz="1800"/>
            </a:lvl3pPr>
            <a:lvl4pPr>
              <a:lnSpc>
                <a:spcPts val="3000"/>
              </a:lnSpc>
              <a:spcBef>
                <a:spcPts val="0"/>
              </a:spcBef>
              <a:defRPr sz="1400"/>
            </a:lvl4pPr>
            <a:lvl5pPr>
              <a:lnSpc>
                <a:spcPts val="3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2098" y="6664960"/>
            <a:ext cx="2166938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587" y="6664960"/>
            <a:ext cx="936104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7096" y="6664960"/>
            <a:ext cx="780098" cy="48768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4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1" y="4700695"/>
            <a:ext cx="884110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1" y="3100496"/>
            <a:ext cx="8841105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32" indent="0">
              <a:buNone/>
              <a:defRPr sz="2000"/>
            </a:lvl2pPr>
            <a:lvl3pPr marL="1012264" indent="0">
              <a:buNone/>
              <a:defRPr sz="1800"/>
            </a:lvl3pPr>
            <a:lvl4pPr marL="1518395" indent="0">
              <a:buNone/>
              <a:defRPr sz="1500"/>
            </a:lvl4pPr>
            <a:lvl5pPr marL="2024528" indent="0">
              <a:buNone/>
              <a:defRPr sz="1500"/>
            </a:lvl5pPr>
            <a:lvl6pPr marL="2530661" indent="0">
              <a:buNone/>
              <a:defRPr sz="1500"/>
            </a:lvl6pPr>
            <a:lvl7pPr marL="3036793" indent="0">
              <a:buNone/>
              <a:defRPr sz="1500"/>
            </a:lvl7pPr>
            <a:lvl8pPr marL="3542925" indent="0">
              <a:buNone/>
              <a:defRPr sz="1500"/>
            </a:lvl8pPr>
            <a:lvl9pPr marL="40490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757-576B-EF4D-9700-0443DE0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08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0699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D97-6BD2-DD4A-97EA-2D5D21692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92947"/>
            <a:ext cx="93611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5" y="1637455"/>
            <a:ext cx="459571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2319868"/>
            <a:ext cx="459571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718" y="1637455"/>
            <a:ext cx="4597519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718" y="2319868"/>
            <a:ext cx="4597519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45E3-F26D-5F48-9B3C-B613005A7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5A85-2DB4-A94A-9780-56D67215F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BC9-7EE2-3642-912D-4C42C29ED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7" y="291253"/>
            <a:ext cx="342195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19" y="291255"/>
            <a:ext cx="5814616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7" y="1530775"/>
            <a:ext cx="342195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EEDA-D3B5-9F46-A138-1B4482F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8" y="5120641"/>
            <a:ext cx="62407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728" y="653627"/>
            <a:ext cx="62407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32" indent="0">
              <a:buNone/>
              <a:defRPr sz="3100"/>
            </a:lvl2pPr>
            <a:lvl3pPr marL="1012264" indent="0">
              <a:buNone/>
              <a:defRPr sz="2700"/>
            </a:lvl3pPr>
            <a:lvl4pPr marL="1518395" indent="0">
              <a:buNone/>
              <a:defRPr sz="2200"/>
            </a:lvl4pPr>
            <a:lvl5pPr marL="2024528" indent="0">
              <a:buNone/>
              <a:defRPr sz="2200"/>
            </a:lvl5pPr>
            <a:lvl6pPr marL="2530661" indent="0">
              <a:buNone/>
              <a:defRPr sz="2200"/>
            </a:lvl6pPr>
            <a:lvl7pPr marL="3036793" indent="0">
              <a:buNone/>
              <a:defRPr sz="2200"/>
            </a:lvl7pPr>
            <a:lvl8pPr marL="3542925" indent="0">
              <a:buNone/>
              <a:defRPr sz="2200"/>
            </a:lvl8pPr>
            <a:lvl9pPr marL="4049057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728" y="5725162"/>
            <a:ext cx="62407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0E2D-38FA-BF43-85AB-BFE78B7D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26807" y="894080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807" y="2113280"/>
            <a:ext cx="875442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6807" y="6664960"/>
            <a:ext cx="216693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7100" y="6664960"/>
            <a:ext cx="546068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137" y="6664960"/>
            <a:ext cx="78009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EDEB640-6874-6A40-8044-0F9FD6D4E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MN_IFI_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FF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61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0123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5184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02466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79625" indent="-37962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2520" indent="-316354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265415" indent="-25308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71581" indent="-2530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77748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83914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290080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796246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302412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6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b="0"/>
              <a:t>Forelesning  nr.4 analog elektronikk</a:t>
            </a:r>
            <a:br>
              <a:rPr lang="nb-NO" b="0"/>
            </a:br>
            <a:r>
              <a:rPr lang="nb-NO" b="0"/>
              <a:t>IN 1080 Mekatronikk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av RC-</a:t>
            </a:r>
            <a:r>
              <a:rPr lang="en-US" dirty="0" err="1"/>
              <a:t>kretser</a:t>
            </a:r>
            <a:endParaRPr lang="en-US" dirty="0"/>
          </a:p>
          <a:p>
            <a:r>
              <a:rPr lang="en-US" dirty="0" err="1"/>
              <a:t>Induksjon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Pulsrespons </a:t>
            </a:r>
            <a:r>
              <a:rPr lang="de-DE" dirty="0" err="1"/>
              <a:t>for</a:t>
            </a:r>
            <a:r>
              <a:rPr lang="de-DE" dirty="0"/>
              <a:t> RC-</a:t>
            </a:r>
            <a:r>
              <a:rPr lang="de-DE" dirty="0" err="1"/>
              <a:t>krets</a:t>
            </a:r>
            <a:r>
              <a:rPr lang="de-DE" dirty="0"/>
              <a:t>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6" y="1995408"/>
            <a:ext cx="9577064" cy="1237417"/>
          </a:xfrm>
        </p:spPr>
        <p:txBody>
          <a:bodyPr/>
          <a:lstStyle/>
          <a:p>
            <a:r>
              <a:rPr lang="de-DE" sz="2000" dirty="0"/>
              <a:t>Pulsrespons </a:t>
            </a:r>
            <a:r>
              <a:rPr lang="de-DE" sz="2000" dirty="0" err="1"/>
              <a:t>kan</a:t>
            </a:r>
            <a:r>
              <a:rPr lang="de-DE" sz="2000" dirty="0"/>
              <a:t> </a:t>
            </a:r>
            <a:r>
              <a:rPr lang="de-DE" sz="2000" dirty="0" err="1"/>
              <a:t>lages</a:t>
            </a:r>
            <a:r>
              <a:rPr lang="de-DE" sz="2000" dirty="0"/>
              <a:t> </a:t>
            </a:r>
            <a:r>
              <a:rPr lang="de-DE" sz="2000" dirty="0" err="1"/>
              <a:t>ved</a:t>
            </a:r>
            <a:r>
              <a:rPr lang="de-DE" sz="2000" dirty="0"/>
              <a:t> en </a:t>
            </a:r>
            <a:r>
              <a:rPr lang="de-DE" sz="2000" dirty="0" err="1"/>
              <a:t>ideel</a:t>
            </a:r>
            <a:r>
              <a:rPr lang="de-DE" sz="2000" dirty="0"/>
              <a:t> </a:t>
            </a:r>
            <a:r>
              <a:rPr lang="de-DE" sz="2000" dirty="0" err="1"/>
              <a:t>bryter</a:t>
            </a:r>
            <a:r>
              <a:rPr lang="de-DE" sz="2000" dirty="0"/>
              <a:t> </a:t>
            </a:r>
            <a:r>
              <a:rPr lang="de-DE" sz="2000" dirty="0" err="1"/>
              <a:t>som</a:t>
            </a:r>
            <a:r>
              <a:rPr lang="de-DE" sz="2000" dirty="0"/>
              <a:t> </a:t>
            </a:r>
            <a:r>
              <a:rPr lang="de-DE" sz="2000" dirty="0" err="1"/>
              <a:t>kobler</a:t>
            </a:r>
            <a:r>
              <a:rPr lang="de-DE" sz="2000" dirty="0"/>
              <a:t> en dc-</a:t>
            </a:r>
            <a:r>
              <a:rPr lang="de-DE" sz="2000" dirty="0" err="1"/>
              <a:t>kilde</a:t>
            </a:r>
            <a:r>
              <a:rPr lang="de-DE" sz="2000" dirty="0"/>
              <a:t> </a:t>
            </a:r>
            <a:r>
              <a:rPr lang="de-DE" sz="2000" dirty="0" err="1"/>
              <a:t>med</a:t>
            </a:r>
            <a:r>
              <a:rPr lang="de-DE" sz="2000" dirty="0"/>
              <a:t> </a:t>
            </a:r>
            <a:r>
              <a:rPr lang="de-DE" sz="2000" dirty="0" err="1"/>
              <a:t>spenning</a:t>
            </a:r>
            <a:r>
              <a:rPr lang="de-DE" sz="2000" dirty="0"/>
              <a:t> V</a:t>
            </a:r>
            <a:r>
              <a:rPr lang="de-DE" sz="2000" baseline="-25000" dirty="0"/>
              <a:t>F</a:t>
            </a:r>
            <a:r>
              <a:rPr lang="de-DE" sz="2000" dirty="0"/>
              <a:t> </a:t>
            </a:r>
            <a:r>
              <a:rPr lang="de-DE" sz="2000" dirty="0" err="1"/>
              <a:t>til</a:t>
            </a:r>
            <a:r>
              <a:rPr lang="de-DE" sz="2000" dirty="0"/>
              <a:t> </a:t>
            </a:r>
            <a:r>
              <a:rPr lang="de-DE" sz="2000" dirty="0" err="1"/>
              <a:t>kretsen</a:t>
            </a:r>
            <a:r>
              <a:rPr lang="de-DE" sz="2000" dirty="0"/>
              <a:t> </a:t>
            </a:r>
            <a:r>
              <a:rPr lang="de-DE" sz="2000" dirty="0" err="1"/>
              <a:t>ved</a:t>
            </a:r>
            <a:r>
              <a:rPr lang="de-DE" sz="2000" dirty="0"/>
              <a:t> </a:t>
            </a:r>
            <a:r>
              <a:rPr lang="de-DE" sz="2000" dirty="0" err="1"/>
              <a:t>tidspunkt</a:t>
            </a:r>
            <a:r>
              <a:rPr lang="de-DE" sz="2000" dirty="0"/>
              <a:t> t=0. Antar </a:t>
            </a:r>
            <a:r>
              <a:rPr lang="de-DE" sz="2000" dirty="0" err="1"/>
              <a:t>v</a:t>
            </a:r>
            <a:r>
              <a:rPr lang="de-DE" sz="2000" baseline="-25000" dirty="0" err="1"/>
              <a:t>c</a:t>
            </a:r>
            <a:r>
              <a:rPr lang="de-DE" sz="2000" dirty="0"/>
              <a:t>=0v </a:t>
            </a:r>
            <a:r>
              <a:rPr lang="de-DE" sz="2000" dirty="0" err="1"/>
              <a:t>over</a:t>
            </a:r>
            <a:r>
              <a:rPr lang="de-DE" sz="2000" dirty="0"/>
              <a:t> </a:t>
            </a:r>
            <a:r>
              <a:rPr lang="de-DE" sz="2000" dirty="0" err="1"/>
              <a:t>kondensatoren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t&lt;0</a:t>
            </a:r>
          </a:p>
          <a:p>
            <a:r>
              <a:rPr lang="de-DE" sz="2000" dirty="0" err="1"/>
              <a:t>Oppladningskurven</a:t>
            </a:r>
            <a:r>
              <a:rPr lang="de-DE" sz="2000" dirty="0"/>
              <a:t> er </a:t>
            </a:r>
            <a:r>
              <a:rPr lang="de-DE" sz="2000" dirty="0" err="1"/>
              <a:t>gitt</a:t>
            </a:r>
            <a:r>
              <a:rPr lang="de-DE" sz="2000" dirty="0"/>
              <a:t> </a:t>
            </a:r>
            <a:r>
              <a:rPr lang="de-DE" sz="2000" dirty="0" err="1"/>
              <a:t>av</a:t>
            </a:r>
            <a:endParaRPr lang="de-D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1012" name="Picture 4" descr="rc charging circuit cur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7"/>
          <a:stretch/>
        </p:blipFill>
        <p:spPr bwMode="auto">
          <a:xfrm>
            <a:off x="5560690" y="3297560"/>
            <a:ext cx="4392488" cy="29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560690" y="6033864"/>
            <a:ext cx="86409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8642" y="346683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nb-NO" sz="16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nb-NO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=V</a:t>
            </a:r>
            <a:endParaRPr lang="en-GB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20730" y="3339088"/>
            <a:ext cx="21602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9" y="4200031"/>
            <a:ext cx="3960440" cy="1986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7887" y="3383224"/>
                <a:ext cx="2775641" cy="51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nb-NO" dirty="0"/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87" y="3383224"/>
                <a:ext cx="2775641" cy="512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7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8873" y="1743948"/>
            <a:ext cx="8928992" cy="4862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dirty="0"/>
              <a:t>Når	          betyr det at </a:t>
            </a:r>
          </a:p>
          <a:p>
            <a:pPr lvl="1"/>
            <a:r>
              <a:rPr lang="nb-NO" sz="1800" dirty="0"/>
              <a:t>En helt utladet kondensator har </a:t>
            </a:r>
            <a:r>
              <a:rPr lang="nb-NO" sz="1800" dirty="0" err="1"/>
              <a:t>ca</a:t>
            </a:r>
            <a:r>
              <a:rPr lang="nb-NO" sz="1800" dirty="0"/>
              <a:t> 63% av den maksimale spenningen etter at den er koblet til en spenningkilde</a:t>
            </a:r>
          </a:p>
          <a:p>
            <a:pPr lvl="1"/>
            <a:r>
              <a:rPr lang="nb-NO" sz="1800" dirty="0"/>
              <a:t>En fullt oppladet kondensator har </a:t>
            </a:r>
            <a:r>
              <a:rPr lang="nb-NO" sz="1800" dirty="0" err="1"/>
              <a:t>ca</a:t>
            </a:r>
            <a:r>
              <a:rPr lang="nb-NO" sz="1800" dirty="0"/>
              <a:t> 37% av den opprinnelige spenningen etter at kilden er koblet fra</a:t>
            </a:r>
            <a:endParaRPr lang="nb-NO" sz="2000" dirty="0"/>
          </a:p>
          <a:p>
            <a:r>
              <a:rPr lang="nb-NO" sz="2000" dirty="0"/>
              <a:t>Opp/utladningskurvene er eksponensielle</a:t>
            </a:r>
            <a:r>
              <a:rPr lang="nb-NO" dirty="0"/>
              <a:t>	 </a:t>
            </a:r>
          </a:p>
          <a:p>
            <a:pPr marL="0" indent="0">
              <a:buFont typeface="Wingdings" pitchFamily="2" charset="2"/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1" name="Picture 4" descr="fg09_03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" y="3873624"/>
            <a:ext cx="9281130" cy="27464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8033" y="587504"/>
            <a:ext cx="8754428" cy="1219200"/>
          </a:xfrm>
        </p:spPr>
        <p:txBody>
          <a:bodyPr/>
          <a:lstStyle/>
          <a:p>
            <a:r>
              <a:rPr lang="de-DE" dirty="0"/>
              <a:t>Pulsrespons </a:t>
            </a:r>
            <a:r>
              <a:rPr lang="de-DE" dirty="0" err="1"/>
              <a:t>for</a:t>
            </a:r>
            <a:r>
              <a:rPr lang="de-DE" dirty="0"/>
              <a:t> RC-</a:t>
            </a:r>
            <a:r>
              <a:rPr lang="de-DE" dirty="0" err="1"/>
              <a:t>krets</a:t>
            </a:r>
            <a:r>
              <a:rPr lang="de-DE" dirty="0"/>
              <a:t> (3)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56234" y="1721484"/>
                <a:ext cx="7947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34" y="1721484"/>
                <a:ext cx="794705" cy="369332"/>
              </a:xfrm>
              <a:prstGeom prst="rect">
                <a:avLst/>
              </a:prstGeom>
              <a:blipFill>
                <a:blip r:embed="rId4"/>
                <a:stretch>
                  <a:fillRect l="-4615" r="-8462" b="-8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0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944416"/>
              </p:ext>
            </p:extLst>
          </p:nvPr>
        </p:nvGraphicFramePr>
        <p:xfrm>
          <a:off x="4033248" y="5045319"/>
          <a:ext cx="1872208" cy="85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495000" progId="Equation.3">
                  <p:embed/>
                </p:oleObj>
              </mc:Choice>
              <mc:Fallback>
                <p:oleObj name="Equation" r:id="rId3" imgW="1079280" imgH="495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248" y="5045319"/>
                        <a:ext cx="1872208" cy="857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08163" y="1641376"/>
            <a:ext cx="9505056" cy="460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200" dirty="0"/>
              <a:t>Generelt benytter man indeksene ‘F’ = «Final» og ‘i’=«initial»</a:t>
            </a:r>
          </a:p>
          <a:p>
            <a:endParaRPr lang="nb-NO" sz="2200" dirty="0"/>
          </a:p>
          <a:p>
            <a:r>
              <a:rPr lang="nb-NO" sz="2200" dirty="0"/>
              <a:t>Hvis man lader </a:t>
            </a:r>
            <a:r>
              <a:rPr lang="nb-NO" sz="2200" i="1" dirty="0"/>
              <a:t>ut</a:t>
            </a:r>
            <a:r>
              <a:rPr lang="nb-NO" sz="2200" dirty="0"/>
              <a:t> fra </a:t>
            </a:r>
            <a:r>
              <a:rPr lang="nb-NO" sz="2200" i="1" dirty="0"/>
              <a:t>V</a:t>
            </a:r>
            <a:r>
              <a:rPr lang="nb-NO" sz="2200" i="1" baseline="-25000" dirty="0"/>
              <a:t>F </a:t>
            </a:r>
            <a:r>
              <a:rPr lang="nb-NO" sz="2200" i="1" dirty="0"/>
              <a:t>til 0</a:t>
            </a:r>
            <a:r>
              <a:rPr lang="nb-NO" sz="2200" dirty="0"/>
              <a:t> blir formelen </a:t>
            </a:r>
          </a:p>
          <a:p>
            <a:endParaRPr lang="nb-NO" sz="2200" dirty="0"/>
          </a:p>
          <a:p>
            <a:r>
              <a:rPr lang="nb-NO" sz="2200" dirty="0"/>
              <a:t>Hvis man lader </a:t>
            </a:r>
            <a:r>
              <a:rPr lang="nb-NO" sz="2200" i="1" dirty="0"/>
              <a:t>opp</a:t>
            </a:r>
            <a:r>
              <a:rPr lang="nb-NO" sz="2200" dirty="0"/>
              <a:t> fra </a:t>
            </a:r>
            <a:r>
              <a:rPr lang="nb-NO" sz="2200" i="1" dirty="0"/>
              <a:t>0  til V</a:t>
            </a:r>
            <a:r>
              <a:rPr lang="nb-NO" sz="2200" i="1" baseline="-25000" dirty="0"/>
              <a:t>F </a:t>
            </a:r>
            <a:r>
              <a:rPr lang="nb-NO" sz="2200" dirty="0"/>
              <a:t>, blir formelen 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De generelle formlene for oppladning og utladning av en kondensator som lades opp/ut via en resistor er gitt av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	</a:t>
            </a:r>
          </a:p>
          <a:p>
            <a:pPr marL="0" indent="0">
              <a:buNone/>
            </a:pPr>
            <a:r>
              <a:rPr lang="nb-NO" sz="2200" dirty="0"/>
              <a:t>der </a:t>
            </a:r>
            <a:r>
              <a:rPr lang="nb-NO" sz="2200" i="1" dirty="0"/>
              <a:t>V</a:t>
            </a:r>
            <a:r>
              <a:rPr lang="nb-NO" sz="2200" i="1" baseline="-25000" dirty="0"/>
              <a:t>F</a:t>
            </a:r>
            <a:r>
              <a:rPr lang="nb-NO" sz="2200" dirty="0"/>
              <a:t> og </a:t>
            </a:r>
            <a:r>
              <a:rPr lang="nb-NO" sz="2200" i="1" dirty="0"/>
              <a:t>I</a:t>
            </a:r>
            <a:r>
              <a:rPr lang="nb-NO" sz="2200" i="1" baseline="-25000" dirty="0"/>
              <a:t>F</a:t>
            </a:r>
            <a:r>
              <a:rPr lang="nb-NO" sz="2200" dirty="0"/>
              <a:t> er slutt-verdiene, og </a:t>
            </a:r>
            <a:r>
              <a:rPr lang="nb-NO" sz="2200" i="1" dirty="0"/>
              <a:t>V</a:t>
            </a:r>
            <a:r>
              <a:rPr lang="nb-NO" sz="2200" i="1" baseline="-25000" dirty="0"/>
              <a:t>i</a:t>
            </a:r>
            <a:r>
              <a:rPr lang="nb-NO" sz="2200" dirty="0"/>
              <a:t> og </a:t>
            </a:r>
            <a:r>
              <a:rPr lang="nb-NO" sz="2200" i="1" dirty="0"/>
              <a:t>I</a:t>
            </a:r>
            <a:r>
              <a:rPr lang="nb-NO" sz="2200" i="1" baseline="-25000" dirty="0"/>
              <a:t>i</a:t>
            </a:r>
            <a:r>
              <a:rPr lang="nb-NO" sz="2200" dirty="0"/>
              <a:t> er startverdiene</a:t>
            </a:r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08762" y="2227774"/>
                <a:ext cx="1788182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nb-NO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762" y="2227774"/>
                <a:ext cx="1788182" cy="625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 bwMode="auto">
          <a:xfrm>
            <a:off x="715425" y="521922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50616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101233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518498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2024664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de-DE" kern="0" dirty="0"/>
              <a:t>Pulsrespons </a:t>
            </a:r>
            <a:r>
              <a:rPr lang="de-DE" kern="0" dirty="0" err="1"/>
              <a:t>for</a:t>
            </a:r>
            <a:r>
              <a:rPr lang="de-DE" kern="0" dirty="0"/>
              <a:t> RC-</a:t>
            </a:r>
            <a:r>
              <a:rPr lang="de-DE" kern="0" dirty="0" err="1"/>
              <a:t>krets</a:t>
            </a:r>
            <a:r>
              <a:rPr lang="de-DE" kern="0" dirty="0"/>
              <a:t> (4)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568802" y="3030528"/>
                <a:ext cx="2668808" cy="64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b-NO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02" y="3030528"/>
                <a:ext cx="2668808" cy="643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0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Pulsrespons </a:t>
            </a:r>
            <a:r>
              <a:rPr lang="de-DE" dirty="0" err="1"/>
              <a:t>for</a:t>
            </a:r>
            <a:r>
              <a:rPr lang="de-DE" dirty="0"/>
              <a:t> RC-</a:t>
            </a:r>
            <a:r>
              <a:rPr lang="de-DE" dirty="0" err="1"/>
              <a:t>krets</a:t>
            </a:r>
            <a:r>
              <a:rPr lang="de-DE" dirty="0"/>
              <a:t> (5)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577064" cy="4389120"/>
          </a:xfrm>
        </p:spPr>
        <p:txBody>
          <a:bodyPr/>
          <a:lstStyle/>
          <a:p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kan</a:t>
            </a:r>
            <a:r>
              <a:rPr lang="de-DE" dirty="0"/>
              <a:t> </a:t>
            </a:r>
            <a:r>
              <a:rPr lang="de-DE" dirty="0" err="1"/>
              <a:t>nå</a:t>
            </a:r>
            <a:r>
              <a:rPr lang="de-DE" dirty="0"/>
              <a:t> </a:t>
            </a:r>
            <a:r>
              <a:rPr lang="de-DE" dirty="0" err="1"/>
              <a:t>generalisere</a:t>
            </a:r>
            <a:r>
              <a:rPr lang="de-DE" dirty="0"/>
              <a:t> </a:t>
            </a:r>
            <a:r>
              <a:rPr lang="de-DE" dirty="0" err="1"/>
              <a:t>til</a:t>
            </a:r>
            <a:r>
              <a:rPr lang="de-DE" dirty="0"/>
              <a:t> en generell puls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</a:t>
            </a:r>
            <a:r>
              <a:rPr lang="de-DE" dirty="0" err="1"/>
              <a:t>hensyn</a:t>
            </a:r>
            <a:r>
              <a:rPr lang="de-DE" dirty="0"/>
              <a:t> </a:t>
            </a:r>
            <a:r>
              <a:rPr lang="de-DE" dirty="0" err="1"/>
              <a:t>til</a:t>
            </a:r>
            <a:r>
              <a:rPr lang="de-DE" dirty="0"/>
              <a:t> at </a:t>
            </a:r>
            <a:r>
              <a:rPr lang="de-DE" dirty="0" err="1"/>
              <a:t>kondensatoren</a:t>
            </a:r>
            <a:r>
              <a:rPr lang="de-DE" dirty="0"/>
              <a:t> </a:t>
            </a:r>
            <a:r>
              <a:rPr lang="de-DE" dirty="0" err="1"/>
              <a:t>eventuelt</a:t>
            </a:r>
            <a:r>
              <a:rPr lang="de-DE" dirty="0"/>
              <a:t>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lades</a:t>
            </a:r>
            <a:r>
              <a:rPr lang="de-DE" dirty="0"/>
              <a:t> </a:t>
            </a:r>
            <a:r>
              <a:rPr lang="de-DE" dirty="0" err="1"/>
              <a:t>helt</a:t>
            </a:r>
            <a:r>
              <a:rPr lang="de-DE" dirty="0"/>
              <a:t> </a:t>
            </a:r>
            <a:r>
              <a:rPr lang="de-DE" dirty="0" err="1"/>
              <a:t>opp</a:t>
            </a:r>
            <a:r>
              <a:rPr lang="de-DE" dirty="0"/>
              <a:t>/</a:t>
            </a:r>
            <a:r>
              <a:rPr lang="de-DE" dirty="0" err="1"/>
              <a:t>helt</a:t>
            </a:r>
            <a:r>
              <a:rPr lang="de-DE" dirty="0"/>
              <a:t> </a:t>
            </a:r>
            <a:r>
              <a:rPr lang="de-DE" dirty="0" err="1"/>
              <a:t>ut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60690" y="6033864"/>
            <a:ext cx="86409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60690" y="3333564"/>
            <a:ext cx="21602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73058" name="Picture 2" descr="square wave rc wave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3577061"/>
            <a:ext cx="45243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08762" y="3153544"/>
          <a:ext cx="215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533160" progId="Equation.3">
                  <p:embed/>
                </p:oleObj>
              </mc:Choice>
              <mc:Fallback>
                <p:oleObj name="Equation" r:id="rId3" imgW="1244520" imgH="5331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62" y="3153544"/>
                        <a:ext cx="215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29042" y="334622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Generelt</a:t>
            </a:r>
            <a:endParaRPr lang="en-GB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5026" y="4593704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Oppladning</a:t>
            </a:r>
          </a:p>
          <a:p>
            <a:r>
              <a:rPr lang="nb-NO" dirty="0">
                <a:latin typeface="+mn-lt"/>
              </a:rPr>
              <a:t>fra 0 til V</a:t>
            </a:r>
            <a:r>
              <a:rPr lang="nb-NO" baseline="-25000" dirty="0">
                <a:latin typeface="+mn-lt"/>
              </a:rPr>
              <a:t>F</a:t>
            </a:r>
            <a:endParaRPr lang="en-GB" baseline="-25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85026" y="5618365"/>
            <a:ext cx="14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Utladning</a:t>
            </a:r>
          </a:p>
          <a:p>
            <a:r>
              <a:rPr lang="nb-NO" dirty="0">
                <a:latin typeface="+mn-lt"/>
              </a:rPr>
              <a:t>fra V</a:t>
            </a:r>
            <a:r>
              <a:rPr lang="nb-NO" baseline="-25000" dirty="0">
                <a:latin typeface="+mn-lt"/>
              </a:rPr>
              <a:t>F </a:t>
            </a:r>
            <a:r>
              <a:rPr lang="nb-NO" dirty="0">
                <a:latin typeface="+mn-lt"/>
              </a:rPr>
              <a:t>til 0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49800" y="5659480"/>
                <a:ext cx="1720856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00" y="5659480"/>
                <a:ext cx="1720856" cy="625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4663" y="4774204"/>
                <a:ext cx="2775641" cy="512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nb-NO" dirty="0"/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663" y="4774204"/>
                <a:ext cx="2775641" cy="512448"/>
              </a:xfrm>
              <a:prstGeom prst="rect">
                <a:avLst/>
              </a:prstGeom>
              <a:blipFill>
                <a:blip r:embed="rId7"/>
                <a:stretch>
                  <a:fillRect b="-369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41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633264"/>
            <a:ext cx="8754428" cy="1008112"/>
          </a:xfrm>
        </p:spPr>
        <p:txBody>
          <a:bodyPr/>
          <a:lstStyle/>
          <a:p>
            <a:r>
              <a:rPr lang="de-DE" sz="3200" dirty="0" err="1"/>
              <a:t>Oppsummering</a:t>
            </a:r>
            <a:r>
              <a:rPr lang="de-DE" sz="3200" dirty="0"/>
              <a:t> puls- </a:t>
            </a:r>
            <a:r>
              <a:rPr lang="de-DE" sz="3200" dirty="0" err="1"/>
              <a:t>og</a:t>
            </a:r>
            <a:r>
              <a:rPr lang="de-DE" sz="3200" dirty="0"/>
              <a:t> </a:t>
            </a:r>
            <a:r>
              <a:rPr lang="de-DE" sz="3200" dirty="0" err="1"/>
              <a:t>naturlig</a:t>
            </a:r>
            <a:r>
              <a:rPr lang="de-DE" sz="3200" dirty="0"/>
              <a:t> </a:t>
            </a:r>
            <a:r>
              <a:rPr lang="de-DE" sz="3200" dirty="0" err="1"/>
              <a:t>respons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750874" y="1497360"/>
                <a:ext cx="9202303" cy="5167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030" tIns="47172" rIns="96030" bIns="47172" numCol="1" anchor="t" anchorCtr="0" compatLnSpc="1">
                <a:prstTxWarp prst="textNoShape">
                  <a:avLst/>
                </a:prstTxWarp>
              </a:bodyPr>
              <a:lstStyle>
                <a:lvl1pPr marL="311150" indent="-311150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3250" indent="-88900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966788" indent="-161925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8034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479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051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1623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195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0767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b-NO" sz="2000" dirty="0"/>
                  <a:t>Hva er viktig å kunne/huske:</a:t>
                </a:r>
              </a:p>
              <a:p>
                <a:pPr lvl="1"/>
                <a:r>
                  <a:rPr lang="nb-NO" sz="2000" b="1" dirty="0"/>
                  <a:t>Oppladning</a:t>
                </a:r>
                <a:r>
                  <a:rPr lang="nb-NO" sz="2000" dirty="0"/>
                  <a:t> og </a:t>
                </a:r>
                <a:r>
                  <a:rPr lang="nb-NO" sz="2000" b="1" dirty="0"/>
                  <a:t>utladning</a:t>
                </a:r>
                <a:r>
                  <a:rPr lang="nb-NO" sz="2000" dirty="0"/>
                  <a:t> skjer ikke momentant</a:t>
                </a:r>
              </a:p>
              <a:p>
                <a:pPr lvl="1"/>
                <a:r>
                  <a:rPr lang="nb-NO" sz="2000" dirty="0"/>
                  <a:t>Opp- og utladningskurvene er </a:t>
                </a:r>
                <a:r>
                  <a:rPr lang="nb-NO" sz="2000" b="1" dirty="0" err="1"/>
                  <a:t>eksponensielle</a:t>
                </a:r>
                <a:r>
                  <a:rPr lang="nb-NO" sz="2000" dirty="0"/>
                  <a:t>, og ikke lineære</a:t>
                </a:r>
              </a:p>
              <a:p>
                <a:pPr lvl="1"/>
                <a:r>
                  <a:rPr lang="nb-NO" sz="2000" b="1" dirty="0"/>
                  <a:t>Naturlig respons </a:t>
                </a:r>
                <a:r>
                  <a:rPr lang="nb-NO" sz="2000" dirty="0"/>
                  <a:t>er oppførselen ETTER at spenningskilden er kortsluttet (ingen påvirkning fra eksterne kilder)</a:t>
                </a:r>
              </a:p>
              <a:p>
                <a:pPr lvl="1"/>
                <a:r>
                  <a:rPr lang="nb-NO" sz="2000" b="1" dirty="0"/>
                  <a:t>Pulsrespons</a:t>
                </a:r>
                <a:r>
                  <a:rPr lang="nb-NO" sz="2000" dirty="0"/>
                  <a:t> er oppførselen når</a:t>
                </a:r>
              </a:p>
              <a:p>
                <a:pPr marL="1147763" lvl="2" indent="-342900">
                  <a:buSzPct val="100000"/>
                  <a:buFont typeface="+mj-lt"/>
                  <a:buAutoNum type="arabicPeriod"/>
                </a:pPr>
                <a:r>
                  <a:rPr lang="nb-NO" sz="1600" dirty="0"/>
                  <a:t>spenningskilden går fra </a:t>
                </a:r>
                <a:r>
                  <a:rPr lang="nb-NO" sz="1600" dirty="0" err="1"/>
                  <a:t>max</a:t>
                </a:r>
                <a:r>
                  <a:rPr lang="nb-NO" sz="1600" dirty="0"/>
                  <a:t> spenning til 0 (tilsvarer naturlig respons) </a:t>
                </a:r>
              </a:p>
              <a:p>
                <a:pPr marL="1147763" lvl="2" indent="-342900">
                  <a:buSzPct val="100000"/>
                  <a:buFont typeface="+mj-lt"/>
                  <a:buAutoNum type="arabicPeriod"/>
                </a:pPr>
                <a:r>
                  <a:rPr lang="nb-NO" sz="1600" dirty="0"/>
                  <a:t>spenningskilden går fra 0 til </a:t>
                </a:r>
                <a:r>
                  <a:rPr lang="nb-NO" sz="1600" dirty="0" err="1"/>
                  <a:t>max</a:t>
                </a:r>
                <a:r>
                  <a:rPr lang="nb-NO" sz="1600" dirty="0"/>
                  <a:t> spenning</a:t>
                </a:r>
              </a:p>
              <a:p>
                <a:pPr marL="492125" indent="-342900"/>
                <a:r>
                  <a:rPr lang="nb-NO" sz="1800" b="1" dirty="0"/>
                  <a:t>Tidskonstanten</a:t>
                </a:r>
                <a:r>
                  <a:rPr lang="nb-NO" sz="1800" dirty="0"/>
                  <a:t> </a:t>
                </a: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800" dirty="0"/>
                  <a:t>=RC sier hvor raskt utladningen eller oppladningen skjer</a:t>
                </a:r>
              </a:p>
              <a:p>
                <a:pPr marL="492125" indent="-342900"/>
                <a:endParaRPr lang="nb-NO" sz="1800" dirty="0"/>
              </a:p>
              <a:p>
                <a:pPr marL="492125" indent="-342900"/>
                <a:r>
                  <a:rPr lang="nb-NO" sz="1800" dirty="0"/>
                  <a:t>Ligningen for </a:t>
                </a:r>
                <a:r>
                  <a:rPr lang="nb-NO" sz="1800" b="1" dirty="0"/>
                  <a:t>utladning</a:t>
                </a:r>
                <a:r>
                  <a:rPr lang="nb-NO" sz="1800" dirty="0"/>
                  <a:t> er </a:t>
                </a:r>
              </a:p>
              <a:p>
                <a:pPr marL="492125" indent="-342900"/>
                <a:r>
                  <a:rPr lang="nb-NO" sz="1800" dirty="0"/>
                  <a:t>Ligningen for </a:t>
                </a:r>
                <a:r>
                  <a:rPr lang="nb-NO" sz="1800" b="1" dirty="0"/>
                  <a:t>oppladning</a:t>
                </a:r>
                <a:r>
                  <a:rPr lang="nb-NO" sz="1800" dirty="0"/>
                  <a:t> er</a:t>
                </a:r>
              </a:p>
              <a:p>
                <a:pPr marL="492125" indent="-342900"/>
                <a:r>
                  <a:rPr lang="nb-NO" sz="1800" dirty="0"/>
                  <a:t>Etter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GB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b-NO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nb-NO" sz="1800" b="1" dirty="0"/>
                  <a:t>5 </a:t>
                </a:r>
                <a:r>
                  <a:rPr lang="nb-NO" sz="1800" dirty="0"/>
                  <a:t>er kondensatoren nesten helt oppladet eller helt utladet</a:t>
                </a:r>
              </a:p>
              <a:p>
                <a:pPr marL="492125" indent="-342900"/>
                <a:r>
                  <a:rPr lang="nb-NO" sz="1800" dirty="0"/>
                  <a:t>Vi må </a:t>
                </a:r>
                <a:r>
                  <a:rPr lang="nb-NO" sz="1800" b="1" dirty="0"/>
                  <a:t>regne ut RC </a:t>
                </a:r>
                <a:r>
                  <a:rPr lang="nb-NO" sz="1800" dirty="0"/>
                  <a:t>for å finne opp/utladningstiden for en konkret RC-krets</a:t>
                </a:r>
              </a:p>
              <a:p>
                <a:pPr marL="149225" indent="0">
                  <a:buNone/>
                </a:pPr>
                <a:r>
                  <a:rPr lang="nb-NO" sz="1800" dirty="0"/>
                  <a:t> </a:t>
                </a:r>
              </a:p>
              <a:p>
                <a:endParaRPr lang="nb-NO" sz="2000" dirty="0"/>
              </a:p>
              <a:p>
                <a:endParaRPr lang="nb-NO" sz="2000" dirty="0"/>
              </a:p>
              <a:p>
                <a:endParaRPr lang="nb-NO" sz="2000" dirty="0"/>
              </a:p>
              <a:p>
                <a:endParaRPr lang="nb-NO" sz="20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874" y="1497360"/>
                <a:ext cx="9202303" cy="5167600"/>
              </a:xfrm>
              <a:prstGeom prst="rect">
                <a:avLst/>
              </a:prstGeom>
              <a:blipFill>
                <a:blip r:embed="rId3"/>
                <a:stretch>
                  <a:fillRect t="-59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57934" y="4543326"/>
                <a:ext cx="1788182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nb-NO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34" y="4543326"/>
                <a:ext cx="1788182" cy="625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57934" y="4937416"/>
                <a:ext cx="2513317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34" y="4937416"/>
                <a:ext cx="2513317" cy="625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1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F0F6-0A17-41EA-85C1-7B10AE13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Magnetfelt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induksjon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4C079-91EC-4F83-A9F3-B5795AA8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2113280"/>
            <a:ext cx="9073008" cy="4389120"/>
          </a:xfrm>
        </p:spPr>
        <p:txBody>
          <a:bodyPr/>
          <a:lstStyle/>
          <a:p>
            <a:r>
              <a:rPr lang="en-GB" sz="1800" b="1" i="1" dirty="0" err="1"/>
              <a:t>Induktorer</a:t>
            </a:r>
            <a:r>
              <a:rPr lang="en-GB" sz="1800" b="1" i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norsk</a:t>
            </a:r>
            <a:r>
              <a:rPr lang="en-GB" sz="1800" dirty="0"/>
              <a:t>: </a:t>
            </a:r>
            <a:r>
              <a:rPr lang="en-GB" sz="1800" dirty="0" err="1"/>
              <a:t>spole</a:t>
            </a:r>
            <a:r>
              <a:rPr lang="en-GB" sz="1800" dirty="0"/>
              <a:t>) er et </a:t>
            </a:r>
            <a:r>
              <a:rPr lang="en-GB" sz="1800" dirty="0" err="1"/>
              <a:t>passivt</a:t>
            </a:r>
            <a:r>
              <a:rPr lang="en-GB" sz="1800" dirty="0"/>
              <a:t>, </a:t>
            </a:r>
            <a:r>
              <a:rPr lang="en-GB" sz="1800" b="1" i="1" dirty="0" err="1"/>
              <a:t>frekvensavhengig</a:t>
            </a:r>
            <a:r>
              <a:rPr lang="en-GB" sz="1800" dirty="0"/>
              <a:t> </a:t>
            </a:r>
            <a:r>
              <a:rPr lang="en-GB" sz="1800" dirty="0" err="1"/>
              <a:t>kretselement</a:t>
            </a:r>
            <a:r>
              <a:rPr lang="en-GB" sz="1800" dirty="0"/>
              <a:t> </a:t>
            </a:r>
          </a:p>
          <a:p>
            <a:r>
              <a:rPr lang="en-GB" sz="1800" dirty="0" err="1"/>
              <a:t>Inne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 </a:t>
            </a:r>
            <a:r>
              <a:rPr lang="en-GB" sz="1800" dirty="0" err="1"/>
              <a:t>induktoren</a:t>
            </a:r>
            <a:r>
              <a:rPr lang="en-GB" sz="1800" dirty="0"/>
              <a:t> lager </a:t>
            </a:r>
            <a:r>
              <a:rPr lang="en-GB" sz="1800" dirty="0" err="1"/>
              <a:t>elektromagnetisk</a:t>
            </a:r>
            <a:r>
              <a:rPr lang="en-GB" sz="1800" dirty="0"/>
              <a:t> </a:t>
            </a:r>
            <a:r>
              <a:rPr lang="en-GB" sz="1800" dirty="0" err="1"/>
              <a:t>induksjon</a:t>
            </a:r>
            <a:r>
              <a:rPr lang="en-GB" sz="1800" dirty="0"/>
              <a:t> et </a:t>
            </a:r>
            <a:r>
              <a:rPr lang="en-GB" sz="1800" dirty="0" err="1"/>
              <a:t>magnetfelt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r>
              <a:rPr lang="en-GB" sz="1800" dirty="0"/>
              <a:t> </a:t>
            </a:r>
            <a:r>
              <a:rPr lang="en-GB" sz="1800" dirty="0" err="1"/>
              <a:t>gir</a:t>
            </a:r>
            <a:r>
              <a:rPr lang="en-GB" sz="1800" dirty="0"/>
              <a:t> et </a:t>
            </a:r>
            <a:r>
              <a:rPr lang="en-GB" sz="1800" dirty="0" err="1"/>
              <a:t>elektrisk</a:t>
            </a:r>
            <a:r>
              <a:rPr lang="en-GB" sz="1800" dirty="0"/>
              <a:t> felt (</a:t>
            </a:r>
            <a:r>
              <a:rPr lang="en-GB" sz="1800" dirty="0" err="1"/>
              <a:t>spenning</a:t>
            </a:r>
            <a:r>
              <a:rPr lang="en-GB" sz="1800" dirty="0"/>
              <a:t>) </a:t>
            </a:r>
            <a:r>
              <a:rPr lang="en-GB" sz="1800" dirty="0" err="1"/>
              <a:t>fordi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strøm</a:t>
            </a:r>
            <a:r>
              <a:rPr lang="en-GB" sz="1800" dirty="0"/>
              <a:t> </a:t>
            </a:r>
            <a:r>
              <a:rPr lang="en-GB" sz="1800" dirty="0" err="1"/>
              <a:t>varierer</a:t>
            </a:r>
            <a:endParaRPr lang="en-GB" sz="1800" dirty="0"/>
          </a:p>
          <a:p>
            <a:r>
              <a:rPr lang="en-GB" sz="1800" dirty="0" err="1"/>
              <a:t>Magnetfeltet</a:t>
            </a:r>
            <a:r>
              <a:rPr lang="en-GB" sz="1800" dirty="0"/>
              <a:t> </a:t>
            </a:r>
            <a:r>
              <a:rPr lang="en-GB" sz="1800" dirty="0" err="1"/>
              <a:t>kan</a:t>
            </a:r>
            <a:r>
              <a:rPr lang="en-GB" sz="1800" dirty="0"/>
              <a:t> </a:t>
            </a:r>
            <a:r>
              <a:rPr lang="en-GB" sz="1800" dirty="0" err="1"/>
              <a:t>også</a:t>
            </a:r>
            <a:r>
              <a:rPr lang="en-GB" sz="1800" dirty="0"/>
              <a:t> </a:t>
            </a:r>
            <a:r>
              <a:rPr lang="en-GB" sz="1800" dirty="0" err="1"/>
              <a:t>generere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ny</a:t>
            </a:r>
            <a:r>
              <a:rPr lang="en-GB" sz="1800" dirty="0"/>
              <a:t> </a:t>
            </a:r>
            <a:r>
              <a:rPr lang="en-GB" sz="1800" dirty="0" err="1"/>
              <a:t>elektrisk</a:t>
            </a:r>
            <a:r>
              <a:rPr lang="en-GB" sz="1800" dirty="0"/>
              <a:t> </a:t>
            </a:r>
            <a:r>
              <a:rPr lang="en-GB" sz="1800" dirty="0" err="1"/>
              <a:t>strøm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annen</a:t>
            </a:r>
            <a:r>
              <a:rPr lang="en-GB" sz="1800" dirty="0"/>
              <a:t> </a:t>
            </a:r>
            <a:r>
              <a:rPr lang="en-GB" sz="1800" dirty="0" err="1"/>
              <a:t>leder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nærheten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dette</a:t>
            </a:r>
            <a:r>
              <a:rPr lang="en-GB" sz="1800" dirty="0"/>
              <a:t> </a:t>
            </a:r>
            <a:r>
              <a:rPr lang="en-GB" sz="1800" dirty="0" err="1"/>
              <a:t>kan</a:t>
            </a:r>
            <a:r>
              <a:rPr lang="en-GB" sz="1800" dirty="0"/>
              <a:t> </a:t>
            </a:r>
            <a:r>
              <a:rPr lang="en-GB" sz="1800" dirty="0" err="1"/>
              <a:t>brukes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å </a:t>
            </a:r>
            <a:r>
              <a:rPr lang="en-GB" sz="1800" dirty="0" err="1"/>
              <a:t>lage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b="1" i="1" dirty="0" err="1"/>
              <a:t>transformator</a:t>
            </a:r>
            <a:endParaRPr lang="en-GB" sz="1800" b="1" i="1" dirty="0"/>
          </a:p>
          <a:p>
            <a:r>
              <a:rPr lang="en-GB" sz="1800" dirty="0"/>
              <a:t>I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b="1" i="1" dirty="0" err="1"/>
              <a:t>elektromotor</a:t>
            </a:r>
            <a:r>
              <a:rPr lang="en-GB" sz="1800" b="1" dirty="0"/>
              <a:t> </a:t>
            </a:r>
            <a:r>
              <a:rPr lang="en-GB" sz="1800" dirty="0"/>
              <a:t>lager vi et </a:t>
            </a:r>
            <a:r>
              <a:rPr lang="en-GB" sz="1800" dirty="0" err="1"/>
              <a:t>varierende</a:t>
            </a:r>
            <a:r>
              <a:rPr lang="en-GB" sz="1800" dirty="0"/>
              <a:t> </a:t>
            </a:r>
            <a:r>
              <a:rPr lang="en-GB" sz="1800" dirty="0" err="1"/>
              <a:t>magnetfelt</a:t>
            </a:r>
            <a:r>
              <a:rPr lang="en-GB" sz="1800" dirty="0"/>
              <a:t> </a:t>
            </a:r>
            <a:r>
              <a:rPr lang="en-GB" sz="1800" dirty="0" err="1"/>
              <a:t>vha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elektrisk</a:t>
            </a:r>
            <a:r>
              <a:rPr lang="en-GB" sz="1800" dirty="0"/>
              <a:t> </a:t>
            </a:r>
            <a:r>
              <a:rPr lang="en-GB" sz="1800" dirty="0" err="1"/>
              <a:t>strøm</a:t>
            </a:r>
            <a:r>
              <a:rPr lang="en-GB" sz="1800" dirty="0"/>
              <a:t>, </a:t>
            </a:r>
            <a:r>
              <a:rPr lang="en-GB" sz="1800" dirty="0" err="1"/>
              <a:t>hvor</a:t>
            </a:r>
            <a:r>
              <a:rPr lang="en-GB" sz="1800" dirty="0"/>
              <a:t> </a:t>
            </a:r>
            <a:r>
              <a:rPr lang="en-GB" sz="1800" dirty="0" err="1"/>
              <a:t>magnetfeltet</a:t>
            </a:r>
            <a:r>
              <a:rPr lang="en-GB" sz="1800" dirty="0"/>
              <a:t> </a:t>
            </a:r>
            <a:r>
              <a:rPr lang="en-GB" sz="1800" dirty="0" err="1"/>
              <a:t>brukes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å </a:t>
            </a:r>
            <a:r>
              <a:rPr lang="en-GB" sz="1800" dirty="0" err="1"/>
              <a:t>få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annen</a:t>
            </a:r>
            <a:r>
              <a:rPr lang="en-GB" sz="1800" dirty="0"/>
              <a:t> magnet </a:t>
            </a:r>
            <a:r>
              <a:rPr lang="en-GB" sz="1800" dirty="0" err="1"/>
              <a:t>til</a:t>
            </a:r>
            <a:r>
              <a:rPr lang="en-GB" sz="1800" dirty="0"/>
              <a:t> å </a:t>
            </a:r>
            <a:r>
              <a:rPr lang="en-GB" sz="1800" dirty="0" err="1"/>
              <a:t>dreie</a:t>
            </a:r>
            <a:r>
              <a:rPr lang="en-GB" sz="1800" dirty="0"/>
              <a:t> </a:t>
            </a:r>
            <a:r>
              <a:rPr lang="en-GB" sz="1800" dirty="0" err="1"/>
              <a:t>rundt</a:t>
            </a:r>
            <a:endParaRPr lang="en-GB" sz="1800" dirty="0"/>
          </a:p>
          <a:p>
            <a:r>
              <a:rPr lang="en-GB" sz="1800" dirty="0"/>
              <a:t>I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b="1" i="1" dirty="0"/>
              <a:t>generator</a:t>
            </a:r>
            <a:r>
              <a:rPr lang="en-GB" sz="1800" dirty="0"/>
              <a:t> </a:t>
            </a:r>
            <a:r>
              <a:rPr lang="en-GB" sz="1800" dirty="0" err="1"/>
              <a:t>lages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elektrisk</a:t>
            </a:r>
            <a:r>
              <a:rPr lang="en-GB" sz="1800" dirty="0"/>
              <a:t> </a:t>
            </a:r>
            <a:r>
              <a:rPr lang="en-GB" sz="1800" dirty="0" err="1"/>
              <a:t>strøm</a:t>
            </a:r>
            <a:r>
              <a:rPr lang="en-GB" sz="1800" dirty="0"/>
              <a:t> </a:t>
            </a:r>
            <a:r>
              <a:rPr lang="en-GB" sz="1800" dirty="0" err="1"/>
              <a:t>ved</a:t>
            </a:r>
            <a:r>
              <a:rPr lang="en-GB" sz="1800" dirty="0"/>
              <a:t> at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permanentmagnet</a:t>
            </a:r>
            <a:r>
              <a:rPr lang="en-GB" sz="1800" dirty="0"/>
              <a:t> </a:t>
            </a:r>
            <a:r>
              <a:rPr lang="en-GB" sz="1800" dirty="0" err="1"/>
              <a:t>roteres</a:t>
            </a:r>
            <a:r>
              <a:rPr lang="en-GB" sz="1800" dirty="0"/>
              <a:t> </a:t>
            </a:r>
            <a:r>
              <a:rPr lang="en-GB" sz="1800" dirty="0" err="1"/>
              <a:t>vha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mekanisk</a:t>
            </a:r>
            <a:r>
              <a:rPr lang="en-GB" sz="1800" dirty="0"/>
              <a:t> </a:t>
            </a:r>
            <a:r>
              <a:rPr lang="en-GB" sz="1800" dirty="0" err="1"/>
              <a:t>kraft</a:t>
            </a:r>
            <a:r>
              <a:rPr lang="en-GB" sz="1800" dirty="0"/>
              <a:t> (</a:t>
            </a:r>
            <a:r>
              <a:rPr lang="en-GB" sz="1800" dirty="0" err="1"/>
              <a:t>vind</a:t>
            </a:r>
            <a:r>
              <a:rPr lang="en-GB" sz="1800" dirty="0"/>
              <a:t>, </a:t>
            </a:r>
            <a:r>
              <a:rPr lang="en-GB" sz="1800" dirty="0" err="1"/>
              <a:t>fossefall</a:t>
            </a:r>
            <a:r>
              <a:rPr lang="en-GB" sz="1800" dirty="0"/>
              <a:t>, </a:t>
            </a:r>
            <a:r>
              <a:rPr lang="en-GB" sz="1800" dirty="0" err="1"/>
              <a:t>bølger</a:t>
            </a:r>
            <a:r>
              <a:rPr lang="en-GB" sz="1800" dirty="0"/>
              <a:t> etc) </a:t>
            </a:r>
            <a:r>
              <a:rPr lang="en-GB" sz="1800" dirty="0" err="1"/>
              <a:t>og</a:t>
            </a:r>
            <a:r>
              <a:rPr lang="en-GB" sz="1800" dirty="0"/>
              <a:t> lager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elektrisk</a:t>
            </a:r>
            <a:r>
              <a:rPr lang="en-GB" sz="1800" dirty="0"/>
              <a:t> </a:t>
            </a:r>
            <a:r>
              <a:rPr lang="en-GB" sz="1800" dirty="0" err="1"/>
              <a:t>strøm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spole</a:t>
            </a:r>
            <a:endParaRPr lang="en-GB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7E4B-B0A6-4E18-9F4F-900DC170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B51B2-6551-4C61-8857-8100BD0D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3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03280"/>
          </a:xfrm>
        </p:spPr>
        <p:txBody>
          <a:bodyPr/>
          <a:lstStyle/>
          <a:p>
            <a:r>
              <a:rPr lang="nb-NO" dirty="0"/>
              <a:t>Induktorer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43032" y="1641376"/>
            <a:ext cx="9354162" cy="4851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1800" dirty="0"/>
              <a:t>En induktor (spole) består av en isolert elektrisk leder surret rundt en metallkjerne eller et ikke-magnetisk materiale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Hver vinding rundt kjernen gir en magnetisk  feltlinje; jo flere vindinger desto flere feltlinjer og sterkere magnetfelt</a:t>
            </a:r>
          </a:p>
          <a:p>
            <a:r>
              <a:rPr lang="nb-NO" sz="1800" dirty="0"/>
              <a:t>En spole kan derfor tenkes på som en </a:t>
            </a:r>
            <a:r>
              <a:rPr lang="nb-NO" sz="1800" i="1" dirty="0"/>
              <a:t>elektromagnet</a:t>
            </a:r>
            <a:r>
              <a:rPr lang="nb-NO" sz="1800" dirty="0"/>
              <a:t>, dvs en type magnet hvor magnetfeltet lages vha en elektrisk strøm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>
              <a:latin typeface="+mj-lt"/>
            </a:endParaRPr>
          </a:p>
          <a:p>
            <a:endParaRPr lang="nb-NO" sz="1800" dirty="0"/>
          </a:p>
          <a:p>
            <a:endParaRPr lang="nb-NO" sz="1800" dirty="0"/>
          </a:p>
        </p:txBody>
      </p:sp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6" y="2416171"/>
            <a:ext cx="2298640" cy="2018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2" name="Picture 2" descr="http://upload.wikimedia.org/wikipedia/commons/a/a1/Electronic_component_indu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74" y="2648344"/>
            <a:ext cx="1571980" cy="13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C371EEDC-D5FD-4061-88D9-77C73D7AF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50" y="2648344"/>
            <a:ext cx="2871670" cy="17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Induktorer (forts)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3143" y="2505472"/>
            <a:ext cx="9295013" cy="4521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nb-NO" sz="2000" dirty="0"/>
          </a:p>
          <a:p>
            <a:r>
              <a:rPr lang="nb-NO" sz="2000" dirty="0"/>
              <a:t>Magnetfeltet lager (induserer) en elektrisk spenning som motarbeider </a:t>
            </a:r>
            <a:r>
              <a:rPr lang="nb-NO" sz="2000" i="1" dirty="0"/>
              <a:t>endringer</a:t>
            </a:r>
            <a:r>
              <a:rPr lang="nb-NO" sz="2000" dirty="0"/>
              <a:t> i strømmer gjennom spolen</a:t>
            </a:r>
          </a:p>
          <a:p>
            <a:r>
              <a:rPr lang="nb-NO" sz="2000" dirty="0"/>
              <a:t>Styrken på magnetfeltet er proporsjonal med endringen i strømmen gjennom spolen</a:t>
            </a:r>
          </a:p>
          <a:p>
            <a:r>
              <a:rPr lang="nb-NO" sz="2000" dirty="0"/>
              <a:t>Den induserte spenningen er proporsjonal med </a:t>
            </a:r>
            <a:r>
              <a:rPr lang="nb-NO" sz="2000" i="1" dirty="0"/>
              <a:t>endringen</a:t>
            </a:r>
            <a:r>
              <a:rPr lang="nb-NO" sz="2000" dirty="0"/>
              <a:t> i strømmen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Ved likestrøm vil en spole ha null induktiv impedans, mens den øker med økende frekvens</a:t>
            </a:r>
          </a:p>
          <a:p>
            <a:endParaRPr lang="nb-NO" sz="2000" dirty="0"/>
          </a:p>
          <a:p>
            <a:endParaRPr lang="nb-NO" sz="2000" dirty="0">
              <a:latin typeface="+mj-lt"/>
            </a:endParaRPr>
          </a:p>
          <a:p>
            <a:endParaRPr lang="nb-NO" sz="2000" dirty="0"/>
          </a:p>
          <a:p>
            <a:endParaRPr lang="nb-NO" sz="20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802960"/>
              </p:ext>
            </p:extLst>
          </p:nvPr>
        </p:nvGraphicFramePr>
        <p:xfrm>
          <a:off x="4330379" y="4593704"/>
          <a:ext cx="123031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393480" progId="Equation.3">
                  <p:embed/>
                </p:oleObj>
              </mc:Choice>
              <mc:Fallback>
                <p:oleObj name="Equation" r:id="rId2" imgW="495000" imgH="39348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379" y="4593704"/>
                        <a:ext cx="1230312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0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Induktorer (forts)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8122" y="2001416"/>
            <a:ext cx="9110246" cy="1656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i="1" dirty="0"/>
              <a:t>Induktans </a:t>
            </a:r>
            <a:r>
              <a:rPr lang="nb-NO" sz="2000" dirty="0"/>
              <a:t>L</a:t>
            </a:r>
            <a:r>
              <a:rPr lang="nb-NO" sz="2000" i="1" dirty="0"/>
              <a:t> </a:t>
            </a:r>
            <a:r>
              <a:rPr lang="nb-NO" sz="2000" dirty="0"/>
              <a:t>måles i </a:t>
            </a:r>
            <a:r>
              <a:rPr lang="nb-NO" sz="2000" i="1" dirty="0"/>
              <a:t>Henry=</a:t>
            </a:r>
            <a:r>
              <a:rPr lang="el-GR" sz="2000" i="1" dirty="0"/>
              <a:t>Ω</a:t>
            </a:r>
            <a:r>
              <a:rPr lang="en-GB" sz="2000" i="1" dirty="0"/>
              <a:t>s</a:t>
            </a:r>
            <a:r>
              <a:rPr lang="nb-NO" sz="2000" i="1" dirty="0"/>
              <a:t> </a:t>
            </a:r>
            <a:r>
              <a:rPr lang="nb-NO" sz="2000" dirty="0"/>
              <a:t>og uttrykker spolens evne til å indusere   spenning etterhvert som strømmen gjennom spolen endrer seg</a:t>
            </a:r>
          </a:p>
          <a:p>
            <a:r>
              <a:rPr lang="nb-NO" sz="2000" dirty="0"/>
              <a:t>Merk likheten mellom L og C, og forskjellen til R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>
              <a:latin typeface="+mj-lt"/>
            </a:endParaRP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18" y="3801616"/>
            <a:ext cx="3409129" cy="19442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16274" y="4521696"/>
          <a:ext cx="13160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419040" progId="Equation.3">
                  <p:embed/>
                </p:oleObj>
              </mc:Choice>
              <mc:Fallback>
                <p:oleObj name="Equation" r:id="rId3" imgW="685800" imgH="4190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274" y="4521696"/>
                        <a:ext cx="13160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31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Induktorer (forts)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00122" y="2001416"/>
            <a:ext cx="8358246" cy="388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dirty="0"/>
              <a:t>Motstanden mot strøm kalles for </a:t>
            </a:r>
            <a:r>
              <a:rPr lang="nb-NO" i="1" dirty="0"/>
              <a:t>induktiv reaktans </a:t>
            </a:r>
            <a:r>
              <a:rPr lang="nb-NO" dirty="0"/>
              <a:t>og er gitt av</a:t>
            </a:r>
          </a:p>
          <a:p>
            <a:endParaRPr lang="nb-NO" i="1" dirty="0"/>
          </a:p>
          <a:p>
            <a:r>
              <a:rPr lang="nb-NO" dirty="0"/>
              <a:t>Spoler har i tillegg resistans som kalles viklingsresistans </a:t>
            </a:r>
            <a:r>
              <a:rPr lang="nb-NO" i="1" dirty="0"/>
              <a:t>R</a:t>
            </a:r>
            <a:r>
              <a:rPr lang="nb-NO" i="1" baseline="-25000" dirty="0"/>
              <a:t>w</a:t>
            </a:r>
            <a:r>
              <a:rPr lang="nb-NO" dirty="0"/>
              <a:t> og skyldes at lederen har ohmsk motstand</a:t>
            </a:r>
          </a:p>
          <a:p>
            <a:endParaRPr lang="nb-NO" dirty="0"/>
          </a:p>
          <a:p>
            <a:endParaRPr lang="nb-NO" dirty="0"/>
          </a:p>
          <a:p>
            <a:endParaRPr lang="nb-NO" dirty="0">
              <a:latin typeface="+mj-lt"/>
            </a:endParaRP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83440" y="2721496"/>
          <a:ext cx="1317301" cy="41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15640" progId="Equation.3">
                  <p:embed/>
                </p:oleObj>
              </mc:Choice>
              <mc:Fallback>
                <p:oleObj name="Equation" r:id="rId2" imgW="68580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440" y="2721496"/>
                        <a:ext cx="1317301" cy="414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39" y="4507996"/>
            <a:ext cx="5779999" cy="18682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88282" y="5842347"/>
            <a:ext cx="6192688" cy="48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1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75288"/>
          </a:xfrm>
        </p:spPr>
        <p:txBody>
          <a:bodyPr/>
          <a:lstStyle/>
          <a:p>
            <a:r>
              <a:rPr lang="nb-NO" dirty="0"/>
              <a:t>Dagens temaer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625600"/>
            <a:ext cx="8754428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Analyse av RC-kretser i tidsplanet</a:t>
            </a:r>
          </a:p>
          <a:p>
            <a:pPr>
              <a:lnSpc>
                <a:spcPct val="150000"/>
              </a:lnSpc>
            </a:pPr>
            <a:r>
              <a:rPr lang="nb-NO" dirty="0"/>
              <a:t>Frekvens </a:t>
            </a:r>
            <a:r>
              <a:rPr lang="nb-NO" dirty="0" err="1"/>
              <a:t>vs</a:t>
            </a:r>
            <a:r>
              <a:rPr lang="nb-NO" dirty="0"/>
              <a:t> tid</a:t>
            </a:r>
          </a:p>
          <a:p>
            <a:pPr>
              <a:lnSpc>
                <a:spcPct val="150000"/>
              </a:lnSpc>
            </a:pPr>
            <a:r>
              <a:rPr lang="nb-NO" dirty="0"/>
              <a:t>Induksjon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Induktorer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Elektromotorer</a:t>
            </a:r>
          </a:p>
          <a:p>
            <a:pPr lvl="1">
              <a:lnSpc>
                <a:spcPct val="150000"/>
              </a:lnSpc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705272"/>
            <a:ext cx="8754428" cy="1219200"/>
          </a:xfrm>
        </p:spPr>
        <p:txBody>
          <a:bodyPr/>
          <a:lstStyle/>
          <a:p>
            <a:r>
              <a:rPr lang="nb-NO" dirty="0"/>
              <a:t>Tidskonstant i RL-kretser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10.02.2021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20</a:t>
            </a:fld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72258" y="3295698"/>
          <a:ext cx="107044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393480" progId="Equation.3">
                  <p:embed/>
                </p:oleObj>
              </mc:Choice>
              <mc:Fallback>
                <p:oleObj name="Equation" r:id="rId2" imgW="41904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258" y="3295698"/>
                        <a:ext cx="1070442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69" name="Picture 57" descr="http://cnx.org/content/m38605/latest/graphics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0" y="2133907"/>
            <a:ext cx="3888432" cy="29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8122" y="2001416"/>
            <a:ext cx="9793088" cy="4536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dirty="0"/>
              <a:t>RL-tidskonstanten er forholdet mellom induktansen og resistansen: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Tidskonstanten angir hvor fort strømmen kan endre seg i en spole: Jo større induktans, desto lengre tid tar det å endre strømmen</a:t>
            </a:r>
          </a:p>
          <a:p>
            <a:endParaRPr lang="nb-NO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100045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Strøm i RL-kretser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10.02.2021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2138" y="2001416"/>
            <a:ext cx="8966230" cy="4536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dirty="0"/>
              <a:t>Hvis en spole kobles </a:t>
            </a:r>
            <a:r>
              <a:rPr lang="nb-NO" i="1" dirty="0"/>
              <a:t>til</a:t>
            </a:r>
            <a:r>
              <a:rPr lang="nb-NO" dirty="0"/>
              <a:t> en spenningskilde vil strømmen gjennom spolen </a:t>
            </a:r>
            <a:r>
              <a:rPr lang="nb-NO" i="1" dirty="0"/>
              <a:t>øke</a:t>
            </a:r>
            <a:r>
              <a:rPr lang="nb-NO" dirty="0"/>
              <a:t> eksponensielt:</a:t>
            </a:r>
          </a:p>
          <a:p>
            <a:endParaRPr lang="nb-NO" strike="sngStrike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60" y="3081535"/>
            <a:ext cx="5842992" cy="29665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" name="Picture 2" descr="https://www.rose-hulman.edu/cleo/video/streamer.php?id=37&amp;action=attr&amp;attr=statement_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2" y="3657600"/>
            <a:ext cx="31718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7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168B-DC72-4ECE-9703-61AE2F37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Forholdet</a:t>
            </a:r>
            <a:r>
              <a:rPr lang="en-GB" dirty="0"/>
              <a:t> I-V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spole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889E-EED6-412B-9E97-3B937DCA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2113280"/>
            <a:ext cx="9505056" cy="1112272"/>
          </a:xfrm>
        </p:spPr>
        <p:txBody>
          <a:bodyPr/>
          <a:lstStyle/>
          <a:p>
            <a:r>
              <a:rPr lang="en-GB" sz="2000" dirty="0" err="1"/>
              <a:t>Mens</a:t>
            </a:r>
            <a:r>
              <a:rPr lang="en-GB" sz="2000" dirty="0"/>
              <a:t> </a:t>
            </a:r>
            <a:r>
              <a:rPr lang="en-GB" sz="2000" i="1" dirty="0" err="1"/>
              <a:t>i</a:t>
            </a:r>
            <a:r>
              <a:rPr lang="en-GB" sz="2000" i="1" baseline="-25000" dirty="0" err="1"/>
              <a:t>c</a:t>
            </a:r>
            <a:r>
              <a:rPr lang="en-GB" sz="2000" dirty="0"/>
              <a:t> ligger 90</a:t>
            </a:r>
            <a:r>
              <a:rPr lang="en-GB" sz="2000" baseline="30000" dirty="0"/>
              <a:t>o </a:t>
            </a:r>
            <a:r>
              <a:rPr lang="en-GB" sz="2000" b="1" dirty="0" err="1"/>
              <a:t>foran</a:t>
            </a:r>
            <a:r>
              <a:rPr lang="en-GB" sz="2000" baseline="30000" dirty="0"/>
              <a:t> </a:t>
            </a:r>
            <a:r>
              <a:rPr lang="en-GB" sz="2000" i="1" dirty="0" err="1"/>
              <a:t>v</a:t>
            </a:r>
            <a:r>
              <a:rPr lang="en-GB" sz="2000" i="1" baseline="-25000" dirty="0" err="1"/>
              <a:t>c</a:t>
            </a:r>
            <a:r>
              <a:rPr lang="en-GB" sz="2000" i="1" dirty="0"/>
              <a:t> 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kondensator</a:t>
            </a:r>
            <a:r>
              <a:rPr lang="en-GB" sz="2000" dirty="0"/>
              <a:t> </a:t>
            </a:r>
            <a:r>
              <a:rPr lang="en-GB" sz="2000" dirty="0" err="1"/>
              <a:t>er</a:t>
            </a:r>
            <a:r>
              <a:rPr lang="en-GB" sz="2000" dirty="0"/>
              <a:t> det </a:t>
            </a:r>
            <a:r>
              <a:rPr lang="en-GB" sz="2000" dirty="0" err="1"/>
              <a:t>motsatt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spole</a:t>
            </a:r>
            <a:r>
              <a:rPr lang="en-GB" sz="2000" dirty="0"/>
              <a:t>: </a:t>
            </a:r>
            <a:r>
              <a:rPr lang="en-GB" sz="2000" i="1" dirty="0" err="1"/>
              <a:t>i</a:t>
            </a:r>
            <a:r>
              <a:rPr lang="en-GB" sz="2000" i="1" baseline="-25000" dirty="0" err="1"/>
              <a:t>L</a:t>
            </a:r>
            <a:r>
              <a:rPr lang="en-GB" sz="2000" i="1" baseline="-25000" dirty="0"/>
              <a:t> </a:t>
            </a:r>
            <a:r>
              <a:rPr lang="en-GB" sz="2000" dirty="0"/>
              <a:t>ligger 90</a:t>
            </a:r>
            <a:r>
              <a:rPr lang="en-GB" sz="2000" baseline="30000" dirty="0"/>
              <a:t>o </a:t>
            </a:r>
            <a:r>
              <a:rPr lang="en-GB" sz="2000" b="1" dirty="0" err="1"/>
              <a:t>bak</a:t>
            </a:r>
            <a:r>
              <a:rPr lang="en-GB" sz="2000" baseline="30000" dirty="0"/>
              <a:t> </a:t>
            </a:r>
            <a:r>
              <a:rPr lang="en-GB" sz="2000" i="1" dirty="0" err="1"/>
              <a:t>v</a:t>
            </a:r>
            <a:r>
              <a:rPr lang="en-GB" sz="2000" i="1" baseline="-25000" dirty="0" err="1"/>
              <a:t>L</a:t>
            </a:r>
            <a:r>
              <a:rPr lang="en-GB" sz="2000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CA1B-2F4B-42CE-9B9F-C2C02376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10.02.2021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E23CA-5026-4B7D-96A5-C17C2645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0C757-C0FE-46A6-8297-DC77462B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A picture containing meter, light&#10;&#10;Description automatically generated">
            <a:extLst>
              <a:ext uri="{FF2B5EF4-FFF2-40B4-BE49-F238E27FC236}">
                <a16:creationId xmlns:a16="http://schemas.microsoft.com/office/drawing/2014/main" id="{5CA35E45-0113-450E-B66E-02965193A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4" y="3332479"/>
            <a:ext cx="4942385" cy="30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14" y="894080"/>
            <a:ext cx="8754428" cy="1219200"/>
          </a:xfrm>
        </p:spPr>
        <p:txBody>
          <a:bodyPr/>
          <a:lstStyle/>
          <a:p>
            <a:r>
              <a:rPr lang="nb-NO" dirty="0"/>
              <a:t>Anvendelse av spoler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6114" y="2145432"/>
            <a:ext cx="9145016" cy="417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dirty="0"/>
              <a:t>Spoler brukes mindre enn kondensatorer, men svært nyttige i noen anvendelser:</a:t>
            </a:r>
          </a:p>
          <a:p>
            <a:pPr lvl="1"/>
            <a:r>
              <a:rPr lang="nb-NO" sz="2000" dirty="0"/>
              <a:t>Fjerning av uønskede høyfrekvenssignaler i lange ledere</a:t>
            </a:r>
          </a:p>
          <a:p>
            <a:pPr lvl="1"/>
            <a:r>
              <a:rPr lang="nb-NO" sz="2000" dirty="0"/>
              <a:t>Aktive og passive filtre</a:t>
            </a:r>
          </a:p>
          <a:p>
            <a:pPr lvl="1"/>
            <a:r>
              <a:rPr lang="nb-NO" sz="2000" dirty="0"/>
              <a:t>Frekvenstuning i trådløs kommunikasjon (oscillatorer og </a:t>
            </a:r>
            <a:r>
              <a:rPr lang="nb-NO" sz="2000" dirty="0" err="1"/>
              <a:t>syntesisere</a:t>
            </a:r>
            <a:r>
              <a:rPr lang="nb-NO" sz="2000" dirty="0"/>
              <a:t>)</a:t>
            </a:r>
          </a:p>
          <a:p>
            <a:pPr lvl="1"/>
            <a:endParaRPr lang="nb-NO" sz="2000" dirty="0"/>
          </a:p>
          <a:p>
            <a:r>
              <a:rPr lang="nb-NO" sz="2000" dirty="0"/>
              <a:t>Induktiv reaktans må kontrolleres i alle elektroniske systemer</a:t>
            </a:r>
          </a:p>
          <a:p>
            <a:pPr lvl="1"/>
            <a:r>
              <a:rPr lang="nb-NO" sz="2000" dirty="0"/>
              <a:t> Setter begrensinger på bla  maksimal lengde på ledere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endParaRPr lang="nb-NO" sz="2000" dirty="0">
              <a:latin typeface="+mj-lt"/>
            </a:endParaRPr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34569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Eksempel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bruk</a:t>
            </a:r>
            <a:r>
              <a:rPr lang="en-GB" dirty="0"/>
              <a:t>: </a:t>
            </a:r>
            <a:r>
              <a:rPr lang="en-GB" dirty="0" err="1"/>
              <a:t>Delefilter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høytaler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217024" cy="536208"/>
          </a:xfrm>
        </p:spPr>
        <p:txBody>
          <a:bodyPr/>
          <a:lstStyle/>
          <a:p>
            <a:r>
              <a:rPr lang="nb-NO"/>
              <a:t>Hvert høyttalerelement er laget for et bestemt frekvensområde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 bwMode="auto">
          <a:xfrm rot="10680000">
            <a:off x="514786" y="2614281"/>
            <a:ext cx="3863817" cy="38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http://cdn.stereophile.com/images/styles/600_wide/public/115wharf.promo_.jpg?itok=3pGq_Pw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90" y="2740780"/>
            <a:ext cx="4031274" cy="36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9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Eksempel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bruk</a:t>
            </a:r>
            <a:r>
              <a:rPr lang="en-GB" dirty="0"/>
              <a:t>: </a:t>
            </a:r>
            <a:r>
              <a:rPr lang="en-GB" dirty="0" err="1"/>
              <a:t>Jordfeilbryter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217024" cy="1544320"/>
          </a:xfrm>
        </p:spPr>
        <p:txBody>
          <a:bodyPr/>
          <a:lstStyle/>
          <a:p>
            <a:r>
              <a:rPr lang="nb-NO"/>
              <a:t>Løser ut en sikring hvis det er jordfeil, dvs hvis én av de to lederne har forbindelse mot jord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1858" name="Picture 2" descr="https://upload.wikimedia.org/wikipedia/commons/a/a7/ResidualCurrentCircuitBr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94" y="4449688"/>
            <a:ext cx="33337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ilderesultat for jordfeilauto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6" y="4161656"/>
            <a:ext cx="1584176" cy="20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 descr="Bilderesul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82" y="4321172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06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75288"/>
          </a:xfrm>
        </p:spPr>
        <p:txBody>
          <a:bodyPr/>
          <a:lstStyle/>
          <a:p>
            <a:r>
              <a:rPr lang="en-GB" dirty="0" err="1"/>
              <a:t>Elektromotorer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785392"/>
            <a:ext cx="6912768" cy="4389120"/>
          </a:xfrm>
        </p:spPr>
        <p:txBody>
          <a:bodyPr/>
          <a:lstStyle/>
          <a:p>
            <a:r>
              <a:rPr lang="en-GB" sz="2000" dirty="0" err="1"/>
              <a:t>Grunnlaget</a:t>
            </a:r>
            <a:r>
              <a:rPr lang="en-GB" sz="2000" dirty="0"/>
              <a:t> for den </a:t>
            </a:r>
            <a:r>
              <a:rPr lang="en-GB" sz="2000" dirty="0" err="1"/>
              <a:t>industrielle</a:t>
            </a:r>
            <a:r>
              <a:rPr lang="en-GB" sz="2000" dirty="0"/>
              <a:t> </a:t>
            </a:r>
            <a:r>
              <a:rPr lang="en-GB" sz="2000" dirty="0" err="1"/>
              <a:t>revolusjonen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slutten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1800-tallet</a:t>
            </a:r>
          </a:p>
          <a:p>
            <a:r>
              <a:rPr lang="en-GB" sz="2000" dirty="0"/>
              <a:t>Den </a:t>
            </a:r>
            <a:r>
              <a:rPr lang="en-GB" sz="2000" dirty="0" err="1"/>
              <a:t>effekten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motor </a:t>
            </a:r>
            <a:r>
              <a:rPr lang="en-GB" sz="2000" dirty="0" err="1"/>
              <a:t>leverer</a:t>
            </a:r>
            <a:r>
              <a:rPr lang="en-GB" sz="2000" dirty="0"/>
              <a:t> </a:t>
            </a:r>
            <a:r>
              <a:rPr lang="en-GB" sz="2000" dirty="0" err="1"/>
              <a:t>måles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kW </a:t>
            </a:r>
            <a:r>
              <a:rPr lang="en-GB" sz="2000" dirty="0" err="1"/>
              <a:t>eller</a:t>
            </a:r>
            <a:r>
              <a:rPr lang="en-GB" sz="2000" dirty="0"/>
              <a:t> </a:t>
            </a:r>
            <a:r>
              <a:rPr lang="en-GB" sz="2000" dirty="0" err="1"/>
              <a:t>hestekrefter</a:t>
            </a:r>
            <a:r>
              <a:rPr lang="en-GB" sz="2000" dirty="0"/>
              <a:t> (</a:t>
            </a:r>
            <a:r>
              <a:rPr lang="en-GB" sz="2000" dirty="0" err="1"/>
              <a:t>historisk</a:t>
            </a:r>
            <a:r>
              <a:rPr lang="en-GB" sz="2000" dirty="0"/>
              <a:t>)</a:t>
            </a:r>
          </a:p>
          <a:p>
            <a:pPr lvl="1"/>
            <a:r>
              <a:rPr lang="en-GB" sz="1600" dirty="0"/>
              <a:t>1 </a:t>
            </a:r>
            <a:r>
              <a:rPr lang="en-GB" sz="1600" dirty="0" err="1"/>
              <a:t>Hk</a:t>
            </a:r>
            <a:r>
              <a:rPr lang="en-GB" sz="1600" dirty="0"/>
              <a:t> ≈ 736 W</a:t>
            </a:r>
          </a:p>
          <a:p>
            <a:r>
              <a:rPr lang="en-GB" sz="2000" dirty="0" err="1"/>
              <a:t>Utviklingen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</a:t>
            </a:r>
            <a:r>
              <a:rPr lang="en-GB" sz="2000" dirty="0" err="1"/>
              <a:t>effektive</a:t>
            </a:r>
            <a:r>
              <a:rPr lang="en-GB" sz="2000" dirty="0"/>
              <a:t> (</a:t>
            </a:r>
            <a:r>
              <a:rPr lang="en-GB" sz="2000" dirty="0" err="1"/>
              <a:t>mest</a:t>
            </a:r>
            <a:r>
              <a:rPr lang="en-GB" sz="2000" dirty="0"/>
              <a:t> </a:t>
            </a:r>
            <a:r>
              <a:rPr lang="en-GB" sz="2000" dirty="0" err="1"/>
              <a:t>mulig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</a:t>
            </a:r>
            <a:r>
              <a:rPr lang="en-GB" sz="2000" dirty="0" err="1"/>
              <a:t>strøm</a:t>
            </a:r>
            <a:r>
              <a:rPr lang="en-GB" sz="2000" dirty="0"/>
              <a:t> </a:t>
            </a:r>
            <a:r>
              <a:rPr lang="en-GB" sz="2000" dirty="0" err="1"/>
              <a:t>omdannes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</a:t>
            </a:r>
            <a:r>
              <a:rPr lang="en-GB" sz="2000" dirty="0" err="1"/>
              <a:t>bevegelse</a:t>
            </a:r>
            <a:r>
              <a:rPr lang="en-GB" sz="2000" dirty="0"/>
              <a:t>, </a:t>
            </a:r>
            <a:r>
              <a:rPr lang="en-GB" sz="2000" dirty="0" err="1"/>
              <a:t>ikke</a:t>
            </a:r>
            <a:r>
              <a:rPr lang="en-GB" sz="2000" dirty="0"/>
              <a:t> </a:t>
            </a:r>
            <a:r>
              <a:rPr lang="en-GB" sz="2000" dirty="0" err="1"/>
              <a:t>varme</a:t>
            </a:r>
            <a:r>
              <a:rPr lang="en-GB" sz="2000" dirty="0"/>
              <a:t>) er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viktig</a:t>
            </a:r>
            <a:r>
              <a:rPr lang="en-GB" sz="2000" dirty="0"/>
              <a:t> for tog og </a:t>
            </a:r>
            <a:r>
              <a:rPr lang="en-GB" sz="2000" dirty="0" err="1"/>
              <a:t>elbiler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Elektromotorer</a:t>
            </a:r>
            <a:r>
              <a:rPr lang="en-GB" sz="2000" dirty="0"/>
              <a:t> </a:t>
            </a:r>
            <a:r>
              <a:rPr lang="en-GB" sz="2000" dirty="0" err="1"/>
              <a:t>lages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størrelser</a:t>
            </a:r>
            <a:r>
              <a:rPr lang="en-GB" sz="2000" dirty="0"/>
              <a:t> </a:t>
            </a:r>
            <a:r>
              <a:rPr lang="en-GB" sz="2000" dirty="0" err="1"/>
              <a:t>fra</a:t>
            </a:r>
            <a:r>
              <a:rPr lang="en-GB" sz="2000" dirty="0"/>
              <a:t> </a:t>
            </a:r>
            <a:r>
              <a:rPr lang="en-GB" sz="2000" dirty="0" err="1"/>
              <a:t>milliWatt</a:t>
            </a:r>
            <a:r>
              <a:rPr lang="en-GB" sz="2000" dirty="0"/>
              <a:t> (0.001W) </a:t>
            </a:r>
            <a:r>
              <a:rPr lang="en-GB" sz="2000" dirty="0" err="1"/>
              <a:t>til</a:t>
            </a:r>
            <a:r>
              <a:rPr lang="en-GB" sz="2000" dirty="0"/>
              <a:t> 100 </a:t>
            </a:r>
            <a:r>
              <a:rPr lang="en-GB" sz="2000" dirty="0" err="1"/>
              <a:t>MegaWatt</a:t>
            </a:r>
            <a:r>
              <a:rPr lang="en-GB" sz="2000" dirty="0"/>
              <a:t> (100 000 000 W)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8" name="Picture 4" descr="https://www.elektromotoren-online.nl/data/articles/images/big/b_1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97" y="417240"/>
            <a:ext cx="25576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ebayimg.com/images/g/aAUAAOSwMKpUZcWs/s-l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70" y="5169768"/>
            <a:ext cx="17412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g.directindustry.com/images_di/photo-mg/30286-25430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62" y="2654019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90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Nøtt til neste gang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gjør denne kretsen? (dvs hva er sammenhengen mellom V</a:t>
            </a:r>
            <a:r>
              <a:rPr lang="nb-NO" baseline="-25000" dirty="0"/>
              <a:t>in</a:t>
            </a:r>
            <a:r>
              <a:rPr lang="nb-NO" dirty="0"/>
              <a:t> og V</a:t>
            </a:r>
            <a:r>
              <a:rPr lang="nb-NO" baseline="-25000" dirty="0"/>
              <a:t>o</a:t>
            </a:r>
            <a:r>
              <a:rPr lang="nb-NO" dirty="0"/>
              <a:t> når bryterene åpnes og lukkes?)  Anta ideelle kondensatorer</a:t>
            </a:r>
            <a:endParaRPr lang="nb-NO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27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441576"/>
            <a:ext cx="76200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9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9505056" cy="1219200"/>
          </a:xfrm>
        </p:spPr>
        <p:txBody>
          <a:bodyPr/>
          <a:lstStyle/>
          <a:p>
            <a:r>
              <a:rPr lang="nb-NO" sz="3200" dirty="0"/>
              <a:t>Impedans i resistorer, kondensatorer, spoler og ledere ved høye frekvenser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220808"/>
            <a:ext cx="9505056" cy="4389120"/>
          </a:xfrm>
        </p:spPr>
        <p:txBody>
          <a:bodyPr/>
          <a:lstStyle/>
          <a:p>
            <a:r>
              <a:rPr lang="nb-NO" dirty="0"/>
              <a:t>Har antatt hittil at ledere null resistans, og at resistans er konstant og frekvensuavhengig </a:t>
            </a:r>
          </a:p>
          <a:p>
            <a:r>
              <a:rPr lang="nb-NO" dirty="0"/>
              <a:t>Virkelighetens verden er mer kompleks:</a:t>
            </a:r>
          </a:p>
          <a:p>
            <a:pPr lvl="1"/>
            <a:r>
              <a:rPr lang="nb-NO" dirty="0"/>
              <a:t>Resistansen i ledere er frekvensavhengig</a:t>
            </a:r>
          </a:p>
          <a:p>
            <a:pPr lvl="1"/>
            <a:r>
              <a:rPr lang="nb-NO" dirty="0"/>
              <a:t>Kondensatorer blir til spoler ved høye frekvenser</a:t>
            </a:r>
          </a:p>
          <a:p>
            <a:pPr lvl="1"/>
            <a:r>
              <a:rPr lang="nb-NO" dirty="0"/>
              <a:t>Spoler blir til kondensatorer ved høye frekvenser</a:t>
            </a:r>
          </a:p>
          <a:p>
            <a:pPr lvl="1"/>
            <a:r>
              <a:rPr lang="nb-NO" dirty="0"/>
              <a:t>Resistorer blir til kondensatorer ved middels høye frekvenser og spoler ved veldig høye frekvenser</a:t>
            </a:r>
          </a:p>
          <a:p>
            <a:r>
              <a:rPr lang="nb-NO" b="1" dirty="0"/>
              <a:t>Konsekvens: </a:t>
            </a:r>
            <a:r>
              <a:rPr lang="nb-NO" dirty="0"/>
              <a:t>En krets må designes for et bestemt frekvensområde og vil ikke nødvendigvis fungere utenfor dette!</a:t>
            </a:r>
          </a:p>
          <a:p>
            <a:pPr lvl="1"/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B23A2-54FF-D605-3CCE-CE57BF193437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926078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1F7FD3-C50F-9796-BA26-45B7CB37C0F7}"/>
              </a:ext>
            </a:extLst>
          </p:cNvPr>
          <p:cNvSpPr txBox="1"/>
          <p:nvPr/>
        </p:nvSpPr>
        <p:spPr>
          <a:xfrm rot="890997">
            <a:off x="4141515" y="298385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98" y="899810"/>
            <a:ext cx="6264696" cy="1219200"/>
          </a:xfrm>
        </p:spPr>
        <p:txBody>
          <a:bodyPr/>
          <a:lstStyle/>
          <a:p>
            <a:r>
              <a:rPr lang="nb-NO" dirty="0"/>
              <a:t>Nøyaktigere modell av ledere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80" y="2073424"/>
            <a:ext cx="6505646" cy="4466456"/>
          </a:xfrm>
        </p:spPr>
        <p:txBody>
          <a:bodyPr/>
          <a:lstStyle/>
          <a:p>
            <a:r>
              <a:rPr lang="nb-NO" sz="1900" dirty="0"/>
              <a:t>Ideell: Ledere har ikke kapasitans eller induktans, men noe resistans</a:t>
            </a:r>
          </a:p>
          <a:p>
            <a:r>
              <a:rPr lang="nb-NO" sz="1900" dirty="0"/>
              <a:t>Fysisk leder: Nærhet til andre ledere og hvordan den er plassert kan lage parasittkapasitans og -induktans </a:t>
            </a:r>
          </a:p>
          <a:p>
            <a:r>
              <a:rPr lang="nb-NO" sz="1900" dirty="0"/>
              <a:t>Eddystrømmer går på tvers av magnetfeltet ved ac</a:t>
            </a:r>
          </a:p>
          <a:p>
            <a:r>
              <a:rPr lang="nb-NO" sz="1900" dirty="0"/>
              <a:t>Skin-effekten skyldes </a:t>
            </a:r>
            <a:r>
              <a:rPr lang="nb-NO" sz="1900" dirty="0" err="1"/>
              <a:t>Eddystrømmer</a:t>
            </a:r>
            <a:r>
              <a:rPr lang="nb-NO" sz="1900" dirty="0"/>
              <a:t> som reduserer det effektive tverrsnittet med frekvensen (strømmen går bare langs ytterkanten av lederen); resistansen øker med økende frekvens</a:t>
            </a:r>
          </a:p>
          <a:p>
            <a:r>
              <a:rPr lang="nb-NO" sz="1900" dirty="0"/>
              <a:t>Signaler med ulike frekvenser vil  møte ulik resistans gjennom samme leder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82" y="3729608"/>
            <a:ext cx="283323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c/c7/Skineffect_reason.svg/220px-Skineffect_reas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96" y="-79413"/>
            <a:ext cx="158417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1/Skin_depth.svg/325px-Skin_dept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97" y="2220549"/>
            <a:ext cx="1847486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 flipV="1">
            <a:off x="6310160" y="3513584"/>
            <a:ext cx="1208883" cy="3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4098" idx="1"/>
          </p:cNvCxnSpPr>
          <p:nvPr/>
        </p:nvCxnSpPr>
        <p:spPr bwMode="auto">
          <a:xfrm>
            <a:off x="4336554" y="5313784"/>
            <a:ext cx="295232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000850" y="1569368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+mn-lt"/>
              </a:rPr>
              <a:t>Strømretning</a:t>
            </a:r>
            <a:endParaRPr lang="en-GB" sz="16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 flipV="1">
            <a:off x="8371738" y="1641376"/>
            <a:ext cx="429312" cy="97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000850" y="201216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+mn-lt"/>
              </a:rPr>
              <a:t>Magnetfelt</a:t>
            </a:r>
            <a:endParaRPr lang="en-GB" sz="16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17" idx="3"/>
          </p:cNvCxnSpPr>
          <p:nvPr/>
        </p:nvCxnSpPr>
        <p:spPr bwMode="auto">
          <a:xfrm>
            <a:off x="8144112" y="370493"/>
            <a:ext cx="1024521" cy="4067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004248" y="904412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+mn-lt"/>
              </a:rPr>
              <a:t>Eddystrøm</a:t>
            </a:r>
            <a:endParaRPr lang="en-GB" sz="1600" dirty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22" idx="3"/>
          </p:cNvCxnSpPr>
          <p:nvPr/>
        </p:nvCxnSpPr>
        <p:spPr bwMode="auto">
          <a:xfrm>
            <a:off x="8181173" y="1073689"/>
            <a:ext cx="5243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803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/>
              <a:t>Kapasitans for seriekoblede kondensatorer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3237792"/>
            <a:ext cx="9433048" cy="3228120"/>
          </a:xfrm>
        </p:spPr>
        <p:txBody>
          <a:bodyPr/>
          <a:lstStyle/>
          <a:p>
            <a:r>
              <a:rPr lang="nb-NO" sz="2000" dirty="0"/>
              <a:t>Hver kondensator lagrer samme ladning fordi strømmen mellom hvert element er den samme:</a:t>
            </a:r>
          </a:p>
          <a:p>
            <a:r>
              <a:rPr lang="nb-NO" sz="2000" dirty="0"/>
              <a:t>KVL gir at</a:t>
            </a:r>
          </a:p>
          <a:p>
            <a:r>
              <a:rPr lang="nb-NO" sz="2000" dirty="0"/>
              <a:t>Dette gir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Utrykket har samme form som resistorer i </a:t>
            </a:r>
            <a:r>
              <a:rPr lang="nb-NO" sz="2000" i="1" dirty="0"/>
              <a:t>parallell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66" y="1929408"/>
            <a:ext cx="2736304" cy="1270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95352"/>
              </p:ext>
            </p:extLst>
          </p:nvPr>
        </p:nvGraphicFramePr>
        <p:xfrm>
          <a:off x="2752378" y="3648687"/>
          <a:ext cx="3143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203112" progId="Equation.3">
                  <p:embed/>
                </p:oleObj>
              </mc:Choice>
              <mc:Fallback>
                <p:oleObj name="Equation" r:id="rId4" imgW="1459866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378" y="3648687"/>
                        <a:ext cx="31432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35641"/>
              </p:ext>
            </p:extLst>
          </p:nvPr>
        </p:nvGraphicFramePr>
        <p:xfrm>
          <a:off x="2208690" y="4017151"/>
          <a:ext cx="27606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203200" progId="Equation.3">
                  <p:embed/>
                </p:oleObj>
              </mc:Choice>
              <mc:Fallback>
                <p:oleObj name="Equation" r:id="rId6" imgW="1282700" imgH="203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690" y="4017151"/>
                        <a:ext cx="276066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96194" y="4881736"/>
          <a:ext cx="7877150" cy="10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81500" imgH="571500" progId="Equation.3">
                  <p:embed/>
                </p:oleObj>
              </mc:Choice>
              <mc:Fallback>
                <p:oleObj name="Equation" r:id="rId8" imgW="4381500" imgH="5715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194" y="4881736"/>
                        <a:ext cx="7877150" cy="1025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89429" y="233392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>
                <a:latin typeface="+mn-lt"/>
              </a:rPr>
              <a:t>V=Q/C</a:t>
            </a:r>
            <a:endParaRPr lang="nb-NO" dirty="0">
              <a:latin typeface="+mn-lt"/>
            </a:endParaRPr>
          </a:p>
        </p:txBody>
      </p:sp>
      <p:graphicFrame>
        <p:nvGraphicFramePr>
          <p:cNvPr id="125026" name="Object 98"/>
          <p:cNvGraphicFramePr>
            <a:graphicFrameLocks noChangeAspect="1"/>
          </p:cNvGraphicFramePr>
          <p:nvPr/>
        </p:nvGraphicFramePr>
        <p:xfrm>
          <a:off x="6784826" y="1976987"/>
          <a:ext cx="108012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393480" progId="Equation.3">
                  <p:embed/>
                </p:oleObj>
              </mc:Choice>
              <mc:Fallback>
                <p:oleObj name="Equation" r:id="rId10" imgW="355320" imgH="393480" progId="Equation.3">
                  <p:embed/>
                  <p:pic>
                    <p:nvPicPr>
                      <p:cNvPr id="125026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826" y="1976987"/>
                        <a:ext cx="108012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3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Nøyaktigere modell av resistor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929408"/>
            <a:ext cx="9186476" cy="2016224"/>
          </a:xfrm>
        </p:spPr>
        <p:txBody>
          <a:bodyPr/>
          <a:lstStyle/>
          <a:p>
            <a:r>
              <a:rPr lang="nb-NO" sz="1800" dirty="0"/>
              <a:t>Ideell: Impedans er uavhengig av frekvens</a:t>
            </a:r>
          </a:p>
          <a:p>
            <a:r>
              <a:rPr lang="nb-NO" sz="1800" dirty="0"/>
              <a:t>I praksis blir resistorer kompliserte kretser når frekvensen blir høy (GHz)</a:t>
            </a:r>
          </a:p>
          <a:p>
            <a:r>
              <a:rPr lang="nb-NO" sz="1800" dirty="0"/>
              <a:t>Årsak: Resistorer bygges med flere ulike materialer med ulike egenskaper for å gi ideell resistans innenfor et bestemt frekvensområde</a:t>
            </a:r>
          </a:p>
          <a:p>
            <a:r>
              <a:rPr lang="nb-NO" sz="1800" dirty="0"/>
              <a:t>Utenfor dette området er karakteristikken langt fra ideell</a:t>
            </a:r>
          </a:p>
          <a:p>
            <a:r>
              <a:rPr lang="nb-NO" sz="1800" dirty="0"/>
              <a:t>Signaler med ulike frekvenser vil  møte ulik resistans gjennom samme leder</a:t>
            </a:r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94" y="4424358"/>
            <a:ext cx="3984493" cy="22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FE6BC3-CC5D-6A96-5D05-E3A85EE60ECB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273332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Nøyaktigere modell av resistor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18" y="3081536"/>
            <a:ext cx="4752528" cy="2981325"/>
          </a:xfrm>
        </p:spPr>
        <p:txBody>
          <a:bodyPr/>
          <a:lstStyle/>
          <a:p>
            <a:r>
              <a:rPr lang="nb-NO" sz="2000" dirty="0"/>
              <a:t>Ideell karakteristikk</a:t>
            </a:r>
          </a:p>
          <a:p>
            <a:r>
              <a:rPr lang="nb-NO" sz="2000" dirty="0"/>
              <a:t>Fysisk karakteristikk</a:t>
            </a:r>
          </a:p>
          <a:p>
            <a:pPr lvl="1"/>
            <a:r>
              <a:rPr lang="nb-NO" sz="1800" dirty="0"/>
              <a:t>0 til 20 MHz: Ideell</a:t>
            </a:r>
          </a:p>
          <a:p>
            <a:pPr lvl="1"/>
            <a:r>
              <a:rPr lang="nb-NO" sz="1800" dirty="0"/>
              <a:t>100Mhz til 10GHz: Kapasitansen dominerer</a:t>
            </a:r>
          </a:p>
          <a:p>
            <a:pPr lvl="1"/>
            <a:r>
              <a:rPr lang="nb-NO" sz="1800" dirty="0"/>
              <a:t>10-30 GHz: Brått fall i Z (resonans)</a:t>
            </a:r>
          </a:p>
          <a:p>
            <a:pPr lvl="1"/>
            <a:r>
              <a:rPr lang="nb-NO" sz="1800" dirty="0"/>
              <a:t>Fra 30 GHz : Induktans dominerer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6" y="1785392"/>
            <a:ext cx="3024336" cy="17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9991" y="3641066"/>
            <a:ext cx="4381500" cy="2981325"/>
            <a:chOff x="5229486" y="3628603"/>
            <a:chExt cx="4381500" cy="2981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486" y="3628603"/>
              <a:ext cx="4381500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5920730" y="3934173"/>
              <a:ext cx="33123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3256434" y="3297560"/>
            <a:ext cx="5544616" cy="649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3328442" y="3729608"/>
            <a:ext cx="4872299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16CEA9-819C-CA05-4B5C-5D1C6E39D66C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12555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Nøyaktigere modell av kondensator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70" y="3729608"/>
            <a:ext cx="4096826" cy="210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2138" y="2361456"/>
            <a:ext cx="8755062" cy="4176464"/>
          </a:xfrm>
        </p:spPr>
        <p:txBody>
          <a:bodyPr/>
          <a:lstStyle/>
          <a:p>
            <a:r>
              <a:rPr lang="nb-NO" sz="2000" dirty="0"/>
              <a:t>Ideell karakteristikk: Impedansen faller proporsjonalt med frekvensen</a:t>
            </a:r>
          </a:p>
          <a:p>
            <a:r>
              <a:rPr lang="nb-NO" sz="2000" dirty="0"/>
              <a:t>I praksis blir også kondensatoren en komplisert krets etter hvert som frekvensen øker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6806C-7F6C-4023-67AD-86516ACB019A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3964104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Nøyaktigere modell av kondensator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85" y="2001416"/>
            <a:ext cx="3600400" cy="184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23" y="3801616"/>
            <a:ext cx="4276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3183070"/>
            <a:ext cx="4968552" cy="3021135"/>
          </a:xfrm>
        </p:spPr>
        <p:txBody>
          <a:bodyPr/>
          <a:lstStyle/>
          <a:p>
            <a:r>
              <a:rPr lang="nb-NO" sz="2000" dirty="0"/>
              <a:t>Ideell karakteristikk</a:t>
            </a:r>
          </a:p>
          <a:p>
            <a:r>
              <a:rPr lang="nb-NO" sz="2000" dirty="0"/>
              <a:t>Fysisk karakteristikk</a:t>
            </a:r>
          </a:p>
          <a:p>
            <a:pPr lvl="1"/>
            <a:r>
              <a:rPr lang="nb-NO" sz="1600" dirty="0"/>
              <a:t>Under 1 GHz: Nær ideell kondensator</a:t>
            </a:r>
          </a:p>
          <a:p>
            <a:pPr lvl="1"/>
            <a:r>
              <a:rPr lang="nb-NO" sz="1600" dirty="0"/>
              <a:t>1 til 10 GHz: Fall i impedansen (resonans)</a:t>
            </a:r>
          </a:p>
          <a:p>
            <a:pPr lvl="1"/>
            <a:r>
              <a:rPr lang="nb-NO" sz="1600" dirty="0"/>
              <a:t>Over 10 GHz: Induktiv impedans dominerer og kondensatoren oppfører seg mer som en spole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3256434" y="3456461"/>
            <a:ext cx="5366571" cy="1849186"/>
          </a:xfrm>
          <a:custGeom>
            <a:avLst/>
            <a:gdLst>
              <a:gd name="connsiteX0" fmla="*/ 0 w 4869712"/>
              <a:gd name="connsiteY0" fmla="*/ 0 h 2923954"/>
              <a:gd name="connsiteX1" fmla="*/ 1786270 w 4869712"/>
              <a:gd name="connsiteY1" fmla="*/ 691116 h 2923954"/>
              <a:gd name="connsiteX2" fmla="*/ 4178595 w 4869712"/>
              <a:gd name="connsiteY2" fmla="*/ 1307805 h 2923954"/>
              <a:gd name="connsiteX3" fmla="*/ 4869712 w 4869712"/>
              <a:gd name="connsiteY3" fmla="*/ 2923954 h 29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9712" h="2923954">
                <a:moveTo>
                  <a:pt x="0" y="0"/>
                </a:moveTo>
                <a:cubicBezTo>
                  <a:pt x="544919" y="236574"/>
                  <a:pt x="1089838" y="473149"/>
                  <a:pt x="1786270" y="691116"/>
                </a:cubicBezTo>
                <a:cubicBezTo>
                  <a:pt x="2482702" y="909083"/>
                  <a:pt x="3664688" y="935665"/>
                  <a:pt x="4178595" y="1307805"/>
                </a:cubicBezTo>
                <a:cubicBezTo>
                  <a:pt x="4692502" y="1679945"/>
                  <a:pt x="4781107" y="2301949"/>
                  <a:pt x="4869712" y="292395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415130" y="3801615"/>
            <a:ext cx="4869712" cy="1656184"/>
          </a:xfrm>
          <a:custGeom>
            <a:avLst/>
            <a:gdLst>
              <a:gd name="connsiteX0" fmla="*/ 0 w 4614531"/>
              <a:gd name="connsiteY0" fmla="*/ 0 h 2994968"/>
              <a:gd name="connsiteX1" fmla="*/ 2509284 w 4614531"/>
              <a:gd name="connsiteY1" fmla="*/ 2764465 h 2994968"/>
              <a:gd name="connsiteX2" fmla="*/ 4614531 w 4614531"/>
              <a:gd name="connsiteY2" fmla="*/ 2647507 h 29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4531" h="2994968">
                <a:moveTo>
                  <a:pt x="0" y="0"/>
                </a:moveTo>
                <a:cubicBezTo>
                  <a:pt x="870098" y="1161607"/>
                  <a:pt x="1740196" y="2323214"/>
                  <a:pt x="2509284" y="2764465"/>
                </a:cubicBezTo>
                <a:cubicBezTo>
                  <a:pt x="3278372" y="3205716"/>
                  <a:pt x="3946451" y="2926611"/>
                  <a:pt x="4614531" y="264750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2F50D-844B-0461-2CEA-BFC594450FDE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340670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Nøyaktigere modell av induktor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1616328"/>
          </a:xfrm>
        </p:spPr>
        <p:txBody>
          <a:bodyPr/>
          <a:lstStyle/>
          <a:p>
            <a:r>
              <a:rPr lang="nb-NO" sz="2000" dirty="0"/>
              <a:t>Ideell induktor: Lineær sammenheng mellom impedans og frekvens</a:t>
            </a:r>
          </a:p>
          <a:p>
            <a:r>
              <a:rPr lang="nb-NO" sz="2000" dirty="0"/>
              <a:t>I praksis mer komplisert, men allikevel enklere enn resistorer og kondensatorer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76" y="4017640"/>
            <a:ext cx="3971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01970-DC63-46FD-FCBB-D33CF1DE9394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2236046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Nøyaktigere modell av induktor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2617336"/>
            <a:ext cx="4608512" cy="3920584"/>
          </a:xfrm>
        </p:spPr>
        <p:txBody>
          <a:bodyPr/>
          <a:lstStyle/>
          <a:p>
            <a:r>
              <a:rPr lang="nb-NO" sz="2000" dirty="0"/>
              <a:t>Ideell karakteristikk:</a:t>
            </a:r>
          </a:p>
          <a:p>
            <a:r>
              <a:rPr lang="nb-NO" sz="2000" dirty="0"/>
              <a:t>Fysisk karakteristikk</a:t>
            </a:r>
          </a:p>
          <a:p>
            <a:pPr lvl="1"/>
            <a:endParaRPr lang="nb-NO" sz="1600" dirty="0"/>
          </a:p>
          <a:p>
            <a:pPr lvl="1"/>
            <a:r>
              <a:rPr lang="nb-NO" sz="1600" dirty="0"/>
              <a:t>Under 1GHz: Følger ideell induktor</a:t>
            </a:r>
          </a:p>
          <a:p>
            <a:pPr lvl="1"/>
            <a:r>
              <a:rPr lang="nb-NO" sz="1600" dirty="0"/>
              <a:t>1-10 GHz: Sterkt økning i impedansen (resonans)</a:t>
            </a:r>
          </a:p>
          <a:p>
            <a:pPr lvl="1"/>
            <a:r>
              <a:rPr lang="nb-NO" sz="1600" dirty="0"/>
              <a:t>Over 10 GHz: Parasittkapasitansen </a:t>
            </a:r>
            <a:r>
              <a:rPr lang="nb-NO" sz="1800" dirty="0"/>
              <a:t>dominerer</a:t>
            </a:r>
            <a:r>
              <a:rPr lang="nb-NO" sz="1600" dirty="0"/>
              <a:t> fullstendig og spolen oppfører seg som en kondensator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82" y="3369568"/>
            <a:ext cx="4896544" cy="33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54" y="1962217"/>
            <a:ext cx="3600400" cy="140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616474" y="2865512"/>
            <a:ext cx="5616624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688482" y="3297560"/>
            <a:ext cx="4176464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2DFFE1-7ACB-9288-C04A-114682F465BD}"/>
              </a:ext>
            </a:extLst>
          </p:cNvPr>
          <p:cNvSpPr txBox="1"/>
          <p:nvPr/>
        </p:nvSpPr>
        <p:spPr>
          <a:xfrm rot="890997">
            <a:off x="7169843" y="412884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IKKE PENSUM</a:t>
            </a:r>
          </a:p>
        </p:txBody>
      </p:sp>
    </p:spTree>
    <p:extLst>
      <p:ext uri="{BB962C8B-B14F-4D97-AF65-F5344CB8AC3E}">
        <p14:creationId xmlns:p14="http://schemas.microsoft.com/office/powerpoint/2010/main" val="2755220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E7AE-85A2-47E0-B604-4F59485E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92" y="633264"/>
            <a:ext cx="8754428" cy="1219200"/>
          </a:xfrm>
        </p:spPr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Oppgaver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676F-7BA4-46AB-A4D4-72C9C99F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895988"/>
            <a:ext cx="8754428" cy="4785948"/>
          </a:xfrm>
        </p:spPr>
        <p:txBody>
          <a:bodyPr/>
          <a:lstStyle/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1: </a:t>
            </a:r>
            <a:r>
              <a:rPr lang="en-GB" sz="1400" dirty="0" err="1">
                <a:solidFill>
                  <a:srgbClr val="0070C0"/>
                </a:solidFill>
              </a:rPr>
              <a:t>Gitt</a:t>
            </a:r>
            <a:r>
              <a:rPr lang="en-GB" sz="1400" dirty="0">
                <a:solidFill>
                  <a:srgbClr val="0070C0"/>
                </a:solidFill>
              </a:rPr>
              <a:t> RC-</a:t>
            </a:r>
            <a:r>
              <a:rPr lang="en-GB" sz="1400" dirty="0" err="1">
                <a:solidFill>
                  <a:srgbClr val="0070C0"/>
                </a:solidFill>
              </a:rPr>
              <a:t>kretsen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oppe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til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høyre</a:t>
            </a:r>
            <a:r>
              <a:rPr lang="en-GB" sz="1400" dirty="0">
                <a:solidFill>
                  <a:srgbClr val="0070C0"/>
                </a:solidFill>
              </a:rPr>
              <a:t>.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sammenhengen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mellom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</a:t>
            </a:r>
            <a:r>
              <a:rPr lang="en-GB" sz="1400" baseline="-25000" dirty="0" err="1">
                <a:solidFill>
                  <a:srgbClr val="0070C0"/>
                </a:solidFill>
              </a:rPr>
              <a:t>out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</a:t>
            </a:r>
            <a:r>
              <a:rPr lang="en-GB" sz="1400" baseline="-25000" dirty="0" err="1">
                <a:solidFill>
                  <a:srgbClr val="0070C0"/>
                </a:solidFill>
              </a:rPr>
              <a:t>c</a:t>
            </a:r>
            <a:r>
              <a:rPr lang="en-GB" sz="1400" dirty="0">
                <a:solidFill>
                  <a:srgbClr val="0070C0"/>
                </a:solidFill>
              </a:rPr>
              <a:t>?</a:t>
            </a:r>
          </a:p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2: </a:t>
            </a:r>
            <a:r>
              <a:rPr lang="en-GB" sz="1400" dirty="0" err="1">
                <a:solidFill>
                  <a:srgbClr val="0070C0"/>
                </a:solidFill>
              </a:rPr>
              <a:t>Hvordan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kan</a:t>
            </a:r>
            <a:r>
              <a:rPr lang="en-GB" sz="1400" dirty="0">
                <a:solidFill>
                  <a:srgbClr val="0070C0"/>
                </a:solidFill>
              </a:rPr>
              <a:t> vi </a:t>
            </a:r>
            <a:r>
              <a:rPr lang="en-GB" sz="1400" dirty="0" err="1">
                <a:solidFill>
                  <a:srgbClr val="0070C0"/>
                </a:solidFill>
              </a:rPr>
              <a:t>finne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fasevinkelen</a:t>
            </a:r>
            <a:r>
              <a:rPr lang="en-GB" sz="1400" dirty="0">
                <a:solidFill>
                  <a:srgbClr val="0070C0"/>
                </a:solidFill>
              </a:rPr>
              <a:t> (</a:t>
            </a:r>
            <a:r>
              <a:rPr lang="en-GB" sz="1400" dirty="0" err="1">
                <a:solidFill>
                  <a:srgbClr val="0070C0"/>
                </a:solidFill>
              </a:rPr>
              <a:t>faseforskyvning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mellom</a:t>
            </a:r>
            <a:r>
              <a:rPr lang="en-GB" sz="1400" dirty="0">
                <a:solidFill>
                  <a:srgbClr val="0070C0"/>
                </a:solidFill>
              </a:rPr>
              <a:t> Z</a:t>
            </a:r>
            <a:r>
              <a:rPr lang="en-GB" sz="1400" baseline="-250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R) for </a:t>
            </a:r>
            <a:r>
              <a:rPr lang="en-GB" sz="1400" dirty="0" err="1">
                <a:solidFill>
                  <a:srgbClr val="0070C0"/>
                </a:solidFill>
              </a:rPr>
              <a:t>denne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kretsen</a:t>
            </a:r>
            <a:r>
              <a:rPr lang="en-GB" sz="1400" dirty="0">
                <a:solidFill>
                  <a:srgbClr val="0070C0"/>
                </a:solidFill>
              </a:rPr>
              <a:t>?</a:t>
            </a:r>
          </a:p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3:</a:t>
            </a:r>
            <a:r>
              <a:rPr lang="en-GB" sz="1400" dirty="0">
                <a:solidFill>
                  <a:srgbClr val="0070C0"/>
                </a:solidFill>
              </a:rPr>
              <a:t> Anta at R=1k</a:t>
            </a:r>
            <a:r>
              <a:rPr lang="el-GR" sz="1400" dirty="0">
                <a:solidFill>
                  <a:srgbClr val="0070C0"/>
                </a:solidFill>
              </a:rPr>
              <a:t>Ω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C=0,01</a:t>
            </a:r>
            <a:r>
              <a:rPr lang="el-GR" sz="1400" dirty="0">
                <a:solidFill>
                  <a:srgbClr val="0070C0"/>
                </a:solidFill>
              </a:rPr>
              <a:t>μ</a:t>
            </a:r>
            <a:r>
              <a:rPr lang="en-GB" sz="1400" dirty="0">
                <a:solidFill>
                  <a:srgbClr val="0070C0"/>
                </a:solidFill>
              </a:rPr>
              <a:t>F. Finn den </a:t>
            </a:r>
            <a:r>
              <a:rPr lang="en-GB" sz="1400" dirty="0" err="1">
                <a:solidFill>
                  <a:srgbClr val="0070C0"/>
                </a:solidFill>
              </a:rPr>
              <a:t>totale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impedansen</a:t>
            </a:r>
            <a:r>
              <a:rPr lang="en-GB" sz="1400" dirty="0">
                <a:solidFill>
                  <a:srgbClr val="0070C0"/>
                </a:solidFill>
              </a:rPr>
              <a:t> Z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fasevinkelen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l-GR" sz="1400" dirty="0">
                <a:solidFill>
                  <a:srgbClr val="0070C0"/>
                </a:solidFill>
              </a:rPr>
              <a:t>θ 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mellom</a:t>
            </a:r>
            <a:r>
              <a:rPr lang="en-GB" sz="1400" dirty="0">
                <a:solidFill>
                  <a:srgbClr val="0070C0"/>
                </a:solidFill>
              </a:rPr>
              <a:t> R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Z for </a:t>
            </a:r>
            <a:r>
              <a:rPr lang="en-GB" sz="1400" dirty="0" err="1">
                <a:solidFill>
                  <a:srgbClr val="0070C0"/>
                </a:solidFill>
              </a:rPr>
              <a:t>følgende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tre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frekvenser</a:t>
            </a:r>
            <a:r>
              <a:rPr lang="en-GB" sz="1400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GB" sz="1100" dirty="0" err="1">
                <a:solidFill>
                  <a:srgbClr val="0070C0"/>
                </a:solidFill>
              </a:rPr>
              <a:t>Spm</a:t>
            </a:r>
            <a:r>
              <a:rPr lang="en-GB" sz="1100" dirty="0">
                <a:solidFill>
                  <a:srgbClr val="0070C0"/>
                </a:solidFill>
              </a:rPr>
              <a:t> 3.1: 10 kHz</a:t>
            </a:r>
          </a:p>
          <a:p>
            <a:pPr lvl="1"/>
            <a:r>
              <a:rPr lang="en-GB" sz="1100" dirty="0" err="1">
                <a:solidFill>
                  <a:srgbClr val="0070C0"/>
                </a:solidFill>
              </a:rPr>
              <a:t>Spm</a:t>
            </a:r>
            <a:r>
              <a:rPr lang="en-GB" sz="1100" dirty="0">
                <a:solidFill>
                  <a:srgbClr val="0070C0"/>
                </a:solidFill>
              </a:rPr>
              <a:t> 3.2: 20 kHz</a:t>
            </a:r>
          </a:p>
          <a:p>
            <a:pPr lvl="1"/>
            <a:r>
              <a:rPr lang="en-GB" sz="1100" dirty="0" err="1">
                <a:solidFill>
                  <a:srgbClr val="0070C0"/>
                </a:solidFill>
              </a:rPr>
              <a:t>Spm</a:t>
            </a:r>
            <a:r>
              <a:rPr lang="en-GB" sz="1100" dirty="0">
                <a:solidFill>
                  <a:srgbClr val="0070C0"/>
                </a:solidFill>
              </a:rPr>
              <a:t> 3.3: 30 kHz</a:t>
            </a:r>
          </a:p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4: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er</a:t>
            </a:r>
            <a:r>
              <a:rPr lang="en-GB" sz="1400" b="1" dirty="0">
                <a:solidFill>
                  <a:srgbClr val="0070C0"/>
                </a:solidFill>
              </a:rPr>
              <a:t> </a:t>
            </a:r>
            <a:r>
              <a:rPr lang="en-GB" sz="1400" b="1" dirty="0" err="1">
                <a:solidFill>
                  <a:srgbClr val="0070C0"/>
                </a:solidFill>
              </a:rPr>
              <a:t>V</a:t>
            </a:r>
            <a:r>
              <a:rPr lang="en-GB" sz="1400" b="1" baseline="-25000" dirty="0" err="1">
                <a:solidFill>
                  <a:srgbClr val="0070C0"/>
                </a:solidFill>
              </a:rPr>
              <a:t>out</a:t>
            </a:r>
            <a:r>
              <a:rPr lang="en-GB" sz="1400" b="1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uttrykt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ved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b="1" dirty="0">
                <a:solidFill>
                  <a:srgbClr val="0070C0"/>
                </a:solidFill>
              </a:rPr>
              <a:t>V</a:t>
            </a:r>
            <a:r>
              <a:rPr lang="en-GB" sz="1400" b="1" baseline="-25000" dirty="0">
                <a:solidFill>
                  <a:srgbClr val="0070C0"/>
                </a:solidFill>
              </a:rPr>
              <a:t>in</a:t>
            </a:r>
            <a:r>
              <a:rPr lang="en-GB" sz="1400" b="1" dirty="0">
                <a:solidFill>
                  <a:srgbClr val="0070C0"/>
                </a:solidFill>
              </a:rPr>
              <a:t>, R 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b="1" dirty="0" err="1">
                <a:solidFill>
                  <a:srgbClr val="0070C0"/>
                </a:solidFill>
              </a:rPr>
              <a:t>X</a:t>
            </a:r>
            <a:r>
              <a:rPr lang="en-GB" sz="1400" b="1" baseline="-25000" dirty="0" err="1">
                <a:solidFill>
                  <a:srgbClr val="0070C0"/>
                </a:solidFill>
              </a:rPr>
              <a:t>c</a:t>
            </a:r>
            <a:r>
              <a:rPr lang="en-GB" sz="1400" dirty="0">
                <a:solidFill>
                  <a:srgbClr val="0070C0"/>
                </a:solidFill>
              </a:rPr>
              <a:t>?</a:t>
            </a:r>
          </a:p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5: </a:t>
            </a:r>
            <a:r>
              <a:rPr lang="en-GB" sz="1400" dirty="0" err="1">
                <a:solidFill>
                  <a:srgbClr val="0070C0"/>
                </a:solidFill>
              </a:rPr>
              <a:t>Forklar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som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skjer</a:t>
            </a:r>
            <a:r>
              <a:rPr lang="en-GB" sz="1400" dirty="0">
                <a:solidFill>
                  <a:srgbClr val="0070C0"/>
                </a:solidFill>
              </a:rPr>
              <a:t> med </a:t>
            </a:r>
            <a:r>
              <a:rPr lang="en-GB" sz="1400" dirty="0" err="1">
                <a:solidFill>
                  <a:srgbClr val="0070C0"/>
                </a:solidFill>
              </a:rPr>
              <a:t>amplituden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til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b="1" dirty="0" err="1">
                <a:solidFill>
                  <a:srgbClr val="0070C0"/>
                </a:solidFill>
              </a:rPr>
              <a:t>V</a:t>
            </a:r>
            <a:r>
              <a:rPr lang="en-GB" sz="1400" b="1" baseline="-25000" dirty="0" err="1">
                <a:solidFill>
                  <a:srgbClr val="0070C0"/>
                </a:solidFill>
              </a:rPr>
              <a:t>out</a:t>
            </a:r>
            <a:r>
              <a:rPr lang="en-GB" sz="1400" b="1" baseline="-250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når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frekvensen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til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b="1" dirty="0">
                <a:solidFill>
                  <a:srgbClr val="0070C0"/>
                </a:solidFill>
              </a:rPr>
              <a:t>V</a:t>
            </a:r>
            <a:r>
              <a:rPr lang="en-GB" sz="1400" b="1" baseline="-25000" dirty="0">
                <a:solidFill>
                  <a:srgbClr val="0070C0"/>
                </a:solidFill>
              </a:rPr>
              <a:t>in</a:t>
            </a:r>
            <a:r>
              <a:rPr lang="en-GB" sz="1400" baseline="-250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øker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6: </a:t>
            </a:r>
            <a:r>
              <a:rPr lang="en-GB" sz="1400" dirty="0" err="1">
                <a:solidFill>
                  <a:srgbClr val="0070C0"/>
                </a:solidFill>
              </a:rPr>
              <a:t>Forklar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som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skjer</a:t>
            </a:r>
            <a:r>
              <a:rPr lang="en-GB" sz="1400" dirty="0">
                <a:solidFill>
                  <a:srgbClr val="0070C0"/>
                </a:solidFill>
              </a:rPr>
              <a:t> med </a:t>
            </a:r>
            <a:r>
              <a:rPr lang="en-GB" sz="1400" dirty="0" err="1">
                <a:solidFill>
                  <a:srgbClr val="0070C0"/>
                </a:solidFill>
              </a:rPr>
              <a:t>fasevinkelen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mellom</a:t>
            </a:r>
            <a:r>
              <a:rPr lang="en-GB" sz="1400" dirty="0">
                <a:solidFill>
                  <a:srgbClr val="0070C0"/>
                </a:solidFill>
              </a:rPr>
              <a:t> V</a:t>
            </a:r>
            <a:r>
              <a:rPr lang="en-GB" sz="1400" baseline="-25000" dirty="0">
                <a:solidFill>
                  <a:srgbClr val="0070C0"/>
                </a:solidFill>
              </a:rPr>
              <a:t>in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</a:t>
            </a:r>
            <a:r>
              <a:rPr lang="en-GB" sz="1400" baseline="-25000" dirty="0" err="1">
                <a:solidFill>
                  <a:srgbClr val="0070C0"/>
                </a:solidFill>
              </a:rPr>
              <a:t>out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når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frekvensen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til</a:t>
            </a:r>
            <a:r>
              <a:rPr lang="en-GB" sz="1400" dirty="0">
                <a:solidFill>
                  <a:srgbClr val="0070C0"/>
                </a:solidFill>
              </a:rPr>
              <a:t> V</a:t>
            </a:r>
            <a:r>
              <a:rPr lang="en-GB" sz="1400" baseline="-25000" dirty="0">
                <a:solidFill>
                  <a:srgbClr val="0070C0"/>
                </a:solidFill>
              </a:rPr>
              <a:t>in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øker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7</a:t>
            </a:r>
            <a:r>
              <a:rPr lang="en-GB" sz="1400" dirty="0">
                <a:solidFill>
                  <a:srgbClr val="0070C0"/>
                </a:solidFill>
              </a:rPr>
              <a:t>: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skjer</a:t>
            </a:r>
            <a:r>
              <a:rPr lang="en-GB" sz="1400" dirty="0">
                <a:solidFill>
                  <a:srgbClr val="0070C0"/>
                </a:solidFill>
              </a:rPr>
              <a:t> med </a:t>
            </a:r>
            <a:r>
              <a:rPr lang="en-GB" sz="1400" dirty="0" err="1">
                <a:solidFill>
                  <a:srgbClr val="0070C0"/>
                </a:solidFill>
              </a:rPr>
              <a:t>tidsforsinkelsen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mellom</a:t>
            </a:r>
            <a:r>
              <a:rPr lang="en-GB" sz="1400" dirty="0">
                <a:solidFill>
                  <a:srgbClr val="0070C0"/>
                </a:solidFill>
              </a:rPr>
              <a:t> V</a:t>
            </a:r>
            <a:r>
              <a:rPr lang="en-GB" sz="1400" baseline="-25000" dirty="0">
                <a:solidFill>
                  <a:srgbClr val="0070C0"/>
                </a:solidFill>
              </a:rPr>
              <a:t>in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og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</a:t>
            </a:r>
            <a:r>
              <a:rPr lang="en-GB" sz="1400" baseline="-25000" dirty="0" err="1">
                <a:solidFill>
                  <a:srgbClr val="0070C0"/>
                </a:solidFill>
              </a:rPr>
              <a:t>out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når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frekvensen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til</a:t>
            </a:r>
            <a:r>
              <a:rPr lang="en-GB" sz="1400" dirty="0">
                <a:solidFill>
                  <a:srgbClr val="0070C0"/>
                </a:solidFill>
              </a:rPr>
              <a:t> V</a:t>
            </a:r>
            <a:r>
              <a:rPr lang="en-GB" sz="1400" baseline="-25000" dirty="0">
                <a:solidFill>
                  <a:srgbClr val="0070C0"/>
                </a:solidFill>
              </a:rPr>
              <a:t>in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øker</a:t>
            </a:r>
            <a:r>
              <a:rPr lang="en-GB" sz="1400" dirty="0">
                <a:solidFill>
                  <a:srgbClr val="0070C0"/>
                </a:solidFill>
              </a:rPr>
              <a:t>?</a:t>
            </a:r>
          </a:p>
          <a:p>
            <a:pPr lvl="1"/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B4B24-F62E-4261-8428-D684DE84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DBD6-8345-4110-84DC-3FA94E69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627AE2D-7AA6-4264-B58F-6A38668CF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16" y="110024"/>
            <a:ext cx="3240360" cy="17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97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6738-7590-4E32-8D28-6AAC9AEF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0070C0"/>
                </a:solidFill>
              </a:rPr>
              <a:t>Oppgaver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36AD-7ADB-4E59-82CF-3FC5D7D2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1 </a:t>
            </a:r>
            <a:r>
              <a:rPr lang="nb-NO" sz="1400" dirty="0">
                <a:solidFill>
                  <a:srgbClr val="0070C0"/>
                </a:solidFill>
              </a:rPr>
              <a:t>: Hva er faseforskjellen mellom strøm og spenning gjennom en kondensator?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2: </a:t>
            </a:r>
            <a:r>
              <a:rPr lang="nb-NO" sz="1400" dirty="0">
                <a:solidFill>
                  <a:srgbClr val="0070C0"/>
                </a:solidFill>
              </a:rPr>
              <a:t>Hva er formelen for tidskonstanten til en spole, og hva sier den?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3-1 </a:t>
            </a:r>
            <a:r>
              <a:rPr lang="nb-NO" sz="1400" dirty="0">
                <a:solidFill>
                  <a:srgbClr val="0070C0"/>
                </a:solidFill>
              </a:rPr>
              <a:t>: Hva er en kondensators impedans ved f = 0 Hz, og hva kan den erstattes med i dette tilfellet?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3-2 </a:t>
            </a:r>
            <a:r>
              <a:rPr lang="nb-NO" sz="1400" dirty="0">
                <a:solidFill>
                  <a:srgbClr val="0070C0"/>
                </a:solidFill>
              </a:rPr>
              <a:t>: Hva er en kondensators impedans ved  f ≈ ∞ og hva kan den erstattes med i dette tilfellet?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4-1 </a:t>
            </a:r>
            <a:r>
              <a:rPr lang="nb-NO" sz="1400" dirty="0">
                <a:solidFill>
                  <a:srgbClr val="0070C0"/>
                </a:solidFill>
              </a:rPr>
              <a:t>Hva er en spoles impedans ved f = 0 Hz, og hva kan den erstattes med i dette tilfellet?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4-2 </a:t>
            </a:r>
            <a:r>
              <a:rPr lang="nb-NO" sz="1400" dirty="0">
                <a:solidFill>
                  <a:srgbClr val="0070C0"/>
                </a:solidFill>
              </a:rPr>
              <a:t>: Hva er en spoles impedans ved  f ≈ ∞ og hva kan den erstattes med i dette tilfellet?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5</a:t>
            </a:r>
            <a:r>
              <a:rPr lang="nb-NO" sz="1400" dirty="0">
                <a:solidFill>
                  <a:srgbClr val="0070C0"/>
                </a:solidFill>
              </a:rPr>
              <a:t>: Hva er måleenheten for induktans?</a:t>
            </a:r>
          </a:p>
          <a:p>
            <a:r>
              <a:rPr lang="nb-NO" sz="1400" b="1" dirty="0" err="1">
                <a:solidFill>
                  <a:srgbClr val="0070C0"/>
                </a:solidFill>
              </a:rPr>
              <a:t>Spm</a:t>
            </a:r>
            <a:r>
              <a:rPr lang="nb-NO" sz="1400" b="1" dirty="0">
                <a:solidFill>
                  <a:srgbClr val="0070C0"/>
                </a:solidFill>
              </a:rPr>
              <a:t> 6 : </a:t>
            </a:r>
            <a:r>
              <a:rPr lang="nb-NO" sz="1400" dirty="0">
                <a:solidFill>
                  <a:srgbClr val="0070C0"/>
                </a:solidFill>
              </a:rPr>
              <a:t>Hva er faseforskyvningen mellom strøm og spenning i en spole?</a:t>
            </a:r>
          </a:p>
          <a:p>
            <a:endParaRPr lang="nb-NO" sz="1400" dirty="0">
              <a:solidFill>
                <a:srgbClr val="0070C0"/>
              </a:solidFill>
            </a:endParaRPr>
          </a:p>
          <a:p>
            <a:endParaRPr lang="nb-NO" sz="1400" dirty="0">
              <a:solidFill>
                <a:srgbClr val="0070C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A9F7-A1BF-46D6-9CA4-69E8E973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9B798-129D-47DD-BA6E-594A280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6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387256"/>
          </a:xfrm>
        </p:spPr>
        <p:txBody>
          <a:bodyPr/>
          <a:lstStyle/>
          <a:p>
            <a:r>
              <a:rPr lang="nb-NO" sz="2800" dirty="0">
                <a:solidFill>
                  <a:srgbClr val="0070C0"/>
                </a:solidFill>
              </a:rPr>
              <a:t>Oppgaver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102" y="1785392"/>
                <a:ext cx="9265051" cy="4951576"/>
              </a:xfrm>
            </p:spPr>
            <p:txBody>
              <a:bodyPr/>
              <a:lstStyle/>
              <a:p>
                <a:r>
                  <a:rPr lang="nb-NO" sz="1200" b="1" dirty="0">
                    <a:solidFill>
                      <a:srgbClr val="0070C0"/>
                    </a:solidFill>
                  </a:rPr>
                  <a:t>Spm 1</a:t>
                </a:r>
                <a:r>
                  <a:rPr lang="nb-NO" sz="1200" dirty="0">
                    <a:solidFill>
                      <a:srgbClr val="0070C0"/>
                    </a:solidFill>
                  </a:rPr>
                  <a:t>: Hva sier tidskonstanten?</a:t>
                </a:r>
              </a:p>
              <a:p>
                <a:r>
                  <a:rPr lang="nb-NO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nb-NO" sz="1200" b="1" dirty="0">
                    <a:solidFill>
                      <a:srgbClr val="0070C0"/>
                    </a:solidFill>
                  </a:rPr>
                  <a:t> 2</a:t>
                </a:r>
                <a:r>
                  <a:rPr lang="nb-NO" sz="1200" dirty="0">
                    <a:solidFill>
                      <a:srgbClr val="0070C0"/>
                    </a:solidFill>
                  </a:rPr>
                  <a:t>: Hvis en kondensator lades ut gjennom en resistor, hvor mye har spenningen falt til etter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200" dirty="0">
                    <a:solidFill>
                      <a:srgbClr val="0070C0"/>
                    </a:solidFill>
                  </a:rPr>
                  <a:t>=1?</a:t>
                </a:r>
              </a:p>
              <a:p>
                <a:r>
                  <a:rPr lang="nb-NO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nb-NO" sz="1200" b="1" dirty="0">
                    <a:solidFill>
                      <a:srgbClr val="0070C0"/>
                    </a:solidFill>
                  </a:rPr>
                  <a:t> 3</a:t>
                </a:r>
                <a:r>
                  <a:rPr lang="nb-NO" sz="1200" dirty="0">
                    <a:solidFill>
                      <a:srgbClr val="0070C0"/>
                    </a:solidFill>
                  </a:rPr>
                  <a:t>: Hvis en kondensator lades opp gjennom en resistor, hvor mye har spenningen økt etter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200" dirty="0">
                    <a:solidFill>
                      <a:srgbClr val="0070C0"/>
                    </a:solidFill>
                  </a:rPr>
                  <a:t>=1?</a:t>
                </a:r>
              </a:p>
              <a:p>
                <a:r>
                  <a:rPr lang="nb-NO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nb-NO" sz="1200" b="1" dirty="0">
                    <a:solidFill>
                      <a:srgbClr val="0070C0"/>
                    </a:solidFill>
                  </a:rPr>
                  <a:t> 4</a:t>
                </a:r>
                <a:r>
                  <a:rPr lang="nb-NO" sz="1200" dirty="0">
                    <a:solidFill>
                      <a:srgbClr val="0070C0"/>
                    </a:solidFill>
                  </a:rPr>
                  <a:t>: For hvilken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200" dirty="0">
                    <a:solidFill>
                      <a:srgbClr val="0070C0"/>
                    </a:solidFill>
                  </a:rPr>
                  <a:t> regner man at kondensatoren er enten helt oppladet eller utladet, og hvorfor?</a:t>
                </a:r>
              </a:p>
              <a:p>
                <a:r>
                  <a:rPr lang="nb-NO" sz="1200" b="1" dirty="0">
                    <a:solidFill>
                      <a:srgbClr val="0070C0"/>
                    </a:solidFill>
                  </a:rPr>
                  <a:t>Spm 5:</a:t>
                </a:r>
                <a:r>
                  <a:rPr lang="nb-NO" sz="1200" dirty="0">
                    <a:solidFill>
                      <a:srgbClr val="0070C0"/>
                    </a:solidFill>
                  </a:rPr>
                  <a:t> Hvis vi ønsker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200" dirty="0">
                    <a:solidFill>
                      <a:srgbClr val="0070C0"/>
                    </a:solidFill>
                  </a:rPr>
                  <a:t>=16ms for R=4k</a:t>
                </a:r>
                <a:r>
                  <a:rPr lang="el-GR" sz="1200" dirty="0">
                    <a:solidFill>
                      <a:srgbClr val="0070C0"/>
                    </a:solidFill>
                  </a:rPr>
                  <a:t>Ω</a:t>
                </a:r>
                <a:r>
                  <a:rPr lang="en-GB" sz="1200" dirty="0">
                    <a:solidFill>
                      <a:srgbClr val="0070C0"/>
                    </a:solidFill>
                  </a:rPr>
                  <a:t>, </a:t>
                </a:r>
                <a:r>
                  <a:rPr lang="nb-NO" sz="1200" dirty="0">
                    <a:solidFill>
                      <a:srgbClr val="0070C0"/>
                    </a:solidFill>
                  </a:rPr>
                  <a:t>hva må da kapasitansen være?</a:t>
                </a:r>
              </a:p>
              <a:p>
                <a:r>
                  <a:rPr lang="en-GB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en-GB" sz="1200" b="1" dirty="0">
                    <a:solidFill>
                      <a:srgbClr val="0070C0"/>
                    </a:solidFill>
                  </a:rPr>
                  <a:t> 6</a:t>
                </a:r>
                <a:r>
                  <a:rPr lang="en-GB" sz="1200" dirty="0">
                    <a:solidFill>
                      <a:srgbClr val="0070C0"/>
                    </a:solidFill>
                  </a:rPr>
                  <a:t>: </a:t>
                </a:r>
                <a:r>
                  <a:rPr lang="nb-NO" sz="1200" dirty="0">
                    <a:solidFill>
                      <a:srgbClr val="0070C0"/>
                    </a:solidFill>
                  </a:rPr>
                  <a:t>Hva er tidskonstanten til kretsen til høyre</a:t>
                </a:r>
                <a:r>
                  <a:rPr lang="en-GB" sz="1200" dirty="0">
                    <a:solidFill>
                      <a:srgbClr val="0070C0"/>
                    </a:solidFill>
                  </a:rPr>
                  <a:t>?</a:t>
                </a:r>
              </a:p>
              <a:p>
                <a:r>
                  <a:rPr lang="en-GB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en-GB" sz="1200" b="1" dirty="0">
                    <a:solidFill>
                      <a:srgbClr val="0070C0"/>
                    </a:solidFill>
                  </a:rPr>
                  <a:t> 7</a:t>
                </a:r>
                <a:r>
                  <a:rPr lang="en-GB" sz="1200" dirty="0">
                    <a:solidFill>
                      <a:srgbClr val="0070C0"/>
                    </a:solidFill>
                  </a:rPr>
                  <a:t>: </a:t>
                </a:r>
                <a:r>
                  <a:rPr lang="nb-NO" sz="1200" dirty="0">
                    <a:solidFill>
                      <a:srgbClr val="0070C0"/>
                    </a:solidFill>
                  </a:rPr>
                  <a:t>Anta at kondensatoren er helt utladet før batteriet kobles inn ved t=0s. Hva er ligningene for </a:t>
                </a:r>
                <a:r>
                  <a:rPr lang="nb-NO" sz="1200" dirty="0" err="1">
                    <a:solidFill>
                      <a:srgbClr val="0070C0"/>
                    </a:solidFill>
                  </a:rPr>
                  <a:t>v</a:t>
                </a:r>
                <a:r>
                  <a:rPr lang="nb-NO" sz="1200" baseline="-25000" dirty="0" err="1">
                    <a:solidFill>
                      <a:srgbClr val="0070C0"/>
                    </a:solidFill>
                  </a:rPr>
                  <a:t>c</a:t>
                </a:r>
                <a:r>
                  <a:rPr lang="nb-NO" sz="1200" dirty="0">
                    <a:solidFill>
                      <a:srgbClr val="0070C0"/>
                    </a:solidFill>
                  </a:rPr>
                  <a:t>(t), </a:t>
                </a:r>
                <a:r>
                  <a:rPr lang="nb-NO" sz="1200" dirty="0" err="1">
                    <a:solidFill>
                      <a:srgbClr val="0070C0"/>
                    </a:solidFill>
                  </a:rPr>
                  <a:t>i</a:t>
                </a:r>
                <a:r>
                  <a:rPr lang="nb-NO" sz="1200" baseline="-25000" dirty="0" err="1">
                    <a:solidFill>
                      <a:srgbClr val="0070C0"/>
                    </a:solidFill>
                  </a:rPr>
                  <a:t>c</a:t>
                </a:r>
                <a:r>
                  <a:rPr lang="nb-NO" sz="1200" dirty="0">
                    <a:solidFill>
                      <a:srgbClr val="0070C0"/>
                    </a:solidFill>
                  </a:rPr>
                  <a:t>(t) og </a:t>
                </a:r>
                <a:r>
                  <a:rPr lang="nb-NO" sz="1200" dirty="0" err="1">
                    <a:solidFill>
                      <a:srgbClr val="0070C0"/>
                    </a:solidFill>
                  </a:rPr>
                  <a:t>v</a:t>
                </a:r>
                <a:r>
                  <a:rPr lang="nb-NO" sz="1200" baseline="-25000" dirty="0" err="1">
                    <a:solidFill>
                      <a:srgbClr val="0070C0"/>
                    </a:solidFill>
                  </a:rPr>
                  <a:t>R</a:t>
                </a:r>
                <a:r>
                  <a:rPr lang="nb-NO" sz="1200" dirty="0">
                    <a:solidFill>
                      <a:srgbClr val="0070C0"/>
                    </a:solidFill>
                  </a:rPr>
                  <a:t>(t) når t&gt;0?</a:t>
                </a:r>
              </a:p>
              <a:p>
                <a:r>
                  <a:rPr lang="en-GB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en-GB" sz="1200" b="1" dirty="0">
                    <a:solidFill>
                      <a:srgbClr val="0070C0"/>
                    </a:solidFill>
                  </a:rPr>
                  <a:t> 8</a:t>
                </a:r>
                <a:r>
                  <a:rPr lang="en-GB" sz="1200" dirty="0">
                    <a:solidFill>
                      <a:srgbClr val="0070C0"/>
                    </a:solidFill>
                  </a:rPr>
                  <a:t>: </a:t>
                </a:r>
                <a:r>
                  <a:rPr lang="nb-NO" sz="1200" dirty="0">
                    <a:solidFill>
                      <a:srgbClr val="0070C0"/>
                    </a:solidFill>
                  </a:rPr>
                  <a:t>Hva er verdien til </a:t>
                </a:r>
                <a:r>
                  <a:rPr lang="nb-NO" sz="1200" dirty="0" err="1">
                    <a:solidFill>
                      <a:srgbClr val="0070C0"/>
                    </a:solidFill>
                  </a:rPr>
                  <a:t>v</a:t>
                </a:r>
                <a:r>
                  <a:rPr lang="nb-NO" sz="1200" baseline="-25000" dirty="0" err="1">
                    <a:solidFill>
                      <a:srgbClr val="0070C0"/>
                    </a:solidFill>
                  </a:rPr>
                  <a:t>c</a:t>
                </a:r>
                <a:r>
                  <a:rPr lang="nb-NO" sz="1200" baseline="-25000" dirty="0">
                    <a:solidFill>
                      <a:srgbClr val="0070C0"/>
                    </a:solidFill>
                  </a:rPr>
                  <a:t> </a:t>
                </a:r>
                <a:r>
                  <a:rPr lang="nb-NO" sz="1200" dirty="0">
                    <a:solidFill>
                      <a:srgbClr val="0070C0"/>
                    </a:solidFill>
                  </a:rPr>
                  <a:t>etter 20ms?</a:t>
                </a:r>
              </a:p>
              <a:p>
                <a:r>
                  <a:rPr lang="nb-NO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nb-NO" sz="1200" b="1" dirty="0">
                    <a:solidFill>
                      <a:srgbClr val="0070C0"/>
                    </a:solidFill>
                  </a:rPr>
                  <a:t> 9:</a:t>
                </a:r>
                <a:r>
                  <a:rPr lang="nb-NO" sz="1200" dirty="0">
                    <a:solidFill>
                      <a:srgbClr val="0070C0"/>
                    </a:solidFill>
                  </a:rPr>
                  <a:t> Hvor mye ladning er på kondensatoren etter t=2</a:t>
                </a:r>
                <a14:m>
                  <m:oMath xmlns:m="http://schemas.openxmlformats.org/officeDocument/2006/math">
                    <m:r>
                      <a:rPr lang="nb-NO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200" dirty="0">
                    <a:solidFill>
                      <a:srgbClr val="0070C0"/>
                    </a:solidFill>
                  </a:rPr>
                  <a:t> ?</a:t>
                </a:r>
              </a:p>
              <a:p>
                <a:r>
                  <a:rPr lang="nb-NO" sz="1200" b="1" dirty="0" err="1">
                    <a:solidFill>
                      <a:srgbClr val="0070C0"/>
                    </a:solidFill>
                  </a:rPr>
                  <a:t>Spm</a:t>
                </a:r>
                <a:r>
                  <a:rPr lang="nb-NO" sz="1200" b="1" dirty="0">
                    <a:solidFill>
                      <a:srgbClr val="0070C0"/>
                    </a:solidFill>
                  </a:rPr>
                  <a:t> 10: </a:t>
                </a:r>
                <a:r>
                  <a:rPr lang="nb-NO" sz="1200" dirty="0">
                    <a:solidFill>
                      <a:srgbClr val="0070C0"/>
                    </a:solidFill>
                  </a:rPr>
                  <a:t>Hvor stor er ladningen når kondensatoren er helt oppladet?</a:t>
                </a:r>
              </a:p>
              <a:p>
                <a:endParaRPr lang="nb-NO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102" y="1785392"/>
                <a:ext cx="9265051" cy="4951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49C97AB0-B6F2-45BB-91B8-DED1597AD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62" y="5013134"/>
            <a:ext cx="3183636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/>
              <a:t>Kapasitans for parallellkoblede kondensatorer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3441576"/>
            <a:ext cx="9505056" cy="3168352"/>
          </a:xfrm>
        </p:spPr>
        <p:txBody>
          <a:bodyPr/>
          <a:lstStyle/>
          <a:p>
            <a:r>
              <a:rPr lang="nb-NO" sz="2000" dirty="0"/>
              <a:t>Den totale ladningen er lik summen av ladningene over hver kondensator: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Siden </a:t>
            </a:r>
            <a:r>
              <a:rPr lang="nb-NO" sz="2000" i="1" dirty="0"/>
              <a:t>Q=CV</a:t>
            </a:r>
            <a:r>
              <a:rPr lang="nb-NO" sz="2000" dirty="0"/>
              <a:t>, blir </a:t>
            </a:r>
          </a:p>
          <a:p>
            <a:endParaRPr lang="nb-NO" sz="2000" dirty="0"/>
          </a:p>
          <a:p>
            <a:r>
              <a:rPr lang="nb-NO" sz="2000" dirty="0"/>
              <a:t>Uttrykket har samme form som resistorer i </a:t>
            </a:r>
            <a:r>
              <a:rPr lang="nb-NO" sz="2000" i="1" dirty="0"/>
              <a:t>serie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</a:t>
            </a:fld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0410" y="3873624"/>
          <a:ext cx="2898105" cy="4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172" imgH="203112" progId="Equation.3">
                  <p:embed/>
                </p:oleObj>
              </mc:Choice>
              <mc:Fallback>
                <p:oleObj name="Equation" r:id="rId3" imgW="1447172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410" y="3873624"/>
                        <a:ext cx="2898105" cy="40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fg09_02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34" y="2001416"/>
            <a:ext cx="2838078" cy="1133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83192"/>
              </p:ext>
            </p:extLst>
          </p:nvPr>
        </p:nvGraphicFramePr>
        <p:xfrm>
          <a:off x="3035677" y="4646391"/>
          <a:ext cx="63801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4200" imgH="203200" progId="Equation.3">
                  <p:embed/>
                </p:oleObj>
              </mc:Choice>
              <mc:Fallback>
                <p:oleObj name="Equation" r:id="rId6" imgW="3124200" imgH="2032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677" y="4646391"/>
                        <a:ext cx="63801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5330" y="236826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>
                <a:latin typeface="+mn-lt"/>
              </a:rPr>
              <a:t>V</a:t>
            </a:r>
            <a:r>
              <a:rPr lang="nb-NO" sz="2000" i="1" baseline="-25000" dirty="0">
                <a:latin typeface="+mn-lt"/>
              </a:rPr>
              <a:t>S</a:t>
            </a:r>
            <a:endParaRPr lang="nb-NO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31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Respons betyr hvordan en krets oppfører seg for en gitt type </a:t>
            </a:r>
            <a:r>
              <a:rPr lang="de-DE" sz="1800" dirty="0" err="1"/>
              <a:t>input</a:t>
            </a:r>
            <a:endParaRPr lang="de-DE" sz="1800" dirty="0"/>
          </a:p>
          <a:p>
            <a:r>
              <a:rPr lang="de-DE" sz="1800" dirty="0" err="1"/>
              <a:t>Det</a:t>
            </a:r>
            <a:r>
              <a:rPr lang="de-DE" sz="1800" dirty="0"/>
              <a:t> er </a:t>
            </a:r>
            <a:r>
              <a:rPr lang="de-DE" sz="1800" dirty="0" err="1"/>
              <a:t>vanligst</a:t>
            </a:r>
            <a:r>
              <a:rPr lang="de-DE" sz="1800" dirty="0"/>
              <a:t> å se </a:t>
            </a:r>
            <a:r>
              <a:rPr lang="de-DE" sz="1800" dirty="0" err="1"/>
              <a:t>på</a:t>
            </a:r>
            <a:r>
              <a:rPr lang="de-DE" sz="1800" dirty="0"/>
              <a:t> </a:t>
            </a:r>
            <a:r>
              <a:rPr lang="de-DE" sz="1800" dirty="0" err="1"/>
              <a:t>forholdet</a:t>
            </a:r>
            <a:r>
              <a:rPr lang="de-DE" sz="1800" dirty="0"/>
              <a:t> </a:t>
            </a:r>
            <a:r>
              <a:rPr lang="de-DE" sz="1800" dirty="0" err="1"/>
              <a:t>mellom</a:t>
            </a:r>
            <a:r>
              <a:rPr lang="de-DE" sz="1800" dirty="0"/>
              <a:t> </a:t>
            </a:r>
            <a:r>
              <a:rPr lang="de-DE" sz="1800" dirty="0" err="1"/>
              <a:t>strøm</a:t>
            </a:r>
            <a:r>
              <a:rPr lang="de-DE" sz="1800" dirty="0"/>
              <a:t> </a:t>
            </a:r>
            <a:r>
              <a:rPr lang="de-DE" sz="1800" dirty="0" err="1"/>
              <a:t>og</a:t>
            </a:r>
            <a:r>
              <a:rPr lang="de-DE" sz="1800" dirty="0"/>
              <a:t>/</a:t>
            </a:r>
            <a:r>
              <a:rPr lang="de-DE" sz="1800" dirty="0" err="1"/>
              <a:t>eller</a:t>
            </a:r>
            <a:r>
              <a:rPr lang="de-DE" sz="1800" dirty="0"/>
              <a:t> </a:t>
            </a:r>
            <a:r>
              <a:rPr lang="de-DE" sz="1800" dirty="0" err="1"/>
              <a:t>spenning</a:t>
            </a:r>
            <a:r>
              <a:rPr lang="de-DE" sz="1800" dirty="0"/>
              <a:t> </a:t>
            </a:r>
            <a:r>
              <a:rPr lang="de-DE" sz="1800" dirty="0" err="1"/>
              <a:t>på</a:t>
            </a:r>
            <a:r>
              <a:rPr lang="de-DE" sz="1800" dirty="0"/>
              <a:t> </a:t>
            </a:r>
            <a:r>
              <a:rPr lang="de-DE" sz="1800" dirty="0" err="1"/>
              <a:t>inngang</a:t>
            </a:r>
            <a:r>
              <a:rPr lang="de-DE" sz="1800" dirty="0"/>
              <a:t> </a:t>
            </a:r>
            <a:r>
              <a:rPr lang="de-DE" sz="1800" dirty="0" err="1"/>
              <a:t>og</a:t>
            </a:r>
            <a:r>
              <a:rPr lang="de-DE" sz="1800" dirty="0"/>
              <a:t> </a:t>
            </a:r>
            <a:r>
              <a:rPr lang="de-DE" sz="1800" dirty="0" err="1"/>
              <a:t>utgang</a:t>
            </a:r>
            <a:r>
              <a:rPr lang="de-DE" sz="1800" dirty="0"/>
              <a:t> enten </a:t>
            </a:r>
            <a:r>
              <a:rPr lang="de-DE" sz="1800" dirty="0" err="1"/>
              <a:t>som</a:t>
            </a:r>
            <a:r>
              <a:rPr lang="de-DE" sz="1800" dirty="0"/>
              <a:t> </a:t>
            </a:r>
            <a:r>
              <a:rPr lang="de-DE" sz="1800" dirty="0" err="1"/>
              <a:t>funksjon</a:t>
            </a:r>
            <a:r>
              <a:rPr lang="de-DE" sz="1800" dirty="0"/>
              <a:t> </a:t>
            </a:r>
            <a:r>
              <a:rPr lang="de-DE" sz="1800" dirty="0" err="1"/>
              <a:t>av</a:t>
            </a:r>
            <a:r>
              <a:rPr lang="de-DE" sz="1800" dirty="0"/>
              <a:t> </a:t>
            </a:r>
            <a:r>
              <a:rPr lang="de-DE" sz="1800" b="1" dirty="0" err="1"/>
              <a:t>tid</a:t>
            </a:r>
            <a:r>
              <a:rPr lang="de-DE" sz="1800" b="1" dirty="0"/>
              <a:t> </a:t>
            </a:r>
            <a:r>
              <a:rPr lang="de-DE" sz="1800" dirty="0" err="1"/>
              <a:t>eller</a:t>
            </a:r>
            <a:r>
              <a:rPr lang="de-DE" sz="1800" dirty="0"/>
              <a:t> </a:t>
            </a:r>
            <a:r>
              <a:rPr lang="de-DE" sz="1800" b="1" dirty="0" err="1"/>
              <a:t>frekvens</a:t>
            </a:r>
            <a:endParaRPr lang="de-DE" sz="1800" dirty="0"/>
          </a:p>
          <a:p>
            <a:r>
              <a:rPr lang="de-DE" sz="1800" dirty="0"/>
              <a:t>Har </a:t>
            </a:r>
            <a:r>
              <a:rPr lang="de-DE" sz="1800" dirty="0" err="1"/>
              <a:t>sett</a:t>
            </a:r>
            <a:r>
              <a:rPr lang="de-DE" sz="1800" dirty="0"/>
              <a:t> </a:t>
            </a:r>
            <a:r>
              <a:rPr lang="de-DE" sz="1800" dirty="0" err="1"/>
              <a:t>på</a:t>
            </a:r>
            <a:r>
              <a:rPr lang="de-DE" sz="1800" dirty="0"/>
              <a:t> </a:t>
            </a:r>
            <a:r>
              <a:rPr lang="de-DE" sz="1800" dirty="0" err="1"/>
              <a:t>sammenhengen</a:t>
            </a:r>
            <a:r>
              <a:rPr lang="de-DE" sz="1800" dirty="0"/>
              <a:t> mellom strøm og spenning i en RC-krets når kilden var en </a:t>
            </a:r>
            <a:r>
              <a:rPr lang="de-DE" sz="1800" b="1" dirty="0"/>
              <a:t>sinusformet </a:t>
            </a:r>
            <a:r>
              <a:rPr lang="de-DE" sz="1800" dirty="0" err="1"/>
              <a:t>spenning</a:t>
            </a:r>
            <a:endParaRPr lang="de-DE" sz="1800" dirty="0"/>
          </a:p>
          <a:p>
            <a:r>
              <a:rPr lang="de-DE" sz="1800" dirty="0" err="1"/>
              <a:t>Oppførselen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en RC-</a:t>
            </a:r>
            <a:r>
              <a:rPr lang="de-DE" sz="1800" dirty="0" err="1"/>
              <a:t>krets</a:t>
            </a:r>
            <a:r>
              <a:rPr lang="de-DE" sz="1800" dirty="0"/>
              <a:t> </a:t>
            </a:r>
            <a:r>
              <a:rPr lang="de-DE" sz="1800" dirty="0" err="1"/>
              <a:t>når</a:t>
            </a:r>
            <a:r>
              <a:rPr lang="de-DE" sz="1800" dirty="0"/>
              <a:t> kilden genererer en </a:t>
            </a:r>
            <a:r>
              <a:rPr lang="de-DE" sz="1800" dirty="0" err="1"/>
              <a:t>firkantpuls</a:t>
            </a:r>
            <a:r>
              <a:rPr lang="de-DE" sz="1800" dirty="0"/>
              <a:t> </a:t>
            </a:r>
            <a:r>
              <a:rPr lang="de-DE" sz="1800" dirty="0" err="1"/>
              <a:t>kalles</a:t>
            </a:r>
            <a:r>
              <a:rPr lang="de-DE" sz="1800" dirty="0"/>
              <a:t> </a:t>
            </a:r>
            <a:r>
              <a:rPr lang="de-DE" sz="1800" b="1" dirty="0" err="1"/>
              <a:t>pulsrespons</a:t>
            </a:r>
            <a:endParaRPr lang="de-DE" sz="1800" b="1" dirty="0"/>
          </a:p>
          <a:p>
            <a:r>
              <a:rPr lang="de-DE" sz="1800" dirty="0"/>
              <a:t>Et spesialtilfelle av pulsrespons kalles </a:t>
            </a:r>
            <a:r>
              <a:rPr lang="de-DE" sz="1800" b="1" dirty="0"/>
              <a:t>naturlig respons</a:t>
            </a:r>
            <a:r>
              <a:rPr lang="de-DE" sz="1800" dirty="0"/>
              <a:t>, hvor man ser på hvordan kretsens oppførsel når kilden er </a:t>
            </a:r>
            <a:r>
              <a:rPr lang="de-DE" sz="1800" dirty="0" err="1"/>
              <a:t>fjernet</a:t>
            </a:r>
            <a:endParaRPr lang="de-DE" sz="1800" dirty="0"/>
          </a:p>
          <a:p>
            <a:r>
              <a:rPr lang="de-DE" sz="1800" b="1" dirty="0" err="1"/>
              <a:t>Frekvensrespons</a:t>
            </a:r>
            <a:r>
              <a:rPr lang="de-DE" sz="1800" dirty="0"/>
              <a:t> </a:t>
            </a:r>
            <a:r>
              <a:rPr lang="de-DE" sz="1800" dirty="0" err="1"/>
              <a:t>betyr</a:t>
            </a:r>
            <a:r>
              <a:rPr lang="de-DE" sz="1800" dirty="0"/>
              <a:t> at vi </a:t>
            </a:r>
            <a:r>
              <a:rPr lang="de-DE" sz="1800" dirty="0" err="1"/>
              <a:t>analyser</a:t>
            </a:r>
            <a:r>
              <a:rPr lang="de-DE" sz="1800" dirty="0"/>
              <a:t> </a:t>
            </a:r>
            <a:r>
              <a:rPr lang="de-DE" sz="1800" dirty="0" err="1"/>
              <a:t>oppførelen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</a:t>
            </a:r>
            <a:r>
              <a:rPr lang="de-DE" sz="1800" dirty="0" err="1"/>
              <a:t>kretsen</a:t>
            </a:r>
            <a:r>
              <a:rPr lang="de-DE" sz="1800" dirty="0"/>
              <a:t> </a:t>
            </a:r>
            <a:r>
              <a:rPr lang="de-DE" sz="1800" dirty="0" err="1"/>
              <a:t>når</a:t>
            </a:r>
            <a:r>
              <a:rPr lang="de-DE" sz="1800" dirty="0"/>
              <a:t> </a:t>
            </a:r>
            <a:r>
              <a:rPr lang="de-DE" sz="1800" dirty="0" err="1"/>
              <a:t>frekvensen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input-</a:t>
            </a:r>
            <a:r>
              <a:rPr lang="de-DE" sz="1800" dirty="0" err="1"/>
              <a:t>signalet</a:t>
            </a:r>
            <a:r>
              <a:rPr lang="de-DE" sz="1800" dirty="0"/>
              <a:t> </a:t>
            </a:r>
            <a:r>
              <a:rPr lang="de-DE" sz="1800" dirty="0" err="1"/>
              <a:t>varierer</a:t>
            </a:r>
            <a:r>
              <a:rPr lang="de-DE" sz="1800" dirty="0"/>
              <a:t> </a:t>
            </a:r>
            <a:r>
              <a:rPr lang="de-DE" sz="1800" dirty="0" err="1"/>
              <a:t>istedenfor</a:t>
            </a:r>
            <a:r>
              <a:rPr lang="de-DE" sz="1800" dirty="0"/>
              <a:t> å la </a:t>
            </a:r>
            <a:r>
              <a:rPr lang="de-DE" sz="1800" dirty="0" err="1"/>
              <a:t>tiden</a:t>
            </a:r>
            <a:r>
              <a:rPr lang="de-DE" sz="1800" dirty="0"/>
              <a:t> </a:t>
            </a:r>
            <a:r>
              <a:rPr lang="de-DE" sz="1800" dirty="0" err="1"/>
              <a:t>variere</a:t>
            </a:r>
            <a:r>
              <a:rPr lang="de-DE" sz="1800" dirty="0"/>
              <a:t>.</a:t>
            </a:r>
          </a:p>
          <a:p>
            <a:endParaRPr lang="de-D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Naturlig</a:t>
            </a:r>
            <a:r>
              <a:rPr lang="de-DE" dirty="0"/>
              <a:t> </a:t>
            </a:r>
            <a:r>
              <a:rPr lang="de-DE" dirty="0" err="1"/>
              <a:t>respons</a:t>
            </a:r>
            <a:r>
              <a:rPr lang="de-D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Naturlig respons er oppførselen når kretsen ikke lenger er utsatt for ytre påvirkning fra </a:t>
            </a:r>
            <a:r>
              <a:rPr lang="de-DE" sz="2000" dirty="0" err="1"/>
              <a:t>strøm</a:t>
            </a:r>
            <a:r>
              <a:rPr lang="de-DE" sz="2000" dirty="0"/>
              <a:t>- </a:t>
            </a:r>
            <a:r>
              <a:rPr lang="de-DE" sz="2000" dirty="0" err="1"/>
              <a:t>eller</a:t>
            </a:r>
            <a:r>
              <a:rPr lang="de-DE" sz="2000" dirty="0"/>
              <a:t> spenningskilder</a:t>
            </a:r>
          </a:p>
          <a:p>
            <a:endParaRPr lang="de-DE" sz="2000" dirty="0"/>
          </a:p>
          <a:p>
            <a:r>
              <a:rPr lang="de-DE" sz="2000" dirty="0" err="1"/>
              <a:t>Vi</a:t>
            </a:r>
            <a:r>
              <a:rPr lang="de-DE" sz="2000" dirty="0"/>
              <a:t> </a:t>
            </a:r>
            <a:r>
              <a:rPr lang="de-DE" sz="2000" dirty="0" err="1"/>
              <a:t>antar</a:t>
            </a:r>
            <a:r>
              <a:rPr lang="de-DE" sz="2000" dirty="0"/>
              <a:t> at det har vært en påvirkning som gjør at det f.eks fortsatt går en strøm eller at en kondensator er oppladet. </a:t>
            </a:r>
          </a:p>
          <a:p>
            <a:endParaRPr lang="de-DE" sz="2000" dirty="0"/>
          </a:p>
          <a:p>
            <a:r>
              <a:rPr lang="de-DE" sz="2000" dirty="0"/>
              <a:t>Ved tidspunkt t=0 </a:t>
            </a:r>
            <a:r>
              <a:rPr lang="de-DE" sz="2000" dirty="0" err="1"/>
              <a:t>fjernes</a:t>
            </a:r>
            <a:r>
              <a:rPr lang="de-DE" sz="2000" dirty="0"/>
              <a:t> </a:t>
            </a:r>
            <a:r>
              <a:rPr lang="de-DE" sz="2000" dirty="0" err="1"/>
              <a:t>strøm</a:t>
            </a:r>
            <a:r>
              <a:rPr lang="de-DE" sz="2000" dirty="0"/>
              <a:t>-  </a:t>
            </a:r>
            <a:r>
              <a:rPr lang="de-DE" sz="2000" dirty="0" err="1"/>
              <a:t>og</a:t>
            </a:r>
            <a:r>
              <a:rPr lang="de-DE" sz="2000" dirty="0"/>
              <a:t> </a:t>
            </a:r>
            <a:r>
              <a:rPr lang="de-DE" sz="2000" dirty="0" err="1"/>
              <a:t>spenningskilder</a:t>
            </a:r>
            <a:r>
              <a:rPr lang="de-DE" sz="2000" dirty="0"/>
              <a:t> </a:t>
            </a:r>
            <a:r>
              <a:rPr lang="de-DE" sz="2000" dirty="0" err="1"/>
              <a:t>og</a:t>
            </a:r>
            <a:r>
              <a:rPr lang="de-DE" sz="2000" dirty="0"/>
              <a:t> videre oppførsel bestemmes bare av kretsens „naturlige“ </a:t>
            </a:r>
            <a:r>
              <a:rPr lang="de-DE" sz="2000" dirty="0" err="1"/>
              <a:t>egenskaper</a:t>
            </a:r>
            <a:endParaRPr lang="de-D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Naturlig</a:t>
            </a:r>
            <a:r>
              <a:rPr lang="de-DE" dirty="0"/>
              <a:t> </a:t>
            </a:r>
            <a:r>
              <a:rPr lang="de-DE" dirty="0" err="1"/>
              <a:t>respons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RC-</a:t>
            </a:r>
            <a:r>
              <a:rPr lang="de-DE" dirty="0" err="1"/>
              <a:t>krets</a:t>
            </a:r>
            <a:r>
              <a:rPr lang="de-DE" dirty="0"/>
              <a:t> (1)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2098" y="1938120"/>
                <a:ext cx="7128792" cy="4726840"/>
              </a:xfrm>
            </p:spPr>
            <p:txBody>
              <a:bodyPr/>
              <a:lstStyle/>
              <a:p>
                <a:r>
                  <a:rPr lang="de-DE" sz="2000" dirty="0"/>
                  <a:t>Antar at </a:t>
                </a:r>
                <a:r>
                  <a:rPr lang="de-DE" sz="2000" dirty="0" err="1"/>
                  <a:t>kondensatoren</a:t>
                </a:r>
                <a:r>
                  <a:rPr lang="de-DE" sz="2000" dirty="0"/>
                  <a:t> er helt oppladet ved tidspunkt t=0 med spenningen v</a:t>
                </a:r>
                <a:r>
                  <a:rPr lang="de-DE" sz="2000" baseline="-25000" dirty="0"/>
                  <a:t>c</a:t>
                </a:r>
                <a:r>
                  <a:rPr lang="de-DE" sz="2000" dirty="0"/>
                  <a:t>=V</a:t>
                </a:r>
                <a:r>
                  <a:rPr lang="de-DE" sz="2000" baseline="-25000" dirty="0"/>
                  <a:t>0</a:t>
                </a:r>
              </a:p>
              <a:p>
                <a:endParaRPr lang="de-DE" sz="2000" dirty="0"/>
              </a:p>
              <a:p>
                <a:r>
                  <a:rPr lang="de-DE" sz="2000" dirty="0"/>
                  <a:t>Kondensatoren </a:t>
                </a:r>
                <a:r>
                  <a:rPr lang="de-DE" sz="2000" dirty="0" err="1"/>
                  <a:t>vil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utlades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gjennom</a:t>
                </a:r>
                <a:r>
                  <a:rPr lang="de-DE" sz="2000" dirty="0"/>
                  <a:t> R </a:t>
                </a:r>
                <a:r>
                  <a:rPr lang="de-DE" sz="2000" dirty="0" err="1"/>
                  <a:t>og</a:t>
                </a:r>
                <a:r>
                  <a:rPr lang="de-DE" sz="2000" dirty="0"/>
                  <a:t> vi </a:t>
                </a:r>
                <a:r>
                  <a:rPr lang="de-DE" sz="2000" dirty="0" err="1"/>
                  <a:t>ønsker</a:t>
                </a:r>
                <a:r>
                  <a:rPr lang="de-DE" sz="2000" dirty="0"/>
                  <a:t> et uttrykk for hvordan v</a:t>
                </a:r>
                <a:r>
                  <a:rPr lang="de-DE" sz="2000" baseline="-25000" dirty="0"/>
                  <a:t>c</a:t>
                </a:r>
                <a:r>
                  <a:rPr lang="de-DE" sz="2000" dirty="0"/>
                  <a:t> endrer seg over </a:t>
                </a:r>
                <a:r>
                  <a:rPr lang="de-DE" sz="2000" dirty="0" err="1"/>
                  <a:t>tid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som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funksjon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av</a:t>
                </a:r>
                <a:r>
                  <a:rPr lang="de-DE" sz="2000" dirty="0"/>
                  <a:t>  V</a:t>
                </a:r>
                <a:r>
                  <a:rPr lang="de-DE" sz="2000" baseline="-25000" dirty="0"/>
                  <a:t>0</a:t>
                </a:r>
                <a:r>
                  <a:rPr lang="de-DE" sz="2000" dirty="0"/>
                  <a:t>, R og C</a:t>
                </a:r>
              </a:p>
              <a:p>
                <a:endParaRPr lang="de-DE" sz="2000" dirty="0"/>
              </a:p>
              <a:p>
                <a:r>
                  <a:rPr lang="de-DE" sz="2000" dirty="0"/>
                  <a:t>Bruker KCL mot node </a:t>
                </a:r>
                <a:r>
                  <a:rPr lang="de-DE" sz="2000" dirty="0">
                    <a:solidFill>
                      <a:srgbClr val="FF0000"/>
                    </a:solidFill>
                  </a:rPr>
                  <a:t>a</a:t>
                </a:r>
                <a:r>
                  <a:rPr lang="de-DE" sz="2000" dirty="0"/>
                  <a:t>:</a:t>
                </a:r>
              </a:p>
              <a:p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r>
                  <a:rPr lang="de-DE" sz="2000" dirty="0" err="1"/>
                  <a:t>Løsningen</a:t>
                </a:r>
                <a:r>
                  <a:rPr lang="de-DE" sz="2000" dirty="0"/>
                  <a:t> til </a:t>
                </a:r>
                <a:r>
                  <a:rPr lang="de-DE" sz="2000" dirty="0" err="1"/>
                  <a:t>denne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differensial-ligningen</a:t>
                </a:r>
                <a:r>
                  <a:rPr lang="de-DE" sz="2000" dirty="0"/>
                  <a:t> 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sup>
                    </m:sSup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      (skal ikke vise fremgangsmåten for å løse den)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098" y="1938120"/>
                <a:ext cx="7128792" cy="4726840"/>
              </a:xfrm>
              <a:blipFill>
                <a:blip r:embed="rId2"/>
                <a:stretch>
                  <a:fillRect l="-599" r="-428" b="-3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CCD4AE-B6FC-400F-9017-BAA1905D35C0}"/>
                  </a:ext>
                </a:extLst>
              </p:cNvPr>
              <p:cNvSpPr txBox="1"/>
              <p:nvPr/>
            </p:nvSpPr>
            <p:spPr>
              <a:xfrm>
                <a:off x="1826688" y="5070411"/>
                <a:ext cx="8465429" cy="531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=0⟹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CCD4AE-B6FC-400F-9017-BAA1905D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88" y="5070411"/>
                <a:ext cx="8465429" cy="531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5FC5943F-4C1F-4DE4-9D54-8B7DB1D0A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98" y="2472794"/>
            <a:ext cx="2818854" cy="18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Naturlig</a:t>
            </a:r>
            <a:r>
              <a:rPr lang="de-DE" dirty="0"/>
              <a:t> </a:t>
            </a:r>
            <a:r>
              <a:rPr lang="de-DE" dirty="0" err="1"/>
              <a:t>respons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RC-</a:t>
            </a:r>
            <a:r>
              <a:rPr lang="de-DE" dirty="0" err="1"/>
              <a:t>krets</a:t>
            </a:r>
            <a:r>
              <a:rPr lang="de-DE" dirty="0"/>
              <a:t> (2)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106" y="2361456"/>
                <a:ext cx="4725094" cy="3965784"/>
              </a:xfrm>
            </p:spPr>
            <p:txBody>
              <a:bodyPr/>
              <a:lstStyle/>
              <a:p>
                <a:r>
                  <a:rPr lang="nb-NO" sz="2000" dirty="0"/>
                  <a:t>Vi kaller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nb-NO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i="1" dirty="0" err="1"/>
                  <a:t>tidskonstanten</a:t>
                </a:r>
                <a:endParaRPr lang="de-DE" sz="2000" i="1" dirty="0"/>
              </a:p>
              <a:p>
                <a:pPr marL="0" indent="0">
                  <a:buNone/>
                </a:pPr>
                <a:endParaRPr lang="de-DE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de-DE" sz="2000" dirty="0"/>
              </a:p>
              <a:p>
                <a:endParaRPr lang="de-DE" sz="2000" dirty="0"/>
              </a:p>
              <a:p>
                <a:r>
                  <a:rPr lang="de-DE" sz="2000" dirty="0" err="1"/>
                  <a:t>Tidskonstanten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gjør</a:t>
                </a:r>
                <a:r>
                  <a:rPr lang="de-DE" sz="2000" dirty="0"/>
                  <a:t> at alle RC-</a:t>
                </a:r>
                <a:r>
                  <a:rPr lang="de-DE" sz="2000" dirty="0" err="1"/>
                  <a:t>kretser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får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samme</a:t>
                </a:r>
                <a:r>
                  <a:rPr lang="de-DE" sz="2000" dirty="0"/>
                  <a:t> form </a:t>
                </a:r>
                <a:r>
                  <a:rPr lang="de-DE" sz="2000" dirty="0" err="1"/>
                  <a:t>på</a:t>
                </a:r>
                <a:r>
                  <a:rPr lang="de-DE" sz="2000" dirty="0"/>
                  <a:t> </a:t>
                </a:r>
                <a:r>
                  <a:rPr lang="de-DE" sz="2000" dirty="0" err="1"/>
                  <a:t>utladningskurven</a:t>
                </a:r>
                <a:r>
                  <a:rPr lang="de-DE" sz="2000" dirty="0"/>
                  <a:t>, </a:t>
                </a:r>
                <a:r>
                  <a:rPr lang="de-DE" sz="2000" dirty="0" err="1"/>
                  <a:t>uavhengig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av</a:t>
                </a:r>
                <a:r>
                  <a:rPr lang="de-DE" sz="2000" dirty="0"/>
                  <a:t> verdien </a:t>
                </a:r>
                <a:r>
                  <a:rPr lang="de-DE" sz="2000" dirty="0" err="1"/>
                  <a:t>til</a:t>
                </a:r>
                <a:r>
                  <a:rPr lang="de-DE" sz="2000" dirty="0"/>
                  <a:t> R </a:t>
                </a:r>
                <a:r>
                  <a:rPr lang="de-DE" sz="2000" dirty="0" err="1"/>
                  <a:t>og</a:t>
                </a:r>
                <a:r>
                  <a:rPr lang="de-DE" sz="2000" dirty="0"/>
                  <a:t> C</a:t>
                </a:r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106" y="2361456"/>
                <a:ext cx="4725094" cy="3965784"/>
              </a:xfrm>
              <a:blipFill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6" name="Picture 12" descr="rc discharging circuit curv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9"/>
          <a:stretch/>
        </p:blipFill>
        <p:spPr bwMode="auto">
          <a:xfrm>
            <a:off x="5200650" y="3141575"/>
            <a:ext cx="5029200" cy="34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488682" y="3369568"/>
            <a:ext cx="386021" cy="406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664" y="323440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nb-NO" sz="16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GB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75" y="2326011"/>
            <a:ext cx="2967921" cy="1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8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Pulsrespons </a:t>
            </a:r>
            <a:r>
              <a:rPr lang="de-DE" dirty="0" err="1"/>
              <a:t>for</a:t>
            </a:r>
            <a:r>
              <a:rPr lang="de-DE" dirty="0"/>
              <a:t> RC-</a:t>
            </a:r>
            <a:r>
              <a:rPr lang="de-DE" dirty="0" err="1"/>
              <a:t>krets</a:t>
            </a:r>
            <a:r>
              <a:rPr lang="de-DE" dirty="0"/>
              <a:t>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505056" cy="4389120"/>
          </a:xfrm>
        </p:spPr>
        <p:txBody>
          <a:bodyPr/>
          <a:lstStyle/>
          <a:p>
            <a:r>
              <a:rPr lang="nb-NO" sz="2000" dirty="0"/>
              <a:t>Formelen for den naturlige responsen kan «utvides» for å finne </a:t>
            </a:r>
            <a:r>
              <a:rPr lang="nb-NO" sz="2000" i="1" dirty="0"/>
              <a:t>pulsresponse</a:t>
            </a:r>
            <a:r>
              <a:rPr lang="nb-NO" sz="2000" dirty="0"/>
              <a:t>n til en RC-krets</a:t>
            </a:r>
          </a:p>
          <a:p>
            <a:r>
              <a:rPr lang="nb-NO" sz="2000" dirty="0"/>
              <a:t>Spenningskilden er en dc-kilde som går fra 0 volt til V</a:t>
            </a:r>
            <a:r>
              <a:rPr lang="nb-NO" sz="2000" baseline="-25000" dirty="0"/>
              <a:t>F</a:t>
            </a:r>
            <a:r>
              <a:rPr lang="nb-NO" sz="2000" dirty="0"/>
              <a:t> volt</a:t>
            </a:r>
          </a:p>
          <a:p>
            <a:r>
              <a:rPr lang="nb-NO" sz="2000" dirty="0"/>
              <a:t>Vi skal se hvordan kondensatoren </a:t>
            </a:r>
            <a:r>
              <a:rPr lang="nb-NO" sz="2000" i="1" dirty="0"/>
              <a:t>lades opp </a:t>
            </a:r>
            <a:r>
              <a:rPr lang="nb-NO" sz="2000" dirty="0"/>
              <a:t>fra 0v til V</a:t>
            </a:r>
            <a:r>
              <a:rPr lang="nb-NO" sz="2000" baseline="-25000" dirty="0"/>
              <a:t>F</a:t>
            </a:r>
            <a:r>
              <a:rPr lang="nb-NO" sz="2000" dirty="0"/>
              <a:t> gjennom en resistor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9992" name="Picture 8" descr="Bilderesultat for step response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70" y="4308246"/>
            <a:ext cx="3810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4186" y="4737720"/>
                <a:ext cx="250633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nb-NO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86" y="4737720"/>
                <a:ext cx="2506337" cy="738664"/>
              </a:xfrm>
              <a:prstGeom prst="rect">
                <a:avLst/>
              </a:prstGeom>
              <a:blipFill>
                <a:blip r:embed="rId3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01224" y="480384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nb-NO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13211901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norsk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49433</TotalTime>
  <Pages>12214176</Pages>
  <Words>2419</Words>
  <Application>Microsoft Office PowerPoint</Application>
  <PresentationFormat>Custom</PresentationFormat>
  <Paragraphs>394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Cambria Math</vt:lpstr>
      <vt:lpstr>Segoe UI</vt:lpstr>
      <vt:lpstr>Times New Roman</vt:lpstr>
      <vt:lpstr>Wingdings</vt:lpstr>
      <vt:lpstr>uio-ppt-mal-norsk-1</vt:lpstr>
      <vt:lpstr>Equation</vt:lpstr>
      <vt:lpstr>Forelesning  nr.4 analog elektronikk IN 1080 Mekatronikk</vt:lpstr>
      <vt:lpstr>Dagens temaer</vt:lpstr>
      <vt:lpstr>Kapasitans for seriekoblede kondensatorer</vt:lpstr>
      <vt:lpstr>Kapasitans for parallellkoblede kondensatorer</vt:lpstr>
      <vt:lpstr>Respons</vt:lpstr>
      <vt:lpstr>Naturlig respons </vt:lpstr>
      <vt:lpstr>Naturlig respons for RC-krets (1) </vt:lpstr>
      <vt:lpstr>Naturlig respons for RC-krets (2) </vt:lpstr>
      <vt:lpstr>Pulsrespons for RC-krets (1) </vt:lpstr>
      <vt:lpstr>Pulsrespons for RC-krets (2) </vt:lpstr>
      <vt:lpstr>Pulsrespons for RC-krets (3) </vt:lpstr>
      <vt:lpstr>PowerPoint Presentation</vt:lpstr>
      <vt:lpstr>Pulsrespons for RC-krets (5) </vt:lpstr>
      <vt:lpstr>Oppsummering puls- og naturlig respons</vt:lpstr>
      <vt:lpstr>Magnetfelt og induksjon</vt:lpstr>
      <vt:lpstr>Induktorer</vt:lpstr>
      <vt:lpstr>Induktorer (forts)</vt:lpstr>
      <vt:lpstr>Induktorer (forts)</vt:lpstr>
      <vt:lpstr>Induktorer (forts)</vt:lpstr>
      <vt:lpstr>Tidskonstant i RL-kretser</vt:lpstr>
      <vt:lpstr>Strøm i RL-kretser</vt:lpstr>
      <vt:lpstr>Forholdet I-V i en spole</vt:lpstr>
      <vt:lpstr>Anvendelse av spoler</vt:lpstr>
      <vt:lpstr>Eksempel på bruk: Delefilter til høytaler</vt:lpstr>
      <vt:lpstr>Eksempel på bruk: Jordfeilbryter</vt:lpstr>
      <vt:lpstr>Elektromotorer</vt:lpstr>
      <vt:lpstr>Nøtt til neste gang</vt:lpstr>
      <vt:lpstr>Impedans i resistorer, kondensatorer, spoler og ledere ved høye frekvenser</vt:lpstr>
      <vt:lpstr>Nøyaktigere modell av ledere</vt:lpstr>
      <vt:lpstr>Nøyaktigere modell av resistor (1)</vt:lpstr>
      <vt:lpstr>Nøyaktigere modell av resistor (2)</vt:lpstr>
      <vt:lpstr>Nøyaktigere modell av kondensator (1)</vt:lpstr>
      <vt:lpstr>Nøyaktigere modell av kondensator (2)</vt:lpstr>
      <vt:lpstr>Nøyaktigere modell av induktor (1)</vt:lpstr>
      <vt:lpstr>Nøyaktigere modell av induktor (2)</vt:lpstr>
      <vt:lpstr>Oppgaver</vt:lpstr>
      <vt:lpstr>Oppgaver</vt:lpstr>
      <vt:lpstr>Oppgaver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aeb</dc:creator>
  <cp:lastModifiedBy>Sigbjørn Næss</cp:lastModifiedBy>
  <cp:revision>693</cp:revision>
  <cp:lastPrinted>2006-05-28T18:10:13Z</cp:lastPrinted>
  <dcterms:created xsi:type="dcterms:W3CDTF">2004-08-10T12:08:57Z</dcterms:created>
  <dcterms:modified xsi:type="dcterms:W3CDTF">2023-02-27T09:41:31Z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informasjon@uio.no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F:\lysark\2001\680n</vt:lpwstr>
  </property>
  <property fmtid="{D5CDD505-2E9C-101B-9397-08002B2CF9AE}" pid="22" name="Language">
    <vt:lpwstr>Norwegian</vt:lpwstr>
  </property>
</Properties>
</file>