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87" r:id="rId2"/>
    <p:sldId id="288" r:id="rId3"/>
    <p:sldId id="516" r:id="rId4"/>
    <p:sldId id="478" r:id="rId5"/>
    <p:sldId id="547" r:id="rId6"/>
    <p:sldId id="481" r:id="rId7"/>
    <p:sldId id="548" r:id="rId8"/>
    <p:sldId id="545" r:id="rId9"/>
    <p:sldId id="546" r:id="rId10"/>
    <p:sldId id="358" r:id="rId11"/>
    <p:sldId id="549" r:id="rId12"/>
    <p:sldId id="550" r:id="rId13"/>
    <p:sldId id="551" r:id="rId14"/>
    <p:sldId id="552" r:id="rId15"/>
    <p:sldId id="553" r:id="rId16"/>
    <p:sldId id="391" r:id="rId17"/>
    <p:sldId id="427" r:id="rId18"/>
    <p:sldId id="428" r:id="rId19"/>
    <p:sldId id="393" r:id="rId20"/>
    <p:sldId id="475" r:id="rId21"/>
    <p:sldId id="476" r:id="rId22"/>
  </p:sldIdLst>
  <p:sldSz cx="10401300" cy="7315200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>
          <p15:clr>
            <a:srgbClr val="A4A3A4"/>
          </p15:clr>
        </p15:guide>
        <p15:guide id="2" pos="32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CC"/>
    <a:srgbClr val="FCC92D"/>
    <a:srgbClr val="008EBC"/>
    <a:srgbClr val="04BAC8"/>
    <a:srgbClr val="04ADC1"/>
    <a:srgbClr val="01A1BC"/>
    <a:srgbClr val="FF3300"/>
    <a:srgbClr val="008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2" autoAdjust="0"/>
    <p:restoredTop sz="94714" autoAdjust="0"/>
  </p:normalViewPr>
  <p:slideViewPr>
    <p:cSldViewPr>
      <p:cViewPr varScale="1">
        <p:scale>
          <a:sx n="148" d="100"/>
          <a:sy n="148" d="100"/>
        </p:scale>
        <p:origin x="1236" y="120"/>
      </p:cViewPr>
      <p:guideLst>
        <p:guide orient="horz" pos="2976"/>
        <p:guide pos="32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80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86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1850" y="774700"/>
            <a:ext cx="5437188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7" tIns="48148" rIns="98017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46103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8050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0488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2925" algn="l" defTabSz="7493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6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00162" y="2145432"/>
            <a:ext cx="8581073" cy="1219200"/>
          </a:xfrm>
        </p:spPr>
        <p:txBody>
          <a:bodyPr anchor="b"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00162" y="3945632"/>
            <a:ext cx="8581073" cy="1869440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8" y="5995597"/>
            <a:ext cx="1188720" cy="1109472"/>
          </a:xfrm>
          <a:prstGeom prst="rect">
            <a:avLst/>
          </a:prstGeom>
        </p:spPr>
      </p:pic>
      <p:pic>
        <p:nvPicPr>
          <p:cNvPr id="6" name="Picture 5" descr="Medical Device Desig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98" y="201216"/>
            <a:ext cx="4536504" cy="128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13.02.2018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C108-D860-4D4B-87C4-6FA8FD0ACA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9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2628" y="894080"/>
            <a:ext cx="2188607" cy="5608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6807" y="894080"/>
            <a:ext cx="6392466" cy="5608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13.02.2018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F558-6264-5343-A297-CD06298375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13.02.2018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D0F7-F390-4255-93D2-736830AEF35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99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1219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8754428" cy="4389120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400"/>
            </a:lvl1pPr>
            <a:lvl2pPr>
              <a:lnSpc>
                <a:spcPts val="3000"/>
              </a:lnSpc>
              <a:spcBef>
                <a:spcPts val="0"/>
              </a:spcBef>
              <a:defRPr sz="2000"/>
            </a:lvl2pPr>
            <a:lvl3pPr>
              <a:lnSpc>
                <a:spcPts val="3000"/>
              </a:lnSpc>
              <a:spcBef>
                <a:spcPts val="0"/>
              </a:spcBef>
              <a:defRPr sz="1800"/>
            </a:lvl3pPr>
            <a:lvl4pPr>
              <a:lnSpc>
                <a:spcPts val="3000"/>
              </a:lnSpc>
              <a:spcBef>
                <a:spcPts val="0"/>
              </a:spcBef>
              <a:defRPr sz="1400"/>
            </a:lvl4pPr>
            <a:lvl5pPr>
              <a:lnSpc>
                <a:spcPts val="30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2098" y="6664960"/>
            <a:ext cx="2166938" cy="48768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13.02.2018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587" y="6664960"/>
            <a:ext cx="936104" cy="487680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17096" y="6664960"/>
            <a:ext cx="780098" cy="48768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4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31" y="4700695"/>
            <a:ext cx="8841105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631" y="3100496"/>
            <a:ext cx="8841105" cy="1600199"/>
          </a:xfrm>
        </p:spPr>
        <p:txBody>
          <a:bodyPr anchor="b"/>
          <a:lstStyle>
            <a:lvl1pPr marL="0" indent="0">
              <a:buNone/>
              <a:defRPr sz="2200"/>
            </a:lvl1pPr>
            <a:lvl2pPr marL="506132" indent="0">
              <a:buNone/>
              <a:defRPr sz="2000"/>
            </a:lvl2pPr>
            <a:lvl3pPr marL="1012264" indent="0">
              <a:buNone/>
              <a:defRPr sz="1800"/>
            </a:lvl3pPr>
            <a:lvl4pPr marL="1518395" indent="0">
              <a:buNone/>
              <a:defRPr sz="1500"/>
            </a:lvl4pPr>
            <a:lvl5pPr marL="2024528" indent="0">
              <a:buNone/>
              <a:defRPr sz="1500"/>
            </a:lvl5pPr>
            <a:lvl6pPr marL="2530661" indent="0">
              <a:buNone/>
              <a:defRPr sz="1500"/>
            </a:lvl6pPr>
            <a:lvl7pPr marL="3036793" indent="0">
              <a:buNone/>
              <a:defRPr sz="1500"/>
            </a:lvl7pPr>
            <a:lvl8pPr marL="3542925" indent="0">
              <a:buNone/>
              <a:defRPr sz="1500"/>
            </a:lvl8pPr>
            <a:lvl9pPr marL="404905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13.02.2018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37757-576B-EF4D-9700-0443DE010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4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6808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0699" y="2113280"/>
            <a:ext cx="4290536" cy="43891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13.02.2018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1D97-6BD2-DD4A-97EA-2D5D216928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2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5" y="292947"/>
            <a:ext cx="936117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065" y="1637455"/>
            <a:ext cx="4595714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065" y="2319868"/>
            <a:ext cx="4595714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3718" y="1637455"/>
            <a:ext cx="4597519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6132" indent="0">
              <a:buNone/>
              <a:defRPr sz="2200" b="1"/>
            </a:lvl2pPr>
            <a:lvl3pPr marL="1012264" indent="0">
              <a:buNone/>
              <a:defRPr sz="2000" b="1"/>
            </a:lvl3pPr>
            <a:lvl4pPr marL="1518395" indent="0">
              <a:buNone/>
              <a:defRPr sz="1800" b="1"/>
            </a:lvl4pPr>
            <a:lvl5pPr marL="2024528" indent="0">
              <a:buNone/>
              <a:defRPr sz="1800" b="1"/>
            </a:lvl5pPr>
            <a:lvl6pPr marL="2530661" indent="0">
              <a:buNone/>
              <a:defRPr sz="1800" b="1"/>
            </a:lvl6pPr>
            <a:lvl7pPr marL="3036793" indent="0">
              <a:buNone/>
              <a:defRPr sz="1800" b="1"/>
            </a:lvl7pPr>
            <a:lvl8pPr marL="3542925" indent="0">
              <a:buNone/>
              <a:defRPr sz="1800" b="1"/>
            </a:lvl8pPr>
            <a:lvl9pPr marL="4049057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3718" y="2319868"/>
            <a:ext cx="4597519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13.02.2018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45E3-F26D-5F48-9B3C-B613005A7A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8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13.02.2018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5A85-2DB4-A94A-9780-56D67215FF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6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13.02.2018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3BC9-7EE2-3642-912D-4C42C29ED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6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67" y="291253"/>
            <a:ext cx="3421956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619" y="291255"/>
            <a:ext cx="5814616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67" y="1530775"/>
            <a:ext cx="3421956" cy="5003801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13.02.2018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EEDA-D3B5-9F46-A138-1B4482F610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4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728" y="5120641"/>
            <a:ext cx="624078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8728" y="653627"/>
            <a:ext cx="6240780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6132" indent="0">
              <a:buNone/>
              <a:defRPr sz="3100"/>
            </a:lvl2pPr>
            <a:lvl3pPr marL="1012264" indent="0">
              <a:buNone/>
              <a:defRPr sz="2700"/>
            </a:lvl3pPr>
            <a:lvl4pPr marL="1518395" indent="0">
              <a:buNone/>
              <a:defRPr sz="2200"/>
            </a:lvl4pPr>
            <a:lvl5pPr marL="2024528" indent="0">
              <a:buNone/>
              <a:defRPr sz="2200"/>
            </a:lvl5pPr>
            <a:lvl6pPr marL="2530661" indent="0">
              <a:buNone/>
              <a:defRPr sz="2200"/>
            </a:lvl6pPr>
            <a:lvl7pPr marL="3036793" indent="0">
              <a:buNone/>
              <a:defRPr sz="2200"/>
            </a:lvl7pPr>
            <a:lvl8pPr marL="3542925" indent="0">
              <a:buNone/>
              <a:defRPr sz="2200"/>
            </a:lvl8pPr>
            <a:lvl9pPr marL="4049057" indent="0">
              <a:buNone/>
              <a:defRPr sz="22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8728" y="5725162"/>
            <a:ext cx="6240780" cy="858519"/>
          </a:xfrm>
        </p:spPr>
        <p:txBody>
          <a:bodyPr/>
          <a:lstStyle>
            <a:lvl1pPr marL="0" indent="0">
              <a:buNone/>
              <a:defRPr sz="1500"/>
            </a:lvl1pPr>
            <a:lvl2pPr marL="506132" indent="0">
              <a:buNone/>
              <a:defRPr sz="1300"/>
            </a:lvl2pPr>
            <a:lvl3pPr marL="1012264" indent="0">
              <a:buNone/>
              <a:defRPr sz="1100"/>
            </a:lvl3pPr>
            <a:lvl4pPr marL="1518395" indent="0">
              <a:buNone/>
              <a:defRPr sz="1000"/>
            </a:lvl4pPr>
            <a:lvl5pPr marL="2024528" indent="0">
              <a:buNone/>
              <a:defRPr sz="1000"/>
            </a:lvl5pPr>
            <a:lvl6pPr marL="2530661" indent="0">
              <a:buNone/>
              <a:defRPr sz="1000"/>
            </a:lvl6pPr>
            <a:lvl7pPr marL="3036793" indent="0">
              <a:buNone/>
              <a:defRPr sz="1000"/>
            </a:lvl7pPr>
            <a:lvl8pPr marL="3542925" indent="0">
              <a:buNone/>
              <a:defRPr sz="1000"/>
            </a:lvl8pPr>
            <a:lvl9pPr marL="404905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13.02.2018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0E2D-38FA-BF43-85AB-BFE78B7D4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3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26807" y="894080"/>
            <a:ext cx="875442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6807" y="2113280"/>
            <a:ext cx="8754428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26807" y="6664960"/>
            <a:ext cx="2166938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13.02.2018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7100" y="6664960"/>
            <a:ext cx="5460683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1137" y="6664960"/>
            <a:ext cx="780098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BEDEB640-6874-6A40-8044-0F9FD6D4E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MN_IFI_A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6710" y="243841"/>
            <a:ext cx="4220111" cy="3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19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FF00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506166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012332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518498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024664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79625" indent="-379625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822520" indent="-316354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  <a:cs typeface="+mn-cs"/>
        </a:defRPr>
      </a:lvl2pPr>
      <a:lvl3pPr marL="1265415" indent="-25308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771581" indent="-25308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77748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783914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3290080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796246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4302412" indent="-25308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166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332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498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664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831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997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163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329" algn="l" defTabSz="50616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b="0" dirty="0"/>
              <a:t>Forelesning  nr.5 analog elektronikk</a:t>
            </a:r>
            <a:br>
              <a:rPr lang="nb-NO" b="0" dirty="0"/>
            </a:br>
            <a:r>
              <a:rPr lang="nb-NO" b="0" dirty="0"/>
              <a:t>IN 1080 Mekatronikk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err="1"/>
              <a:t>Analyse</a:t>
            </a:r>
            <a:r>
              <a:rPr lang="en-US" dirty="0"/>
              <a:t> av RC-</a:t>
            </a:r>
            <a:r>
              <a:rPr lang="en-US" dirty="0" err="1"/>
              <a:t>kretser</a:t>
            </a:r>
            <a:endParaRPr lang="en-US" dirty="0"/>
          </a:p>
          <a:p>
            <a:r>
              <a:rPr lang="en-US" dirty="0" err="1"/>
              <a:t>Induksjon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963320"/>
          </a:xfrm>
        </p:spPr>
        <p:txBody>
          <a:bodyPr/>
          <a:lstStyle/>
          <a:p>
            <a:r>
              <a:rPr lang="nb-NO" dirty="0"/>
              <a:t>Filtre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641376"/>
            <a:ext cx="8754428" cy="4824536"/>
          </a:xfrm>
        </p:spPr>
        <p:txBody>
          <a:bodyPr/>
          <a:lstStyle/>
          <a:p>
            <a:r>
              <a:rPr lang="nb-NO" dirty="0"/>
              <a:t>Et </a:t>
            </a:r>
            <a:r>
              <a:rPr lang="nb-NO" i="1" dirty="0"/>
              <a:t>filter </a:t>
            </a:r>
            <a:r>
              <a:rPr lang="nb-NO" dirty="0"/>
              <a:t>er en innretning som slipper gjennom bestemte ting og blokkerer andre</a:t>
            </a:r>
          </a:p>
          <a:p>
            <a:r>
              <a:rPr lang="nb-NO" dirty="0"/>
              <a:t>F.eks en tesil: Slipper gjennom vann (veldig små molekyler), men blokkerer teblader (store objekter sammenlignet med vannmolekyler)</a:t>
            </a:r>
          </a:p>
          <a:p>
            <a:endParaRPr lang="nb-NO" i="1" dirty="0"/>
          </a:p>
          <a:p>
            <a:endParaRPr lang="nb-NO" i="1" dirty="0"/>
          </a:p>
          <a:p>
            <a:endParaRPr lang="nb-NO" i="1" dirty="0"/>
          </a:p>
          <a:p>
            <a:endParaRPr lang="nb-NO" i="1" dirty="0"/>
          </a:p>
          <a:p>
            <a:r>
              <a:rPr lang="nb-NO" dirty="0"/>
              <a:t>Utesteder med aldersgrense har også en type filter: </a:t>
            </a:r>
          </a:p>
          <a:p>
            <a:pPr lvl="1"/>
            <a:r>
              <a:rPr lang="nb-NO" dirty="0"/>
              <a:t>Yngre 20 år: Ingen adgang</a:t>
            </a:r>
          </a:p>
          <a:p>
            <a:pPr lvl="1"/>
            <a:r>
              <a:rPr lang="nb-NO" dirty="0"/>
              <a:t>20 år eller eldre: Adgang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7" name="AutoShape 2" descr="Image result for te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tes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Image result for tes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Image result for tes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1866" name="Picture 10" descr="Image result for tes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58" y="3225552"/>
            <a:ext cx="24482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3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Filtre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001416"/>
            <a:ext cx="7920882" cy="4173096"/>
          </a:xfrm>
        </p:spPr>
        <p:txBody>
          <a:bodyPr/>
          <a:lstStyle/>
          <a:p>
            <a:r>
              <a:rPr lang="nb-NO" dirty="0"/>
              <a:t>I elektronikk trenger vi også ulike typer filtre for å slippe gjennom det vi ønsker og sperre det vi ikke ønsker:</a:t>
            </a:r>
          </a:p>
          <a:p>
            <a:pPr lvl="1"/>
            <a:r>
              <a:rPr lang="nb-NO" sz="1800" dirty="0"/>
              <a:t>Stoppe uønskede høyspenninger i bolighus (ved lynnedslag): Overspenningsvern</a:t>
            </a:r>
          </a:p>
          <a:p>
            <a:pPr lvl="1"/>
            <a:r>
              <a:rPr lang="nb-NO" sz="1800" dirty="0"/>
              <a:t>Forhindre at det går for mye strøm gjennom ledninger (overbelstning): Automatsikring</a:t>
            </a:r>
          </a:p>
          <a:p>
            <a:r>
              <a:rPr lang="nb-NO" sz="2200" u="sng" dirty="0"/>
              <a:t>Hvordan</a:t>
            </a:r>
            <a:r>
              <a:rPr lang="nb-NO" sz="2200" i="1" dirty="0"/>
              <a:t> </a:t>
            </a:r>
            <a:r>
              <a:rPr lang="nb-NO" sz="2200" dirty="0"/>
              <a:t>og </a:t>
            </a:r>
            <a:r>
              <a:rPr lang="nb-NO" sz="2200" u="sng" dirty="0"/>
              <a:t>hva</a:t>
            </a:r>
            <a:r>
              <a:rPr lang="nb-NO" sz="2200" i="1" dirty="0"/>
              <a:t> </a:t>
            </a:r>
            <a:r>
              <a:rPr lang="nb-NO" sz="2200" dirty="0"/>
              <a:t>man stopper varierer fra en anvendelse til en annen, men formålet er uansett å stoppe det vi ikke ønsker og slippe gjennom det vi ønsker  </a:t>
            </a:r>
            <a:endParaRPr lang="nb-NO" sz="22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11</a:t>
            </a:fld>
            <a:endParaRPr lang="nb-NO"/>
          </a:p>
        </p:txBody>
      </p:sp>
      <p:pic>
        <p:nvPicPr>
          <p:cNvPr id="122882" name="Picture 2" descr="https://asset1-327a.kxcdn.com/w406926/DataImage.ashx/105433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373" y="2145432"/>
            <a:ext cx="1152128" cy="140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elektroimportoren.no/big/16446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341" y="3729608"/>
            <a:ext cx="172819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7720930" y="2937520"/>
            <a:ext cx="864096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216874" y="4233664"/>
            <a:ext cx="1478499" cy="252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2870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Filtre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292816"/>
            <a:ext cx="9289032" cy="4245104"/>
          </a:xfrm>
        </p:spPr>
        <p:txBody>
          <a:bodyPr/>
          <a:lstStyle/>
          <a:p>
            <a:r>
              <a:rPr lang="nb-NO" sz="2000" dirty="0"/>
              <a:t>Vi skal se nærmere på filtre som stopper visse frekvenser samtidig som de slipper gjennom andre frekvenser</a:t>
            </a:r>
          </a:p>
          <a:p>
            <a:r>
              <a:rPr lang="nb-NO" sz="2000" dirty="0"/>
              <a:t>Filtre har ulike egenskaper og parametre; en av de viktigste er hvilke frekvenser som stoppes og hvilke som slipper gjennom :</a:t>
            </a:r>
          </a:p>
          <a:p>
            <a:endParaRPr lang="nb-NO" sz="2000" dirty="0"/>
          </a:p>
          <a:p>
            <a:pPr lvl="1"/>
            <a:r>
              <a:rPr lang="nb-NO" i="1" dirty="0"/>
              <a:t>Høypassfiltre</a:t>
            </a:r>
            <a:r>
              <a:rPr lang="nb-NO" dirty="0"/>
              <a:t> stopper lave frekvenser og slipper gjennom høye</a:t>
            </a:r>
          </a:p>
          <a:p>
            <a:pPr lvl="1"/>
            <a:r>
              <a:rPr lang="nb-NO" i="1" dirty="0"/>
              <a:t>Lavpassfiltre</a:t>
            </a:r>
            <a:r>
              <a:rPr lang="nb-NO" dirty="0"/>
              <a:t> slipper gjennom lave frekvenser og stopper høye</a:t>
            </a:r>
          </a:p>
          <a:p>
            <a:pPr lvl="1"/>
            <a:r>
              <a:rPr lang="nb-NO" i="1" dirty="0"/>
              <a:t>Båndpassfiltre</a:t>
            </a:r>
            <a:r>
              <a:rPr lang="nb-NO" dirty="0"/>
              <a:t> slipper igjennom frekvenser i et bestemt område og stopper frekvenser utenfor dette området</a:t>
            </a:r>
          </a:p>
          <a:p>
            <a:pPr lvl="1"/>
            <a:r>
              <a:rPr lang="nb-NO" i="1" dirty="0"/>
              <a:t>Båndstoppfiltre</a:t>
            </a:r>
            <a:r>
              <a:rPr lang="nb-NO" dirty="0"/>
              <a:t> stopper frekvenser innenfor et bestemt område og slipper gjennom frekvenser utenfor dette området</a:t>
            </a:r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12</a:t>
            </a:fld>
            <a:endParaRPr lang="nb-NO"/>
          </a:p>
        </p:txBody>
      </p:sp>
      <p:pic>
        <p:nvPicPr>
          <p:cNvPr id="8" name="Picture 4" descr="http://www.oakleysound.com/filtrex-r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98" y="777280"/>
            <a:ext cx="609194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8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Filteregenskaper</a:t>
            </a:r>
            <a:r>
              <a:rPr lang="en-GB" dirty="0"/>
              <a:t> og gain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2129356"/>
            <a:ext cx="9433048" cy="4064600"/>
          </a:xfrm>
        </p:spPr>
        <p:txBody>
          <a:bodyPr/>
          <a:lstStyle/>
          <a:p>
            <a:r>
              <a:rPr lang="en-GB" sz="2000" dirty="0" err="1"/>
              <a:t>Egenskapene</a:t>
            </a:r>
            <a:r>
              <a:rPr lang="en-GB" sz="2000" dirty="0"/>
              <a:t> og </a:t>
            </a:r>
            <a:r>
              <a:rPr lang="en-GB" sz="2000" dirty="0" err="1"/>
              <a:t>oppførselen</a:t>
            </a:r>
            <a:r>
              <a:rPr lang="en-GB" sz="2000" dirty="0"/>
              <a:t> </a:t>
            </a:r>
            <a:r>
              <a:rPr lang="en-GB" sz="2000" dirty="0" err="1"/>
              <a:t>til</a:t>
            </a:r>
            <a:r>
              <a:rPr lang="en-GB" sz="2000" dirty="0"/>
              <a:t> et filter </a:t>
            </a:r>
            <a:r>
              <a:rPr lang="en-GB" sz="2000" dirty="0" err="1"/>
              <a:t>kalles</a:t>
            </a:r>
            <a:r>
              <a:rPr lang="en-GB" sz="2000" dirty="0"/>
              <a:t> </a:t>
            </a:r>
            <a:r>
              <a:rPr lang="en-GB" sz="2000" i="1" dirty="0" err="1"/>
              <a:t>filterkarakteristikken</a:t>
            </a:r>
            <a:endParaRPr lang="en-GB" sz="2000" i="1" dirty="0"/>
          </a:p>
          <a:p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viktig</a:t>
            </a:r>
            <a:r>
              <a:rPr lang="en-GB" sz="2000" dirty="0"/>
              <a:t> </a:t>
            </a:r>
            <a:r>
              <a:rPr lang="en-GB" sz="2000" dirty="0" err="1"/>
              <a:t>egenskap</a:t>
            </a:r>
            <a:r>
              <a:rPr lang="en-GB" sz="2000" dirty="0"/>
              <a:t> er </a:t>
            </a:r>
            <a:r>
              <a:rPr lang="en-GB" sz="2000" i="1" dirty="0"/>
              <a:t>gain</a:t>
            </a:r>
            <a:r>
              <a:rPr lang="en-GB" sz="2000" dirty="0"/>
              <a:t> (</a:t>
            </a:r>
            <a:r>
              <a:rPr lang="en-GB" sz="2000" dirty="0" err="1"/>
              <a:t>forsterkning</a:t>
            </a:r>
            <a:r>
              <a:rPr lang="en-GB" sz="2000" dirty="0"/>
              <a:t>) og er </a:t>
            </a:r>
            <a:r>
              <a:rPr lang="en-GB" sz="2000" dirty="0" err="1"/>
              <a:t>forholdet</a:t>
            </a:r>
            <a:r>
              <a:rPr lang="en-GB" sz="2000" dirty="0"/>
              <a:t> </a:t>
            </a:r>
            <a:r>
              <a:rPr lang="en-GB" sz="2000" dirty="0" err="1"/>
              <a:t>mellom</a:t>
            </a:r>
            <a:r>
              <a:rPr lang="en-GB" sz="2000" dirty="0"/>
              <a:t> </a:t>
            </a:r>
            <a:r>
              <a:rPr lang="en-GB" sz="2000" dirty="0" err="1"/>
              <a:t>utsignalet</a:t>
            </a:r>
            <a:r>
              <a:rPr lang="en-GB" sz="2000" dirty="0"/>
              <a:t> og </a:t>
            </a:r>
            <a:r>
              <a:rPr lang="en-GB" sz="2000" dirty="0" err="1"/>
              <a:t>innsignalet</a:t>
            </a:r>
            <a:endParaRPr lang="en-GB" sz="2000" dirty="0"/>
          </a:p>
          <a:p>
            <a:r>
              <a:rPr lang="en-GB" sz="2000" dirty="0"/>
              <a:t>Den </a:t>
            </a:r>
            <a:r>
              <a:rPr lang="en-GB" sz="2000" dirty="0" err="1"/>
              <a:t>enkleste</a:t>
            </a:r>
            <a:r>
              <a:rPr lang="en-GB" sz="2000" dirty="0"/>
              <a:t> </a:t>
            </a:r>
            <a:r>
              <a:rPr lang="en-GB" sz="2000" dirty="0" err="1"/>
              <a:t>varianten</a:t>
            </a:r>
            <a:r>
              <a:rPr lang="en-GB" sz="2000" dirty="0"/>
              <a:t> er se </a:t>
            </a:r>
            <a:r>
              <a:rPr lang="en-GB" sz="2000" dirty="0" err="1"/>
              <a:t>på</a:t>
            </a:r>
            <a:r>
              <a:rPr lang="en-GB" sz="2000" dirty="0"/>
              <a:t> </a:t>
            </a:r>
            <a:r>
              <a:rPr lang="en-GB" sz="2000" dirty="0" err="1"/>
              <a:t>forholdet</a:t>
            </a:r>
            <a:r>
              <a:rPr lang="en-GB" sz="2000" dirty="0"/>
              <a:t> </a:t>
            </a:r>
            <a:r>
              <a:rPr lang="en-GB" sz="2000" dirty="0" err="1"/>
              <a:t>mellom</a:t>
            </a:r>
            <a:r>
              <a:rPr lang="en-GB" sz="2000" dirty="0"/>
              <a:t> </a:t>
            </a:r>
            <a:r>
              <a:rPr lang="en-GB" sz="2000" dirty="0" err="1"/>
              <a:t>utgang</a:t>
            </a:r>
            <a:r>
              <a:rPr lang="en-GB" sz="2000" dirty="0"/>
              <a:t> og </a:t>
            </a:r>
            <a:r>
              <a:rPr lang="en-GB" sz="2000" dirty="0" err="1"/>
              <a:t>inngang</a:t>
            </a:r>
            <a:r>
              <a:rPr lang="en-GB" sz="2000" dirty="0"/>
              <a:t> for </a:t>
            </a:r>
            <a:r>
              <a:rPr lang="en-GB" sz="2000" dirty="0" err="1"/>
              <a:t>samme</a:t>
            </a:r>
            <a:r>
              <a:rPr lang="en-GB" sz="2000" dirty="0"/>
              <a:t> </a:t>
            </a:r>
            <a:r>
              <a:rPr lang="en-GB" sz="2000" dirty="0" err="1"/>
              <a:t>signaltype</a:t>
            </a:r>
            <a:r>
              <a:rPr lang="en-GB" sz="2000" dirty="0"/>
              <a:t>: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i="1" dirty="0"/>
              <a:t>A </a:t>
            </a:r>
            <a:r>
              <a:rPr lang="en-GB" sz="2000" dirty="0"/>
              <a:t>= “Amplification” ≈ “Gain” og </a:t>
            </a:r>
            <a:r>
              <a:rPr lang="en-GB" sz="2000" dirty="0" err="1"/>
              <a:t>måles</a:t>
            </a:r>
            <a:r>
              <a:rPr lang="en-GB" sz="2000" dirty="0"/>
              <a:t> </a:t>
            </a:r>
            <a:r>
              <a:rPr lang="en-GB" sz="2000" dirty="0" err="1"/>
              <a:t>ofte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decibel (dB)</a:t>
            </a:r>
            <a:endParaRPr lang="en-GB" sz="2000" baseline="-25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41622" y="3729608"/>
                <a:ext cx="2284472" cy="787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622" y="3729608"/>
                <a:ext cx="2284472" cy="7879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73634" y="3657600"/>
                <a:ext cx="2135328" cy="843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634" y="3657600"/>
                <a:ext cx="2135328" cy="8436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816274" y="5674327"/>
                <a:ext cx="2349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𝑑𝐵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smtClean="0">
                          <a:latin typeface="Cambria Math"/>
                        </a:rPr>
                        <m:t>0∗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log</m:t>
                      </m:r>
                      <m:r>
                        <a:rPr lang="en-GB" sz="2000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74" y="5674327"/>
                <a:ext cx="2349810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094081" y="5705762"/>
                <a:ext cx="2311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dirty="0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GB" sz="2000" b="0" i="1" dirty="0" smtClean="0">
                              <a:latin typeface="Cambria Math"/>
                            </a:rPr>
                            <m:t>𝑑𝐵</m:t>
                          </m:r>
                        </m:sub>
                      </m:sSub>
                      <m:r>
                        <a:rPr lang="en-GB" sz="2000" b="0" i="1" dirty="0" smtClean="0">
                          <a:latin typeface="Cambria Math"/>
                        </a:rPr>
                        <m:t>=</m:t>
                      </m:r>
                      <m:r>
                        <a:rPr lang="nb-NO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2000" b="0" i="1" dirty="0" smtClean="0">
                          <a:latin typeface="Cambria Math"/>
                        </a:rPr>
                        <m:t>0</m:t>
                      </m:r>
                      <m:r>
                        <a:rPr lang="en-GB" sz="2000" b="0" i="1" smtClean="0"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GB" sz="2000" b="0" i="0" smtClean="0">
                          <a:latin typeface="Cambria Math"/>
                        </a:rPr>
                        <m:t>log</m:t>
                      </m:r>
                      <m:r>
                        <a:rPr lang="en-GB" sz="2000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081" y="5705762"/>
                <a:ext cx="2311402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533600" y="6414229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8EBC"/>
                </a:solidFill>
                <a:latin typeface="+mn-lt"/>
              </a:rPr>
              <a:t>dB for </a:t>
            </a:r>
            <a:r>
              <a:rPr lang="en-GB" sz="1800" dirty="0" err="1">
                <a:solidFill>
                  <a:srgbClr val="008EBC"/>
                </a:solidFill>
                <a:latin typeface="+mn-lt"/>
              </a:rPr>
              <a:t>spenningsgain</a:t>
            </a:r>
            <a:endParaRPr lang="en-GB" sz="1800" dirty="0">
              <a:solidFill>
                <a:srgbClr val="008EBC"/>
              </a:solidFill>
              <a:latin typeface="+mn-lt"/>
            </a:endParaRPr>
          </a:p>
        </p:txBody>
      </p:sp>
      <p:sp>
        <p:nvSpPr>
          <p:cNvPr id="15" name="Left Brace 14"/>
          <p:cNvSpPr/>
          <p:nvPr/>
        </p:nvSpPr>
        <p:spPr bwMode="auto">
          <a:xfrm rot="16200000">
            <a:off x="2775157" y="5002976"/>
            <a:ext cx="360040" cy="242181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2717" y="641422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rgbClr val="008EBC"/>
                </a:solidFill>
                <a:latin typeface="+mn-lt"/>
              </a:rPr>
              <a:t>dB for </a:t>
            </a:r>
            <a:r>
              <a:rPr lang="en-GB" sz="1800" dirty="0" err="1">
                <a:solidFill>
                  <a:srgbClr val="008EBC"/>
                </a:solidFill>
                <a:latin typeface="+mn-lt"/>
              </a:rPr>
              <a:t>strømgain</a:t>
            </a:r>
            <a:endParaRPr lang="en-GB" sz="1800" dirty="0">
              <a:solidFill>
                <a:srgbClr val="008EBC"/>
              </a:solidFill>
              <a:latin typeface="+mn-lt"/>
            </a:endParaRPr>
          </a:p>
        </p:txBody>
      </p:sp>
      <p:sp>
        <p:nvSpPr>
          <p:cNvPr id="17" name="Left Brace 16"/>
          <p:cNvSpPr/>
          <p:nvPr/>
        </p:nvSpPr>
        <p:spPr bwMode="auto">
          <a:xfrm rot="16200000">
            <a:off x="7050559" y="5038980"/>
            <a:ext cx="360040" cy="234980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795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675288"/>
          </a:xfrm>
        </p:spPr>
        <p:txBody>
          <a:bodyPr/>
          <a:lstStyle/>
          <a:p>
            <a:r>
              <a:rPr lang="en-GB" dirty="0" err="1"/>
              <a:t>Filteregenskaper</a:t>
            </a:r>
            <a:r>
              <a:rPr lang="en-GB" dirty="0"/>
              <a:t> og gain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30" y="1929408"/>
            <a:ext cx="9433048" cy="4824536"/>
          </a:xfrm>
        </p:spPr>
        <p:txBody>
          <a:bodyPr/>
          <a:lstStyle/>
          <a:p>
            <a:r>
              <a:rPr lang="en-GB" sz="2000" dirty="0" err="1"/>
              <a:t>Sammenheng</a:t>
            </a:r>
            <a:r>
              <a:rPr lang="en-GB" sz="2000" dirty="0"/>
              <a:t> </a:t>
            </a:r>
            <a:r>
              <a:rPr lang="en-GB" sz="2000" dirty="0" err="1"/>
              <a:t>mellom</a:t>
            </a:r>
            <a:r>
              <a:rPr lang="en-GB" sz="2000" dirty="0"/>
              <a:t> </a:t>
            </a:r>
            <a:r>
              <a:rPr lang="en-GB" sz="2000" dirty="0" err="1"/>
              <a:t>noen</a:t>
            </a:r>
            <a:r>
              <a:rPr lang="en-GB" sz="2000" dirty="0"/>
              <a:t> dB-</a:t>
            </a:r>
            <a:r>
              <a:rPr lang="en-GB" sz="2000" dirty="0" err="1"/>
              <a:t>verdier</a:t>
            </a:r>
            <a:r>
              <a:rPr lang="en-GB" sz="2000" dirty="0"/>
              <a:t> og Gain</a:t>
            </a:r>
          </a:p>
          <a:p>
            <a:pPr lvl="1"/>
            <a:r>
              <a:rPr lang="en-GB" sz="1600" dirty="0"/>
              <a:t>0 dB </a:t>
            </a:r>
            <a:r>
              <a:rPr lang="en-GB" sz="1600" dirty="0" err="1"/>
              <a:t>tilsvarer</a:t>
            </a:r>
            <a:r>
              <a:rPr lang="en-GB" sz="1600" dirty="0"/>
              <a:t> </a:t>
            </a:r>
            <a:r>
              <a:rPr lang="en-GB" sz="1600" dirty="0" err="1"/>
              <a:t>V</a:t>
            </a:r>
            <a:r>
              <a:rPr lang="en-GB" sz="1600" baseline="-25000" dirty="0" err="1"/>
              <a:t>out</a:t>
            </a:r>
            <a:r>
              <a:rPr lang="en-GB" sz="1600" dirty="0"/>
              <a:t>=V</a:t>
            </a:r>
            <a:r>
              <a:rPr lang="en-GB" sz="1600" baseline="-25000" dirty="0"/>
              <a:t>in </a:t>
            </a:r>
            <a:r>
              <a:rPr lang="en-GB" sz="1600" dirty="0"/>
              <a:t>og A</a:t>
            </a:r>
            <a:r>
              <a:rPr lang="en-GB" sz="1600" baseline="-25000" dirty="0"/>
              <a:t>v</a:t>
            </a:r>
            <a:r>
              <a:rPr lang="en-GB" sz="1600" dirty="0"/>
              <a:t> = 1, </a:t>
            </a:r>
            <a:r>
              <a:rPr lang="en-GB" sz="1600" dirty="0" err="1"/>
              <a:t>dvs</a:t>
            </a:r>
            <a:r>
              <a:rPr lang="en-GB" sz="1600" dirty="0"/>
              <a:t> </a:t>
            </a:r>
            <a:r>
              <a:rPr lang="en-GB" sz="1600" dirty="0" err="1"/>
              <a:t>ingen</a:t>
            </a:r>
            <a:r>
              <a:rPr lang="en-GB" sz="1600" dirty="0"/>
              <a:t> </a:t>
            </a:r>
            <a:r>
              <a:rPr lang="en-GB" sz="1600" dirty="0" err="1"/>
              <a:t>forsterkning</a:t>
            </a:r>
            <a:endParaRPr lang="en-GB" sz="1600" baseline="-25000" dirty="0"/>
          </a:p>
          <a:p>
            <a:pPr lvl="1"/>
            <a:r>
              <a:rPr lang="en-GB" sz="1600" dirty="0"/>
              <a:t>~6 dB </a:t>
            </a:r>
            <a:r>
              <a:rPr lang="en-GB" sz="1600" dirty="0" err="1"/>
              <a:t>tilsvarer</a:t>
            </a:r>
            <a:r>
              <a:rPr lang="en-GB" sz="1600" dirty="0"/>
              <a:t> </a:t>
            </a:r>
            <a:r>
              <a:rPr lang="en-GB" sz="1600" dirty="0" err="1"/>
              <a:t>V</a:t>
            </a:r>
            <a:r>
              <a:rPr lang="en-GB" sz="1600" baseline="-25000" dirty="0" err="1"/>
              <a:t>out</a:t>
            </a:r>
            <a:r>
              <a:rPr lang="en-GB" sz="1600" dirty="0"/>
              <a:t> = 2*V</a:t>
            </a:r>
            <a:r>
              <a:rPr lang="en-GB" sz="1600" baseline="-25000" dirty="0"/>
              <a:t>in</a:t>
            </a:r>
          </a:p>
          <a:p>
            <a:pPr lvl="1"/>
            <a:r>
              <a:rPr lang="en-GB" sz="1600" dirty="0"/>
              <a:t>20 dB </a:t>
            </a:r>
            <a:r>
              <a:rPr lang="en-GB" sz="1600" dirty="0" err="1"/>
              <a:t>tilsvarer</a:t>
            </a:r>
            <a:r>
              <a:rPr lang="en-GB" sz="1600" dirty="0"/>
              <a:t> </a:t>
            </a:r>
            <a:r>
              <a:rPr lang="en-GB" sz="1600" dirty="0" err="1"/>
              <a:t>V</a:t>
            </a:r>
            <a:r>
              <a:rPr lang="en-GB" sz="1600" baseline="-25000" dirty="0" err="1"/>
              <a:t>out</a:t>
            </a:r>
            <a:r>
              <a:rPr lang="en-GB" sz="1600" dirty="0"/>
              <a:t> = 10*V</a:t>
            </a:r>
            <a:r>
              <a:rPr lang="en-GB" sz="1600" baseline="-25000" dirty="0"/>
              <a:t>i</a:t>
            </a:r>
            <a:r>
              <a:rPr lang="en-GB" sz="1600" dirty="0"/>
              <a:t> og A</a:t>
            </a:r>
            <a:r>
              <a:rPr lang="en-GB" sz="1600" baseline="-25000" dirty="0"/>
              <a:t>v</a:t>
            </a:r>
            <a:r>
              <a:rPr lang="en-GB" sz="1600" dirty="0"/>
              <a:t> = 10 </a:t>
            </a:r>
          </a:p>
          <a:p>
            <a:pPr lvl="1"/>
            <a:r>
              <a:rPr lang="en-GB" sz="1600" dirty="0"/>
              <a:t>-20 dB </a:t>
            </a:r>
            <a:r>
              <a:rPr lang="en-GB" sz="1600" dirty="0" err="1"/>
              <a:t>tilsvarer</a:t>
            </a:r>
            <a:r>
              <a:rPr lang="en-GB" sz="1600" dirty="0"/>
              <a:t> </a:t>
            </a:r>
            <a:r>
              <a:rPr lang="en-GB" sz="1600" dirty="0" err="1"/>
              <a:t>V</a:t>
            </a:r>
            <a:r>
              <a:rPr lang="en-GB" sz="1600" baseline="-25000" dirty="0" err="1"/>
              <a:t>out</a:t>
            </a:r>
            <a:r>
              <a:rPr lang="en-GB" sz="1600" dirty="0"/>
              <a:t> = 0.1*V</a:t>
            </a:r>
            <a:r>
              <a:rPr lang="en-GB" sz="1600" baseline="-25000" dirty="0"/>
              <a:t>i</a:t>
            </a:r>
            <a:r>
              <a:rPr lang="en-GB" sz="1600" dirty="0"/>
              <a:t> og A</a:t>
            </a:r>
            <a:r>
              <a:rPr lang="en-GB" sz="1600" baseline="-25000" dirty="0"/>
              <a:t>v</a:t>
            </a:r>
            <a:r>
              <a:rPr lang="en-GB" sz="1600" dirty="0"/>
              <a:t> = 0.1</a:t>
            </a:r>
          </a:p>
          <a:p>
            <a:pPr lvl="1"/>
            <a:r>
              <a:rPr lang="en-GB" sz="1600" dirty="0"/>
              <a:t>30 dB </a:t>
            </a:r>
            <a:r>
              <a:rPr lang="en-GB" sz="1600" dirty="0" err="1"/>
              <a:t>tilsvarer</a:t>
            </a:r>
            <a:r>
              <a:rPr lang="en-GB" sz="1600" dirty="0"/>
              <a:t> </a:t>
            </a:r>
            <a:r>
              <a:rPr lang="en-GB" sz="1600" dirty="0" err="1"/>
              <a:t>V</a:t>
            </a:r>
            <a:r>
              <a:rPr lang="en-GB" sz="1600" baseline="-25000" dirty="0" err="1"/>
              <a:t>out</a:t>
            </a:r>
            <a:r>
              <a:rPr lang="en-GB" sz="1600" dirty="0"/>
              <a:t> = 1000*V</a:t>
            </a:r>
            <a:r>
              <a:rPr lang="en-GB" sz="1600" baseline="-25000" dirty="0"/>
              <a:t>i</a:t>
            </a:r>
            <a:r>
              <a:rPr lang="en-GB" sz="1600" dirty="0"/>
              <a:t> og A</a:t>
            </a:r>
            <a:r>
              <a:rPr lang="en-GB" sz="1600" baseline="-25000" dirty="0"/>
              <a:t>v</a:t>
            </a:r>
            <a:r>
              <a:rPr lang="en-GB" sz="1600" dirty="0"/>
              <a:t> = 1000 </a:t>
            </a:r>
          </a:p>
          <a:p>
            <a:r>
              <a:rPr lang="en-GB" sz="2000" dirty="0"/>
              <a:t>decibel-</a:t>
            </a:r>
            <a:r>
              <a:rPr lang="en-GB" sz="2000" dirty="0" err="1"/>
              <a:t>skalaen</a:t>
            </a:r>
            <a:r>
              <a:rPr lang="en-GB" sz="2000" dirty="0"/>
              <a:t> er </a:t>
            </a:r>
            <a:r>
              <a:rPr lang="en-GB" sz="2000" dirty="0" err="1"/>
              <a:t>svært</a:t>
            </a:r>
            <a:r>
              <a:rPr lang="en-GB" sz="2000" dirty="0"/>
              <a:t> </a:t>
            </a:r>
            <a:r>
              <a:rPr lang="en-GB" sz="2000" dirty="0" err="1"/>
              <a:t>utbredt</a:t>
            </a:r>
            <a:r>
              <a:rPr lang="en-GB" sz="2000" dirty="0"/>
              <a:t> </a:t>
            </a:r>
            <a:r>
              <a:rPr lang="en-GB" sz="2000" dirty="0" err="1"/>
              <a:t>innen</a:t>
            </a:r>
            <a:r>
              <a:rPr lang="en-GB" sz="2000" dirty="0"/>
              <a:t> </a:t>
            </a:r>
            <a:r>
              <a:rPr lang="en-GB" sz="2000" dirty="0" err="1"/>
              <a:t>bla</a:t>
            </a:r>
            <a:r>
              <a:rPr lang="en-GB" sz="2000" dirty="0"/>
              <a:t> </a:t>
            </a:r>
            <a:r>
              <a:rPr lang="en-GB" sz="2000" dirty="0" err="1"/>
              <a:t>akustikk</a:t>
            </a:r>
            <a:r>
              <a:rPr lang="en-GB" sz="2000" dirty="0"/>
              <a:t>, </a:t>
            </a:r>
            <a:r>
              <a:rPr lang="en-GB" sz="2000" dirty="0" err="1"/>
              <a:t>antennemålinger</a:t>
            </a:r>
            <a:r>
              <a:rPr lang="en-GB" sz="2000" dirty="0"/>
              <a:t>, audio-</a:t>
            </a:r>
            <a:r>
              <a:rPr lang="en-GB" sz="2000" dirty="0" err="1"/>
              <a:t>elektronikk</a:t>
            </a:r>
            <a:r>
              <a:rPr lang="en-GB" sz="2000" dirty="0"/>
              <a:t>, </a:t>
            </a:r>
            <a:r>
              <a:rPr lang="en-GB" sz="2000" dirty="0" err="1"/>
              <a:t>energi</a:t>
            </a:r>
            <a:r>
              <a:rPr lang="en-GB" sz="2000" dirty="0"/>
              <a:t>, </a:t>
            </a:r>
            <a:r>
              <a:rPr lang="en-GB" sz="2000" dirty="0" err="1"/>
              <a:t>feltstyrke</a:t>
            </a:r>
            <a:r>
              <a:rPr lang="en-GB" sz="2000" dirty="0"/>
              <a:t>, </a:t>
            </a:r>
            <a:r>
              <a:rPr lang="en-GB" sz="2000" dirty="0" err="1"/>
              <a:t>osv</a:t>
            </a:r>
            <a:r>
              <a:rPr lang="en-GB" sz="2000" dirty="0"/>
              <a:t>. MEN (</a:t>
            </a:r>
            <a:r>
              <a:rPr lang="en-GB" sz="2000" dirty="0" err="1"/>
              <a:t>liten</a:t>
            </a:r>
            <a:r>
              <a:rPr lang="en-GB" sz="2000" dirty="0"/>
              <a:t> </a:t>
            </a:r>
            <a:r>
              <a:rPr lang="en-GB" sz="2000" dirty="0" err="1"/>
              <a:t>advarsel</a:t>
            </a:r>
            <a:r>
              <a:rPr lang="en-GB" sz="2000" dirty="0"/>
              <a:t>):</a:t>
            </a:r>
          </a:p>
          <a:p>
            <a:pPr lvl="1"/>
            <a:r>
              <a:rPr lang="en-GB" sz="1600" dirty="0" err="1"/>
              <a:t>Både</a:t>
            </a:r>
            <a:r>
              <a:rPr lang="en-GB" sz="1600" dirty="0"/>
              <a:t> </a:t>
            </a:r>
            <a:r>
              <a:rPr lang="en-GB" sz="1600" dirty="0" err="1"/>
              <a:t>formlene</a:t>
            </a:r>
            <a:r>
              <a:rPr lang="en-GB" sz="1600" dirty="0"/>
              <a:t> for å </a:t>
            </a:r>
            <a:r>
              <a:rPr lang="en-GB" sz="1600" dirty="0" err="1"/>
              <a:t>regne</a:t>
            </a:r>
            <a:r>
              <a:rPr lang="en-GB" sz="1600" dirty="0"/>
              <a:t> </a:t>
            </a:r>
            <a:r>
              <a:rPr lang="en-GB" sz="1600" dirty="0" err="1"/>
              <a:t>ut</a:t>
            </a:r>
            <a:r>
              <a:rPr lang="en-GB" sz="1600" dirty="0"/>
              <a:t> og </a:t>
            </a:r>
            <a:r>
              <a:rPr lang="en-GB" sz="1600" dirty="0" err="1"/>
              <a:t>navnene</a:t>
            </a:r>
            <a:r>
              <a:rPr lang="en-GB" sz="1600" dirty="0"/>
              <a:t> </a:t>
            </a:r>
            <a:r>
              <a:rPr lang="en-GB" sz="1600" dirty="0" err="1"/>
              <a:t>varier</a:t>
            </a:r>
            <a:r>
              <a:rPr lang="en-GB" sz="1600" dirty="0"/>
              <a:t>, </a:t>
            </a:r>
            <a:r>
              <a:rPr lang="en-GB" sz="1600" dirty="0" err="1"/>
              <a:t>f.eks</a:t>
            </a:r>
            <a:r>
              <a:rPr lang="en-GB" sz="1600" dirty="0"/>
              <a:t> </a:t>
            </a:r>
            <a:r>
              <a:rPr lang="en-GB" sz="1600" dirty="0" err="1"/>
              <a:t>dBV</a:t>
            </a:r>
            <a:r>
              <a:rPr lang="en-GB" sz="1600" dirty="0"/>
              <a:t>, </a:t>
            </a:r>
            <a:r>
              <a:rPr lang="en-GB" sz="1600" dirty="0" err="1"/>
              <a:t>dBA</a:t>
            </a:r>
            <a:r>
              <a:rPr lang="en-GB" sz="1600" dirty="0"/>
              <a:t>, dB Q, </a:t>
            </a:r>
            <a:r>
              <a:rPr lang="en-GB" sz="1600" dirty="0" err="1"/>
              <a:t>dBsm</a:t>
            </a:r>
            <a:r>
              <a:rPr lang="en-GB" sz="1600" dirty="0"/>
              <a:t>, </a:t>
            </a:r>
            <a:r>
              <a:rPr lang="en-GB" sz="1600" dirty="0" err="1"/>
              <a:t>dBJ</a:t>
            </a:r>
            <a:endParaRPr lang="en-GB" sz="1600" dirty="0"/>
          </a:p>
          <a:p>
            <a:pPr lvl="1"/>
            <a:r>
              <a:rPr lang="en-GB" sz="1600" dirty="0"/>
              <a:t>For </a:t>
            </a:r>
            <a:r>
              <a:rPr lang="en-GB" sz="1600" dirty="0" err="1"/>
              <a:t>eksempel</a:t>
            </a:r>
            <a:r>
              <a:rPr lang="en-GB" sz="1600" dirty="0"/>
              <a:t>: </a:t>
            </a:r>
            <a:r>
              <a:rPr lang="en-GB" sz="1600" dirty="0" err="1"/>
              <a:t>Forholdet</a:t>
            </a:r>
            <a:r>
              <a:rPr lang="en-GB" sz="1600" dirty="0"/>
              <a:t> </a:t>
            </a:r>
            <a:r>
              <a:rPr lang="en-GB" sz="1600" dirty="0" err="1"/>
              <a:t>mellom</a:t>
            </a:r>
            <a:r>
              <a:rPr lang="en-GB" sz="1600" dirty="0"/>
              <a:t> </a:t>
            </a:r>
            <a:r>
              <a:rPr lang="en-GB" sz="1600" dirty="0" err="1"/>
              <a:t>effekt</a:t>
            </a:r>
            <a:r>
              <a:rPr lang="en-GB" sz="1600" dirty="0"/>
              <a:t> </a:t>
            </a:r>
            <a:r>
              <a:rPr lang="en-GB" sz="1600" dirty="0" err="1"/>
              <a:t>ut</a:t>
            </a:r>
            <a:r>
              <a:rPr lang="en-GB" sz="1600" dirty="0"/>
              <a:t> og </a:t>
            </a:r>
            <a:r>
              <a:rPr lang="en-GB" sz="1600" dirty="0" err="1"/>
              <a:t>effekt</a:t>
            </a:r>
            <a:r>
              <a:rPr lang="en-GB" sz="1600" dirty="0"/>
              <a:t> in er </a:t>
            </a:r>
            <a:r>
              <a:rPr lang="en-GB" sz="1600" dirty="0" err="1"/>
              <a:t>A</a:t>
            </a:r>
            <a:r>
              <a:rPr lang="en-GB" sz="1600" baseline="-25000" dirty="0" err="1"/>
              <a:t>p</a:t>
            </a:r>
            <a:r>
              <a:rPr lang="en-GB" sz="1600" dirty="0"/>
              <a:t>=A</a:t>
            </a:r>
            <a:r>
              <a:rPr lang="en-GB" sz="1600" baseline="-25000" dirty="0"/>
              <a:t>v</a:t>
            </a:r>
            <a:r>
              <a:rPr lang="en-GB" sz="1600" dirty="0"/>
              <a:t>*A</a:t>
            </a:r>
            <a:r>
              <a:rPr lang="en-GB" sz="1600" baseline="-25000" dirty="0"/>
              <a:t>i</a:t>
            </a:r>
            <a:r>
              <a:rPr lang="en-GB" sz="1600" dirty="0"/>
              <a:t> og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desibel</a:t>
            </a:r>
            <a:r>
              <a:rPr lang="en-GB" sz="1600" dirty="0"/>
              <a:t>: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IN 1080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88482" y="5814958"/>
                <a:ext cx="214321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/>
                            </a:rPr>
                            <m:t>𝑑𝐵</m:t>
                          </m:r>
                        </m:sub>
                      </m:sSub>
                      <m:r>
                        <a:rPr lang="en-GB" sz="1800" b="0" i="1" smtClean="0">
                          <a:latin typeface="Cambria Math"/>
                        </a:rPr>
                        <m:t>=10∗</m:t>
                      </m:r>
                      <m:r>
                        <m:rPr>
                          <m:sty m:val="p"/>
                        </m:rPr>
                        <a:rPr lang="en-GB" sz="1800" b="0" i="0" smtClean="0">
                          <a:latin typeface="Cambria Math"/>
                        </a:rPr>
                        <m:t>log</m:t>
                      </m:r>
                      <m:r>
                        <a:rPr lang="en-GB" sz="1800" b="0" i="1" smtClean="0">
                          <a:latin typeface="Cambria Math"/>
                        </a:rPr>
                        <m:t>⁡(</m:t>
                      </m:r>
                      <m:sSub>
                        <m:sSub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GB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482" y="5814958"/>
                <a:ext cx="2143214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7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531272"/>
          </a:xfrm>
        </p:spPr>
        <p:txBody>
          <a:bodyPr/>
          <a:lstStyle/>
          <a:p>
            <a:r>
              <a:rPr lang="nb-NO" dirty="0"/>
              <a:t>Ideelle versus fysiske filtre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7" name="AutoShape 2" descr="http://www.pling.org.uk/cs/dadimg/idealfilters.gif"/>
          <p:cNvSpPr>
            <a:spLocks noChangeAspect="1" noChangeArrowheads="1"/>
          </p:cNvSpPr>
          <p:nvPr/>
        </p:nvSpPr>
        <p:spPr bwMode="auto">
          <a:xfrm>
            <a:off x="155575" y="-1744663"/>
            <a:ext cx="39624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4" descr="http://www.pling.org.uk/cs/dadimg/idealfilters.gif"/>
          <p:cNvSpPr>
            <a:spLocks noChangeAspect="1" noChangeArrowheads="1"/>
          </p:cNvSpPr>
          <p:nvPr/>
        </p:nvSpPr>
        <p:spPr bwMode="auto">
          <a:xfrm>
            <a:off x="307975" y="-1592263"/>
            <a:ext cx="39624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42" y="1823691"/>
            <a:ext cx="4824536" cy="47816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10"/>
          <a:stretch/>
        </p:blipFill>
        <p:spPr>
          <a:xfrm>
            <a:off x="513441" y="1857419"/>
            <a:ext cx="2310945" cy="474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4426" y="236248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+mn-lt"/>
              </a:rPr>
              <a:t>Ideelle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filtre</a:t>
            </a:r>
            <a:endParaRPr lang="en-GB" sz="2000" dirty="0">
              <a:latin typeface="+mn-lt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2608362" y="2072690"/>
            <a:ext cx="576064" cy="4576573"/>
          </a:xfrm>
          <a:prstGeom prst="rightBrace">
            <a:avLst>
              <a:gd name="adj1" fmla="val 8333"/>
              <a:gd name="adj2" fmla="val 144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10800000">
            <a:off x="4408563" y="1903413"/>
            <a:ext cx="576064" cy="4576573"/>
          </a:xfrm>
          <a:prstGeom prst="rightBrace">
            <a:avLst>
              <a:gd name="adj1" fmla="val 8333"/>
              <a:gd name="adj2" fmla="val 1445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6433" y="531378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+mn-lt"/>
              </a:rPr>
              <a:t>Fysiske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filtre</a:t>
            </a: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88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819304"/>
          </a:xfrm>
        </p:spPr>
        <p:txBody>
          <a:bodyPr/>
          <a:lstStyle/>
          <a:p>
            <a:r>
              <a:rPr lang="nb-NO" dirty="0"/>
              <a:t>Knekkfrekvens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641376"/>
            <a:ext cx="9217024" cy="4389120"/>
          </a:xfrm>
        </p:spPr>
        <p:txBody>
          <a:bodyPr/>
          <a:lstStyle/>
          <a:p>
            <a:r>
              <a:rPr lang="nb-NO" dirty="0"/>
              <a:t>Knekkfrekvensen («cutoff») er frekvensen hvor filteret begynner å slippe igjennom (eller stoppe) signaler</a:t>
            </a:r>
          </a:p>
          <a:p>
            <a:r>
              <a:rPr lang="nb-NO" b="1" dirty="0"/>
              <a:t>Ideelle filtre </a:t>
            </a:r>
            <a:r>
              <a:rPr lang="nb-NO" dirty="0"/>
              <a:t>slipper gjennom signaler i passområdet </a:t>
            </a:r>
            <a:r>
              <a:rPr lang="nb-NO" i="1" dirty="0"/>
              <a:t>uten dempning</a:t>
            </a:r>
            <a:r>
              <a:rPr lang="nb-NO" dirty="0"/>
              <a:t>, og </a:t>
            </a:r>
            <a:r>
              <a:rPr lang="nb-NO" i="1" dirty="0"/>
              <a:t>stopper fullstendig </a:t>
            </a:r>
            <a:r>
              <a:rPr lang="nb-NO" dirty="0"/>
              <a:t>signaler utenfor</a:t>
            </a:r>
          </a:p>
          <a:p>
            <a:r>
              <a:rPr lang="nb-NO" b="1" dirty="0"/>
              <a:t>I praksis </a:t>
            </a:r>
            <a:r>
              <a:rPr lang="nb-NO" dirty="0"/>
              <a:t>dempes signaler i passområdet, og stoppes ikke helt i stoppområdet</a:t>
            </a:r>
          </a:p>
          <a:p>
            <a:r>
              <a:rPr lang="nb-NO" dirty="0"/>
              <a:t>Båndbredden er frekvensområdet som slipper igjennom filteret</a:t>
            </a:r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16</a:t>
            </a:fld>
            <a:endParaRPr lang="nb-NO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614839" y="6313215"/>
            <a:ext cx="300943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614839" y="4513015"/>
            <a:ext cx="0" cy="1800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990193" y="6313215"/>
            <a:ext cx="280831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/>
          <p:nvPr/>
        </p:nvCxnSpPr>
        <p:spPr bwMode="auto">
          <a:xfrm>
            <a:off x="1614839" y="4801047"/>
            <a:ext cx="2433374" cy="1512168"/>
          </a:xfrm>
          <a:prstGeom prst="bentConnector3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990193" y="4513015"/>
            <a:ext cx="0" cy="1800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Freeform 27"/>
          <p:cNvSpPr/>
          <p:nvPr/>
        </p:nvSpPr>
        <p:spPr>
          <a:xfrm>
            <a:off x="5984787" y="4729039"/>
            <a:ext cx="2669248" cy="1584176"/>
          </a:xfrm>
          <a:custGeom>
            <a:avLst/>
            <a:gdLst>
              <a:gd name="connsiteX0" fmla="*/ 0 w 3862601"/>
              <a:gd name="connsiteY0" fmla="*/ 85692 h 1128807"/>
              <a:gd name="connsiteX1" fmla="*/ 1415333 w 3862601"/>
              <a:gd name="connsiteY1" fmla="*/ 85692 h 1128807"/>
              <a:gd name="connsiteX2" fmla="*/ 2822713 w 3862601"/>
              <a:gd name="connsiteY2" fmla="*/ 976238 h 1128807"/>
              <a:gd name="connsiteX3" fmla="*/ 3768919 w 3862601"/>
              <a:gd name="connsiteY3" fmla="*/ 1119362 h 1128807"/>
              <a:gd name="connsiteX4" fmla="*/ 3776870 w 3862601"/>
              <a:gd name="connsiteY4" fmla="*/ 1103459 h 112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2601" h="1128807">
                <a:moveTo>
                  <a:pt x="0" y="85692"/>
                </a:moveTo>
                <a:cubicBezTo>
                  <a:pt x="472440" y="11480"/>
                  <a:pt x="944881" y="-62732"/>
                  <a:pt x="1415333" y="85692"/>
                </a:cubicBezTo>
                <a:cubicBezTo>
                  <a:pt x="1885785" y="234116"/>
                  <a:pt x="2430449" y="803960"/>
                  <a:pt x="2822713" y="976238"/>
                </a:cubicBezTo>
                <a:cubicBezTo>
                  <a:pt x="3214977" y="1148516"/>
                  <a:pt x="3609893" y="1098159"/>
                  <a:pt x="3768919" y="1119362"/>
                </a:cubicBezTo>
                <a:cubicBezTo>
                  <a:pt x="3927945" y="1140565"/>
                  <a:pt x="3852407" y="1122012"/>
                  <a:pt x="3776870" y="1103459"/>
                </a:cubicBezTo>
              </a:path>
            </a:pathLst>
          </a:custGeom>
          <a:ln w="158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9675" y="6536951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+mn-lt"/>
              </a:rPr>
              <a:t>Ideel filterrespons</a:t>
            </a:r>
            <a:endParaRPr lang="en-US" sz="16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49832" y="6559348"/>
            <a:ext cx="2089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+mn-lt"/>
              </a:rPr>
              <a:t>Praktisk filterrespons</a:t>
            </a:r>
            <a:endParaRPr lang="en-US" sz="16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48213" y="5290585"/>
            <a:ext cx="1529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+mn-lt"/>
              </a:rPr>
              <a:t>Knekkfrekvens</a:t>
            </a:r>
            <a:endParaRPr lang="en-US" sz="1600" dirty="0">
              <a:latin typeface="+mn-lt"/>
            </a:endParaRPr>
          </a:p>
        </p:txBody>
      </p:sp>
      <p:cxnSp>
        <p:nvCxnSpPr>
          <p:cNvPr id="33" name="Straight Arrow Connector 32"/>
          <p:cNvCxnSpPr>
            <a:stCxn id="31" idx="1"/>
          </p:cNvCxnSpPr>
          <p:nvPr/>
        </p:nvCxnSpPr>
        <p:spPr bwMode="auto">
          <a:xfrm flipH="1">
            <a:off x="2910173" y="5459862"/>
            <a:ext cx="1138040" cy="781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672668" y="6313215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+mn-lt"/>
              </a:rPr>
              <a:t>f</a:t>
            </a:r>
            <a:r>
              <a:rPr lang="nb-NO" sz="1600" baseline="-25000" dirty="0">
                <a:latin typeface="+mn-lt"/>
              </a:rPr>
              <a:t>c</a:t>
            </a:r>
            <a:endParaRPr lang="en-US" sz="1600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09944" y="6313215"/>
            <a:ext cx="317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>
                <a:latin typeface="+mn-lt"/>
              </a:rPr>
              <a:t>f</a:t>
            </a:r>
            <a:r>
              <a:rPr lang="nb-NO" sz="1600" baseline="-25000" dirty="0">
                <a:latin typeface="+mn-lt"/>
              </a:rPr>
              <a:t>c</a:t>
            </a:r>
            <a:endParaRPr lang="en-US" sz="1600" dirty="0">
              <a:latin typeface="+mn-lt"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6568802" y="4729039"/>
            <a:ext cx="0" cy="158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>
            <a:stCxn id="31" idx="3"/>
          </p:cNvCxnSpPr>
          <p:nvPr/>
        </p:nvCxnSpPr>
        <p:spPr bwMode="auto">
          <a:xfrm>
            <a:off x="5577799" y="5459862"/>
            <a:ext cx="921231" cy="7813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8941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531272"/>
          </a:xfrm>
        </p:spPr>
        <p:txBody>
          <a:bodyPr/>
          <a:lstStyle/>
          <a:p>
            <a:r>
              <a:rPr lang="nb-NO" dirty="0"/>
              <a:t>Ulike filtre og filterkarakteristikker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497360"/>
            <a:ext cx="8754428" cy="536208"/>
          </a:xfrm>
        </p:spPr>
        <p:txBody>
          <a:bodyPr/>
          <a:lstStyle/>
          <a:p>
            <a:r>
              <a:rPr lang="nb-NO" dirty="0"/>
              <a:t>Filtre finnes i mange typer med ulike navn</a:t>
            </a:r>
          </a:p>
          <a:p>
            <a:pPr lvl="1"/>
            <a:r>
              <a:rPr lang="nb-NO" dirty="0"/>
              <a:t>Filterets orden angir hvor raskt filteret demper</a:t>
            </a:r>
          </a:p>
          <a:p>
            <a:pPr lvl="1"/>
            <a:r>
              <a:rPr lang="nb-NO" dirty="0"/>
              <a:t>Jo brattere kurve desto bedre, men det straffer seg i passområdet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0" y="2937520"/>
            <a:ext cx="4320480" cy="38559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488682" y="3047241"/>
            <a:ext cx="4280148" cy="3636469"/>
            <a:chOff x="5488682" y="2823391"/>
            <a:chExt cx="4280148" cy="36364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682" y="2823391"/>
              <a:ext cx="4280148" cy="363388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864946" y="6180461"/>
              <a:ext cx="1903884" cy="279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flipH="1">
            <a:off x="7072858" y="2721496"/>
            <a:ext cx="864096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712818" y="2721496"/>
            <a:ext cx="1224136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7792938" y="2721496"/>
            <a:ext cx="144016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66697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RC-krets som lavpassfilter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RC krets kan benyttes som et lavpassfilter </a:t>
            </a:r>
            <a:endParaRPr lang="en-US" i="1" baseline="-25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11" name="Rectangle 10"/>
          <p:cNvSpPr/>
          <p:nvPr/>
        </p:nvSpPr>
        <p:spPr>
          <a:xfrm>
            <a:off x="3010011" y="4407224"/>
            <a:ext cx="504056" cy="1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49932" y="3892595"/>
            <a:ext cx="504056" cy="1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31340" y="4426657"/>
            <a:ext cx="504056" cy="1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8" name="Picture 57" descr="fg10_04800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94" y="2834541"/>
            <a:ext cx="4412016" cy="29110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52578" y="3657600"/>
            <a:ext cx="758893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552577" y="5057030"/>
            <a:ext cx="758893" cy="27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73237" y="3297560"/>
            <a:ext cx="758893" cy="27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Picture 4" descr="fg10_019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88" b="20379"/>
          <a:stretch/>
        </p:blipFill>
        <p:spPr bwMode="auto">
          <a:xfrm>
            <a:off x="1384226" y="3013034"/>
            <a:ext cx="2751874" cy="27883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137" y="3801169"/>
                <a:ext cx="1890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GB" sz="1800" b="0" i="1" smtClean="0">
                          <a:latin typeface="Cambria Math"/>
                        </a:rPr>
                        <m:t>=10∗</m:t>
                      </m:r>
                      <m:r>
                        <m:rPr>
                          <m:sty m:val="p"/>
                        </m:rPr>
                        <a:rPr lang="en-GB" sz="1800" b="0" i="0" smtClean="0">
                          <a:latin typeface="Cambria Math"/>
                        </a:rPr>
                        <m:t>sin</m:t>
                      </m:r>
                      <m:r>
                        <a:rPr lang="en-GB" sz="1800" b="0" i="1" smtClean="0">
                          <a:latin typeface="Cambria Math"/>
                        </a:rPr>
                        <m:t>⁡(</m:t>
                      </m:r>
                      <m:r>
                        <a:rPr lang="en-GB" sz="1800" b="0" i="1" smtClean="0">
                          <a:latin typeface="Cambria Math"/>
                        </a:rPr>
                        <m:t>𝑡</m:t>
                      </m:r>
                      <m:r>
                        <a:rPr lang="en-GB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7" y="3801169"/>
                <a:ext cx="189051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65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RC-krets som høypassfilter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RC-krets som høypassfilter</a:t>
            </a:r>
            <a:endParaRPr lang="en-US" i="1" baseline="-25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19</a:t>
            </a:fld>
            <a:endParaRPr lang="nb-NO"/>
          </a:p>
        </p:txBody>
      </p:sp>
      <p:pic>
        <p:nvPicPr>
          <p:cNvPr id="16" name="Picture 15" descr="fg10_05000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18" y="2886545"/>
            <a:ext cx="4698934" cy="30502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4836913" y="5550841"/>
            <a:ext cx="758893" cy="27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4949" y="4599280"/>
            <a:ext cx="758893" cy="238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793602" y="3828857"/>
            <a:ext cx="758893" cy="27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7" name="Picture 16" descr="fg10_02300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21" y="3089653"/>
            <a:ext cx="3557211" cy="24790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865294" y="4339192"/>
            <a:ext cx="504056" cy="1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91837" y="3773326"/>
            <a:ext cx="504056" cy="1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55283" y="4351565"/>
            <a:ext cx="504056" cy="1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082" y="3681900"/>
                <a:ext cx="1890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GB" sz="1800" b="0" i="1" smtClean="0">
                              <a:latin typeface="Cambria Math"/>
                            </a:rPr>
                            <m:t>𝑖𝑛</m:t>
                          </m:r>
                        </m:sub>
                      </m:sSub>
                      <m:r>
                        <a:rPr lang="en-GB" sz="1800" b="0" i="1" smtClean="0">
                          <a:latin typeface="Cambria Math"/>
                        </a:rPr>
                        <m:t>=10∗</m:t>
                      </m:r>
                      <m:r>
                        <m:rPr>
                          <m:sty m:val="p"/>
                        </m:rPr>
                        <a:rPr lang="en-GB" sz="1800" b="0" i="0" smtClean="0">
                          <a:latin typeface="Cambria Math"/>
                        </a:rPr>
                        <m:t>sin</m:t>
                      </m:r>
                      <m:r>
                        <a:rPr lang="en-GB" sz="1800" b="0" i="1" smtClean="0">
                          <a:latin typeface="Cambria Math"/>
                        </a:rPr>
                        <m:t>⁡(</m:t>
                      </m:r>
                      <m:r>
                        <a:rPr lang="en-GB" sz="1800" b="0" i="1" smtClean="0">
                          <a:latin typeface="Cambria Math"/>
                        </a:rPr>
                        <m:t>𝑡</m:t>
                      </m:r>
                      <m:r>
                        <a:rPr lang="en-GB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2" y="3681900"/>
                <a:ext cx="189051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87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675288"/>
          </a:xfrm>
        </p:spPr>
        <p:txBody>
          <a:bodyPr/>
          <a:lstStyle/>
          <a:p>
            <a:r>
              <a:rPr lang="nb-NO" dirty="0"/>
              <a:t>Dagens temaer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1625600"/>
            <a:ext cx="8754428" cy="4389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Analyse av RC-kretser i tidsplanet</a:t>
            </a:r>
          </a:p>
          <a:p>
            <a:pPr>
              <a:lnSpc>
                <a:spcPct val="150000"/>
              </a:lnSpc>
            </a:pPr>
            <a:r>
              <a:rPr lang="nb-NO" dirty="0"/>
              <a:t>Frekvens </a:t>
            </a:r>
            <a:r>
              <a:rPr lang="nb-NO" dirty="0" err="1"/>
              <a:t>vs</a:t>
            </a:r>
            <a:r>
              <a:rPr lang="nb-NO" dirty="0"/>
              <a:t> tid</a:t>
            </a:r>
          </a:p>
          <a:p>
            <a:pPr>
              <a:lnSpc>
                <a:spcPct val="150000"/>
              </a:lnSpc>
            </a:pPr>
            <a:r>
              <a:rPr lang="nb-NO" dirty="0"/>
              <a:t>Filtre</a:t>
            </a:r>
          </a:p>
          <a:p>
            <a:pPr>
              <a:lnSpc>
                <a:spcPct val="150000"/>
              </a:lnSpc>
            </a:pPr>
            <a:r>
              <a:rPr lang="nb-NO" dirty="0"/>
              <a:t>Induksjon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Induktorer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Elektromotorer</a:t>
            </a:r>
          </a:p>
          <a:p>
            <a:pPr lvl="1">
              <a:lnSpc>
                <a:spcPct val="150000"/>
              </a:lnSpc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400" dirty="0"/>
              <a:t>RC lead/lag kretser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145016" cy="3920584"/>
          </a:xfrm>
        </p:spPr>
        <p:txBody>
          <a:bodyPr/>
          <a:lstStyle/>
          <a:p>
            <a:r>
              <a:rPr lang="nb-NO" dirty="0"/>
              <a:t>RC «lead»- og «lag»-kretser er faseskiftkretser</a:t>
            </a:r>
          </a:p>
          <a:p>
            <a:r>
              <a:rPr lang="nb-NO" dirty="0"/>
              <a:t>I en RC «lag»-krets er utspenningen </a:t>
            </a:r>
            <a:r>
              <a:rPr lang="nb-NO" i="1" dirty="0"/>
              <a:t>V</a:t>
            </a:r>
            <a:r>
              <a:rPr lang="nb-NO" i="1" baseline="-25000" dirty="0"/>
              <a:t>out</a:t>
            </a:r>
            <a:r>
              <a:rPr lang="nb-NO" dirty="0"/>
              <a:t> forskjøvet </a:t>
            </a:r>
            <a:r>
              <a:rPr lang="el-GR" i="1" dirty="0">
                <a:latin typeface="Times New Roman"/>
                <a:cs typeface="Times New Roman"/>
              </a:rPr>
              <a:t>φ</a:t>
            </a:r>
            <a:r>
              <a:rPr lang="nb-NO" dirty="0">
                <a:latin typeface="Times New Roman"/>
                <a:cs typeface="Times New Roman"/>
              </a:rPr>
              <a:t> </a:t>
            </a:r>
            <a:r>
              <a:rPr lang="nb-NO" dirty="0">
                <a:cs typeface="Times New Roman"/>
              </a:rPr>
              <a:t>grader i forhold til </a:t>
            </a:r>
            <a:r>
              <a:rPr lang="nb-NO" i="1" dirty="0">
                <a:cs typeface="Times New Roman"/>
              </a:rPr>
              <a:t>V</a:t>
            </a:r>
            <a:r>
              <a:rPr lang="nb-NO" i="1" baseline="-25000" dirty="0">
                <a:cs typeface="Times New Roman"/>
              </a:rPr>
              <a:t>in</a:t>
            </a:r>
          </a:p>
          <a:p>
            <a:endParaRPr lang="nb-NO" i="1" baseline="-25000" dirty="0">
              <a:cs typeface="Times New Roman"/>
            </a:endParaRPr>
          </a:p>
          <a:p>
            <a:endParaRPr lang="nb-NO" i="1" baseline="-25000" dirty="0">
              <a:cs typeface="Times New Roman"/>
            </a:endParaRPr>
          </a:p>
          <a:p>
            <a:endParaRPr lang="nb-NO" i="1" baseline="-25000" dirty="0">
              <a:cs typeface="Times New Roman"/>
            </a:endParaRPr>
          </a:p>
          <a:p>
            <a:pPr marL="0" indent="0">
              <a:buNone/>
            </a:pPr>
            <a:endParaRPr lang="nb-NO" i="1" baseline="-25000" dirty="0">
              <a:cs typeface="Times New Roman"/>
            </a:endParaRPr>
          </a:p>
          <a:p>
            <a:pPr marL="0" indent="0">
              <a:buNone/>
            </a:pPr>
            <a:endParaRPr lang="nb-NO" i="1" baseline="-25000" dirty="0">
              <a:cs typeface="Times New Roman"/>
            </a:endParaRPr>
          </a:p>
          <a:p>
            <a:r>
              <a:rPr lang="nb-NO" i="1" dirty="0">
                <a:cs typeface="Times New Roman"/>
              </a:rPr>
              <a:t>V</a:t>
            </a:r>
            <a:r>
              <a:rPr lang="nb-NO" i="1" baseline="-25000" dirty="0">
                <a:cs typeface="Times New Roman"/>
              </a:rPr>
              <a:t>out</a:t>
            </a:r>
            <a:r>
              <a:rPr lang="nb-NO" dirty="0">
                <a:cs typeface="Times New Roman"/>
              </a:rPr>
              <a:t> er lik </a:t>
            </a:r>
            <a:r>
              <a:rPr lang="nb-NO" i="1" dirty="0">
                <a:cs typeface="Times New Roman"/>
              </a:rPr>
              <a:t>V</a:t>
            </a:r>
            <a:r>
              <a:rPr lang="nb-NO" i="1" baseline="-25000" dirty="0">
                <a:cs typeface="Times New Roman"/>
              </a:rPr>
              <a:t>c</a:t>
            </a:r>
            <a:r>
              <a:rPr lang="nb-NO" dirty="0">
                <a:cs typeface="Times New Roman"/>
              </a:rPr>
              <a:t>, </a:t>
            </a:r>
            <a:r>
              <a:rPr lang="nb-NO" i="1" dirty="0">
                <a:cs typeface="Times New Roman"/>
              </a:rPr>
              <a:t>V</a:t>
            </a:r>
            <a:r>
              <a:rPr lang="nb-NO" i="1" baseline="-25000" dirty="0">
                <a:cs typeface="Times New Roman"/>
              </a:rPr>
              <a:t>in</a:t>
            </a:r>
            <a:r>
              <a:rPr lang="nb-NO" dirty="0">
                <a:cs typeface="Times New Roman"/>
              </a:rPr>
              <a:t> lik </a:t>
            </a:r>
            <a:r>
              <a:rPr lang="nb-NO" i="1" dirty="0">
                <a:cs typeface="Times New Roman"/>
              </a:rPr>
              <a:t>V</a:t>
            </a:r>
            <a:r>
              <a:rPr lang="nb-NO" i="1" baseline="-25000" dirty="0">
                <a:cs typeface="Times New Roman"/>
              </a:rPr>
              <a:t>s</a:t>
            </a:r>
            <a:r>
              <a:rPr lang="nb-NO" dirty="0">
                <a:cs typeface="Times New Roman"/>
              </a:rPr>
              <a:t> og </a:t>
            </a:r>
            <a:r>
              <a:rPr lang="el-GR" i="1" dirty="0">
                <a:cs typeface="Times New Roman"/>
              </a:rPr>
              <a:t>φ</a:t>
            </a:r>
            <a:r>
              <a:rPr lang="nb-NO" i="1" dirty="0">
                <a:cs typeface="Times New Roman"/>
              </a:rPr>
              <a:t>=90</a:t>
            </a:r>
            <a:r>
              <a:rPr lang="nb-NO" i="1" baseline="30000" dirty="0">
                <a:cs typeface="Times New Roman"/>
              </a:rPr>
              <a:t>o</a:t>
            </a:r>
            <a:r>
              <a:rPr lang="nb-NO" i="1" dirty="0">
                <a:cs typeface="Times New Roman"/>
              </a:rPr>
              <a:t>-</a:t>
            </a:r>
            <a:r>
              <a:rPr lang="el-GR" i="1" dirty="0">
                <a:cs typeface="Times New Roman"/>
              </a:rPr>
              <a:t>θ</a:t>
            </a:r>
            <a:endParaRPr lang="nb-NO" i="1" dirty="0">
              <a:cs typeface="Times New Roman"/>
            </a:endParaRPr>
          </a:p>
          <a:p>
            <a:r>
              <a:rPr lang="nb-NO" dirty="0">
                <a:cs typeface="Times New Roman"/>
              </a:rPr>
              <a:t>Kretsen kan også ses på som en spenningsdeler hvor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20</a:t>
            </a:fld>
            <a:endParaRPr lang="nb-NO"/>
          </a:p>
        </p:txBody>
      </p:sp>
      <p:pic>
        <p:nvPicPr>
          <p:cNvPr id="9" name="Picture 4" descr="fg10_01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14" y="3009528"/>
            <a:ext cx="5975805" cy="2244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640810" y="5889848"/>
          <a:ext cx="24034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282" imgH="545863" progId="Equation.3">
                  <p:embed/>
                </p:oleObj>
              </mc:Choice>
              <mc:Fallback>
                <p:oleObj name="Equation" r:id="rId4" imgW="1193282" imgH="545863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810" y="5889848"/>
                        <a:ext cx="2403475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758154" y="6105872"/>
          <a:ext cx="22764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300" imgH="368300" progId="Equation.3">
                  <p:embed/>
                </p:oleObj>
              </mc:Choice>
              <mc:Fallback>
                <p:oleObj name="Equation" r:id="rId6" imgW="1130300" imgH="3683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154" y="6105872"/>
                        <a:ext cx="22764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66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400" dirty="0"/>
              <a:t>RC lead/lag kretser (forts)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Ved å bytte om  R og C får man en RC-«lead»-krets</a:t>
            </a:r>
          </a:p>
          <a:p>
            <a:endParaRPr lang="nb-NO" i="1" baseline="-25000" dirty="0">
              <a:cs typeface="Times New Roman"/>
            </a:endParaRPr>
          </a:p>
          <a:p>
            <a:endParaRPr lang="nb-NO" i="1" baseline="-25000" dirty="0">
              <a:cs typeface="Times New Roman"/>
            </a:endParaRPr>
          </a:p>
          <a:p>
            <a:endParaRPr lang="nb-NO" i="1" baseline="-25000" dirty="0">
              <a:cs typeface="Times New Roman"/>
            </a:endParaRPr>
          </a:p>
          <a:p>
            <a:endParaRPr lang="nb-NO" i="1" baseline="-25000" dirty="0">
              <a:cs typeface="Times New Roman"/>
            </a:endParaRPr>
          </a:p>
          <a:p>
            <a:pPr marL="0" indent="0">
              <a:buNone/>
            </a:pPr>
            <a:endParaRPr lang="nb-NO" i="1" baseline="-25000" dirty="0">
              <a:cs typeface="Times New Roman"/>
            </a:endParaRPr>
          </a:p>
          <a:p>
            <a:pPr marL="0" indent="0">
              <a:buNone/>
            </a:pPr>
            <a:endParaRPr lang="nb-NO" i="1" baseline="-25000" dirty="0">
              <a:cs typeface="Times New Roman"/>
            </a:endParaRPr>
          </a:p>
          <a:p>
            <a:r>
              <a:rPr lang="nb-NO" dirty="0">
                <a:cs typeface="Times New Roman"/>
              </a:rPr>
              <a:t>Utspenningen tas over resistoren og </a:t>
            </a:r>
            <a:r>
              <a:rPr lang="el-GR" i="1" dirty="0">
                <a:cs typeface="Times New Roman"/>
              </a:rPr>
              <a:t>φ</a:t>
            </a:r>
            <a:r>
              <a:rPr lang="nb-NO" i="1" dirty="0">
                <a:cs typeface="Times New Roman"/>
              </a:rPr>
              <a:t> </a:t>
            </a:r>
            <a:r>
              <a:rPr lang="nb-NO" dirty="0">
                <a:cs typeface="Times New Roman"/>
              </a:rPr>
              <a:t>og </a:t>
            </a:r>
            <a:r>
              <a:rPr lang="nb-NO" i="1" dirty="0">
                <a:cs typeface="Times New Roman"/>
              </a:rPr>
              <a:t>V</a:t>
            </a:r>
            <a:r>
              <a:rPr lang="nb-NO" i="1" baseline="-25000" dirty="0">
                <a:cs typeface="Times New Roman"/>
              </a:rPr>
              <a:t>out</a:t>
            </a:r>
            <a:r>
              <a:rPr lang="nb-NO" dirty="0">
                <a:cs typeface="Times New Roman"/>
              </a:rPr>
              <a:t> er her gitt av </a:t>
            </a:r>
            <a:r>
              <a:rPr lang="nb-NO" b="1" i="1" dirty="0">
                <a:cs typeface="Times New Roman"/>
              </a:rPr>
              <a:t>R</a:t>
            </a:r>
            <a:r>
              <a:rPr lang="nb-NO" dirty="0">
                <a:cs typeface="Times New Roman"/>
              </a:rPr>
              <a:t> og </a:t>
            </a:r>
            <a:r>
              <a:rPr lang="nb-NO" b="1" i="1" dirty="0">
                <a:cs typeface="Times New Roman"/>
              </a:rPr>
              <a:t>X</a:t>
            </a:r>
            <a:r>
              <a:rPr lang="nb-NO" b="1" i="1" baseline="-25000" dirty="0">
                <a:cs typeface="Times New Roman"/>
              </a:rPr>
              <a:t>C</a:t>
            </a:r>
            <a:endParaRPr lang="nb-NO" b="1" i="1" baseline="-25000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21</a:t>
            </a:fld>
            <a:endParaRPr lang="nb-NO"/>
          </a:p>
        </p:txBody>
      </p:sp>
      <p:pic>
        <p:nvPicPr>
          <p:cNvPr id="10" name="Picture 4" descr="fg10_02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94" y="2577480"/>
            <a:ext cx="7226163" cy="21647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36354" y="5385792"/>
          <a:ext cx="1636713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447" imgH="368140" progId="Equation.3">
                  <p:embed/>
                </p:oleObj>
              </mc:Choice>
              <mc:Fallback>
                <p:oleObj name="Equation" r:id="rId4" imgW="812447" imgH="3681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354" y="5385792"/>
                        <a:ext cx="1636713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208762" y="5241776"/>
          <a:ext cx="24304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5977" imgH="545863" progId="Equation.3">
                  <p:embed/>
                </p:oleObj>
              </mc:Choice>
              <mc:Fallback>
                <p:oleObj name="Equation" r:id="rId6" imgW="1205977" imgH="545863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762" y="5241776"/>
                        <a:ext cx="2430463" cy="109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27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633264"/>
            <a:ext cx="8754428" cy="1008112"/>
          </a:xfrm>
        </p:spPr>
        <p:txBody>
          <a:bodyPr/>
          <a:lstStyle/>
          <a:p>
            <a:r>
              <a:rPr lang="de-DE" sz="3200" dirty="0" err="1"/>
              <a:t>Oppsummering</a:t>
            </a:r>
            <a:r>
              <a:rPr lang="de-DE" sz="3200" dirty="0"/>
              <a:t> puls- </a:t>
            </a:r>
            <a:r>
              <a:rPr lang="de-DE" sz="3200" dirty="0" err="1"/>
              <a:t>og</a:t>
            </a:r>
            <a:r>
              <a:rPr lang="de-DE" sz="3200" dirty="0"/>
              <a:t> </a:t>
            </a:r>
            <a:r>
              <a:rPr lang="de-DE" sz="3200" dirty="0" err="1"/>
              <a:t>naturlig</a:t>
            </a:r>
            <a:r>
              <a:rPr lang="de-DE" sz="3200" dirty="0"/>
              <a:t> </a:t>
            </a:r>
            <a:r>
              <a:rPr lang="de-DE" sz="3200" dirty="0" err="1"/>
              <a:t>respons</a:t>
            </a:r>
            <a:endParaRPr lang="en-US" sz="34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1E463-F9D5-4353-8BA6-45543CC5320E}" type="slidenum">
              <a:rPr lang="nb-NO" smtClean="0"/>
              <a:pPr/>
              <a:t>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 bwMode="auto">
              <a:xfrm>
                <a:off x="750874" y="1497360"/>
                <a:ext cx="9202303" cy="5167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6030" tIns="47172" rIns="96030" bIns="47172" numCol="1" anchor="t" anchorCtr="0" compatLnSpc="1">
                <a:prstTxWarp prst="textNoShape">
                  <a:avLst/>
                </a:prstTxWarp>
              </a:bodyPr>
              <a:lstStyle>
                <a:lvl1pPr marL="311150" indent="-311150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25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3250" indent="-88900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25000"/>
                  <a:buFont typeface="Wingdings" pitchFamily="2" charset="2"/>
                  <a:buChar char="l"/>
                  <a:defRPr sz="2100">
                    <a:solidFill>
                      <a:schemeClr val="tx1"/>
                    </a:solidFill>
                    <a:latin typeface="+mn-lt"/>
                  </a:defRPr>
                </a:lvl2pPr>
                <a:lvl3pPr marL="966788" indent="-161925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25000"/>
                  <a:buFont typeface="Wingdings" pitchFamily="2" charset="2"/>
                  <a:buChar char="l"/>
                  <a:defRPr sz="1700">
                    <a:solidFill>
                      <a:schemeClr val="tx1"/>
                    </a:solidFill>
                    <a:latin typeface="+mn-lt"/>
                  </a:defRPr>
                </a:lvl3pPr>
                <a:lvl4pPr marL="18034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2479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7051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31623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6195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4076700" indent="-242888" algn="l" defTabSz="8080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93000"/>
                  <a:buFont typeface="Marlett" pitchFamily="2" charset="2"/>
                  <a:buChar char="i"/>
                  <a:defRPr sz="21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nb-NO" sz="2000" dirty="0"/>
                  <a:t>Hva er viktig å kunne/huske:</a:t>
                </a:r>
              </a:p>
              <a:p>
                <a:pPr lvl="1"/>
                <a:r>
                  <a:rPr lang="nb-NO" sz="2000" b="1" dirty="0"/>
                  <a:t>Oppladning</a:t>
                </a:r>
                <a:r>
                  <a:rPr lang="nb-NO" sz="2000" dirty="0"/>
                  <a:t> og </a:t>
                </a:r>
                <a:r>
                  <a:rPr lang="nb-NO" sz="2000" b="1" dirty="0"/>
                  <a:t>utladning</a:t>
                </a:r>
                <a:r>
                  <a:rPr lang="nb-NO" sz="2000" dirty="0"/>
                  <a:t> skjer ikke momentant</a:t>
                </a:r>
              </a:p>
              <a:p>
                <a:pPr lvl="1"/>
                <a:r>
                  <a:rPr lang="nb-NO" sz="2000" dirty="0"/>
                  <a:t>Opp- og utladningskurvene er </a:t>
                </a:r>
                <a:r>
                  <a:rPr lang="nb-NO" sz="2000" b="1" dirty="0" err="1"/>
                  <a:t>eksponensielle</a:t>
                </a:r>
                <a:r>
                  <a:rPr lang="nb-NO" sz="2000" dirty="0"/>
                  <a:t>, og ikke lineære</a:t>
                </a:r>
              </a:p>
              <a:p>
                <a:pPr lvl="1"/>
                <a:r>
                  <a:rPr lang="nb-NO" sz="2000" b="1" dirty="0"/>
                  <a:t>Naturlig respons </a:t>
                </a:r>
                <a:r>
                  <a:rPr lang="nb-NO" sz="2000" dirty="0"/>
                  <a:t>er oppførselen ETTER at spenningskilden er kortsluttet (ingen påvirkning fra eksterne kilder)</a:t>
                </a:r>
              </a:p>
              <a:p>
                <a:pPr lvl="1"/>
                <a:r>
                  <a:rPr lang="nb-NO" sz="2000" b="1" dirty="0"/>
                  <a:t>Pulsrespons</a:t>
                </a:r>
                <a:r>
                  <a:rPr lang="nb-NO" sz="2000" dirty="0"/>
                  <a:t> er oppførselen når</a:t>
                </a:r>
              </a:p>
              <a:p>
                <a:pPr marL="1147763" lvl="2" indent="-342900">
                  <a:buSzPct val="100000"/>
                  <a:buFont typeface="+mj-lt"/>
                  <a:buAutoNum type="arabicPeriod"/>
                </a:pPr>
                <a:r>
                  <a:rPr lang="nb-NO" sz="1600" dirty="0"/>
                  <a:t>spenningskilden går fra </a:t>
                </a:r>
                <a:r>
                  <a:rPr lang="nb-NO" sz="1600" dirty="0" err="1"/>
                  <a:t>max</a:t>
                </a:r>
                <a:r>
                  <a:rPr lang="nb-NO" sz="1600" dirty="0"/>
                  <a:t> spenning til 0 (tilsvarer naturlig respons) </a:t>
                </a:r>
              </a:p>
              <a:p>
                <a:pPr marL="1147763" lvl="2" indent="-342900">
                  <a:buSzPct val="100000"/>
                  <a:buFont typeface="+mj-lt"/>
                  <a:buAutoNum type="arabicPeriod"/>
                </a:pPr>
                <a:r>
                  <a:rPr lang="nb-NO" sz="1600" dirty="0"/>
                  <a:t>spenningskilden går fra 0 til </a:t>
                </a:r>
                <a:r>
                  <a:rPr lang="nb-NO" sz="1600" dirty="0" err="1"/>
                  <a:t>max</a:t>
                </a:r>
                <a:r>
                  <a:rPr lang="nb-NO" sz="1600" dirty="0"/>
                  <a:t> spenning</a:t>
                </a:r>
              </a:p>
              <a:p>
                <a:pPr marL="492125" indent="-342900"/>
                <a:r>
                  <a:rPr lang="nb-NO" sz="1800" b="1" dirty="0"/>
                  <a:t>Tidskonstanten</a:t>
                </a:r>
                <a:r>
                  <a:rPr lang="nb-NO" sz="1800" dirty="0"/>
                  <a:t> </a:t>
                </a:r>
                <a14:m>
                  <m:oMath xmlns:m="http://schemas.openxmlformats.org/officeDocument/2006/math">
                    <m:r>
                      <a:rPr lang="nb-NO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nb-NO" sz="1800" dirty="0"/>
                  <a:t>=RC sier hvor raskt utladningen eller oppladningen skjer</a:t>
                </a:r>
              </a:p>
              <a:p>
                <a:pPr marL="492125" indent="-342900"/>
                <a:endParaRPr lang="nb-NO" sz="1800" dirty="0"/>
              </a:p>
              <a:p>
                <a:pPr marL="492125" indent="-342900"/>
                <a:r>
                  <a:rPr lang="nb-NO" sz="1800" dirty="0"/>
                  <a:t>Ligningen for </a:t>
                </a:r>
                <a:r>
                  <a:rPr lang="nb-NO" sz="1800" b="1" dirty="0"/>
                  <a:t>utladning</a:t>
                </a:r>
                <a:r>
                  <a:rPr lang="nb-NO" sz="1800" dirty="0"/>
                  <a:t> er </a:t>
                </a:r>
              </a:p>
              <a:p>
                <a:pPr marL="492125" indent="-342900"/>
                <a:r>
                  <a:rPr lang="nb-NO" sz="1800" dirty="0"/>
                  <a:t>Ligningen for </a:t>
                </a:r>
                <a:r>
                  <a:rPr lang="nb-NO" sz="1800" b="1" dirty="0"/>
                  <a:t>oppladning</a:t>
                </a:r>
                <a:r>
                  <a:rPr lang="nb-NO" sz="1800" dirty="0"/>
                  <a:t> er</a:t>
                </a:r>
              </a:p>
              <a:p>
                <a:pPr marL="492125" indent="-342900"/>
                <a:r>
                  <a:rPr lang="nb-NO" sz="1800" dirty="0"/>
                  <a:t>Etter </a:t>
                </a:r>
                <a14:m>
                  <m:oMath xmlns:m="http://schemas.openxmlformats.org/officeDocument/2006/math">
                    <m:r>
                      <a:rPr lang="en-GB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GB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b-NO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nb-NO" sz="1800" b="1" dirty="0"/>
                  <a:t>5 </a:t>
                </a:r>
                <a:r>
                  <a:rPr lang="nb-NO" sz="1800" dirty="0"/>
                  <a:t>er kondensatoren nesten helt oppladet eller helt utladet</a:t>
                </a:r>
              </a:p>
              <a:p>
                <a:pPr marL="492125" indent="-342900"/>
                <a:r>
                  <a:rPr lang="nb-NO" sz="1800" dirty="0"/>
                  <a:t>Vi må </a:t>
                </a:r>
                <a:r>
                  <a:rPr lang="nb-NO" sz="1800" b="1" dirty="0"/>
                  <a:t>regne ut RC </a:t>
                </a:r>
                <a:r>
                  <a:rPr lang="nb-NO" sz="1800" dirty="0"/>
                  <a:t>for å finne opp/utladningstiden for en konkret RC-krets</a:t>
                </a:r>
              </a:p>
              <a:p>
                <a:pPr marL="149225" indent="0">
                  <a:buNone/>
                </a:pPr>
                <a:r>
                  <a:rPr lang="nb-NO" sz="1800" dirty="0"/>
                  <a:t> </a:t>
                </a:r>
              </a:p>
              <a:p>
                <a:endParaRPr lang="nb-NO" sz="2000" dirty="0"/>
              </a:p>
              <a:p>
                <a:endParaRPr lang="nb-NO" sz="2000" dirty="0"/>
              </a:p>
              <a:p>
                <a:endParaRPr lang="nb-NO" sz="2000" dirty="0"/>
              </a:p>
              <a:p>
                <a:endParaRPr lang="nb-NO" sz="20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874" y="1497360"/>
                <a:ext cx="9202303" cy="5167600"/>
              </a:xfrm>
              <a:prstGeom prst="rect">
                <a:avLst/>
              </a:prstGeom>
              <a:blipFill>
                <a:blip r:embed="rId3"/>
                <a:stretch>
                  <a:fillRect t="-590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57934" y="4543326"/>
                <a:ext cx="1788182" cy="625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nb-NO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nb-NO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934" y="4543326"/>
                <a:ext cx="1788182" cy="625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57934" y="4937416"/>
                <a:ext cx="2513317" cy="625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934" y="4937416"/>
                <a:ext cx="2513317" cy="6256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01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981281"/>
          </a:xfrm>
        </p:spPr>
        <p:txBody>
          <a:bodyPr/>
          <a:lstStyle/>
          <a:p>
            <a:r>
              <a:rPr lang="nb-NO" dirty="0"/>
              <a:t>Fouriers teorem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2098" y="1695424"/>
            <a:ext cx="5472608" cy="3744416"/>
          </a:xfrm>
        </p:spPr>
        <p:txBody>
          <a:bodyPr/>
          <a:lstStyle/>
          <a:p>
            <a:r>
              <a:rPr lang="nb-NO" sz="1800" dirty="0"/>
              <a:t>Et periodisk signal kan skrives som en sum av sinus- og cosinussignaler vha Fourier-transform</a:t>
            </a:r>
          </a:p>
          <a:p>
            <a:pPr lvl="1">
              <a:lnSpc>
                <a:spcPct val="150000"/>
              </a:lnSpc>
            </a:pPr>
            <a:r>
              <a:rPr lang="nb-NO" sz="1400" dirty="0"/>
              <a:t>Vi skal ikke bevise dette; kun se på et eksempel og bruke resultatet</a:t>
            </a:r>
          </a:p>
          <a:p>
            <a:r>
              <a:rPr lang="nb-NO" sz="1800" i="1" dirty="0"/>
              <a:t>Fourier-serien</a:t>
            </a:r>
            <a:r>
              <a:rPr lang="nb-NO" sz="1800" dirty="0"/>
              <a:t> beskriver hvordan et periodisk signal </a:t>
            </a:r>
            <a:r>
              <a:rPr lang="nb-NO" sz="1800" i="1" dirty="0"/>
              <a:t>f(t) </a:t>
            </a:r>
            <a:r>
              <a:rPr lang="nb-NO" sz="1800" dirty="0"/>
              <a:t>kan skrives som en funksjon </a:t>
            </a:r>
            <a:r>
              <a:rPr lang="nb-NO" sz="1800" i="1" dirty="0"/>
              <a:t>g(t) </a:t>
            </a:r>
            <a:r>
              <a:rPr lang="nb-NO" sz="1800" dirty="0"/>
              <a:t>som er en (uendelig) sum av sinus- og cosinusledd</a:t>
            </a:r>
          </a:p>
          <a:p>
            <a:r>
              <a:rPr lang="nb-NO" sz="1800" i="1" dirty="0"/>
              <a:t>Fourier-transform </a:t>
            </a:r>
            <a:r>
              <a:rPr lang="nb-NO" sz="1800" dirty="0"/>
              <a:t>er prosessen med å finne Fourier-serien</a:t>
            </a:r>
            <a:endParaRPr lang="nb-NO" sz="1800" i="1" dirty="0"/>
          </a:p>
          <a:p>
            <a:r>
              <a:rPr lang="nb-NO" sz="1800" dirty="0"/>
              <a:t>Vi antar derfor at ethvert periodisk inputsignal kan skrives på denne formen:</a:t>
            </a:r>
          </a:p>
          <a:p>
            <a:pPr lvl="1"/>
            <a:r>
              <a:rPr lang="nb-NO" sz="1400" dirty="0"/>
              <a:t>Det kan også vises at vi strengt tatt kun trenger bare sinus eller bare cosinus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pic>
        <p:nvPicPr>
          <p:cNvPr id="12" name="Picture 10" descr="fourier series is an infinite sum of sinuso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498" y="3326522"/>
            <a:ext cx="4196704" cy="16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D3499C-5E05-45A9-95A3-B0D1B1781F20}"/>
              </a:ext>
            </a:extLst>
          </p:cNvPr>
          <p:cNvSpPr/>
          <p:nvPr/>
        </p:nvSpPr>
        <p:spPr bwMode="auto">
          <a:xfrm>
            <a:off x="3832498" y="4937379"/>
            <a:ext cx="3672408" cy="852642"/>
          </a:xfrm>
          <a:custGeom>
            <a:avLst/>
            <a:gdLst>
              <a:gd name="connsiteX0" fmla="*/ 0 w 3002145"/>
              <a:gd name="connsiteY0" fmla="*/ 865848 h 981281"/>
              <a:gd name="connsiteX1" fmla="*/ 1885444 w 3002145"/>
              <a:gd name="connsiteY1" fmla="*/ 906308 h 981281"/>
              <a:gd name="connsiteX2" fmla="*/ 3002145 w 3002145"/>
              <a:gd name="connsiteY2" fmla="*/ 0 h 981281"/>
              <a:gd name="connsiteX3" fmla="*/ 3002145 w 3002145"/>
              <a:gd name="connsiteY3" fmla="*/ 0 h 98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145" h="981281">
                <a:moveTo>
                  <a:pt x="0" y="865848"/>
                </a:moveTo>
                <a:cubicBezTo>
                  <a:pt x="692543" y="958232"/>
                  <a:pt x="1385087" y="1050616"/>
                  <a:pt x="1885444" y="906308"/>
                </a:cubicBezTo>
                <a:cubicBezTo>
                  <a:pt x="2385801" y="762000"/>
                  <a:pt x="3002145" y="0"/>
                  <a:pt x="3002145" y="0"/>
                </a:cubicBezTo>
                <a:lnTo>
                  <a:pt x="3002145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56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650634"/>
            <a:ext cx="8754428" cy="720080"/>
          </a:xfrm>
        </p:spPr>
        <p:txBody>
          <a:bodyPr/>
          <a:lstStyle/>
          <a:p>
            <a:r>
              <a:rPr lang="nb-NO" dirty="0"/>
              <a:t>Fouriers teorem: eksempel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pic>
        <p:nvPicPr>
          <p:cNvPr id="31" name="Picture 8" descr="first 4 frequency components of the wave, producing the original wavefor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3" t="5398" b="5884"/>
          <a:stretch/>
        </p:blipFill>
        <p:spPr bwMode="auto">
          <a:xfrm>
            <a:off x="7144865" y="1425352"/>
            <a:ext cx="3096343" cy="25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6915B04-FC7A-4F68-B7BF-EBF631608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98" y="1412797"/>
            <a:ext cx="6912767" cy="2679299"/>
          </a:xfrm>
        </p:spPr>
        <p:txBody>
          <a:bodyPr/>
          <a:lstStyle/>
          <a:p>
            <a:r>
              <a:rPr lang="nb-NO" sz="1800" dirty="0"/>
              <a:t>Ønsker å finne hvilke sinuskomponenter som trengs for å beskrive f(t) som g(t), dvs Fourierserien til f(t)</a:t>
            </a:r>
          </a:p>
          <a:p>
            <a:r>
              <a:rPr lang="nb-NO" sz="1800" dirty="0"/>
              <a:t>For å vise prosessen skal vi gradvis prøve med flere og flere ledd i g(t) og så se om g(t) er en god tilnærming til f(t)</a:t>
            </a:r>
          </a:p>
          <a:p>
            <a:r>
              <a:rPr lang="nb-NO" sz="1800" dirty="0"/>
              <a:t>Starter med g(t) med ett enkelt ledd </a:t>
            </a:r>
          </a:p>
          <a:p>
            <a:r>
              <a:rPr lang="nb-NO" sz="1800" dirty="0"/>
              <a:t>a</a:t>
            </a:r>
            <a:r>
              <a:rPr lang="nb-NO" sz="1800" baseline="-25000" dirty="0"/>
              <a:t>i</a:t>
            </a:r>
            <a:r>
              <a:rPr lang="nb-NO" sz="1800" dirty="0"/>
              <a:t> = 0.3, T=2</a:t>
            </a:r>
            <a:r>
              <a:rPr lang="el-GR" sz="1800" dirty="0"/>
              <a:t>π</a:t>
            </a:r>
            <a:r>
              <a:rPr lang="nb-NO" sz="1800" dirty="0"/>
              <a:t> og </a:t>
            </a:r>
            <a:r>
              <a:rPr lang="el-GR" sz="1800" dirty="0"/>
              <a:t>θ</a:t>
            </a:r>
            <a:r>
              <a:rPr lang="en-GB" sz="1800" dirty="0"/>
              <a:t>=1/</a:t>
            </a:r>
            <a:r>
              <a:rPr lang="nb-NO" sz="1800" dirty="0"/>
              <a:t>2</a:t>
            </a:r>
            <a:r>
              <a:rPr lang="el-GR" sz="1800" dirty="0"/>
              <a:t>π</a:t>
            </a:r>
            <a:endParaRPr lang="nb-NO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BBF49-DE50-4963-BA85-14B7C7566840}"/>
              </a:ext>
            </a:extLst>
          </p:cNvPr>
          <p:cNvSpPr txBox="1"/>
          <p:nvPr/>
        </p:nvSpPr>
        <p:spPr>
          <a:xfrm>
            <a:off x="8213419" y="174772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f(t)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7C2FEA-D4A8-4739-BEAC-B0C9243E875F}"/>
              </a:ext>
            </a:extLst>
          </p:cNvPr>
          <p:cNvCxnSpPr/>
          <p:nvPr/>
        </p:nvCxnSpPr>
        <p:spPr bwMode="auto">
          <a:xfrm flipH="1">
            <a:off x="8080970" y="2107761"/>
            <a:ext cx="36004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6" name="Picture 2" descr="first frequency component of wave">
            <a:extLst>
              <a:ext uri="{FF2B5EF4-FFF2-40B4-BE49-F238E27FC236}">
                <a16:creationId xmlns:a16="http://schemas.microsoft.com/office/drawing/2014/main" id="{B02675D4-1EC9-411B-AC9D-9831630A2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 b="7824"/>
          <a:stretch/>
        </p:blipFill>
        <p:spPr bwMode="auto">
          <a:xfrm>
            <a:off x="2126274" y="4452136"/>
            <a:ext cx="4996626" cy="215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9738486-2030-4980-9007-792F82B31380}"/>
              </a:ext>
            </a:extLst>
          </p:cNvPr>
          <p:cNvSpPr txBox="1"/>
          <p:nvPr/>
        </p:nvSpPr>
        <p:spPr>
          <a:xfrm>
            <a:off x="266513" y="4452136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1. iterasjon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FBE443-4504-492C-BDF7-93FD2D81ACDF}"/>
              </a:ext>
            </a:extLst>
          </p:cNvPr>
          <p:cNvSpPr txBox="1"/>
          <p:nvPr/>
        </p:nvSpPr>
        <p:spPr>
          <a:xfrm>
            <a:off x="266513" y="5785996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1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6F9446-B1B2-4737-84CF-CE16C754624B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 flipV="1">
            <a:off x="1416187" y="5531231"/>
            <a:ext cx="1435190" cy="4240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4BBAE26-B402-40CD-9CC5-C129158E746D}"/>
              </a:ext>
            </a:extLst>
          </p:cNvPr>
          <p:cNvSpPr txBox="1"/>
          <p:nvPr/>
        </p:nvSpPr>
        <p:spPr>
          <a:xfrm>
            <a:off x="7601352" y="466758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f(t)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0AF1B7-A3B7-4858-90BF-3E2DC9645A5A}"/>
              </a:ext>
            </a:extLst>
          </p:cNvPr>
          <p:cNvCxnSpPr>
            <a:cxnSpLocks/>
          </p:cNvCxnSpPr>
          <p:nvPr/>
        </p:nvCxnSpPr>
        <p:spPr bwMode="auto">
          <a:xfrm flipH="1">
            <a:off x="6280770" y="4868208"/>
            <a:ext cx="1320582" cy="4194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03635E-6CED-438B-8C52-723D879DC64C}"/>
              </a:ext>
            </a:extLst>
          </p:cNvPr>
          <p:cNvSpPr txBox="1"/>
          <p:nvPr/>
        </p:nvSpPr>
        <p:spPr>
          <a:xfrm>
            <a:off x="7670001" y="5361952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g(t)=a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1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EB6B77-173B-4271-8C33-A956B2CE516D}"/>
              </a:ext>
            </a:extLst>
          </p:cNvPr>
          <p:cNvCxnSpPr>
            <a:stCxn id="38" idx="1"/>
          </p:cNvCxnSpPr>
          <p:nvPr/>
        </p:nvCxnSpPr>
        <p:spPr bwMode="auto">
          <a:xfrm flipH="1" flipV="1">
            <a:off x="6941061" y="5431635"/>
            <a:ext cx="728940" cy="995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5BDD04B9-D4D2-41F2-9A06-47B4C5C1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43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pic>
        <p:nvPicPr>
          <p:cNvPr id="124932" name="Picture 4" descr="first and second frequency components of wa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" b="4885"/>
          <a:stretch/>
        </p:blipFill>
        <p:spPr bwMode="auto">
          <a:xfrm>
            <a:off x="2248919" y="1492626"/>
            <a:ext cx="5148730" cy="20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41429" y="2739488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3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sinus(3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 bwMode="auto">
          <a:xfrm flipV="1">
            <a:off x="1630564" y="2500158"/>
            <a:ext cx="1306060" cy="4507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5CF3BD-2EF8-401E-86DA-2268ACD13739}"/>
              </a:ext>
            </a:extLst>
          </p:cNvPr>
          <p:cNvSpPr txBox="1"/>
          <p:nvPr/>
        </p:nvSpPr>
        <p:spPr>
          <a:xfrm>
            <a:off x="8252957" y="174875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f(t)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281A94-BEE8-4B33-B837-3CC4807BB592}"/>
              </a:ext>
            </a:extLst>
          </p:cNvPr>
          <p:cNvCxnSpPr>
            <a:cxnSpLocks/>
            <a:stCxn id="33" idx="1"/>
          </p:cNvCxnSpPr>
          <p:nvPr/>
        </p:nvCxnSpPr>
        <p:spPr bwMode="auto">
          <a:xfrm flipH="1">
            <a:off x="6989741" y="1933422"/>
            <a:ext cx="1263216" cy="8000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95D2DF0-85CD-4B44-9E3F-91539F3EAECD}"/>
              </a:ext>
            </a:extLst>
          </p:cNvPr>
          <p:cNvSpPr txBox="1"/>
          <p:nvPr/>
        </p:nvSpPr>
        <p:spPr>
          <a:xfrm>
            <a:off x="482292" y="1459264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2. iterasjon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3FDF5B-BC94-4C45-A6E8-D591C65B9EF6}"/>
              </a:ext>
            </a:extLst>
          </p:cNvPr>
          <p:cNvSpPr txBox="1"/>
          <p:nvPr/>
        </p:nvSpPr>
        <p:spPr>
          <a:xfrm>
            <a:off x="7650032" y="2843163"/>
            <a:ext cx="2216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g(t)= 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1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 +</a:t>
            </a:r>
          </a:p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         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3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sinus(3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</a:t>
            </a:r>
          </a:p>
          <a:p>
            <a:endParaRPr lang="en-GB" sz="1600" dirty="0">
              <a:solidFill>
                <a:srgbClr val="04BAC8"/>
              </a:solidFill>
              <a:latin typeface="+mn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D35C87-7906-4392-9F7F-A2BB3691A528}"/>
              </a:ext>
            </a:extLst>
          </p:cNvPr>
          <p:cNvCxnSpPr>
            <a:cxnSpLocks/>
          </p:cNvCxnSpPr>
          <p:nvPr/>
        </p:nvCxnSpPr>
        <p:spPr bwMode="auto">
          <a:xfrm flipH="1">
            <a:off x="5993848" y="3078042"/>
            <a:ext cx="1656184" cy="180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CBDB79A-B0CA-4E37-8920-126345BE0D26}"/>
              </a:ext>
            </a:extLst>
          </p:cNvPr>
          <p:cNvSpPr txBox="1"/>
          <p:nvPr/>
        </p:nvSpPr>
        <p:spPr>
          <a:xfrm>
            <a:off x="341429" y="5710009"/>
            <a:ext cx="1347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5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sinus(5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</a:t>
            </a:r>
          </a:p>
        </p:txBody>
      </p:sp>
      <p:pic>
        <p:nvPicPr>
          <p:cNvPr id="44" name="Picture 6" descr="first three frequency components of a wave">
            <a:extLst>
              <a:ext uri="{FF2B5EF4-FFF2-40B4-BE49-F238E27FC236}">
                <a16:creationId xmlns:a16="http://schemas.microsoft.com/office/drawing/2014/main" id="{C56B7BFC-EF51-480C-A06E-83F7C5C90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4" b="6583"/>
          <a:stretch/>
        </p:blipFill>
        <p:spPr bwMode="auto">
          <a:xfrm>
            <a:off x="2201643" y="4466482"/>
            <a:ext cx="5176473" cy="198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05EAB6-D658-4A66-B027-2164925757F5}"/>
              </a:ext>
            </a:extLst>
          </p:cNvPr>
          <p:cNvCxnSpPr>
            <a:cxnSpLocks/>
            <a:stCxn id="42" idx="3"/>
          </p:cNvCxnSpPr>
          <p:nvPr/>
        </p:nvCxnSpPr>
        <p:spPr bwMode="auto">
          <a:xfrm flipV="1">
            <a:off x="1689288" y="5540732"/>
            <a:ext cx="1135098" cy="338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3B89CE1-D76F-4EAB-9476-D308F0EE8006}"/>
              </a:ext>
            </a:extLst>
          </p:cNvPr>
          <p:cNvSpPr txBox="1"/>
          <p:nvPr/>
        </p:nvSpPr>
        <p:spPr>
          <a:xfrm>
            <a:off x="596460" y="4844148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3. iterasjon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13A47E-C69F-4099-92FA-A6468140275E}"/>
              </a:ext>
            </a:extLst>
          </p:cNvPr>
          <p:cNvSpPr txBox="1"/>
          <p:nvPr/>
        </p:nvSpPr>
        <p:spPr>
          <a:xfrm>
            <a:off x="7650031" y="5418465"/>
            <a:ext cx="2216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g(t)= 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1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 +</a:t>
            </a:r>
          </a:p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         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3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sinus(3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 +</a:t>
            </a:r>
          </a:p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         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5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sinus(5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 </a:t>
            </a:r>
          </a:p>
          <a:p>
            <a:endParaRPr lang="en-GB" sz="1600" dirty="0">
              <a:solidFill>
                <a:srgbClr val="04BAC8"/>
              </a:solidFill>
              <a:latin typeface="+mn-lt"/>
            </a:endParaRPr>
          </a:p>
          <a:p>
            <a:endParaRPr lang="en-GB" sz="1600" dirty="0">
              <a:solidFill>
                <a:srgbClr val="04BAC8"/>
              </a:solidFill>
              <a:latin typeface="+mn-lt"/>
            </a:endParaRPr>
          </a:p>
          <a:p>
            <a:endParaRPr lang="en-GB" sz="1600" dirty="0">
              <a:solidFill>
                <a:srgbClr val="04BAC8"/>
              </a:solidFill>
              <a:latin typeface="+mn-lt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4C52AE9-E8F2-4816-B9E7-CA906DA8FC7C}"/>
              </a:ext>
            </a:extLst>
          </p:cNvPr>
          <p:cNvCxnSpPr>
            <a:cxnSpLocks/>
          </p:cNvCxnSpPr>
          <p:nvPr/>
        </p:nvCxnSpPr>
        <p:spPr bwMode="auto">
          <a:xfrm flipH="1">
            <a:off x="6821939" y="6003194"/>
            <a:ext cx="10685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F48DB16-91D4-4010-8C15-4506EC103640}"/>
              </a:ext>
            </a:extLst>
          </p:cNvPr>
          <p:cNvSpPr txBox="1"/>
          <p:nvPr/>
        </p:nvSpPr>
        <p:spPr>
          <a:xfrm>
            <a:off x="8091027" y="44355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f(t)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12F051F-A050-4442-90F2-C526161D1C0D}"/>
              </a:ext>
            </a:extLst>
          </p:cNvPr>
          <p:cNvCxnSpPr>
            <a:cxnSpLocks/>
          </p:cNvCxnSpPr>
          <p:nvPr/>
        </p:nvCxnSpPr>
        <p:spPr bwMode="auto">
          <a:xfrm flipH="1">
            <a:off x="6989741" y="4665712"/>
            <a:ext cx="1135098" cy="9477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867A4537-65DF-4A8A-8302-4D70671F3AE9}"/>
              </a:ext>
            </a:extLst>
          </p:cNvPr>
          <p:cNvSpPr txBox="1">
            <a:spLocks/>
          </p:cNvSpPr>
          <p:nvPr/>
        </p:nvSpPr>
        <p:spPr bwMode="auto">
          <a:xfrm>
            <a:off x="592138" y="650634"/>
            <a:ext cx="87544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>
                <a:solidFill>
                  <a:srgbClr val="FF00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506166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1012332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518498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2024664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 dirty="0"/>
              <a:t>Fouriers teorem: eksempel 1 (forts)</a:t>
            </a:r>
          </a:p>
        </p:txBody>
      </p:sp>
    </p:spTree>
    <p:extLst>
      <p:ext uri="{BB962C8B-B14F-4D97-AF65-F5344CB8AC3E}">
        <p14:creationId xmlns:p14="http://schemas.microsoft.com/office/powerpoint/2010/main" val="2726153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5D2DF0-85CD-4B44-9E3F-91539F3EAECD}"/>
              </a:ext>
            </a:extLst>
          </p:cNvPr>
          <p:cNvSpPr txBox="1"/>
          <p:nvPr/>
        </p:nvSpPr>
        <p:spPr>
          <a:xfrm>
            <a:off x="340833" y="1571740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4. iterasjon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D671DB-CB93-4E0D-9C01-13BECCAE3410}"/>
              </a:ext>
            </a:extLst>
          </p:cNvPr>
          <p:cNvSpPr txBox="1"/>
          <p:nvPr/>
        </p:nvSpPr>
        <p:spPr>
          <a:xfrm>
            <a:off x="387663" y="2788975"/>
            <a:ext cx="157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7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sinus(7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</a:t>
            </a:r>
          </a:p>
        </p:txBody>
      </p:sp>
      <p:pic>
        <p:nvPicPr>
          <p:cNvPr id="29" name="Picture 8" descr="first 4 frequency components of the wave, producing the original waveform">
            <a:extLst>
              <a:ext uri="{FF2B5EF4-FFF2-40B4-BE49-F238E27FC236}">
                <a16:creationId xmlns:a16="http://schemas.microsoft.com/office/drawing/2014/main" id="{06640A4C-63C5-47FB-ABBB-5C53AFE77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b="5884"/>
          <a:stretch/>
        </p:blipFill>
        <p:spPr bwMode="auto">
          <a:xfrm>
            <a:off x="2248322" y="1576405"/>
            <a:ext cx="5148729" cy="208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D6734AE-26AC-43F3-8B32-4A680CA7EDFD}"/>
              </a:ext>
            </a:extLst>
          </p:cNvPr>
          <p:cNvCxnSpPr>
            <a:cxnSpLocks/>
          </p:cNvCxnSpPr>
          <p:nvPr/>
        </p:nvCxnSpPr>
        <p:spPr bwMode="auto">
          <a:xfrm flipV="1">
            <a:off x="1650000" y="2697267"/>
            <a:ext cx="1054260" cy="2468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25F56AE-72FE-4AE1-8F9C-C573E98B9C5F}"/>
              </a:ext>
            </a:extLst>
          </p:cNvPr>
          <p:cNvSpPr txBox="1"/>
          <p:nvPr/>
        </p:nvSpPr>
        <p:spPr>
          <a:xfrm>
            <a:off x="7641843" y="2784799"/>
            <a:ext cx="2022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g(t)= 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1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 +</a:t>
            </a:r>
          </a:p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         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3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sinus(3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 +</a:t>
            </a:r>
          </a:p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         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5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sinus(5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 +</a:t>
            </a:r>
          </a:p>
          <a:p>
            <a:r>
              <a:rPr lang="en-GB" sz="1600" dirty="0">
                <a:solidFill>
                  <a:srgbClr val="04BAC8"/>
                </a:solidFill>
                <a:latin typeface="+mn-lt"/>
              </a:rPr>
              <a:t>         a</a:t>
            </a:r>
            <a:r>
              <a:rPr lang="en-GB" sz="1600" baseline="-25000" dirty="0">
                <a:solidFill>
                  <a:srgbClr val="04BAC8"/>
                </a:solidFill>
                <a:latin typeface="+mn-lt"/>
              </a:rPr>
              <a:t>7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sinus(7</a:t>
            </a:r>
            <a:r>
              <a:rPr lang="en-GB" sz="1600" dirty="0">
                <a:solidFill>
                  <a:srgbClr val="04BAC8"/>
                </a:solidFill>
                <a:latin typeface="+mn-lt"/>
                <a:cs typeface="Times New Roman" panose="02020603050405020304" pitchFamily="18" charset="0"/>
              </a:rPr>
              <a:t>Ɵ</a:t>
            </a:r>
            <a:r>
              <a:rPr lang="en-GB" sz="1600" dirty="0">
                <a:solidFill>
                  <a:srgbClr val="04BAC8"/>
                </a:solidFill>
                <a:latin typeface="+mn-lt"/>
              </a:rPr>
              <a:t>)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E4A533-E68D-4C0C-9AC6-9B60F4AA897E}"/>
              </a:ext>
            </a:extLst>
          </p:cNvPr>
          <p:cNvSpPr txBox="1"/>
          <p:nvPr/>
        </p:nvSpPr>
        <p:spPr>
          <a:xfrm>
            <a:off x="7866326" y="162982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latin typeface="+mn-lt"/>
              </a:rPr>
              <a:t>f(t)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9716B72-9F57-41F9-92F5-15FDCE47E682}"/>
              </a:ext>
            </a:extLst>
          </p:cNvPr>
          <p:cNvCxnSpPr>
            <a:cxnSpLocks/>
            <a:stCxn id="38" idx="1"/>
          </p:cNvCxnSpPr>
          <p:nvPr/>
        </p:nvCxnSpPr>
        <p:spPr bwMode="auto">
          <a:xfrm flipH="1">
            <a:off x="6603110" y="1814494"/>
            <a:ext cx="1263216" cy="8000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E64A8F3-CFF2-4FAF-B74D-E9B6774057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68959" y="2733106"/>
            <a:ext cx="1080477" cy="225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027B2AC-9257-470F-9BAE-C4E325BE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06" y="4064937"/>
            <a:ext cx="8946090" cy="2679299"/>
          </a:xfrm>
        </p:spPr>
        <p:txBody>
          <a:bodyPr/>
          <a:lstStyle/>
          <a:p>
            <a:r>
              <a:rPr lang="en-GB" sz="1800" dirty="0"/>
              <a:t>For at g(t) ≈ f(t) </a:t>
            </a:r>
            <a:r>
              <a:rPr lang="en-GB" sz="1800" dirty="0" err="1"/>
              <a:t>trengte</a:t>
            </a:r>
            <a:r>
              <a:rPr lang="en-GB" sz="1800" dirty="0"/>
              <a:t> vi fire </a:t>
            </a:r>
            <a:r>
              <a:rPr lang="en-GB" sz="1800" dirty="0" err="1"/>
              <a:t>sinusledd</a:t>
            </a:r>
            <a:r>
              <a:rPr lang="en-GB" sz="1800" dirty="0"/>
              <a:t> med fire </a:t>
            </a:r>
            <a:r>
              <a:rPr lang="en-GB" sz="1800" dirty="0" err="1"/>
              <a:t>ulike</a:t>
            </a:r>
            <a:r>
              <a:rPr lang="en-GB" sz="1800" dirty="0"/>
              <a:t> </a:t>
            </a:r>
            <a:r>
              <a:rPr lang="en-GB" sz="1800" dirty="0" err="1"/>
              <a:t>frekvenser</a:t>
            </a:r>
            <a:r>
              <a:rPr lang="en-GB" sz="1800" dirty="0"/>
              <a:t> </a:t>
            </a:r>
            <a:r>
              <a:rPr lang="en-GB" sz="1800" dirty="0" err="1"/>
              <a:t>som</a:t>
            </a:r>
            <a:r>
              <a:rPr lang="en-GB" sz="1800" dirty="0"/>
              <a:t> </a:t>
            </a:r>
            <a:r>
              <a:rPr lang="en-GB" sz="1800" dirty="0" err="1"/>
              <a:t>er</a:t>
            </a:r>
            <a:r>
              <a:rPr lang="en-GB" sz="1800" dirty="0"/>
              <a:t> et </a:t>
            </a:r>
            <a:r>
              <a:rPr lang="en-GB" sz="1800" dirty="0" err="1"/>
              <a:t>helt</a:t>
            </a:r>
            <a:r>
              <a:rPr lang="en-GB" sz="1800" dirty="0"/>
              <a:t> </a:t>
            </a:r>
            <a:r>
              <a:rPr lang="en-GB" sz="1800" dirty="0" err="1"/>
              <a:t>antall</a:t>
            </a:r>
            <a:r>
              <a:rPr lang="en-GB" sz="1800" dirty="0"/>
              <a:t> ganger </a:t>
            </a:r>
            <a:r>
              <a:rPr lang="en-GB" sz="1800" dirty="0" err="1"/>
              <a:t>grunnfrekvensen</a:t>
            </a:r>
            <a:r>
              <a:rPr lang="en-GB" sz="1800" dirty="0"/>
              <a:t> </a:t>
            </a:r>
            <a:r>
              <a:rPr lang="el-GR" sz="1800" dirty="0"/>
              <a:t>θ</a:t>
            </a:r>
            <a:r>
              <a:rPr lang="en-GB" sz="1800" dirty="0"/>
              <a:t> (3</a:t>
            </a:r>
            <a:r>
              <a:rPr lang="el-GR" sz="1800" dirty="0"/>
              <a:t>θ</a:t>
            </a:r>
            <a:r>
              <a:rPr lang="en-GB" sz="1800" dirty="0"/>
              <a:t>, 5</a:t>
            </a:r>
            <a:r>
              <a:rPr lang="el-GR" sz="1800" dirty="0"/>
              <a:t>θ</a:t>
            </a:r>
            <a:r>
              <a:rPr lang="en-GB" sz="1800" dirty="0"/>
              <a:t> </a:t>
            </a:r>
            <a:r>
              <a:rPr lang="en-GB" sz="1800" dirty="0" err="1"/>
              <a:t>osv</a:t>
            </a:r>
            <a:r>
              <a:rPr lang="en-GB" sz="1800" dirty="0"/>
              <a:t>)</a:t>
            </a:r>
          </a:p>
          <a:p>
            <a:r>
              <a:rPr lang="en-GB" sz="1800" dirty="0" err="1"/>
              <a:t>Hvor</a:t>
            </a:r>
            <a:r>
              <a:rPr lang="en-GB" sz="1800" dirty="0"/>
              <a:t> mange </a:t>
            </a:r>
            <a:r>
              <a:rPr lang="en-GB" sz="1800" dirty="0" err="1"/>
              <a:t>ledd</a:t>
            </a:r>
            <a:r>
              <a:rPr lang="en-GB" sz="1800" dirty="0"/>
              <a:t> vi </a:t>
            </a:r>
            <a:r>
              <a:rPr lang="en-GB" sz="1800" dirty="0" err="1"/>
              <a:t>trenger</a:t>
            </a:r>
            <a:r>
              <a:rPr lang="en-GB" sz="1800" dirty="0"/>
              <a:t> </a:t>
            </a:r>
            <a:r>
              <a:rPr lang="en-GB" sz="1800" dirty="0" err="1"/>
              <a:t>avhenger</a:t>
            </a:r>
            <a:r>
              <a:rPr lang="en-GB" sz="1800" dirty="0"/>
              <a:t> </a:t>
            </a:r>
            <a:r>
              <a:rPr lang="en-GB" sz="1800" dirty="0" err="1"/>
              <a:t>bla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</a:t>
            </a:r>
            <a:r>
              <a:rPr lang="en-GB" sz="1800" dirty="0" err="1"/>
              <a:t>hvor</a:t>
            </a:r>
            <a:r>
              <a:rPr lang="en-GB" sz="1800" dirty="0"/>
              <a:t> </a:t>
            </a:r>
            <a:r>
              <a:rPr lang="en-GB" sz="1800" dirty="0" err="1"/>
              <a:t>nøyaktig</a:t>
            </a:r>
            <a:r>
              <a:rPr lang="en-GB" sz="1800" dirty="0"/>
              <a:t> vi </a:t>
            </a:r>
            <a:r>
              <a:rPr lang="en-GB" sz="1800" dirty="0" err="1"/>
              <a:t>trenger</a:t>
            </a:r>
            <a:r>
              <a:rPr lang="en-GB" sz="1800" dirty="0"/>
              <a:t> å </a:t>
            </a:r>
            <a:r>
              <a:rPr lang="en-GB" sz="1800" dirty="0" err="1"/>
              <a:t>være</a:t>
            </a:r>
            <a:endParaRPr lang="en-GB" sz="1800" dirty="0"/>
          </a:p>
          <a:p>
            <a:r>
              <a:rPr lang="en-GB" sz="1800" dirty="0"/>
              <a:t>Legg </a:t>
            </a:r>
            <a:r>
              <a:rPr lang="en-GB" sz="1800" dirty="0" err="1"/>
              <a:t>merke</a:t>
            </a:r>
            <a:r>
              <a:rPr lang="en-GB" sz="1800" dirty="0"/>
              <a:t> </a:t>
            </a:r>
            <a:r>
              <a:rPr lang="en-GB" sz="1800" dirty="0" err="1"/>
              <a:t>til</a:t>
            </a:r>
            <a:r>
              <a:rPr lang="en-GB" sz="1800" dirty="0"/>
              <a:t> at vi </a:t>
            </a:r>
            <a:r>
              <a:rPr lang="en-GB" sz="1800" dirty="0" err="1"/>
              <a:t>ikke</a:t>
            </a:r>
            <a:r>
              <a:rPr lang="en-GB" sz="1800" dirty="0"/>
              <a:t> har </a:t>
            </a:r>
            <a:r>
              <a:rPr lang="en-GB" sz="1800" dirty="0" err="1"/>
              <a:t>vist</a:t>
            </a:r>
            <a:r>
              <a:rPr lang="en-GB" sz="1800" dirty="0"/>
              <a:t> </a:t>
            </a:r>
            <a:r>
              <a:rPr lang="en-GB" sz="1800" dirty="0" err="1"/>
              <a:t>hvordan</a:t>
            </a:r>
            <a:r>
              <a:rPr lang="en-GB" sz="1800" dirty="0"/>
              <a:t> man </a:t>
            </a:r>
            <a:r>
              <a:rPr lang="en-GB" sz="1800" dirty="0" err="1"/>
              <a:t>går</a:t>
            </a:r>
            <a:r>
              <a:rPr lang="en-GB" sz="1800" dirty="0"/>
              <a:t> </a:t>
            </a:r>
            <a:r>
              <a:rPr lang="en-GB" sz="1800" dirty="0" err="1"/>
              <a:t>frem</a:t>
            </a:r>
            <a:r>
              <a:rPr lang="en-GB" sz="1800" dirty="0"/>
              <a:t> for å </a:t>
            </a:r>
            <a:r>
              <a:rPr lang="en-GB" sz="1800" dirty="0" err="1"/>
              <a:t>finne</a:t>
            </a:r>
            <a:r>
              <a:rPr lang="en-GB" sz="1800" dirty="0"/>
              <a:t> g(t) </a:t>
            </a:r>
            <a:r>
              <a:rPr lang="en-GB" sz="1800" dirty="0" err="1"/>
              <a:t>generelt</a:t>
            </a:r>
            <a:r>
              <a:rPr lang="en-GB" sz="1800" dirty="0"/>
              <a:t>.</a:t>
            </a:r>
            <a:endParaRPr lang="nb-NO" sz="1800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CA507B3E-C66B-4118-8A7D-EACF35362B58}"/>
              </a:ext>
            </a:extLst>
          </p:cNvPr>
          <p:cNvSpPr txBox="1">
            <a:spLocks/>
          </p:cNvSpPr>
          <p:nvPr/>
        </p:nvSpPr>
        <p:spPr bwMode="auto">
          <a:xfrm>
            <a:off x="592138" y="650634"/>
            <a:ext cx="87544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>
                <a:solidFill>
                  <a:srgbClr val="FF00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506166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1012332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518498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2024664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 dirty="0"/>
              <a:t>Fouriers teorem: eksempel 1 (forts)</a:t>
            </a:r>
          </a:p>
        </p:txBody>
      </p:sp>
    </p:spTree>
    <p:extLst>
      <p:ext uri="{BB962C8B-B14F-4D97-AF65-F5344CB8AC3E}">
        <p14:creationId xmlns:p14="http://schemas.microsoft.com/office/powerpoint/2010/main" val="310399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122" y="1723650"/>
            <a:ext cx="9505056" cy="4940916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Tilnærming til firkantbølge og sagtannbølge som sum av fire grunnfrekvenser 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000" dirty="0"/>
              <a:t>Vi kan defor beskrive digitale signaler som en fourier-serie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pic>
        <p:nvPicPr>
          <p:cNvPr id="135170" name="Picture 2" descr="https://upload.wikimedia.org/wikipedia/commons/1/1a/Fourier_series_square_wave_circles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0" y="2361456"/>
            <a:ext cx="3086472" cy="3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 descr="https://upload.wikimedia.org/wikipedia/commons/7/7e/Fourier_series_sawtooth_wave_circles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46" y="236145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D82606-304D-4D31-A9F8-2D999ACE6F7E}"/>
              </a:ext>
            </a:extLst>
          </p:cNvPr>
          <p:cNvSpPr txBox="1">
            <a:spLocks/>
          </p:cNvSpPr>
          <p:nvPr/>
        </p:nvSpPr>
        <p:spPr bwMode="auto">
          <a:xfrm>
            <a:off x="592138" y="650634"/>
            <a:ext cx="875442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233" tIns="50617" rIns="101233" bIns="50617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>
                <a:solidFill>
                  <a:srgbClr val="FF00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506166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1012332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518498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2024664" algn="l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nb-NO" kern="0" dirty="0"/>
              <a:t>Fouriers teorem: eksempel 2 </a:t>
            </a:r>
          </a:p>
        </p:txBody>
      </p:sp>
    </p:spTree>
    <p:extLst>
      <p:ext uri="{BB962C8B-B14F-4D97-AF65-F5344CB8AC3E}">
        <p14:creationId xmlns:p14="http://schemas.microsoft.com/office/powerpoint/2010/main" val="99300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38" y="894080"/>
            <a:ext cx="8754428" cy="891312"/>
          </a:xfrm>
        </p:spPr>
        <p:txBody>
          <a:bodyPr/>
          <a:lstStyle/>
          <a:p>
            <a:r>
              <a:rPr lang="nb-NO" dirty="0"/>
              <a:t>Sammenheng mellom frekvens og tid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138" y="2113280"/>
            <a:ext cx="9649072" cy="4389120"/>
          </a:xfrm>
        </p:spPr>
        <p:txBody>
          <a:bodyPr/>
          <a:lstStyle/>
          <a:p>
            <a:r>
              <a:rPr lang="nb-NO" sz="2000" dirty="0"/>
              <a:t>Når vi beskriver et ac-signal er det noen ganger som funksjon av tid, andre ganger som funksjon av frekvens</a:t>
            </a:r>
          </a:p>
          <a:p>
            <a:r>
              <a:rPr lang="nb-NO" sz="2000" dirty="0"/>
              <a:t>Signalets amplitude er den samme i begge tilfeller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IN 1080</a:t>
            </a:r>
            <a:endParaRPr lang="nb-NO" dirty="0"/>
          </a:p>
        </p:txBody>
      </p:sp>
      <p:pic>
        <p:nvPicPr>
          <p:cNvPr id="123908" name="Picture 4" descr="http://testrf.com/wp-content/uploads/2010/10/time_vs_freq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10" y="3297560"/>
            <a:ext cx="4945221" cy="26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10" name="Picture 6" descr="http://upload.wikimedia.org/wikipedia/commons/7/72/Fourier_transform_time_and_frequency_domains_%28small%2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37" y="3945632"/>
            <a:ext cx="3384376" cy="23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89E1F-0670-BE44-86B4-7BDF3E169D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7111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norsk-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49447</TotalTime>
  <Pages>12214176</Pages>
  <Words>1347</Words>
  <Application>Microsoft Office PowerPoint</Application>
  <PresentationFormat>Custom</PresentationFormat>
  <Paragraphs>227</Paragraphs>
  <Slides>21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Times New Roman</vt:lpstr>
      <vt:lpstr>Wingdings</vt:lpstr>
      <vt:lpstr>uio-ppt-mal-norsk-1</vt:lpstr>
      <vt:lpstr>Equation</vt:lpstr>
      <vt:lpstr>Forelesning  nr.5 analog elektronikk IN 1080 Mekatronikk</vt:lpstr>
      <vt:lpstr>Dagens temaer</vt:lpstr>
      <vt:lpstr>Oppsummering puls- og naturlig respons</vt:lpstr>
      <vt:lpstr>Fouriers teorem</vt:lpstr>
      <vt:lpstr>Fouriers teorem: eksempel 1</vt:lpstr>
      <vt:lpstr>PowerPoint Presentation</vt:lpstr>
      <vt:lpstr>PowerPoint Presentation</vt:lpstr>
      <vt:lpstr>PowerPoint Presentation</vt:lpstr>
      <vt:lpstr>Sammenheng mellom frekvens og tid</vt:lpstr>
      <vt:lpstr>Filtre (1)</vt:lpstr>
      <vt:lpstr>Filtre (2)</vt:lpstr>
      <vt:lpstr>Filtre (3)</vt:lpstr>
      <vt:lpstr>Filteregenskaper og gain (1)</vt:lpstr>
      <vt:lpstr>Filteregenskaper og gain (2)</vt:lpstr>
      <vt:lpstr>Ideelle versus fysiske filtre</vt:lpstr>
      <vt:lpstr>Knekkfrekvens</vt:lpstr>
      <vt:lpstr>Ulike filtre og filterkarakteristikker</vt:lpstr>
      <vt:lpstr>RC-krets som lavpassfilter</vt:lpstr>
      <vt:lpstr>RC-krets som høypassfilter</vt:lpstr>
      <vt:lpstr>RC lead/lag kretser</vt:lpstr>
      <vt:lpstr>RC lead/lag kretser (forts)</vt:lpstr>
    </vt:vector>
  </TitlesOfParts>
  <Company>UiO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aeb</dc:creator>
  <cp:lastModifiedBy>Sigbjørn Næss</cp:lastModifiedBy>
  <cp:revision>697</cp:revision>
  <cp:lastPrinted>2006-05-28T18:10:13Z</cp:lastPrinted>
  <dcterms:created xsi:type="dcterms:W3CDTF">2004-08-10T12:08:57Z</dcterms:created>
  <dcterms:modified xsi:type="dcterms:W3CDTF">2023-03-06T10:07:49Z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informasjon@uio.no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F:\lysark\2001\680n</vt:lpwstr>
  </property>
  <property fmtid="{D5CDD505-2E9C-101B-9397-08002B2CF9AE}" pid="22" name="Language">
    <vt:lpwstr>Norwegian</vt:lpwstr>
  </property>
</Properties>
</file>