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87" r:id="rId2"/>
    <p:sldId id="423" r:id="rId3"/>
    <p:sldId id="424" r:id="rId4"/>
    <p:sldId id="358" r:id="rId5"/>
    <p:sldId id="359" r:id="rId6"/>
    <p:sldId id="289" r:id="rId7"/>
    <p:sldId id="421" r:id="rId8"/>
    <p:sldId id="422" r:id="rId9"/>
    <p:sldId id="425" r:id="rId10"/>
    <p:sldId id="343" r:id="rId11"/>
    <p:sldId id="344" r:id="rId12"/>
    <p:sldId id="345" r:id="rId13"/>
    <p:sldId id="346" r:id="rId14"/>
    <p:sldId id="446" r:id="rId15"/>
    <p:sldId id="387" r:id="rId16"/>
    <p:sldId id="389" r:id="rId17"/>
    <p:sldId id="400" r:id="rId18"/>
    <p:sldId id="390" r:id="rId19"/>
    <p:sldId id="401" r:id="rId20"/>
    <p:sldId id="392" r:id="rId21"/>
    <p:sldId id="402" r:id="rId22"/>
    <p:sldId id="393" r:id="rId23"/>
    <p:sldId id="394" r:id="rId24"/>
    <p:sldId id="396" r:id="rId25"/>
    <p:sldId id="430" r:id="rId26"/>
    <p:sldId id="395" r:id="rId27"/>
    <p:sldId id="413" r:id="rId28"/>
    <p:sldId id="415" r:id="rId29"/>
    <p:sldId id="416" r:id="rId30"/>
    <p:sldId id="441" r:id="rId31"/>
    <p:sldId id="418" r:id="rId32"/>
  </p:sldIdLst>
  <p:sldSz cx="10401300" cy="7315200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FF"/>
    <a:srgbClr val="0099CC"/>
    <a:srgbClr val="FCC92D"/>
    <a:srgbClr val="008EBC"/>
    <a:srgbClr val="04BAC8"/>
    <a:srgbClr val="04ADC1"/>
    <a:srgbClr val="01A1BC"/>
    <a:srgbClr val="FF3300"/>
    <a:srgbClr val="00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4714" autoAdjust="0"/>
  </p:normalViewPr>
  <p:slideViewPr>
    <p:cSldViewPr>
      <p:cViewPr varScale="1">
        <p:scale>
          <a:sx n="148" d="100"/>
          <a:sy n="148" d="100"/>
        </p:scale>
        <p:origin x="1908" y="132"/>
      </p:cViewPr>
      <p:guideLst>
        <p:guide orient="horz" pos="2976"/>
        <p:guide pos="3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74700"/>
            <a:ext cx="543718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461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050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0488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29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7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5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4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8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3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00162" y="2145432"/>
            <a:ext cx="8581073" cy="1219200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00162" y="3945632"/>
            <a:ext cx="8581073" cy="186944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8" y="5995597"/>
            <a:ext cx="1188720" cy="1109472"/>
          </a:xfrm>
          <a:prstGeom prst="rect">
            <a:avLst/>
          </a:prstGeom>
        </p:spPr>
      </p:pic>
      <p:pic>
        <p:nvPicPr>
          <p:cNvPr id="6" name="Picture 5" descr="Medical Device Desig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98" y="201216"/>
            <a:ext cx="4536504" cy="1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6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C108-D860-4D4B-87C4-6FA8FD0AC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9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2628" y="894080"/>
            <a:ext cx="2188607" cy="5608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6807" y="894080"/>
            <a:ext cx="6392466" cy="5608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F558-6264-5343-A297-CD06298375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2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28.02.2022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097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28.02.2022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0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1219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4389120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/>
            </a:lvl1pPr>
            <a:lvl2pPr>
              <a:lnSpc>
                <a:spcPts val="3000"/>
              </a:lnSpc>
              <a:spcBef>
                <a:spcPts val="0"/>
              </a:spcBef>
              <a:defRPr sz="2000"/>
            </a:lvl2pPr>
            <a:lvl3pPr>
              <a:lnSpc>
                <a:spcPts val="3000"/>
              </a:lnSpc>
              <a:spcBef>
                <a:spcPts val="0"/>
              </a:spcBef>
              <a:defRPr sz="1800"/>
            </a:lvl3pPr>
            <a:lvl4pPr>
              <a:lnSpc>
                <a:spcPts val="3000"/>
              </a:lnSpc>
              <a:spcBef>
                <a:spcPts val="0"/>
              </a:spcBef>
              <a:defRPr sz="1400"/>
            </a:lvl4pPr>
            <a:lvl5pPr>
              <a:lnSpc>
                <a:spcPts val="3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2098" y="6664960"/>
            <a:ext cx="2166938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587" y="6664960"/>
            <a:ext cx="936104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17096" y="6664960"/>
            <a:ext cx="780098" cy="48768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1" y="4700695"/>
            <a:ext cx="884110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631" y="3100496"/>
            <a:ext cx="8841105" cy="1600199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132" indent="0">
              <a:buNone/>
              <a:defRPr sz="2000"/>
            </a:lvl2pPr>
            <a:lvl3pPr marL="1012264" indent="0">
              <a:buNone/>
              <a:defRPr sz="1800"/>
            </a:lvl3pPr>
            <a:lvl4pPr marL="1518395" indent="0">
              <a:buNone/>
              <a:defRPr sz="1500"/>
            </a:lvl4pPr>
            <a:lvl5pPr marL="2024528" indent="0">
              <a:buNone/>
              <a:defRPr sz="1500"/>
            </a:lvl5pPr>
            <a:lvl6pPr marL="2530661" indent="0">
              <a:buNone/>
              <a:defRPr sz="1500"/>
            </a:lvl6pPr>
            <a:lvl7pPr marL="3036793" indent="0">
              <a:buNone/>
              <a:defRPr sz="1500"/>
            </a:lvl7pPr>
            <a:lvl8pPr marL="3542925" indent="0">
              <a:buNone/>
              <a:defRPr sz="1500"/>
            </a:lvl8pPr>
            <a:lvl9pPr marL="404905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7757-576B-EF4D-9700-0443DE010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6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08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0699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1D97-6BD2-DD4A-97EA-2D5D21692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7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292947"/>
            <a:ext cx="93611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5" y="1637455"/>
            <a:ext cx="459571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" y="2319868"/>
            <a:ext cx="459571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718" y="1637455"/>
            <a:ext cx="4597519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718" y="2319868"/>
            <a:ext cx="4597519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45E3-F26D-5F48-9B3C-B613005A7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3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5A85-2DB4-A94A-9780-56D67215FF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BC9-7EE2-3642-912D-4C42C29ED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2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7" y="291253"/>
            <a:ext cx="3421956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19" y="291255"/>
            <a:ext cx="5814616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7" y="1530775"/>
            <a:ext cx="3421956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EEDA-D3B5-9F46-A138-1B4482F61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2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8" y="5120641"/>
            <a:ext cx="624078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728" y="653627"/>
            <a:ext cx="624078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132" indent="0">
              <a:buNone/>
              <a:defRPr sz="3100"/>
            </a:lvl2pPr>
            <a:lvl3pPr marL="1012264" indent="0">
              <a:buNone/>
              <a:defRPr sz="2700"/>
            </a:lvl3pPr>
            <a:lvl4pPr marL="1518395" indent="0">
              <a:buNone/>
              <a:defRPr sz="2200"/>
            </a:lvl4pPr>
            <a:lvl5pPr marL="2024528" indent="0">
              <a:buNone/>
              <a:defRPr sz="2200"/>
            </a:lvl5pPr>
            <a:lvl6pPr marL="2530661" indent="0">
              <a:buNone/>
              <a:defRPr sz="2200"/>
            </a:lvl6pPr>
            <a:lvl7pPr marL="3036793" indent="0">
              <a:buNone/>
              <a:defRPr sz="2200"/>
            </a:lvl7pPr>
            <a:lvl8pPr marL="3542925" indent="0">
              <a:buNone/>
              <a:defRPr sz="2200"/>
            </a:lvl8pPr>
            <a:lvl9pPr marL="4049057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728" y="5725162"/>
            <a:ext cx="624078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0E2D-38FA-BF43-85AB-BFE78B7D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4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26807" y="894080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807" y="2113280"/>
            <a:ext cx="875442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6807" y="6664960"/>
            <a:ext cx="216693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28.02.2022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7100" y="6664960"/>
            <a:ext cx="546068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137" y="6664960"/>
            <a:ext cx="78009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EDEB640-6874-6A40-8044-0F9FD6D4E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MN_IFI_A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6710" y="243841"/>
            <a:ext cx="4220111" cy="3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9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FF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5061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012332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51849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02466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79625" indent="-379625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2520" indent="-316354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265415" indent="-25308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71581" indent="-25308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77748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83914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290080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796246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302412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6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2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498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4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1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997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63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29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b="0" dirty="0"/>
              <a:t>Forelesning  nr.6 analog elektronikk </a:t>
            </a:r>
            <a:br>
              <a:rPr lang="nb-NO" b="0" dirty="0"/>
            </a:br>
            <a:r>
              <a:rPr lang="nb-NO" b="0" dirty="0"/>
              <a:t>IN1080 Mekatronikk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76886" y="3441576"/>
            <a:ext cx="8581073" cy="2304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Effekt </a:t>
            </a:r>
          </a:p>
          <a:p>
            <a:pPr>
              <a:lnSpc>
                <a:spcPct val="150000"/>
              </a:lnSpc>
            </a:pPr>
            <a:r>
              <a:rPr lang="nb-NO" dirty="0" err="1"/>
              <a:t>Wheatstonebroer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Dioder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963320"/>
          </a:xfrm>
        </p:spPr>
        <p:txBody>
          <a:bodyPr/>
          <a:lstStyle/>
          <a:p>
            <a:r>
              <a:rPr lang="nb-NO" dirty="0"/>
              <a:t>Wheatstone-bro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1857400"/>
            <a:ext cx="6624736" cy="4480520"/>
          </a:xfrm>
        </p:spPr>
        <p:txBody>
          <a:bodyPr/>
          <a:lstStyle/>
          <a:p>
            <a:r>
              <a:rPr lang="nb-NO" sz="1600" b="1" dirty="0"/>
              <a:t>Oppgave: </a:t>
            </a:r>
            <a:r>
              <a:rPr lang="nb-NO" sz="1600" dirty="0"/>
              <a:t>Vi ønsker å måle en </a:t>
            </a:r>
            <a:r>
              <a:rPr lang="nb-NO" sz="1600" dirty="0" err="1"/>
              <a:t>resistors</a:t>
            </a:r>
            <a:r>
              <a:rPr lang="nb-NO" sz="1600" dirty="0"/>
              <a:t> ohm-verdi med stor nøyaktighet</a:t>
            </a:r>
          </a:p>
          <a:p>
            <a:r>
              <a:rPr lang="nb-NO" sz="1600" b="1" dirty="0"/>
              <a:t>Utfordring:</a:t>
            </a:r>
            <a:r>
              <a:rPr lang="nb-NO" sz="1600" dirty="0"/>
              <a:t> Dette krever at vi kan måle både strøm og spenning med stor nøyaktig</a:t>
            </a:r>
          </a:p>
          <a:p>
            <a:r>
              <a:rPr lang="nb-NO" sz="1600" b="1" dirty="0"/>
              <a:t>Løsning: </a:t>
            </a:r>
            <a:r>
              <a:rPr lang="nb-NO" sz="1600" dirty="0" err="1"/>
              <a:t>Wheatstone</a:t>
            </a:r>
            <a:r>
              <a:rPr lang="nb-NO" sz="1600" dirty="0"/>
              <a:t>-broen,</a:t>
            </a:r>
            <a:r>
              <a:rPr lang="nb-NO" sz="1600" b="1" dirty="0"/>
              <a:t> </a:t>
            </a:r>
            <a:r>
              <a:rPr lang="nb-NO" sz="1600" dirty="0"/>
              <a:t>en</a:t>
            </a:r>
            <a:r>
              <a:rPr lang="nb-NO" sz="1600" b="1" dirty="0"/>
              <a:t> </a:t>
            </a:r>
            <a:r>
              <a:rPr lang="nb-NO" sz="1600" dirty="0"/>
              <a:t>seriell-parallell krets som består av fire motstander hvorav den ene har ukjent resistans</a:t>
            </a:r>
          </a:p>
          <a:p>
            <a:r>
              <a:rPr lang="nb-NO" sz="1600" dirty="0" err="1"/>
              <a:t>Wheatstone</a:t>
            </a:r>
            <a:r>
              <a:rPr lang="nb-NO" sz="1600" dirty="0"/>
              <a:t>-broen «avleser» den ukjente resistansen som en spenning med høy presisjon</a:t>
            </a:r>
          </a:p>
          <a:p>
            <a:r>
              <a:rPr lang="nb-NO" sz="1600" dirty="0"/>
              <a:t>En variant av </a:t>
            </a:r>
            <a:r>
              <a:rPr lang="nb-NO" sz="1600" dirty="0" err="1"/>
              <a:t>Wheatstone</a:t>
            </a:r>
            <a:r>
              <a:rPr lang="nb-NO" sz="1600" dirty="0"/>
              <a:t>-broen brukes i likeretter-kretser for å omdanne en </a:t>
            </a:r>
            <a:r>
              <a:rPr lang="nb-NO" sz="1600" dirty="0" err="1"/>
              <a:t>ac</a:t>
            </a:r>
            <a:r>
              <a:rPr lang="nb-NO" sz="1600" dirty="0"/>
              <a:t>-spenning til en dc-spenning</a:t>
            </a:r>
          </a:p>
          <a:p>
            <a:endParaRPr lang="nb-NO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890" y="1497360"/>
            <a:ext cx="2826122" cy="47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Wheatstone-bro (forts)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7" name="AutoShape 2" descr="data:image/png;base64,iVBORw0KGgoAAAANSUhEUgAAAOIAAADfCAMAAADcKv+WAAAAgVBMVEX///8AAADY2Niqqqpubm4hISHv7+/r6+u2trb6+vqZmZmGhob29va6urr39/fJycleXl6NjY3g4ODBwcF8fHwmJibS0tLk5OSfn59RUVG3t7dKSko9PT3IyMgtLS1nZ2d5eXlWVlZDQ0MLCws2NjYbGxszMzOkpKSDg4NycnIVFRWTe8b7AAAMcUlEQVR4nO2d2YKiOhCGKVQ2oQVU3PdWW9//ASeBoGxiAhVwuvkvzrTKIfmAVCqVSlCUpIz7dNCS7obSiHrg9tvRDnpNIarNFJST/fsRtQ4RTR2iRHWIeOoQJapDxFOHKFEdIp46RInqEPHUIUpUh4inDlGi/hSiH2gyC/oARBtgIrOgD0Acw+Uks6APQLxtezCSWFD7iBrsbfiRWFD7iGNyC1cgsaD2EfuDL1KLjbyCWkfUqDn9gpu8glpHXMLO87yTxCe1dcQdLFarxTeMpRXUNqIOLv0wk/ikto24BCf8NJX3pLaN6J708JPFUCWoPUQVPPKAbvvRpxnsZRXUGqIKAFYjJbWG6BHEqdRBVKzWEOcEcW02UVJbiPQ5Bdoa5aslRB+oJd03wtgOYkTYEGMriCojVJRJA4xtID4JKeNQdnEtIKpw15+ffqQzNo8YwFlPfpbO2DhiAINZ+hvZjE0jBjCdZb+TzNgwYgDbHKFsxmYRiwklMzaKGMClkFAuY5OIo5eEUn2AOoimKTRSeH0PqXgYBQtkqo5o7Far1eGnpNZplRNyMI77tMCJcH2rIw5hfbutgTfm8o7wvU9uweV2WwFcOSsYqzqiF4Y+HQC75KBrPE36ypYm9byP+u0r/7MVFhgAcD84keoghvfPLZuO6AFEizF4CJ+M2hYW+VbHgnQT0Qn02oheyZN6BfcASyX0afSXRyUUMWpTGMIqx8gQDdEntTbiFl7GmAihYh4JI/FLuQgjRkK4ISDH7G8McQW+WEVrtkXfhfmrA65RLP8IFpy5Q20T2F/CRz/PGLZFvS+cGFAHker8cgp7HhEqyhoGZRYpoyGwWfElrNO/WGGB4lHzOog/xnz78po+CCkjf7WIpYkvmpNhtEiB1yPsRCtat9NYvDCo82RVjsC7yE07JzIbHDgmbU7UafSFM5LqmptR8ayZlb7YK05G/ZzK3VimGCNzo8JBsKK1LSrcC3vpXcrmmwsuRn0AQeqLJayeZ2cW9Q4FBZapNuIa8v1BlpAGTgsOy8nNuXCE8WGqrNjXCBQh1fFRnahgOr8UJAEs6GcISVfHkzxk52+2AYuYkSH2RIddNUYa/fBq+reroq+SNqCAcMCZHlXK6EQFzm6NISY0890nYg1Cwngou4+Po0idzYB37Ig06t89EPPtUDsLpLgVM2acI3vqKHvu/AdsxHmuaxa4h1RcjMHWWHPbVWTE2oScjEMBs4qLmCfU+WxpUjzt0d3y5wkgIUbmBoWwkDHZPxJ5/dmJu95IiHtaJyTC94z+Wld6rsIpxDgqGqGifOX7Ryd9HwWEh4hI+ILxKOicMqEhohIWOu5OxSQWLMQCQtHeIqP8AMyB7yonQkK08oQiPk2h8gPpcSVGHMQ8oXavvzABiREFkXjemW/0k+iorkiFjMLtEQPRyxPeMQiL2uMY+J1TJgREeYQ0+pW3ORfB+4iAqMI0HZ/GI6R9Rybg1hfOYsV4UFU4JxkRCQnjIc24E8/TRTE3KgyeZ8GxNA+lGSsQInUa6n0anwaZkPhy7pOx/3oG5bWQuv4eMEZ0wiTjLTvNwSUcRGLKB+GzitoOY8WMN3BhL/6/oyCO4aiF7VEKIRk/how30g69CmtyMRAJoR7anE02YI8lyjgJLU0FRgTEiDDKaJdDGD6rzJaKM9ZHjAkJ41TekuAvN46BCzPWRiSW5hEArBh54NLTaxNlrIuYJGxKgow1ETctEIowmhuvf4HVxBLM8nhqA98tEFLGPc9h+gQG3nKsOsYeqvhFSph9KbP5lYiL0YI9TdkyQ78hWFVZdT6CbbWwH4LeM5oHlleosQWuI3EXfgPTyivXRsMTzaFxRbMvnvLerD42T/HvMaJinwW7mw1sqxKqW7ACXbH93ko49fKhfMAopeMD54GomGehBjmGS9Wn9JoYAarHY9ULVco4WT3+NJ8rsXWRtfVj+K5qaX7SyRuT0oTWMpUw+uykLsRiG3qUBH4y1SA9ftWK9bKpj8NcziKvXjMumGUxiXQI/4m+WL1o/Rt6MU6JDVscMnqqWC2d5lrOAvaQz9SvZ33ElQ5RB+spwHoeFpL4Wkt+GBXOi5g72A7n8/0TsQah0qcLMnpxa1zRRXD+65TWd0oxOsRCz3dwoan5iWNSiFp+PROtVDaXx4FV5TppIY4NkTXwI8vfr953JJ9VJ7xwNKtrlzxhClFxC0y4A/vsF9UJFSNqeMfIHHjRxIdRJSTDZD37RyfsgQICOk063vY+ebxX0De6qUTl5cLNpU+I6Cdqd+xJXUcOoF1ngw0LFoth2LQjRIuMy0sS7nr5fFZtmjR4dGR/cny1qnw36phm4fOlsj2nTBhVPqPqL0idhhHi0FcnJ2JvSi7ZJp/rOUvlf/agrpgv/E1TLj02kjNrnzX0H5zwzwt56MTuYhqx/l004mvlEE7m2ZgQ4NxFS5uNLuRBnb4eBBe0RW37nXTUjJptcfgTX7k9uV6sQ9Qx26IGx7RFTavIovaz46xaFjWYsj++76RyrI+ac+fQ5JWzqMoa0v1iSoX9YpAb2ddhtO/sGerBbB03gcWy6uky/WKICNOSx6LYu7Fg69jml/6MkdbxbizG5cNjqmJ8r3qyrHczV0w9nMk6vPIJX/ioxj2yWsmTVWb8OjGDcwHmt2n3ynsypX3UJQBxUsMgjf9i+PJypGGOjZ/eOAlVY6Ths5D5nDUic115Q8ZMoojuLA1jFDEkxovJIxoaL45S8/f6tHTwXqbSMfFxT/87mW4jnWlzb27UT5rhw6xZ1TegKo9smCf6q7+JZTcbuyFuzcDrjY3rARaCS0qfehO7UczDNu3jNByBU8be7tud9Kp3sO8icMojjhopOP5/cVSODH8WDQ9kRMM12VuDcUb8Jc5pHCRv+cBLGErKzJQude9h0dk3KfOLczjLnM5pdn6xeJZ4C8JLRd+qvVniorn+DXEUFzXPmlWbc/0FGRsHOGHn37SbsZHLu5nd1PvPGHWLnrbzbrLZU1+KdhqiZm+0nz2Vy4GjiIj6hBy4bCYjLuIzk7HfYiZjJh/VxkT8jHzUbFbx+I6H+BlZxfnccLwtzz4jNzyf4X9G81E/JMM/v07Dh9PvWqeRZ9QGSJmpn7LaJh9G0e677e9aM5ULaGonz/5lK9+yjLTr/23rFzOrUEPv5retQk0zRg5cLcYPXEucYmQ+6m9bEZ5kjN3w37auP8H4GGlI2p1BTPURtdlsxoI3MeNzMIW8x4ZJypqJNsjaiBM6a3laRLOgjDExXkTdKWU2pbnIlwnnBo9MtRFd+HGM4Yk5xxFjckiMud+ND+ulc13AVmi2BwGRemrqie3LHzKmRv2Iuxb5sKf/CG7djIRIxjjMJ6V+Tjqwgbf3FEt8VN/MLGaEjkh9cj0d2BBgLN+xiCEGrSDO7pfErnu7TOwGZx+4x4P6A0J5OgiI12B0Td0nKxfYQNnNL0wSCIJxX/D9cAiIVN+pKXsLDhL2ZAzPQiUY2UBA7KmbG6Sy2OyBjJ01w7voBz3RURpSW9ylcna080DC/qhxW1QLdqMuExJikBkSe1f8XW4fFvUotjk6EqJ+T8ZUaL+Iv1fxA9HjvmKhsPrFQ/I8YdePvuP0A3EEe5Ea1kY8RDXyYK743i1K2Y28m3r7hhcQEsSwz9fJNdPmfY/zpLURnXnYG+jzsbLrGYPQ6jMHDnn3d3JeKzJqxtxWPWe/5Tsn8ltRxmE6r8YC/rh7+Gdl83S1CjqiEaaB2vHqUtQ3MaSlB33OiRNkxHMmlQ7zfRppjQ8nTjuNi+juX/70/q0oom/w8Tmrjoq4L9tfv/a7bXL65ruNiIjmbhsEJe5j2TuYhAmdjTrndHIQEe3dbbcrW1SC+Z4px3X7nDXv3haGrN//zre/8Oa+v/D+xb/wFs2/8C7Uv/BG27/wXuK/8Hbpv/CO8L/wpvcoVx4aIWwNUZkTwmpJJqJqDZG+FW+qKbaznA8Np/KqLQ61hqhG8y8+wGB6B1iJzd+LqDVEwkhbog8TxTS/LK6Zq2pqD1EL84V9Fo8c0c2G5Kh9RLa2pF8/ufOFPgbRqbgS9r0+BrHCem1OdYgSlUFcVt+d8Y0+BnEn+l5sbn0K4gh93epD7SPSftE0oPqOfu/UPuLaG97uj/XIEtQ24mz1vb0cLFm7xlO1jdiAOkSJ6hDx1CFKVIeIpw5RojpEPHWIEtUh4qlDlKgOEU8dokR1iHjqECXqDyDazSG6/Xa0awrRuE8HLekutLhLRP8APFjE+g7pFKsAAAAASUVORK5CYII="/>
          <p:cNvSpPr>
            <a:spLocks noChangeAspect="1" noChangeArrowheads="1"/>
          </p:cNvSpPr>
          <p:nvPr/>
        </p:nvSpPr>
        <p:spPr bwMode="auto">
          <a:xfrm>
            <a:off x="155575" y="-1989138"/>
            <a:ext cx="4191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8" name="AutoShape 4" descr="data:image/png;base64,iVBORw0KGgoAAAANSUhEUgAAAOIAAADfCAMAAADcKv+WAAAAgVBMVEX///8AAADY2Niqqqpubm4hISHv7+/r6+u2trb6+vqZmZmGhob29va6urr39/fJycleXl6NjY3g4ODBwcF8fHwmJibS0tLk5OSfn59RUVG3t7dKSko9PT3IyMgtLS1nZ2d5eXlWVlZDQ0MLCws2NjYbGxszMzOkpKSDg4NycnIVFRWTe8b7AAAMcUlEQVR4nO2d2YKiOhCGKVQ2oQVU3PdWW9//ASeBoGxiAhVwuvkvzrTKIfmAVCqVSlCUpIz7dNCS7obSiHrg9tvRDnpNIarNFJST/fsRtQ4RTR2iRHWIeOoQJapDxFOHKFEdIp46RInqEPHUIUpUh4inDlGi/hSiH2gyC/oARBtgIrOgD0Acw+Uks6APQLxtezCSWFD7iBrsbfiRWFD7iGNyC1cgsaD2EfuDL1KLjbyCWkfUqDn9gpu8glpHXMLO87yTxCe1dcQdLFarxTeMpRXUNqIOLv0wk/ikto24BCf8NJX3pLaN6J708JPFUCWoPUQVPPKAbvvRpxnsZRXUGqIKAFYjJbWG6BHEqdRBVKzWEOcEcW02UVJbiPQ5Bdoa5aslRB+oJd03wtgOYkTYEGMriCojVJRJA4xtID4JKeNQdnEtIKpw15+ffqQzNo8YwFlPfpbO2DhiAINZ+hvZjE0jBjCdZb+TzNgwYgDbHKFsxmYRiwklMzaKGMClkFAuY5OIo5eEUn2AOoimKTRSeH0PqXgYBQtkqo5o7Far1eGnpNZplRNyMI77tMCJcH2rIw5hfbutgTfm8o7wvU9uweV2WwFcOSsYqzqiF4Y+HQC75KBrPE36ypYm9byP+u0r/7MVFhgAcD84keoghvfPLZuO6AFEizF4CJ+M2hYW+VbHgnQT0Qn02oheyZN6BfcASyX0afSXRyUUMWpTGMIqx8gQDdEntTbiFl7GmAihYh4JI/FLuQgjRkK4ISDH7G8McQW+WEVrtkXfhfmrA65RLP8IFpy5Q20T2F/CRz/PGLZFvS+cGFAHker8cgp7HhEqyhoGZRYpoyGwWfElrNO/WGGB4lHzOog/xnz78po+CCkjf7WIpYkvmpNhtEiB1yPsRCtat9NYvDCo82RVjsC7yE07JzIbHDgmbU7UafSFM5LqmptR8ayZlb7YK05G/ZzK3VimGCNzo8JBsKK1LSrcC3vpXcrmmwsuRn0AQeqLJayeZ2cW9Q4FBZapNuIa8v1BlpAGTgsOy8nNuXCE8WGqrNjXCBQh1fFRnahgOr8UJAEs6GcISVfHkzxk52+2AYuYkSH2RIddNUYa/fBq+reroq+SNqCAcMCZHlXK6EQFzm6NISY0890nYg1Cwngou4+Po0idzYB37Ig06t89EPPtUDsLpLgVM2acI3vqKHvu/AdsxHmuaxa4h1RcjMHWWHPbVWTE2oScjEMBs4qLmCfU+WxpUjzt0d3y5wkgIUbmBoWwkDHZPxJ5/dmJu95IiHtaJyTC94z+Wld6rsIpxDgqGqGifOX7Ryd9HwWEh4hI+ILxKOicMqEhohIWOu5OxSQWLMQCQtHeIqP8AMyB7yonQkK08oQiPk2h8gPpcSVGHMQ8oXavvzABiREFkXjemW/0k+iorkiFjMLtEQPRyxPeMQiL2uMY+J1TJgREeYQ0+pW3ORfB+4iAqMI0HZ/GI6R9Rybg1hfOYsV4UFU4JxkRCQnjIc24E8/TRTE3KgyeZ8GxNA+lGSsQInUa6n0anwaZkPhy7pOx/3oG5bWQuv4eMEZ0wiTjLTvNwSUcRGLKB+GzitoOY8WMN3BhL/6/oyCO4aiF7VEKIRk/how30g69CmtyMRAJoR7anE02YI8lyjgJLU0FRgTEiDDKaJdDGD6rzJaKM9ZHjAkJ41TekuAvN46BCzPWRiSW5hEArBh54NLTaxNlrIuYJGxKgow1ETctEIowmhuvf4HVxBLM8nhqA98tEFLGPc9h+gQG3nKsOsYeqvhFSph9KbP5lYiL0YI9TdkyQ78hWFVZdT6CbbWwH4LeM5oHlleosQWuI3EXfgPTyivXRsMTzaFxRbMvnvLerD42T/HvMaJinwW7mw1sqxKqW7ACXbH93ko49fKhfMAopeMD54GomGehBjmGS9Wn9JoYAarHY9ULVco4WT3+NJ8rsXWRtfVj+K5qaX7SyRuT0oTWMpUw+uykLsRiG3qUBH4y1SA9ftWK9bKpj8NcziKvXjMumGUxiXQI/4m+WL1o/Rt6MU6JDVscMnqqWC2d5lrOAvaQz9SvZ33ElQ5RB+spwHoeFpL4Wkt+GBXOi5g72A7n8/0TsQah0qcLMnpxa1zRRXD+65TWd0oxOsRCz3dwoan5iWNSiFp+PROtVDaXx4FV5TppIY4NkTXwI8vfr953JJ9VJ7xwNKtrlzxhClFxC0y4A/vsF9UJFSNqeMfIHHjRxIdRJSTDZD37RyfsgQICOk063vY+ebxX0De6qUTl5cLNpU+I6Cdqd+xJXUcOoF1ngw0LFoth2LQjRIuMy0sS7nr5fFZtmjR4dGR/cny1qnw36phm4fOlsj2nTBhVPqPqL0idhhHi0FcnJ2JvSi7ZJp/rOUvlf/agrpgv/E1TLj02kjNrnzX0H5zwzwt56MTuYhqx/l004mvlEE7m2ZgQ4NxFS5uNLuRBnb4eBBe0RW37nXTUjJptcfgTX7k9uV6sQ9Qx26IGx7RFTavIovaz46xaFjWYsj++76RyrI+ac+fQ5JWzqMoa0v1iSoX9YpAb2ddhtO/sGerBbB03gcWy6uky/WKICNOSx6LYu7Fg69jml/6MkdbxbizG5cNjqmJ8r3qyrHczV0w9nMk6vPIJX/ioxj2yWsmTVWb8OjGDcwHmt2n3ynsypX3UJQBxUsMgjf9i+PJypGGOjZ/eOAlVY6Ths5D5nDUic115Q8ZMoojuLA1jFDEkxovJIxoaL45S8/f6tHTwXqbSMfFxT/87mW4jnWlzb27UT5rhw6xZ1TegKo9smCf6q7+JZTcbuyFuzcDrjY3rARaCS0qfehO7UczDNu3jNByBU8be7tud9Kp3sO8icMojjhopOP5/cVSODH8WDQ9kRMM12VuDcUb8Jc5pHCRv+cBLGErKzJQude9h0dk3KfOLczjLnM5pdn6xeJZ4C8JLRd+qvVniorn+DXEUFzXPmlWbc/0FGRsHOGHn37SbsZHLu5nd1PvPGHWLnrbzbrLZU1+KdhqiZm+0nz2Vy4GjiIj6hBy4bCYjLuIzk7HfYiZjJh/VxkT8jHzUbFbx+I6H+BlZxfnccLwtzz4jNzyf4X9G81E/JMM/v07Dh9PvWqeRZ9QGSJmpn7LaJh9G0e677e9aM5ULaGonz/5lK9+yjLTr/23rFzOrUEPv5retQk0zRg5cLcYPXEucYmQ+6m9bEZ5kjN3w37auP8H4GGlI2p1BTPURtdlsxoI3MeNzMIW8x4ZJypqJNsjaiBM6a3laRLOgjDExXkTdKWU2pbnIlwnnBo9MtRFd+HGM4Yk5xxFjckiMud+ND+ulc13AVmi2BwGRemrqie3LHzKmRv2Iuxb5sKf/CG7djIRIxjjMJ6V+Tjqwgbf3FEt8VN/MLGaEjkh9cj0d2BBgLN+xiCEGrSDO7pfErnu7TOwGZx+4x4P6A0J5OgiI12B0Td0nKxfYQNnNL0wSCIJxX/D9cAiIVN+pKXsLDhL2ZAzPQiUY2UBA7KmbG6Sy2OyBjJ01w7voBz3RURpSW9ylcna080DC/qhxW1QLdqMuExJikBkSe1f8XW4fFvUotjk6EqJ+T8ZUaL+Iv1fxA9HjvmKhsPrFQ/I8YdePvuP0A3EEe5Ea1kY8RDXyYK743i1K2Y28m3r7hhcQEsSwz9fJNdPmfY/zpLURnXnYG+jzsbLrGYPQ6jMHDnn3d3JeKzJqxtxWPWe/5Tsn8ltRxmE6r8YC/rh7+Gdl83S1CjqiEaaB2vHqUtQ3MaSlB33OiRNkxHMmlQ7zfRppjQ8nTjuNi+juX/70/q0oom/w8Tmrjoq4L9tfv/a7bXL65ruNiIjmbhsEJe5j2TuYhAmdjTrndHIQEe3dbbcrW1SC+Z4px3X7nDXv3haGrN//zre/8Oa+v/D+xb/wFs2/8C7Uv/BG27/wXuK/8Hbpv/CO8L/wpvcoVx4aIWwNUZkTwmpJJqJqDZG+FW+qKbaznA8Np/KqLQ61hqhG8y8+wGB6B1iJzd+LqDVEwkhbog8TxTS/LK6Zq2pqD1EL84V9Fo8c0c2G5Kh9RLa2pF8/ufOFPgbRqbgS9r0+BrHCem1OdYgSlUFcVt+d8Y0+BnEn+l5sbn0K4gh93epD7SPSftE0oPqOfu/UPuLaG97uj/XIEtQ24mz1vb0cLFm7xlO1jdiAOkSJ6hDx1CFKVIeIpw5RojpEPHWIEtUh4qlDlKgOEU8dokR1iHjqECXqDyDazSG6/Xa0awrRuE8HLekutLhLRP8APFjE+g7pFKsAAAAASUVORK5CYII="/>
          <p:cNvSpPr>
            <a:spLocks noChangeAspect="1" noChangeArrowheads="1"/>
          </p:cNvSpPr>
          <p:nvPr/>
        </p:nvSpPr>
        <p:spPr bwMode="auto">
          <a:xfrm>
            <a:off x="307975" y="-1836738"/>
            <a:ext cx="4191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5374" y="2937520"/>
            <a:ext cx="64634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marL="379625" indent="-379625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20" indent="-316354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415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581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748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3914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080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246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412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/>
              <a:t>En av de kjente </a:t>
            </a:r>
            <a:r>
              <a:rPr lang="nb-NO" sz="2000" dirty="0" err="1"/>
              <a:t>resistorene</a:t>
            </a:r>
            <a:r>
              <a:rPr lang="nb-NO" sz="2000" dirty="0"/>
              <a:t> kan være regulerbar</a:t>
            </a:r>
            <a:endParaRPr lang="nb-NO" sz="2000" kern="0" dirty="0"/>
          </a:p>
          <a:p>
            <a:r>
              <a:rPr lang="nb-NO" sz="2000" kern="0" dirty="0"/>
              <a:t>Hvis spenningen </a:t>
            </a:r>
            <a:r>
              <a:rPr lang="nb-NO" sz="2000" dirty="0">
                <a:ea typeface="ヒラギノ角ゴ Pro W3" charset="-128"/>
                <a:cs typeface="ヒラギノ角ゴ Pro W3" charset="-128"/>
              </a:rPr>
              <a:t>V</a:t>
            </a:r>
            <a:r>
              <a:rPr lang="nb-NO" sz="2000" baseline="-25000" dirty="0">
                <a:ea typeface="ヒラギノ角ゴ Pro W3" charset="-128"/>
                <a:cs typeface="ヒラギノ角ゴ Pro W3" charset="-128"/>
              </a:rPr>
              <a:t>CB</a:t>
            </a:r>
            <a:r>
              <a:rPr lang="nb-NO" sz="2000" kern="0" dirty="0"/>
              <a:t> = 0 volt er broen </a:t>
            </a:r>
            <a:r>
              <a:rPr lang="nb-NO" sz="2000" i="1" kern="0" dirty="0"/>
              <a:t>balansert</a:t>
            </a:r>
          </a:p>
          <a:p>
            <a:r>
              <a:rPr lang="nb-NO" sz="2000" kern="0" dirty="0"/>
              <a:t>Hvis </a:t>
            </a:r>
            <a:r>
              <a:rPr lang="nb-NO" sz="2000" dirty="0">
                <a:ea typeface="ヒラギノ角ゴ Pro W3" charset="-128"/>
                <a:cs typeface="ヒラギノ角ゴ Pro W3" charset="-128"/>
              </a:rPr>
              <a:t>V</a:t>
            </a:r>
            <a:r>
              <a:rPr lang="nb-NO" sz="2000" baseline="-25000" dirty="0">
                <a:ea typeface="ヒラギノ角ゴ Pro W3" charset="-128"/>
                <a:cs typeface="ヒラギノ角ゴ Pro W3" charset="-128"/>
              </a:rPr>
              <a:t>CB</a:t>
            </a:r>
            <a:r>
              <a:rPr lang="nb-NO" sz="2000" kern="0" dirty="0"/>
              <a:t> </a:t>
            </a:r>
            <a:r>
              <a:rPr lang="nb-NO" sz="2000" kern="0" dirty="0">
                <a:cs typeface="Times New Roman"/>
              </a:rPr>
              <a:t>≠</a:t>
            </a:r>
            <a:r>
              <a:rPr lang="nb-NO" sz="2000" kern="0" dirty="0"/>
              <a:t> 0 volt er broen </a:t>
            </a:r>
            <a:r>
              <a:rPr lang="nb-NO" sz="2000" i="1" kern="0" dirty="0"/>
              <a:t>ubalansert</a:t>
            </a:r>
          </a:p>
          <a:p>
            <a:r>
              <a:rPr lang="nb-NO" sz="2000" kern="0" dirty="0">
                <a:ea typeface="ヒラギノ角ゴ Pro W3" charset="-128"/>
                <a:cs typeface="ヒラギノ角ゴ Pro W3" charset="-128"/>
              </a:rPr>
              <a:t>Analyserer sammenhengene mellom V</a:t>
            </a:r>
            <a:r>
              <a:rPr lang="nb-NO" sz="2000" kern="0" baseline="-25000" dirty="0">
                <a:ea typeface="ヒラギノ角ゴ Pro W3" charset="-128"/>
                <a:cs typeface="ヒラギノ角ゴ Pro W3" charset="-128"/>
              </a:rPr>
              <a:t>S</a:t>
            </a:r>
            <a:r>
              <a:rPr lang="nb-NO" sz="2000" kern="0" dirty="0">
                <a:ea typeface="ヒラギノ角ゴ Pro W3" charset="-128"/>
                <a:cs typeface="ヒラギノ角ゴ Pro W3" charset="-128"/>
              </a:rPr>
              <a:t>, V</a:t>
            </a:r>
            <a:r>
              <a:rPr lang="nb-NO" sz="2000" kern="0" baseline="-25000" dirty="0">
                <a:ea typeface="ヒラギノ角ゴ Pro W3" charset="-128"/>
                <a:cs typeface="ヒラギノ角ゴ Pro W3" charset="-128"/>
              </a:rPr>
              <a:t>CB</a:t>
            </a:r>
            <a:r>
              <a:rPr lang="nb-NO" sz="2000" kern="0" dirty="0">
                <a:ea typeface="ヒラギノ角ゴ Pro W3" charset="-128"/>
                <a:cs typeface="ヒラギノ角ゴ Pro W3" charset="-128"/>
              </a:rPr>
              <a:t>, R</a:t>
            </a:r>
            <a:r>
              <a:rPr lang="nb-NO" sz="2000" kern="0" baseline="-25000" dirty="0">
                <a:ea typeface="ヒラギノ角ゴ Pro W3" charset="-128"/>
                <a:cs typeface="ヒラギノ角ゴ Pro W3" charset="-128"/>
              </a:rPr>
              <a:t>1</a:t>
            </a:r>
            <a:r>
              <a:rPr lang="nb-NO" sz="2000" kern="0" dirty="0">
                <a:ea typeface="ヒラギノ角ゴ Pro W3" charset="-128"/>
                <a:cs typeface="ヒラギノ角ゴ Pro W3" charset="-128"/>
              </a:rPr>
              <a:t>, R</a:t>
            </a:r>
            <a:r>
              <a:rPr lang="nb-NO" sz="2000" kern="0" baseline="-25000" dirty="0">
                <a:ea typeface="ヒラギノ角ゴ Pro W3" charset="-128"/>
                <a:cs typeface="ヒラギノ角ゴ Pro W3" charset="-128"/>
              </a:rPr>
              <a:t>2</a:t>
            </a:r>
            <a:r>
              <a:rPr lang="nb-NO" sz="2000" kern="0" dirty="0">
                <a:ea typeface="ヒラギノ角ゴ Pro W3" charset="-128"/>
                <a:cs typeface="ヒラギノ角ゴ Pro W3" charset="-128"/>
              </a:rPr>
              <a:t>, R</a:t>
            </a:r>
            <a:r>
              <a:rPr lang="nb-NO" sz="2000" kern="0" baseline="-25000" dirty="0">
                <a:ea typeface="ヒラギノ角ゴ Pro W3" charset="-128"/>
                <a:cs typeface="ヒラギノ角ゴ Pro W3" charset="-128"/>
              </a:rPr>
              <a:t>3</a:t>
            </a:r>
            <a:r>
              <a:rPr lang="nb-NO" sz="2000" kern="0" dirty="0">
                <a:ea typeface="ヒラギノ角ゴ Pro W3" charset="-128"/>
                <a:cs typeface="ヒラギノ角ゴ Pro W3" charset="-128"/>
              </a:rPr>
              <a:t> og R</a:t>
            </a:r>
            <a:r>
              <a:rPr lang="nb-NO" sz="2000" kern="0" baseline="-25000" dirty="0">
                <a:ea typeface="ヒラギノ角ゴ Pro W3" charset="-128"/>
                <a:cs typeface="ヒラギノ角ゴ Pro W3" charset="-128"/>
              </a:rPr>
              <a:t>X</a:t>
            </a:r>
            <a:r>
              <a:rPr lang="nb-NO" sz="2000" kern="0" dirty="0">
                <a:ea typeface="ヒラギノ角ゴ Pro W3" charset="-128"/>
                <a:cs typeface="ヒラギノ角ゴ Pro W3" charset="-128"/>
              </a:rPr>
              <a:t> for de to tilfellene</a:t>
            </a:r>
            <a:endParaRPr lang="nb-NO" sz="2000" dirty="0"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00850" y="3297560"/>
            <a:ext cx="3041203" cy="2485991"/>
            <a:chOff x="6911975" y="3998780"/>
            <a:chExt cx="3041203" cy="2485991"/>
          </a:xfrm>
        </p:grpSpPr>
        <p:pic>
          <p:nvPicPr>
            <p:cNvPr id="39942" name="Picture 6" descr="File:Wheatstone Bridge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98" y="3998780"/>
              <a:ext cx="2520280" cy="248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11975" y="50571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j-lt"/>
                </a:rPr>
                <a:t>V</a:t>
              </a:r>
              <a:r>
                <a:rPr lang="nb-NO" sz="1800" baseline="-25000" dirty="0">
                  <a:latin typeface="+mj-lt"/>
                </a:rPr>
                <a:t>S</a:t>
              </a:r>
              <a:endParaRPr lang="nb-NO" sz="18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693038" y="5066402"/>
              <a:ext cx="612068" cy="3913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V</a:t>
              </a:r>
              <a:r>
                <a:rPr kumimoji="0" lang="nb-NO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CB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48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Balansert Wheatstone-bro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122" y="1929408"/>
                <a:ext cx="9361039" cy="4694594"/>
              </a:xfrm>
            </p:spPr>
            <p:txBody>
              <a:bodyPr/>
              <a:lstStyle/>
              <a:p>
                <a:r>
                  <a:rPr lang="nb-NO" sz="2000" dirty="0"/>
                  <a:t>Hvis spenningen </a:t>
                </a:r>
                <a:r>
                  <a:rPr lang="nb-NO" sz="2000" dirty="0">
                    <a:latin typeface="Arial" charset="0"/>
                    <a:ea typeface="ヒラギノ角ゴ Pro W3" charset="-128"/>
                    <a:cs typeface="ヒラギノ角ゴ Pro W3" charset="-128"/>
                  </a:rPr>
                  <a:t>V</a:t>
                </a:r>
                <a:r>
                  <a:rPr lang="nb-NO" sz="2000" baseline="-25000" dirty="0">
                    <a:latin typeface="Arial" charset="0"/>
                    <a:ea typeface="ヒラギノ角ゴ Pro W3" charset="-128"/>
                    <a:cs typeface="ヒラギノ角ゴ Pro W3" charset="-128"/>
                  </a:rPr>
                  <a:t>CB</a:t>
                </a:r>
                <a:r>
                  <a:rPr lang="nb-NO" sz="2000" dirty="0"/>
                  <a:t> = 0 volt, er spenningsfallet V</a:t>
                </a:r>
                <a:r>
                  <a:rPr lang="nb-NO" sz="2000" baseline="-25000" dirty="0"/>
                  <a:t>1</a:t>
                </a:r>
                <a:r>
                  <a:rPr lang="nb-NO" sz="2000" dirty="0"/>
                  <a:t> over R</a:t>
                </a:r>
                <a:r>
                  <a:rPr lang="nb-NO" sz="2000" baseline="-25000" dirty="0"/>
                  <a:t>1</a:t>
                </a:r>
                <a:r>
                  <a:rPr lang="nb-NO" sz="2000" dirty="0"/>
                  <a:t> og V</a:t>
                </a:r>
                <a:r>
                  <a:rPr lang="nb-NO" sz="2000" baseline="-25000" dirty="0"/>
                  <a:t>x</a:t>
                </a:r>
                <a:r>
                  <a:rPr lang="nb-NO" sz="2000" dirty="0"/>
                  <a:t> over R</a:t>
                </a:r>
                <a:r>
                  <a:rPr lang="nb-NO" sz="2000" baseline="-25000" dirty="0"/>
                  <a:t>x</a:t>
                </a:r>
                <a:r>
                  <a:rPr lang="nb-NO" sz="2000" dirty="0"/>
                  <a:t> like store, dvs V</a:t>
                </a:r>
                <a:r>
                  <a:rPr lang="nb-NO" sz="2000" baseline="-25000" dirty="0"/>
                  <a:t>1</a:t>
                </a:r>
                <a:r>
                  <a:rPr lang="nb-NO" sz="2000" dirty="0"/>
                  <a:t>=V</a:t>
                </a:r>
                <a:r>
                  <a:rPr lang="nb-NO" sz="2000" baseline="-25000" dirty="0"/>
                  <a:t>x</a:t>
                </a:r>
              </a:p>
              <a:p>
                <a:r>
                  <a:rPr lang="nb-NO" sz="2000" dirty="0"/>
                  <a:t>Som en konsekvens må da V</a:t>
                </a:r>
                <a:r>
                  <a:rPr lang="nb-NO" sz="2000" baseline="-25000" dirty="0"/>
                  <a:t>2</a:t>
                </a:r>
                <a:r>
                  <a:rPr lang="nb-NO" sz="2000" dirty="0"/>
                  <a:t>=V</a:t>
                </a:r>
                <a:r>
                  <a:rPr lang="nb-NO" sz="2000" baseline="-25000" dirty="0"/>
                  <a:t>3</a:t>
                </a:r>
              </a:p>
              <a:p>
                <a:endParaRPr lang="nb-NO" sz="2000" baseline="-25000" dirty="0"/>
              </a:p>
              <a:p>
                <a:r>
                  <a:rPr lang="nb-NO" sz="2000" dirty="0"/>
                  <a:t>Da må også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b-NO" sz="2000" dirty="0"/>
                          <m:t>V</m:t>
                        </m:r>
                        <m:r>
                          <m:rPr>
                            <m:nor/>
                          </m:rPr>
                          <a:rPr lang="nb-NO" sz="2000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b-NO" sz="2000" dirty="0"/>
                          <m:t>V</m:t>
                        </m:r>
                        <m:r>
                          <m:rPr>
                            <m:nor/>
                          </m:rPr>
                          <a:rPr lang="nb-NO" sz="2000" baseline="-25000" dirty="0"/>
                          <m:t>2</m:t>
                        </m:r>
                      </m:den>
                    </m:f>
                    <m:r>
                      <a:rPr lang="nb-NO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b-NO" sz="2000" dirty="0"/>
                          <m:t>V</m:t>
                        </m:r>
                        <m:r>
                          <m:rPr>
                            <m:nor/>
                          </m:rPr>
                          <a:rPr lang="nb-NO" sz="2000" baseline="-25000" dirty="0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nb-NO" sz="2000" dirty="0"/>
                          <m:t>V</m:t>
                        </m:r>
                        <m:r>
                          <m:rPr>
                            <m:nor/>
                          </m:rPr>
                          <a:rPr lang="nb-NO" sz="2000" baseline="-25000" dirty="0"/>
                          <m:t>3</m:t>
                        </m:r>
                      </m:den>
                    </m:f>
                  </m:oMath>
                </a14:m>
                <a:endParaRPr lang="nb-NO" sz="2000" baseline="-25000" dirty="0"/>
              </a:p>
              <a:p>
                <a:endParaRPr lang="nb-NO" sz="2000" baseline="-25000" dirty="0"/>
              </a:p>
              <a:p>
                <a:r>
                  <a:rPr lang="nb-NO" sz="2000" dirty="0"/>
                  <a:t>Bruker Ohms lov og får</a:t>
                </a:r>
              </a:p>
              <a:p>
                <a:endParaRPr lang="nb-NO" sz="2000" dirty="0"/>
              </a:p>
              <a:p>
                <a:endParaRPr lang="nb-NO" sz="2000" dirty="0"/>
              </a:p>
              <a:p>
                <a:endParaRPr lang="nb-NO" sz="2000" dirty="0"/>
              </a:p>
              <a:p>
                <a:r>
                  <a:rPr lang="nb-NO" sz="2000" dirty="0"/>
                  <a:t>Ved å variere R</a:t>
                </a:r>
                <a:r>
                  <a:rPr lang="nb-NO" sz="2000" baseline="-25000" dirty="0"/>
                  <a:t>2</a:t>
                </a:r>
                <a:r>
                  <a:rPr lang="nb-NO" sz="2000" dirty="0"/>
                  <a:t> (og lese av verdien) slik at V</a:t>
                </a:r>
                <a:r>
                  <a:rPr lang="nb-NO" sz="2000" baseline="-25000" dirty="0"/>
                  <a:t>CB</a:t>
                </a:r>
                <a:r>
                  <a:rPr lang="nb-NO" sz="2000" dirty="0"/>
                  <a:t>= 0 volt, kan R</a:t>
                </a:r>
                <a:r>
                  <a:rPr lang="nb-NO" sz="2000" baseline="-25000" dirty="0"/>
                  <a:t>x</a:t>
                </a:r>
                <a:r>
                  <a:rPr lang="nb-NO" sz="2000" dirty="0"/>
                  <a:t> utledes </a:t>
                </a:r>
                <a:r>
                  <a:rPr lang="nb-NO" sz="2000" i="1" dirty="0"/>
                  <a:t>kun</a:t>
                </a:r>
                <a:r>
                  <a:rPr lang="nb-NO" sz="2000" dirty="0"/>
                  <a:t> fra de andre motstandsverdiene</a:t>
                </a:r>
              </a:p>
              <a:p>
                <a:endParaRPr lang="nb-NO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122" y="1929408"/>
                <a:ext cx="9361039" cy="4694594"/>
              </a:xfrm>
              <a:blipFill>
                <a:blip r:embed="rId2"/>
                <a:stretch>
                  <a:fillRect l="-521" b="-9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7" name="AutoShape 2" descr="data:image/png;base64,iVBORw0KGgoAAAANSUhEUgAAAOIAAADfCAMAAADcKv+WAAAAgVBMVEX///8AAADY2Niqqqpubm4hISHv7+/r6+u2trb6+vqZmZmGhob29va6urr39/fJycleXl6NjY3g4ODBwcF8fHwmJibS0tLk5OSfn59RUVG3t7dKSko9PT3IyMgtLS1nZ2d5eXlWVlZDQ0MLCws2NjYbGxszMzOkpKSDg4NycnIVFRWTe8b7AAAMcUlEQVR4nO2d2YKiOhCGKVQ2oQVU3PdWW9//ASeBoGxiAhVwuvkvzrTKIfmAVCqVSlCUpIz7dNCS7obSiHrg9tvRDnpNIarNFJST/fsRtQ4RTR2iRHWIeOoQJapDxFOHKFEdIp46RInqEPHUIUpUh4inDlGi/hSiH2gyC/oARBtgIrOgD0Acw+Uks6APQLxtezCSWFD7iBrsbfiRWFD7iGNyC1cgsaD2EfuDL1KLjbyCWkfUqDn9gpu8glpHXMLO87yTxCe1dcQdLFarxTeMpRXUNqIOLv0wk/ikto24BCf8NJX3pLaN6J708JPFUCWoPUQVPPKAbvvRpxnsZRXUGqIKAFYjJbWG6BHEqdRBVKzWEOcEcW02UVJbiPQ5Bdoa5aslRB+oJd03wtgOYkTYEGMriCojVJRJA4xtID4JKeNQdnEtIKpw15+ffqQzNo8YwFlPfpbO2DhiAINZ+hvZjE0jBjCdZb+TzNgwYgDbHKFsxmYRiwklMzaKGMClkFAuY5OIo5eEUn2AOoimKTRSeH0PqXgYBQtkqo5o7Far1eGnpNZplRNyMI77tMCJcH2rIw5hfbutgTfm8o7wvU9uweV2WwFcOSsYqzqiF4Y+HQC75KBrPE36ypYm9byP+u0r/7MVFhgAcD84keoghvfPLZuO6AFEizF4CJ+M2hYW+VbHgnQT0Qn02oheyZN6BfcASyX0afSXRyUUMWpTGMIqx8gQDdEntTbiFl7GmAihYh4JI/FLuQgjRkK4ISDH7G8McQW+WEVrtkXfhfmrA65RLP8IFpy5Q20T2F/CRz/PGLZFvS+cGFAHker8cgp7HhEqyhoGZRYpoyGwWfElrNO/WGGB4lHzOog/xnz78po+CCkjf7WIpYkvmpNhtEiB1yPsRCtat9NYvDCo82RVjsC7yE07JzIbHDgmbU7UafSFM5LqmptR8ayZlb7YK05G/ZzK3VimGCNzo8JBsKK1LSrcC3vpXcrmmwsuRn0AQeqLJayeZ2cW9Q4FBZapNuIa8v1BlpAGTgsOy8nNuXCE8WGqrNjXCBQh1fFRnahgOr8UJAEs6GcISVfHkzxk52+2AYuYkSH2RIddNUYa/fBq+reroq+SNqCAcMCZHlXK6EQFzm6NISY0890nYg1Cwngou4+Po0idzYB37Ig06t89EPPtUDsLpLgVM2acI3vqKHvu/AdsxHmuaxa4h1RcjMHWWHPbVWTE2oScjEMBs4qLmCfU+WxpUjzt0d3y5wkgIUbmBoWwkDHZPxJ5/dmJu95IiHtaJyTC94z+Wld6rsIpxDgqGqGifOX7Ryd9HwWEh4hI+ILxKOicMqEhohIWOu5OxSQWLMQCQtHeIqP8AMyB7yonQkK08oQiPk2h8gPpcSVGHMQ8oXavvzABiREFkXjemW/0k+iorkiFjMLtEQPRyxPeMQiL2uMY+J1TJgREeYQ0+pW3ORfB+4iAqMI0HZ/GI6R9Rybg1hfOYsV4UFU4JxkRCQnjIc24E8/TRTE3KgyeZ8GxNA+lGSsQInUa6n0anwaZkPhy7pOx/3oG5bWQuv4eMEZ0wiTjLTvNwSUcRGLKB+GzitoOY8WMN3BhL/6/oyCO4aiF7VEKIRk/how30g69CmtyMRAJoR7anE02YI8lyjgJLU0FRgTEiDDKaJdDGD6rzJaKM9ZHjAkJ41TekuAvN46BCzPWRiSW5hEArBh54NLTaxNlrIuYJGxKgow1ETctEIowmhuvf4HVxBLM8nhqA98tEFLGPc9h+gQG3nKsOsYeqvhFSph9KbP5lYiL0YI9TdkyQ78hWFVZdT6CbbWwH4LeM5oHlleosQWuI3EXfgPTyivXRsMTzaFxRbMvnvLerD42T/HvMaJinwW7mw1sqxKqW7ACXbH93ko49fKhfMAopeMD54GomGehBjmGS9Wn9JoYAarHY9ULVco4WT3+NJ8rsXWRtfVj+K5qaX7SyRuT0oTWMpUw+uykLsRiG3qUBH4y1SA9ftWK9bKpj8NcziKvXjMumGUxiXQI/4m+WL1o/Rt6MU6JDVscMnqqWC2d5lrOAvaQz9SvZ33ElQ5RB+spwHoeFpL4Wkt+GBXOi5g72A7n8/0TsQah0qcLMnpxa1zRRXD+65TWd0oxOsRCz3dwoan5iWNSiFp+PROtVDaXx4FV5TppIY4NkTXwI8vfr953JJ9VJ7xwNKtrlzxhClFxC0y4A/vsF9UJFSNqeMfIHHjRxIdRJSTDZD37RyfsgQICOk063vY+ebxX0De6qUTl5cLNpU+I6Cdqd+xJXUcOoF1ngw0LFoth2LQjRIuMy0sS7nr5fFZtmjR4dGR/cny1qnw36phm4fOlsj2nTBhVPqPqL0idhhHi0FcnJ2JvSi7ZJp/rOUvlf/agrpgv/E1TLj02kjNrnzX0H5zwzwt56MTuYhqx/l004mvlEE7m2ZgQ4NxFS5uNLuRBnb4eBBe0RW37nXTUjJptcfgTX7k9uV6sQ9Qx26IGx7RFTavIovaz46xaFjWYsj++76RyrI+ac+fQ5JWzqMoa0v1iSoX9YpAb2ddhtO/sGerBbB03gcWy6uky/WKICNOSx6LYu7Fg69jml/6MkdbxbizG5cNjqmJ8r3qyrHczV0w9nMk6vPIJX/ioxj2yWsmTVWb8OjGDcwHmt2n3ynsypX3UJQBxUsMgjf9i+PJypGGOjZ/eOAlVY6Ths5D5nDUic115Q8ZMoojuLA1jFDEkxovJIxoaL45S8/f6tHTwXqbSMfFxT/87mW4jnWlzb27UT5rhw6xZ1TegKo9smCf6q7+JZTcbuyFuzcDrjY3rARaCS0qfehO7UczDNu3jNByBU8be7tud9Kp3sO8icMojjhopOP5/cVSODH8WDQ9kRMM12VuDcUb8Jc5pHCRv+cBLGErKzJQude9h0dk3KfOLczjLnM5pdn6xeJZ4C8JLRd+qvVniorn+DXEUFzXPmlWbc/0FGRsHOGHn37SbsZHLu5nd1PvPGHWLnrbzbrLZU1+KdhqiZm+0nz2Vy4GjiIj6hBy4bCYjLuIzk7HfYiZjJh/VxkT8jHzUbFbx+I6H+BlZxfnccLwtzz4jNzyf4X9G81E/JMM/v07Dh9PvWqeRZ9QGSJmpn7LaJh9G0e677e9aM5ULaGonz/5lK9+yjLTr/23rFzOrUEPv5retQk0zRg5cLcYPXEucYmQ+6m9bEZ5kjN3w37auP8H4GGlI2p1BTPURtdlsxoI3MeNzMIW8x4ZJypqJNsjaiBM6a3laRLOgjDExXkTdKWU2pbnIlwnnBo9MtRFd+HGM4Yk5xxFjckiMud+ND+ulc13AVmi2BwGRemrqie3LHzKmRv2Iuxb5sKf/CG7djIRIxjjMJ6V+Tjqwgbf3FEt8VN/MLGaEjkh9cj0d2BBgLN+xiCEGrSDO7pfErnu7TOwGZx+4x4P6A0J5OgiI12B0Td0nKxfYQNnNL0wSCIJxX/D9cAiIVN+pKXsLDhL2ZAzPQiUY2UBA7KmbG6Sy2OyBjJ01w7voBz3RURpSW9ylcna080DC/qhxW1QLdqMuExJikBkSe1f8XW4fFvUotjk6EqJ+T8ZUaL+Iv1fxA9HjvmKhsPrFQ/I8YdePvuP0A3EEe5Ea1kY8RDXyYK743i1K2Y28m3r7hhcQEsSwz9fJNdPmfY/zpLURnXnYG+jzsbLrGYPQ6jMHDnn3d3JeKzJqxtxWPWe/5Tsn8ltRxmE6r8YC/rh7+Gdl83S1CjqiEaaB2vHqUtQ3MaSlB33OiRNkxHMmlQ7zfRppjQ8nTjuNi+juX/70/q0oom/w8Tmrjoq4L9tfv/a7bXL65ruNiIjmbhsEJe5j2TuYhAmdjTrndHIQEe3dbbcrW1SC+Z4px3X7nDXv3haGrN//zre/8Oa+v/D+xb/wFs2/8C7Uv/BG27/wXuK/8Hbpv/CO8L/wpvcoVx4aIWwNUZkTwmpJJqJqDZG+FW+qKbaznA8Np/KqLQ61hqhG8y8+wGB6B1iJzd+LqDVEwkhbog8TxTS/LK6Zq2pqD1EL84V9Fo8c0c2G5Kh9RLa2pF8/ufOFPgbRqbgS9r0+BrHCem1OdYgSlUFcVt+d8Y0+BnEn+l5sbn0K4gh93epD7SPSftE0oPqOfu/UPuLaG97uj/XIEtQ24mz1vb0cLFm7xlO1jdiAOkSJ6hDx1CFKVIeIpw5RojpEPHWIEtUh4qlDlKgOEU8dokR1iHjqECXqDyDazSG6/Xa0awrRuE8HLekutLhLRP8APFjE+g7pFKsAAAAASUVORK5CYII="/>
          <p:cNvSpPr>
            <a:spLocks noChangeAspect="1" noChangeArrowheads="1"/>
          </p:cNvSpPr>
          <p:nvPr/>
        </p:nvSpPr>
        <p:spPr bwMode="auto">
          <a:xfrm>
            <a:off x="155575" y="-1989138"/>
            <a:ext cx="4191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39942" name="Picture 6" descr="File:Wheatstone Brid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28" y="2650953"/>
            <a:ext cx="2520280" cy="24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72858" y="36982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j-lt"/>
              </a:rPr>
              <a:t>V</a:t>
            </a:r>
            <a:r>
              <a:rPr lang="nb-NO" sz="1800" baseline="-25000" dirty="0">
                <a:latin typeface="+mj-lt"/>
              </a:rPr>
              <a:t>S</a:t>
            </a:r>
            <a:endParaRPr lang="nb-NO" sz="1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765046" y="3698250"/>
            <a:ext cx="612068" cy="3913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</a:t>
            </a:r>
            <a:r>
              <a:rPr kumimoji="0" lang="nb-NO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52178" y="4857435"/>
                <a:ext cx="4541949" cy="886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sz="2000" b="0" i="0" smtClean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nb-NO" sz="2000" baseline="-25000" dirty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nb-NO" sz="2000" b="0" i="0" dirty="0" smtClean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="0" i="0" baseline="-25000" dirty="0" smtClean="0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sz="2000" b="0" i="0" dirty="0" smtClean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nb-NO" sz="2000" baseline="-25000" dirty="0">
                              <a:latin typeface="+mj-lt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nb-NO" sz="2000" b="0" i="0" dirty="0" smtClean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="0" i="0" baseline="-25000" dirty="0" smtClean="0">
                              <a:latin typeface="+mj-lt"/>
                            </a:rPr>
                            <m:t>2</m:t>
                          </m:r>
                        </m:den>
                      </m:f>
                      <m:r>
                        <a:rPr lang="nb-NO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sz="200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nb-NO" sz="2000" b="0" i="0" baseline="-25000" smtClean="0">
                              <a:latin typeface="+mj-lt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="0" baseline="-25000" dirty="0" smtClean="0">
                              <a:latin typeface="+mj-lt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nb-NO" sz="2000" b="0" i="0" baseline="-25000" dirty="0" smtClean="0">
                              <a:latin typeface="+mj-lt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="0" baseline="-25000" dirty="0" smtClean="0">
                              <a:latin typeface="+mj-lt"/>
                            </a:rPr>
                            <m:t>3</m:t>
                          </m:r>
                        </m:den>
                      </m:f>
                      <m:r>
                        <a:rPr lang="nb-NO" sz="200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aseline="-25000" dirty="0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aseline="-25000" dirty="0">
                              <a:latin typeface="+mj-lt"/>
                            </a:rPr>
                            <m:t>2</m:t>
                          </m:r>
                        </m:den>
                      </m:f>
                      <m:r>
                        <a:rPr lang="nb-NO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aseline="-25000" dirty="0">
                              <a:latin typeface="+mj-lt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aseline="-25000" dirty="0">
                              <a:latin typeface="+mj-lt"/>
                            </a:rPr>
                            <m:t>3</m:t>
                          </m:r>
                        </m:den>
                      </m:f>
                      <m:r>
                        <a:rPr lang="nb-NO" sz="20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nb-NO" sz="2000" dirty="0"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nb-NO" sz="2000" baseline="-25000" dirty="0">
                          <a:latin typeface="+mj-lt"/>
                        </a:rPr>
                        <m:t>x</m:t>
                      </m:r>
                      <m:r>
                        <a:rPr lang="nb-NO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="0" i="0" baseline="-25000" dirty="0" smtClean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="0" baseline="-25000" dirty="0" smtClean="0">
                              <a:latin typeface="+mj-lt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sz="2000" dirty="0">
                              <a:latin typeface="+mj-lt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nb-NO" sz="2000" baseline="-25000" dirty="0"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b-NO" sz="2000" baseline="-25000" dirty="0">
                  <a:latin typeface="+mj-lt"/>
                </a:endParaRPr>
              </a:p>
              <a:p>
                <a:endParaRPr lang="nb-NO" sz="20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78" y="4857435"/>
                <a:ext cx="4541949" cy="8865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27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61509"/>
          </a:xfrm>
        </p:spPr>
        <p:txBody>
          <a:bodyPr/>
          <a:lstStyle/>
          <a:p>
            <a:r>
              <a:rPr lang="nb-NO" dirty="0"/>
              <a:t>Ubalansert Wheatstone-bro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31" y="1658796"/>
            <a:ext cx="7992888" cy="4752528"/>
          </a:xfrm>
        </p:spPr>
        <p:txBody>
          <a:bodyPr/>
          <a:lstStyle/>
          <a:p>
            <a:r>
              <a:rPr lang="nb-NO" sz="1800" dirty="0"/>
              <a:t>Hvis Rx er en resistor som f.eks varierer med temperatur, vil ikke nødvendigvis </a:t>
            </a:r>
            <a:r>
              <a:rPr lang="nb-NO" sz="1800" dirty="0">
                <a:latin typeface="Arial" charset="0"/>
                <a:ea typeface="ヒラギノ角ゴ Pro W3" charset="-128"/>
                <a:cs typeface="ヒラギノ角ゴ Pro W3" charset="-128"/>
              </a:rPr>
              <a:t>V</a:t>
            </a:r>
            <a:r>
              <a:rPr lang="nb-NO" sz="1800" baseline="-25000" dirty="0">
                <a:latin typeface="Arial" charset="0"/>
                <a:ea typeface="ヒラギノ角ゴ Pro W3" charset="-128"/>
                <a:cs typeface="ヒラギノ角ゴ Pro W3" charset="-128"/>
              </a:rPr>
              <a:t>BC</a:t>
            </a:r>
            <a:r>
              <a:rPr lang="nb-NO" sz="1800" dirty="0"/>
              <a:t> </a:t>
            </a:r>
            <a:r>
              <a:rPr lang="nb-NO" sz="1800" dirty="0">
                <a:latin typeface="Times New Roman"/>
                <a:cs typeface="Times New Roman"/>
              </a:rPr>
              <a:t>=</a:t>
            </a:r>
            <a:r>
              <a:rPr lang="nb-NO" sz="1800" dirty="0"/>
              <a:t> 0 volt</a:t>
            </a:r>
          </a:p>
          <a:p>
            <a:r>
              <a:rPr lang="nb-NO" sz="1800" dirty="0"/>
              <a:t>Antar D er virtuell jord og bruker formlene for spenningsdeling: 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Dette gir  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Hvis R</a:t>
            </a:r>
            <a:r>
              <a:rPr lang="nb-NO" sz="1800" baseline="-25000" dirty="0"/>
              <a:t>1</a:t>
            </a:r>
            <a:r>
              <a:rPr lang="nb-NO" sz="1800" dirty="0"/>
              <a:t>, R</a:t>
            </a:r>
            <a:r>
              <a:rPr lang="nb-NO" sz="1800" baseline="-25000" dirty="0"/>
              <a:t>2</a:t>
            </a:r>
            <a:r>
              <a:rPr lang="nb-NO" sz="1800" dirty="0"/>
              <a:t>, R</a:t>
            </a:r>
            <a:r>
              <a:rPr lang="nb-NO" sz="1800" baseline="-25000" dirty="0"/>
              <a:t>3</a:t>
            </a:r>
            <a:r>
              <a:rPr lang="nb-NO" sz="1800" dirty="0"/>
              <a:t> og V</a:t>
            </a:r>
            <a:r>
              <a:rPr lang="nb-NO" sz="1800" baseline="-25000" dirty="0"/>
              <a:t>S</a:t>
            </a:r>
            <a:r>
              <a:rPr lang="nb-NO" sz="1800" dirty="0"/>
              <a:t> er kjent og V</a:t>
            </a:r>
            <a:r>
              <a:rPr lang="nb-NO" sz="1800" baseline="-25000" dirty="0"/>
              <a:t>CB</a:t>
            </a:r>
            <a:r>
              <a:rPr lang="nb-NO" sz="1800" dirty="0"/>
              <a:t> kan måles, kan vi beregne R</a:t>
            </a:r>
            <a:r>
              <a:rPr lang="nb-NO" sz="1800" baseline="-25000" dirty="0"/>
              <a:t>X</a:t>
            </a:r>
          </a:p>
          <a:p>
            <a:r>
              <a:rPr lang="nb-NO" sz="1800" dirty="0"/>
              <a:t>Hvis R</a:t>
            </a:r>
            <a:r>
              <a:rPr lang="nb-NO" sz="1800" baseline="-25000" dirty="0"/>
              <a:t>x</a:t>
            </a:r>
            <a:r>
              <a:rPr lang="nb-NO" sz="1800" dirty="0"/>
              <a:t> er en </a:t>
            </a:r>
            <a:r>
              <a:rPr lang="nb-NO" sz="1800" i="1" dirty="0"/>
              <a:t>sensor </a:t>
            </a:r>
            <a:r>
              <a:rPr lang="nb-NO" sz="1800" dirty="0"/>
              <a:t>som måler en fysisk parameter (f.eks. temperatur) er vi ikke interessert i den faktiske resistansen, men endringen i V</a:t>
            </a:r>
            <a:r>
              <a:rPr lang="nb-NO" sz="1800" baseline="-25000" dirty="0"/>
              <a:t>CB</a:t>
            </a:r>
            <a:r>
              <a:rPr lang="nb-NO" sz="1800" dirty="0"/>
              <a:t> fra et kjent referansepunkt  </a:t>
            </a:r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7" name="AutoShape 2" descr="data:image/png;base64,iVBORw0KGgoAAAANSUhEUgAAAOIAAADfCAMAAADcKv+WAAAAgVBMVEX///8AAADY2Niqqqpubm4hISHv7+/r6+u2trb6+vqZmZmGhob29va6urr39/fJycleXl6NjY3g4ODBwcF8fHwmJibS0tLk5OSfn59RUVG3t7dKSko9PT3IyMgtLS1nZ2d5eXlWVlZDQ0MLCws2NjYbGxszMzOkpKSDg4NycnIVFRWTe8b7AAAMcUlEQVR4nO2d2YKiOhCGKVQ2oQVU3PdWW9//ASeBoGxiAhVwuvkvzrTKIfmAVCqVSlCUpIz7dNCS7obSiHrg9tvRDnpNIarNFJST/fsRtQ4RTR2iRHWIeOoQJapDxFOHKFEdIp46RInqEPHUIUpUh4inDlGi/hSiH2gyC/oARBtgIrOgD0Acw+Uks6APQLxtezCSWFD7iBrsbfiRWFD7iGNyC1cgsaD2EfuDL1KLjbyCWkfUqDn9gpu8glpHXMLO87yTxCe1dcQdLFarxTeMpRXUNqIOLv0wk/ikto24BCf8NJX3pLaN6J708JPFUCWoPUQVPPKAbvvRpxnsZRXUGqIKAFYjJbWG6BHEqdRBVKzWEOcEcW02UVJbiPQ5Bdoa5aslRB+oJd03wtgOYkTYEGMriCojVJRJA4xtID4JKeNQdnEtIKpw15+ffqQzNo8YwFlPfpbO2DhiAINZ+hvZjE0jBjCdZb+TzNgwYgDbHKFsxmYRiwklMzaKGMClkFAuY5OIo5eEUn2AOoimKTRSeH0PqXgYBQtkqo5o7Far1eGnpNZplRNyMI77tMCJcH2rIw5hfbutgTfm8o7wvU9uweV2WwFcOSsYqzqiF4Y+HQC75KBrPE36ypYm9byP+u0r/7MVFhgAcD84keoghvfPLZuO6AFEizF4CJ+M2hYW+VbHgnQT0Qn02oheyZN6BfcASyX0afSXRyUUMWpTGMIqx8gQDdEntTbiFl7GmAihYh4JI/FLuQgjRkK4ISDH7G8McQW+WEVrtkXfhfmrA65RLP8IFpy5Q20T2F/CRz/PGLZFvS+cGFAHker8cgp7HhEqyhoGZRYpoyGwWfElrNO/WGGB4lHzOog/xnz78po+CCkjf7WIpYkvmpNhtEiB1yPsRCtat9NYvDCo82RVjsC7yE07JzIbHDgmbU7UafSFM5LqmptR8ayZlb7YK05G/ZzK3VimGCNzo8JBsKK1LSrcC3vpXcrmmwsuRn0AQeqLJayeZ2cW9Q4FBZapNuIa8v1BlpAGTgsOy8nNuXCE8WGqrNjXCBQh1fFRnahgOr8UJAEs6GcISVfHkzxk52+2AYuYkSH2RIddNUYa/fBq+reroq+SNqCAcMCZHlXK6EQFzm6NISY0890nYg1Cwngou4+Po0idzYB37Ig06t89EPPtUDsLpLgVM2acI3vqKHvu/AdsxHmuaxa4h1RcjMHWWHPbVWTE2oScjEMBs4qLmCfU+WxpUjzt0d3y5wkgIUbmBoWwkDHZPxJ5/dmJu95IiHtaJyTC94z+Wld6rsIpxDgqGqGifOX7Ryd9HwWEh4hI+ILxKOicMqEhohIWOu5OxSQWLMQCQtHeIqP8AMyB7yonQkK08oQiPk2h8gPpcSVGHMQ8oXavvzABiREFkXjemW/0k+iorkiFjMLtEQPRyxPeMQiL2uMY+J1TJgREeYQ0+pW3ORfB+4iAqMI0HZ/GI6R9Rybg1hfOYsV4UFU4JxkRCQnjIc24E8/TRTE3KgyeZ8GxNA+lGSsQInUa6n0anwaZkPhy7pOx/3oG5bWQuv4eMEZ0wiTjLTvNwSUcRGLKB+GzitoOY8WMN3BhL/6/oyCO4aiF7VEKIRk/how30g69CmtyMRAJoR7anE02YI8lyjgJLU0FRgTEiDDKaJdDGD6rzJaKM9ZHjAkJ41TekuAvN46BCzPWRiSW5hEArBh54NLTaxNlrIuYJGxKgow1ETctEIowmhuvf4HVxBLM8nhqA98tEFLGPc9h+gQG3nKsOsYeqvhFSph9KbP5lYiL0YI9TdkyQ78hWFVZdT6CbbWwH4LeM5oHlleosQWuI3EXfgPTyivXRsMTzaFxRbMvnvLerD42T/HvMaJinwW7mw1sqxKqW7ACXbH93ko49fKhfMAopeMD54GomGehBjmGS9Wn9JoYAarHY9ULVco4WT3+NJ8rsXWRtfVj+K5qaX7SyRuT0oTWMpUw+uykLsRiG3qUBH4y1SA9ftWK9bKpj8NcziKvXjMumGUxiXQI/4m+WL1o/Rt6MU6JDVscMnqqWC2d5lrOAvaQz9SvZ33ElQ5RB+spwHoeFpL4Wkt+GBXOi5g72A7n8/0TsQah0qcLMnpxa1zRRXD+65TWd0oxOsRCz3dwoan5iWNSiFp+PROtVDaXx4FV5TppIY4NkTXwI8vfr953JJ9VJ7xwNKtrlzxhClFxC0y4A/vsF9UJFSNqeMfIHHjRxIdRJSTDZD37RyfsgQICOk063vY+ebxX0De6qUTl5cLNpU+I6Cdqd+xJXUcOoF1ngw0LFoth2LQjRIuMy0sS7nr5fFZtmjR4dGR/cny1qnw36phm4fOlsj2nTBhVPqPqL0idhhHi0FcnJ2JvSi7ZJp/rOUvlf/agrpgv/E1TLj02kjNrnzX0H5zwzwt56MTuYhqx/l004mvlEE7m2ZgQ4NxFS5uNLuRBnb4eBBe0RW37nXTUjJptcfgTX7k9uV6sQ9Qx26IGx7RFTavIovaz46xaFjWYsj++76RyrI+ac+fQ5JWzqMoa0v1iSoX9YpAb2ddhtO/sGerBbB03gcWy6uky/WKICNOSx6LYu7Fg69jml/6MkdbxbizG5cNjqmJ8r3qyrHczV0w9nMk6vPIJX/ioxj2yWsmTVWb8OjGDcwHmt2n3ynsypX3UJQBxUsMgjf9i+PJypGGOjZ/eOAlVY6Ths5D5nDUic115Q8ZMoojuLA1jFDEkxovJIxoaL45S8/f6tHTwXqbSMfFxT/87mW4jnWlzb27UT5rhw6xZ1TegKo9smCf6q7+JZTcbuyFuzcDrjY3rARaCS0qfehO7UczDNu3jNByBU8be7tud9Kp3sO8icMojjhopOP5/cVSODH8WDQ9kRMM12VuDcUb8Jc5pHCRv+cBLGErKzJQude9h0dk3KfOLczjLnM5pdn6xeJZ4C8JLRd+qvVniorn+DXEUFzXPmlWbc/0FGRsHOGHn37SbsZHLu5nd1PvPGHWLnrbzbrLZU1+KdhqiZm+0nz2Vy4GjiIj6hBy4bCYjLuIzk7HfYiZjJh/VxkT8jHzUbFbx+I6H+BlZxfnccLwtzz4jNzyf4X9G81E/JMM/v07Dh9PvWqeRZ9QGSJmpn7LaJh9G0e677e9aM5ULaGonz/5lK9+yjLTr/23rFzOrUEPv5retQk0zRg5cLcYPXEucYmQ+6m9bEZ5kjN3w37auP8H4GGlI2p1BTPURtdlsxoI3MeNzMIW8x4ZJypqJNsjaiBM6a3laRLOgjDExXkTdKWU2pbnIlwnnBo9MtRFd+HGM4Yk5xxFjckiMud+ND+ulc13AVmi2BwGRemrqie3LHzKmRv2Iuxb5sKf/CG7djIRIxjjMJ6V+Tjqwgbf3FEt8VN/MLGaEjkh9cj0d2BBgLN+xiCEGrSDO7pfErnu7TOwGZx+4x4P6A0J5OgiI12B0Td0nKxfYQNnNL0wSCIJxX/D9cAiIVN+pKXsLDhL2ZAzPQiUY2UBA7KmbG6Sy2OyBjJ01w7voBz3RURpSW9ylcna080DC/qhxW1QLdqMuExJikBkSe1f8XW4fFvUotjk6EqJ+T8ZUaL+Iv1fxA9HjvmKhsPrFQ/I8YdePvuP0A3EEe5Ea1kY8RDXyYK743i1K2Y28m3r7hhcQEsSwz9fJNdPmfY/zpLURnXnYG+jzsbLrGYPQ6jMHDnn3d3JeKzJqxtxWPWe/5Tsn8ltRxmE6r8YC/rh7+Gdl83S1CjqiEaaB2vHqUtQ3MaSlB33OiRNkxHMmlQ7zfRppjQ8nTjuNi+juX/70/q0oom/w8Tmrjoq4L9tfv/a7bXL65ruNiIjmbhsEJe5j2TuYhAmdjTrndHIQEe3dbbcrW1SC+Z4px3X7nDXv3haGrN//zre/8Oa+v/D+xb/wFs2/8C7Uv/BG27/wXuK/8Hbpv/CO8L/wpvcoVx4aIWwNUZkTwmpJJqJqDZG+FW+qKbaznA8Np/KqLQ61hqhG8y8+wGB6B1iJzd+LqDVEwkhbog8TxTS/LK6Zq2pqD1EL84V9Fo8c0c2G5Kh9RLa2pF8/ufOFPgbRqbgS9r0+BrHCem1OdYgSlUFcVt+d8Y0+BnEn+l5sbn0K4gh93epD7SPSftE0oPqOfu/UPuLaG97uj/XIEtQ24mz1vb0cLFm7xlO1jdiAOkSJ6hDx1CFKVIeIpw5RojpEPHWIEtUh4qlDlKgOEU8dokR1iHjqECXqDyDazSG6/Xa0awrRuE8HLekutLhLRP8APFjE+g7pFKsAAAAASUVORK5CYII="/>
          <p:cNvSpPr>
            <a:spLocks noChangeAspect="1" noChangeArrowheads="1"/>
          </p:cNvSpPr>
          <p:nvPr/>
        </p:nvSpPr>
        <p:spPr bwMode="auto">
          <a:xfrm>
            <a:off x="155575" y="-1989138"/>
            <a:ext cx="4191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8" name="AutoShape 4" descr="data:image/png;base64,iVBORw0KGgoAAAANSUhEUgAAAOIAAADfCAMAAADcKv+WAAAAgVBMVEX///8AAADY2Niqqqpubm4hISHv7+/r6+u2trb6+vqZmZmGhob29va6urr39/fJycleXl6NjY3g4ODBwcF8fHwmJibS0tLk5OSfn59RUVG3t7dKSko9PT3IyMgtLS1nZ2d5eXlWVlZDQ0MLCws2NjYbGxszMzOkpKSDg4NycnIVFRWTe8b7AAAMcUlEQVR4nO2d2YKiOhCGKVQ2oQVU3PdWW9//ASeBoGxiAhVwuvkvzrTKIfmAVCqVSlCUpIz7dNCS7obSiHrg9tvRDnpNIarNFJST/fsRtQ4RTR2iRHWIeOoQJapDxFOHKFEdIp46RInqEPHUIUpUh4inDlGi/hSiH2gyC/oARBtgIrOgD0Acw+Uks6APQLxtezCSWFD7iBrsbfiRWFD7iGNyC1cgsaD2EfuDL1KLjbyCWkfUqDn9gpu8glpHXMLO87yTxCe1dcQdLFarxTeMpRXUNqIOLv0wk/ikto24BCf8NJX3pLaN6J708JPFUCWoPUQVPPKAbvvRpxnsZRXUGqIKAFYjJbWG6BHEqdRBVKzWEOcEcW02UVJbiPQ5Bdoa5aslRB+oJd03wtgOYkTYEGMriCojVJRJA4xtID4JKeNQdnEtIKpw15+ffqQzNo8YwFlPfpbO2DhiAINZ+hvZjE0jBjCdZb+TzNgwYgDbHKFsxmYRiwklMzaKGMClkFAuY5OIo5eEUn2AOoimKTRSeH0PqXgYBQtkqo5o7Far1eGnpNZplRNyMI77tMCJcH2rIw5hfbutgTfm8o7wvU9uweV2WwFcOSsYqzqiF4Y+HQC75KBrPE36ypYm9byP+u0r/7MVFhgAcD84keoghvfPLZuO6AFEizF4CJ+M2hYW+VbHgnQT0Qn02oheyZN6BfcASyX0afSXRyUUMWpTGMIqx8gQDdEntTbiFl7GmAihYh4JI/FLuQgjRkK4ISDH7G8McQW+WEVrtkXfhfmrA65RLP8IFpy5Q20T2F/CRz/PGLZFvS+cGFAHker8cgp7HhEqyhoGZRYpoyGwWfElrNO/WGGB4lHzOog/xnz78po+CCkjf7WIpYkvmpNhtEiB1yPsRCtat9NYvDCo82RVjsC7yE07JzIbHDgmbU7UafSFM5LqmptR8ayZlb7YK05G/ZzK3VimGCNzo8JBsKK1LSrcC3vpXcrmmwsuRn0AQeqLJayeZ2cW9Q4FBZapNuIa8v1BlpAGTgsOy8nNuXCE8WGqrNjXCBQh1fFRnahgOr8UJAEs6GcISVfHkzxk52+2AYuYkSH2RIddNUYa/fBq+reroq+SNqCAcMCZHlXK6EQFzm6NISY0890nYg1Cwngou4+Po0idzYB37Ig06t89EPPtUDsLpLgVM2acI3vqKHvu/AdsxHmuaxa4h1RcjMHWWHPbVWTE2oScjEMBs4qLmCfU+WxpUjzt0d3y5wkgIUbmBoWwkDHZPxJ5/dmJu95IiHtaJyTC94z+Wld6rsIpxDgqGqGifOX7Ryd9HwWEh4hI+ILxKOicMqEhohIWOu5OxSQWLMQCQtHeIqP8AMyB7yonQkK08oQiPk2h8gPpcSVGHMQ8oXavvzABiREFkXjemW/0k+iorkiFjMLtEQPRyxPeMQiL2uMY+J1TJgREeYQ0+pW3ORfB+4iAqMI0HZ/GI6R9Rybg1hfOYsV4UFU4JxkRCQnjIc24E8/TRTE3KgyeZ8GxNA+lGSsQInUa6n0anwaZkPhy7pOx/3oG5bWQuv4eMEZ0wiTjLTvNwSUcRGLKB+GzitoOY8WMN3BhL/6/oyCO4aiF7VEKIRk/how30g69CmtyMRAJoR7anE02YI8lyjgJLU0FRgTEiDDKaJdDGD6rzJaKM9ZHjAkJ41TekuAvN46BCzPWRiSW5hEArBh54NLTaxNlrIuYJGxKgow1ETctEIowmhuvf4HVxBLM8nhqA98tEFLGPc9h+gQG3nKsOsYeqvhFSph9KbP5lYiL0YI9TdkyQ78hWFVZdT6CbbWwH4LeM5oHlleosQWuI3EXfgPTyivXRsMTzaFxRbMvnvLerD42T/HvMaJinwW7mw1sqxKqW7ACXbH93ko49fKhfMAopeMD54GomGehBjmGS9Wn9JoYAarHY9ULVco4WT3+NJ8rsXWRtfVj+K5qaX7SyRuT0oTWMpUw+uykLsRiG3qUBH4y1SA9ftWK9bKpj8NcziKvXjMumGUxiXQI/4m+WL1o/Rt6MU6JDVscMnqqWC2d5lrOAvaQz9SvZ33ElQ5RB+spwHoeFpL4Wkt+GBXOi5g72A7n8/0TsQah0qcLMnpxa1zRRXD+65TWd0oxOsRCz3dwoan5iWNSiFp+PROtVDaXx4FV5TppIY4NkTXwI8vfr953JJ9VJ7xwNKtrlzxhClFxC0y4A/vsF9UJFSNqeMfIHHjRxIdRJSTDZD37RyfsgQICOk063vY+ebxX0De6qUTl5cLNpU+I6Cdqd+xJXUcOoF1ngw0LFoth2LQjRIuMy0sS7nr5fFZtmjR4dGR/cny1qnw36phm4fOlsj2nTBhVPqPqL0idhhHi0FcnJ2JvSi7ZJp/rOUvlf/agrpgv/E1TLj02kjNrnzX0H5zwzwt56MTuYhqx/l004mvlEE7m2ZgQ4NxFS5uNLuRBnb4eBBe0RW37nXTUjJptcfgTX7k9uV6sQ9Qx26IGx7RFTavIovaz46xaFjWYsj++76RyrI+ac+fQ5JWzqMoa0v1iSoX9YpAb2ddhtO/sGerBbB03gcWy6uky/WKICNOSx6LYu7Fg69jml/6MkdbxbizG5cNjqmJ8r3qyrHczV0w9nMk6vPIJX/ioxj2yWsmTVWb8OjGDcwHmt2n3ynsypX3UJQBxUsMgjf9i+PJypGGOjZ/eOAlVY6Ths5D5nDUic115Q8ZMoojuLA1jFDEkxovJIxoaL45S8/f6tHTwXqbSMfFxT/87mW4jnWlzb27UT5rhw6xZ1TegKo9smCf6q7+JZTcbuyFuzcDrjY3rARaCS0qfehO7UczDNu3jNByBU8be7tud9Kp3sO8icMojjhopOP5/cVSODH8WDQ9kRMM12VuDcUb8Jc5pHCRv+cBLGErKzJQude9h0dk3KfOLczjLnM5pdn6xeJZ4C8JLRd+qvVniorn+DXEUFzXPmlWbc/0FGRsHOGHn37SbsZHLu5nd1PvPGHWLnrbzbrLZU1+KdhqiZm+0nz2Vy4GjiIj6hBy4bCYjLuIzk7HfYiZjJh/VxkT8jHzUbFbx+I6H+BlZxfnccLwtzz4jNzyf4X9G81E/JMM/v07Dh9PvWqeRZ9QGSJmpn7LaJh9G0e677e9aM5ULaGonz/5lK9+yjLTr/23rFzOrUEPv5retQk0zRg5cLcYPXEucYmQ+6m9bEZ5kjN3w37auP8H4GGlI2p1BTPURtdlsxoI3MeNzMIW8x4ZJypqJNsjaiBM6a3laRLOgjDExXkTdKWU2pbnIlwnnBo9MtRFd+HGM4Yk5xxFjckiMud+ND+ulc13AVmi2BwGRemrqie3LHzKmRv2Iuxb5sKf/CG7djIRIxjjMJ6V+Tjqwgbf3FEt8VN/MLGaEjkh9cj0d2BBgLN+xiCEGrSDO7pfErnu7TOwGZx+4x4P6A0J5OgiI12B0Td0nKxfYQNnNL0wSCIJxX/D9cAiIVN+pKXsLDhL2ZAzPQiUY2UBA7KmbG6Sy2OyBjJ01w7voBz3RURpSW9ylcna080DC/qhxW1QLdqMuExJikBkSe1f8XW4fFvUotjk6EqJ+T8ZUaL+Iv1fxA9HjvmKhsPrFQ/I8YdePvuP0A3EEe5Ea1kY8RDXyYK743i1K2Y28m3r7hhcQEsSwz9fJNdPmfY/zpLURnXnYG+jzsbLrGYPQ6jMHDnn3d3JeKzJqxtxWPWe/5Tsn8ltRxmE6r8YC/rh7+Gdl83S1CjqiEaaB2vHqUtQ3MaSlB33OiRNkxHMmlQ7zfRppjQ8nTjuNi+juX/70/q0oom/w8Tmrjoq4L9tfv/a7bXL65ruNiIjmbhsEJe5j2TuYhAmdjTrndHIQEe3dbbcrW1SC+Z4px3X7nDXv3haGrN//zre/8Oa+v/D+xb/wFs2/8C7Uv/BG27/wXuK/8Hbpv/CO8L/wpvcoVx4aIWwNUZkTwmpJJqJqDZG+FW+qKbaznA8Np/KqLQ61hqhG8y8+wGB6B1iJzd+LqDVEwkhbog8TxTS/LK6Zq2pqD1EL84V9Fo8c0c2G5Kh9RLa2pF8/ufOFPgbRqbgS9r0+BrHCem1OdYgSlUFcVt+d8Y0+BnEn+l5sbn0K4gh93epD7SPSftE0oPqOfu/UPuLaG97uj/XIEtQ24mz1vb0cLFm7xlO1jdiAOkSJ6hDx1CFKVIeIpw5RojpEPHWIEtUh4qlDlKgOEU8dokR1iHjqECXqDyDazSG6/Xa0awrRuE8HLekutLhLRP8APFjE+g7pFKsAAAAASUVORK5CYII="/>
          <p:cNvSpPr>
            <a:spLocks noChangeAspect="1" noChangeArrowheads="1"/>
          </p:cNvSpPr>
          <p:nvPr/>
        </p:nvSpPr>
        <p:spPr bwMode="auto">
          <a:xfrm>
            <a:off x="307975" y="-1836738"/>
            <a:ext cx="4191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grpSp>
        <p:nvGrpSpPr>
          <p:cNvPr id="12" name="Group 11"/>
          <p:cNvGrpSpPr/>
          <p:nvPr/>
        </p:nvGrpSpPr>
        <p:grpSpPr>
          <a:xfrm>
            <a:off x="6953399" y="2145325"/>
            <a:ext cx="3168352" cy="2485991"/>
            <a:chOff x="7072858" y="2899801"/>
            <a:chExt cx="3168352" cy="2485991"/>
          </a:xfrm>
        </p:grpSpPr>
        <p:pic>
          <p:nvPicPr>
            <p:cNvPr id="39942" name="Picture 6" descr="File:Wheatstone Bridge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930" y="2899801"/>
              <a:ext cx="2520280" cy="248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72858" y="369825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j-lt"/>
                </a:rPr>
                <a:t>V</a:t>
              </a:r>
              <a:r>
                <a:rPr lang="nb-NO" sz="1800" baseline="-25000" dirty="0">
                  <a:latin typeface="+mj-lt"/>
                </a:rPr>
                <a:t>S</a:t>
              </a:r>
              <a:endParaRPr lang="nb-NO" sz="18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873058" y="3882916"/>
              <a:ext cx="612068" cy="3913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V</a:t>
              </a:r>
              <a:r>
                <a:rPr kumimoji="0" lang="nb-NO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CB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66437" y="2937520"/>
                <a:ext cx="1809213" cy="599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2000" dirty="0">
                    <a:latin typeface="+mj-lt"/>
                  </a:rPr>
                  <a:t>V</a:t>
                </a:r>
                <a:r>
                  <a:rPr lang="nb-NO" sz="2000" baseline="-25000" dirty="0">
                    <a:latin typeface="+mj-lt"/>
                  </a:rPr>
                  <a:t>C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b-NO" sz="2000" dirty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nb-NO" sz="2000" b="0" i="0" baseline="-25000" dirty="0" smtClean="0"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nb-NO" sz="2000" b="0" i="0" dirty="0" smtClean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nb-NO" sz="2000" b="0" i="0" baseline="-25000" dirty="0" smtClean="0">
                            <a:latin typeface="+mj-lt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nb-NO" sz="2000" b="0" i="0" dirty="0" smtClean="0">
                            <a:latin typeface="+mj-lt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nb-NO" sz="2000" dirty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nb-NO" sz="2000" baseline="-25000" dirty="0"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nb-NO" sz="2000" dirty="0">
                    <a:latin typeface="+mj-lt"/>
                  </a:rPr>
                  <a:t> V</a:t>
                </a:r>
                <a:r>
                  <a:rPr lang="nb-NO" sz="2000" baseline="-25000" dirty="0">
                    <a:latin typeface="+mj-lt"/>
                  </a:rPr>
                  <a:t>S</a:t>
                </a:r>
                <a:endParaRPr lang="nb-NO" sz="2000" baseline="-25000" dirty="0">
                  <a:latin typeface="+mj-lt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37" y="2937520"/>
                <a:ext cx="1809213" cy="599075"/>
              </a:xfrm>
              <a:prstGeom prst="rect">
                <a:avLst/>
              </a:prstGeom>
              <a:blipFill>
                <a:blip r:embed="rId3"/>
                <a:stretch>
                  <a:fillRect l="-3704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76514" y="2937520"/>
                <a:ext cx="1783565" cy="601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2000" dirty="0">
                    <a:latin typeface="+mj-lt"/>
                  </a:rPr>
                  <a:t>V</a:t>
                </a:r>
                <a:r>
                  <a:rPr lang="nb-NO" sz="2000" baseline="-25000" dirty="0">
                    <a:latin typeface="+mj-lt"/>
                  </a:rPr>
                  <a:t>B</a:t>
                </a:r>
                <a14:m>
                  <m:oMath xmlns:m="http://schemas.openxmlformats.org/officeDocument/2006/math">
                    <m:r>
                      <a:rPr lang="nb-NO" sz="20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b-NO" sz="2000" dirty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nb-NO" sz="2000" b="0" baseline="-25000" dirty="0" smtClean="0">
                            <a:latin typeface="+mj-lt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nb-NO" sz="2000" b="0" dirty="0" smtClean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nb-NO" sz="2000" b="0" baseline="-25000" dirty="0" smtClean="0">
                            <a:latin typeface="+mj-lt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nb-NO" sz="2000" b="0" dirty="0" smtClean="0">
                            <a:latin typeface="+mj-lt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nb-NO" sz="2000" dirty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nb-NO" sz="2000" b="0" baseline="-25000" dirty="0" smtClean="0">
                            <a:latin typeface="+mj-lt"/>
                          </a:rPr>
                          <m:t>3</m:t>
                        </m:r>
                      </m:den>
                    </m:f>
                  </m:oMath>
                </a14:m>
                <a:r>
                  <a:rPr lang="nb-NO" sz="2000" dirty="0"/>
                  <a:t> </a:t>
                </a:r>
                <a:r>
                  <a:rPr lang="nb-NO" sz="2000" dirty="0">
                    <a:latin typeface="+mn-lt"/>
                  </a:rPr>
                  <a:t>V</a:t>
                </a:r>
                <a:r>
                  <a:rPr lang="nb-NO" sz="2000" baseline="-25000" dirty="0">
                    <a:latin typeface="+mn-lt"/>
                  </a:rPr>
                  <a:t>S</a:t>
                </a:r>
                <a:endParaRPr lang="nb-NO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14" y="2937520"/>
                <a:ext cx="1783565" cy="601255"/>
              </a:xfrm>
              <a:prstGeom prst="rect">
                <a:avLst/>
              </a:prstGeom>
              <a:blipFill>
                <a:blip r:embed="rId4"/>
                <a:stretch>
                  <a:fillRect l="-3413" r="-341" b="-40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9192" y="3813158"/>
                <a:ext cx="5307479" cy="10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CB</m:t>
                          </m:r>
                        </m:sub>
                      </m:sSub>
                      <m:r>
                        <a:rPr lang="nb-NO" sz="20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nb-NO" sz="20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B</m:t>
                          </m:r>
                        </m:sub>
                      </m:sSub>
                      <m:r>
                        <a:rPr lang="nb-NO" sz="20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nb-NO" sz="20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nb-NO" sz="2000" b="0" i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nb-NO" sz="20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nb-NO" sz="20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nb-NO" sz="2000" b="0" i="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nb-NO" sz="2000" b="0" i="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nb-NO" sz="2000" b="0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/>
                                    </a:rPr>
                                    <m:t>X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nb-NO" sz="2000" b="0" dirty="0">
                  <a:latin typeface="Aharoni" panose="02010803020104030203" pitchFamily="2" charset="-79"/>
                  <a:ea typeface="Cambria Math" panose="02040503050406030204" pitchFamily="18" charset="0"/>
                </a:endParaRPr>
              </a:p>
              <a:p>
                <a:endParaRPr lang="nb-NO" sz="2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92" y="3813158"/>
                <a:ext cx="5307479" cy="1091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93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8BD2-C5BD-455E-A93F-B40CEC4E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Krets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å </a:t>
            </a:r>
            <a:r>
              <a:rPr lang="de-DE" dirty="0" err="1"/>
              <a:t>måle</a:t>
            </a:r>
            <a:r>
              <a:rPr lang="de-DE" dirty="0"/>
              <a:t> </a:t>
            </a:r>
            <a:r>
              <a:rPr lang="de-DE" dirty="0" err="1"/>
              <a:t>temperatur</a:t>
            </a:r>
            <a:endParaRPr lang="de-DE" dirty="0"/>
          </a:p>
        </p:txBody>
      </p:sp>
      <p:pic>
        <p:nvPicPr>
          <p:cNvPr id="8" name="Content Placeholder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DBCA9CF8-1C11-4839-8809-BC10F8E45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07" y="3657601"/>
            <a:ext cx="3407588" cy="243067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EEC6D-F772-4E46-B15B-2CD1E05E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9CD5-D8FC-4336-A94C-67FFC6C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FF2584-7E04-4D75-A0A1-40E58189D483}"/>
              </a:ext>
            </a:extLst>
          </p:cNvPr>
          <p:cNvSpPr txBox="1">
            <a:spLocks/>
          </p:cNvSpPr>
          <p:nvPr/>
        </p:nvSpPr>
        <p:spPr bwMode="auto">
          <a:xfrm>
            <a:off x="813472" y="1929408"/>
            <a:ext cx="8856984" cy="473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marL="379625" indent="-379625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20" indent="-316354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415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581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748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3914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080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246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412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kern="0" dirty="0"/>
              <a:t>R</a:t>
            </a:r>
            <a:r>
              <a:rPr lang="nb-NO" sz="1800" kern="0" baseline="-25000" dirty="0"/>
              <a:t>3</a:t>
            </a:r>
            <a:r>
              <a:rPr lang="nb-NO" sz="1800" kern="0" dirty="0"/>
              <a:t> er en regulerbar motstand for å sette et referansepunkt/nullstille målekretsen</a:t>
            </a:r>
          </a:p>
          <a:p>
            <a:r>
              <a:rPr lang="nb-NO" sz="1800" kern="0" dirty="0"/>
              <a:t>R</a:t>
            </a:r>
            <a:r>
              <a:rPr lang="nb-NO" sz="1800" kern="0" baseline="-25000" dirty="0"/>
              <a:t>x</a:t>
            </a:r>
            <a:r>
              <a:rPr lang="nb-NO" sz="1800" kern="0" dirty="0"/>
              <a:t> er en temperaturavhengig resistor; </a:t>
            </a:r>
            <a:r>
              <a:rPr lang="nb-NO" sz="1600" kern="0" dirty="0"/>
              <a:t>ved </a:t>
            </a:r>
            <a:r>
              <a:rPr lang="nb-NO" sz="1600" kern="0" dirty="0" err="1"/>
              <a:t>Tp</a:t>
            </a:r>
            <a:r>
              <a:rPr lang="nb-NO" sz="1600" kern="0" dirty="0"/>
              <a:t> = 25</a:t>
            </a:r>
            <a:r>
              <a:rPr lang="nb-NO" sz="1600" kern="0" baseline="30000" dirty="0"/>
              <a:t>o</a:t>
            </a:r>
            <a:r>
              <a:rPr lang="nb-NO" sz="1600" kern="0" dirty="0"/>
              <a:t> er Rx=1k</a:t>
            </a:r>
            <a:r>
              <a:rPr lang="el-GR" sz="1600" kern="0" dirty="0"/>
              <a:t>Ω</a:t>
            </a:r>
            <a:endParaRPr lang="nb-NO" sz="1600" kern="0" dirty="0"/>
          </a:p>
          <a:p>
            <a:pPr lvl="1"/>
            <a:r>
              <a:rPr lang="nb-NO" sz="1400" kern="0" dirty="0"/>
              <a:t>R</a:t>
            </a:r>
            <a:r>
              <a:rPr lang="nb-NO" sz="1400" kern="0" baseline="-25000" dirty="0"/>
              <a:t>3</a:t>
            </a:r>
            <a:r>
              <a:rPr lang="nb-NO" sz="1400" kern="0" dirty="0"/>
              <a:t> settes til 1k</a:t>
            </a:r>
            <a:r>
              <a:rPr lang="el-GR" sz="1400" kern="0" dirty="0"/>
              <a:t>Ω</a:t>
            </a:r>
            <a:r>
              <a:rPr lang="nb-NO" sz="1400" kern="0" dirty="0"/>
              <a:t> slik at  V</a:t>
            </a:r>
            <a:r>
              <a:rPr lang="nb-NO" sz="1400" kern="0" baseline="-25000" dirty="0"/>
              <a:t>CD</a:t>
            </a:r>
            <a:r>
              <a:rPr lang="nb-NO" sz="1400" kern="0" dirty="0"/>
              <a:t>=0v (balansert </a:t>
            </a:r>
            <a:r>
              <a:rPr lang="nb-NO" sz="1400" kern="0" dirty="0" err="1"/>
              <a:t>Wheatstone</a:t>
            </a:r>
            <a:r>
              <a:rPr lang="nb-NO" sz="1400" kern="0" dirty="0"/>
              <a:t>-bro)</a:t>
            </a:r>
          </a:p>
          <a:p>
            <a:pPr lvl="1"/>
            <a:r>
              <a:rPr lang="nb-NO" sz="1400" kern="0" dirty="0"/>
              <a:t>R</a:t>
            </a:r>
            <a:r>
              <a:rPr lang="nb-NO" sz="1400" kern="0" baseline="-25000" dirty="0"/>
              <a:t>1</a:t>
            </a:r>
            <a:r>
              <a:rPr lang="nb-NO" sz="1400" kern="0" dirty="0"/>
              <a:t>=R</a:t>
            </a:r>
            <a:r>
              <a:rPr lang="nb-NO" sz="1400" kern="0" baseline="-25000" dirty="0"/>
              <a:t>2</a:t>
            </a:r>
            <a:r>
              <a:rPr lang="nb-NO" sz="1400" kern="0" dirty="0"/>
              <a:t>=R</a:t>
            </a:r>
            <a:r>
              <a:rPr lang="nb-NO" sz="1400" kern="0" baseline="-25000" dirty="0"/>
              <a:t>3</a:t>
            </a:r>
            <a:r>
              <a:rPr lang="nb-NO" sz="1400" kern="0" dirty="0"/>
              <a:t>= 1k</a:t>
            </a:r>
            <a:r>
              <a:rPr lang="el-GR" sz="1400" kern="0" dirty="0"/>
              <a:t>Ω</a:t>
            </a:r>
            <a:endParaRPr lang="nb-NO" sz="1400" kern="0" dirty="0"/>
          </a:p>
          <a:p>
            <a:r>
              <a:rPr lang="nb-NO" sz="1800" kern="0" dirty="0"/>
              <a:t>Ved </a:t>
            </a:r>
            <a:r>
              <a:rPr lang="nb-NO" sz="1800" kern="0" dirty="0" err="1"/>
              <a:t>Tp</a:t>
            </a:r>
            <a:r>
              <a:rPr lang="nb-NO" sz="1800" kern="0" dirty="0"/>
              <a:t>= 50</a:t>
            </a:r>
            <a:r>
              <a:rPr lang="nb-NO" sz="1800" kern="0" baseline="30000" dirty="0"/>
              <a:t>o </a:t>
            </a:r>
            <a:r>
              <a:rPr lang="nb-NO" sz="1800" kern="0" dirty="0"/>
              <a:t>er Rx= 900</a:t>
            </a:r>
            <a:r>
              <a:rPr lang="el-GR" sz="1800" kern="0" dirty="0"/>
              <a:t> Ω</a:t>
            </a:r>
            <a:r>
              <a:rPr lang="nb-NO" sz="1800" kern="0" dirty="0"/>
              <a:t>. Hva blir at  V</a:t>
            </a:r>
            <a:r>
              <a:rPr lang="nb-NO" sz="1800" kern="0" baseline="-25000" dirty="0"/>
              <a:t>CD</a:t>
            </a:r>
            <a:r>
              <a:rPr lang="nb-NO" sz="1800" kern="0" dirty="0"/>
              <a:t>?</a:t>
            </a:r>
          </a:p>
          <a:p>
            <a:pPr lvl="1"/>
            <a:r>
              <a:rPr lang="nb-NO" sz="1400" kern="0" dirty="0"/>
              <a:t>V</a:t>
            </a:r>
            <a:r>
              <a:rPr lang="nb-NO" sz="1400" kern="0" baseline="-25000" dirty="0"/>
              <a:t>C</a:t>
            </a:r>
            <a:r>
              <a:rPr lang="nb-NO" sz="1400" kern="0" dirty="0"/>
              <a:t>=R</a:t>
            </a:r>
            <a:r>
              <a:rPr lang="nb-NO" sz="1400" kern="0" baseline="-25000" dirty="0"/>
              <a:t>2</a:t>
            </a:r>
            <a:r>
              <a:rPr lang="nb-NO" sz="1400" kern="0" dirty="0"/>
              <a:t>/(R</a:t>
            </a:r>
            <a:r>
              <a:rPr lang="nb-NO" sz="1400" kern="0" baseline="-25000" dirty="0"/>
              <a:t>1</a:t>
            </a:r>
            <a:r>
              <a:rPr lang="nb-NO" sz="1400" kern="0" dirty="0"/>
              <a:t>+R</a:t>
            </a:r>
            <a:r>
              <a:rPr lang="nb-NO" sz="1400" kern="0" baseline="-25000" dirty="0"/>
              <a:t>2</a:t>
            </a:r>
            <a:r>
              <a:rPr lang="nb-NO" sz="1400" kern="0" dirty="0"/>
              <a:t>)*12v= 1k</a:t>
            </a:r>
            <a:r>
              <a:rPr lang="el-GR" sz="1400" kern="0" dirty="0"/>
              <a:t>Ω</a:t>
            </a:r>
            <a:r>
              <a:rPr lang="nb-NO" sz="1400" kern="0" dirty="0"/>
              <a:t>/(1k</a:t>
            </a:r>
            <a:r>
              <a:rPr lang="el-GR" sz="1400" kern="0" dirty="0"/>
              <a:t>Ω</a:t>
            </a:r>
            <a:r>
              <a:rPr lang="nb-NO" sz="1400" kern="0" dirty="0"/>
              <a:t>+1k</a:t>
            </a:r>
            <a:r>
              <a:rPr lang="el-GR" sz="1400" kern="0" dirty="0"/>
              <a:t>Ω</a:t>
            </a:r>
            <a:r>
              <a:rPr lang="nb-NO" sz="1400" kern="0" dirty="0"/>
              <a:t>)*12v=6v</a:t>
            </a:r>
          </a:p>
          <a:p>
            <a:pPr lvl="1"/>
            <a:r>
              <a:rPr lang="nb-NO" sz="1400" kern="0" dirty="0"/>
              <a:t>V</a:t>
            </a:r>
            <a:r>
              <a:rPr lang="nb-NO" sz="1400" kern="0" baseline="-25000" dirty="0"/>
              <a:t>D</a:t>
            </a:r>
            <a:r>
              <a:rPr lang="nb-NO" sz="1400" kern="0" dirty="0"/>
              <a:t>=R</a:t>
            </a:r>
            <a:r>
              <a:rPr lang="nb-NO" sz="1400" kern="0" baseline="-25000" dirty="0"/>
              <a:t>x</a:t>
            </a:r>
            <a:r>
              <a:rPr lang="nb-NO" sz="1400" kern="0" dirty="0"/>
              <a:t>/(R</a:t>
            </a:r>
            <a:r>
              <a:rPr lang="nb-NO" sz="1400" kern="0" baseline="-25000" dirty="0"/>
              <a:t>x</a:t>
            </a:r>
            <a:r>
              <a:rPr lang="nb-NO" sz="1400" kern="0" dirty="0"/>
              <a:t>+R</a:t>
            </a:r>
            <a:r>
              <a:rPr lang="nb-NO" sz="1400" kern="0" baseline="-25000" dirty="0"/>
              <a:t>3</a:t>
            </a:r>
            <a:r>
              <a:rPr lang="nb-NO" sz="1400" kern="0" dirty="0"/>
              <a:t>)*12v= 900</a:t>
            </a:r>
            <a:r>
              <a:rPr lang="el-GR" sz="1400" kern="0" dirty="0"/>
              <a:t>Ω</a:t>
            </a:r>
            <a:r>
              <a:rPr lang="nb-NO" sz="1400" kern="0" dirty="0"/>
              <a:t>/(900</a:t>
            </a:r>
            <a:r>
              <a:rPr lang="el-GR" sz="1400" kern="0" dirty="0"/>
              <a:t>Ω</a:t>
            </a:r>
            <a:r>
              <a:rPr lang="nb-NO" sz="1400" kern="0" dirty="0"/>
              <a:t>+1k</a:t>
            </a:r>
            <a:r>
              <a:rPr lang="el-GR" sz="1400" kern="0" dirty="0"/>
              <a:t>Ω</a:t>
            </a:r>
            <a:r>
              <a:rPr lang="nb-NO" sz="1400" kern="0" dirty="0"/>
              <a:t>)*12v=5,68v</a:t>
            </a:r>
          </a:p>
          <a:p>
            <a:pPr lvl="1"/>
            <a:r>
              <a:rPr lang="nb-NO" sz="1400" kern="0" dirty="0"/>
              <a:t>V</a:t>
            </a:r>
            <a:r>
              <a:rPr lang="nb-NO" sz="1400" kern="0" baseline="-25000" dirty="0"/>
              <a:t>CD</a:t>
            </a:r>
            <a:r>
              <a:rPr lang="nb-NO" sz="1400" kern="0" dirty="0"/>
              <a:t>=</a:t>
            </a:r>
            <a:r>
              <a:rPr lang="nb-NO" sz="1400" kern="0" dirty="0" err="1"/>
              <a:t>V</a:t>
            </a:r>
            <a:r>
              <a:rPr lang="nb-NO" sz="1400" kern="0" baseline="-25000" dirty="0" err="1"/>
              <a:t>c</a:t>
            </a:r>
            <a:r>
              <a:rPr lang="nb-NO" sz="1400" kern="0" dirty="0" err="1"/>
              <a:t>-V</a:t>
            </a:r>
            <a:r>
              <a:rPr lang="nb-NO" sz="1400" kern="0" baseline="-25000" dirty="0" err="1"/>
              <a:t>d</a:t>
            </a:r>
            <a:r>
              <a:rPr lang="nb-NO" sz="1400" kern="0" dirty="0"/>
              <a:t>=6v-5,68v=0,32v</a:t>
            </a:r>
          </a:p>
          <a:p>
            <a:r>
              <a:rPr lang="nb-NO" sz="1800" kern="0" dirty="0"/>
              <a:t>Ved </a:t>
            </a:r>
            <a:r>
              <a:rPr lang="nb-NO" sz="1800" kern="0" dirty="0" err="1"/>
              <a:t>Tp</a:t>
            </a:r>
            <a:r>
              <a:rPr lang="nb-NO" sz="1800" kern="0" dirty="0"/>
              <a:t>= 60</a:t>
            </a:r>
            <a:r>
              <a:rPr lang="nb-NO" sz="1800" kern="0" baseline="30000" dirty="0"/>
              <a:t>o </a:t>
            </a:r>
            <a:r>
              <a:rPr lang="nb-NO" sz="1800" kern="0" dirty="0"/>
              <a:t>er Rx= 850</a:t>
            </a:r>
            <a:r>
              <a:rPr lang="el-GR" sz="1800" kern="0" dirty="0"/>
              <a:t> Ω</a:t>
            </a:r>
            <a:r>
              <a:rPr lang="nb-NO" sz="1800" kern="0" dirty="0"/>
              <a:t>. Da blir V</a:t>
            </a:r>
            <a:r>
              <a:rPr lang="nb-NO" sz="1800" kern="0" baseline="-25000" dirty="0"/>
              <a:t>CD</a:t>
            </a:r>
          </a:p>
          <a:p>
            <a:pPr lvl="1"/>
            <a:r>
              <a:rPr lang="nb-NO" sz="1400" kern="0" dirty="0"/>
              <a:t>V</a:t>
            </a:r>
            <a:r>
              <a:rPr lang="nb-NO" sz="1400" kern="0" baseline="-25000" dirty="0"/>
              <a:t>C</a:t>
            </a:r>
            <a:r>
              <a:rPr lang="nb-NO" sz="1400" kern="0" dirty="0"/>
              <a:t>=R</a:t>
            </a:r>
            <a:r>
              <a:rPr lang="nb-NO" sz="1400" kern="0" baseline="-25000" dirty="0"/>
              <a:t>2</a:t>
            </a:r>
            <a:r>
              <a:rPr lang="nb-NO" sz="1400" kern="0" dirty="0"/>
              <a:t>/(R</a:t>
            </a:r>
            <a:r>
              <a:rPr lang="nb-NO" sz="1400" kern="0" baseline="-25000" dirty="0"/>
              <a:t>1</a:t>
            </a:r>
            <a:r>
              <a:rPr lang="nb-NO" sz="1400" kern="0" dirty="0"/>
              <a:t>+R</a:t>
            </a:r>
            <a:r>
              <a:rPr lang="nb-NO" sz="1400" kern="0" baseline="-25000" dirty="0"/>
              <a:t>2</a:t>
            </a:r>
            <a:r>
              <a:rPr lang="nb-NO" sz="1400" kern="0" dirty="0"/>
              <a:t>)*12v= 1k</a:t>
            </a:r>
            <a:r>
              <a:rPr lang="el-GR" sz="1400" kern="0" dirty="0"/>
              <a:t>Ω</a:t>
            </a:r>
            <a:r>
              <a:rPr lang="nb-NO" sz="1400" kern="0" dirty="0"/>
              <a:t>/(1k</a:t>
            </a:r>
            <a:r>
              <a:rPr lang="el-GR" sz="1400" kern="0" dirty="0"/>
              <a:t>Ω</a:t>
            </a:r>
            <a:r>
              <a:rPr lang="nb-NO" sz="1400" kern="0" dirty="0"/>
              <a:t>+1k</a:t>
            </a:r>
            <a:r>
              <a:rPr lang="el-GR" sz="1400" kern="0" dirty="0"/>
              <a:t>Ω</a:t>
            </a:r>
            <a:r>
              <a:rPr lang="nb-NO" sz="1400" kern="0" dirty="0"/>
              <a:t>)*12v=6v (dvs uendret)</a:t>
            </a:r>
          </a:p>
          <a:p>
            <a:pPr lvl="1"/>
            <a:r>
              <a:rPr lang="nb-NO" sz="1400" kern="0" dirty="0"/>
              <a:t>V</a:t>
            </a:r>
            <a:r>
              <a:rPr lang="nb-NO" sz="1400" kern="0" baseline="-25000" dirty="0"/>
              <a:t>D</a:t>
            </a:r>
            <a:r>
              <a:rPr lang="nb-NO" sz="1400" kern="0" dirty="0"/>
              <a:t>=R</a:t>
            </a:r>
            <a:r>
              <a:rPr lang="nb-NO" sz="1400" kern="0" baseline="-25000" dirty="0"/>
              <a:t>x</a:t>
            </a:r>
            <a:r>
              <a:rPr lang="nb-NO" sz="1400" kern="0" dirty="0"/>
              <a:t>/(R</a:t>
            </a:r>
            <a:r>
              <a:rPr lang="nb-NO" sz="1400" kern="0" baseline="-25000" dirty="0"/>
              <a:t>x</a:t>
            </a:r>
            <a:r>
              <a:rPr lang="nb-NO" sz="1400" kern="0" dirty="0"/>
              <a:t>+R</a:t>
            </a:r>
            <a:r>
              <a:rPr lang="nb-NO" sz="1400" kern="0" baseline="-25000" dirty="0"/>
              <a:t>3</a:t>
            </a:r>
            <a:r>
              <a:rPr lang="nb-NO" sz="1400" kern="0" dirty="0"/>
              <a:t>)*12v= 800</a:t>
            </a:r>
            <a:r>
              <a:rPr lang="el-GR" sz="1400" kern="0" dirty="0"/>
              <a:t>Ω</a:t>
            </a:r>
            <a:r>
              <a:rPr lang="nb-NO" sz="1400" kern="0" dirty="0"/>
              <a:t>/(800</a:t>
            </a:r>
            <a:r>
              <a:rPr lang="el-GR" sz="1400" kern="0" dirty="0"/>
              <a:t>Ω</a:t>
            </a:r>
            <a:r>
              <a:rPr lang="nb-NO" sz="1400" kern="0" dirty="0"/>
              <a:t>+1k</a:t>
            </a:r>
            <a:r>
              <a:rPr lang="el-GR" sz="1400" kern="0" dirty="0"/>
              <a:t>Ω</a:t>
            </a:r>
            <a:r>
              <a:rPr lang="nb-NO" sz="1400" kern="0" dirty="0"/>
              <a:t>)*12v=5,33v</a:t>
            </a:r>
          </a:p>
          <a:p>
            <a:pPr lvl="1"/>
            <a:r>
              <a:rPr lang="nb-NO" sz="1400" kern="0" dirty="0"/>
              <a:t>V</a:t>
            </a:r>
            <a:r>
              <a:rPr lang="nb-NO" sz="1400" kern="0" baseline="-25000" dirty="0"/>
              <a:t>CD</a:t>
            </a:r>
            <a:r>
              <a:rPr lang="nb-NO" sz="1400" kern="0" dirty="0"/>
              <a:t>=</a:t>
            </a:r>
            <a:r>
              <a:rPr lang="nb-NO" sz="1400" kern="0" dirty="0" err="1"/>
              <a:t>V</a:t>
            </a:r>
            <a:r>
              <a:rPr lang="nb-NO" sz="1400" kern="0" baseline="-25000" dirty="0" err="1"/>
              <a:t>c</a:t>
            </a:r>
            <a:r>
              <a:rPr lang="nb-NO" sz="1400" kern="0" dirty="0" err="1"/>
              <a:t>-V</a:t>
            </a:r>
            <a:r>
              <a:rPr lang="nb-NO" sz="1400" kern="0" baseline="-25000" dirty="0" err="1"/>
              <a:t>d</a:t>
            </a:r>
            <a:r>
              <a:rPr lang="nb-NO" sz="1400" kern="0" dirty="0"/>
              <a:t>=6v-5,33v=0,67v</a:t>
            </a:r>
          </a:p>
          <a:p>
            <a:pPr lvl="1"/>
            <a:endParaRPr lang="nb-NO" sz="1400" kern="0" dirty="0"/>
          </a:p>
          <a:p>
            <a:pPr lvl="1"/>
            <a:endParaRPr lang="nb-NO" sz="1400" kern="0" dirty="0"/>
          </a:p>
          <a:p>
            <a:endParaRPr lang="nb-NO" sz="1800" kern="0" dirty="0"/>
          </a:p>
          <a:p>
            <a:pPr lvl="1"/>
            <a:endParaRPr lang="nb-NO" sz="1400" kern="0" dirty="0"/>
          </a:p>
          <a:p>
            <a:endParaRPr lang="nb-NO" sz="1800" kern="0" dirty="0"/>
          </a:p>
        </p:txBody>
      </p:sp>
    </p:spTree>
    <p:extLst>
      <p:ext uri="{BB962C8B-B14F-4D97-AF65-F5344CB8AC3E}">
        <p14:creationId xmlns:p14="http://schemas.microsoft.com/office/powerpoint/2010/main" val="354117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Halvledere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62" y="1929408"/>
            <a:ext cx="8856984" cy="4608512"/>
          </a:xfrm>
        </p:spPr>
        <p:txBody>
          <a:bodyPr/>
          <a:lstStyle/>
          <a:p>
            <a:r>
              <a:rPr lang="nb-NO" sz="2000" b="1" dirty="0"/>
              <a:t>Halvledere</a:t>
            </a:r>
            <a:r>
              <a:rPr lang="nb-NO" sz="2000" dirty="0"/>
              <a:t> er ledere som under visse betingelser leder strøm, og under andre ikke</a:t>
            </a:r>
          </a:p>
          <a:p>
            <a:endParaRPr lang="nb-NO" sz="2000" dirty="0"/>
          </a:p>
          <a:p>
            <a:r>
              <a:rPr lang="nb-NO" sz="2000" b="1" dirty="0"/>
              <a:t>Transistorer </a:t>
            </a:r>
            <a:r>
              <a:rPr lang="nb-NO" sz="2000" dirty="0"/>
              <a:t>er halvledere som kan styres med en strøm eller spenning</a:t>
            </a:r>
          </a:p>
          <a:p>
            <a:pPr lvl="1"/>
            <a:r>
              <a:rPr lang="nb-NO" sz="1800" dirty="0"/>
              <a:t>Resistansen kan økes eller senkes gradvis  </a:t>
            </a:r>
            <a:r>
              <a:rPr lang="nb-NO" sz="1800" dirty="0" err="1"/>
              <a:t>vha</a:t>
            </a:r>
            <a:r>
              <a:rPr lang="nb-NO" sz="1800" dirty="0"/>
              <a:t> en strøm eller spenning</a:t>
            </a:r>
          </a:p>
          <a:p>
            <a:pPr lvl="1"/>
            <a:endParaRPr lang="nb-NO" sz="1800" dirty="0"/>
          </a:p>
          <a:p>
            <a:r>
              <a:rPr lang="nb-NO" sz="2000" b="1" dirty="0"/>
              <a:t>Dioder </a:t>
            </a:r>
            <a:r>
              <a:rPr lang="nb-NO" sz="2000" dirty="0"/>
              <a:t>er halvledere som ikke kan styres</a:t>
            </a:r>
          </a:p>
          <a:p>
            <a:pPr lvl="1"/>
            <a:r>
              <a:rPr lang="nb-NO" sz="1800" dirty="0"/>
              <a:t>Retningen på strømmen avgjør om dioden leder (ingen motstand) eller sperrer (veldig høy motstand)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29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1281336"/>
            <a:ext cx="8686800" cy="650875"/>
          </a:xfrm>
        </p:spPr>
        <p:txBody>
          <a:bodyPr/>
          <a:lstStyle/>
          <a:p>
            <a:r>
              <a:rPr lang="nb-NO" dirty="0"/>
              <a:t>N- og P-type halvledere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2289448"/>
            <a:ext cx="8568952" cy="3888432"/>
          </a:xfrm>
        </p:spPr>
        <p:txBody>
          <a:bodyPr/>
          <a:lstStyle/>
          <a:p>
            <a:r>
              <a:rPr lang="nb-NO" sz="2000" dirty="0"/>
              <a:t>De fleste halvledere er laget av silisium</a:t>
            </a:r>
          </a:p>
          <a:p>
            <a:r>
              <a:rPr lang="nb-NO" sz="2000" dirty="0"/>
              <a:t>Ren silisium leder strøm dårlig på grunn av få elektroner som kan bevege seg fritt</a:t>
            </a:r>
          </a:p>
          <a:p>
            <a:pPr>
              <a:buSzPct val="35000"/>
            </a:pPr>
            <a:r>
              <a:rPr lang="nb-NO" sz="2000" dirty="0"/>
              <a:t>Ved å tilsette urenheter </a:t>
            </a:r>
            <a:r>
              <a:rPr lang="nb-NO" sz="2000" i="1" dirty="0"/>
              <a:t>(doping) </a:t>
            </a:r>
            <a:r>
              <a:rPr lang="nb-NO" sz="2000" dirty="0"/>
              <a:t>bedres ledningsevnen ved at det blir flere frie elektroner eller flere hull (hull = ledig plass til elektroner)</a:t>
            </a:r>
          </a:p>
          <a:p>
            <a:pPr>
              <a:buSzPct val="35000"/>
            </a:pPr>
            <a:r>
              <a:rPr lang="nb-NO" sz="2000" dirty="0"/>
              <a:t>Doping kan enten være av </a:t>
            </a:r>
            <a:r>
              <a:rPr lang="nb-NO" sz="2000" i="1" dirty="0"/>
              <a:t>n-type</a:t>
            </a:r>
            <a:r>
              <a:rPr lang="nb-NO" sz="2000" dirty="0"/>
              <a:t> eller </a:t>
            </a:r>
            <a:r>
              <a:rPr lang="nb-NO" sz="2000" i="1" dirty="0"/>
              <a:t>p-type, </a:t>
            </a:r>
            <a:r>
              <a:rPr lang="nb-NO" sz="2000" dirty="0"/>
              <a:t>avhengig av om man vil øke antall frie elektroner eller antall hull</a:t>
            </a:r>
            <a:endParaRPr lang="nb-NO" sz="2000" i="1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38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1281336"/>
            <a:ext cx="8686800" cy="650875"/>
          </a:xfrm>
        </p:spPr>
        <p:txBody>
          <a:bodyPr/>
          <a:lstStyle/>
          <a:p>
            <a:r>
              <a:rPr lang="nb-NO" dirty="0"/>
              <a:t>N- og P-type halvledere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14" y="2001416"/>
            <a:ext cx="9649072" cy="4718034"/>
          </a:xfrm>
        </p:spPr>
        <p:txBody>
          <a:bodyPr/>
          <a:lstStyle/>
          <a:p>
            <a:r>
              <a:rPr lang="nb-NO" sz="2000" dirty="0"/>
              <a:t>Hvis det er flere frie elektroner enn hull, er </a:t>
            </a:r>
            <a:r>
              <a:rPr lang="nb-NO" sz="2000" i="1" dirty="0"/>
              <a:t>elektronene</a:t>
            </a:r>
            <a:r>
              <a:rPr lang="nb-NO" sz="2000" dirty="0"/>
              <a:t> </a:t>
            </a:r>
            <a:r>
              <a:rPr lang="nb-NO" sz="2000" i="1" dirty="0"/>
              <a:t>majoritets-bærere</a:t>
            </a:r>
            <a:r>
              <a:rPr lang="nb-NO" sz="2000" dirty="0"/>
              <a:t> i N-type halvledere, og hullene er </a:t>
            </a:r>
            <a:r>
              <a:rPr lang="nb-NO" sz="2000" i="1" dirty="0"/>
              <a:t>minoritetsbærere</a:t>
            </a:r>
          </a:p>
          <a:p>
            <a:endParaRPr lang="nb-NO" sz="2000" i="1" dirty="0"/>
          </a:p>
          <a:p>
            <a:r>
              <a:rPr lang="nb-NO" sz="2000" dirty="0"/>
              <a:t>I P-type halvledere er det flere hull enn elektroner, og </a:t>
            </a:r>
            <a:r>
              <a:rPr lang="nb-NO" sz="2000" i="1" dirty="0"/>
              <a:t>hullene</a:t>
            </a:r>
            <a:r>
              <a:rPr lang="nb-NO" sz="2000" dirty="0"/>
              <a:t> er da </a:t>
            </a:r>
            <a:r>
              <a:rPr lang="nb-NO" sz="2000" i="1" dirty="0"/>
              <a:t>majoritetsbærere</a:t>
            </a:r>
            <a:r>
              <a:rPr lang="nb-NO" sz="2000" dirty="0"/>
              <a:t>, mens elektronene er </a:t>
            </a:r>
            <a:r>
              <a:rPr lang="nb-NO" sz="2000" i="1" dirty="0"/>
              <a:t>minoritetsbærere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11" name="Picture 4" descr="fg16_00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46" y="4233664"/>
            <a:ext cx="5103490" cy="2485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06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921296"/>
            <a:ext cx="2952328" cy="650875"/>
          </a:xfrm>
        </p:spPr>
        <p:txBody>
          <a:bodyPr/>
          <a:lstStyle/>
          <a:p>
            <a:r>
              <a:rPr lang="nb-NO" dirty="0"/>
              <a:t>Dioder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7" name="AutoShape 2" descr="Diode circuit symbol, with anode/cathode 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148" name="Picture 4" descr="Diode circuit symbol, with anode/cathode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82" y="439411"/>
            <a:ext cx="2801888" cy="10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://upload.wikimedia.org/wikipedia/commons/0/06/Germanium_Diode_1N60P.jpg"/>
          <p:cNvSpPr>
            <a:spLocks noChangeAspect="1" noChangeArrowheads="1"/>
          </p:cNvSpPr>
          <p:nvPr/>
        </p:nvSpPr>
        <p:spPr bwMode="auto">
          <a:xfrm>
            <a:off x="155575" y="-1804988"/>
            <a:ext cx="50196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10" descr="http://kholinhkien.vn/img_products/1N60P.jp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733550"/>
            <a:ext cx="6480720" cy="4931410"/>
          </a:xfrm>
        </p:spPr>
        <p:txBody>
          <a:bodyPr/>
          <a:lstStyle/>
          <a:p>
            <a:r>
              <a:rPr lang="nb-NO" sz="2000" dirty="0"/>
              <a:t>En diode leder strøm i bare én retning</a:t>
            </a:r>
          </a:p>
          <a:p>
            <a:pPr lvl="1"/>
            <a:r>
              <a:rPr lang="nb-NO" sz="1800" dirty="0"/>
              <a:t>«null» motstand for strøm i den ene retningen</a:t>
            </a:r>
          </a:p>
          <a:p>
            <a:pPr lvl="1"/>
            <a:r>
              <a:rPr lang="nb-NO" sz="1800" dirty="0"/>
              <a:t>«uendelig» motstand for strøm i motsatt retning</a:t>
            </a:r>
          </a:p>
          <a:p>
            <a:r>
              <a:rPr lang="nb-NO" sz="2000" dirty="0"/>
              <a:t>En diode består av en </a:t>
            </a:r>
            <a:r>
              <a:rPr lang="nb-NO" sz="2000" i="1" dirty="0"/>
              <a:t>p-type</a:t>
            </a:r>
            <a:r>
              <a:rPr lang="nb-NO" sz="2000" dirty="0"/>
              <a:t> og </a:t>
            </a:r>
            <a:r>
              <a:rPr lang="nb-NO" sz="2000" i="1" dirty="0"/>
              <a:t>n-type</a:t>
            </a:r>
            <a:r>
              <a:rPr lang="nb-NO" sz="2000" dirty="0"/>
              <a:t> halvleder festet til hverandre; i snittflaten oppstår det en </a:t>
            </a:r>
            <a:r>
              <a:rPr lang="nb-NO" sz="2000" i="1" dirty="0"/>
              <a:t>pn-overgang</a:t>
            </a:r>
          </a:p>
          <a:p>
            <a:r>
              <a:rPr lang="nb-NO" sz="2000" dirty="0"/>
              <a:t>Siden det ene området har overskudd av frie elektroner og det andre av hull, vil elektroner i overgangsområdet «vandre» over til den andre siden</a:t>
            </a:r>
          </a:p>
          <a:p>
            <a:pPr lvl="1"/>
            <a:r>
              <a:rPr lang="nb-NO" sz="1800" dirty="0"/>
              <a:t>n-siden får et lite overskudd av positiv ladning, mens p-siden får overskudd av negativ ladning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6146" name="Picture 2" descr="https://upload.wikimedia.org/wikipedia/commons/d/d5/Diode-close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96" y="3081536"/>
            <a:ext cx="2688905" cy="19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993304"/>
            <a:ext cx="8686800" cy="650875"/>
          </a:xfrm>
        </p:spPr>
        <p:txBody>
          <a:bodyPr/>
          <a:lstStyle/>
          <a:p>
            <a:r>
              <a:rPr lang="nb-NO" dirty="0"/>
              <a:t>Dioder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70" y="2073424"/>
            <a:ext cx="8136904" cy="4608512"/>
          </a:xfrm>
        </p:spPr>
        <p:txBody>
          <a:bodyPr/>
          <a:lstStyle/>
          <a:p>
            <a:endParaRPr lang="nb-NO" sz="2300" dirty="0"/>
          </a:p>
          <a:p>
            <a:endParaRPr lang="nb-NO" sz="2300" dirty="0"/>
          </a:p>
          <a:p>
            <a:endParaRPr lang="nb-NO" sz="2300" dirty="0"/>
          </a:p>
          <a:p>
            <a:endParaRPr lang="nb-NO" sz="2300" dirty="0"/>
          </a:p>
          <a:p>
            <a:endParaRPr lang="nb-NO" sz="2300" dirty="0"/>
          </a:p>
          <a:p>
            <a:endParaRPr lang="nb-NO" sz="2300" dirty="0"/>
          </a:p>
          <a:p>
            <a:r>
              <a:rPr lang="nb-NO" sz="2300" dirty="0"/>
              <a:t>Området hvor det er opphopning av elektron-hull kalles for et </a:t>
            </a:r>
            <a:r>
              <a:rPr lang="nb-NO" sz="2300" i="1" dirty="0"/>
              <a:t>deplesjonsområde </a:t>
            </a:r>
            <a:r>
              <a:rPr lang="nb-NO" sz="2300" dirty="0"/>
              <a:t>som er tømt for frie elektroner</a:t>
            </a:r>
            <a:endParaRPr lang="nb-NO" sz="2300" i="1" dirty="0"/>
          </a:p>
          <a:p>
            <a:r>
              <a:rPr lang="nb-NO" sz="2300" dirty="0"/>
              <a:t>Deplesjonsområdet har en spenningsforskjell (potensial-barriere) på </a:t>
            </a:r>
            <a:r>
              <a:rPr lang="nb-NO" sz="2300" dirty="0" err="1"/>
              <a:t>ca</a:t>
            </a:r>
            <a:r>
              <a:rPr lang="nb-NO" sz="2300" dirty="0"/>
              <a:t> 0.3-0.7 volt, avhengig av dopingmaterialet</a:t>
            </a:r>
          </a:p>
          <a:p>
            <a:endParaRPr lang="nb-NO" sz="2300" dirty="0"/>
          </a:p>
          <a:p>
            <a:endParaRPr lang="nb-NO" sz="2300" dirty="0"/>
          </a:p>
          <a:p>
            <a:endParaRPr lang="nb-NO" sz="2300" dirty="0"/>
          </a:p>
          <a:p>
            <a:endParaRPr lang="nb-NO" sz="2300" dirty="0"/>
          </a:p>
          <a:p>
            <a:endParaRPr lang="nb-NO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7" name="Picture 4" descr="fg16_010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3"/>
          <a:stretch/>
        </p:blipFill>
        <p:spPr bwMode="auto">
          <a:xfrm>
            <a:off x="2029454" y="1927349"/>
            <a:ext cx="6126370" cy="2088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473373" y="3657600"/>
            <a:ext cx="6739026" cy="7110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6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typer impedans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929408"/>
            <a:ext cx="8754428" cy="4389120"/>
          </a:xfrm>
        </p:spPr>
        <p:txBody>
          <a:bodyPr/>
          <a:lstStyle/>
          <a:p>
            <a:r>
              <a:rPr lang="nb-NO" sz="2200" dirty="0"/>
              <a:t>Forholdet mellom spenning og strøm (</a:t>
            </a:r>
            <a:r>
              <a:rPr lang="nb-NO" sz="2200" i="1" dirty="0"/>
              <a:t>V/I</a:t>
            </a:r>
            <a:r>
              <a:rPr lang="nb-NO" sz="2200" dirty="0"/>
              <a:t>) er </a:t>
            </a:r>
            <a:r>
              <a:rPr lang="nb-NO" sz="2200" i="1" dirty="0"/>
              <a:t>impedans</a:t>
            </a:r>
            <a:endParaRPr lang="nb-NO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169988" name="Picture 4" descr="http://derrydeandadzie.files.wordpress.com/2012/01/direction_confu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54" y="174754"/>
            <a:ext cx="245814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033936" y="2505472"/>
            <a:ext cx="2664296" cy="432048"/>
          </a:xfrm>
          <a:prstGeom prst="rect">
            <a:avLst/>
          </a:prstGeom>
          <a:solidFill>
            <a:srgbClr val="F49A9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Impedans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830860" y="2937520"/>
            <a:ext cx="1535224" cy="677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6" idx="0"/>
          </p:cNvCxnSpPr>
          <p:nvPr/>
        </p:nvCxnSpPr>
        <p:spPr bwMode="auto">
          <a:xfrm>
            <a:off x="5361248" y="3022860"/>
            <a:ext cx="1669132" cy="677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1498712" y="3615283"/>
            <a:ext cx="266429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Resistivitet</a:t>
            </a:r>
            <a:r>
              <a:rPr lang="nb-NO" sz="1800" dirty="0">
                <a:latin typeface="+mn-lt"/>
              </a:rPr>
              <a:t> (frekvensuavhengig)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98232" y="3700623"/>
            <a:ext cx="266429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Reaktans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>
                <a:latin typeface="+mn-lt"/>
              </a:rPr>
              <a:t>(frekvensavhengig)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63469" y="5097760"/>
            <a:ext cx="2664296" cy="720080"/>
          </a:xfrm>
          <a:prstGeom prst="rect">
            <a:avLst/>
          </a:prstGeom>
          <a:solidFill>
            <a:srgbClr val="CDBC7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Kapasitiv </a:t>
            </a:r>
            <a:r>
              <a:rPr lang="nb-NO" sz="1800" dirty="0">
                <a:latin typeface="+mn-lt"/>
              </a:rPr>
              <a:t>reaktans</a:t>
            </a:r>
            <a:endParaRPr kumimoji="0" 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63008" y="5103068"/>
            <a:ext cx="2664296" cy="720080"/>
          </a:xfrm>
          <a:prstGeom prst="rect">
            <a:avLst/>
          </a:prstGeom>
          <a:solidFill>
            <a:srgbClr val="CDBC7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Induktiv </a:t>
            </a:r>
            <a:r>
              <a:rPr lang="nb-NO" sz="1800" dirty="0">
                <a:latin typeface="+mn-lt"/>
              </a:rPr>
              <a:t>reaktans</a:t>
            </a:r>
            <a:endParaRPr kumimoji="0" 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 bwMode="auto">
          <a:xfrm flipH="1">
            <a:off x="5361248" y="4420703"/>
            <a:ext cx="1669132" cy="6770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6" idx="2"/>
            <a:endCxn id="18" idx="0"/>
          </p:cNvCxnSpPr>
          <p:nvPr/>
        </p:nvCxnSpPr>
        <p:spPr bwMode="auto">
          <a:xfrm>
            <a:off x="7030380" y="4420703"/>
            <a:ext cx="1365237" cy="6770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9991" name="Picture 7" descr="https://encrypted-tbn3.gstatic.com/images?q=tbn:ANd9GcQsoRU9JQrFp0tJBaP7MO3CJMAFDE4qcRJLydo1ymyGpbdr24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61" y="5919851"/>
            <a:ext cx="1584176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5" name="Picture 11" descr="http://files.ranto.webnode.com/200000042-8466e85613/resis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82" y="4476352"/>
            <a:ext cx="15049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08031" y="5076277"/>
            <a:ext cx="3302298" cy="168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1800" i="1" kern="0" dirty="0"/>
              <a:t>Idelle</a:t>
            </a:r>
            <a:r>
              <a:rPr lang="nb-NO" sz="1800" kern="0" dirty="0"/>
              <a:t> komponenter har bare én type impedans</a:t>
            </a:r>
          </a:p>
          <a:p>
            <a:r>
              <a:rPr lang="nb-NO" sz="1800" i="1" kern="0" dirty="0"/>
              <a:t>Fysiske</a:t>
            </a:r>
            <a:r>
              <a:rPr lang="nb-NO" sz="1800" kern="0" dirty="0"/>
              <a:t> komponenter har parastitteffekter av de andre typene i tillegg</a:t>
            </a:r>
          </a:p>
        </p:txBody>
      </p:sp>
      <p:pic>
        <p:nvPicPr>
          <p:cNvPr id="169997" name="Picture 13" descr="http://clipartist.info/openclipart.org/SVG/rsamurti/rsa_iec_capacitor_symbol_1-555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40" y="5920554"/>
            <a:ext cx="1765733" cy="5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4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1281336"/>
            <a:ext cx="8686800" cy="650875"/>
          </a:xfrm>
        </p:spPr>
        <p:txBody>
          <a:bodyPr/>
          <a:lstStyle/>
          <a:p>
            <a:r>
              <a:rPr lang="nb-NO" dirty="0"/>
              <a:t>Dioder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46" y="2145432"/>
            <a:ext cx="8979652" cy="4392488"/>
          </a:xfrm>
        </p:spPr>
        <p:txBody>
          <a:bodyPr/>
          <a:lstStyle/>
          <a:p>
            <a:r>
              <a:rPr lang="nb-NO" dirty="0"/>
              <a:t>Avhengig av polariteten til </a:t>
            </a:r>
            <a:r>
              <a:rPr lang="nb-NO" i="1" dirty="0"/>
              <a:t>p</a:t>
            </a:r>
            <a:r>
              <a:rPr lang="nb-NO" dirty="0"/>
              <a:t>-regionen i forhold til </a:t>
            </a:r>
            <a:r>
              <a:rPr lang="nb-NO" i="1" dirty="0"/>
              <a:t>n</a:t>
            </a:r>
            <a:r>
              <a:rPr lang="nb-NO" dirty="0"/>
              <a:t>-regionen vil dioden enten lede eller sperre for strøm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Hvis </a:t>
            </a:r>
            <a:r>
              <a:rPr lang="nb-NO" i="1" dirty="0"/>
              <a:t>p </a:t>
            </a:r>
            <a:r>
              <a:rPr lang="nb-NO" dirty="0"/>
              <a:t>er mer positiv enn </a:t>
            </a:r>
            <a:r>
              <a:rPr lang="nb-NO" i="1" dirty="0"/>
              <a:t>n</a:t>
            </a:r>
            <a:r>
              <a:rPr lang="nb-NO" dirty="0"/>
              <a:t>-regionen (forover-modus), vil dioden lede strøm </a:t>
            </a:r>
            <a:r>
              <a:rPr lang="nb-NO" dirty="0" err="1"/>
              <a:t>hvis</a:t>
            </a:r>
            <a:r>
              <a:rPr lang="nb-NO" i="1" dirty="0" err="1"/>
              <a:t>V</a:t>
            </a:r>
            <a:r>
              <a:rPr lang="nb-NO" i="1" baseline="-25000" dirty="0" err="1"/>
              <a:t>bias</a:t>
            </a:r>
            <a:r>
              <a:rPr lang="nb-NO" dirty="0"/>
              <a:t> er større enn potensialbarrieren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8" name="Picture 4" descr="fg16_01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" y="3140244"/>
            <a:ext cx="3173278" cy="1907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fg16_0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95" y="3125850"/>
            <a:ext cx="4680520" cy="18454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5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1281336"/>
            <a:ext cx="8686800" cy="650875"/>
          </a:xfrm>
        </p:spPr>
        <p:txBody>
          <a:bodyPr/>
          <a:lstStyle/>
          <a:p>
            <a:r>
              <a:rPr lang="nb-NO" dirty="0"/>
              <a:t>Dioder i </a:t>
            </a:r>
            <a:r>
              <a:rPr lang="nb-NO" dirty="0" err="1"/>
              <a:t>forovermodus</a:t>
            </a:r>
            <a:r>
              <a:rPr lang="nb-NO" dirty="0"/>
              <a:t> (dioden leder)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2145432"/>
            <a:ext cx="9289032" cy="4248472"/>
          </a:xfrm>
        </p:spPr>
        <p:txBody>
          <a:bodyPr/>
          <a:lstStyle/>
          <a:p>
            <a:r>
              <a:rPr lang="nb-NO" dirty="0"/>
              <a:t>Når dioden opererer i forover-modus, kan den modelleres som to motstander i serie med et batteri  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9" name="Picture 4" descr="fg16_01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86" y="3097073"/>
            <a:ext cx="4752528" cy="34069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9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849288"/>
            <a:ext cx="8686800" cy="650875"/>
          </a:xfrm>
        </p:spPr>
        <p:txBody>
          <a:bodyPr/>
          <a:lstStyle/>
          <a:p>
            <a:r>
              <a:rPr lang="nb-NO" dirty="0"/>
              <a:t>Diode i reversmodus (dioden sperrer)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1641376"/>
            <a:ext cx="9217024" cy="904794"/>
          </a:xfrm>
        </p:spPr>
        <p:txBody>
          <a:bodyPr/>
          <a:lstStyle/>
          <a:p>
            <a:r>
              <a:rPr lang="nb-NO" dirty="0"/>
              <a:t>Hvis p-regionen er mer negativ enn n-regionen, vil dioden være sperret (reverse bias)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22</a:t>
            </a:fld>
            <a:endParaRPr lang="nb-NO"/>
          </a:p>
        </p:txBody>
      </p:sp>
      <p:pic>
        <p:nvPicPr>
          <p:cNvPr id="9" name="Picture 4" descr="fg16_01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4" y="2719543"/>
            <a:ext cx="6901150" cy="3671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9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1281336"/>
            <a:ext cx="8686800" cy="650875"/>
          </a:xfrm>
        </p:spPr>
        <p:txBody>
          <a:bodyPr/>
          <a:lstStyle/>
          <a:p>
            <a:r>
              <a:rPr lang="nb-NO" dirty="0"/>
              <a:t>Sammenbrudd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58" y="2458419"/>
            <a:ext cx="9217024" cy="4176464"/>
          </a:xfrm>
        </p:spPr>
        <p:txBody>
          <a:bodyPr/>
          <a:lstStyle/>
          <a:p>
            <a:r>
              <a:rPr lang="nb-NO" sz="2200" dirty="0"/>
              <a:t>Hvis dioden opererer i revers (sperre)-modus og spenningen øker til et visst nivå (</a:t>
            </a:r>
            <a:r>
              <a:rPr lang="nb-NO" sz="2200" dirty="0" err="1"/>
              <a:t>dvs</a:t>
            </a:r>
            <a:r>
              <a:rPr lang="nb-NO" sz="2200" dirty="0"/>
              <a:t> blir spenningen blir mer og mer negativ), vil en vanlig diode til slutt bryte sammen og bli ødelagt</a:t>
            </a:r>
          </a:p>
          <a:p>
            <a:endParaRPr lang="nb-NO" sz="2200" dirty="0"/>
          </a:p>
          <a:p>
            <a:r>
              <a:rPr lang="nb-NO" sz="2200" dirty="0"/>
              <a:t>Dioden vil da lede strøm i begge retninger (eller i verste fall brenner den opp og leder ikke strøm i noen retninger)</a:t>
            </a:r>
          </a:p>
          <a:p>
            <a:endParaRPr lang="nb-NO" sz="2200" dirty="0"/>
          </a:p>
          <a:p>
            <a:r>
              <a:rPr lang="nb-NO" sz="2200" dirty="0"/>
              <a:t>Vanlige dioder blir permanent ødelagt av dette, men </a:t>
            </a:r>
            <a:r>
              <a:rPr lang="nb-NO" sz="2200" dirty="0" err="1"/>
              <a:t>Zener</a:t>
            </a:r>
            <a:r>
              <a:rPr lang="nb-NO" sz="2200" dirty="0"/>
              <a:t>-dioder tåler å «bryte sammen» og sperrer på nytt når spenningen blir mer positiv  enn breakdown-spenningen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23</a:t>
            </a:fld>
            <a:endParaRPr lang="nb-NO"/>
          </a:p>
        </p:txBody>
      </p:sp>
      <p:pic>
        <p:nvPicPr>
          <p:cNvPr id="6146" name="Picture 2" descr="http://elmunicipio.es/wp-content/uploads/2013/11/Coche-roto-en-carrete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9"/>
          <a:stretch/>
        </p:blipFill>
        <p:spPr bwMode="auto">
          <a:xfrm>
            <a:off x="5848722" y="417240"/>
            <a:ext cx="4139295" cy="15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1281336"/>
            <a:ext cx="8686800" cy="650875"/>
          </a:xfrm>
        </p:spPr>
        <p:txBody>
          <a:bodyPr/>
          <a:lstStyle/>
          <a:p>
            <a:r>
              <a:rPr lang="nb-NO" dirty="0"/>
              <a:t>Diodemodell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001416"/>
            <a:ext cx="9217024" cy="936104"/>
          </a:xfrm>
        </p:spPr>
        <p:txBody>
          <a:bodyPr/>
          <a:lstStyle/>
          <a:p>
            <a:r>
              <a:rPr lang="nb-NO" sz="1800" dirty="0"/>
              <a:t>For å forstå og bruke dioder er det enklest å se på sammenhengen mellom strømmen gjennom og spenningen  over den, dvs. I-V karakteristikken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6019800" y="4137932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V</a:t>
            </a:r>
            <a:r>
              <a:rPr lang="en-US" sz="1600" baseline="-25000"/>
              <a:t>R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9220200" y="4169682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V</a:t>
            </a:r>
            <a:r>
              <a:rPr lang="en-US" sz="1600" baseline="-25000"/>
              <a:t>F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7772400" y="2725071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I</a:t>
            </a:r>
            <a:r>
              <a:rPr lang="en-US" sz="1600" baseline="-25000" dirty="0"/>
              <a:t>F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7772400" y="5890532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I</a:t>
            </a:r>
            <a:r>
              <a:rPr lang="en-US" sz="1600" baseline="-25000"/>
              <a:t>R</a:t>
            </a: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6934200" y="4703082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Reverse bias</a:t>
            </a: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8305800" y="3483882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Forward bias</a:t>
            </a: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7924800" y="3102882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>
            <a:off x="6400800" y="4398282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6705600" y="3255282"/>
            <a:ext cx="1219200" cy="1143000"/>
            <a:chOff x="3504" y="2016"/>
            <a:chExt cx="768" cy="720"/>
          </a:xfrm>
        </p:grpSpPr>
        <p:sp>
          <p:nvSpPr>
            <p:cNvPr id="75" name="Line 25"/>
            <p:cNvSpPr>
              <a:spLocks noChangeShapeType="1"/>
            </p:cNvSpPr>
            <p:nvPr/>
          </p:nvSpPr>
          <p:spPr bwMode="auto">
            <a:xfrm>
              <a:off x="3504" y="2736"/>
              <a:ext cx="76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 flipV="1">
              <a:off x="4272" y="2016"/>
              <a:ext cx="0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6705600" y="3255282"/>
            <a:ext cx="1219199" cy="1143000"/>
            <a:chOff x="3504" y="2016"/>
            <a:chExt cx="768" cy="720"/>
          </a:xfrm>
        </p:grpSpPr>
        <p:sp>
          <p:nvSpPr>
            <p:cNvPr id="78" name="Line 31"/>
            <p:cNvSpPr>
              <a:spLocks noChangeShapeType="1"/>
            </p:cNvSpPr>
            <p:nvPr/>
          </p:nvSpPr>
          <p:spPr bwMode="auto">
            <a:xfrm>
              <a:off x="3504" y="2736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 flipV="1">
              <a:off x="4272" y="2016"/>
              <a:ext cx="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3" name="Text Box 47"/>
          <p:cNvSpPr txBox="1">
            <a:spLocks noChangeArrowheads="1"/>
          </p:cNvSpPr>
          <p:nvPr/>
        </p:nvSpPr>
        <p:spPr bwMode="auto">
          <a:xfrm>
            <a:off x="7924800" y="439828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0.7 V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15058" y="2865512"/>
            <a:ext cx="51616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marL="379625" indent="-379625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20" indent="-316354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415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581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748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3914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080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246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412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kern="0" dirty="0"/>
              <a:t>I-V karakteristikken for en diode viser hvordan strømmen gjennom dioden varierer med spenningen.</a:t>
            </a:r>
          </a:p>
          <a:p>
            <a:r>
              <a:rPr lang="nb-NO" sz="2000" kern="0" dirty="0"/>
              <a:t>Strøm- og spenningsretningene har fått egne navn som sier om dioden leder eller sperrer</a:t>
            </a:r>
          </a:p>
          <a:p>
            <a:r>
              <a:rPr lang="nb-NO" sz="2000" kern="0" dirty="0"/>
              <a:t>I</a:t>
            </a:r>
            <a:r>
              <a:rPr lang="nb-NO" sz="2000" kern="0" baseline="-25000" dirty="0"/>
              <a:t>F </a:t>
            </a:r>
            <a:r>
              <a:rPr lang="nb-NO" sz="2000" kern="0" dirty="0"/>
              <a:t>= strømmen når dioder leder, </a:t>
            </a:r>
            <a:r>
              <a:rPr lang="nb-NO" sz="2000" kern="0" dirty="0" err="1"/>
              <a:t>dvs</a:t>
            </a:r>
            <a:r>
              <a:rPr lang="nb-NO" sz="2000" kern="0" dirty="0"/>
              <a:t> strømmen i </a:t>
            </a:r>
            <a:r>
              <a:rPr lang="nb-NO" sz="2000" kern="0" dirty="0" err="1"/>
              <a:t>foroverretningen</a:t>
            </a:r>
            <a:endParaRPr lang="nb-NO" sz="2000" kern="0" dirty="0"/>
          </a:p>
          <a:p>
            <a:r>
              <a:rPr lang="nb-NO" sz="2000" kern="0" dirty="0"/>
              <a:t>I</a:t>
            </a:r>
            <a:r>
              <a:rPr lang="nb-NO" sz="2000" kern="0" baseline="-25000" dirty="0"/>
              <a:t>B</a:t>
            </a:r>
            <a:r>
              <a:rPr lang="nb-NO" sz="2000" kern="0" dirty="0"/>
              <a:t> = strømmen i reversretningen, </a:t>
            </a:r>
            <a:r>
              <a:rPr lang="nb-NO" sz="2000" kern="0" dirty="0" err="1"/>
              <a:t>dvs</a:t>
            </a:r>
            <a:r>
              <a:rPr lang="nb-NO" sz="2000" kern="0" dirty="0"/>
              <a:t> når dioden sperrer</a:t>
            </a:r>
          </a:p>
          <a:p>
            <a:endParaRPr lang="nb-NO" sz="2000" kern="0" dirty="0"/>
          </a:p>
          <a:p>
            <a:endParaRPr lang="nb-NO" sz="2000" kern="0" dirty="0"/>
          </a:p>
          <a:p>
            <a:endParaRPr lang="nb-NO" sz="2000" kern="0" dirty="0"/>
          </a:p>
        </p:txBody>
      </p:sp>
    </p:spTree>
    <p:extLst>
      <p:ext uri="{BB962C8B-B14F-4D97-AF65-F5344CB8AC3E}">
        <p14:creationId xmlns:p14="http://schemas.microsoft.com/office/powerpoint/2010/main" val="224461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70" y="1281336"/>
            <a:ext cx="8686800" cy="650875"/>
          </a:xfrm>
        </p:spPr>
        <p:txBody>
          <a:bodyPr/>
          <a:lstStyle/>
          <a:p>
            <a:r>
              <a:rPr lang="nb-NO" dirty="0"/>
              <a:t>Diodemodell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001416"/>
            <a:ext cx="9217024" cy="936104"/>
          </a:xfrm>
        </p:spPr>
        <p:txBody>
          <a:bodyPr/>
          <a:lstStyle/>
          <a:p>
            <a:r>
              <a:rPr lang="nb-NO" dirty="0"/>
              <a:t>For å bruke og forstå dioder trenger man å skjønne V-I karakteristikken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6019800" y="4137932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V</a:t>
            </a:r>
            <a:r>
              <a:rPr lang="en-US" sz="1600" baseline="-25000"/>
              <a:t>R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9220200" y="4169682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V</a:t>
            </a:r>
            <a:r>
              <a:rPr lang="en-US" sz="1600" baseline="-25000"/>
              <a:t>F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6629400" y="2667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I</a:t>
            </a:r>
            <a:r>
              <a:rPr lang="en-US" sz="1600" baseline="-25000"/>
              <a:t>F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7772400" y="5890532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I</a:t>
            </a:r>
            <a:r>
              <a:rPr lang="en-US" sz="1600" baseline="-25000"/>
              <a:t>R</a:t>
            </a: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6934200" y="4703082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Reverse bias</a:t>
            </a: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8305800" y="3483882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Forward bias</a:t>
            </a: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7924800" y="3102882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>
            <a:off x="6400800" y="4398282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6705600" y="3255282"/>
            <a:ext cx="1219200" cy="1143000"/>
            <a:chOff x="3504" y="2016"/>
            <a:chExt cx="768" cy="720"/>
          </a:xfrm>
        </p:grpSpPr>
        <p:sp>
          <p:nvSpPr>
            <p:cNvPr id="75" name="Line 25"/>
            <p:cNvSpPr>
              <a:spLocks noChangeShapeType="1"/>
            </p:cNvSpPr>
            <p:nvPr/>
          </p:nvSpPr>
          <p:spPr bwMode="auto">
            <a:xfrm>
              <a:off x="3504" y="2736"/>
              <a:ext cx="76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 flipV="1">
              <a:off x="4272" y="2016"/>
              <a:ext cx="0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6705600" y="3255282"/>
            <a:ext cx="1447800" cy="1143000"/>
            <a:chOff x="3504" y="2016"/>
            <a:chExt cx="768" cy="720"/>
          </a:xfrm>
        </p:grpSpPr>
        <p:sp>
          <p:nvSpPr>
            <p:cNvPr id="78" name="Line 31"/>
            <p:cNvSpPr>
              <a:spLocks noChangeShapeType="1"/>
            </p:cNvSpPr>
            <p:nvPr/>
          </p:nvSpPr>
          <p:spPr bwMode="auto">
            <a:xfrm>
              <a:off x="3504" y="2736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 flipV="1">
              <a:off x="4272" y="2016"/>
              <a:ext cx="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80" name="Group 35"/>
          <p:cNvGrpSpPr>
            <a:grpSpLocks/>
          </p:cNvGrpSpPr>
          <p:nvPr/>
        </p:nvGrpSpPr>
        <p:grpSpPr bwMode="auto">
          <a:xfrm>
            <a:off x="6705600" y="3255282"/>
            <a:ext cx="1600200" cy="1143000"/>
            <a:chOff x="3504" y="2016"/>
            <a:chExt cx="1008" cy="720"/>
          </a:xfrm>
        </p:grpSpPr>
        <p:sp>
          <p:nvSpPr>
            <p:cNvPr id="81" name="Line 33"/>
            <p:cNvSpPr>
              <a:spLocks noChangeShapeType="1"/>
            </p:cNvSpPr>
            <p:nvPr/>
          </p:nvSpPr>
          <p:spPr bwMode="auto">
            <a:xfrm>
              <a:off x="3504" y="2736"/>
              <a:ext cx="91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2" name="Line 34"/>
            <p:cNvSpPr>
              <a:spLocks noChangeShapeType="1"/>
            </p:cNvSpPr>
            <p:nvPr/>
          </p:nvSpPr>
          <p:spPr bwMode="auto">
            <a:xfrm flipV="1">
              <a:off x="4416" y="2016"/>
              <a:ext cx="96" cy="72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83" name="Group 45"/>
          <p:cNvGrpSpPr>
            <a:grpSpLocks/>
          </p:cNvGrpSpPr>
          <p:nvPr/>
        </p:nvGrpSpPr>
        <p:grpSpPr bwMode="auto">
          <a:xfrm>
            <a:off x="6705600" y="3255282"/>
            <a:ext cx="1600200" cy="1143000"/>
            <a:chOff x="3888" y="2976"/>
            <a:chExt cx="1008" cy="720"/>
          </a:xfrm>
        </p:grpSpPr>
        <p:grpSp>
          <p:nvGrpSpPr>
            <p:cNvPr id="84" name="Group 36"/>
            <p:cNvGrpSpPr>
              <a:grpSpLocks/>
            </p:cNvGrpSpPr>
            <p:nvPr/>
          </p:nvGrpSpPr>
          <p:grpSpPr bwMode="auto">
            <a:xfrm>
              <a:off x="3888" y="2976"/>
              <a:ext cx="768" cy="720"/>
              <a:chOff x="3504" y="2016"/>
              <a:chExt cx="768" cy="720"/>
            </a:xfrm>
          </p:grpSpPr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>
                <a:off x="3504" y="2736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 flipV="1">
                <a:off x="4272" y="2016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85" name="Group 39"/>
            <p:cNvGrpSpPr>
              <a:grpSpLocks/>
            </p:cNvGrpSpPr>
            <p:nvPr/>
          </p:nvGrpSpPr>
          <p:grpSpPr bwMode="auto">
            <a:xfrm>
              <a:off x="3888" y="2976"/>
              <a:ext cx="912" cy="720"/>
              <a:chOff x="3504" y="2016"/>
              <a:chExt cx="768" cy="720"/>
            </a:xfrm>
          </p:grpSpPr>
          <p:sp>
            <p:nvSpPr>
              <p:cNvPr id="89" name="Line 40"/>
              <p:cNvSpPr>
                <a:spLocks noChangeShapeType="1"/>
              </p:cNvSpPr>
              <p:nvPr/>
            </p:nvSpPr>
            <p:spPr bwMode="auto">
              <a:xfrm>
                <a:off x="3504" y="2736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0" name="Line 41"/>
              <p:cNvSpPr>
                <a:spLocks noChangeShapeType="1"/>
              </p:cNvSpPr>
              <p:nvPr/>
            </p:nvSpPr>
            <p:spPr bwMode="auto">
              <a:xfrm flipV="1">
                <a:off x="4272" y="2016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86" name="Group 42"/>
            <p:cNvGrpSpPr>
              <a:grpSpLocks/>
            </p:cNvGrpSpPr>
            <p:nvPr/>
          </p:nvGrpSpPr>
          <p:grpSpPr bwMode="auto">
            <a:xfrm>
              <a:off x="3888" y="2976"/>
              <a:ext cx="1008" cy="720"/>
              <a:chOff x="3504" y="2016"/>
              <a:chExt cx="1008" cy="720"/>
            </a:xfrm>
          </p:grpSpPr>
          <p:sp>
            <p:nvSpPr>
              <p:cNvPr id="87" name="Line 43"/>
              <p:cNvSpPr>
                <a:spLocks noChangeShapeType="1"/>
              </p:cNvSpPr>
              <p:nvPr/>
            </p:nvSpPr>
            <p:spPr bwMode="auto">
              <a:xfrm>
                <a:off x="3504" y="2736"/>
                <a:ext cx="912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 flipV="1">
                <a:off x="4416" y="2016"/>
                <a:ext cx="96" cy="7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93" name="Text Box 47"/>
          <p:cNvSpPr txBox="1">
            <a:spLocks noChangeArrowheads="1"/>
          </p:cNvSpPr>
          <p:nvPr/>
        </p:nvSpPr>
        <p:spPr bwMode="auto">
          <a:xfrm>
            <a:off x="7924800" y="439828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0.7 V</a:t>
            </a:r>
          </a:p>
        </p:txBody>
      </p:sp>
      <p:sp>
        <p:nvSpPr>
          <p:cNvPr id="104" name="Line 38"/>
          <p:cNvSpPr>
            <a:spLocks noChangeShapeType="1"/>
          </p:cNvSpPr>
          <p:nvPr/>
        </p:nvSpPr>
        <p:spPr bwMode="auto">
          <a:xfrm flipV="1">
            <a:off x="7932420" y="3255282"/>
            <a:ext cx="0" cy="1143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776114" y="3081536"/>
            <a:ext cx="4208512" cy="707886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+mj-lt"/>
              </a:rPr>
              <a:t>Enklest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dioden</a:t>
            </a:r>
            <a:r>
              <a:rPr lang="en-US" sz="2000" dirty="0">
                <a:latin typeface="+mj-lt"/>
              </a:rPr>
              <a:t> er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bryter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slår</a:t>
            </a:r>
            <a:r>
              <a:rPr lang="en-US" sz="2000" dirty="0">
                <a:latin typeface="+mj-lt"/>
              </a:rPr>
              <a:t> av/</a:t>
            </a:r>
            <a:r>
              <a:rPr lang="en-US" sz="2000" dirty="0" err="1">
                <a:latin typeface="+mj-lt"/>
              </a:rPr>
              <a:t>på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ved</a:t>
            </a:r>
            <a:r>
              <a:rPr lang="en-US" sz="2000" dirty="0">
                <a:latin typeface="+mj-lt"/>
              </a:rPr>
              <a:t> 0 volt</a:t>
            </a:r>
          </a:p>
        </p:txBody>
      </p:sp>
      <p:sp>
        <p:nvSpPr>
          <p:cNvPr id="106" name="Text Box 18"/>
          <p:cNvSpPr txBox="1">
            <a:spLocks noChangeArrowheads="1"/>
          </p:cNvSpPr>
          <p:nvPr/>
        </p:nvSpPr>
        <p:spPr bwMode="auto">
          <a:xfrm>
            <a:off x="755948" y="5382700"/>
            <a:ext cx="5452814" cy="1015663"/>
          </a:xfrm>
          <a:prstGeom prst="rect">
            <a:avLst/>
          </a:prstGeom>
          <a:noFill/>
          <a:ln w="254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</a:rPr>
              <a:t>Enda </a:t>
            </a:r>
            <a:r>
              <a:rPr lang="en-US" sz="2000" dirty="0" err="1">
                <a:latin typeface="+mj-lt"/>
              </a:rPr>
              <a:t>mer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komplett</a:t>
            </a:r>
            <a:r>
              <a:rPr lang="en-US" sz="2000" dirty="0">
                <a:latin typeface="+mj-lt"/>
              </a:rPr>
              <a:t>: tar </a:t>
            </a:r>
            <a:r>
              <a:rPr lang="en-US" sz="2000" dirty="0" err="1">
                <a:latin typeface="+mj-lt"/>
              </a:rPr>
              <a:t>hensyn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barrierespenningen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motstand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forover-retningen</a:t>
            </a:r>
            <a:r>
              <a:rPr lang="en-US" sz="2000" dirty="0">
                <a:latin typeface="+mj-lt"/>
              </a:rPr>
              <a:t>, og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reversretningen</a:t>
            </a:r>
            <a:endParaRPr lang="en-US" sz="2000" dirty="0">
              <a:latin typeface="+mj-lt"/>
            </a:endParaRPr>
          </a:p>
        </p:txBody>
      </p:sp>
      <p:sp>
        <p:nvSpPr>
          <p:cNvPr id="107" name="Text Box 29"/>
          <p:cNvSpPr txBox="1">
            <a:spLocks noChangeArrowheads="1"/>
          </p:cNvSpPr>
          <p:nvPr/>
        </p:nvSpPr>
        <p:spPr bwMode="auto">
          <a:xfrm>
            <a:off x="755948" y="4233664"/>
            <a:ext cx="4444702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</a:rPr>
              <a:t>Mer </a:t>
            </a:r>
            <a:r>
              <a:rPr lang="en-US" sz="2000" dirty="0" err="1">
                <a:latin typeface="+mj-lt"/>
              </a:rPr>
              <a:t>realistisk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innslagspunktet</a:t>
            </a:r>
            <a:r>
              <a:rPr lang="en-US" sz="2000" dirty="0">
                <a:latin typeface="+mj-lt"/>
              </a:rPr>
              <a:t> er 0.7v (</a:t>
            </a:r>
            <a:r>
              <a:rPr lang="en-US" sz="2000" dirty="0" err="1">
                <a:latin typeface="+mj-lt"/>
              </a:rPr>
              <a:t>barrierespenningen</a:t>
            </a:r>
            <a:r>
              <a:rPr lang="en-US" sz="2000" dirty="0">
                <a:latin typeface="+mj-lt"/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629400" y="4474482"/>
            <a:ext cx="1295400" cy="61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4400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04793"/>
            <a:ext cx="8686800" cy="650875"/>
          </a:xfrm>
        </p:spPr>
        <p:txBody>
          <a:bodyPr/>
          <a:lstStyle/>
          <a:p>
            <a:r>
              <a:rPr lang="nb-NO" dirty="0"/>
              <a:t>Diodekarakteristikker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555667"/>
            <a:ext cx="9217024" cy="1309623"/>
          </a:xfrm>
        </p:spPr>
        <p:txBody>
          <a:bodyPr/>
          <a:lstStyle/>
          <a:p>
            <a:r>
              <a:rPr lang="nb-NO" dirty="0"/>
              <a:t>Diodekarakteristikken beskriver strømmen gjennom en bestemt type diode som funksjon av spenningen over den</a:t>
            </a:r>
          </a:p>
          <a:p>
            <a:r>
              <a:rPr lang="nb-NO" dirty="0"/>
              <a:t>Mer nøyaktig enn forenklingene på forrige side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8" name="Picture 4" descr="fg16_0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86" y="2974390"/>
            <a:ext cx="3516933" cy="35707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0130" y="2865512"/>
            <a:ext cx="5472608" cy="3387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dirty="0"/>
              <a:t>I forover-retningen går det (nesten) ikke strøm hvis spenningen er lavere enn </a:t>
            </a:r>
            <a:r>
              <a:rPr lang="nb-NO" i="1" dirty="0"/>
              <a:t>V</a:t>
            </a:r>
            <a:r>
              <a:rPr lang="nb-NO" i="1" baseline="-25000" dirty="0"/>
              <a:t>B</a:t>
            </a:r>
          </a:p>
          <a:p>
            <a:r>
              <a:rPr lang="nb-NO" dirty="0"/>
              <a:t>I revers-retningen går det ikke strøm før </a:t>
            </a:r>
            <a:r>
              <a:rPr lang="nb-NO" i="1" dirty="0"/>
              <a:t>V</a:t>
            </a:r>
            <a:r>
              <a:rPr lang="nb-NO" i="1" baseline="-25000" dirty="0"/>
              <a:t>BR</a:t>
            </a:r>
            <a:r>
              <a:rPr lang="nb-NO" dirty="0"/>
              <a:t> nås</a:t>
            </a:r>
          </a:p>
          <a:p>
            <a:r>
              <a:rPr lang="nb-NO" i="1" dirty="0"/>
              <a:t>|V</a:t>
            </a:r>
            <a:r>
              <a:rPr lang="nb-NO" i="1" baseline="-25000" dirty="0"/>
              <a:t>BR</a:t>
            </a:r>
            <a:r>
              <a:rPr lang="nb-NO" dirty="0"/>
              <a:t> |er typisk mye større enn |</a:t>
            </a:r>
            <a:r>
              <a:rPr lang="nb-NO" i="1" dirty="0"/>
              <a:t>V</a:t>
            </a:r>
            <a:r>
              <a:rPr lang="nb-NO" i="1" baseline="-25000" dirty="0"/>
              <a:t>B </a:t>
            </a:r>
            <a:r>
              <a:rPr lang="nb-NO" dirty="0"/>
              <a:t>|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49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58019"/>
            <a:ext cx="9073008" cy="639342"/>
          </a:xfrm>
        </p:spPr>
        <p:txBody>
          <a:bodyPr/>
          <a:lstStyle/>
          <a:p>
            <a:r>
              <a:rPr lang="nb-NO" dirty="0"/>
              <a:t>Zenerdioder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1713384"/>
            <a:ext cx="9073008" cy="4743797"/>
          </a:xfrm>
        </p:spPr>
        <p:txBody>
          <a:bodyPr/>
          <a:lstStyle/>
          <a:p>
            <a:r>
              <a:rPr lang="nb-NO" sz="1800" dirty="0"/>
              <a:t>En Zener-diode tåler høy revers-spenning uten å ødelegges og er konstruert for å jobbe i break-down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Når Zener-dioden er i «reverse breakdown» har den litt motstand 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27</a:t>
            </a:fld>
            <a:endParaRPr lang="nb-NO" dirty="0"/>
          </a:p>
        </p:txBody>
      </p:sp>
      <p:pic>
        <p:nvPicPr>
          <p:cNvPr id="8" name="Picture 4" descr="fg16_04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6994" y="3007766"/>
            <a:ext cx="448114" cy="12996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fg16_048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 bwMode="auto">
          <a:xfrm>
            <a:off x="1096194" y="2665737"/>
            <a:ext cx="5717986" cy="25510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1F0051-1E8C-4079-A7AA-00BF754747B7}"/>
              </a:ext>
            </a:extLst>
          </p:cNvPr>
          <p:cNvSpPr txBox="1"/>
          <p:nvPr/>
        </p:nvSpPr>
        <p:spPr>
          <a:xfrm>
            <a:off x="1600250" y="534020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+mn-lt"/>
              </a:rPr>
              <a:t>Operasjonsområder for vanlig diode (grå felt)</a:t>
            </a:r>
            <a:endParaRPr lang="en-GB" sz="1400" dirty="0"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987AE9-F7AB-4E28-BBED-75701FF3E1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44266" y="3916284"/>
            <a:ext cx="576064" cy="1449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5C7BEB-D360-4C64-844C-4144592717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536354" y="3801617"/>
            <a:ext cx="288032" cy="163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3631FD-B820-4876-A7B5-38FE7F78EF4F}"/>
              </a:ext>
            </a:extLst>
          </p:cNvPr>
          <p:cNvSpPr txBox="1"/>
          <p:nvPr/>
        </p:nvSpPr>
        <p:spPr>
          <a:xfrm>
            <a:off x="4624586" y="534020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+mn-lt"/>
              </a:rPr>
              <a:t>Operasjonsområder for Zenerdiode (grå felt)</a:t>
            </a:r>
            <a:endParaRPr lang="en-GB" sz="1400" dirty="0"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0F0A3F-A52F-4A4A-8AA8-3F5AD7A17132}"/>
              </a:ext>
            </a:extLst>
          </p:cNvPr>
          <p:cNvCxnSpPr/>
          <p:nvPr/>
        </p:nvCxnSpPr>
        <p:spPr bwMode="auto">
          <a:xfrm flipH="1" flipV="1">
            <a:off x="4696594" y="4307433"/>
            <a:ext cx="576064" cy="10327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1591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633264"/>
            <a:ext cx="9073008" cy="650875"/>
          </a:xfrm>
        </p:spPr>
        <p:txBody>
          <a:bodyPr/>
          <a:lstStyle/>
          <a:p>
            <a:r>
              <a:rPr lang="nb-NO" dirty="0"/>
              <a:t>Spesialdioder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4" y="2361456"/>
            <a:ext cx="2736304" cy="4176464"/>
          </a:xfrm>
        </p:spPr>
        <p:txBody>
          <a:bodyPr/>
          <a:lstStyle/>
          <a:p>
            <a:r>
              <a:rPr lang="nb-NO" sz="1800" dirty="0"/>
              <a:t>En LED gir fra seg synlig lys når den opererer i forover-retningen</a:t>
            </a:r>
          </a:p>
          <a:p>
            <a:r>
              <a:rPr lang="nb-NO" sz="1800" dirty="0"/>
              <a:t>Avhengig av halvledermaterialet og doping kan man produsere lysdioder i mange ulike farger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28</a:t>
            </a:fld>
            <a:endParaRPr lang="nb-NO" dirty="0"/>
          </a:p>
        </p:txBody>
      </p:sp>
      <p:pic>
        <p:nvPicPr>
          <p:cNvPr id="9" name="Picture 4" descr="fg16_05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34" y="1425352"/>
            <a:ext cx="6945964" cy="2232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upload.wikimedia.org/wikipedia/commons/thumb/a/a5/Diode-IV-Curve.svg/500px-Diode-IV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54" y="4153238"/>
            <a:ext cx="4176464" cy="25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09290" y="4663731"/>
            <a:ext cx="3312368" cy="19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marL="379625" indent="-379625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20" indent="-316354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415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581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748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3914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080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246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412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kern="0" dirty="0"/>
              <a:t>LED begynner å lyse når spenningen over den er &gt; </a:t>
            </a:r>
            <a:r>
              <a:rPr lang="nb-NO" sz="1600" kern="0" dirty="0" err="1"/>
              <a:t>V</a:t>
            </a:r>
            <a:r>
              <a:rPr lang="nb-NO" sz="1600" kern="0" baseline="-25000" dirty="0" err="1"/>
              <a:t>d</a:t>
            </a:r>
            <a:r>
              <a:rPr lang="nb-NO" sz="1600" kern="0" dirty="0"/>
              <a:t> </a:t>
            </a:r>
          </a:p>
          <a:p>
            <a:pPr marL="0" indent="0">
              <a:buNone/>
            </a:pPr>
            <a:r>
              <a:rPr lang="nb-NO" sz="1600" kern="0" dirty="0"/>
              <a:t>V</a:t>
            </a:r>
            <a:r>
              <a:rPr lang="nb-NO" sz="1600" kern="0" baseline="-25000" dirty="0"/>
              <a:t>B</a:t>
            </a:r>
            <a:r>
              <a:rPr lang="nb-NO" sz="1600" kern="0" dirty="0"/>
              <a:t> (kalt </a:t>
            </a:r>
            <a:r>
              <a:rPr lang="nb-NO" sz="1600" kern="0" dirty="0" err="1"/>
              <a:t>V</a:t>
            </a:r>
            <a:r>
              <a:rPr lang="nb-NO" sz="1600" kern="0" baseline="-25000" dirty="0" err="1"/>
              <a:t>d</a:t>
            </a:r>
            <a:r>
              <a:rPr lang="nb-NO" sz="1600" kern="0" dirty="0"/>
              <a:t> for LED) er typisk &gt;2v </a:t>
            </a:r>
          </a:p>
          <a:p>
            <a:endParaRPr lang="nb-NO" sz="1600" kern="0" dirty="0"/>
          </a:p>
          <a:p>
            <a:endParaRPr lang="nb-NO" sz="1600" kern="0" dirty="0"/>
          </a:p>
          <a:p>
            <a:endParaRPr lang="nb-NO" sz="1600" kern="0" dirty="0"/>
          </a:p>
          <a:p>
            <a:endParaRPr lang="nb-NO" sz="1600" kern="0" dirty="0"/>
          </a:p>
          <a:p>
            <a:endParaRPr lang="nb-NO" sz="1600" kern="0" dirty="0"/>
          </a:p>
          <a:p>
            <a:endParaRPr lang="nb-NO" sz="1600" kern="0" dirty="0"/>
          </a:p>
          <a:p>
            <a:endParaRPr lang="nb-NO" sz="1600" kern="0" dirty="0"/>
          </a:p>
        </p:txBody>
      </p:sp>
    </p:spTree>
    <p:extLst>
      <p:ext uri="{BB962C8B-B14F-4D97-AF65-F5344CB8AC3E}">
        <p14:creationId xmlns:p14="http://schemas.microsoft.com/office/powerpoint/2010/main" val="538442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1209328"/>
            <a:ext cx="9073008" cy="650875"/>
          </a:xfrm>
        </p:spPr>
        <p:txBody>
          <a:bodyPr/>
          <a:lstStyle/>
          <a:p>
            <a:r>
              <a:rPr lang="nb-NO" dirty="0"/>
              <a:t>Fotodioder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2001416"/>
            <a:ext cx="9073008" cy="4455765"/>
          </a:xfrm>
        </p:spPr>
        <p:txBody>
          <a:bodyPr/>
          <a:lstStyle/>
          <a:p>
            <a:r>
              <a:rPr lang="nb-NO" dirty="0"/>
              <a:t>En fotodiode opererer i revers-modus og vil lede en strøm som er proporsjonal med lyset som treffer den: Lyset tilfører energi som øker reversstrømmen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29</a:t>
            </a:fld>
            <a:endParaRPr lang="nb-NO" dirty="0"/>
          </a:p>
        </p:txBody>
      </p:sp>
      <p:pic>
        <p:nvPicPr>
          <p:cNvPr id="8" name="Picture 4" descr="fg16_05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0" y="3873624"/>
            <a:ext cx="5728228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fg16_05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26" y="3656719"/>
            <a:ext cx="2752740" cy="2162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6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typer </a:t>
            </a:r>
            <a:r>
              <a:rPr lang="nb-NO" dirty="0" err="1"/>
              <a:t>admittans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Forholdet mellom strøm og spenning (</a:t>
            </a:r>
            <a:r>
              <a:rPr lang="nb-NO" sz="2000" i="1" dirty="0"/>
              <a:t>I/V</a:t>
            </a:r>
            <a:r>
              <a:rPr lang="nb-NO" sz="2000" dirty="0"/>
              <a:t>) kalles </a:t>
            </a:r>
            <a:r>
              <a:rPr lang="nb-NO" sz="2000" i="1" dirty="0"/>
              <a:t>admittans, </a:t>
            </a:r>
            <a:r>
              <a:rPr lang="nb-NO" sz="2000" dirty="0"/>
              <a:t>og er det motsatte av impedans.</a:t>
            </a:r>
          </a:p>
          <a:p>
            <a:pPr marL="51435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>
              <a:buNone/>
            </a:pPr>
            <a:endParaRPr lang="nb-NO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12418" y="3060377"/>
            <a:ext cx="2664296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Admittans</a:t>
            </a:r>
          </a:p>
        </p:txBody>
      </p:sp>
      <p:cxnSp>
        <p:nvCxnSpPr>
          <p:cNvPr id="8" name="Straight Arrow Connector 7"/>
          <p:cNvCxnSpPr>
            <a:stCxn id="7" idx="2"/>
            <a:endCxn id="10" idx="0"/>
          </p:cNvCxnSpPr>
          <p:nvPr/>
        </p:nvCxnSpPr>
        <p:spPr bwMode="auto">
          <a:xfrm flipH="1">
            <a:off x="2068302" y="3492425"/>
            <a:ext cx="2376264" cy="4078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11" idx="0"/>
          </p:cNvCxnSpPr>
          <p:nvPr/>
        </p:nvCxnSpPr>
        <p:spPr bwMode="auto">
          <a:xfrm>
            <a:off x="4444566" y="3492425"/>
            <a:ext cx="1953614" cy="453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64146" y="3900288"/>
            <a:ext cx="280831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Konduktans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 </a:t>
            </a:r>
            <a:r>
              <a:rPr lang="nb-NO" sz="1800" dirty="0">
                <a:latin typeface="+mn-lt"/>
              </a:rPr>
              <a:t>(frekvensuavhengig)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57310" y="3945632"/>
            <a:ext cx="288174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Suceptans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>
                <a:latin typeface="+mn-lt"/>
              </a:rPr>
              <a:t>(frekvensavhengig)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77812" y="5651675"/>
            <a:ext cx="2664296" cy="720080"/>
          </a:xfrm>
          <a:prstGeom prst="rect">
            <a:avLst/>
          </a:prstGeom>
          <a:solidFill>
            <a:srgbClr val="95A9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Kapasitiv </a:t>
            </a:r>
            <a:r>
              <a:rPr lang="nb-NO" sz="1800" dirty="0">
                <a:latin typeface="+mn-lt"/>
              </a:rPr>
              <a:t>suceptans</a:t>
            </a:r>
            <a:endParaRPr kumimoji="0" 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69180" y="5674680"/>
            <a:ext cx="2664296" cy="720080"/>
          </a:xfrm>
          <a:prstGeom prst="rect">
            <a:avLst/>
          </a:prstGeom>
          <a:solidFill>
            <a:srgbClr val="95A9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dirty="0">
                <a:latin typeface="+mn-lt"/>
              </a:rPr>
              <a:t>Induktiv </a:t>
            </a:r>
            <a:r>
              <a:rPr lang="nb-NO" sz="1800" dirty="0">
                <a:latin typeface="+mn-lt"/>
              </a:rPr>
              <a:t>suceptans</a:t>
            </a:r>
            <a:endParaRPr kumimoji="0" 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4" name="Straight Arrow Connector 13"/>
          <p:cNvCxnSpPr>
            <a:stCxn id="11" idx="2"/>
            <a:endCxn id="13" idx="0"/>
          </p:cNvCxnSpPr>
          <p:nvPr/>
        </p:nvCxnSpPr>
        <p:spPr bwMode="auto">
          <a:xfrm flipH="1">
            <a:off x="3801328" y="4665712"/>
            <a:ext cx="2596852" cy="1008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  <a:endCxn id="12" idx="0"/>
          </p:cNvCxnSpPr>
          <p:nvPr/>
        </p:nvCxnSpPr>
        <p:spPr bwMode="auto">
          <a:xfrm>
            <a:off x="6398180" y="4665712"/>
            <a:ext cx="1911780" cy="9859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7" descr="https://encrypted-tbn3.gstatic.com/images?q=tbn:ANd9GcQsoRU9JQrFp0tJBaP7MO3CJMAFDE4qcRJLydo1ymyGpbdr24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18" y="6490143"/>
            <a:ext cx="1584176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files.ranto.webnode.com/200000042-8466e85613/resis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86" y="4692376"/>
            <a:ext cx="15049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://clipartist.info/openclipart.org/SVG/rsamurti/rsa_iec_capacitor_symbol_1-555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85" y="6430046"/>
            <a:ext cx="1765733" cy="5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66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58019"/>
            <a:ext cx="9073008" cy="639342"/>
          </a:xfrm>
        </p:spPr>
        <p:txBody>
          <a:bodyPr/>
          <a:lstStyle/>
          <a:p>
            <a:r>
              <a:rPr lang="nb-NO" dirty="0"/>
              <a:t>Zenerdiode - spenningsreferanse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1713384"/>
            <a:ext cx="9073008" cy="4743797"/>
          </a:xfrm>
        </p:spPr>
        <p:txBody>
          <a:bodyPr/>
          <a:lstStyle/>
          <a:p>
            <a:r>
              <a:rPr lang="nb-NO" sz="1800" dirty="0"/>
              <a:t>En Zener-diode tåler høy revers-spenning uten å ødelegges og er konstruert for å takle varierende strøm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Resistoren R sørger for at I</a:t>
            </a:r>
            <a:r>
              <a:rPr lang="nb-NO" sz="1800" baseline="-25000" dirty="0"/>
              <a:t>Z</a:t>
            </a:r>
            <a:r>
              <a:rPr lang="nb-NO" sz="1800" dirty="0"/>
              <a:t> ikke blir større enn I</a:t>
            </a:r>
            <a:r>
              <a:rPr lang="nb-NO" sz="1800" baseline="-25000" dirty="0"/>
              <a:t>Zmax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30</a:t>
            </a:fld>
            <a:endParaRPr lang="nb-NO" dirty="0"/>
          </a:p>
        </p:txBody>
      </p:sp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26E9A56-29C7-42A9-9BB0-C9E0D238B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07" y="2694219"/>
            <a:ext cx="3384376" cy="2254627"/>
          </a:xfrm>
          <a:prstGeom prst="rect">
            <a:avLst/>
          </a:prstGeom>
        </p:spPr>
      </p:pic>
      <p:pic>
        <p:nvPicPr>
          <p:cNvPr id="21" name="Picture 2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3B907F7-F20C-4860-B299-85B6DE25F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0" y="2709362"/>
            <a:ext cx="3881386" cy="24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05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1209328"/>
            <a:ext cx="9073008" cy="650875"/>
          </a:xfrm>
        </p:spPr>
        <p:txBody>
          <a:bodyPr/>
          <a:lstStyle/>
          <a:p>
            <a:r>
              <a:rPr lang="nb-NO" dirty="0"/>
              <a:t>Nøtt til neste 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2001417"/>
            <a:ext cx="9073008" cy="43204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Hvilke Boolske funksjoner utfører de to kretsene?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31</a:t>
            </a:fld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0" y="3225552"/>
            <a:ext cx="3276601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06" y="3090282"/>
            <a:ext cx="3248762" cy="27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8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Energi og effekt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073424"/>
            <a:ext cx="8754428" cy="4389120"/>
          </a:xfrm>
        </p:spPr>
        <p:txBody>
          <a:bodyPr/>
          <a:lstStyle/>
          <a:p>
            <a:r>
              <a:rPr lang="nb-NO" sz="2000" dirty="0"/>
              <a:t>Energi er ”evnen til å utføre arbeid”</a:t>
            </a:r>
          </a:p>
          <a:p>
            <a:r>
              <a:rPr lang="nb-NO" sz="2000" dirty="0"/>
              <a:t>Energi måles i joule (J) og er uttrykt ved grunnenhetene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i="1" dirty="0"/>
              <a:t>Effekt P </a:t>
            </a:r>
            <a:r>
              <a:rPr lang="nb-NO" sz="2000" dirty="0"/>
              <a:t>måles i </a:t>
            </a:r>
            <a:r>
              <a:rPr lang="nb-NO" sz="2000" i="1" dirty="0"/>
              <a:t>watt (W), </a:t>
            </a:r>
            <a:r>
              <a:rPr lang="nb-NO" sz="2000" dirty="0"/>
              <a:t>defineres som ”arbeid per tidsenhet”</a:t>
            </a:r>
            <a:r>
              <a:rPr lang="en-US" sz="2000" dirty="0"/>
              <a:t> </a:t>
            </a:r>
            <a:r>
              <a:rPr lang="nb-NO" sz="2000" dirty="0"/>
              <a:t>og uttrykkes 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</a:t>
            </a:fld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367498"/>
              </p:ext>
            </p:extLst>
          </p:nvPr>
        </p:nvGraphicFramePr>
        <p:xfrm>
          <a:off x="2176315" y="3009528"/>
          <a:ext cx="1656472" cy="94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419040" progId="Equation.3">
                  <p:embed/>
                </p:oleObj>
              </mc:Choice>
              <mc:Fallback>
                <p:oleObj name="Equation" r:id="rId3" imgW="736560" imgH="419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315" y="3009528"/>
                        <a:ext cx="1656472" cy="941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8152"/>
              </p:ext>
            </p:extLst>
          </p:nvPr>
        </p:nvGraphicFramePr>
        <p:xfrm>
          <a:off x="2752378" y="4953744"/>
          <a:ext cx="739355" cy="81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393480" progId="Equation.3">
                  <p:embed/>
                </p:oleObj>
              </mc:Choice>
              <mc:Fallback>
                <p:oleObj name="Equation" r:id="rId5" imgW="355320" imgH="393480" progId="Equation.3">
                  <p:embed/>
                  <p:pic>
                    <p:nvPicPr>
                      <p:cNvPr id="38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378" y="4953744"/>
                        <a:ext cx="739355" cy="816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655" name="Picture 119" descr="http://static3.wikia.nocookie.net/__cb20130728183056/psi/images/3/3e/Energy_ball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30" y="4521696"/>
            <a:ext cx="2614835" cy="19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3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Effekt, spenning og strøm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14" y="2113280"/>
            <a:ext cx="9577064" cy="4389120"/>
          </a:xfrm>
        </p:spPr>
        <p:txBody>
          <a:bodyPr/>
          <a:lstStyle/>
          <a:p>
            <a:r>
              <a:rPr lang="nb-NO" sz="2000" dirty="0"/>
              <a:t>Når en strøm </a:t>
            </a:r>
            <a:r>
              <a:rPr lang="nb-NO" sz="2000" i="1" dirty="0"/>
              <a:t>I</a:t>
            </a:r>
            <a:r>
              <a:rPr lang="nb-NO" sz="2000" dirty="0"/>
              <a:t> går gjennom et element med spenning </a:t>
            </a:r>
            <a:r>
              <a:rPr lang="nb-NO" sz="2000" i="1" dirty="0"/>
              <a:t>V</a:t>
            </a:r>
            <a:r>
              <a:rPr lang="nb-NO" sz="2000" dirty="0"/>
              <a:t> over terminalene, er effekten gitt ved </a:t>
            </a:r>
            <a:r>
              <a:rPr lang="nb-NO" sz="2000" i="1" dirty="0"/>
              <a:t>P=VI</a:t>
            </a:r>
          </a:p>
          <a:p>
            <a:r>
              <a:rPr lang="nb-NO" sz="2000" dirty="0"/>
              <a:t>Effekt kan både være </a:t>
            </a:r>
            <a:r>
              <a:rPr lang="nb-NO" sz="2000" b="1" dirty="0"/>
              <a:t>positiv</a:t>
            </a:r>
            <a:r>
              <a:rPr lang="nb-NO" sz="2000" dirty="0"/>
              <a:t> og </a:t>
            </a:r>
            <a:r>
              <a:rPr lang="nb-NO" sz="2000" b="1" dirty="0"/>
              <a:t>negativ</a:t>
            </a:r>
            <a:r>
              <a:rPr lang="nb-NO" sz="2000" dirty="0"/>
              <a:t>:</a:t>
            </a:r>
          </a:p>
          <a:p>
            <a:pPr marL="514350" lvl="1" indent="0">
              <a:buNone/>
            </a:pPr>
            <a:r>
              <a:rPr lang="nb-NO" sz="1800" dirty="0"/>
              <a:t>Positiv</a:t>
            </a:r>
            <a:r>
              <a:rPr lang="nb-NO" sz="1800" b="1" dirty="0"/>
              <a:t>: </a:t>
            </a:r>
            <a:r>
              <a:rPr lang="nb-NO" sz="1800" dirty="0"/>
              <a:t>Elementet </a:t>
            </a:r>
            <a:r>
              <a:rPr lang="nb-NO" sz="1800" i="1" dirty="0"/>
              <a:t>absorberer</a:t>
            </a:r>
            <a:r>
              <a:rPr lang="nb-NO" sz="1800" dirty="0"/>
              <a:t> effekt (og gjør effekten om til en annen energiform)</a:t>
            </a:r>
          </a:p>
          <a:p>
            <a:pPr marL="514350" lvl="1" indent="0">
              <a:buNone/>
            </a:pPr>
            <a:r>
              <a:rPr lang="nb-NO" sz="1800" dirty="0"/>
              <a:t>Negativ</a:t>
            </a:r>
            <a:r>
              <a:rPr lang="nb-NO" sz="1800" b="1" dirty="0"/>
              <a:t>: </a:t>
            </a:r>
            <a:r>
              <a:rPr lang="nb-NO" sz="1800" dirty="0"/>
              <a:t>Elementet </a:t>
            </a:r>
            <a:r>
              <a:rPr lang="nb-NO" sz="1800" i="1" dirty="0"/>
              <a:t>leverer</a:t>
            </a:r>
            <a:r>
              <a:rPr lang="nb-NO" sz="1800" dirty="0"/>
              <a:t> effekt (til andre elementer i kretsen)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67651" name="Picture 67" descr="http://upload.wikimedia.org/wikipedia/commons/5/59/Electric_load_animation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11" y="4128318"/>
            <a:ext cx="2160240" cy="25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3" name="Picture 69" descr="http://upload.wikimedia.org/wikipedia/commons/7/77/Electric_power_source_animation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96" y="4089411"/>
            <a:ext cx="2251429" cy="26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3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Energitap i resistorer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289032" cy="4389120"/>
          </a:xfrm>
        </p:spPr>
        <p:txBody>
          <a:bodyPr/>
          <a:lstStyle/>
          <a:p>
            <a:r>
              <a:rPr lang="nb-NO" sz="2000" dirty="0"/>
              <a:t>Resistans gjør at en del av energien til elektroner i bevegelse blir til </a:t>
            </a:r>
            <a:r>
              <a:rPr lang="nb-NO" sz="2000" i="1" dirty="0"/>
              <a:t>varme </a:t>
            </a:r>
            <a:r>
              <a:rPr lang="nb-NO" sz="2000" dirty="0"/>
              <a:t>eller </a:t>
            </a:r>
            <a:r>
              <a:rPr lang="nb-NO" sz="2000" i="1" dirty="0"/>
              <a:t>lys</a:t>
            </a:r>
            <a:endParaRPr lang="nb-NO" sz="2000" dirty="0"/>
          </a:p>
          <a:p>
            <a:pPr lvl="1"/>
            <a:r>
              <a:rPr lang="nb-NO" sz="1800" dirty="0"/>
              <a:t>Ønsket: Produksjon av varme eller lys (f.eks. varmeovner eller lyspærer)</a:t>
            </a:r>
          </a:p>
          <a:p>
            <a:pPr lvl="1"/>
            <a:r>
              <a:rPr lang="nb-NO" sz="1800" dirty="0"/>
              <a:t>Uønsket: Overføringstap eller varme som må ledes bort</a:t>
            </a:r>
          </a:p>
          <a:p>
            <a:pPr lvl="1"/>
            <a:endParaRPr lang="nb-NO" sz="1800" dirty="0"/>
          </a:p>
          <a:p>
            <a:r>
              <a:rPr lang="nb-NO" sz="2000" dirty="0"/>
              <a:t>Effekt er gitt av følgende formel: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6</a:t>
            </a:fld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73117"/>
              </p:ext>
            </p:extLst>
          </p:nvPr>
        </p:nvGraphicFramePr>
        <p:xfrm>
          <a:off x="3832498" y="4852724"/>
          <a:ext cx="2304256" cy="92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419040" progId="Equation.3">
                  <p:embed/>
                </p:oleObj>
              </mc:Choice>
              <mc:Fallback>
                <p:oleObj name="Equation" r:id="rId3" imgW="1041120" imgH="419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498" y="4852724"/>
                        <a:ext cx="2304256" cy="924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58" descr="data:image/jpeg;base64,/9j/4AAQSkZJRgABAQAAAQABAAD/2wCEAAkGBw8QDw8PDxQPDw8PDw0PDw4NDw8PDw8PFBQWFhQRFBQYHCggGBolHBQUITEhJSkrLi4uFx8zODMsNygtLiwBCgoKDg0OGhAQFywkHCQsLSwuLCwsLCwsLCwsLC0sLCwsLCwsLCwuLCwsLDcsLCwsLCwsLCwsLCwsLCwsLCwsLP/AABEIAPQAzwMBIgACEQEDEQH/xAAcAAACAwEBAQEAAAAAAAAAAAABAgADBAUGCAf/xABJEAACAgEBBAcEBgYGCAcAAAABAgADEQQFEiExBhMiQVFxgTJhkbEjQlJyocEHFHOCg9EzNENikrIkRFNjdKKzwhUWNaPh8PH/xAAaAQADAQEBAQAAAAAAAAAAAAABAgMABAUG/8QALREAAgIBBAAFAQgDAAAAAAAAAAECERIDITFBIjJRgcHwBBMjYXGRsdEzQqH/2gAMAwEAAhEDEQA/AN4WMFlm7CFn0dnxlCYjBY4WWKkFhorCR1SWhI4SK2OolapLlSMqy1REbKKJWEjqksCx1WLZVRECQ7kuCQ7sWx8Sjdh3ZaVkCzWDErCx1WMFlirA2MolZWDcl2JAILGxKGSL1c0lYN2GwYFQSNuSwLG3YLColBSIUmrdilZrA4Gbci3J2T6fOat2V3Dsn0hsGJw92QLLSIAJ0WcVCgSxRIFjqsDYUhlEcCRRHAilEACWKIAJYoisdIZVlirKdVqqqV37WVF8WPP3Ad88/q+kd9uRpK91f9tdz8wv84FFso5RjyeoYgDJIAHMkgAes5Gq6UaGtiptVmAJK1BrDw94GJ5ptDZd2tS9txJxuklU48OXLHH1mqrY6ouRSqDGc76ZHPn3d3f4HwhwS5Yq1XLhGw9NaCcV06p/4YT14mIOmQzx016r9oss0V7LpRcvYoGOPssOAJIzjjgA/CVvs/SEht92zkKUU7vA7p9kY55mSiF/efVDJ0xp+tTq1GcbwqDL+Bm/TdJtE53RaEPhYrJ+JGJjfRgIBUGwRkDdAweQDBuPh8JibYNpGStbnhksRj4Dj6ZM1QfZstRdfXsewRgRkEEHvBBHxjhZ42vZ9lPGpnpbvCk7h/dM6Gl6QW1nGoTeX/a1c/MrA9N9GjrriSo9IVi7sGk1Vdy79TB193MeY7pduyPB07PdCBYcSwLIVgsNFJEUiWlYu7GsVorxEuHZPpLsRLx2T6fOawUccpIK5r3JAkvkcmBnFcsFcvCRgkGQygUhId2XBIdyLY2BUFnL2ltkVk1UgWXd/wBiv7x7z7ou1doszGig8RwstH1fFV98o0OhC4VRxPM95PiY8V2xJPpGWvZzWP1l5Ntn972V9wHdOzRoAAN/sjuXv+HdLawE4Lgt3t3DylqJ485pSbDGCXO5AEHBVHmRk58eMVqgeYHwH/3vMvCRgkmV3ZnFI5YGByGBgd0PVzUEkKTWDEybkYCX7kG5DYKZXvZ4MMj3zPdoFb2f8JmzckKwXXAWsvMedfRPW/WUsarB4ey3uInb2PtwWEVXAV3d32LPunx90tdA3BvjOZtDZwYcR5Ecx7xHtT2ZNKWm7jx6Hqwsm7OBsLa7Bhp9Qe1yrtP1v7re/wB89Hic04uLpndpzjqRtFJWIVl7CIRAmFoq3ZTqvZPp85pIlGqHZPp84wjRk3YQsYCOBKWSoULGCw4jCCxqF3ZyNva4pims4tsGWYf2VfIt5nkP/idXVXrVW9jeyilj4n3D3nlPO6elmLWWf0lh3n8F8EHuA4Qx3C0krYuj0oVQAP5kzpqm6N0e0faPh7hJQmO14cvOXV1yjZzpd9gqrmlUhRJaqybZWMBAkISXBYd2LY+JXuwbsu3ZN2Cw4lG7AVl5WIVhsDRUFh3JaFjBZrNiZjXAa8jHf3TSyxCs1mxOHtHQhgfEcvcZ1uju0Tapqs/pa+883Xx84L688ZyLQ1Ni2pwKnj7x4SnnjTI76U8lx2evIilYaLQ6K68mAI/lGInId9JqyhhKNT7J9PnNLiZ9SOyfT5x0TaM4jCACNKkiQiARhAE423LN+yugeymLrPeckVr8QzfuiBF7pRpG3zZcf7V2dfuDsp/yqp9TNdQjw4N9o8LUPT+S4JwAlyLCiy1VgbJqIUEcSQZiFBxGAirLBAxkTEOIwMMWx6KsQYlhEGIbFaABDiEQ4gCkIVikS2TENmozMswaynIInUZZl1KcMx4vclONoq6NajG/Qfq9pPLvHy/Gdszyos6q+qzu3gG+63A/OerYRdZVK/UpoPw16FbCVXJ2T6S6LaOyfSTso0YBDiARwJYgACZtq2FNPcw9oVvu/eIwv4kTaFmDpB/QAfau0y+nWKT+AMVsrpQyml+aMFNQVVUclUKPIDE00JFUTRUsotkR1nlqNlyCWCKolgEVhSAZAISIQIA0MojiBYQeJHgAfQ5/kYrHQRHAgAjgRWMkAiJiWnxgUZGfnBYaECxgI5WTE1mxE3ZMR8QgTWGikrKLk4GbCJTYsMWLKJ5/aNeUb3ZnpdE+/VW32kQnzxxnE1qcGnT6PNnS1e4MPgxlNbyJ/mLoLejWREt5H0lxErsHAyCZZo5wjiVrLFnQzlRYs53SE/R1f8RT/wB06InO6RD6AN9i7TsfLrFB/AmIzp0HWpH9UUKZoqMzqOcuqMr0cmptNmtZYJSkuWIx0HErvvrrANjKgZ0rUuwUF2OFUZ5kk4AlwE5PSrZDazR26dG6uxureqznuWVurqfiuPWK2OludqiovxUZHiMY+MV6CtgOUOVr4c90Kzb55cSQyiZdla3r6KbgCOtqrfdIwVLAEqR3EHI9Jpc8VPgwB8m4fMj4RGm+yicY9G4UKeTJ5ZK/MRloHinq8zCOIjT9SqkvQTX18CqkcUs7QbCh8dkE45c/hNL1MPqjHiO0PjM9v1R4sPw7X/bLVYjkSPIwUzWn0JiQTj9NtpnT6DUXcWt6s1U4G83W2EIm6OZIJz6S/ozsv9U0Wm03fVSivjl1h7T4/eLQ2Bo6OIQIYQJgUKZVYJcZW8KBJHK1a85r6MD/AEVPvW/5zM2tOAx850Oj1W7paQe9S3+Ik/nKar/D9xdBeI2FZXavAy8iJYOE50zpcTiiXIIiiWqJ1s89IYCZtq6c2ae6sc2rcL97GV/HE1YhEQqtjgaK0WVo/wBtVPxE01TJpK+rsuo+w5dP2VnaHwOR6TYBx85WL2oT7THx5Ls01iXoJTXL1iMERsSRsSYijnH2Fit9VpeXU6hrawTkmjUfShscwOsa5B+znXdMqQOZBx5904m1R1Ou0Wp5JeLNBd5v9Jp2Pk6Ov8Wd8CKmNQazkA+IB+McSugcCPssR6cx+BEtisdIQ+0vk59eA/MywRF9s+5V/Et/IS0CBjI4ms+m2hp6uBTR1trLOfC6zep04/w/rB/dWdqcToiOsrv1p/17UPdXx/1ZAKtPj3FKw/nYZ3SILGoXEOJMQzGoUym3lLjKbe+NESRydp53cDm3ZHmeE9HTVuIqDkqqvwGJxdPX1moQfVr+kbzHL8Z6DEGvLhFNCHLK8RbF4S7ESwcJCy7icRZaoiKstUTtbPNig4hjQRB6OPt6ndNepX+y7FvvqY8/Q8fjGIyqsORnWZAwKkZBBBB7weYnF0FZrazSt9TDVE/WrPsn04j0jxkM45wxNVM1JMdZmpGjSIQLhDiAGMDJlTm9I9ntqNJfUnC0qHob7OorIsqb0dVmnY+uXU6enUJwW6pLAO9SwyVPvByPSa1M4nRv6G/XaLkKrhqqR/uNVvOQPK0XjyxEY6Vibb6TV6PULTYjHrKesDg4XILDd5E5wBx5cpG6WVCumzcfF2MKSqlM5GGJ4cxjhnnnlxm3pVUraLUllUlabCpIBKnHMHuM5Ot2dQukrK1VA9doeIrQHtXVBuOO8cDHilIz2Ov0a2wmtqbUIropsZAHxkhQOIx3ZJ/GDpde66R66iRdq2r0dJHNXvO4XH3VLv5IZ2EXgJxLfp9p1pzr2fQbm8P1rUZSv1WpbT/FEi2VSOzptOlVaVVjdrrRK0UclRQAo+AEfEfEOItjYleJDCYphQrEYzNq3wmfHJmkrkgDvmd6uuuCD2E5+QlI0uRasv2Lp91C59qw58lHKdCGCc0pZOzqjHFUSBxwjZkJijHGUSwCKgloE7WzzooXEmI2JIBqABMG2dOcJevt0kk45tUfaHpgH0986IhgumNHY5FuMhh7LjeH5yytpTXVuGyj7H0lXvqP1fTl6CFDLrdHPqxxltw9zahjiUVmXiIwxY6zjbT+i2hobx7N66jQW+GSvX0k+RqsX+JO0s5XS7Tu+hvasZtoCaqkDvu07C1B6lMepk5FYmjpP/UdV+ws+UwbQ/qdf7bQf9euadu6pLNnW2KRuXacMhJABFijd4+ombaKn9Tr91ugb06+vJjafyNPr3+D0oE4PQw9ZVqNWeet1mpuU/7lG6mj06ulD+9L+lOrerR2dUcXXdXpaDzxdewqRvQvvfuzo6DRpRVVRWMV0111IPBEUKPwEiVRpkMEkUYUxTGMrbjgDmY6JsSyzcRn7z2V8+8zVs/TbicfabifyEzUp1l2OaU8PNv/AN+U6uImpKlRXTjvfp9MQiKZYYhkkVEkYwmI0YVnOWWCIsYTqZxIaAwyQBBDCBDiA1HP2nSexcnF6STj7dZ9pfz9JQ4GcrxVgGU+KnlOvicqxN1mq8B1tX3Ce2voePrHhLcMo5Qa7W6+f7/ceqaFmWozUkeRzxLlmDb+rsros6hUsvau4112EhW3ELHOOfLGOHEjiOc3rOdtdt16H55/WasDvLUswH/tyReJk6L6TTvs7QZVrkGj0/VrqWDqFaoDBRQFJwSMkHvm99k6ZgFNKbo3eyo3Bw4qezjlgY8pl6FJu7N2eG7tFpMgHxrWbatpUWO1ddtT2J7daWKzrjnkA5ECSGcn6nnOnWt/VU2cyFmKa+gVV3dus/R2Jl2GGIUPnvOcT2Okv6yuuzG7voj7uc43lBx+M8H+lGveTZ5Gf626qB3u1FhT/mQfEz3lNe6qr9lVX4DEVodeVMtzBJBAZgYyp7N1Gce0exWO8u3hHs8O88BH09YezPNKeyPA2H2m9IdkjJNs0aDTdXWF7+bHxY85pghnM227Z0pJKkKYhEsMGJgleIrCW4gIhsFHKEMUR52M4ESGCMIAhEbEAhijoOJytvdharx/ZWrvfs37LfOdYCYtuUdZpr08an+IGR8povcZbbmULgkfDymmuYdBd1lVT/brRviAZvSWfBzOOMmi0ThdPLCmzdVapw1KrapxnG6wz8QWHrO6Jw+nOW0F1ShWa/cpAbOO0wzwHEnHIeJHdmT3vYpE810u2vqU2cldPV6Ovd0te9Zcg1NtG5uutajgCMclLHdGe/hytt07Mq0tduzLRXr1er9XZNRvWWNnDCwbxGDk5yMZ58MzpbW2ebNk1I/HqqqyTzwVXjz58sTi39CErqqfsdmypOyjb1gdgp3iWI5E8gJT7t/6iLUi1ckeh1+0LNY+yhZS9KDadP0jlSlxFdx7IByBgHny4cZ+iCeE2rSy6zZYA6xaL3ewAhQjNuIG5jj9KSPUcyBPeCTnHErCefVEgkMkmOVXWboLd44L948BN2jq3EVfAZPmec5lvatqT+8WPkOE7Ig1dkkU0l2GSSSc5YkkkkxgGK0JMQmFAOYscRQI4nYzhSBJGiwBGBjCII4gYyHES1Mqy+KsPiI4hAiWPR5Xo2+dLTnmAyn91iPyncScXYiYRk+xfepH75P5zt1rOmRCa8bHE4HSUk36FO7ftfHvVeHznoQJ53pJ/WtD7/1n/KIkeR4rn9H/AAzDrgP/AA60dwGoHwZx+Uv2gPoah43UfPP5SjaH/p13nq/+pZNG0P6Kj9vT8ml4nM+vf4NHSDlae9NKzr7iHDA/FB8J6Ok9lfIfKeb2/wCxqv8Agz/maekp9lfISM/Kv1LwGxCeUgkYyJUyaQZ1P3a2/Ej+U7InI2cP9Is91a/HJnWi63m9iul5RsyQQyBUkBhgMJhGixjDiEBzBGEAjCdTOJBghhxANQAI4EgEYCK2MkQCMBCBGERsokc7V6YJl1GA7ZfHc2ODfkfSCk8Mzdq63aqxaygsKOENilkD44bwHEjM+ftvdLtZW7AWujFid7T6h+q59ykymnJVTYutCTqSV9f0fvBdRzIHnPL9K9bQuo0Ra2pd17gQzgHis/Fv/Pm01UqNU7DwsrrsP+JlJ/GcnaHSPVXlTdYr7u9u7yVjnwOeEfKK7JxWp6Kqa77VH7jtfW6cbPvVbqyT+snHWITxew8h5zXr7kaqgqysOvp4qQRybwnzmNWQCBucc54KT6eE2V7ZdV3QtPHGWCANwzw4HHf4Ro6seyctGe1H0d0gx1Or5f1UDPuPWcM+k9BSOyv3R8p8yVdNdYEsrzWVsQIw6tQd0Z4AjHiZ0tL+kraSEkNRkknL1g7vHOBxmk4ONJ/8DFTXKX7n0YZWckgDmTgT8O0X6T9pH27NOc9y1KSPRcz9X6B7Vv1VRttrsAIO7e4rRG443UUHePfkkCTaqNlF4nR6eulVZiOZ3QT44EsgknM2dQwhghEASQERpIDCYkMYwGExzBCI4qMYVzpyRy4MSERxXD1cGSDgxQI4EISMFiNlFEghEIWHdi2PRBPkfpEe35s/5T65YcD5GfI3SJSGHr+URl4L8Kft8nFJiZhMWAmGCSSYwQYwcxIYbMa9NY2RxPMT6T/Q87Ns9mZix69lBJzhQiAAeAnzXohl18x859Mfogrxs3+PZ/lWXj/il7CVue1hAhxCBIDAhEmIcQGJDJDMEXEhEaQzGBuCTcEkkASbgk3BJJMYG6JN0QyTGJuyYkkmAECfgf6Zuj2mp1INSlOsTrCoPZDEnO6O4cOUkkeHJj8iuTBlUkkDMSSSSAxIYJJjHV2DSGtQHPtCfWvRjZtWn0lKVAhSi2NlixLsBk8YJJSXkQq5Z1cSYkkkhiYkxJJMYOJJJJjEkMEkxj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181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0" descr="data:image/jpeg;base64,/9j/4AAQSkZJRgABAQAAAQABAAD/2wCEAAkGBw8QDw8PDxQPDw8PDw0PDw4NDw8PDw8PFBQWFhQRFBQYHCggGBolHBQUITEhJSkrLi4uFx8zODMsNygtLiwBCgoKDg0OGhAQFywkHCQsLSwuLCwsLCwsLCwsLC0sLCwsLCwsLCwuLCwsLDcsLCwsLCwsLCwsLCwsLCwsLCwsLP/AABEIAPQAzwMBIgACEQEDEQH/xAAcAAACAwEBAQEAAAAAAAAAAAABAgADBAUGCAf/xABJEAACAgEBBAcEBgYGCAcAAAABAgADEQQFEiExBhMiQVFxgTJhkbEjQlJyocEHFHOCg9EzNENikrIkRFNjdKKzwhUWNaPh8PH/xAAaAQADAQEBAQAAAAAAAAAAAAABAgMABAUG/8QALREAAgIBBAAFAQgDAAAAAAAAAAECERIDITFBIjJRgcHwBBMjYXGRsdEzQqH/2gAMAwEAAhEDEQA/AN4WMFlm7CFn0dnxlCYjBY4WWKkFhorCR1SWhI4SK2OolapLlSMqy1REbKKJWEjqksCx1WLZVRECQ7kuCQ7sWx8Sjdh3ZaVkCzWDErCx1WMFlirA2MolZWDcl2JAILGxKGSL1c0lYN2GwYFQSNuSwLG3YLColBSIUmrdilZrA4Gbci3J2T6fOat2V3Dsn0hsGJw92QLLSIAJ0WcVCgSxRIFjqsDYUhlEcCRRHAilEACWKIAJYoisdIZVlirKdVqqqV37WVF8WPP3Ad88/q+kd9uRpK91f9tdz8wv84FFso5RjyeoYgDJIAHMkgAes5Gq6UaGtiptVmAJK1BrDw94GJ5ptDZd2tS9txJxuklU48OXLHH1mqrY6ouRSqDGc76ZHPn3d3f4HwhwS5Yq1XLhGw9NaCcV06p/4YT14mIOmQzx016r9oss0V7LpRcvYoGOPssOAJIzjjgA/CVvs/SEht92zkKUU7vA7p9kY55mSiF/efVDJ0xp+tTq1GcbwqDL+Bm/TdJtE53RaEPhYrJ+JGJjfRgIBUGwRkDdAweQDBuPh8JibYNpGStbnhksRj4Dj6ZM1QfZstRdfXsewRgRkEEHvBBHxjhZ42vZ9lPGpnpbvCk7h/dM6Gl6QW1nGoTeX/a1c/MrA9N9GjrriSo9IVi7sGk1Vdy79TB193MeY7pduyPB07PdCBYcSwLIVgsNFJEUiWlYu7GsVorxEuHZPpLsRLx2T6fOawUccpIK5r3JAkvkcmBnFcsFcvCRgkGQygUhId2XBIdyLY2BUFnL2ltkVk1UgWXd/wBiv7x7z7ou1doszGig8RwstH1fFV98o0OhC4VRxPM95PiY8V2xJPpGWvZzWP1l5Ntn972V9wHdOzRoAAN/sjuXv+HdLawE4Lgt3t3DylqJ485pSbDGCXO5AEHBVHmRk58eMVqgeYHwH/3vMvCRgkmV3ZnFI5YGByGBgd0PVzUEkKTWDEybkYCX7kG5DYKZXvZ4MMj3zPdoFb2f8JmzckKwXXAWsvMedfRPW/WUsarB4ey3uInb2PtwWEVXAV3d32LPunx90tdA3BvjOZtDZwYcR5Ecx7xHtT2ZNKWm7jx6Hqwsm7OBsLa7Bhp9Qe1yrtP1v7re/wB89Hic04uLpndpzjqRtFJWIVl7CIRAmFoq3ZTqvZPp85pIlGqHZPp84wjRk3YQsYCOBKWSoULGCw4jCCxqF3ZyNva4pims4tsGWYf2VfIt5nkP/idXVXrVW9jeyilj4n3D3nlPO6elmLWWf0lh3n8F8EHuA4Qx3C0krYuj0oVQAP5kzpqm6N0e0faPh7hJQmO14cvOXV1yjZzpd9gqrmlUhRJaqybZWMBAkISXBYd2LY+JXuwbsu3ZN2Cw4lG7AVl5WIVhsDRUFh3JaFjBZrNiZjXAa8jHf3TSyxCs1mxOHtHQhgfEcvcZ1uju0Tapqs/pa+883Xx84L688ZyLQ1Ni2pwKnj7x4SnnjTI76U8lx2evIilYaLQ6K68mAI/lGInId9JqyhhKNT7J9PnNLiZ9SOyfT5x0TaM4jCACNKkiQiARhAE423LN+yugeymLrPeckVr8QzfuiBF7pRpG3zZcf7V2dfuDsp/yqp9TNdQjw4N9o8LUPT+S4JwAlyLCiy1VgbJqIUEcSQZiFBxGAirLBAxkTEOIwMMWx6KsQYlhEGIbFaABDiEQ4gCkIVikS2TENmozMswaynIInUZZl1KcMx4vclONoq6NajG/Qfq9pPLvHy/Gdszyos6q+qzu3gG+63A/OerYRdZVK/UpoPw16FbCVXJ2T6S6LaOyfSTso0YBDiARwJYgACZtq2FNPcw9oVvu/eIwv4kTaFmDpB/QAfau0y+nWKT+AMVsrpQyml+aMFNQVVUclUKPIDE00JFUTRUsotkR1nlqNlyCWCKolgEVhSAZAISIQIA0MojiBYQeJHgAfQ5/kYrHQRHAgAjgRWMkAiJiWnxgUZGfnBYaECxgI5WTE1mxE3ZMR8QgTWGikrKLk4GbCJTYsMWLKJ5/aNeUb3ZnpdE+/VW32kQnzxxnE1qcGnT6PNnS1e4MPgxlNbyJ/mLoLejWREt5H0lxErsHAyCZZo5wjiVrLFnQzlRYs53SE/R1f8RT/wB06InO6RD6AN9i7TsfLrFB/AmIzp0HWpH9UUKZoqMzqOcuqMr0cmptNmtZYJSkuWIx0HErvvrrANjKgZ0rUuwUF2OFUZ5kk4AlwE5PSrZDazR26dG6uxureqznuWVurqfiuPWK2OludqiovxUZHiMY+MV6CtgOUOVr4c90Kzb55cSQyiZdla3r6KbgCOtqrfdIwVLAEqR3EHI9Jpc8VPgwB8m4fMj4RGm+yicY9G4UKeTJ5ZK/MRloHinq8zCOIjT9SqkvQTX18CqkcUs7QbCh8dkE45c/hNL1MPqjHiO0PjM9v1R4sPw7X/bLVYjkSPIwUzWn0JiQTj9NtpnT6DUXcWt6s1U4G83W2EIm6OZIJz6S/ozsv9U0Wm03fVSivjl1h7T4/eLQ2Bo6OIQIYQJgUKZVYJcZW8KBJHK1a85r6MD/AEVPvW/5zM2tOAx850Oj1W7paQe9S3+Ik/nKar/D9xdBeI2FZXavAy8iJYOE50zpcTiiXIIiiWqJ1s89IYCZtq6c2ae6sc2rcL97GV/HE1YhEQqtjgaK0WVo/wBtVPxE01TJpK+rsuo+w5dP2VnaHwOR6TYBx85WL2oT7THx5Ls01iXoJTXL1iMERsSRsSYijnH2Fit9VpeXU6hrawTkmjUfShscwOsa5B+znXdMqQOZBx5904m1R1Ou0Wp5JeLNBd5v9Jp2Pk6Ov8Wd8CKmNQazkA+IB+McSugcCPssR6cx+BEtisdIQ+0vk59eA/MywRF9s+5V/Et/IS0CBjI4ms+m2hp6uBTR1trLOfC6zep04/w/rB/dWdqcToiOsrv1p/17UPdXx/1ZAKtPj3FKw/nYZ3SILGoXEOJMQzGoUym3lLjKbe+NESRydp53cDm3ZHmeE9HTVuIqDkqqvwGJxdPX1moQfVr+kbzHL8Z6DEGvLhFNCHLK8RbF4S7ESwcJCy7icRZaoiKstUTtbPNig4hjQRB6OPt6ndNepX+y7FvvqY8/Q8fjGIyqsORnWZAwKkZBBBB7weYnF0FZrazSt9TDVE/WrPsn04j0jxkM45wxNVM1JMdZmpGjSIQLhDiAGMDJlTm9I9ntqNJfUnC0qHob7OorIsqb0dVmnY+uXU6enUJwW6pLAO9SwyVPvByPSa1M4nRv6G/XaLkKrhqqR/uNVvOQPK0XjyxEY6Vibb6TV6PULTYjHrKesDg4XILDd5E5wBx5cpG6WVCumzcfF2MKSqlM5GGJ4cxjhnnnlxm3pVUraLUllUlabCpIBKnHMHuM5Ot2dQukrK1VA9doeIrQHtXVBuOO8cDHilIz2Ov0a2wmtqbUIropsZAHxkhQOIx3ZJ/GDpde66R66iRdq2r0dJHNXvO4XH3VLv5IZ2EXgJxLfp9p1pzr2fQbm8P1rUZSv1WpbT/FEi2VSOzptOlVaVVjdrrRK0UclRQAo+AEfEfEOItjYleJDCYphQrEYzNq3wmfHJmkrkgDvmd6uuuCD2E5+QlI0uRasv2Lp91C59qw58lHKdCGCc0pZOzqjHFUSBxwjZkJijHGUSwCKgloE7WzzooXEmI2JIBqABMG2dOcJevt0kk45tUfaHpgH0986IhgumNHY5FuMhh7LjeH5yytpTXVuGyj7H0lXvqP1fTl6CFDLrdHPqxxltw9zahjiUVmXiIwxY6zjbT+i2hobx7N66jQW+GSvX0k+RqsX+JO0s5XS7Tu+hvasZtoCaqkDvu07C1B6lMepk5FYmjpP/UdV+ws+UwbQ/qdf7bQf9euadu6pLNnW2KRuXacMhJABFijd4+ombaKn9Tr91ugb06+vJjafyNPr3+D0oE4PQw9ZVqNWeet1mpuU/7lG6mj06ulD+9L+lOrerR2dUcXXdXpaDzxdewqRvQvvfuzo6DRpRVVRWMV0111IPBEUKPwEiVRpkMEkUYUxTGMrbjgDmY6JsSyzcRn7z2V8+8zVs/TbicfabifyEzUp1l2OaU8PNv/AN+U6uImpKlRXTjvfp9MQiKZYYhkkVEkYwmI0YVnOWWCIsYTqZxIaAwyQBBDCBDiA1HP2nSexcnF6STj7dZ9pfz9JQ4GcrxVgGU+KnlOvicqxN1mq8B1tX3Ce2voePrHhLcMo5Qa7W6+f7/ceqaFmWozUkeRzxLlmDb+rsros6hUsvau4112EhW3ELHOOfLGOHEjiOc3rOdtdt16H55/WasDvLUswH/tyReJk6L6TTvs7QZVrkGj0/VrqWDqFaoDBRQFJwSMkHvm99k6ZgFNKbo3eyo3Bw4qezjlgY8pl6FJu7N2eG7tFpMgHxrWbatpUWO1ddtT2J7daWKzrjnkA5ECSGcn6nnOnWt/VU2cyFmKa+gVV3dus/R2Jl2GGIUPnvOcT2Okv6yuuzG7voj7uc43lBx+M8H+lGveTZ5Gf626qB3u1FhT/mQfEz3lNe6qr9lVX4DEVodeVMtzBJBAZgYyp7N1Gce0exWO8u3hHs8O88BH09YezPNKeyPA2H2m9IdkjJNs0aDTdXWF7+bHxY85pghnM227Z0pJKkKYhEsMGJgleIrCW4gIhsFHKEMUR52M4ESGCMIAhEbEAhijoOJytvdharx/ZWrvfs37LfOdYCYtuUdZpr08an+IGR8povcZbbmULgkfDymmuYdBd1lVT/brRviAZvSWfBzOOMmi0ThdPLCmzdVapw1KrapxnG6wz8QWHrO6Jw+nOW0F1ShWa/cpAbOO0wzwHEnHIeJHdmT3vYpE810u2vqU2cldPV6Ovd0te9Zcg1NtG5uutajgCMclLHdGe/hytt07Mq0tduzLRXr1er9XZNRvWWNnDCwbxGDk5yMZ58MzpbW2ebNk1I/HqqqyTzwVXjz58sTi39CErqqfsdmypOyjb1gdgp3iWI5E8gJT7t/6iLUi1ckeh1+0LNY+yhZS9KDadP0jlSlxFdx7IByBgHny4cZ+iCeE2rSy6zZYA6xaL3ewAhQjNuIG5jj9KSPUcyBPeCTnHErCefVEgkMkmOVXWboLd44L948BN2jq3EVfAZPmec5lvatqT+8WPkOE7Ig1dkkU0l2GSSSc5YkkkkxgGK0JMQmFAOYscRQI4nYzhSBJGiwBGBjCII4gYyHES1Mqy+KsPiI4hAiWPR5Xo2+dLTnmAyn91iPyncScXYiYRk+xfepH75P5zt1rOmRCa8bHE4HSUk36FO7ftfHvVeHznoQJ53pJ/WtD7/1n/KIkeR4rn9H/AAzDrgP/AA60dwGoHwZx+Uv2gPoah43UfPP5SjaH/p13nq/+pZNG0P6Kj9vT8ml4nM+vf4NHSDlae9NKzr7iHDA/FB8J6Ok9lfIfKeb2/wCxqv8Agz/maekp9lfISM/Kv1LwGxCeUgkYyJUyaQZ1P3a2/Ej+U7InI2cP9Is91a/HJnWi63m9iul5RsyQQyBUkBhgMJhGixjDiEBzBGEAjCdTOJBghhxANQAI4EgEYCK2MkQCMBCBGERsokc7V6YJl1GA7ZfHc2ODfkfSCk8Mzdq63aqxaygsKOENilkD44bwHEjM+ftvdLtZW7AWujFid7T6h+q59ykymnJVTYutCTqSV9f0fvBdRzIHnPL9K9bQuo0Ra2pd17gQzgHis/Fv/Pm01UqNU7DwsrrsP+JlJ/GcnaHSPVXlTdYr7u9u7yVjnwOeEfKK7JxWp6Kqa77VH7jtfW6cbPvVbqyT+snHWITxew8h5zXr7kaqgqysOvp4qQRybwnzmNWQCBucc54KT6eE2V7ZdV3QtPHGWCANwzw4HHf4Ro6seyctGe1H0d0gx1Or5f1UDPuPWcM+k9BSOyv3R8p8yVdNdYEsrzWVsQIw6tQd0Z4AjHiZ0tL+kraSEkNRkknL1g7vHOBxmk4ONJ/8DFTXKX7n0YZWckgDmTgT8O0X6T9pH27NOc9y1KSPRcz9X6B7Vv1VRttrsAIO7e4rRG443UUHePfkkCTaqNlF4nR6eulVZiOZ3QT44EsgknM2dQwhghEASQERpIDCYkMYwGExzBCI4qMYVzpyRy4MSERxXD1cGSDgxQI4EISMFiNlFEghEIWHdi2PRBPkfpEe35s/5T65YcD5GfI3SJSGHr+URl4L8Kft8nFJiZhMWAmGCSSYwQYwcxIYbMa9NY2RxPMT6T/Q87Ns9mZix69lBJzhQiAAeAnzXohl18x859Mfogrxs3+PZ/lWXj/il7CVue1hAhxCBIDAhEmIcQGJDJDMEXEhEaQzGBuCTcEkkASbgk3BJJMYG6JN0QyTGJuyYkkmAECfgf6Zuj2mp1INSlOsTrCoPZDEnO6O4cOUkkeHJj8iuTBlUkkDMSSSSAxIYJJjHV2DSGtQHPtCfWvRjZtWn0lKVAhSi2NlixLsBk8YJJSXkQq5Z1cSYkkkhiYkxJJMYOJJJJjEkMEkxj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181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6622" name="Picture 62" descr="http://thecatladysings.com/wp-content/uploads/2013/09/light-bulb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62" y="4521696"/>
            <a:ext cx="1615497" cy="19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4" name="Picture 64" descr="http://www.cpsc.gov/PageFiles/73742/07168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1" y="4521696"/>
            <a:ext cx="2128937" cy="21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RMS-verdi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Når vi snakker om effekt i </a:t>
            </a:r>
            <a:r>
              <a:rPr lang="nb-NO" sz="2000" dirty="0" err="1"/>
              <a:t>ac</a:t>
            </a:r>
            <a:r>
              <a:rPr lang="nb-NO" sz="2000" dirty="0"/>
              <a:t>-kretser er det nesten alltid RMS-effekt</a:t>
            </a:r>
          </a:p>
          <a:p>
            <a:r>
              <a:rPr lang="nb-NO" sz="2000" dirty="0" err="1"/>
              <a:t>Root-Mean-Square</a:t>
            </a:r>
            <a:r>
              <a:rPr lang="nb-NO" sz="2000" dirty="0"/>
              <a:t> (RMS)-effekt til et sinussignal angir hva et tilsvarende dc-signal må være for å produsere samme effekt i en resistor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pic>
        <p:nvPicPr>
          <p:cNvPr id="11" name="Picture 4" descr="fg08_01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74" y="3945632"/>
            <a:ext cx="5760640" cy="22758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2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836434"/>
          </a:xfrm>
        </p:spPr>
        <p:txBody>
          <a:bodyPr/>
          <a:lstStyle/>
          <a:p>
            <a:r>
              <a:rPr lang="nb-NO" dirty="0"/>
              <a:t>RMS-verdi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2" y="1785392"/>
            <a:ext cx="8754428" cy="4389120"/>
          </a:xfrm>
        </p:spPr>
        <p:txBody>
          <a:bodyPr/>
          <a:lstStyle/>
          <a:p>
            <a:r>
              <a:rPr lang="nb-NO" sz="1800" dirty="0"/>
              <a:t>Sammenhengen mellom RMS-verdien, </a:t>
            </a:r>
            <a:r>
              <a:rPr lang="nb-NO" sz="1800" dirty="0" err="1"/>
              <a:t>peakverdier</a:t>
            </a:r>
            <a:r>
              <a:rPr lang="nb-NO" sz="1800" dirty="0"/>
              <a:t> og effekt er gitt av</a:t>
            </a:r>
            <a:endParaRPr lang="nb-NO" sz="1800" i="1" baseline="-250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Sammenhengen mellom RMS-verdi og </a:t>
            </a:r>
            <a:r>
              <a:rPr lang="nb-NO" sz="1800" dirty="0" err="1"/>
              <a:t>peakverdi</a:t>
            </a:r>
            <a:r>
              <a:rPr lang="nb-NO" sz="1800" dirty="0"/>
              <a:t> er: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>
              <a:lnSpc>
                <a:spcPct val="150000"/>
              </a:lnSpc>
            </a:pPr>
            <a:r>
              <a:rPr lang="nb-NO" sz="1800" dirty="0"/>
              <a:t>Kondensatorer og induktorer både avgir og absorberer effekt</a:t>
            </a:r>
          </a:p>
          <a:p>
            <a:pPr>
              <a:lnSpc>
                <a:spcPct val="150000"/>
              </a:lnSpc>
            </a:pPr>
            <a:r>
              <a:rPr lang="nb-NO" sz="1800" dirty="0"/>
              <a:t>I strømnettet finnes både induktiv og kapasitiv last og må tas hensyn til dette når man dimensjonerer strømnettet</a:t>
            </a:r>
          </a:p>
          <a:p>
            <a:pPr lvl="1">
              <a:lnSpc>
                <a:spcPct val="150000"/>
              </a:lnSpc>
            </a:pPr>
            <a:r>
              <a:rPr lang="nb-NO" sz="1400" dirty="0"/>
              <a:t>Elbilladere, transformatorer og elektromotorer gir induktiv last</a:t>
            </a:r>
          </a:p>
          <a:p>
            <a:pPr lvl="1">
              <a:lnSpc>
                <a:spcPct val="150000"/>
              </a:lnSpc>
            </a:pPr>
            <a:r>
              <a:rPr lang="nb-NO" sz="1400" dirty="0"/>
              <a:t>Nedgravde kabler gir kapasitiv last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51614"/>
              </p:ext>
            </p:extLst>
          </p:nvPr>
        </p:nvGraphicFramePr>
        <p:xfrm>
          <a:off x="1312218" y="2220962"/>
          <a:ext cx="1986112" cy="119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774360" progId="Equation.3">
                  <p:embed/>
                </p:oleObj>
              </mc:Choice>
              <mc:Fallback>
                <p:oleObj name="Equation" r:id="rId3" imgW="1282680" imgH="774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218" y="2220962"/>
                        <a:ext cx="1986112" cy="1197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93867"/>
              </p:ext>
            </p:extLst>
          </p:nvPr>
        </p:nvGraphicFramePr>
        <p:xfrm>
          <a:off x="3298330" y="3801629"/>
          <a:ext cx="1986112" cy="76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507960" progId="Equation.3">
                  <p:embed/>
                </p:oleObj>
              </mc:Choice>
              <mc:Fallback>
                <p:oleObj name="Equation" r:id="rId5" imgW="1320480" imgH="5079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330" y="3801629"/>
                        <a:ext cx="1986112" cy="76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681DB0-02C1-4A05-B2D6-D8D808E72D19}"/>
                  </a:ext>
                </a:extLst>
              </p:cNvPr>
              <p:cNvSpPr txBox="1"/>
              <p:nvPr/>
            </p:nvSpPr>
            <p:spPr>
              <a:xfrm>
                <a:off x="4039196" y="2433464"/>
                <a:ext cx="35867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𝑅𝐼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681DB0-02C1-4A05-B2D6-D8D808E7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196" y="2433464"/>
                <a:ext cx="358675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22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 i kondensatorer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En ideel kondensatoer vil ikke forbruke energi, men kun lagre og deretter avgi energi</a:t>
            </a:r>
          </a:p>
          <a:p>
            <a:r>
              <a:rPr lang="nb-NO" sz="2000" dirty="0"/>
              <a:t>Effekten som lagres når strøm og spenning har samme polaritet vil avgis når strøm og spenning har motsatt polaritet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11" name="Rectangle 10"/>
          <p:cNvSpPr/>
          <p:nvPr/>
        </p:nvSpPr>
        <p:spPr bwMode="auto">
          <a:xfrm>
            <a:off x="960130" y="5224980"/>
            <a:ext cx="3888432" cy="3329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00650" y="5224980"/>
            <a:ext cx="3981128" cy="3329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4" descr="fg09_04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82" y="4161656"/>
            <a:ext cx="5040560" cy="2286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22310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norsk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22808</TotalTime>
  <Pages>12214176</Pages>
  <Words>1837</Words>
  <Application>Microsoft Office PowerPoint</Application>
  <PresentationFormat>Custom</PresentationFormat>
  <Paragraphs>368</Paragraphs>
  <Slides>31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Aharoni</vt:lpstr>
      <vt:lpstr>Arial</vt:lpstr>
      <vt:lpstr>Cambria Math</vt:lpstr>
      <vt:lpstr>Times New Roman</vt:lpstr>
      <vt:lpstr>Wingdings</vt:lpstr>
      <vt:lpstr>uio-ppt-mal-norsk-1</vt:lpstr>
      <vt:lpstr>Equation</vt:lpstr>
      <vt:lpstr>Forelesning  nr.6 analog elektronikk  IN1080 Mekatronikk</vt:lpstr>
      <vt:lpstr>Ulike typer impedans</vt:lpstr>
      <vt:lpstr>Ulike typer admittans</vt:lpstr>
      <vt:lpstr>Energi og effekt</vt:lpstr>
      <vt:lpstr>Effekt, spenning og strøm</vt:lpstr>
      <vt:lpstr>Energitap i resistorer</vt:lpstr>
      <vt:lpstr>RMS-verdi</vt:lpstr>
      <vt:lpstr>RMS-verdi (forts)</vt:lpstr>
      <vt:lpstr>Effekt i kondensatorer</vt:lpstr>
      <vt:lpstr>Wheatstone-bro</vt:lpstr>
      <vt:lpstr>Wheatstone-bro (forts)</vt:lpstr>
      <vt:lpstr>Balansert Wheatstone-bro</vt:lpstr>
      <vt:lpstr>Ubalansert Wheatstone-bro</vt:lpstr>
      <vt:lpstr>Krets for å måle temperatur</vt:lpstr>
      <vt:lpstr>Halvledere</vt:lpstr>
      <vt:lpstr>N- og P-type halvledere</vt:lpstr>
      <vt:lpstr>N- og P-type halvledere (forts)</vt:lpstr>
      <vt:lpstr>Dioder</vt:lpstr>
      <vt:lpstr>Dioder (forts)</vt:lpstr>
      <vt:lpstr>Dioder (forts)</vt:lpstr>
      <vt:lpstr>Dioder i forovermodus (dioden leder)</vt:lpstr>
      <vt:lpstr>Diode i reversmodus (dioden sperrer)</vt:lpstr>
      <vt:lpstr>Sammenbrudd</vt:lpstr>
      <vt:lpstr>Diodemodell (1)</vt:lpstr>
      <vt:lpstr>Diodemodell (2)</vt:lpstr>
      <vt:lpstr>Diodekarakteristikker</vt:lpstr>
      <vt:lpstr>Zenerdioder</vt:lpstr>
      <vt:lpstr>Spesialdioder (forts)</vt:lpstr>
      <vt:lpstr>Fotodioder</vt:lpstr>
      <vt:lpstr>Zenerdiode - spenningsreferanse</vt:lpstr>
      <vt:lpstr>Nøtt til neste gang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aeb</dc:creator>
  <cp:lastModifiedBy>Sigbjørn Næss</cp:lastModifiedBy>
  <cp:revision>569</cp:revision>
  <cp:lastPrinted>2006-05-28T18:10:13Z</cp:lastPrinted>
  <dcterms:created xsi:type="dcterms:W3CDTF">2004-08-10T12:08:57Z</dcterms:created>
  <dcterms:modified xsi:type="dcterms:W3CDTF">2023-03-06T10:29:21Z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informasjon@uio.no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F:\lysark\2001\680n</vt:lpwstr>
  </property>
  <property fmtid="{D5CDD505-2E9C-101B-9397-08002B2CF9AE}" pid="22" name="Language">
    <vt:lpwstr>Norwegian</vt:lpwstr>
  </property>
</Properties>
</file>