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87" r:id="rId2"/>
    <p:sldId id="288" r:id="rId3"/>
    <p:sldId id="418" r:id="rId4"/>
    <p:sldId id="289" r:id="rId5"/>
    <p:sldId id="297" r:id="rId6"/>
    <p:sldId id="357" r:id="rId7"/>
    <p:sldId id="358" r:id="rId8"/>
    <p:sldId id="478" r:id="rId9"/>
    <p:sldId id="477" r:id="rId10"/>
    <p:sldId id="359" r:id="rId11"/>
    <p:sldId id="360" r:id="rId12"/>
    <p:sldId id="361" r:id="rId13"/>
    <p:sldId id="362" r:id="rId14"/>
    <p:sldId id="347" r:id="rId15"/>
    <p:sldId id="348" r:id="rId16"/>
    <p:sldId id="350" r:id="rId17"/>
  </p:sldIdLst>
  <p:sldSz cx="10401300" cy="7315200"/>
  <p:notesSz cx="6810375" cy="99425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>
          <p15:clr>
            <a:srgbClr val="A4A3A4"/>
          </p15:clr>
        </p15:guide>
        <p15:guide id="2" pos="32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37F7"/>
    <a:srgbClr val="3399FF"/>
    <a:srgbClr val="FF66FF"/>
    <a:srgbClr val="FFFF99"/>
    <a:srgbClr val="FF99FF"/>
    <a:srgbClr val="FFFF66"/>
    <a:srgbClr val="0099CC"/>
    <a:srgbClr val="FCC92D"/>
    <a:srgbClr val="008EBC"/>
    <a:srgbClr val="04B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71" autoAdjust="0"/>
    <p:restoredTop sz="94714" autoAdjust="0"/>
  </p:normalViewPr>
  <p:slideViewPr>
    <p:cSldViewPr>
      <p:cViewPr varScale="1">
        <p:scale>
          <a:sx n="145" d="100"/>
          <a:sy n="145" d="100"/>
        </p:scale>
        <p:origin x="918" y="120"/>
      </p:cViewPr>
      <p:guideLst>
        <p:guide orient="horz" pos="2976"/>
        <p:guide pos="32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80" y="-9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0860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5175" y="752475"/>
            <a:ext cx="5281613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22" y="4719108"/>
            <a:ext cx="4995087" cy="447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724" tIns="46530" rIns="94724" bIns="465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46103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493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4025" algn="l" defTabSz="7493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08050" algn="l" defTabSz="7493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0488" algn="l" defTabSz="7493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12925" algn="l" defTabSz="7493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80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45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300162" y="2145432"/>
            <a:ext cx="8581073" cy="1219200"/>
          </a:xfrm>
        </p:spPr>
        <p:txBody>
          <a:bodyPr anchor="b"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00162" y="3945632"/>
            <a:ext cx="8581073" cy="1869440"/>
          </a:xfrm>
        </p:spPr>
        <p:txBody>
          <a:bodyPr/>
          <a:lstStyle>
            <a:lvl1pPr marL="0" indent="0" algn="l">
              <a:spcBef>
                <a:spcPts val="0"/>
              </a:spcBef>
              <a:buFontTx/>
              <a:buNone/>
              <a:defRPr sz="2400"/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98" y="5995597"/>
            <a:ext cx="1188720" cy="1109472"/>
          </a:xfrm>
          <a:prstGeom prst="rect">
            <a:avLst/>
          </a:prstGeom>
        </p:spPr>
      </p:pic>
      <p:pic>
        <p:nvPicPr>
          <p:cNvPr id="6" name="Picture 5" descr="Medical Device Desig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698" y="201216"/>
            <a:ext cx="4536504" cy="128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36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08.03.2022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 1080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0C108-D860-4D4B-87C4-6FA8FD0ACA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7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2628" y="894080"/>
            <a:ext cx="2188607" cy="5608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6807" y="894080"/>
            <a:ext cx="6392466" cy="5608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08.03.2022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 1080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4F558-6264-5343-A297-CD06298375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997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08.03.2022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IN 1080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D0F7-F390-4255-93D2-736830AEF35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6963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08.03.2022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IN 1080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D0F7-F390-4255-93D2-736830AEF35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0246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08.03.2022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IN 1080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1D0F7-F390-4255-93D2-736830AEF35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802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894080"/>
            <a:ext cx="8754428" cy="1219200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138" y="2113280"/>
            <a:ext cx="8754428" cy="4389120"/>
          </a:xfrm>
        </p:spPr>
        <p:txBody>
          <a:bodyPr/>
          <a:lstStyle>
            <a:lvl1pPr>
              <a:lnSpc>
                <a:spcPts val="3000"/>
              </a:lnSpc>
              <a:spcBef>
                <a:spcPts val="0"/>
              </a:spcBef>
              <a:defRPr sz="2400"/>
            </a:lvl1pPr>
            <a:lvl2pPr>
              <a:lnSpc>
                <a:spcPts val="3000"/>
              </a:lnSpc>
              <a:spcBef>
                <a:spcPts val="0"/>
              </a:spcBef>
              <a:defRPr sz="2000"/>
            </a:lvl2pPr>
            <a:lvl3pPr>
              <a:lnSpc>
                <a:spcPts val="3000"/>
              </a:lnSpc>
              <a:spcBef>
                <a:spcPts val="0"/>
              </a:spcBef>
              <a:defRPr sz="1800"/>
            </a:lvl3pPr>
            <a:lvl4pPr>
              <a:lnSpc>
                <a:spcPts val="3000"/>
              </a:lnSpc>
              <a:spcBef>
                <a:spcPts val="0"/>
              </a:spcBef>
              <a:defRPr sz="1400"/>
            </a:lvl4pPr>
            <a:lvl5pPr>
              <a:lnSpc>
                <a:spcPts val="3000"/>
              </a:lnSpc>
              <a:spcBef>
                <a:spcPts val="0"/>
              </a:spcBef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2098" y="6664960"/>
            <a:ext cx="2166938" cy="487680"/>
          </a:xfrm>
        </p:spPr>
        <p:txBody>
          <a:bodyPr/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08.03.2022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4624587" y="6664960"/>
            <a:ext cx="936104" cy="487680"/>
          </a:xfrm>
        </p:spPr>
        <p:txBody>
          <a:bodyPr/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 1080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17096" y="6664960"/>
            <a:ext cx="780098" cy="48768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18289E1F-0670-BE44-86B4-7BDF3E169D9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18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631" y="4700695"/>
            <a:ext cx="8841105" cy="145288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631" y="3100496"/>
            <a:ext cx="8841105" cy="1600199"/>
          </a:xfrm>
        </p:spPr>
        <p:txBody>
          <a:bodyPr anchor="b"/>
          <a:lstStyle>
            <a:lvl1pPr marL="0" indent="0">
              <a:buNone/>
              <a:defRPr sz="2200"/>
            </a:lvl1pPr>
            <a:lvl2pPr marL="506132" indent="0">
              <a:buNone/>
              <a:defRPr sz="2000"/>
            </a:lvl2pPr>
            <a:lvl3pPr marL="1012264" indent="0">
              <a:buNone/>
              <a:defRPr sz="1800"/>
            </a:lvl3pPr>
            <a:lvl4pPr marL="1518395" indent="0">
              <a:buNone/>
              <a:defRPr sz="1500"/>
            </a:lvl4pPr>
            <a:lvl5pPr marL="2024528" indent="0">
              <a:buNone/>
              <a:defRPr sz="1500"/>
            </a:lvl5pPr>
            <a:lvl6pPr marL="2530661" indent="0">
              <a:buNone/>
              <a:defRPr sz="1500"/>
            </a:lvl6pPr>
            <a:lvl7pPr marL="3036793" indent="0">
              <a:buNone/>
              <a:defRPr sz="1500"/>
            </a:lvl7pPr>
            <a:lvl8pPr marL="3542925" indent="0">
              <a:buNone/>
              <a:defRPr sz="1500"/>
            </a:lvl8pPr>
            <a:lvl9pPr marL="4049057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08.03.2022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 1080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37757-576B-EF4D-9700-0443DE0108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95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6808" y="2113280"/>
            <a:ext cx="4290536" cy="43891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0699" y="2113280"/>
            <a:ext cx="4290536" cy="43891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08.03.2022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 1080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81D97-6BD2-DD4A-97EA-2D5D216928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6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65" y="292947"/>
            <a:ext cx="936117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065" y="1637455"/>
            <a:ext cx="4595714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132" indent="0">
              <a:buNone/>
              <a:defRPr sz="2200" b="1"/>
            </a:lvl2pPr>
            <a:lvl3pPr marL="1012264" indent="0">
              <a:buNone/>
              <a:defRPr sz="2000" b="1"/>
            </a:lvl3pPr>
            <a:lvl4pPr marL="1518395" indent="0">
              <a:buNone/>
              <a:defRPr sz="1800" b="1"/>
            </a:lvl4pPr>
            <a:lvl5pPr marL="2024528" indent="0">
              <a:buNone/>
              <a:defRPr sz="1800" b="1"/>
            </a:lvl5pPr>
            <a:lvl6pPr marL="2530661" indent="0">
              <a:buNone/>
              <a:defRPr sz="1800" b="1"/>
            </a:lvl6pPr>
            <a:lvl7pPr marL="3036793" indent="0">
              <a:buNone/>
              <a:defRPr sz="1800" b="1"/>
            </a:lvl7pPr>
            <a:lvl8pPr marL="3542925" indent="0">
              <a:buNone/>
              <a:defRPr sz="1800" b="1"/>
            </a:lvl8pPr>
            <a:lvl9pPr marL="4049057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065" y="2319868"/>
            <a:ext cx="4595714" cy="4214707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3718" y="1637455"/>
            <a:ext cx="4597519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132" indent="0">
              <a:buNone/>
              <a:defRPr sz="2200" b="1"/>
            </a:lvl2pPr>
            <a:lvl3pPr marL="1012264" indent="0">
              <a:buNone/>
              <a:defRPr sz="2000" b="1"/>
            </a:lvl3pPr>
            <a:lvl4pPr marL="1518395" indent="0">
              <a:buNone/>
              <a:defRPr sz="1800" b="1"/>
            </a:lvl4pPr>
            <a:lvl5pPr marL="2024528" indent="0">
              <a:buNone/>
              <a:defRPr sz="1800" b="1"/>
            </a:lvl5pPr>
            <a:lvl6pPr marL="2530661" indent="0">
              <a:buNone/>
              <a:defRPr sz="1800" b="1"/>
            </a:lvl6pPr>
            <a:lvl7pPr marL="3036793" indent="0">
              <a:buNone/>
              <a:defRPr sz="1800" b="1"/>
            </a:lvl7pPr>
            <a:lvl8pPr marL="3542925" indent="0">
              <a:buNone/>
              <a:defRPr sz="1800" b="1"/>
            </a:lvl8pPr>
            <a:lvl9pPr marL="4049057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3718" y="2319868"/>
            <a:ext cx="4597519" cy="4214707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08.03.2022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 1080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245E3-F26D-5F48-9B3C-B613005A7A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5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08.03.2022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 1080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D5A85-2DB4-A94A-9780-56D67215FF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73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08.03.2022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 1080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D3BC9-7EE2-3642-912D-4C42C29ED7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2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67" y="291253"/>
            <a:ext cx="3421956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6619" y="291255"/>
            <a:ext cx="5814616" cy="624332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067" y="1530775"/>
            <a:ext cx="3421956" cy="5003801"/>
          </a:xfrm>
        </p:spPr>
        <p:txBody>
          <a:bodyPr/>
          <a:lstStyle>
            <a:lvl1pPr marL="0" indent="0">
              <a:buNone/>
              <a:defRPr sz="1500"/>
            </a:lvl1pPr>
            <a:lvl2pPr marL="506132" indent="0">
              <a:buNone/>
              <a:defRPr sz="1300"/>
            </a:lvl2pPr>
            <a:lvl3pPr marL="1012264" indent="0">
              <a:buNone/>
              <a:defRPr sz="1100"/>
            </a:lvl3pPr>
            <a:lvl4pPr marL="1518395" indent="0">
              <a:buNone/>
              <a:defRPr sz="1000"/>
            </a:lvl4pPr>
            <a:lvl5pPr marL="2024528" indent="0">
              <a:buNone/>
              <a:defRPr sz="1000"/>
            </a:lvl5pPr>
            <a:lvl6pPr marL="2530661" indent="0">
              <a:buNone/>
              <a:defRPr sz="1000"/>
            </a:lvl6pPr>
            <a:lvl7pPr marL="3036793" indent="0">
              <a:buNone/>
              <a:defRPr sz="1000"/>
            </a:lvl7pPr>
            <a:lvl8pPr marL="3542925" indent="0">
              <a:buNone/>
              <a:defRPr sz="1000"/>
            </a:lvl8pPr>
            <a:lvl9pPr marL="404905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08.03.2022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 1080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EEEDA-D3B5-9F46-A138-1B4482F610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8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728" y="5120641"/>
            <a:ext cx="624078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8728" y="653627"/>
            <a:ext cx="6240780" cy="4389120"/>
          </a:xfrm>
        </p:spPr>
        <p:txBody>
          <a:bodyPr/>
          <a:lstStyle>
            <a:lvl1pPr marL="0" indent="0">
              <a:buNone/>
              <a:defRPr sz="3500"/>
            </a:lvl1pPr>
            <a:lvl2pPr marL="506132" indent="0">
              <a:buNone/>
              <a:defRPr sz="3100"/>
            </a:lvl2pPr>
            <a:lvl3pPr marL="1012264" indent="0">
              <a:buNone/>
              <a:defRPr sz="2700"/>
            </a:lvl3pPr>
            <a:lvl4pPr marL="1518395" indent="0">
              <a:buNone/>
              <a:defRPr sz="2200"/>
            </a:lvl4pPr>
            <a:lvl5pPr marL="2024528" indent="0">
              <a:buNone/>
              <a:defRPr sz="2200"/>
            </a:lvl5pPr>
            <a:lvl6pPr marL="2530661" indent="0">
              <a:buNone/>
              <a:defRPr sz="2200"/>
            </a:lvl6pPr>
            <a:lvl7pPr marL="3036793" indent="0">
              <a:buNone/>
              <a:defRPr sz="2200"/>
            </a:lvl7pPr>
            <a:lvl8pPr marL="3542925" indent="0">
              <a:buNone/>
              <a:defRPr sz="2200"/>
            </a:lvl8pPr>
            <a:lvl9pPr marL="4049057" indent="0">
              <a:buNone/>
              <a:defRPr sz="22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8728" y="5725162"/>
            <a:ext cx="6240780" cy="858519"/>
          </a:xfrm>
        </p:spPr>
        <p:txBody>
          <a:bodyPr/>
          <a:lstStyle>
            <a:lvl1pPr marL="0" indent="0">
              <a:buNone/>
              <a:defRPr sz="1500"/>
            </a:lvl1pPr>
            <a:lvl2pPr marL="506132" indent="0">
              <a:buNone/>
              <a:defRPr sz="1300"/>
            </a:lvl2pPr>
            <a:lvl3pPr marL="1012264" indent="0">
              <a:buNone/>
              <a:defRPr sz="1100"/>
            </a:lvl3pPr>
            <a:lvl4pPr marL="1518395" indent="0">
              <a:buNone/>
              <a:defRPr sz="1000"/>
            </a:lvl4pPr>
            <a:lvl5pPr marL="2024528" indent="0">
              <a:buNone/>
              <a:defRPr sz="1000"/>
            </a:lvl5pPr>
            <a:lvl6pPr marL="2530661" indent="0">
              <a:buNone/>
              <a:defRPr sz="1000"/>
            </a:lvl6pPr>
            <a:lvl7pPr marL="3036793" indent="0">
              <a:buNone/>
              <a:defRPr sz="1000"/>
            </a:lvl7pPr>
            <a:lvl8pPr marL="3542925" indent="0">
              <a:buNone/>
              <a:defRPr sz="1000"/>
            </a:lvl8pPr>
            <a:lvl9pPr marL="404905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08.03.2022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 1080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10E2D-38FA-BF43-85AB-BFE78B7D4C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46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126807" y="894080"/>
            <a:ext cx="875442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233" tIns="50617" rIns="101233" bIns="506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6807" y="2113280"/>
            <a:ext cx="8754428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233" tIns="50617" rIns="101233" bIns="50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26807" y="6664960"/>
            <a:ext cx="2166938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233" tIns="50617" rIns="101233" bIns="50617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08.03.2022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7100" y="6664960"/>
            <a:ext cx="5460683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233" tIns="50617" rIns="101233" bIns="50617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 1080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01137" y="6664960"/>
            <a:ext cx="780098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233" tIns="50617" rIns="101233" bIns="50617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EDEB640-6874-6A40-8044-0F9FD6D4E9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7" descr="MN_IFI_A.png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46710" y="243841"/>
            <a:ext cx="4220111" cy="3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66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FF00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506166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1012332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518498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2024664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79625" indent="-379625" algn="l" rtl="0" eaLnBrk="1" fontAlgn="base" hangingPunct="1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822520" indent="-316354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ea typeface="+mn-ea"/>
          <a:cs typeface="+mn-cs"/>
        </a:defRPr>
      </a:lvl2pPr>
      <a:lvl3pPr marL="1265415" indent="-25308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3pPr>
      <a:lvl4pPr marL="1771581" indent="-253083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277748" indent="-253083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783914" indent="-253083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3290080" indent="-253083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796246" indent="-253083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4302412" indent="-253083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50616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6166" algn="l" defTabSz="50616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2332" algn="l" defTabSz="50616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8498" algn="l" defTabSz="50616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4664" algn="l" defTabSz="50616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0831" algn="l" defTabSz="50616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6997" algn="l" defTabSz="50616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43163" algn="l" defTabSz="50616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49329" algn="l" defTabSz="50616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nb-NO" b="0" dirty="0"/>
              <a:t>Forelesning  nr.7 analog elektronikk</a:t>
            </a:r>
            <a:br>
              <a:rPr lang="nb-NO" b="0" dirty="0"/>
            </a:br>
            <a:r>
              <a:rPr lang="nb-NO" b="0" dirty="0"/>
              <a:t>IN 1080 </a:t>
            </a:r>
            <a:br>
              <a:rPr lang="nb-NO" b="0" dirty="0"/>
            </a:b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00161" y="3374729"/>
            <a:ext cx="8581073" cy="1869440"/>
          </a:xfrm>
        </p:spPr>
        <p:txBody>
          <a:bodyPr/>
          <a:lstStyle/>
          <a:p>
            <a:endParaRPr lang="nb-NO" dirty="0"/>
          </a:p>
          <a:p>
            <a:r>
              <a:rPr lang="nb-NO" dirty="0"/>
              <a:t>CMOS-transistorer</a:t>
            </a:r>
          </a:p>
          <a:p>
            <a:r>
              <a:rPr lang="nb-NO" dirty="0"/>
              <a:t>Operasjonsforsterkere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Digitale porter: NAND-port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18" y="2865512"/>
            <a:ext cx="4788056" cy="2736304"/>
          </a:xfrm>
        </p:spPr>
        <p:txBody>
          <a:bodyPr/>
          <a:lstStyle/>
          <a:p>
            <a:r>
              <a:rPr lang="nb-NO" sz="2000" dirty="0"/>
              <a:t>En NAND-port utfører en logisk NAND-operasjon mellom to binære inputsignal (dvs signal som har kun to diskrete signalnivåer)  </a:t>
            </a:r>
          </a:p>
          <a:p>
            <a:endParaRPr lang="nb-NO" sz="2000" dirty="0"/>
          </a:p>
          <a:p>
            <a:pPr>
              <a:buNone/>
            </a:pPr>
            <a:r>
              <a:rPr lang="nb-NO" sz="2000" dirty="0"/>
              <a:t>	</a:t>
            </a:r>
          </a:p>
          <a:p>
            <a:pPr>
              <a:buNone/>
            </a:pPr>
            <a:endParaRPr lang="nb-NO" sz="2000" dirty="0"/>
          </a:p>
          <a:p>
            <a:pPr>
              <a:buNone/>
            </a:pPr>
            <a:endParaRPr lang="nb-NO" sz="2000" dirty="0"/>
          </a:p>
          <a:p>
            <a:pPr>
              <a:buNone/>
            </a:pPr>
            <a:endParaRPr lang="nb-NO" sz="20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08.03.2022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IN 1080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463-F9D5-4353-8BA6-45543CC5320E}" type="slidenum">
              <a:rPr lang="nb-NO" smtClean="0"/>
              <a:pPr/>
              <a:t>10</a:t>
            </a:fld>
            <a:endParaRPr lang="nb-NO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78D87B5A-98BC-40C2-99F8-C1958579DA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0740" r="35104" b="60153"/>
          <a:stretch/>
        </p:blipFill>
        <p:spPr>
          <a:xfrm>
            <a:off x="5592953" y="2865512"/>
            <a:ext cx="3724143" cy="216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590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Digitale porter: NOR-port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18" y="2085964"/>
            <a:ext cx="9001188" cy="923564"/>
          </a:xfrm>
        </p:spPr>
        <p:txBody>
          <a:bodyPr/>
          <a:lstStyle/>
          <a:p>
            <a:endParaRPr lang="nb-NO" dirty="0"/>
          </a:p>
          <a:p>
            <a:pPr>
              <a:buNone/>
            </a:pPr>
            <a:r>
              <a:rPr lang="nb-NO" dirty="0"/>
              <a:t>	</a:t>
            </a:r>
          </a:p>
          <a:p>
            <a:pPr>
              <a:buNone/>
            </a:pPr>
            <a:endParaRPr lang="nb-NO" dirty="0"/>
          </a:p>
          <a:p>
            <a:pPr>
              <a:buNone/>
            </a:pPr>
            <a:endParaRPr lang="nb-NO" dirty="0"/>
          </a:p>
          <a:p>
            <a:pPr>
              <a:buNone/>
            </a:pPr>
            <a:endParaRPr lang="nb-NO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08.03.2022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IN 1080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463-F9D5-4353-8BA6-45543CC5320E}" type="slidenum">
              <a:rPr lang="nb-NO" smtClean="0"/>
              <a:pPr/>
              <a:t>11</a:t>
            </a:fld>
            <a:endParaRPr lang="nb-NO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28618" y="2865512"/>
            <a:ext cx="4788056" cy="27363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30" tIns="47172" rIns="96030" bIns="47172" numCol="1" anchor="t" anchorCtr="0" compatLnSpc="1">
            <a:prstTxWarp prst="textNoShape">
              <a:avLst/>
            </a:prstTxWarp>
          </a:bodyPr>
          <a:lstStyle>
            <a:lvl1pPr marL="311150" indent="-311150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3250" indent="-88900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Font typeface="Wingdings" pitchFamily="2" charset="2"/>
              <a:buChar char="l"/>
              <a:defRPr sz="2100">
                <a:solidFill>
                  <a:schemeClr val="tx1"/>
                </a:solidFill>
                <a:latin typeface="+mn-lt"/>
              </a:defRPr>
            </a:lvl2pPr>
            <a:lvl3pPr marL="966788" indent="-161925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Font typeface="Wingdings" pitchFamily="2" charset="2"/>
              <a:buChar char="l"/>
              <a:defRPr sz="1700">
                <a:solidFill>
                  <a:schemeClr val="tx1"/>
                </a:solidFill>
                <a:latin typeface="+mn-lt"/>
              </a:defRPr>
            </a:lvl3pPr>
            <a:lvl4pPr marL="1803400" indent="-242888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SzPct val="93000"/>
              <a:buFont typeface="Marlett" pitchFamily="2" charset="2"/>
              <a:buChar char="i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2247900" indent="-242888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SzPct val="93000"/>
              <a:buFont typeface="Marlett" pitchFamily="2" charset="2"/>
              <a:buChar char="i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705100" indent="-242888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SzPct val="93000"/>
              <a:buFont typeface="Marlett" pitchFamily="2" charset="2"/>
              <a:buChar char="i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3162300" indent="-242888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SzPct val="93000"/>
              <a:buFont typeface="Marlett" pitchFamily="2" charset="2"/>
              <a:buChar char="i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619500" indent="-242888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SzPct val="93000"/>
              <a:buFont typeface="Marlett" pitchFamily="2" charset="2"/>
              <a:buChar char="i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4076700" indent="-242888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SzPct val="93000"/>
              <a:buFont typeface="Marlett" pitchFamily="2" charset="2"/>
              <a:buChar char="i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nb-NO" sz="2000" dirty="0"/>
              <a:t>En NOR-port utfører en logisk NOR-operasjon mellom to binære inputsignal (dvs signal som har kun to diskrete signalnivåer)  </a:t>
            </a:r>
          </a:p>
          <a:p>
            <a:endParaRPr lang="nb-NO" sz="2000" dirty="0"/>
          </a:p>
          <a:p>
            <a:pPr>
              <a:buFont typeface="Wingdings" pitchFamily="2" charset="2"/>
              <a:buNone/>
            </a:pPr>
            <a:r>
              <a:rPr lang="nb-NO" sz="2000" dirty="0"/>
              <a:t>	</a:t>
            </a:r>
          </a:p>
          <a:p>
            <a:pPr>
              <a:buFont typeface="Wingdings" pitchFamily="2" charset="2"/>
              <a:buNone/>
            </a:pPr>
            <a:endParaRPr lang="nb-NO" sz="2000" dirty="0"/>
          </a:p>
          <a:p>
            <a:pPr>
              <a:buFont typeface="Wingdings" pitchFamily="2" charset="2"/>
              <a:buNone/>
            </a:pPr>
            <a:endParaRPr lang="nb-NO" sz="2000" dirty="0"/>
          </a:p>
          <a:p>
            <a:pPr>
              <a:buFont typeface="Wingdings" pitchFamily="2" charset="2"/>
              <a:buNone/>
            </a:pPr>
            <a:endParaRPr lang="nb-NO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67892E1-4588-448A-8E22-50241B48B0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68217" b="59136"/>
          <a:stretch/>
        </p:blipFill>
        <p:spPr>
          <a:xfrm>
            <a:off x="5680054" y="2759664"/>
            <a:ext cx="3686372" cy="236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344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Digitale porter: AND-port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08.03.2022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IN 1080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463-F9D5-4353-8BA6-45543CC5320E}" type="slidenum">
              <a:rPr lang="nb-NO" smtClean="0"/>
              <a:pPr/>
              <a:t>12</a:t>
            </a:fld>
            <a:endParaRPr lang="nb-NO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76114" y="3151857"/>
            <a:ext cx="4788056" cy="27363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30" tIns="47172" rIns="96030" bIns="47172" numCol="1" anchor="t" anchorCtr="0" compatLnSpc="1">
            <a:prstTxWarp prst="textNoShape">
              <a:avLst/>
            </a:prstTxWarp>
          </a:bodyPr>
          <a:lstStyle>
            <a:lvl1pPr marL="311150" indent="-311150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3250" indent="-88900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Font typeface="Wingdings" pitchFamily="2" charset="2"/>
              <a:buChar char="l"/>
              <a:defRPr sz="2100">
                <a:solidFill>
                  <a:schemeClr val="tx1"/>
                </a:solidFill>
                <a:latin typeface="+mn-lt"/>
              </a:defRPr>
            </a:lvl2pPr>
            <a:lvl3pPr marL="966788" indent="-161925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Font typeface="Wingdings" pitchFamily="2" charset="2"/>
              <a:buChar char="l"/>
              <a:defRPr sz="1700">
                <a:solidFill>
                  <a:schemeClr val="tx1"/>
                </a:solidFill>
                <a:latin typeface="+mn-lt"/>
              </a:defRPr>
            </a:lvl3pPr>
            <a:lvl4pPr marL="1803400" indent="-242888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SzPct val="93000"/>
              <a:buFont typeface="Marlett" pitchFamily="2" charset="2"/>
              <a:buChar char="i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2247900" indent="-242888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SzPct val="93000"/>
              <a:buFont typeface="Marlett" pitchFamily="2" charset="2"/>
              <a:buChar char="i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705100" indent="-242888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SzPct val="93000"/>
              <a:buFont typeface="Marlett" pitchFamily="2" charset="2"/>
              <a:buChar char="i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3162300" indent="-242888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SzPct val="93000"/>
              <a:buFont typeface="Marlett" pitchFamily="2" charset="2"/>
              <a:buChar char="i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619500" indent="-242888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SzPct val="93000"/>
              <a:buFont typeface="Marlett" pitchFamily="2" charset="2"/>
              <a:buChar char="i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4076700" indent="-242888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SzPct val="93000"/>
              <a:buFont typeface="Marlett" pitchFamily="2" charset="2"/>
              <a:buChar char="i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nb-NO" sz="2000" dirty="0"/>
              <a:t>En AND-port konstrueres vha en </a:t>
            </a:r>
            <a:r>
              <a:rPr lang="nb-NO" sz="1800" dirty="0"/>
              <a:t>NAND-port</a:t>
            </a:r>
            <a:r>
              <a:rPr lang="nb-NO" sz="2000" dirty="0"/>
              <a:t> og en inverter</a:t>
            </a:r>
          </a:p>
          <a:p>
            <a:endParaRPr lang="nb-NO" sz="2000" dirty="0"/>
          </a:p>
          <a:p>
            <a:pPr>
              <a:buFont typeface="Wingdings" pitchFamily="2" charset="2"/>
              <a:buNone/>
            </a:pPr>
            <a:r>
              <a:rPr lang="nb-NO" sz="2000" dirty="0"/>
              <a:t>	</a:t>
            </a:r>
          </a:p>
          <a:p>
            <a:pPr>
              <a:buFont typeface="Wingdings" pitchFamily="2" charset="2"/>
              <a:buNone/>
            </a:pPr>
            <a:endParaRPr lang="nb-NO" sz="2000" dirty="0"/>
          </a:p>
          <a:p>
            <a:pPr>
              <a:buFont typeface="Wingdings" pitchFamily="2" charset="2"/>
              <a:buNone/>
            </a:pPr>
            <a:endParaRPr lang="nb-NO" sz="2000" dirty="0"/>
          </a:p>
          <a:p>
            <a:pPr>
              <a:buFont typeface="Wingdings" pitchFamily="2" charset="2"/>
              <a:buNone/>
            </a:pPr>
            <a:endParaRPr lang="nb-NO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011475D-32E4-448D-8B8C-B3E73D9AED2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49205" r="51043" b="7400"/>
          <a:stretch/>
        </p:blipFill>
        <p:spPr>
          <a:xfrm>
            <a:off x="4541206" y="3009528"/>
            <a:ext cx="5051932" cy="223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252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Digitale porter: OR-port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08.03.2022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IN 1080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463-F9D5-4353-8BA6-45543CC5320E}" type="slidenum">
              <a:rPr lang="nb-NO" smtClean="0"/>
              <a:pPr/>
              <a:t>13</a:t>
            </a:fld>
            <a:endParaRPr lang="nb-NO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76114" y="3151857"/>
            <a:ext cx="4788056" cy="27363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30" tIns="47172" rIns="96030" bIns="47172" numCol="1" anchor="t" anchorCtr="0" compatLnSpc="1">
            <a:prstTxWarp prst="textNoShape">
              <a:avLst/>
            </a:prstTxWarp>
          </a:bodyPr>
          <a:lstStyle>
            <a:lvl1pPr marL="311150" indent="-311150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3250" indent="-88900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Font typeface="Wingdings" pitchFamily="2" charset="2"/>
              <a:buChar char="l"/>
              <a:defRPr sz="2100">
                <a:solidFill>
                  <a:schemeClr val="tx1"/>
                </a:solidFill>
                <a:latin typeface="+mn-lt"/>
              </a:defRPr>
            </a:lvl2pPr>
            <a:lvl3pPr marL="966788" indent="-161925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Font typeface="Wingdings" pitchFamily="2" charset="2"/>
              <a:buChar char="l"/>
              <a:defRPr sz="1700">
                <a:solidFill>
                  <a:schemeClr val="tx1"/>
                </a:solidFill>
                <a:latin typeface="+mn-lt"/>
              </a:defRPr>
            </a:lvl3pPr>
            <a:lvl4pPr marL="1803400" indent="-242888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SzPct val="93000"/>
              <a:buFont typeface="Marlett" pitchFamily="2" charset="2"/>
              <a:buChar char="i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2247900" indent="-242888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SzPct val="93000"/>
              <a:buFont typeface="Marlett" pitchFamily="2" charset="2"/>
              <a:buChar char="i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705100" indent="-242888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SzPct val="93000"/>
              <a:buFont typeface="Marlett" pitchFamily="2" charset="2"/>
              <a:buChar char="i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3162300" indent="-242888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SzPct val="93000"/>
              <a:buFont typeface="Marlett" pitchFamily="2" charset="2"/>
              <a:buChar char="i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619500" indent="-242888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SzPct val="93000"/>
              <a:buFont typeface="Marlett" pitchFamily="2" charset="2"/>
              <a:buChar char="i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4076700" indent="-242888" algn="l" defTabSz="808038" rtl="0" eaLnBrk="0" fontAlgn="base" hangingPunct="0">
              <a:spcBef>
                <a:spcPct val="20000"/>
              </a:spcBef>
              <a:spcAft>
                <a:spcPct val="0"/>
              </a:spcAft>
              <a:buSzPct val="93000"/>
              <a:buFont typeface="Marlett" pitchFamily="2" charset="2"/>
              <a:buChar char="i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nb-NO" sz="2000" dirty="0"/>
              <a:t>En OR-port konstrueres vha en NOR-port og en inverter</a:t>
            </a:r>
          </a:p>
          <a:p>
            <a:endParaRPr lang="nb-NO" sz="2000" dirty="0"/>
          </a:p>
          <a:p>
            <a:pPr>
              <a:buFont typeface="Wingdings" pitchFamily="2" charset="2"/>
              <a:buNone/>
            </a:pPr>
            <a:r>
              <a:rPr lang="nb-NO" sz="2000" dirty="0"/>
              <a:t>	</a:t>
            </a:r>
          </a:p>
          <a:p>
            <a:pPr>
              <a:buFont typeface="Wingdings" pitchFamily="2" charset="2"/>
              <a:buNone/>
            </a:pPr>
            <a:endParaRPr lang="nb-NO" sz="2000" dirty="0"/>
          </a:p>
          <a:p>
            <a:pPr>
              <a:buFont typeface="Wingdings" pitchFamily="2" charset="2"/>
              <a:buNone/>
            </a:pPr>
            <a:endParaRPr lang="nb-NO" sz="2000" dirty="0"/>
          </a:p>
          <a:p>
            <a:pPr>
              <a:buFont typeface="Wingdings" pitchFamily="2" charset="2"/>
              <a:buNone/>
            </a:pPr>
            <a:endParaRPr lang="nb-NO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578C311-6B16-4527-8AD6-CB0DDED280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0577" t="52284" r="7874" b="6605"/>
          <a:stretch/>
        </p:blipFill>
        <p:spPr>
          <a:xfrm>
            <a:off x="5427686" y="3297560"/>
            <a:ext cx="3889410" cy="191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725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92138" y="566192"/>
            <a:ext cx="8754428" cy="1219200"/>
          </a:xfrm>
        </p:spPr>
        <p:txBody>
          <a:bodyPr/>
          <a:lstStyle/>
          <a:p>
            <a:r>
              <a:rPr lang="nb-NO" dirty="0"/>
              <a:t>Operasjonsforsterker		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20130" y="1857400"/>
            <a:ext cx="9433048" cy="4608512"/>
          </a:xfrm>
        </p:spPr>
        <p:txBody>
          <a:bodyPr/>
          <a:lstStyle/>
          <a:p>
            <a:r>
              <a:rPr lang="nb-NO" sz="2000" dirty="0"/>
              <a:t>En opamp er en spenningsforsterker med to innganger og én utgang</a:t>
            </a:r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Inngangene kalles hhv  </a:t>
            </a:r>
            <a:r>
              <a:rPr lang="nb-NO" sz="2000" i="1" dirty="0"/>
              <a:t>inverterende (-)</a:t>
            </a:r>
            <a:r>
              <a:rPr lang="nb-NO" sz="2000" dirty="0"/>
              <a:t> og </a:t>
            </a:r>
            <a:r>
              <a:rPr lang="nb-NO" sz="2000" i="1" dirty="0"/>
              <a:t>ikke-inverterende (+)</a:t>
            </a:r>
          </a:p>
          <a:p>
            <a:r>
              <a:rPr lang="nb-NO" sz="2000" i="1" dirty="0"/>
              <a:t>A</a:t>
            </a:r>
            <a:r>
              <a:rPr lang="nb-NO" sz="2000" dirty="0"/>
              <a:t> er forsterkningen eller </a:t>
            </a:r>
            <a:r>
              <a:rPr lang="nb-NO" sz="2000" i="1" dirty="0" err="1"/>
              <a:t>Gain</a:t>
            </a:r>
            <a:endParaRPr lang="nb-NO" sz="20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08.03.2022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IN 1080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463-F9D5-4353-8BA6-45543CC5320E}" type="slidenum">
              <a:rPr lang="nb-NO" smtClean="0"/>
              <a:pPr/>
              <a:t>14</a:t>
            </a:fld>
            <a:endParaRPr lang="nb-NO"/>
          </a:p>
        </p:txBody>
      </p:sp>
      <p:pic>
        <p:nvPicPr>
          <p:cNvPr id="13" name="Picture 3" descr="hay6611X_0602 copy"/>
          <p:cNvPicPr>
            <a:picLocks noChangeAspect="1" noChangeArrowheads="1"/>
          </p:cNvPicPr>
          <p:nvPr/>
        </p:nvPicPr>
        <p:blipFill rotWithShape="1">
          <a:blip r:embed="rId3" cstate="print"/>
          <a:srcRect t="61225" b="8168"/>
          <a:stretch/>
        </p:blipFill>
        <p:spPr bwMode="auto">
          <a:xfrm>
            <a:off x="3193334" y="2382760"/>
            <a:ext cx="4086639" cy="154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641577"/>
              </p:ext>
            </p:extLst>
          </p:nvPr>
        </p:nvGraphicFramePr>
        <p:xfrm>
          <a:off x="6219825" y="3000375"/>
          <a:ext cx="2278063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02865" imgH="215806" progId="Equation.3">
                  <p:embed/>
                </p:oleObj>
              </mc:Choice>
              <mc:Fallback>
                <p:oleObj name="Equation" r:id="rId4" imgW="1002865" imgH="215806" progId="Equation.3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825" y="3000375"/>
                        <a:ext cx="2278063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BA66B78-5082-4F07-A9D7-FD0339B62E01}"/>
              </a:ext>
            </a:extLst>
          </p:cNvPr>
          <p:cNvSpPr txBox="1"/>
          <p:nvPr/>
        </p:nvSpPr>
        <p:spPr>
          <a:xfrm>
            <a:off x="3191824" y="271817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>
                <a:latin typeface="+mn-lt"/>
              </a:rPr>
              <a:t>v</a:t>
            </a:r>
            <a:r>
              <a:rPr lang="de-DE" i="1" baseline="-25000" dirty="0">
                <a:latin typeface="+mn-lt"/>
              </a:rPr>
              <a:t>-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609061-A590-4D91-9E82-4C24A08E7096}"/>
              </a:ext>
            </a:extLst>
          </p:cNvPr>
          <p:cNvSpPr txBox="1"/>
          <p:nvPr/>
        </p:nvSpPr>
        <p:spPr>
          <a:xfrm>
            <a:off x="3191824" y="3197596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>
                <a:latin typeface="+mn-lt"/>
              </a:rPr>
              <a:t>v</a:t>
            </a:r>
            <a:r>
              <a:rPr lang="de-DE" i="1" baseline="-25000" dirty="0">
                <a:latin typeface="+mn-lt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879140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Enkel opamp-modell		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20130" y="2217440"/>
            <a:ext cx="6768752" cy="4364332"/>
          </a:xfrm>
        </p:spPr>
        <p:txBody>
          <a:bodyPr/>
          <a:lstStyle/>
          <a:p>
            <a:r>
              <a:rPr lang="nb-NO" sz="2000" dirty="0"/>
              <a:t>Opamp’en er en aktiv enhet som trenger ekstern strømforsyning og kalibrering</a:t>
            </a:r>
          </a:p>
          <a:p>
            <a:endParaRPr lang="nb-NO" sz="2000" dirty="0"/>
          </a:p>
          <a:p>
            <a:r>
              <a:rPr lang="nb-NO" sz="2000" dirty="0"/>
              <a:t>Kalibrering brukes for å rette opp små avvik og variasjoner</a:t>
            </a:r>
          </a:p>
          <a:p>
            <a:endParaRPr lang="nb-NO" sz="2000" dirty="0"/>
          </a:p>
          <a:p>
            <a:r>
              <a:rPr lang="nb-NO" sz="2000" dirty="0"/>
              <a:t>Med </a:t>
            </a:r>
            <a:r>
              <a:rPr lang="nb-NO" sz="2000" dirty="0" err="1"/>
              <a:t>opamp’er</a:t>
            </a:r>
            <a:r>
              <a:rPr lang="nb-NO" sz="2000" dirty="0"/>
              <a:t> lager man andre typer forsterkere, bla </a:t>
            </a:r>
            <a:r>
              <a:rPr lang="nb-NO" sz="2000" i="1" dirty="0"/>
              <a:t>differensielle</a:t>
            </a:r>
            <a:r>
              <a:rPr lang="nb-NO" sz="2000" dirty="0"/>
              <a:t> </a:t>
            </a:r>
            <a:r>
              <a:rPr lang="nb-NO" sz="2000" i="1" dirty="0"/>
              <a:t>forsterkere</a:t>
            </a:r>
            <a:r>
              <a:rPr lang="nb-NO" sz="2000" dirty="0"/>
              <a:t> og </a:t>
            </a:r>
            <a:r>
              <a:rPr lang="nb-NO" sz="2000" i="1" dirty="0"/>
              <a:t>instrumenteringsforsterkere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08.03.2022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IN 1080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463-F9D5-4353-8BA6-45543CC5320E}" type="slidenum">
              <a:rPr lang="nb-NO" smtClean="0"/>
              <a:pPr/>
              <a:t>15</a:t>
            </a:fld>
            <a:endParaRPr lang="nb-NO"/>
          </a:p>
        </p:txBody>
      </p:sp>
      <p:pic>
        <p:nvPicPr>
          <p:cNvPr id="13" name="Picture 3" descr="hay6611X_0602 copy"/>
          <p:cNvPicPr>
            <a:picLocks noChangeAspect="1" noChangeArrowheads="1"/>
          </p:cNvPicPr>
          <p:nvPr/>
        </p:nvPicPr>
        <p:blipFill rotWithShape="1">
          <a:blip r:embed="rId3" cstate="print"/>
          <a:srcRect b="48205"/>
          <a:stretch/>
        </p:blipFill>
        <p:spPr bwMode="auto">
          <a:xfrm>
            <a:off x="6950212" y="3009528"/>
            <a:ext cx="3279074" cy="209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72397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Karakteristikker til en ideel opamp		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60090" y="2217440"/>
            <a:ext cx="9793088" cy="4496126"/>
          </a:xfrm>
        </p:spPr>
        <p:txBody>
          <a:bodyPr/>
          <a:lstStyle/>
          <a:p>
            <a:r>
              <a:rPr lang="nb-NO" dirty="0"/>
              <a:t>En </a:t>
            </a:r>
            <a:r>
              <a:rPr lang="nb-NO" i="1" dirty="0"/>
              <a:t>ideell</a:t>
            </a:r>
            <a:r>
              <a:rPr lang="nb-NO" dirty="0"/>
              <a:t> operasjonsforsterker har følgende egenskaper: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pPr lvl="1">
              <a:buFont typeface="Arial"/>
              <a:buChar char="•"/>
            </a:pPr>
            <a:r>
              <a:rPr lang="nb-NO" dirty="0"/>
              <a:t>Inngangsmotstanden  </a:t>
            </a:r>
            <a:r>
              <a:rPr lang="nb-NO" i="1" dirty="0"/>
              <a:t>R</a:t>
            </a:r>
            <a:r>
              <a:rPr lang="nb-NO" i="1" baseline="-25000" dirty="0"/>
              <a:t>i</a:t>
            </a:r>
            <a:r>
              <a:rPr lang="nb-NO" i="1" dirty="0"/>
              <a:t>=∞</a:t>
            </a:r>
          </a:p>
          <a:p>
            <a:pPr lvl="1">
              <a:buFont typeface="Arial"/>
              <a:buChar char="•"/>
            </a:pPr>
            <a:r>
              <a:rPr lang="nb-NO" dirty="0"/>
              <a:t>Utgangsmotstanden </a:t>
            </a:r>
            <a:r>
              <a:rPr lang="nb-NO" i="1" dirty="0"/>
              <a:t>R</a:t>
            </a:r>
            <a:r>
              <a:rPr lang="nb-NO" i="1" baseline="-25000" dirty="0"/>
              <a:t>o</a:t>
            </a:r>
            <a:r>
              <a:rPr lang="nb-NO" i="1" dirty="0"/>
              <a:t>=0</a:t>
            </a:r>
          </a:p>
          <a:p>
            <a:pPr lvl="1">
              <a:buFont typeface="Arial"/>
              <a:buChar char="•"/>
            </a:pPr>
            <a:r>
              <a:rPr lang="nb-NO" dirty="0"/>
              <a:t>Spenningsforsterkningen </a:t>
            </a:r>
            <a:r>
              <a:rPr lang="nb-NO" i="1" dirty="0"/>
              <a:t>A</a:t>
            </a:r>
            <a:r>
              <a:rPr lang="nb-NO" i="1" baseline="-25000" dirty="0"/>
              <a:t>v</a:t>
            </a:r>
            <a:r>
              <a:rPr lang="nb-NO" i="1" dirty="0"/>
              <a:t>= ∞</a:t>
            </a:r>
          </a:p>
          <a:p>
            <a:pPr lvl="1">
              <a:buFont typeface="Arial"/>
              <a:buChar char="•"/>
            </a:pPr>
            <a:r>
              <a:rPr lang="nb-NO" dirty="0"/>
              <a:t>Båndbredden= ∞</a:t>
            </a:r>
          </a:p>
          <a:p>
            <a:pPr lvl="1">
              <a:buFont typeface="Arial"/>
              <a:buChar char="•"/>
            </a:pPr>
            <a:r>
              <a:rPr lang="nb-NO" i="1" dirty="0"/>
              <a:t>V</a:t>
            </a:r>
            <a:r>
              <a:rPr lang="nb-NO" i="1" baseline="-25000" dirty="0"/>
              <a:t>out</a:t>
            </a:r>
            <a:r>
              <a:rPr lang="nb-NO" i="1" dirty="0"/>
              <a:t>=0</a:t>
            </a:r>
            <a:r>
              <a:rPr lang="nb-NO" dirty="0"/>
              <a:t> når </a:t>
            </a:r>
            <a:r>
              <a:rPr lang="nb-NO" i="1" dirty="0"/>
              <a:t>V</a:t>
            </a:r>
            <a:r>
              <a:rPr lang="nb-NO" i="1" baseline="-25000" dirty="0"/>
              <a:t>+</a:t>
            </a:r>
            <a:r>
              <a:rPr lang="nb-NO" i="1" dirty="0"/>
              <a:t>=V</a:t>
            </a:r>
            <a:r>
              <a:rPr lang="nb-NO" i="1" baseline="-25000" dirty="0"/>
              <a:t>-</a:t>
            </a:r>
            <a:r>
              <a:rPr lang="nb-NO" dirty="0"/>
              <a:t> uavhengig av størrelsesordenen til </a:t>
            </a:r>
            <a:r>
              <a:rPr lang="nb-NO" i="1" dirty="0"/>
              <a:t>V</a:t>
            </a:r>
            <a:r>
              <a:rPr lang="nb-NO" i="1" baseline="-25000" dirty="0"/>
              <a:t>-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08.03.2022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IN 1080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463-F9D5-4353-8BA6-45543CC5320E}" type="slidenum">
              <a:rPr lang="nb-NO" smtClean="0"/>
              <a:pPr/>
              <a:t>16</a:t>
            </a:fld>
            <a:endParaRPr lang="nb-NO"/>
          </a:p>
        </p:txBody>
      </p:sp>
      <p:pic>
        <p:nvPicPr>
          <p:cNvPr id="11" name="Picture 4" descr="fg18_00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786" y="2865512"/>
            <a:ext cx="3666912" cy="19621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375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Dagens temaer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194" y="2300278"/>
            <a:ext cx="8433569" cy="44291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b-NO" dirty="0"/>
              <a:t>Litt mer om dioder</a:t>
            </a:r>
          </a:p>
          <a:p>
            <a:pPr>
              <a:lnSpc>
                <a:spcPct val="150000"/>
              </a:lnSpc>
            </a:pPr>
            <a:r>
              <a:rPr lang="nb-NO" dirty="0"/>
              <a:t>Transistorer</a:t>
            </a:r>
          </a:p>
          <a:p>
            <a:pPr lvl="1">
              <a:lnSpc>
                <a:spcPct val="150000"/>
              </a:lnSpc>
            </a:pPr>
            <a:r>
              <a:rPr lang="nb-NO" dirty="0"/>
              <a:t>CMOS-transistorer</a:t>
            </a:r>
          </a:p>
          <a:p>
            <a:pPr lvl="1">
              <a:lnSpc>
                <a:spcPct val="150000"/>
              </a:lnSpc>
            </a:pPr>
            <a:r>
              <a:rPr lang="nb-NO" dirty="0"/>
              <a:t>Digitale kretser: AND, OR og NOT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08.03.2022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IN 1080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463-F9D5-4353-8BA6-45543CC5320E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1209328"/>
            <a:ext cx="9073008" cy="650875"/>
          </a:xfrm>
        </p:spPr>
        <p:txBody>
          <a:bodyPr/>
          <a:lstStyle/>
          <a:p>
            <a:r>
              <a:rPr lang="nb-NO" dirty="0"/>
              <a:t>Nøtt fra forelesning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122" y="2001417"/>
            <a:ext cx="9073008" cy="432048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Hvilke Boolske funksjoner utfører de to kretsene?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08.03.2022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IN 1080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463-F9D5-4353-8BA6-45543CC5320E}" type="slidenum">
              <a:rPr lang="nb-NO" smtClean="0"/>
              <a:pPr/>
              <a:t>3</a:t>
            </a:fld>
            <a:endParaRPr lang="nb-NO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70" y="3225552"/>
            <a:ext cx="3276601" cy="253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706" y="3090282"/>
            <a:ext cx="3248762" cy="270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538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560" y="1157270"/>
            <a:ext cx="8686800" cy="650875"/>
          </a:xfrm>
        </p:spPr>
        <p:txBody>
          <a:bodyPr/>
          <a:lstStyle/>
          <a:p>
            <a:r>
              <a:rPr lang="nb-NO" dirty="0"/>
              <a:t>Transistorer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18" y="1785392"/>
            <a:ext cx="9468576" cy="450059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b-NO" sz="2000" dirty="0"/>
              <a:t>Transistoren er den viktigste typen halvleder</a:t>
            </a:r>
          </a:p>
          <a:p>
            <a:pPr>
              <a:lnSpc>
                <a:spcPct val="150000"/>
              </a:lnSpc>
            </a:pPr>
            <a:r>
              <a:rPr lang="nb-NO" sz="2000" dirty="0"/>
              <a:t>En transistor brukes både i analog og digital elektronikk</a:t>
            </a:r>
          </a:p>
          <a:p>
            <a:pPr lvl="1">
              <a:lnSpc>
                <a:spcPct val="150000"/>
              </a:lnSpc>
            </a:pPr>
            <a:r>
              <a:rPr lang="nb-NO" sz="1800" b="1" dirty="0"/>
              <a:t>Strømstyrt/spenningsstyrt strømkilde</a:t>
            </a:r>
            <a:r>
              <a:rPr lang="nb-NO" sz="1800" dirty="0"/>
              <a:t>: I forsterkere og filtre i analog elektronikk; </a:t>
            </a:r>
          </a:p>
          <a:p>
            <a:pPr lvl="1">
              <a:lnSpc>
                <a:spcPct val="150000"/>
              </a:lnSpc>
            </a:pPr>
            <a:r>
              <a:rPr lang="nb-NO" sz="1800" b="1" dirty="0"/>
              <a:t>Strømstyrt/spenningsstyrt bryter </a:t>
            </a:r>
            <a:r>
              <a:rPr lang="nb-NO" sz="1800" dirty="0"/>
              <a:t>(strømkilden er enten av eller på): I logiske porter (AND, OR og NOT, NAND/NOR) </a:t>
            </a:r>
          </a:p>
          <a:p>
            <a:pPr>
              <a:lnSpc>
                <a:spcPct val="150000"/>
              </a:lnSpc>
            </a:pPr>
            <a:r>
              <a:rPr lang="nb-NO" sz="2000" dirty="0"/>
              <a:t>Med transistorer kan man også lage</a:t>
            </a:r>
          </a:p>
          <a:p>
            <a:pPr lvl="1">
              <a:lnSpc>
                <a:spcPct val="150000"/>
              </a:lnSpc>
            </a:pPr>
            <a:r>
              <a:rPr lang="nb-NO" sz="1800" dirty="0"/>
              <a:t>Dioder</a:t>
            </a:r>
          </a:p>
          <a:p>
            <a:pPr lvl="1">
              <a:lnSpc>
                <a:spcPct val="150000"/>
              </a:lnSpc>
            </a:pPr>
            <a:r>
              <a:rPr lang="nb-NO" sz="1800" dirty="0"/>
              <a:t>Kondensatorer</a:t>
            </a:r>
          </a:p>
          <a:p>
            <a:pPr lvl="1">
              <a:lnSpc>
                <a:spcPct val="150000"/>
              </a:lnSpc>
            </a:pPr>
            <a:r>
              <a:rPr lang="nb-NO" sz="1800" dirty="0"/>
              <a:t>Resistorer</a:t>
            </a:r>
          </a:p>
          <a:p>
            <a:pPr>
              <a:lnSpc>
                <a:spcPct val="100000"/>
              </a:lnSpc>
            </a:pPr>
            <a:endParaRPr lang="nb-NO" sz="2000" dirty="0"/>
          </a:p>
          <a:p>
            <a:pPr lvl="1">
              <a:lnSpc>
                <a:spcPct val="100000"/>
              </a:lnSpc>
            </a:pPr>
            <a:endParaRPr lang="nb-NO" sz="1800" dirty="0"/>
          </a:p>
          <a:p>
            <a:pPr lvl="1">
              <a:lnSpc>
                <a:spcPct val="100000"/>
              </a:lnSpc>
              <a:buNone/>
            </a:pPr>
            <a:endParaRPr lang="nb-NO" sz="1800" dirty="0"/>
          </a:p>
          <a:p>
            <a:pPr>
              <a:lnSpc>
                <a:spcPct val="100000"/>
              </a:lnSpc>
            </a:pPr>
            <a:endParaRPr lang="nb-NO" sz="2000" dirty="0"/>
          </a:p>
          <a:p>
            <a:pPr>
              <a:lnSpc>
                <a:spcPct val="100000"/>
              </a:lnSpc>
              <a:buNone/>
            </a:pPr>
            <a:r>
              <a:rPr lang="nb-NO" sz="2000" dirty="0"/>
              <a:t>	</a:t>
            </a:r>
          </a:p>
          <a:p>
            <a:pPr>
              <a:lnSpc>
                <a:spcPct val="100000"/>
              </a:lnSpc>
              <a:buNone/>
            </a:pPr>
            <a:endParaRPr lang="nb-NO" sz="2000" dirty="0"/>
          </a:p>
          <a:p>
            <a:pPr>
              <a:lnSpc>
                <a:spcPct val="100000"/>
              </a:lnSpc>
              <a:buNone/>
            </a:pPr>
            <a:endParaRPr lang="nb-NO" sz="2000" dirty="0"/>
          </a:p>
          <a:p>
            <a:pPr>
              <a:lnSpc>
                <a:spcPct val="100000"/>
              </a:lnSpc>
              <a:buNone/>
            </a:pPr>
            <a:endParaRPr lang="nb-NO" sz="2000" dirty="0"/>
          </a:p>
          <a:p>
            <a:pPr>
              <a:lnSpc>
                <a:spcPct val="100000"/>
              </a:lnSpc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08.03.2022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IN 1080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463-F9D5-4353-8BA6-45543CC5320E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29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Transistortyper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18" y="1929408"/>
            <a:ext cx="9001188" cy="2723764"/>
          </a:xfrm>
        </p:spPr>
        <p:txBody>
          <a:bodyPr/>
          <a:lstStyle/>
          <a:p>
            <a:r>
              <a:rPr lang="nb-NO" sz="2000" dirty="0"/>
              <a:t>Transistorer lages i mange ulike teknologier og for forskjellig bruk</a:t>
            </a:r>
          </a:p>
          <a:p>
            <a:r>
              <a:rPr lang="nb-NO" sz="2000" dirty="0"/>
              <a:t>To hovedtyper</a:t>
            </a:r>
          </a:p>
          <a:p>
            <a:pPr lvl="1"/>
            <a:r>
              <a:rPr lang="nb-NO" sz="1800" b="1" dirty="0"/>
              <a:t>Bipolare</a:t>
            </a:r>
            <a:r>
              <a:rPr lang="nb-NO" sz="1800" dirty="0"/>
              <a:t> (BJT) brukes hovedsaklig til forsterkere i analoge kretser</a:t>
            </a:r>
          </a:p>
          <a:p>
            <a:pPr lvl="1"/>
            <a:r>
              <a:rPr lang="nb-NO" sz="1800" b="1" dirty="0"/>
              <a:t>Felteffekttransistorer</a:t>
            </a:r>
            <a:r>
              <a:rPr lang="nb-NO" sz="1800" dirty="0"/>
              <a:t> (FET) er mest utbredt, bla i logiske porter i digitale kretser, i likerettere, strømforsyninger og styring av av elektriske motorer</a:t>
            </a:r>
          </a:p>
          <a:p>
            <a:endParaRPr lang="nb-NO" sz="2000" dirty="0"/>
          </a:p>
          <a:p>
            <a:pPr>
              <a:buNone/>
            </a:pPr>
            <a:r>
              <a:rPr lang="nb-NO" sz="2000" dirty="0"/>
              <a:t>	</a:t>
            </a:r>
          </a:p>
          <a:p>
            <a:pPr>
              <a:buNone/>
            </a:pPr>
            <a:endParaRPr lang="nb-NO" sz="2000" dirty="0"/>
          </a:p>
          <a:p>
            <a:pPr>
              <a:buNone/>
            </a:pPr>
            <a:endParaRPr lang="nb-NO" sz="2000" dirty="0"/>
          </a:p>
          <a:p>
            <a:pPr>
              <a:buNone/>
            </a:pPr>
            <a:endParaRPr lang="nb-NO" sz="2000" dirty="0"/>
          </a:p>
          <a:p>
            <a:pPr>
              <a:buNone/>
            </a:pPr>
            <a:endParaRPr lang="nb-NO" sz="20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08.03.2022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IN 1080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463-F9D5-4353-8BA6-45543CC5320E}" type="slidenum">
              <a:rPr lang="nb-NO" smtClean="0"/>
              <a:pPr/>
              <a:t>5</a:t>
            </a:fld>
            <a:endParaRPr lang="nb-NO"/>
          </a:p>
        </p:txBody>
      </p:sp>
      <p:pic>
        <p:nvPicPr>
          <p:cNvPr id="17410" name="Picture 2" descr="http://www.bbc.co.uk/staticarchive/8dc8d062055afa560657abd7d9adfa986e85de8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86" y="4216688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Bilderesultat for field-effect transis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17414" name="Picture 6" descr="http://www.bbc.co.uk/staticarchive/ccc31b485e7998d6dc79fed9c63e56e482c40c8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897" y="4301598"/>
            <a:ext cx="2512690" cy="251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827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18" y="2001416"/>
            <a:ext cx="5292112" cy="4513704"/>
          </a:xfrm>
        </p:spPr>
        <p:txBody>
          <a:bodyPr/>
          <a:lstStyle/>
          <a:p>
            <a:r>
              <a:rPr lang="nb-NO" sz="1600" dirty="0"/>
              <a:t>CMOS er en type FET hvor man produserer to ulike typer transistorer (PMOS og NMOS) på samme integrerte krets</a:t>
            </a:r>
          </a:p>
          <a:p>
            <a:r>
              <a:rPr lang="nb-NO" sz="1600" dirty="0"/>
              <a:t>CMOS-transistorer er spenningsstyrte strømbrytere</a:t>
            </a:r>
          </a:p>
          <a:p>
            <a:r>
              <a:rPr lang="de-DE" sz="1600" dirty="0"/>
              <a:t>En CMOS </a:t>
            </a:r>
            <a:r>
              <a:rPr lang="de-DE" sz="1600" dirty="0" err="1"/>
              <a:t>transistor</a:t>
            </a:r>
            <a:r>
              <a:rPr lang="de-DE" sz="1600" dirty="0"/>
              <a:t> har </a:t>
            </a:r>
            <a:r>
              <a:rPr lang="de-DE" sz="1600" dirty="0" err="1"/>
              <a:t>tre</a:t>
            </a:r>
            <a:r>
              <a:rPr lang="de-DE" sz="1600" dirty="0"/>
              <a:t> terminaler G(</a:t>
            </a:r>
            <a:r>
              <a:rPr lang="de-DE" sz="1600" dirty="0" err="1"/>
              <a:t>ate</a:t>
            </a:r>
            <a:r>
              <a:rPr lang="de-DE" sz="1600" dirty="0"/>
              <a:t>), S(</a:t>
            </a:r>
            <a:r>
              <a:rPr lang="de-DE" sz="1600" dirty="0" err="1"/>
              <a:t>ource</a:t>
            </a:r>
            <a:r>
              <a:rPr lang="de-DE" sz="1600" dirty="0"/>
              <a:t>) </a:t>
            </a:r>
            <a:r>
              <a:rPr lang="de-DE" sz="1600" dirty="0" err="1"/>
              <a:t>og</a:t>
            </a:r>
            <a:r>
              <a:rPr lang="de-DE" sz="1600" dirty="0"/>
              <a:t> D(rain)</a:t>
            </a:r>
          </a:p>
          <a:p>
            <a:r>
              <a:rPr lang="de-DE" sz="1600" dirty="0" err="1"/>
              <a:t>Det</a:t>
            </a:r>
            <a:r>
              <a:rPr lang="de-DE" sz="1600" dirty="0"/>
              <a:t> </a:t>
            </a:r>
            <a:r>
              <a:rPr lang="de-DE" sz="1600" dirty="0" err="1"/>
              <a:t>går</a:t>
            </a:r>
            <a:r>
              <a:rPr lang="de-DE" sz="1600" dirty="0"/>
              <a:t> </a:t>
            </a:r>
            <a:r>
              <a:rPr lang="de-DE" sz="1600" dirty="0" err="1"/>
              <a:t>ingen</a:t>
            </a:r>
            <a:r>
              <a:rPr lang="de-DE" sz="1600" dirty="0"/>
              <a:t> </a:t>
            </a:r>
            <a:r>
              <a:rPr lang="de-DE" sz="1600" dirty="0" err="1"/>
              <a:t>strøm</a:t>
            </a:r>
            <a:r>
              <a:rPr lang="de-DE" sz="1600" dirty="0"/>
              <a:t> </a:t>
            </a:r>
            <a:r>
              <a:rPr lang="de-DE" sz="1600" dirty="0" err="1"/>
              <a:t>inn</a:t>
            </a:r>
            <a:r>
              <a:rPr lang="de-DE" sz="1600" dirty="0"/>
              <a:t> i G</a:t>
            </a:r>
          </a:p>
          <a:p>
            <a:r>
              <a:rPr lang="de-DE" sz="1600" dirty="0" err="1"/>
              <a:t>Spenningene</a:t>
            </a:r>
            <a:r>
              <a:rPr lang="de-DE" sz="1600" dirty="0"/>
              <a:t> </a:t>
            </a:r>
            <a:r>
              <a:rPr lang="de-DE" sz="1600" dirty="0" err="1"/>
              <a:t>til</a:t>
            </a:r>
            <a:r>
              <a:rPr lang="de-DE" sz="1600" dirty="0"/>
              <a:t> G, D </a:t>
            </a:r>
            <a:r>
              <a:rPr lang="de-DE" sz="1600" dirty="0" err="1"/>
              <a:t>og</a:t>
            </a:r>
            <a:r>
              <a:rPr lang="de-DE" sz="1600" dirty="0"/>
              <a:t> S (</a:t>
            </a:r>
            <a:r>
              <a:rPr lang="de-DE" sz="1600" dirty="0" err="1"/>
              <a:t>målt</a:t>
            </a:r>
            <a:r>
              <a:rPr lang="de-DE" sz="1600" dirty="0"/>
              <a:t> i </a:t>
            </a:r>
            <a:r>
              <a:rPr lang="de-DE" sz="1600" dirty="0" err="1"/>
              <a:t>forhold</a:t>
            </a:r>
            <a:r>
              <a:rPr lang="de-DE" sz="1600" dirty="0"/>
              <a:t> </a:t>
            </a:r>
            <a:r>
              <a:rPr lang="de-DE" sz="1600" dirty="0" err="1"/>
              <a:t>til</a:t>
            </a:r>
            <a:r>
              <a:rPr lang="de-DE" sz="1600" dirty="0"/>
              <a:t> et </a:t>
            </a:r>
            <a:r>
              <a:rPr lang="de-DE" sz="1600" dirty="0" err="1"/>
              <a:t>referansepunkt</a:t>
            </a:r>
            <a:r>
              <a:rPr lang="de-DE" sz="1600" dirty="0"/>
              <a:t>, </a:t>
            </a:r>
            <a:r>
              <a:rPr lang="de-DE" sz="1600" dirty="0" err="1"/>
              <a:t>vanligvis</a:t>
            </a:r>
            <a:r>
              <a:rPr lang="de-DE" sz="1600" dirty="0"/>
              <a:t> </a:t>
            </a:r>
            <a:r>
              <a:rPr lang="de-DE" sz="1600" dirty="0" err="1"/>
              <a:t>jord</a:t>
            </a:r>
            <a:r>
              <a:rPr lang="de-DE" sz="1600" dirty="0"/>
              <a:t>) </a:t>
            </a:r>
            <a:r>
              <a:rPr lang="de-DE" sz="1600" dirty="0" err="1"/>
              <a:t>kalles</a:t>
            </a:r>
            <a:r>
              <a:rPr lang="de-DE" sz="1600" dirty="0"/>
              <a:t> V</a:t>
            </a:r>
            <a:r>
              <a:rPr lang="de-DE" sz="1600" baseline="-25000" dirty="0"/>
              <a:t>G</a:t>
            </a:r>
            <a:r>
              <a:rPr lang="de-DE" sz="1600" dirty="0"/>
              <a:t>, V</a:t>
            </a:r>
            <a:r>
              <a:rPr lang="de-DE" sz="1600" baseline="-25000" dirty="0"/>
              <a:t>D</a:t>
            </a:r>
            <a:r>
              <a:rPr lang="de-DE" sz="1600" dirty="0"/>
              <a:t> </a:t>
            </a:r>
            <a:r>
              <a:rPr lang="de-DE" sz="1600" dirty="0" err="1"/>
              <a:t>og</a:t>
            </a:r>
            <a:r>
              <a:rPr lang="de-DE" sz="1600" dirty="0"/>
              <a:t> V</a:t>
            </a:r>
            <a:r>
              <a:rPr lang="de-DE" sz="1600" baseline="-25000" dirty="0"/>
              <a:t>S</a:t>
            </a:r>
          </a:p>
          <a:p>
            <a:endParaRPr lang="nb-NO" sz="1600" dirty="0"/>
          </a:p>
          <a:p>
            <a:endParaRPr lang="nb-NO" sz="1600" dirty="0"/>
          </a:p>
          <a:p>
            <a:pPr marL="506166" lvl="1" indent="0">
              <a:buNone/>
            </a:pPr>
            <a:r>
              <a:rPr lang="nb-NO" sz="1600" dirty="0"/>
              <a:t>	</a:t>
            </a:r>
          </a:p>
          <a:p>
            <a:pPr>
              <a:buNone/>
            </a:pPr>
            <a:endParaRPr lang="nb-NO" sz="1600" dirty="0"/>
          </a:p>
          <a:p>
            <a:pPr>
              <a:buNone/>
            </a:pPr>
            <a:endParaRPr lang="nb-NO" sz="1600" dirty="0"/>
          </a:p>
          <a:p>
            <a:pPr>
              <a:buNone/>
            </a:pPr>
            <a:endParaRPr lang="nb-NO" sz="1600" dirty="0"/>
          </a:p>
          <a:p>
            <a:pPr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08.03.2022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IN 1080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463-F9D5-4353-8BA6-45543CC5320E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03BC60-A6E6-404C-8F64-51B36EE4ED91}"/>
              </a:ext>
            </a:extLst>
          </p:cNvPr>
          <p:cNvSpPr txBox="1"/>
          <p:nvPr/>
        </p:nvSpPr>
        <p:spPr>
          <a:xfrm>
            <a:off x="7425150" y="2800578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+mn-lt"/>
              </a:rPr>
              <a:t>PMOS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E4BB65-2495-4BF2-99AA-071D2DD135D4}"/>
              </a:ext>
            </a:extLst>
          </p:cNvPr>
          <p:cNvSpPr txBox="1"/>
          <p:nvPr/>
        </p:nvSpPr>
        <p:spPr>
          <a:xfrm>
            <a:off x="7415116" y="411451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+mn-lt"/>
              </a:rPr>
              <a:t>NMOS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F4FBDC-2B2A-4ADB-A03C-D53DF393B67C}"/>
              </a:ext>
            </a:extLst>
          </p:cNvPr>
          <p:cNvSpPr/>
          <p:nvPr/>
        </p:nvSpPr>
        <p:spPr bwMode="auto">
          <a:xfrm>
            <a:off x="7072858" y="4449688"/>
            <a:ext cx="2520280" cy="360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pic>
        <p:nvPicPr>
          <p:cNvPr id="14" name="Picture 13" descr="Diagram&#10;&#10;Description automatically generated">
            <a:extLst>
              <a:ext uri="{FF2B5EF4-FFF2-40B4-BE49-F238E27FC236}">
                <a16:creationId xmlns:a16="http://schemas.microsoft.com/office/drawing/2014/main" id="{81E323F1-088E-4173-A3E5-639284F362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60" t="4747" r="46028" b="12821"/>
          <a:stretch/>
        </p:blipFill>
        <p:spPr>
          <a:xfrm>
            <a:off x="8553894" y="2610502"/>
            <a:ext cx="1218788" cy="249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797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894080"/>
            <a:ext cx="8754428" cy="1219200"/>
          </a:xfrm>
        </p:spPr>
        <p:txBody>
          <a:bodyPr/>
          <a:lstStyle/>
          <a:p>
            <a:r>
              <a:rPr lang="en-US" dirty="0"/>
              <a:t>NMOS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08.03.2022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IN 1080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463-F9D5-4353-8BA6-45543CC5320E}" type="slidenum">
              <a:rPr lang="nb-NO" smtClean="0"/>
              <a:pPr/>
              <a:t>7</a:t>
            </a:fld>
            <a:endParaRPr lang="nb-NO"/>
          </a:p>
        </p:txBody>
      </p:sp>
      <p:pic>
        <p:nvPicPr>
          <p:cNvPr id="9" name="Picture 8" descr="Diagram&#10;&#10;Description automatically generated with low confidence">
            <a:extLst>
              <a:ext uri="{FF2B5EF4-FFF2-40B4-BE49-F238E27FC236}">
                <a16:creationId xmlns:a16="http://schemas.microsoft.com/office/drawing/2014/main" id="{4B071A3A-0C41-438A-90DC-DB20DFADEC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722" y="4233664"/>
            <a:ext cx="4389120" cy="1272540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35DD802-8234-4749-AA43-D619E8268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26" y="2185288"/>
            <a:ext cx="5115936" cy="2048376"/>
          </a:xfrm>
        </p:spPr>
        <p:txBody>
          <a:bodyPr/>
          <a:lstStyle/>
          <a:p>
            <a:endParaRPr lang="de-DE" sz="1600" baseline="-25000" dirty="0"/>
          </a:p>
          <a:p>
            <a:r>
              <a:rPr lang="de-DE" sz="1600" dirty="0"/>
              <a:t>NMOS: </a:t>
            </a:r>
            <a:r>
              <a:rPr lang="de-DE" sz="1600" dirty="0" err="1"/>
              <a:t>Hvis</a:t>
            </a:r>
            <a:r>
              <a:rPr lang="de-DE" sz="1600" dirty="0"/>
              <a:t> V</a:t>
            </a:r>
            <a:r>
              <a:rPr lang="de-DE" sz="1600" baseline="-25000" dirty="0"/>
              <a:t>G</a:t>
            </a:r>
            <a:r>
              <a:rPr lang="de-DE" sz="1600" dirty="0"/>
              <a:t>-V</a:t>
            </a:r>
            <a:r>
              <a:rPr lang="de-DE" sz="1600" baseline="-25000" dirty="0"/>
              <a:t>S</a:t>
            </a:r>
            <a:r>
              <a:rPr lang="de-DE" sz="1600" dirty="0"/>
              <a:t>&gt; 0,7v </a:t>
            </a:r>
            <a:r>
              <a:rPr lang="de-DE" sz="1600" b="1" dirty="0" err="1"/>
              <a:t>leder</a:t>
            </a:r>
            <a:r>
              <a:rPr lang="de-DE" sz="1600" dirty="0"/>
              <a:t> den, dvs </a:t>
            </a:r>
            <a:r>
              <a:rPr lang="de-DE" sz="1600" b="1" dirty="0" err="1"/>
              <a:t>lav</a:t>
            </a:r>
            <a:r>
              <a:rPr lang="de-DE" sz="1600" dirty="0"/>
              <a:t> </a:t>
            </a:r>
            <a:r>
              <a:rPr lang="de-DE" sz="1600" dirty="0" err="1"/>
              <a:t>motstand</a:t>
            </a:r>
            <a:r>
              <a:rPr lang="de-DE" sz="1600" dirty="0"/>
              <a:t> </a:t>
            </a:r>
            <a:r>
              <a:rPr lang="de-DE" sz="1600" dirty="0" err="1"/>
              <a:t>mellom</a:t>
            </a:r>
            <a:r>
              <a:rPr lang="de-DE" sz="1600" dirty="0"/>
              <a:t> S </a:t>
            </a:r>
            <a:r>
              <a:rPr lang="de-DE" sz="1600" dirty="0" err="1"/>
              <a:t>og</a:t>
            </a:r>
            <a:r>
              <a:rPr lang="de-DE" sz="1600" dirty="0"/>
              <a:t> D</a:t>
            </a:r>
          </a:p>
          <a:p>
            <a:pPr lvl="1"/>
            <a:r>
              <a:rPr lang="de-DE" sz="1200" dirty="0"/>
              <a:t>Mao </a:t>
            </a:r>
            <a:r>
              <a:rPr lang="de-DE" sz="1200" dirty="0" err="1"/>
              <a:t>hvis</a:t>
            </a:r>
            <a:r>
              <a:rPr lang="de-DE" sz="1200" dirty="0"/>
              <a:t> Gate-</a:t>
            </a:r>
            <a:r>
              <a:rPr lang="de-DE" sz="1200" dirty="0" err="1"/>
              <a:t>spenningen</a:t>
            </a:r>
            <a:r>
              <a:rPr lang="de-DE" sz="1200" dirty="0"/>
              <a:t> er </a:t>
            </a:r>
            <a:r>
              <a:rPr lang="de-DE" sz="1200" dirty="0" err="1"/>
              <a:t>mer</a:t>
            </a:r>
            <a:r>
              <a:rPr lang="de-DE" sz="1200" dirty="0"/>
              <a:t> </a:t>
            </a:r>
            <a:r>
              <a:rPr lang="de-DE" sz="1200" dirty="0" err="1"/>
              <a:t>enn</a:t>
            </a:r>
            <a:r>
              <a:rPr lang="de-DE" sz="1200" dirty="0"/>
              <a:t> 0,7v </a:t>
            </a:r>
            <a:r>
              <a:rPr lang="de-DE" sz="1200" dirty="0" err="1"/>
              <a:t>høyere</a:t>
            </a:r>
            <a:r>
              <a:rPr lang="de-DE" sz="1200" dirty="0"/>
              <a:t> </a:t>
            </a:r>
            <a:r>
              <a:rPr lang="de-DE" sz="1200" dirty="0" err="1"/>
              <a:t>enn</a:t>
            </a:r>
            <a:r>
              <a:rPr lang="de-DE" sz="1200" dirty="0"/>
              <a:t> Source-</a:t>
            </a:r>
            <a:r>
              <a:rPr lang="de-DE" sz="1200" dirty="0" err="1"/>
              <a:t>spenningen</a:t>
            </a:r>
            <a:r>
              <a:rPr lang="de-DE" sz="1200" dirty="0"/>
              <a:t> </a:t>
            </a:r>
            <a:r>
              <a:rPr lang="de-DE" sz="1200" dirty="0" err="1"/>
              <a:t>vil</a:t>
            </a:r>
            <a:r>
              <a:rPr lang="de-DE" sz="1200" dirty="0"/>
              <a:t> </a:t>
            </a:r>
            <a:r>
              <a:rPr lang="de-DE" sz="1200" dirty="0" err="1"/>
              <a:t>transistoren</a:t>
            </a:r>
            <a:r>
              <a:rPr lang="de-DE" sz="1200" dirty="0"/>
              <a:t> </a:t>
            </a:r>
            <a:r>
              <a:rPr lang="de-DE" sz="1200" dirty="0" err="1"/>
              <a:t>lede</a:t>
            </a:r>
            <a:endParaRPr lang="de-DE" sz="1200" dirty="0"/>
          </a:p>
          <a:p>
            <a:r>
              <a:rPr lang="de-DE" sz="1600" dirty="0"/>
              <a:t>NMOS: </a:t>
            </a:r>
            <a:r>
              <a:rPr lang="de-DE" sz="1600" dirty="0" err="1"/>
              <a:t>Hvis</a:t>
            </a:r>
            <a:r>
              <a:rPr lang="de-DE" sz="1600" dirty="0"/>
              <a:t> V</a:t>
            </a:r>
            <a:r>
              <a:rPr lang="de-DE" sz="1600" baseline="-25000" dirty="0"/>
              <a:t>G</a:t>
            </a:r>
            <a:r>
              <a:rPr lang="de-DE" sz="1600" dirty="0"/>
              <a:t>-V</a:t>
            </a:r>
            <a:r>
              <a:rPr lang="de-DE" sz="1600" baseline="-25000" dirty="0"/>
              <a:t>S </a:t>
            </a:r>
            <a:r>
              <a:rPr lang="de-DE" sz="1600" dirty="0"/>
              <a:t>≤ 0,7v </a:t>
            </a:r>
            <a:r>
              <a:rPr lang="de-DE" sz="1600" b="1" dirty="0" err="1"/>
              <a:t>sperrer</a:t>
            </a:r>
            <a:r>
              <a:rPr lang="de-DE" sz="1600" dirty="0"/>
              <a:t> den, dvs </a:t>
            </a:r>
            <a:r>
              <a:rPr lang="de-DE" sz="1600" b="1" dirty="0" err="1"/>
              <a:t>høy</a:t>
            </a:r>
            <a:r>
              <a:rPr lang="de-DE" sz="1600" dirty="0"/>
              <a:t> </a:t>
            </a:r>
            <a:r>
              <a:rPr lang="de-DE" sz="1600" dirty="0" err="1"/>
              <a:t>motstand</a:t>
            </a:r>
            <a:r>
              <a:rPr lang="de-DE" sz="1600" dirty="0"/>
              <a:t> </a:t>
            </a:r>
            <a:r>
              <a:rPr lang="de-DE" sz="1600" dirty="0" err="1"/>
              <a:t>mellom</a:t>
            </a:r>
            <a:r>
              <a:rPr lang="de-DE" sz="1600" dirty="0"/>
              <a:t> S </a:t>
            </a:r>
            <a:r>
              <a:rPr lang="de-DE" sz="1600" dirty="0" err="1"/>
              <a:t>og</a:t>
            </a:r>
            <a:r>
              <a:rPr lang="de-DE" sz="1600" dirty="0"/>
              <a:t> D</a:t>
            </a:r>
          </a:p>
          <a:p>
            <a:pPr lvl="1"/>
            <a:r>
              <a:rPr lang="de-DE" sz="1200" dirty="0"/>
              <a:t>Mao </a:t>
            </a:r>
            <a:r>
              <a:rPr lang="de-DE" sz="1200" dirty="0" err="1"/>
              <a:t>hvis</a:t>
            </a:r>
            <a:r>
              <a:rPr lang="de-DE" sz="1200" dirty="0"/>
              <a:t> Gate-</a:t>
            </a:r>
            <a:r>
              <a:rPr lang="de-DE" sz="1200" dirty="0" err="1"/>
              <a:t>spenningen</a:t>
            </a:r>
            <a:r>
              <a:rPr lang="de-DE" sz="1200" dirty="0"/>
              <a:t> er mindre </a:t>
            </a:r>
            <a:r>
              <a:rPr lang="de-DE" sz="1200" dirty="0" err="1"/>
              <a:t>enn</a:t>
            </a:r>
            <a:r>
              <a:rPr lang="de-DE" sz="1200" dirty="0"/>
              <a:t> 0,7v </a:t>
            </a:r>
            <a:r>
              <a:rPr lang="de-DE" sz="1200" dirty="0" err="1"/>
              <a:t>høyere</a:t>
            </a:r>
            <a:r>
              <a:rPr lang="de-DE" sz="1200" dirty="0"/>
              <a:t> </a:t>
            </a:r>
            <a:r>
              <a:rPr lang="de-DE" sz="1200" dirty="0" err="1"/>
              <a:t>enn</a:t>
            </a:r>
            <a:r>
              <a:rPr lang="de-DE" sz="1200" dirty="0"/>
              <a:t> Source-</a:t>
            </a:r>
            <a:r>
              <a:rPr lang="de-DE" sz="1200" dirty="0" err="1"/>
              <a:t>spenningen</a:t>
            </a:r>
            <a:r>
              <a:rPr lang="de-DE" sz="1200" dirty="0"/>
              <a:t> </a:t>
            </a:r>
            <a:r>
              <a:rPr lang="de-DE" sz="1200" dirty="0" err="1"/>
              <a:t>vil</a:t>
            </a:r>
            <a:r>
              <a:rPr lang="de-DE" sz="1200" dirty="0"/>
              <a:t> NMOS-</a:t>
            </a:r>
            <a:r>
              <a:rPr lang="de-DE" sz="1200" dirty="0" err="1"/>
              <a:t>tranisitoren</a:t>
            </a:r>
            <a:r>
              <a:rPr lang="de-DE" sz="1200" dirty="0"/>
              <a:t> sperre</a:t>
            </a:r>
          </a:p>
          <a:p>
            <a:endParaRPr lang="de-DE" sz="1600" dirty="0"/>
          </a:p>
        </p:txBody>
      </p:sp>
      <p:pic>
        <p:nvPicPr>
          <p:cNvPr id="14" name="Picture 13" descr="Diagram&#10;&#10;Description automatically generated">
            <a:extLst>
              <a:ext uri="{FF2B5EF4-FFF2-40B4-BE49-F238E27FC236}">
                <a16:creationId xmlns:a16="http://schemas.microsoft.com/office/drawing/2014/main" id="{B21BC326-ADE0-4189-8654-92F4C9836CD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60" t="41376" r="46028" b="12821"/>
          <a:stretch/>
        </p:blipFill>
        <p:spPr>
          <a:xfrm>
            <a:off x="7297899" y="1873855"/>
            <a:ext cx="1490766" cy="169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681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894080"/>
            <a:ext cx="8754428" cy="1219200"/>
          </a:xfrm>
        </p:spPr>
        <p:txBody>
          <a:bodyPr/>
          <a:lstStyle/>
          <a:p>
            <a:r>
              <a:rPr lang="en-US" dirty="0"/>
              <a:t>PMOS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08.03.2022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IN 1080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463-F9D5-4353-8BA6-45543CC5320E}" type="slidenum">
              <a:rPr lang="nb-NO" smtClean="0"/>
              <a:pPr/>
              <a:t>8</a:t>
            </a:fld>
            <a:endParaRPr lang="nb-NO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35DD802-8234-4749-AA43-D619E8268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497" y="2649488"/>
            <a:ext cx="4896544" cy="3384376"/>
          </a:xfrm>
        </p:spPr>
        <p:txBody>
          <a:bodyPr/>
          <a:lstStyle/>
          <a:p>
            <a:r>
              <a:rPr lang="de-DE" sz="1600" dirty="0"/>
              <a:t>PMOS: </a:t>
            </a:r>
            <a:r>
              <a:rPr lang="de-DE" sz="1600" dirty="0" err="1"/>
              <a:t>Hvis</a:t>
            </a:r>
            <a:r>
              <a:rPr lang="de-DE" sz="1600" dirty="0"/>
              <a:t> V</a:t>
            </a:r>
            <a:r>
              <a:rPr lang="de-DE" sz="1600" baseline="-25000" dirty="0"/>
              <a:t>S</a:t>
            </a:r>
            <a:r>
              <a:rPr lang="de-DE" sz="1600" dirty="0"/>
              <a:t>-V</a:t>
            </a:r>
            <a:r>
              <a:rPr lang="de-DE" sz="1600" baseline="-25000" dirty="0"/>
              <a:t>G </a:t>
            </a:r>
            <a:r>
              <a:rPr lang="de-DE" sz="1600" dirty="0"/>
              <a:t> &gt; 0,7v </a:t>
            </a:r>
            <a:r>
              <a:rPr lang="de-DE" sz="1600" b="1" dirty="0" err="1"/>
              <a:t>leder</a:t>
            </a:r>
            <a:r>
              <a:rPr lang="de-DE" sz="1600" dirty="0"/>
              <a:t> den, dvs </a:t>
            </a:r>
            <a:r>
              <a:rPr lang="de-DE" sz="1600" b="1" dirty="0" err="1"/>
              <a:t>lav</a:t>
            </a:r>
            <a:r>
              <a:rPr lang="de-DE" sz="1600" dirty="0"/>
              <a:t> </a:t>
            </a:r>
            <a:r>
              <a:rPr lang="de-DE" sz="1600" dirty="0" err="1"/>
              <a:t>motstand</a:t>
            </a:r>
            <a:r>
              <a:rPr lang="de-DE" sz="1600" dirty="0"/>
              <a:t> </a:t>
            </a:r>
            <a:r>
              <a:rPr lang="de-DE" sz="1600" dirty="0" err="1"/>
              <a:t>mellom</a:t>
            </a:r>
            <a:r>
              <a:rPr lang="de-DE" sz="1600" dirty="0"/>
              <a:t> S </a:t>
            </a:r>
            <a:r>
              <a:rPr lang="de-DE" sz="1600" dirty="0" err="1"/>
              <a:t>og</a:t>
            </a:r>
            <a:r>
              <a:rPr lang="de-DE" sz="1600" dirty="0"/>
              <a:t> D</a:t>
            </a:r>
          </a:p>
          <a:p>
            <a:pPr lvl="1"/>
            <a:r>
              <a:rPr lang="de-DE" sz="1200" dirty="0"/>
              <a:t>Mao: </a:t>
            </a:r>
            <a:r>
              <a:rPr lang="de-DE" sz="1200" dirty="0" err="1"/>
              <a:t>Hvis</a:t>
            </a:r>
            <a:r>
              <a:rPr lang="de-DE" sz="1200" dirty="0"/>
              <a:t> Gate-</a:t>
            </a:r>
            <a:r>
              <a:rPr lang="de-DE" sz="1200" dirty="0" err="1"/>
              <a:t>spenningen</a:t>
            </a:r>
            <a:r>
              <a:rPr lang="de-DE" sz="1200" dirty="0"/>
              <a:t> er </a:t>
            </a:r>
            <a:r>
              <a:rPr lang="de-DE" sz="1200" dirty="0" err="1"/>
              <a:t>mer</a:t>
            </a:r>
            <a:r>
              <a:rPr lang="de-DE" sz="1200" dirty="0"/>
              <a:t> </a:t>
            </a:r>
            <a:r>
              <a:rPr lang="de-DE" sz="1200" dirty="0" err="1"/>
              <a:t>enn</a:t>
            </a:r>
            <a:r>
              <a:rPr lang="de-DE" sz="1200" dirty="0"/>
              <a:t> 0,7v </a:t>
            </a:r>
            <a:r>
              <a:rPr lang="de-DE" sz="1200" dirty="0" err="1"/>
              <a:t>lavere</a:t>
            </a:r>
            <a:r>
              <a:rPr lang="de-DE" sz="1200" dirty="0"/>
              <a:t> </a:t>
            </a:r>
            <a:r>
              <a:rPr lang="de-DE" sz="1200" dirty="0" err="1"/>
              <a:t>enn</a:t>
            </a:r>
            <a:r>
              <a:rPr lang="de-DE" sz="1200" dirty="0"/>
              <a:t> Source-</a:t>
            </a:r>
            <a:r>
              <a:rPr lang="de-DE" sz="1200" dirty="0" err="1"/>
              <a:t>spenningen</a:t>
            </a:r>
            <a:r>
              <a:rPr lang="de-DE" sz="1200" dirty="0"/>
              <a:t> </a:t>
            </a:r>
            <a:r>
              <a:rPr lang="de-DE" sz="1200" dirty="0" err="1"/>
              <a:t>vil</a:t>
            </a:r>
            <a:r>
              <a:rPr lang="de-DE" sz="1200" dirty="0"/>
              <a:t> PMOS-transistoren </a:t>
            </a:r>
            <a:r>
              <a:rPr lang="de-DE" sz="1200" dirty="0" err="1"/>
              <a:t>lede</a:t>
            </a:r>
            <a:endParaRPr lang="de-DE" sz="1200" dirty="0"/>
          </a:p>
          <a:p>
            <a:r>
              <a:rPr lang="de-DE" sz="1600" dirty="0"/>
              <a:t>PMOS: </a:t>
            </a:r>
            <a:r>
              <a:rPr lang="de-DE" sz="1600" dirty="0" err="1"/>
              <a:t>Hvis</a:t>
            </a:r>
            <a:r>
              <a:rPr lang="de-DE" sz="1600" dirty="0"/>
              <a:t> V</a:t>
            </a:r>
            <a:r>
              <a:rPr lang="de-DE" sz="1600" baseline="-25000" dirty="0"/>
              <a:t>S</a:t>
            </a:r>
            <a:r>
              <a:rPr lang="de-DE" sz="1600" dirty="0"/>
              <a:t>-V</a:t>
            </a:r>
            <a:r>
              <a:rPr lang="de-DE" sz="1600" baseline="-25000" dirty="0"/>
              <a:t>G </a:t>
            </a:r>
            <a:r>
              <a:rPr lang="de-DE" sz="1600" dirty="0"/>
              <a:t>≤ 0,7v </a:t>
            </a:r>
            <a:r>
              <a:rPr lang="de-DE" sz="1600" b="1" dirty="0" err="1"/>
              <a:t>sperrer</a:t>
            </a:r>
            <a:r>
              <a:rPr lang="de-DE" sz="1600" dirty="0"/>
              <a:t> den, dvs </a:t>
            </a:r>
            <a:r>
              <a:rPr lang="de-DE" sz="1600" b="1" dirty="0" err="1"/>
              <a:t>høy</a:t>
            </a:r>
            <a:r>
              <a:rPr lang="de-DE" sz="1600" dirty="0"/>
              <a:t> </a:t>
            </a:r>
            <a:r>
              <a:rPr lang="de-DE" sz="1600" dirty="0" err="1"/>
              <a:t>motstand</a:t>
            </a:r>
            <a:r>
              <a:rPr lang="de-DE" sz="1600" dirty="0"/>
              <a:t> </a:t>
            </a:r>
            <a:r>
              <a:rPr lang="de-DE" sz="1600" dirty="0" err="1"/>
              <a:t>mellom</a:t>
            </a:r>
            <a:r>
              <a:rPr lang="de-DE" sz="1600" dirty="0"/>
              <a:t> S </a:t>
            </a:r>
            <a:r>
              <a:rPr lang="de-DE" sz="1600" dirty="0" err="1"/>
              <a:t>og</a:t>
            </a:r>
            <a:r>
              <a:rPr lang="de-DE" sz="1600" dirty="0"/>
              <a:t> D</a:t>
            </a:r>
          </a:p>
          <a:p>
            <a:pPr lvl="1"/>
            <a:r>
              <a:rPr lang="de-DE" sz="1200" dirty="0"/>
              <a:t>Mao: </a:t>
            </a:r>
            <a:r>
              <a:rPr lang="de-DE" sz="1200" dirty="0" err="1"/>
              <a:t>Hvis</a:t>
            </a:r>
            <a:r>
              <a:rPr lang="de-DE" sz="1200" dirty="0"/>
              <a:t> Gate-</a:t>
            </a:r>
            <a:r>
              <a:rPr lang="de-DE" sz="1200" dirty="0" err="1"/>
              <a:t>spenningen</a:t>
            </a:r>
            <a:r>
              <a:rPr lang="de-DE" sz="1200" dirty="0"/>
              <a:t> er mindre </a:t>
            </a:r>
            <a:r>
              <a:rPr lang="de-DE" sz="1200" dirty="0" err="1"/>
              <a:t>enn</a:t>
            </a:r>
            <a:r>
              <a:rPr lang="de-DE" sz="1200" dirty="0"/>
              <a:t> 0,7v </a:t>
            </a:r>
            <a:r>
              <a:rPr lang="de-DE" sz="1200" dirty="0" err="1"/>
              <a:t>lavere</a:t>
            </a:r>
            <a:r>
              <a:rPr lang="de-DE" sz="1200" dirty="0"/>
              <a:t> </a:t>
            </a:r>
            <a:r>
              <a:rPr lang="de-DE" sz="1200" dirty="0" err="1"/>
              <a:t>enn</a:t>
            </a:r>
            <a:r>
              <a:rPr lang="de-DE" sz="1200" dirty="0"/>
              <a:t> Source-</a:t>
            </a:r>
            <a:r>
              <a:rPr lang="de-DE" sz="1200" dirty="0" err="1"/>
              <a:t>spenningen</a:t>
            </a:r>
            <a:r>
              <a:rPr lang="de-DE" sz="1200" dirty="0"/>
              <a:t> </a:t>
            </a:r>
            <a:r>
              <a:rPr lang="de-DE" sz="1200" dirty="0" err="1"/>
              <a:t>vil</a:t>
            </a:r>
            <a:r>
              <a:rPr lang="de-DE" sz="1200" dirty="0"/>
              <a:t> PMOS-transistoren sperre</a:t>
            </a:r>
            <a:endParaRPr lang="de-DE" sz="1600" dirty="0"/>
          </a:p>
        </p:txBody>
      </p:sp>
      <p:pic>
        <p:nvPicPr>
          <p:cNvPr id="13" name="Picture 12" descr="A picture containing diagram&#10;&#10;Description automatically generated">
            <a:extLst>
              <a:ext uri="{FF2B5EF4-FFF2-40B4-BE49-F238E27FC236}">
                <a16:creationId xmlns:a16="http://schemas.microsoft.com/office/drawing/2014/main" id="{3C7B5AE9-BD1A-4C2F-BED0-460AFF407E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698" y="4309195"/>
            <a:ext cx="4389120" cy="1272540"/>
          </a:xfrm>
          <a:prstGeom prst="rect">
            <a:avLst/>
          </a:prstGeom>
        </p:spPr>
      </p:pic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714C72DB-3EE2-4DF8-9799-1F83062C6B3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60" t="4747" r="46028" b="57178"/>
          <a:stretch/>
        </p:blipFill>
        <p:spPr>
          <a:xfrm>
            <a:off x="7072858" y="1188978"/>
            <a:ext cx="2027027" cy="191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532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Digitale porter: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122" y="3153544"/>
            <a:ext cx="4932072" cy="3024336"/>
          </a:xfrm>
        </p:spPr>
        <p:txBody>
          <a:bodyPr/>
          <a:lstStyle/>
          <a:p>
            <a:r>
              <a:rPr lang="nb-NO" sz="2000" dirty="0"/>
              <a:t>En inverter tar som input et signal som enten er lavt, dvs logisk ‘0’ (0v) eller høyt logisk ‘1’ (5v) og produserer et utsignal som er det inverterte av innsignalet</a:t>
            </a:r>
          </a:p>
          <a:p>
            <a:endParaRPr lang="nb-NO" sz="2000" dirty="0"/>
          </a:p>
          <a:p>
            <a:pPr>
              <a:buNone/>
            </a:pPr>
            <a:r>
              <a:rPr lang="nb-NO" sz="2000" dirty="0"/>
              <a:t>	</a:t>
            </a:r>
          </a:p>
          <a:p>
            <a:pPr>
              <a:buNone/>
            </a:pPr>
            <a:endParaRPr lang="nb-NO" sz="2000" dirty="0"/>
          </a:p>
          <a:p>
            <a:pPr>
              <a:buNone/>
            </a:pPr>
            <a:endParaRPr lang="nb-NO" sz="2000" dirty="0"/>
          </a:p>
          <a:p>
            <a:pPr>
              <a:buNone/>
            </a:pPr>
            <a:endParaRPr lang="nb-NO" sz="20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08.03.2022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IN 1080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E463-F9D5-4353-8BA6-45543CC5320E}" type="slidenum">
              <a:rPr lang="nb-NO" smtClean="0"/>
              <a:pPr/>
              <a:t>9</a:t>
            </a:fld>
            <a:endParaRPr lang="nb-NO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AD365D6-C85B-494F-8219-4C05D09F99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283" t="-199" r="70115" b="61528"/>
          <a:stretch/>
        </p:blipFill>
        <p:spPr>
          <a:xfrm>
            <a:off x="6356060" y="3037195"/>
            <a:ext cx="3324161" cy="216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834010"/>
      </p:ext>
    </p:extLst>
  </p:cSld>
  <p:clrMapOvr>
    <a:masterClrMapping/>
  </p:clrMapOvr>
</p:sld>
</file>

<file path=ppt/theme/theme1.xml><?xml version="1.0" encoding="utf-8"?>
<a:theme xmlns:a="http://schemas.openxmlformats.org/drawingml/2006/main" name="uio-ppt-mal-norsk-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17977</TotalTime>
  <Pages>12214176</Pages>
  <Words>647</Words>
  <Application>Microsoft Office PowerPoint</Application>
  <PresentationFormat>Custom</PresentationFormat>
  <Paragraphs>174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Wingdings</vt:lpstr>
      <vt:lpstr>uio-ppt-mal-norsk-1</vt:lpstr>
      <vt:lpstr>Equation</vt:lpstr>
      <vt:lpstr>Forelesning  nr.7 analog elektronikk IN 1080  </vt:lpstr>
      <vt:lpstr>Dagens temaer</vt:lpstr>
      <vt:lpstr>Nøtt fra forelesning 7</vt:lpstr>
      <vt:lpstr>Transistorer</vt:lpstr>
      <vt:lpstr>Transistortyper</vt:lpstr>
      <vt:lpstr>CMOS</vt:lpstr>
      <vt:lpstr>NMOS</vt:lpstr>
      <vt:lpstr>PMOS</vt:lpstr>
      <vt:lpstr>Digitale porter: NOT</vt:lpstr>
      <vt:lpstr>Digitale porter: NAND-port</vt:lpstr>
      <vt:lpstr>Digitale porter: NOR-port</vt:lpstr>
      <vt:lpstr>Digitale porter: AND-port</vt:lpstr>
      <vt:lpstr>Digitale porter: OR-port</vt:lpstr>
      <vt:lpstr>Operasjonsforsterker  </vt:lpstr>
      <vt:lpstr>Enkel opamp-modell  </vt:lpstr>
      <vt:lpstr>Karakteristikker til en ideel opamp  </vt:lpstr>
    </vt:vector>
  </TitlesOfParts>
  <Company>UiO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2</dc:title>
  <dc:creator>aeb</dc:creator>
  <cp:lastModifiedBy>Sigbjørn Næss</cp:lastModifiedBy>
  <cp:revision>590</cp:revision>
  <cp:lastPrinted>2011-03-11T08:56:55Z</cp:lastPrinted>
  <dcterms:created xsi:type="dcterms:W3CDTF">2004-08-10T12:08:57Z</dcterms:created>
  <dcterms:modified xsi:type="dcterms:W3CDTF">2023-03-12T16:38:36Z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informasjon@uio.no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F:\lysark\2001\680n</vt:lpwstr>
  </property>
  <property fmtid="{D5CDD505-2E9C-101B-9397-08002B2CF9AE}" pid="22" name="Language">
    <vt:lpwstr>Norwegian</vt:lpwstr>
  </property>
</Properties>
</file>