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38"/>
  </p:notesMasterIdLst>
  <p:handoutMasterIdLst>
    <p:handoutMasterId r:id="rId39"/>
  </p:handoutMasterIdLst>
  <p:sldIdLst>
    <p:sldId id="287" r:id="rId2"/>
    <p:sldId id="288" r:id="rId3"/>
    <p:sldId id="340" r:id="rId4"/>
    <p:sldId id="341" r:id="rId5"/>
    <p:sldId id="342" r:id="rId6"/>
    <p:sldId id="347" r:id="rId7"/>
    <p:sldId id="348" r:id="rId8"/>
    <p:sldId id="350" r:id="rId9"/>
    <p:sldId id="380" r:id="rId10"/>
    <p:sldId id="357" r:id="rId11"/>
    <p:sldId id="387" r:id="rId12"/>
    <p:sldId id="381" r:id="rId13"/>
    <p:sldId id="382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291" r:id="rId22"/>
    <p:sldId id="329" r:id="rId23"/>
    <p:sldId id="378" r:id="rId24"/>
    <p:sldId id="379" r:id="rId25"/>
    <p:sldId id="365" r:id="rId26"/>
    <p:sldId id="366" r:id="rId27"/>
    <p:sldId id="367" r:id="rId28"/>
    <p:sldId id="356" r:id="rId29"/>
    <p:sldId id="368" r:id="rId30"/>
    <p:sldId id="369" r:id="rId31"/>
    <p:sldId id="370" r:id="rId32"/>
    <p:sldId id="373" r:id="rId33"/>
    <p:sldId id="374" r:id="rId34"/>
    <p:sldId id="375" r:id="rId35"/>
    <p:sldId id="376" r:id="rId36"/>
    <p:sldId id="377" r:id="rId37"/>
  </p:sldIdLst>
  <p:sldSz cx="10401300" cy="7315200"/>
  <p:notesSz cx="6810375" cy="99425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32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CC"/>
    <a:srgbClr val="FCC92D"/>
    <a:srgbClr val="008EBC"/>
    <a:srgbClr val="04BAC8"/>
    <a:srgbClr val="04ADC1"/>
    <a:srgbClr val="01A1BC"/>
    <a:srgbClr val="FF3300"/>
    <a:srgbClr val="008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1" autoAdjust="0"/>
    <p:restoredTop sz="94714" autoAdjust="0"/>
  </p:normalViewPr>
  <p:slideViewPr>
    <p:cSldViewPr>
      <p:cViewPr varScale="1">
        <p:scale>
          <a:sx n="148" d="100"/>
          <a:sy n="148" d="100"/>
        </p:scale>
        <p:origin x="1284" y="120"/>
      </p:cViewPr>
      <p:guideLst>
        <p:guide orient="horz" pos="2976"/>
        <p:guide pos="32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80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6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5175" y="752475"/>
            <a:ext cx="5281613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22" y="4719108"/>
            <a:ext cx="4995087" cy="447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724" tIns="46530" rIns="94724" bIns="46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46103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8050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0488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29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10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07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26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4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0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00162" y="2145432"/>
            <a:ext cx="8581073" cy="1219200"/>
          </a:xfr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00162" y="3945632"/>
            <a:ext cx="8581073" cy="186944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8" y="5995597"/>
            <a:ext cx="1188720" cy="1109472"/>
          </a:xfrm>
          <a:prstGeom prst="rect">
            <a:avLst/>
          </a:prstGeom>
        </p:spPr>
      </p:pic>
      <p:pic>
        <p:nvPicPr>
          <p:cNvPr id="6" name="Picture 5" descr="Medical Device Desig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98" y="201216"/>
            <a:ext cx="4536504" cy="12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8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15.03.2022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C108-D860-4D4B-87C4-6FA8FD0ACA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7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2628" y="894080"/>
            <a:ext cx="2188607" cy="5608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6807" y="894080"/>
            <a:ext cx="6392466" cy="5608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15.03.2022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F558-6264-5343-A297-CD06298375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15.03.2022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D0F7-F390-4255-93D2-736830AEF3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475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15.03.2022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D0F7-F390-4255-93D2-736830AEF3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745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15.03.2022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D0F7-F390-4255-93D2-736830AEF3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152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15.03.2022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D0F7-F390-4255-93D2-736830AEF3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02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1219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8754428" cy="4389120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400"/>
            </a:lvl1pPr>
            <a:lvl2pPr>
              <a:lnSpc>
                <a:spcPts val="3000"/>
              </a:lnSpc>
              <a:spcBef>
                <a:spcPts val="0"/>
              </a:spcBef>
              <a:defRPr sz="2000"/>
            </a:lvl2pPr>
            <a:lvl3pPr>
              <a:lnSpc>
                <a:spcPts val="3000"/>
              </a:lnSpc>
              <a:spcBef>
                <a:spcPts val="0"/>
              </a:spcBef>
              <a:defRPr sz="1800"/>
            </a:lvl3pPr>
            <a:lvl4pPr>
              <a:lnSpc>
                <a:spcPts val="3000"/>
              </a:lnSpc>
              <a:spcBef>
                <a:spcPts val="0"/>
              </a:spcBef>
              <a:defRPr sz="1400"/>
            </a:lvl4pPr>
            <a:lvl5pPr>
              <a:lnSpc>
                <a:spcPts val="3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2098" y="6664960"/>
            <a:ext cx="2166938" cy="48768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15.03.2022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587" y="6664960"/>
            <a:ext cx="936104" cy="48768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17096" y="6664960"/>
            <a:ext cx="780098" cy="48768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6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31" y="4700695"/>
            <a:ext cx="884110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631" y="3100496"/>
            <a:ext cx="8841105" cy="1600199"/>
          </a:xfrm>
        </p:spPr>
        <p:txBody>
          <a:bodyPr anchor="b"/>
          <a:lstStyle>
            <a:lvl1pPr marL="0" indent="0">
              <a:buNone/>
              <a:defRPr sz="2200"/>
            </a:lvl1pPr>
            <a:lvl2pPr marL="506132" indent="0">
              <a:buNone/>
              <a:defRPr sz="2000"/>
            </a:lvl2pPr>
            <a:lvl3pPr marL="1012264" indent="0">
              <a:buNone/>
              <a:defRPr sz="1800"/>
            </a:lvl3pPr>
            <a:lvl4pPr marL="1518395" indent="0">
              <a:buNone/>
              <a:defRPr sz="1500"/>
            </a:lvl4pPr>
            <a:lvl5pPr marL="2024528" indent="0">
              <a:buNone/>
              <a:defRPr sz="1500"/>
            </a:lvl5pPr>
            <a:lvl6pPr marL="2530661" indent="0">
              <a:buNone/>
              <a:defRPr sz="1500"/>
            </a:lvl6pPr>
            <a:lvl7pPr marL="3036793" indent="0">
              <a:buNone/>
              <a:defRPr sz="1500"/>
            </a:lvl7pPr>
            <a:lvl8pPr marL="3542925" indent="0">
              <a:buNone/>
              <a:defRPr sz="1500"/>
            </a:lvl8pPr>
            <a:lvl9pPr marL="404905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15.03.2022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7757-576B-EF4D-9700-0443DE010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1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6808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0699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15.03.2022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1D97-6BD2-DD4A-97EA-2D5D21692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1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" y="292947"/>
            <a:ext cx="936117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65" y="1637455"/>
            <a:ext cx="459571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065" y="2319868"/>
            <a:ext cx="4595714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3718" y="1637455"/>
            <a:ext cx="4597519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3718" y="2319868"/>
            <a:ext cx="4597519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15.03.2022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45E3-F26D-5F48-9B3C-B613005A7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3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15.03.2022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5A85-2DB4-A94A-9780-56D67215FF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93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15.03.2022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3BC9-7EE2-3642-912D-4C42C29ED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6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7" y="291253"/>
            <a:ext cx="3421956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619" y="291255"/>
            <a:ext cx="5814616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67" y="1530775"/>
            <a:ext cx="3421956" cy="5003801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15.03.2022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EEDA-D3B5-9F46-A138-1B4482F610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8" y="5120641"/>
            <a:ext cx="624078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8728" y="653627"/>
            <a:ext cx="624078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132" indent="0">
              <a:buNone/>
              <a:defRPr sz="3100"/>
            </a:lvl2pPr>
            <a:lvl3pPr marL="1012264" indent="0">
              <a:buNone/>
              <a:defRPr sz="2700"/>
            </a:lvl3pPr>
            <a:lvl4pPr marL="1518395" indent="0">
              <a:buNone/>
              <a:defRPr sz="2200"/>
            </a:lvl4pPr>
            <a:lvl5pPr marL="2024528" indent="0">
              <a:buNone/>
              <a:defRPr sz="2200"/>
            </a:lvl5pPr>
            <a:lvl6pPr marL="2530661" indent="0">
              <a:buNone/>
              <a:defRPr sz="2200"/>
            </a:lvl6pPr>
            <a:lvl7pPr marL="3036793" indent="0">
              <a:buNone/>
              <a:defRPr sz="2200"/>
            </a:lvl7pPr>
            <a:lvl8pPr marL="3542925" indent="0">
              <a:buNone/>
              <a:defRPr sz="2200"/>
            </a:lvl8pPr>
            <a:lvl9pPr marL="4049057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8728" y="5725162"/>
            <a:ext cx="6240780" cy="858519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15.03.2022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0E2D-38FA-BF43-85AB-BFE78B7D4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9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26807" y="894080"/>
            <a:ext cx="87544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6807" y="2113280"/>
            <a:ext cx="8754428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26807" y="6664960"/>
            <a:ext cx="2166938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15.03.2022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7100" y="6664960"/>
            <a:ext cx="546068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137" y="6664960"/>
            <a:ext cx="780098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EDEB640-6874-6A40-8044-0F9FD6D4E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MN_IFI_A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6710" y="243841"/>
            <a:ext cx="4220111" cy="3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53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60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FF00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506166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012332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518498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02466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79625" indent="-379625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22520" indent="-316354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265415" indent="-25308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771581" indent="-25308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77748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783914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3290080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796246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4302412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166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332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498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664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831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997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63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29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nb-NO" b="0" dirty="0"/>
              <a:t>Forelesning nr.8 analog elektronikk</a:t>
            </a:r>
            <a:br>
              <a:rPr lang="nb-NO" b="0" dirty="0"/>
            </a:br>
            <a:r>
              <a:rPr lang="nb-NO" b="0" dirty="0"/>
              <a:t>IN 1080 Mekatronikk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b-NO" dirty="0"/>
              <a:t>Operasjonsforsterkere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9433048" cy="775457"/>
          </a:xfrm>
        </p:spPr>
        <p:txBody>
          <a:bodyPr/>
          <a:lstStyle/>
          <a:p>
            <a:r>
              <a:rPr lang="nb-NO" dirty="0"/>
              <a:t>Open-loop og closed-loop konfigurasjon	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107" y="1683435"/>
            <a:ext cx="6048672" cy="4637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b-NO" sz="1800" dirty="0"/>
              <a:t>En opamp kan brukes i </a:t>
            </a:r>
            <a:r>
              <a:rPr lang="nb-NO" sz="1800" i="1" dirty="0"/>
              <a:t>open-loop </a:t>
            </a:r>
            <a:r>
              <a:rPr lang="nb-NO" sz="1800" dirty="0"/>
              <a:t> eller i </a:t>
            </a:r>
            <a:r>
              <a:rPr lang="nb-NO" sz="1800" i="1" dirty="0"/>
              <a:t>closed-loop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nb-NO" sz="1400" b="1" dirty="0"/>
              <a:t>Closed-loop</a:t>
            </a:r>
            <a:r>
              <a:rPr lang="nb-NO" sz="1400" i="1" dirty="0"/>
              <a:t> </a:t>
            </a:r>
            <a:r>
              <a:rPr lang="nb-NO" sz="1400" dirty="0"/>
              <a:t>betyr at utgangen forbindes med en av inngangene via en </a:t>
            </a:r>
            <a:r>
              <a:rPr lang="nb-NO" sz="1400" i="1" dirty="0"/>
              <a:t>tilbakekobling (feedback)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nb-NO" sz="1400" b="1" dirty="0"/>
              <a:t>Open-loop</a:t>
            </a:r>
            <a:r>
              <a:rPr lang="nb-NO" sz="1400" i="1" dirty="0"/>
              <a:t> </a:t>
            </a:r>
            <a:r>
              <a:rPr lang="nb-NO" sz="1400" dirty="0"/>
              <a:t> betyr at opamp’en ikke har tilbakekobling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b-NO" sz="1800" dirty="0"/>
              <a:t>To typer tilbakekobling;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nb-NO" sz="1600" b="1" dirty="0"/>
              <a:t>Negativ</a:t>
            </a:r>
            <a:r>
              <a:rPr lang="nb-NO" sz="1600" dirty="0"/>
              <a:t>: utgangen kobles tilbake til –inngangen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nb-NO" sz="1600" b="1" dirty="0"/>
              <a:t>Positiv</a:t>
            </a:r>
            <a:r>
              <a:rPr lang="nb-NO" sz="1600" dirty="0"/>
              <a:t>: utgangen kobles tilbake til +inngangen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b-NO" sz="1800" dirty="0"/>
              <a:t>Ofte skaleres tilbakekoblingssignalet ned via en spenningsdeler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b-NO" sz="1800" dirty="0"/>
              <a:t>Spenningsforsterkningen uten tilbakekobling kalles «open loop gain» A</a:t>
            </a:r>
            <a:r>
              <a:rPr lang="nb-NO" sz="1800" baseline="-25000" dirty="0"/>
              <a:t>ol</a:t>
            </a:r>
            <a:r>
              <a:rPr lang="nb-NO" sz="1800" dirty="0"/>
              <a:t>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b-NO" sz="1800" dirty="0"/>
              <a:t>Spenningsforsterkningen med tilbakekobling kalles «closed loop gain» A</a:t>
            </a:r>
            <a:r>
              <a:rPr lang="nb-NO" sz="1800" baseline="-25000" dirty="0"/>
              <a:t>cl</a:t>
            </a:r>
            <a:r>
              <a:rPr lang="nb-NO" sz="1800" dirty="0"/>
              <a:t>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b-NO" sz="1800" dirty="0"/>
              <a:t>Negativ tilbakekobling reduserer forsterkningen, dvs A</a:t>
            </a:r>
            <a:r>
              <a:rPr lang="nb-NO" sz="1800" baseline="-25000" dirty="0"/>
              <a:t>ol</a:t>
            </a:r>
            <a:r>
              <a:rPr lang="nb-NO" sz="1800" dirty="0"/>
              <a:t> &gt;&gt; A</a:t>
            </a:r>
            <a:r>
              <a:rPr lang="nb-NO" sz="1800" baseline="-25000" dirty="0"/>
              <a:t>cl</a:t>
            </a:r>
            <a:endParaRPr lang="nb-NO" sz="18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pic>
        <p:nvPicPr>
          <p:cNvPr id="8" name="Picture 7" descr="A picture containing photo, white, man&#10;&#10;Description automatically generated">
            <a:extLst>
              <a:ext uri="{FF2B5EF4-FFF2-40B4-BE49-F238E27FC236}">
                <a16:creationId xmlns:a16="http://schemas.microsoft.com/office/drawing/2014/main" id="{6E4E9EC7-2631-4A61-BE83-B087304CA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49" y="3142411"/>
            <a:ext cx="3223129" cy="1493350"/>
          </a:xfrm>
          <a:prstGeom prst="rect">
            <a:avLst/>
          </a:prstGeom>
        </p:spPr>
      </p:pic>
      <p:pic>
        <p:nvPicPr>
          <p:cNvPr id="13" name="Picture 12" descr="A close up of a mans face&#10;&#10;Description automatically generated">
            <a:extLst>
              <a:ext uri="{FF2B5EF4-FFF2-40B4-BE49-F238E27FC236}">
                <a16:creationId xmlns:a16="http://schemas.microsoft.com/office/drawing/2014/main" id="{AD54CC47-89F9-4D45-AC40-92748F280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049" y="1633155"/>
            <a:ext cx="2558565" cy="973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8F3857-ED44-4DDD-AEBA-B4AB14684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34" y="5044570"/>
            <a:ext cx="2996092" cy="14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2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D5F2-060B-41DC-82BA-82594DE5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Input-</a:t>
            </a:r>
            <a:r>
              <a:rPr lang="de-DE" dirty="0" err="1"/>
              <a:t>kombinasjoner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E1EDD-C7AD-44C3-AA42-B2457CAD6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/>
              <a:t>Siden</a:t>
            </a:r>
            <a:r>
              <a:rPr lang="de-DE" sz="2000" dirty="0"/>
              <a:t> </a:t>
            </a:r>
            <a:r>
              <a:rPr lang="de-DE" sz="2000" dirty="0" err="1"/>
              <a:t>opamp‘en</a:t>
            </a:r>
            <a:r>
              <a:rPr lang="de-DE" sz="2000" dirty="0"/>
              <a:t> har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innganger</a:t>
            </a:r>
            <a:r>
              <a:rPr lang="de-DE" sz="2000" dirty="0"/>
              <a:t>, </a:t>
            </a:r>
            <a:r>
              <a:rPr lang="de-DE" sz="2000" dirty="0" err="1"/>
              <a:t>kan</a:t>
            </a:r>
            <a:r>
              <a:rPr lang="de-DE" sz="2000" dirty="0"/>
              <a:t> man </a:t>
            </a:r>
            <a:r>
              <a:rPr lang="de-DE" sz="2000" dirty="0" err="1"/>
              <a:t>koble</a:t>
            </a:r>
            <a:r>
              <a:rPr lang="de-DE" sz="2000" dirty="0"/>
              <a:t> input-signal(er) </a:t>
            </a:r>
            <a:r>
              <a:rPr lang="de-DE" sz="2000" dirty="0" err="1"/>
              <a:t>til</a:t>
            </a:r>
            <a:r>
              <a:rPr lang="de-DE" sz="2000" dirty="0"/>
              <a:t> </a:t>
            </a:r>
            <a:r>
              <a:rPr lang="de-DE" sz="2000" dirty="0" err="1"/>
              <a:t>på</a:t>
            </a:r>
            <a:r>
              <a:rPr lang="de-DE" sz="2000" dirty="0"/>
              <a:t> </a:t>
            </a:r>
            <a:r>
              <a:rPr lang="de-DE" sz="2000" dirty="0" err="1"/>
              <a:t>ulike</a:t>
            </a:r>
            <a:r>
              <a:rPr lang="de-DE" sz="2000" dirty="0"/>
              <a:t> </a:t>
            </a:r>
            <a:r>
              <a:rPr lang="de-DE" sz="2000" dirty="0" err="1"/>
              <a:t>måter</a:t>
            </a:r>
            <a:r>
              <a:rPr lang="de-DE" sz="2000" dirty="0"/>
              <a:t>:</a:t>
            </a:r>
          </a:p>
          <a:p>
            <a:pPr marL="900095" lvl="1" indent="-457200">
              <a:buFont typeface="+mj-lt"/>
              <a:buAutoNum type="arabicParenR"/>
            </a:pPr>
            <a:r>
              <a:rPr lang="de-DE" sz="1800" b="1" dirty="0"/>
              <a:t>Single-</a:t>
            </a:r>
            <a:r>
              <a:rPr lang="de-DE" sz="1800" b="1" dirty="0" err="1"/>
              <a:t>ended</a:t>
            </a:r>
            <a:r>
              <a:rPr lang="de-DE" sz="1800" b="1" dirty="0"/>
              <a:t> </a:t>
            </a:r>
            <a:r>
              <a:rPr lang="de-DE" sz="1800" b="1" dirty="0" err="1"/>
              <a:t>mode</a:t>
            </a:r>
            <a:r>
              <a:rPr lang="de-DE" sz="1800" b="1" dirty="0"/>
              <a:t>: </a:t>
            </a:r>
            <a:r>
              <a:rPr lang="de-DE" sz="1800" dirty="0"/>
              <a:t>Bare </a:t>
            </a:r>
            <a:r>
              <a:rPr lang="de-DE" sz="1800" dirty="0" err="1"/>
              <a:t>én</a:t>
            </a:r>
            <a:r>
              <a:rPr lang="de-DE" sz="1800" dirty="0"/>
              <a:t> </a:t>
            </a:r>
            <a:r>
              <a:rPr lang="de-DE" sz="1800" dirty="0" err="1"/>
              <a:t>av</a:t>
            </a:r>
            <a:r>
              <a:rPr lang="de-DE" sz="1800" dirty="0"/>
              <a:t> </a:t>
            </a:r>
            <a:r>
              <a:rPr lang="de-DE" sz="1800" dirty="0" err="1"/>
              <a:t>inngangene</a:t>
            </a:r>
            <a:r>
              <a:rPr lang="de-DE" sz="1800" dirty="0"/>
              <a:t> </a:t>
            </a:r>
            <a:r>
              <a:rPr lang="de-DE" sz="1800" dirty="0" err="1"/>
              <a:t>kobles</a:t>
            </a:r>
            <a:r>
              <a:rPr lang="de-DE" sz="1800" dirty="0"/>
              <a:t> </a:t>
            </a:r>
            <a:r>
              <a:rPr lang="de-DE" sz="1800" dirty="0" err="1"/>
              <a:t>til</a:t>
            </a:r>
            <a:r>
              <a:rPr lang="de-DE" sz="1800" dirty="0"/>
              <a:t> et </a:t>
            </a:r>
            <a:r>
              <a:rPr lang="de-DE" sz="1800" dirty="0" err="1"/>
              <a:t>innsignal</a:t>
            </a:r>
            <a:r>
              <a:rPr lang="de-DE" sz="1800" dirty="0"/>
              <a:t> mens den andre </a:t>
            </a:r>
            <a:r>
              <a:rPr lang="de-DE" sz="1800" dirty="0" err="1"/>
              <a:t>kobles</a:t>
            </a:r>
            <a:r>
              <a:rPr lang="de-DE" sz="1800" dirty="0"/>
              <a:t> </a:t>
            </a:r>
            <a:r>
              <a:rPr lang="de-DE" sz="1800" dirty="0" err="1"/>
              <a:t>til</a:t>
            </a:r>
            <a:r>
              <a:rPr lang="de-DE" sz="1800" dirty="0"/>
              <a:t> en fast </a:t>
            </a:r>
            <a:r>
              <a:rPr lang="de-DE" sz="1800" dirty="0" err="1"/>
              <a:t>spenning</a:t>
            </a:r>
            <a:r>
              <a:rPr lang="de-DE" sz="1800" dirty="0"/>
              <a:t> (</a:t>
            </a:r>
            <a:r>
              <a:rPr lang="de-DE" sz="1800" dirty="0" err="1"/>
              <a:t>f.eks</a:t>
            </a:r>
            <a:r>
              <a:rPr lang="de-DE" sz="1800" dirty="0"/>
              <a:t>. </a:t>
            </a:r>
            <a:r>
              <a:rPr lang="de-DE" sz="1800" dirty="0" err="1"/>
              <a:t>jord</a:t>
            </a:r>
            <a:r>
              <a:rPr lang="de-DE" sz="1800" dirty="0"/>
              <a:t>)</a:t>
            </a:r>
          </a:p>
          <a:p>
            <a:pPr marL="900095" lvl="1" indent="-457200">
              <a:buFont typeface="+mj-lt"/>
              <a:buAutoNum type="arabicParenR"/>
            </a:pPr>
            <a:r>
              <a:rPr lang="de-DE" sz="1800" b="1" dirty="0"/>
              <a:t>Differential </a:t>
            </a:r>
            <a:r>
              <a:rPr lang="de-DE" sz="1800" b="1" dirty="0" err="1"/>
              <a:t>mode</a:t>
            </a:r>
            <a:r>
              <a:rPr lang="de-DE" sz="1800" b="1" dirty="0"/>
              <a:t>: </a:t>
            </a:r>
            <a:r>
              <a:rPr lang="de-DE" sz="1800" dirty="0" err="1"/>
              <a:t>Begge</a:t>
            </a:r>
            <a:r>
              <a:rPr lang="de-DE" sz="1800" dirty="0"/>
              <a:t> </a:t>
            </a:r>
            <a:r>
              <a:rPr lang="de-DE" sz="1800" dirty="0" err="1"/>
              <a:t>inngangene</a:t>
            </a:r>
            <a:r>
              <a:rPr lang="de-DE" sz="1800" dirty="0"/>
              <a:t> </a:t>
            </a:r>
            <a:r>
              <a:rPr lang="de-DE" sz="1800" dirty="0" err="1"/>
              <a:t>kobles</a:t>
            </a:r>
            <a:r>
              <a:rPr lang="de-DE" sz="1800" dirty="0"/>
              <a:t> </a:t>
            </a:r>
            <a:r>
              <a:rPr lang="de-DE" sz="1800" dirty="0" err="1"/>
              <a:t>til</a:t>
            </a:r>
            <a:r>
              <a:rPr lang="de-DE" sz="1800" dirty="0"/>
              <a:t> </a:t>
            </a:r>
            <a:r>
              <a:rPr lang="de-DE" sz="1800" dirty="0" err="1"/>
              <a:t>hvert</a:t>
            </a:r>
            <a:r>
              <a:rPr lang="de-DE" sz="1800" dirty="0"/>
              <a:t> </a:t>
            </a:r>
            <a:r>
              <a:rPr lang="de-DE" sz="1800" dirty="0" err="1"/>
              <a:t>sitt</a:t>
            </a:r>
            <a:r>
              <a:rPr lang="de-DE" sz="1800" dirty="0"/>
              <a:t> </a:t>
            </a:r>
            <a:r>
              <a:rPr lang="de-DE" sz="1800" dirty="0" err="1"/>
              <a:t>inngangssignal</a:t>
            </a:r>
            <a:endParaRPr lang="de-DE" sz="1800" dirty="0"/>
          </a:p>
          <a:p>
            <a:pPr marL="900095" lvl="1" indent="-457200">
              <a:buFont typeface="+mj-lt"/>
              <a:buAutoNum type="arabicParenR"/>
            </a:pPr>
            <a:r>
              <a:rPr lang="de-DE" sz="1800" b="1" dirty="0"/>
              <a:t>Common-mode:</a:t>
            </a:r>
            <a:r>
              <a:rPr lang="de-DE" sz="1800" dirty="0"/>
              <a:t> </a:t>
            </a:r>
            <a:r>
              <a:rPr lang="de-DE" sz="1800" dirty="0" err="1"/>
              <a:t>Ett</a:t>
            </a:r>
            <a:r>
              <a:rPr lang="de-DE" sz="1800" dirty="0"/>
              <a:t> </a:t>
            </a:r>
            <a:r>
              <a:rPr lang="de-DE" sz="1800" dirty="0" err="1"/>
              <a:t>inngangssignal</a:t>
            </a:r>
            <a:r>
              <a:rPr lang="de-DE" sz="1800" dirty="0"/>
              <a:t> </a:t>
            </a:r>
            <a:r>
              <a:rPr lang="de-DE" sz="1800" dirty="0" err="1"/>
              <a:t>kobles</a:t>
            </a:r>
            <a:r>
              <a:rPr lang="de-DE" sz="1800" dirty="0"/>
              <a:t> </a:t>
            </a:r>
            <a:r>
              <a:rPr lang="de-DE" sz="1800" dirty="0" err="1"/>
              <a:t>til</a:t>
            </a:r>
            <a:r>
              <a:rPr lang="de-DE" sz="1800" dirty="0"/>
              <a:t> </a:t>
            </a:r>
            <a:r>
              <a:rPr lang="de-DE" sz="1800" dirty="0" err="1"/>
              <a:t>begge</a:t>
            </a:r>
            <a:r>
              <a:rPr lang="de-DE" sz="1800" dirty="0"/>
              <a:t> </a:t>
            </a:r>
            <a:r>
              <a:rPr lang="de-DE" sz="1800" dirty="0" err="1"/>
              <a:t>inngangene</a:t>
            </a:r>
            <a:r>
              <a:rPr lang="de-DE" sz="1800" dirty="0"/>
              <a:t> </a:t>
            </a:r>
            <a:r>
              <a:rPr lang="de-DE" sz="1800" dirty="0" err="1"/>
              <a:t>samtidig</a:t>
            </a:r>
            <a:endParaRPr lang="de-DE" sz="1800" dirty="0"/>
          </a:p>
          <a:p>
            <a:pPr marL="900095" lvl="1" indent="-457200">
              <a:buFont typeface="+mj-lt"/>
              <a:buAutoNum type="arabicParenR"/>
            </a:pPr>
            <a:endParaRPr lang="de-DE" sz="1800" dirty="0"/>
          </a:p>
          <a:p>
            <a:r>
              <a:rPr lang="de-DE" sz="2200" dirty="0"/>
              <a:t>Alle input-</a:t>
            </a:r>
            <a:r>
              <a:rPr lang="de-DE" sz="2200" dirty="0" err="1"/>
              <a:t>kombinasjonene</a:t>
            </a:r>
            <a:r>
              <a:rPr lang="de-DE" sz="2200" dirty="0"/>
              <a:t> </a:t>
            </a:r>
            <a:r>
              <a:rPr lang="de-DE" sz="2200" dirty="0" err="1"/>
              <a:t>kan</a:t>
            </a:r>
            <a:r>
              <a:rPr lang="de-DE" sz="2200" dirty="0"/>
              <a:t> </a:t>
            </a:r>
            <a:r>
              <a:rPr lang="de-DE" sz="2200" dirty="0" err="1"/>
              <a:t>kombineres</a:t>
            </a:r>
            <a:r>
              <a:rPr lang="de-DE" sz="2200" dirty="0"/>
              <a:t> </a:t>
            </a:r>
            <a:r>
              <a:rPr lang="de-DE" sz="2200" dirty="0" err="1"/>
              <a:t>med</a:t>
            </a:r>
            <a:r>
              <a:rPr lang="de-DE" sz="2200" dirty="0"/>
              <a:t> OL </a:t>
            </a:r>
            <a:r>
              <a:rPr lang="de-DE" sz="2200" dirty="0" err="1"/>
              <a:t>og</a:t>
            </a:r>
            <a:r>
              <a:rPr lang="de-DE" sz="2200" dirty="0"/>
              <a:t> CL-</a:t>
            </a:r>
            <a:r>
              <a:rPr lang="de-DE" sz="2200" dirty="0" err="1"/>
              <a:t>konfigurasjon</a:t>
            </a:r>
            <a:endParaRPr lang="de-DE" sz="2200" dirty="0"/>
          </a:p>
          <a:p>
            <a:pPr lvl="1"/>
            <a:r>
              <a:rPr lang="de-DE" sz="1800" dirty="0"/>
              <a:t>Men </a:t>
            </a:r>
            <a:r>
              <a:rPr lang="de-DE" sz="1800" dirty="0" err="1"/>
              <a:t>ikke</a:t>
            </a:r>
            <a:r>
              <a:rPr lang="de-DE" sz="1800" dirty="0"/>
              <a:t> alle </a:t>
            </a:r>
            <a:r>
              <a:rPr lang="de-DE" sz="1800" dirty="0" err="1"/>
              <a:t>kombinasjoner</a:t>
            </a:r>
            <a:r>
              <a:rPr lang="de-DE" sz="1800" dirty="0"/>
              <a:t> er like </a:t>
            </a:r>
            <a:r>
              <a:rPr lang="de-DE" sz="1800" dirty="0" err="1"/>
              <a:t>mye</a:t>
            </a:r>
            <a:r>
              <a:rPr lang="de-DE" sz="1800" dirty="0"/>
              <a:t> </a:t>
            </a:r>
            <a:r>
              <a:rPr lang="de-DE" sz="1800" dirty="0" err="1"/>
              <a:t>brukt</a:t>
            </a:r>
            <a:r>
              <a:rPr lang="de-DE" sz="1800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15A6C-012C-4928-8A59-BCA0097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8EDEA-5D1B-4D7D-8AD3-1E477890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9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Negativ tilbakekobling	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12</a:t>
            </a:fld>
            <a:endParaRPr lang="nb-NO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568802" y="3009528"/>
          <a:ext cx="3659833" cy="2315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402640" imgH="1494720" progId="">
                  <p:embed/>
                </p:oleObj>
              </mc:Choice>
              <mc:Fallback>
                <p:oleObj name="CorelDRAW" r:id="rId3" imgW="2402640" imgH="1494720" progId="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802" y="3009528"/>
                        <a:ext cx="3659833" cy="2315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72664" y="2073424"/>
            <a:ext cx="6324129" cy="4591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marL="311150" indent="-31115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3250" indent="-88900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+mn-lt"/>
              </a:defRPr>
            </a:lvl2pPr>
            <a:lvl3pPr marL="966788" indent="-161925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+mn-lt"/>
              </a:defRPr>
            </a:lvl3pPr>
            <a:lvl4pPr marL="18034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22479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7051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31623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6195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4076700" indent="-242888" algn="l" defTabSz="808038" rtl="0" eaLnBrk="0" fontAlgn="base" hangingPunct="0">
              <a:spcBef>
                <a:spcPct val="20000"/>
              </a:spcBef>
              <a:spcAft>
                <a:spcPct val="0"/>
              </a:spcAft>
              <a:buSzPct val="93000"/>
              <a:buFont typeface="Marlett" pitchFamily="2" charset="2"/>
              <a:buChar char="i"/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b-NO" sz="1800" dirty="0"/>
              <a:t>Uten tilbakekobling (open-loop) vil små variasjoner på inngangen gi store variasjoner på utgangen fordi A</a:t>
            </a:r>
            <a:r>
              <a:rPr lang="nb-NO" sz="1800" baseline="-25000" dirty="0"/>
              <a:t>ol</a:t>
            </a:r>
            <a:r>
              <a:rPr lang="nb-NO" sz="1800" dirty="0"/>
              <a:t> er svært høy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b-NO" sz="1800" dirty="0"/>
              <a:t>Når utgangen kobles på den inverterende inngangen, blir utgangen trukket fra inngangssignalet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b-NO" sz="1800" dirty="0"/>
              <a:t>Negativ tilbakekobling fører til at de to input-signalene er i fase, og kun forskjellen i amplitude mellom dem forsterkes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nb-NO" sz="1800" dirty="0"/>
              <a:t>Positiv tilbakekobling benyttes sjelden fordi små avvik i forsterkeren kan gjøre kretsen ustabil og ikke-lineær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nb-NO" sz="1600" dirty="0"/>
              <a:t>Men positiv tilbakekobling kan benyttes i bla oscillatorer for å lage ac-signaler med fast frekvens  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936297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Virtuell jord	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2098" y="2113280"/>
                <a:ext cx="6840760" cy="4181520"/>
              </a:xfrm>
            </p:spPr>
            <p:txBody>
              <a:bodyPr/>
              <a:lstStyle/>
              <a:p>
                <a:r>
                  <a:rPr lang="nb-NO" sz="2000" dirty="0"/>
                  <a:t>For å analysere opamp-kretser med tilbakekobling er begrepet «virtuell jord» nyttig </a:t>
                </a:r>
              </a:p>
              <a:p>
                <a:r>
                  <a:rPr lang="nb-NO" sz="2000" dirty="0"/>
                  <a:t>Hvis en node ligger på nesten samme spenning som jord (dvs 0 volt) UTEN å være koblet til jord, kan vi se på dette som «virtuell» jord</a:t>
                </a:r>
              </a:p>
              <a:p>
                <a:r>
                  <a:rPr lang="nb-NO" sz="2000" dirty="0"/>
                  <a:t>NB: Det går INGEN strøm inn/ut av virtuell jord</a:t>
                </a:r>
              </a:p>
              <a:p>
                <a:pPr lvl="1"/>
                <a:r>
                  <a:rPr lang="nb-NO" sz="1600" dirty="0"/>
                  <a:t>Input-impedansen = ∞ </a:t>
                </a:r>
                <a:r>
                  <a:rPr lang="nb-NO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⟺ </a:t>
                </a:r>
                <a:r>
                  <a:rPr lang="nb-NO" sz="1600" dirty="0"/>
                  <a:t>I</a:t>
                </a:r>
                <a:r>
                  <a:rPr lang="nb-NO" sz="1600" baseline="-25000" dirty="0"/>
                  <a:t>in</a:t>
                </a:r>
                <a:r>
                  <a:rPr lang="nb-NO" sz="1600" dirty="0"/>
                  <a:t> = 0</a:t>
                </a:r>
              </a:p>
              <a:p>
                <a:r>
                  <a:rPr lang="nb-NO" sz="2000" dirty="0"/>
                  <a:t>Siden spenningsforsterkningen er gitt av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  <m:r>
                      <a:rPr lang="nb-NO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nb-NO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nb-NO" sz="2000" dirty="0"/>
                  <a:t> og V</a:t>
                </a:r>
                <a:r>
                  <a:rPr lang="nb-NO" sz="2000" baseline="-25000" dirty="0"/>
                  <a:t>out</a:t>
                </a:r>
                <a:r>
                  <a:rPr lang="nb-NO" sz="2000" dirty="0"/>
                  <a:t> ikke kan være uendelig, må V</a:t>
                </a:r>
                <a:r>
                  <a:rPr lang="nb-NO" sz="2000" baseline="-25000" dirty="0"/>
                  <a:t>+</a:t>
                </a:r>
                <a:r>
                  <a:rPr lang="nb-NO" sz="2000" dirty="0"/>
                  <a:t>-V_ være veldig nær 0 </a:t>
                </a:r>
              </a:p>
              <a:p>
                <a:endParaRPr lang="nb-NO" sz="2000" dirty="0"/>
              </a:p>
            </p:txBody>
          </p:sp>
        </mc:Choice>
        <mc:Fallback xmlns="">
          <p:sp>
            <p:nvSpPr>
              <p:cNvPr id="1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098" y="2113280"/>
                <a:ext cx="6840760" cy="4181520"/>
              </a:xfrm>
              <a:blipFill>
                <a:blip r:embed="rId3"/>
                <a:stretch>
                  <a:fillRect l="-62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30B34B5-6128-4FE1-B2FA-87619D047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48" y="3009528"/>
            <a:ext cx="3528045" cy="19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18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Opamp med negativ feedback		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25718" y="2300278"/>
            <a:ext cx="9127460" cy="1069290"/>
          </a:xfrm>
        </p:spPr>
        <p:txBody>
          <a:bodyPr/>
          <a:lstStyle/>
          <a:p>
            <a:r>
              <a:rPr lang="nb-NO" dirty="0"/>
              <a:t>En </a:t>
            </a:r>
            <a:r>
              <a:rPr lang="nb-NO" i="1" dirty="0"/>
              <a:t>inverterende</a:t>
            </a:r>
            <a:r>
              <a:rPr lang="nb-NO" dirty="0"/>
              <a:t> forsterker bruker </a:t>
            </a:r>
            <a:r>
              <a:rPr lang="nb-NO" i="1" dirty="0"/>
              <a:t>negativ</a:t>
            </a:r>
            <a:r>
              <a:rPr lang="nb-NO" dirty="0"/>
              <a:t> tilbakekobling: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13" name="Picture 3" descr="hay6611X_060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6434" y="3369568"/>
            <a:ext cx="30486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4665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Inverterende forsterker (forts.)		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85808" y="4586294"/>
            <a:ext cx="8429684" cy="857256"/>
          </a:xfrm>
        </p:spPr>
        <p:txBody>
          <a:bodyPr/>
          <a:lstStyle/>
          <a:p>
            <a:r>
              <a:rPr lang="nb-NO" dirty="0"/>
              <a:t>Ønsker å finne </a:t>
            </a:r>
            <a:r>
              <a:rPr lang="nb-NO" i="1" dirty="0"/>
              <a:t>v</a:t>
            </a:r>
            <a:r>
              <a:rPr lang="nb-NO" i="1" baseline="-25000" dirty="0"/>
              <a:t>out</a:t>
            </a:r>
            <a:r>
              <a:rPr lang="nb-NO" dirty="0"/>
              <a:t> som funksjon av </a:t>
            </a:r>
            <a:r>
              <a:rPr lang="nb-NO" i="1" dirty="0"/>
              <a:t>v</a:t>
            </a:r>
            <a:r>
              <a:rPr lang="nb-NO" i="1" baseline="-25000" dirty="0"/>
              <a:t>in</a:t>
            </a:r>
          </a:p>
          <a:p>
            <a:r>
              <a:rPr lang="nb-NO" dirty="0"/>
              <a:t>Kirchhoffs spenningslov (KVL) gir at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15" name="Picture 3" descr="hay6611X_0603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8948" y="1800212"/>
            <a:ext cx="30486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023968"/>
              </p:ext>
            </p:extLst>
          </p:nvPr>
        </p:nvGraphicFramePr>
        <p:xfrm>
          <a:off x="1887538" y="5673725"/>
          <a:ext cx="65579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400" imgH="215900" progId="Equation.3">
                  <p:embed/>
                </p:oleObj>
              </mc:Choice>
              <mc:Fallback>
                <p:oleObj name="Equation" r:id="rId4" imgW="3073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538" y="5673725"/>
                        <a:ext cx="6557962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99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Inverterende forsterker (forts.)		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85808" y="1943088"/>
            <a:ext cx="8679338" cy="1357322"/>
          </a:xfrm>
        </p:spPr>
        <p:txBody>
          <a:bodyPr/>
          <a:lstStyle/>
          <a:p>
            <a:r>
              <a:rPr lang="nb-NO" dirty="0"/>
              <a:t>Ved å anta at V_ ligger på virtuell jord (V</a:t>
            </a:r>
            <a:r>
              <a:rPr lang="nb-NO" baseline="-25000" dirty="0"/>
              <a:t>+ </a:t>
            </a:r>
            <a:r>
              <a:rPr lang="nb-NO" dirty="0"/>
              <a:t>er koblet til jord) får vi 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r>
              <a:rPr lang="nb-NO" dirty="0"/>
              <a:t>Har nå to ligninger med to ukjente og dette gir: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16</a:t>
            </a:fld>
            <a:endParaRPr lang="nb-NO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034368"/>
              </p:ext>
            </p:extLst>
          </p:nvPr>
        </p:nvGraphicFramePr>
        <p:xfrm>
          <a:off x="3834814" y="2288570"/>
          <a:ext cx="29813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0" imgH="431800" progId="Equation.3">
                  <p:embed/>
                </p:oleObj>
              </mc:Choice>
              <mc:Fallback>
                <p:oleObj name="Equation" r:id="rId3" imgW="139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4814" y="2288570"/>
                        <a:ext cx="29813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2"/>
              <p:cNvSpPr txBox="1"/>
              <p:nvPr/>
            </p:nvSpPr>
            <p:spPr bwMode="auto">
              <a:xfrm>
                <a:off x="8008938" y="3225800"/>
                <a:ext cx="1735137" cy="947738"/>
              </a:xfrm>
              <a:prstGeom prst="rect">
                <a:avLst/>
              </a:prstGeom>
              <a:noFill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8938" y="3225800"/>
                <a:ext cx="1735137" cy="9477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fg18_024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2"/>
          <a:stretch/>
        </p:blipFill>
        <p:spPr bwMode="auto">
          <a:xfrm>
            <a:off x="1672258" y="4377703"/>
            <a:ext cx="7272808" cy="20895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8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Inverterende forsterker (forts.)		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57180" y="1943088"/>
            <a:ext cx="5867606" cy="4357718"/>
          </a:xfrm>
        </p:spPr>
        <p:txBody>
          <a:bodyPr/>
          <a:lstStyle/>
          <a:p>
            <a:r>
              <a:rPr lang="nb-NO" sz="2000" dirty="0"/>
              <a:t>Forsterkningen </a:t>
            </a:r>
            <a:r>
              <a:rPr lang="nb-NO" sz="2000" dirty="0" err="1"/>
              <a:t>A</a:t>
            </a:r>
            <a:r>
              <a:rPr lang="nb-NO" sz="2000" baseline="-25000" dirty="0" err="1"/>
              <a:t>cl</a:t>
            </a:r>
            <a:r>
              <a:rPr lang="nb-NO" sz="2000" baseline="-25000" dirty="0"/>
              <a:t>(i)</a:t>
            </a:r>
            <a:r>
              <a:rPr lang="nb-NO" sz="2000" dirty="0"/>
              <a:t> er gitt av forholdet mellom </a:t>
            </a:r>
            <a:r>
              <a:rPr lang="nb-NO" sz="2000" i="1" dirty="0"/>
              <a:t>R</a:t>
            </a:r>
            <a:r>
              <a:rPr lang="nb-NO" sz="2000" i="1" baseline="-25000" dirty="0"/>
              <a:t>f</a:t>
            </a:r>
            <a:r>
              <a:rPr lang="nb-NO" sz="2000" dirty="0"/>
              <a:t> og </a:t>
            </a:r>
            <a:r>
              <a:rPr lang="nb-NO" sz="2000" i="1" dirty="0"/>
              <a:t>R</a:t>
            </a:r>
            <a:r>
              <a:rPr lang="nb-NO" sz="2000" i="1" baseline="-25000" dirty="0"/>
              <a:t>i</a:t>
            </a:r>
            <a:r>
              <a:rPr lang="nb-NO" sz="2000" dirty="0"/>
              <a:t>:</a:t>
            </a:r>
          </a:p>
          <a:p>
            <a:endParaRPr lang="nb-NO" sz="2000" dirty="0"/>
          </a:p>
          <a:p>
            <a:pPr>
              <a:buNone/>
            </a:pPr>
            <a:endParaRPr lang="nb-NO" sz="2000" dirty="0"/>
          </a:p>
          <a:p>
            <a:pPr>
              <a:lnSpc>
                <a:spcPct val="150000"/>
              </a:lnSpc>
            </a:pPr>
            <a:r>
              <a:rPr lang="nb-NO" sz="2000" dirty="0"/>
              <a:t>Ser på oppførselen med </a:t>
            </a:r>
            <a:r>
              <a:rPr lang="nb-NO" sz="2000" i="1" dirty="0"/>
              <a:t>v</a:t>
            </a:r>
            <a:r>
              <a:rPr lang="nb-NO" sz="2000" i="1" baseline="-25000" dirty="0"/>
              <a:t>in</a:t>
            </a:r>
            <a:r>
              <a:rPr lang="nb-NO" sz="2000" i="1" dirty="0"/>
              <a:t>=5sin(3t)mV, R</a:t>
            </a:r>
            <a:r>
              <a:rPr lang="nb-NO" sz="2000" i="1" baseline="-25000" dirty="0"/>
              <a:t>i</a:t>
            </a:r>
            <a:r>
              <a:rPr lang="nb-NO" sz="2000" i="1" dirty="0"/>
              <a:t>=4.7k</a:t>
            </a:r>
            <a:r>
              <a:rPr lang="el-GR" sz="2000" i="1" dirty="0"/>
              <a:t>Ω</a:t>
            </a:r>
            <a:r>
              <a:rPr lang="nb-NO" sz="2000" i="1" dirty="0"/>
              <a:t> </a:t>
            </a:r>
            <a:r>
              <a:rPr lang="nb-NO" sz="2000" dirty="0"/>
              <a:t>og</a:t>
            </a:r>
            <a:r>
              <a:rPr lang="nb-NO" sz="2000" i="1" dirty="0"/>
              <a:t> R</a:t>
            </a:r>
            <a:r>
              <a:rPr lang="nb-NO" sz="2000" i="1" baseline="-25000" dirty="0"/>
              <a:t>f</a:t>
            </a:r>
            <a:r>
              <a:rPr lang="nb-NO" sz="2000" i="1" dirty="0"/>
              <a:t>=47k</a:t>
            </a:r>
            <a:r>
              <a:rPr lang="el-GR" sz="2000" i="1" dirty="0"/>
              <a:t> Ω</a:t>
            </a:r>
            <a:endParaRPr lang="nb-NO" sz="2000" i="1" dirty="0"/>
          </a:p>
          <a:p>
            <a:endParaRPr lang="nb-NO" sz="2000" i="1" dirty="0"/>
          </a:p>
          <a:p>
            <a:r>
              <a:rPr lang="nb-NO" sz="2000" dirty="0"/>
              <a:t>Dette gir </a:t>
            </a:r>
            <a:r>
              <a:rPr lang="nb-NO" sz="2000" i="1" dirty="0" err="1"/>
              <a:t>v</a:t>
            </a:r>
            <a:r>
              <a:rPr lang="nb-NO" sz="2000" i="1" baseline="-25000" dirty="0" err="1"/>
              <a:t>out</a:t>
            </a:r>
            <a:r>
              <a:rPr lang="nb-NO" sz="2000" i="1" dirty="0"/>
              <a:t>= - 50sin(3t)mV</a:t>
            </a:r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15" name="Picture 3" descr="hay6611X_0604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477" y="2937520"/>
            <a:ext cx="33320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4F109F-DFDA-4456-8A09-AADBD32E0D3D}"/>
                  </a:ext>
                </a:extLst>
              </p:cNvPr>
              <p:cNvSpPr txBox="1"/>
              <p:nvPr/>
            </p:nvSpPr>
            <p:spPr>
              <a:xfrm>
                <a:off x="2752378" y="2721496"/>
                <a:ext cx="1408014" cy="597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𝑐𝑙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de-DE" dirty="0"/>
                  <a:t>=</a:t>
                </a:r>
                <a14:m>
                  <m:oMath xmlns:m="http://schemas.openxmlformats.org/officeDocument/2006/math">
                    <m:r>
                      <a:rPr lang="nb-NO" b="0" i="0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nb-NO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D4F109F-DFDA-4456-8A09-AADBD32E0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78" y="2721496"/>
                <a:ext cx="1408014" cy="597087"/>
              </a:xfrm>
              <a:prstGeom prst="rect">
                <a:avLst/>
              </a:prstGeom>
              <a:blipFill>
                <a:blip r:embed="rId4"/>
                <a:stretch>
                  <a:fillRect l="-435" b="-91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510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Ikke-inverterende forsterker		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8122" y="2157402"/>
            <a:ext cx="6336704" cy="2292286"/>
          </a:xfrm>
        </p:spPr>
        <p:txBody>
          <a:bodyPr/>
          <a:lstStyle/>
          <a:p>
            <a:r>
              <a:rPr lang="nb-NO" sz="2000" dirty="0"/>
              <a:t>Hvis man </a:t>
            </a:r>
            <a:r>
              <a:rPr lang="nb-NO" sz="2000" i="1" dirty="0"/>
              <a:t>ikke</a:t>
            </a:r>
            <a:r>
              <a:rPr lang="nb-NO" sz="2000" dirty="0"/>
              <a:t> ønsker invertert utgang, brukes en ikke-inverterende forsterker</a:t>
            </a:r>
          </a:p>
          <a:p>
            <a:r>
              <a:rPr lang="nb-NO" sz="2000" dirty="0"/>
              <a:t>Vi kan nå ikke anta at V</a:t>
            </a:r>
            <a:r>
              <a:rPr lang="nb-NO" sz="2000" baseline="-25000" dirty="0"/>
              <a:t>in </a:t>
            </a:r>
            <a:r>
              <a:rPr lang="nb-NO" sz="2000" dirty="0"/>
              <a:t>er koblet til virtuell jord, men antar fortsatt at V_ ≈ V</a:t>
            </a:r>
            <a:r>
              <a:rPr lang="nb-NO" sz="2000" baseline="-25000" dirty="0"/>
              <a:t>+ </a:t>
            </a:r>
            <a:endParaRPr lang="nb-NO" sz="2000" dirty="0"/>
          </a:p>
          <a:p>
            <a:r>
              <a:rPr lang="nb-NO" sz="2000" dirty="0"/>
              <a:t>Bruker KCL for å finne </a:t>
            </a:r>
            <a:r>
              <a:rPr lang="nb-NO" sz="2000" i="1" dirty="0"/>
              <a:t>v</a:t>
            </a:r>
            <a:r>
              <a:rPr lang="nb-NO" sz="2000" i="1" baseline="-25000" dirty="0"/>
              <a:t>out</a:t>
            </a:r>
            <a:r>
              <a:rPr lang="nb-NO" sz="2000" dirty="0"/>
              <a:t> som funksjon av </a:t>
            </a:r>
            <a:r>
              <a:rPr lang="nb-NO" sz="2000" i="1" dirty="0"/>
              <a:t>v</a:t>
            </a:r>
            <a:r>
              <a:rPr lang="nb-NO" sz="2000" i="1" baseline="-25000" dirty="0"/>
              <a:t>in</a:t>
            </a:r>
            <a:r>
              <a:rPr lang="nb-NO" sz="2000" dirty="0"/>
              <a:t>:</a:t>
            </a:r>
          </a:p>
          <a:p>
            <a:endParaRPr lang="nb-NO" sz="2000" dirty="0"/>
          </a:p>
          <a:p>
            <a:pPr>
              <a:buNone/>
            </a:pPr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18</a:t>
            </a:fld>
            <a:endParaRPr lang="nb-NO"/>
          </a:p>
        </p:txBody>
      </p:sp>
      <p:pic>
        <p:nvPicPr>
          <p:cNvPr id="16" name="Picture 3" descr="hay6611X_0606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858" y="1785392"/>
            <a:ext cx="2313201" cy="50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4"/>
              <p:cNvSpPr txBox="1"/>
              <p:nvPr/>
            </p:nvSpPr>
            <p:spPr bwMode="auto">
              <a:xfrm>
                <a:off x="880170" y="4449688"/>
                <a:ext cx="5252764" cy="1895475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=0 ∧ 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 ∧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 ⇒ 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=(1+</m:t>
                      </m:r>
                      <m:f>
                        <m:f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𝑐𝑙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𝑛𝑖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170" y="4449688"/>
                <a:ext cx="5252764" cy="18954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808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Ikke-inverterende forsterker	(forts)	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4678" y="2583122"/>
            <a:ext cx="5000660" cy="38576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2000" dirty="0"/>
              <a:t>Ser på oppførselen med </a:t>
            </a:r>
            <a:r>
              <a:rPr lang="nb-NO" sz="2000" i="1" dirty="0"/>
              <a:t>v</a:t>
            </a:r>
            <a:r>
              <a:rPr lang="nb-NO" sz="2000" i="1" baseline="-25000" dirty="0"/>
              <a:t>in</a:t>
            </a:r>
            <a:r>
              <a:rPr lang="nb-NO" sz="2000" i="1" dirty="0"/>
              <a:t>=5sin(3t)mV, R</a:t>
            </a:r>
            <a:r>
              <a:rPr lang="nb-NO" sz="2000" i="1" baseline="-25000" dirty="0"/>
              <a:t>1</a:t>
            </a:r>
            <a:r>
              <a:rPr lang="nb-NO" sz="2000" i="1" dirty="0"/>
              <a:t>=4.7k</a:t>
            </a:r>
            <a:r>
              <a:rPr lang="el-GR" sz="2000" i="1" dirty="0"/>
              <a:t>Ω</a:t>
            </a:r>
            <a:r>
              <a:rPr lang="nb-NO" sz="2000" i="1" dirty="0"/>
              <a:t>, R</a:t>
            </a:r>
            <a:r>
              <a:rPr lang="nb-NO" sz="2000" i="1" baseline="-25000" dirty="0"/>
              <a:t>f</a:t>
            </a:r>
            <a:r>
              <a:rPr lang="nb-NO" sz="2000" i="1" dirty="0"/>
              <a:t>=47k</a:t>
            </a:r>
            <a:r>
              <a:rPr lang="el-GR" sz="2000" i="1" dirty="0"/>
              <a:t> Ω</a:t>
            </a:r>
            <a:endParaRPr lang="nb-NO" sz="2000" i="1" dirty="0"/>
          </a:p>
          <a:p>
            <a:r>
              <a:rPr lang="nb-NO" sz="2000" dirty="0"/>
              <a:t>Dette gir </a:t>
            </a:r>
            <a:r>
              <a:rPr lang="nb-NO" sz="2000" i="1" dirty="0" err="1"/>
              <a:t>v</a:t>
            </a:r>
            <a:r>
              <a:rPr lang="nb-NO" sz="2000" i="1" baseline="-25000" dirty="0" err="1"/>
              <a:t>out</a:t>
            </a:r>
            <a:r>
              <a:rPr lang="nb-NO" sz="2000" i="1" dirty="0"/>
              <a:t>= - 55sin(3t)mV</a:t>
            </a:r>
          </a:p>
          <a:p>
            <a:endParaRPr lang="nb-NO" sz="2000" i="1" dirty="0"/>
          </a:p>
          <a:p>
            <a:r>
              <a:rPr lang="nb-NO" sz="2000" dirty="0"/>
              <a:t>Merk forskjellen i A mellom inverterende og ikke-inverterende forsterker.</a:t>
            </a:r>
          </a:p>
          <a:p>
            <a:endParaRPr lang="nb-NO" sz="2000" dirty="0"/>
          </a:p>
          <a:p>
            <a:endParaRPr lang="nb-NO" sz="2000" dirty="0"/>
          </a:p>
          <a:p>
            <a:pPr>
              <a:buNone/>
            </a:pPr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19</a:t>
            </a:fld>
            <a:endParaRPr lang="nb-NO"/>
          </a:p>
        </p:txBody>
      </p:sp>
      <p:pic>
        <p:nvPicPr>
          <p:cNvPr id="9" name="Picture 3" descr="hay6611X_0607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690" y="2145432"/>
            <a:ext cx="417420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00056" y="5729302"/>
            <a:ext cx="8858312" cy="928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8080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inverterende forsterker</a:t>
            </a:r>
            <a:r>
              <a:rPr kumimoji="0" lang="nb-NO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har </a:t>
            </a:r>
            <a:r>
              <a:rPr kumimoji="0" lang="nb-NO" sz="20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A&gt;0</a:t>
            </a:r>
            <a:r>
              <a:rPr kumimoji="0" lang="nb-NO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mens en ikke-inverterende har </a:t>
            </a:r>
            <a:r>
              <a:rPr kumimoji="0" lang="nb-NO" sz="20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nb-NO" sz="20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≥</a:t>
            </a:r>
            <a:r>
              <a:rPr kumimoji="0" lang="nb-NO" sz="20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8080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808038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temaer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929408"/>
            <a:ext cx="9073008" cy="44291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Måleteknikk</a:t>
            </a:r>
          </a:p>
          <a:p>
            <a:pPr>
              <a:lnSpc>
                <a:spcPct val="150000"/>
              </a:lnSpc>
            </a:pPr>
            <a:r>
              <a:rPr lang="nb-NO" dirty="0"/>
              <a:t>Ideelle operasjonsforsterkere</a:t>
            </a:r>
          </a:p>
          <a:p>
            <a:pPr>
              <a:lnSpc>
                <a:spcPct val="150000"/>
              </a:lnSpc>
            </a:pPr>
            <a:r>
              <a:rPr lang="nb-NO" dirty="0"/>
              <a:t>Bruk av </a:t>
            </a:r>
            <a:r>
              <a:rPr lang="nb-NO" dirty="0" err="1"/>
              <a:t>opamp’er</a:t>
            </a:r>
            <a:r>
              <a:rPr lang="nb-NO" dirty="0"/>
              <a:t> </a:t>
            </a:r>
          </a:p>
          <a:p>
            <a:pPr>
              <a:lnSpc>
                <a:spcPct val="150000"/>
              </a:lnSpc>
            </a:pPr>
            <a:r>
              <a:rPr lang="nb-NO" dirty="0"/>
              <a:t>Fysiske </a:t>
            </a:r>
            <a:r>
              <a:rPr lang="nb-NO" dirty="0" err="1"/>
              <a:t>vs</a:t>
            </a:r>
            <a:r>
              <a:rPr lang="nb-NO" dirty="0"/>
              <a:t> ideelle </a:t>
            </a:r>
            <a:r>
              <a:rPr lang="nb-NO" dirty="0" err="1"/>
              <a:t>opamp’er</a:t>
            </a:r>
            <a:endParaRPr lang="nb-NO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Spenningsfølger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18" y="2300278"/>
                <a:ext cx="5429288" cy="4286280"/>
              </a:xfrm>
            </p:spPr>
            <p:txBody>
              <a:bodyPr/>
              <a:lstStyle/>
              <a:p>
                <a:r>
                  <a:rPr lang="nb-NO" sz="2000" dirty="0"/>
                  <a:t>En annen mye brukt konfigurasjon er </a:t>
                </a:r>
                <a:r>
                  <a:rPr lang="nb-NO" sz="2000" i="1" dirty="0"/>
                  <a:t>spenningsfølgeren (buffer)</a:t>
                </a:r>
              </a:p>
              <a:p>
                <a:pPr marL="0" indent="0">
                  <a:buNone/>
                </a:pPr>
                <a:endParaRPr lang="nb-NO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𝐴𝑜𝑙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d>
                      <m:r>
                        <a:rPr lang="nb-NO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nb-NO" sz="2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nb-NO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𝑜𝑙</m:t>
                          </m:r>
                        </m:num>
                        <m:den>
                          <m:r>
                            <a:rPr lang="nb-NO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𝑜𝑙</m:t>
                          </m:r>
                          <m:r>
                            <a:rPr lang="nb-NO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nb-NO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</m:t>
                      </m:r>
                    </m:oMath>
                  </m:oMathPara>
                </a14:m>
                <a:endParaRPr lang="nb-NO" sz="2000" i="1" dirty="0"/>
              </a:p>
              <a:p>
                <a:pPr marL="0" indent="0">
                  <a:buNone/>
                </a:pPr>
                <a:endParaRPr lang="nb-NO" sz="2000" dirty="0"/>
              </a:p>
              <a:p>
                <a:pPr marL="442895" lvl="1" indent="0">
                  <a:buNone/>
                </a:pPr>
                <a:r>
                  <a:rPr lang="nb-NO" dirty="0"/>
                  <a:t>når </a:t>
                </a:r>
                <a:r>
                  <a:rPr lang="nb-NO" i="1" dirty="0" err="1"/>
                  <a:t>A</a:t>
                </a:r>
                <a:r>
                  <a:rPr lang="nb-NO" i="1" baseline="-25000" dirty="0" err="1"/>
                  <a:t>ol</a:t>
                </a:r>
                <a:r>
                  <a:rPr lang="nb-NO" i="1" dirty="0"/>
                  <a:t> </a:t>
                </a:r>
                <a:r>
                  <a:rPr lang="nb-NO" dirty="0"/>
                  <a:t>er veldig stor</a:t>
                </a:r>
                <a:endParaRPr lang="nb-NO" sz="2000" dirty="0"/>
              </a:p>
              <a:p>
                <a:r>
                  <a:rPr lang="nb-NO" sz="2000" dirty="0"/>
                  <a:t>Spenningsfølgere brukes bla for å isolere inngangen og utgangen fra hverandre elektrisk slik at de ikke påvirker hverandre</a:t>
                </a:r>
              </a:p>
              <a:p>
                <a:pPr>
                  <a:buNone/>
                </a:pPr>
                <a:endParaRPr lang="nb-NO" sz="20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18" y="2300278"/>
                <a:ext cx="5429288" cy="4286280"/>
              </a:xfrm>
              <a:blipFill>
                <a:blip r:embed="rId3"/>
                <a:stretch>
                  <a:fillRect l="-7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20</a:t>
            </a:fld>
            <a:endParaRPr lang="nb-NO"/>
          </a:p>
        </p:txBody>
      </p:sp>
      <p:pic>
        <p:nvPicPr>
          <p:cNvPr id="9" name="Picture 3" descr="hay6611X_0608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6" y="2800344"/>
            <a:ext cx="3500462" cy="207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9452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Summasjonsforsterker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98" y="2113280"/>
            <a:ext cx="9114468" cy="4389120"/>
          </a:xfrm>
        </p:spPr>
        <p:txBody>
          <a:bodyPr/>
          <a:lstStyle/>
          <a:p>
            <a:r>
              <a:rPr lang="nb-NO" sz="2000" dirty="0"/>
              <a:t>En operasjonsforsterker kan brukes til å legge sammen spenninger og eventuelt skalere dem</a:t>
            </a:r>
          </a:p>
          <a:p>
            <a:r>
              <a:rPr lang="nb-NO" sz="2000" dirty="0"/>
              <a:t>Spenningene legges sammen ved å omdanne dem til strømmer som summeres vha KCL </a:t>
            </a:r>
          </a:p>
          <a:p>
            <a:r>
              <a:rPr lang="nb-NO" sz="2000" dirty="0"/>
              <a:t>Output-spenningen er gitt av</a:t>
            </a:r>
          </a:p>
          <a:p>
            <a:endParaRPr lang="nb-NO" sz="2000" dirty="0"/>
          </a:p>
          <a:p>
            <a:pPr lvl="1"/>
            <a:endParaRPr lang="nb-NO" sz="1800" dirty="0"/>
          </a:p>
          <a:p>
            <a:pPr lvl="1">
              <a:buNone/>
            </a:pPr>
            <a:endParaRPr lang="nb-NO" sz="1800" dirty="0"/>
          </a:p>
          <a:p>
            <a:endParaRPr lang="nb-NO" sz="2000" dirty="0"/>
          </a:p>
          <a:p>
            <a:pPr>
              <a:buNone/>
            </a:pPr>
            <a:r>
              <a:rPr lang="nb-NO" sz="2000" dirty="0"/>
              <a:t>	</a:t>
            </a:r>
          </a:p>
          <a:p>
            <a:pPr>
              <a:buNone/>
            </a:pPr>
            <a:endParaRPr lang="nb-NO" sz="2000" dirty="0"/>
          </a:p>
          <a:p>
            <a:pPr>
              <a:buNone/>
            </a:pPr>
            <a:endParaRPr lang="nb-NO" sz="2000" dirty="0"/>
          </a:p>
          <a:p>
            <a:pPr>
              <a:buNone/>
            </a:pPr>
            <a:endParaRPr lang="nb-NO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21</a:t>
            </a:fld>
            <a:endParaRPr lang="nb-NO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46687"/>
              </p:ext>
            </p:extLst>
          </p:nvPr>
        </p:nvGraphicFramePr>
        <p:xfrm>
          <a:off x="448122" y="4545557"/>
          <a:ext cx="4877121" cy="14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44720" imgH="838080" progId="Equation.3">
                  <p:embed/>
                </p:oleObj>
              </mc:Choice>
              <mc:Fallback>
                <p:oleObj name="Equation" r:id="rId3" imgW="2844720" imgH="8380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22" y="4545557"/>
                        <a:ext cx="4877121" cy="14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3" descr="hay6611X_0609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1974" y="3513584"/>
            <a:ext cx="4540965" cy="247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0890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Gjennomsnittsberegning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Ved å velge R slik at R=n*R</a:t>
            </a:r>
            <a:r>
              <a:rPr lang="nb-NO" sz="2000" baseline="-25000" dirty="0"/>
              <a:t>f</a:t>
            </a:r>
            <a:r>
              <a:rPr lang="nb-NO" sz="2000" dirty="0"/>
              <a:t> vil summasjonskretsen beregne gjennomsnittsspenningen av alle input-spenningene</a:t>
            </a:r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22</a:t>
            </a:fld>
            <a:endParaRPr lang="nb-NO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80170" y="3344540"/>
          <a:ext cx="3244850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92160" imgH="1206360" progId="Equation.3">
                  <p:embed/>
                </p:oleObj>
              </mc:Choice>
              <mc:Fallback>
                <p:oleObj name="Equation" r:id="rId3" imgW="1892160" imgH="12063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70" y="3344540"/>
                        <a:ext cx="3244850" cy="207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3" descr="hay6611X_0609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586" y="3369568"/>
            <a:ext cx="5005812" cy="27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890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Komparatorer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638" y="1785392"/>
            <a:ext cx="6751328" cy="4879568"/>
          </a:xfrm>
        </p:spPr>
        <p:txBody>
          <a:bodyPr/>
          <a:lstStyle/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En komparator sammenligner spenningsnivåene til to input-signaler</a:t>
            </a:r>
          </a:p>
          <a:p>
            <a:r>
              <a:rPr lang="nb-NO" sz="1800" dirty="0"/>
              <a:t>Komparatoren bruker ikke tilbakekobling</a:t>
            </a:r>
          </a:p>
          <a:p>
            <a:pPr lvl="1"/>
            <a:r>
              <a:rPr lang="nb-NO" sz="1400" dirty="0"/>
              <a:t>Vi vil at liten spenningsforskjell mellom V</a:t>
            </a:r>
            <a:r>
              <a:rPr lang="nb-NO" sz="1400" baseline="-25000" dirty="0"/>
              <a:t>+</a:t>
            </a:r>
            <a:r>
              <a:rPr lang="nb-NO" sz="1400" dirty="0"/>
              <a:t> og V_ skal gi stort utslag i V</a:t>
            </a:r>
            <a:r>
              <a:rPr lang="nb-NO" sz="1400" baseline="-25000" dirty="0"/>
              <a:t>out</a:t>
            </a:r>
          </a:p>
          <a:p>
            <a:r>
              <a:rPr lang="nb-NO" sz="1800" dirty="0"/>
              <a:t>Utgangen har enten maksimal eller minimal spenning (dvs metning) avhengig av hvilket inngangssignal som er størst</a:t>
            </a:r>
          </a:p>
          <a:p>
            <a:r>
              <a:rPr lang="nb-NO" sz="1800" dirty="0"/>
              <a:t>Vanlige opamp’er kan brukes som komparator, men vanligere å bruke spesialiserte opamp’er som er raskere</a:t>
            </a:r>
          </a:p>
          <a:p>
            <a:endParaRPr lang="nb-NO" sz="1800" dirty="0"/>
          </a:p>
          <a:p>
            <a:pPr lvl="1"/>
            <a:endParaRPr lang="nb-NO" sz="1600" dirty="0"/>
          </a:p>
          <a:p>
            <a:pPr lvl="1">
              <a:buNone/>
            </a:pPr>
            <a:endParaRPr lang="nb-NO" sz="1600" dirty="0"/>
          </a:p>
          <a:p>
            <a:endParaRPr lang="nb-NO" sz="1800" dirty="0"/>
          </a:p>
          <a:p>
            <a:pPr>
              <a:buNone/>
            </a:pPr>
            <a:r>
              <a:rPr lang="nb-NO" sz="1800" dirty="0"/>
              <a:t>	</a:t>
            </a:r>
          </a:p>
          <a:p>
            <a:pPr>
              <a:buNone/>
            </a:pPr>
            <a:endParaRPr lang="nb-NO" sz="1800" dirty="0"/>
          </a:p>
          <a:p>
            <a:pPr>
              <a:buNone/>
            </a:pPr>
            <a:endParaRPr lang="nb-NO" sz="1800" dirty="0"/>
          </a:p>
          <a:p>
            <a:pPr>
              <a:buNone/>
            </a:pPr>
            <a:endParaRPr lang="nb-NO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23</a:t>
            </a:fld>
            <a:endParaRPr lang="nb-NO"/>
          </a:p>
        </p:txBody>
      </p:sp>
      <p:grpSp>
        <p:nvGrpSpPr>
          <p:cNvPr id="13" name="Group 12"/>
          <p:cNvGrpSpPr/>
          <p:nvPr/>
        </p:nvGrpSpPr>
        <p:grpSpPr>
          <a:xfrm>
            <a:off x="7144866" y="1622389"/>
            <a:ext cx="3124200" cy="2590800"/>
            <a:chOff x="6619850" y="4016375"/>
            <a:chExt cx="3124200" cy="25908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50" y="4325938"/>
              <a:ext cx="2438400" cy="2281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70"/>
            <p:cNvSpPr txBox="1">
              <a:spLocks noChangeArrowheads="1"/>
            </p:cNvSpPr>
            <p:nvPr/>
          </p:nvSpPr>
          <p:spPr bwMode="auto">
            <a:xfrm>
              <a:off x="6619850" y="5414963"/>
              <a:ext cx="6096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</a:rPr>
                <a:t>V</a:t>
              </a:r>
              <a:r>
                <a:rPr lang="en-US" sz="1600" i="1" baseline="-25000">
                  <a:solidFill>
                    <a:srgbClr val="FF0000"/>
                  </a:solidFill>
                </a:rPr>
                <a:t>in</a:t>
              </a:r>
              <a:endParaRPr lang="en-US" sz="1600" i="1">
                <a:solidFill>
                  <a:srgbClr val="FF0000"/>
                </a:solidFill>
              </a:endParaRPr>
            </a:p>
          </p:txBody>
        </p:sp>
        <p:sp>
          <p:nvSpPr>
            <p:cNvPr id="9" name="Text Box 71"/>
            <p:cNvSpPr txBox="1">
              <a:spLocks noChangeArrowheads="1"/>
            </p:cNvSpPr>
            <p:nvPr/>
          </p:nvSpPr>
          <p:spPr bwMode="auto">
            <a:xfrm>
              <a:off x="7229450" y="4500563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/>
                <a:t>R</a:t>
              </a:r>
              <a:r>
                <a:rPr lang="en-US" sz="1600" baseline="-25000"/>
                <a:t>1</a:t>
              </a:r>
              <a:endParaRPr lang="en-US" sz="1600">
                <a:cs typeface="Times New Roman" pitchFamily="18" charset="0"/>
              </a:endParaRPr>
            </a:p>
          </p:txBody>
        </p:sp>
        <p:sp>
          <p:nvSpPr>
            <p:cNvPr id="10" name="Text Box 73"/>
            <p:cNvSpPr txBox="1">
              <a:spLocks noChangeArrowheads="1"/>
            </p:cNvSpPr>
            <p:nvPr/>
          </p:nvSpPr>
          <p:spPr bwMode="auto">
            <a:xfrm>
              <a:off x="9134450" y="4957763"/>
              <a:ext cx="6096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>
                  <a:solidFill>
                    <a:srgbClr val="FF0000"/>
                  </a:solidFill>
                </a:rPr>
                <a:t>V</a:t>
              </a:r>
              <a:r>
                <a:rPr lang="en-US" sz="1600" i="1" baseline="-25000">
                  <a:solidFill>
                    <a:srgbClr val="FF0000"/>
                  </a:solidFill>
                </a:rPr>
                <a:t>out</a:t>
              </a:r>
              <a:endParaRPr lang="en-US" sz="1600" i="1">
                <a:solidFill>
                  <a:srgbClr val="FF0000"/>
                </a:solidFill>
              </a:endParaRPr>
            </a:p>
          </p:txBody>
        </p:sp>
        <p:sp>
          <p:nvSpPr>
            <p:cNvPr id="11" name="Text Box 77"/>
            <p:cNvSpPr txBox="1">
              <a:spLocks noChangeArrowheads="1"/>
            </p:cNvSpPr>
            <p:nvPr/>
          </p:nvSpPr>
          <p:spPr bwMode="auto">
            <a:xfrm>
              <a:off x="7229450" y="5643563"/>
              <a:ext cx="457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i="1"/>
                <a:t>R</a:t>
              </a:r>
              <a:r>
                <a:rPr lang="en-US" sz="1600" baseline="-25000"/>
                <a:t>2</a:t>
              </a:r>
              <a:endParaRPr lang="en-US" sz="1600">
                <a:cs typeface="Times New Roman" pitchFamily="18" charset="0"/>
              </a:endParaRPr>
            </a:p>
          </p:txBody>
        </p:sp>
        <p:sp>
          <p:nvSpPr>
            <p:cNvPr id="12" name="Text Box 78"/>
            <p:cNvSpPr txBox="1">
              <a:spLocks noChangeArrowheads="1"/>
            </p:cNvSpPr>
            <p:nvPr/>
          </p:nvSpPr>
          <p:spPr bwMode="auto">
            <a:xfrm>
              <a:off x="7305650" y="4016375"/>
              <a:ext cx="838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+V</a:t>
              </a:r>
              <a:endParaRPr lang="en-US" sz="1600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4275213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Komparatorer (forts)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Eksempel på komparator; maks output-spenning er 13v, og V</a:t>
            </a:r>
            <a:r>
              <a:rPr lang="nb-NO" baseline="-25000" dirty="0"/>
              <a:t>ref </a:t>
            </a:r>
            <a:r>
              <a:rPr lang="nb-NO" dirty="0"/>
              <a:t>= 4.2v</a:t>
            </a:r>
          </a:p>
          <a:p>
            <a:pPr lvl="1"/>
            <a:endParaRPr lang="nb-NO" dirty="0"/>
          </a:p>
          <a:p>
            <a:pPr lvl="1">
              <a:buNone/>
            </a:pPr>
            <a:endParaRPr lang="nb-NO" dirty="0"/>
          </a:p>
          <a:p>
            <a:endParaRPr lang="nb-NO" dirty="0"/>
          </a:p>
          <a:p>
            <a:pPr>
              <a:buNone/>
            </a:pPr>
            <a:r>
              <a:rPr lang="nb-NO" dirty="0"/>
              <a:t>	</a:t>
            </a:r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nb-NO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24</a:t>
            </a:fld>
            <a:endParaRPr lang="nb-NO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97987" y="2907222"/>
            <a:ext cx="2895600" cy="38100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12" y="3135822"/>
            <a:ext cx="16097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6397987" y="5421822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</a:rPr>
              <a:t>V</a:t>
            </a:r>
            <a:r>
              <a:rPr lang="en-US" sz="1600" i="1" baseline="-25000">
                <a:solidFill>
                  <a:srgbClr val="FF0000"/>
                </a:solidFill>
              </a:rPr>
              <a:t>out</a:t>
            </a:r>
            <a:endParaRPr lang="en-US" sz="1600" i="1">
              <a:solidFill>
                <a:srgbClr val="FF0000"/>
              </a:solidFill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397987" y="3745422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</a:rPr>
              <a:t>V</a:t>
            </a:r>
            <a:r>
              <a:rPr lang="en-US" sz="1600" i="1" baseline="-25000">
                <a:solidFill>
                  <a:srgbClr val="FF0000"/>
                </a:solidFill>
              </a:rPr>
              <a:t>in</a:t>
            </a:r>
            <a:endParaRPr lang="en-US" sz="1600" i="1">
              <a:solidFill>
                <a:srgbClr val="FF0000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712312" y="3059622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+10 V</a:t>
            </a:r>
            <a:endParaRPr lang="en-US" sz="1600" baseline="-25000"/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6702787" y="4355022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-</a:t>
            </a:r>
            <a:r>
              <a:rPr lang="en-US" sz="1600"/>
              <a:t>10 V</a:t>
            </a:r>
            <a:endParaRPr lang="en-US" sz="1600" baseline="-25000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6931387" y="3745422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0 V</a:t>
            </a:r>
            <a:endParaRPr lang="en-US" sz="1600" baseline="-25000"/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7445737" y="3640647"/>
            <a:ext cx="1609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6702787" y="3469197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+4.2 V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62" y="4802697"/>
            <a:ext cx="147161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Line 41"/>
          <p:cNvSpPr>
            <a:spLocks noChangeShapeType="1"/>
          </p:cNvSpPr>
          <p:nvPr/>
        </p:nvSpPr>
        <p:spPr bwMode="auto">
          <a:xfrm>
            <a:off x="7474312" y="4697922"/>
            <a:ext cx="9525" cy="1895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42"/>
          <p:cNvSpPr>
            <a:spLocks noChangeShapeType="1"/>
          </p:cNvSpPr>
          <p:nvPr/>
        </p:nvSpPr>
        <p:spPr bwMode="auto">
          <a:xfrm>
            <a:off x="7398112" y="565042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>
            <a:off x="7569562" y="3659697"/>
            <a:ext cx="0" cy="2981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45"/>
          <p:cNvSpPr>
            <a:spLocks noChangeShapeType="1"/>
          </p:cNvSpPr>
          <p:nvPr/>
        </p:nvSpPr>
        <p:spPr bwMode="auto">
          <a:xfrm>
            <a:off x="8093437" y="3659697"/>
            <a:ext cx="0" cy="2962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6702787" y="4628072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+13 V</a:t>
            </a:r>
            <a:endParaRPr lang="en-US" sz="1600" baseline="-25000"/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6702787" y="6304472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Symbol" pitchFamily="18" charset="2"/>
              </a:rPr>
              <a:t>-</a:t>
            </a:r>
            <a:r>
              <a:rPr lang="en-US" sz="1600"/>
              <a:t>13 V</a:t>
            </a:r>
            <a:endParaRPr lang="en-US" sz="1600" baseline="-25000"/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931387" y="5498022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0 V</a:t>
            </a:r>
            <a:endParaRPr lang="en-US" sz="1600" baseline="-25000"/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53" y="3927970"/>
            <a:ext cx="243840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1633753" y="5016995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</a:rPr>
              <a:t>V</a:t>
            </a:r>
            <a:r>
              <a:rPr lang="en-US" sz="1600" i="1" baseline="-25000">
                <a:solidFill>
                  <a:srgbClr val="FF0000"/>
                </a:solidFill>
              </a:rPr>
              <a:t>in</a:t>
            </a:r>
            <a:endParaRPr lang="en-US" sz="1600" i="1">
              <a:solidFill>
                <a:srgbClr val="FF0000"/>
              </a:solidFill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2243353" y="4102595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/>
              <a:t>R</a:t>
            </a:r>
            <a:r>
              <a:rPr lang="en-US" sz="1600" baseline="-25000"/>
              <a:t>1</a:t>
            </a:r>
            <a:endParaRPr lang="en-US" sz="1600">
              <a:cs typeface="Times New Roman" pitchFamily="18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3233953" y="5031282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+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3233953" y="4559795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Symbol" pitchFamily="18" charset="2"/>
              </a:rPr>
              <a:t>-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2243353" y="5245595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/>
              <a:t>R</a:t>
            </a:r>
            <a:r>
              <a:rPr lang="en-US" sz="1600" baseline="-25000"/>
              <a:t>2</a:t>
            </a:r>
            <a:endParaRPr lang="en-US" sz="1600">
              <a:cs typeface="Times New Roman" pitchFamily="18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1938553" y="3662857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V = +15 V</a:t>
            </a:r>
            <a:endParaRPr lang="en-US" sz="1600" baseline="-25000"/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1938553" y="4348657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10 k</a:t>
            </a:r>
            <a:r>
              <a:rPr lang="en-US" sz="1600">
                <a:latin typeface="Symbol" pitchFamily="18" charset="2"/>
              </a:rPr>
              <a:t>W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1862353" y="5491657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3.9 k</a:t>
            </a:r>
            <a:r>
              <a:rPr lang="en-US" sz="1600">
                <a:latin typeface="Symbol" pitchFamily="18" charset="2"/>
              </a:rPr>
              <a:t>W</a:t>
            </a: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4453153" y="4806186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>
                <a:solidFill>
                  <a:srgbClr val="FF0000"/>
                </a:solidFill>
              </a:rPr>
              <a:t>V</a:t>
            </a:r>
            <a:r>
              <a:rPr lang="en-US" sz="1600" i="1" baseline="-25000">
                <a:solidFill>
                  <a:srgbClr val="FF0000"/>
                </a:solidFill>
              </a:rPr>
              <a:t>out</a:t>
            </a:r>
            <a:endParaRPr lang="en-US" sz="16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17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603280"/>
          </a:xfrm>
        </p:spPr>
        <p:txBody>
          <a:bodyPr/>
          <a:lstStyle/>
          <a:p>
            <a:r>
              <a:rPr lang="nb-NO" dirty="0"/>
              <a:t>Instrumenteringsforsterker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98" y="1785392"/>
            <a:ext cx="4968552" cy="4824536"/>
          </a:xfrm>
        </p:spPr>
        <p:txBody>
          <a:bodyPr/>
          <a:lstStyle/>
          <a:p>
            <a:r>
              <a:rPr lang="nb-NO" sz="2000" dirty="0"/>
              <a:t>Brukes for å forsterke </a:t>
            </a:r>
            <a:r>
              <a:rPr lang="nb-NO" sz="2000" i="1" dirty="0"/>
              <a:t>forskjellen</a:t>
            </a:r>
            <a:r>
              <a:rPr lang="nb-NO" sz="2000" dirty="0"/>
              <a:t> mellom to inngangssignaler, dvs uavhengig av common-mode nivå (felles signal)</a:t>
            </a:r>
          </a:p>
          <a:p>
            <a:r>
              <a:rPr lang="nb-NO" sz="2000" dirty="0"/>
              <a:t>Har høy inngangsimpedans (påvirker ikke kildene) og lav utgangsimpedans</a:t>
            </a:r>
          </a:p>
          <a:p>
            <a:r>
              <a:rPr lang="nb-NO" sz="2000" dirty="0"/>
              <a:t>Brukes i kretser hvor det skal måles i omgivelser med mye støy</a:t>
            </a:r>
          </a:p>
          <a:p>
            <a:r>
              <a:rPr lang="nb-NO" sz="2000" dirty="0"/>
              <a:t>Motstanden R</a:t>
            </a:r>
            <a:r>
              <a:rPr lang="nb-NO" sz="2000" baseline="-25000" dirty="0"/>
              <a:t>G</a:t>
            </a:r>
            <a:r>
              <a:rPr lang="nb-NO" sz="2000" dirty="0"/>
              <a:t> regulerer forsterkningen</a:t>
            </a:r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25</a:t>
            </a:fld>
            <a:endParaRPr lang="nb-NO"/>
          </a:p>
        </p:txBody>
      </p:sp>
      <p:pic>
        <p:nvPicPr>
          <p:cNvPr id="11" name="Picture 4" descr="fg20_00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666" y="3043534"/>
            <a:ext cx="5027342" cy="255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867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459264"/>
          </a:xfrm>
        </p:spPr>
        <p:txBody>
          <a:bodyPr/>
          <a:lstStyle/>
          <a:p>
            <a:r>
              <a:rPr lang="nb-NO" dirty="0"/>
              <a:t>Instrumenteringsforsterker (forts)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4463313"/>
            <a:ext cx="8234363" cy="520080"/>
          </a:xfrm>
        </p:spPr>
        <p:txBody>
          <a:bodyPr/>
          <a:lstStyle/>
          <a:p>
            <a:r>
              <a:rPr lang="nb-NO" dirty="0"/>
              <a:t>Instrumenteringsforsterker med Wheatstonebro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26</a:t>
            </a:fld>
            <a:endParaRPr lang="nb-NO"/>
          </a:p>
        </p:txBody>
      </p:sp>
      <p:pic>
        <p:nvPicPr>
          <p:cNvPr id="8" name="Picture 2" descr="http://web.stevens.edu/ses/me/fileadmin/me/senior_design/2005/group02/Wheatstone%20Bridge_clip_image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06" y="5025752"/>
            <a:ext cx="54864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g20_00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98" y="2145432"/>
            <a:ext cx="6543650" cy="214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43478" y="1497360"/>
            <a:ext cx="8234363" cy="5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marL="379625" indent="-379625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520" indent="-316354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5415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1581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77748" indent="-253083" algn="l" rtl="0" eaLnBrk="1" fontAlgn="base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83914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0080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96246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2412" indent="-25308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kern="0" dirty="0"/>
              <a:t>Forsterkning av commom/differential mode signaler</a:t>
            </a:r>
          </a:p>
        </p:txBody>
      </p:sp>
    </p:spTree>
    <p:extLst>
      <p:ext uri="{BB962C8B-B14F-4D97-AF65-F5344CB8AC3E}">
        <p14:creationId xmlns:p14="http://schemas.microsoft.com/office/powerpoint/2010/main" val="350593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Fysiske opamp’er 		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0130" y="1943088"/>
            <a:ext cx="8681618" cy="928694"/>
          </a:xfrm>
        </p:spPr>
        <p:txBody>
          <a:bodyPr/>
          <a:lstStyle/>
          <a:p>
            <a:r>
              <a:rPr lang="nb-NO" dirty="0"/>
              <a:t>Med utgangspunkt i den enkle og ideelle opamp-modellen kan vi finne ut hvordan en fysisk opamp oppfører seg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27</a:t>
            </a:fld>
            <a:endParaRPr lang="nb-NO"/>
          </a:p>
        </p:txBody>
      </p:sp>
      <p:pic>
        <p:nvPicPr>
          <p:cNvPr id="9" name="Picture 3" descr="hay6611X_0624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4466" y="3345485"/>
            <a:ext cx="3643338" cy="283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3711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76114" y="1065312"/>
            <a:ext cx="9721080" cy="650875"/>
          </a:xfrm>
        </p:spPr>
        <p:txBody>
          <a:bodyPr/>
          <a:lstStyle/>
          <a:p>
            <a:r>
              <a:rPr lang="nb-NO" sz="3400" dirty="0"/>
              <a:t>Eksempel på implementasjon (741-type, CMOS)	</a:t>
            </a:r>
            <a:endParaRPr lang="en-US" sz="3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28</a:t>
            </a:fld>
            <a:endParaRPr lang="nb-NO"/>
          </a:p>
        </p:txBody>
      </p:sp>
      <p:pic>
        <p:nvPicPr>
          <p:cNvPr id="40964" name="Picture 4" descr="http://3.bp.blogspot.com/-aodb24wkkU8/T72BrW0CmEI/AAAAAAAABzQ/Vqx_HmZYvz0/s1600/uA741-CM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94" y="1857400"/>
            <a:ext cx="80581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504906" y="6033864"/>
            <a:ext cx="164943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160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Fysiske opamp’er (forts) 		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20130" y="1857400"/>
            <a:ext cx="9577064" cy="3240360"/>
          </a:xfrm>
        </p:spPr>
        <p:txBody>
          <a:bodyPr/>
          <a:lstStyle/>
          <a:p>
            <a:r>
              <a:rPr lang="nb-NO" sz="2000" dirty="0"/>
              <a:t>Tre viktige parametrene som klassifiserer en opamp er: </a:t>
            </a:r>
          </a:p>
          <a:p>
            <a:pPr lvl="1"/>
            <a:r>
              <a:rPr lang="nb-NO" sz="1800" dirty="0"/>
              <a:t>Inngangsresistansen </a:t>
            </a:r>
            <a:r>
              <a:rPr lang="nb-NO" sz="1800" i="1" dirty="0"/>
              <a:t>R</a:t>
            </a:r>
            <a:r>
              <a:rPr lang="nb-NO" sz="1800" i="1" baseline="-25000" dirty="0"/>
              <a:t>i</a:t>
            </a:r>
          </a:p>
          <a:p>
            <a:pPr lvl="1"/>
            <a:r>
              <a:rPr lang="nb-NO" sz="1800" dirty="0"/>
              <a:t>Utgangsresistansen </a:t>
            </a:r>
            <a:r>
              <a:rPr lang="nb-NO" sz="1800" i="1" dirty="0"/>
              <a:t>R</a:t>
            </a:r>
            <a:r>
              <a:rPr lang="nb-NO" sz="1800" i="1" baseline="-25000" dirty="0"/>
              <a:t>o</a:t>
            </a:r>
          </a:p>
          <a:p>
            <a:pPr lvl="1"/>
            <a:r>
              <a:rPr lang="nb-NO" sz="1800" dirty="0"/>
              <a:t>Forsterkningen </a:t>
            </a:r>
            <a:r>
              <a:rPr lang="nb-NO" sz="1800" i="1" dirty="0"/>
              <a:t>A</a:t>
            </a:r>
          </a:p>
          <a:p>
            <a:r>
              <a:rPr lang="nb-NO" sz="2000" dirty="0"/>
              <a:t>For en fysisk opamp er </a:t>
            </a:r>
            <a:r>
              <a:rPr lang="nb-NO" sz="2000" i="1" dirty="0"/>
              <a:t>R</a:t>
            </a:r>
            <a:r>
              <a:rPr lang="nb-NO" sz="2000" i="1" baseline="-25000" dirty="0"/>
              <a:t>i  </a:t>
            </a:r>
            <a:r>
              <a:rPr lang="nb-NO" sz="2000" dirty="0"/>
              <a:t>typisk M</a:t>
            </a:r>
            <a:r>
              <a:rPr lang="el-GR" sz="2000" dirty="0"/>
              <a:t>Ω</a:t>
            </a:r>
            <a:r>
              <a:rPr lang="nb-NO" sz="2000" dirty="0"/>
              <a:t> eller større</a:t>
            </a:r>
          </a:p>
          <a:p>
            <a:r>
              <a:rPr lang="nb-NO" sz="2000" dirty="0"/>
              <a:t>Utgangsmotstanden </a:t>
            </a:r>
            <a:r>
              <a:rPr lang="nb-NO" sz="2000" i="1" dirty="0"/>
              <a:t>R</a:t>
            </a:r>
            <a:r>
              <a:rPr lang="nb-NO" sz="2000" i="1" baseline="-25000" dirty="0"/>
              <a:t>o </a:t>
            </a:r>
            <a:r>
              <a:rPr lang="nb-NO" sz="2000" dirty="0"/>
              <a:t>er noen få Ohm</a:t>
            </a:r>
          </a:p>
          <a:p>
            <a:r>
              <a:rPr lang="nb-NO" sz="2000" dirty="0"/>
              <a:t>Forsterkningen (open-loop) er vanligvis fra 10</a:t>
            </a:r>
            <a:r>
              <a:rPr lang="nb-NO" sz="2000" baseline="30000" dirty="0"/>
              <a:t>5</a:t>
            </a:r>
            <a:r>
              <a:rPr lang="nb-NO" sz="2000" dirty="0"/>
              <a:t> og større</a:t>
            </a:r>
          </a:p>
          <a:p>
            <a:r>
              <a:rPr lang="nb-NO" sz="2000" dirty="0"/>
              <a:t>Spesialiserte opamp’er kan ha helt andre verdier</a:t>
            </a:r>
          </a:p>
          <a:p>
            <a:pPr lvl="1"/>
            <a:endParaRPr lang="nb-NO" sz="18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29</a:t>
            </a:fld>
            <a:endParaRPr lang="nb-NO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87169"/>
              </p:ext>
            </p:extLst>
          </p:nvPr>
        </p:nvGraphicFramePr>
        <p:xfrm>
          <a:off x="2752378" y="5097760"/>
          <a:ext cx="49685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Ideell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opamp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Fysisk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</a:rPr>
                        <a:t>opamp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R</a:t>
                      </a:r>
                      <a:r>
                        <a:rPr lang="en-GB" sz="1800" baseline="-25000" dirty="0" err="1"/>
                        <a:t>i</a:t>
                      </a:r>
                      <a:r>
                        <a:rPr lang="en-GB" sz="1800" dirty="0"/>
                        <a:t>=∞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R</a:t>
                      </a:r>
                      <a:r>
                        <a:rPr lang="en-GB" sz="1800" baseline="-25000" dirty="0" err="1"/>
                        <a:t>i</a:t>
                      </a:r>
                      <a:r>
                        <a:rPr lang="en-GB" sz="1800" dirty="0"/>
                        <a:t>~ </a:t>
                      </a:r>
                      <a:r>
                        <a:rPr lang="en-GB" sz="1800" dirty="0" err="1"/>
                        <a:t>MOhm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</a:t>
                      </a:r>
                      <a:r>
                        <a:rPr lang="en-GB" sz="1800" baseline="-25000" dirty="0"/>
                        <a:t>o</a:t>
                      </a:r>
                      <a:r>
                        <a:rPr lang="en-GB" sz="1800" dirty="0"/>
                        <a:t>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</a:t>
                      </a:r>
                      <a:r>
                        <a:rPr lang="en-GB" sz="1800" baseline="-25000" dirty="0"/>
                        <a:t>o</a:t>
                      </a:r>
                      <a:r>
                        <a:rPr lang="en-GB" sz="1800" dirty="0"/>
                        <a:t> &lt; 2-3 Ohm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5061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A=∞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A~</a:t>
                      </a:r>
                      <a:r>
                        <a:rPr lang="nb-NO" sz="1800" dirty="0"/>
                        <a:t>10</a:t>
                      </a:r>
                      <a:r>
                        <a:rPr lang="nb-NO" sz="1800" baseline="30000" dirty="0"/>
                        <a:t>5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57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603280"/>
          </a:xfrm>
        </p:spPr>
        <p:txBody>
          <a:bodyPr/>
          <a:lstStyle/>
          <a:p>
            <a:r>
              <a:rPr lang="nb-NO" dirty="0"/>
              <a:t>Måleteknikk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</a:t>
            </a:fld>
            <a:endParaRPr lang="nb-NO" dirty="0"/>
          </a:p>
        </p:txBody>
      </p:sp>
      <p:pic>
        <p:nvPicPr>
          <p:cNvPr id="39940" name="Picture 4" descr="http://i00.i.aliimg.com/wsphoto/v0/32275038240_1/Calipers-Top-Fashion-Measuring-Tool-Digital-Vernier-Caliper-2015-New-Lcd-Electronic-font-b-Gauge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28" y="5286331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http://www.veotag.com/images/trueresultglucosemeter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76" y="705271"/>
            <a:ext cx="2025388" cy="23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8122" y="1497360"/>
            <a:ext cx="7776863" cy="4680520"/>
          </a:xfrm>
        </p:spPr>
        <p:txBody>
          <a:bodyPr/>
          <a:lstStyle/>
          <a:p>
            <a:r>
              <a:rPr lang="nb-NO" sz="1800" dirty="0"/>
              <a:t>Ofte trenger man måle fysiske parametere, f.eks:</a:t>
            </a:r>
          </a:p>
          <a:p>
            <a:pPr lvl="1"/>
            <a:r>
              <a:rPr lang="nb-NO" sz="1600" dirty="0"/>
              <a:t>Temperatur, trykk og strekk (termometer, vekt, væske- og gasstrykk….)</a:t>
            </a:r>
          </a:p>
          <a:p>
            <a:pPr lvl="1"/>
            <a:r>
              <a:rPr lang="nb-NO" sz="1600" dirty="0"/>
              <a:t>Lengde, akselerasjon og hastighet (kollisjonsputer, GPS, smart </a:t>
            </a:r>
            <a:r>
              <a:rPr lang="nb-NO" sz="1600" dirty="0" err="1"/>
              <a:t>phones</a:t>
            </a:r>
            <a:r>
              <a:rPr lang="nb-NO" sz="1600" dirty="0"/>
              <a:t>) </a:t>
            </a:r>
          </a:p>
          <a:p>
            <a:pPr lvl="1"/>
            <a:r>
              <a:rPr lang="nb-NO" sz="1600" dirty="0"/>
              <a:t>Miljøanvendelser (Gasskonsentrasjoner, fuktighet) </a:t>
            </a:r>
          </a:p>
          <a:p>
            <a:pPr lvl="1"/>
            <a:r>
              <a:rPr lang="nb-NO" sz="1600" dirty="0"/>
              <a:t>Medisinske anvendelser (blodtrykk, oksygenmetning, blodsukker….)</a:t>
            </a:r>
            <a:endParaRPr lang="en-US" sz="1600" dirty="0"/>
          </a:p>
          <a:p>
            <a:r>
              <a:rPr lang="nb-NO" sz="1800" dirty="0"/>
              <a:t>I måleteknikk «oversettes» et fysisk fenomen til en elektrisk størrelse som kan måles:</a:t>
            </a:r>
          </a:p>
          <a:p>
            <a:pPr lvl="1"/>
            <a:r>
              <a:rPr lang="nb-NO" sz="1600" dirty="0"/>
              <a:t>Strøm og spenning</a:t>
            </a:r>
          </a:p>
          <a:p>
            <a:pPr lvl="1"/>
            <a:r>
              <a:rPr lang="nb-NO" sz="1600" dirty="0"/>
              <a:t>Impedans (resistans, konduktans og induktans)</a:t>
            </a:r>
          </a:p>
          <a:p>
            <a:r>
              <a:rPr lang="nb-NO" sz="1800" dirty="0"/>
              <a:t>De elektriske størrelsene må måles hurtig og med høy presisjon </a:t>
            </a:r>
          </a:p>
          <a:p>
            <a:endParaRPr lang="nb-NO" sz="1800" dirty="0"/>
          </a:p>
        </p:txBody>
      </p:sp>
      <p:pic>
        <p:nvPicPr>
          <p:cNvPr id="39948" name="Picture 12" descr="http://img.directindustry.com/images_di/photo-g/triaxial-accelerometer-high-sensitivity-piezoelectric-5346-2645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970" y="3270356"/>
            <a:ext cx="2138267" cy="16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66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71560" y="1943088"/>
            <a:ext cx="8358246" cy="4572032"/>
          </a:xfrm>
        </p:spPr>
        <p:txBody>
          <a:bodyPr/>
          <a:lstStyle/>
          <a:p>
            <a:r>
              <a:rPr lang="nb-NO" sz="2000" dirty="0"/>
              <a:t>Fra den enkle modellen kan man utlede de to ideelle </a:t>
            </a:r>
            <a:r>
              <a:rPr lang="nb-NO" sz="2000" dirty="0" err="1"/>
              <a:t>opampreglene</a:t>
            </a:r>
            <a:r>
              <a:rPr lang="nb-NO" sz="2000" dirty="0"/>
              <a:t>:</a:t>
            </a:r>
          </a:p>
          <a:p>
            <a:pPr lvl="1"/>
            <a:r>
              <a:rPr lang="nb-NO" sz="1800" dirty="0"/>
              <a:t>Det er ingen spenningsforskjell mellom inngangsterminalene</a:t>
            </a:r>
          </a:p>
          <a:p>
            <a:pPr lvl="1"/>
            <a:r>
              <a:rPr lang="nb-NO" sz="1800" dirty="0"/>
              <a:t>Det går ingen strøm inn i inngangsterminalene</a:t>
            </a:r>
          </a:p>
          <a:p>
            <a:r>
              <a:rPr lang="nb-NO" sz="2000" dirty="0"/>
              <a:t>Utgangsspeninngen er gitt av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r>
              <a:rPr lang="nb-NO" sz="2000" dirty="0"/>
              <a:t>Hvis </a:t>
            </a:r>
            <a:r>
              <a:rPr lang="nb-NO" sz="2000" i="1" dirty="0"/>
              <a:t>A</a:t>
            </a:r>
            <a:r>
              <a:rPr lang="nb-NO" sz="2000" dirty="0"/>
              <a:t> er svært stor, vil derfor </a:t>
            </a:r>
            <a:r>
              <a:rPr lang="nb-NO" sz="2000" i="1" dirty="0"/>
              <a:t>v</a:t>
            </a:r>
            <a:r>
              <a:rPr lang="nb-NO" sz="2000" i="1" baseline="-25000" dirty="0"/>
              <a:t>d</a:t>
            </a:r>
            <a:r>
              <a:rPr lang="nb-NO" sz="2000" dirty="0"/>
              <a:t> bli svært liten, siden </a:t>
            </a:r>
            <a:r>
              <a:rPr lang="nb-NO" sz="2000" i="1" dirty="0" err="1"/>
              <a:t>v</a:t>
            </a:r>
            <a:r>
              <a:rPr lang="nb-NO" sz="2000" i="1" baseline="-25000" dirty="0" err="1"/>
              <a:t>out</a:t>
            </a:r>
            <a:r>
              <a:rPr lang="nb-NO" sz="2000" baseline="-25000" dirty="0"/>
              <a:t> </a:t>
            </a:r>
            <a:r>
              <a:rPr lang="nb-NO" sz="2000" dirty="0"/>
              <a:t>er begrenset oppad til forsyningsspenningen</a:t>
            </a:r>
          </a:p>
          <a:p>
            <a:endParaRPr lang="nb-NO" sz="2000" dirty="0"/>
          </a:p>
          <a:p>
            <a:pPr lvl="1"/>
            <a:endParaRPr lang="nb-NO" sz="18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30</a:t>
            </a:fld>
            <a:endParaRPr lang="nb-NO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95937"/>
              </p:ext>
            </p:extLst>
          </p:nvPr>
        </p:nvGraphicFramePr>
        <p:xfrm>
          <a:off x="3184426" y="3629881"/>
          <a:ext cx="2763037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84300" imgH="393700" progId="Equation.3">
                  <p:embed/>
                </p:oleObj>
              </mc:Choice>
              <mc:Fallback>
                <p:oleObj name="Equation" r:id="rId3" imgW="1384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426" y="3629881"/>
                        <a:ext cx="2763037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312218" y="1137320"/>
            <a:ext cx="8686800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+mj-lt"/>
                <a:ea typeface="+mj-ea"/>
                <a:cs typeface="+mj-cs"/>
              </a:defRPr>
            </a:lvl1pPr>
            <a:lvl2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2pPr>
            <a:lvl3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3pPr>
            <a:lvl4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4pPr>
            <a:lvl5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5pPr>
            <a:lvl6pPr marL="4572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6pPr>
            <a:lvl7pPr marL="9144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7pPr>
            <a:lvl8pPr marL="13716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8pPr>
            <a:lvl9pPr marL="18288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9pPr>
          </a:lstStyle>
          <a:p>
            <a:r>
              <a:rPr lang="nb-NO" dirty="0"/>
              <a:t>Fysiske opamp’er (forts) 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9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96194" y="2181912"/>
            <a:ext cx="8072494" cy="4572032"/>
          </a:xfrm>
        </p:spPr>
        <p:txBody>
          <a:bodyPr/>
          <a:lstStyle/>
          <a:p>
            <a:r>
              <a:rPr lang="nb-NO" sz="2000" dirty="0"/>
              <a:t>Hvis utgangsmotstanden </a:t>
            </a:r>
            <a:r>
              <a:rPr lang="nb-NO" sz="2000" i="1" dirty="0"/>
              <a:t>R</a:t>
            </a:r>
            <a:r>
              <a:rPr lang="nb-NO" sz="2000" i="1" baseline="-25000" dirty="0"/>
              <a:t>o </a:t>
            </a:r>
            <a:r>
              <a:rPr lang="nb-NO" sz="2000" dirty="0"/>
              <a:t>er større enn 0, vil output-spenningen </a:t>
            </a:r>
            <a:r>
              <a:rPr lang="nb-NO" sz="2000" i="1" dirty="0"/>
              <a:t>v</a:t>
            </a:r>
            <a:r>
              <a:rPr lang="nb-NO" sz="2000" i="1" baseline="-25000" dirty="0"/>
              <a:t>out</a:t>
            </a:r>
            <a:r>
              <a:rPr lang="nb-NO" sz="2000" baseline="-25000" dirty="0"/>
              <a:t>  </a:t>
            </a:r>
            <a:r>
              <a:rPr lang="nb-NO" sz="2000" dirty="0"/>
              <a:t>synke når utgangsstrømmen </a:t>
            </a:r>
            <a:r>
              <a:rPr lang="nb-NO" sz="2000" i="1" dirty="0"/>
              <a:t>i</a:t>
            </a:r>
            <a:r>
              <a:rPr lang="nb-NO" sz="2000" i="1" baseline="-25000" dirty="0"/>
              <a:t>out</a:t>
            </a:r>
            <a:r>
              <a:rPr lang="nb-NO" sz="2000" dirty="0"/>
              <a:t> øker</a:t>
            </a:r>
          </a:p>
          <a:p>
            <a:endParaRPr lang="nb-NO" sz="2000" dirty="0"/>
          </a:p>
          <a:p>
            <a:r>
              <a:rPr lang="nb-NO" sz="2000" dirty="0"/>
              <a:t>En ideell opamp bør derfor ha </a:t>
            </a:r>
            <a:r>
              <a:rPr lang="nb-NO" sz="2000" i="1" dirty="0"/>
              <a:t>R</a:t>
            </a:r>
            <a:r>
              <a:rPr lang="nb-NO" sz="2000" i="1" baseline="-25000" dirty="0"/>
              <a:t>o </a:t>
            </a:r>
            <a:r>
              <a:rPr lang="nb-NO" sz="2000" dirty="0"/>
              <a:t>=0</a:t>
            </a:r>
          </a:p>
          <a:p>
            <a:endParaRPr lang="nb-NO" sz="2000" i="1" dirty="0"/>
          </a:p>
          <a:p>
            <a:r>
              <a:rPr lang="nb-NO" sz="2000" dirty="0"/>
              <a:t>Det viktig at utgangsmotstanden i forhold til lastmotstanden er så liten som mulig slik at det ikke blir spenningsfall som avhenger av utgangsstrømmen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31</a:t>
            </a:fld>
            <a:endParaRPr lang="nb-NO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12218" y="1137320"/>
            <a:ext cx="8686800" cy="650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30" tIns="47172" rIns="96030" bIns="47172" numCol="1" anchor="t" anchorCtr="0" compatLnSpc="1">
            <a:prstTxWarp prst="textNoShape">
              <a:avLst/>
            </a:prstTxWarp>
          </a:bodyPr>
          <a:lstStyle>
            <a:lvl1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+mj-lt"/>
                <a:ea typeface="+mj-ea"/>
                <a:cs typeface="+mj-cs"/>
              </a:defRPr>
            </a:lvl1pPr>
            <a:lvl2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2pPr>
            <a:lvl3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3pPr>
            <a:lvl4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4pPr>
            <a:lvl5pPr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5pPr>
            <a:lvl6pPr marL="4572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6pPr>
            <a:lvl7pPr marL="9144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7pPr>
            <a:lvl8pPr marL="13716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8pPr>
            <a:lvl9pPr marL="1828800" algn="l" defTabSz="808038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33"/>
                </a:solidFill>
                <a:latin typeface="Concorde BE Regular" pitchFamily="18" charset="0"/>
              </a:defRPr>
            </a:lvl9pPr>
          </a:lstStyle>
          <a:p>
            <a:r>
              <a:rPr lang="nb-NO" dirty="0"/>
              <a:t>Fysiske opamp’er (forts) 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90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Fysiske </a:t>
            </a:r>
            <a:r>
              <a:rPr lang="nb-NO" dirty="0" err="1"/>
              <a:t>opamp’er</a:t>
            </a:r>
            <a:r>
              <a:rPr lang="nb-NO" dirty="0"/>
              <a:t>: Metning (saturation)		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4146" y="2228840"/>
            <a:ext cx="8965660" cy="4429156"/>
          </a:xfrm>
        </p:spPr>
        <p:txBody>
          <a:bodyPr/>
          <a:lstStyle/>
          <a:p>
            <a:pPr marL="457200" indent="-457200">
              <a:buSzPct val="30000"/>
            </a:pPr>
            <a:r>
              <a:rPr lang="nb-NO" sz="2000" dirty="0"/>
              <a:t>Metning betyr at økning av inngangsspenningen ikke lenger gir økning i utgangsspenningen</a:t>
            </a:r>
          </a:p>
          <a:p>
            <a:pPr marL="457200" indent="-457200">
              <a:buSzPct val="30000"/>
            </a:pPr>
            <a:r>
              <a:rPr lang="nb-NO" sz="2000" dirty="0"/>
              <a:t>Utgangsspenningen fra en opamp kan ikke overstige forsynings-spenningen (forsterkningen er begrenset i praksis)</a:t>
            </a:r>
          </a:p>
          <a:p>
            <a:pPr marL="457200" indent="-457200">
              <a:buSzPct val="30000"/>
            </a:pPr>
            <a:r>
              <a:rPr lang="nb-NO" sz="2000" dirty="0"/>
              <a:t>I tillegg har transistorene som driver utgangen i opamp’en et fast spenningsfall som gjør at maks utgangsspenning ligger under maks forsyningsspenning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012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Fysiske </a:t>
            </a:r>
            <a:r>
              <a:rPr lang="nb-NO" dirty="0" err="1"/>
              <a:t>opamp’er</a:t>
            </a:r>
            <a:r>
              <a:rPr lang="nb-NO" dirty="0"/>
              <a:t>: Metning (forts.)		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8684" y="2014526"/>
            <a:ext cx="8501122" cy="4643470"/>
          </a:xfrm>
        </p:spPr>
        <p:txBody>
          <a:bodyPr/>
          <a:lstStyle/>
          <a:p>
            <a:pPr marL="457200" indent="-457200">
              <a:buSzPct val="30000"/>
            </a:pPr>
            <a:r>
              <a:rPr lang="nb-NO" sz="2000" dirty="0"/>
              <a:t>Når opamp’en er i metning, opererer den utenfor det lineære området.</a:t>
            </a:r>
          </a:p>
          <a:p>
            <a:pPr marL="457200" indent="-457200">
              <a:buSzPct val="30000"/>
            </a:pPr>
            <a:r>
              <a:rPr lang="nb-NO" sz="2000" dirty="0"/>
              <a:t>Overgangen fra lineært område til metning er ikke nødvendigvis symmetrisk, dvs</a:t>
            </a:r>
          </a:p>
          <a:p>
            <a:pPr marL="457200" indent="-457200">
              <a:buSzPct val="30000"/>
            </a:pPr>
            <a:endParaRPr lang="nb-NO" sz="2000" dirty="0"/>
          </a:p>
          <a:p>
            <a:pPr marL="457200" indent="-457200">
              <a:buSzPct val="30000"/>
            </a:pPr>
            <a:endParaRPr lang="nb-NO" sz="2000" dirty="0"/>
          </a:p>
          <a:p>
            <a:pPr marL="457200" indent="-457200">
              <a:buSzPct val="30000"/>
            </a:pPr>
            <a:r>
              <a:rPr lang="nb-NO" sz="2000" dirty="0"/>
              <a:t>Den positive og negative metningsspenningen er heller ikke alltid like, dvs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33</a:t>
            </a:fld>
            <a:endParaRPr lang="nb-NO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658413"/>
              </p:ext>
            </p:extLst>
          </p:nvPr>
        </p:nvGraphicFramePr>
        <p:xfrm>
          <a:off x="4000500" y="3441576"/>
          <a:ext cx="2000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8614" imgH="304668" progId="Equation.3">
                  <p:embed/>
                </p:oleObj>
              </mc:Choice>
              <mc:Fallback>
                <p:oleObj name="Equation" r:id="rId3" imgW="888614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441576"/>
                        <a:ext cx="20002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510049"/>
              </p:ext>
            </p:extLst>
          </p:nvPr>
        </p:nvGraphicFramePr>
        <p:xfrm>
          <a:off x="4071937" y="5025752"/>
          <a:ext cx="22574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865" imgH="279279" progId="Equation.3">
                  <p:embed/>
                </p:oleObj>
              </mc:Choice>
              <mc:Fallback>
                <p:oleObj name="Equation" r:id="rId5" imgW="1002865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7" y="5025752"/>
                        <a:ext cx="225742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663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Fysiske </a:t>
            </a:r>
            <a:r>
              <a:rPr lang="nb-NO" dirty="0" err="1"/>
              <a:t>opamp’er</a:t>
            </a:r>
            <a:r>
              <a:rPr lang="nb-NO" dirty="0"/>
              <a:t>:  Input offset-spenning	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71494" y="1871650"/>
            <a:ext cx="8786874" cy="2500330"/>
          </a:xfrm>
        </p:spPr>
        <p:txBody>
          <a:bodyPr/>
          <a:lstStyle/>
          <a:p>
            <a:r>
              <a:rPr lang="nb-NO" sz="2000" dirty="0"/>
              <a:t>Hvis inngangsterminalene er koblet sammen på en ideell opamp vil </a:t>
            </a:r>
            <a:r>
              <a:rPr lang="nb-NO" sz="2000" i="1" dirty="0"/>
              <a:t>v</a:t>
            </a:r>
            <a:r>
              <a:rPr lang="nb-NO" sz="2000" i="1" baseline="-25000" dirty="0"/>
              <a:t>d</a:t>
            </a:r>
            <a:r>
              <a:rPr lang="nb-NO" sz="2000" i="1" dirty="0"/>
              <a:t>=0</a:t>
            </a:r>
            <a:r>
              <a:rPr lang="nb-NO" sz="2000" dirty="0"/>
              <a:t> og dermed </a:t>
            </a:r>
            <a:r>
              <a:rPr lang="nb-NO" sz="2000" i="1" dirty="0"/>
              <a:t>v</a:t>
            </a:r>
            <a:r>
              <a:rPr lang="nb-NO" sz="2000" i="1" baseline="-25000" dirty="0"/>
              <a:t>out</a:t>
            </a:r>
            <a:r>
              <a:rPr lang="nb-NO" sz="2000" i="1" dirty="0"/>
              <a:t>=0</a:t>
            </a:r>
          </a:p>
          <a:p>
            <a:r>
              <a:rPr lang="nb-NO" sz="2000" dirty="0"/>
              <a:t>I praksis er </a:t>
            </a:r>
            <a:r>
              <a:rPr lang="nb-NO" sz="2000" i="1" dirty="0"/>
              <a:t>v</a:t>
            </a:r>
            <a:r>
              <a:rPr lang="nb-NO" sz="2000" i="1" baseline="-25000" dirty="0"/>
              <a:t>out </a:t>
            </a:r>
            <a:r>
              <a:rPr lang="nb-NO" sz="2000" i="1" dirty="0"/>
              <a:t>≠ 0</a:t>
            </a:r>
            <a:r>
              <a:rPr lang="nb-NO" sz="2000" dirty="0"/>
              <a:t> når </a:t>
            </a:r>
            <a:r>
              <a:rPr lang="nb-NO" sz="2000" i="1" dirty="0"/>
              <a:t>v</a:t>
            </a:r>
            <a:r>
              <a:rPr lang="nb-NO" sz="2000" i="1" baseline="-25000" dirty="0"/>
              <a:t>d</a:t>
            </a:r>
            <a:r>
              <a:rPr lang="nb-NO" sz="2000" i="1" dirty="0"/>
              <a:t>=0</a:t>
            </a:r>
          </a:p>
          <a:p>
            <a:r>
              <a:rPr lang="nb-NO" sz="2000" dirty="0"/>
              <a:t>Denne effekten kalles for input offsetspenning</a:t>
            </a:r>
          </a:p>
          <a:p>
            <a:r>
              <a:rPr lang="nb-NO" sz="2000" dirty="0"/>
              <a:t>Fysiske opamp’er er utstyrt med to ekstra tilkoblinger slik at offsetspenningen kan justeres til 0</a:t>
            </a:r>
          </a:p>
          <a:p>
            <a:endParaRPr lang="nb-NO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34</a:t>
            </a:fld>
            <a:endParaRPr lang="nb-NO"/>
          </a:p>
        </p:txBody>
      </p:sp>
      <p:pic>
        <p:nvPicPr>
          <p:cNvPr id="9" name="Picture 3" descr="hay6611X_0629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898" y="4514856"/>
            <a:ext cx="3857652" cy="223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7841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Fysiske </a:t>
            </a:r>
            <a:r>
              <a:rPr lang="nb-NO" dirty="0" err="1"/>
              <a:t>opamp’er</a:t>
            </a:r>
            <a:r>
              <a:rPr lang="nb-NO" dirty="0"/>
              <a:t>: </a:t>
            </a:r>
            <a:r>
              <a:rPr lang="nb-NO" dirty="0" err="1"/>
              <a:t>Slew</a:t>
            </a:r>
            <a:r>
              <a:rPr lang="nb-NO" dirty="0"/>
              <a:t> rate		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0130" y="2014526"/>
            <a:ext cx="6192688" cy="4500594"/>
          </a:xfrm>
        </p:spPr>
        <p:txBody>
          <a:bodyPr/>
          <a:lstStyle/>
          <a:p>
            <a:pPr marL="457200" indent="-457200">
              <a:buSzPct val="30000"/>
            </a:pPr>
            <a:r>
              <a:rPr lang="nb-NO" sz="2000" dirty="0"/>
              <a:t>Slew rate er et mål på hvor </a:t>
            </a:r>
            <a:r>
              <a:rPr lang="nb-NO" sz="2000" i="1" dirty="0"/>
              <a:t>raskt</a:t>
            </a:r>
            <a:r>
              <a:rPr lang="nb-NO" sz="2000" dirty="0"/>
              <a:t> utgangssignalet  klarer å endre seg når inngangssignalet endrer seg</a:t>
            </a:r>
          </a:p>
          <a:p>
            <a:pPr marL="457200" indent="-457200">
              <a:buSzPct val="30000"/>
            </a:pPr>
            <a:r>
              <a:rPr lang="nb-NO" sz="2000" dirty="0"/>
              <a:t>Slew rate måles i volt per sekund på utgangen</a:t>
            </a:r>
          </a:p>
          <a:p>
            <a:pPr marL="457200" indent="-457200">
              <a:buSzPct val="30000"/>
            </a:pPr>
            <a:r>
              <a:rPr lang="nb-NO" sz="2000" dirty="0"/>
              <a:t>Ulike opamp’er har ulike slew rates</a:t>
            </a:r>
          </a:p>
          <a:p>
            <a:pPr marL="457200" indent="-457200">
              <a:buSzPct val="30000"/>
            </a:pPr>
            <a:r>
              <a:rPr lang="nb-NO" sz="2000" dirty="0"/>
              <a:t>Opamp’er som har høy maksimal output-spenning vil typisk ha lav slew-rate</a:t>
            </a:r>
          </a:p>
          <a:p>
            <a:pPr marL="457200" indent="-457200">
              <a:buSzPct val="30000"/>
            </a:pPr>
            <a:r>
              <a:rPr lang="nb-NO" sz="2000" dirty="0"/>
              <a:t>Slew-rate bestemmer opamp’ens båndbredde, dvs anvendelige frekvensområde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35</a:t>
            </a:fld>
            <a:endParaRPr lang="nb-NO"/>
          </a:p>
        </p:txBody>
      </p:sp>
      <p:sp>
        <p:nvSpPr>
          <p:cNvPr id="2" name="AutoShape 2" descr="Bilderesultat for slew r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18" y="2988954"/>
            <a:ext cx="3469754" cy="247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868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2138" y="417240"/>
            <a:ext cx="8754428" cy="1219200"/>
          </a:xfrm>
        </p:spPr>
        <p:txBody>
          <a:bodyPr/>
          <a:lstStyle/>
          <a:p>
            <a:r>
              <a:rPr lang="nb-NO" dirty="0"/>
              <a:t>Fysiske </a:t>
            </a:r>
            <a:r>
              <a:rPr lang="nb-NO" dirty="0" err="1"/>
              <a:t>opamp’er</a:t>
            </a:r>
            <a:r>
              <a:rPr lang="nb-NO" dirty="0"/>
              <a:t>: </a:t>
            </a:r>
            <a:r>
              <a:rPr lang="nb-NO" dirty="0" err="1"/>
              <a:t>Slew</a:t>
            </a:r>
            <a:r>
              <a:rPr lang="nb-NO" dirty="0"/>
              <a:t> rate (forts)	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36</a:t>
            </a:fld>
            <a:endParaRPr lang="nb-NO"/>
          </a:p>
        </p:txBody>
      </p:sp>
      <p:pic>
        <p:nvPicPr>
          <p:cNvPr id="8" name="Picture 3" descr="hay6611X_0630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298" y="1713384"/>
            <a:ext cx="7215239" cy="501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20130" y="4809728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NB: </a:t>
            </a:r>
            <a:r>
              <a:rPr lang="en-GB" dirty="0" err="1">
                <a:latin typeface="+mn-lt"/>
              </a:rPr>
              <a:t>Ulik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tidsskala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på</a:t>
            </a:r>
            <a:r>
              <a:rPr lang="en-GB" dirty="0">
                <a:latin typeface="+mn-lt"/>
              </a:rPr>
              <a:t> de </a:t>
            </a:r>
            <a:r>
              <a:rPr lang="en-GB" dirty="0" err="1">
                <a:latin typeface="+mn-lt"/>
              </a:rPr>
              <a:t>horisontale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aksene</a:t>
            </a:r>
            <a:endParaRPr lang="en-GB" dirty="0">
              <a:latin typeface="+mn-lt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 flipV="1">
            <a:off x="1743042" y="2577480"/>
            <a:ext cx="793312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60090" y="2859221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+mn-lt"/>
              </a:rPr>
              <a:t>Utgangssignalet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har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samme</a:t>
            </a:r>
            <a:r>
              <a:rPr lang="en-GB" sz="1400" dirty="0">
                <a:latin typeface="+mn-lt"/>
              </a:rPr>
              <a:t> form </a:t>
            </a:r>
            <a:r>
              <a:rPr lang="en-GB" sz="1400" dirty="0" err="1">
                <a:latin typeface="+mn-lt"/>
              </a:rPr>
              <a:t>som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inngangs-signalet</a:t>
            </a:r>
            <a:endParaRPr lang="en-GB" sz="1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5653" y="56691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+mn-lt"/>
              </a:rPr>
              <a:t>Formen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til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utgangssignalet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begynner</a:t>
            </a:r>
            <a:r>
              <a:rPr lang="en-GB" sz="1400" dirty="0">
                <a:latin typeface="+mn-lt"/>
              </a:rPr>
              <a:t> å </a:t>
            </a:r>
            <a:r>
              <a:rPr lang="en-GB" sz="1400" dirty="0" err="1">
                <a:latin typeface="+mn-lt"/>
              </a:rPr>
              <a:t>avvike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fra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inngangssignalet</a:t>
            </a:r>
            <a:endParaRPr lang="en-GB" sz="14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640810" y="1320245"/>
            <a:ext cx="1728192" cy="969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8513018" y="1425352"/>
            <a:ext cx="288032" cy="1155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619629" y="5063983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+mn-lt"/>
              </a:rPr>
              <a:t>Utgangssignalet</a:t>
            </a:r>
            <a:r>
              <a:rPr lang="en-GB" sz="1400" dirty="0">
                <a:latin typeface="+mn-lt"/>
              </a:rPr>
              <a:t> er </a:t>
            </a:r>
            <a:r>
              <a:rPr lang="en-GB" sz="1400" dirty="0" err="1">
                <a:latin typeface="+mn-lt"/>
              </a:rPr>
              <a:t>sterkt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forvrengt</a:t>
            </a:r>
            <a:endParaRPr lang="en-GB" sz="1400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7072858" y="5225226"/>
            <a:ext cx="5467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240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Måleteknikk (forts)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44366" y="3297006"/>
            <a:ext cx="1224136" cy="5400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Sensor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4266" y="4337030"/>
            <a:ext cx="122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+mn-lt"/>
              </a:rPr>
              <a:t>Temperatur</a:t>
            </a:r>
          </a:p>
        </p:txBody>
      </p:sp>
      <p:pic>
        <p:nvPicPr>
          <p:cNvPr id="40962" name="Picture 2" descr="http://bildr.no/image/10980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1" y="2793504"/>
            <a:ext cx="15177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55465" y="4337030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+mn-lt"/>
              </a:rPr>
              <a:t>Resistans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660590" y="3153544"/>
            <a:ext cx="1224136" cy="713463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Konvertering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F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orsterker</a:t>
            </a:r>
          </a:p>
        </p:txBody>
      </p:sp>
      <p:sp>
        <p:nvSpPr>
          <p:cNvPr id="20" name="Right Arrow 19"/>
          <p:cNvSpPr/>
          <p:nvPr/>
        </p:nvSpPr>
        <p:spPr bwMode="auto">
          <a:xfrm>
            <a:off x="1888345" y="3506690"/>
            <a:ext cx="675858" cy="18057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3959512" y="3478516"/>
            <a:ext cx="675858" cy="18057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2226274" y="3837066"/>
            <a:ext cx="0" cy="4999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8" idx="0"/>
          </p:cNvCxnSpPr>
          <p:nvPr/>
        </p:nvCxnSpPr>
        <p:spPr bwMode="auto">
          <a:xfrm flipV="1">
            <a:off x="4297441" y="3729608"/>
            <a:ext cx="1" cy="6074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6784826" y="3326947"/>
            <a:ext cx="1224136" cy="5400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AD-omformer</a:t>
            </a:r>
          </a:p>
        </p:txBody>
      </p:sp>
      <p:sp>
        <p:nvSpPr>
          <p:cNvPr id="29" name="Right Arrow 28"/>
          <p:cNvSpPr/>
          <p:nvPr/>
        </p:nvSpPr>
        <p:spPr bwMode="auto">
          <a:xfrm>
            <a:off x="5992738" y="3509687"/>
            <a:ext cx="675858" cy="18057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59224" y="4334973"/>
            <a:ext cx="101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dirty="0">
                <a:latin typeface="+mn-lt"/>
              </a:rPr>
              <a:t>Analog</a:t>
            </a:r>
          </a:p>
          <a:p>
            <a:pPr algn="ctr"/>
            <a:r>
              <a:rPr lang="nb-NO" sz="1600" dirty="0">
                <a:latin typeface="+mn-lt"/>
              </a:rPr>
              <a:t>spenning</a:t>
            </a:r>
          </a:p>
        </p:txBody>
      </p:sp>
      <p:cxnSp>
        <p:nvCxnSpPr>
          <p:cNvPr id="31" name="Straight Arrow Connector 30"/>
          <p:cNvCxnSpPr>
            <a:stCxn id="30" idx="0"/>
          </p:cNvCxnSpPr>
          <p:nvPr/>
        </p:nvCxnSpPr>
        <p:spPr bwMode="auto">
          <a:xfrm flipH="1" flipV="1">
            <a:off x="6366734" y="3729608"/>
            <a:ext cx="1" cy="6053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8729042" y="1893404"/>
            <a:ext cx="1224136" cy="54006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Display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8801050" y="3297560"/>
            <a:ext cx="1224136" cy="54006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Prosessering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8080970" y="3513584"/>
            <a:ext cx="675858" cy="18057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39421" y="4737720"/>
            <a:ext cx="1140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dirty="0">
                <a:latin typeface="+mn-lt"/>
              </a:rPr>
              <a:t>Digitalisert</a:t>
            </a:r>
          </a:p>
          <a:p>
            <a:pPr algn="ctr"/>
            <a:r>
              <a:rPr lang="nb-NO" sz="1600" dirty="0">
                <a:latin typeface="+mn-lt"/>
              </a:rPr>
              <a:t>spenning</a:t>
            </a:r>
          </a:p>
        </p:txBody>
      </p:sp>
      <p:cxnSp>
        <p:nvCxnSpPr>
          <p:cNvPr id="43" name="Straight Arrow Connector 42"/>
          <p:cNvCxnSpPr>
            <a:stCxn id="40" idx="0"/>
          </p:cNvCxnSpPr>
          <p:nvPr/>
        </p:nvCxnSpPr>
        <p:spPr bwMode="auto">
          <a:xfrm flipV="1">
            <a:off x="8109450" y="4087049"/>
            <a:ext cx="119722" cy="6506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Right Arrow 45"/>
          <p:cNvSpPr/>
          <p:nvPr/>
        </p:nvSpPr>
        <p:spPr bwMode="auto">
          <a:xfrm rot="16200000">
            <a:off x="8985456" y="2753114"/>
            <a:ext cx="675858" cy="18057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37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Måleteknikk (forts)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En sensor måler en (endring i) en fysisk parameter som (endring i) resistans, kapasitans eller induktans</a:t>
            </a:r>
          </a:p>
          <a:p>
            <a:r>
              <a:rPr lang="nb-NO" sz="2000" dirty="0"/>
              <a:t>Impedansen konverteres deretter til en spenning</a:t>
            </a:r>
          </a:p>
          <a:p>
            <a:r>
              <a:rPr lang="nb-NO" sz="2000" dirty="0"/>
              <a:t>Spenningen må vanligvis forsterkes siden det er små variasjoner i som måles</a:t>
            </a:r>
          </a:p>
          <a:p>
            <a:r>
              <a:rPr lang="nb-NO" sz="2000" dirty="0"/>
              <a:t>Støy og hurtige variasjoner må som regel filtreres bort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4146" y="5025752"/>
            <a:ext cx="1152128" cy="72008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Sensor</a:t>
            </a: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 bwMode="auto">
          <a:xfrm>
            <a:off x="1816274" y="538579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3112418" y="5025752"/>
            <a:ext cx="2376264" cy="72008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  <a:ea typeface="ヒラギノ角ゴ Pro W3" charset="-128"/>
                <a:cs typeface="ヒラギノ角ゴ Pro W3" charset="-128"/>
              </a:rPr>
              <a:t>Konvertering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ヒラギノ角ゴ Pro W3" charset="-128"/>
                <a:cs typeface="ヒラギノ角ゴ Pro W3" charset="-128"/>
              </a:rPr>
              <a:t>Impedans</a:t>
            </a: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ヒラギノ角ゴ Pro W3" charset="-128"/>
                <a:cs typeface="Times New Roman"/>
              </a:rPr>
              <a:t>→Spenning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 bwMode="auto">
          <a:xfrm>
            <a:off x="5488682" y="5385792"/>
            <a:ext cx="11521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56963" y="5512330"/>
            <a:ext cx="101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+mj-lt"/>
              </a:rPr>
              <a:t>Variasjon i</a:t>
            </a:r>
          </a:p>
          <a:p>
            <a:r>
              <a:rPr lang="nb-NO" sz="1400" i="1" dirty="0">
                <a:latin typeface="+mj-lt"/>
              </a:rPr>
              <a:t>impedans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55718" y="5025752"/>
            <a:ext cx="2145332" cy="720080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latin typeface="+mj-lt"/>
                <a:ea typeface="ヒラギノ角ゴ Pro W3" charset="-128"/>
                <a:cs typeface="ヒラギノ角ゴ Pro W3" charset="-128"/>
              </a:rPr>
              <a:t>Spenningsforsterker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57363" y="5529808"/>
            <a:ext cx="1014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i="1" dirty="0">
                <a:latin typeface="+mj-lt"/>
              </a:rPr>
              <a:t>Variasjon i</a:t>
            </a:r>
          </a:p>
          <a:p>
            <a:r>
              <a:rPr lang="nb-NO" sz="1400" i="1" dirty="0">
                <a:latin typeface="+mj-lt"/>
              </a:rPr>
              <a:t>spenning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8801050" y="5385792"/>
            <a:ext cx="1600250" cy="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2053899" y="5169768"/>
            <a:ext cx="648072" cy="108012"/>
            <a:chOff x="6856834" y="489248"/>
            <a:chExt cx="1080120" cy="216024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6856834" y="705272"/>
              <a:ext cx="360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7216874" y="489248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7216874" y="489248"/>
              <a:ext cx="576064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792938" y="70527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5654299" y="5232293"/>
            <a:ext cx="648072" cy="45719"/>
            <a:chOff x="6856834" y="489248"/>
            <a:chExt cx="1080120" cy="216024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6856834" y="705272"/>
              <a:ext cx="360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7216874" y="489248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7216874" y="489248"/>
              <a:ext cx="576064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7792938" y="70527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8873058" y="4881968"/>
            <a:ext cx="1361304" cy="396044"/>
            <a:chOff x="6856834" y="489248"/>
            <a:chExt cx="1080120" cy="216024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6856834" y="705272"/>
              <a:ext cx="360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7216874" y="489248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7216874" y="489248"/>
              <a:ext cx="576064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7792938" y="705272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2824387" y="6035550"/>
            <a:ext cx="293792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400" i="1" dirty="0">
                <a:latin typeface="+mj-lt"/>
              </a:rPr>
              <a:t>Eksempel: Wheatstone-bro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96794" y="6053028"/>
            <a:ext cx="33123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400" i="1" dirty="0">
                <a:latin typeface="+mj-lt"/>
              </a:rPr>
              <a:t>Eksempel: Instrumenteringsforsterker eller annen operasjonsforsterkerkrets</a:t>
            </a:r>
          </a:p>
        </p:txBody>
      </p:sp>
    </p:spTree>
    <p:extLst>
      <p:ext uri="{BB962C8B-B14F-4D97-AF65-F5344CB8AC3E}">
        <p14:creationId xmlns:p14="http://schemas.microsoft.com/office/powerpoint/2010/main" val="328045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2138" y="566192"/>
            <a:ext cx="8754428" cy="1219200"/>
          </a:xfrm>
        </p:spPr>
        <p:txBody>
          <a:bodyPr/>
          <a:lstStyle/>
          <a:p>
            <a:r>
              <a:rPr lang="nb-NO" dirty="0"/>
              <a:t>Spenningsforsterker: Opamp		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20130" y="1857400"/>
            <a:ext cx="9433048" cy="4608512"/>
          </a:xfrm>
        </p:spPr>
        <p:txBody>
          <a:bodyPr/>
          <a:lstStyle/>
          <a:p>
            <a:r>
              <a:rPr lang="nb-NO" sz="2000" dirty="0"/>
              <a:t>Operasjonsforsterkeren (opamp) er mye brukt i elektronikk</a:t>
            </a:r>
          </a:p>
          <a:p>
            <a:r>
              <a:rPr lang="nb-NO" sz="2000" dirty="0"/>
              <a:t>En opamp er en spenningsforsterker med to innganger og én utgang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Inngangene kalles hhv  </a:t>
            </a:r>
            <a:r>
              <a:rPr lang="nb-NO" sz="2000" i="1" dirty="0"/>
              <a:t>inverterende (-)</a:t>
            </a:r>
            <a:r>
              <a:rPr lang="nb-NO" sz="2000" dirty="0"/>
              <a:t> og </a:t>
            </a:r>
            <a:r>
              <a:rPr lang="nb-NO" sz="2000" i="1" dirty="0"/>
              <a:t>ikke-inverterende (+)</a:t>
            </a:r>
          </a:p>
          <a:p>
            <a:r>
              <a:rPr lang="nb-NO" sz="2000" i="1" dirty="0"/>
              <a:t>A</a:t>
            </a:r>
            <a:r>
              <a:rPr lang="nb-NO" sz="2000" dirty="0"/>
              <a:t> er forsterkningen eller </a:t>
            </a:r>
            <a:r>
              <a:rPr lang="nb-NO" sz="2000" i="1" dirty="0"/>
              <a:t>Gain</a:t>
            </a:r>
          </a:p>
          <a:p>
            <a:r>
              <a:rPr lang="nb-NO" sz="2000" dirty="0"/>
              <a:t>Opamp’er er ferdig designet – vi trenger ikke forholde oss til hvordan den ser ut innvendig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6</a:t>
            </a:fld>
            <a:endParaRPr lang="nb-NO"/>
          </a:p>
        </p:txBody>
      </p:sp>
      <p:pic>
        <p:nvPicPr>
          <p:cNvPr id="13" name="Picture 3" descr="hay6611X_0602 copy"/>
          <p:cNvPicPr>
            <a:picLocks noChangeAspect="1" noChangeArrowheads="1"/>
          </p:cNvPicPr>
          <p:nvPr/>
        </p:nvPicPr>
        <p:blipFill rotWithShape="1">
          <a:blip r:embed="rId3" cstate="print"/>
          <a:srcRect t="61225" b="8168"/>
          <a:stretch/>
        </p:blipFill>
        <p:spPr bwMode="auto">
          <a:xfrm>
            <a:off x="1888282" y="2793504"/>
            <a:ext cx="4086639" cy="154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248616"/>
              </p:ext>
            </p:extLst>
          </p:nvPr>
        </p:nvGraphicFramePr>
        <p:xfrm>
          <a:off x="4768602" y="3359505"/>
          <a:ext cx="3405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228600" progId="Equation.3">
                  <p:embed/>
                </p:oleObj>
              </mc:Choice>
              <mc:Fallback>
                <p:oleObj name="Equation" r:id="rId4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602" y="3359505"/>
                        <a:ext cx="3405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28358"/>
              </p:ext>
            </p:extLst>
          </p:nvPr>
        </p:nvGraphicFramePr>
        <p:xfrm>
          <a:off x="1910645" y="3101725"/>
          <a:ext cx="4032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800" imgH="203200" progId="Equation.3">
                  <p:embed/>
                </p:oleObj>
              </mc:Choice>
              <mc:Fallback>
                <p:oleObj name="Equation" r:id="rId6" imgW="177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645" y="3101725"/>
                        <a:ext cx="4032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4283"/>
              </p:ext>
            </p:extLst>
          </p:nvPr>
        </p:nvGraphicFramePr>
        <p:xfrm>
          <a:off x="1910645" y="3749797"/>
          <a:ext cx="4905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900" imgH="139700" progId="Equation.3">
                  <p:embed/>
                </p:oleObj>
              </mc:Choice>
              <mc:Fallback>
                <p:oleObj name="Equation" r:id="rId8" imgW="2159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645" y="3749797"/>
                        <a:ext cx="49053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14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Enkel opamp-modell		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8122" y="1785392"/>
            <a:ext cx="6768752" cy="4879568"/>
          </a:xfrm>
        </p:spPr>
        <p:txBody>
          <a:bodyPr/>
          <a:lstStyle/>
          <a:p>
            <a:r>
              <a:rPr lang="nb-NO" sz="1800" dirty="0"/>
              <a:t>Opamp’en er en aktiv enhet som trenger ekstern spenningsforsyning og </a:t>
            </a:r>
            <a:r>
              <a:rPr lang="nb-NO" sz="1800" i="1" dirty="0"/>
              <a:t>kalibrering</a:t>
            </a:r>
            <a:endParaRPr lang="nb-NO" sz="1800" dirty="0"/>
          </a:p>
          <a:p>
            <a:r>
              <a:rPr lang="nb-NO" sz="1800" dirty="0"/>
              <a:t>Kalibrering brukes for å rette opp små avvik eller variasjoner som en enkelt opamp kan ha</a:t>
            </a:r>
          </a:p>
          <a:p>
            <a:r>
              <a:rPr lang="nb-NO" sz="1800" dirty="0"/>
              <a:t>Vanligvis vises ikke terminalene for spenningsforsyning og kalibrering</a:t>
            </a:r>
          </a:p>
          <a:p>
            <a:r>
              <a:rPr lang="nb-NO" sz="1800" dirty="0"/>
              <a:t>Opamp’en kan brukes til å lage mange andre typer kretser, bla differensielle forsterkere,  instrumenteringsforsterkere, spenningsfølgere/bufre, summasjonsforsterkere, inverterende/ikke-inverterende forsterkere, aktive filtre, integrasjons/derivasjonskretser etc etc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7</a:t>
            </a:fld>
            <a:endParaRPr lang="nb-NO"/>
          </a:p>
        </p:txBody>
      </p:sp>
      <p:pic>
        <p:nvPicPr>
          <p:cNvPr id="13" name="Picture 3" descr="hay6611X_0602 copy"/>
          <p:cNvPicPr>
            <a:picLocks noChangeAspect="1" noChangeArrowheads="1"/>
          </p:cNvPicPr>
          <p:nvPr/>
        </p:nvPicPr>
        <p:blipFill rotWithShape="1">
          <a:blip r:embed="rId3" cstate="print"/>
          <a:srcRect b="48205"/>
          <a:stretch/>
        </p:blipFill>
        <p:spPr bwMode="auto">
          <a:xfrm>
            <a:off x="6950212" y="3009528"/>
            <a:ext cx="3279074" cy="209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239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Ideell opamp (1)		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0090" y="2217440"/>
            <a:ext cx="6552728" cy="4496126"/>
          </a:xfrm>
        </p:spPr>
        <p:txBody>
          <a:bodyPr/>
          <a:lstStyle/>
          <a:p>
            <a:r>
              <a:rPr lang="nb-NO" sz="2000" dirty="0"/>
              <a:t>En </a:t>
            </a:r>
            <a:r>
              <a:rPr lang="nb-NO" sz="2000" i="1" dirty="0"/>
              <a:t>ideell</a:t>
            </a:r>
            <a:r>
              <a:rPr lang="nb-NO" sz="2000" dirty="0"/>
              <a:t> operasjonsforsterker har følgende egenskaper:</a:t>
            </a:r>
          </a:p>
          <a:p>
            <a:pPr lvl="1">
              <a:buFont typeface="Arial"/>
              <a:buChar char="•"/>
            </a:pPr>
            <a:r>
              <a:rPr lang="nb-NO" sz="1800" dirty="0"/>
              <a:t>Inngangsmotstanden  </a:t>
            </a:r>
            <a:r>
              <a:rPr lang="nb-NO" sz="1800" i="1" dirty="0"/>
              <a:t>R</a:t>
            </a:r>
            <a:r>
              <a:rPr lang="nb-NO" sz="1800" i="1" baseline="-25000" dirty="0"/>
              <a:t>i </a:t>
            </a:r>
            <a:r>
              <a:rPr lang="nb-NO" sz="1800" i="1" dirty="0"/>
              <a:t>= ∞</a:t>
            </a:r>
          </a:p>
          <a:p>
            <a:pPr lvl="1">
              <a:buFont typeface="Arial"/>
              <a:buChar char="•"/>
            </a:pPr>
            <a:r>
              <a:rPr lang="nb-NO" sz="1800" dirty="0"/>
              <a:t>Utgangsmotstanden </a:t>
            </a:r>
            <a:r>
              <a:rPr lang="nb-NO" sz="1800" i="1" dirty="0"/>
              <a:t>R</a:t>
            </a:r>
            <a:r>
              <a:rPr lang="nb-NO" sz="1800" i="1" baseline="-25000" dirty="0"/>
              <a:t>o </a:t>
            </a:r>
            <a:r>
              <a:rPr lang="nb-NO" sz="1800" i="1" dirty="0"/>
              <a:t>= 0</a:t>
            </a:r>
          </a:p>
          <a:p>
            <a:pPr lvl="1">
              <a:buFont typeface="Arial"/>
              <a:buChar char="•"/>
            </a:pPr>
            <a:r>
              <a:rPr lang="nb-NO" sz="1800" dirty="0"/>
              <a:t>Spenningsforsterkningen </a:t>
            </a:r>
            <a:r>
              <a:rPr lang="nb-NO" sz="1800" i="1" dirty="0"/>
              <a:t>A</a:t>
            </a:r>
            <a:r>
              <a:rPr lang="nb-NO" sz="1800" i="1" baseline="-25000" dirty="0"/>
              <a:t>v </a:t>
            </a:r>
            <a:r>
              <a:rPr lang="nb-NO" sz="1800" i="1" dirty="0"/>
              <a:t>= ∞</a:t>
            </a:r>
          </a:p>
          <a:p>
            <a:pPr lvl="1">
              <a:buFont typeface="Arial"/>
              <a:buChar char="•"/>
            </a:pPr>
            <a:r>
              <a:rPr lang="nb-NO" sz="1800" dirty="0"/>
              <a:t>Båndbredden = ∞, dvs alle frekvenser forsterkes like mye uten forvrenging</a:t>
            </a:r>
          </a:p>
          <a:p>
            <a:pPr lvl="1">
              <a:buFont typeface="Arial"/>
              <a:buChar char="•"/>
            </a:pPr>
            <a:r>
              <a:rPr lang="nb-NO" sz="1800" i="1" dirty="0"/>
              <a:t>V</a:t>
            </a:r>
            <a:r>
              <a:rPr lang="nb-NO" sz="1800" i="1" baseline="-25000" dirty="0"/>
              <a:t>out</a:t>
            </a:r>
            <a:r>
              <a:rPr lang="nb-NO" sz="1800" i="1" dirty="0"/>
              <a:t>=0</a:t>
            </a:r>
            <a:r>
              <a:rPr lang="nb-NO" sz="1800" dirty="0"/>
              <a:t> når </a:t>
            </a:r>
            <a:r>
              <a:rPr lang="nb-NO" sz="1800" i="1" dirty="0"/>
              <a:t>V</a:t>
            </a:r>
            <a:r>
              <a:rPr lang="nb-NO" sz="1800" i="1" baseline="-25000" dirty="0"/>
              <a:t>+</a:t>
            </a:r>
            <a:r>
              <a:rPr lang="nb-NO" sz="1800" i="1" dirty="0"/>
              <a:t>=V</a:t>
            </a:r>
            <a:r>
              <a:rPr lang="nb-NO" sz="1800" i="1" baseline="-25000" dirty="0"/>
              <a:t>-</a:t>
            </a:r>
            <a:r>
              <a:rPr lang="nb-NO" sz="1800" dirty="0"/>
              <a:t> uavhengig av størrelsesordenen til </a:t>
            </a:r>
            <a:r>
              <a:rPr lang="nb-NO" sz="1800" i="1" dirty="0"/>
              <a:t>V</a:t>
            </a:r>
            <a:r>
              <a:rPr lang="nb-NO" sz="1800" i="1" baseline="-25000" dirty="0"/>
              <a:t>- </a:t>
            </a:r>
            <a:r>
              <a:rPr lang="nb-NO" sz="1800" dirty="0"/>
              <a:t>(uendelig høy Common Mode Rejection Ratio)</a:t>
            </a:r>
            <a:endParaRPr lang="nb-NO" sz="1800" i="1" dirty="0"/>
          </a:p>
          <a:p>
            <a:pPr lvl="1">
              <a:buFont typeface="Arial"/>
              <a:buChar char="•"/>
            </a:pPr>
            <a:r>
              <a:rPr lang="nb-NO" sz="1800" dirty="0"/>
              <a:t>Samme hvor raskt input endrer seg, vil output følge etter (uendelig høy slew rate) </a:t>
            </a:r>
          </a:p>
          <a:p>
            <a:pPr marL="0" indent="0">
              <a:buNone/>
            </a:pPr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11" name="Picture 4" descr="fg18_00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5" y="2113280"/>
            <a:ext cx="3666912" cy="19621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75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Ideell opamp (2)		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0090" y="2217440"/>
            <a:ext cx="6048672" cy="4496126"/>
          </a:xfrm>
        </p:spPr>
        <p:txBody>
          <a:bodyPr/>
          <a:lstStyle/>
          <a:p>
            <a:r>
              <a:rPr lang="nb-NO" dirty="0"/>
              <a:t>Av dette kan vi utlede at</a:t>
            </a:r>
          </a:p>
          <a:p>
            <a:endParaRPr lang="nb-NO" dirty="0"/>
          </a:p>
          <a:p>
            <a:pPr lvl="1">
              <a:buFont typeface="Arial"/>
              <a:buChar char="•"/>
            </a:pPr>
            <a:r>
              <a:rPr lang="nb-NO" dirty="0"/>
              <a:t>Inngangsstrømmene i</a:t>
            </a:r>
            <a:r>
              <a:rPr lang="nb-NO" baseline="-25000" dirty="0"/>
              <a:t>+</a:t>
            </a:r>
            <a:r>
              <a:rPr lang="nb-NO" dirty="0"/>
              <a:t>=0 og i</a:t>
            </a:r>
            <a:r>
              <a:rPr lang="nb-NO" baseline="-25000" dirty="0"/>
              <a:t>-</a:t>
            </a:r>
            <a:r>
              <a:rPr lang="nb-NO" dirty="0"/>
              <a:t>=0</a:t>
            </a:r>
          </a:p>
          <a:p>
            <a:pPr lvl="1">
              <a:buFont typeface="Arial"/>
              <a:buChar char="•"/>
            </a:pPr>
            <a:r>
              <a:rPr lang="nb-NO" dirty="0"/>
              <a:t>Utgangsspenningen V</a:t>
            </a:r>
            <a:r>
              <a:rPr lang="nb-NO" baseline="-25000" dirty="0"/>
              <a:t>out</a:t>
            </a:r>
            <a:r>
              <a:rPr lang="nb-NO" dirty="0"/>
              <a:t> varierer ikke med lastmotstanden R</a:t>
            </a:r>
            <a:r>
              <a:rPr lang="nb-NO" baseline="-25000" dirty="0"/>
              <a:t>L</a:t>
            </a:r>
            <a:endParaRPr lang="nb-NO" dirty="0"/>
          </a:p>
          <a:p>
            <a:pPr lvl="1">
              <a:buFont typeface="Arial"/>
              <a:buChar char="•"/>
            </a:pPr>
            <a:r>
              <a:rPr lang="nb-NO" dirty="0"/>
              <a:t>I</a:t>
            </a:r>
            <a:r>
              <a:rPr lang="nb-NO" baseline="-25000" dirty="0"/>
              <a:t>out</a:t>
            </a:r>
            <a:r>
              <a:rPr lang="nb-NO" dirty="0"/>
              <a:t> bestemmes kun av R</a:t>
            </a:r>
            <a:r>
              <a:rPr lang="nb-NO" baseline="-25000" dirty="0"/>
              <a:t>L</a:t>
            </a:r>
            <a:r>
              <a:rPr lang="nb-NO" dirty="0"/>
              <a:t> og V</a:t>
            </a:r>
            <a:r>
              <a:rPr lang="nb-NO" baseline="-25000" dirty="0"/>
              <a:t>out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11" name="Picture 4" descr="fg18_00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282" y="4458926"/>
            <a:ext cx="3666912" cy="19621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DD1657E-9B75-470C-94C6-594A2497A243}"/>
              </a:ext>
            </a:extLst>
          </p:cNvPr>
          <p:cNvCxnSpPr/>
          <p:nvPr/>
        </p:nvCxnSpPr>
        <p:spPr bwMode="auto">
          <a:xfrm>
            <a:off x="6208762" y="4665712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7BFE51D-42A4-4A70-ADBB-1436877F72B3}"/>
              </a:ext>
            </a:extLst>
          </p:cNvPr>
          <p:cNvCxnSpPr/>
          <p:nvPr/>
        </p:nvCxnSpPr>
        <p:spPr bwMode="auto">
          <a:xfrm>
            <a:off x="6208762" y="6249888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64096D2-9E11-4DF6-AC91-88E2BE61EDF9}"/>
              </a:ext>
            </a:extLst>
          </p:cNvPr>
          <p:cNvSpPr/>
          <p:nvPr/>
        </p:nvSpPr>
        <p:spPr>
          <a:xfrm>
            <a:off x="6208762" y="6337516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>
                <a:latin typeface="+mn-lt"/>
              </a:rPr>
              <a:t>i</a:t>
            </a:r>
            <a:r>
              <a:rPr lang="nb-NO" sz="2000" baseline="-25000" dirty="0">
                <a:latin typeface="+mn-lt"/>
              </a:rPr>
              <a:t>+</a:t>
            </a:r>
            <a:r>
              <a:rPr lang="nb-NO" sz="2000" dirty="0">
                <a:latin typeface="+mn-lt"/>
              </a:rPr>
              <a:t>=0</a:t>
            </a:r>
            <a:endParaRPr lang="en-GB" sz="20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434346-B89C-4616-8491-E551CDFB1270}"/>
              </a:ext>
            </a:extLst>
          </p:cNvPr>
          <p:cNvSpPr/>
          <p:nvPr/>
        </p:nvSpPr>
        <p:spPr>
          <a:xfrm>
            <a:off x="6208761" y="4177975"/>
            <a:ext cx="591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>
                <a:latin typeface="+mn-lt"/>
              </a:rPr>
              <a:t>i</a:t>
            </a:r>
            <a:r>
              <a:rPr lang="nb-NO" sz="2000" baseline="-25000" dirty="0">
                <a:latin typeface="+mn-lt"/>
              </a:rPr>
              <a:t>-</a:t>
            </a:r>
            <a:r>
              <a:rPr lang="nb-NO" sz="2000" dirty="0">
                <a:latin typeface="+mn-lt"/>
              </a:rPr>
              <a:t>=0</a:t>
            </a:r>
            <a:endParaRPr lang="en-GB" sz="2000" dirty="0"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486A59-ED10-4835-B0C7-D9A4A321FA90}"/>
              </a:ext>
            </a:extLst>
          </p:cNvPr>
          <p:cNvCxnSpPr/>
          <p:nvPr/>
        </p:nvCxnSpPr>
        <p:spPr bwMode="auto">
          <a:xfrm>
            <a:off x="9089082" y="5169768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56246-F2A8-4E63-BF29-B1D5121BD29A}"/>
              </a:ext>
            </a:extLst>
          </p:cNvPr>
          <p:cNvSpPr/>
          <p:nvPr/>
        </p:nvSpPr>
        <p:spPr>
          <a:xfrm>
            <a:off x="9115316" y="4769658"/>
            <a:ext cx="479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dirty="0">
                <a:latin typeface="+mn-lt"/>
              </a:rPr>
              <a:t>i</a:t>
            </a:r>
            <a:r>
              <a:rPr lang="nb-NO" sz="2000" baseline="-25000" dirty="0">
                <a:latin typeface="+mn-lt"/>
              </a:rPr>
              <a:t>out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0489264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norsk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16878</TotalTime>
  <Pages>12214176</Pages>
  <Words>1934</Words>
  <Application>Microsoft Office PowerPoint</Application>
  <PresentationFormat>Custom</PresentationFormat>
  <Paragraphs>356</Paragraphs>
  <Slides>36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Symbol</vt:lpstr>
      <vt:lpstr>Times New Roman</vt:lpstr>
      <vt:lpstr>uio-ppt-mal-norsk-1</vt:lpstr>
      <vt:lpstr>Equation</vt:lpstr>
      <vt:lpstr>CorelDRAW</vt:lpstr>
      <vt:lpstr>Forelesning nr.8 analog elektronikk IN 1080 Mekatronikk</vt:lpstr>
      <vt:lpstr>Dagens temaer</vt:lpstr>
      <vt:lpstr>Måleteknikk </vt:lpstr>
      <vt:lpstr>Måleteknikk (forts)</vt:lpstr>
      <vt:lpstr>Måleteknikk (forts)</vt:lpstr>
      <vt:lpstr>Spenningsforsterker: Opamp  </vt:lpstr>
      <vt:lpstr>Enkel opamp-modell  </vt:lpstr>
      <vt:lpstr>Ideell opamp (1)  </vt:lpstr>
      <vt:lpstr>Ideell opamp (2)  </vt:lpstr>
      <vt:lpstr>Open-loop og closed-loop konfigurasjon  </vt:lpstr>
      <vt:lpstr>Input-kombinasjoner</vt:lpstr>
      <vt:lpstr>Negativ tilbakekobling  </vt:lpstr>
      <vt:lpstr>Virtuell jord  </vt:lpstr>
      <vt:lpstr>Opamp med negativ feedback  </vt:lpstr>
      <vt:lpstr>Inverterende forsterker (forts.)  </vt:lpstr>
      <vt:lpstr>Inverterende forsterker (forts.)  </vt:lpstr>
      <vt:lpstr>Inverterende forsterker (forts.)  </vt:lpstr>
      <vt:lpstr>Ikke-inverterende forsterker  </vt:lpstr>
      <vt:lpstr>Ikke-inverterende forsterker (forts) </vt:lpstr>
      <vt:lpstr>Spenningsfølger </vt:lpstr>
      <vt:lpstr>Summasjonsforsterker</vt:lpstr>
      <vt:lpstr>Gjennomsnittsberegning</vt:lpstr>
      <vt:lpstr>Komparatorer</vt:lpstr>
      <vt:lpstr>Komparatorer (forts)</vt:lpstr>
      <vt:lpstr>Instrumenteringsforsterker</vt:lpstr>
      <vt:lpstr>Instrumenteringsforsterker (forts)</vt:lpstr>
      <vt:lpstr>Fysiske opamp’er   </vt:lpstr>
      <vt:lpstr>Eksempel på implementasjon (741-type, CMOS) </vt:lpstr>
      <vt:lpstr>Fysiske opamp’er (forts)   </vt:lpstr>
      <vt:lpstr>PowerPoint Presentation</vt:lpstr>
      <vt:lpstr>PowerPoint Presentation</vt:lpstr>
      <vt:lpstr>Fysiske opamp’er: Metning (saturation)  </vt:lpstr>
      <vt:lpstr>Fysiske opamp’er: Metning (forts.)  </vt:lpstr>
      <vt:lpstr>Fysiske opamp’er:  Input offset-spenning </vt:lpstr>
      <vt:lpstr>Fysiske opamp’er: Slew rate  </vt:lpstr>
      <vt:lpstr>Fysiske opamp’er: Slew rate (forts)  </vt:lpstr>
    </vt:vector>
  </TitlesOfParts>
  <Company>UiO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aeb</dc:creator>
  <cp:lastModifiedBy>Sigbjørn Næss</cp:lastModifiedBy>
  <cp:revision>544</cp:revision>
  <cp:lastPrinted>2011-03-20T10:22:49Z</cp:lastPrinted>
  <dcterms:created xsi:type="dcterms:W3CDTF">2004-08-10T12:08:57Z</dcterms:created>
  <dcterms:modified xsi:type="dcterms:W3CDTF">2023-03-20T09:22:33Z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informasjon@uio.no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F:\lysark\2001\680n</vt:lpwstr>
  </property>
  <property fmtid="{D5CDD505-2E9C-101B-9397-08002B2CF9AE}" pid="22" name="Language">
    <vt:lpwstr>Norwegian</vt:lpwstr>
  </property>
</Properties>
</file>