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embeddedFontLst>
    <p:embeddedFont>
      <p:font typeface="Montserrat"/>
      <p:regular r:id="rId20"/>
      <p:bold r:id="rId21"/>
      <p:italic r:id="rId22"/>
      <p:boldItalic r:id="rId23"/>
    </p:embeddedFont>
    <p:embeddedFont>
      <p:font typeface="Lato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regular.fntdata"/><Relationship Id="rId22" Type="http://schemas.openxmlformats.org/officeDocument/2006/relationships/font" Target="fonts/Montserrat-italic.fntdata"/><Relationship Id="rId21" Type="http://schemas.openxmlformats.org/officeDocument/2006/relationships/font" Target="fonts/Montserrat-bold.fntdata"/><Relationship Id="rId24" Type="http://schemas.openxmlformats.org/officeDocument/2006/relationships/font" Target="fonts/Lato-regular.fntdata"/><Relationship Id="rId23" Type="http://schemas.openxmlformats.org/officeDocument/2006/relationships/font" Target="fonts/Montserrat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Lato-italic.fntdata"/><Relationship Id="rId25" Type="http://schemas.openxmlformats.org/officeDocument/2006/relationships/font" Target="fonts/Lato-bold.fntdata"/><Relationship Id="rId27" Type="http://schemas.openxmlformats.org/officeDocument/2006/relationships/font" Target="fonts/La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2bfe6e3a1b2_0_3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2bfe6e3a1b2_0_3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2bfe6e3a1b2_0_3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2bfe6e3a1b2_0_3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2bfe6e3a1b2_0_3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2bfe6e3a1b2_0_3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2bfe6e3a1b2_0_3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2bfe6e3a1b2_0_3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2bfe6e3a1b2_0_3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2bfe6e3a1b2_0_3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bfe6e3a1b2_0_2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bfe6e3a1b2_0_2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bfe6e3a1b2_0_2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2bfe6e3a1b2_0_2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bfe6e3a1b2_0_2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2bfe6e3a1b2_0_2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2bfe6e3a1b2_0_3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2bfe6e3a1b2_0_3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bfe6e3a1b2_0_3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2bfe6e3a1b2_0_3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bfe6e3a1b2_0_3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2bfe6e3a1b2_0_3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bfe6e3a1b2_0_3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2bfe6e3a1b2_0_3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2bfe6e3a1b2_0_3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2bfe6e3a1b2_0_3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mailto:your_email@example.com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Github i prosjekt</a:t>
            </a:r>
            <a:endParaRPr/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1500"/>
              <a:t>Del 2 - Git good</a:t>
            </a:r>
            <a:endParaRPr sz="1500"/>
          </a:p>
        </p:txBody>
      </p:sp>
      <p:pic>
        <p:nvPicPr>
          <p:cNvPr id="136" name="Google Shape;13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511225"/>
            <a:ext cx="2632275" cy="263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2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Løse merge conflicts </a:t>
            </a:r>
            <a:endParaRPr/>
          </a:p>
        </p:txBody>
      </p:sp>
      <p:sp>
        <p:nvSpPr>
          <p:cNvPr id="192" name="Google Shape;192;p22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8768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263"/>
              <a:buChar char="●"/>
            </a:pPr>
            <a:r>
              <a:rPr lang="no" sz="1262"/>
              <a:t>Sette pull strategi:</a:t>
            </a:r>
            <a:endParaRPr sz="1262"/>
          </a:p>
          <a:p>
            <a:pPr indent="-298926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108"/>
              <a:buChar char="○"/>
            </a:pPr>
            <a:r>
              <a:rPr lang="no" sz="1107"/>
              <a:t>git config pull.rebase false  # merge</a:t>
            </a:r>
            <a:endParaRPr sz="1107"/>
          </a:p>
          <a:p>
            <a:pPr indent="-298926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108"/>
              <a:buChar char="○"/>
            </a:pPr>
            <a:r>
              <a:rPr lang="no" sz="1107"/>
              <a:t>hint:   git config pull.rebase true   # rebase</a:t>
            </a:r>
            <a:endParaRPr sz="1107"/>
          </a:p>
          <a:p>
            <a:pPr indent="-298926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108"/>
              <a:buChar char="○"/>
            </a:pPr>
            <a:r>
              <a:rPr lang="no" sz="1107"/>
              <a:t>hint:   git config pull.ff only       # fast-forward only</a:t>
            </a:r>
            <a:endParaRPr sz="1107"/>
          </a:p>
          <a:p>
            <a:pPr indent="0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852"/>
              <a:buNone/>
            </a:pPr>
            <a:r>
              <a:t/>
            </a:r>
            <a:endParaRPr sz="1107"/>
          </a:p>
          <a:p>
            <a:pPr indent="-308768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263"/>
              <a:buChar char="●"/>
            </a:pPr>
            <a:r>
              <a:rPr lang="no" sz="1262"/>
              <a:t>Rebase: best hvis branch er privat</a:t>
            </a:r>
            <a:endParaRPr sz="1262"/>
          </a:p>
          <a:p>
            <a:pPr indent="-308768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263"/>
              <a:buChar char="●"/>
            </a:pPr>
            <a:r>
              <a:rPr lang="no" sz="1262"/>
              <a:t>Merge: best hvis branch er delt</a:t>
            </a:r>
            <a:endParaRPr sz="1262"/>
          </a:p>
          <a:p>
            <a:pPr indent="-308768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263"/>
              <a:buChar char="●"/>
            </a:pPr>
            <a:r>
              <a:rPr lang="no" sz="1262"/>
              <a:t>Fast forward only: bare fremover i tid</a:t>
            </a:r>
            <a:endParaRPr sz="1262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852"/>
              <a:buNone/>
            </a:pPr>
            <a:r>
              <a:t/>
            </a:r>
            <a:endParaRPr sz="1107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852"/>
              <a:buNone/>
            </a:pPr>
            <a:r>
              <a:t/>
            </a:r>
            <a:endParaRPr sz="1572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852"/>
              <a:buNone/>
            </a:pPr>
            <a:r>
              <a:rPr b="1" lang="no" sz="1572"/>
              <a:t>La oss ta en live demo!</a:t>
            </a:r>
            <a:endParaRPr b="1" sz="1572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3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Github issues</a:t>
            </a:r>
            <a:endParaRPr/>
          </a:p>
        </p:txBody>
      </p:sp>
      <p:sp>
        <p:nvSpPr>
          <p:cNvPr id="198" name="Google Shape;198;p23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no" sz="2000"/>
              <a:t>Kan lage “issues” eller tickets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no" sz="2000"/>
              <a:t>Man kan bruke disse til å lage brancher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no" sz="2000"/>
              <a:t>De blir automatisk lukket  når branchen blir  merget av en PR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no" sz="2000"/>
              <a:t>Kan legge på egne labels</a:t>
            </a:r>
            <a:endParaRPr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Github actions</a:t>
            </a:r>
            <a:endParaRPr/>
          </a:p>
        </p:txBody>
      </p:sp>
      <p:sp>
        <p:nvSpPr>
          <p:cNvPr id="204" name="Google Shape;204;p2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-349250" lvl="0" marL="457200" rtl="0" algn="l">
              <a:spcBef>
                <a:spcPts val="1200"/>
              </a:spcBef>
              <a:spcAft>
                <a:spcPts val="0"/>
              </a:spcAft>
              <a:buSzPts val="1900"/>
              <a:buChar char="●"/>
            </a:pPr>
            <a:r>
              <a:rPr lang="no" sz="1900"/>
              <a:t>Brukes til å lage diverse “pipelines”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no" sz="1900"/>
              <a:t>Brukes mye til DevOps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no" sz="1900"/>
              <a:t>Kan automatisere deployment og kjøring av tester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no" sz="1900"/>
              <a:t>Jeg kan vise hvordan dere kan kjøre tester og build i Github</a:t>
            </a:r>
            <a:endParaRPr sz="19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no" sz="1700"/>
              <a:t>En super måte å sjekke at ting fungerer før en PR merges</a:t>
            </a:r>
            <a:endParaRPr sz="17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Github rules</a:t>
            </a:r>
            <a:endParaRPr/>
          </a:p>
        </p:txBody>
      </p:sp>
      <p:sp>
        <p:nvSpPr>
          <p:cNvPr id="210" name="Google Shape;210;p25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no" sz="2400"/>
              <a:t>Ingen kan pushe til main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no" sz="2400"/>
              <a:t>Minst x personer må godta en pr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no" sz="2400"/>
              <a:t>osv…</a:t>
            </a:r>
            <a:endParaRPr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Sette opp SSH nøkkel</a:t>
            </a:r>
            <a:endParaRPr/>
          </a:p>
        </p:txBody>
      </p:sp>
      <p:sp>
        <p:nvSpPr>
          <p:cNvPr id="216" name="Google Shape;216;p26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no" sz="2300"/>
              <a:t>Hvorfor?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no" sz="2300"/>
              <a:t>Hvordan?</a:t>
            </a:r>
            <a:endParaRPr sz="23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no" sz="1700"/>
              <a:t>ssh-keygen -t ed25519 -C "</a:t>
            </a:r>
            <a:r>
              <a:rPr lang="no" sz="1700" u="sng">
                <a:solidFill>
                  <a:schemeClr val="hlink"/>
                </a:solidFill>
                <a:hlinkClick r:id="rId3"/>
              </a:rPr>
              <a:t>your_email@example.com</a:t>
            </a:r>
            <a:r>
              <a:rPr lang="no" sz="1700"/>
              <a:t>"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no" sz="1700"/>
              <a:t>naviger til .ssh mappen på pcen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no" sz="1700"/>
              <a:t>skriv: cat </a:t>
            </a:r>
            <a:r>
              <a:rPr lang="no" sz="1700"/>
              <a:t>ed25519.pub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no" sz="1700"/>
              <a:t>lim inn i Github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no" sz="1700"/>
              <a:t>Eller følg guide på Github sin side</a:t>
            </a:r>
            <a:endParaRPr sz="17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Forrige uke </a:t>
            </a:r>
            <a:endParaRPr/>
          </a:p>
        </p:txBody>
      </p:sp>
      <p:sp>
        <p:nvSpPr>
          <p:cNvPr id="142" name="Google Shape;142;p1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no"/>
              <a:t>Intro til Git(hub)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no"/>
              <a:t>De forskjellige delene av Git(hub)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no"/>
              <a:t>Working directory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no"/>
              <a:t>Staging area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no"/>
              <a:t>Repository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no"/>
              <a:t>Remote repository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no"/>
              <a:t>De aller viktigste kommandoene i Git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no"/>
              <a:t>Litt om hvordan bruke Git i Android Studio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no"/>
              <a:t>Hvordan lage en branch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no"/>
              <a:t>Hvordan lage en pull request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no"/>
              <a:t>Hvis tid:  git cherry-pick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I dag skal vi …</a:t>
            </a:r>
            <a:endParaRPr/>
          </a:p>
        </p:txBody>
      </p:sp>
      <p:sp>
        <p:nvSpPr>
          <p:cNvPr id="148" name="Google Shape;148;p15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no"/>
              <a:t>Ta en kort repetisjon av forrige uke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no"/>
              <a:t>Introdusere et par branching strategier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no"/>
              <a:t>Trunk based 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no"/>
              <a:t>Github flow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no"/>
              <a:t>Løse merge conflicts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no"/>
              <a:t>Github issues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no"/>
              <a:t>Github actions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no"/>
              <a:t>Github rules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no"/>
              <a:t>Sette opp SSH nøkkel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De aller viktigste kommandoene</a:t>
            </a:r>
            <a:endParaRPr/>
          </a:p>
        </p:txBody>
      </p:sp>
      <p:sp>
        <p:nvSpPr>
          <p:cNvPr id="154" name="Google Shape;154;p16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no" sz="2752"/>
              <a:t>Git - lokalt</a:t>
            </a:r>
            <a:endParaRPr b="1" sz="2752"/>
          </a:p>
          <a:p>
            <a:pPr indent="-381000" lvl="0" marL="457200" rtl="0" algn="l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no" sz="2400"/>
              <a:t>add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no" sz="2400"/>
              <a:t>commit 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no" sz="2400"/>
              <a:t>checkout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no" sz="2400"/>
              <a:t>status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no" sz="2400"/>
              <a:t>git branch</a:t>
            </a:r>
            <a:endParaRPr sz="2400"/>
          </a:p>
        </p:txBody>
      </p:sp>
      <p:sp>
        <p:nvSpPr>
          <p:cNvPr id="155" name="Google Shape;155;p16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no" sz="2752"/>
              <a:t>Git - remote (Github)</a:t>
            </a:r>
            <a:endParaRPr b="1" sz="2752"/>
          </a:p>
          <a:p>
            <a:pPr indent="-381000" lvl="0" marL="457200" rtl="0" algn="l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no" sz="2400"/>
              <a:t>git push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no" sz="2400"/>
              <a:t>git pull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no" sz="2400"/>
              <a:t>git clone</a:t>
            </a:r>
            <a:endParaRPr sz="2400"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Hva er en branching strategi?</a:t>
            </a:r>
            <a:endParaRPr/>
          </a:p>
        </p:txBody>
      </p:sp>
      <p:sp>
        <p:nvSpPr>
          <p:cNvPr id="161" name="Google Shape;161;p17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33115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no" sz="1900"/>
              <a:t>En fastsatt måte å gjennomføre branching på</a:t>
            </a:r>
            <a:endParaRPr sz="19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-331152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no" sz="1900"/>
              <a:t>(Branching) Regler for hvordan nye bidrag skal komme seg “inn i produktet”</a:t>
            </a:r>
            <a:endParaRPr sz="19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-331152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no" sz="1900"/>
              <a:t>Man har ofte konvensjoner på:</a:t>
            </a:r>
            <a:endParaRPr sz="1900"/>
          </a:p>
          <a:p>
            <a:pPr indent="-32035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no" sz="1700"/>
              <a:t>Branch navn</a:t>
            </a:r>
            <a:endParaRPr sz="1700"/>
          </a:p>
          <a:p>
            <a:pPr indent="-32035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no" sz="1700"/>
              <a:t>Branch ID-er </a:t>
            </a:r>
            <a:endParaRPr sz="1700"/>
          </a:p>
          <a:p>
            <a:pPr indent="-32035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no" sz="1700"/>
              <a:t>Hva branchene brukes til</a:t>
            </a:r>
            <a:endParaRPr sz="17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Hvorfor trenger vi branching strategier?</a:t>
            </a:r>
            <a:endParaRPr/>
          </a:p>
        </p:txBody>
      </p:sp>
      <p:sp>
        <p:nvSpPr>
          <p:cNvPr id="167" name="Google Shape;167;p18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no"/>
              <a:t>Det fører (ofte) til færre merge conflicts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no"/>
              <a:t>Alle har en lik prosess for branching 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no"/>
              <a:t>Man har et fast “mønster” i Git-historien</a:t>
            </a:r>
            <a:endParaRPr/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no"/>
              <a:t>Det er lettere å holde styr over bidrag og Git-historie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no"/>
              <a:t>Vi kan fastsette regler for hvordan nye bidrag kommer til main branchen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9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Trunk based development (delvis anbefalt)</a:t>
            </a:r>
            <a:endParaRPr/>
          </a:p>
        </p:txBody>
      </p:sp>
      <p:pic>
        <p:nvPicPr>
          <p:cNvPr id="173" name="Google Shape;17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26650" y="1341025"/>
            <a:ext cx="6290703" cy="3530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Gitflow (mindre anbefalt)</a:t>
            </a:r>
            <a:endParaRPr/>
          </a:p>
        </p:txBody>
      </p:sp>
      <p:pic>
        <p:nvPicPr>
          <p:cNvPr id="179" name="Google Shape;17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78413" y="1256925"/>
            <a:ext cx="6277069" cy="3530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1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Github flow (anbefalt)</a:t>
            </a:r>
            <a:endParaRPr/>
          </a:p>
        </p:txBody>
      </p:sp>
      <p:sp>
        <p:nvSpPr>
          <p:cNvPr id="185" name="Google Shape;185;p21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86" name="Google Shape;18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9134" y="1083448"/>
            <a:ext cx="7425729" cy="368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