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8" r:id="rId3"/>
    <p:sldId id="259" r:id="rId4"/>
    <p:sldId id="407" r:id="rId5"/>
    <p:sldId id="386" r:id="rId6"/>
    <p:sldId id="392" r:id="rId7"/>
    <p:sldId id="393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390" r:id="rId16"/>
    <p:sldId id="388" r:id="rId17"/>
    <p:sldId id="389" r:id="rId18"/>
    <p:sldId id="402" r:id="rId19"/>
    <p:sldId id="403" r:id="rId20"/>
    <p:sldId id="404" r:id="rId21"/>
    <p:sldId id="405" r:id="rId22"/>
    <p:sldId id="409" r:id="rId23"/>
    <p:sldId id="406" r:id="rId24"/>
    <p:sldId id="410" r:id="rId25"/>
    <p:sldId id="408" r:id="rId26"/>
    <p:sldId id="342" r:id="rId27"/>
    <p:sldId id="346" r:id="rId28"/>
    <p:sldId id="329" r:id="rId29"/>
    <p:sldId id="348" r:id="rId30"/>
    <p:sldId id="330" r:id="rId31"/>
    <p:sldId id="331" r:id="rId32"/>
    <p:sldId id="332" r:id="rId33"/>
    <p:sldId id="333" r:id="rId34"/>
    <p:sldId id="337" r:id="rId35"/>
    <p:sldId id="338" r:id="rId36"/>
    <p:sldId id="339" r:id="rId37"/>
    <p:sldId id="340" r:id="rId38"/>
    <p:sldId id="341" r:id="rId39"/>
    <p:sldId id="261" r:id="rId40"/>
    <p:sldId id="391" r:id="rId41"/>
    <p:sldId id="412" r:id="rId42"/>
    <p:sldId id="411" r:id="rId43"/>
  </p:sldIdLst>
  <p:sldSz cx="9144000" cy="6858000" type="screen4x3"/>
  <p:notesSz cx="67945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Redelmeier" initials="AR" lastIdx="1" clrIdx="0"/>
  <p:cmAuthor id="2" name="Bruker ved Ui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003399"/>
    <a:srgbClr val="082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30D51-ECE0-7244-A612-40C1438703A1}" v="2432" dt="2021-03-04T09:12:47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49" autoAdjust="0"/>
  </p:normalViewPr>
  <p:slideViewPr>
    <p:cSldViewPr>
      <p:cViewPr varScale="1">
        <p:scale>
          <a:sx n="80" d="100"/>
          <a:sy n="80" d="100"/>
        </p:scale>
        <p:origin x="4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08" y="-11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fld id="{DCBD22C0-2821-4EDC-9675-67372AD7718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4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AEA76827-FC0C-42F6-AC0F-8E03D8C803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4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Pierre Lison at NR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07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696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63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78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50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03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51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220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62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34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57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3490647" cy="4869160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white">
          <a:xfrm>
            <a:off x="6754688" y="285618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nb-NO" sz="1400" b="1">
                <a:solidFill>
                  <a:schemeClr val="tx2"/>
                </a:solidFill>
              </a:rPr>
              <a:t>www.nr.no</a:t>
            </a:r>
            <a:endParaRPr lang="nb-NO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08787"/>
            <a:ext cx="5904656" cy="1344149"/>
          </a:xfrm>
          <a:noFill/>
        </p:spPr>
        <p:txBody>
          <a:bodyPr anchor="t"/>
          <a:lstStyle>
            <a:lvl1pPr>
              <a:defRPr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defRPr>
            </a:lvl1pPr>
          </a:lstStyle>
          <a:p>
            <a:pPr lvl="0"/>
            <a:r>
              <a:rPr lang="nb-NO" noProof="0" dirty="0"/>
              <a:t>Klikk for å redigere tittelen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251520" y="3044957"/>
            <a:ext cx="5688632" cy="960107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 sz="2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noProof="0" dirty="0"/>
              <a:t>Klikk for å redigere undertittel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197086"/>
            <a:ext cx="5616624" cy="76808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en-GB" sz="2800" baseline="0" noProof="0" dirty="0"/>
              <a:t>[</a:t>
            </a:r>
            <a:r>
              <a:rPr lang="en-GB" sz="2800" baseline="0" noProof="0" dirty="0" err="1"/>
              <a:t>Forfattere</a:t>
            </a:r>
            <a:r>
              <a:rPr lang="en-GB" sz="2800" baseline="0" noProof="0" dirty="0"/>
              <a:t>]</a:t>
            </a:r>
            <a:endParaRPr lang="en-GB" sz="28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253203"/>
            <a:ext cx="5616624" cy="576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GB" sz="2200" noProof="0" dirty="0"/>
              <a:t>[</a:t>
            </a:r>
            <a:r>
              <a:rPr lang="en-GB" sz="2200" noProof="0" dirty="0" err="1"/>
              <a:t>Lokasjon</a:t>
            </a:r>
            <a:r>
              <a:rPr lang="en-GB" sz="2200" noProof="0" dirty="0"/>
              <a:t>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021289"/>
            <a:ext cx="5616624" cy="62079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 sz="2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/>
            </a:pPr>
            <a:r>
              <a:rPr lang="en-GB" sz="2200" noProof="0" dirty="0"/>
              <a:t>[</a:t>
            </a:r>
            <a:r>
              <a:rPr lang="en-GB" sz="2200" noProof="0" dirty="0" err="1"/>
              <a:t>Dato</a:t>
            </a:r>
            <a:r>
              <a:rPr lang="en-GB" sz="2200" noProof="0" dirty="0"/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419873" cy="670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Klikk for å editere Master tittel 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7971C-2FE7-4FD3-B01F-4B5E83D933F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819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44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11480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6E72B-8DDA-4312-9150-1363B5FB6C1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96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4D6A6-41BD-49BB-84F3-C9210A972E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88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27305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DDD13-8D6F-4F24-AAFE-488D04EDC9F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38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1600" y="620688"/>
            <a:ext cx="7200800" cy="4114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for å legge til et bilde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1600" y="5061182"/>
            <a:ext cx="72008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7D3A0-5D3C-4DC3-9F57-3B372D08EE5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520" y="260648"/>
            <a:ext cx="8640960" cy="10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24000"/>
            <a:ext cx="86409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904" y="6309320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D89F689-C7C1-4E27-8890-76F63A669A8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691680" y="5987753"/>
            <a:ext cx="6552728" cy="5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43537"/>
            <a:ext cx="960120" cy="391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50000"/>
        </a:spcBef>
        <a:spcAft>
          <a:spcPct val="0"/>
        </a:spcAft>
        <a:buSzPct val="80000"/>
        <a:buFont typeface="Times New Roman" pitchFamily="18" charset="0"/>
        <a:buChar char="►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19100" algn="l" rtl="0" eaLnBrk="1" fontAlgn="base" hangingPunct="1">
        <a:spcBef>
          <a:spcPct val="20000"/>
        </a:spcBef>
        <a:spcAft>
          <a:spcPct val="0"/>
        </a:spcAft>
        <a:buChar char="▪"/>
        <a:defRPr sz="2200">
          <a:solidFill>
            <a:schemeClr val="tx1"/>
          </a:solidFill>
          <a:latin typeface="+mn-lt"/>
        </a:defRPr>
      </a:lvl2pPr>
      <a:lvl3pPr marL="1230313" indent="-381000" algn="l" rtl="0" eaLnBrk="1" fontAlgn="base" hangingPunct="1">
        <a:spcBef>
          <a:spcPct val="20000"/>
        </a:spcBef>
        <a:spcAft>
          <a:spcPct val="0"/>
        </a:spcAft>
        <a:buChar char="◦"/>
        <a:defRPr sz="2000">
          <a:solidFill>
            <a:schemeClr val="tx1"/>
          </a:solidFill>
          <a:latin typeface="+mn-lt"/>
        </a:defRPr>
      </a:lvl3pPr>
      <a:lvl4pPr marL="1622425" indent="-381000" algn="l" rtl="0" eaLnBrk="1" fontAlgn="base" hangingPunct="1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066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5pPr>
      <a:lvl6pPr marL="24638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6pPr>
      <a:lvl7pPr marL="29210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7pPr>
      <a:lvl8pPr marL="33782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8pPr>
      <a:lvl9pPr marL="38354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ison@nr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openxmlformats.org/officeDocument/2006/relationships/image" Target="../media/image47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nettskjema.no/a/254616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mailto:walker@nr.no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819" y="1268760"/>
            <a:ext cx="6259397" cy="91853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sz="5400" noProof="0">
                <a:solidFill>
                  <a:srgbClr val="003399"/>
                </a:solidFill>
              </a:rPr>
              <a:t>Lynkurs i matte + Logistisk regresjon (del 2)</a:t>
            </a:r>
            <a:endParaRPr lang="nb-NO" sz="4800" b="0" noProof="0">
              <a:solidFill>
                <a:srgbClr val="00339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1520" y="5013176"/>
            <a:ext cx="5616624" cy="10369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2600" b="1" noProof="0" dirty="0"/>
              <a:t>IN2110</a:t>
            </a:r>
            <a:r>
              <a:rPr lang="nb-NO" sz="2600" noProof="0" dirty="0"/>
              <a:t>: Språkteknologiske metoder</a:t>
            </a:r>
          </a:p>
          <a:p>
            <a:pPr>
              <a:spcBef>
                <a:spcPts val="600"/>
              </a:spcBef>
            </a:pPr>
            <a:r>
              <a:rPr lang="nb-NO" sz="2600" dirty="0"/>
              <a:t>9</a:t>
            </a:r>
            <a:r>
              <a:rPr lang="nb-NO" sz="2600" noProof="0"/>
              <a:t>. mars 2022</a:t>
            </a:r>
            <a:endParaRPr lang="nb-NO" sz="26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3645024"/>
            <a:ext cx="5616624" cy="7680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sz="2800" noProof="0"/>
              <a:t>Pierre Lison</a:t>
            </a:r>
          </a:p>
          <a:p>
            <a:pPr>
              <a:spcBef>
                <a:spcPts val="0"/>
              </a:spcBef>
            </a:pPr>
            <a:r>
              <a:rPr lang="nb-NO" sz="2800">
                <a:hlinkClick r:id="rId3"/>
              </a:rPr>
              <a:t>plison@nr.no</a:t>
            </a:r>
            <a:endParaRPr lang="nb-NO" sz="2800"/>
          </a:p>
          <a:p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97872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82B9E1-450C-2A4D-AB69-E86A85FF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Prikkprodukt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6B0F9B-05E8-2B45-9864-67E17934E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Regneprosedyre: </a:t>
            </a:r>
          </a:p>
          <a:p>
            <a:pPr lvl="1"/>
            <a:r>
              <a:rPr lang="nb-NO" dirty="0"/>
              <a:t>vi tar to vektorer (av samme lengde)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r>
              <a:rPr lang="nb-NO" dirty="0"/>
              <a:t>For hver posisjon </a:t>
            </a:r>
            <a:r>
              <a:rPr lang="nb-NO" i="1" dirty="0"/>
              <a:t>i</a:t>
            </a:r>
            <a:r>
              <a:rPr lang="nb-NO" dirty="0"/>
              <a:t> </a:t>
            </a:r>
            <a:r>
              <a:rPr lang="nb-NO" b="1" dirty="0"/>
              <a:t>ganger</a:t>
            </a:r>
            <a:r>
              <a:rPr lang="nb-NO" dirty="0"/>
              <a:t> </a:t>
            </a:r>
            <a:r>
              <a:rPr lang="nb-NO" b="1" dirty="0"/>
              <a:t>vi</a:t>
            </a:r>
            <a:r>
              <a:rPr lang="nb-NO" dirty="0"/>
              <a:t> </a:t>
            </a:r>
            <a:r>
              <a:rPr lang="nb-NO" i="1" dirty="0"/>
              <a:t>a</a:t>
            </a:r>
            <a:r>
              <a:rPr lang="nb-NO" i="1" baseline="-25000" dirty="0"/>
              <a:t>i</a:t>
            </a:r>
            <a:r>
              <a:rPr lang="nb-NO" dirty="0"/>
              <a:t> og </a:t>
            </a:r>
            <a:r>
              <a:rPr lang="nb-NO" i="1" dirty="0"/>
              <a:t>b</a:t>
            </a:r>
            <a:r>
              <a:rPr lang="nb-NO" i="1" baseline="-25000" dirty="0"/>
              <a:t>i</a:t>
            </a:r>
          </a:p>
          <a:p>
            <a:pPr lvl="1"/>
            <a:r>
              <a:rPr lang="nb-NO" dirty="0"/>
              <a:t>Og til slutt </a:t>
            </a:r>
            <a:r>
              <a:rPr lang="nb-NO" b="1" dirty="0"/>
              <a:t>legger vi sammen </a:t>
            </a:r>
            <a:r>
              <a:rPr lang="nb-NO" dirty="0"/>
              <a:t>alle tallene:</a:t>
            </a:r>
          </a:p>
          <a:p>
            <a:pPr lvl="1"/>
            <a:endParaRPr lang="nb-NO" dirty="0"/>
          </a:p>
          <a:p>
            <a:r>
              <a:rPr lang="nb-NO" dirty="0" err="1"/>
              <a:t>Prikkprodukten</a:t>
            </a:r>
            <a:r>
              <a:rPr lang="nb-NO" dirty="0"/>
              <a:t> er nyttig for å bl.a.:</a:t>
            </a:r>
          </a:p>
          <a:p>
            <a:pPr lvl="1"/>
            <a:r>
              <a:rPr lang="nb-NO" dirty="0"/>
              <a:t>Sammenligne vektorer (se Erik sine forelesninger)</a:t>
            </a:r>
          </a:p>
          <a:p>
            <a:pPr lvl="1"/>
            <a:r>
              <a:rPr lang="nb-NO" dirty="0"/>
              <a:t>Representere vektede summer (som i logistisk regresjon)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223B968-468C-2C45-AE3B-9F4482C95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F6882E8-926D-5845-9B8D-BB8D4D2AB859}"/>
              </a:ext>
            </a:extLst>
          </p:cNvPr>
          <p:cNvSpPr/>
          <p:nvPr/>
        </p:nvSpPr>
        <p:spPr>
          <a:xfrm>
            <a:off x="1176016" y="4395851"/>
            <a:ext cx="6136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=  (-0.4*-3.4) + (-1.2*6.2) + (2.4*0.3) = -5.36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1475FF23-3084-C745-A4AC-84FE703DFE8D}"/>
                  </a:ext>
                </a:extLst>
              </p:cNvPr>
              <p:cNvSpPr/>
              <p:nvPr/>
            </p:nvSpPr>
            <p:spPr>
              <a:xfrm>
                <a:off x="3819918" y="2420888"/>
                <a:ext cx="2048226" cy="1068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b</a:t>
                </a:r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3.4</m:t>
                              </m:r>
                            </m:e>
                          </m:mr>
                          <m:m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6.2</m:t>
                              </m:r>
                            </m:e>
                          </m:mr>
                          <m:m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</m:m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nb-NO" sz="2400" dirty="0"/>
                  <a:t> </a:t>
                </a:r>
              </a:p>
            </p:txBody>
          </p:sp>
        </mc:Choice>
        <mc:Fallback xmlns=""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1475FF23-3084-C745-A4AC-84FE703DF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918" y="2420888"/>
                <a:ext cx="2048226" cy="1068947"/>
              </a:xfrm>
              <a:prstGeom prst="rect">
                <a:avLst/>
              </a:prstGeom>
              <a:blipFill>
                <a:blip r:embed="rId2"/>
                <a:stretch>
                  <a:fillRect l="-4321" b="-47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226C9783-D3C3-0141-B42A-02D7994267BF}"/>
                  </a:ext>
                </a:extLst>
              </p:cNvPr>
              <p:cNvSpPr/>
              <p:nvPr/>
            </p:nvSpPr>
            <p:spPr>
              <a:xfrm>
                <a:off x="1698647" y="2422940"/>
                <a:ext cx="1834477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a</a:t>
                </a:r>
                <a:r>
                  <a:rPr lang="en-GB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mr>
                          <m:m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−1.2</m:t>
                              </m:r>
                            </m:e>
                          </m:mr>
                          <m:m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2.4</m:t>
                              </m:r>
                            </m:e>
                          </m:mr>
                        </m:m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d>
                  </m:oMath>
                </a14:m>
                <a:r>
                  <a:rPr lang="nb-NO" sz="2400" dirty="0"/>
                  <a:t> </a:t>
                </a:r>
              </a:p>
            </p:txBody>
          </p:sp>
        </mc:Choice>
        <mc:Fallback xmlns=""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226C9783-D3C3-0141-B42A-02D799426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47" y="2422940"/>
                <a:ext cx="1834477" cy="1066574"/>
              </a:xfrm>
              <a:prstGeom prst="rect">
                <a:avLst/>
              </a:prstGeom>
              <a:blipFill>
                <a:blip r:embed="rId3"/>
                <a:stretch>
                  <a:fillRect l="-4828" b="-59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e 17">
            <a:extLst>
              <a:ext uri="{FF2B5EF4-FFF2-40B4-BE49-F238E27FC236}">
                <a16:creationId xmlns:a16="http://schemas.microsoft.com/office/drawing/2014/main" id="{792F7C66-6604-1543-8B45-B8AEFA8B0BBE}"/>
              </a:ext>
            </a:extLst>
          </p:cNvPr>
          <p:cNvGrpSpPr/>
          <p:nvPr/>
        </p:nvGrpSpPr>
        <p:grpSpPr>
          <a:xfrm>
            <a:off x="2267744" y="2385464"/>
            <a:ext cx="6421395" cy="430887"/>
            <a:chOff x="2267744" y="2385464"/>
            <a:chExt cx="6421395" cy="430887"/>
          </a:xfrm>
        </p:grpSpPr>
        <p:sp>
          <p:nvSpPr>
            <p:cNvPr id="9" name="Avrundet rektangel 8">
              <a:extLst>
                <a:ext uri="{FF2B5EF4-FFF2-40B4-BE49-F238E27FC236}">
                  <a16:creationId xmlns:a16="http://schemas.microsoft.com/office/drawing/2014/main" id="{877000DA-7CF0-E847-ADFC-3C0E57951A70}"/>
                </a:ext>
              </a:extLst>
            </p:cNvPr>
            <p:cNvSpPr/>
            <p:nvPr/>
          </p:nvSpPr>
          <p:spPr bwMode="auto">
            <a:xfrm>
              <a:off x="2267744" y="2420888"/>
              <a:ext cx="864096" cy="36004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Avrundet rektangel 9">
              <a:extLst>
                <a:ext uri="{FF2B5EF4-FFF2-40B4-BE49-F238E27FC236}">
                  <a16:creationId xmlns:a16="http://schemas.microsoft.com/office/drawing/2014/main" id="{1906AFDA-20B9-144F-AD65-414206A04257}"/>
                </a:ext>
              </a:extLst>
            </p:cNvPr>
            <p:cNvSpPr/>
            <p:nvPr/>
          </p:nvSpPr>
          <p:spPr bwMode="auto">
            <a:xfrm>
              <a:off x="4548203" y="2425553"/>
              <a:ext cx="864096" cy="36004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E41A0FFD-0670-5947-B200-B07C2C39412D}"/>
                </a:ext>
              </a:extLst>
            </p:cNvPr>
            <p:cNvSpPr txBox="1"/>
            <p:nvPr/>
          </p:nvSpPr>
          <p:spPr bwMode="white">
            <a:xfrm>
              <a:off x="6262103" y="2385464"/>
              <a:ext cx="242703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200" dirty="0">
                  <a:sym typeface="Wingdings" pitchFamily="2" charset="2"/>
                </a:rPr>
                <a:t>-0.4*-3.4 = </a:t>
              </a:r>
              <a:r>
                <a:rPr lang="nb-NO" sz="2200" baseline="0" dirty="0"/>
                <a:t>1.36</a:t>
              </a: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576E7CD-9B81-8D40-9EA0-2A344C9EED1D}"/>
              </a:ext>
            </a:extLst>
          </p:cNvPr>
          <p:cNvGrpSpPr/>
          <p:nvPr/>
        </p:nvGrpSpPr>
        <p:grpSpPr>
          <a:xfrm>
            <a:off x="2267744" y="2750620"/>
            <a:ext cx="6115105" cy="430887"/>
            <a:chOff x="2267744" y="2750620"/>
            <a:chExt cx="6115105" cy="430887"/>
          </a:xfrm>
        </p:grpSpPr>
        <p:sp>
          <p:nvSpPr>
            <p:cNvPr id="11" name="Avrundet rektangel 10">
              <a:extLst>
                <a:ext uri="{FF2B5EF4-FFF2-40B4-BE49-F238E27FC236}">
                  <a16:creationId xmlns:a16="http://schemas.microsoft.com/office/drawing/2014/main" id="{48C5149F-D342-F140-8779-2D1ABD720ED2}"/>
                </a:ext>
              </a:extLst>
            </p:cNvPr>
            <p:cNvSpPr/>
            <p:nvPr/>
          </p:nvSpPr>
          <p:spPr bwMode="auto">
            <a:xfrm>
              <a:off x="2267744" y="2780928"/>
              <a:ext cx="864096" cy="36004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Avrundet rektangel 11">
              <a:extLst>
                <a:ext uri="{FF2B5EF4-FFF2-40B4-BE49-F238E27FC236}">
                  <a16:creationId xmlns:a16="http://schemas.microsoft.com/office/drawing/2014/main" id="{A33032E8-9603-8942-94E3-9B81272013ED}"/>
                </a:ext>
              </a:extLst>
            </p:cNvPr>
            <p:cNvSpPr/>
            <p:nvPr/>
          </p:nvSpPr>
          <p:spPr bwMode="auto">
            <a:xfrm>
              <a:off x="4548203" y="2790258"/>
              <a:ext cx="864096" cy="36004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328AA76E-5C96-FE41-A1AB-ED97B837FE75}"/>
                </a:ext>
              </a:extLst>
            </p:cNvPr>
            <p:cNvSpPr txBox="1"/>
            <p:nvPr/>
          </p:nvSpPr>
          <p:spPr bwMode="white">
            <a:xfrm>
              <a:off x="6269532" y="2750620"/>
              <a:ext cx="2113317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200" dirty="0">
                  <a:sym typeface="Wingdings" pitchFamily="2" charset="2"/>
                </a:rPr>
                <a:t>-1.2*6.2 = 5.0</a:t>
              </a:r>
              <a:endParaRPr lang="nb-NO" sz="2200" baseline="0" dirty="0"/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F280B00-570D-284D-8DBD-4EDB177793C1}"/>
              </a:ext>
            </a:extLst>
          </p:cNvPr>
          <p:cNvGrpSpPr/>
          <p:nvPr/>
        </p:nvGrpSpPr>
        <p:grpSpPr>
          <a:xfrm>
            <a:off x="2267744" y="3108854"/>
            <a:ext cx="6098463" cy="430887"/>
            <a:chOff x="2267744" y="3108854"/>
            <a:chExt cx="6098463" cy="430887"/>
          </a:xfrm>
        </p:grpSpPr>
        <p:sp>
          <p:nvSpPr>
            <p:cNvPr id="13" name="Avrundet rektangel 12">
              <a:extLst>
                <a:ext uri="{FF2B5EF4-FFF2-40B4-BE49-F238E27FC236}">
                  <a16:creationId xmlns:a16="http://schemas.microsoft.com/office/drawing/2014/main" id="{269C7791-328D-0649-B6DF-3CDF344C7B0B}"/>
                </a:ext>
              </a:extLst>
            </p:cNvPr>
            <p:cNvSpPr/>
            <p:nvPr/>
          </p:nvSpPr>
          <p:spPr bwMode="auto">
            <a:xfrm>
              <a:off x="2267744" y="3145764"/>
              <a:ext cx="864096" cy="36004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Avrundet rektangel 13">
              <a:extLst>
                <a:ext uri="{FF2B5EF4-FFF2-40B4-BE49-F238E27FC236}">
                  <a16:creationId xmlns:a16="http://schemas.microsoft.com/office/drawing/2014/main" id="{A8DD43B4-5427-B24D-921F-2B5771770842}"/>
                </a:ext>
              </a:extLst>
            </p:cNvPr>
            <p:cNvSpPr/>
            <p:nvPr/>
          </p:nvSpPr>
          <p:spPr bwMode="auto">
            <a:xfrm>
              <a:off x="4548203" y="3144278"/>
              <a:ext cx="864096" cy="36004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890BEDB5-BF47-5446-AB96-0A3EE1BDDB4A}"/>
                </a:ext>
              </a:extLst>
            </p:cNvPr>
            <p:cNvSpPr txBox="1"/>
            <p:nvPr/>
          </p:nvSpPr>
          <p:spPr bwMode="white">
            <a:xfrm>
              <a:off x="6317981" y="3108854"/>
              <a:ext cx="204822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200" dirty="0">
                  <a:sym typeface="Wingdings" pitchFamily="2" charset="2"/>
                </a:rPr>
                <a:t>2.4*0.3 = 0.72</a:t>
              </a:r>
              <a:endParaRPr lang="nb-NO" sz="2200" baseline="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89D494D0-0AB0-884E-ABD1-30ACB1B2562A}"/>
                  </a:ext>
                </a:extLst>
              </p:cNvPr>
              <p:cNvSpPr txBox="1"/>
              <p:nvPr/>
            </p:nvSpPr>
            <p:spPr bwMode="white">
              <a:xfrm>
                <a:off x="4800618" y="728863"/>
                <a:ext cx="2937828" cy="53437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b-NO" sz="2800" b="1" baseline="0" dirty="0"/>
                  <a:t>a</a:t>
                </a:r>
                <a14:m>
                  <m:oMath xmlns:m="http://schemas.openxmlformats.org/officeDocument/2006/math">
                    <m:r>
                      <a:rPr lang="nb-NO" sz="280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2800" b="1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  <m:r>
                      <a:rPr lang="nb-NO" sz="2800" b="0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nb-NO" sz="28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sz="28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nb-NO" sz="28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sz="28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nb-NO" sz="28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sz="28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nb-NO" sz="28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b-NO" sz="28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nb-NO" sz="2800" baseline="0" dirty="0"/>
              </a:p>
            </p:txBody>
          </p:sp>
        </mc:Choice>
        <mc:Fallback xmlns="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89D494D0-0AB0-884E-ABD1-30ACB1B25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4800618" y="728863"/>
                <a:ext cx="2937828" cy="534377"/>
              </a:xfrm>
              <a:prstGeom prst="rect">
                <a:avLst/>
              </a:prstGeom>
              <a:blipFill>
                <a:blip r:embed="rId4"/>
                <a:stretch>
                  <a:fillRect l="-3879" t="-126190" b="-192857"/>
                </a:stretch>
              </a:blipFill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2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2120B4-BC86-474D-80AE-D79690B4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Matriseprodukt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EAB9B9-7634-4943-846E-2A4C43EBD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Prikkprodukt er mellom vektorer, men det finnes en lignende operasjon for matriser eller tensorer</a:t>
            </a:r>
          </a:p>
          <a:p>
            <a:r>
              <a:rPr lang="nb-NO" dirty="0" err="1"/>
              <a:t>Matriseprodukten</a:t>
            </a:r>
            <a:r>
              <a:rPr lang="nb-NO" dirty="0"/>
              <a:t> er definert mellom to matriser A og B hvor A har dimensjon (</a:t>
            </a:r>
            <a:r>
              <a:rPr lang="nb-NO" dirty="0" err="1"/>
              <a:t>m,</a:t>
            </a:r>
            <a:r>
              <a:rPr lang="nb-NO" u="sng" dirty="0" err="1"/>
              <a:t>n</a:t>
            </a:r>
            <a:r>
              <a:rPr lang="nb-NO" dirty="0"/>
              <a:t>) og B er (</a:t>
            </a:r>
            <a:r>
              <a:rPr lang="nb-NO" u="sng" dirty="0" err="1"/>
              <a:t>n</a:t>
            </a:r>
            <a:r>
              <a:rPr lang="nb-NO" dirty="0" err="1"/>
              <a:t>,p</a:t>
            </a:r>
            <a:r>
              <a:rPr lang="nb-NO" dirty="0"/>
              <a:t>)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23600D0-85C3-9B49-A67D-B3BB5524F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B48B039D-A76C-9A41-B4A2-070FA7D13C04}"/>
                  </a:ext>
                </a:extLst>
              </p:cNvPr>
              <p:cNvSpPr/>
              <p:nvPr/>
            </p:nvSpPr>
            <p:spPr>
              <a:xfrm>
                <a:off x="661658" y="3980569"/>
                <a:ext cx="3164584" cy="1226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B48B039D-A76C-9A41-B4A2-070FA7D13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58" y="3980569"/>
                <a:ext cx="3164584" cy="1226233"/>
              </a:xfrm>
              <a:prstGeom prst="rect">
                <a:avLst/>
              </a:prstGeom>
              <a:blipFill>
                <a:blip r:embed="rId3"/>
                <a:stretch>
                  <a:fillRect l="-20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9B803F8E-BEAB-D746-8393-15C2CD1D51FF}"/>
                  </a:ext>
                </a:extLst>
              </p:cNvPr>
              <p:cNvSpPr/>
              <p:nvPr/>
            </p:nvSpPr>
            <p:spPr>
              <a:xfrm>
                <a:off x="4512061" y="4559047"/>
                <a:ext cx="3293081" cy="2077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B =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9B803F8E-BEAB-D746-8393-15C2CD1D5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061" y="4559047"/>
                <a:ext cx="3293081" cy="2077748"/>
              </a:xfrm>
              <a:prstGeom prst="rect">
                <a:avLst/>
              </a:prstGeom>
              <a:blipFill>
                <a:blip r:embed="rId4"/>
                <a:stretch>
                  <a:fillRect l="-193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pe 27">
            <a:extLst>
              <a:ext uri="{FF2B5EF4-FFF2-40B4-BE49-F238E27FC236}">
                <a16:creationId xmlns:a16="http://schemas.microsoft.com/office/drawing/2014/main" id="{4CFC0C67-B871-1041-B198-D1BBBFB6C7DB}"/>
              </a:ext>
            </a:extLst>
          </p:cNvPr>
          <p:cNvGrpSpPr/>
          <p:nvPr/>
        </p:nvGrpSpPr>
        <p:grpSpPr>
          <a:xfrm>
            <a:off x="1259632" y="3276820"/>
            <a:ext cx="7436060" cy="3551364"/>
            <a:chOff x="1259632" y="3276820"/>
            <a:chExt cx="7436060" cy="3551364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EB5749D5-B4A5-0341-8E63-D172B9D25C41}"/>
                </a:ext>
              </a:extLst>
            </p:cNvPr>
            <p:cNvSpPr txBox="1"/>
            <p:nvPr/>
          </p:nvSpPr>
          <p:spPr bwMode="white">
            <a:xfrm>
              <a:off x="4951276" y="3565071"/>
              <a:ext cx="374441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400" baseline="0" dirty="0"/>
                <a:t>Antall kolonner i A må være lik antall rader i B!</a:t>
              </a:r>
            </a:p>
          </p:txBody>
        </p:sp>
        <p:cxnSp>
          <p:nvCxnSpPr>
            <p:cNvPr id="7" name="Rett pil 6">
              <a:extLst>
                <a:ext uri="{FF2B5EF4-FFF2-40B4-BE49-F238E27FC236}">
                  <a16:creationId xmlns:a16="http://schemas.microsoft.com/office/drawing/2014/main" id="{0AA828A9-B068-3E4B-811D-11581E026569}"/>
                </a:ext>
              </a:extLst>
            </p:cNvPr>
            <p:cNvCxnSpPr/>
            <p:nvPr/>
          </p:nvCxnSpPr>
          <p:spPr bwMode="auto">
            <a:xfrm flipH="1" flipV="1">
              <a:off x="4355976" y="3284984"/>
              <a:ext cx="648072" cy="296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Rett pil 7">
              <a:extLst>
                <a:ext uri="{FF2B5EF4-FFF2-40B4-BE49-F238E27FC236}">
                  <a16:creationId xmlns:a16="http://schemas.microsoft.com/office/drawing/2014/main" id="{F59850FB-162C-5D45-B2E9-2ABAFD84860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92080" y="3276820"/>
              <a:ext cx="432048" cy="3045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vrundet rektangel 15">
              <a:extLst>
                <a:ext uri="{FF2B5EF4-FFF2-40B4-BE49-F238E27FC236}">
                  <a16:creationId xmlns:a16="http://schemas.microsoft.com/office/drawing/2014/main" id="{007E0039-C5CD-8D41-BCA3-1F34152624A9}"/>
                </a:ext>
              </a:extLst>
            </p:cNvPr>
            <p:cNvSpPr/>
            <p:nvPr/>
          </p:nvSpPr>
          <p:spPr bwMode="auto">
            <a:xfrm>
              <a:off x="1259632" y="3661396"/>
              <a:ext cx="2376264" cy="191529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vrundet rektangel 16">
              <a:extLst>
                <a:ext uri="{FF2B5EF4-FFF2-40B4-BE49-F238E27FC236}">
                  <a16:creationId xmlns:a16="http://schemas.microsoft.com/office/drawing/2014/main" id="{0394AC80-0B1D-1A4B-90E2-00DF411757EF}"/>
                </a:ext>
              </a:extLst>
            </p:cNvPr>
            <p:cNvSpPr/>
            <p:nvPr/>
          </p:nvSpPr>
          <p:spPr bwMode="auto">
            <a:xfrm>
              <a:off x="5084440" y="4665977"/>
              <a:ext cx="207640" cy="1771161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F008CF55-7766-FC45-BD5C-94C3B1F71E2C}"/>
                </a:ext>
              </a:extLst>
            </p:cNvPr>
            <p:cNvSpPr txBox="1"/>
            <p:nvPr/>
          </p:nvSpPr>
          <p:spPr bwMode="white">
            <a:xfrm>
              <a:off x="3688669" y="3494448"/>
              <a:ext cx="5040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400" baseline="0" dirty="0"/>
                <a:t>n</a:t>
              </a:r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D41A5D0C-B3A8-0D46-90BB-102960655428}"/>
                </a:ext>
              </a:extLst>
            </p:cNvPr>
            <p:cNvSpPr txBox="1"/>
            <p:nvPr/>
          </p:nvSpPr>
          <p:spPr bwMode="white">
            <a:xfrm>
              <a:off x="5006144" y="6366519"/>
              <a:ext cx="5040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400" baseline="0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9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6C8A64-1D10-2045-ABFB-F84F278D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Regneprosedyre for matriseprodukt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8DE3A7-829B-2744-B8F9-379289F5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Man tar en rad i A og en kolonne i B (altså to vektorer),    og beregne </a:t>
            </a:r>
            <a:r>
              <a:rPr lang="nb-NO" b="1" dirty="0" err="1"/>
              <a:t>prikkprodukten</a:t>
            </a:r>
            <a:r>
              <a:rPr lang="nb-NO" dirty="0"/>
              <a:t> mellom de to</a:t>
            </a:r>
          </a:p>
          <a:p>
            <a:r>
              <a:rPr lang="nb-NO" dirty="0"/>
              <a:t>Vi gjentar operasjon for alle kolonner 1,...p i B</a:t>
            </a:r>
          </a:p>
          <a:p>
            <a:r>
              <a:rPr lang="nb-NO" dirty="0"/>
              <a:t>Og for alle radene 1,...m i A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B76F1-E9BB-7540-A487-B28843CE9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6FBFECEC-282B-A648-8387-B8D54EEB8F0A}"/>
                  </a:ext>
                </a:extLst>
              </p:cNvPr>
              <p:cNvSpPr/>
              <p:nvPr/>
            </p:nvSpPr>
            <p:spPr>
              <a:xfrm>
                <a:off x="539552" y="3645024"/>
                <a:ext cx="3164584" cy="1226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6FBFECEC-282B-A648-8387-B8D54EEB8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45024"/>
                <a:ext cx="3164584" cy="1226233"/>
              </a:xfrm>
              <a:prstGeom prst="rect">
                <a:avLst/>
              </a:prstGeom>
              <a:blipFill>
                <a:blip r:embed="rId3"/>
                <a:stretch>
                  <a:fillRect l="-20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A25B9E72-D9FB-0644-A2E8-C6CF35522A72}"/>
                  </a:ext>
                </a:extLst>
              </p:cNvPr>
              <p:cNvSpPr/>
              <p:nvPr/>
            </p:nvSpPr>
            <p:spPr>
              <a:xfrm>
                <a:off x="4512061" y="3645024"/>
                <a:ext cx="2940420" cy="1379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B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A25B9E72-D9FB-0644-A2E8-C6CF35522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061" y="3645024"/>
                <a:ext cx="2940420" cy="1379160"/>
              </a:xfrm>
              <a:prstGeom prst="rect">
                <a:avLst/>
              </a:prstGeom>
              <a:blipFill>
                <a:blip r:embed="rId4"/>
                <a:stretch>
                  <a:fillRect l="-2155" b="-9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E85D5118-CF4B-9F43-BA2E-AC40C7348873}"/>
              </a:ext>
            </a:extLst>
          </p:cNvPr>
          <p:cNvSpPr/>
          <p:nvPr/>
        </p:nvSpPr>
        <p:spPr bwMode="auto">
          <a:xfrm>
            <a:off x="1187623" y="3645024"/>
            <a:ext cx="2288203" cy="310113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163512E4-ED5A-844B-9C61-817F7E45FDC0}"/>
              </a:ext>
            </a:extLst>
          </p:cNvPr>
          <p:cNvSpPr/>
          <p:nvPr/>
        </p:nvSpPr>
        <p:spPr bwMode="auto">
          <a:xfrm>
            <a:off x="5148064" y="3645024"/>
            <a:ext cx="432048" cy="1335041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4FF0143E-A665-2D43-A2E4-0508760556C4}"/>
                  </a:ext>
                </a:extLst>
              </p:cNvPr>
              <p:cNvSpPr/>
              <p:nvPr/>
            </p:nvSpPr>
            <p:spPr>
              <a:xfrm>
                <a:off x="1115616" y="5299111"/>
                <a:ext cx="7126440" cy="1273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dirty="0">
                    <a:sym typeface="Wingdings" pitchFamily="2" charset="2"/>
                  </a:rPr>
                  <a:t> </a:t>
                </a:r>
                <a:r>
                  <a:rPr lang="nb-NO" dirty="0"/>
                  <a:t>C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4FF0143E-A665-2D43-A2E4-050876055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299111"/>
                <a:ext cx="7126440" cy="1273810"/>
              </a:xfrm>
              <a:prstGeom prst="rect">
                <a:avLst/>
              </a:prstGeom>
              <a:blipFill>
                <a:blip r:embed="rId5"/>
                <a:stretch>
                  <a:fillRect l="-713" b="-1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vrundet rektangel 16">
            <a:extLst>
              <a:ext uri="{FF2B5EF4-FFF2-40B4-BE49-F238E27FC236}">
                <a16:creationId xmlns:a16="http://schemas.microsoft.com/office/drawing/2014/main" id="{E9AC5A9D-EA3E-C148-A1E4-6526F16B990E}"/>
              </a:ext>
            </a:extLst>
          </p:cNvPr>
          <p:cNvSpPr/>
          <p:nvPr/>
        </p:nvSpPr>
        <p:spPr bwMode="auto">
          <a:xfrm>
            <a:off x="5753033" y="3645023"/>
            <a:ext cx="432048" cy="1335041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Avrundet rektangel 18">
            <a:extLst>
              <a:ext uri="{FF2B5EF4-FFF2-40B4-BE49-F238E27FC236}">
                <a16:creationId xmlns:a16="http://schemas.microsoft.com/office/drawing/2014/main" id="{51ABA480-00CA-1844-B838-33AA71A07904}"/>
              </a:ext>
            </a:extLst>
          </p:cNvPr>
          <p:cNvSpPr/>
          <p:nvPr/>
        </p:nvSpPr>
        <p:spPr bwMode="auto">
          <a:xfrm>
            <a:off x="6840379" y="3645022"/>
            <a:ext cx="432048" cy="1335041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vrundet rektangel 20">
            <a:extLst>
              <a:ext uri="{FF2B5EF4-FFF2-40B4-BE49-F238E27FC236}">
                <a16:creationId xmlns:a16="http://schemas.microsoft.com/office/drawing/2014/main" id="{D1581514-8632-5B41-B613-26A1FFCC1640}"/>
              </a:ext>
            </a:extLst>
          </p:cNvPr>
          <p:cNvSpPr/>
          <p:nvPr/>
        </p:nvSpPr>
        <p:spPr bwMode="auto">
          <a:xfrm>
            <a:off x="1208016" y="3946310"/>
            <a:ext cx="2288203" cy="310113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Avrundet rektangel 22">
            <a:extLst>
              <a:ext uri="{FF2B5EF4-FFF2-40B4-BE49-F238E27FC236}">
                <a16:creationId xmlns:a16="http://schemas.microsoft.com/office/drawing/2014/main" id="{CB40F333-F9BF-0D41-A41F-2916352D9BB9}"/>
              </a:ext>
            </a:extLst>
          </p:cNvPr>
          <p:cNvSpPr/>
          <p:nvPr/>
        </p:nvSpPr>
        <p:spPr bwMode="auto">
          <a:xfrm>
            <a:off x="1198008" y="4535568"/>
            <a:ext cx="2288203" cy="310113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vrundet rektangel 23">
            <a:extLst>
              <a:ext uri="{FF2B5EF4-FFF2-40B4-BE49-F238E27FC236}">
                <a16:creationId xmlns:a16="http://schemas.microsoft.com/office/drawing/2014/main" id="{3AFC63F0-56FE-C348-BD14-6BD3DFF7A7F7}"/>
              </a:ext>
            </a:extLst>
          </p:cNvPr>
          <p:cNvSpPr/>
          <p:nvPr/>
        </p:nvSpPr>
        <p:spPr bwMode="auto">
          <a:xfrm>
            <a:off x="2123728" y="5274078"/>
            <a:ext cx="432048" cy="36472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Avrundet rektangel 26">
            <a:extLst>
              <a:ext uri="{FF2B5EF4-FFF2-40B4-BE49-F238E27FC236}">
                <a16:creationId xmlns:a16="http://schemas.microsoft.com/office/drawing/2014/main" id="{6908719F-8A0B-004B-B8CA-3B00987CF1D2}"/>
              </a:ext>
            </a:extLst>
          </p:cNvPr>
          <p:cNvSpPr/>
          <p:nvPr/>
        </p:nvSpPr>
        <p:spPr bwMode="auto">
          <a:xfrm>
            <a:off x="2776139" y="5242360"/>
            <a:ext cx="432048" cy="36472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Avrundet rektangel 28">
            <a:extLst>
              <a:ext uri="{FF2B5EF4-FFF2-40B4-BE49-F238E27FC236}">
                <a16:creationId xmlns:a16="http://schemas.microsoft.com/office/drawing/2014/main" id="{55E913BD-6F1C-1C4F-A827-9A743506C6F1}"/>
              </a:ext>
            </a:extLst>
          </p:cNvPr>
          <p:cNvSpPr/>
          <p:nvPr/>
        </p:nvSpPr>
        <p:spPr bwMode="auto">
          <a:xfrm>
            <a:off x="3880397" y="5265071"/>
            <a:ext cx="432048" cy="36472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Avrundet rektangel 29">
            <a:extLst>
              <a:ext uri="{FF2B5EF4-FFF2-40B4-BE49-F238E27FC236}">
                <a16:creationId xmlns:a16="http://schemas.microsoft.com/office/drawing/2014/main" id="{CC6289E1-B067-7442-BB4E-FD7B6BE0B29B}"/>
              </a:ext>
            </a:extLst>
          </p:cNvPr>
          <p:cNvSpPr/>
          <p:nvPr/>
        </p:nvSpPr>
        <p:spPr bwMode="auto">
          <a:xfrm>
            <a:off x="2123728" y="5629793"/>
            <a:ext cx="432048" cy="36472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Avrundet rektangel 30">
            <a:extLst>
              <a:ext uri="{FF2B5EF4-FFF2-40B4-BE49-F238E27FC236}">
                <a16:creationId xmlns:a16="http://schemas.microsoft.com/office/drawing/2014/main" id="{36CB729A-D3CC-BA43-915A-BDD344004DC5}"/>
              </a:ext>
            </a:extLst>
          </p:cNvPr>
          <p:cNvSpPr/>
          <p:nvPr/>
        </p:nvSpPr>
        <p:spPr bwMode="auto">
          <a:xfrm>
            <a:off x="2776139" y="5622982"/>
            <a:ext cx="432048" cy="36472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Avrundet rektangel 32">
            <a:extLst>
              <a:ext uri="{FF2B5EF4-FFF2-40B4-BE49-F238E27FC236}">
                <a16:creationId xmlns:a16="http://schemas.microsoft.com/office/drawing/2014/main" id="{2304217E-F947-F74D-8FD8-8A117978F653}"/>
              </a:ext>
            </a:extLst>
          </p:cNvPr>
          <p:cNvSpPr/>
          <p:nvPr/>
        </p:nvSpPr>
        <p:spPr bwMode="auto">
          <a:xfrm>
            <a:off x="3880175" y="5622982"/>
            <a:ext cx="432048" cy="36472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Avrundet rektangel 33">
            <a:extLst>
              <a:ext uri="{FF2B5EF4-FFF2-40B4-BE49-F238E27FC236}">
                <a16:creationId xmlns:a16="http://schemas.microsoft.com/office/drawing/2014/main" id="{4EBD0BE1-94AB-A743-B92B-A29F2A4FDF12}"/>
              </a:ext>
            </a:extLst>
          </p:cNvPr>
          <p:cNvSpPr/>
          <p:nvPr/>
        </p:nvSpPr>
        <p:spPr bwMode="auto">
          <a:xfrm>
            <a:off x="2128038" y="6146321"/>
            <a:ext cx="432048" cy="36472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Avrundet rektangel 34">
            <a:extLst>
              <a:ext uri="{FF2B5EF4-FFF2-40B4-BE49-F238E27FC236}">
                <a16:creationId xmlns:a16="http://schemas.microsoft.com/office/drawing/2014/main" id="{8D77758A-6C8E-1244-A617-95634AA8CDB9}"/>
              </a:ext>
            </a:extLst>
          </p:cNvPr>
          <p:cNvSpPr/>
          <p:nvPr/>
        </p:nvSpPr>
        <p:spPr bwMode="auto">
          <a:xfrm>
            <a:off x="2780449" y="6158382"/>
            <a:ext cx="432048" cy="36472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Avrundet rektangel 35">
            <a:extLst>
              <a:ext uri="{FF2B5EF4-FFF2-40B4-BE49-F238E27FC236}">
                <a16:creationId xmlns:a16="http://schemas.microsoft.com/office/drawing/2014/main" id="{3A24770A-BE67-8846-9D36-3F33BC97013F}"/>
              </a:ext>
            </a:extLst>
          </p:cNvPr>
          <p:cNvSpPr/>
          <p:nvPr/>
        </p:nvSpPr>
        <p:spPr bwMode="auto">
          <a:xfrm>
            <a:off x="3884485" y="6185871"/>
            <a:ext cx="432048" cy="36472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4E500E3F-9275-C44B-96BF-A4F6A088B05A}"/>
                  </a:ext>
                </a:extLst>
              </p:cNvPr>
              <p:cNvSpPr/>
              <p:nvPr/>
            </p:nvSpPr>
            <p:spPr>
              <a:xfrm>
                <a:off x="4986446" y="5424721"/>
                <a:ext cx="4016216" cy="1065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dirty="0"/>
                  <a:t>hvor hver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nb-NO" dirty="0"/>
                  <a:t>           (altså </a:t>
                </a:r>
                <a:r>
                  <a:rPr lang="nb-NO" dirty="0" err="1"/>
                  <a:t>prikkprodukten</a:t>
                </a:r>
                <a:r>
                  <a:rPr lang="nb-NO" dirty="0"/>
                  <a:t> mellom raden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sub>
                    </m:sSub>
                  </m:oMath>
                </a14:m>
                <a:r>
                  <a:rPr lang="nb-NO" dirty="0"/>
                  <a:t> og kolonnen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nb-NO" dirty="0"/>
                  <a:t>)</a:t>
                </a:r>
              </a:p>
            </p:txBody>
          </p:sp>
        </mc:Choice>
        <mc:Fallback xmlns=""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4E500E3F-9275-C44B-96BF-A4F6A088B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46" y="5424721"/>
                <a:ext cx="4016216" cy="1065035"/>
              </a:xfrm>
              <a:prstGeom prst="rect">
                <a:avLst/>
              </a:prstGeom>
              <a:blipFill>
                <a:blip r:embed="rId6"/>
                <a:stretch>
                  <a:fillRect l="-1582" t="-45238" b="-59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4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9" grpId="0" animBg="1"/>
      <p:bldP spid="19" grpId="1" animBg="1"/>
      <p:bldP spid="19" grpId="2" animBg="1"/>
      <p:bldP spid="19" grpId="3" animBg="1"/>
      <p:bldP spid="19" grpId="4" animBg="1"/>
      <p:bldP spid="21" grpId="0" animBg="1"/>
      <p:bldP spid="21" grpId="1" animBg="1"/>
      <p:bldP spid="23" grpId="0" animBg="1"/>
      <p:bldP spid="24" grpId="0" animBg="1"/>
      <p:bldP spid="24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8E554E-59F4-234E-9F39-5A705818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Matriseprodukt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A35BD21F-63EE-9543-89BB-B6288FF93B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Prikkprodukt er en spesielt tilfelle av matriseprodukt     (med kun én dimensjon)</a:t>
                </a:r>
              </a:p>
              <a:p>
                <a:r>
                  <a:rPr lang="nb-NO" dirty="0"/>
                  <a:t>Merk at </a:t>
                </a:r>
                <a:r>
                  <a:rPr lang="nb-NO" dirty="0" err="1"/>
                  <a:t>matriseprodukten</a:t>
                </a:r>
                <a:r>
                  <a:rPr lang="nb-NO" dirty="0"/>
                  <a:t> </a:t>
                </a:r>
                <a:r>
                  <a:rPr lang="nb-NO" i="1" dirty="0"/>
                  <a:t>ikke</a:t>
                </a:r>
                <a:r>
                  <a:rPr lang="nb-NO" dirty="0"/>
                  <a:t> er kommutativ, dvs. at rekkefølgen av matrisen er viktig: AB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</m:oMath>
                </a14:m>
                <a:endParaRPr lang="nb-NO" dirty="0"/>
              </a:p>
              <a:p>
                <a:r>
                  <a:rPr lang="nb-NO" dirty="0"/>
                  <a:t>Retningen (vertikal eller horisontal) er også viktig: 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A35BD21F-63EE-9543-89BB-B6288FF93B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1" t="-12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A93084-695E-3D48-A0F7-0C8C2F377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FF14441-ACCD-BF4C-A275-1BC37A415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87950"/>
            <a:ext cx="4283970" cy="2141985"/>
          </a:xfrm>
          <a:prstGeom prst="rect">
            <a:avLst/>
          </a:prstGeom>
        </p:spPr>
      </p:pic>
      <p:pic>
        <p:nvPicPr>
          <p:cNvPr id="6" name="Bilde 5" descr="Et bilde som inneholder tekst, shōji, kryssord&#10;&#10;Automatisk generert beskrivelse">
            <a:extLst>
              <a:ext uri="{FF2B5EF4-FFF2-40B4-BE49-F238E27FC236}">
                <a16:creationId xmlns:a16="http://schemas.microsoft.com/office/drawing/2014/main" id="{24D4260A-ABE8-9B40-AA09-2F5B070F2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36" y="4074195"/>
            <a:ext cx="3938988" cy="19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6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A022FB-04E5-AC4E-9DB2-C9F0EEF8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Øvelser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18BDD0-80D9-B14A-B623-DF0007E69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Gitt to matriser A og B: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Spørsmål 1: Hva er dimensjon til C = AB ?</a:t>
            </a:r>
          </a:p>
          <a:p>
            <a:r>
              <a:rPr lang="nb-NO" dirty="0"/>
              <a:t>Spørsmål 2: </a:t>
            </a:r>
            <a:r>
              <a:rPr lang="nb-NO" dirty="0" err="1"/>
              <a:t>Beregn</a:t>
            </a:r>
            <a:r>
              <a:rPr lang="nb-NO" dirty="0"/>
              <a:t> C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87B718E-7300-2845-A06B-9D6AAB5A6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endParaRPr lang="en-GB" noProof="0"/>
          </a:p>
        </p:txBody>
      </p:sp>
      <p:pic>
        <p:nvPicPr>
          <p:cNvPr id="11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0F795D0A-1D00-BB47-9A52-92FB6EAE8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3898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2B437-6519-6948-8B6A-85AF40F6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Øvelser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1D0B6F-9B34-044D-A68B-72B5DAF6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76376"/>
            <a:ext cx="8640960" cy="53684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Beregn verdien for: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8A1D7A8-4A17-A641-8472-B04899041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15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832BF083-D44E-9D40-BC43-31DE6A7A59D9}"/>
                  </a:ext>
                </a:extLst>
              </p:cNvPr>
              <p:cNvSpPr txBox="1"/>
              <p:nvPr/>
            </p:nvSpPr>
            <p:spPr bwMode="white">
              <a:xfrm>
                <a:off x="1115616" y="2420888"/>
                <a:ext cx="3442161" cy="1233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nb-NO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28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nb-NO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nb-NO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sz="2800" dirty="0"/>
                  <a:t>= </a:t>
                </a:r>
                <a:r>
                  <a:rPr lang="nb-NO" sz="2800">
                    <a:solidFill>
                      <a:srgbClr val="00B050"/>
                    </a:solidFill>
                  </a:rPr>
                  <a:t>? </a:t>
                </a:r>
                <a:endParaRPr lang="nb-NO" sz="2800" baseline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832BF083-D44E-9D40-BC43-31DE6A7A5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115616" y="2420888"/>
                <a:ext cx="3442161" cy="1233479"/>
              </a:xfrm>
              <a:prstGeom prst="rect">
                <a:avLst/>
              </a:prstGeom>
              <a:blipFill>
                <a:blip r:embed="rId2"/>
                <a:stretch>
                  <a:fillRect r="-53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Sylinder 5">
            <a:extLst>
              <a:ext uri="{FF2B5EF4-FFF2-40B4-BE49-F238E27FC236}">
                <a16:creationId xmlns:a16="http://schemas.microsoft.com/office/drawing/2014/main" id="{74FB8B85-8C0E-9044-8558-302EBDF7F517}"/>
              </a:ext>
            </a:extLst>
          </p:cNvPr>
          <p:cNvSpPr txBox="1"/>
          <p:nvPr/>
        </p:nvSpPr>
        <p:spPr bwMode="white">
          <a:xfrm>
            <a:off x="4825611" y="976211"/>
            <a:ext cx="4320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400" dirty="0"/>
              <a:t>T står for "transpose", og forvandler rader til kolonner (og vice versa)</a:t>
            </a:r>
            <a:endParaRPr lang="nb-NO" sz="2400" baseline="0" dirty="0"/>
          </a:p>
        </p:txBody>
      </p:sp>
      <p:cxnSp>
        <p:nvCxnSpPr>
          <p:cNvPr id="8" name="Rett pil 7">
            <a:extLst>
              <a:ext uri="{FF2B5EF4-FFF2-40B4-BE49-F238E27FC236}">
                <a16:creationId xmlns:a16="http://schemas.microsoft.com/office/drawing/2014/main" id="{28B6B0EF-2837-DF46-AA65-F57340266408}"/>
              </a:ext>
            </a:extLst>
          </p:cNvPr>
          <p:cNvCxnSpPr>
            <a:cxnSpLocks/>
          </p:cNvCxnSpPr>
          <p:nvPr/>
        </p:nvCxnSpPr>
        <p:spPr bwMode="auto">
          <a:xfrm flipV="1">
            <a:off x="3347864" y="1258872"/>
            <a:ext cx="1477747" cy="1152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91DC65E4-7CB7-EA43-B7D1-8274F7BC8409}"/>
                  </a:ext>
                </a:extLst>
              </p:cNvPr>
              <p:cNvSpPr txBox="1"/>
              <p:nvPr/>
            </p:nvSpPr>
            <p:spPr bwMode="white">
              <a:xfrm>
                <a:off x="935596" y="3861048"/>
                <a:ext cx="7272808" cy="1228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b-NO" sz="2800" baseline="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b-NO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sz="2800" baseline="0" dirty="0"/>
                  <a:t>=(1*1)</a:t>
                </a:r>
                <a:r>
                  <a:rPr lang="nb-NO" sz="2800" dirty="0"/>
                  <a:t> + (4*0) + (-2*2) = -3</a:t>
                </a:r>
                <a:endParaRPr lang="nb-NO" sz="2800" baseline="0" dirty="0"/>
              </a:p>
            </p:txBody>
          </p:sp>
        </mc:Choice>
        <mc:Fallback xmlns=""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91DC65E4-7CB7-EA43-B7D1-8274F7BC8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935596" y="3861048"/>
                <a:ext cx="7272808" cy="1228926"/>
              </a:xfrm>
              <a:prstGeom prst="rect">
                <a:avLst/>
              </a:prstGeom>
              <a:blipFill>
                <a:blip r:embed="rId3"/>
                <a:stretch>
                  <a:fillRect l="-1745" b="-51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e 13">
            <a:extLst>
              <a:ext uri="{FF2B5EF4-FFF2-40B4-BE49-F238E27FC236}">
                <a16:creationId xmlns:a16="http://schemas.microsoft.com/office/drawing/2014/main" id="{A3EE76B4-7029-2742-B432-3160BE8F3830}"/>
              </a:ext>
            </a:extLst>
          </p:cNvPr>
          <p:cNvGrpSpPr/>
          <p:nvPr/>
        </p:nvGrpSpPr>
        <p:grpSpPr>
          <a:xfrm>
            <a:off x="562360" y="4822551"/>
            <a:ext cx="7636419" cy="1639140"/>
            <a:chOff x="562360" y="4822551"/>
            <a:chExt cx="7636419" cy="1639140"/>
          </a:xfrm>
        </p:grpSpPr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457C549B-5723-2D4A-A438-2E961E50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5094" y="5296655"/>
              <a:ext cx="5393685" cy="1165036"/>
            </a:xfrm>
            <a:prstGeom prst="rect">
              <a:avLst/>
            </a:prstGeom>
          </p:spPr>
        </p:pic>
        <p:cxnSp>
          <p:nvCxnSpPr>
            <p:cNvPr id="11" name="Rett pil 10">
              <a:extLst>
                <a:ext uri="{FF2B5EF4-FFF2-40B4-BE49-F238E27FC236}">
                  <a16:creationId xmlns:a16="http://schemas.microsoft.com/office/drawing/2014/main" id="{0B40EDF5-2D6B-914C-A815-380F57FAB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75656" y="4822551"/>
              <a:ext cx="1224136" cy="6946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Plassholder for innhold 2">
              <a:extLst>
                <a:ext uri="{FF2B5EF4-FFF2-40B4-BE49-F238E27FC236}">
                  <a16:creationId xmlns:a16="http://schemas.microsoft.com/office/drawing/2014/main" id="{4CB44484-40B5-1143-B3B1-E8E0A38C98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2360" y="5133767"/>
              <a:ext cx="1615988" cy="53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50000"/>
                </a:spcBef>
                <a:spcAft>
                  <a:spcPct val="0"/>
                </a:spcAft>
                <a:buSzPct val="80000"/>
                <a:buFont typeface="Times New Roman" pitchFamily="18" charset="0"/>
                <a:buChar char="►"/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93763" indent="-4191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▪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1230313" indent="-3810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◦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22425" indent="-3810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·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06600" indent="-3810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75000"/>
                <a:buChar char="▫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463800" indent="-3810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75000"/>
                <a:buChar char="▫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21000" indent="-3810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75000"/>
                <a:buChar char="▫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378200" indent="-3810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75000"/>
                <a:buChar char="▫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35400" indent="-3810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75000"/>
                <a:buChar char="▫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Times New Roman" pitchFamily="18" charset="0"/>
                <a:buNone/>
              </a:pPr>
              <a:r>
                <a:rPr lang="nb-NO" kern="0" dirty="0"/>
                <a:t>Eller med </a:t>
              </a:r>
              <a:r>
                <a:rPr lang="nb-NO" kern="0" dirty="0" err="1"/>
                <a:t>NumPy</a:t>
              </a:r>
              <a:r>
                <a:rPr lang="nb-NO" kern="0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2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CC2259-2141-4642-906B-4AF038FB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lineær algebra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BEAB9F-C4B0-5948-8567-8CB2FD198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Hvorfor er det nyttig?</a:t>
            </a:r>
          </a:p>
          <a:p>
            <a:r>
              <a:rPr lang="nb-NO" dirty="0"/>
              <a:t>Vi kan skrive formelen for logistisk regresjon slik: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2000" dirty="0"/>
          </a:p>
          <a:p>
            <a:r>
              <a:rPr lang="nb-NO" dirty="0"/>
              <a:t>Men det er lettere slik: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99B1AF8-1BA3-EF44-B8F7-2C8E184FE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16</a:t>
            </a:fld>
            <a:endParaRPr lang="en-GB" noProof="0"/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81B81F81-6A54-974C-B3D2-972EC11A5902}"/>
              </a:ext>
            </a:extLst>
          </p:cNvPr>
          <p:cNvGrpSpPr/>
          <p:nvPr/>
        </p:nvGrpSpPr>
        <p:grpSpPr>
          <a:xfrm>
            <a:off x="3635896" y="2708920"/>
            <a:ext cx="5598622" cy="1468016"/>
            <a:chOff x="3635896" y="2708920"/>
            <a:chExt cx="5598622" cy="1468016"/>
          </a:xfrm>
        </p:grpSpPr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EF0A88AD-B840-BB49-8382-CFA31CAC5727}"/>
                </a:ext>
              </a:extLst>
            </p:cNvPr>
            <p:cNvSpPr/>
            <p:nvPr/>
          </p:nvSpPr>
          <p:spPr bwMode="auto">
            <a:xfrm>
              <a:off x="6804248" y="2746550"/>
              <a:ext cx="360040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4E19695C-CF48-E74C-8EF2-07987CC62349}"/>
                </a:ext>
              </a:extLst>
            </p:cNvPr>
            <p:cNvSpPr/>
            <p:nvPr/>
          </p:nvSpPr>
          <p:spPr bwMode="auto">
            <a:xfrm>
              <a:off x="4860032" y="2708920"/>
              <a:ext cx="360040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2BD8CFE2-88AB-634D-A69A-0A3B4E64C90B}"/>
                </a:ext>
              </a:extLst>
            </p:cNvPr>
            <p:cNvSpPr/>
            <p:nvPr/>
          </p:nvSpPr>
          <p:spPr bwMode="auto">
            <a:xfrm>
              <a:off x="3635896" y="2708920"/>
              <a:ext cx="360040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8">
              <a:extLst>
                <a:ext uri="{FF2B5EF4-FFF2-40B4-BE49-F238E27FC236}">
                  <a16:creationId xmlns:a16="http://schemas.microsoft.com/office/drawing/2014/main" id="{639A5E57-3FFD-9348-81BF-6E1B49CEC7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97659" y="3212976"/>
              <a:ext cx="1732817" cy="368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9">
              <a:extLst>
                <a:ext uri="{FF2B5EF4-FFF2-40B4-BE49-F238E27FC236}">
                  <a16:creationId xmlns:a16="http://schemas.microsoft.com/office/drawing/2014/main" id="{CD80406D-2F65-8F43-9D3F-FD668F200203}"/>
                </a:ext>
              </a:extLst>
            </p:cNvPr>
            <p:cNvCxnSpPr>
              <a:cxnSpLocks/>
              <a:stCxn id="18" idx="2"/>
            </p:cNvCxnSpPr>
            <p:nvPr/>
          </p:nvCxnSpPr>
          <p:spPr bwMode="auto">
            <a:xfrm>
              <a:off x="5040052" y="3212976"/>
              <a:ext cx="580782" cy="29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10">
              <a:extLst>
                <a:ext uri="{FF2B5EF4-FFF2-40B4-BE49-F238E27FC236}">
                  <a16:creationId xmlns:a16="http://schemas.microsoft.com/office/drawing/2014/main" id="{E45D99F0-95EA-FE4C-8E81-0118B932700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063254" y="3212976"/>
              <a:ext cx="601696" cy="2536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64878919-A8FE-9349-A88E-EA1F28B39557}"/>
                </a:ext>
              </a:extLst>
            </p:cNvPr>
            <p:cNvSpPr txBox="1"/>
            <p:nvPr/>
          </p:nvSpPr>
          <p:spPr bwMode="white">
            <a:xfrm>
              <a:off x="5598114" y="3345939"/>
              <a:ext cx="363640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/>
                <a:t>Input </a:t>
              </a:r>
              <a:r>
                <a:rPr lang="en-GB" sz="2400" b="1" dirty="0"/>
                <a:t>x</a:t>
              </a:r>
              <a:r>
                <a:rPr lang="en-GB" sz="2400" dirty="0"/>
                <a:t> med </a:t>
              </a:r>
              <a:r>
                <a:rPr lang="en-GB" sz="2400" i="1" dirty="0"/>
                <a:t>n</a:t>
              </a:r>
              <a:r>
                <a:rPr lang="en-GB" sz="2400" dirty="0"/>
                <a:t> (</a:t>
              </a:r>
              <a:r>
                <a:rPr lang="en-GB" sz="2400" dirty="0" err="1"/>
                <a:t>numeriske</a:t>
              </a:r>
              <a:r>
                <a:rPr lang="en-GB" sz="2400" dirty="0"/>
                <a:t>) features</a:t>
              </a:r>
              <a:endParaRPr lang="en-GB" sz="2400" baseline="0" dirty="0"/>
            </a:p>
          </p:txBody>
        </p:sp>
      </p:grpSp>
      <p:sp>
        <p:nvSpPr>
          <p:cNvPr id="26" name="TextBox 13">
            <a:extLst>
              <a:ext uri="{FF2B5EF4-FFF2-40B4-BE49-F238E27FC236}">
                <a16:creationId xmlns:a16="http://schemas.microsoft.com/office/drawing/2014/main" id="{0819503A-2ED5-F149-A4DA-4EE681420D47}"/>
              </a:ext>
            </a:extLst>
          </p:cNvPr>
          <p:cNvSpPr txBox="1"/>
          <p:nvPr/>
        </p:nvSpPr>
        <p:spPr bwMode="white">
          <a:xfrm>
            <a:off x="6294362" y="1237900"/>
            <a:ext cx="3163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/>
              <a:t>skjæringspunktet</a:t>
            </a:r>
            <a:r>
              <a:rPr lang="en-GB" sz="2400" dirty="0"/>
              <a:t> </a:t>
            </a:r>
          </a:p>
        </p:txBody>
      </p:sp>
      <p:cxnSp>
        <p:nvCxnSpPr>
          <p:cNvPr id="27" name="Straight Arrow Connector 17">
            <a:extLst>
              <a:ext uri="{FF2B5EF4-FFF2-40B4-BE49-F238E27FC236}">
                <a16:creationId xmlns:a16="http://schemas.microsoft.com/office/drawing/2014/main" id="{F39EE87C-E3AC-DC4F-8E54-B0385D03429B}"/>
              </a:ext>
            </a:extLst>
          </p:cNvPr>
          <p:cNvCxnSpPr>
            <a:cxnSpLocks/>
          </p:cNvCxnSpPr>
          <p:nvPr/>
        </p:nvCxnSpPr>
        <p:spPr bwMode="auto">
          <a:xfrm flipH="1">
            <a:off x="957969" y="3126189"/>
            <a:ext cx="124301" cy="342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18">
            <a:extLst>
              <a:ext uri="{FF2B5EF4-FFF2-40B4-BE49-F238E27FC236}">
                <a16:creationId xmlns:a16="http://schemas.microsoft.com/office/drawing/2014/main" id="{A676427E-9D3B-2C4F-AFB5-3F43C8AC2F72}"/>
              </a:ext>
            </a:extLst>
          </p:cNvPr>
          <p:cNvSpPr txBox="1"/>
          <p:nvPr/>
        </p:nvSpPr>
        <p:spPr bwMode="white">
          <a:xfrm>
            <a:off x="94801" y="3381477"/>
            <a:ext cx="2301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aseline="0" dirty="0" err="1"/>
              <a:t>Sannsynlighet</a:t>
            </a:r>
            <a:r>
              <a:rPr lang="en-GB" sz="2400" baseline="0" dirty="0"/>
              <a:t> for </a:t>
            </a:r>
            <a:r>
              <a:rPr lang="en-GB" sz="2400" baseline="0" dirty="0" err="1"/>
              <a:t>klassen</a:t>
            </a:r>
            <a:r>
              <a:rPr lang="en-GB" sz="2400" baseline="0" dirty="0"/>
              <a:t> y=1</a:t>
            </a:r>
          </a:p>
        </p:txBody>
      </p:sp>
      <p:sp>
        <p:nvSpPr>
          <p:cNvPr id="30" name="Bue 29">
            <a:extLst>
              <a:ext uri="{FF2B5EF4-FFF2-40B4-BE49-F238E27FC236}">
                <a16:creationId xmlns:a16="http://schemas.microsoft.com/office/drawing/2014/main" id="{68B41BA8-0B23-6B4B-A2B8-90837767CA47}"/>
              </a:ext>
            </a:extLst>
          </p:cNvPr>
          <p:cNvSpPr/>
          <p:nvPr/>
        </p:nvSpPr>
        <p:spPr bwMode="auto">
          <a:xfrm rot="4047115">
            <a:off x="5976764" y="1248402"/>
            <a:ext cx="2051008" cy="1783192"/>
          </a:xfrm>
          <a:prstGeom prst="arc">
            <a:avLst>
              <a:gd name="adj1" fmla="val 16283714"/>
              <a:gd name="adj2" fmla="val 197308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8">
            <a:extLst>
              <a:ext uri="{FF2B5EF4-FFF2-40B4-BE49-F238E27FC236}">
                <a16:creationId xmlns:a16="http://schemas.microsoft.com/office/drawing/2014/main" id="{11EF1E33-5DF7-C443-A1C3-DA77505EEA05}"/>
              </a:ext>
            </a:extLst>
          </p:cNvPr>
          <p:cNvCxnSpPr>
            <a:cxnSpLocks/>
          </p:cNvCxnSpPr>
          <p:nvPr/>
        </p:nvCxnSpPr>
        <p:spPr bwMode="auto">
          <a:xfrm>
            <a:off x="2987824" y="3126189"/>
            <a:ext cx="76726" cy="6707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3">
                <a:extLst>
                  <a:ext uri="{FF2B5EF4-FFF2-40B4-BE49-F238E27FC236}">
                    <a16:creationId xmlns:a16="http://schemas.microsoft.com/office/drawing/2014/main" id="{C0220525-2302-0A4F-A043-CC64D2E13634}"/>
                  </a:ext>
                </a:extLst>
              </p:cNvPr>
              <p:cNvSpPr txBox="1"/>
              <p:nvPr/>
            </p:nvSpPr>
            <p:spPr bwMode="white">
              <a:xfrm>
                <a:off x="2465418" y="3566629"/>
                <a:ext cx="3065058" cy="70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baseline="0" smtClean="0"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4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baseline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baseline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4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baseline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aseline="0" dirty="0"/>
              </a:p>
            </p:txBody>
          </p:sp>
        </mc:Choice>
        <mc:Fallback xmlns="">
          <p:sp>
            <p:nvSpPr>
              <p:cNvPr id="41" name="TextBox 13">
                <a:extLst>
                  <a:ext uri="{FF2B5EF4-FFF2-40B4-BE49-F238E27FC236}">
                    <a16:creationId xmlns:a16="http://schemas.microsoft.com/office/drawing/2014/main" id="{C0220525-2302-0A4F-A043-CC64D2E1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465418" y="3566629"/>
                <a:ext cx="3065058" cy="700063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7">
                <a:extLst>
                  <a:ext uri="{FF2B5EF4-FFF2-40B4-BE49-F238E27FC236}">
                    <a16:creationId xmlns:a16="http://schemas.microsoft.com/office/drawing/2014/main" id="{FD71C82A-6D66-4D4B-88A9-079F6B95ED4F}"/>
                  </a:ext>
                </a:extLst>
              </p:cNvPr>
              <p:cNvSpPr txBox="1"/>
              <p:nvPr/>
            </p:nvSpPr>
            <p:spPr bwMode="white">
              <a:xfrm>
                <a:off x="964591" y="2708920"/>
                <a:ext cx="7063793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=1)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nb-NO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20" name="TextBox 7">
                <a:extLst>
                  <a:ext uri="{FF2B5EF4-FFF2-40B4-BE49-F238E27FC236}">
                    <a16:creationId xmlns:a16="http://schemas.microsoft.com/office/drawing/2014/main" id="{FD71C82A-6D66-4D4B-88A9-079F6B95E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964591" y="2708920"/>
                <a:ext cx="7063793" cy="430887"/>
              </a:xfrm>
              <a:prstGeom prst="rect">
                <a:avLst/>
              </a:prstGeom>
              <a:blipFill>
                <a:blip r:embed="rId3"/>
                <a:stretch>
                  <a:fillRect l="-539" t="-5882" r="-1077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9">
                <a:extLst>
                  <a:ext uri="{FF2B5EF4-FFF2-40B4-BE49-F238E27FC236}">
                    <a16:creationId xmlns:a16="http://schemas.microsoft.com/office/drawing/2014/main" id="{6726D278-5B65-F744-82C1-AE593C55DA40}"/>
                  </a:ext>
                </a:extLst>
              </p:cNvPr>
              <p:cNvSpPr txBox="1"/>
              <p:nvPr/>
            </p:nvSpPr>
            <p:spPr bwMode="white">
              <a:xfrm>
                <a:off x="964591" y="5351102"/>
                <a:ext cx="3652988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800" b="0" i="1" baseline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2800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2800" b="0" i="1" baseline="0" smtClean="0">
                        <a:latin typeface="Cambria Math" panose="02040503050406030204" pitchFamily="18" charset="0"/>
                      </a:rPr>
                      <m:t>=1)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nb-NO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800" b="1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0" baseline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baseline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1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baseline="0" dirty="0"/>
                  <a:t>)</a:t>
                </a:r>
              </a:p>
            </p:txBody>
          </p:sp>
        </mc:Choice>
        <mc:Fallback xmlns="">
          <p:sp>
            <p:nvSpPr>
              <p:cNvPr id="46" name="TextBox 19">
                <a:extLst>
                  <a:ext uri="{FF2B5EF4-FFF2-40B4-BE49-F238E27FC236}">
                    <a16:creationId xmlns:a16="http://schemas.microsoft.com/office/drawing/2014/main" id="{6726D278-5B65-F744-82C1-AE593C55D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964591" y="5351102"/>
                <a:ext cx="3652988" cy="438582"/>
              </a:xfrm>
              <a:prstGeom prst="rect">
                <a:avLst/>
              </a:prstGeom>
              <a:blipFill>
                <a:blip r:embed="rId4"/>
                <a:stretch>
                  <a:fillRect l="-3125" t="-22857" r="-5556" b="-4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0">
                <a:extLst>
                  <a:ext uri="{FF2B5EF4-FFF2-40B4-BE49-F238E27FC236}">
                    <a16:creationId xmlns:a16="http://schemas.microsoft.com/office/drawing/2014/main" id="{DF504A9D-4F4C-2148-BBF2-951B9C4393B9}"/>
                  </a:ext>
                </a:extLst>
              </p:cNvPr>
              <p:cNvSpPr txBox="1"/>
              <p:nvPr/>
            </p:nvSpPr>
            <p:spPr bwMode="white">
              <a:xfrm>
                <a:off x="4809953" y="4835191"/>
                <a:ext cx="6440215" cy="1470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dirty="0" err="1"/>
                  <a:t>h</a:t>
                </a:r>
                <a:r>
                  <a:rPr lang="en-GB" sz="2400" baseline="0" dirty="0" err="1"/>
                  <a:t>vor</a:t>
                </a:r>
                <a:r>
                  <a:rPr lang="en-GB" sz="2400" baseline="0" dirty="0"/>
                  <a:t> </a:t>
                </a:r>
                <a14:m>
                  <m:oMath xmlns:m="http://schemas.openxmlformats.org/officeDocument/2006/math">
                    <m:r>
                      <a:rPr lang="en-GB" sz="2400" b="1" i="0" baseline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GB" sz="2400" b="0" i="0" baseline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baseline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sz="2400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2400" b="0" i="1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baseline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sz="2400" b="0" i="1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0" baseline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GB" sz="2400" b="0" i="1" baseline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baseline="0" dirty="0"/>
              </a:p>
            </p:txBody>
          </p:sp>
        </mc:Choice>
        <mc:Fallback xmlns="">
          <p:sp>
            <p:nvSpPr>
              <p:cNvPr id="47" name="TextBox 20">
                <a:extLst>
                  <a:ext uri="{FF2B5EF4-FFF2-40B4-BE49-F238E27FC236}">
                    <a16:creationId xmlns:a16="http://schemas.microsoft.com/office/drawing/2014/main" id="{DF504A9D-4F4C-2148-BBF2-951B9C439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4809953" y="4835191"/>
                <a:ext cx="6440215" cy="1470403"/>
              </a:xfrm>
              <a:prstGeom prst="rect">
                <a:avLst/>
              </a:prstGeom>
              <a:blipFill>
                <a:blip r:embed="rId5"/>
                <a:stretch>
                  <a:fillRect l="-13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7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BC542-DD32-D748-9053-F433E5CC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lineær algebra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6C83C9-DA8F-294F-AC1F-167276CC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Hvis vi har en datasett </a:t>
            </a:r>
            <a:r>
              <a:rPr lang="nb-NO" b="1" dirty="0" err="1"/>
              <a:t>X</a:t>
            </a:r>
            <a:r>
              <a:rPr lang="nb-NO" dirty="0"/>
              <a:t> med                                             </a:t>
            </a:r>
            <a:r>
              <a:rPr lang="nb-NO" i="1" dirty="0"/>
              <a:t>m</a:t>
            </a:r>
            <a:r>
              <a:rPr lang="nb-NO" dirty="0"/>
              <a:t> eksempler, og hvert eksempel                                           har </a:t>
            </a:r>
            <a:r>
              <a:rPr lang="nb-NO" i="1" dirty="0"/>
              <a:t>n</a:t>
            </a:r>
            <a:r>
              <a:rPr lang="nb-NO" dirty="0"/>
              <a:t> trekk, kan vi representere                                       den som en matrise (</a:t>
            </a:r>
            <a:r>
              <a:rPr lang="nb-NO" i="1" dirty="0" err="1"/>
              <a:t>m</a:t>
            </a:r>
            <a:r>
              <a:rPr lang="nb-NO" dirty="0" err="1"/>
              <a:t>,</a:t>
            </a:r>
            <a:r>
              <a:rPr lang="nb-NO" i="1" dirty="0" err="1"/>
              <a:t>n</a:t>
            </a:r>
            <a:r>
              <a:rPr lang="nb-NO" dirty="0"/>
              <a:t>):</a:t>
            </a:r>
          </a:p>
          <a:p>
            <a:endParaRPr lang="nb-NO" sz="1200" dirty="0"/>
          </a:p>
          <a:p>
            <a:r>
              <a:rPr lang="nb-NO" dirty="0"/>
              <a:t>I </a:t>
            </a:r>
            <a:r>
              <a:rPr lang="nb-NO" dirty="0" err="1"/>
              <a:t>obligen</a:t>
            </a:r>
            <a:r>
              <a:rPr lang="nb-NO" dirty="0"/>
              <a:t> 1b skal dere trene en </a:t>
            </a:r>
            <a:r>
              <a:rPr lang="nb-NO" dirty="0" err="1"/>
              <a:t>språkklassifikator</a:t>
            </a:r>
            <a:r>
              <a:rPr lang="nb-NO" dirty="0"/>
              <a:t>, og </a:t>
            </a:r>
            <a:r>
              <a:rPr lang="nb-NO" dirty="0" err="1"/>
              <a:t>treningsettet</a:t>
            </a:r>
            <a:r>
              <a:rPr lang="nb-NO" dirty="0"/>
              <a:t> vil </a:t>
            </a:r>
            <a:r>
              <a:rPr lang="nb-NO"/>
              <a:t>da representeres </a:t>
            </a:r>
            <a:r>
              <a:rPr lang="nb-NO" dirty="0"/>
              <a:t>som et par (</a:t>
            </a:r>
            <a:r>
              <a:rPr lang="nb-NO" b="1" dirty="0" err="1"/>
              <a:t>X</a:t>
            </a:r>
            <a:r>
              <a:rPr lang="nb-NO" dirty="0"/>
              <a:t>, Y) hvor:</a:t>
            </a:r>
          </a:p>
          <a:p>
            <a:pPr lvl="1"/>
            <a:r>
              <a:rPr lang="nb-NO" b="1" dirty="0" err="1"/>
              <a:t>X</a:t>
            </a:r>
            <a:r>
              <a:rPr lang="nb-NO" dirty="0"/>
              <a:t> er en inputmatrise (</a:t>
            </a:r>
            <a:r>
              <a:rPr lang="nb-NO" i="1" dirty="0" err="1"/>
              <a:t>m</a:t>
            </a:r>
            <a:r>
              <a:rPr lang="nb-NO" dirty="0" err="1"/>
              <a:t>,</a:t>
            </a:r>
            <a:r>
              <a:rPr lang="nb-NO" i="1" dirty="0" err="1"/>
              <a:t>n</a:t>
            </a:r>
            <a:r>
              <a:rPr lang="nb-NO" dirty="0"/>
              <a:t>), hvor </a:t>
            </a:r>
            <a:r>
              <a:rPr lang="nb-NO" i="1" dirty="0"/>
              <a:t>m</a:t>
            </a:r>
            <a:r>
              <a:rPr lang="nb-NO" dirty="0"/>
              <a:t> er antall eksempler (ord), og </a:t>
            </a:r>
            <a:r>
              <a:rPr lang="nb-NO" i="1" dirty="0"/>
              <a:t>n</a:t>
            </a:r>
            <a:r>
              <a:rPr lang="nb-NO" dirty="0"/>
              <a:t> antall (fonetiske) trekk for hvert eksempel</a:t>
            </a:r>
          </a:p>
          <a:p>
            <a:pPr lvl="1"/>
            <a:r>
              <a:rPr lang="nb-NO" dirty="0"/>
              <a:t>Y er en vektor av lengde </a:t>
            </a:r>
            <a:r>
              <a:rPr lang="nb-NO" i="1" dirty="0"/>
              <a:t>m</a:t>
            </a:r>
            <a:r>
              <a:rPr lang="nb-NO" dirty="0"/>
              <a:t> som fastsetter outputklassen for hvert eksempel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2A7D8A-5ECB-5B43-AE9A-E057FEB25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17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5DA4C3C8-C98E-6448-B174-89407B065C2B}"/>
                  </a:ext>
                </a:extLst>
              </p:cNvPr>
              <p:cNvSpPr/>
              <p:nvPr/>
            </p:nvSpPr>
            <p:spPr>
              <a:xfrm>
                <a:off x="5860327" y="1700808"/>
                <a:ext cx="2859885" cy="1226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1.4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</m:e>
                              <m:e>
                                <m: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2.3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8.4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1.3</m:t>
                                </m:r>
                              </m:e>
                              <m:e>
                                <m: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−4.9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5DA4C3C8-C98E-6448-B174-89407B065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327" y="1700808"/>
                <a:ext cx="2859885" cy="1226233"/>
              </a:xfrm>
              <a:prstGeom prst="rect">
                <a:avLst/>
              </a:prstGeom>
              <a:blipFill>
                <a:blip r:embed="rId2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Rett pil 5">
            <a:extLst>
              <a:ext uri="{FF2B5EF4-FFF2-40B4-BE49-F238E27FC236}">
                <a16:creationId xmlns:a16="http://schemas.microsoft.com/office/drawing/2014/main" id="{76325A93-C37F-5E48-99C8-B0A35B6B2B18}"/>
              </a:ext>
            </a:extLst>
          </p:cNvPr>
          <p:cNvCxnSpPr>
            <a:cxnSpLocks/>
          </p:cNvCxnSpPr>
          <p:nvPr/>
        </p:nvCxnSpPr>
        <p:spPr bwMode="auto">
          <a:xfrm>
            <a:off x="5860327" y="1772816"/>
            <a:ext cx="0" cy="11542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5FE9EF5-4201-EF48-B9FC-21910A22D449}"/>
              </a:ext>
            </a:extLst>
          </p:cNvPr>
          <p:cNvSpPr txBox="1"/>
          <p:nvPr/>
        </p:nvSpPr>
        <p:spPr bwMode="white">
          <a:xfrm>
            <a:off x="5638640" y="2873016"/>
            <a:ext cx="4433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2400" i="1" baseline="0" dirty="0"/>
              <a:t>m</a:t>
            </a:r>
          </a:p>
        </p:txBody>
      </p:sp>
      <p:cxnSp>
        <p:nvCxnSpPr>
          <p:cNvPr id="9" name="Rett pil 8">
            <a:extLst>
              <a:ext uri="{FF2B5EF4-FFF2-40B4-BE49-F238E27FC236}">
                <a16:creationId xmlns:a16="http://schemas.microsoft.com/office/drawing/2014/main" id="{6EC455FC-9C64-0D42-91D0-B71C88F070E0}"/>
              </a:ext>
            </a:extLst>
          </p:cNvPr>
          <p:cNvCxnSpPr>
            <a:cxnSpLocks/>
          </p:cNvCxnSpPr>
          <p:nvPr/>
        </p:nvCxnSpPr>
        <p:spPr bwMode="auto">
          <a:xfrm>
            <a:off x="6082011" y="1700808"/>
            <a:ext cx="24352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E80F2C-EE39-344E-BB84-4E41C6B38334}"/>
              </a:ext>
            </a:extLst>
          </p:cNvPr>
          <p:cNvSpPr txBox="1"/>
          <p:nvPr/>
        </p:nvSpPr>
        <p:spPr bwMode="white">
          <a:xfrm>
            <a:off x="8449109" y="1442246"/>
            <a:ext cx="4433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2400" i="1" baseline="0" dirty="0"/>
              <a:t>n</a:t>
            </a:r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84571B8F-8DC3-EA40-98D0-F98EE84D8D01}"/>
              </a:ext>
            </a:extLst>
          </p:cNvPr>
          <p:cNvSpPr/>
          <p:nvPr/>
        </p:nvSpPr>
        <p:spPr bwMode="auto">
          <a:xfrm>
            <a:off x="6082011" y="2017964"/>
            <a:ext cx="2367098" cy="33196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Rett pil 14">
            <a:extLst>
              <a:ext uri="{FF2B5EF4-FFF2-40B4-BE49-F238E27FC236}">
                <a16:creationId xmlns:a16="http://schemas.microsoft.com/office/drawing/2014/main" id="{37214306-0CC2-9244-9E91-D4F4D42B0994}"/>
              </a:ext>
            </a:extLst>
          </p:cNvPr>
          <p:cNvCxnSpPr>
            <a:cxnSpLocks/>
          </p:cNvCxnSpPr>
          <p:nvPr/>
        </p:nvCxnSpPr>
        <p:spPr bwMode="auto">
          <a:xfrm flipV="1">
            <a:off x="7308304" y="1219200"/>
            <a:ext cx="144016" cy="7987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F9FC533-058D-6345-B947-2AE2667D423E}"/>
              </a:ext>
            </a:extLst>
          </p:cNvPr>
          <p:cNvSpPr txBox="1"/>
          <p:nvPr/>
        </p:nvSpPr>
        <p:spPr bwMode="white">
          <a:xfrm>
            <a:off x="6300192" y="347529"/>
            <a:ext cx="21489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2400" baseline="0" dirty="0"/>
              <a:t>Trekkene for eksempel 2</a:t>
            </a:r>
          </a:p>
        </p:txBody>
      </p:sp>
    </p:spTree>
    <p:extLst>
      <p:ext uri="{BB962C8B-B14F-4D97-AF65-F5344CB8AC3E}">
        <p14:creationId xmlns:p14="http://schemas.microsoft.com/office/powerpoint/2010/main" val="2981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3B0496-2BE2-DE41-B362-F52FF3A9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Lynkurs i sannsynlighetsteori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7B4073-68A3-914B-A449-BBFFAC65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Hvorfor bruker vi sannsynligheter? </a:t>
            </a:r>
          </a:p>
          <a:p>
            <a:r>
              <a:rPr lang="nb-NO" dirty="0"/>
              <a:t>Fordi de gjør det mulig å </a:t>
            </a:r>
            <a:r>
              <a:rPr lang="nb-NO" b="1" dirty="0"/>
              <a:t>utrykke usikkerheter </a:t>
            </a:r>
            <a:r>
              <a:rPr lang="nb-NO" dirty="0"/>
              <a:t>og </a:t>
            </a:r>
            <a:r>
              <a:rPr lang="nb-NO" b="1" dirty="0"/>
              <a:t>resonnere</a:t>
            </a:r>
            <a:r>
              <a:rPr lang="nb-NO" dirty="0"/>
              <a:t> </a:t>
            </a:r>
            <a:r>
              <a:rPr lang="nb-NO" b="1" dirty="0"/>
              <a:t>seg fram</a:t>
            </a:r>
            <a:r>
              <a:rPr lang="nb-NO" dirty="0"/>
              <a:t> basert på usikker kunnskap</a:t>
            </a:r>
          </a:p>
          <a:p>
            <a:r>
              <a:rPr lang="nb-NO" dirty="0"/>
              <a:t>Og usikkerhet er overalt i språkteknologi (og AI generelt)!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43FAD1-C293-9F40-81D1-C39808FB0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18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3189C38-051F-5541-AB52-C8F66ABEF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3" b="4918"/>
          <a:stretch/>
        </p:blipFill>
        <p:spPr>
          <a:xfrm>
            <a:off x="113167" y="3610609"/>
            <a:ext cx="8917665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6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D7E16F-9214-FE47-ACF9-7528805D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Sannsynligheter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A602450-5BAB-4F49-B268-B957859D6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24000"/>
                <a:ext cx="8247384" cy="4114800"/>
              </a:xfrm>
            </p:spPr>
            <p:txBody>
              <a:bodyPr/>
              <a:lstStyle/>
              <a:p>
                <a:r>
                  <a:rPr lang="nb-NO" dirty="0"/>
                  <a:t>En </a:t>
                </a:r>
                <a:r>
                  <a:rPr lang="nb-NO" i="1" dirty="0"/>
                  <a:t>sannsynlighetsmassefunksjon P</a:t>
                </a:r>
                <a:r>
                  <a:rPr lang="nb-NO" dirty="0"/>
                  <a:t> (</a:t>
                </a:r>
                <a:r>
                  <a:rPr lang="nb-NO" dirty="0" err="1"/>
                  <a:t>probability</a:t>
                </a:r>
                <a:r>
                  <a:rPr lang="nb-NO" dirty="0"/>
                  <a:t> </a:t>
                </a:r>
                <a:r>
                  <a:rPr lang="nb-NO" dirty="0" err="1"/>
                  <a:t>mass</a:t>
                </a:r>
                <a:r>
                  <a:rPr lang="nb-NO" dirty="0"/>
                  <a:t> </a:t>
                </a:r>
                <a:r>
                  <a:rPr lang="nb-NO" dirty="0" err="1"/>
                  <a:t>function</a:t>
                </a:r>
                <a:r>
                  <a:rPr lang="nb-NO" dirty="0"/>
                  <a:t>, eller PMF) gir oss sannsynligheten knyttet til en bestemt verdi eller hendelse:</a:t>
                </a:r>
              </a:p>
              <a:p>
                <a:pPr lvl="1"/>
                <a:r>
                  <a:rPr lang="nb-NO" dirty="0"/>
                  <a:t>P(terning=4) = 1/6</a:t>
                </a:r>
              </a:p>
              <a:p>
                <a:pPr lvl="1"/>
                <a:r>
                  <a:rPr lang="nb-NO" dirty="0"/>
                  <a:t>P(ord="kvantemekanikk") = 1.2E-12</a:t>
                </a:r>
              </a:p>
              <a:p>
                <a:r>
                  <a:rPr lang="nb-NO" dirty="0"/>
                  <a:t>Aksiomer: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    ∀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mulige</m:t>
                    </m:r>
                    <m:r>
                      <a:rPr lang="nb-NO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verdier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b-NO" b="0" dirty="0"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nb-NO" dirty="0"/>
                  <a:t>  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A602450-5BAB-4F49-B268-B957859D6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24000"/>
                <a:ext cx="8247384" cy="4114800"/>
              </a:xfrm>
              <a:blipFill>
                <a:blip r:embed="rId3"/>
                <a:stretch>
                  <a:fillRect l="-462" t="-1235" b="-12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4029B91-DBC4-3444-96BA-15FF58DB8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CE8A091-C37D-C541-9B59-83187C046A63}"/>
              </a:ext>
            </a:extLst>
          </p:cNvPr>
          <p:cNvSpPr txBox="1"/>
          <p:nvPr/>
        </p:nvSpPr>
        <p:spPr bwMode="white">
          <a:xfrm>
            <a:off x="1331640" y="5334000"/>
            <a:ext cx="756084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400" baseline="0" dirty="0"/>
              <a:t>Dette her en veldig uformell innføring! En grundigere gjennomgang burde starte med </a:t>
            </a:r>
            <a:r>
              <a:rPr lang="nb-NO" sz="2400" b="1" baseline="0" dirty="0" err="1"/>
              <a:t>utfallrom</a:t>
            </a:r>
            <a:r>
              <a:rPr lang="nb-NO" sz="2400" baseline="0" dirty="0"/>
              <a:t> og hvordan </a:t>
            </a:r>
            <a:r>
              <a:rPr lang="nb-NO" sz="2400" b="1" baseline="0" dirty="0"/>
              <a:t>tilfeldige variabler </a:t>
            </a:r>
            <a:r>
              <a:rPr lang="nb-NO" sz="2400" baseline="0" dirty="0"/>
              <a:t>kan defineres basert på disse</a:t>
            </a:r>
          </a:p>
        </p:txBody>
      </p:sp>
    </p:spTree>
    <p:extLst>
      <p:ext uri="{BB962C8B-B14F-4D97-AF65-F5344CB8AC3E}">
        <p14:creationId xmlns:p14="http://schemas.microsoft.com/office/powerpoint/2010/main" val="3727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Oblig 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Hust</a:t>
            </a:r>
            <a:r>
              <a:rPr lang="en-GB" dirty="0"/>
              <a:t> </a:t>
            </a:r>
            <a:r>
              <a:rPr lang="en-GB" dirty="0" err="1"/>
              <a:t>Oblig</a:t>
            </a:r>
            <a:r>
              <a:rPr lang="en-GB" dirty="0"/>
              <a:t> 1b!  </a:t>
            </a:r>
            <a:r>
              <a:rPr lang="en-GB" b="1" dirty="0" err="1"/>
              <a:t>Innleveringsfrist</a:t>
            </a:r>
            <a:r>
              <a:rPr lang="en-GB"/>
              <a:t>: 1. april, </a:t>
            </a:r>
            <a:r>
              <a:rPr lang="en-GB" dirty="0"/>
              <a:t>kl. 23:59</a:t>
            </a:r>
          </a:p>
          <a:p>
            <a:r>
              <a:rPr lang="en-GB" dirty="0"/>
              <a:t>To </a:t>
            </a:r>
            <a:r>
              <a:rPr lang="en-GB" dirty="0" err="1"/>
              <a:t>deler</a:t>
            </a:r>
            <a:r>
              <a:rPr lang="en-GB" dirty="0"/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8" y="3282082"/>
            <a:ext cx="4514850" cy="25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" y="3504356"/>
            <a:ext cx="4724400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41" y="3718024"/>
            <a:ext cx="4429125" cy="276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41" y="4422686"/>
            <a:ext cx="4048125" cy="247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16" y="3957790"/>
            <a:ext cx="4210050" cy="276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760" y="4205440"/>
            <a:ext cx="3429000" cy="266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1852662" y="4422686"/>
            <a:ext cx="1512168" cy="2606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400926" y="4317042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400926" y="4533042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400926" y="4101042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400926" y="3858146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400926" y="3642122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400926" y="3426098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73670" y="3074442"/>
            <a:ext cx="1778991" cy="1719808"/>
          </a:xfrm>
          <a:prstGeom prst="rect">
            <a:avLst/>
          </a:prstGeom>
          <a:solidFill>
            <a:schemeClr val="bg2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 bwMode="white">
          <a:xfrm>
            <a:off x="1270070" y="4977080"/>
            <a:ext cx="32244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= Gitt den </a:t>
            </a:r>
            <a:r>
              <a:rPr lang="en-GB" i="1"/>
              <a:t>fonetiske transkripsjonen </a:t>
            </a:r>
            <a:r>
              <a:rPr lang="en-GB"/>
              <a:t>av et ord, modellen skal predikere </a:t>
            </a:r>
            <a:r>
              <a:rPr lang="en-GB" i="1"/>
              <a:t>hvilket språk </a:t>
            </a:r>
            <a:r>
              <a:rPr lang="en-GB"/>
              <a:t>ordet hører til</a:t>
            </a:r>
            <a:endParaRPr lang="en-GB" baseline="0" dirty="0"/>
          </a:p>
        </p:txBody>
      </p:sp>
      <p:grpSp>
        <p:nvGrpSpPr>
          <p:cNvPr id="42" name="Group 41"/>
          <p:cNvGrpSpPr/>
          <p:nvPr/>
        </p:nvGrpSpPr>
        <p:grpSpPr>
          <a:xfrm>
            <a:off x="5451225" y="3876423"/>
            <a:ext cx="2959853" cy="1607743"/>
            <a:chOff x="5451225" y="3876423"/>
            <a:chExt cx="2959853" cy="1607743"/>
          </a:xfrm>
        </p:grpSpPr>
        <p:sp>
          <p:nvSpPr>
            <p:cNvPr id="35" name="Rectangle 34"/>
            <p:cNvSpPr/>
            <p:nvPr/>
          </p:nvSpPr>
          <p:spPr>
            <a:xfrm>
              <a:off x="5451225" y="4160727"/>
              <a:ext cx="295985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/>
                <a:t>“Den formelle eieren av krokodillene er &lt;PER&gt;René Hedegaard&lt;/PER&gt; i &lt;ORG&gt;Krokodillezoo&lt;/ORG&gt; i &lt;GPE&gt;Danmark&lt;/GPE&gt;”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623278" y="3876423"/>
              <a:ext cx="36954" cy="3290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/>
          <p:cNvGrpSpPr/>
          <p:nvPr/>
        </p:nvGrpSpPr>
        <p:grpSpPr>
          <a:xfrm>
            <a:off x="5065894" y="2486050"/>
            <a:ext cx="3682291" cy="3954763"/>
            <a:chOff x="5065894" y="2486050"/>
            <a:chExt cx="3682291" cy="3954763"/>
          </a:xfrm>
        </p:grpSpPr>
        <p:sp>
          <p:nvSpPr>
            <p:cNvPr id="32" name="TextBox 31"/>
            <p:cNvSpPr txBox="1"/>
            <p:nvPr/>
          </p:nvSpPr>
          <p:spPr bwMode="white">
            <a:xfrm>
              <a:off x="5065894" y="2486050"/>
              <a:ext cx="36004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514350" indent="-514350">
                <a:buFont typeface="+mj-lt"/>
                <a:buAutoNum type="arabicPeriod" startAt="2"/>
              </a:pPr>
              <a:r>
                <a:rPr lang="en-GB" sz="2200" baseline="0"/>
                <a:t>Sekvensmodeller</a:t>
              </a:r>
              <a:endParaRPr lang="en-GB" sz="2200" baseline="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31415" y="3074442"/>
              <a:ext cx="31057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/>
                <a:t>“Den formelle eieren av krokodillene er René Hedegaard i Krokodillezoo i Danmark” </a:t>
              </a:r>
            </a:p>
          </p:txBody>
        </p:sp>
        <p:sp>
          <p:nvSpPr>
            <p:cNvPr id="39" name="TextBox 38"/>
            <p:cNvSpPr txBox="1"/>
            <p:nvPr/>
          </p:nvSpPr>
          <p:spPr bwMode="white">
            <a:xfrm>
              <a:off x="5065894" y="5732927"/>
              <a:ext cx="368229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/>
                <a:t>= </a:t>
              </a:r>
              <a:r>
                <a:rPr lang="en-GB" dirty="0" err="1"/>
                <a:t>Gitt</a:t>
              </a:r>
              <a:r>
                <a:rPr lang="en-GB" dirty="0"/>
                <a:t> en </a:t>
              </a:r>
              <a:r>
                <a:rPr lang="en-GB" dirty="0" err="1"/>
                <a:t>tekst</a:t>
              </a:r>
              <a:r>
                <a:rPr lang="en-GB" dirty="0"/>
                <a:t>, </a:t>
              </a:r>
              <a:r>
                <a:rPr lang="en-GB" dirty="0" err="1"/>
                <a:t>modellen</a:t>
              </a:r>
              <a:r>
                <a:rPr lang="en-GB" dirty="0"/>
                <a:t> </a:t>
              </a:r>
              <a:r>
                <a:rPr lang="en-GB" dirty="0" err="1"/>
                <a:t>skal</a:t>
              </a:r>
              <a:r>
                <a:rPr lang="en-GB" dirty="0"/>
                <a:t> </a:t>
              </a:r>
              <a:r>
                <a:rPr lang="en-GB" dirty="0" err="1"/>
                <a:t>finne</a:t>
              </a:r>
              <a:r>
                <a:rPr lang="en-GB" dirty="0"/>
                <a:t> </a:t>
              </a:r>
              <a:r>
                <a:rPr lang="en-GB" dirty="0" err="1"/>
                <a:t>ut</a:t>
              </a:r>
              <a:r>
                <a:rPr lang="en-GB" dirty="0"/>
                <a:t> de </a:t>
              </a:r>
              <a:r>
                <a:rPr lang="en-GB" i="1" dirty="0" err="1"/>
                <a:t>navngitte</a:t>
              </a:r>
              <a:r>
                <a:rPr lang="en-GB" i="1" dirty="0"/>
                <a:t> </a:t>
              </a:r>
              <a:r>
                <a:rPr lang="en-GB" i="1" dirty="0" err="1"/>
                <a:t>entitetene</a:t>
              </a:r>
              <a:endParaRPr lang="en-GB" i="1" baseline="0" dirty="0"/>
            </a:p>
          </p:txBody>
        </p:sp>
      </p:grpSp>
      <p:sp>
        <p:nvSpPr>
          <p:cNvPr id="45" name="TextBox 44"/>
          <p:cNvSpPr txBox="1"/>
          <p:nvPr/>
        </p:nvSpPr>
        <p:spPr bwMode="white">
          <a:xfrm>
            <a:off x="808546" y="2494057"/>
            <a:ext cx="3600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200" baseline="0"/>
              <a:t>Logistisk regresjon</a:t>
            </a:r>
            <a:endParaRPr lang="en-GB" sz="2200" baseline="0" dirty="0"/>
          </a:p>
        </p:txBody>
      </p:sp>
    </p:spTree>
    <p:extLst>
      <p:ext uri="{BB962C8B-B14F-4D97-AF65-F5344CB8AC3E}">
        <p14:creationId xmlns:p14="http://schemas.microsoft.com/office/powerpoint/2010/main" val="29280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8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2121C9-1F9B-5049-B05C-93738FA3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og betingede sannsynligheter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7EB64F4-4851-7C4F-9540-C80514E7F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24000"/>
                <a:ext cx="8247384" cy="4114800"/>
              </a:xfrm>
            </p:spPr>
            <p:txBody>
              <a:bodyPr/>
              <a:lstStyle/>
              <a:p>
                <a:r>
                  <a:rPr lang="nb-NO" dirty="0"/>
                  <a:t>Vi må ofte jobbe med flere variabler samtidig, som for eksempel P(</a:t>
                </a:r>
                <a:r>
                  <a:rPr lang="nb-NO" i="1" dirty="0"/>
                  <a:t>ord</a:t>
                </a:r>
                <a:r>
                  <a:rPr lang="nb-NO" i="1" baseline="-25000" dirty="0"/>
                  <a:t>t-1</a:t>
                </a:r>
                <a:r>
                  <a:rPr lang="nb-NO" dirty="0"/>
                  <a:t>="en", </a:t>
                </a:r>
                <a:r>
                  <a:rPr lang="nb-NO" i="1" dirty="0" err="1"/>
                  <a:t>ord</a:t>
                </a:r>
                <a:r>
                  <a:rPr lang="nb-NO" i="1" baseline="-25000" dirty="0" err="1"/>
                  <a:t>t</a:t>
                </a:r>
                <a:r>
                  <a:rPr lang="nb-NO" dirty="0"/>
                  <a:t>="maler)</a:t>
                </a:r>
              </a:p>
              <a:p>
                <a:pPr lvl="1"/>
                <a:r>
                  <a:rPr lang="nb-NO" dirty="0"/>
                  <a:t>Det kalles en </a:t>
                </a:r>
                <a:r>
                  <a:rPr lang="nb-NO" b="1" dirty="0"/>
                  <a:t>felles sannsynlighet </a:t>
                </a:r>
                <a:r>
                  <a:rPr lang="nb-NO" dirty="0"/>
                  <a:t>(joint </a:t>
                </a:r>
                <a:r>
                  <a:rPr lang="nb-NO" dirty="0" err="1"/>
                  <a:t>probability</a:t>
                </a:r>
                <a:r>
                  <a:rPr lang="nb-NO" dirty="0"/>
                  <a:t>), og skrives P(</a:t>
                </a:r>
                <a:r>
                  <a:rPr lang="nb-NO" dirty="0" err="1"/>
                  <a:t>X</a:t>
                </a:r>
                <a:r>
                  <a:rPr lang="nb-NO" dirty="0"/>
                  <a:t>, Y)</a:t>
                </a:r>
              </a:p>
              <a:p>
                <a:pPr lvl="1"/>
                <a:r>
                  <a:rPr lang="nb-NO" dirty="0"/>
                  <a:t>Hvis de to hendelser er uavhengig, P(X,Y) = P(</a:t>
                </a:r>
                <a:r>
                  <a:rPr lang="nb-NO" dirty="0" err="1"/>
                  <a:t>X</a:t>
                </a:r>
                <a:r>
                  <a:rPr lang="nb-NO" dirty="0"/>
                  <a:t>) P(Y)</a:t>
                </a:r>
              </a:p>
              <a:p>
                <a:r>
                  <a:rPr lang="nb-NO" dirty="0"/>
                  <a:t>Et annet begrep er den </a:t>
                </a:r>
                <a:r>
                  <a:rPr lang="nb-NO" b="1" dirty="0"/>
                  <a:t>betingede sannsynligheten </a:t>
                </a:r>
                <a:r>
                  <a:rPr lang="nb-NO" dirty="0"/>
                  <a:t>P(</a:t>
                </a:r>
                <a:r>
                  <a:rPr lang="nb-NO" i="1" dirty="0" err="1"/>
                  <a:t>X</a:t>
                </a:r>
                <a:r>
                  <a:rPr lang="nb-NO" i="1" dirty="0"/>
                  <a:t> </a:t>
                </a:r>
                <a:r>
                  <a:rPr lang="nb-NO" dirty="0"/>
                  <a:t>| Y) for </a:t>
                </a:r>
                <a:r>
                  <a:rPr lang="nb-NO" dirty="0" err="1"/>
                  <a:t>X</a:t>
                </a:r>
                <a:r>
                  <a:rPr lang="nb-NO" dirty="0"/>
                  <a:t> </a:t>
                </a:r>
                <a:r>
                  <a:rPr lang="nb-NO" u="sng" dirty="0"/>
                  <a:t>gitt</a:t>
                </a:r>
                <a:r>
                  <a:rPr lang="nb-NO" dirty="0"/>
                  <a:t> en annen informasjon </a:t>
                </a:r>
                <a:r>
                  <a:rPr lang="nb-NO" i="1" dirty="0"/>
                  <a:t>Y</a:t>
                </a:r>
                <a:r>
                  <a:rPr lang="nb-NO" dirty="0"/>
                  <a:t> ("evidensen")</a:t>
                </a:r>
              </a:p>
              <a:p>
                <a:r>
                  <a:rPr lang="nb-NO" dirty="0"/>
                  <a:t>Felles og betingede sannsynligheter er tett koblet: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/>
                  <a:t>, eller omvendt: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7EB64F4-4851-7C4F-9540-C80514E7F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24000"/>
                <a:ext cx="8247384" cy="4114800"/>
              </a:xfrm>
              <a:blipFill>
                <a:blip r:embed="rId2"/>
                <a:stretch>
                  <a:fillRect l="-462" t="-12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F21A97-5CB7-2740-9F03-85444FADB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308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B522E7-7C07-AC4A-9E7B-8765C6C2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Marginalisering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95C0E9B4-E20B-964D-B835-E5D61407C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La oss si at vi har felles sannsynligheter P(X,Y), og vi ønsker å beregne P(</a:t>
                </a:r>
                <a:r>
                  <a:rPr lang="nb-NO" dirty="0" err="1"/>
                  <a:t>X</a:t>
                </a:r>
                <a:r>
                  <a:rPr lang="nb-NO" dirty="0"/>
                  <a:t>). Hvordan gjør vi det?</a:t>
                </a:r>
              </a:p>
              <a:p>
                <a:r>
                  <a:rPr lang="nb-NO" dirty="0"/>
                  <a:t>Vi kan bruke </a:t>
                </a:r>
                <a:r>
                  <a:rPr lang="nb-NO" b="1" dirty="0"/>
                  <a:t>marginalisering</a:t>
                </a:r>
                <a:r>
                  <a:rPr lang="nb-NO" dirty="0"/>
                  <a:t> (også kalt "summing </a:t>
                </a:r>
                <a:r>
                  <a:rPr lang="nb-NO" dirty="0" err="1"/>
                  <a:t>out</a:t>
                </a:r>
                <a:r>
                  <a:rPr lang="nb-NO" dirty="0"/>
                  <a:t>"):</a:t>
                </a:r>
              </a:p>
              <a:p>
                <a:pPr marL="0" indent="0">
                  <a:buNone/>
                </a:pPr>
                <a:r>
                  <a:rPr lang="nb-NO" sz="2800" dirty="0"/>
                  <a:t>	 </a:t>
                </a:r>
                <a14:m>
                  <m:oMath xmlns:m="http://schemas.openxmlformats.org/officeDocument/2006/math">
                    <m:r>
                      <a:rPr lang="nb-NO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nb-NO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nb-NO" sz="2800" dirty="0"/>
              </a:p>
              <a:p>
                <a:endParaRPr lang="nb-NO" sz="1600" dirty="0"/>
              </a:p>
              <a:p>
                <a:r>
                  <a:rPr lang="nb-NO" b="1" dirty="0"/>
                  <a:t>Eksempel</a:t>
                </a:r>
                <a:r>
                  <a:rPr lang="nb-NO" dirty="0"/>
                  <a:t>: Vi har </a:t>
                </a:r>
                <a:r>
                  <a:rPr lang="nb-NO" dirty="0" err="1"/>
                  <a:t>bigramsannsynligheter</a:t>
                </a:r>
                <a:r>
                  <a:rPr lang="nb-NO" dirty="0"/>
                  <a:t> P(</a:t>
                </a:r>
                <a:r>
                  <a:rPr lang="nb-NO" i="1" dirty="0"/>
                  <a:t>ord</a:t>
                </a:r>
                <a:r>
                  <a:rPr lang="nb-NO" i="1" baseline="-25000" dirty="0"/>
                  <a:t>t-1</a:t>
                </a:r>
                <a:r>
                  <a:rPr lang="nb-NO" i="1" dirty="0"/>
                  <a:t>, </a:t>
                </a:r>
                <a:r>
                  <a:rPr lang="nb-NO" i="1" dirty="0" err="1"/>
                  <a:t>ord</a:t>
                </a:r>
                <a:r>
                  <a:rPr lang="nb-NO" i="1" baseline="-25000" dirty="0" err="1"/>
                  <a:t>t</a:t>
                </a:r>
                <a:r>
                  <a:rPr lang="nb-NO" dirty="0"/>
                  <a:t>) og vi ønsker </a:t>
                </a:r>
                <a:r>
                  <a:rPr lang="nb-NO" dirty="0" err="1"/>
                  <a:t>unigramsannsynligheter</a:t>
                </a:r>
                <a:r>
                  <a:rPr lang="nb-NO" dirty="0"/>
                  <a:t> P(</a:t>
                </a:r>
                <a:r>
                  <a:rPr lang="nb-NO" i="1" dirty="0" err="1"/>
                  <a:t>ord</a:t>
                </a:r>
                <a:r>
                  <a:rPr lang="nb-NO" i="1" baseline="-25000" dirty="0" err="1"/>
                  <a:t>t</a:t>
                </a:r>
                <a:r>
                  <a:rPr lang="nb-NO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𝑜𝑟𝑑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𝑜𝑟𝑑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𝑜𝑟𝑑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95C0E9B4-E20B-964D-B835-E5D61407C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1" t="-1235" b="-469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CB6F0C-99EA-254E-A9D8-6975B6D8B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327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5422-D3BA-4F43-A95F-9D4C0441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Øvelser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6D627-EAF4-4441-B1DD-33C7C44C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55" y="1700808"/>
            <a:ext cx="7929645" cy="2448272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Sannsynligheten for regnvær i dag er 55% hvis man er i Bergen, og 30% hvis man er et annet sted i Norge</a:t>
            </a:r>
          </a:p>
          <a:p>
            <a:pPr marL="0" indent="0">
              <a:buNone/>
            </a:pPr>
            <a:r>
              <a:rPr lang="nb-NO"/>
              <a:t>Hva er sansynnlighet for at det skal regne, gitt at det er 15% sjanse for at jeg befinner meg i Bergen i dag?</a:t>
            </a:r>
          </a:p>
          <a:p>
            <a:pPr marL="0" indent="0">
              <a:buNone/>
            </a:pPr>
            <a:r>
              <a:rPr lang="nb-NO" b="1"/>
              <a:t>Bruk formler for å komme til svaret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EB0D3-DDE8-431F-B37F-6FCA1010D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22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7A527E-923E-43EF-88A9-E56B028481A3}"/>
                  </a:ext>
                </a:extLst>
              </p:cNvPr>
              <p:cNvSpPr txBox="1"/>
              <p:nvPr/>
            </p:nvSpPr>
            <p:spPr bwMode="white">
              <a:xfrm>
                <a:off x="1619672" y="4363593"/>
                <a:ext cx="5328592" cy="2229585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b-NO" sz="2800" baseline="0"/>
                  <a:t>Husk: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sz="28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baseline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800" b="0" i="1" baseline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800" b="0" i="1" baseline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nb-NO" sz="28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baseline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8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800" b="0" i="1" baseline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sz="2800" baseline="0"/>
              </a:p>
              <a:p>
                <a:r>
                  <a:rPr lang="nb-NO" sz="2800"/>
                  <a:t>Og:</a:t>
                </a:r>
                <a:endParaRPr lang="nb-NO" sz="2800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b-NO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7A527E-923E-43EF-88A9-E56B02848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619672" y="4363593"/>
                <a:ext cx="5328592" cy="2229585"/>
              </a:xfrm>
              <a:prstGeom prst="rect">
                <a:avLst/>
              </a:prstGeom>
              <a:blipFill>
                <a:blip r:embed="rId2"/>
                <a:stretch>
                  <a:fillRect l="-2283" t="-2717"/>
                </a:stretch>
              </a:blipFill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71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E88268-208A-A44D-A23B-707A984B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Bayes</a:t>
            </a:r>
            <a:r>
              <a:rPr lang="nb-NO" dirty="0"/>
              <a:t>' setningen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CD086BC7-DACC-4A41-9254-30BB15F4A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24000"/>
                <a:ext cx="8892480" cy="10080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En siste operasjon som er sentralt i statistikk er </a:t>
                </a:r>
                <a:r>
                  <a:rPr lang="nb-NO" dirty="0" err="1"/>
                  <a:t>Bayes</a:t>
                </a:r>
                <a:r>
                  <a:rPr lang="nb-NO" dirty="0"/>
                  <a:t>' setning, som gjør det mulig å "snu" en betinget sannsynlighet: </a:t>
                </a:r>
              </a:p>
              <a:p>
                <a:endParaRPr lang="nb-NO" dirty="0"/>
              </a:p>
              <a:p>
                <a:pPr marL="4746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) =  </m:t>
                      </m:r>
                      <m:f>
                        <m:f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b-NO" sz="2800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CD086BC7-DACC-4A41-9254-30BB15F4A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24000"/>
                <a:ext cx="8892480" cy="1008064"/>
              </a:xfrm>
              <a:blipFill>
                <a:blip r:embed="rId2"/>
                <a:stretch>
                  <a:fillRect l="-999" t="-5063" b="-1379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C8BBF3-310A-7745-B614-E16B70DAB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23</a:t>
            </a:fld>
            <a:endParaRPr lang="en-GB" noProof="0"/>
          </a:p>
        </p:txBody>
      </p: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E27003A7-0892-D74D-A2B7-8EACFF0C5D23}"/>
              </a:ext>
            </a:extLst>
          </p:cNvPr>
          <p:cNvGrpSpPr/>
          <p:nvPr/>
        </p:nvGrpSpPr>
        <p:grpSpPr>
          <a:xfrm>
            <a:off x="5580112" y="2852936"/>
            <a:ext cx="3312368" cy="2245876"/>
            <a:chOff x="5580112" y="2852936"/>
            <a:chExt cx="3312368" cy="2245876"/>
          </a:xfrm>
        </p:grpSpPr>
        <p:sp>
          <p:nvSpPr>
            <p:cNvPr id="5" name="Avrundet rektangel 4">
              <a:extLst>
                <a:ext uri="{FF2B5EF4-FFF2-40B4-BE49-F238E27FC236}">
                  <a16:creationId xmlns:a16="http://schemas.microsoft.com/office/drawing/2014/main" id="{D8DE7C22-AEED-CF43-B90B-20A294C48D41}"/>
                </a:ext>
              </a:extLst>
            </p:cNvPr>
            <p:cNvSpPr/>
            <p:nvPr/>
          </p:nvSpPr>
          <p:spPr bwMode="auto">
            <a:xfrm>
              <a:off x="5580112" y="2852936"/>
              <a:ext cx="864096" cy="43204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F5EF8E5F-7039-0943-8200-E686DDA2AFD4}"/>
                </a:ext>
              </a:extLst>
            </p:cNvPr>
            <p:cNvSpPr txBox="1"/>
            <p:nvPr/>
          </p:nvSpPr>
          <p:spPr bwMode="white">
            <a:xfrm>
              <a:off x="6804250" y="3005931"/>
              <a:ext cx="2088230" cy="209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600" b="1" baseline="0" dirty="0"/>
                <a:t>Prior</a:t>
              </a:r>
              <a:r>
                <a:rPr lang="nb-NO" sz="2600" baseline="0" dirty="0"/>
                <a:t>: hvor sannsynlig er </a:t>
              </a:r>
              <a:r>
                <a:rPr lang="nb-NO" sz="2600" baseline="0" dirty="0" err="1"/>
                <a:t>X</a:t>
              </a:r>
              <a:r>
                <a:rPr lang="nb-NO" sz="2600" baseline="0" dirty="0"/>
                <a:t> (før vi tar hensyn til evidensen)</a:t>
              </a:r>
              <a:r>
                <a:rPr lang="nb-NO" sz="2600" dirty="0"/>
                <a:t>?</a:t>
              </a:r>
              <a:endParaRPr lang="nb-NO" sz="2600" baseline="0" dirty="0"/>
            </a:p>
          </p:txBody>
        </p:sp>
        <p:cxnSp>
          <p:nvCxnSpPr>
            <p:cNvPr id="13" name="Rett pil 12">
              <a:extLst>
                <a:ext uri="{FF2B5EF4-FFF2-40B4-BE49-F238E27FC236}">
                  <a16:creationId xmlns:a16="http://schemas.microsoft.com/office/drawing/2014/main" id="{42CCD387-0788-B446-B0C7-512D7BA18E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86975" y="3007985"/>
              <a:ext cx="317275" cy="3293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83C38B9D-5D9B-B143-BF46-A8A3020F5269}"/>
              </a:ext>
            </a:extLst>
          </p:cNvPr>
          <p:cNvGrpSpPr/>
          <p:nvPr/>
        </p:nvGrpSpPr>
        <p:grpSpPr>
          <a:xfrm>
            <a:off x="4789647" y="3398120"/>
            <a:ext cx="3917642" cy="2581417"/>
            <a:chOff x="4789647" y="3398120"/>
            <a:chExt cx="3917642" cy="2581417"/>
          </a:xfrm>
        </p:grpSpPr>
        <p:sp>
          <p:nvSpPr>
            <p:cNvPr id="7" name="Avrundet rektangel 6">
              <a:extLst>
                <a:ext uri="{FF2B5EF4-FFF2-40B4-BE49-F238E27FC236}">
                  <a16:creationId xmlns:a16="http://schemas.microsoft.com/office/drawing/2014/main" id="{F89EBA0F-3A59-4F4B-8CCA-84BF10F26F86}"/>
                </a:ext>
              </a:extLst>
            </p:cNvPr>
            <p:cNvSpPr/>
            <p:nvPr/>
          </p:nvSpPr>
          <p:spPr bwMode="auto">
            <a:xfrm>
              <a:off x="4789647" y="3398120"/>
              <a:ext cx="1054090" cy="43204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Rett pil 13">
              <a:extLst>
                <a:ext uri="{FF2B5EF4-FFF2-40B4-BE49-F238E27FC236}">
                  <a16:creationId xmlns:a16="http://schemas.microsoft.com/office/drawing/2014/main" id="{66B21667-15F0-D249-8387-42D46F098B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36096" y="3943304"/>
              <a:ext cx="846904" cy="15960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6DADEE52-C3B2-504F-A23C-6E289E690DDA}"/>
                </a:ext>
              </a:extLst>
            </p:cNvPr>
            <p:cNvSpPr txBox="1"/>
            <p:nvPr/>
          </p:nvSpPr>
          <p:spPr bwMode="white">
            <a:xfrm>
              <a:off x="5843737" y="5487094"/>
              <a:ext cx="286355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600" b="1" baseline="0" dirty="0"/>
                <a:t>Normalisering</a:t>
              </a:r>
              <a:endParaRPr lang="nb-NO" sz="2600" baseline="0" dirty="0"/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FB69289C-DB58-FB4E-9273-2EEB5CE6883F}"/>
              </a:ext>
            </a:extLst>
          </p:cNvPr>
          <p:cNvGrpSpPr/>
          <p:nvPr/>
        </p:nvGrpSpPr>
        <p:grpSpPr>
          <a:xfrm>
            <a:off x="279775" y="2852936"/>
            <a:ext cx="5303337" cy="3132691"/>
            <a:chOff x="279775" y="2852936"/>
            <a:chExt cx="5303337" cy="3132691"/>
          </a:xfrm>
        </p:grpSpPr>
        <p:sp>
          <p:nvSpPr>
            <p:cNvPr id="6" name="Avrundet rektangel 5">
              <a:extLst>
                <a:ext uri="{FF2B5EF4-FFF2-40B4-BE49-F238E27FC236}">
                  <a16:creationId xmlns:a16="http://schemas.microsoft.com/office/drawing/2014/main" id="{1F39C84F-6231-174F-8C95-7DAC8E083963}"/>
                </a:ext>
              </a:extLst>
            </p:cNvPr>
            <p:cNvSpPr/>
            <p:nvPr/>
          </p:nvSpPr>
          <p:spPr bwMode="auto">
            <a:xfrm>
              <a:off x="4139952" y="2852936"/>
              <a:ext cx="1296144" cy="43204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42E004E3-3F0C-0346-9B27-AEE10BE7B4D8}"/>
                </a:ext>
              </a:extLst>
            </p:cNvPr>
            <p:cNvSpPr/>
            <p:nvPr/>
          </p:nvSpPr>
          <p:spPr>
            <a:xfrm>
              <a:off x="279775" y="5093075"/>
              <a:ext cx="530333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b-NO" sz="2600" b="1" dirty="0" err="1"/>
                <a:t>Likelihood</a:t>
              </a:r>
              <a:r>
                <a:rPr lang="nb-NO" sz="2600" dirty="0"/>
                <a:t>: hvor sannsynlig er det å observere Y hvis </a:t>
              </a:r>
              <a:r>
                <a:rPr lang="nb-NO" sz="2600" dirty="0" err="1"/>
                <a:t>X</a:t>
              </a:r>
              <a:r>
                <a:rPr lang="nb-NO" sz="2600" dirty="0"/>
                <a:t> er sant?</a:t>
              </a:r>
            </a:p>
          </p:txBody>
        </p:sp>
        <p:cxnSp>
          <p:nvCxnSpPr>
            <p:cNvPr id="21" name="Rett pil 20">
              <a:extLst>
                <a:ext uri="{FF2B5EF4-FFF2-40B4-BE49-F238E27FC236}">
                  <a16:creationId xmlns:a16="http://schemas.microsoft.com/office/drawing/2014/main" id="{7319C3FC-90E4-8840-9DDA-C78954A5C21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39140" y="3294696"/>
              <a:ext cx="812456" cy="17983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DCA3148F-1EA8-4A44-940C-2CAE036DECDB}"/>
              </a:ext>
            </a:extLst>
          </p:cNvPr>
          <p:cNvGrpSpPr/>
          <p:nvPr/>
        </p:nvGrpSpPr>
        <p:grpSpPr>
          <a:xfrm>
            <a:off x="145061" y="3068960"/>
            <a:ext cx="3418828" cy="1837846"/>
            <a:chOff x="145061" y="3068960"/>
            <a:chExt cx="3418828" cy="1837846"/>
          </a:xfrm>
        </p:grpSpPr>
        <p:sp>
          <p:nvSpPr>
            <p:cNvPr id="8" name="Avrundet rektangel 7">
              <a:extLst>
                <a:ext uri="{FF2B5EF4-FFF2-40B4-BE49-F238E27FC236}">
                  <a16:creationId xmlns:a16="http://schemas.microsoft.com/office/drawing/2014/main" id="{F5CFF0E6-E1D9-9A43-9C7F-B24F65C7B55B}"/>
                </a:ext>
              </a:extLst>
            </p:cNvPr>
            <p:cNvSpPr/>
            <p:nvPr/>
          </p:nvSpPr>
          <p:spPr bwMode="auto">
            <a:xfrm>
              <a:off x="2166325" y="3068960"/>
              <a:ext cx="1397564" cy="53680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A5B269B9-3748-FF4C-AD90-4EA1864F883D}"/>
                </a:ext>
              </a:extLst>
            </p:cNvPr>
            <p:cNvSpPr txBox="1"/>
            <p:nvPr/>
          </p:nvSpPr>
          <p:spPr bwMode="white">
            <a:xfrm>
              <a:off x="145061" y="3614144"/>
              <a:ext cx="2863552" cy="129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600" b="1" baseline="0" dirty="0" err="1"/>
                <a:t>Posterior</a:t>
              </a:r>
              <a:r>
                <a:rPr lang="nb-NO" sz="2600" baseline="0" dirty="0"/>
                <a:t>: hvor sannsynlig er </a:t>
              </a:r>
              <a:r>
                <a:rPr lang="nb-NO" sz="2600" baseline="0" dirty="0" err="1"/>
                <a:t>X</a:t>
              </a:r>
              <a:r>
                <a:rPr lang="nb-NO" sz="2600" dirty="0"/>
                <a:t> gitt evidensen Y?</a:t>
              </a:r>
              <a:endParaRPr lang="nb-NO" sz="2600" baseline="0" dirty="0"/>
            </a:p>
          </p:txBody>
        </p:sp>
        <p:cxnSp>
          <p:nvCxnSpPr>
            <p:cNvPr id="23" name="Rett pil 22">
              <a:extLst>
                <a:ext uri="{FF2B5EF4-FFF2-40B4-BE49-F238E27FC236}">
                  <a16:creationId xmlns:a16="http://schemas.microsoft.com/office/drawing/2014/main" id="{571A0D0C-2DD0-9247-9291-01BDB25392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72066" y="3284409"/>
              <a:ext cx="626876" cy="3974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011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5422-D3BA-4F43-A95F-9D4C0441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Øvelser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6D627-EAF4-4441-B1DD-33C7C44C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40" y="1484784"/>
            <a:ext cx="8136904" cy="4464496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Vi ønsker å vite om en medisin fungerer. Vi gjennomfører en klinisk prøve, som gir oss gode resultater i forhold til en plasebo.</a:t>
            </a:r>
          </a:p>
          <a:p>
            <a:pPr marL="0" indent="0">
              <a:buNone/>
            </a:pPr>
            <a:r>
              <a:rPr lang="nb-NO"/>
              <a:t>Hva er sannsynlighet for at vi har funnet en medisin som fungerer, gitt at: </a:t>
            </a:r>
          </a:p>
          <a:p>
            <a:pPr lvl="1"/>
            <a:r>
              <a:rPr lang="en-GB"/>
              <a:t>I utgangspunktet har en nylig utviklet medisin en 5% sannsynlighet til å fungere</a:t>
            </a:r>
          </a:p>
          <a:p>
            <a:pPr lvl="1"/>
            <a:r>
              <a:rPr lang="en-GB"/>
              <a:t>En medisin som faktisk fungerer har en 90% sannsynlighet til å gi gode resultater i en klinisk prøve</a:t>
            </a:r>
          </a:p>
          <a:p>
            <a:pPr lvl="1"/>
            <a:r>
              <a:rPr lang="en-GB"/>
              <a:t>En medisin som ikke fungerer har en 5% sannsynlighet til å gi gode resultater i en klinisk prøve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EB0D3-DDE8-431F-B37F-6FCA1010D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24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7AD2F0-6EEF-4834-8AEC-D6DFD8FC8C91}"/>
                  </a:ext>
                </a:extLst>
              </p:cNvPr>
              <p:cNvSpPr txBox="1"/>
              <p:nvPr/>
            </p:nvSpPr>
            <p:spPr bwMode="white">
              <a:xfrm>
                <a:off x="2863044" y="369764"/>
                <a:ext cx="5832648" cy="78983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17463"/>
                <a:r>
                  <a:rPr lang="nb-NO" sz="2800" b="0"/>
                  <a:t>Husk Bayes: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) =  </m:t>
                    </m:r>
                    <m:f>
                      <m:f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nb-NO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nb-NO" sz="2800" b="0" i="1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nb-NO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nb-NO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nb-NO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7AD2F0-6EEF-4834-8AEC-D6DFD8FC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863044" y="369764"/>
                <a:ext cx="5832648" cy="789832"/>
              </a:xfrm>
              <a:prstGeom prst="rect">
                <a:avLst/>
              </a:prstGeom>
              <a:blipFill>
                <a:blip r:embed="rId3"/>
                <a:stretch>
                  <a:fillRect l="-1775" b="-763"/>
                </a:stretch>
              </a:blipFill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28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DE0BBC-13F5-4299-8731-3C4A75DEB227}"/>
              </a:ext>
            </a:extLst>
          </p:cNvPr>
          <p:cNvSpPr/>
          <p:nvPr/>
        </p:nvSpPr>
        <p:spPr bwMode="auto">
          <a:xfrm>
            <a:off x="4653420" y="1664804"/>
            <a:ext cx="3877767" cy="4229394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74" y="963802"/>
            <a:ext cx="8424936" cy="2636068"/>
          </a:xfrm>
        </p:spPr>
        <p:txBody>
          <a:bodyPr/>
          <a:lstStyle/>
          <a:p>
            <a:pPr marL="0" indent="0">
              <a:buNone/>
            </a:pPr>
            <a:r>
              <a:rPr lang="nb-NO" sz="3200"/>
              <a:t>I dag skal vi snakke om 2 temaer: </a:t>
            </a:r>
          </a:p>
          <a:p>
            <a:endParaRPr lang="nb-NO" sz="3200"/>
          </a:p>
          <a:p>
            <a:endParaRPr lang="nb-NO" sz="3200"/>
          </a:p>
          <a:p>
            <a:pPr marL="0" indent="0">
              <a:buNone/>
            </a:pPr>
            <a:endParaRPr lang="nb-NO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03" y="1930710"/>
            <a:ext cx="2967395" cy="1669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white">
          <a:xfrm>
            <a:off x="4930788" y="3982938"/>
            <a:ext cx="3600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Logistisk</a:t>
            </a:r>
            <a:r>
              <a:rPr lang="en-GB" sz="2800" b="1" baseline="0" dirty="0"/>
              <a:t> </a:t>
            </a:r>
            <a:r>
              <a:rPr lang="en-GB" sz="2800" b="1" baseline="0" dirty="0" err="1"/>
              <a:t>regresjon</a:t>
            </a:r>
            <a:r>
              <a:rPr lang="en-GB" sz="2800" b="1" baseline="0" dirty="0"/>
              <a:t> </a:t>
            </a:r>
            <a:r>
              <a:rPr lang="en-GB" sz="2800" baseline="0" dirty="0"/>
              <a:t>(del 2): </a:t>
            </a:r>
            <a:r>
              <a:rPr lang="en-GB" sz="2800" baseline="0" dirty="0" err="1"/>
              <a:t>optimering</a:t>
            </a:r>
            <a:r>
              <a:rPr lang="en-GB" sz="2800" dirty="0"/>
              <a:t>, </a:t>
            </a:r>
            <a:r>
              <a:rPr lang="en-GB" sz="2800" dirty="0" err="1"/>
              <a:t>regularisering</a:t>
            </a:r>
            <a:r>
              <a:rPr lang="en-GB" sz="2800" dirty="0"/>
              <a:t> </a:t>
            </a:r>
            <a:r>
              <a:rPr lang="en-GB" sz="2800" dirty="0" err="1"/>
              <a:t>og</a:t>
            </a:r>
            <a:r>
              <a:rPr lang="en-GB" sz="2800" dirty="0"/>
              <a:t> forklarbarhet</a:t>
            </a:r>
            <a:endParaRPr lang="en-GB" sz="2800" baseline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2647A6-E21A-4DAD-A03E-698AE965EA3F}"/>
              </a:ext>
            </a:extLst>
          </p:cNvPr>
          <p:cNvSpPr txBox="1"/>
          <p:nvPr/>
        </p:nvSpPr>
        <p:spPr bwMode="white">
          <a:xfrm>
            <a:off x="469372" y="4078316"/>
            <a:ext cx="39743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/>
              <a:t>Lynkurs i lineær algebra  og sannsynlighetsteori</a:t>
            </a:r>
            <a:endParaRPr lang="en-GB" sz="2800" baseline="0" dirty="0"/>
          </a:p>
        </p:txBody>
      </p:sp>
      <p:pic>
        <p:nvPicPr>
          <p:cNvPr id="1032" name="Picture 8" descr="Linear algebra - Wikipedia">
            <a:extLst>
              <a:ext uri="{FF2B5EF4-FFF2-40B4-BE49-F238E27FC236}">
                <a16:creationId xmlns:a16="http://schemas.microsoft.com/office/drawing/2014/main" id="{FF5D7BE2-AA5B-46AC-817E-0C83E284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4" y="1768553"/>
            <a:ext cx="3182070" cy="23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92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26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10552" y="2427422"/>
                <a:ext cx="8278685" cy="36429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SzPct val="80000"/>
                  <a:buFont typeface="Times New Roman" pitchFamily="18" charset="0"/>
                  <a:buChar char="►"/>
                  <a:defRPr sz="24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93763" indent="-419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▪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230313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◦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22425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066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4638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210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3782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354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kern="0" dirty="0" err="1"/>
                  <a:t>Hvordan</a:t>
                </a:r>
                <a:r>
                  <a:rPr lang="en-GB" kern="0" dirty="0"/>
                  <a:t> </a:t>
                </a:r>
                <a:r>
                  <a:rPr lang="en-GB" kern="0" dirty="0" err="1"/>
                  <a:t>velger</a:t>
                </a:r>
                <a:r>
                  <a:rPr lang="en-GB" kern="0" dirty="0"/>
                  <a:t> man </a:t>
                </a:r>
                <a:r>
                  <a:rPr lang="en-GB" kern="0" dirty="0" err="1"/>
                  <a:t>vektene</a:t>
                </a:r>
                <a:r>
                  <a:rPr lang="en-GB" kern="0" dirty="0"/>
                  <a:t> </a:t>
                </a:r>
                <a:r>
                  <a:rPr lang="en-GB" b="1" kern="0" dirty="0"/>
                  <a:t>w</a:t>
                </a:r>
                <a:r>
                  <a:rPr lang="en-GB" kern="0" dirty="0"/>
                  <a:t> </a:t>
                </a:r>
                <a:r>
                  <a:rPr lang="en-GB" kern="0" dirty="0" err="1"/>
                  <a:t>og</a:t>
                </a:r>
                <a:r>
                  <a:rPr lang="en-GB" kern="0" dirty="0"/>
                  <a:t> </a:t>
                </a:r>
                <a:r>
                  <a:rPr lang="en-GB" kern="0" dirty="0" err="1"/>
                  <a:t>skjæringspunktet</a:t>
                </a:r>
                <a:r>
                  <a:rPr lang="en-GB" kern="0" dirty="0"/>
                  <a:t> </a:t>
                </a:r>
                <a:r>
                  <a:rPr lang="en-GB" i="1" kern="0" dirty="0"/>
                  <a:t>b</a:t>
                </a:r>
                <a:r>
                  <a:rPr lang="en-GB" kern="0" dirty="0"/>
                  <a:t>?</a:t>
                </a:r>
              </a:p>
              <a:p>
                <a:r>
                  <a:rPr lang="en-GB" i="1" kern="0" dirty="0" err="1"/>
                  <a:t>Intuisjon</a:t>
                </a:r>
                <a:r>
                  <a:rPr lang="en-GB" kern="0" dirty="0"/>
                  <a:t>: vi </a:t>
                </a:r>
                <a:r>
                  <a:rPr lang="en-GB" kern="0" dirty="0" err="1"/>
                  <a:t>ønsker</a:t>
                </a:r>
                <a:r>
                  <a:rPr lang="en-GB" kern="0" dirty="0"/>
                  <a:t> </a:t>
                </a:r>
                <a:r>
                  <a:rPr lang="en-GB" kern="0" dirty="0" err="1"/>
                  <a:t>å</a:t>
                </a:r>
                <a:r>
                  <a:rPr lang="en-GB" kern="0" dirty="0"/>
                  <a:t> </a:t>
                </a:r>
                <a:r>
                  <a:rPr lang="en-GB" kern="0" dirty="0" err="1"/>
                  <a:t>finne</a:t>
                </a:r>
                <a:r>
                  <a:rPr lang="en-GB" kern="0" dirty="0"/>
                  <a:t> </a:t>
                </a:r>
                <a:r>
                  <a:rPr lang="en-GB" kern="0" dirty="0" err="1"/>
                  <a:t>verdiene</a:t>
                </a:r>
                <a:r>
                  <a:rPr lang="en-GB" kern="0" dirty="0"/>
                  <a:t> for </a:t>
                </a:r>
                <a:r>
                  <a:rPr lang="en-GB" b="1" kern="0" dirty="0"/>
                  <a:t>w</a:t>
                </a:r>
                <a:r>
                  <a:rPr lang="en-GB" kern="0" dirty="0"/>
                  <a:t> </a:t>
                </a:r>
                <a:r>
                  <a:rPr lang="en-GB" kern="0" dirty="0" err="1"/>
                  <a:t>og</a:t>
                </a:r>
                <a:r>
                  <a:rPr lang="en-GB" kern="0" dirty="0"/>
                  <a:t> </a:t>
                </a:r>
                <a:r>
                  <a:rPr lang="en-GB" i="1" kern="0" dirty="0"/>
                  <a:t>b</a:t>
                </a:r>
                <a:r>
                  <a:rPr lang="en-GB" kern="0" dirty="0"/>
                  <a:t> </a:t>
                </a:r>
                <a:r>
                  <a:rPr lang="en-GB" kern="0" dirty="0" err="1"/>
                  <a:t>som</a:t>
                </a:r>
                <a:r>
                  <a:rPr lang="en-GB" kern="0" dirty="0"/>
                  <a:t> </a:t>
                </a:r>
                <a:r>
                  <a:rPr lang="en-GB" kern="0" dirty="0" err="1"/>
                  <a:t>minimere</a:t>
                </a:r>
                <a:r>
                  <a:rPr lang="en-GB" kern="0" dirty="0"/>
                  <a:t> "</a:t>
                </a:r>
                <a:r>
                  <a:rPr lang="en-GB" kern="0" dirty="0" err="1"/>
                  <a:t>feiler</a:t>
                </a:r>
                <a:r>
                  <a:rPr lang="en-GB" kern="0" dirty="0"/>
                  <a:t>” </a:t>
                </a:r>
                <a:r>
                  <a:rPr lang="en-GB" kern="0" dirty="0" err="1"/>
                  <a:t>på</a:t>
                </a:r>
                <a:r>
                  <a:rPr lang="en-GB" kern="0" dirty="0"/>
                  <a:t> </a:t>
                </a:r>
                <a:r>
                  <a:rPr lang="en-GB" kern="0" dirty="0" err="1"/>
                  <a:t>treningsett</a:t>
                </a:r>
                <a:r>
                  <a:rPr lang="en-GB" kern="0" dirty="0"/>
                  <a:t>, </a:t>
                </a:r>
                <a:r>
                  <a:rPr lang="en-GB" kern="0" dirty="0" err="1"/>
                  <a:t>basert</a:t>
                </a:r>
                <a:r>
                  <a:rPr lang="en-GB" kern="0" dirty="0"/>
                  <a:t> </a:t>
                </a:r>
                <a:r>
                  <a:rPr lang="en-GB" kern="0" dirty="0" err="1"/>
                  <a:t>på</a:t>
                </a:r>
                <a:r>
                  <a:rPr lang="en-GB" kern="0" dirty="0"/>
                  <a:t>:</a:t>
                </a:r>
              </a:p>
              <a:p>
                <a:pPr marL="931863" lvl="1" indent="-457200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GB" dirty="0"/>
                  <a:t>En </a:t>
                </a:r>
                <a:r>
                  <a:rPr lang="en-GB" b="1" dirty="0" err="1"/>
                  <a:t>tapsfunksjon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L</m:t>
                    </m:r>
                    <m:r>
                      <a:rPr lang="en-GB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som</a:t>
                </a:r>
                <a:r>
                  <a:rPr lang="en-GB" dirty="0"/>
                  <a:t> </a:t>
                </a:r>
                <a:r>
                  <a:rPr lang="en-GB" dirty="0" err="1"/>
                  <a:t>angir</a:t>
                </a:r>
                <a:r>
                  <a:rPr lang="en-GB" dirty="0"/>
                  <a:t> </a:t>
                </a:r>
                <a:r>
                  <a:rPr lang="en-GB" dirty="0" err="1"/>
                  <a:t>hvor</a:t>
                </a:r>
                <a:r>
                  <a:rPr lang="en-GB" dirty="0"/>
                  <a:t> </a:t>
                </a:r>
                <a:r>
                  <a:rPr lang="en-GB" dirty="0" err="1"/>
                  <a:t>mye</a:t>
                </a:r>
                <a:r>
                  <a:rPr lang="en-GB" dirty="0"/>
                  <a:t> “</a:t>
                </a:r>
                <a:r>
                  <a:rPr lang="en-GB" dirty="0" err="1"/>
                  <a:t>feil</a:t>
                </a:r>
                <a:r>
                  <a:rPr lang="en-GB" dirty="0"/>
                  <a:t>” vi   </a:t>
                </a:r>
                <a:r>
                  <a:rPr lang="en-GB" dirty="0" err="1"/>
                  <a:t>gjør</a:t>
                </a:r>
                <a:r>
                  <a:rPr lang="en-GB" dirty="0"/>
                  <a:t> </a:t>
                </a:r>
                <a:r>
                  <a:rPr lang="en-GB" dirty="0" err="1"/>
                  <a:t>hvis</a:t>
                </a:r>
                <a:r>
                  <a:rPr lang="en-GB" dirty="0"/>
                  <a:t> </a:t>
                </a:r>
                <a:r>
                  <a:rPr lang="en-GB" dirty="0" err="1"/>
                  <a:t>modellen</a:t>
                </a:r>
                <a:r>
                  <a:rPr lang="en-GB" dirty="0"/>
                  <a:t> </a:t>
                </a:r>
                <a:r>
                  <a:rPr lang="en-GB" dirty="0" err="1"/>
                  <a:t>gir</a:t>
                </a:r>
                <a:r>
                  <a:rPr lang="en-GB" dirty="0"/>
                  <a:t> </a:t>
                </a:r>
                <a:r>
                  <a:rPr lang="en-GB" dirty="0" err="1"/>
                  <a:t>sansynnlighet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som</a:t>
                </a:r>
                <a:r>
                  <a:rPr lang="en-GB" dirty="0"/>
                  <a:t> output     </a:t>
                </a:r>
                <a:r>
                  <a:rPr lang="en-GB" dirty="0" err="1"/>
                  <a:t>mens</a:t>
                </a:r>
                <a:r>
                  <a:rPr lang="en-GB" dirty="0"/>
                  <a:t> den “</a:t>
                </a:r>
                <a:r>
                  <a:rPr lang="en-GB" dirty="0" err="1"/>
                  <a:t>ekte</a:t>
                </a:r>
                <a:r>
                  <a:rPr lang="en-GB" dirty="0"/>
                  <a:t>” </a:t>
                </a:r>
                <a:r>
                  <a:rPr lang="en-GB" dirty="0" err="1"/>
                  <a:t>verdi</a:t>
                </a:r>
                <a:r>
                  <a:rPr lang="en-GB" dirty="0"/>
                  <a:t> 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dirty="0"/>
              </a:p>
              <a:p>
                <a:pPr marL="931863" lvl="1" indent="-457200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GB" dirty="0"/>
                  <a:t>En </a:t>
                </a:r>
                <a:r>
                  <a:rPr lang="en-GB" b="1" dirty="0" err="1"/>
                  <a:t>optimeringsalgoritme</a:t>
                </a:r>
                <a:r>
                  <a:rPr lang="en-GB" dirty="0"/>
                  <a:t> </a:t>
                </a:r>
                <a:r>
                  <a:rPr lang="en-GB" dirty="0" err="1"/>
                  <a:t>som</a:t>
                </a:r>
                <a:r>
                  <a:rPr lang="en-GB" dirty="0"/>
                  <a:t> </a:t>
                </a:r>
                <a:r>
                  <a:rPr lang="en-GB" dirty="0" err="1"/>
                  <a:t>søker</a:t>
                </a:r>
                <a:r>
                  <a:rPr lang="en-GB" dirty="0"/>
                  <a:t> </a:t>
                </a:r>
                <a:r>
                  <a:rPr lang="en-GB" dirty="0" err="1"/>
                  <a:t>på</a:t>
                </a:r>
                <a:r>
                  <a:rPr lang="en-GB" dirty="0"/>
                  <a:t> </a:t>
                </a:r>
                <a:r>
                  <a:rPr lang="en-GB" dirty="0" err="1"/>
                  <a:t>verdiene</a:t>
                </a:r>
                <a:r>
                  <a:rPr lang="en-GB" dirty="0"/>
                  <a:t> for </a:t>
                </a:r>
                <a:r>
                  <a:rPr lang="en-GB" b="1" dirty="0"/>
                  <a:t>w</a:t>
                </a:r>
                <a:r>
                  <a:rPr lang="en-GB" dirty="0"/>
                  <a:t> </a:t>
                </a:r>
                <a:r>
                  <a:rPr lang="en-GB" dirty="0" err="1"/>
                  <a:t>og</a:t>
                </a:r>
                <a:r>
                  <a:rPr lang="en-GB" dirty="0"/>
                  <a:t> </a:t>
                </a:r>
                <a:r>
                  <a:rPr lang="en-GB" i="1" dirty="0"/>
                  <a:t>b</a:t>
                </a:r>
                <a:r>
                  <a:rPr lang="en-GB" dirty="0"/>
                  <a:t> </a:t>
                </a:r>
                <a:r>
                  <a:rPr lang="en-GB" dirty="0" err="1"/>
                  <a:t>som</a:t>
                </a:r>
                <a:r>
                  <a:rPr lang="en-GB" dirty="0"/>
                  <a:t> </a:t>
                </a:r>
                <a:r>
                  <a:rPr lang="en-GB" dirty="0" err="1"/>
                  <a:t>minimerer</a:t>
                </a:r>
                <a:r>
                  <a:rPr lang="en-GB" dirty="0"/>
                  <a:t> </a:t>
                </a:r>
                <a:r>
                  <a:rPr lang="en-GB" dirty="0" err="1"/>
                  <a:t>tapsfunksjonen</a:t>
                </a:r>
                <a:r>
                  <a:rPr lang="en-GB" dirty="0"/>
                  <a:t> </a:t>
                </a:r>
                <a:r>
                  <a:rPr lang="en-GB" dirty="0" err="1"/>
                  <a:t>på</a:t>
                </a:r>
                <a:r>
                  <a:rPr lang="en-GB" dirty="0"/>
                  <a:t> hele </a:t>
                </a:r>
                <a:r>
                  <a:rPr lang="en-GB" dirty="0" err="1"/>
                  <a:t>treningsett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552" y="2427422"/>
                <a:ext cx="8278685" cy="3642904"/>
              </a:xfrm>
              <a:prstGeom prst="rect">
                <a:avLst/>
              </a:prstGeom>
              <a:blipFill>
                <a:blip r:embed="rId3"/>
                <a:stretch>
                  <a:fillRect l="-613" t="-1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white">
              <a:xfrm>
                <a:off x="2871038" y="1451325"/>
                <a:ext cx="2457211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1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0" baseline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baseline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1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baseline="0" dirty="0"/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871038" y="1451325"/>
                <a:ext cx="2457211" cy="438582"/>
              </a:xfrm>
              <a:prstGeom prst="rect">
                <a:avLst/>
              </a:prstGeom>
              <a:blipFill>
                <a:blip r:embed="rId4"/>
                <a:stretch>
                  <a:fillRect l="-5181" t="-23529" r="-8808" b="-5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cxnSpLocks/>
            <a:stCxn id="7" idx="2"/>
          </p:cNvCxnSpPr>
          <p:nvPr/>
        </p:nvCxnSpPr>
        <p:spPr bwMode="auto">
          <a:xfrm>
            <a:off x="4099644" y="1889907"/>
            <a:ext cx="832396" cy="6316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/>
          </p:cNvCxnSpPr>
          <p:nvPr/>
        </p:nvCxnSpPr>
        <p:spPr bwMode="auto">
          <a:xfrm>
            <a:off x="5109223" y="1900396"/>
            <a:ext cx="2991169" cy="621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84" y="260648"/>
            <a:ext cx="2683532" cy="17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48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4392488" cy="1008064"/>
          </a:xfrm>
        </p:spPr>
        <p:txBody>
          <a:bodyPr/>
          <a:lstStyle/>
          <a:p>
            <a:r>
              <a:rPr lang="en-GB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27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51520" y="1445277"/>
                <a:ext cx="8352928" cy="44006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SzPct val="80000"/>
                  <a:buFont typeface="Times New Roman" pitchFamily="18" charset="0"/>
                  <a:buChar char="►"/>
                  <a:defRPr sz="24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93763" indent="-419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▪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230313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◦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22425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066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4638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210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3782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354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953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sz="2600" kern="0" dirty="0"/>
                  <a:t>Vi starter med </a:t>
                </a:r>
                <a:r>
                  <a:rPr lang="en-GB" sz="2600" kern="0" dirty="0" err="1"/>
                  <a:t>tilferdige</a:t>
                </a:r>
                <a:r>
                  <a:rPr lang="en-GB" sz="2600" kern="0" dirty="0"/>
                  <a:t> </a:t>
                </a:r>
                <a:r>
                  <a:rPr lang="en-GB" sz="2600" kern="0" dirty="0" err="1"/>
                  <a:t>verdier</a:t>
                </a:r>
                <a:r>
                  <a:rPr lang="en-GB" sz="2600" kern="0" dirty="0"/>
                  <a:t> for </a:t>
                </a:r>
                <a14:m>
                  <m:oMath xmlns:m="http://schemas.openxmlformats.org/officeDocument/2006/math">
                    <m:r>
                      <a:rPr lang="en-GB" sz="2600" b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endParaRPr lang="en-GB" sz="2600" b="1" kern="0" dirty="0"/>
              </a:p>
              <a:p>
                <a:pPr marL="4953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sz="2600" kern="0" dirty="0"/>
                  <a:t>Vi tar en </a:t>
                </a:r>
                <a:r>
                  <a:rPr lang="en-GB" sz="2600" kern="0" dirty="0" err="1"/>
                  <a:t>treningseksempel</a:t>
                </a:r>
                <a:r>
                  <a:rPr lang="en-GB" sz="2600" kern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GB" sz="2600" i="1" ker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6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600" i="1" ker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GB" sz="2600" kern="0" dirty="0"/>
              </a:p>
              <a:p>
                <a:pPr marL="4953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sz="2600" kern="0" dirty="0"/>
                  <a:t>Vi </a:t>
                </a:r>
                <a:r>
                  <a:rPr lang="en-GB" sz="2600" kern="0" dirty="0" err="1"/>
                  <a:t>beregner</a:t>
                </a:r>
                <a:r>
                  <a:rPr lang="en-GB" sz="2600" kern="0" dirty="0"/>
                  <a:t> </a:t>
                </a:r>
                <a:r>
                  <a:rPr lang="en-GB" sz="2600" kern="0" dirty="0" err="1"/>
                  <a:t>gradienten</a:t>
                </a:r>
                <a:r>
                  <a:rPr lang="en-GB" sz="2600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GB" sz="2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sub>
                    </m:sSub>
                    <m:r>
                      <m:rPr>
                        <m:sty m:val="p"/>
                      </m:rPr>
                      <a:rPr lang="en-GB" sz="260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GB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GB" sz="2600" kern="0" dirty="0"/>
              </a:p>
              <a:p>
                <a:pPr marL="4953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sz="2600" kern="0" dirty="0"/>
                  <a:t>Vi </a:t>
                </a:r>
                <a:r>
                  <a:rPr lang="en-GB" sz="2600" kern="0" dirty="0" err="1"/>
                  <a:t>endrer</a:t>
                </a:r>
                <a:r>
                  <a:rPr lang="en-GB" sz="2600" kern="0" dirty="0"/>
                  <a:t> </a:t>
                </a:r>
                <a:r>
                  <a:rPr lang="en-GB" sz="2600" kern="0" dirty="0" err="1"/>
                  <a:t>deretter</a:t>
                </a:r>
                <a:r>
                  <a:rPr lang="en-GB" sz="2600" kern="0" dirty="0"/>
                  <a:t> </a:t>
                </a:r>
                <a14:m>
                  <m:oMath xmlns:m="http://schemas.openxmlformats.org/officeDocument/2006/math">
                    <m:r>
                      <a:rPr lang="en-GB" sz="2600" b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sz="2600" kern="0" dirty="0"/>
                  <a:t> </a:t>
                </a:r>
                <a:r>
                  <a:rPr lang="en-GB" sz="2600" kern="0" dirty="0" err="1"/>
                  <a:t>verdiene</a:t>
                </a:r>
                <a:r>
                  <a:rPr lang="en-GB" sz="2600" kern="0" dirty="0"/>
                  <a:t> med en </a:t>
                </a:r>
                <a:r>
                  <a:rPr lang="en-GB" sz="2600" kern="0" dirty="0" err="1"/>
                  <a:t>liten</a:t>
                </a:r>
                <a:r>
                  <a:rPr lang="en-GB" sz="2600" kern="0" dirty="0"/>
                  <a:t> </a:t>
                </a:r>
                <a:r>
                  <a:rPr lang="en-GB" sz="2600" kern="0" dirty="0" err="1"/>
                  <a:t>inkrement</a:t>
                </a:r>
                <a:r>
                  <a:rPr lang="en-GB" sz="2600" kern="0" dirty="0"/>
                  <a:t> i den </a:t>
                </a:r>
                <a:r>
                  <a:rPr lang="en-GB" sz="2600" kern="0" dirty="0" err="1"/>
                  <a:t>motsatte</a:t>
                </a:r>
                <a:r>
                  <a:rPr lang="en-GB" sz="2600" kern="0" dirty="0"/>
                  <a:t> </a:t>
                </a:r>
                <a:r>
                  <a:rPr lang="en-GB" sz="2600" kern="0" dirty="0" err="1"/>
                  <a:t>retningen</a:t>
                </a:r>
                <a:r>
                  <a:rPr lang="en-GB" sz="2600" kern="0" dirty="0"/>
                  <a:t> </a:t>
                </a:r>
                <a:r>
                  <a:rPr lang="en-GB" sz="2600" kern="0" dirty="0" err="1"/>
                  <a:t>av</a:t>
                </a:r>
                <a:r>
                  <a:rPr lang="en-GB" sz="2600" kern="0" dirty="0"/>
                  <a:t> </a:t>
                </a:r>
                <a:r>
                  <a:rPr lang="en-GB" sz="2600" kern="0" dirty="0" err="1"/>
                  <a:t>gradienten</a:t>
                </a:r>
                <a:r>
                  <a:rPr lang="en-GB" sz="2600" kern="0" dirty="0"/>
                  <a:t>:</a:t>
                </a:r>
              </a:p>
              <a:p>
                <a:pPr marL="38100" indent="0">
                  <a:spcBef>
                    <a:spcPts val="600"/>
                  </a:spcBef>
                  <a:buNone/>
                </a:pPr>
                <a:endParaRPr lang="en-GB" sz="1400" b="1" i="0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810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b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  <m:sup>
                          <m: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500" b="1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b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  <m:sup>
                          <m:r>
                            <a:rPr lang="en-GB" sz="25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2500"/>
                        <m:t>−</m:t>
                      </m:r>
                      <m:r>
                        <m:rPr>
                          <m:sty m:val="p"/>
                        </m:rPr>
                        <a:rPr lang="el-GR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m:rPr>
                          <m:nor/>
                        </m:rPr>
                        <a:rPr lang="en-GB" sz="2500" b="0" i="0" smtClean="0"/>
                        <m:t> </m:t>
                      </m:r>
                      <m:sSub>
                        <m:sSubPr>
                          <m:ctrlPr>
                            <a:rPr lang="en-GB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GB" sz="25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 sz="250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5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GB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GB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5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500" kern="0" dirty="0"/>
              </a:p>
              <a:p>
                <a:pPr marL="38100" indent="0">
                  <a:spcBef>
                    <a:spcPts val="600"/>
                  </a:spcBef>
                  <a:buNone/>
                </a:pPr>
                <a:endParaRPr lang="en-GB" sz="1400" kern="0" dirty="0"/>
              </a:p>
              <a:p>
                <a:pPr marL="552450" indent="-514350">
                  <a:spcBef>
                    <a:spcPts val="600"/>
                  </a:spcBef>
                  <a:buFont typeface="+mj-lt"/>
                  <a:buAutoNum type="arabicPeriod" startAt="5"/>
                </a:pPr>
                <a:r>
                  <a:rPr lang="en-GB" sz="2600" kern="0" dirty="0"/>
                  <a:t> Vi </a:t>
                </a:r>
                <a:r>
                  <a:rPr lang="en-GB" sz="2600" kern="0" dirty="0" err="1"/>
                  <a:t>gjentar</a:t>
                </a:r>
                <a:r>
                  <a:rPr lang="en-GB" sz="2600" kern="0" dirty="0"/>
                  <a:t> for alle </a:t>
                </a:r>
                <a:r>
                  <a:rPr lang="en-GB" sz="2600" kern="0" dirty="0" err="1"/>
                  <a:t>treningseksemplene</a:t>
                </a:r>
                <a:r>
                  <a:rPr lang="en-GB" sz="2600" kern="0" dirty="0"/>
                  <a:t>, </a:t>
                </a:r>
                <a:r>
                  <a:rPr lang="en-GB" sz="2600" kern="0" dirty="0" err="1"/>
                  <a:t>ofte</a:t>
                </a:r>
                <a:r>
                  <a:rPr lang="en-GB" sz="2600" kern="0" dirty="0"/>
                  <a:t> </a:t>
                </a:r>
                <a:r>
                  <a:rPr lang="en-GB" sz="2600" kern="0" dirty="0" err="1"/>
                  <a:t>flere</a:t>
                </a:r>
                <a:r>
                  <a:rPr lang="en-GB" sz="2600" kern="0" dirty="0"/>
                  <a:t> ganger (epochs) </a:t>
                </a:r>
                <a:r>
                  <a:rPr lang="en-GB" sz="2600" kern="0" dirty="0" err="1"/>
                  <a:t>inntil</a:t>
                </a:r>
                <a:r>
                  <a:rPr lang="en-GB" sz="2600" kern="0" dirty="0"/>
                  <a:t> et minimum er </a:t>
                </a:r>
                <a:r>
                  <a:rPr lang="en-GB" sz="2600" kern="0" dirty="0" err="1"/>
                  <a:t>nådd</a:t>
                </a:r>
                <a:endParaRPr lang="en-GB" sz="2600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445277"/>
                <a:ext cx="8352928" cy="4400615"/>
              </a:xfrm>
              <a:prstGeom prst="rect">
                <a:avLst/>
              </a:prstGeom>
              <a:blipFill>
                <a:blip r:embed="rId2"/>
                <a:stretch>
                  <a:fillRect l="-152" t="-1153" r="-1064" b="-11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701852" y="4509120"/>
            <a:ext cx="5797052" cy="2088232"/>
            <a:chOff x="2699792" y="4509316"/>
            <a:chExt cx="5797052" cy="2088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 bwMode="white">
                <a:xfrm>
                  <a:off x="2699792" y="5766551"/>
                  <a:ext cx="5797052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baseline="0" dirty="0"/>
                    <a:t>er </a:t>
                  </a:r>
                  <a:r>
                    <a:rPr lang="en-GB" sz="2400" i="1" baseline="0" dirty="0" err="1"/>
                    <a:t>læringsraten</a:t>
                  </a:r>
                  <a:r>
                    <a:rPr lang="en-GB" sz="2400" baseline="0" dirty="0"/>
                    <a:t>,</a:t>
                  </a:r>
                  <a:r>
                    <a:rPr lang="en-GB" sz="2400" dirty="0"/>
                    <a:t> </a:t>
                  </a:r>
                  <a:r>
                    <a:rPr lang="en-GB" sz="2400" dirty="0" err="1"/>
                    <a:t>og</a:t>
                  </a:r>
                  <a:r>
                    <a:rPr lang="en-GB" sz="2400" dirty="0"/>
                    <a:t> </a:t>
                  </a:r>
                  <a:r>
                    <a:rPr lang="en-GB" sz="2400" dirty="0" err="1"/>
                    <a:t>bestemmer</a:t>
                  </a:r>
                  <a:r>
                    <a:rPr lang="en-GB" sz="2400" dirty="0"/>
                    <a:t> </a:t>
                  </a:r>
                  <a:r>
                    <a:rPr lang="en-GB" sz="2400" dirty="0" err="1"/>
                    <a:t>størrelsen</a:t>
                  </a:r>
                  <a:r>
                    <a:rPr lang="en-GB" sz="2400" dirty="0"/>
                    <a:t> </a:t>
                  </a:r>
                  <a:r>
                    <a:rPr lang="en-GB" sz="2400" dirty="0" err="1"/>
                    <a:t>på</a:t>
                  </a:r>
                  <a:r>
                    <a:rPr lang="en-GB" sz="2400" dirty="0"/>
                    <a:t> “</a:t>
                  </a:r>
                  <a:r>
                    <a:rPr lang="en-GB" sz="2400" dirty="0" err="1"/>
                    <a:t>trinnene</a:t>
                  </a:r>
                  <a:r>
                    <a:rPr lang="en-GB" sz="2400" dirty="0"/>
                    <a:t>” ved </a:t>
                  </a:r>
                  <a:r>
                    <a:rPr lang="en-GB" sz="2400" dirty="0" err="1"/>
                    <a:t>hver</a:t>
                  </a:r>
                  <a:r>
                    <a:rPr lang="en-GB" sz="2400" dirty="0"/>
                    <a:t> </a:t>
                  </a:r>
                  <a:r>
                    <a:rPr lang="en-GB" sz="2400" dirty="0" err="1"/>
                    <a:t>endring</a:t>
                  </a:r>
                  <a:r>
                    <a:rPr lang="en-GB" sz="2400" dirty="0"/>
                    <a:t> </a:t>
                  </a:r>
                  <a:endParaRPr lang="en-GB" sz="2400" baseline="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white">
                <a:xfrm>
                  <a:off x="2699792" y="5766551"/>
                  <a:ext cx="579705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577" t="-5147" r="-1682" b="-1691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 bwMode="auto">
            <a:xfrm flipH="1">
              <a:off x="2987824" y="4509316"/>
              <a:ext cx="1078060" cy="1367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" name="Rett pil 5">
            <a:extLst>
              <a:ext uri="{FF2B5EF4-FFF2-40B4-BE49-F238E27FC236}">
                <a16:creationId xmlns:a16="http://schemas.microsoft.com/office/drawing/2014/main" id="{5E60CDC6-203B-7245-8211-740EF8073A2C}"/>
              </a:ext>
            </a:extLst>
          </p:cNvPr>
          <p:cNvCxnSpPr>
            <a:cxnSpLocks/>
          </p:cNvCxnSpPr>
          <p:nvPr/>
        </p:nvCxnSpPr>
        <p:spPr bwMode="auto">
          <a:xfrm>
            <a:off x="6715986" y="2132856"/>
            <a:ext cx="22485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D8671BA8-69EB-3342-8E43-ED742CB561F1}"/>
                  </a:ext>
                </a:extLst>
              </p:cNvPr>
              <p:cNvSpPr txBox="1"/>
              <p:nvPr/>
            </p:nvSpPr>
            <p:spPr bwMode="white">
              <a:xfrm>
                <a:off x="7004470" y="2276872"/>
                <a:ext cx="1979712" cy="605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ts val="2000"/>
                  </a:lnSpc>
                </a:pPr>
                <a14:m>
                  <m:oMath xmlns:m="http://schemas.openxmlformats.org/officeDocument/2006/math">
                    <m:r>
                      <a:rPr lang="en-GB" sz="2800" b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nb-NO" sz="2800" baseline="0" dirty="0"/>
                  <a:t> </a:t>
                </a:r>
                <a:r>
                  <a:rPr lang="nb-NO" baseline="0" dirty="0"/>
                  <a:t>(ofte mange dimensjoner)</a:t>
                </a:r>
                <a:endParaRPr lang="nb-NO" sz="2800" baseline="0" dirty="0"/>
              </a:p>
            </p:txBody>
          </p:sp>
        </mc:Choice>
        <mc:Fallback xmlns=""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D8671BA8-69EB-3342-8E43-ED742CB56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7004470" y="2276872"/>
                <a:ext cx="1979712" cy="605294"/>
              </a:xfrm>
              <a:prstGeom prst="rect">
                <a:avLst/>
              </a:prstGeom>
              <a:blipFill>
                <a:blip r:embed="rId4"/>
                <a:stretch>
                  <a:fillRect l="-3205" t="-14583"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DE6A4FE4-8D4E-B94A-B920-4F94B185B8A4}"/>
                  </a:ext>
                </a:extLst>
              </p:cNvPr>
              <p:cNvSpPr/>
              <p:nvPr/>
            </p:nvSpPr>
            <p:spPr>
              <a:xfrm>
                <a:off x="5220072" y="467277"/>
                <a:ext cx="1581330" cy="445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DE6A4FE4-8D4E-B94A-B920-4F94B185B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67277"/>
                <a:ext cx="1581330" cy="4456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iform 20">
            <a:extLst>
              <a:ext uri="{FF2B5EF4-FFF2-40B4-BE49-F238E27FC236}">
                <a16:creationId xmlns:a16="http://schemas.microsoft.com/office/drawing/2014/main" id="{1A2DBC12-4DDE-2446-BCA0-1AE03E806E24}"/>
              </a:ext>
            </a:extLst>
          </p:cNvPr>
          <p:cNvSpPr/>
          <p:nvPr/>
        </p:nvSpPr>
        <p:spPr bwMode="auto">
          <a:xfrm>
            <a:off x="6867116" y="604223"/>
            <a:ext cx="1805650" cy="841055"/>
          </a:xfrm>
          <a:custGeom>
            <a:avLst/>
            <a:gdLst>
              <a:gd name="connsiteX0" fmla="*/ 0 w 1805650"/>
              <a:gd name="connsiteY0" fmla="*/ 381964 h 841055"/>
              <a:gd name="connsiteX1" fmla="*/ 509286 w 1805650"/>
              <a:gd name="connsiteY1" fmla="*/ 821802 h 841055"/>
              <a:gd name="connsiteX2" fmla="*/ 1238491 w 1805650"/>
              <a:gd name="connsiteY2" fmla="*/ 729205 h 841055"/>
              <a:gd name="connsiteX3" fmla="*/ 1620455 w 1805650"/>
              <a:gd name="connsiteY3" fmla="*/ 428263 h 841055"/>
              <a:gd name="connsiteX4" fmla="*/ 1805650 w 1805650"/>
              <a:gd name="connsiteY4" fmla="*/ 0 h 84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650" h="841055">
                <a:moveTo>
                  <a:pt x="0" y="381964"/>
                </a:moveTo>
                <a:cubicBezTo>
                  <a:pt x="151435" y="572946"/>
                  <a:pt x="302871" y="763928"/>
                  <a:pt x="509286" y="821802"/>
                </a:cubicBezTo>
                <a:cubicBezTo>
                  <a:pt x="715701" y="879676"/>
                  <a:pt x="1053296" y="794795"/>
                  <a:pt x="1238491" y="729205"/>
                </a:cubicBezTo>
                <a:cubicBezTo>
                  <a:pt x="1423686" y="663615"/>
                  <a:pt x="1525929" y="549797"/>
                  <a:pt x="1620455" y="428263"/>
                </a:cubicBezTo>
                <a:cubicBezTo>
                  <a:pt x="1714981" y="306729"/>
                  <a:pt x="1760315" y="153364"/>
                  <a:pt x="1805650" y="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CC2B49-4C3D-C045-B091-BAAA11463C76}"/>
              </a:ext>
            </a:extLst>
          </p:cNvPr>
          <p:cNvSpPr/>
          <p:nvPr/>
        </p:nvSpPr>
        <p:spPr bwMode="auto">
          <a:xfrm>
            <a:off x="8318003" y="1136954"/>
            <a:ext cx="72008" cy="8049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6D17E33-84F3-DE4A-A252-41841AE85089}"/>
              </a:ext>
            </a:extLst>
          </p:cNvPr>
          <p:cNvSpPr/>
          <p:nvPr/>
        </p:nvSpPr>
        <p:spPr bwMode="auto">
          <a:xfrm>
            <a:off x="8241194" y="1192993"/>
            <a:ext cx="72008" cy="8049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45A4C1C-CBAC-A849-B1DB-255029BF8085}"/>
              </a:ext>
            </a:extLst>
          </p:cNvPr>
          <p:cNvSpPr/>
          <p:nvPr/>
        </p:nvSpPr>
        <p:spPr bwMode="auto">
          <a:xfrm>
            <a:off x="8167066" y="1244254"/>
            <a:ext cx="72008" cy="8049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5F78E0E3-F800-3C40-9346-B37EFE639A28}"/>
              </a:ext>
            </a:extLst>
          </p:cNvPr>
          <p:cNvGrpSpPr/>
          <p:nvPr/>
        </p:nvGrpSpPr>
        <p:grpSpPr>
          <a:xfrm>
            <a:off x="7389912" y="1404462"/>
            <a:ext cx="340840" cy="80497"/>
            <a:chOff x="7389912" y="1404462"/>
            <a:chExt cx="340840" cy="80497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ADBB26AD-7336-F44F-A0B8-AD58CC5DF878}"/>
                </a:ext>
              </a:extLst>
            </p:cNvPr>
            <p:cNvSpPr/>
            <p:nvPr/>
          </p:nvSpPr>
          <p:spPr bwMode="auto">
            <a:xfrm>
              <a:off x="7524328" y="1404462"/>
              <a:ext cx="72008" cy="8049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Rett linje 35">
              <a:extLst>
                <a:ext uri="{FF2B5EF4-FFF2-40B4-BE49-F238E27FC236}">
                  <a16:creationId xmlns:a16="http://schemas.microsoft.com/office/drawing/2014/main" id="{30801D47-FE47-0840-86C6-2A97455ECA4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89912" y="1454245"/>
              <a:ext cx="340840" cy="45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EEC6A274-7C9E-A44B-9A2B-A70A7F79B0CF}"/>
                  </a:ext>
                </a:extLst>
              </p:cNvPr>
              <p:cNvSpPr/>
              <p:nvPr/>
            </p:nvSpPr>
            <p:spPr>
              <a:xfrm>
                <a:off x="5215485" y="464496"/>
                <a:ext cx="1581330" cy="44563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EEC6A274-7C9E-A44B-9A2B-A70A7F79B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85" y="464496"/>
                <a:ext cx="1581330" cy="445635"/>
              </a:xfrm>
              <a:prstGeom prst="rect">
                <a:avLst/>
              </a:prstGeom>
              <a:blipFill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22071CA8-983D-754F-A01C-E0005D591E02}"/>
                  </a:ext>
                </a:extLst>
              </p:cNvPr>
              <p:cNvSpPr/>
              <p:nvPr/>
            </p:nvSpPr>
            <p:spPr>
              <a:xfrm>
                <a:off x="5215485" y="464771"/>
                <a:ext cx="1581330" cy="44563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22071CA8-983D-754F-A01C-E0005D591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85" y="464771"/>
                <a:ext cx="1581330" cy="445635"/>
              </a:xfrm>
              <a:prstGeom prst="rect">
                <a:avLst/>
              </a:prstGeom>
              <a:blipFill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562722E-9273-9F4D-9E02-D3F5E1FA9EA1}"/>
                  </a:ext>
                </a:extLst>
              </p:cNvPr>
              <p:cNvSpPr/>
              <p:nvPr/>
            </p:nvSpPr>
            <p:spPr>
              <a:xfrm>
                <a:off x="5210898" y="464495"/>
                <a:ext cx="1581330" cy="44563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562722E-9273-9F4D-9E02-D3F5E1FA9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98" y="464495"/>
                <a:ext cx="1581330" cy="445635"/>
              </a:xfrm>
              <a:prstGeom prst="rect">
                <a:avLst/>
              </a:prstGeom>
              <a:blipFill>
                <a:blip r:embed="rId8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8B38D0A-5115-2046-A646-77DAF03C6F52}"/>
                  </a:ext>
                </a:extLst>
              </p:cNvPr>
              <p:cNvSpPr/>
              <p:nvPr/>
            </p:nvSpPr>
            <p:spPr>
              <a:xfrm>
                <a:off x="5218313" y="470809"/>
                <a:ext cx="1507592" cy="44563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8B38D0A-5115-2046-A646-77DAF03C6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313" y="470809"/>
                <a:ext cx="1507592" cy="4456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pe 47">
            <a:extLst>
              <a:ext uri="{FF2B5EF4-FFF2-40B4-BE49-F238E27FC236}">
                <a16:creationId xmlns:a16="http://schemas.microsoft.com/office/drawing/2014/main" id="{3E20D4B8-E877-AC4D-980A-7FCC82AC81C7}"/>
              </a:ext>
            </a:extLst>
          </p:cNvPr>
          <p:cNvGrpSpPr/>
          <p:nvPr/>
        </p:nvGrpSpPr>
        <p:grpSpPr>
          <a:xfrm>
            <a:off x="8229548" y="639521"/>
            <a:ext cx="365806" cy="381462"/>
            <a:chOff x="8229548" y="639521"/>
            <a:chExt cx="365806" cy="381462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303FD60-2E6E-E749-A796-84A6312580D0}"/>
                </a:ext>
              </a:extLst>
            </p:cNvPr>
            <p:cNvSpPr/>
            <p:nvPr/>
          </p:nvSpPr>
          <p:spPr bwMode="auto">
            <a:xfrm>
              <a:off x="8498904" y="940486"/>
              <a:ext cx="72008" cy="8049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ACE9F2B9-3B6A-1743-BEC0-183B773985F2}"/>
                    </a:ext>
                  </a:extLst>
                </p:cNvPr>
                <p:cNvSpPr/>
                <p:nvPr/>
              </p:nvSpPr>
              <p:spPr>
                <a:xfrm>
                  <a:off x="8229548" y="639521"/>
                  <a:ext cx="365806" cy="2727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  <m:r>
                          <a:rPr lang="nb-NO" sz="1200" b="1" i="0" kern="0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nb-NO" sz="1200" baseline="30000" dirty="0"/>
                </a:p>
              </p:txBody>
            </p:sp>
          </mc:Choice>
          <mc:Fallback xmlns=""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ACE9F2B9-3B6A-1743-BEC0-183B773985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548" y="639521"/>
                  <a:ext cx="365806" cy="272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Rett pil 45">
              <a:extLst>
                <a:ext uri="{FF2B5EF4-FFF2-40B4-BE49-F238E27FC236}">
                  <a16:creationId xmlns:a16="http://schemas.microsoft.com/office/drawing/2014/main" id="{C77C6A4E-BE00-DB47-A007-7A46E4D636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93080" y="870000"/>
              <a:ext cx="108893" cy="78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74E902BD-78D1-1E46-919C-35656B61D473}"/>
              </a:ext>
            </a:extLst>
          </p:cNvPr>
          <p:cNvGrpSpPr/>
          <p:nvPr/>
        </p:nvGrpSpPr>
        <p:grpSpPr>
          <a:xfrm>
            <a:off x="8380409" y="718985"/>
            <a:ext cx="632162" cy="498466"/>
            <a:chOff x="8380409" y="718985"/>
            <a:chExt cx="632162" cy="498466"/>
          </a:xfrm>
        </p:grpSpPr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4E354A0-983C-8346-B84F-268EED580F0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80409" y="755951"/>
              <a:ext cx="296800" cy="461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77309214-EFAF-F446-9EE1-6784E1BE0CE3}"/>
                    </a:ext>
                  </a:extLst>
                </p:cNvPr>
                <p:cNvSpPr/>
                <p:nvPr/>
              </p:nvSpPr>
              <p:spPr>
                <a:xfrm>
                  <a:off x="8547059" y="718985"/>
                  <a:ext cx="46551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GB" sz="1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GB" sz="1200">
                            <a:latin typeface="Cambria Math" panose="02040503050406030204" pitchFamily="18" charset="0"/>
                          </a:rPr>
                          <m:t>L</m:t>
                        </m:r>
                      </m:oMath>
                    </m:oMathPara>
                  </a14:m>
                  <a:endParaRPr lang="nb-NO" sz="1200" dirty="0"/>
                </a:p>
              </p:txBody>
            </p:sp>
          </mc:Choice>
          <mc:Fallback xmlns=""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77309214-EFAF-F446-9EE1-6784E1BE0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7059" y="718985"/>
                  <a:ext cx="465512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89615BE4-10BA-F842-A9C4-A20D0DBDBF6A}"/>
              </a:ext>
            </a:extLst>
          </p:cNvPr>
          <p:cNvCxnSpPr>
            <a:cxnSpLocks/>
            <a:endCxn id="33" idx="6"/>
          </p:cNvCxnSpPr>
          <p:nvPr/>
        </p:nvCxnSpPr>
        <p:spPr bwMode="auto">
          <a:xfrm flipH="1">
            <a:off x="8313202" y="930610"/>
            <a:ext cx="283942" cy="302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0EE23F0D-E373-1A4E-B54D-580095AD00F2}"/>
              </a:ext>
            </a:extLst>
          </p:cNvPr>
          <p:cNvGrpSpPr/>
          <p:nvPr/>
        </p:nvGrpSpPr>
        <p:grpSpPr>
          <a:xfrm>
            <a:off x="8113816" y="759969"/>
            <a:ext cx="365805" cy="376985"/>
            <a:chOff x="8113816" y="759969"/>
            <a:chExt cx="365805" cy="376985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384DD5D7-B406-0340-82C4-6BE3954FCE16}"/>
                </a:ext>
              </a:extLst>
            </p:cNvPr>
            <p:cNvSpPr/>
            <p:nvPr/>
          </p:nvSpPr>
          <p:spPr bwMode="auto">
            <a:xfrm>
              <a:off x="8403386" y="1056457"/>
              <a:ext cx="72008" cy="8049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78374CC7-0D9A-4D46-ACF4-581CB76ED3C7}"/>
                    </a:ext>
                  </a:extLst>
                </p:cNvPr>
                <p:cNvSpPr/>
                <p:nvPr/>
              </p:nvSpPr>
              <p:spPr>
                <a:xfrm>
                  <a:off x="8113816" y="759969"/>
                  <a:ext cx="365805" cy="2727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  <m:r>
                          <a:rPr lang="nb-NO" sz="1200" b="1" i="0" kern="0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nb-NO" sz="1200" baseline="30000" dirty="0"/>
                </a:p>
              </p:txBody>
            </p:sp>
          </mc:Choice>
          <mc:Fallback xmlns=""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78374CC7-0D9A-4D46-ACF4-581CB76ED3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816" y="759969"/>
                  <a:ext cx="365805" cy="27276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Rett pil 51">
              <a:extLst>
                <a:ext uri="{FF2B5EF4-FFF2-40B4-BE49-F238E27FC236}">
                  <a16:creationId xmlns:a16="http://schemas.microsoft.com/office/drawing/2014/main" id="{595FEFC4-E7C4-A44B-ABDF-4B04272898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77348" y="990448"/>
              <a:ext cx="108893" cy="78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75D6E9F-56F8-E348-836E-8701A82417F1}"/>
                  </a:ext>
                </a:extLst>
              </p:cNvPr>
              <p:cNvSpPr/>
              <p:nvPr/>
            </p:nvSpPr>
            <p:spPr>
              <a:xfrm>
                <a:off x="7363248" y="1136954"/>
                <a:ext cx="304891" cy="272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nb-NO" sz="1200" baseline="30000" dirty="0"/>
                  <a:t>i</a:t>
                </a:r>
              </a:p>
            </p:txBody>
          </p:sp>
        </mc:Choice>
        <mc:Fallback xmlns=""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75D6E9F-56F8-E348-836E-8701A8241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248" y="1136954"/>
                <a:ext cx="304891" cy="2727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Rett pil 11">
            <a:extLst>
              <a:ext uri="{FF2B5EF4-FFF2-40B4-BE49-F238E27FC236}">
                <a16:creationId xmlns:a16="http://schemas.microsoft.com/office/drawing/2014/main" id="{C0F74D58-A9AF-1F40-9F21-72D04AE29C44}"/>
              </a:ext>
            </a:extLst>
          </p:cNvPr>
          <p:cNvCxnSpPr>
            <a:cxnSpLocks/>
          </p:cNvCxnSpPr>
          <p:nvPr/>
        </p:nvCxnSpPr>
        <p:spPr bwMode="auto">
          <a:xfrm flipV="1">
            <a:off x="6725905" y="468288"/>
            <a:ext cx="6335" cy="16645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02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9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Eksempel (</a:t>
            </a:r>
            <a:r>
              <a:rPr lang="en-GB" dirty="0" err="1"/>
              <a:t>animert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28</a:t>
            </a:fld>
            <a:endParaRPr lang="en-GB" noProof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85C350B-6FB1-8D46-9ED7-27929544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0" y="1268712"/>
            <a:ext cx="5589240" cy="5589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white">
          <a:xfrm>
            <a:off x="6154482" y="453104"/>
            <a:ext cx="283517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Vi </a:t>
            </a:r>
            <a:r>
              <a:rPr lang="en-GB" dirty="0" err="1"/>
              <a:t>justerer</a:t>
            </a:r>
            <a:r>
              <a:rPr lang="en-GB" dirty="0"/>
              <a:t> </a:t>
            </a:r>
            <a:r>
              <a:rPr lang="en-GB" dirty="0" err="1"/>
              <a:t>parameterne</a:t>
            </a:r>
            <a:r>
              <a:rPr lang="en-GB" dirty="0"/>
              <a:t> (her w </a:t>
            </a:r>
            <a:r>
              <a:rPr lang="en-GB" dirty="0" err="1"/>
              <a:t>og</a:t>
            </a:r>
            <a:r>
              <a:rPr lang="en-GB" dirty="0"/>
              <a:t> b) </a:t>
            </a:r>
            <a:r>
              <a:rPr lang="en-GB" dirty="0" err="1"/>
              <a:t>stegvis</a:t>
            </a:r>
            <a:r>
              <a:rPr lang="en-GB" dirty="0"/>
              <a:t> med </a:t>
            </a:r>
            <a:r>
              <a:rPr lang="en-GB" i="1" dirty="0"/>
              <a:t>gradient descent</a:t>
            </a:r>
            <a:r>
              <a:rPr lang="en-GB" dirty="0"/>
              <a:t>, </a:t>
            </a:r>
            <a:r>
              <a:rPr lang="en-GB" dirty="0" err="1"/>
              <a:t>slik</a:t>
            </a:r>
            <a:r>
              <a:rPr lang="en-GB" dirty="0"/>
              <a:t> at vi </a:t>
            </a:r>
            <a:r>
              <a:rPr lang="en-GB" dirty="0" err="1"/>
              <a:t>minimerer</a:t>
            </a:r>
            <a:r>
              <a:rPr lang="en-GB" dirty="0"/>
              <a:t> </a:t>
            </a:r>
            <a:r>
              <a:rPr lang="en-GB" dirty="0" err="1"/>
              <a:t>tapet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treningsett</a:t>
            </a:r>
            <a:r>
              <a:rPr lang="en-GB" dirty="0"/>
              <a:t>.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87767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3C9499-523F-2E4A-A7DF-CC21F20E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Gradient </a:t>
            </a:r>
            <a:r>
              <a:rPr lang="nb-NO" dirty="0" err="1"/>
              <a:t>descent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8AD5445-448C-5449-A890-59BB66810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29</a:t>
            </a:fld>
            <a:endParaRPr lang="en-GB" noProof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411556B-ECEE-604D-988A-DF51E0DBB900}"/>
              </a:ext>
            </a:extLst>
          </p:cNvPr>
          <p:cNvSpPr txBox="1">
            <a:spLocks noGrp="1"/>
          </p:cNvSpPr>
          <p:nvPr>
            <p:ph idx="1"/>
          </p:nvPr>
        </p:nvSpPr>
        <p:spPr bwMode="white">
          <a:xfrm>
            <a:off x="251520" y="1524000"/>
            <a:ext cx="8640960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I </a:t>
            </a:r>
            <a:r>
              <a:rPr lang="en-GB" dirty="0" err="1"/>
              <a:t>logistisk</a:t>
            </a:r>
            <a:r>
              <a:rPr lang="en-GB" dirty="0"/>
              <a:t> </a:t>
            </a:r>
            <a:r>
              <a:rPr lang="en-GB" dirty="0" err="1"/>
              <a:t>regresjon</a:t>
            </a:r>
            <a:r>
              <a:rPr lang="en-GB" dirty="0"/>
              <a:t> med </a:t>
            </a:r>
            <a:r>
              <a:rPr lang="en-GB" dirty="0" err="1"/>
              <a:t>vanlige</a:t>
            </a:r>
            <a:r>
              <a:rPr lang="en-GB" dirty="0"/>
              <a:t> </a:t>
            </a:r>
            <a:r>
              <a:rPr lang="en-GB" dirty="0" err="1"/>
              <a:t>tapsfunksjoner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cross-entropy vet vi at det </a:t>
            </a:r>
            <a:r>
              <a:rPr lang="en-GB" dirty="0" err="1"/>
              <a:t>finnes</a:t>
            </a:r>
            <a:r>
              <a:rPr lang="en-GB" dirty="0"/>
              <a:t>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én</a:t>
            </a:r>
            <a:r>
              <a:rPr lang="en-GB" dirty="0"/>
              <a:t> global minimum</a:t>
            </a:r>
          </a:p>
          <a:p>
            <a:pPr lvl="1"/>
            <a:r>
              <a:rPr lang="en-GB" dirty="0" err="1"/>
              <a:t>Matematisk</a:t>
            </a:r>
            <a:r>
              <a:rPr lang="en-GB" dirty="0"/>
              <a:t> sett </a:t>
            </a:r>
            <a:r>
              <a:rPr lang="en-GB" dirty="0" err="1"/>
              <a:t>sier</a:t>
            </a:r>
            <a:r>
              <a:rPr lang="en-GB" dirty="0"/>
              <a:t> vi at </a:t>
            </a:r>
            <a:r>
              <a:rPr lang="en-GB" dirty="0" err="1"/>
              <a:t>funksjonen</a:t>
            </a:r>
            <a:r>
              <a:rPr lang="en-GB" dirty="0"/>
              <a:t> er </a:t>
            </a:r>
            <a:r>
              <a:rPr lang="en-GB" b="1" dirty="0" err="1"/>
              <a:t>konveks</a:t>
            </a:r>
            <a:endParaRPr lang="en-GB" b="1" baseline="0" dirty="0"/>
          </a:p>
          <a:p>
            <a:r>
              <a:rPr lang="en-GB" dirty="0"/>
              <a:t>I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kompliserte</a:t>
            </a:r>
            <a:r>
              <a:rPr lang="en-GB" dirty="0"/>
              <a:t> </a:t>
            </a:r>
            <a:r>
              <a:rPr lang="en-GB" dirty="0" err="1"/>
              <a:t>maskinlærings</a:t>
            </a:r>
            <a:r>
              <a:rPr lang="en-GB" dirty="0"/>
              <a:t>-                                          -modeller (</a:t>
            </a:r>
            <a:r>
              <a:rPr lang="en-GB" dirty="0" err="1"/>
              <a:t>slik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nevrale</a:t>
            </a:r>
            <a:r>
              <a:rPr lang="en-GB" dirty="0"/>
              <a:t> </a:t>
            </a:r>
            <a:r>
              <a:rPr lang="en-GB" dirty="0" err="1"/>
              <a:t>nettverk</a:t>
            </a:r>
            <a:r>
              <a:rPr lang="en-GB" dirty="0"/>
              <a:t>)                                    </a:t>
            </a:r>
            <a:r>
              <a:rPr lang="en-GB" dirty="0" err="1"/>
              <a:t>kan</a:t>
            </a:r>
            <a:r>
              <a:rPr lang="en-GB" dirty="0"/>
              <a:t> vi </a:t>
            </a:r>
            <a:r>
              <a:rPr lang="en-GB" dirty="0" err="1"/>
              <a:t>derimot</a:t>
            </a:r>
            <a:r>
              <a:rPr lang="en-GB" dirty="0"/>
              <a:t> ha </a:t>
            </a:r>
            <a:r>
              <a:rPr lang="en-GB" dirty="0" err="1"/>
              <a:t>lokale</a:t>
            </a:r>
            <a:r>
              <a:rPr lang="en-GB" dirty="0"/>
              <a:t> minima,                                          </a:t>
            </a:r>
            <a:r>
              <a:rPr lang="en-GB" dirty="0" err="1"/>
              <a:t>slik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her: </a:t>
            </a:r>
          </a:p>
          <a:p>
            <a:endParaRPr lang="en-GB" dirty="0"/>
          </a:p>
          <a:p>
            <a:r>
              <a:rPr lang="en-GB" baseline="0"/>
              <a:t>Spørsmål</a:t>
            </a:r>
            <a:r>
              <a:rPr lang="en-GB" baseline="0">
                <a:sym typeface="Wingdings" pitchFamily="2" charset="2"/>
              </a:rPr>
              <a:t> (</a:t>
            </a:r>
            <a:r>
              <a:rPr lang="en-GB" baseline="0">
                <a:solidFill>
                  <a:srgbClr val="00B050"/>
                </a:solidFill>
                <a:sym typeface="Wingdings" pitchFamily="2" charset="2"/>
              </a:rPr>
              <a:t>på </a:t>
            </a:r>
            <a:r>
              <a:rPr lang="en-GB">
                <a:solidFill>
                  <a:srgbClr val="00B050"/>
                </a:solidFill>
                <a:sym typeface="Wingdings" pitchFamily="2" charset="2"/>
              </a:rPr>
              <a:t>Mentimeter</a:t>
            </a:r>
            <a:r>
              <a:rPr lang="en-GB">
                <a:sym typeface="Wingdings" pitchFamily="2" charset="2"/>
              </a:rPr>
              <a:t>): hvorfor </a:t>
            </a:r>
            <a:r>
              <a:rPr lang="en-GB" dirty="0">
                <a:sym typeface="Wingdings" pitchFamily="2" charset="2"/>
              </a:rPr>
              <a:t>er </a:t>
            </a:r>
            <a:r>
              <a:rPr lang="en-GB" dirty="0" err="1">
                <a:sym typeface="Wingdings" pitchFamily="2" charset="2"/>
              </a:rPr>
              <a:t>lokale</a:t>
            </a:r>
            <a:r>
              <a:rPr lang="en-GB" dirty="0">
                <a:sym typeface="Wingdings" pitchFamily="2" charset="2"/>
              </a:rPr>
              <a:t> minima et problem for Gradient Descent? </a:t>
            </a:r>
            <a:endParaRPr lang="en-GB" baseline="0" dirty="0"/>
          </a:p>
        </p:txBody>
      </p:sp>
      <p:cxnSp>
        <p:nvCxnSpPr>
          <p:cNvPr id="7" name="Rett pil 6">
            <a:extLst>
              <a:ext uri="{FF2B5EF4-FFF2-40B4-BE49-F238E27FC236}">
                <a16:creationId xmlns:a16="http://schemas.microsoft.com/office/drawing/2014/main" id="{F61B3D5A-673D-8F48-9058-668438AE193B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0152" y="2996952"/>
            <a:ext cx="0" cy="18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ett pil 8">
            <a:extLst>
              <a:ext uri="{FF2B5EF4-FFF2-40B4-BE49-F238E27FC236}">
                <a16:creationId xmlns:a16="http://schemas.microsoft.com/office/drawing/2014/main" id="{A088743B-D405-7744-A84C-2389C6554A4F}"/>
              </a:ext>
            </a:extLst>
          </p:cNvPr>
          <p:cNvCxnSpPr>
            <a:cxnSpLocks/>
          </p:cNvCxnSpPr>
          <p:nvPr/>
        </p:nvCxnSpPr>
        <p:spPr bwMode="auto">
          <a:xfrm>
            <a:off x="5940152" y="4797152"/>
            <a:ext cx="25118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iform 10">
            <a:extLst>
              <a:ext uri="{FF2B5EF4-FFF2-40B4-BE49-F238E27FC236}">
                <a16:creationId xmlns:a16="http://schemas.microsoft.com/office/drawing/2014/main" id="{4B5A0660-DA52-544E-A60D-BB80DA817162}"/>
              </a:ext>
            </a:extLst>
          </p:cNvPr>
          <p:cNvSpPr/>
          <p:nvPr/>
        </p:nvSpPr>
        <p:spPr bwMode="auto">
          <a:xfrm>
            <a:off x="6061587" y="3131680"/>
            <a:ext cx="2448538" cy="1401134"/>
          </a:xfrm>
          <a:custGeom>
            <a:avLst/>
            <a:gdLst>
              <a:gd name="connsiteX0" fmla="*/ 0 w 2448538"/>
              <a:gd name="connsiteY0" fmla="*/ 142462 h 1401134"/>
              <a:gd name="connsiteX1" fmla="*/ 162232 w 2448538"/>
              <a:gd name="connsiteY1" fmla="*/ 702901 h 1401134"/>
              <a:gd name="connsiteX2" fmla="*/ 457200 w 2448538"/>
              <a:gd name="connsiteY2" fmla="*/ 835636 h 1401134"/>
              <a:gd name="connsiteX3" fmla="*/ 648929 w 2448538"/>
              <a:gd name="connsiteY3" fmla="*/ 216204 h 1401134"/>
              <a:gd name="connsiteX4" fmla="*/ 914400 w 2448538"/>
              <a:gd name="connsiteY4" fmla="*/ 142462 h 1401134"/>
              <a:gd name="connsiteX5" fmla="*/ 1091381 w 2448538"/>
              <a:gd name="connsiteY5" fmla="*/ 1248591 h 1401134"/>
              <a:gd name="connsiteX6" fmla="*/ 1430594 w 2448538"/>
              <a:gd name="connsiteY6" fmla="*/ 1337081 h 1401134"/>
              <a:gd name="connsiteX7" fmla="*/ 1681316 w 2448538"/>
              <a:gd name="connsiteY7" fmla="*/ 732397 h 1401134"/>
              <a:gd name="connsiteX8" fmla="*/ 2109019 w 2448538"/>
              <a:gd name="connsiteY8" fmla="*/ 673404 h 1401134"/>
              <a:gd name="connsiteX9" fmla="*/ 2418736 w 2448538"/>
              <a:gd name="connsiteY9" fmla="*/ 68720 h 1401134"/>
              <a:gd name="connsiteX10" fmla="*/ 2418736 w 2448538"/>
              <a:gd name="connsiteY10" fmla="*/ 39223 h 14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8538" h="1401134">
                <a:moveTo>
                  <a:pt x="0" y="142462"/>
                </a:moveTo>
                <a:cubicBezTo>
                  <a:pt x="43016" y="364917"/>
                  <a:pt x="86032" y="587372"/>
                  <a:pt x="162232" y="702901"/>
                </a:cubicBezTo>
                <a:cubicBezTo>
                  <a:pt x="238432" y="818430"/>
                  <a:pt x="376084" y="916752"/>
                  <a:pt x="457200" y="835636"/>
                </a:cubicBezTo>
                <a:cubicBezTo>
                  <a:pt x="538316" y="754520"/>
                  <a:pt x="572729" y="331733"/>
                  <a:pt x="648929" y="216204"/>
                </a:cubicBezTo>
                <a:cubicBezTo>
                  <a:pt x="725129" y="100675"/>
                  <a:pt x="840658" y="-29602"/>
                  <a:pt x="914400" y="142462"/>
                </a:cubicBezTo>
                <a:cubicBezTo>
                  <a:pt x="988142" y="314526"/>
                  <a:pt x="1005349" y="1049488"/>
                  <a:pt x="1091381" y="1248591"/>
                </a:cubicBezTo>
                <a:cubicBezTo>
                  <a:pt x="1177413" y="1447694"/>
                  <a:pt x="1332272" y="1423113"/>
                  <a:pt x="1430594" y="1337081"/>
                </a:cubicBezTo>
                <a:cubicBezTo>
                  <a:pt x="1528917" y="1251049"/>
                  <a:pt x="1568245" y="843010"/>
                  <a:pt x="1681316" y="732397"/>
                </a:cubicBezTo>
                <a:cubicBezTo>
                  <a:pt x="1794387" y="621784"/>
                  <a:pt x="1986116" y="784017"/>
                  <a:pt x="2109019" y="673404"/>
                </a:cubicBezTo>
                <a:cubicBezTo>
                  <a:pt x="2231922" y="562791"/>
                  <a:pt x="2367116" y="174417"/>
                  <a:pt x="2418736" y="68720"/>
                </a:cubicBezTo>
                <a:cubicBezTo>
                  <a:pt x="2470356" y="-36977"/>
                  <a:pt x="2444546" y="1123"/>
                  <a:pt x="2418736" y="39223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Rett pil 12">
            <a:extLst>
              <a:ext uri="{FF2B5EF4-FFF2-40B4-BE49-F238E27FC236}">
                <a16:creationId xmlns:a16="http://schemas.microsoft.com/office/drawing/2014/main" id="{E7A2DF2D-FD76-1443-8B7A-A32DD06901E1}"/>
              </a:ext>
            </a:extLst>
          </p:cNvPr>
          <p:cNvCxnSpPr/>
          <p:nvPr/>
        </p:nvCxnSpPr>
        <p:spPr bwMode="auto">
          <a:xfrm flipV="1">
            <a:off x="2699792" y="4005064"/>
            <a:ext cx="360040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326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74" y="963802"/>
            <a:ext cx="8424936" cy="2636068"/>
          </a:xfrm>
        </p:spPr>
        <p:txBody>
          <a:bodyPr/>
          <a:lstStyle/>
          <a:p>
            <a:pPr marL="0" indent="0">
              <a:buNone/>
            </a:pPr>
            <a:r>
              <a:rPr lang="nb-NO" sz="3200"/>
              <a:t>I dag skal vi snakke om 2 temaer: </a:t>
            </a:r>
          </a:p>
          <a:p>
            <a:endParaRPr lang="nb-NO" sz="3200"/>
          </a:p>
          <a:p>
            <a:endParaRPr lang="nb-NO" sz="3200"/>
          </a:p>
          <a:p>
            <a:pPr marL="0" indent="0">
              <a:buNone/>
            </a:pPr>
            <a:endParaRPr lang="nb-NO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03" y="1930710"/>
            <a:ext cx="2967395" cy="1669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white">
          <a:xfrm>
            <a:off x="4930788" y="3982938"/>
            <a:ext cx="3600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Logistisk</a:t>
            </a:r>
            <a:r>
              <a:rPr lang="en-GB" sz="2800" b="1" baseline="0" dirty="0"/>
              <a:t> </a:t>
            </a:r>
            <a:r>
              <a:rPr lang="en-GB" sz="2800" b="1" baseline="0" dirty="0" err="1"/>
              <a:t>regresjon</a:t>
            </a:r>
            <a:r>
              <a:rPr lang="en-GB" sz="2800" b="1" baseline="0" dirty="0"/>
              <a:t> </a:t>
            </a:r>
            <a:r>
              <a:rPr lang="en-GB" sz="2800" baseline="0" dirty="0"/>
              <a:t>(del 2): </a:t>
            </a:r>
            <a:r>
              <a:rPr lang="en-GB" sz="2800" baseline="0" dirty="0" err="1"/>
              <a:t>optimering</a:t>
            </a:r>
            <a:r>
              <a:rPr lang="en-GB" sz="2800" dirty="0"/>
              <a:t>, </a:t>
            </a:r>
            <a:r>
              <a:rPr lang="en-GB" sz="2800" dirty="0" err="1"/>
              <a:t>regularisering</a:t>
            </a:r>
            <a:r>
              <a:rPr lang="en-GB" sz="2800" dirty="0"/>
              <a:t> </a:t>
            </a:r>
            <a:r>
              <a:rPr lang="en-GB" sz="2800" dirty="0" err="1"/>
              <a:t>og</a:t>
            </a:r>
            <a:r>
              <a:rPr lang="en-GB" sz="2800" dirty="0"/>
              <a:t> forklarbarhet</a:t>
            </a:r>
            <a:endParaRPr lang="en-GB" sz="2800" baseline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2647A6-E21A-4DAD-A03E-698AE965EA3F}"/>
              </a:ext>
            </a:extLst>
          </p:cNvPr>
          <p:cNvSpPr txBox="1"/>
          <p:nvPr/>
        </p:nvSpPr>
        <p:spPr bwMode="white">
          <a:xfrm>
            <a:off x="469372" y="4078316"/>
            <a:ext cx="39743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/>
              <a:t>Lynkurs i lineær algebra  og sannsynlighetsteori</a:t>
            </a:r>
            <a:endParaRPr lang="en-GB" sz="2800" baseline="0" dirty="0"/>
          </a:p>
        </p:txBody>
      </p:sp>
      <p:pic>
        <p:nvPicPr>
          <p:cNvPr id="1032" name="Picture 8" descr="Linear algebra - Wikipedia">
            <a:extLst>
              <a:ext uri="{FF2B5EF4-FFF2-40B4-BE49-F238E27FC236}">
                <a16:creationId xmlns:a16="http://schemas.microsoft.com/office/drawing/2014/main" id="{FF5D7BE2-AA5B-46AC-817E-0C83E284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4" y="1768553"/>
            <a:ext cx="3182070" cy="23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71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Overtrening?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8568952" cy="1544960"/>
          </a:xfrm>
        </p:spPr>
        <p:txBody>
          <a:bodyPr/>
          <a:lstStyle/>
          <a:p>
            <a:r>
              <a:rPr lang="en-GB" dirty="0" err="1"/>
              <a:t>Overtrening</a:t>
            </a:r>
            <a:r>
              <a:rPr lang="en-GB" dirty="0"/>
              <a:t> (“overfitting”) er en </a:t>
            </a:r>
            <a:r>
              <a:rPr lang="en-GB" dirty="0" err="1"/>
              <a:t>av</a:t>
            </a:r>
            <a:r>
              <a:rPr lang="en-GB" dirty="0"/>
              <a:t> de </a:t>
            </a:r>
            <a:r>
              <a:rPr lang="en-GB" dirty="0" err="1"/>
              <a:t>største</a:t>
            </a:r>
            <a:r>
              <a:rPr lang="en-GB" dirty="0"/>
              <a:t> </a:t>
            </a:r>
            <a:r>
              <a:rPr lang="en-GB" dirty="0" err="1"/>
              <a:t>farene</a:t>
            </a:r>
            <a:r>
              <a:rPr lang="en-GB" dirty="0"/>
              <a:t> </a:t>
            </a:r>
            <a:r>
              <a:rPr lang="en-GB" dirty="0" err="1"/>
              <a:t>når</a:t>
            </a:r>
            <a:r>
              <a:rPr lang="en-GB" dirty="0"/>
              <a:t> man </a:t>
            </a:r>
            <a:r>
              <a:rPr lang="en-GB" dirty="0" err="1"/>
              <a:t>trene</a:t>
            </a:r>
            <a:r>
              <a:rPr lang="en-GB" dirty="0"/>
              <a:t> en </a:t>
            </a:r>
            <a:r>
              <a:rPr lang="en-GB" dirty="0" err="1"/>
              <a:t>maskinlæringsmodell</a:t>
            </a:r>
            <a:endParaRPr lang="en-GB" dirty="0"/>
          </a:p>
          <a:p>
            <a:pPr lvl="1"/>
            <a:r>
              <a:rPr lang="en-GB" dirty="0"/>
              <a:t>Man </a:t>
            </a:r>
            <a:r>
              <a:rPr lang="en-GB" dirty="0" err="1"/>
              <a:t>kan</a:t>
            </a:r>
            <a:r>
              <a:rPr lang="en-GB" dirty="0"/>
              <a:t> ha “</a:t>
            </a:r>
            <a:r>
              <a:rPr lang="en-GB" dirty="0" err="1"/>
              <a:t>perfekt</a:t>
            </a:r>
            <a:r>
              <a:rPr lang="en-GB" dirty="0"/>
              <a:t>” </a:t>
            </a:r>
            <a:r>
              <a:rPr lang="en-GB" dirty="0" err="1"/>
              <a:t>klassifisering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treningsett</a:t>
            </a:r>
            <a:r>
              <a:rPr lang="en-GB" dirty="0"/>
              <a:t>, men </a:t>
            </a:r>
            <a:r>
              <a:rPr lang="en-GB" dirty="0" err="1"/>
              <a:t>elendig</a:t>
            </a:r>
            <a:r>
              <a:rPr lang="en-GB" dirty="0"/>
              <a:t> </a:t>
            </a:r>
            <a:r>
              <a:rPr lang="en-GB" dirty="0" err="1"/>
              <a:t>ytelse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nye, </a:t>
            </a:r>
            <a:r>
              <a:rPr lang="en-GB" dirty="0" err="1"/>
              <a:t>ukjente</a:t>
            </a:r>
            <a:r>
              <a:rPr lang="en-GB" dirty="0"/>
              <a:t> </a:t>
            </a:r>
            <a:r>
              <a:rPr lang="en-GB" dirty="0" err="1"/>
              <a:t>datapunkter</a:t>
            </a:r>
            <a:r>
              <a:rPr lang="en-GB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30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40360"/>
            <a:ext cx="3356992" cy="335699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1858008" y="3140968"/>
            <a:ext cx="553752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95936" y="3429000"/>
            <a:ext cx="4419872" cy="272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/>
              <a:t>Logistisk regresjon er relativ robust, men kan allikevel overtrenes når antall features er veldig høy</a:t>
            </a:r>
          </a:p>
          <a:p>
            <a:r>
              <a:rPr lang="en-GB" kern="0"/>
              <a:t>Man kan redusere faren for overtrening ved å bruke </a:t>
            </a:r>
            <a:r>
              <a:rPr lang="en-GB" i="1" kern="0"/>
              <a:t>regularisering</a:t>
            </a:r>
          </a:p>
        </p:txBody>
      </p:sp>
    </p:spTree>
    <p:extLst>
      <p:ext uri="{BB962C8B-B14F-4D97-AF65-F5344CB8AC3E}">
        <p14:creationId xmlns:p14="http://schemas.microsoft.com/office/powerpoint/2010/main" val="39999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Overtrening?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64840"/>
            <a:ext cx="864096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Overtrening</a:t>
            </a:r>
            <a:r>
              <a:rPr lang="en-GB" dirty="0"/>
              <a:t> er </a:t>
            </a:r>
            <a:r>
              <a:rPr lang="en-GB" dirty="0" err="1"/>
              <a:t>særlig</a:t>
            </a:r>
            <a:r>
              <a:rPr lang="en-GB" dirty="0"/>
              <a:t> </a:t>
            </a:r>
            <a:r>
              <a:rPr lang="en-GB" dirty="0" err="1"/>
              <a:t>problematisk</a:t>
            </a:r>
            <a:r>
              <a:rPr lang="en-GB" dirty="0"/>
              <a:t> </a:t>
            </a:r>
            <a:r>
              <a:rPr lang="en-GB" dirty="0" err="1"/>
              <a:t>når</a:t>
            </a:r>
            <a:r>
              <a:rPr lang="en-GB" dirty="0"/>
              <a:t> man jobber med </a:t>
            </a:r>
            <a:r>
              <a:rPr lang="en-GB" dirty="0" err="1"/>
              <a:t>små</a:t>
            </a:r>
            <a:r>
              <a:rPr lang="en-GB" dirty="0"/>
              <a:t> </a:t>
            </a:r>
            <a:r>
              <a:rPr lang="en-GB" dirty="0" err="1"/>
              <a:t>datamengder</a:t>
            </a:r>
            <a:endParaRPr lang="en-GB" dirty="0"/>
          </a:p>
          <a:p>
            <a:r>
              <a:rPr lang="en-GB" dirty="0" err="1"/>
              <a:t>Modellen</a:t>
            </a:r>
            <a:r>
              <a:rPr lang="en-GB" dirty="0"/>
              <a:t> </a:t>
            </a:r>
            <a:r>
              <a:rPr lang="en-GB" dirty="0" err="1"/>
              <a:t>må</a:t>
            </a:r>
            <a:r>
              <a:rPr lang="en-GB" dirty="0"/>
              <a:t> </a:t>
            </a:r>
            <a:r>
              <a:rPr lang="en-GB" dirty="0" err="1"/>
              <a:t>ekstrapolere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observasjoner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31</a:t>
            </a:fld>
            <a:endParaRPr lang="en-GB" noProof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484" y="3068960"/>
            <a:ext cx="51762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90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Overtrening?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6829425" cy="2905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4685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Regularisering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7848872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Det </a:t>
            </a:r>
            <a:r>
              <a:rPr lang="en-GB" dirty="0" err="1"/>
              <a:t>finnes</a:t>
            </a:r>
            <a:r>
              <a:rPr lang="en-GB" dirty="0"/>
              <a:t> mange </a:t>
            </a:r>
            <a:r>
              <a:rPr lang="en-GB" dirty="0" err="1"/>
              <a:t>regulariseringsmetoder</a:t>
            </a:r>
            <a:r>
              <a:rPr lang="en-GB" dirty="0"/>
              <a:t>, men de </a:t>
            </a:r>
            <a:r>
              <a:rPr lang="en-GB" dirty="0" err="1"/>
              <a:t>fungerer</a:t>
            </a:r>
            <a:r>
              <a:rPr lang="en-GB" dirty="0"/>
              <a:t> </a:t>
            </a:r>
            <a:r>
              <a:rPr lang="en-GB" dirty="0" err="1"/>
              <a:t>ofte</a:t>
            </a:r>
            <a:r>
              <a:rPr lang="en-GB" dirty="0"/>
              <a:t> ved </a:t>
            </a:r>
            <a:r>
              <a:rPr lang="en-GB" dirty="0" err="1"/>
              <a:t>å</a:t>
            </a:r>
            <a:r>
              <a:rPr lang="en-GB" dirty="0"/>
              <a:t> “</a:t>
            </a:r>
            <a:r>
              <a:rPr lang="en-GB" dirty="0" err="1"/>
              <a:t>straffe</a:t>
            </a:r>
            <a:r>
              <a:rPr lang="en-GB" dirty="0"/>
              <a:t>” modeller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gir</a:t>
            </a:r>
            <a:r>
              <a:rPr lang="en-GB" dirty="0"/>
              <a:t> for </a:t>
            </a:r>
            <a:r>
              <a:rPr lang="en-GB" dirty="0" err="1"/>
              <a:t>mye</a:t>
            </a:r>
            <a:r>
              <a:rPr lang="en-GB" dirty="0"/>
              <a:t> </a:t>
            </a:r>
            <a:r>
              <a:rPr lang="en-GB" dirty="0" err="1"/>
              <a:t>vekt</a:t>
            </a:r>
            <a:r>
              <a:rPr lang="en-GB" dirty="0"/>
              <a:t> (</a:t>
            </a:r>
            <a:r>
              <a:rPr lang="en-GB" dirty="0" err="1"/>
              <a:t>positiv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negativ</a:t>
            </a:r>
            <a:r>
              <a:rPr lang="en-GB" dirty="0"/>
              <a:t>)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enkelte</a:t>
            </a:r>
            <a:r>
              <a:rPr lang="en-GB" dirty="0"/>
              <a:t> features: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33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white">
              <a:xfrm>
                <a:off x="786021" y="3038861"/>
                <a:ext cx="6876819" cy="1225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</m:acc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baseline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GB" sz="2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𝛉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GB" sz="2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</m:d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786021" y="3038861"/>
                <a:ext cx="6876819" cy="1225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170854" y="2962302"/>
            <a:ext cx="1380504" cy="1402802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>
                <a:alpha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236296" y="3934161"/>
            <a:ext cx="0" cy="7514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 bwMode="white">
          <a:xfrm>
            <a:off x="4752020" y="4685137"/>
            <a:ext cx="49685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Vi “</a:t>
            </a:r>
            <a:r>
              <a:rPr lang="en-GB" sz="2800" baseline="0" dirty="0" err="1"/>
              <a:t>straffer</a:t>
            </a:r>
            <a:r>
              <a:rPr lang="en-GB" sz="2800" baseline="0" dirty="0"/>
              <a:t>” modeller med </a:t>
            </a:r>
            <a:r>
              <a:rPr lang="en-GB" sz="2800" baseline="0" dirty="0" err="1"/>
              <a:t>høye</a:t>
            </a:r>
            <a:r>
              <a:rPr lang="en-GB" sz="2800" baseline="0" dirty="0"/>
              <a:t> </a:t>
            </a:r>
            <a:r>
              <a:rPr lang="en-GB" sz="2800" baseline="0" dirty="0" err="1"/>
              <a:t>parameterverdier</a:t>
            </a:r>
            <a:endParaRPr lang="en-GB" sz="2800" baseline="0" dirty="0"/>
          </a:p>
        </p:txBody>
      </p:sp>
      <p:sp>
        <p:nvSpPr>
          <p:cNvPr id="11" name="TextBox 10"/>
          <p:cNvSpPr txBox="1"/>
          <p:nvPr/>
        </p:nvSpPr>
        <p:spPr bwMode="white">
          <a:xfrm>
            <a:off x="1403648" y="5961503"/>
            <a:ext cx="6984776" cy="52322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Metoden</a:t>
            </a:r>
            <a:r>
              <a:rPr lang="en-GB" sz="2800"/>
              <a:t> ovenfor er kalt L2-regularisering</a:t>
            </a:r>
            <a:endParaRPr lang="en-GB" sz="2800" baseline="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779912" y="3789040"/>
            <a:ext cx="2520280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 bwMode="white">
          <a:xfrm>
            <a:off x="683568" y="4844709"/>
            <a:ext cx="4032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Regulariseringsstyrke</a:t>
            </a:r>
            <a:endParaRPr lang="en-GB" sz="2800" baseline="0" dirty="0"/>
          </a:p>
        </p:txBody>
      </p:sp>
    </p:spTree>
    <p:extLst>
      <p:ext uri="{BB962C8B-B14F-4D97-AF65-F5344CB8AC3E}">
        <p14:creationId xmlns:p14="http://schemas.microsoft.com/office/powerpoint/2010/main" val="2473937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DA371F-21AC-AC46-8853-315A483B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Regularisering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92B8AC-FC4E-CD4E-88C4-C7970B85F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334516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Ved å ta i bruk </a:t>
            </a:r>
            <a:r>
              <a:rPr lang="nb-NO" dirty="0" err="1">
                <a:solidFill>
                  <a:schemeClr val="bg1"/>
                </a:solidFill>
              </a:rPr>
              <a:t>regularisering</a:t>
            </a:r>
            <a:r>
              <a:rPr lang="nb-NO" dirty="0">
                <a:solidFill>
                  <a:schemeClr val="bg1"/>
                </a:solidFill>
              </a:rPr>
              <a:t> kan vi ta hensyn til </a:t>
            </a:r>
            <a:r>
              <a:rPr lang="nb-NO" i="1" dirty="0">
                <a:solidFill>
                  <a:schemeClr val="bg1"/>
                </a:solidFill>
              </a:rPr>
              <a:t>andre faktorer</a:t>
            </a:r>
            <a:r>
              <a:rPr lang="nb-NO" dirty="0">
                <a:solidFill>
                  <a:schemeClr val="bg1"/>
                </a:solidFill>
              </a:rPr>
              <a:t> enn bare å minimere </a:t>
            </a:r>
            <a:r>
              <a:rPr lang="nb-NO" dirty="0" err="1">
                <a:solidFill>
                  <a:schemeClr val="bg1"/>
                </a:solidFill>
              </a:rPr>
              <a:t>tapsfunksjonen</a:t>
            </a:r>
            <a:r>
              <a:rPr lang="nb-NO" dirty="0">
                <a:solidFill>
                  <a:schemeClr val="bg1"/>
                </a:solidFill>
              </a:rPr>
              <a:t> på treningsdata</a:t>
            </a:r>
          </a:p>
          <a:p>
            <a:r>
              <a:rPr lang="nb-NO" dirty="0"/>
              <a:t>For eksempel å foretrekke enklere modeller</a:t>
            </a:r>
          </a:p>
          <a:p>
            <a:r>
              <a:rPr lang="nb-NO" dirty="0">
                <a:solidFill>
                  <a:schemeClr val="bg1"/>
                </a:solidFill>
              </a:rPr>
              <a:t>Eller modeller som ikke stoler for mye på individuelle trekk (= hvis de gir høye parameterverdier til noen trekk)</a:t>
            </a:r>
          </a:p>
          <a:p>
            <a:r>
              <a:rPr lang="nb-NO" dirty="0">
                <a:solidFill>
                  <a:schemeClr val="bg1"/>
                </a:solidFill>
              </a:rPr>
              <a:t>Eller modeller som er "</a:t>
            </a:r>
            <a:r>
              <a:rPr lang="nb-NO" dirty="0" err="1">
                <a:solidFill>
                  <a:schemeClr val="bg1"/>
                </a:solidFill>
              </a:rPr>
              <a:t>sparse</a:t>
            </a:r>
            <a:r>
              <a:rPr lang="nb-NO" dirty="0">
                <a:solidFill>
                  <a:schemeClr val="bg1"/>
                </a:solidFill>
              </a:rPr>
              <a:t>" og er i stand til å ignorere trekk som er lite relevante for klassifiseringen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7CBC1D-F32B-814D-99F7-8E613FD3E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34</a:t>
            </a:fld>
            <a:endParaRPr lang="en-GB" noProof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8A34A45-980A-894B-9718-6210B3580FD7}"/>
              </a:ext>
            </a:extLst>
          </p:cNvPr>
          <p:cNvSpPr/>
          <p:nvPr/>
        </p:nvSpPr>
        <p:spPr>
          <a:xfrm>
            <a:off x="1403648" y="5124448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nb-NO" sz="2400" dirty="0" err="1">
                <a:solidFill>
                  <a:schemeClr val="bg1"/>
                </a:solidFill>
                <a:sym typeface="Wingdings" pitchFamily="2" charset="2"/>
              </a:rPr>
              <a:t>Regularisering</a:t>
            </a:r>
            <a:r>
              <a:rPr lang="nb-NO" sz="2400" dirty="0">
                <a:solidFill>
                  <a:schemeClr val="bg1"/>
                </a:solidFill>
                <a:sym typeface="Wingdings" pitchFamily="2" charset="2"/>
              </a:rPr>
              <a:t> er et viktig "designvalg"        i trening av maskinlæringsmodeller!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59085CC9-EDD6-F840-9345-FBCF65B5C40C}"/>
              </a:ext>
            </a:extLst>
          </p:cNvPr>
          <p:cNvSpPr/>
          <p:nvPr/>
        </p:nvSpPr>
        <p:spPr bwMode="auto">
          <a:xfrm>
            <a:off x="1259632" y="5013176"/>
            <a:ext cx="6120680" cy="100811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77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Forklarbarhet</a:t>
            </a:r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24000"/>
                <a:ext cx="8352928" cy="4641304"/>
              </a:xfrm>
            </p:spPr>
            <p:txBody>
              <a:bodyPr/>
              <a:lstStyle/>
              <a:p>
                <a:r>
                  <a:rPr lang="en-GB" dirty="0" err="1"/>
                  <a:t>Tilbake</a:t>
                </a:r>
                <a:r>
                  <a:rPr lang="en-GB" dirty="0"/>
                  <a:t> </a:t>
                </a:r>
                <a:r>
                  <a:rPr lang="en-GB" dirty="0" err="1"/>
                  <a:t>til</a:t>
                </a:r>
                <a:r>
                  <a:rPr lang="en-GB" dirty="0"/>
                  <a:t> </a:t>
                </a:r>
                <a:r>
                  <a:rPr lang="en-GB" dirty="0" err="1"/>
                  <a:t>hovedformelen</a:t>
                </a:r>
                <a:r>
                  <a:rPr lang="en-GB" dirty="0"/>
                  <a:t>:</a:t>
                </a:r>
              </a:p>
              <a:p>
                <a:endParaRPr lang="en-GB" sz="1200" dirty="0"/>
              </a:p>
              <a:p>
                <a:endParaRPr lang="en-GB" dirty="0"/>
              </a:p>
              <a:p>
                <a:r>
                  <a:rPr lang="en-GB" dirty="0"/>
                  <a:t>La oss anta vi har </a:t>
                </a:r>
                <a:r>
                  <a:rPr lang="en-GB" dirty="0" err="1"/>
                  <a:t>trent</a:t>
                </a:r>
                <a:r>
                  <a:rPr lang="en-GB" dirty="0"/>
                  <a:t> </a:t>
                </a:r>
                <a:r>
                  <a:rPr lang="en-GB" dirty="0" err="1"/>
                  <a:t>modellen</a:t>
                </a:r>
                <a:r>
                  <a:rPr lang="en-GB" dirty="0"/>
                  <a:t> </a:t>
                </a:r>
                <a:r>
                  <a:rPr lang="en-GB" dirty="0" err="1"/>
                  <a:t>på</a:t>
                </a:r>
                <a:r>
                  <a:rPr lang="en-GB" dirty="0"/>
                  <a:t> et dataset            (=</a:t>
                </a:r>
                <a:r>
                  <a:rPr lang="en-GB" dirty="0" err="1"/>
                  <a:t>estimert</a:t>
                </a:r>
                <a:r>
                  <a:rPr lang="en-GB" dirty="0"/>
                  <a:t> </a:t>
                </a:r>
                <a:r>
                  <a:rPr lang="en-GB" dirty="0" err="1"/>
                  <a:t>gode</a:t>
                </a:r>
                <a:r>
                  <a:rPr lang="en-GB" dirty="0"/>
                  <a:t> </a:t>
                </a:r>
                <a:r>
                  <a:rPr lang="en-GB" dirty="0" err="1"/>
                  <a:t>verdier</a:t>
                </a:r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og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) </a:t>
                </a:r>
              </a:p>
              <a:p>
                <a:r>
                  <a:rPr lang="en-GB" dirty="0"/>
                  <a:t>Vi </a:t>
                </a:r>
                <a:r>
                  <a:rPr lang="en-GB" dirty="0" err="1"/>
                  <a:t>ønsker</a:t>
                </a:r>
                <a:r>
                  <a:rPr lang="en-GB" dirty="0"/>
                  <a:t> </a:t>
                </a:r>
                <a:r>
                  <a:rPr lang="en-GB" dirty="0" err="1"/>
                  <a:t>å</a:t>
                </a:r>
                <a:r>
                  <a:rPr lang="en-GB" dirty="0"/>
                  <a:t> </a:t>
                </a:r>
                <a:r>
                  <a:rPr lang="en-GB" b="1" dirty="0" err="1"/>
                  <a:t>forstå</a:t>
                </a:r>
                <a:r>
                  <a:rPr lang="en-GB" dirty="0"/>
                  <a:t> </a:t>
                </a:r>
                <a:r>
                  <a:rPr lang="en-GB" dirty="0" err="1"/>
                  <a:t>hva</a:t>
                </a:r>
                <a:r>
                  <a:rPr lang="en-GB" dirty="0"/>
                  <a:t> </a:t>
                </a:r>
                <a:r>
                  <a:rPr lang="en-GB" dirty="0" err="1"/>
                  <a:t>modellen</a:t>
                </a:r>
                <a:r>
                  <a:rPr lang="en-GB" dirty="0"/>
                  <a:t> har “</a:t>
                </a:r>
                <a:r>
                  <a:rPr lang="en-GB" dirty="0" err="1"/>
                  <a:t>lært</a:t>
                </a:r>
                <a:r>
                  <a:rPr lang="en-GB" dirty="0"/>
                  <a:t>”</a:t>
                </a:r>
              </a:p>
              <a:p>
                <a:r>
                  <a:rPr lang="en-GB" dirty="0" err="1"/>
                  <a:t>Stadig</a:t>
                </a:r>
                <a:r>
                  <a:rPr lang="en-GB" dirty="0"/>
                  <a:t> </a:t>
                </a:r>
                <a:r>
                  <a:rPr lang="en-GB" dirty="0" err="1"/>
                  <a:t>viktigere</a:t>
                </a:r>
                <a:r>
                  <a:rPr lang="en-GB" dirty="0"/>
                  <a:t> </a:t>
                </a:r>
                <a:r>
                  <a:rPr lang="en-GB" dirty="0" err="1"/>
                  <a:t>å</a:t>
                </a:r>
                <a:r>
                  <a:rPr lang="en-GB" dirty="0"/>
                  <a:t> </a:t>
                </a:r>
                <a:r>
                  <a:rPr lang="en-GB" dirty="0" err="1"/>
                  <a:t>utvikle</a:t>
                </a:r>
                <a:r>
                  <a:rPr lang="en-GB" dirty="0"/>
                  <a:t> “</a:t>
                </a:r>
                <a:r>
                  <a:rPr lang="en-GB" dirty="0" err="1"/>
                  <a:t>transparente</a:t>
                </a:r>
                <a:r>
                  <a:rPr lang="en-GB" dirty="0"/>
                  <a:t>” AI-modeller</a:t>
                </a:r>
              </a:p>
              <a:p>
                <a:pPr lvl="1"/>
                <a:r>
                  <a:rPr lang="en-GB" dirty="0"/>
                  <a:t>GDPR: </a:t>
                </a:r>
                <a:r>
                  <a:rPr lang="en-GB" dirty="0" err="1"/>
                  <a:t>retten</a:t>
                </a:r>
                <a:r>
                  <a:rPr lang="en-GB" dirty="0"/>
                  <a:t> </a:t>
                </a:r>
                <a:r>
                  <a:rPr lang="en-GB" dirty="0" err="1"/>
                  <a:t>til</a:t>
                </a:r>
                <a:r>
                  <a:rPr lang="en-GB" dirty="0"/>
                  <a:t> </a:t>
                </a:r>
                <a:r>
                  <a:rPr lang="en-GB" dirty="0" err="1"/>
                  <a:t>forklaring</a:t>
                </a:r>
                <a:r>
                  <a:rPr lang="en-GB" dirty="0"/>
                  <a:t> ved </a:t>
                </a:r>
                <a:r>
                  <a:rPr lang="en-GB" dirty="0" err="1"/>
                  <a:t>automatiserte</a:t>
                </a:r>
                <a:r>
                  <a:rPr lang="en-GB" dirty="0"/>
                  <a:t> </a:t>
                </a:r>
                <a:r>
                  <a:rPr lang="en-GB" dirty="0" err="1"/>
                  <a:t>avgjørelser</a:t>
                </a:r>
                <a:endParaRPr lang="en-GB" dirty="0"/>
              </a:p>
              <a:p>
                <a:pPr lvl="1"/>
                <a:r>
                  <a:rPr lang="en-GB" dirty="0" err="1"/>
                  <a:t>Avdekke</a:t>
                </a:r>
                <a:r>
                  <a:rPr lang="en-GB" dirty="0"/>
                  <a:t> </a:t>
                </a:r>
                <a:r>
                  <a:rPr lang="en-GB" dirty="0" err="1"/>
                  <a:t>mulige</a:t>
                </a:r>
                <a:r>
                  <a:rPr lang="en-GB" dirty="0"/>
                  <a:t> </a:t>
                </a:r>
                <a:r>
                  <a:rPr lang="en-GB" dirty="0" err="1"/>
                  <a:t>skjevheter</a:t>
                </a:r>
                <a:r>
                  <a:rPr lang="en-GB" dirty="0"/>
                  <a:t> (</a:t>
                </a:r>
                <a:r>
                  <a:rPr lang="en-GB" i="1" dirty="0"/>
                  <a:t>bias</a:t>
                </a:r>
                <a:r>
                  <a:rPr lang="en-GB" dirty="0"/>
                  <a:t>) i </a:t>
                </a:r>
                <a:r>
                  <a:rPr lang="en-GB" dirty="0" err="1"/>
                  <a:t>modellen</a:t>
                </a:r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24000"/>
                <a:ext cx="8352928" cy="4641304"/>
              </a:xfrm>
              <a:blipFill>
                <a:blip r:embed="rId2"/>
                <a:stretch>
                  <a:fillRect l="-584" t="-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35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white">
              <a:xfrm>
                <a:off x="2411760" y="2204864"/>
                <a:ext cx="2457211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1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0" baseline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baseline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1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baseline="0" dirty="0"/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411760" y="2204864"/>
                <a:ext cx="2457211" cy="438582"/>
              </a:xfrm>
              <a:prstGeom prst="rect">
                <a:avLst/>
              </a:prstGeom>
              <a:blipFill>
                <a:blip r:embed="rId3"/>
                <a:stretch>
                  <a:fillRect l="-248" t="-23611" r="-8437" b="-472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92" y="395951"/>
            <a:ext cx="3421300" cy="21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60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Forklarbarhet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30739"/>
            <a:ext cx="4968552" cy="981365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en-GB" b="1" dirty="0"/>
              <a:t>Eksempel</a:t>
            </a:r>
            <a:r>
              <a:rPr lang="en-GB" dirty="0"/>
              <a:t>: </a:t>
            </a:r>
            <a:r>
              <a:rPr lang="en-GB" dirty="0" err="1"/>
              <a:t>forskere</a:t>
            </a:r>
            <a:r>
              <a:rPr lang="en-GB" dirty="0"/>
              <a:t> </a:t>
            </a:r>
            <a:r>
              <a:rPr lang="en-GB" dirty="0" err="1"/>
              <a:t>utviklet</a:t>
            </a:r>
            <a:r>
              <a:rPr lang="en-GB" dirty="0"/>
              <a:t> en </a:t>
            </a:r>
            <a:r>
              <a:rPr lang="en-GB" dirty="0" err="1"/>
              <a:t>maskinlæringsmodell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dirty="0" err="1"/>
              <a:t>skiller</a:t>
            </a:r>
            <a:r>
              <a:rPr lang="en-GB" dirty="0"/>
              <a:t> </a:t>
            </a:r>
            <a:r>
              <a:rPr lang="en-GB" dirty="0" err="1"/>
              <a:t>mellom</a:t>
            </a:r>
            <a:r>
              <a:rPr lang="en-GB" dirty="0"/>
              <a:t> </a:t>
            </a:r>
            <a:r>
              <a:rPr lang="en-GB" dirty="0" err="1"/>
              <a:t>ulv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husky: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36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3309068" y="6191726"/>
            <a:ext cx="5684553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/>
            <a:r>
              <a:rPr lang="en-GB" sz="1400">
                <a:solidFill>
                  <a:srgbClr val="C00000"/>
                </a:solidFill>
                <a:latin typeface="Arial" panose="020B0604020202020204" pitchFamily="34" charset="0"/>
              </a:rPr>
              <a:t>[Ribeiro et al. (2016). " Why should i trust you?" Explaining the predictions of any classifier. </a:t>
            </a:r>
            <a:r>
              <a:rPr lang="en-GB" sz="1400" i="1">
                <a:solidFill>
                  <a:srgbClr val="C00000"/>
                </a:solidFill>
                <a:latin typeface="Arial" panose="020B0604020202020204" pitchFamily="34" charset="0"/>
              </a:rPr>
              <a:t>In Proceedings of SIGKDD</a:t>
            </a:r>
            <a:r>
              <a:rPr lang="en-GB" sz="1400">
                <a:solidFill>
                  <a:srgbClr val="C00000"/>
                </a:solidFill>
                <a:latin typeface="Arial" panose="020B0604020202020204" pitchFamily="34" charset="0"/>
              </a:rPr>
              <a:t>.]</a:t>
            </a:r>
            <a:endParaRPr lang="en-GB" sz="140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9" y="1479603"/>
            <a:ext cx="4781661" cy="293744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4211960" y="721421"/>
            <a:ext cx="360040" cy="730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179512" y="4417051"/>
            <a:ext cx="8814109" cy="2296609"/>
            <a:chOff x="179512" y="4417051"/>
            <a:chExt cx="8814109" cy="22966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941168"/>
              <a:ext cx="3571772" cy="17724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 bwMode="white">
            <a:xfrm>
              <a:off x="3861817" y="4417051"/>
              <a:ext cx="5131804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sz="2400" dirty="0" err="1"/>
                <a:t>Når</a:t>
              </a:r>
              <a:r>
                <a:rPr lang="en-GB" sz="2400" dirty="0"/>
                <a:t> de </a:t>
              </a:r>
              <a:r>
                <a:rPr lang="en-GB" sz="2400" dirty="0" err="1"/>
                <a:t>prøvde</a:t>
              </a:r>
              <a:r>
                <a:rPr lang="en-GB" sz="2400" dirty="0"/>
                <a:t> </a:t>
              </a:r>
              <a:r>
                <a:rPr lang="en-GB" sz="2400" dirty="0" err="1"/>
                <a:t>å</a:t>
              </a:r>
              <a:r>
                <a:rPr lang="en-GB" sz="2400" dirty="0"/>
                <a:t> “</a:t>
              </a:r>
              <a:r>
                <a:rPr lang="en-GB" sz="2400" dirty="0" err="1"/>
                <a:t>tolke</a:t>
              </a:r>
              <a:r>
                <a:rPr lang="en-GB" sz="2400" dirty="0"/>
                <a:t>” </a:t>
              </a:r>
              <a:r>
                <a:rPr lang="en-GB" sz="2400" dirty="0" err="1"/>
                <a:t>modellen</a:t>
              </a:r>
              <a:r>
                <a:rPr lang="en-GB" sz="2400" dirty="0"/>
                <a:t> </a:t>
              </a:r>
              <a:r>
                <a:rPr lang="en-GB" sz="2400" dirty="0" err="1"/>
                <a:t>oppdaget</a:t>
              </a:r>
              <a:r>
                <a:rPr lang="en-GB" sz="2400" dirty="0"/>
                <a:t> de at </a:t>
              </a:r>
              <a:r>
                <a:rPr lang="en-GB" sz="2400" dirty="0" err="1"/>
                <a:t>modellen</a:t>
              </a:r>
              <a:r>
                <a:rPr lang="en-GB" sz="2400" dirty="0"/>
                <a:t> </a:t>
              </a:r>
              <a:r>
                <a:rPr lang="en-GB" sz="2400" dirty="0" err="1"/>
                <a:t>ignorerte</a:t>
              </a:r>
              <a:r>
                <a:rPr lang="en-GB" sz="2400" dirty="0"/>
                <a:t> </a:t>
              </a:r>
              <a:r>
                <a:rPr lang="en-GB" sz="2400" dirty="0" err="1"/>
                <a:t>dyret</a:t>
              </a:r>
              <a:r>
                <a:rPr lang="en-GB" sz="2400" dirty="0"/>
                <a:t> </a:t>
              </a:r>
              <a:r>
                <a:rPr lang="en-GB" sz="2400" dirty="0" err="1"/>
                <a:t>fullstendig</a:t>
              </a:r>
              <a:r>
                <a:rPr lang="en-GB" sz="2400" dirty="0"/>
                <a:t>  </a:t>
              </a:r>
              <a:r>
                <a:rPr lang="en-GB" sz="2400" dirty="0" err="1"/>
                <a:t>og</a:t>
              </a:r>
              <a:r>
                <a:rPr lang="en-GB" sz="2400" dirty="0"/>
                <a:t> </a:t>
              </a:r>
              <a:r>
                <a:rPr lang="en-GB" sz="2400" dirty="0" err="1"/>
                <a:t>fokuserte</a:t>
              </a:r>
              <a:r>
                <a:rPr lang="en-GB" sz="2400" dirty="0"/>
                <a:t> </a:t>
              </a:r>
              <a:r>
                <a:rPr lang="en-GB" sz="2400" dirty="0" err="1"/>
                <a:t>kun</a:t>
              </a:r>
              <a:r>
                <a:rPr lang="en-GB" sz="2400" dirty="0"/>
                <a:t> </a:t>
              </a:r>
              <a:r>
                <a:rPr lang="en-GB" sz="2400" dirty="0" err="1"/>
                <a:t>på</a:t>
              </a:r>
              <a:r>
                <a:rPr lang="en-GB" sz="2400" dirty="0"/>
                <a:t> </a:t>
              </a:r>
              <a:r>
                <a:rPr lang="en-GB" sz="2400" dirty="0" err="1"/>
                <a:t>forekomst</a:t>
              </a:r>
              <a:r>
                <a:rPr lang="en-GB" sz="2400" dirty="0"/>
                <a:t> </a:t>
              </a:r>
              <a:r>
                <a:rPr lang="en-GB" sz="2400" dirty="0" err="1"/>
                <a:t>av</a:t>
              </a:r>
              <a:r>
                <a:rPr lang="en-GB" sz="2400" dirty="0"/>
                <a:t> </a:t>
              </a:r>
              <a:r>
                <a:rPr lang="en-GB" sz="2400" dirty="0" err="1"/>
                <a:t>snø</a:t>
              </a:r>
              <a:r>
                <a:rPr lang="en-GB" sz="2400" dirty="0"/>
                <a:t> I </a:t>
              </a:r>
              <a:r>
                <a:rPr lang="en-GB" sz="2400" dirty="0" err="1"/>
                <a:t>bakgrunnen</a:t>
              </a:r>
              <a:r>
                <a:rPr lang="en-GB" sz="2400" dirty="0"/>
                <a:t>!</a:t>
              </a:r>
              <a:endParaRPr lang="en-GB" sz="2400" baseline="0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3635896" y="4725144"/>
              <a:ext cx="648072" cy="3600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4644008" y="1844824"/>
            <a:ext cx="4499992" cy="1569660"/>
            <a:chOff x="4644008" y="1844824"/>
            <a:chExt cx="4499992" cy="1569660"/>
          </a:xfrm>
        </p:grpSpPr>
        <p:sp>
          <p:nvSpPr>
            <p:cNvPr id="10" name="TextBox 9"/>
            <p:cNvSpPr txBox="1"/>
            <p:nvPr/>
          </p:nvSpPr>
          <p:spPr bwMode="white">
            <a:xfrm>
              <a:off x="5806602" y="1844824"/>
              <a:ext cx="3337398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/>
                <a:t>Den fungerte bra på treningsett, men de oppdaget noen rare feilklassifiseringer</a:t>
              </a:r>
              <a:endParaRPr lang="en-GB" sz="2400" baseline="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4644008" y="2906034"/>
              <a:ext cx="1162594" cy="430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12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Forklarbarhet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183784"/>
                <a:ext cx="8640960" cy="3455016"/>
              </a:xfrm>
            </p:spPr>
            <p:txBody>
              <a:bodyPr/>
              <a:lstStyle/>
              <a:p>
                <a:r>
                  <a:rPr lang="en-GB" dirty="0" err="1"/>
                  <a:t>Logistisk</a:t>
                </a:r>
                <a:r>
                  <a:rPr lang="en-GB" dirty="0"/>
                  <a:t> </a:t>
                </a:r>
                <a:r>
                  <a:rPr lang="en-GB" dirty="0" err="1"/>
                  <a:t>regresjon</a:t>
                </a:r>
                <a:r>
                  <a:rPr lang="en-GB" dirty="0"/>
                  <a:t> er </a:t>
                </a:r>
                <a:r>
                  <a:rPr lang="en-GB" dirty="0" err="1"/>
                  <a:t>heldigvis</a:t>
                </a:r>
                <a:r>
                  <a:rPr lang="en-GB" dirty="0"/>
                  <a:t> (</a:t>
                </a:r>
                <a:r>
                  <a:rPr lang="en-GB" dirty="0" err="1"/>
                  <a:t>relativt</a:t>
                </a:r>
                <a:r>
                  <a:rPr lang="en-GB" dirty="0"/>
                  <a:t>) </a:t>
                </a:r>
                <a:r>
                  <a:rPr lang="en-GB" dirty="0" err="1"/>
                  <a:t>lett</a:t>
                </a:r>
                <a:r>
                  <a:rPr lang="en-GB" dirty="0"/>
                  <a:t> </a:t>
                </a:r>
                <a:r>
                  <a:rPr lang="en-GB" dirty="0" err="1"/>
                  <a:t>å</a:t>
                </a:r>
                <a:r>
                  <a:rPr lang="en-GB" dirty="0"/>
                  <a:t> </a:t>
                </a:r>
                <a:r>
                  <a:rPr lang="en-GB" dirty="0" err="1"/>
                  <a:t>tolke</a:t>
                </a:r>
                <a:endParaRPr lang="en-GB" dirty="0"/>
              </a:p>
              <a:p>
                <a:r>
                  <a:rPr lang="en-GB" dirty="0"/>
                  <a:t>For </a:t>
                </a:r>
                <a:r>
                  <a:rPr lang="en-GB" dirty="0" err="1"/>
                  <a:t>hver</a:t>
                </a:r>
                <a:r>
                  <a:rPr lang="en-GB" dirty="0"/>
                  <a:t>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og</a:t>
                </a:r>
                <a:r>
                  <a:rPr lang="en-GB" dirty="0"/>
                  <a:t> </a:t>
                </a:r>
                <a:r>
                  <a:rPr lang="en-GB" dirty="0" err="1"/>
                  <a:t>tilsvarende</a:t>
                </a:r>
                <a:r>
                  <a:rPr lang="en-GB" dirty="0"/>
                  <a:t> </a:t>
                </a:r>
                <a:r>
                  <a:rPr lang="en-GB" dirty="0" err="1"/>
                  <a:t>vekt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b="0" dirty="0"/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GB" dirty="0" err="1"/>
                  <a:t>Hvis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er </a:t>
                </a:r>
                <a:r>
                  <a:rPr lang="en-GB" dirty="0" err="1"/>
                  <a:t>positiv</a:t>
                </a:r>
                <a:r>
                  <a:rPr lang="en-GB" dirty="0"/>
                  <a:t> </a:t>
                </a:r>
                <a:r>
                  <a:rPr lang="en-GB" dirty="0">
                    <a:sym typeface="Wingdings" panose="05000000000000000000" pitchFamily="2" charset="2"/>
                  </a:rPr>
                  <a:t></a:t>
                </a:r>
                <a:r>
                  <a:rPr lang="en-GB" dirty="0"/>
                  <a:t> </a:t>
                </a:r>
                <a:r>
                  <a:rPr lang="en-GB" i="1" dirty="0" err="1"/>
                  <a:t>positiv</a:t>
                </a:r>
                <a:r>
                  <a:rPr lang="en-GB" dirty="0"/>
                  <a:t> effect </a:t>
                </a:r>
                <a:r>
                  <a:rPr lang="en-GB" dirty="0" err="1"/>
                  <a:t>av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på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                   (</a:t>
                </a:r>
                <a:r>
                  <a:rPr lang="en-GB" dirty="0" err="1"/>
                  <a:t>dvs</a:t>
                </a:r>
                <a:r>
                  <a:rPr lang="en-GB" dirty="0"/>
                  <a:t>. at P(y=1|x) </a:t>
                </a:r>
                <a:r>
                  <a:rPr lang="en-GB" dirty="0" err="1"/>
                  <a:t>øker</a:t>
                </a:r>
                <a:r>
                  <a:rPr lang="en-GB" dirty="0"/>
                  <a:t> i </a:t>
                </a:r>
                <a:r>
                  <a:rPr lang="en-GB" dirty="0" err="1"/>
                  <a:t>samsvar</a:t>
                </a:r>
                <a:r>
                  <a:rPr lang="en-GB" dirty="0"/>
                  <a:t> 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GB" dirty="0" err="1"/>
                  <a:t>Hvis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er </a:t>
                </a:r>
                <a:r>
                  <a:rPr lang="en-GB" dirty="0" err="1"/>
                  <a:t>negativ</a:t>
                </a:r>
                <a:r>
                  <a:rPr lang="en-GB" dirty="0"/>
                  <a:t> </a:t>
                </a:r>
                <a:r>
                  <a:rPr lang="en-GB" dirty="0">
                    <a:sym typeface="Wingdings" panose="05000000000000000000" pitchFamily="2" charset="2"/>
                  </a:rPr>
                  <a:t> </a:t>
                </a:r>
                <a:r>
                  <a:rPr lang="en-GB" dirty="0"/>
                  <a:t> </a:t>
                </a:r>
                <a:r>
                  <a:rPr lang="en-GB" i="1" dirty="0" err="1"/>
                  <a:t>negativ</a:t>
                </a:r>
                <a:r>
                  <a:rPr lang="en-GB" dirty="0"/>
                  <a:t> </a:t>
                </a:r>
                <a:r>
                  <a:rPr lang="en-GB" dirty="0" err="1"/>
                  <a:t>effekt</a:t>
                </a:r>
                <a:r>
                  <a:rPr lang="en-GB" dirty="0"/>
                  <a:t> </a:t>
                </a:r>
                <a:r>
                  <a:rPr lang="en-GB" dirty="0" err="1"/>
                  <a:t>av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på</a:t>
                </a:r>
                <a:r>
                  <a:rPr lang="en-GB" dirty="0"/>
                  <a:t> y                  (</a:t>
                </a:r>
                <a:r>
                  <a:rPr lang="en-GB" dirty="0" err="1"/>
                  <a:t>dvs</a:t>
                </a:r>
                <a:r>
                  <a:rPr lang="en-GB" dirty="0"/>
                  <a:t>. at P(y=1|x) </a:t>
                </a:r>
                <a:r>
                  <a:rPr lang="en-GB" dirty="0" err="1"/>
                  <a:t>minsker</a:t>
                </a:r>
                <a:r>
                  <a:rPr lang="en-GB" dirty="0"/>
                  <a:t> i </a:t>
                </a:r>
                <a:r>
                  <a:rPr lang="en-GB" dirty="0" err="1"/>
                  <a:t>samsvar</a:t>
                </a:r>
                <a:r>
                  <a:rPr lang="en-GB" dirty="0"/>
                  <a:t> 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GB" dirty="0" err="1"/>
                  <a:t>Hvis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er null </a:t>
                </a:r>
                <a:r>
                  <a:rPr lang="en-GB" dirty="0">
                    <a:sym typeface="Wingdings" panose="05000000000000000000" pitchFamily="2" charset="2"/>
                  </a:rPr>
                  <a:t></a:t>
                </a:r>
                <a:r>
                  <a:rPr lang="en-GB" dirty="0"/>
                  <a:t> </a:t>
                </a:r>
                <a:r>
                  <a:rPr lang="en-GB" dirty="0" err="1"/>
                  <a:t>ingen</a:t>
                </a:r>
                <a:r>
                  <a:rPr lang="en-GB" dirty="0"/>
                  <a:t> effect </a:t>
                </a:r>
                <a:r>
                  <a:rPr lang="en-GB" dirty="0" err="1"/>
                  <a:t>av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(</a:t>
                </a:r>
                <a:r>
                  <a:rPr lang="en-GB" dirty="0" err="1"/>
                  <a:t>kan</a:t>
                </a:r>
                <a:r>
                  <a:rPr lang="en-GB" dirty="0"/>
                  <a:t> </a:t>
                </a:r>
                <a:r>
                  <a:rPr lang="en-GB" dirty="0" err="1"/>
                  <a:t>forkastes</a:t>
                </a:r>
                <a:r>
                  <a:rPr lang="en-GB" dirty="0"/>
                  <a:t>)</a:t>
                </a:r>
              </a:p>
              <a:p>
                <a:r>
                  <a:rPr lang="en-GB" dirty="0"/>
                  <a:t>Jo </a:t>
                </a:r>
                <a:r>
                  <a:rPr lang="en-GB" i="1" dirty="0" err="1"/>
                  <a:t>større</a:t>
                </a:r>
                <a:r>
                  <a:rPr lang="en-GB" dirty="0"/>
                  <a:t> </a:t>
                </a:r>
                <a:r>
                  <a:rPr lang="en-GB" dirty="0" err="1"/>
                  <a:t>verdien</a:t>
                </a:r>
                <a:r>
                  <a:rPr lang="en-GB" dirty="0"/>
                  <a:t> (+ </a:t>
                </a:r>
                <a:r>
                  <a:rPr lang="en-GB" dirty="0" err="1"/>
                  <a:t>eller</a:t>
                </a:r>
                <a:r>
                  <a:rPr lang="en-GB" dirty="0"/>
                  <a:t> -), jo </a:t>
                </a:r>
                <a:r>
                  <a:rPr lang="en-GB" i="1" dirty="0" err="1"/>
                  <a:t>større</a:t>
                </a:r>
                <a:r>
                  <a:rPr lang="en-GB" dirty="0"/>
                  <a:t> </a:t>
                </a:r>
                <a:r>
                  <a:rPr lang="en-GB" dirty="0" err="1"/>
                  <a:t>effekten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183784"/>
                <a:ext cx="8640960" cy="3455016"/>
              </a:xfrm>
              <a:blipFill>
                <a:blip r:embed="rId2"/>
                <a:stretch>
                  <a:fillRect l="-564" t="-1235" b="-18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37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white">
              <a:xfrm>
                <a:off x="2915816" y="1506957"/>
                <a:ext cx="2457211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1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0" baseline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baseline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1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baseline="0" dirty="0"/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915816" y="1506957"/>
                <a:ext cx="2457211" cy="438582"/>
              </a:xfrm>
              <a:prstGeom prst="rect">
                <a:avLst/>
              </a:prstGeom>
              <a:blipFill>
                <a:blip r:embed="rId3"/>
                <a:stretch>
                  <a:fillRect t="-23611" r="-8685" b="-486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3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43A292-C0B6-C443-ADFC-464BADD8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Forklarbarhet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D0812F-155F-1043-B807-B311070B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Ta igjen vår logistisk regresjonsmodell                                           som predikerte om en bolig var på                                østkant eller vestkant ut fra antall kvm og pris</a:t>
            </a:r>
          </a:p>
          <a:p>
            <a:r>
              <a:rPr lang="nb-NO" dirty="0"/>
              <a:t>Utfra vår treningsdata (og etter omskalering) finner vi at </a:t>
            </a:r>
            <a:r>
              <a:rPr lang="nb-NO" dirty="0" err="1"/>
              <a:t>w</a:t>
            </a:r>
            <a:r>
              <a:rPr lang="nb-NO" baseline="-25000" dirty="0" err="1"/>
              <a:t>kvm</a:t>
            </a:r>
            <a:r>
              <a:rPr lang="nb-NO" dirty="0"/>
              <a:t>=-0.79, </a:t>
            </a:r>
            <a:r>
              <a:rPr lang="nb-NO" dirty="0" err="1"/>
              <a:t>w</a:t>
            </a:r>
            <a:r>
              <a:rPr lang="nb-NO" baseline="-25000" dirty="0" err="1"/>
              <a:t>pris</a:t>
            </a:r>
            <a:r>
              <a:rPr lang="nb-NO" dirty="0"/>
              <a:t>=0.83 og b=-0.49</a:t>
            </a:r>
          </a:p>
          <a:p>
            <a:r>
              <a:rPr lang="nb-NO" b="1" dirty="0"/>
              <a:t>Spørsmål</a:t>
            </a:r>
            <a:r>
              <a:rPr lang="nb-NO" dirty="0"/>
              <a:t>: i følge modellen, hvordan påvirker antall kvm og pris sannsynlighet til å holde på østkant eller vestkant?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B93850-235D-8B4E-A7EE-E459BD63C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38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E53CD-F1E6-2D4C-99AF-6003C02EB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 r="8520"/>
          <a:stretch/>
        </p:blipFill>
        <p:spPr>
          <a:xfrm>
            <a:off x="5838938" y="224885"/>
            <a:ext cx="3084435" cy="2087654"/>
          </a:xfrm>
          <a:prstGeom prst="rect">
            <a:avLst/>
          </a:prstGeom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DC8768BE-6F08-384E-AF9D-219696183CB4}"/>
              </a:ext>
            </a:extLst>
          </p:cNvPr>
          <p:cNvGrpSpPr/>
          <p:nvPr/>
        </p:nvGrpSpPr>
        <p:grpSpPr>
          <a:xfrm>
            <a:off x="1453314" y="3212976"/>
            <a:ext cx="7457301" cy="3096344"/>
            <a:chOff x="1453314" y="3212976"/>
            <a:chExt cx="7457301" cy="3096344"/>
          </a:xfrm>
        </p:grpSpPr>
        <p:cxnSp>
          <p:nvCxnSpPr>
            <p:cNvPr id="8" name="Rett pil 7">
              <a:extLst>
                <a:ext uri="{FF2B5EF4-FFF2-40B4-BE49-F238E27FC236}">
                  <a16:creationId xmlns:a16="http://schemas.microsoft.com/office/drawing/2014/main" id="{9F09B68A-CEF5-254F-97DB-DEE6079B44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08104" y="3212976"/>
              <a:ext cx="0" cy="16561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40225779-5B47-D746-AB0A-EE1E18366D15}"/>
                </a:ext>
              </a:extLst>
            </p:cNvPr>
            <p:cNvSpPr txBox="1"/>
            <p:nvPr/>
          </p:nvSpPr>
          <p:spPr bwMode="white">
            <a:xfrm>
              <a:off x="1453314" y="4985881"/>
              <a:ext cx="7457301" cy="13234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dirty="0"/>
                <a:t>Vi må </a:t>
              </a:r>
              <a:r>
                <a:rPr lang="nb-NO" dirty="0" err="1"/>
                <a:t>omskalere</a:t>
              </a:r>
              <a:r>
                <a:rPr lang="nb-NO" dirty="0"/>
                <a:t> de to variablene siden de</a:t>
              </a:r>
              <a:r>
                <a:rPr lang="nb-NO" baseline="0" dirty="0"/>
                <a:t> har veldig forskjellige verdiområde (30-150 for kvm, 2.5-13 M for pris)</a:t>
              </a:r>
            </a:p>
            <a:p>
              <a:r>
                <a:rPr lang="nb-NO" b="1" dirty="0"/>
                <a:t>Viktig tips</a:t>
              </a:r>
              <a:r>
                <a:rPr lang="nb-NO" dirty="0"/>
                <a:t>: det er alltid en god idé å </a:t>
              </a:r>
              <a:r>
                <a:rPr lang="nb-NO" dirty="0" err="1"/>
                <a:t>omskalere</a:t>
              </a:r>
              <a:r>
                <a:rPr lang="nb-NO" dirty="0"/>
                <a:t> variabler                        (i </a:t>
              </a:r>
              <a:r>
                <a:rPr lang="nb-NO" dirty="0" err="1"/>
                <a:t>scikit-learn</a:t>
              </a:r>
              <a:r>
                <a:rPr lang="nb-NO" dirty="0"/>
                <a:t>: </a:t>
              </a:r>
              <a:r>
                <a:rPr lang="nb-NO" sz="1800" dirty="0" err="1">
                  <a:latin typeface="Courier" pitchFamily="2" charset="0"/>
                </a:rPr>
                <a:t>StandardScaler</a:t>
              </a:r>
              <a:r>
                <a:rPr lang="nb-NO" dirty="0">
                  <a:latin typeface="+mj-lt"/>
                </a:rPr>
                <a:t> eller </a:t>
              </a:r>
              <a:r>
                <a:rPr lang="nb-NO" sz="1800" dirty="0" err="1">
                  <a:latin typeface="Courier" pitchFamily="2" charset="0"/>
                </a:rPr>
                <a:t>QuantileTransformer</a:t>
              </a:r>
              <a:r>
                <a:rPr lang="nb-NO" dirty="0"/>
                <a:t>)</a:t>
              </a:r>
              <a:endParaRPr lang="nb-NO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9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Oppsummering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39</a:t>
            </a:fld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996952"/>
            <a:ext cx="8640960" cy="2883991"/>
          </a:xfrm>
        </p:spPr>
        <p:txBody>
          <a:bodyPr/>
          <a:lstStyle/>
          <a:p>
            <a:r>
              <a:rPr lang="en-GB" b="1" dirty="0" err="1"/>
              <a:t>Logistisk</a:t>
            </a:r>
            <a:r>
              <a:rPr lang="en-GB" b="1" dirty="0"/>
              <a:t> </a:t>
            </a:r>
            <a:r>
              <a:rPr lang="en-GB" b="1" dirty="0" err="1"/>
              <a:t>regresjon</a:t>
            </a:r>
            <a:r>
              <a:rPr lang="en-GB" dirty="0"/>
              <a:t>: en </a:t>
            </a:r>
            <a:r>
              <a:rPr lang="en-GB" dirty="0" err="1"/>
              <a:t>lineær</a:t>
            </a:r>
            <a:r>
              <a:rPr lang="en-GB" dirty="0"/>
              <a:t>, </a:t>
            </a:r>
            <a:r>
              <a:rPr lang="en-GB" dirty="0" err="1"/>
              <a:t>probabilistisk</a:t>
            </a:r>
            <a:r>
              <a:rPr lang="en-GB" dirty="0"/>
              <a:t> </a:t>
            </a:r>
            <a:r>
              <a:rPr lang="en-GB" dirty="0" err="1"/>
              <a:t>klassifikasjonsmodell</a:t>
            </a:r>
            <a:endParaRPr lang="en-GB" dirty="0"/>
          </a:p>
          <a:p>
            <a:pPr lvl="1"/>
            <a:r>
              <a:rPr lang="en-GB" dirty="0" err="1"/>
              <a:t>Binær</a:t>
            </a:r>
            <a:r>
              <a:rPr lang="en-GB" dirty="0"/>
              <a:t> (med sigmoid) </a:t>
            </a:r>
            <a:r>
              <a:rPr lang="en-GB" dirty="0" err="1"/>
              <a:t>eller</a:t>
            </a:r>
            <a:r>
              <a:rPr lang="en-GB" dirty="0"/>
              <a:t> multi-</a:t>
            </a:r>
            <a:r>
              <a:rPr lang="en-GB" dirty="0" err="1"/>
              <a:t>klasse</a:t>
            </a:r>
            <a:r>
              <a:rPr lang="en-GB" dirty="0"/>
              <a:t> (med </a:t>
            </a:r>
            <a:r>
              <a:rPr lang="en-GB" dirty="0" err="1"/>
              <a:t>softmax</a:t>
            </a:r>
            <a:r>
              <a:rPr lang="en-GB" dirty="0"/>
              <a:t>)</a:t>
            </a:r>
          </a:p>
          <a:p>
            <a:r>
              <a:rPr lang="en-GB" dirty="0" err="1"/>
              <a:t>Hører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de </a:t>
            </a:r>
            <a:r>
              <a:rPr lang="en-GB" dirty="0" err="1"/>
              <a:t>viktiste</a:t>
            </a:r>
            <a:r>
              <a:rPr lang="en-GB" dirty="0"/>
              <a:t> </a:t>
            </a:r>
            <a:r>
              <a:rPr lang="en-GB" dirty="0" err="1"/>
              <a:t>verktøyene</a:t>
            </a:r>
            <a:r>
              <a:rPr lang="en-GB" dirty="0"/>
              <a:t> i </a:t>
            </a:r>
            <a:r>
              <a:rPr lang="en-GB" dirty="0" err="1"/>
              <a:t>språkteknologi</a:t>
            </a:r>
            <a:endParaRPr lang="en-GB" dirty="0"/>
          </a:p>
          <a:p>
            <a:pPr lvl="1"/>
            <a:r>
              <a:rPr lang="en-GB" dirty="0" err="1"/>
              <a:t>Pålitelig</a:t>
            </a:r>
            <a:r>
              <a:rPr lang="en-GB" dirty="0"/>
              <a:t>, </a:t>
            </a:r>
            <a:r>
              <a:rPr lang="en-GB" dirty="0" err="1"/>
              <a:t>rask</a:t>
            </a:r>
            <a:r>
              <a:rPr lang="en-GB" dirty="0"/>
              <a:t>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trene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forklarbar</a:t>
            </a:r>
            <a:endParaRPr lang="en-GB" dirty="0"/>
          </a:p>
          <a:p>
            <a:pPr lvl="1"/>
            <a:r>
              <a:rPr lang="en-GB" dirty="0"/>
              <a:t>Men </a:t>
            </a:r>
            <a:r>
              <a:rPr lang="en-GB" dirty="0" err="1"/>
              <a:t>begrenset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lineære</a:t>
            </a:r>
            <a:r>
              <a:rPr lang="en-GB" dirty="0"/>
              <a:t> </a:t>
            </a:r>
            <a:r>
              <a:rPr lang="en-GB" dirty="0" err="1"/>
              <a:t>kombinasjoner</a:t>
            </a:r>
            <a:r>
              <a:rPr lang="en-GB" dirty="0"/>
              <a:t> –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lære</a:t>
            </a:r>
            <a:r>
              <a:rPr lang="en-GB" dirty="0"/>
              <a:t> </a:t>
            </a:r>
            <a:r>
              <a:rPr lang="en-GB" dirty="0" err="1"/>
              <a:t>komplekse</a:t>
            </a:r>
            <a:r>
              <a:rPr lang="en-GB" dirty="0"/>
              <a:t> </a:t>
            </a:r>
            <a:r>
              <a:rPr lang="en-GB" dirty="0" err="1"/>
              <a:t>interaksjoner</a:t>
            </a:r>
            <a:r>
              <a:rPr lang="en-GB" dirty="0"/>
              <a:t> </a:t>
            </a:r>
            <a:r>
              <a:rPr lang="en-GB" dirty="0" err="1"/>
              <a:t>mellom</a:t>
            </a:r>
            <a:r>
              <a:rPr lang="en-GB" dirty="0"/>
              <a:t> features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1096"/>
            <a:ext cx="4230996" cy="23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E20D1C0-7EA7-4332-BBB3-13F32F83A1D0}"/>
              </a:ext>
            </a:extLst>
          </p:cNvPr>
          <p:cNvSpPr/>
          <p:nvPr/>
        </p:nvSpPr>
        <p:spPr bwMode="auto">
          <a:xfrm>
            <a:off x="395536" y="1700808"/>
            <a:ext cx="4176464" cy="3528392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74" y="963802"/>
            <a:ext cx="8424936" cy="2636068"/>
          </a:xfrm>
        </p:spPr>
        <p:txBody>
          <a:bodyPr/>
          <a:lstStyle/>
          <a:p>
            <a:pPr marL="0" indent="0">
              <a:buNone/>
            </a:pPr>
            <a:r>
              <a:rPr lang="nb-NO" sz="3200"/>
              <a:t>I dag skal vi snakke om 2 temaer: </a:t>
            </a:r>
          </a:p>
          <a:p>
            <a:endParaRPr lang="nb-NO" sz="3200"/>
          </a:p>
          <a:p>
            <a:endParaRPr lang="nb-NO" sz="3200"/>
          </a:p>
          <a:p>
            <a:pPr marL="0" indent="0">
              <a:buNone/>
            </a:pPr>
            <a:endParaRPr lang="nb-NO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03" y="1930710"/>
            <a:ext cx="2967395" cy="1669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white">
          <a:xfrm>
            <a:off x="4930788" y="3982938"/>
            <a:ext cx="3600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Logistisk</a:t>
            </a:r>
            <a:r>
              <a:rPr lang="en-GB" sz="2800" b="1" baseline="0" dirty="0"/>
              <a:t> </a:t>
            </a:r>
            <a:r>
              <a:rPr lang="en-GB" sz="2800" b="1" baseline="0" dirty="0" err="1"/>
              <a:t>regresjon</a:t>
            </a:r>
            <a:r>
              <a:rPr lang="en-GB" sz="2800" b="1" baseline="0" dirty="0"/>
              <a:t> </a:t>
            </a:r>
            <a:r>
              <a:rPr lang="en-GB" sz="2800" baseline="0" dirty="0"/>
              <a:t>(del 2): </a:t>
            </a:r>
            <a:r>
              <a:rPr lang="en-GB" sz="2800" baseline="0" dirty="0" err="1"/>
              <a:t>optimering</a:t>
            </a:r>
            <a:r>
              <a:rPr lang="en-GB" sz="2800" dirty="0"/>
              <a:t>, </a:t>
            </a:r>
            <a:r>
              <a:rPr lang="en-GB" sz="2800" dirty="0" err="1"/>
              <a:t>regularisering</a:t>
            </a:r>
            <a:r>
              <a:rPr lang="en-GB" sz="2800" dirty="0"/>
              <a:t> </a:t>
            </a:r>
            <a:r>
              <a:rPr lang="en-GB" sz="2800" dirty="0" err="1"/>
              <a:t>og</a:t>
            </a:r>
            <a:r>
              <a:rPr lang="en-GB" sz="2800" dirty="0"/>
              <a:t> forklarbarhet</a:t>
            </a:r>
            <a:endParaRPr lang="en-GB" sz="2800" baseline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2647A6-E21A-4DAD-A03E-698AE965EA3F}"/>
              </a:ext>
            </a:extLst>
          </p:cNvPr>
          <p:cNvSpPr txBox="1"/>
          <p:nvPr/>
        </p:nvSpPr>
        <p:spPr bwMode="white">
          <a:xfrm>
            <a:off x="469372" y="4078316"/>
            <a:ext cx="39743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/>
              <a:t>Lynkurs i lineær algebra  og sannsynlighetsteori</a:t>
            </a:r>
            <a:endParaRPr lang="en-GB" sz="2800" baseline="0" dirty="0"/>
          </a:p>
        </p:txBody>
      </p:sp>
      <p:pic>
        <p:nvPicPr>
          <p:cNvPr id="1032" name="Picture 8" descr="Linear algebra - Wikipedia">
            <a:extLst>
              <a:ext uri="{FF2B5EF4-FFF2-40B4-BE49-F238E27FC236}">
                <a16:creationId xmlns:a16="http://schemas.microsoft.com/office/drawing/2014/main" id="{FF5D7BE2-AA5B-46AC-817E-0C83E284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4" y="1768553"/>
            <a:ext cx="3182070" cy="23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72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7622B3-5687-4F40-8590-C22F50EB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Midtveiseevaluering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357287-D97F-2E48-BF99-2DBE36CA3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Fint om dere kan fylle ut dette </a:t>
            </a:r>
            <a:r>
              <a:rPr lang="nb-NO"/>
              <a:t>skjemaet: </a:t>
            </a:r>
            <a:r>
              <a:rPr lang="en-GB" sz="2400" b="0" i="0" u="sng">
                <a:solidFill>
                  <a:srgbClr val="0B5A9D"/>
                </a:solidFill>
                <a:effectLst/>
                <a:latin typeface="Arial" panose="020B0604020202020204" pitchFamily="34" charset="0"/>
                <a:hlinkClick r:id="rId2"/>
              </a:rPr>
              <a:t>https://nettskjema.no/a/254616</a:t>
            </a:r>
            <a:endParaRPr lang="en-GB" sz="2400"/>
          </a:p>
          <a:p>
            <a:pPr marL="474663" lvl="1" indent="0">
              <a:buNone/>
            </a:pPr>
            <a:endParaRPr lang="nb-NO" dirty="0"/>
          </a:p>
          <a:p>
            <a:r>
              <a:rPr lang="nb-NO" b="1" dirty="0"/>
              <a:t>Frist</a:t>
            </a:r>
            <a:r>
              <a:rPr lang="nb-NO"/>
              <a:t>: onsdag </a:t>
            </a:r>
            <a:r>
              <a:rPr lang="nb-NO" dirty="0"/>
              <a:t>neste uke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C9B0D94-7DB0-214B-AEEE-052EB5029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40</a:t>
            </a:fld>
            <a:endParaRPr lang="en-GB" noProof="0"/>
          </a:p>
        </p:txBody>
      </p:sp>
      <p:pic>
        <p:nvPicPr>
          <p:cNvPr id="6" name="Bilde 5" descr="Et bilde som inneholder tekst, person, restaurant&#10;&#10;Automatisk generert beskrivelse">
            <a:extLst>
              <a:ext uri="{FF2B5EF4-FFF2-40B4-BE49-F238E27FC236}">
                <a16:creationId xmlns:a16="http://schemas.microsoft.com/office/drawing/2014/main" id="{D20AE647-9AB3-0449-B1D6-D54EAFA8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97" y="3537423"/>
            <a:ext cx="5279805" cy="2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12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12A7-ECB3-4064-964F-81EDA1E4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35" y="341034"/>
            <a:ext cx="8640960" cy="1008064"/>
          </a:xfrm>
        </p:spPr>
        <p:txBody>
          <a:bodyPr/>
          <a:lstStyle/>
          <a:p>
            <a:r>
              <a:rPr lang="nb-NO"/>
              <a:t>Vi søker deltakere til et eksperiment!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5B7F-BFF5-42FA-A490-60C3A5938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4968552" cy="4010000"/>
          </a:xfrm>
        </p:spPr>
        <p:txBody>
          <a:bodyPr/>
          <a:lstStyle/>
          <a:p>
            <a:r>
              <a:rPr lang="nb-NO" b="1"/>
              <a:t>Mål</a:t>
            </a:r>
            <a:r>
              <a:rPr lang="nb-NO"/>
              <a:t>: dere blir tildelt ulike korte oppgaver (ofte spørsmål som skal besvares) og må løse disse ved å snakke med en resepsjonist-robot </a:t>
            </a:r>
          </a:p>
          <a:p>
            <a:r>
              <a:rPr lang="nb-NO" b="1"/>
              <a:t>Belønning</a:t>
            </a:r>
            <a:r>
              <a:rPr lang="nb-NO"/>
              <a:t>: gavekort på 350 kr for å delta (circa én time)</a:t>
            </a:r>
          </a:p>
          <a:p>
            <a:r>
              <a:rPr lang="nb-NO" b="1"/>
              <a:t>Interessert?</a:t>
            </a:r>
            <a:r>
              <a:rPr lang="nb-NO"/>
              <a:t> Ta kontakt med Nick Walker, </a:t>
            </a:r>
            <a:r>
              <a:rPr lang="nb-NO">
                <a:hlinkClick r:id="rId2"/>
              </a:rPr>
              <a:t>walker@nr.no</a:t>
            </a:r>
            <a:r>
              <a:rPr lang="nb-NO"/>
              <a:t> 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70331-E695-487C-AD30-58EFEE0BE3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41</a:t>
            </a:fld>
            <a:endParaRPr lang="en-GB" noProof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749BF6-15C0-461D-84E3-8412D9D8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66" y="1524000"/>
            <a:ext cx="304133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CEBFFE-2118-4729-8414-07BF5F5BA7CE}"/>
              </a:ext>
            </a:extLst>
          </p:cNvPr>
          <p:cNvSpPr txBox="1"/>
          <p:nvPr/>
        </p:nvSpPr>
        <p:spPr bwMode="white">
          <a:xfrm>
            <a:off x="2401668" y="5745450"/>
            <a:ext cx="61206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/>
              <a:t>Eksperimentet er en del av et forskningsprosjekt i human-robot interaction (GraphDial)</a:t>
            </a:r>
          </a:p>
        </p:txBody>
      </p:sp>
    </p:spTree>
    <p:extLst>
      <p:ext uri="{BB962C8B-B14F-4D97-AF65-F5344CB8AC3E}">
        <p14:creationId xmlns:p14="http://schemas.microsoft.com/office/powerpoint/2010/main" val="1357540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69E3-149E-4EA1-86FE-2EC8429A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Neste uke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85401-F6A1-4A88-97EE-9509F22C6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42</a:t>
            </a:fld>
            <a:endParaRPr lang="en-GB" noProof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2F015AE-16DF-4C17-9036-19BD4519CF81}"/>
              </a:ext>
            </a:extLst>
          </p:cNvPr>
          <p:cNvSpPr txBox="1"/>
          <p:nvPr/>
        </p:nvSpPr>
        <p:spPr bwMode="white">
          <a:xfrm>
            <a:off x="1202980" y="4509120"/>
            <a:ext cx="67380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800" b="1" baseline="0" dirty="0" err="1"/>
              <a:t>Modellering</a:t>
            </a:r>
            <a:r>
              <a:rPr lang="en-GB" sz="2800" b="1" baseline="0" dirty="0"/>
              <a:t> </a:t>
            </a:r>
            <a:r>
              <a:rPr lang="en-GB" sz="2800" b="1" baseline="0" err="1"/>
              <a:t>av</a:t>
            </a:r>
            <a:r>
              <a:rPr lang="en-GB" sz="2800" b="1" baseline="0"/>
              <a:t> sekvenser</a:t>
            </a:r>
            <a:r>
              <a:rPr lang="en-GB" sz="2800"/>
              <a:t>: </a:t>
            </a:r>
            <a:r>
              <a:rPr lang="en-GB" sz="2800" dirty="0" err="1"/>
              <a:t>Markovkjeder</a:t>
            </a:r>
            <a:r>
              <a:rPr lang="en-GB" sz="2800" dirty="0"/>
              <a:t> </a:t>
            </a:r>
            <a:r>
              <a:rPr lang="en-GB" sz="2800" dirty="0" err="1"/>
              <a:t>og</a:t>
            </a:r>
            <a:r>
              <a:rPr lang="en-GB" sz="2800" dirty="0"/>
              <a:t>  H</a:t>
            </a:r>
            <a:r>
              <a:rPr lang="en-GB" sz="2800" baseline="0" dirty="0"/>
              <a:t>idden Markov Models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981FB4-B7B1-4A60-97AF-C9D1914F2BD3}"/>
              </a:ext>
            </a:extLst>
          </p:cNvPr>
          <p:cNvGrpSpPr/>
          <p:nvPr/>
        </p:nvGrpSpPr>
        <p:grpSpPr>
          <a:xfrm>
            <a:off x="2123728" y="1988840"/>
            <a:ext cx="4536504" cy="2071722"/>
            <a:chOff x="6516216" y="2132856"/>
            <a:chExt cx="1589414" cy="66437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D19C57A-9DE7-44F2-8A81-39F3E80100AF}"/>
                </a:ext>
              </a:extLst>
            </p:cNvPr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95299C-101E-43F3-921B-98DE623A96AA}"/>
                </a:ext>
              </a:extLst>
            </p:cNvPr>
            <p:cNvCxnSpPr>
              <a:stCxn id="7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ACBD346-0C7E-4E58-B8CF-67054B8C9628}"/>
                </a:ext>
              </a:extLst>
            </p:cNvPr>
            <p:cNvCxnSpPr>
              <a:stCxn id="7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F6A4C86-6C59-41F1-B787-2F49FA756AB6}"/>
                </a:ext>
              </a:extLst>
            </p:cNvPr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DFE1EAA-42E0-4597-859D-8E8BD5E3FC61}"/>
                </a:ext>
              </a:extLst>
            </p:cNvPr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4385496-61FC-4FA6-B0E4-E0147E240F4E}"/>
                </a:ext>
              </a:extLst>
            </p:cNvPr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13F899A0-F92C-41F1-81D8-519E11759700}"/>
                </a:ext>
              </a:extLst>
            </p:cNvPr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B3BD01-D2F7-4F75-B580-81505D30AAF2}"/>
                </a:ext>
              </a:extLst>
            </p:cNvPr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B7D461-A3E7-472E-A91E-1F0F7B5BF1D8}"/>
                </a:ext>
              </a:extLst>
            </p:cNvPr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BEFD9A-5BDB-457E-A172-416F1EEE1803}"/>
                </a:ext>
              </a:extLst>
            </p:cNvPr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1DFE80-666A-4812-86C2-C1F06A616658}"/>
                </a:ext>
              </a:extLst>
            </p:cNvPr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D6B5F6-7887-4961-A474-1D4C3AA01897}"/>
                </a:ext>
              </a:extLst>
            </p:cNvPr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63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E2938B-8B0C-C045-8F81-25594815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Lynkurs i lineær algebra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CA00EC-A97D-4941-B308-BAB393E0E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9FD0A35-9EF2-944D-82C6-5BF5B5C9C604}"/>
              </a:ext>
            </a:extLst>
          </p:cNvPr>
          <p:cNvSpPr/>
          <p:nvPr/>
        </p:nvSpPr>
        <p:spPr>
          <a:xfrm>
            <a:off x="611560" y="1672963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"</a:t>
            </a:r>
            <a:r>
              <a:rPr lang="nb-NO" sz="2800" dirty="0" err="1"/>
              <a:t>Unfortunately</a:t>
            </a:r>
            <a:r>
              <a:rPr lang="nb-NO" sz="2800" dirty="0"/>
              <a:t>, </a:t>
            </a:r>
            <a:r>
              <a:rPr lang="nb-NO" sz="2800" dirty="0" err="1"/>
              <a:t>no</a:t>
            </a:r>
            <a:r>
              <a:rPr lang="nb-NO" sz="2800" dirty="0"/>
              <a:t> </a:t>
            </a:r>
            <a:r>
              <a:rPr lang="nb-NO" sz="2800" dirty="0" err="1"/>
              <a:t>one</a:t>
            </a:r>
            <a:r>
              <a:rPr lang="nb-NO" sz="2800" dirty="0"/>
              <a:t> </a:t>
            </a:r>
            <a:r>
              <a:rPr lang="nb-NO" sz="2800" dirty="0" err="1"/>
              <a:t>can</a:t>
            </a:r>
            <a:r>
              <a:rPr lang="nb-NO" sz="2800" dirty="0"/>
              <a:t> be </a:t>
            </a:r>
            <a:r>
              <a:rPr lang="nb-NO" sz="2800" dirty="0" err="1"/>
              <a:t>told</a:t>
            </a:r>
            <a:r>
              <a:rPr lang="nb-NO" sz="2800" dirty="0"/>
              <a:t> </a:t>
            </a:r>
            <a:r>
              <a:rPr lang="nb-NO" sz="2800" dirty="0" err="1"/>
              <a:t>what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Matrix is. </a:t>
            </a:r>
            <a:r>
              <a:rPr lang="nb-NO" sz="2800" dirty="0" err="1"/>
              <a:t>You</a:t>
            </a:r>
            <a:r>
              <a:rPr lang="nb-NO" sz="2800" dirty="0"/>
              <a:t> have to </a:t>
            </a:r>
            <a:r>
              <a:rPr lang="nb-NO" sz="2800" dirty="0" err="1"/>
              <a:t>see</a:t>
            </a:r>
            <a:r>
              <a:rPr lang="nb-NO" sz="2800" dirty="0"/>
              <a:t> it for </a:t>
            </a:r>
            <a:r>
              <a:rPr lang="nb-NO" sz="2800" dirty="0" err="1"/>
              <a:t>yourself</a:t>
            </a:r>
            <a:r>
              <a:rPr lang="nb-NO" sz="2800" dirty="0"/>
              <a:t>."</a:t>
            </a:r>
          </a:p>
          <a:p>
            <a:endParaRPr lang="nb-NO" sz="2800" dirty="0"/>
          </a:p>
          <a:p>
            <a:r>
              <a:rPr lang="nb-NO" sz="2800" dirty="0"/>
              <a:t>- Morpheus, "The Matrix"</a:t>
            </a:r>
          </a:p>
        </p:txBody>
      </p:sp>
      <p:pic>
        <p:nvPicPr>
          <p:cNvPr id="7" name="Bilde 6" descr="Et bilde som inneholder person, mann, folkemengde&#10;&#10;Automatisk generert beskrivelse">
            <a:extLst>
              <a:ext uri="{FF2B5EF4-FFF2-40B4-BE49-F238E27FC236}">
                <a16:creationId xmlns:a16="http://schemas.microsoft.com/office/drawing/2014/main" id="{105B487F-A8EE-6745-9911-8D7B79F93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61048"/>
            <a:ext cx="4158239" cy="23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7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279784-8639-A64E-8398-F3ECBF9D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Matematiske objekter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42F742-6C84-AA46-943B-277C7545D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Skalar</a:t>
            </a:r>
            <a:r>
              <a:rPr lang="nb-NO" dirty="0"/>
              <a:t>: et enkelt tall, f.eks. -3.56</a:t>
            </a:r>
          </a:p>
          <a:p>
            <a:endParaRPr lang="nb-NO" sz="1100" b="1" dirty="0"/>
          </a:p>
          <a:p>
            <a:r>
              <a:rPr lang="nb-NO" b="1" dirty="0"/>
              <a:t>Vektor</a:t>
            </a:r>
            <a:r>
              <a:rPr lang="nb-NO" dirty="0"/>
              <a:t>: en rekke tall (av lengde </a:t>
            </a:r>
            <a:r>
              <a:rPr lang="nb-NO" i="1" dirty="0"/>
              <a:t>m</a:t>
            </a:r>
            <a:r>
              <a:rPr lang="nb-NO" dirty="0"/>
              <a:t>), f.eks. </a:t>
            </a:r>
          </a:p>
          <a:p>
            <a:endParaRPr lang="nb-NO" b="1" dirty="0"/>
          </a:p>
          <a:p>
            <a:r>
              <a:rPr lang="nb-NO" b="1" dirty="0"/>
              <a:t>Matrise</a:t>
            </a:r>
            <a:r>
              <a:rPr lang="nb-NO" dirty="0"/>
              <a:t>: en tabell (med </a:t>
            </a:r>
            <a:r>
              <a:rPr lang="nb-NO" i="1" dirty="0"/>
              <a:t>m</a:t>
            </a:r>
            <a:r>
              <a:rPr lang="nb-NO" dirty="0"/>
              <a:t> rad og </a:t>
            </a:r>
            <a:r>
              <a:rPr lang="nb-NO" i="1" dirty="0"/>
              <a:t>n</a:t>
            </a:r>
            <a:r>
              <a:rPr lang="nb-NO" dirty="0"/>
              <a:t> kolonner):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138B996-976E-AE48-B377-008D6EAA3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BEDD5DA9-77AB-EB40-928A-A846112D5255}"/>
                  </a:ext>
                </a:extLst>
              </p:cNvPr>
              <p:cNvSpPr/>
              <p:nvPr/>
            </p:nvSpPr>
            <p:spPr>
              <a:xfrm>
                <a:off x="6397648" y="1916832"/>
                <a:ext cx="1002006" cy="1258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3.4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6.2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BEDD5DA9-77AB-EB40-928A-A846112D52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48" y="1916832"/>
                <a:ext cx="1002006" cy="1258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60D1456D-1CC8-294A-A19F-806462EFE043}"/>
                  </a:ext>
                </a:extLst>
              </p:cNvPr>
              <p:cNvSpPr/>
              <p:nvPr/>
            </p:nvSpPr>
            <p:spPr>
              <a:xfrm>
                <a:off x="3656331" y="4709521"/>
                <a:ext cx="2859885" cy="1226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1.4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</m:e>
                              <m:e>
                                <m: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2.3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8.4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1.3</m:t>
                                </m:r>
                              </m:e>
                              <m:e>
                                <m: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−4.9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60D1456D-1CC8-294A-A19F-806462EF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331" y="4709521"/>
                <a:ext cx="2859885" cy="1226233"/>
              </a:xfrm>
              <a:prstGeom prst="rect">
                <a:avLst/>
              </a:prstGeom>
              <a:blipFill>
                <a:blip r:embed="rId4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e 6">
            <a:extLst>
              <a:ext uri="{FF2B5EF4-FFF2-40B4-BE49-F238E27FC236}">
                <a16:creationId xmlns:a16="http://schemas.microsoft.com/office/drawing/2014/main" id="{ABD51746-AD68-2A49-94F8-34F7A23D50E2}"/>
              </a:ext>
            </a:extLst>
          </p:cNvPr>
          <p:cNvGrpSpPr/>
          <p:nvPr/>
        </p:nvGrpSpPr>
        <p:grpSpPr>
          <a:xfrm>
            <a:off x="3681443" y="4077072"/>
            <a:ext cx="2808301" cy="505781"/>
            <a:chOff x="6069254" y="916051"/>
            <a:chExt cx="2808301" cy="505781"/>
          </a:xfrm>
        </p:grpSpPr>
        <p:cxnSp>
          <p:nvCxnSpPr>
            <p:cNvPr id="8" name="Rett pil 7">
              <a:extLst>
                <a:ext uri="{FF2B5EF4-FFF2-40B4-BE49-F238E27FC236}">
                  <a16:creationId xmlns:a16="http://schemas.microsoft.com/office/drawing/2014/main" id="{66B6B3E1-AA37-394E-A6CB-CDC115364A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4853" y="1421832"/>
              <a:ext cx="25506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32B92F17-5022-1D4B-883C-0CF07B4F02B4}"/>
                </a:ext>
              </a:extLst>
            </p:cNvPr>
            <p:cNvSpPr txBox="1"/>
            <p:nvPr/>
          </p:nvSpPr>
          <p:spPr bwMode="white">
            <a:xfrm>
              <a:off x="6069254" y="916051"/>
              <a:ext cx="28083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400" baseline="0" dirty="0"/>
                <a:t>Antall kolonner </a:t>
              </a:r>
              <a:r>
                <a:rPr lang="nb-NO" sz="2400" i="1" baseline="0" dirty="0"/>
                <a:t>n</a:t>
              </a: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6FACF21-29DA-0544-9D57-9ED7200DF66A}"/>
              </a:ext>
            </a:extLst>
          </p:cNvPr>
          <p:cNvGrpSpPr/>
          <p:nvPr/>
        </p:nvGrpSpPr>
        <p:grpSpPr>
          <a:xfrm>
            <a:off x="1770955" y="4793943"/>
            <a:ext cx="1910488" cy="904232"/>
            <a:chOff x="4158766" y="1632922"/>
            <a:chExt cx="1910488" cy="904232"/>
          </a:xfrm>
        </p:grpSpPr>
        <p:cxnSp>
          <p:nvCxnSpPr>
            <p:cNvPr id="11" name="Rett pil 10">
              <a:extLst>
                <a:ext uri="{FF2B5EF4-FFF2-40B4-BE49-F238E27FC236}">
                  <a16:creationId xmlns:a16="http://schemas.microsoft.com/office/drawing/2014/main" id="{88DC4EBE-19D5-9549-B1F6-C1C3D4E4FE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50940" y="1632922"/>
              <a:ext cx="0" cy="819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9E8E862C-9663-244E-944E-38D25CEE0DE7}"/>
                </a:ext>
              </a:extLst>
            </p:cNvPr>
            <p:cNvSpPr txBox="1"/>
            <p:nvPr/>
          </p:nvSpPr>
          <p:spPr bwMode="white">
            <a:xfrm>
              <a:off x="4158766" y="2075489"/>
              <a:ext cx="19104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nb-NO" sz="2400" baseline="0" dirty="0"/>
                <a:t>Antall rad </a:t>
              </a:r>
              <a:r>
                <a:rPr lang="nb-NO" sz="2400" i="1" baseline="0" dirty="0"/>
                <a:t>m</a:t>
              </a:r>
            </a:p>
          </p:txBody>
        </p:sp>
      </p:grpSp>
      <p:cxnSp>
        <p:nvCxnSpPr>
          <p:cNvPr id="13" name="Rett pil 12">
            <a:extLst>
              <a:ext uri="{FF2B5EF4-FFF2-40B4-BE49-F238E27FC236}">
                <a16:creationId xmlns:a16="http://schemas.microsoft.com/office/drawing/2014/main" id="{435E87A8-0A27-BE49-BC25-EC9B458CD62C}"/>
              </a:ext>
            </a:extLst>
          </p:cNvPr>
          <p:cNvCxnSpPr>
            <a:cxnSpLocks/>
          </p:cNvCxnSpPr>
          <p:nvPr/>
        </p:nvCxnSpPr>
        <p:spPr bwMode="auto">
          <a:xfrm>
            <a:off x="7391707" y="1971011"/>
            <a:ext cx="0" cy="10987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8146E52-E04C-1A44-9868-3D34D2FC7CBA}"/>
              </a:ext>
            </a:extLst>
          </p:cNvPr>
          <p:cNvSpPr txBox="1"/>
          <p:nvPr/>
        </p:nvSpPr>
        <p:spPr bwMode="white">
          <a:xfrm>
            <a:off x="7534297" y="1971011"/>
            <a:ext cx="12235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400" baseline="0" dirty="0"/>
              <a:t>Lengde </a:t>
            </a:r>
            <a:r>
              <a:rPr lang="nb-NO" sz="2400" i="1" baseline="0" dirty="0"/>
              <a:t>m</a:t>
            </a:r>
          </a:p>
        </p:txBody>
      </p:sp>
      <p:sp>
        <p:nvSpPr>
          <p:cNvPr id="16" name="Avrundet rektangel 15">
            <a:extLst>
              <a:ext uri="{FF2B5EF4-FFF2-40B4-BE49-F238E27FC236}">
                <a16:creationId xmlns:a16="http://schemas.microsoft.com/office/drawing/2014/main" id="{C13C25B7-CD0B-714C-8BDB-2065C91C76DE}"/>
              </a:ext>
            </a:extLst>
          </p:cNvPr>
          <p:cNvSpPr/>
          <p:nvPr/>
        </p:nvSpPr>
        <p:spPr bwMode="auto">
          <a:xfrm>
            <a:off x="5652120" y="5013176"/>
            <a:ext cx="576064" cy="309461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Rett pil 17">
            <a:extLst>
              <a:ext uri="{FF2B5EF4-FFF2-40B4-BE49-F238E27FC236}">
                <a16:creationId xmlns:a16="http://schemas.microsoft.com/office/drawing/2014/main" id="{1C98B792-4407-2D40-994A-77617B97DBB3}"/>
              </a:ext>
            </a:extLst>
          </p:cNvPr>
          <p:cNvCxnSpPr/>
          <p:nvPr/>
        </p:nvCxnSpPr>
        <p:spPr bwMode="auto">
          <a:xfrm flipV="1">
            <a:off x="6228184" y="4793943"/>
            <a:ext cx="1008112" cy="373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910FD280-6D46-854D-8DAE-5FB438A2B8C2}"/>
              </a:ext>
            </a:extLst>
          </p:cNvPr>
          <p:cNvSpPr txBox="1"/>
          <p:nvPr/>
        </p:nvSpPr>
        <p:spPr bwMode="white">
          <a:xfrm>
            <a:off x="7326437" y="4395605"/>
            <a:ext cx="10602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400" baseline="0" dirty="0"/>
              <a:t>Celle (2,n)</a:t>
            </a:r>
          </a:p>
        </p:txBody>
      </p:sp>
    </p:spTree>
    <p:extLst>
      <p:ext uri="{BB962C8B-B14F-4D97-AF65-F5344CB8AC3E}">
        <p14:creationId xmlns:p14="http://schemas.microsoft.com/office/powerpoint/2010/main" val="186614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873B84-3BEC-CD42-B9C0-9A88F85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Matematiske objekter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8F8829-5FC3-0F46-A8E5-C6066BAA7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Man kan generalisere disse til </a:t>
            </a:r>
            <a:r>
              <a:rPr lang="nb-NO" b="1" dirty="0"/>
              <a:t>tensorer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En skalar er en tensor med 0 dimensjon</a:t>
            </a:r>
          </a:p>
          <a:p>
            <a:pPr lvl="1"/>
            <a:r>
              <a:rPr lang="nb-NO" dirty="0"/>
              <a:t>En vektor er en tensor med 1 dimensjon</a:t>
            </a:r>
          </a:p>
          <a:p>
            <a:pPr lvl="1"/>
            <a:r>
              <a:rPr lang="nb-NO" dirty="0"/>
              <a:t>En matrise er en tensor med 2 dimensjoner</a:t>
            </a:r>
          </a:p>
          <a:p>
            <a:pPr lvl="1"/>
            <a:r>
              <a:rPr lang="nb-NO" dirty="0"/>
              <a:t>Osv.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47B984-AF08-2E4E-83B0-92B4D5487C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275A9FB-43B0-904C-AB02-3A6AC4378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3" y="3581400"/>
            <a:ext cx="7897853" cy="21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8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3130B-433B-6B42-8D2A-D02B307A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Matematiske objekter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901553-64D8-5C4C-B507-64BA1D18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maskinlæring bruker man tensorer (vektorer, matriser, osv.) for å representere både </a:t>
            </a:r>
            <a:r>
              <a:rPr lang="nb-NO" b="1" dirty="0"/>
              <a:t>data</a:t>
            </a:r>
            <a:r>
              <a:rPr lang="nb-NO" dirty="0"/>
              <a:t> og </a:t>
            </a:r>
            <a:r>
              <a:rPr lang="nb-NO" b="1" dirty="0" err="1"/>
              <a:t>modelparametre</a:t>
            </a:r>
            <a:endParaRPr lang="nb-NO" b="1" dirty="0"/>
          </a:p>
          <a:p>
            <a:r>
              <a:rPr lang="nb-NO" b="1" dirty="0"/>
              <a:t>Eksempel</a:t>
            </a:r>
            <a:r>
              <a:rPr lang="nb-NO" dirty="0"/>
              <a:t>: en video (uten lyd) = en 4-dimensjonal tensor :</a:t>
            </a:r>
          </a:p>
          <a:p>
            <a:pPr lvl="1"/>
            <a:r>
              <a:rPr lang="nb-NO" dirty="0"/>
              <a:t>Dimensjon 1 er tid (med "sampling" på                                 en viss frekvens, f.eks. 50 </a:t>
            </a:r>
            <a:r>
              <a:rPr lang="nb-NO" dirty="0" err="1"/>
              <a:t>frames</a:t>
            </a:r>
            <a:r>
              <a:rPr lang="nb-NO" dirty="0"/>
              <a:t>/sek)</a:t>
            </a:r>
          </a:p>
          <a:p>
            <a:pPr lvl="1"/>
            <a:r>
              <a:rPr lang="nb-NO" dirty="0"/>
              <a:t>Dimensjon 2 og 3 er </a:t>
            </a:r>
            <a:r>
              <a:rPr lang="nb-NO" dirty="0" err="1"/>
              <a:t>X</a:t>
            </a:r>
            <a:r>
              <a:rPr lang="nb-NO" dirty="0"/>
              <a:t>- Y-akse i bildene</a:t>
            </a:r>
          </a:p>
          <a:p>
            <a:pPr lvl="1"/>
            <a:r>
              <a:rPr lang="nb-NO" dirty="0"/>
              <a:t>Dimensjon 4 er RGB verdiene 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C3D3434-2650-5746-A986-ACDFB35F2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6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DF46E62F-C5F5-9043-939E-7108A531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3" r="73406" b="22053"/>
          <a:stretch/>
        </p:blipFill>
        <p:spPr>
          <a:xfrm>
            <a:off x="3131840" y="4599838"/>
            <a:ext cx="1829578" cy="1944216"/>
          </a:xfrm>
          <a:prstGeom prst="rect">
            <a:avLst/>
          </a:prstGeom>
        </p:spPr>
      </p:pic>
      <p:pic>
        <p:nvPicPr>
          <p:cNvPr id="7" name="Bilde 6" descr="Et bilde som inneholder bord&#10;&#10;Automatisk generert beskrivelse">
            <a:extLst>
              <a:ext uri="{FF2B5EF4-FFF2-40B4-BE49-F238E27FC236}">
                <a16:creationId xmlns:a16="http://schemas.microsoft.com/office/drawing/2014/main" id="{6B6D7BEF-8CFE-3548-8753-090C403C2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9" t="20306" r="34250" b="13656"/>
          <a:stretch/>
        </p:blipFill>
        <p:spPr>
          <a:xfrm>
            <a:off x="6228184" y="3962799"/>
            <a:ext cx="2119590" cy="2520280"/>
          </a:xfrm>
          <a:prstGeom prst="rect">
            <a:avLst/>
          </a:prstGeom>
        </p:spPr>
      </p:pic>
      <p:cxnSp>
        <p:nvCxnSpPr>
          <p:cNvPr id="9" name="Rett pil 8">
            <a:extLst>
              <a:ext uri="{FF2B5EF4-FFF2-40B4-BE49-F238E27FC236}">
                <a16:creationId xmlns:a16="http://schemas.microsoft.com/office/drawing/2014/main" id="{341025B7-0897-0647-A24F-CC4DE1D67D69}"/>
              </a:ext>
            </a:extLst>
          </p:cNvPr>
          <p:cNvCxnSpPr>
            <a:stCxn id="6" idx="3"/>
          </p:cNvCxnSpPr>
          <p:nvPr/>
        </p:nvCxnSpPr>
        <p:spPr bwMode="auto">
          <a:xfrm>
            <a:off x="4961418" y="5571946"/>
            <a:ext cx="12667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262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F41CDD-A0CA-2A40-BB31-D7E93625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Operasjoner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F8B9217D-3495-F142-80E0-99AE95E2AF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71600"/>
                <a:ext cx="8640960" cy="4114800"/>
              </a:xfrm>
            </p:spPr>
            <p:txBody>
              <a:bodyPr/>
              <a:lstStyle/>
              <a:p>
                <a:r>
                  <a:rPr lang="nb-NO" dirty="0"/>
                  <a:t>Addisjon: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3.4</m:t>
                              </m:r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6.2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−1.2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2.4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3.8</m:t>
                              </m:r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5.0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2.7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  <a:p>
                <a:endParaRPr lang="nb-NO" dirty="0"/>
              </a:p>
              <a:p>
                <a:r>
                  <a:rPr lang="nb-NO" dirty="0"/>
                  <a:t>Multiplikasjon med skalar:</a:t>
                </a:r>
              </a:p>
              <a:p>
                <a:endParaRPr lang="nb-NO" sz="1600" dirty="0"/>
              </a:p>
              <a:p>
                <a:r>
                  <a:rPr lang="nb-NO" dirty="0" err="1"/>
                  <a:t>Elementvis</a:t>
                </a:r>
                <a:r>
                  <a:rPr lang="nb-NO" dirty="0"/>
                  <a:t> produkt: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−1.2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2.4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−1.2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0.72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F8B9217D-3495-F142-80E0-99AE95E2A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71600"/>
                <a:ext cx="8640960" cy="4114800"/>
              </a:xfrm>
              <a:blipFill>
                <a:blip r:embed="rId3"/>
                <a:stretch>
                  <a:fillRect l="-441" b="-2067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CCAFC8-761E-1F4C-83A2-CF781862F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9C8D5596-9DD1-7A45-BECB-FEBD5C80B993}"/>
                  </a:ext>
                </a:extLst>
              </p:cNvPr>
              <p:cNvSpPr/>
              <p:nvPr/>
            </p:nvSpPr>
            <p:spPr>
              <a:xfrm>
                <a:off x="4355976" y="2996952"/>
                <a:ext cx="3888432" cy="1452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2400" dirty="0"/>
                  <a:t>2 *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3.4</m:t>
                              </m:r>
                            </m:e>
                          </m:mr>
                          <m:m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6.2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6.8</m:t>
                              </m:r>
                            </m:e>
                          </m:mr>
                          <m:m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12.4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9C8D5596-9DD1-7A45-BECB-FEBD5C80B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996952"/>
                <a:ext cx="3888432" cy="1452962"/>
              </a:xfrm>
              <a:prstGeom prst="rect">
                <a:avLst/>
              </a:prstGeom>
              <a:blipFill>
                <a:blip r:embed="rId4"/>
                <a:stretch>
                  <a:fillRect l="-2623" b="-263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82C0CA91-88A5-9148-B66E-A03B23940F12}"/>
                  </a:ext>
                </a:extLst>
              </p:cNvPr>
              <p:cNvSpPr txBox="1"/>
              <p:nvPr/>
            </p:nvSpPr>
            <p:spPr bwMode="white">
              <a:xfrm>
                <a:off x="6300192" y="519978"/>
                <a:ext cx="2700300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b-NO" sz="2800" baseline="0" dirty="0" err="1"/>
                  <a:t>Elementvis</a:t>
                </a:r>
                <a:r>
                  <a:rPr lang="nb-NO" sz="2800" baseline="0" dirty="0"/>
                  <a:t> produkt </a:t>
                </a:r>
                <a14:m>
                  <m:oMath xmlns:m="http://schemas.openxmlformats.org/officeDocument/2006/math">
                    <m:r>
                      <a:rPr lang="nb-NO" sz="280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nb-NO" sz="2800" baseline="0" dirty="0"/>
                  <a:t> </a:t>
                </a:r>
                <a:r>
                  <a:rPr lang="nb-NO" sz="2800" i="1" baseline="0" dirty="0"/>
                  <a:t>matriseprodukt</a:t>
                </a:r>
                <a:r>
                  <a:rPr lang="nb-NO" sz="2800" baseline="0" dirty="0"/>
                  <a:t>!</a:t>
                </a:r>
              </a:p>
              <a:p>
                <a:r>
                  <a:rPr lang="nb-NO" sz="2800" dirty="0"/>
                  <a:t>(mer om det i noen minutter)</a:t>
                </a:r>
                <a:endParaRPr lang="nb-NO" sz="2800" baseline="0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82C0CA91-88A5-9148-B66E-A03B2394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6300192" y="519978"/>
                <a:ext cx="2700300" cy="2246769"/>
              </a:xfrm>
              <a:prstGeom prst="rect">
                <a:avLst/>
              </a:prstGeom>
              <a:blipFill>
                <a:blip r:embed="rId5"/>
                <a:stretch>
                  <a:fillRect l="-4225" t="-2260" r="-2347" b="-67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Bue 7">
            <a:extLst>
              <a:ext uri="{FF2B5EF4-FFF2-40B4-BE49-F238E27FC236}">
                <a16:creationId xmlns:a16="http://schemas.microsoft.com/office/drawing/2014/main" id="{F70B966E-5277-D149-B87E-61BA5217030F}"/>
              </a:ext>
            </a:extLst>
          </p:cNvPr>
          <p:cNvSpPr/>
          <p:nvPr/>
        </p:nvSpPr>
        <p:spPr bwMode="auto">
          <a:xfrm rot="2146938">
            <a:off x="5228802" y="2055731"/>
            <a:ext cx="1656184" cy="5184576"/>
          </a:xfrm>
          <a:prstGeom prst="arc">
            <a:avLst>
              <a:gd name="adj1" fmla="val 16610873"/>
              <a:gd name="adj2" fmla="val 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96141"/>
      </p:ext>
    </p:extLst>
  </p:cSld>
  <p:clrMapOvr>
    <a:masterClrMapping/>
  </p:clrMapOvr>
</p:sld>
</file>

<file path=ppt/theme/theme1.xml><?xml version="1.0" encoding="utf-8"?>
<a:theme xmlns:a="http://schemas.openxmlformats.org/drawingml/2006/main" name="mal-2010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8396CC"/>
      </a:accent1>
      <a:accent2>
        <a:srgbClr val="4662B3"/>
      </a:accent2>
      <a:accent3>
        <a:srgbClr val="4662B3"/>
      </a:accent3>
      <a:accent4>
        <a:srgbClr val="000000"/>
      </a:accent4>
      <a:accent5>
        <a:srgbClr val="C1C9E2"/>
      </a:accent5>
      <a:accent6>
        <a:srgbClr val="3F58A2"/>
      </a:accent6>
      <a:hlink>
        <a:srgbClr val="082E9A"/>
      </a:hlink>
      <a:folHlink>
        <a:srgbClr val="C1CBE6"/>
      </a:folHlink>
    </a:clrScheme>
    <a:fontScheme name="NR-slides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white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baseline="0" dirty="0" smtClean="0"/>
        </a:defPPr>
      </a:lstStyle>
    </a:txDef>
  </a:objectDefaults>
  <a:extraClrSchemeLst>
    <a:extraClrScheme>
      <a:clrScheme name="NR-slides-white 1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8396CC"/>
        </a:accent1>
        <a:accent2>
          <a:srgbClr val="4662B3"/>
        </a:accent2>
        <a:accent3>
          <a:srgbClr val="DCDCDC"/>
        </a:accent3>
        <a:accent4>
          <a:srgbClr val="000000"/>
        </a:accent4>
        <a:accent5>
          <a:srgbClr val="C1C9E2"/>
        </a:accent5>
        <a:accent6>
          <a:srgbClr val="3F58A2"/>
        </a:accent6>
        <a:hlink>
          <a:srgbClr val="082E9A"/>
        </a:hlink>
        <a:folHlink>
          <a:srgbClr val="C1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2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1ECDFF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BE3FF"/>
        </a:accent5>
        <a:accent6>
          <a:srgbClr val="919191"/>
        </a:accent6>
        <a:hlink>
          <a:srgbClr val="C2F1F6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3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F0B400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F6D6AA"/>
        </a:accent5>
        <a:accent6>
          <a:srgbClr val="919191"/>
        </a:accent6>
        <a:hlink>
          <a:srgbClr val="FFE69F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4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00C832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AE0AD"/>
        </a:accent5>
        <a:accent6>
          <a:srgbClr val="919191"/>
        </a:accent6>
        <a:hlink>
          <a:srgbClr val="9BFFB3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48430</TotalTime>
  <Words>2570</Words>
  <Application>Microsoft Office PowerPoint</Application>
  <PresentationFormat>On-screen Show (4:3)</PresentationFormat>
  <Paragraphs>344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Cambria Math</vt:lpstr>
      <vt:lpstr>Courier</vt:lpstr>
      <vt:lpstr>Palatino</vt:lpstr>
      <vt:lpstr>Times New Roman</vt:lpstr>
      <vt:lpstr>mal-2010</vt:lpstr>
      <vt:lpstr>Lynkurs i matte + Logistisk regresjon (del 2)</vt:lpstr>
      <vt:lpstr>Oblig 1b</vt:lpstr>
      <vt:lpstr>PowerPoint Presentation</vt:lpstr>
      <vt:lpstr>PowerPoint Presentation</vt:lpstr>
      <vt:lpstr>Lynkurs i lineær algebra</vt:lpstr>
      <vt:lpstr>Matematiske objekter</vt:lpstr>
      <vt:lpstr>Matematiske objekter</vt:lpstr>
      <vt:lpstr>Matematiske objekter</vt:lpstr>
      <vt:lpstr>Operasjoner</vt:lpstr>
      <vt:lpstr>Prikkprodukt</vt:lpstr>
      <vt:lpstr>Matriseprodukt</vt:lpstr>
      <vt:lpstr>Regneprosedyre for matriseprodukt</vt:lpstr>
      <vt:lpstr>Matriseprodukt</vt:lpstr>
      <vt:lpstr>Øvelser</vt:lpstr>
      <vt:lpstr>Øvelser</vt:lpstr>
      <vt:lpstr>Litt lineær algebra</vt:lpstr>
      <vt:lpstr>Litt lineær algebra</vt:lpstr>
      <vt:lpstr>Lynkurs i sannsynlighetsteori</vt:lpstr>
      <vt:lpstr>Sannsynligheter</vt:lpstr>
      <vt:lpstr>Felles og betingede sannsynligheter</vt:lpstr>
      <vt:lpstr>Marginalisering</vt:lpstr>
      <vt:lpstr>Øvelser</vt:lpstr>
      <vt:lpstr>Bayes' setningen</vt:lpstr>
      <vt:lpstr>Øvelser</vt:lpstr>
      <vt:lpstr>PowerPoint Presentation</vt:lpstr>
      <vt:lpstr>Trening</vt:lpstr>
      <vt:lpstr>Gradient descent</vt:lpstr>
      <vt:lpstr>Eksempel (animert)</vt:lpstr>
      <vt:lpstr>Gradient descent</vt:lpstr>
      <vt:lpstr>Overtrening?</vt:lpstr>
      <vt:lpstr>Overtrening?</vt:lpstr>
      <vt:lpstr>Overtrening?</vt:lpstr>
      <vt:lpstr>Regularisering</vt:lpstr>
      <vt:lpstr>Regularisering</vt:lpstr>
      <vt:lpstr>Forklarbarhet</vt:lpstr>
      <vt:lpstr>Forklarbarhet</vt:lpstr>
      <vt:lpstr>Forklarbarhet</vt:lpstr>
      <vt:lpstr>Forklarbarhet</vt:lpstr>
      <vt:lpstr>Oppsummering</vt:lpstr>
      <vt:lpstr>Midtveiseevaluering</vt:lpstr>
      <vt:lpstr>Vi søker deltakere til et eksperiment!</vt:lpstr>
      <vt:lpstr>Neste uke</vt:lpstr>
    </vt:vector>
  </TitlesOfParts>
  <Company>Norsk Regnesentral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BalPrice Update</dc:title>
  <dc:creator>Annabelle Redelmeier</dc:creator>
  <cp:lastModifiedBy>Pierre Lison</cp:lastModifiedBy>
  <cp:revision>457</cp:revision>
  <cp:lastPrinted>2019-02-12T08:32:36Z</cp:lastPrinted>
  <dcterms:created xsi:type="dcterms:W3CDTF">2019-02-04T08:36:45Z</dcterms:created>
  <dcterms:modified xsi:type="dcterms:W3CDTF">2022-03-07T16:27:51Z</dcterms:modified>
</cp:coreProperties>
</file>