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287" r:id="rId4"/>
    <p:sldId id="266" r:id="rId5"/>
    <p:sldId id="262" r:id="rId6"/>
    <p:sldId id="263" r:id="rId7"/>
    <p:sldId id="333" r:id="rId8"/>
    <p:sldId id="329" r:id="rId9"/>
    <p:sldId id="265" r:id="rId10"/>
    <p:sldId id="271" r:id="rId11"/>
    <p:sldId id="272" r:id="rId12"/>
    <p:sldId id="273" r:id="rId13"/>
    <p:sldId id="274" r:id="rId14"/>
    <p:sldId id="286" r:id="rId15"/>
    <p:sldId id="275" r:id="rId16"/>
    <p:sldId id="276" r:id="rId17"/>
    <p:sldId id="335" r:id="rId18"/>
    <p:sldId id="340" r:id="rId19"/>
    <p:sldId id="290" r:id="rId20"/>
    <p:sldId id="277" r:id="rId21"/>
    <p:sldId id="279" r:id="rId22"/>
    <p:sldId id="281" r:id="rId23"/>
    <p:sldId id="282" r:id="rId24"/>
    <p:sldId id="283" r:id="rId25"/>
    <p:sldId id="267" r:id="rId26"/>
    <p:sldId id="289" r:id="rId27"/>
    <p:sldId id="331" r:id="rId28"/>
    <p:sldId id="336" r:id="rId29"/>
    <p:sldId id="291" r:id="rId30"/>
    <p:sldId id="292" r:id="rId31"/>
    <p:sldId id="293" r:id="rId32"/>
    <p:sldId id="294" r:id="rId33"/>
    <p:sldId id="295" r:id="rId34"/>
    <p:sldId id="297" r:id="rId35"/>
    <p:sldId id="299" r:id="rId36"/>
    <p:sldId id="298" r:id="rId37"/>
    <p:sldId id="326" r:id="rId38"/>
    <p:sldId id="302" r:id="rId39"/>
    <p:sldId id="304" r:id="rId40"/>
    <p:sldId id="327" r:id="rId41"/>
    <p:sldId id="303" r:id="rId42"/>
    <p:sldId id="337" r:id="rId43"/>
    <p:sldId id="258" r:id="rId44"/>
    <p:sldId id="301" r:id="rId45"/>
    <p:sldId id="300" r:id="rId46"/>
    <p:sldId id="339" r:id="rId47"/>
    <p:sldId id="261" r:id="rId48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edelmeier" initials="AR" lastIdx="1" clrIdx="0"/>
  <p:cmAuthor id="2" name="Bruker ved U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99"/>
    <a:srgbClr val="082E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95808" autoAdjust="0"/>
  </p:normalViewPr>
  <p:slideViewPr>
    <p:cSldViewPr>
      <p:cViewPr varScale="1">
        <p:scale>
          <a:sx n="108" d="100"/>
          <a:sy n="108" d="100"/>
        </p:scale>
        <p:origin x="19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Pierre Lison at NR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36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94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>
                <a:solidFill>
                  <a:schemeClr val="tx2"/>
                </a:solidFill>
              </a:rPr>
              <a:t>www.nr.no</a:t>
            </a:r>
            <a:endParaRPr lang="nb-NO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nb-NO" noProof="0" dirty="0"/>
              <a:t>Klikk for å redigere tittelen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</a:t>
            </a:r>
            <a:r>
              <a:rPr lang="en-GB" sz="2800" baseline="0" noProof="0" dirty="0" err="1"/>
              <a:t>Forfattere</a:t>
            </a:r>
            <a:r>
              <a:rPr lang="en-GB" sz="2800" baseline="0" noProof="0" dirty="0"/>
              <a:t>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</a:t>
            </a:r>
            <a:r>
              <a:rPr lang="en-GB" sz="2200" noProof="0" dirty="0" err="1"/>
              <a:t>Lokasjon</a:t>
            </a:r>
            <a:r>
              <a:rPr lang="en-GB" sz="2200" noProof="0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</a:t>
            </a:r>
            <a:r>
              <a:rPr lang="en-GB" sz="2200" noProof="0" dirty="0" err="1"/>
              <a:t>Dato</a:t>
            </a:r>
            <a:r>
              <a:rPr lang="en-GB" sz="2200" noProof="0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editere Master tittel 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for å legge til et bilde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10" y="1670371"/>
            <a:ext cx="6891305" cy="9185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5400" noProof="0" dirty="0">
                <a:solidFill>
                  <a:srgbClr val="003399"/>
                </a:solidFill>
              </a:rPr>
              <a:t>Logistisk regresjon</a:t>
            </a:r>
            <a:endParaRPr lang="nb-NO" sz="4800" b="0" noProof="0" dirty="0">
              <a:solidFill>
                <a:srgbClr val="00339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5616624" cy="1036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600" b="1" noProof="0" dirty="0"/>
              <a:t>IN2110</a:t>
            </a:r>
            <a:r>
              <a:rPr lang="nb-NO" sz="2600" noProof="0" dirty="0"/>
              <a:t>: Språkteknologiske metoder</a:t>
            </a:r>
          </a:p>
          <a:p>
            <a:pPr>
              <a:spcBef>
                <a:spcPts val="600"/>
              </a:spcBef>
            </a:pPr>
            <a:r>
              <a:rPr lang="nb-NO" sz="2600" dirty="0"/>
              <a:t>2. Mars 2022</a:t>
            </a:r>
            <a:endParaRPr lang="nb-NO" sz="26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982" y="3140968"/>
            <a:ext cx="5616624" cy="7680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noProof="0" dirty="0"/>
              <a:t>Pierre </a:t>
            </a:r>
            <a:r>
              <a:rPr lang="nb-NO" sz="2800" noProof="0" dirty="0" err="1"/>
              <a:t>Lison</a:t>
            </a:r>
            <a:endParaRPr lang="nb-NO" sz="2800" noProof="0" dirty="0"/>
          </a:p>
          <a:p>
            <a:pPr>
              <a:spcBef>
                <a:spcPts val="0"/>
              </a:spcBef>
            </a:pPr>
            <a:r>
              <a:rPr lang="nb-NO" sz="2800" dirty="0">
                <a:hlinkClick r:id="rId3"/>
              </a:rPr>
              <a:t>plison@nr.no</a:t>
            </a:r>
            <a:endParaRPr lang="nb-NO" sz="28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Lineær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4015134"/>
            <a:ext cx="8640960" cy="2061610"/>
          </a:xfrm>
        </p:spPr>
        <p:txBody>
          <a:bodyPr/>
          <a:lstStyle/>
          <a:p>
            <a:r>
              <a:rPr lang="en-GB"/>
              <a:t>Verdiene </a:t>
            </a:r>
            <a:r>
              <a:rPr lang="en-GB" i="1"/>
              <a:t>w</a:t>
            </a:r>
            <a:r>
              <a:rPr lang="en-GB" baseline="-25000"/>
              <a:t>1</a:t>
            </a:r>
            <a:r>
              <a:rPr lang="en-GB"/>
              <a:t>,</a:t>
            </a:r>
            <a:r>
              <a:rPr lang="en-GB" i="1"/>
              <a:t>w</a:t>
            </a:r>
            <a:r>
              <a:rPr lang="en-GB" baseline="-25000"/>
              <a:t>2</a:t>
            </a:r>
            <a:r>
              <a:rPr lang="en-GB"/>
              <a:t>,… </a:t>
            </a:r>
            <a:r>
              <a:rPr lang="en-GB" i="1"/>
              <a:t>w</a:t>
            </a:r>
            <a:r>
              <a:rPr lang="en-GB" baseline="-25000"/>
              <a:t>n</a:t>
            </a:r>
            <a:r>
              <a:rPr lang="en-GB"/>
              <a:t> are </a:t>
            </a:r>
            <a:r>
              <a:rPr lang="en-GB" i="1"/>
              <a:t>vektene</a:t>
            </a:r>
            <a:r>
              <a:rPr lang="en-GB"/>
              <a:t> i modellen, og estimeres (sammen med skjæringspunktet) ut fra data</a:t>
            </a:r>
          </a:p>
          <a:p>
            <a:r>
              <a:rPr lang="en-GB"/>
              <a:t>Vi kan også skrive formelen slik: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6012160" y="1666430"/>
            <a:ext cx="36004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03687" y="1628800"/>
            <a:ext cx="36004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15816" y="1628800"/>
            <a:ext cx="36004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white">
              <a:xfrm>
                <a:off x="1763688" y="1628800"/>
                <a:ext cx="534588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763688" y="1628800"/>
                <a:ext cx="534588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H="1">
            <a:off x="2852548" y="2132856"/>
            <a:ext cx="243288" cy="584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974192" y="2132856"/>
            <a:ext cx="1309515" cy="51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275856" y="2170486"/>
            <a:ext cx="2664296" cy="473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876256" y="2059687"/>
            <a:ext cx="0" cy="433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 bwMode="white">
          <a:xfrm>
            <a:off x="2123728" y="2643688"/>
            <a:ext cx="36364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Input </a:t>
            </a:r>
            <a:r>
              <a:rPr lang="en-GB" sz="2800" b="1"/>
              <a:t>x</a:t>
            </a:r>
            <a:r>
              <a:rPr lang="en-GB" sz="2800"/>
              <a:t> med </a:t>
            </a:r>
            <a:r>
              <a:rPr lang="en-GB" sz="2800" i="1"/>
              <a:t>n</a:t>
            </a:r>
            <a:r>
              <a:rPr lang="en-GB" sz="2800"/>
              <a:t> (numeriske) features</a:t>
            </a:r>
            <a:endParaRPr lang="en-GB" sz="2800" baseline="0" dirty="0"/>
          </a:p>
        </p:txBody>
      </p:sp>
      <p:sp>
        <p:nvSpPr>
          <p:cNvPr id="14" name="TextBox 13"/>
          <p:cNvSpPr txBox="1"/>
          <p:nvPr/>
        </p:nvSpPr>
        <p:spPr bwMode="white">
          <a:xfrm>
            <a:off x="5886356" y="2480161"/>
            <a:ext cx="316363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skjæringspunktet </a:t>
            </a:r>
          </a:p>
          <a:p>
            <a:r>
              <a:rPr lang="en-GB" sz="2400"/>
              <a:t>(=verdi av </a:t>
            </a:r>
            <a:r>
              <a:rPr lang="en-GB" sz="2400" i="1"/>
              <a:t>y</a:t>
            </a:r>
            <a:r>
              <a:rPr lang="en-GB" sz="2400"/>
              <a:t> hvis alle features i </a:t>
            </a:r>
            <a:r>
              <a:rPr lang="en-GB" sz="2400" i="1"/>
              <a:t>x</a:t>
            </a:r>
            <a:r>
              <a:rPr lang="en-GB" sz="2400"/>
              <a:t> er lik 0)</a:t>
            </a:r>
            <a:endParaRPr lang="en-GB" sz="2400" baseline="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588169" y="2132855"/>
            <a:ext cx="243288" cy="584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 bwMode="white">
          <a:xfrm>
            <a:off x="548422" y="2716856"/>
            <a:ext cx="1475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Output</a:t>
            </a:r>
            <a:endParaRPr lang="en-GB" sz="280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white">
              <a:xfrm>
                <a:off x="1802498" y="5707249"/>
                <a:ext cx="2082108" cy="43858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2800" b="1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802498" y="5707249"/>
                <a:ext cx="2082108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white">
              <a:xfrm>
                <a:off x="4436631" y="5187490"/>
                <a:ext cx="6440215" cy="147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dirty="0" err="1"/>
                  <a:t>h</a:t>
                </a:r>
                <a:r>
                  <a:rPr lang="en-GB" sz="2400" baseline="0" dirty="0" err="1"/>
                  <a:t>vor</a:t>
                </a:r>
                <a:r>
                  <a:rPr lang="en-GB" sz="2400" baseline="0" dirty="0"/>
                  <a:t> </a:t>
                </a:r>
                <a14:m>
                  <m:oMath xmlns:m="http://schemas.openxmlformats.org/officeDocument/2006/math">
                    <m:r>
                      <a:rPr lang="en-GB" sz="2400" b="1" i="0" baseline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GB" sz="2400" b="0" i="0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sz="2400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400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baseline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sz="2400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0" baseline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GB" sz="2400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baseline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436631" y="5187490"/>
                <a:ext cx="6440215" cy="1470403"/>
              </a:xfrm>
              <a:prstGeom prst="rect">
                <a:avLst/>
              </a:prstGeom>
              <a:blipFill>
                <a:blip r:embed="rId4"/>
                <a:stretch>
                  <a:fillRect l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9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" y="2032276"/>
            <a:ext cx="5409786" cy="3606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Lineær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Tilbake på eksempelet vår: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15597"/>
              </p:ext>
            </p:extLst>
          </p:nvPr>
        </p:nvGraphicFramePr>
        <p:xfrm>
          <a:off x="5508105" y="332656"/>
          <a:ext cx="338437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4">
                  <a:extLst>
                    <a:ext uri="{9D8B030D-6E8A-4147-A177-3AD203B41FA5}">
                      <a16:colId xmlns:a16="http://schemas.microsoft.com/office/drawing/2014/main" val="3103783153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523749366"/>
                    </a:ext>
                  </a:extLst>
                </a:gridCol>
                <a:gridCol w="1353751">
                  <a:extLst>
                    <a:ext uri="{9D8B030D-6E8A-4147-A177-3AD203B41FA5}">
                      <a16:colId xmlns:a16="http://schemas.microsoft.com/office/drawing/2014/main" val="227388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Vestkant?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8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890 000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7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420 000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9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6 990 000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7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r>
                        <a:rPr lang="en-GB" baseline="0"/>
                        <a:t> 300 000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9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5 590 000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000 000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490 000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8 750 000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8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3 330 000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6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07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Lineær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Tilbake på eksempelet vår: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08105" y="332656"/>
          <a:ext cx="338437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4">
                  <a:extLst>
                    <a:ext uri="{9D8B030D-6E8A-4147-A177-3AD203B41FA5}">
                      <a16:colId xmlns:a16="http://schemas.microsoft.com/office/drawing/2014/main" val="3103783153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523749366"/>
                    </a:ext>
                  </a:extLst>
                </a:gridCol>
                <a:gridCol w="1353751">
                  <a:extLst>
                    <a:ext uri="{9D8B030D-6E8A-4147-A177-3AD203B41FA5}">
                      <a16:colId xmlns:a16="http://schemas.microsoft.com/office/drawing/2014/main" val="227388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Vestkant?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8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890 000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7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420 000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9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6 990 000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7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r>
                        <a:rPr lang="en-GB" baseline="0"/>
                        <a:t> 300 000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9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5 590 000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000 000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490 000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8 750 000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8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3 330 000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6464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18" y="2060848"/>
            <a:ext cx="5487650" cy="36584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1560" y="4846664"/>
            <a:ext cx="8532439" cy="1868281"/>
            <a:chOff x="611560" y="4846664"/>
            <a:chExt cx="8532439" cy="1868281"/>
          </a:xfrm>
        </p:grpSpPr>
        <p:sp>
          <p:nvSpPr>
            <p:cNvPr id="9" name="Oval 8"/>
            <p:cNvSpPr/>
            <p:nvPr/>
          </p:nvSpPr>
          <p:spPr bwMode="auto">
            <a:xfrm>
              <a:off x="611560" y="4846664"/>
              <a:ext cx="576064" cy="87261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043608" y="5638800"/>
              <a:ext cx="504056" cy="3104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 bwMode="white">
            <a:xfrm>
              <a:off x="1619672" y="5760838"/>
              <a:ext cx="7524327" cy="9541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Merk at regresjonsmodellen predikerer en negativ</a:t>
              </a:r>
              <a:r>
                <a:rPr lang="en-GB" sz="2800"/>
                <a:t> pris hvis bolig har en kvm &lt; 20!</a:t>
              </a:r>
              <a:endParaRPr lang="en-GB" sz="28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89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Logistisk</a:t>
            </a:r>
            <a:r>
              <a:rPr lang="en-GB"/>
              <a:t>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Kan vi bruke regresjonsformelen til klassifisering?</a:t>
            </a:r>
          </a:p>
          <a:p>
            <a:endParaRPr lang="en-GB" sz="1800"/>
          </a:p>
          <a:p>
            <a:endParaRPr lang="en-GB"/>
          </a:p>
          <a:p>
            <a:r>
              <a:rPr lang="en-GB"/>
              <a:t>Vi kan omforme regresjonsresultaten slik at den blir mellom 0 og 1 med en lite endring: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grpSp>
        <p:nvGrpSpPr>
          <p:cNvPr id="14" name="Group 13"/>
          <p:cNvGrpSpPr/>
          <p:nvPr/>
        </p:nvGrpSpPr>
        <p:grpSpPr>
          <a:xfrm>
            <a:off x="927652" y="4187643"/>
            <a:ext cx="3442737" cy="1706445"/>
            <a:chOff x="927652" y="4187643"/>
            <a:chExt cx="3442737" cy="1706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 bwMode="white">
                <a:xfrm>
                  <a:off x="1259632" y="4187643"/>
                  <a:ext cx="2457211" cy="438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2800" b="1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GB" sz="2800" baseline="0" dirty="0"/>
                    <a:t>)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1259632" y="4187643"/>
                  <a:ext cx="2457211" cy="438582"/>
                </a:xfrm>
                <a:prstGeom prst="rect">
                  <a:avLst/>
                </a:prstGeom>
                <a:blipFill>
                  <a:blip r:embed="rId2"/>
                  <a:stretch>
                    <a:fillRect l="-248" t="-23611" r="-8437" b="-472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 bwMode="white">
                <a:xfrm>
                  <a:off x="927652" y="5077454"/>
                  <a:ext cx="3442737" cy="816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hvor</m:t>
                        </m:r>
                        <m: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2800" baseline="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927652" y="5077454"/>
                  <a:ext cx="3442737" cy="8166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 bwMode="auto">
            <a:xfrm>
              <a:off x="1979712" y="4637222"/>
              <a:ext cx="0" cy="6639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1102"/>
            <a:ext cx="3815930" cy="2543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white">
              <a:xfrm>
                <a:off x="827584" y="2093947"/>
                <a:ext cx="7344816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>
                    <a:sym typeface="Wingdings" panose="05000000000000000000" pitchFamily="2" charset="2"/>
                  </a:rPr>
                  <a:t> </a:t>
                </a:r>
                <a:r>
                  <a:rPr lang="en-GB" sz="2400" baseline="0"/>
                  <a:t>Vi må</a:t>
                </a:r>
                <a:r>
                  <a:rPr lang="en-GB" sz="2400"/>
                  <a:t> predikere en </a:t>
                </a:r>
                <a:r>
                  <a:rPr lang="en-GB" sz="2400" i="1"/>
                  <a:t>sansynnlighet</a:t>
                </a:r>
                <a:r>
                  <a:rPr lang="en-GB" sz="2400"/>
                  <a:t>, men regresjon gir oss verdier for </a:t>
                </a:r>
                <a:r>
                  <a:rPr lang="en-GB" sz="2400" i="1"/>
                  <a:t>y</a:t>
                </a:r>
                <a:r>
                  <a:rPr lang="en-GB" sz="2400"/>
                  <a:t> mellom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GB" sz="2400" baseline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827584" y="2093947"/>
                <a:ext cx="7344816" cy="830997"/>
              </a:xfrm>
              <a:prstGeom prst="rect">
                <a:avLst/>
              </a:prstGeom>
              <a:blipFill>
                <a:blip r:embed="rId5"/>
                <a:stretch>
                  <a:fillRect l="-1328" t="-5109" r="-249" b="-160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4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501008"/>
                <a:ext cx="8640960" cy="1732422"/>
              </a:xfrm>
            </p:spPr>
            <p:txBody>
              <a:bodyPr/>
              <a:lstStyle/>
              <a:p>
                <a:r>
                  <a:rPr lang="en-GB"/>
                  <a:t>Sigmoid-funksjonen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GB"/>
                  <a:t> brukes til å tvinge regresjonsresultaten til å være en sansynnlighet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endParaRPr lang="en-GB"/>
              </a:p>
              <a:p>
                <a:r>
                  <a:rPr lang="en-GB"/>
                  <a:t>Hvis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/>
                  <a:t> er</a:t>
                </a:r>
              </a:p>
              <a:p>
                <a:pPr lvl="1"/>
                <a:r>
                  <a:rPr lang="en-GB"/>
                  <a:t>Veldig negativ (e.g. -100)</a:t>
                </a:r>
              </a:p>
              <a:p>
                <a:pPr lvl="1"/>
                <a:r>
                  <a:rPr lang="en-GB">
                    <a:sym typeface="Wingdings" panose="05000000000000000000" pitchFamily="2" charset="2"/>
                  </a:rPr>
                  <a:t>0</a:t>
                </a:r>
                <a:endParaRPr lang="en-GB"/>
              </a:p>
              <a:p>
                <a:pPr lvl="1"/>
                <a:r>
                  <a:rPr lang="en-GB"/>
                  <a:t>Veldig positiv (e.g. 100)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501008"/>
                <a:ext cx="8640960" cy="1732422"/>
              </a:xfrm>
              <a:blipFill>
                <a:blip r:embed="rId2"/>
                <a:stretch>
                  <a:fillRect l="-564" t="-2456" b="-56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355976" cy="2903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 bwMode="white">
              <a:xfrm>
                <a:off x="1088690" y="1608152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088690" y="1608152"/>
                <a:ext cx="2457211" cy="438582"/>
              </a:xfrm>
              <a:prstGeom prst="rect">
                <a:avLst/>
              </a:prstGeom>
              <a:blipFill>
                <a:blip r:embed="rId4"/>
                <a:stretch>
                  <a:fillRect l="-248" t="-23611" r="-8437" b="-47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white">
              <a:xfrm>
                <a:off x="756710" y="2497963"/>
                <a:ext cx="3442737" cy="816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hvor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56710" y="2497963"/>
                <a:ext cx="3442737" cy="81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1808770" y="2057731"/>
            <a:ext cx="0" cy="663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5364088" y="4818749"/>
                <a:ext cx="3134816" cy="1732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d>
                        <m:dPr>
                          <m:ctrlPr>
                            <a:rPr lang="en-GB" i="1" kern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GB" i="1" kern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GB" i="1" kern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=1</m:t>
                          </m:r>
                        </m:e>
                        <m:e>
                          <m:r>
                            <a:rPr lang="en-GB" i="1" kern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GB" i="1" kern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≈0</m:t>
                      </m:r>
                    </m:oMath>
                  </m:oMathPara>
                </a14:m>
                <a:endParaRPr lang="en-GB" kern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b="0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 </m:t>
                    </m:r>
                    <m:r>
                      <a:rPr lang="en-GB" i="1" ker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</m:t>
                        </m:r>
                      </m:e>
                      <m:e>
                        <m: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GB" i="1" ker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GB" kern="0" dirty="0"/>
                  <a:t>= 0.5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kern="0" dirty="0">
                    <a:sym typeface="Wingdings" panose="05000000000000000000" pitchFamily="2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GB" i="1" ker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</m:t>
                        </m:r>
                      </m:e>
                      <m:e>
                        <m:r>
                          <a:rPr lang="en-GB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GB" i="1" ker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GB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en-GB" kern="0" dirty="0"/>
                  <a:t> 1</a:t>
                </a:r>
              </a:p>
              <a:p>
                <a:pPr marL="474663" lvl="1" indent="0">
                  <a:spcBef>
                    <a:spcPts val="600"/>
                  </a:spcBef>
                  <a:buFontTx/>
                  <a:buNone/>
                </a:pPr>
                <a:r>
                  <a:rPr lang="en-GB" kern="0" dirty="0"/>
                  <a:t>      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4818749"/>
                <a:ext cx="3134816" cy="1732422"/>
              </a:xfrm>
              <a:prstGeom prst="rect">
                <a:avLst/>
              </a:prstGeom>
              <a:blipFill>
                <a:blip r:embed="rId6"/>
                <a:stretch>
                  <a:fillRect l="-2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076056" y="4792922"/>
            <a:ext cx="468560" cy="17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kern="0">
                <a:ea typeface="Cambria Math" panose="02040503050406030204" pitchFamily="18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kern="0"/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kern="0"/>
              <a:t> </a:t>
            </a:r>
          </a:p>
          <a:p>
            <a:pPr marL="474663" lvl="1" indent="0">
              <a:spcBef>
                <a:spcPts val="600"/>
              </a:spcBef>
              <a:buFontTx/>
              <a:buNone/>
            </a:pPr>
            <a:r>
              <a:rPr lang="en-GB" ker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4603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" y="3140968"/>
            <a:ext cx="5487650" cy="3658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4968552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 </a:t>
            </a:r>
            <a:r>
              <a:rPr lang="en-GB" dirty="0" err="1"/>
              <a:t>oss</a:t>
            </a:r>
            <a:r>
              <a:rPr lang="en-GB" dirty="0"/>
              <a:t> ta </a:t>
            </a:r>
            <a:r>
              <a:rPr lang="en-GB" dirty="0" err="1"/>
              <a:t>igjen</a:t>
            </a:r>
            <a:r>
              <a:rPr lang="en-GB" dirty="0"/>
              <a:t> </a:t>
            </a:r>
            <a:r>
              <a:rPr lang="en-GB" dirty="0" err="1"/>
              <a:t>boligeksempelet</a:t>
            </a:r>
            <a:r>
              <a:rPr lang="en-GB" dirty="0"/>
              <a:t> </a:t>
            </a:r>
            <a:r>
              <a:rPr lang="en-GB" dirty="0" err="1"/>
              <a:t>vårt</a:t>
            </a:r>
            <a:r>
              <a:rPr lang="en-GB" dirty="0"/>
              <a:t>, men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gangen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predikere</a:t>
            </a:r>
            <a:r>
              <a:rPr lang="en-GB" dirty="0"/>
              <a:t> </a:t>
            </a:r>
            <a:r>
              <a:rPr lang="en-GB" i="1" dirty="0"/>
              <a:t>om</a:t>
            </a:r>
            <a:r>
              <a:rPr lang="en-GB" dirty="0"/>
              <a:t> </a:t>
            </a:r>
            <a:r>
              <a:rPr lang="en-GB" dirty="0" err="1"/>
              <a:t>boligen</a:t>
            </a:r>
            <a:r>
              <a:rPr lang="en-GB" dirty="0"/>
              <a:t> er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veskanten</a:t>
            </a:r>
            <a:r>
              <a:rPr lang="en-GB" dirty="0"/>
              <a:t> (</a:t>
            </a:r>
            <a:r>
              <a:rPr lang="en-GB" dirty="0" err="1"/>
              <a:t>gitt</a:t>
            </a:r>
            <a:r>
              <a:rPr lang="en-GB" dirty="0"/>
              <a:t> </a:t>
            </a:r>
            <a:r>
              <a:rPr lang="en-GB" dirty="0" err="1"/>
              <a:t>kvm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pris)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5553"/>
              </p:ext>
            </p:extLst>
          </p:nvPr>
        </p:nvGraphicFramePr>
        <p:xfrm>
          <a:off x="5508104" y="332656"/>
          <a:ext cx="331236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530">
                  <a:extLst>
                    <a:ext uri="{9D8B030D-6E8A-4147-A177-3AD203B41FA5}">
                      <a16:colId xmlns:a16="http://schemas.microsoft.com/office/drawing/2014/main" val="3103783153"/>
                    </a:ext>
                  </a:extLst>
                </a:gridCol>
                <a:gridCol w="1338694">
                  <a:extLst>
                    <a:ext uri="{9D8B030D-6E8A-4147-A177-3AD203B41FA5}">
                      <a16:colId xmlns:a16="http://schemas.microsoft.com/office/drawing/2014/main" val="5526406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523749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Vestkant?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8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890 000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7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420 000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9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6 990 000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7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r>
                        <a:rPr lang="en-GB" baseline="0"/>
                        <a:t> 300 000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9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5 590 000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000 000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490 000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8 750 000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8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3 330 000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6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56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229200"/>
            <a:ext cx="8640960" cy="1368152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 err="1"/>
              <a:t>Logistisk</a:t>
            </a:r>
            <a:r>
              <a:rPr lang="en-GB" dirty="0"/>
              <a:t> </a:t>
            </a:r>
            <a:r>
              <a:rPr lang="en-GB" dirty="0" err="1"/>
              <a:t>regresjon</a:t>
            </a:r>
            <a:r>
              <a:rPr lang="en-GB" dirty="0"/>
              <a:t> 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b="1" dirty="0" err="1"/>
              <a:t>lineær</a:t>
            </a:r>
            <a:r>
              <a:rPr lang="en-GB" b="1" dirty="0"/>
              <a:t> </a:t>
            </a:r>
            <a:r>
              <a:rPr lang="en-GB" b="1" dirty="0" err="1"/>
              <a:t>modell</a:t>
            </a:r>
            <a:endParaRPr lang="en-GB" b="1" dirty="0"/>
          </a:p>
          <a:p>
            <a:pPr marL="474663" lvl="1" indent="0">
              <a:buNone/>
            </a:pPr>
            <a:r>
              <a:rPr lang="en-GB" dirty="0">
                <a:sym typeface="Wingdings" pitchFamily="2" charset="2"/>
              </a:rPr>
              <a:t>	 </a:t>
            </a:r>
            <a:r>
              <a:rPr lang="en-GB" dirty="0" err="1"/>
              <a:t>Beslutningsregelen</a:t>
            </a:r>
            <a:r>
              <a:rPr lang="en-GB" dirty="0"/>
              <a:t> 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i="1" dirty="0" err="1"/>
              <a:t>vektet</a:t>
            </a:r>
            <a:r>
              <a:rPr lang="en-GB" i="1" dirty="0"/>
              <a:t> sum </a:t>
            </a:r>
            <a:r>
              <a:rPr lang="en-GB" dirty="0" err="1"/>
              <a:t>av</a:t>
            </a:r>
            <a:r>
              <a:rPr lang="en-GB" dirty="0"/>
              <a:t> features </a:t>
            </a:r>
            <a:r>
              <a:rPr lang="en-GB" dirty="0" err="1"/>
              <a:t>fra</a:t>
            </a:r>
            <a:r>
              <a:rPr lang="en-GB" dirty="0"/>
              <a:t> input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2" y="1507471"/>
            <a:ext cx="5487650" cy="36584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05577" y="663953"/>
            <a:ext cx="4208204" cy="1807416"/>
            <a:chOff x="4605577" y="663953"/>
            <a:chExt cx="4208204" cy="1807416"/>
          </a:xfrm>
        </p:grpSpPr>
        <p:sp>
          <p:nvSpPr>
            <p:cNvPr id="6" name="Arc 5"/>
            <p:cNvSpPr/>
            <p:nvPr/>
          </p:nvSpPr>
          <p:spPr bwMode="auto">
            <a:xfrm>
              <a:off x="4605577" y="1751289"/>
              <a:ext cx="864096" cy="720080"/>
            </a:xfrm>
            <a:prstGeom prst="arc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white">
            <a:xfrm>
              <a:off x="4839957" y="663953"/>
              <a:ext cx="397382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hvis en bolig er på denne siden av linjen, predikerer modellen at den er på vestkanten</a:t>
              </a:r>
              <a:endParaRPr lang="en-GB" baseline="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05676" y="1955245"/>
            <a:ext cx="2993228" cy="1323439"/>
            <a:chOff x="5505676" y="1955245"/>
            <a:chExt cx="2993228" cy="1323439"/>
          </a:xfrm>
        </p:grpSpPr>
        <p:sp>
          <p:nvSpPr>
            <p:cNvPr id="8" name="TextBox 7"/>
            <p:cNvSpPr txBox="1"/>
            <p:nvPr/>
          </p:nvSpPr>
          <p:spPr bwMode="white">
            <a:xfrm>
              <a:off x="6361284" y="1955245"/>
              <a:ext cx="213762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Og på denne siden predikerer modellen at den er på østkanten </a:t>
              </a:r>
              <a:endParaRPr lang="en-GB" baseline="0" dirty="0"/>
            </a:p>
          </p:txBody>
        </p:sp>
        <p:sp>
          <p:nvSpPr>
            <p:cNvPr id="9" name="Arc 8"/>
            <p:cNvSpPr/>
            <p:nvPr/>
          </p:nvSpPr>
          <p:spPr bwMode="auto">
            <a:xfrm rot="15185558" flipV="1">
              <a:off x="5433668" y="2458565"/>
              <a:ext cx="864096" cy="720080"/>
            </a:xfrm>
            <a:prstGeom prst="arc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white">
          <a:xfrm>
            <a:off x="6361284" y="3630132"/>
            <a:ext cx="2675212" cy="132343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="1" baseline="0"/>
              <a:t>NB</a:t>
            </a:r>
            <a:r>
              <a:rPr lang="en-GB" baseline="0"/>
              <a:t>: jo mer er punktet langt fra linjen, jo høyere</a:t>
            </a:r>
            <a:r>
              <a:rPr lang="en-GB"/>
              <a:t> er prediksjons sannsynlighet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0141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5A49B-BDD1-B04C-A7B1-C340AA2B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128767-76B3-E048-8A95-9895C9639F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F7E63-1FE0-7340-B5A3-58651598A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r="8220"/>
          <a:stretch/>
        </p:blipFill>
        <p:spPr>
          <a:xfrm>
            <a:off x="5426582" y="142188"/>
            <a:ext cx="3537906" cy="237717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3B125A-79C7-3E4D-8C9E-78E3ED8E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524000"/>
            <a:ext cx="8617799" cy="4114800"/>
          </a:xfrm>
        </p:spPr>
        <p:txBody>
          <a:bodyPr/>
          <a:lstStyle/>
          <a:p>
            <a:r>
              <a:rPr lang="nb-NO" dirty="0"/>
              <a:t>Vi ønsker å bruke en logistisk                                        regresjonsmodell til å predikere                                               om en bolig er på østkant eller                                 vestkant basert på kvm og pris (i </a:t>
            </a:r>
            <a:r>
              <a:rPr lang="nb-NO" dirty="0" err="1"/>
              <a:t>tkr</a:t>
            </a:r>
            <a:r>
              <a:rPr lang="nb-NO" dirty="0"/>
              <a:t>)</a:t>
            </a:r>
          </a:p>
          <a:p>
            <a:r>
              <a:rPr lang="nb-NO" dirty="0"/>
              <a:t>Estimert fra data at </a:t>
            </a:r>
            <a:r>
              <a:rPr lang="nb-NO" dirty="0" err="1"/>
              <a:t>w</a:t>
            </a:r>
            <a:r>
              <a:rPr lang="nb-NO" baseline="-25000" dirty="0" err="1"/>
              <a:t>kvm</a:t>
            </a:r>
            <a:r>
              <a:rPr lang="nb-NO" dirty="0"/>
              <a:t>=-8.15, </a:t>
            </a:r>
            <a:r>
              <a:rPr lang="nb-NO" dirty="0" err="1"/>
              <a:t>w</a:t>
            </a:r>
            <a:r>
              <a:rPr lang="nb-NO" baseline="-25000" dirty="0" err="1"/>
              <a:t>pris</a:t>
            </a:r>
            <a:r>
              <a:rPr lang="nb-NO" baseline="-25000" dirty="0"/>
              <a:t>(i </a:t>
            </a:r>
            <a:r>
              <a:rPr lang="nb-NO" baseline="-25000" dirty="0" err="1"/>
              <a:t>tkr</a:t>
            </a:r>
            <a:r>
              <a:rPr lang="nb-NO" baseline="-25000" dirty="0"/>
              <a:t>)</a:t>
            </a:r>
            <a:r>
              <a:rPr lang="nb-NO" dirty="0"/>
              <a:t>=0.09 og b=104</a:t>
            </a:r>
          </a:p>
          <a:p>
            <a:r>
              <a:rPr lang="nb-NO" b="1" dirty="0"/>
              <a:t>Spørsmål</a:t>
            </a:r>
            <a:r>
              <a:rPr lang="nb-NO" dirty="0"/>
              <a:t>: Hvor sannsynlig er det er at en bolig på 97 kvm solgt for 7650 </a:t>
            </a:r>
            <a:r>
              <a:rPr lang="nb-NO" dirty="0" err="1"/>
              <a:t>tkr</a:t>
            </a:r>
            <a:r>
              <a:rPr lang="nb-NO" dirty="0"/>
              <a:t>. holder på vestkanten, i følge modellen?</a:t>
            </a:r>
          </a:p>
          <a:p>
            <a:pPr lvl="1"/>
            <a:r>
              <a:rPr lang="nb-NO" dirty="0">
                <a:solidFill>
                  <a:srgbClr val="00B050"/>
                </a:solidFill>
              </a:rPr>
              <a:t>Svar på </a:t>
            </a:r>
            <a:r>
              <a:rPr lang="nb-NO" dirty="0" err="1">
                <a:solidFill>
                  <a:srgbClr val="00B050"/>
                </a:solidFill>
              </a:rPr>
              <a:t>Mentimeter</a:t>
            </a:r>
            <a:r>
              <a:rPr lang="nb-NO" dirty="0">
                <a:solidFill>
                  <a:srgbClr val="00B050"/>
                </a:solidFill>
              </a:rPr>
              <a:t>!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lysbildenummer 3">
            <a:extLst>
              <a:ext uri="{FF2B5EF4-FFF2-40B4-BE49-F238E27FC236}">
                <a16:creationId xmlns:a16="http://schemas.microsoft.com/office/drawing/2014/main" id="{978BB00E-42A3-1446-A02E-BAF658C0017B}"/>
              </a:ext>
            </a:extLst>
          </p:cNvPr>
          <p:cNvSpPr txBox="1">
            <a:spLocks/>
          </p:cNvSpPr>
          <p:nvPr/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97971C-2FE7-4FD3-B01F-4B5E83D933F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2C589DD5-2A06-C74D-AA88-D3FC7758BAF1}"/>
              </a:ext>
            </a:extLst>
          </p:cNvPr>
          <p:cNvSpPr/>
          <p:nvPr/>
        </p:nvSpPr>
        <p:spPr bwMode="auto">
          <a:xfrm>
            <a:off x="179512" y="5301208"/>
            <a:ext cx="8689807" cy="129614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498482D-274C-454D-B043-0A9BAB9D7128}"/>
              </a:ext>
            </a:extLst>
          </p:cNvPr>
          <p:cNvSpPr txBox="1"/>
          <p:nvPr/>
        </p:nvSpPr>
        <p:spPr bwMode="white">
          <a:xfrm>
            <a:off x="274681" y="5339580"/>
            <a:ext cx="66975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600" baseline="0" dirty="0"/>
              <a:t>Husk </a:t>
            </a:r>
            <a:r>
              <a:rPr lang="nb-NO" sz="2600" baseline="0" dirty="0" err="1"/>
              <a:t>hovedformelen</a:t>
            </a:r>
            <a:r>
              <a:rPr lang="nb-NO" sz="2600" baseline="0" dirty="0"/>
              <a:t> fra logistisk regresjon: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C6385F00-217C-3E44-8849-F25158AB031E}"/>
                  </a:ext>
                </a:extLst>
              </p:cNvPr>
              <p:cNvSpPr txBox="1"/>
              <p:nvPr/>
            </p:nvSpPr>
            <p:spPr bwMode="white">
              <a:xfrm>
                <a:off x="5426582" y="5636702"/>
                <a:ext cx="3442737" cy="816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hvor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C6385F00-217C-3E44-8849-F25158AB0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5426582" y="5636702"/>
                <a:ext cx="3442737" cy="816634"/>
              </a:xfrm>
              <a:prstGeom prst="rect">
                <a:avLst/>
              </a:prstGeom>
              <a:blipFill>
                <a:blip r:embed="rId3"/>
                <a:stretch>
                  <a:fillRect t="-3125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6521C19C-3086-3644-A367-04ABB27D4F5A}"/>
                  </a:ext>
                </a:extLst>
              </p:cNvPr>
              <p:cNvSpPr txBox="1"/>
              <p:nvPr/>
            </p:nvSpPr>
            <p:spPr bwMode="white">
              <a:xfrm>
                <a:off x="395536" y="5878433"/>
                <a:ext cx="459080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8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800" b="0" i="1" baseline="0" smtClean="0">
                        <a:latin typeface="Cambria Math" panose="02040503050406030204" pitchFamily="18" charset="0"/>
                      </a:rPr>
                      <m:t>+ … 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6521C19C-3086-3644-A367-04ABB27D4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95536" y="5878433"/>
                <a:ext cx="4590809" cy="430887"/>
              </a:xfrm>
              <a:prstGeom prst="rect">
                <a:avLst/>
              </a:prstGeom>
              <a:blipFill>
                <a:blip r:embed="rId4"/>
                <a:stretch>
                  <a:fillRect l="-2770" t="-23529" r="-3878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39A09EA2-A667-E047-B400-C64ACE1B76FB}"/>
              </a:ext>
            </a:extLst>
          </p:cNvPr>
          <p:cNvCxnSpPr/>
          <p:nvPr/>
        </p:nvCxnSpPr>
        <p:spPr bwMode="auto">
          <a:xfrm flipV="1">
            <a:off x="4788024" y="1628800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383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2B8AE1-26A1-CC4A-BD09-752EE087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D200448-F5AD-A344-AB97-B020CDB99F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Vi har x</a:t>
                </a:r>
                <a:r>
                  <a:rPr lang="nb-NO" baseline="-25000" dirty="0"/>
                  <a:t>1</a:t>
                </a:r>
                <a:r>
                  <a:rPr lang="nb-NO" dirty="0"/>
                  <a:t>=97 og x</a:t>
                </a:r>
                <a:r>
                  <a:rPr lang="nb-NO" baseline="-25000" dirty="0"/>
                  <a:t>2</a:t>
                </a:r>
                <a:r>
                  <a:rPr lang="nb-NO" dirty="0"/>
                  <a:t>=7650</a:t>
                </a:r>
              </a:p>
              <a:p>
                <a:r>
                  <a:rPr lang="nb-NO" dirty="0"/>
                  <a:t>Og w</a:t>
                </a:r>
                <a:r>
                  <a:rPr lang="nb-NO" baseline="-25000" dirty="0"/>
                  <a:t>1</a:t>
                </a:r>
                <a:r>
                  <a:rPr lang="nb-NO" dirty="0"/>
                  <a:t>=-8.15, w</a:t>
                </a:r>
                <a:r>
                  <a:rPr lang="nb-NO" baseline="-25000" dirty="0"/>
                  <a:t>2</a:t>
                </a:r>
                <a:r>
                  <a:rPr lang="nb-NO" dirty="0"/>
                  <a:t>=0.09, og </a:t>
                </a:r>
                <a:r>
                  <a:rPr lang="nb-NO" i="1" dirty="0"/>
                  <a:t>b</a:t>
                </a:r>
                <a:r>
                  <a:rPr lang="nb-NO" dirty="0"/>
                  <a:t>=104</a:t>
                </a:r>
              </a:p>
              <a:p>
                <a:r>
                  <a:rPr lang="nb-NO" dirty="0"/>
                  <a:t>Så P(y=vestkant | </a:t>
                </a:r>
                <a:r>
                  <a:rPr lang="nb-NO" b="1" dirty="0"/>
                  <a:t>x</a:t>
                </a:r>
                <a:r>
                  <a:rPr lang="nb-NO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−(−8.15 ∗97+0.09 ∗7650+104)</m:t>
                            </m:r>
                          </m:sup>
                        </m:sSup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=0.87545</m:t>
                    </m:r>
                  </m:oMath>
                </a14:m>
                <a:endParaRPr lang="nb-NO" dirty="0"/>
              </a:p>
              <a:p>
                <a:r>
                  <a:rPr lang="nb-NO" dirty="0"/>
                  <a:t>Eller i Python: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D200448-F5AD-A344-AB97-B020CDB99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1" t="-1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DB4E42-A6DD-EF40-8AA7-21672C35F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EC3E35E-754E-C944-943D-3A9FABA76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10" y="4077072"/>
            <a:ext cx="67177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8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424936" cy="4114800"/>
          </a:xfrm>
        </p:spPr>
        <p:txBody>
          <a:bodyPr/>
          <a:lstStyle/>
          <a:p>
            <a:r>
              <a:rPr lang="en-GB"/>
              <a:t>Antall features ofte langt høyere enn 2</a:t>
            </a:r>
          </a:p>
          <a:p>
            <a:pPr lvl="1"/>
            <a:r>
              <a:rPr lang="en-GB"/>
              <a:t>Språkteknologiske modeller kan ha tusenvis av features</a:t>
            </a:r>
          </a:p>
          <a:p>
            <a:pPr lvl="1"/>
            <a:r>
              <a:rPr lang="en-GB"/>
              <a:t>For eksempel “bag-of-words” features som indikerer om et ord forekommer i en tekst eller ikke</a:t>
            </a:r>
          </a:p>
          <a:p>
            <a:r>
              <a:rPr lang="en-GB"/>
              <a:t>Hvis antall features &gt; 2 er beslutningregelen en (hyper)plan: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12" name="Arc 11"/>
          <p:cNvSpPr/>
          <p:nvPr/>
        </p:nvSpPr>
        <p:spPr bwMode="auto">
          <a:xfrm rot="19221865" flipH="1" flipV="1">
            <a:off x="4006671" y="4447402"/>
            <a:ext cx="2148167" cy="1103136"/>
          </a:xfrm>
          <a:prstGeom prst="arc">
            <a:avLst>
              <a:gd name="adj1" fmla="val 16200000"/>
              <a:gd name="adj2" fmla="val 164969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 bwMode="white">
          <a:xfrm>
            <a:off x="1475656" y="4473831"/>
            <a:ext cx="349188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Punkter på denne siden av planen vil være klassifisert som </a:t>
            </a:r>
            <a:r>
              <a:rPr lang="en-GB" sz="2400" b="1"/>
              <a:t>rødt</a:t>
            </a:r>
          </a:p>
          <a:p>
            <a:endParaRPr lang="en-GB" sz="1100" baseline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22314"/>
            <a:ext cx="2611395" cy="24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8" y="980728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I dag skal vi snakke om:</a:t>
            </a:r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 bwMode="white">
          <a:xfrm>
            <a:off x="1619672" y="2847355"/>
            <a:ext cx="568863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4400" b="1" baseline="0" err="1"/>
              <a:t>Logistisk</a:t>
            </a:r>
            <a:r>
              <a:rPr lang="en-GB" sz="4400" b="1" baseline="0"/>
              <a:t> </a:t>
            </a:r>
            <a:r>
              <a:rPr lang="en-GB" sz="4400" b="1" baseline="0" err="1"/>
              <a:t>regresjon</a:t>
            </a:r>
            <a:endParaRPr lang="en-GB" sz="4400" b="1" baseline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6300" y="4005064"/>
            <a:ext cx="8175376" cy="18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dirty="0"/>
              <a:t>Trolig den viktigste statistiske modellen i språkteknologi</a:t>
            </a:r>
          </a:p>
          <a:p>
            <a:pPr lvl="1"/>
            <a:r>
              <a:rPr lang="nb-NO" dirty="0"/>
              <a:t>Og i mange andre fagfelt!</a:t>
            </a:r>
          </a:p>
          <a:p>
            <a:r>
              <a:rPr lang="nb-NO" kern="0" dirty="0"/>
              <a:t>Også en svært vanlig «brikke» i mer avanserte maskinlæringsmodeller (bl.a. nevrale nettverk)</a:t>
            </a:r>
          </a:p>
          <a:p>
            <a:pPr marL="0" indent="0">
              <a:buFont typeface="Times New Roman" pitchFamily="18" charset="0"/>
              <a:buNone/>
            </a:pPr>
            <a:endParaRPr lang="nb-NO" kern="0" dirty="0"/>
          </a:p>
          <a:p>
            <a:pPr marL="0" indent="0">
              <a:buFont typeface="Times New Roman" pitchFamily="18" charset="0"/>
              <a:buNone/>
            </a:pPr>
            <a:endParaRPr lang="nb-NO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14" y="476672"/>
            <a:ext cx="3665979" cy="20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Noen</a:t>
            </a:r>
            <a:r>
              <a:rPr lang="en-GB" dirty="0"/>
              <a:t> ganger er </a:t>
            </a:r>
            <a:r>
              <a:rPr lang="en-GB" dirty="0" err="1"/>
              <a:t>lineære</a:t>
            </a:r>
            <a:r>
              <a:rPr lang="en-GB" dirty="0"/>
              <a:t> modeller (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bl.a</a:t>
            </a:r>
            <a:r>
              <a:rPr lang="en-GB" dirty="0"/>
              <a:t>. </a:t>
            </a:r>
            <a:r>
              <a:rPr lang="en-GB" dirty="0" err="1"/>
              <a:t>logistisk</a:t>
            </a:r>
            <a:r>
              <a:rPr lang="en-GB" dirty="0"/>
              <a:t> </a:t>
            </a:r>
            <a:r>
              <a:rPr lang="en-GB" dirty="0" err="1"/>
              <a:t>regresjon</a:t>
            </a:r>
            <a:r>
              <a:rPr lang="en-GB" dirty="0"/>
              <a:t>) et </a:t>
            </a:r>
            <a:r>
              <a:rPr lang="en-GB" dirty="0" err="1"/>
              <a:t>dårlig</a:t>
            </a:r>
            <a:r>
              <a:rPr lang="en-GB" dirty="0"/>
              <a:t> </a:t>
            </a:r>
            <a:r>
              <a:rPr lang="en-GB" dirty="0" err="1"/>
              <a:t>valg</a:t>
            </a:r>
            <a:r>
              <a:rPr lang="en-GB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4088993" cy="30258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30515" y="3717032"/>
            <a:ext cx="3849960" cy="2257028"/>
            <a:chOff x="5230515" y="3717032"/>
            <a:chExt cx="3849960" cy="2257028"/>
          </a:xfrm>
        </p:grpSpPr>
        <p:sp>
          <p:nvSpPr>
            <p:cNvPr id="10" name="TextBox 9"/>
            <p:cNvSpPr txBox="1"/>
            <p:nvPr/>
          </p:nvSpPr>
          <p:spPr bwMode="white">
            <a:xfrm>
              <a:off x="5230515" y="4773731"/>
              <a:ext cx="384996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En lineær modell</a:t>
              </a:r>
              <a:r>
                <a:rPr lang="en-GB" sz="2400"/>
                <a:t> vil ikke være i stand til å skille mellom klassene her</a:t>
              </a:r>
              <a:endParaRPr lang="en-GB" sz="2400" baseline="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5580112" y="3717032"/>
              <a:ext cx="648072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81396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Men lineære modeller har også ganske viktige fordeler: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Kan trenes på </a:t>
            </a:r>
            <a:r>
              <a:rPr lang="en-GB" sz="2400" i="1"/>
              <a:t>beskjedne datamengder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/>
          </a:p>
        </p:txBody>
      </p:sp>
      <p:grpSp>
        <p:nvGrpSpPr>
          <p:cNvPr id="25" name="Group 24"/>
          <p:cNvGrpSpPr/>
          <p:nvPr/>
        </p:nvGrpSpPr>
        <p:grpSpPr>
          <a:xfrm>
            <a:off x="1655676" y="2564904"/>
            <a:ext cx="6012668" cy="2032082"/>
            <a:chOff x="1655676" y="2564904"/>
            <a:chExt cx="6012668" cy="203208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4788024" y="2564904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 bwMode="white">
            <a:xfrm>
              <a:off x="1655676" y="3396657"/>
              <a:ext cx="601266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="1" baseline="0"/>
                <a:t>Hvorfor</a:t>
              </a:r>
              <a:r>
                <a:rPr lang="en-GB" sz="2400" baseline="0"/>
                <a:t>?</a:t>
              </a:r>
              <a:r>
                <a:rPr lang="en-GB" sz="2400"/>
                <a:t> Fordi lineærmodeller har (relativt) få parametre som må estimeres: vektene </a:t>
              </a:r>
              <a:r>
                <a:rPr lang="en-GB" sz="2400" b="1"/>
                <a:t>w</a:t>
              </a:r>
              <a:r>
                <a:rPr lang="en-GB" sz="2400"/>
                <a:t> og skjæringspunktet </a:t>
              </a:r>
              <a:r>
                <a:rPr lang="en-GB" sz="2400" i="1"/>
                <a:t>b</a:t>
              </a:r>
              <a:endParaRPr lang="en-GB" sz="2400" i="1" baseline="0" dirty="0"/>
            </a:p>
          </p:txBody>
        </p:sp>
      </p:grpSp>
      <p:sp>
        <p:nvSpPr>
          <p:cNvPr id="23" name="TextBox 22"/>
          <p:cNvSpPr txBox="1"/>
          <p:nvPr/>
        </p:nvSpPr>
        <p:spPr bwMode="white">
          <a:xfrm>
            <a:off x="1619672" y="4959378"/>
            <a:ext cx="669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/>
              <a:t>Til sammenligning</a:t>
            </a:r>
            <a:r>
              <a:rPr lang="en-GB" sz="2400"/>
              <a:t> kan store nevrale nettverk inneholde millioner av parametre </a:t>
            </a:r>
            <a:r>
              <a:rPr lang="en-GB" sz="2400">
                <a:sym typeface="Wingdings" panose="05000000000000000000" pitchFamily="2" charset="2"/>
              </a:rPr>
              <a:t> krever tilgang til veldig store treningsdata!</a:t>
            </a:r>
            <a:endParaRPr lang="en-GB" sz="2400" baseline="0" dirty="0"/>
          </a:p>
        </p:txBody>
      </p:sp>
    </p:spTree>
    <p:extLst>
      <p:ext uri="{BB962C8B-B14F-4D97-AF65-F5344CB8AC3E}">
        <p14:creationId xmlns:p14="http://schemas.microsoft.com/office/powerpoint/2010/main" val="36729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Men lineære modeller har også ganske viktige fordeler: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Kan trenes på </a:t>
            </a:r>
            <a:r>
              <a:rPr lang="en-GB" sz="2400" i="1"/>
              <a:t>beskjedne datamengder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Gode </a:t>
            </a:r>
            <a:r>
              <a:rPr lang="en-GB" sz="2400" i="1"/>
              <a:t>generaliseringsevner</a:t>
            </a:r>
            <a:r>
              <a:rPr lang="en-GB" sz="2400"/>
              <a:t>                                                   (= mindre risiko for overtrening)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GB" sz="24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979712" y="342900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24168"/>
            <a:ext cx="2859141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1475656" y="3953006"/>
            <a:ext cx="2160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Eksempel:</a:t>
            </a:r>
            <a:endParaRPr lang="en-GB" sz="2800" baseline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4716016" y="4482874"/>
            <a:ext cx="41764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pga. deres enkelhet </a:t>
            </a:r>
            <a:r>
              <a:rPr lang="en-GB" sz="2400" i="1"/>
              <a:t>generaliserer</a:t>
            </a:r>
            <a:r>
              <a:rPr lang="en-GB" sz="2400"/>
              <a:t> lineærmodeller ganske bra fra treningsdata til nye, ukjente datapunkter</a:t>
            </a:r>
            <a:endParaRPr lang="en-GB" sz="2400" baseline="0" dirty="0"/>
          </a:p>
        </p:txBody>
      </p:sp>
    </p:spTree>
    <p:extLst>
      <p:ext uri="{BB962C8B-B14F-4D97-AF65-F5344CB8AC3E}">
        <p14:creationId xmlns:p14="http://schemas.microsoft.com/office/powerpoint/2010/main" val="271270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Men lineære modeller har også ganske viktige fordeler: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Kan trenes på </a:t>
            </a:r>
            <a:r>
              <a:rPr lang="en-GB" sz="2400" i="1"/>
              <a:t>beskjedne datamengder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Gode </a:t>
            </a:r>
            <a:r>
              <a:rPr lang="en-GB" sz="2400" i="1"/>
              <a:t>generaliseringsevner</a:t>
            </a:r>
            <a:r>
              <a:rPr lang="en-GB" sz="2400"/>
              <a:t>                                                   (= mindre risiko for overtrening)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Rask (trening og prediksjon) og skalerbar</a:t>
            </a:r>
          </a:p>
          <a:p>
            <a:pPr marL="474663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/>
          </a:p>
        </p:txBody>
      </p:sp>
      <p:grpSp>
        <p:nvGrpSpPr>
          <p:cNvPr id="16" name="Group 15"/>
          <p:cNvGrpSpPr/>
          <p:nvPr/>
        </p:nvGrpSpPr>
        <p:grpSpPr>
          <a:xfrm>
            <a:off x="892491" y="3933056"/>
            <a:ext cx="5400600" cy="2035533"/>
            <a:chOff x="952423" y="3933056"/>
            <a:chExt cx="6552728" cy="2035533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1572627" y="3933056"/>
              <a:ext cx="1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 bwMode="white">
            <a:xfrm>
              <a:off x="952423" y="4398929"/>
              <a:ext cx="6552728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 dirty="0"/>
                <a:t>Kan </a:t>
              </a:r>
              <a:r>
                <a:rPr lang="en-GB" sz="2400" baseline="0" dirty="0" err="1"/>
                <a:t>skalere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uten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videre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til</a:t>
              </a:r>
              <a:r>
                <a:rPr lang="en-GB" sz="2400" baseline="0" dirty="0"/>
                <a:t> store</a:t>
              </a:r>
              <a:r>
                <a:rPr lang="en-GB" sz="2400" dirty="0"/>
                <a:t> </a:t>
              </a:r>
              <a:r>
                <a:rPr lang="en-GB" sz="2400" dirty="0" err="1"/>
                <a:t>datasett</a:t>
              </a:r>
              <a:r>
                <a:rPr lang="en-GB" sz="2400" dirty="0"/>
                <a:t> (med </a:t>
              </a:r>
              <a:r>
                <a:rPr lang="en-GB" sz="2400" dirty="0" err="1"/>
                <a:t>millioner</a:t>
              </a:r>
              <a:r>
                <a:rPr lang="en-GB" sz="2400" dirty="0"/>
                <a:t> </a:t>
              </a:r>
              <a:r>
                <a:rPr lang="en-GB" sz="2400" dirty="0" err="1"/>
                <a:t>av</a:t>
              </a:r>
              <a:r>
                <a:rPr lang="en-GB" sz="2400" dirty="0"/>
                <a:t> </a:t>
              </a:r>
              <a:r>
                <a:rPr lang="en-GB" sz="2400" dirty="0" err="1"/>
                <a:t>datapunkter</a:t>
              </a:r>
              <a:r>
                <a:rPr lang="en-GB" sz="2400" dirty="0"/>
                <a:t> </a:t>
              </a:r>
              <a:r>
                <a:rPr lang="en-GB" sz="2400" dirty="0" err="1"/>
                <a:t>og</a:t>
              </a:r>
              <a:r>
                <a:rPr lang="en-GB" sz="2400" dirty="0"/>
                <a:t>/</a:t>
              </a:r>
              <a:r>
                <a:rPr lang="en-GB" sz="2400" dirty="0" err="1"/>
                <a:t>eller</a:t>
              </a:r>
              <a:r>
                <a:rPr lang="en-GB" sz="2400" dirty="0"/>
                <a:t> </a:t>
              </a:r>
              <a:r>
                <a:rPr lang="en-GB" sz="2400" dirty="0" err="1"/>
                <a:t>millioner</a:t>
              </a:r>
              <a:r>
                <a:rPr lang="en-GB" sz="2400" dirty="0"/>
                <a:t> </a:t>
              </a:r>
              <a:r>
                <a:rPr lang="en-GB" sz="2400" dirty="0" err="1"/>
                <a:t>av</a:t>
              </a:r>
              <a:r>
                <a:rPr lang="en-GB" sz="2400" dirty="0"/>
                <a:t> features)</a:t>
              </a:r>
            </a:p>
            <a:p>
              <a:r>
                <a:rPr lang="en-GB" sz="2400" baseline="0" dirty="0"/>
                <a:t>… </a:t>
              </a:r>
              <a:r>
                <a:rPr lang="en-GB" sz="2400" baseline="0" dirty="0" err="1"/>
                <a:t>og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uten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å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kreve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tilgang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til</a:t>
              </a:r>
              <a:r>
                <a:rPr lang="en-GB" sz="2400" baseline="0" dirty="0"/>
                <a:t> GPU-er!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34346"/>
            <a:ext cx="1893055" cy="12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Men lineære modeller har også ganske viktige fordeler: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Kan trenes på </a:t>
            </a:r>
            <a:r>
              <a:rPr lang="en-GB" sz="2400" i="1"/>
              <a:t>beskjedne datamengder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Gode </a:t>
            </a:r>
            <a:r>
              <a:rPr lang="en-GB" sz="2400" i="1"/>
              <a:t>generaliseringsevner</a:t>
            </a:r>
            <a:r>
              <a:rPr lang="en-GB" sz="2400"/>
              <a:t>                                                   (= mindre risiko for overtrening)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Rask (trening og prediksjon) og skalerbar</a:t>
            </a:r>
          </a:p>
          <a:p>
            <a:pPr marL="931863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/>
              <a:t>Forklarbar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24</a:t>
            </a:fld>
            <a:endParaRPr lang="en-GB" noProof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35696" y="4485846"/>
            <a:ext cx="144016" cy="27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 bwMode="white">
          <a:xfrm>
            <a:off x="1583668" y="4710993"/>
            <a:ext cx="59766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 dirty="0"/>
              <a:t>Kan vi </a:t>
            </a:r>
            <a:r>
              <a:rPr lang="en-GB" sz="2400" baseline="0" dirty="0" err="1"/>
              <a:t>forstå</a:t>
            </a:r>
            <a:r>
              <a:rPr lang="en-GB" sz="2400" baseline="0" dirty="0"/>
              <a:t> </a:t>
            </a:r>
            <a:r>
              <a:rPr lang="en-GB" sz="2400" baseline="0" dirty="0" err="1"/>
              <a:t>hvilke</a:t>
            </a:r>
            <a:r>
              <a:rPr lang="en-GB" sz="2400" dirty="0"/>
              <a:t> del </a:t>
            </a:r>
            <a:r>
              <a:rPr lang="en-GB" sz="2400" dirty="0" err="1"/>
              <a:t>av</a:t>
            </a:r>
            <a:r>
              <a:rPr lang="en-GB" sz="2400" dirty="0"/>
              <a:t> input </a:t>
            </a:r>
            <a:r>
              <a:rPr lang="en-GB" sz="2400" dirty="0" err="1"/>
              <a:t>påvirker</a:t>
            </a:r>
            <a:r>
              <a:rPr lang="en-GB" sz="2400" dirty="0"/>
              <a:t> </a:t>
            </a:r>
            <a:r>
              <a:rPr lang="en-GB" sz="2400" dirty="0" err="1"/>
              <a:t>modellens</a:t>
            </a:r>
            <a:r>
              <a:rPr lang="en-GB" sz="2400" dirty="0"/>
              <a:t> </a:t>
            </a:r>
            <a:r>
              <a:rPr lang="en-GB" sz="2400" dirty="0" err="1"/>
              <a:t>prediksjoner</a:t>
            </a:r>
            <a:r>
              <a:rPr lang="en-GB" sz="2400" dirty="0"/>
              <a:t>?</a:t>
            </a:r>
          </a:p>
          <a:p>
            <a:endParaRPr lang="en-GB" sz="2400" dirty="0"/>
          </a:p>
          <a:p>
            <a:r>
              <a:rPr lang="en-GB" sz="2400" dirty="0"/>
              <a:t>[</a:t>
            </a:r>
            <a:r>
              <a:rPr lang="en-GB" sz="2400" dirty="0" err="1"/>
              <a:t>mer</a:t>
            </a:r>
            <a:r>
              <a:rPr lang="en-GB" sz="2400" dirty="0"/>
              <a:t> om det </a:t>
            </a:r>
            <a:r>
              <a:rPr lang="en-GB" sz="2400" dirty="0" err="1"/>
              <a:t>neste</a:t>
            </a:r>
            <a:r>
              <a:rPr lang="en-GB" sz="2400" dirty="0"/>
              <a:t> uke!] </a:t>
            </a:r>
            <a:endParaRPr lang="en-GB" sz="2400" baseline="0" dirty="0"/>
          </a:p>
        </p:txBody>
      </p:sp>
    </p:spTree>
    <p:extLst>
      <p:ext uri="{BB962C8B-B14F-4D97-AF65-F5344CB8AC3E}">
        <p14:creationId xmlns:p14="http://schemas.microsoft.com/office/powerpoint/2010/main" val="1047270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Mer enn to klasser?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err="1"/>
                  <a:t>Logistisk</a:t>
                </a:r>
                <a:r>
                  <a:rPr lang="en-GB" dirty="0"/>
                  <a:t> </a:t>
                </a:r>
                <a:r>
                  <a:rPr lang="en-GB" dirty="0" err="1"/>
                  <a:t>regresjon</a:t>
                </a:r>
                <a:r>
                  <a:rPr lang="en-GB" dirty="0"/>
                  <a:t> med sigmoid-</a:t>
                </a:r>
                <a:r>
                  <a:rPr lang="en-GB" dirty="0" err="1"/>
                  <a:t>funksjon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GB" dirty="0"/>
                  <a:t> er </a:t>
                </a:r>
                <a:r>
                  <a:rPr lang="en-GB" dirty="0" err="1"/>
                  <a:t>begrenset</a:t>
                </a:r>
                <a:r>
                  <a:rPr lang="en-GB" dirty="0"/>
                  <a:t> </a:t>
                </a:r>
                <a:r>
                  <a:rPr lang="en-GB" dirty="0" err="1"/>
                  <a:t>til</a:t>
                </a:r>
                <a:r>
                  <a:rPr lang="en-GB" dirty="0"/>
                  <a:t> 2 </a:t>
                </a:r>
                <a:r>
                  <a:rPr lang="en-GB" dirty="0" err="1"/>
                  <a:t>klasser</a:t>
                </a:r>
                <a:r>
                  <a:rPr lang="en-GB" dirty="0"/>
                  <a:t> (</a:t>
                </a:r>
                <a:r>
                  <a:rPr lang="en-GB" dirty="0" err="1"/>
                  <a:t>som</a:t>
                </a:r>
                <a:r>
                  <a:rPr lang="en-GB" dirty="0"/>
                  <a:t> </a:t>
                </a:r>
                <a:r>
                  <a:rPr lang="en-GB" dirty="0" err="1"/>
                  <a:t>f.eks</a:t>
                </a:r>
                <a:r>
                  <a:rPr lang="en-GB" dirty="0"/>
                  <a:t>. spam/</a:t>
                </a:r>
                <a:r>
                  <a:rPr lang="en-GB" dirty="0" err="1"/>
                  <a:t>ikke</a:t>
                </a:r>
                <a:r>
                  <a:rPr lang="en-GB" dirty="0"/>
                  <a:t> spam) </a:t>
                </a:r>
              </a:p>
              <a:p>
                <a:r>
                  <a:rPr lang="en-GB" dirty="0"/>
                  <a:t>For K </a:t>
                </a:r>
                <a:r>
                  <a:rPr lang="en-GB" dirty="0" err="1"/>
                  <a:t>klasser</a:t>
                </a:r>
                <a:r>
                  <a:rPr lang="en-GB" dirty="0"/>
                  <a:t> (med K &gt; 2) </a:t>
                </a:r>
                <a:r>
                  <a:rPr lang="en-GB" dirty="0" err="1"/>
                  <a:t>bruker</a:t>
                </a:r>
                <a:r>
                  <a:rPr lang="en-GB" dirty="0"/>
                  <a:t> man </a:t>
                </a:r>
                <a:r>
                  <a:rPr lang="en-GB" i="1" dirty="0"/>
                  <a:t>multinomial </a:t>
                </a:r>
                <a:r>
                  <a:rPr lang="en-GB" i="1" dirty="0" err="1"/>
                  <a:t>logistisk</a:t>
                </a:r>
                <a:r>
                  <a:rPr lang="en-GB" i="1" dirty="0"/>
                  <a:t> </a:t>
                </a:r>
                <a:r>
                  <a:rPr lang="en-GB" i="1" dirty="0" err="1"/>
                  <a:t>regresjon</a:t>
                </a:r>
                <a:r>
                  <a:rPr lang="en-GB" i="1" dirty="0"/>
                  <a:t> </a:t>
                </a:r>
                <a:r>
                  <a:rPr lang="en-GB" dirty="0" err="1"/>
                  <a:t>og</a:t>
                </a:r>
                <a:r>
                  <a:rPr lang="en-GB" dirty="0"/>
                  <a:t> </a:t>
                </a:r>
                <a:r>
                  <a:rPr lang="en-GB" dirty="0" err="1"/>
                  <a:t>erstatter</a:t>
                </a:r>
                <a:r>
                  <a:rPr lang="en-GB" dirty="0"/>
                  <a:t> sigmoid med </a:t>
                </a:r>
                <a:r>
                  <a:rPr lang="en-GB" dirty="0" err="1"/>
                  <a:t>softmax</a:t>
                </a:r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1" t="-1235" r="-73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25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3955309" y="3853795"/>
                <a:ext cx="4431983" cy="989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hvor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955309" y="3853795"/>
                <a:ext cx="4431983" cy="989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white">
              <a:xfrm>
                <a:off x="827584" y="3422908"/>
                <a:ext cx="521482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800" b="1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0" baseline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GB" sz="2800" b="1" i="0" baseline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  <m:sup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1" i="0" baseline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827584" y="3422908"/>
                <a:ext cx="521482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707904" y="3872839"/>
            <a:ext cx="288032" cy="3482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 bwMode="white">
          <a:xfrm>
            <a:off x="1522573" y="5109258"/>
            <a:ext cx="6947132" cy="15696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>
                <a:sym typeface="Wingdings" panose="05000000000000000000" pitchFamily="2" charset="2"/>
              </a:rPr>
              <a:t> </a:t>
            </a:r>
            <a:r>
              <a:rPr lang="en-GB" sz="2400" baseline="0"/>
              <a:t>Sansynnlighet for å tilhøre en klasse </a:t>
            </a:r>
            <a:r>
              <a:rPr lang="en-GB" sz="2400" i="1" baseline="0"/>
              <a:t>i</a:t>
            </a:r>
            <a:r>
              <a:rPr lang="en-GB" sz="2400"/>
              <a:t> er igjen basert på en vektet sum av inputpunktet </a:t>
            </a:r>
            <a:r>
              <a:rPr lang="en-GB" sz="2400" b="1"/>
              <a:t>x</a:t>
            </a:r>
            <a:r>
              <a:rPr lang="en-GB" sz="2400"/>
              <a:t> </a:t>
            </a:r>
          </a:p>
          <a:p>
            <a:r>
              <a:rPr lang="en-GB" sz="2400"/>
              <a:t>… og derettert normalisert med “softmax” slik at vi får en riktig sansynnlighetsfordeling </a:t>
            </a:r>
            <a:endParaRPr lang="en-GB" sz="2400" baseline="0" dirty="0"/>
          </a:p>
        </p:txBody>
      </p:sp>
    </p:spTree>
    <p:extLst>
      <p:ext uri="{BB962C8B-B14F-4D97-AF65-F5344CB8AC3E}">
        <p14:creationId xmlns:p14="http://schemas.microsoft.com/office/powerpoint/2010/main" val="13874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Mer enn to klasser?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629150" cy="228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467544" y="4653136"/>
            <a:ext cx="7959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I multinomial (=“multi-</a:t>
            </a:r>
            <a:r>
              <a:rPr lang="en-GB" sz="2800" baseline="0" dirty="0" err="1"/>
              <a:t>klasser</a:t>
            </a:r>
            <a:r>
              <a:rPr lang="en-GB" sz="2800" baseline="0" dirty="0"/>
              <a:t>”) </a:t>
            </a:r>
            <a:r>
              <a:rPr lang="en-GB" sz="2800" baseline="0" dirty="0" err="1"/>
              <a:t>logistisk</a:t>
            </a:r>
            <a:r>
              <a:rPr lang="en-GB" sz="2800" baseline="0" dirty="0"/>
              <a:t> </a:t>
            </a:r>
            <a:r>
              <a:rPr lang="en-GB" sz="2800" baseline="0" dirty="0" err="1"/>
              <a:t>regresjon</a:t>
            </a:r>
            <a:r>
              <a:rPr lang="en-GB" sz="2800" baseline="0" dirty="0"/>
              <a:t> ha</a:t>
            </a:r>
            <a:r>
              <a:rPr lang="en-GB" sz="2800" dirty="0"/>
              <a:t>r vi </a:t>
            </a:r>
            <a:r>
              <a:rPr lang="en-GB" sz="2800" dirty="0" err="1"/>
              <a:t>én</a:t>
            </a:r>
            <a:r>
              <a:rPr lang="en-GB" sz="2800" dirty="0"/>
              <a:t> </a:t>
            </a:r>
            <a:r>
              <a:rPr lang="en-GB" sz="2800" dirty="0" err="1"/>
              <a:t>beslutningsregel</a:t>
            </a:r>
            <a:r>
              <a:rPr lang="en-GB" sz="2800" dirty="0"/>
              <a:t> per </a:t>
            </a:r>
            <a:r>
              <a:rPr lang="en-GB" sz="2800" dirty="0" err="1"/>
              <a:t>klasse</a:t>
            </a:r>
            <a:endParaRPr lang="en-GB" sz="2800" baseline="0" dirty="0"/>
          </a:p>
        </p:txBody>
      </p:sp>
    </p:spTree>
    <p:extLst>
      <p:ext uri="{BB962C8B-B14F-4D97-AF65-F5344CB8AC3E}">
        <p14:creationId xmlns:p14="http://schemas.microsoft.com/office/powerpoint/2010/main" val="5655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629150" cy="228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467544" y="4653136"/>
            <a:ext cx="7959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I multinomial (=“multi-</a:t>
            </a:r>
            <a:r>
              <a:rPr lang="en-GB" sz="2800" baseline="0" dirty="0" err="1"/>
              <a:t>klasser</a:t>
            </a:r>
            <a:r>
              <a:rPr lang="en-GB" sz="2800" baseline="0" dirty="0"/>
              <a:t>”) </a:t>
            </a:r>
            <a:r>
              <a:rPr lang="en-GB" sz="2800" baseline="0" dirty="0" err="1"/>
              <a:t>logistisk</a:t>
            </a:r>
            <a:r>
              <a:rPr lang="en-GB" sz="2800" baseline="0" dirty="0"/>
              <a:t> </a:t>
            </a:r>
            <a:r>
              <a:rPr lang="en-GB" sz="2800" baseline="0" dirty="0" err="1"/>
              <a:t>regresjon</a:t>
            </a:r>
            <a:r>
              <a:rPr lang="en-GB" sz="2800" baseline="0" dirty="0"/>
              <a:t> ha</a:t>
            </a:r>
            <a:r>
              <a:rPr lang="en-GB" sz="2800" dirty="0"/>
              <a:t>r vi </a:t>
            </a:r>
            <a:r>
              <a:rPr lang="en-GB" sz="2800" dirty="0" err="1"/>
              <a:t>én</a:t>
            </a:r>
            <a:r>
              <a:rPr lang="en-GB" sz="2800" dirty="0"/>
              <a:t> </a:t>
            </a:r>
            <a:r>
              <a:rPr lang="en-GB" sz="2800" dirty="0" err="1"/>
              <a:t>beslutningsregel</a:t>
            </a:r>
            <a:r>
              <a:rPr lang="en-GB" sz="2800" dirty="0"/>
              <a:t> per </a:t>
            </a:r>
            <a:r>
              <a:rPr lang="en-GB" sz="2800" dirty="0" err="1"/>
              <a:t>klasse</a:t>
            </a:r>
            <a:endParaRPr lang="en-GB" sz="2800" baseline="0" dirty="0"/>
          </a:p>
        </p:txBody>
      </p:sp>
      <p:sp>
        <p:nvSpPr>
          <p:cNvPr id="7" name="Oval 6"/>
          <p:cNvSpPr/>
          <p:nvPr/>
        </p:nvSpPr>
        <p:spPr bwMode="auto">
          <a:xfrm>
            <a:off x="5508104" y="2276872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39567" y="276672"/>
            <a:ext cx="3083452" cy="1981211"/>
            <a:chOff x="5637410" y="260648"/>
            <a:chExt cx="3083452" cy="1981211"/>
          </a:xfrm>
        </p:grpSpPr>
        <p:cxnSp>
          <p:nvCxnSpPr>
            <p:cNvPr id="9" name="Straight Arrow Connector 8"/>
            <p:cNvCxnSpPr>
              <a:cxnSpLocks/>
            </p:cNvCxnSpPr>
            <p:nvPr/>
          </p:nvCxnSpPr>
          <p:spPr bwMode="auto">
            <a:xfrm flipH="1">
              <a:off x="5637410" y="1684784"/>
              <a:ext cx="372593" cy="5570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 bwMode="white">
            <a:xfrm>
              <a:off x="5768534" y="260648"/>
              <a:ext cx="295232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Hva er den mest sansynnlige</a:t>
              </a:r>
              <a:r>
                <a:rPr lang="en-GB" sz="2400"/>
                <a:t> klassen for dette punktet?</a:t>
              </a:r>
              <a:endParaRPr lang="en-GB" sz="2400" baseline="0" dirty="0"/>
            </a:p>
          </p:txBody>
        </p: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B5628A6-A8EF-0842-835F-4F2845B7C0A3}"/>
              </a:ext>
            </a:extLst>
          </p:cNvPr>
          <p:cNvSpPr txBox="1"/>
          <p:nvPr/>
        </p:nvSpPr>
        <p:spPr bwMode="white">
          <a:xfrm>
            <a:off x="6936207" y="1523605"/>
            <a:ext cx="226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400" baseline="0" dirty="0">
                <a:solidFill>
                  <a:srgbClr val="00B050"/>
                </a:solidFill>
              </a:rPr>
              <a:t>(svar på </a:t>
            </a:r>
            <a:r>
              <a:rPr lang="nb-NO" sz="2400" baseline="0" dirty="0" err="1">
                <a:solidFill>
                  <a:srgbClr val="00B050"/>
                </a:solidFill>
              </a:rPr>
              <a:t>Mentimeter</a:t>
            </a:r>
            <a:r>
              <a:rPr lang="nb-NO" sz="2400" baseline="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16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D366F8-2E1F-424D-AEAB-5956FD44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0AB782-012B-E048-827D-554308C9B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 oss si at vi lager en modell for tekstklassifisering basert på (</a:t>
            </a:r>
            <a:r>
              <a:rPr lang="nb-NO" dirty="0" err="1"/>
              <a:t>multinomial</a:t>
            </a:r>
            <a:r>
              <a:rPr lang="nb-NO" dirty="0"/>
              <a:t>) logistisk regresjon, med 10 klasser</a:t>
            </a:r>
          </a:p>
          <a:p>
            <a:r>
              <a:rPr lang="nb-NO" dirty="0"/>
              <a:t>Modellen tar i bruk 120 </a:t>
            </a:r>
            <a:r>
              <a:rPr lang="nb-NO" dirty="0" err="1"/>
              <a:t>features</a:t>
            </a:r>
            <a:r>
              <a:rPr lang="nb-NO" dirty="0"/>
              <a:t>, og blir trent på et datasett med 300 000 tekster</a:t>
            </a:r>
          </a:p>
          <a:p>
            <a:r>
              <a:rPr lang="nb-NO" b="1" dirty="0"/>
              <a:t>Spørsmål</a:t>
            </a:r>
            <a:r>
              <a:rPr lang="nb-NO" dirty="0"/>
              <a:t>: Hvor mange </a:t>
            </a:r>
            <a:r>
              <a:rPr lang="nb-NO" dirty="0" err="1"/>
              <a:t>parametre</a:t>
            </a:r>
            <a:r>
              <a:rPr lang="nb-NO" dirty="0"/>
              <a:t> inneholder modellen?</a:t>
            </a:r>
          </a:p>
          <a:p>
            <a:pPr lvl="1"/>
            <a:r>
              <a:rPr lang="nb-NO" dirty="0">
                <a:solidFill>
                  <a:srgbClr val="00B050"/>
                </a:solidFill>
              </a:rPr>
              <a:t>Svar på </a:t>
            </a:r>
            <a:r>
              <a:rPr lang="nb-NO" dirty="0" err="1">
                <a:solidFill>
                  <a:srgbClr val="00B050"/>
                </a:solidFill>
              </a:rPr>
              <a:t>Mentimeter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CEE0DF-D8D9-4F4C-9080-6A65F01F2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5" name="Plassholder for lysbildenummer 3">
            <a:extLst>
              <a:ext uri="{FF2B5EF4-FFF2-40B4-BE49-F238E27FC236}">
                <a16:creationId xmlns:a16="http://schemas.microsoft.com/office/drawing/2014/main" id="{FF41DFDE-F2AE-9A4A-BAB0-79CB34425625}"/>
              </a:ext>
            </a:extLst>
          </p:cNvPr>
          <p:cNvSpPr txBox="1">
            <a:spLocks/>
          </p:cNvSpPr>
          <p:nvPr/>
        </p:nvSpPr>
        <p:spPr bwMode="auto">
          <a:xfrm>
            <a:off x="8426896" y="5653353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97971C-2FE7-4FD3-B01F-4B5E83D933F8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Plassholder for lysbildenummer 3">
            <a:extLst>
              <a:ext uri="{FF2B5EF4-FFF2-40B4-BE49-F238E27FC236}">
                <a16:creationId xmlns:a16="http://schemas.microsoft.com/office/drawing/2014/main" id="{ADF57AD6-8263-D141-8407-F33ED4846F1E}"/>
              </a:ext>
            </a:extLst>
          </p:cNvPr>
          <p:cNvSpPr txBox="1">
            <a:spLocks/>
          </p:cNvSpPr>
          <p:nvPr/>
        </p:nvSpPr>
        <p:spPr bwMode="auto">
          <a:xfrm>
            <a:off x="8426896" y="5653353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97971C-2FE7-4FD3-B01F-4B5E83D933F8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EF622E9F-2B6C-B34F-AEB2-E0774B5EA618}"/>
              </a:ext>
            </a:extLst>
          </p:cNvPr>
          <p:cNvSpPr/>
          <p:nvPr/>
        </p:nvSpPr>
        <p:spPr bwMode="auto">
          <a:xfrm>
            <a:off x="182776" y="4429451"/>
            <a:ext cx="8689807" cy="2311917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E5C8DBA-F581-D24B-B742-15F8ACD7E2D9}"/>
              </a:ext>
            </a:extLst>
          </p:cNvPr>
          <p:cNvSpPr txBox="1"/>
          <p:nvPr/>
        </p:nvSpPr>
        <p:spPr bwMode="white">
          <a:xfrm>
            <a:off x="274681" y="4592741"/>
            <a:ext cx="775370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600" baseline="0" dirty="0"/>
              <a:t>Logistisk regresjon med K klasser: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8EADA16A-F964-E84F-8A9F-B265AC73934D}"/>
                  </a:ext>
                </a:extLst>
              </p:cNvPr>
              <p:cNvSpPr txBox="1"/>
              <p:nvPr/>
            </p:nvSpPr>
            <p:spPr bwMode="white">
              <a:xfrm>
                <a:off x="4172465" y="5608107"/>
                <a:ext cx="4431983" cy="989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hvor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8EADA16A-F964-E84F-8A9F-B265AC73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172465" y="5608107"/>
                <a:ext cx="4431983" cy="989245"/>
              </a:xfrm>
              <a:prstGeom prst="rect">
                <a:avLst/>
              </a:prstGeom>
              <a:blipFill>
                <a:blip r:embed="rId2"/>
                <a:stretch>
                  <a:fillRect l="-1146" t="-23077" b="-10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82D8D019-1567-5641-A5FC-0BF64D6CA97F}"/>
                  </a:ext>
                </a:extLst>
              </p:cNvPr>
              <p:cNvSpPr txBox="1"/>
              <p:nvPr/>
            </p:nvSpPr>
            <p:spPr bwMode="white">
              <a:xfrm>
                <a:off x="323528" y="5302369"/>
                <a:ext cx="521482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0" baseline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800" b="1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0" baseline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GB" sz="2800" b="1" i="0" baseline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  <m:sup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1" i="0" baseline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2800" b="0" i="0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82D8D019-1567-5641-A5FC-0BF64D6CA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23528" y="5302369"/>
                <a:ext cx="5214825" cy="430887"/>
              </a:xfrm>
              <a:prstGeom prst="rect">
                <a:avLst/>
              </a:prstGeom>
              <a:blipFill>
                <a:blip r:embed="rId3"/>
                <a:stretch>
                  <a:fillRect r="-730" b="-35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387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6480720" cy="4114800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Del 1: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hva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er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logistisk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regresjon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?</a:t>
            </a:r>
          </a:p>
          <a:p>
            <a:pPr lvl="1"/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Modell</a:t>
            </a:r>
          </a:p>
          <a:p>
            <a:pPr lvl="1"/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Fordeler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og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ulemper</a:t>
            </a:r>
            <a:endParaRPr lang="en-GB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Mer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enn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to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klasser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?</a:t>
            </a:r>
          </a:p>
          <a:p>
            <a:r>
              <a:rPr lang="en-GB" b="1" dirty="0">
                <a:solidFill>
                  <a:srgbClr val="00B050"/>
                </a:solidFill>
              </a:rPr>
              <a:t>Del 2: </a:t>
            </a:r>
            <a:r>
              <a:rPr lang="en-GB" b="1" dirty="0" err="1">
                <a:solidFill>
                  <a:srgbClr val="00B050"/>
                </a:solidFill>
              </a:rPr>
              <a:t>hvordan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lærer</a:t>
            </a:r>
            <a:r>
              <a:rPr lang="en-GB" b="1" dirty="0">
                <a:solidFill>
                  <a:srgbClr val="00B050"/>
                </a:solidFill>
              </a:rPr>
              <a:t> man </a:t>
            </a:r>
            <a:r>
              <a:rPr lang="en-GB" b="1" dirty="0" err="1">
                <a:solidFill>
                  <a:srgbClr val="00B050"/>
                </a:solidFill>
              </a:rPr>
              <a:t>en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logistisk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regresjonsmodell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ut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fra</a:t>
            </a:r>
            <a:r>
              <a:rPr lang="en-GB" b="1" dirty="0">
                <a:solidFill>
                  <a:srgbClr val="00B050"/>
                </a:solidFill>
              </a:rPr>
              <a:t> data?</a:t>
            </a: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Trening</a:t>
            </a:r>
            <a:endParaRPr lang="en-GB" b="1" dirty="0">
              <a:solidFill>
                <a:srgbClr val="00B050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+ </a:t>
            </a:r>
            <a:r>
              <a:rPr lang="en-GB" b="1" dirty="0" err="1">
                <a:solidFill>
                  <a:srgbClr val="00B050"/>
                </a:solidFill>
              </a:rPr>
              <a:t>mer</a:t>
            </a:r>
            <a:r>
              <a:rPr lang="en-GB" b="1" dirty="0">
                <a:solidFill>
                  <a:srgbClr val="00B050"/>
                </a:solidFill>
              </a:rPr>
              <a:t> om det </a:t>
            </a:r>
            <a:r>
              <a:rPr lang="en-GB" b="1" dirty="0" err="1">
                <a:solidFill>
                  <a:srgbClr val="00B050"/>
                </a:solidFill>
              </a:rPr>
              <a:t>neste</a:t>
            </a:r>
            <a:r>
              <a:rPr lang="en-GB" b="1" dirty="0">
                <a:solidFill>
                  <a:srgbClr val="00B050"/>
                </a:solidFill>
              </a:rPr>
              <a:t> uke!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11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5976664" cy="4114800"/>
          </a:xfrm>
        </p:spPr>
        <p:txBody>
          <a:bodyPr/>
          <a:lstStyle/>
          <a:p>
            <a:r>
              <a:rPr lang="en-GB" dirty="0"/>
              <a:t>Del 1: </a:t>
            </a:r>
            <a:r>
              <a:rPr lang="en-GB" dirty="0" err="1"/>
              <a:t>hva</a:t>
            </a:r>
            <a:r>
              <a:rPr lang="en-GB" dirty="0"/>
              <a:t> er </a:t>
            </a:r>
            <a:r>
              <a:rPr lang="en-GB" dirty="0" err="1"/>
              <a:t>logistisk</a:t>
            </a:r>
            <a:r>
              <a:rPr lang="en-GB" dirty="0"/>
              <a:t> </a:t>
            </a:r>
            <a:r>
              <a:rPr lang="en-GB" dirty="0" err="1"/>
              <a:t>regresjon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Modell</a:t>
            </a:r>
          </a:p>
          <a:p>
            <a:pPr lvl="1"/>
            <a:r>
              <a:rPr lang="en-GB" dirty="0" err="1"/>
              <a:t>Fordeler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ulemper</a:t>
            </a:r>
            <a:endParaRPr lang="en-GB" dirty="0"/>
          </a:p>
          <a:p>
            <a:pPr lvl="1"/>
            <a:r>
              <a:rPr lang="en-GB" dirty="0"/>
              <a:t>Mer </a:t>
            </a:r>
            <a:r>
              <a:rPr lang="en-GB" dirty="0" err="1"/>
              <a:t>enn</a:t>
            </a:r>
            <a:r>
              <a:rPr lang="en-GB" dirty="0"/>
              <a:t> to </a:t>
            </a:r>
            <a:r>
              <a:rPr lang="en-GB" dirty="0" err="1"/>
              <a:t>klasser</a:t>
            </a:r>
            <a:r>
              <a:rPr lang="en-GB" dirty="0"/>
              <a:t>?</a:t>
            </a:r>
          </a:p>
          <a:p>
            <a:r>
              <a:rPr lang="en-GB" dirty="0"/>
              <a:t>Del 2: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lærer</a:t>
            </a:r>
            <a:r>
              <a:rPr lang="en-GB" dirty="0"/>
              <a:t> man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logistisk</a:t>
            </a:r>
            <a:r>
              <a:rPr lang="en-GB" dirty="0"/>
              <a:t> </a:t>
            </a:r>
            <a:r>
              <a:rPr lang="en-GB" dirty="0" err="1"/>
              <a:t>regresjonsmodell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data?</a:t>
            </a:r>
          </a:p>
          <a:p>
            <a:pPr lvl="1"/>
            <a:r>
              <a:rPr lang="en-GB" dirty="0" err="1"/>
              <a:t>Trening</a:t>
            </a:r>
            <a:endParaRPr lang="en-GB" dirty="0"/>
          </a:p>
          <a:p>
            <a:pPr lvl="1"/>
            <a:r>
              <a:rPr lang="en-GB" dirty="0"/>
              <a:t>+ </a:t>
            </a:r>
            <a:r>
              <a:rPr lang="en-GB" dirty="0" err="1"/>
              <a:t>mer</a:t>
            </a:r>
            <a:r>
              <a:rPr lang="en-GB" dirty="0"/>
              <a:t> om det </a:t>
            </a:r>
            <a:r>
              <a:rPr lang="en-GB" dirty="0" err="1"/>
              <a:t>neste</a:t>
            </a:r>
            <a:r>
              <a:rPr lang="en-GB" dirty="0"/>
              <a:t> uke!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9116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7771" y="2139390"/>
            <a:ext cx="8640960" cy="168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Hvordan velger man vektene </a:t>
            </a:r>
            <a:r>
              <a:rPr lang="en-GB" b="1" kern="0"/>
              <a:t>w</a:t>
            </a:r>
            <a:r>
              <a:rPr lang="en-GB" kern="0"/>
              <a:t> og skjæringspunktet </a:t>
            </a:r>
            <a:r>
              <a:rPr lang="en-GB" i="1" kern="0"/>
              <a:t>b</a:t>
            </a:r>
            <a:r>
              <a:rPr lang="en-GB" kern="0"/>
              <a:t>?</a:t>
            </a:r>
          </a:p>
          <a:p>
            <a:r>
              <a:rPr lang="en-GB" kern="0"/>
              <a:t>Vi bruker et treningsett for å estimere disse!</a:t>
            </a:r>
          </a:p>
          <a:p>
            <a:r>
              <a:rPr lang="en-GB" kern="0"/>
              <a:t>Intuisjon: vi ønsker å finne verdiene for </a:t>
            </a:r>
            <a:r>
              <a:rPr lang="en-GB" b="1" kern="0"/>
              <a:t>w</a:t>
            </a:r>
            <a:r>
              <a:rPr lang="en-GB" kern="0"/>
              <a:t> og </a:t>
            </a:r>
            <a:r>
              <a:rPr lang="en-GB" i="1" kern="0"/>
              <a:t>b</a:t>
            </a:r>
            <a:r>
              <a:rPr lang="en-GB" kern="0"/>
              <a:t> som minimere “klassifiseringfeiler” på treningsett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white">
              <a:xfrm>
                <a:off x="3131840" y="1049421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131840" y="1049421"/>
                <a:ext cx="2457211" cy="438582"/>
              </a:xfrm>
              <a:prstGeom prst="rect">
                <a:avLst/>
              </a:prstGeom>
              <a:blipFill>
                <a:blip r:embed="rId2"/>
                <a:stretch>
                  <a:fillRect l="-248" t="-23611" r="-8437" b="-48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4360446" y="1488003"/>
            <a:ext cx="571594" cy="785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64088" y="1488003"/>
            <a:ext cx="2610414" cy="713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61102"/>
            <a:ext cx="3372954" cy="22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9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886041"/>
                <a:ext cx="7848872" cy="30967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Vi </a:t>
                </a:r>
                <a:r>
                  <a:rPr lang="en-GB" dirty="0" err="1"/>
                  <a:t>trenger</a:t>
                </a:r>
                <a:r>
                  <a:rPr lang="en-GB" dirty="0"/>
                  <a:t> </a:t>
                </a:r>
                <a:r>
                  <a:rPr lang="en-GB" dirty="0" err="1"/>
                  <a:t>å</a:t>
                </a:r>
                <a:r>
                  <a:rPr lang="en-GB" dirty="0"/>
                  <a:t> </a:t>
                </a:r>
                <a:r>
                  <a:rPr lang="en-GB" dirty="0" err="1"/>
                  <a:t>definere</a:t>
                </a:r>
                <a:r>
                  <a:rPr lang="en-GB" dirty="0"/>
                  <a:t>:</a:t>
                </a:r>
              </a:p>
              <a:p>
                <a:pPr marL="931863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GB" sz="2400" dirty="0" err="1"/>
                  <a:t>En</a:t>
                </a:r>
                <a:r>
                  <a:rPr lang="en-GB" sz="2400" dirty="0"/>
                  <a:t> </a:t>
                </a:r>
                <a:r>
                  <a:rPr lang="en-GB" sz="2400" b="1" dirty="0" err="1"/>
                  <a:t>tapsfunksjon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som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utrykker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hvor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mye</a:t>
                </a:r>
                <a:r>
                  <a:rPr lang="en-GB" sz="2400" dirty="0"/>
                  <a:t> “</a:t>
                </a:r>
                <a:r>
                  <a:rPr lang="en-GB" sz="2400" dirty="0" err="1"/>
                  <a:t>feil</a:t>
                </a:r>
                <a:r>
                  <a:rPr lang="en-GB" sz="2400" dirty="0"/>
                  <a:t>” vi </a:t>
                </a:r>
                <a:r>
                  <a:rPr lang="en-GB" sz="2400" dirty="0" err="1"/>
                  <a:t>gjør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hvis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modellen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sansynnlighet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som</a:t>
                </a:r>
                <a:r>
                  <a:rPr lang="en-GB" sz="2400" dirty="0"/>
                  <a:t> output </a:t>
                </a:r>
                <a:r>
                  <a:rPr lang="en-GB" sz="2400" dirty="0" err="1"/>
                  <a:t>mens</a:t>
                </a:r>
                <a:r>
                  <a:rPr lang="en-GB" sz="2400" dirty="0"/>
                  <a:t> den “</a:t>
                </a:r>
                <a:r>
                  <a:rPr lang="en-GB" sz="2400" dirty="0" err="1"/>
                  <a:t>ekte</a:t>
                </a:r>
                <a:r>
                  <a:rPr lang="en-GB" sz="2400" dirty="0"/>
                  <a:t>” </a:t>
                </a:r>
                <a:r>
                  <a:rPr lang="en-GB" sz="2400" dirty="0" err="1"/>
                  <a:t>verdi</a:t>
                </a:r>
                <a:r>
                  <a:rPr lang="en-GB" sz="2400" dirty="0"/>
                  <a:t> er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/>
              </a:p>
              <a:p>
                <a:pPr marL="931863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GB" sz="2400" dirty="0" err="1"/>
                  <a:t>En</a:t>
                </a:r>
                <a:r>
                  <a:rPr lang="en-GB" sz="2400" dirty="0"/>
                  <a:t> </a:t>
                </a:r>
                <a:r>
                  <a:rPr lang="en-GB" sz="2400" b="1" dirty="0" err="1"/>
                  <a:t>optimeringsalgoritme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skal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søke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på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verdiene</a:t>
                </a:r>
                <a:r>
                  <a:rPr lang="en-GB" sz="2400" dirty="0"/>
                  <a:t> for </a:t>
                </a:r>
                <a:r>
                  <a:rPr lang="en-GB" sz="2400" b="1" dirty="0"/>
                  <a:t>w</a:t>
                </a:r>
                <a:r>
                  <a:rPr lang="en-GB" sz="2400" dirty="0"/>
                  <a:t> </a:t>
                </a:r>
                <a:r>
                  <a:rPr lang="en-GB" sz="2400" dirty="0" err="1"/>
                  <a:t>og</a:t>
                </a:r>
                <a:r>
                  <a:rPr lang="en-GB" sz="2400" dirty="0"/>
                  <a:t> </a:t>
                </a:r>
                <a:r>
                  <a:rPr lang="en-GB" sz="2400" i="1" dirty="0"/>
                  <a:t>b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minimerer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tapsfunksjonen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på</a:t>
                </a:r>
                <a:r>
                  <a:rPr lang="en-GB" sz="2400" dirty="0"/>
                  <a:t> hele </a:t>
                </a:r>
                <a:r>
                  <a:rPr lang="en-GB" sz="2400" dirty="0" err="1"/>
                  <a:t>treningsett</a:t>
                </a:r>
                <a:endParaRPr lang="en-GB" sz="2400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886041"/>
                <a:ext cx="7848872" cy="3096708"/>
              </a:xfrm>
              <a:blipFill>
                <a:blip r:embed="rId2"/>
                <a:stretch>
                  <a:fillRect l="-1131" t="-1639" b="-245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641C209-5548-1844-B879-20060DE20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23" y="439586"/>
            <a:ext cx="3372954" cy="22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8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Tapsfunksjon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Den meste vanlige tapsfunksjon for logistisk regresjon er </a:t>
            </a:r>
            <a:r>
              <a:rPr lang="en-GB" i="1"/>
              <a:t>cross-entropy</a:t>
            </a:r>
            <a:r>
              <a:rPr lang="en-GB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32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1433512" y="2548026"/>
                <a:ext cx="627697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⁡(1−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433512" y="2548026"/>
                <a:ext cx="62769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1619672" y="3027155"/>
            <a:ext cx="0" cy="312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white">
              <a:xfrm>
                <a:off x="1187622" y="3339551"/>
                <a:ext cx="7141071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800" baseline="0"/>
                  <a:t>Eksempler:</a:t>
                </a:r>
              </a:p>
              <a:p>
                <a:r>
                  <a:rPr lang="en-GB" sz="2800" baseline="0"/>
                  <a:t>Hvis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800" baseline="0" dirty="0"/>
                  <a:t> </a:t>
                </a:r>
                <a:r>
                  <a:rPr lang="en-GB" sz="2800" baseline="0"/>
                  <a:t>= 0.99 and y =1</a:t>
                </a:r>
                <a:r>
                  <a:rPr lang="en-GB" sz="2800"/>
                  <a:t> 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</m:t>
                    </m:r>
                  </m:oMath>
                </a14:m>
                <a:endParaRPr lang="en-GB" sz="2800" b="0">
                  <a:ea typeface="Cambria Math" panose="02040503050406030204" pitchFamily="18" charset="0"/>
                </a:endParaRPr>
              </a:p>
              <a:p>
                <a:r>
                  <a:rPr lang="en-GB" sz="2800"/>
                  <a:t>Hvis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800" dirty="0"/>
                  <a:t> </a:t>
                </a:r>
                <a:r>
                  <a:rPr lang="en-GB" sz="2800"/>
                  <a:t>= 0.01 and y =1 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4.6</m:t>
                    </m:r>
                  </m:oMath>
                </a14:m>
                <a:r>
                  <a:rPr lang="en-GB" sz="2800" baseline="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187622" y="3339551"/>
                <a:ext cx="7141071" cy="1384995"/>
              </a:xfrm>
              <a:prstGeom prst="rect">
                <a:avLst/>
              </a:prstGeom>
              <a:blipFill>
                <a:blip r:embed="rId3"/>
                <a:stretch>
                  <a:fillRect l="-1793" t="-4846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 bwMode="white">
          <a:xfrm>
            <a:off x="1072316" y="5085184"/>
            <a:ext cx="7371685" cy="89255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600" baseline="0"/>
              <a:t>Det finnes mange typer tapsfunksjoner, avhengig av hva</a:t>
            </a:r>
            <a:r>
              <a:rPr lang="en-GB" sz="2600"/>
              <a:t> man ønsker at modellen skal optimere</a:t>
            </a:r>
            <a:endParaRPr lang="en-GB" sz="2600" baseline="0" dirty="0"/>
          </a:p>
        </p:txBody>
      </p:sp>
    </p:spTree>
    <p:extLst>
      <p:ext uri="{BB962C8B-B14F-4D97-AF65-F5344CB8AC3E}">
        <p14:creationId xmlns:p14="http://schemas.microsoft.com/office/powerpoint/2010/main" val="1589606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/>
                  <a:t>Vi ønsker å finne modelparametrene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GB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som minimisere “tapet” på treningsett: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33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1691680" y="2401124"/>
                <a:ext cx="4959499" cy="1176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acc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baseline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GB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GB" sz="2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691680" y="2401124"/>
                <a:ext cx="4959499" cy="1176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958355" y="3294689"/>
            <a:ext cx="4153071" cy="2172008"/>
            <a:chOff x="4958355" y="3294689"/>
            <a:chExt cx="4153071" cy="2172008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4958355" y="3294689"/>
              <a:ext cx="125362" cy="4458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 bwMode="white">
                <a:xfrm>
                  <a:off x="5083717" y="3689479"/>
                  <a:ext cx="4027709" cy="1777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GB" sz="2800" baseline="0" dirty="0"/>
                    <a:t> </a:t>
                  </a:r>
                  <a:r>
                    <a:rPr lang="en-GB" sz="2800"/>
                    <a:t>er prediksjonen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GB" sz="2800"/>
                    <a:t> med de nåværende modellparametrene: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GB" sz="2800" baseline="0" dirty="0"/>
                    <a:t> </a:t>
                  </a:r>
                  <a:r>
                    <a:rPr lang="en-GB" sz="2800" baseline="0"/>
                    <a:t>= </a:t>
                  </a:r>
                  <a14:m>
                    <m:oMath xmlns:m="http://schemas.openxmlformats.org/officeDocument/2006/math">
                      <m:r>
                        <a:rPr lang="en-GB" sz="280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2800" baseline="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5083717" y="3689479"/>
                  <a:ext cx="4027709" cy="1777218"/>
                </a:xfrm>
                <a:prstGeom prst="rect">
                  <a:avLst/>
                </a:prstGeom>
                <a:blipFill>
                  <a:blip r:embed="rId4"/>
                  <a:stretch>
                    <a:fillRect l="-5446" t="-5137" r="-151" b="-1130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white">
              <a:xfrm>
                <a:off x="1475656" y="5801957"/>
                <a:ext cx="5832648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800" baseline="0">
                    <a:sym typeface="Wingdings" panose="05000000000000000000" pitchFamily="2" charset="2"/>
                  </a:rPr>
                  <a:t> Å</a:t>
                </a:r>
                <a:r>
                  <a:rPr lang="en-GB" sz="2800">
                    <a:sym typeface="Wingdings" panose="05000000000000000000" pitchFamily="2" charset="2"/>
                  </a:rPr>
                  <a:t> finne de “beste” verdiene for </a:t>
                </a:r>
                <a14:m>
                  <m:oMath xmlns:m="http://schemas.openxmlformats.org/officeDocument/2006/math">
                    <m:r>
                      <a:rPr lang="en-GB" sz="2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sz="2800" baseline="0" dirty="0"/>
                  <a:t> </a:t>
                </a:r>
                <a:r>
                  <a:rPr lang="en-GB" sz="2800" baseline="0"/>
                  <a:t>er et</a:t>
                </a:r>
                <a:r>
                  <a:rPr lang="en-GB" sz="2800"/>
                  <a:t> </a:t>
                </a:r>
                <a:r>
                  <a:rPr lang="en-GB" sz="2800" b="1"/>
                  <a:t>optimeringsproblem</a:t>
                </a:r>
                <a:endParaRPr lang="en-GB" sz="2800" b="1" baseline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475656" y="5801957"/>
                <a:ext cx="5832648" cy="954107"/>
              </a:xfrm>
              <a:prstGeom prst="rect">
                <a:avLst/>
              </a:prstGeom>
              <a:blipFill>
                <a:blip r:embed="rId5"/>
                <a:stretch>
                  <a:fillRect l="-1981" t="-6329" b="-16456"/>
                </a:stretch>
              </a:blip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24812" y="3490180"/>
            <a:ext cx="4413533" cy="1873596"/>
            <a:chOff x="124812" y="3490180"/>
            <a:chExt cx="4413533" cy="1873596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>
              <a:off x="2788531" y="3490180"/>
              <a:ext cx="965975" cy="3895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 bwMode="white">
                <a:xfrm>
                  <a:off x="124812" y="3923317"/>
                  <a:ext cx="4413533" cy="14404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800" baseline="0"/>
                    <a:t>Vi samler tapsverdiene på hele treningsett </a:t>
                  </a:r>
                  <a:endParaRPr lang="en-GB" sz="2800" b="0" i="1" baseline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={</m:t>
                        </m:r>
                        <m:d>
                          <m:dPr>
                            <m:ctrlP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8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, 1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GB" sz="2800" baseline="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124812" y="3923317"/>
                  <a:ext cx="4413533" cy="1440459"/>
                </a:xfrm>
                <a:prstGeom prst="rect">
                  <a:avLst/>
                </a:prstGeom>
                <a:blipFill>
                  <a:blip r:embed="rId6"/>
                  <a:stretch>
                    <a:fillRect l="-2762" t="-4661" r="-248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38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496944" cy="4114800"/>
          </a:xfrm>
        </p:spPr>
        <p:txBody>
          <a:bodyPr/>
          <a:lstStyle/>
          <a:p>
            <a:r>
              <a:rPr lang="en-GB" b="1"/>
              <a:t>Gradient descent </a:t>
            </a:r>
            <a:r>
              <a:rPr lang="en-GB"/>
              <a:t>er en populær optimeringsalgoritm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34</a:t>
            </a:fld>
            <a:endParaRPr lang="en-GB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251520" y="2194519"/>
                <a:ext cx="6408712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/>
                  <a:t>Gradient descent </a:t>
                </a:r>
                <a:r>
                  <a:rPr lang="en-GB" kern="0" dirty="0" err="1"/>
                  <a:t>fungerer</a:t>
                </a:r>
                <a:r>
                  <a:rPr lang="en-GB" kern="0" dirty="0"/>
                  <a:t> </a:t>
                </a:r>
                <a:r>
                  <a:rPr lang="en-GB" kern="0" dirty="0" err="1"/>
                  <a:t>slik</a:t>
                </a:r>
                <a:r>
                  <a:rPr lang="en-GB" kern="0" dirty="0"/>
                  <a:t>:</a:t>
                </a:r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Vi starter med </a:t>
                </a:r>
                <a:r>
                  <a:rPr lang="en-GB" kern="0" dirty="0" err="1"/>
                  <a:t>tilferdige</a:t>
                </a:r>
                <a:r>
                  <a:rPr lang="en-GB" kern="0" dirty="0"/>
                  <a:t> </a:t>
                </a:r>
                <a:r>
                  <a:rPr lang="en-GB" kern="0" dirty="0" err="1"/>
                  <a:t>verdier</a:t>
                </a:r>
                <a:r>
                  <a:rPr lang="en-GB" kern="0" dirty="0"/>
                  <a:t> for </a:t>
                </a:r>
                <a14:m>
                  <m:oMath xmlns:m="http://schemas.openxmlformats.org/officeDocument/2006/math">
                    <m:r>
                      <a:rPr lang="en-GB" sz="24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b="1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Vi tar et </a:t>
                </a:r>
                <a:r>
                  <a:rPr lang="en-GB" kern="0" dirty="0" err="1"/>
                  <a:t>treningseksempel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Vi </a:t>
                </a:r>
                <a:r>
                  <a:rPr lang="en-GB" kern="0" dirty="0" err="1"/>
                  <a:t>beregner</a:t>
                </a:r>
                <a:r>
                  <a:rPr lang="en-GB" kern="0" dirty="0"/>
                  <a:t> </a:t>
                </a:r>
                <a:r>
                  <a:rPr lang="en-GB" kern="0" dirty="0" err="1"/>
                  <a:t>hvordan</a:t>
                </a:r>
                <a:r>
                  <a:rPr lang="en-GB" kern="0" dirty="0"/>
                  <a:t> vi best </a:t>
                </a:r>
                <a:r>
                  <a:rPr lang="en-GB" kern="0" dirty="0" err="1"/>
                  <a:t>kan</a:t>
                </a:r>
                <a:r>
                  <a:rPr lang="en-GB" kern="0" dirty="0"/>
                  <a:t> </a:t>
                </a:r>
                <a:r>
                  <a:rPr lang="en-GB" kern="0" dirty="0" err="1"/>
                  <a:t>endre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r>
                      <a:rPr lang="en-GB" sz="24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kern="0" dirty="0"/>
                  <a:t> </a:t>
                </a:r>
                <a:r>
                  <a:rPr lang="en-GB" kern="0" dirty="0" err="1"/>
                  <a:t>slik</a:t>
                </a:r>
                <a:r>
                  <a:rPr lang="en-GB" kern="0" dirty="0"/>
                  <a:t> at vi </a:t>
                </a:r>
                <a:r>
                  <a:rPr lang="en-GB" kern="0" dirty="0" err="1"/>
                  <a:t>reduserer</a:t>
                </a:r>
                <a:r>
                  <a:rPr lang="en-GB" kern="0" dirty="0"/>
                  <a:t> </a:t>
                </a:r>
                <a:r>
                  <a:rPr lang="en-GB" kern="0" dirty="0" err="1"/>
                  <a:t>tapet</a:t>
                </a:r>
                <a:r>
                  <a:rPr lang="en-GB" kern="0" dirty="0"/>
                  <a:t> </a:t>
                </a:r>
                <a:r>
                  <a:rPr lang="en-GB" kern="0" dirty="0" err="1"/>
                  <a:t>på</a:t>
                </a:r>
                <a:r>
                  <a:rPr lang="en-GB" kern="0" dirty="0"/>
                  <a:t> </a:t>
                </a:r>
                <a:r>
                  <a:rPr lang="en-GB" kern="0" dirty="0" err="1"/>
                  <a:t>eksempelet</a:t>
                </a:r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Vi </a:t>
                </a:r>
                <a:r>
                  <a:rPr lang="en-GB" kern="0" dirty="0" err="1"/>
                  <a:t>endrer</a:t>
                </a:r>
                <a:r>
                  <a:rPr lang="en-GB" kern="0" dirty="0"/>
                  <a:t> </a:t>
                </a:r>
                <a:r>
                  <a:rPr lang="en-GB" kern="0" dirty="0" err="1"/>
                  <a:t>deretter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r>
                      <a:rPr lang="en-GB" sz="20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kern="0" dirty="0"/>
                  <a:t> </a:t>
                </a:r>
                <a:r>
                  <a:rPr lang="en-GB" kern="0" dirty="0" err="1"/>
                  <a:t>verdiene</a:t>
                </a:r>
                <a:r>
                  <a:rPr lang="en-GB" kern="0" dirty="0"/>
                  <a:t> med </a:t>
                </a:r>
                <a:r>
                  <a:rPr lang="en-GB" kern="0" dirty="0" err="1"/>
                  <a:t>en</a:t>
                </a:r>
                <a:r>
                  <a:rPr lang="en-GB" kern="0" dirty="0"/>
                  <a:t> </a:t>
                </a:r>
                <a:r>
                  <a:rPr lang="en-GB" kern="0" dirty="0" err="1"/>
                  <a:t>liten</a:t>
                </a:r>
                <a:r>
                  <a:rPr lang="en-GB" kern="0" dirty="0"/>
                  <a:t> </a:t>
                </a:r>
                <a:r>
                  <a:rPr lang="en-GB" kern="0" dirty="0" err="1"/>
                  <a:t>inkrement</a:t>
                </a:r>
                <a:r>
                  <a:rPr lang="en-GB" kern="0" dirty="0"/>
                  <a:t> i </a:t>
                </a:r>
                <a:r>
                  <a:rPr lang="en-GB" kern="0" dirty="0" err="1"/>
                  <a:t>denne</a:t>
                </a:r>
                <a:r>
                  <a:rPr lang="en-GB" kern="0" dirty="0"/>
                  <a:t> </a:t>
                </a:r>
                <a:r>
                  <a:rPr lang="en-GB" kern="0" dirty="0" err="1"/>
                  <a:t>retningen</a:t>
                </a:r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 Vi </a:t>
                </a:r>
                <a:r>
                  <a:rPr lang="en-GB" kern="0" dirty="0" err="1"/>
                  <a:t>gjentar</a:t>
                </a:r>
                <a:r>
                  <a:rPr lang="en-GB" kern="0" dirty="0"/>
                  <a:t> for alle </a:t>
                </a:r>
                <a:r>
                  <a:rPr lang="en-GB" kern="0" dirty="0" err="1"/>
                  <a:t>treningseksemplene</a:t>
                </a:r>
                <a:endParaRPr lang="en-GB" kern="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194519"/>
                <a:ext cx="6408712" cy="4114800"/>
              </a:xfrm>
              <a:prstGeom prst="rect">
                <a:avLst/>
              </a:prstGeom>
              <a:blipFill>
                <a:blip r:embed="rId2"/>
                <a:stretch>
                  <a:fillRect l="-593" t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489302" y="3845114"/>
            <a:ext cx="7632848" cy="2784997"/>
            <a:chOff x="1489302" y="4149080"/>
            <a:chExt cx="7632848" cy="2784997"/>
          </a:xfrm>
        </p:grpSpPr>
        <p:sp>
          <p:nvSpPr>
            <p:cNvPr id="5" name="Arc 4"/>
            <p:cNvSpPr/>
            <p:nvPr/>
          </p:nvSpPr>
          <p:spPr bwMode="auto">
            <a:xfrm>
              <a:off x="5868144" y="4149080"/>
              <a:ext cx="1080120" cy="2088232"/>
            </a:xfrm>
            <a:prstGeom prst="arc">
              <a:avLst>
                <a:gd name="adj1" fmla="val 16200000"/>
                <a:gd name="adj2" fmla="val 4576367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 bwMode="white">
                <a:xfrm>
                  <a:off x="1489302" y="6103080"/>
                  <a:ext cx="7632848" cy="83099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 dirty="0"/>
                    <a:t>Det </a:t>
                  </a:r>
                  <a:r>
                    <a:rPr lang="en-GB" sz="2400" baseline="0" dirty="0" err="1"/>
                    <a:t>gjøres</a:t>
                  </a:r>
                  <a:r>
                    <a:rPr lang="en-GB" sz="2400" baseline="0" dirty="0"/>
                    <a:t> ved </a:t>
                  </a:r>
                  <a:r>
                    <a:rPr lang="en-GB" sz="2400" baseline="0" dirty="0" err="1"/>
                    <a:t>å</a:t>
                  </a:r>
                  <a:r>
                    <a:rPr lang="en-GB" sz="2400" baseline="0" dirty="0"/>
                    <a:t> </a:t>
                  </a:r>
                  <a:r>
                    <a:rPr lang="en-GB" sz="2400" baseline="0" dirty="0" err="1"/>
                    <a:t>beregne</a:t>
                  </a:r>
                  <a:r>
                    <a:rPr lang="en-GB" sz="2400" baseline="0" dirty="0"/>
                    <a:t> </a:t>
                  </a:r>
                  <a:r>
                    <a:rPr lang="en-GB" sz="2400" i="1" baseline="0" dirty="0" err="1"/>
                    <a:t>gradienten</a:t>
                  </a:r>
                  <a:r>
                    <a:rPr lang="en-GB" sz="2400" baseline="0" dirty="0"/>
                    <a:t> </a:t>
                  </a:r>
                  <a:r>
                    <a:rPr lang="en-GB" sz="2400" baseline="0" dirty="0" err="1"/>
                    <a:t>til</a:t>
                  </a:r>
                  <a:r>
                    <a:rPr lang="en-GB" sz="2400" baseline="0" dirty="0"/>
                    <a:t> </a:t>
                  </a:r>
                  <a:r>
                    <a:rPr lang="en-GB" sz="2400" baseline="0" dirty="0" err="1"/>
                    <a:t>tapsfunksjonen</a:t>
                  </a:r>
                  <a:r>
                    <a:rPr lang="en-GB" sz="2400" dirty="0"/>
                    <a:t> i forhold </a:t>
                  </a:r>
                  <a:r>
                    <a:rPr lang="en-GB" sz="2400" dirty="0" err="1"/>
                    <a:t>til</a:t>
                  </a:r>
                  <a:r>
                    <a:rPr lang="en-GB" sz="2400" dirty="0"/>
                    <a:t> </a:t>
                  </a:r>
                  <a14:m>
                    <m:oMath xmlns:m="http://schemas.openxmlformats.org/officeDocument/2006/math">
                      <m:r>
                        <a:rPr lang="en-GB" sz="2400" b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</m:oMath>
                  </a14:m>
                  <a:r>
                    <a:rPr lang="en-GB" sz="2400" kern="0" dirty="0"/>
                    <a:t> (</a:t>
                  </a:r>
                  <a:r>
                    <a:rPr lang="en-GB" sz="2400" kern="0" dirty="0" err="1"/>
                    <a:t>mer</a:t>
                  </a:r>
                  <a:r>
                    <a:rPr lang="en-GB" sz="2400" kern="0" dirty="0"/>
                    <a:t> om det </a:t>
                  </a:r>
                  <a:r>
                    <a:rPr lang="en-GB" sz="2400" kern="0" dirty="0" err="1"/>
                    <a:t>neste</a:t>
                  </a:r>
                  <a:r>
                    <a:rPr lang="en-GB" sz="2400" kern="0" dirty="0"/>
                    <a:t> uke!).</a:t>
                  </a: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1489302" y="6103080"/>
                  <a:ext cx="7632848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329" t="-5970" r="-664" b="-13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5488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496944" cy="9616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/>
                  <a:t>Vi finner ut hvordan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/>
                  <a:t>-verdiene skal endres med å beregne </a:t>
                </a:r>
                <a:r>
                  <a:rPr lang="en-GB" i="1"/>
                  <a:t>gradienten</a:t>
                </a:r>
                <a:r>
                  <a:rPr lang="en-GB"/>
                  <a:t> av tapsfunksjonen L avhengig av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496944" cy="961636"/>
              </a:xfrm>
              <a:blipFill>
                <a:blip r:embed="rId2"/>
                <a:stretch>
                  <a:fillRect l="-1148" t="-4430" b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35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2713322"/>
            <a:ext cx="5527839" cy="2735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251520" y="5643245"/>
                <a:ext cx="7128792" cy="95410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sz="2800"/>
                  <a:t> har vanligvis mange dimensjoner, slik at gradienten er en </a:t>
                </a:r>
                <a:r>
                  <a:rPr lang="en-GB" sz="2800" i="1"/>
                  <a:t>vector</a:t>
                </a:r>
                <a:r>
                  <a:rPr lang="en-GB" sz="2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GB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51520" y="5643245"/>
                <a:ext cx="7128792" cy="954107"/>
              </a:xfrm>
              <a:prstGeom prst="rect">
                <a:avLst/>
              </a:prstGeom>
              <a:blipFill>
                <a:blip r:embed="rId4"/>
                <a:stretch>
                  <a:fillRect l="-1709" t="-7051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21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36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51520" y="1445278"/>
                <a:ext cx="8352928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/>
                  <a:t>Vi starter med tilferdige verdier for </a:t>
                </a:r>
                <a14:m>
                  <m:oMath xmlns:m="http://schemas.openxmlformats.org/officeDocument/2006/math">
                    <m:r>
                      <a:rPr lang="en-GB" sz="26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sz="2600" b="1" kern="0"/>
              </a:p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/>
                  <a:t>Vi tar en treningseksempel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sz="2600" i="1" ker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6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GB" sz="2600" kern="0"/>
              </a:p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/>
                  <a:t>Vi beregner gradienten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GB" sz="2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m:rPr>
                        <m:sty m:val="p"/>
                      </m:rPr>
                      <a:rPr lang="en-GB" sz="26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GB" sz="2600" kern="0"/>
              </a:p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/>
                  <a:t>Vi endrer deretter </a:t>
                </a:r>
                <a14:m>
                  <m:oMath xmlns:m="http://schemas.openxmlformats.org/officeDocument/2006/math">
                    <m:r>
                      <a:rPr lang="en-GB" sz="26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sz="2600" kern="0"/>
                  <a:t> verdiene med en liten inkrement i den motsatte retningen av gradienten:</a:t>
                </a:r>
              </a:p>
              <a:p>
                <a:pPr marL="38100" indent="0">
                  <a:spcBef>
                    <a:spcPts val="600"/>
                  </a:spcBef>
                  <a:buNone/>
                </a:pPr>
                <a:endParaRPr lang="en-GB" sz="1400" b="1" i="0" ker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  <m:sup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500" b="1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  <m:sup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2500"/>
                        <m:t>−</m:t>
                      </m:r>
                      <m:r>
                        <m:rPr>
                          <m:sty m:val="p"/>
                        </m:rPr>
                        <a:rPr lang="el-GR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m:rPr>
                          <m:nor/>
                        </m:rPr>
                        <a:rPr lang="en-GB" sz="2500" b="0" i="0" smtClean="0"/>
                        <m:t> </m:t>
                      </m:r>
                      <m:sSub>
                        <m:sSubPr>
                          <m:ctrlPr>
                            <a:rPr lang="en-GB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GB" sz="25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50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500" kern="0"/>
              </a:p>
              <a:p>
                <a:pPr marL="38100" indent="0">
                  <a:spcBef>
                    <a:spcPts val="600"/>
                  </a:spcBef>
                  <a:buNone/>
                </a:pPr>
                <a:endParaRPr lang="en-GB" sz="1400" kern="0"/>
              </a:p>
              <a:p>
                <a:pPr marL="552450" indent="-514350">
                  <a:spcBef>
                    <a:spcPts val="600"/>
                  </a:spcBef>
                  <a:buFont typeface="+mj-lt"/>
                  <a:buAutoNum type="arabicPeriod" startAt="5"/>
                </a:pPr>
                <a:r>
                  <a:rPr lang="en-GB" sz="2600" kern="0"/>
                  <a:t> Vi gjentar for alle treningseksemplene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45278"/>
                <a:ext cx="8352928" cy="4114800"/>
              </a:xfrm>
              <a:prstGeom prst="rect">
                <a:avLst/>
              </a:prstGeom>
              <a:blipFill>
                <a:blip r:embed="rId2"/>
                <a:stretch>
                  <a:fillRect l="-219" t="-1333" r="-2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701852" y="4509120"/>
            <a:ext cx="5797052" cy="2088232"/>
            <a:chOff x="2699792" y="4509316"/>
            <a:chExt cx="5797052" cy="2088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 bwMode="white">
                <a:xfrm>
                  <a:off x="2699792" y="5766551"/>
                  <a:ext cx="5797052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baseline="0"/>
                    <a:t>er </a:t>
                  </a:r>
                  <a:r>
                    <a:rPr lang="en-GB" sz="2400" i="1" baseline="0"/>
                    <a:t>læringsraten</a:t>
                  </a:r>
                  <a:r>
                    <a:rPr lang="en-GB" sz="2400" baseline="0"/>
                    <a:t>,</a:t>
                  </a:r>
                  <a:r>
                    <a:rPr lang="en-GB" sz="2400"/>
                    <a:t> og bestemmer størrelsen på “trinnene” ved hver endring </a:t>
                  </a:r>
                  <a:endParaRPr lang="en-GB" sz="2400" baseline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2699792" y="5766551"/>
                  <a:ext cx="579705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577" t="-5147" r="-1682" b="-169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H="1">
              <a:off x="2987824" y="4509316"/>
              <a:ext cx="1078060" cy="1367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54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2D eksempel (animert)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6505067" y="1988840"/>
            <a:ext cx="23762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Vi </a:t>
            </a:r>
            <a:r>
              <a:rPr lang="en-GB" dirty="0" err="1"/>
              <a:t>justerer</a:t>
            </a:r>
            <a:r>
              <a:rPr lang="en-GB" dirty="0"/>
              <a:t> </a:t>
            </a:r>
            <a:r>
              <a:rPr lang="en-GB" dirty="0" err="1"/>
              <a:t>parameterne</a:t>
            </a:r>
            <a:r>
              <a:rPr lang="en-GB" dirty="0"/>
              <a:t> (her w </a:t>
            </a:r>
            <a:r>
              <a:rPr lang="en-GB" dirty="0" err="1"/>
              <a:t>og</a:t>
            </a:r>
            <a:r>
              <a:rPr lang="en-GB" dirty="0"/>
              <a:t> b) </a:t>
            </a:r>
            <a:r>
              <a:rPr lang="en-GB" dirty="0" err="1"/>
              <a:t>stegvis</a:t>
            </a:r>
            <a:r>
              <a:rPr lang="en-GB" dirty="0"/>
              <a:t> ved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bruke</a:t>
            </a:r>
            <a:r>
              <a:rPr lang="en-GB" dirty="0"/>
              <a:t> </a:t>
            </a:r>
            <a:r>
              <a:rPr lang="en-GB" i="1" dirty="0"/>
              <a:t>gradient descent</a:t>
            </a:r>
            <a:r>
              <a:rPr lang="en-GB" dirty="0"/>
              <a:t>, </a:t>
            </a:r>
            <a:r>
              <a:rPr lang="en-GB" dirty="0" err="1"/>
              <a:t>slik</a:t>
            </a:r>
            <a:r>
              <a:rPr lang="en-GB" dirty="0"/>
              <a:t> at vi </a:t>
            </a:r>
            <a:r>
              <a:rPr lang="en-GB" dirty="0" err="1"/>
              <a:t>minimerer</a:t>
            </a:r>
            <a:r>
              <a:rPr lang="en-GB" dirty="0"/>
              <a:t> </a:t>
            </a:r>
            <a:r>
              <a:rPr lang="en-GB" dirty="0" err="1"/>
              <a:t>tapet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treningsett</a:t>
            </a:r>
            <a:r>
              <a:rPr lang="en-GB" dirty="0"/>
              <a:t>.</a:t>
            </a:r>
            <a:endParaRPr lang="en-GB" baseline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85C350B-6FB1-8D46-9ED7-27929544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0" y="1268712"/>
            <a:ext cx="558924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8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Overtrening?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568952" cy="1544960"/>
          </a:xfrm>
        </p:spPr>
        <p:txBody>
          <a:bodyPr/>
          <a:lstStyle/>
          <a:p>
            <a:r>
              <a:rPr lang="en-GB"/>
              <a:t>Overtrening (“overfitting”) er en av de største farene når man trene en maskinlæringsmodell</a:t>
            </a:r>
          </a:p>
          <a:p>
            <a:pPr lvl="1"/>
            <a:r>
              <a:rPr lang="en-GB"/>
              <a:t>Man kan ha “perfekt” klassifisering på treningsett, men elendig ytelse på nye, ukjente datapunkter!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38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0360"/>
            <a:ext cx="3356992" cy="335699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858008" y="3140968"/>
            <a:ext cx="553752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95936" y="3429000"/>
            <a:ext cx="4419872" cy="27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Logistisk regresjon er relativ robust, men kan allikevel overtrenes når antall features er veldig høy</a:t>
            </a:r>
          </a:p>
          <a:p>
            <a:r>
              <a:rPr lang="en-GB" kern="0"/>
              <a:t>Man kan redusere faren for overtrening ved å bruke </a:t>
            </a:r>
            <a:r>
              <a:rPr lang="en-GB" i="1" kern="0"/>
              <a:t>regularisering</a:t>
            </a:r>
          </a:p>
        </p:txBody>
      </p:sp>
    </p:spTree>
    <p:extLst>
      <p:ext uri="{BB962C8B-B14F-4D97-AF65-F5344CB8AC3E}">
        <p14:creationId xmlns:p14="http://schemas.microsoft.com/office/powerpoint/2010/main" val="26267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Overtrening?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64840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Overtrening</a:t>
            </a:r>
            <a:r>
              <a:rPr lang="en-GB" dirty="0"/>
              <a:t> er </a:t>
            </a:r>
            <a:r>
              <a:rPr lang="en-GB" dirty="0" err="1"/>
              <a:t>særlig</a:t>
            </a:r>
            <a:r>
              <a:rPr lang="en-GB" dirty="0"/>
              <a:t> </a:t>
            </a:r>
            <a:r>
              <a:rPr lang="en-GB" dirty="0" err="1"/>
              <a:t>problematisk</a:t>
            </a:r>
            <a:r>
              <a:rPr lang="en-GB" dirty="0"/>
              <a:t> </a:t>
            </a:r>
            <a:r>
              <a:rPr lang="en-GB" dirty="0" err="1"/>
              <a:t>når</a:t>
            </a:r>
            <a:r>
              <a:rPr lang="en-GB" dirty="0"/>
              <a:t> man jobber med </a:t>
            </a:r>
            <a:r>
              <a:rPr lang="en-GB" dirty="0" err="1"/>
              <a:t>små</a:t>
            </a:r>
            <a:r>
              <a:rPr lang="en-GB" dirty="0"/>
              <a:t> </a:t>
            </a:r>
            <a:r>
              <a:rPr lang="en-GB" dirty="0" err="1"/>
              <a:t>datamengder</a:t>
            </a:r>
            <a:endParaRPr lang="en-GB" dirty="0"/>
          </a:p>
          <a:p>
            <a:r>
              <a:rPr lang="en-GB" dirty="0" err="1"/>
              <a:t>Modellen</a:t>
            </a:r>
            <a:r>
              <a:rPr lang="en-GB" dirty="0"/>
              <a:t>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ekstrapolere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observasjoner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84" y="3068960"/>
            <a:ext cx="51762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5976664" cy="411480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Del 1: </a:t>
            </a:r>
            <a:r>
              <a:rPr lang="en-GB" b="1" dirty="0" err="1">
                <a:solidFill>
                  <a:srgbClr val="00B050"/>
                </a:solidFill>
              </a:rPr>
              <a:t>hva</a:t>
            </a:r>
            <a:r>
              <a:rPr lang="en-GB" b="1" dirty="0">
                <a:solidFill>
                  <a:srgbClr val="00B050"/>
                </a:solidFill>
              </a:rPr>
              <a:t> er </a:t>
            </a:r>
            <a:r>
              <a:rPr lang="en-GB" b="1" dirty="0" err="1">
                <a:solidFill>
                  <a:srgbClr val="00B050"/>
                </a:solidFill>
              </a:rPr>
              <a:t>logistisk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regresjon</a:t>
            </a:r>
            <a:r>
              <a:rPr lang="en-GB" b="1" dirty="0">
                <a:solidFill>
                  <a:srgbClr val="00B050"/>
                </a:solidFill>
              </a:rPr>
              <a:t>?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Modell</a:t>
            </a: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Fordeler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og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ulemper</a:t>
            </a:r>
            <a:endParaRPr lang="en-GB" b="1" dirty="0">
              <a:solidFill>
                <a:srgbClr val="00B050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Mer </a:t>
            </a:r>
            <a:r>
              <a:rPr lang="en-GB" b="1" dirty="0" err="1">
                <a:solidFill>
                  <a:srgbClr val="00B050"/>
                </a:solidFill>
              </a:rPr>
              <a:t>enn</a:t>
            </a:r>
            <a:r>
              <a:rPr lang="en-GB" b="1" dirty="0">
                <a:solidFill>
                  <a:srgbClr val="00B050"/>
                </a:solidFill>
              </a:rPr>
              <a:t> to </a:t>
            </a:r>
            <a:r>
              <a:rPr lang="en-GB" b="1" dirty="0" err="1">
                <a:solidFill>
                  <a:srgbClr val="00B050"/>
                </a:solidFill>
              </a:rPr>
              <a:t>klasser</a:t>
            </a:r>
            <a:r>
              <a:rPr lang="en-GB" b="1" dirty="0">
                <a:solidFill>
                  <a:srgbClr val="00B050"/>
                </a:solidFill>
              </a:rPr>
              <a:t>?</a:t>
            </a:r>
          </a:p>
          <a:p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Del 2: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hvordan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lærer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man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en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logistisk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regresjonsmodell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ut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fra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data?</a:t>
            </a:r>
          </a:p>
          <a:p>
            <a:pPr lvl="1"/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Trening</a:t>
            </a:r>
            <a:endParaRPr lang="en-GB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+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mer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om det </a:t>
            </a:r>
            <a:r>
              <a:rPr lang="en-GB" dirty="0" err="1">
                <a:solidFill>
                  <a:schemeClr val="bg2">
                    <a:lumMod val="85000"/>
                  </a:schemeClr>
                </a:solidFill>
              </a:rPr>
              <a:t>neste</a:t>
            </a:r>
            <a:r>
              <a:rPr lang="en-GB" dirty="0">
                <a:solidFill>
                  <a:schemeClr val="bg2">
                    <a:lumMod val="85000"/>
                  </a:schemeClr>
                </a:solidFill>
              </a:rPr>
              <a:t> uke!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29432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Overtrening?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829425" cy="2905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3279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Regularisering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7848872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Det </a:t>
            </a:r>
            <a:r>
              <a:rPr lang="en-GB" dirty="0" err="1"/>
              <a:t>finnes</a:t>
            </a:r>
            <a:r>
              <a:rPr lang="en-GB" dirty="0"/>
              <a:t> mange </a:t>
            </a:r>
            <a:r>
              <a:rPr lang="en-GB" dirty="0" err="1"/>
              <a:t>regulariseringsmetoder</a:t>
            </a:r>
            <a:r>
              <a:rPr lang="en-GB" dirty="0"/>
              <a:t>, men de </a:t>
            </a:r>
            <a:r>
              <a:rPr lang="en-GB" dirty="0" err="1"/>
              <a:t>fungerer</a:t>
            </a:r>
            <a:r>
              <a:rPr lang="en-GB" dirty="0"/>
              <a:t> </a:t>
            </a:r>
            <a:r>
              <a:rPr lang="en-GB" dirty="0" err="1"/>
              <a:t>ofte</a:t>
            </a:r>
            <a:r>
              <a:rPr lang="en-GB" dirty="0"/>
              <a:t> ved </a:t>
            </a:r>
            <a:r>
              <a:rPr lang="en-GB" dirty="0" err="1"/>
              <a:t>å</a:t>
            </a:r>
            <a:r>
              <a:rPr lang="en-GB" dirty="0"/>
              <a:t> “</a:t>
            </a:r>
            <a:r>
              <a:rPr lang="en-GB" dirty="0" err="1"/>
              <a:t>straffe</a:t>
            </a:r>
            <a:r>
              <a:rPr lang="en-GB" dirty="0"/>
              <a:t>” modeller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gir</a:t>
            </a:r>
            <a:r>
              <a:rPr lang="en-GB" dirty="0"/>
              <a:t> for </a:t>
            </a:r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vekt</a:t>
            </a:r>
            <a:r>
              <a:rPr lang="en-GB" dirty="0"/>
              <a:t> (</a:t>
            </a:r>
            <a:r>
              <a:rPr lang="en-GB" dirty="0" err="1"/>
              <a:t>positiv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negativ</a:t>
            </a:r>
            <a:r>
              <a:rPr lang="en-GB" dirty="0"/>
              <a:t>)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enkelte</a:t>
            </a:r>
            <a:r>
              <a:rPr lang="en-GB" dirty="0"/>
              <a:t> features: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41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786021" y="3038861"/>
                <a:ext cx="6876819" cy="1225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acc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baseline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GB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GB" sz="2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</m:d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86021" y="3038861"/>
                <a:ext cx="6876819" cy="1225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170854" y="2962302"/>
            <a:ext cx="1380504" cy="140280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36296" y="3934161"/>
            <a:ext cx="0" cy="751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 bwMode="white">
          <a:xfrm>
            <a:off x="4752020" y="4685137"/>
            <a:ext cx="49685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Vi “</a:t>
            </a:r>
            <a:r>
              <a:rPr lang="en-GB" sz="2800" baseline="0" dirty="0" err="1"/>
              <a:t>straffer</a:t>
            </a:r>
            <a:r>
              <a:rPr lang="en-GB" sz="2800" baseline="0" dirty="0"/>
              <a:t>” modeller med </a:t>
            </a:r>
            <a:r>
              <a:rPr lang="en-GB" sz="2800" baseline="0" dirty="0" err="1"/>
              <a:t>høye</a:t>
            </a:r>
            <a:r>
              <a:rPr lang="en-GB" sz="2800" baseline="0" dirty="0"/>
              <a:t> </a:t>
            </a:r>
            <a:r>
              <a:rPr lang="en-GB" sz="2800" baseline="0" dirty="0" err="1"/>
              <a:t>parameterverdier</a:t>
            </a:r>
            <a:endParaRPr lang="en-GB" sz="2800" baseline="0" dirty="0"/>
          </a:p>
        </p:txBody>
      </p:sp>
      <p:sp>
        <p:nvSpPr>
          <p:cNvPr id="11" name="TextBox 10"/>
          <p:cNvSpPr txBox="1"/>
          <p:nvPr/>
        </p:nvSpPr>
        <p:spPr bwMode="white">
          <a:xfrm>
            <a:off x="1403648" y="5961503"/>
            <a:ext cx="6984776" cy="52322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Metoden</a:t>
            </a:r>
            <a:r>
              <a:rPr lang="en-GB" sz="2800"/>
              <a:t> ovenfor er kalt L2-regularisering</a:t>
            </a:r>
            <a:endParaRPr lang="en-GB" sz="2800" baseline="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779912" y="3789040"/>
            <a:ext cx="252028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 bwMode="white">
          <a:xfrm>
            <a:off x="683568" y="4844709"/>
            <a:ext cx="4032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Regulariseringsstyrke</a:t>
            </a:r>
            <a:endParaRPr lang="en-GB" sz="2800" baseline="0" dirty="0"/>
          </a:p>
        </p:txBody>
      </p:sp>
    </p:spTree>
    <p:extLst>
      <p:ext uri="{BB962C8B-B14F-4D97-AF65-F5344CB8AC3E}">
        <p14:creationId xmlns:p14="http://schemas.microsoft.com/office/powerpoint/2010/main" val="999636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A371F-21AC-AC46-8853-315A483B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Regularisering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92B8AC-FC4E-CD4E-88C4-C7970B85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Spørsmål</a:t>
            </a:r>
            <a:r>
              <a:rPr lang="nb-NO" dirty="0"/>
              <a:t>: etter din mening, hvorfor bidrar </a:t>
            </a:r>
            <a:r>
              <a:rPr lang="nb-NO" dirty="0" err="1"/>
              <a:t>regulariseringsmetoder</a:t>
            </a:r>
            <a:r>
              <a:rPr lang="nb-NO" dirty="0"/>
              <a:t> (slik som L2-regularisering) til å redusere risiko for overtrening?</a:t>
            </a:r>
          </a:p>
          <a:p>
            <a:pPr lvl="1"/>
            <a:r>
              <a:rPr lang="nb-NO" dirty="0">
                <a:solidFill>
                  <a:srgbClr val="00B050"/>
                </a:solidFill>
              </a:rPr>
              <a:t>Svar på </a:t>
            </a:r>
            <a:r>
              <a:rPr lang="nb-NO" dirty="0" err="1">
                <a:solidFill>
                  <a:srgbClr val="00B050"/>
                </a:solidFill>
              </a:rPr>
              <a:t>mentimeter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7CBC1D-F32B-814D-99F7-8E613FD3E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42</a:t>
            </a:fld>
            <a:endParaRPr lang="en-GB" noProof="0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1D497B50-B47C-0043-9301-CB1C61F9A3DE}"/>
              </a:ext>
            </a:extLst>
          </p:cNvPr>
          <p:cNvSpPr/>
          <p:nvPr/>
        </p:nvSpPr>
        <p:spPr bwMode="auto">
          <a:xfrm>
            <a:off x="539552" y="3789040"/>
            <a:ext cx="7260020" cy="216024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C81D1-6DCE-7348-A442-BD4A954F5B4C}"/>
                  </a:ext>
                </a:extLst>
              </p:cNvPr>
              <p:cNvSpPr txBox="1"/>
              <p:nvPr/>
            </p:nvSpPr>
            <p:spPr bwMode="white">
              <a:xfrm>
                <a:off x="922753" y="4508241"/>
                <a:ext cx="6876819" cy="1225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acc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baseline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GB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GB" sz="2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</m:d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C81D1-6DCE-7348-A442-BD4A954F5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922753" y="4508241"/>
                <a:ext cx="6876819" cy="1225015"/>
              </a:xfrm>
              <a:prstGeom prst="rect">
                <a:avLst/>
              </a:prstGeom>
              <a:blipFill>
                <a:blip r:embed="rId2"/>
                <a:stretch>
                  <a:fillRect t="-116667" r="-3882" b="-17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84BBF120-1FC7-3F41-94EA-8CE49C715FBC}"/>
              </a:ext>
            </a:extLst>
          </p:cNvPr>
          <p:cNvSpPr txBox="1"/>
          <p:nvPr/>
        </p:nvSpPr>
        <p:spPr bwMode="white">
          <a:xfrm>
            <a:off x="922753" y="3927101"/>
            <a:ext cx="4032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L2-regularisering: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CD7F9D-4530-9C4A-A57F-5BF9EF6D8173}"/>
              </a:ext>
            </a:extLst>
          </p:cNvPr>
          <p:cNvSpPr/>
          <p:nvPr/>
        </p:nvSpPr>
        <p:spPr bwMode="auto">
          <a:xfrm>
            <a:off x="6285583" y="4363489"/>
            <a:ext cx="1380504" cy="140280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72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Forklarbarhet</a:t>
            </a:r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352928" cy="4641304"/>
              </a:xfrm>
            </p:spPr>
            <p:txBody>
              <a:bodyPr/>
              <a:lstStyle/>
              <a:p>
                <a:r>
                  <a:rPr lang="en-GB"/>
                  <a:t>Tilbake til hovedformelen:</a:t>
                </a:r>
              </a:p>
              <a:p>
                <a:endParaRPr lang="en-GB" sz="1200"/>
              </a:p>
              <a:p>
                <a:endParaRPr lang="en-GB"/>
              </a:p>
              <a:p>
                <a:r>
                  <a:rPr lang="en-GB"/>
                  <a:t>La oss anta vi har trent modellen på et dataset            (=estimert gode verdier for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GB"/>
                  <a:t> og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/>
                  <a:t>) </a:t>
                </a:r>
              </a:p>
              <a:p>
                <a:r>
                  <a:rPr lang="en-GB"/>
                  <a:t>Vi ønsker å </a:t>
                </a:r>
                <a:r>
                  <a:rPr lang="en-GB" b="1"/>
                  <a:t>forstå</a:t>
                </a:r>
                <a:r>
                  <a:rPr lang="en-GB"/>
                  <a:t> hva modellen har “lært”</a:t>
                </a:r>
              </a:p>
              <a:p>
                <a:r>
                  <a:rPr lang="en-GB"/>
                  <a:t>Stadig viktigere å utvikle “transparente” AI-modeller</a:t>
                </a:r>
              </a:p>
              <a:p>
                <a:pPr lvl="1"/>
                <a:r>
                  <a:rPr lang="en-GB"/>
                  <a:t>GDPR: retten til forklaring ved automatiserte avgjørelser</a:t>
                </a:r>
              </a:p>
              <a:p>
                <a:pPr lvl="1"/>
                <a:r>
                  <a:rPr lang="en-GB"/>
                  <a:t>Avdekke mulige skjevheter (</a:t>
                </a:r>
                <a:r>
                  <a:rPr lang="en-GB" i="1"/>
                  <a:t>bias</a:t>
                </a:r>
                <a:r>
                  <a:rPr lang="en-GB"/>
                  <a:t>) i modellen</a:t>
                </a:r>
              </a:p>
              <a:p>
                <a:pPr lvl="1"/>
                <a:endParaRPr lang="en-GB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352928" cy="4641304"/>
              </a:xfrm>
              <a:blipFill>
                <a:blip r:embed="rId2"/>
                <a:stretch>
                  <a:fillRect l="-584" t="-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43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2411760" y="2204864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411760" y="2204864"/>
                <a:ext cx="2457211" cy="438582"/>
              </a:xfrm>
              <a:prstGeom prst="rect">
                <a:avLst/>
              </a:prstGeom>
              <a:blipFill>
                <a:blip r:embed="rId3"/>
                <a:stretch>
                  <a:fillRect l="-248" t="-23611" r="-8437" b="-47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92" y="395951"/>
            <a:ext cx="3421300" cy="21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6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Forklarbarhet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30739"/>
            <a:ext cx="4968552" cy="981365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en-GB" b="1"/>
              <a:t>Eksempel</a:t>
            </a:r>
            <a:r>
              <a:rPr lang="en-GB"/>
              <a:t>: forskere utviklet en maskinlæringsmodell som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/>
              <a:t>skiller mellom ulv og husky: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44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3309068" y="6191726"/>
            <a:ext cx="5684553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>
                <a:solidFill>
                  <a:srgbClr val="C00000"/>
                </a:solidFill>
                <a:latin typeface="Arial" panose="020B0604020202020204" pitchFamily="34" charset="0"/>
              </a:rPr>
              <a:t>[Ribeiro et al. (2016). " Why should i trust you?" Explaining the predictions of any classifier. </a:t>
            </a:r>
            <a:r>
              <a:rPr lang="en-GB" sz="1400" i="1">
                <a:solidFill>
                  <a:srgbClr val="C00000"/>
                </a:solidFill>
                <a:latin typeface="Arial" panose="020B0604020202020204" pitchFamily="34" charset="0"/>
              </a:rPr>
              <a:t>In Proceedings of SIGKDD</a:t>
            </a:r>
            <a:r>
              <a:rPr lang="en-GB" sz="1400">
                <a:solidFill>
                  <a:srgbClr val="C00000"/>
                </a:solidFill>
                <a:latin typeface="Arial" panose="020B0604020202020204" pitchFamily="34" charset="0"/>
              </a:rPr>
              <a:t>.]</a:t>
            </a:r>
            <a:endParaRPr lang="en-GB" sz="14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9" y="1479603"/>
            <a:ext cx="4781661" cy="29374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211960" y="721421"/>
            <a:ext cx="360040" cy="730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179512" y="4417051"/>
            <a:ext cx="8814109" cy="2296609"/>
            <a:chOff x="179512" y="4417051"/>
            <a:chExt cx="8814109" cy="22966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941168"/>
              <a:ext cx="3571772" cy="17724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white">
            <a:xfrm>
              <a:off x="3861817" y="4417051"/>
              <a:ext cx="5131804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2400"/>
                <a:t>Når de prøvde å “tolke” modellen oppdaget de at modellen ignorerte dyret fullstendig  og fokuserte kun på forekomst av snø I bakgrunnen!</a:t>
              </a:r>
              <a:endParaRPr lang="en-GB" sz="2400" baseline="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635896" y="4725144"/>
              <a:ext cx="648072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644008" y="1844824"/>
            <a:ext cx="4499992" cy="1569660"/>
            <a:chOff x="4644008" y="1844824"/>
            <a:chExt cx="4499992" cy="1569660"/>
          </a:xfrm>
        </p:grpSpPr>
        <p:sp>
          <p:nvSpPr>
            <p:cNvPr id="10" name="TextBox 9"/>
            <p:cNvSpPr txBox="1"/>
            <p:nvPr/>
          </p:nvSpPr>
          <p:spPr bwMode="white">
            <a:xfrm>
              <a:off x="5806602" y="1844824"/>
              <a:ext cx="3337398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/>
                <a:t>Den fungerte bra på treningsett, men de oppdaget noen rare feilklassifiseringer</a:t>
              </a:r>
              <a:endParaRPr lang="en-GB" sz="2400" baseline="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644008" y="2906034"/>
              <a:ext cx="1162594" cy="430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464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Forklarbarhet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183784"/>
                <a:ext cx="8640960" cy="3455016"/>
              </a:xfrm>
            </p:spPr>
            <p:txBody>
              <a:bodyPr/>
              <a:lstStyle/>
              <a:p>
                <a:r>
                  <a:rPr lang="en-GB"/>
                  <a:t>Logistisk regresjon er heldigvis (relativt) lett å tolke</a:t>
                </a:r>
              </a:p>
              <a:p>
                <a:r>
                  <a:rPr lang="en-GB"/>
                  <a:t>For hver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/>
                  <a:t> og tilsvarende vekt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0"/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/>
                  <a:t>Hvis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er positiv </a:t>
                </a:r>
                <a:r>
                  <a:rPr lang="en-GB">
                    <a:sym typeface="Wingdings" panose="05000000000000000000" pitchFamily="2" charset="2"/>
                  </a:rPr>
                  <a:t></a:t>
                </a:r>
                <a:r>
                  <a:rPr lang="en-GB"/>
                  <a:t> </a:t>
                </a:r>
                <a:r>
                  <a:rPr lang="en-GB" i="1"/>
                  <a:t>positiv</a:t>
                </a:r>
                <a:r>
                  <a:rPr lang="en-GB"/>
                  <a:t> effect av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på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/>
                  <a:t>                    (dvs. at P(y=1|x) øker i samsvar 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)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/>
                  <a:t>Hvis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er negativ </a:t>
                </a:r>
                <a:r>
                  <a:rPr lang="en-GB">
                    <a:sym typeface="Wingdings" panose="05000000000000000000" pitchFamily="2" charset="2"/>
                  </a:rPr>
                  <a:t> </a:t>
                </a:r>
                <a:r>
                  <a:rPr lang="en-GB"/>
                  <a:t> </a:t>
                </a:r>
                <a:r>
                  <a:rPr lang="en-GB" i="1"/>
                  <a:t>negativ</a:t>
                </a:r>
                <a:r>
                  <a:rPr lang="en-GB"/>
                  <a:t> effekt av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på y                  (dvs. at P(y=1|x) minsker i samsvar 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)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/>
                  <a:t>Hvis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er null </a:t>
                </a:r>
                <a:r>
                  <a:rPr lang="en-GB">
                    <a:sym typeface="Wingdings" panose="05000000000000000000" pitchFamily="2" charset="2"/>
                  </a:rPr>
                  <a:t></a:t>
                </a:r>
                <a:r>
                  <a:rPr lang="en-GB"/>
                  <a:t> ingen effect av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(kan forkastes)</a:t>
                </a:r>
              </a:p>
              <a:p>
                <a:r>
                  <a:rPr lang="en-GB"/>
                  <a:t>Jo </a:t>
                </a:r>
                <a:r>
                  <a:rPr lang="en-GB" i="1"/>
                  <a:t>større</a:t>
                </a:r>
                <a:r>
                  <a:rPr lang="en-GB"/>
                  <a:t> verdien (+ eller -), jo </a:t>
                </a:r>
                <a:r>
                  <a:rPr lang="en-GB" i="1"/>
                  <a:t>større</a:t>
                </a:r>
                <a:r>
                  <a:rPr lang="en-GB"/>
                  <a:t> effekten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183784"/>
                <a:ext cx="8640960" cy="3455016"/>
              </a:xfrm>
              <a:blipFill>
                <a:blip r:embed="rId2"/>
                <a:stretch>
                  <a:fillRect l="-564" t="-1235" b="-18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45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2915816" y="1506957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915816" y="1506957"/>
                <a:ext cx="2457211" cy="438582"/>
              </a:xfrm>
              <a:prstGeom prst="rect">
                <a:avLst/>
              </a:prstGeom>
              <a:blipFill>
                <a:blip r:embed="rId3"/>
                <a:stretch>
                  <a:fillRect t="-23611" r="-8685" b="-48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43A292-C0B6-C443-ADFC-464BADD8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Forklarbarhet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D0812F-155F-1043-B807-B311070B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784976" cy="4114800"/>
          </a:xfrm>
        </p:spPr>
        <p:txBody>
          <a:bodyPr/>
          <a:lstStyle/>
          <a:p>
            <a:r>
              <a:rPr lang="nb-NO" dirty="0"/>
              <a:t>Ta igjen vår logistisk regresjonsmodell                                           som predikerte om en bolig var på                                østkant eller vestkant ut fra antall kvm og pris</a:t>
            </a:r>
          </a:p>
          <a:p>
            <a:r>
              <a:rPr lang="nb-NO" dirty="0"/>
              <a:t>Utfra vår treningsdata (og etter omskalering) finner vi at </a:t>
            </a:r>
            <a:r>
              <a:rPr lang="nb-NO" dirty="0" err="1"/>
              <a:t>w</a:t>
            </a:r>
            <a:r>
              <a:rPr lang="nb-NO" baseline="-25000" dirty="0" err="1"/>
              <a:t>kvm</a:t>
            </a:r>
            <a:r>
              <a:rPr lang="nb-NO" dirty="0"/>
              <a:t>=-0.79, </a:t>
            </a:r>
            <a:r>
              <a:rPr lang="nb-NO" dirty="0" err="1"/>
              <a:t>w</a:t>
            </a:r>
            <a:r>
              <a:rPr lang="nb-NO" baseline="-25000" dirty="0" err="1"/>
              <a:t>pris</a:t>
            </a:r>
            <a:r>
              <a:rPr lang="nb-NO" dirty="0"/>
              <a:t>=0.83 og b=-0.49</a:t>
            </a:r>
          </a:p>
          <a:p>
            <a:r>
              <a:rPr lang="nb-NO" b="1" dirty="0"/>
              <a:t>Spørsmål</a:t>
            </a:r>
            <a:r>
              <a:rPr lang="nb-NO" dirty="0"/>
              <a:t>: i følge modellen, hvordan påvirker antall kvm og pris sannsynligheten til å holde på østkant eller vestkant?</a:t>
            </a:r>
          </a:p>
          <a:p>
            <a:pPr lvl="1"/>
            <a:r>
              <a:rPr lang="nb-NO" dirty="0">
                <a:solidFill>
                  <a:srgbClr val="00B050"/>
                </a:solidFill>
              </a:rPr>
              <a:t>Svar på </a:t>
            </a:r>
            <a:r>
              <a:rPr lang="nb-NO" dirty="0" err="1">
                <a:solidFill>
                  <a:srgbClr val="00B050"/>
                </a:solidFill>
              </a:rPr>
              <a:t>Mentimeter</a:t>
            </a:r>
            <a:endParaRPr lang="nb-NO" dirty="0">
              <a:solidFill>
                <a:srgbClr val="00B050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B93850-235D-8B4E-A7EE-E459BD63C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46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E53CD-F1E6-2D4C-99AF-6003C02EB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8520"/>
          <a:stretch/>
        </p:blipFill>
        <p:spPr>
          <a:xfrm>
            <a:off x="6104413" y="224885"/>
            <a:ext cx="2818960" cy="1907971"/>
          </a:xfrm>
          <a:prstGeom prst="rect">
            <a:avLst/>
          </a:prstGeom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DC8768BE-6F08-384E-AF9D-219696183CB4}"/>
              </a:ext>
            </a:extLst>
          </p:cNvPr>
          <p:cNvGrpSpPr/>
          <p:nvPr/>
        </p:nvGrpSpPr>
        <p:grpSpPr>
          <a:xfrm>
            <a:off x="1403648" y="3212976"/>
            <a:ext cx="7457301" cy="3312368"/>
            <a:chOff x="1453314" y="3212976"/>
            <a:chExt cx="7457301" cy="3312368"/>
          </a:xfrm>
        </p:grpSpPr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9F09B68A-CEF5-254F-97DB-DEE6079B44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08104" y="3212976"/>
              <a:ext cx="0" cy="1872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40225779-5B47-D746-AB0A-EE1E18366D15}"/>
                </a:ext>
              </a:extLst>
            </p:cNvPr>
            <p:cNvSpPr txBox="1"/>
            <p:nvPr/>
          </p:nvSpPr>
          <p:spPr bwMode="white">
            <a:xfrm>
              <a:off x="1453314" y="5201905"/>
              <a:ext cx="7457301" cy="13234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dirty="0"/>
                <a:t>Vi må </a:t>
              </a:r>
              <a:r>
                <a:rPr lang="nb-NO" dirty="0" err="1"/>
                <a:t>omskalere</a:t>
              </a:r>
              <a:r>
                <a:rPr lang="nb-NO" dirty="0"/>
                <a:t> de to variablene siden de</a:t>
              </a:r>
              <a:r>
                <a:rPr lang="nb-NO" baseline="0" dirty="0"/>
                <a:t> har veldig forskjellige verdiområde (30-150 for kvm, 2.5-13 M for pris)</a:t>
              </a:r>
            </a:p>
            <a:p>
              <a:r>
                <a:rPr lang="nb-NO" b="1" dirty="0"/>
                <a:t>Viktig tips</a:t>
              </a:r>
              <a:r>
                <a:rPr lang="nb-NO" dirty="0"/>
                <a:t>: det er alltid en god idé å </a:t>
              </a:r>
              <a:r>
                <a:rPr lang="nb-NO" dirty="0" err="1"/>
                <a:t>omskalere</a:t>
              </a:r>
              <a:r>
                <a:rPr lang="nb-NO" dirty="0"/>
                <a:t> variabler                        (i </a:t>
              </a:r>
              <a:r>
                <a:rPr lang="nb-NO" dirty="0" err="1"/>
                <a:t>scikit-learn</a:t>
              </a:r>
              <a:r>
                <a:rPr lang="nb-NO" dirty="0"/>
                <a:t>: </a:t>
              </a:r>
              <a:r>
                <a:rPr lang="nb-NO" sz="1800" dirty="0" err="1">
                  <a:latin typeface="Courier" pitchFamily="2" charset="0"/>
                </a:rPr>
                <a:t>StandardScaler</a:t>
              </a:r>
              <a:r>
                <a:rPr lang="nb-NO" dirty="0">
                  <a:latin typeface="+mj-lt"/>
                </a:rPr>
                <a:t> eller </a:t>
              </a:r>
              <a:r>
                <a:rPr lang="nb-NO" sz="1800" dirty="0" err="1">
                  <a:latin typeface="Courier" pitchFamily="2" charset="0"/>
                </a:rPr>
                <a:t>QuantileTransformer</a:t>
              </a:r>
              <a:r>
                <a:rPr lang="nb-NO" dirty="0"/>
                <a:t>)</a:t>
              </a:r>
              <a:endParaRPr lang="nb-NO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2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Oppsummering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47</a:t>
            </a:fld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996952"/>
            <a:ext cx="8640960" cy="2883991"/>
          </a:xfrm>
        </p:spPr>
        <p:txBody>
          <a:bodyPr/>
          <a:lstStyle/>
          <a:p>
            <a:r>
              <a:rPr lang="en-GB" b="1" dirty="0" err="1"/>
              <a:t>Logistisk</a:t>
            </a:r>
            <a:r>
              <a:rPr lang="en-GB" b="1" dirty="0"/>
              <a:t> </a:t>
            </a:r>
            <a:r>
              <a:rPr lang="en-GB" b="1" dirty="0" err="1"/>
              <a:t>regresjon</a:t>
            </a:r>
            <a:r>
              <a:rPr lang="en-GB" dirty="0"/>
              <a:t>: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lineær</a:t>
            </a:r>
            <a:r>
              <a:rPr lang="en-GB" dirty="0"/>
              <a:t>, </a:t>
            </a:r>
            <a:r>
              <a:rPr lang="en-GB" dirty="0" err="1"/>
              <a:t>probabilistisk</a:t>
            </a:r>
            <a:r>
              <a:rPr lang="en-GB" dirty="0"/>
              <a:t> </a:t>
            </a:r>
            <a:r>
              <a:rPr lang="en-GB" dirty="0" err="1"/>
              <a:t>klassifikasjonsmodell</a:t>
            </a:r>
            <a:endParaRPr lang="en-GB" dirty="0"/>
          </a:p>
          <a:p>
            <a:pPr lvl="1"/>
            <a:r>
              <a:rPr lang="en-GB" dirty="0" err="1"/>
              <a:t>Binær</a:t>
            </a:r>
            <a:r>
              <a:rPr lang="en-GB" dirty="0"/>
              <a:t> (med sigmoid) </a:t>
            </a:r>
            <a:r>
              <a:rPr lang="en-GB" dirty="0" err="1"/>
              <a:t>eller</a:t>
            </a:r>
            <a:r>
              <a:rPr lang="en-GB" dirty="0"/>
              <a:t> multi-</a:t>
            </a:r>
            <a:r>
              <a:rPr lang="en-GB" dirty="0" err="1"/>
              <a:t>klasse</a:t>
            </a:r>
            <a:r>
              <a:rPr lang="en-GB" dirty="0"/>
              <a:t> (med </a:t>
            </a:r>
            <a:r>
              <a:rPr lang="en-GB" dirty="0" err="1"/>
              <a:t>softmax</a:t>
            </a:r>
            <a:r>
              <a:rPr lang="en-GB" dirty="0"/>
              <a:t>)</a:t>
            </a:r>
          </a:p>
          <a:p>
            <a:r>
              <a:rPr lang="en-GB" dirty="0" err="1"/>
              <a:t>Hører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de </a:t>
            </a:r>
            <a:r>
              <a:rPr lang="en-GB" dirty="0" err="1"/>
              <a:t>viktiste</a:t>
            </a:r>
            <a:r>
              <a:rPr lang="en-GB" dirty="0"/>
              <a:t> </a:t>
            </a:r>
            <a:r>
              <a:rPr lang="en-GB" dirty="0" err="1"/>
              <a:t>verktøyene</a:t>
            </a:r>
            <a:r>
              <a:rPr lang="en-GB" dirty="0"/>
              <a:t> i </a:t>
            </a:r>
            <a:r>
              <a:rPr lang="en-GB" dirty="0" err="1"/>
              <a:t>språkteknologi</a:t>
            </a:r>
            <a:endParaRPr lang="en-GB" dirty="0"/>
          </a:p>
          <a:p>
            <a:pPr lvl="1"/>
            <a:r>
              <a:rPr lang="en-GB" dirty="0" err="1"/>
              <a:t>Pålitelig</a:t>
            </a:r>
            <a:r>
              <a:rPr lang="en-GB" dirty="0"/>
              <a:t>, </a:t>
            </a:r>
            <a:r>
              <a:rPr lang="en-GB" dirty="0" err="1"/>
              <a:t>rask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trene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forklarbar</a:t>
            </a:r>
            <a:endParaRPr lang="en-GB" dirty="0"/>
          </a:p>
          <a:p>
            <a:pPr lvl="1"/>
            <a:r>
              <a:rPr lang="en-GB" dirty="0"/>
              <a:t>Men </a:t>
            </a:r>
            <a:r>
              <a:rPr lang="en-GB" dirty="0" err="1"/>
              <a:t>begrenset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lineære</a:t>
            </a:r>
            <a:r>
              <a:rPr lang="en-GB" dirty="0"/>
              <a:t> </a:t>
            </a:r>
            <a:r>
              <a:rPr lang="en-GB" dirty="0" err="1"/>
              <a:t>kombinasjoner</a:t>
            </a:r>
            <a:r>
              <a:rPr lang="en-GB" dirty="0"/>
              <a:t> –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lære</a:t>
            </a:r>
            <a:r>
              <a:rPr lang="en-GB" dirty="0"/>
              <a:t> </a:t>
            </a:r>
            <a:r>
              <a:rPr lang="en-GB" dirty="0" err="1"/>
              <a:t>komplekse</a:t>
            </a:r>
            <a:r>
              <a:rPr lang="en-GB" dirty="0"/>
              <a:t> </a:t>
            </a:r>
            <a:r>
              <a:rPr lang="en-GB" dirty="0" err="1"/>
              <a:t>interaksjoner</a:t>
            </a:r>
            <a:r>
              <a:rPr lang="en-GB" dirty="0"/>
              <a:t> </a:t>
            </a:r>
            <a:r>
              <a:rPr lang="en-GB" dirty="0" err="1"/>
              <a:t>mellom</a:t>
            </a:r>
            <a:r>
              <a:rPr lang="en-GB" dirty="0"/>
              <a:t> features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096"/>
            <a:ext cx="4230996" cy="23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37" y="1412776"/>
            <a:ext cx="5472608" cy="504056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= en </a:t>
            </a:r>
            <a:r>
              <a:rPr lang="nb-NO" u="sng"/>
              <a:t>klassifikasjon</a:t>
            </a:r>
            <a:r>
              <a:rPr lang="nb-NO"/>
              <a:t>smodell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467544" y="4595610"/>
            <a:ext cx="20882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Input </a:t>
            </a:r>
            <a:r>
              <a:rPr lang="en-GB" sz="2800" b="1" baseline="0"/>
              <a:t>X</a:t>
            </a:r>
          </a:p>
          <a:p>
            <a:endParaRPr lang="en-GB" sz="600"/>
          </a:p>
          <a:p>
            <a:r>
              <a:rPr lang="en-GB" sz="2800"/>
              <a:t>(</a:t>
            </a:r>
            <a:r>
              <a:rPr lang="en-GB" sz="2800" err="1"/>
              <a:t>f.eks</a:t>
            </a:r>
            <a:r>
              <a:rPr lang="en-GB" sz="2800"/>
              <a:t>. et </a:t>
            </a:r>
            <a:r>
              <a:rPr lang="en-GB" sz="2800" err="1"/>
              <a:t>dokument</a:t>
            </a:r>
            <a:r>
              <a:rPr lang="en-GB" sz="2800"/>
              <a:t>)</a:t>
            </a:r>
            <a:endParaRPr lang="en-GB" sz="2800" baseline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1055"/>
            <a:ext cx="1279029" cy="12790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195736" y="3330569"/>
            <a:ext cx="288032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 bwMode="white">
          <a:xfrm>
            <a:off x="5608780" y="4595610"/>
            <a:ext cx="20882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Output </a:t>
            </a:r>
            <a:r>
              <a:rPr lang="en-GB" sz="2800" b="1" baseline="0"/>
              <a:t>Y</a:t>
            </a:r>
          </a:p>
          <a:p>
            <a:endParaRPr lang="en-GB" sz="600"/>
          </a:p>
          <a:p>
            <a:r>
              <a:rPr lang="en-GB" sz="2800"/>
              <a:t>(</a:t>
            </a:r>
            <a:r>
              <a:rPr lang="en-GB" sz="2800" err="1"/>
              <a:t>f.eks</a:t>
            </a:r>
            <a:r>
              <a:rPr lang="en-GB" sz="2800"/>
              <a:t>.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kategori</a:t>
            </a:r>
            <a:r>
              <a:rPr lang="en-GB" sz="2800"/>
              <a:t>)</a:t>
            </a:r>
            <a:endParaRPr lang="en-GB" sz="2800" baseline="0"/>
          </a:p>
        </p:txBody>
      </p:sp>
      <p:grpSp>
        <p:nvGrpSpPr>
          <p:cNvPr id="20" name="Group 19"/>
          <p:cNvGrpSpPr/>
          <p:nvPr/>
        </p:nvGrpSpPr>
        <p:grpSpPr>
          <a:xfrm>
            <a:off x="5236135" y="2159680"/>
            <a:ext cx="3262769" cy="2341777"/>
            <a:chOff x="5476045" y="2235597"/>
            <a:chExt cx="3262769" cy="23417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045" y="2235597"/>
              <a:ext cx="1162621" cy="116262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121" y="3276320"/>
              <a:ext cx="1052736" cy="10527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6296" y="2247813"/>
              <a:ext cx="972650" cy="108923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white">
            <a:xfrm>
              <a:off x="5663331" y="3242910"/>
              <a:ext cx="10801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sport</a:t>
              </a:r>
              <a:endParaRPr lang="en-GB" baseline="0" dirty="0"/>
            </a:p>
          </p:txBody>
        </p:sp>
        <p:sp>
          <p:nvSpPr>
            <p:cNvPr id="17" name="TextBox 16"/>
            <p:cNvSpPr txBox="1"/>
            <p:nvPr/>
          </p:nvSpPr>
          <p:spPr bwMode="white">
            <a:xfrm>
              <a:off x="6277260" y="4177264"/>
              <a:ext cx="15248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vitenskap</a:t>
              </a:r>
              <a:endParaRPr lang="en-GB" baseline="0" dirty="0"/>
            </a:p>
          </p:txBody>
        </p:sp>
        <p:sp>
          <p:nvSpPr>
            <p:cNvPr id="18" name="TextBox 17"/>
            <p:cNvSpPr txBox="1"/>
            <p:nvPr/>
          </p:nvSpPr>
          <p:spPr bwMode="white">
            <a:xfrm>
              <a:off x="7213921" y="3340345"/>
              <a:ext cx="15248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politikk</a:t>
              </a:r>
              <a:endParaRPr lang="en-GB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922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Logistisk regresjon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79029" cy="12790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2267744" y="2340322"/>
            <a:ext cx="288032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5308143" y="1169433"/>
            <a:ext cx="3262769" cy="2341777"/>
            <a:chOff x="5476045" y="2235597"/>
            <a:chExt cx="3262769" cy="2341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045" y="2235597"/>
              <a:ext cx="1162621" cy="11626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121" y="3276320"/>
              <a:ext cx="1052736" cy="1052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6296" y="2247813"/>
              <a:ext cx="972650" cy="10892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white">
            <a:xfrm>
              <a:off x="5663331" y="3242910"/>
              <a:ext cx="10801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sport</a:t>
              </a:r>
              <a:endParaRPr lang="en-GB" baseline="0" dirty="0"/>
            </a:p>
          </p:txBody>
        </p:sp>
        <p:sp>
          <p:nvSpPr>
            <p:cNvPr id="12" name="TextBox 11"/>
            <p:cNvSpPr txBox="1"/>
            <p:nvPr/>
          </p:nvSpPr>
          <p:spPr bwMode="white">
            <a:xfrm>
              <a:off x="6277260" y="4177264"/>
              <a:ext cx="15248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vitenskap</a:t>
              </a:r>
              <a:endParaRPr lang="en-GB" baseline="0" dirty="0"/>
            </a:p>
          </p:txBody>
        </p:sp>
        <p:sp>
          <p:nvSpPr>
            <p:cNvPr id="13" name="TextBox 12"/>
            <p:cNvSpPr txBox="1"/>
            <p:nvPr/>
          </p:nvSpPr>
          <p:spPr bwMode="white">
            <a:xfrm>
              <a:off x="7213921" y="3340345"/>
              <a:ext cx="15248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politikk</a:t>
              </a:r>
              <a:endParaRPr lang="en-GB" baseline="0" dirty="0"/>
            </a:p>
          </p:txBody>
        </p:sp>
      </p:grpSp>
      <p:sp>
        <p:nvSpPr>
          <p:cNvPr id="14" name="TextBox 13"/>
          <p:cNvSpPr txBox="1"/>
          <p:nvPr/>
        </p:nvSpPr>
        <p:spPr bwMode="white">
          <a:xfrm>
            <a:off x="379071" y="3699701"/>
            <a:ext cx="85134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En logistisk regresjonsmodell gir oss sansynnlighet P(</a:t>
            </a:r>
            <a:r>
              <a:rPr lang="en-GB" sz="2800" i="1"/>
              <a:t>y</a:t>
            </a:r>
            <a:r>
              <a:rPr lang="en-GB" sz="2800"/>
              <a:t>|</a:t>
            </a:r>
            <a:r>
              <a:rPr lang="en-GB" sz="2800" i="1"/>
              <a:t>x</a:t>
            </a:r>
            <a:r>
              <a:rPr lang="en-GB" sz="2800"/>
              <a:t>) for en outputklasse </a:t>
            </a:r>
            <a:r>
              <a:rPr lang="en-GB" sz="2800" i="1"/>
              <a:t>y</a:t>
            </a:r>
            <a:r>
              <a:rPr lang="en-GB" sz="2800"/>
              <a:t> gitt input </a:t>
            </a:r>
            <a:r>
              <a:rPr lang="en-GB" sz="2800" i="1"/>
              <a:t>x</a:t>
            </a:r>
            <a:r>
              <a:rPr lang="en-GB" sz="2800"/>
              <a:t>  </a:t>
            </a:r>
            <a:endParaRPr lang="en-GB" sz="2800" baseline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11760" y="4581128"/>
            <a:ext cx="6984776" cy="1053898"/>
            <a:chOff x="2437793" y="4554506"/>
            <a:chExt cx="6984776" cy="1053898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>
              <a:off x="4454017" y="4554506"/>
              <a:ext cx="1944216" cy="5306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2437793" y="5085184"/>
              <a:ext cx="69847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Representert som (numeriske)</a:t>
              </a:r>
              <a:r>
                <a:rPr lang="en-GB" sz="2800"/>
                <a:t> </a:t>
              </a:r>
              <a:r>
                <a:rPr lang="en-GB" sz="2800" i="1"/>
                <a:t>features</a:t>
              </a:r>
              <a:endParaRPr lang="en-GB" sz="2800" i="1" baseline="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75656" y="4653808"/>
            <a:ext cx="6912768" cy="2076952"/>
            <a:chOff x="1475656" y="4653808"/>
            <a:chExt cx="6912768" cy="2076952"/>
          </a:xfrm>
        </p:grpSpPr>
        <p:sp>
          <p:nvSpPr>
            <p:cNvPr id="24" name="TextBox 23"/>
            <p:cNvSpPr txBox="1"/>
            <p:nvPr/>
          </p:nvSpPr>
          <p:spPr bwMode="white">
            <a:xfrm>
              <a:off x="1475656" y="5776653"/>
              <a:ext cx="6912768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/>
                <a:t>Outputklassen (valgt ut fra et sett mulige klasser definert på forhånd)</a:t>
              </a:r>
              <a:endParaRPr lang="en-GB" sz="2800" baseline="0" dirty="0"/>
            </a:p>
          </p:txBody>
        </p:sp>
        <p:cxnSp>
          <p:nvCxnSpPr>
            <p:cNvPr id="74" name="Curved Connector 73"/>
            <p:cNvCxnSpPr/>
            <p:nvPr/>
          </p:nvCxnSpPr>
          <p:spPr bwMode="auto">
            <a:xfrm rot="16200000">
              <a:off x="2551995" y="3793492"/>
              <a:ext cx="1223464" cy="2944096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0" name="TextBox 79"/>
          <p:cNvSpPr txBox="1"/>
          <p:nvPr/>
        </p:nvSpPr>
        <p:spPr bwMode="white">
          <a:xfrm>
            <a:off x="2051720" y="2509600"/>
            <a:ext cx="4320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/>
              <a:t>X</a:t>
            </a:r>
          </a:p>
          <a:p>
            <a:endParaRPr lang="en-GB" sz="600"/>
          </a:p>
        </p:txBody>
      </p:sp>
      <p:sp>
        <p:nvSpPr>
          <p:cNvPr id="81" name="TextBox 80"/>
          <p:cNvSpPr txBox="1"/>
          <p:nvPr/>
        </p:nvSpPr>
        <p:spPr bwMode="white">
          <a:xfrm>
            <a:off x="4845337" y="2533370"/>
            <a:ext cx="2088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/>
              <a:t>Y</a:t>
            </a:r>
            <a:endParaRPr lang="en-GB" sz="2800" baseline="0"/>
          </a:p>
        </p:txBody>
      </p:sp>
    </p:spTree>
    <p:extLst>
      <p:ext uri="{BB962C8B-B14F-4D97-AF65-F5344CB8AC3E}">
        <p14:creationId xmlns:p14="http://schemas.microsoft.com/office/powerpoint/2010/main" val="7179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1CF04-DB41-9743-BF20-E108AAD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76" y="476672"/>
            <a:ext cx="8640960" cy="1675348"/>
          </a:xfrm>
        </p:spPr>
        <p:txBody>
          <a:bodyPr/>
          <a:lstStyle/>
          <a:p>
            <a:r>
              <a:rPr lang="nb-NO" dirty="0"/>
              <a:t>Nevn noen eksempler av språkteknologiske oppgaver eller anvendelser basert på klassifisering: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567DD9-338D-7B4C-9B1C-8F56015B1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AA1C75F-87FF-AE4E-A833-CD8776A8C2A8}"/>
              </a:ext>
            </a:extLst>
          </p:cNvPr>
          <p:cNvSpPr txBox="1"/>
          <p:nvPr/>
        </p:nvSpPr>
        <p:spPr bwMode="white">
          <a:xfrm>
            <a:off x="260572" y="2492896"/>
            <a:ext cx="4311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>
                <a:solidFill>
                  <a:srgbClr val="00B050"/>
                </a:solidFill>
              </a:rPr>
              <a:t>(svar på </a:t>
            </a:r>
            <a:r>
              <a:rPr lang="nb-NO" sz="2800" baseline="0" dirty="0" err="1">
                <a:solidFill>
                  <a:srgbClr val="00B050"/>
                </a:solidFill>
              </a:rPr>
              <a:t>Mentimeter</a:t>
            </a:r>
            <a:r>
              <a:rPr lang="nb-NO" sz="2800" baseline="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55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84D5E5-DCCE-1F4B-9CC8-4342EF1B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8E7297-7687-954B-A539-EC7B41636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4412B854-D634-1548-827C-62F440EB9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7404"/>
            <a:ext cx="2376264" cy="1097630"/>
          </a:xfrm>
          <a:prstGeom prst="rect">
            <a:avLst/>
          </a:prstGeom>
        </p:spPr>
      </p:pic>
      <p:grpSp>
        <p:nvGrpSpPr>
          <p:cNvPr id="21" name="Gruppe 20">
            <a:extLst>
              <a:ext uri="{FF2B5EF4-FFF2-40B4-BE49-F238E27FC236}">
                <a16:creationId xmlns:a16="http://schemas.microsoft.com/office/drawing/2014/main" id="{CCD4ABCD-5775-4F4E-A7FC-0CE08948334D}"/>
              </a:ext>
            </a:extLst>
          </p:cNvPr>
          <p:cNvGrpSpPr/>
          <p:nvPr/>
        </p:nvGrpSpPr>
        <p:grpSpPr>
          <a:xfrm>
            <a:off x="432682" y="1593000"/>
            <a:ext cx="3419238" cy="3259749"/>
            <a:chOff x="432682" y="1593000"/>
            <a:chExt cx="3419238" cy="32597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47D890-77B9-5449-98F2-566335E38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92" y="1593000"/>
              <a:ext cx="2376264" cy="1473284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E19750B5-8FE2-3747-97CD-D21D249DBD56}"/>
                </a:ext>
              </a:extLst>
            </p:cNvPr>
            <p:cNvSpPr txBox="1"/>
            <p:nvPr/>
          </p:nvSpPr>
          <p:spPr bwMode="white">
            <a:xfrm>
              <a:off x="432682" y="3098423"/>
              <a:ext cx="3419238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dirty="0" err="1"/>
                <a:t>Spamfiltrering</a:t>
              </a:r>
              <a:endParaRPr lang="nb-NO" sz="2800" dirty="0"/>
            </a:p>
            <a:p>
              <a:r>
                <a:rPr lang="nb-NO" i="1" baseline="0" dirty="0"/>
                <a:t>Input</a:t>
              </a:r>
              <a:r>
                <a:rPr lang="nb-NO" baseline="0" dirty="0"/>
                <a:t>: tekst fra epost + andre trekk</a:t>
              </a:r>
              <a:r>
                <a:rPr lang="nb-NO" dirty="0"/>
                <a:t> (senderadresse osv.)</a:t>
              </a:r>
            </a:p>
            <a:p>
              <a:r>
                <a:rPr lang="nb-NO" i="1" baseline="0" dirty="0"/>
                <a:t>Output</a:t>
              </a:r>
              <a:r>
                <a:rPr lang="nb-NO" baseline="0" dirty="0"/>
                <a:t>: sannsynlighet for at eposten er spam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46C3AE0E-4211-584C-8C4A-9D17C4E65AD3}"/>
              </a:ext>
            </a:extLst>
          </p:cNvPr>
          <p:cNvGrpSpPr/>
          <p:nvPr/>
        </p:nvGrpSpPr>
        <p:grpSpPr>
          <a:xfrm>
            <a:off x="3573871" y="1493323"/>
            <a:ext cx="5570129" cy="2697835"/>
            <a:chOff x="3573871" y="1493323"/>
            <a:chExt cx="5570129" cy="2697835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00210B4-B35F-3340-883F-DF0F6EA9D981}"/>
                </a:ext>
              </a:extLst>
            </p:cNvPr>
            <p:cNvSpPr/>
            <p:nvPr/>
          </p:nvSpPr>
          <p:spPr>
            <a:xfrm>
              <a:off x="3573871" y="1493323"/>
              <a:ext cx="5570129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err="1"/>
                <a:t>Sentimentanalyse</a:t>
              </a:r>
              <a:r>
                <a:rPr lang="en-GB" sz="2400" dirty="0"/>
                <a:t> </a:t>
              </a:r>
            </a:p>
            <a:p>
              <a:r>
                <a:rPr lang="en-GB" dirty="0"/>
                <a:t>(=</a:t>
              </a:r>
              <a:r>
                <a:rPr lang="en-GB" dirty="0" err="1"/>
                <a:t>identifikasjon</a:t>
              </a:r>
              <a:r>
                <a:rPr lang="en-GB" dirty="0"/>
                <a:t> </a:t>
              </a:r>
              <a:r>
                <a:rPr lang="en-GB" dirty="0" err="1"/>
                <a:t>av</a:t>
              </a:r>
              <a:r>
                <a:rPr lang="en-GB" dirty="0"/>
                <a:t> </a:t>
              </a:r>
              <a:r>
                <a:rPr lang="en-GB" i="1" dirty="0" err="1"/>
                <a:t>subjektive</a:t>
              </a:r>
              <a:r>
                <a:rPr lang="en-GB" i="1" dirty="0"/>
                <a:t> </a:t>
              </a:r>
              <a:r>
                <a:rPr lang="en-GB" i="1" dirty="0" err="1"/>
                <a:t>meninger</a:t>
              </a:r>
              <a:r>
                <a:rPr lang="en-GB" dirty="0"/>
                <a:t>)</a:t>
              </a:r>
            </a:p>
            <a:p>
              <a:r>
                <a:rPr lang="en-GB" i="1" dirty="0"/>
                <a:t>Input</a:t>
              </a:r>
              <a:r>
                <a:rPr lang="en-GB" dirty="0"/>
                <a:t>: </a:t>
              </a:r>
              <a:r>
                <a:rPr lang="en-GB" dirty="0" err="1"/>
                <a:t>tekst</a:t>
              </a:r>
              <a:r>
                <a:rPr lang="en-GB" dirty="0"/>
                <a:t> (</a:t>
              </a:r>
              <a:r>
                <a:rPr lang="en-GB" dirty="0" err="1"/>
                <a:t>ofte</a:t>
              </a:r>
              <a:r>
                <a:rPr lang="en-GB" dirty="0"/>
                <a:t> </a:t>
              </a:r>
              <a:r>
                <a:rPr lang="en-GB" dirty="0" err="1"/>
                <a:t>setninger</a:t>
              </a:r>
              <a:r>
                <a:rPr lang="en-GB" dirty="0"/>
                <a:t> </a:t>
              </a:r>
              <a:r>
                <a:rPr lang="en-GB" dirty="0" err="1"/>
                <a:t>eller</a:t>
              </a:r>
              <a:r>
                <a:rPr lang="en-GB" dirty="0"/>
                <a:t> </a:t>
              </a:r>
              <a:r>
                <a:rPr lang="en-GB" dirty="0" err="1"/>
                <a:t>korte</a:t>
              </a:r>
              <a:r>
                <a:rPr lang="en-GB" dirty="0"/>
                <a:t> </a:t>
              </a:r>
              <a:r>
                <a:rPr lang="en-GB" dirty="0" err="1"/>
                <a:t>tekster</a:t>
              </a:r>
              <a:r>
                <a:rPr lang="en-GB" dirty="0"/>
                <a:t>)</a:t>
              </a:r>
            </a:p>
            <a:p>
              <a:r>
                <a:rPr lang="en-GB" i="1" dirty="0"/>
                <a:t>Output</a:t>
              </a:r>
              <a:r>
                <a:rPr lang="en-GB" dirty="0"/>
                <a:t>: </a:t>
              </a:r>
              <a:r>
                <a:rPr lang="en-GB" dirty="0" err="1"/>
                <a:t>binær</a:t>
              </a:r>
              <a:r>
                <a:rPr lang="en-GB" dirty="0"/>
                <a:t> (</a:t>
              </a:r>
              <a:r>
                <a:rPr lang="en-GB" dirty="0">
                  <a:solidFill>
                    <a:srgbClr val="00B050"/>
                  </a:solidFill>
                </a:rPr>
                <a:t>+</a:t>
              </a:r>
              <a:r>
                <a:rPr lang="en-GB" dirty="0">
                  <a:solidFill>
                    <a:schemeClr val="bg1"/>
                  </a:solidFill>
                </a:rPr>
                <a:t>/</a:t>
              </a:r>
              <a:r>
                <a:rPr lang="en-GB" dirty="0">
                  <a:solidFill>
                    <a:srgbClr val="FF0000"/>
                  </a:solidFill>
                </a:rPr>
                <a:t>-</a:t>
              </a:r>
              <a:r>
                <a:rPr lang="en-GB" dirty="0"/>
                <a:t>), multi-class </a:t>
              </a:r>
              <a:r>
                <a:rPr lang="en-GB" dirty="0" err="1"/>
                <a:t>eller</a:t>
              </a:r>
              <a:r>
                <a:rPr lang="en-GB" dirty="0"/>
                <a:t> multi-label</a:t>
              </a:r>
            </a:p>
            <a:p>
              <a:endParaRPr lang="en-GB" dirty="0"/>
            </a:p>
            <a:p>
              <a:endParaRPr lang="nb-NO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DBAB67-D25E-3640-BD0C-E005BBFE7B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95382" y="2866861"/>
              <a:ext cx="162649" cy="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BD6184-0E92-A942-AFBC-221BEE73F4FB}"/>
                </a:ext>
              </a:extLst>
            </p:cNvPr>
            <p:cNvSpPr txBox="1"/>
            <p:nvPr/>
          </p:nvSpPr>
          <p:spPr bwMode="white">
            <a:xfrm>
              <a:off x="3923928" y="3139928"/>
              <a:ext cx="236061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baseline="0" dirty="0" err="1"/>
                <a:t>Hver</a:t>
              </a:r>
              <a:r>
                <a:rPr lang="en-GB" baseline="0" dirty="0"/>
                <a:t> input </a:t>
              </a:r>
              <a:r>
                <a:rPr lang="en-GB" baseline="0" dirty="0" err="1"/>
                <a:t>må</a:t>
              </a:r>
              <a:r>
                <a:rPr lang="en-GB" baseline="0" dirty="0"/>
                <a:t> </a:t>
              </a:r>
              <a:r>
                <a:rPr lang="en-GB" baseline="0" dirty="0" err="1"/>
                <a:t>være</a:t>
              </a:r>
              <a:r>
                <a:rPr lang="en-GB" baseline="0" dirty="0"/>
                <a:t> i</a:t>
              </a:r>
              <a:r>
                <a:rPr lang="en-GB" dirty="0"/>
                <a:t> </a:t>
              </a:r>
              <a:r>
                <a:rPr lang="en-GB" u="sng" dirty="0" err="1"/>
                <a:t>én</a:t>
              </a:r>
              <a:r>
                <a:rPr lang="en-GB" dirty="0"/>
                <a:t> </a:t>
              </a:r>
              <a:r>
                <a:rPr lang="en-GB" dirty="0" err="1"/>
                <a:t>klasse</a:t>
              </a:r>
              <a:endParaRPr lang="en-GB" baseline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653D0D-FE2B-EA4F-B1D5-AD4FA6717C23}"/>
                </a:ext>
              </a:extLst>
            </p:cNvPr>
            <p:cNvSpPr txBox="1"/>
            <p:nvPr/>
          </p:nvSpPr>
          <p:spPr bwMode="white">
            <a:xfrm>
              <a:off x="6444208" y="3175495"/>
              <a:ext cx="249963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baseline="0" dirty="0" err="1"/>
                <a:t>Hver</a:t>
              </a:r>
              <a:r>
                <a:rPr lang="en-GB" baseline="0" dirty="0"/>
                <a:t> input </a:t>
              </a:r>
              <a:r>
                <a:rPr lang="en-GB" baseline="0" dirty="0" err="1"/>
                <a:t>kan</a:t>
              </a:r>
              <a:r>
                <a:rPr lang="en-GB" baseline="0" dirty="0"/>
                <a:t> </a:t>
              </a:r>
              <a:r>
                <a:rPr lang="en-GB" baseline="0" dirty="0" err="1"/>
                <a:t>være</a:t>
              </a:r>
              <a:r>
                <a:rPr lang="en-GB" dirty="0"/>
                <a:t> i et </a:t>
              </a:r>
              <a:r>
                <a:rPr lang="en-GB" dirty="0" err="1"/>
                <a:t>vilkårlig</a:t>
              </a:r>
              <a:r>
                <a:rPr lang="en-GB" dirty="0"/>
                <a:t> </a:t>
              </a:r>
              <a:r>
                <a:rPr lang="en-GB" dirty="0" err="1"/>
                <a:t>antall</a:t>
              </a:r>
              <a:r>
                <a:rPr lang="en-GB" dirty="0"/>
                <a:t> </a:t>
              </a:r>
              <a:r>
                <a:rPr lang="en-GB" dirty="0" err="1"/>
                <a:t>klasser</a:t>
              </a:r>
              <a:r>
                <a:rPr lang="en-GB" dirty="0"/>
                <a:t> (</a:t>
              </a:r>
              <a:r>
                <a:rPr lang="en-GB" dirty="0" err="1"/>
                <a:t>fra</a:t>
              </a:r>
              <a:r>
                <a:rPr lang="en-GB" dirty="0"/>
                <a:t> 0 </a:t>
              </a:r>
              <a:r>
                <a:rPr lang="en-GB" dirty="0" err="1"/>
                <a:t>til</a:t>
              </a:r>
              <a:r>
                <a:rPr lang="en-GB" dirty="0"/>
                <a:t> K)</a:t>
              </a:r>
              <a:endParaRPr lang="en-GB" baseline="0" dirty="0"/>
            </a:p>
          </p:txBody>
        </p: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FEA106E5-6D67-0748-85AE-200B14EFB2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96286" y="2812396"/>
              <a:ext cx="162649" cy="3911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F287C265-D96A-1C49-97B8-66C0F145E34D}"/>
              </a:ext>
            </a:extLst>
          </p:cNvPr>
          <p:cNvGrpSpPr/>
          <p:nvPr/>
        </p:nvGrpSpPr>
        <p:grpSpPr>
          <a:xfrm>
            <a:off x="1650724" y="4812944"/>
            <a:ext cx="7241756" cy="1661993"/>
            <a:chOff x="1650724" y="4812944"/>
            <a:chExt cx="7241756" cy="1661993"/>
          </a:xfrm>
        </p:grpSpPr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2AEB5929-2E5C-2944-8D73-1E32970EB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724" y="4942743"/>
              <a:ext cx="2213394" cy="1402393"/>
            </a:xfrm>
            <a:prstGeom prst="rect">
              <a:avLst/>
            </a:prstGeom>
          </p:spPr>
        </p:pic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7BBEED7B-AF75-FA4D-8DDE-3589F44439EA}"/>
                </a:ext>
              </a:extLst>
            </p:cNvPr>
            <p:cNvSpPr txBox="1"/>
            <p:nvPr/>
          </p:nvSpPr>
          <p:spPr bwMode="white">
            <a:xfrm>
              <a:off x="4096791" y="4812944"/>
              <a:ext cx="4795689" cy="166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dirty="0" err="1"/>
                <a:t>Intentgjenkjenning</a:t>
              </a:r>
              <a:endParaRPr lang="nb-NO" sz="2800" dirty="0"/>
            </a:p>
            <a:p>
              <a:r>
                <a:rPr lang="nb-NO" i="1" baseline="0" dirty="0"/>
                <a:t>Input</a:t>
              </a:r>
              <a:r>
                <a:rPr lang="nb-NO" baseline="0" dirty="0"/>
                <a:t>: brukerytring i en </a:t>
              </a:r>
              <a:r>
                <a:rPr lang="nb-NO" baseline="0" dirty="0" err="1"/>
                <a:t>chatbot</a:t>
              </a:r>
              <a:r>
                <a:rPr lang="nb-NO" dirty="0"/>
                <a:t>, </a:t>
              </a:r>
              <a:r>
                <a:rPr lang="nb-NO" baseline="0" dirty="0"/>
                <a:t>f.eks. "</a:t>
              </a:r>
              <a:r>
                <a:rPr lang="nb-NO" sz="1800" baseline="0" dirty="0">
                  <a:latin typeface="Courier" pitchFamily="2" charset="0"/>
                </a:rPr>
                <a:t>når åpner dere på lørdag?"</a:t>
              </a:r>
              <a:endParaRPr lang="nb-NO" dirty="0">
                <a:latin typeface="Courier" pitchFamily="2" charset="0"/>
              </a:endParaRPr>
            </a:p>
            <a:p>
              <a:r>
                <a:rPr lang="nb-NO" i="1" baseline="0" dirty="0"/>
                <a:t>Output</a:t>
              </a:r>
              <a:r>
                <a:rPr lang="nb-NO" baseline="0" dirty="0"/>
                <a:t>: </a:t>
              </a:r>
              <a:r>
                <a:rPr lang="nb-NO" baseline="0" dirty="0" err="1"/>
                <a:t>Intentklasse</a:t>
              </a:r>
              <a:r>
                <a:rPr lang="nb-NO" dirty="0"/>
                <a:t>, </a:t>
              </a:r>
              <a:r>
                <a:rPr lang="nb-NO" baseline="0" dirty="0"/>
                <a:t>f.eks. </a:t>
              </a:r>
              <a:r>
                <a:rPr lang="nb-NO" sz="1800" dirty="0" err="1">
                  <a:latin typeface="Courier" pitchFamily="2" charset="0"/>
                </a:rPr>
                <a:t>e</a:t>
              </a:r>
              <a:r>
                <a:rPr lang="nb-NO" sz="1800" baseline="0" dirty="0" err="1">
                  <a:latin typeface="Courier" pitchFamily="2" charset="0"/>
                </a:rPr>
                <a:t>tterspør_åpningstid</a:t>
              </a:r>
              <a:r>
                <a:rPr lang="nb-NO" sz="1800" baseline="0" dirty="0">
                  <a:latin typeface="Courier" pitchFamily="2" charset="0"/>
                </a:rPr>
                <a:t>(dag=lørdag)</a:t>
              </a:r>
              <a:endParaRPr lang="nb-NO" baseline="0" dirty="0">
                <a:latin typeface="Courier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06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Lineær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Vi først tar en titt på “vanlig” lineær regresjon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54515"/>
              </p:ext>
            </p:extLst>
          </p:nvPr>
        </p:nvGraphicFramePr>
        <p:xfrm>
          <a:off x="5508105" y="2194520"/>
          <a:ext cx="338437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4">
                  <a:extLst>
                    <a:ext uri="{9D8B030D-6E8A-4147-A177-3AD203B41FA5}">
                      <a16:colId xmlns:a16="http://schemas.microsoft.com/office/drawing/2014/main" val="3103783153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523749366"/>
                    </a:ext>
                  </a:extLst>
                </a:gridCol>
                <a:gridCol w="1353751">
                  <a:extLst>
                    <a:ext uri="{9D8B030D-6E8A-4147-A177-3AD203B41FA5}">
                      <a16:colId xmlns:a16="http://schemas.microsoft.com/office/drawing/2014/main" val="227388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Vestkant?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8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890 000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7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420 000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9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6 990 000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7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r>
                        <a:rPr lang="en-GB" baseline="0"/>
                        <a:t> 300 000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9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5 590 000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r>
                        <a:rPr lang="en-GB" baseline="0"/>
                        <a:t> 000 000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r>
                        <a:rPr lang="en-GB" baseline="0"/>
                        <a:t> 490 000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8 750 000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8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3 330 000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64641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1520" y="2194520"/>
            <a:ext cx="496855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La </a:t>
            </a:r>
            <a:r>
              <a:rPr lang="en-GB" kern="0" dirty="0" err="1"/>
              <a:t>oss</a:t>
            </a:r>
            <a:r>
              <a:rPr lang="en-GB" kern="0" dirty="0"/>
              <a:t> </a:t>
            </a:r>
            <a:r>
              <a:rPr lang="en-GB" kern="0" dirty="0" err="1"/>
              <a:t>si</a:t>
            </a:r>
            <a:r>
              <a:rPr lang="en-GB" kern="0" dirty="0"/>
              <a:t> at vi </a:t>
            </a:r>
            <a:r>
              <a:rPr lang="en-GB" kern="0" dirty="0" err="1"/>
              <a:t>ønsker</a:t>
            </a:r>
            <a:r>
              <a:rPr lang="en-GB" kern="0" dirty="0"/>
              <a:t> </a:t>
            </a:r>
            <a:r>
              <a:rPr lang="en-GB" kern="0" dirty="0" err="1"/>
              <a:t>å</a:t>
            </a:r>
            <a:r>
              <a:rPr lang="en-GB" kern="0" dirty="0"/>
              <a:t> </a:t>
            </a:r>
            <a:r>
              <a:rPr lang="en-GB" kern="0" dirty="0" err="1"/>
              <a:t>predikere</a:t>
            </a:r>
            <a:r>
              <a:rPr lang="en-GB" kern="0" dirty="0"/>
              <a:t> </a:t>
            </a:r>
            <a:r>
              <a:rPr lang="en-GB" kern="0" dirty="0" err="1"/>
              <a:t>boligpriser</a:t>
            </a:r>
            <a:r>
              <a:rPr lang="en-GB" kern="0" dirty="0"/>
              <a:t> i Oslo </a:t>
            </a:r>
            <a:r>
              <a:rPr lang="en-GB" kern="0" dirty="0" err="1"/>
              <a:t>basert</a:t>
            </a:r>
            <a:r>
              <a:rPr lang="en-GB" kern="0" dirty="0"/>
              <a:t> </a:t>
            </a:r>
            <a:r>
              <a:rPr lang="en-GB" kern="0" dirty="0" err="1"/>
              <a:t>på</a:t>
            </a:r>
            <a:r>
              <a:rPr lang="en-GB" kern="0" dirty="0"/>
              <a:t> 2 features:</a:t>
            </a:r>
          </a:p>
          <a:p>
            <a:pPr lvl="1"/>
            <a:r>
              <a:rPr lang="en-GB" kern="0" dirty="0" err="1"/>
              <a:t>Antall</a:t>
            </a:r>
            <a:r>
              <a:rPr lang="en-GB" kern="0" dirty="0"/>
              <a:t> </a:t>
            </a:r>
            <a:r>
              <a:rPr lang="en-GB" kern="0" dirty="0" err="1"/>
              <a:t>kvm</a:t>
            </a:r>
            <a:endParaRPr lang="en-GB" kern="0" dirty="0"/>
          </a:p>
          <a:p>
            <a:pPr lvl="1"/>
            <a:r>
              <a:rPr lang="en-GB" kern="0" dirty="0"/>
              <a:t>Om de holder </a:t>
            </a:r>
            <a:r>
              <a:rPr lang="en-GB" kern="0" dirty="0" err="1"/>
              <a:t>på</a:t>
            </a:r>
            <a:r>
              <a:rPr lang="en-GB" kern="0" dirty="0"/>
              <a:t> </a:t>
            </a:r>
            <a:r>
              <a:rPr lang="en-GB" kern="0" dirty="0" err="1"/>
              <a:t>østkanten</a:t>
            </a:r>
            <a:r>
              <a:rPr lang="en-GB" kern="0" dirty="0"/>
              <a:t> </a:t>
            </a:r>
            <a:r>
              <a:rPr lang="en-GB" kern="0" dirty="0" err="1"/>
              <a:t>eller</a:t>
            </a:r>
            <a:r>
              <a:rPr lang="en-GB" kern="0" dirty="0"/>
              <a:t> </a:t>
            </a:r>
            <a:r>
              <a:rPr lang="en-GB" kern="0" dirty="0" err="1"/>
              <a:t>vestkanten</a:t>
            </a:r>
            <a:endParaRPr lang="en-GB" kern="0" dirty="0"/>
          </a:p>
          <a:p>
            <a:r>
              <a:rPr lang="en-GB" kern="0" dirty="0"/>
              <a:t>Vi </a:t>
            </a:r>
            <a:r>
              <a:rPr lang="en-GB" kern="0" dirty="0" err="1"/>
              <a:t>kan</a:t>
            </a:r>
            <a:r>
              <a:rPr lang="en-GB" kern="0" dirty="0"/>
              <a:t> </a:t>
            </a:r>
            <a:r>
              <a:rPr lang="en-GB" kern="0" dirty="0" err="1"/>
              <a:t>estimere</a:t>
            </a:r>
            <a:r>
              <a:rPr lang="en-GB" kern="0" dirty="0"/>
              <a:t> </a:t>
            </a:r>
            <a:r>
              <a:rPr lang="en-GB" kern="0" dirty="0" err="1"/>
              <a:t>en</a:t>
            </a:r>
            <a:r>
              <a:rPr lang="en-GB" kern="0" dirty="0"/>
              <a:t> </a:t>
            </a:r>
            <a:r>
              <a:rPr lang="en-GB" i="1" kern="0" dirty="0" err="1"/>
              <a:t>regresjonsmodell</a:t>
            </a:r>
            <a:r>
              <a:rPr lang="en-GB" kern="0" dirty="0"/>
              <a:t> </a:t>
            </a:r>
            <a:r>
              <a:rPr lang="en-GB" kern="0" dirty="0" err="1"/>
              <a:t>basert</a:t>
            </a:r>
            <a:r>
              <a:rPr lang="en-GB" kern="0" dirty="0"/>
              <a:t> </a:t>
            </a:r>
            <a:r>
              <a:rPr lang="en-GB" kern="0" dirty="0" err="1"/>
              <a:t>på</a:t>
            </a:r>
            <a:r>
              <a:rPr lang="en-GB" kern="0" dirty="0"/>
              <a:t> dataset </a:t>
            </a:r>
            <a:r>
              <a:rPr lang="en-GB" kern="0" dirty="0" err="1"/>
              <a:t>av</a:t>
            </a:r>
            <a:r>
              <a:rPr lang="en-GB" kern="0" dirty="0"/>
              <a:t> </a:t>
            </a:r>
            <a:r>
              <a:rPr lang="en-GB" kern="0" dirty="0" err="1"/>
              <a:t>eksempler</a:t>
            </a:r>
            <a:endParaRPr lang="en-GB" kern="0" dirty="0"/>
          </a:p>
          <a:p>
            <a:pPr lvl="1"/>
            <a:endParaRPr lang="en-GB" kern="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4644008" y="4509120"/>
            <a:ext cx="72008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9953929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30335</TotalTime>
  <Words>2665</Words>
  <Application>Microsoft Macintosh PowerPoint</Application>
  <PresentationFormat>Skjermfremvisning (4:3)</PresentationFormat>
  <Paragraphs>483</Paragraphs>
  <Slides>47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47</vt:i4>
      </vt:variant>
    </vt:vector>
  </HeadingPairs>
  <TitlesOfParts>
    <vt:vector size="54" baseType="lpstr">
      <vt:lpstr>Arial</vt:lpstr>
      <vt:lpstr>Cambria Math</vt:lpstr>
      <vt:lpstr>Courier</vt:lpstr>
      <vt:lpstr>Palatino</vt:lpstr>
      <vt:lpstr>Times New Roman</vt:lpstr>
      <vt:lpstr>Wingdings</vt:lpstr>
      <vt:lpstr>mal-2010</vt:lpstr>
      <vt:lpstr>Logistisk regresjon</vt:lpstr>
      <vt:lpstr>PowerPoint-presentasjon</vt:lpstr>
      <vt:lpstr>Plan</vt:lpstr>
      <vt:lpstr>Plan</vt:lpstr>
      <vt:lpstr>Logistisk regresjon</vt:lpstr>
      <vt:lpstr>Logistisk regresjon</vt:lpstr>
      <vt:lpstr>Nevn noen eksempler av språkteknologiske oppgaver eller anvendelser basert på klassifisering:</vt:lpstr>
      <vt:lpstr>Eksempler</vt:lpstr>
      <vt:lpstr>Lineær regresjon</vt:lpstr>
      <vt:lpstr>Lineær regresjon</vt:lpstr>
      <vt:lpstr>Lineær regresjon</vt:lpstr>
      <vt:lpstr>Lineær regresjon</vt:lpstr>
      <vt:lpstr>Logistisk regresjon</vt:lpstr>
      <vt:lpstr>Logistisk regresjon</vt:lpstr>
      <vt:lpstr>Logistisk regresjon</vt:lpstr>
      <vt:lpstr>Logistisk regresjon</vt:lpstr>
      <vt:lpstr>Eksempel</vt:lpstr>
      <vt:lpstr>Eksempel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Mer enn to klasser?</vt:lpstr>
      <vt:lpstr>Mer enn to klasser?</vt:lpstr>
      <vt:lpstr>PowerPoint-presentasjon</vt:lpstr>
      <vt:lpstr>Eksempel</vt:lpstr>
      <vt:lpstr>Plan</vt:lpstr>
      <vt:lpstr>Trening</vt:lpstr>
      <vt:lpstr>Trening</vt:lpstr>
      <vt:lpstr>Tapsfunksjon</vt:lpstr>
      <vt:lpstr>Optimering</vt:lpstr>
      <vt:lpstr>Gradient descent</vt:lpstr>
      <vt:lpstr>Gradient descent</vt:lpstr>
      <vt:lpstr>Gradient descent</vt:lpstr>
      <vt:lpstr>2D eksempel (animert)</vt:lpstr>
      <vt:lpstr>Overtrening?</vt:lpstr>
      <vt:lpstr>Overtrening?</vt:lpstr>
      <vt:lpstr>Overtrening?</vt:lpstr>
      <vt:lpstr>Regularisering</vt:lpstr>
      <vt:lpstr>Regularisering</vt:lpstr>
      <vt:lpstr>Forklarbarhet</vt:lpstr>
      <vt:lpstr>Forklarbarhet</vt:lpstr>
      <vt:lpstr>Forklarbarhet</vt:lpstr>
      <vt:lpstr>Forklarbarhet</vt:lpstr>
      <vt:lpstr>Oppsummering</vt:lpstr>
    </vt:vector>
  </TitlesOfParts>
  <Company>Norsk Regnesentral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BalPrice Update</dc:title>
  <dc:creator>Annabelle Redelmeier</dc:creator>
  <cp:lastModifiedBy>Pierre Lison</cp:lastModifiedBy>
  <cp:revision>423</cp:revision>
  <cp:lastPrinted>2019-02-12T08:32:36Z</cp:lastPrinted>
  <dcterms:created xsi:type="dcterms:W3CDTF">2019-02-04T08:36:45Z</dcterms:created>
  <dcterms:modified xsi:type="dcterms:W3CDTF">2022-03-01T23:41:36Z</dcterms:modified>
</cp:coreProperties>
</file>