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86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307" r:id="rId13"/>
    <p:sldId id="309" r:id="rId14"/>
    <p:sldId id="310" r:id="rId15"/>
    <p:sldId id="347" r:id="rId16"/>
    <p:sldId id="312" r:id="rId17"/>
    <p:sldId id="384" r:id="rId18"/>
    <p:sldId id="313" r:id="rId19"/>
    <p:sldId id="314" r:id="rId20"/>
    <p:sldId id="335" r:id="rId21"/>
    <p:sldId id="318" r:id="rId22"/>
    <p:sldId id="379" r:id="rId23"/>
    <p:sldId id="315" r:id="rId24"/>
    <p:sldId id="319" r:id="rId25"/>
    <p:sldId id="322" r:id="rId26"/>
    <p:sldId id="344" r:id="rId27"/>
    <p:sldId id="371" r:id="rId28"/>
    <p:sldId id="372" r:id="rId29"/>
    <p:sldId id="349" r:id="rId30"/>
    <p:sldId id="373" r:id="rId31"/>
    <p:sldId id="351" r:id="rId32"/>
    <p:sldId id="374" r:id="rId33"/>
    <p:sldId id="381" r:id="rId34"/>
    <p:sldId id="353" r:id="rId35"/>
    <p:sldId id="356" r:id="rId36"/>
    <p:sldId id="382" r:id="rId37"/>
    <p:sldId id="401" r:id="rId38"/>
  </p:sldIdLst>
  <p:sldSz cx="9144000" cy="6858000" type="screen4x3"/>
  <p:notesSz cx="67945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Redelmeier" initials="AR" lastIdx="1" clrIdx="0"/>
  <p:cmAuthor id="2" name="Bruker ved Ui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003399"/>
    <a:srgbClr val="082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72" autoAdjust="0"/>
    <p:restoredTop sz="86357" autoAdjust="0"/>
  </p:normalViewPr>
  <p:slideViewPr>
    <p:cSldViewPr>
      <p:cViewPr varScale="1">
        <p:scale>
          <a:sx n="84" d="100"/>
          <a:sy n="84" d="100"/>
        </p:scale>
        <p:origin x="20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08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Pierre Lison at NR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0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21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17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68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39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490647" cy="486916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28561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>
                <a:solidFill>
                  <a:schemeClr val="tx2"/>
                </a:solidFill>
              </a:rPr>
              <a:t>www.nr.no</a:t>
            </a:r>
            <a:endParaRPr lang="nb-NO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08787"/>
            <a:ext cx="5904656" cy="1344149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nb-NO" noProof="0" dirty="0"/>
              <a:t>Klikk for å redigere tittelen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3044957"/>
            <a:ext cx="5688632" cy="960107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noProof="0" dirty="0"/>
              <a:t>Klikk for å redigere undertittel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197086"/>
            <a:ext cx="5616624" cy="76808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</a:t>
            </a:r>
            <a:r>
              <a:rPr lang="en-GB" sz="2800" baseline="0" noProof="0" dirty="0" err="1"/>
              <a:t>Forfattere</a:t>
            </a:r>
            <a:r>
              <a:rPr lang="en-GB" sz="2800" baseline="0" noProof="0" dirty="0"/>
              <a:t>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253203"/>
            <a:ext cx="5616624" cy="576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</a:t>
            </a:r>
            <a:r>
              <a:rPr lang="en-GB" sz="2200" noProof="0" dirty="0" err="1"/>
              <a:t>Lokasjon</a:t>
            </a:r>
            <a:r>
              <a:rPr lang="en-GB" sz="2200" noProof="0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021289"/>
            <a:ext cx="5616624" cy="6207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</a:t>
            </a:r>
            <a:r>
              <a:rPr lang="en-GB" sz="2200" noProof="0" dirty="0" err="1"/>
              <a:t>Dato</a:t>
            </a:r>
            <a:r>
              <a:rPr lang="en-GB" sz="2200" noProof="0" dirty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Klikk for å editere Master tittel 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1148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27305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dirty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71600" y="620688"/>
            <a:ext cx="7200800" cy="4114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for å legge til et bilde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600" y="5061182"/>
            <a:ext cx="72008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editere Master tittel stil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260648"/>
            <a:ext cx="8640960" cy="10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240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5987753"/>
            <a:ext cx="6552728" cy="5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3537"/>
            <a:ext cx="960120" cy="391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819" y="1268760"/>
            <a:ext cx="6891305" cy="19442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sz="4800" noProof="0" dirty="0">
                <a:solidFill>
                  <a:srgbClr val="003399"/>
                </a:solidFill>
              </a:rPr>
              <a:t>Modellering av sekvenser</a:t>
            </a:r>
            <a:endParaRPr lang="nb-NO" sz="4400" b="0" noProof="0" dirty="0">
              <a:solidFill>
                <a:srgbClr val="00339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1520" y="5013176"/>
            <a:ext cx="5616624" cy="10369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2600" b="1" noProof="0" dirty="0"/>
              <a:t>IN2110</a:t>
            </a:r>
            <a:r>
              <a:rPr lang="nb-NO" sz="2600" noProof="0" dirty="0"/>
              <a:t>: Språkteknologiske metoder</a:t>
            </a:r>
          </a:p>
          <a:p>
            <a:pPr>
              <a:spcBef>
                <a:spcPts val="600"/>
              </a:spcBef>
            </a:pPr>
            <a:r>
              <a:rPr lang="nb-NO" sz="2600" dirty="0"/>
              <a:t>16</a:t>
            </a:r>
            <a:r>
              <a:rPr lang="nb-NO" sz="2600" noProof="0" dirty="0"/>
              <a:t>. mars </a:t>
            </a:r>
            <a:r>
              <a:rPr lang="nb-NO" sz="2600" dirty="0"/>
              <a:t>2022</a:t>
            </a:r>
            <a:endParaRPr lang="nb-NO" sz="26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3645024"/>
            <a:ext cx="5616624" cy="7680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800" noProof="0"/>
              <a:t>Pierre Lison</a:t>
            </a:r>
          </a:p>
          <a:p>
            <a:pPr>
              <a:spcBef>
                <a:spcPts val="0"/>
              </a:spcBef>
            </a:pPr>
            <a:r>
              <a:rPr lang="nb-NO" sz="2800">
                <a:hlinkClick r:id="rId3"/>
              </a:rPr>
              <a:t>plison@nr.no</a:t>
            </a:r>
            <a:endParaRPr lang="nb-NO" sz="2800"/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336BDC-B63C-974A-BB4C-FDD251BC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48B665-4A79-144C-93DE-662D2F5EF7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57D5798-D181-6647-8B1D-197CB172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1628800"/>
            <a:ext cx="8892480" cy="25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8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>
            <a:extLst>
              <a:ext uri="{FF2B5EF4-FFF2-40B4-BE49-F238E27FC236}">
                <a16:creationId xmlns:a16="http://schemas.microsoft.com/office/drawing/2014/main" id="{39AFAEFD-769D-CE47-A4A1-30BB7A3D9E2B}"/>
              </a:ext>
            </a:extLst>
          </p:cNvPr>
          <p:cNvSpPr/>
          <p:nvPr/>
        </p:nvSpPr>
        <p:spPr bwMode="auto">
          <a:xfrm>
            <a:off x="4677574" y="1988840"/>
            <a:ext cx="3998882" cy="439248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74" y="963802"/>
            <a:ext cx="8424936" cy="2636068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I dag skal vi snakke om 2 temaer:</a:t>
            </a:r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2" name="TextBox 1"/>
          <p:cNvSpPr txBox="1"/>
          <p:nvPr/>
        </p:nvSpPr>
        <p:spPr bwMode="white">
          <a:xfrm>
            <a:off x="611560" y="4149080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Midtveisevaluering</a:t>
            </a:r>
            <a:endParaRPr lang="en-GB" sz="2800" baseline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4777442" y="4149080"/>
            <a:ext cx="41150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Modellering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av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sekvenser</a:t>
            </a:r>
            <a:r>
              <a:rPr lang="en-GB" sz="2800" b="1" dirty="0"/>
              <a:t> </a:t>
            </a:r>
            <a:r>
              <a:rPr lang="en-GB" sz="2800" dirty="0"/>
              <a:t>(del 1): </a:t>
            </a:r>
            <a:r>
              <a:rPr lang="en-GB" sz="2800" dirty="0" err="1"/>
              <a:t>Markovkjeder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 H</a:t>
            </a:r>
            <a:r>
              <a:rPr lang="en-GB" sz="2800" baseline="0" dirty="0"/>
              <a:t>idden Markov Models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02056" y="2193146"/>
            <a:ext cx="3285804" cy="1423650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 descr="Free Images : assessment, online, exam, education, test, multiple, sheet,  questionnaire, form, answer, school, university, question, checklist,  survey, examination, check, score, quiz, evaluation, paper, college, iq,  rectangle, font, electric blue ...">
            <a:extLst>
              <a:ext uri="{FF2B5EF4-FFF2-40B4-BE49-F238E27FC236}">
                <a16:creationId xmlns:a16="http://schemas.microsoft.com/office/drawing/2014/main" id="{ADE4A5B3-1B21-2548-9430-2B4882F4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5" y="2193146"/>
            <a:ext cx="2616431" cy="17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4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Modellering av sekvenser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79" y="1581369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 </a:t>
            </a:r>
            <a:r>
              <a:rPr lang="en-GB" dirty="0" err="1"/>
              <a:t>viktig</a:t>
            </a:r>
            <a:r>
              <a:rPr lang="en-GB" dirty="0"/>
              <a:t> </a:t>
            </a:r>
            <a:r>
              <a:rPr lang="en-GB" dirty="0" err="1"/>
              <a:t>oppgave</a:t>
            </a:r>
            <a:r>
              <a:rPr lang="en-GB" dirty="0"/>
              <a:t> i </a:t>
            </a:r>
            <a:r>
              <a:rPr lang="en-GB" dirty="0" err="1"/>
              <a:t>språkteknologi</a:t>
            </a:r>
            <a:r>
              <a:rPr lang="en-GB" dirty="0"/>
              <a:t> er </a:t>
            </a:r>
            <a:r>
              <a:rPr lang="en-GB" b="1" dirty="0" err="1"/>
              <a:t>sekvensmerking</a:t>
            </a:r>
            <a:r>
              <a:rPr lang="en-GB" dirty="0"/>
              <a:t>, </a:t>
            </a:r>
            <a:r>
              <a:rPr lang="en-GB" dirty="0" err="1"/>
              <a:t>hvor</a:t>
            </a:r>
            <a:r>
              <a:rPr lang="en-GB" dirty="0"/>
              <a:t> vi </a:t>
            </a:r>
            <a:r>
              <a:rPr lang="en-GB" dirty="0" err="1"/>
              <a:t>assosierer</a:t>
            </a:r>
            <a:r>
              <a:rPr lang="en-GB" dirty="0"/>
              <a:t> </a:t>
            </a:r>
            <a:r>
              <a:rPr lang="en-GB" dirty="0" err="1"/>
              <a:t>hvert</a:t>
            </a:r>
            <a:r>
              <a:rPr lang="en-GB" dirty="0"/>
              <a:t> element i en </a:t>
            </a:r>
            <a:r>
              <a:rPr lang="en-GB" dirty="0" err="1"/>
              <a:t>sekvens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en </a:t>
            </a:r>
            <a:r>
              <a:rPr lang="en-GB" i="1" dirty="0" err="1"/>
              <a:t>merkelapp</a:t>
            </a:r>
            <a:endParaRPr lang="en-GB" i="1" dirty="0"/>
          </a:p>
          <a:p>
            <a:pPr lvl="1"/>
            <a:r>
              <a:rPr lang="en-GB" dirty="0" err="1"/>
              <a:t>Merking</a:t>
            </a:r>
            <a:r>
              <a:rPr lang="en-GB" dirty="0"/>
              <a:t> </a:t>
            </a:r>
            <a:r>
              <a:rPr lang="en-GB" dirty="0" err="1"/>
              <a:t>må</a:t>
            </a:r>
            <a:r>
              <a:rPr lang="en-GB" dirty="0"/>
              <a:t> ta </a:t>
            </a:r>
            <a:r>
              <a:rPr lang="en-GB" dirty="0" err="1"/>
              <a:t>hensyn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“</a:t>
            </a:r>
            <a:r>
              <a:rPr lang="en-GB" dirty="0" err="1"/>
              <a:t>konteksten</a:t>
            </a:r>
            <a:r>
              <a:rPr lang="en-GB" dirty="0"/>
              <a:t>”                               (</a:t>
            </a:r>
            <a:r>
              <a:rPr lang="en-GB" dirty="0" err="1"/>
              <a:t>dvs</a:t>
            </a:r>
            <a:r>
              <a:rPr lang="en-GB" dirty="0"/>
              <a:t>. </a:t>
            </a:r>
            <a:r>
              <a:rPr lang="en-GB" dirty="0" err="1"/>
              <a:t>naboene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elementet</a:t>
            </a:r>
            <a:r>
              <a:rPr lang="en-GB" dirty="0"/>
              <a:t> i </a:t>
            </a:r>
            <a:r>
              <a:rPr lang="en-GB" dirty="0" err="1"/>
              <a:t>seksensen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Hva</a:t>
            </a:r>
            <a:r>
              <a:rPr lang="en-GB" dirty="0"/>
              <a:t> er den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i="1" dirty="0" err="1"/>
              <a:t>sansynnlige</a:t>
            </a:r>
            <a:r>
              <a:rPr lang="en-GB" i="1" dirty="0"/>
              <a:t> </a:t>
            </a:r>
            <a:r>
              <a:rPr lang="en-GB" i="1" dirty="0" err="1"/>
              <a:t>sekvensen</a:t>
            </a:r>
            <a:r>
              <a:rPr lang="en-GB" i="1" dirty="0"/>
              <a:t> </a:t>
            </a:r>
            <a:r>
              <a:rPr lang="en-GB" i="1" dirty="0" err="1"/>
              <a:t>av</a:t>
            </a:r>
            <a:r>
              <a:rPr lang="en-GB" i="1" dirty="0"/>
              <a:t> </a:t>
            </a:r>
            <a:r>
              <a:rPr lang="en-GB" i="1" dirty="0" err="1"/>
              <a:t>merkelapper</a:t>
            </a:r>
            <a:r>
              <a:rPr lang="en-GB" i="1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grpSp>
        <p:nvGrpSpPr>
          <p:cNvPr id="37" name="Group 36"/>
          <p:cNvGrpSpPr/>
          <p:nvPr/>
        </p:nvGrpSpPr>
        <p:grpSpPr>
          <a:xfrm>
            <a:off x="399676" y="4167973"/>
            <a:ext cx="8132764" cy="1781307"/>
            <a:chOff x="157841" y="4251160"/>
            <a:chExt cx="8132764" cy="1781307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547877" y="5472028"/>
              <a:ext cx="445335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122347" y="5466296"/>
              <a:ext cx="1969933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86562" y="5460564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207378" y="5435310"/>
              <a:ext cx="570604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57841" y="5435310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67544" y="4251160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 bwMode="white">
            <a:xfrm>
              <a:off x="157841" y="5435310"/>
              <a:ext cx="1512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Kurset</a:t>
              </a:r>
              <a:endParaRPr lang="en-GB" sz="2800" baseline="0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240652" y="4269978"/>
              <a:ext cx="504056" cy="53492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013760" y="4299884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786869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559978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white">
            <a:xfrm>
              <a:off x="2249350" y="5466296"/>
              <a:ext cx="5183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er</a:t>
              </a:r>
              <a:endParaRPr lang="en-GB" sz="2800" baseline="0" dirty="0"/>
            </a:p>
          </p:txBody>
        </p:sp>
        <p:sp>
          <p:nvSpPr>
            <p:cNvPr id="12" name="TextBox 11"/>
            <p:cNvSpPr txBox="1"/>
            <p:nvPr/>
          </p:nvSpPr>
          <p:spPr bwMode="white">
            <a:xfrm>
              <a:off x="3721449" y="5466296"/>
              <a:ext cx="15121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utrolig</a:t>
              </a:r>
              <a:endParaRPr lang="en-GB" sz="2800" baseline="0" dirty="0"/>
            </a:p>
          </p:txBody>
        </p:sp>
        <p:sp>
          <p:nvSpPr>
            <p:cNvPr id="13" name="TextBox 12"/>
            <p:cNvSpPr txBox="1"/>
            <p:nvPr/>
          </p:nvSpPr>
          <p:spPr bwMode="white">
            <a:xfrm>
              <a:off x="5112059" y="5472028"/>
              <a:ext cx="225303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interessant</a:t>
              </a:r>
              <a:endParaRPr lang="en-GB" sz="2800" baseline="0" dirty="0"/>
            </a:p>
          </p:txBody>
        </p:sp>
        <p:sp>
          <p:nvSpPr>
            <p:cNvPr id="14" name="TextBox 13"/>
            <p:cNvSpPr txBox="1"/>
            <p:nvPr/>
          </p:nvSpPr>
          <p:spPr bwMode="white">
            <a:xfrm>
              <a:off x="7656474" y="5509247"/>
              <a:ext cx="63413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!</a:t>
              </a:r>
              <a:endParaRPr lang="en-GB" sz="2800" baseline="0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027766" y="4503188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827966" y="4516593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556158" y="4537440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356358" y="4552677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19572" y="4826424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492680" y="4826706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265788" y="4834521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038897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812006" y="4888518"/>
              <a:ext cx="0" cy="54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3867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Eksempel: Tagging av ordklasser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496944" cy="1977008"/>
          </a:xfrm>
        </p:spPr>
        <p:txBody>
          <a:bodyPr/>
          <a:lstStyle/>
          <a:p>
            <a:r>
              <a:rPr lang="en-GB" dirty="0" err="1"/>
              <a:t>Mål</a:t>
            </a:r>
            <a:r>
              <a:rPr lang="en-GB" dirty="0"/>
              <a:t>: </a:t>
            </a:r>
            <a:r>
              <a:rPr lang="en-GB" dirty="0" err="1"/>
              <a:t>finne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ordklassen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hvert</a:t>
            </a:r>
            <a:r>
              <a:rPr lang="en-GB" dirty="0"/>
              <a:t> </a:t>
            </a:r>
            <a:r>
              <a:rPr lang="en-GB" dirty="0" err="1"/>
              <a:t>ord</a:t>
            </a:r>
            <a:endParaRPr lang="en-GB" dirty="0"/>
          </a:p>
          <a:p>
            <a:r>
              <a:rPr lang="en-GB" dirty="0" err="1"/>
              <a:t>Ordklassen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hvert</a:t>
            </a:r>
            <a:r>
              <a:rPr lang="en-GB" dirty="0"/>
              <a:t> </a:t>
            </a:r>
            <a:r>
              <a:rPr lang="en-GB" dirty="0" err="1"/>
              <a:t>ord</a:t>
            </a:r>
            <a:r>
              <a:rPr lang="en-GB" dirty="0"/>
              <a:t> er </a:t>
            </a:r>
            <a:r>
              <a:rPr lang="en-GB" dirty="0" err="1"/>
              <a:t>avhengig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konteksten</a:t>
            </a:r>
            <a:r>
              <a:rPr lang="en-GB" dirty="0"/>
              <a:t>!</a:t>
            </a:r>
          </a:p>
          <a:p>
            <a:pPr lvl="1"/>
            <a:r>
              <a:rPr lang="en-GB" dirty="0"/>
              <a:t>“</a:t>
            </a:r>
            <a:r>
              <a:rPr lang="en-GB" dirty="0" err="1"/>
              <a:t>maler</a:t>
            </a:r>
            <a:r>
              <a:rPr lang="en-GB" dirty="0"/>
              <a:t>”: </a:t>
            </a:r>
            <a:r>
              <a:rPr lang="en-GB" dirty="0" err="1"/>
              <a:t>substantiv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verb, men </a:t>
            </a:r>
            <a:r>
              <a:rPr lang="en-GB" dirty="0" err="1"/>
              <a:t>hvis</a:t>
            </a:r>
            <a:r>
              <a:rPr lang="en-GB" dirty="0"/>
              <a:t> den </a:t>
            </a:r>
            <a:r>
              <a:rPr lang="en-GB" dirty="0" err="1"/>
              <a:t>forekommer</a:t>
            </a:r>
            <a:r>
              <a:rPr lang="en-GB" dirty="0"/>
              <a:t> </a:t>
            </a:r>
            <a:r>
              <a:rPr lang="en-GB" dirty="0" err="1"/>
              <a:t>etter</a:t>
            </a:r>
            <a:r>
              <a:rPr lang="en-GB" dirty="0"/>
              <a:t> en </a:t>
            </a:r>
            <a:r>
              <a:rPr lang="en-GB" dirty="0" err="1"/>
              <a:t>determinativ</a:t>
            </a:r>
            <a:r>
              <a:rPr lang="en-GB" dirty="0"/>
              <a:t> er det </a:t>
            </a:r>
            <a:r>
              <a:rPr lang="en-GB" dirty="0" err="1"/>
              <a:t>trolig</a:t>
            </a:r>
            <a:r>
              <a:rPr lang="en-GB" dirty="0"/>
              <a:t> et </a:t>
            </a:r>
            <a:r>
              <a:rPr lang="en-GB" dirty="0" err="1"/>
              <a:t>substantiv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7547877" y="5472028"/>
            <a:ext cx="445335" cy="52322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22347" y="5466296"/>
            <a:ext cx="1969933" cy="52322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06483" y="5461666"/>
            <a:ext cx="918609" cy="52322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83635" y="5430680"/>
            <a:ext cx="889302" cy="52322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7841" y="5435310"/>
            <a:ext cx="1245807" cy="52322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7544" y="4251160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 bwMode="white">
          <a:xfrm>
            <a:off x="323528" y="5435310"/>
            <a:ext cx="977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Han</a:t>
            </a:r>
            <a:endParaRPr lang="en-GB" sz="2800" baseline="0" dirty="0"/>
          </a:p>
        </p:txBody>
      </p:sp>
      <p:sp>
        <p:nvSpPr>
          <p:cNvPr id="12" name="Oval 11"/>
          <p:cNvSpPr/>
          <p:nvPr/>
        </p:nvSpPr>
        <p:spPr bwMode="auto">
          <a:xfrm>
            <a:off x="2240652" y="4269978"/>
            <a:ext cx="504056" cy="53492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13760" y="4299884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86869" y="4322368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559978" y="4322368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 bwMode="white">
          <a:xfrm>
            <a:off x="2125606" y="5461666"/>
            <a:ext cx="847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fant</a:t>
            </a:r>
            <a:endParaRPr lang="en-GB" sz="2800" baseline="0" dirty="0"/>
          </a:p>
        </p:txBody>
      </p:sp>
      <p:sp>
        <p:nvSpPr>
          <p:cNvPr id="17" name="TextBox 16"/>
          <p:cNvSpPr txBox="1"/>
          <p:nvPr/>
        </p:nvSpPr>
        <p:spPr bwMode="white">
          <a:xfrm>
            <a:off x="4005261" y="5486300"/>
            <a:ext cx="672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en</a:t>
            </a:r>
          </a:p>
        </p:txBody>
      </p:sp>
      <p:sp>
        <p:nvSpPr>
          <p:cNvPr id="18" name="TextBox 17"/>
          <p:cNvSpPr txBox="1"/>
          <p:nvPr/>
        </p:nvSpPr>
        <p:spPr bwMode="white">
          <a:xfrm>
            <a:off x="5502087" y="5472028"/>
            <a:ext cx="1178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maler</a:t>
            </a:r>
            <a:endParaRPr lang="en-GB" sz="2800" baseline="0" dirty="0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7624401" y="5445224"/>
            <a:ext cx="2599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.</a:t>
            </a:r>
            <a:endParaRPr lang="en-GB" sz="2800" baseline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027766" y="4503188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827966" y="4516593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556158" y="4537440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356358" y="4552677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19572" y="4826424"/>
            <a:ext cx="0" cy="546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492680" y="4826706"/>
            <a:ext cx="0" cy="546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4265788" y="4834521"/>
            <a:ext cx="0" cy="546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038897" y="4888518"/>
            <a:ext cx="0" cy="546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7812006" y="4888518"/>
            <a:ext cx="0" cy="5467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 bwMode="white">
          <a:xfrm>
            <a:off x="82431" y="3615924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PRON</a:t>
            </a:r>
            <a:endParaRPr lang="en-GB" sz="2800" baseline="0" dirty="0"/>
          </a:p>
        </p:txBody>
      </p:sp>
      <p:sp>
        <p:nvSpPr>
          <p:cNvPr id="30" name="TextBox 29"/>
          <p:cNvSpPr txBox="1"/>
          <p:nvPr/>
        </p:nvSpPr>
        <p:spPr bwMode="white">
          <a:xfrm>
            <a:off x="1907704" y="3627805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VERB</a:t>
            </a:r>
            <a:endParaRPr lang="en-GB" sz="2800" baseline="0" dirty="0"/>
          </a:p>
        </p:txBody>
      </p:sp>
      <p:sp>
        <p:nvSpPr>
          <p:cNvPr id="31" name="TextBox 30"/>
          <p:cNvSpPr txBox="1"/>
          <p:nvPr/>
        </p:nvSpPr>
        <p:spPr bwMode="white">
          <a:xfrm>
            <a:off x="3851920" y="3665061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DET</a:t>
            </a:r>
            <a:endParaRPr lang="en-GB" sz="2800" baseline="0" dirty="0"/>
          </a:p>
        </p:txBody>
      </p:sp>
      <p:sp>
        <p:nvSpPr>
          <p:cNvPr id="32" name="TextBox 31"/>
          <p:cNvSpPr txBox="1"/>
          <p:nvPr/>
        </p:nvSpPr>
        <p:spPr bwMode="white">
          <a:xfrm>
            <a:off x="5464523" y="3682496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NOUN</a:t>
            </a:r>
            <a:endParaRPr lang="en-GB" sz="2800" baseline="0" dirty="0"/>
          </a:p>
        </p:txBody>
      </p:sp>
      <p:sp>
        <p:nvSpPr>
          <p:cNvPr id="33" name="TextBox 32"/>
          <p:cNvSpPr txBox="1"/>
          <p:nvPr/>
        </p:nvSpPr>
        <p:spPr bwMode="white">
          <a:xfrm>
            <a:off x="7142427" y="3670866"/>
            <a:ext cx="1564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PUNCT</a:t>
            </a:r>
            <a:endParaRPr lang="en-GB" sz="2800" baseline="0" dirty="0"/>
          </a:p>
        </p:txBody>
      </p:sp>
    </p:spTree>
    <p:extLst>
      <p:ext uri="{BB962C8B-B14F-4D97-AF65-F5344CB8AC3E}">
        <p14:creationId xmlns:p14="http://schemas.microsoft.com/office/powerpoint/2010/main" val="104173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744"/>
            <a:ext cx="8640960" cy="1008064"/>
          </a:xfrm>
        </p:spPr>
        <p:txBody>
          <a:bodyPr/>
          <a:lstStyle/>
          <a:p>
            <a:r>
              <a:rPr lang="en-GB"/>
              <a:t>Eksempel: Gjenkjenning av navngitte entiteter (</a:t>
            </a:r>
            <a:r>
              <a:rPr lang="en-GB" i="1"/>
              <a:t>named entity recognition</a:t>
            </a:r>
            <a:r>
              <a:rPr lang="en-GB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1"/>
            <a:ext cx="8640960" cy="2298656"/>
          </a:xfrm>
        </p:spPr>
        <p:txBody>
          <a:bodyPr/>
          <a:lstStyle/>
          <a:p>
            <a:r>
              <a:rPr lang="en-GB" dirty="0" err="1"/>
              <a:t>Mål</a:t>
            </a:r>
            <a:r>
              <a:rPr lang="en-GB" dirty="0"/>
              <a:t>: </a:t>
            </a:r>
            <a:r>
              <a:rPr lang="en-GB" dirty="0" err="1"/>
              <a:t>ekstrahere</a:t>
            </a:r>
            <a:r>
              <a:rPr lang="en-GB" dirty="0"/>
              <a:t> </a:t>
            </a:r>
            <a:r>
              <a:rPr lang="en-GB" dirty="0" err="1"/>
              <a:t>enheter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personer</a:t>
            </a:r>
            <a:r>
              <a:rPr lang="en-GB" dirty="0"/>
              <a:t>, </a:t>
            </a:r>
            <a:r>
              <a:rPr lang="en-GB" dirty="0" err="1"/>
              <a:t>steder</a:t>
            </a:r>
            <a:r>
              <a:rPr lang="en-GB" dirty="0"/>
              <a:t>, </a:t>
            </a:r>
            <a:r>
              <a:rPr lang="en-GB" dirty="0" err="1"/>
              <a:t>organisasjoner</a:t>
            </a:r>
            <a:r>
              <a:rPr lang="en-GB" dirty="0"/>
              <a:t>, </a:t>
            </a:r>
            <a:r>
              <a:rPr lang="en-GB" dirty="0" err="1"/>
              <a:t>beløp</a:t>
            </a:r>
            <a:r>
              <a:rPr lang="en-GB" dirty="0"/>
              <a:t>, </a:t>
            </a:r>
            <a:r>
              <a:rPr lang="en-GB" dirty="0" err="1"/>
              <a:t>datoer</a:t>
            </a:r>
            <a:r>
              <a:rPr lang="en-GB" dirty="0"/>
              <a:t>, </a:t>
            </a:r>
            <a:r>
              <a:rPr lang="en-GB" dirty="0" err="1"/>
              <a:t>produkter</a:t>
            </a:r>
            <a:r>
              <a:rPr lang="en-GB" dirty="0"/>
              <a:t>, </a:t>
            </a:r>
            <a:r>
              <a:rPr lang="en-GB" dirty="0" err="1"/>
              <a:t>osv</a:t>
            </a:r>
            <a:r>
              <a:rPr lang="en-GB" dirty="0"/>
              <a:t>.</a:t>
            </a:r>
          </a:p>
          <a:p>
            <a:r>
              <a:rPr lang="en-GB" b="1" dirty="0"/>
              <a:t>BIO</a:t>
            </a:r>
            <a:r>
              <a:rPr lang="en-GB" dirty="0"/>
              <a:t>-system: alle </a:t>
            </a:r>
            <a:r>
              <a:rPr lang="en-GB" dirty="0" err="1"/>
              <a:t>ordene</a:t>
            </a:r>
            <a:r>
              <a:rPr lang="en-GB" dirty="0"/>
              <a:t> er </a:t>
            </a:r>
            <a:r>
              <a:rPr lang="en-GB" dirty="0" err="1"/>
              <a:t>klassifisert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b="1" dirty="0"/>
              <a:t>B</a:t>
            </a:r>
            <a:r>
              <a:rPr lang="en-GB" dirty="0"/>
              <a:t>(</a:t>
            </a:r>
            <a:r>
              <a:rPr lang="en-GB" dirty="0" err="1"/>
              <a:t>eginning</a:t>
            </a:r>
            <a:r>
              <a:rPr lang="en-GB" dirty="0"/>
              <a:t>)-</a:t>
            </a:r>
            <a:r>
              <a:rPr lang="en-GB" i="1" dirty="0"/>
              <a:t>X</a:t>
            </a:r>
            <a:r>
              <a:rPr lang="en-GB" dirty="0"/>
              <a:t>, </a:t>
            </a:r>
            <a:r>
              <a:rPr lang="en-GB" b="1" dirty="0"/>
              <a:t>I</a:t>
            </a:r>
            <a:r>
              <a:rPr lang="en-GB" dirty="0"/>
              <a:t>(</a:t>
            </a:r>
            <a:r>
              <a:rPr lang="en-GB" dirty="0" err="1"/>
              <a:t>nside</a:t>
            </a:r>
            <a:r>
              <a:rPr lang="en-GB" dirty="0"/>
              <a:t>)-</a:t>
            </a:r>
            <a:r>
              <a:rPr lang="en-GB" i="1" dirty="0"/>
              <a:t>X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b="1" dirty="0"/>
              <a:t>O</a:t>
            </a:r>
            <a:r>
              <a:rPr lang="en-GB" dirty="0"/>
              <a:t>(out), </a:t>
            </a:r>
            <a:r>
              <a:rPr lang="en-GB" dirty="0" err="1"/>
              <a:t>hvor</a:t>
            </a:r>
            <a:r>
              <a:rPr lang="en-GB" dirty="0"/>
              <a:t> </a:t>
            </a:r>
            <a:r>
              <a:rPr lang="en-GB" i="1" dirty="0"/>
              <a:t>X</a:t>
            </a:r>
            <a:r>
              <a:rPr lang="en-GB" dirty="0"/>
              <a:t> er en </a:t>
            </a:r>
            <a:r>
              <a:rPr lang="en-GB" dirty="0" err="1"/>
              <a:t>merkelapp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PER(son), LOC(</a:t>
            </a:r>
            <a:r>
              <a:rPr lang="en-GB" dirty="0" err="1"/>
              <a:t>ation</a:t>
            </a:r>
            <a:r>
              <a:rPr lang="en-GB" dirty="0"/>
              <a:t>), ORG(</a:t>
            </a:r>
            <a:r>
              <a:rPr lang="en-GB" dirty="0" err="1"/>
              <a:t>anisation</a:t>
            </a:r>
            <a:r>
              <a:rPr lang="en-GB" dirty="0"/>
              <a:t>), </a:t>
            </a:r>
            <a:r>
              <a:rPr lang="en-GB" dirty="0" err="1"/>
              <a:t>osv</a:t>
            </a:r>
            <a:r>
              <a:rPr lang="en-GB" dirty="0"/>
              <a:t>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10" name="Oval 9"/>
          <p:cNvSpPr/>
          <p:nvPr/>
        </p:nvSpPr>
        <p:spPr bwMode="auto">
          <a:xfrm>
            <a:off x="544932" y="5120068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0618" y="6024622"/>
            <a:ext cx="1245807" cy="523220"/>
            <a:chOff x="157841" y="5435310"/>
            <a:chExt cx="1245807" cy="523220"/>
          </a:xfrm>
        </p:grpSpPr>
        <p:sp>
          <p:nvSpPr>
            <p:cNvPr id="9" name="Rectangle 8"/>
            <p:cNvSpPr/>
            <p:nvPr/>
          </p:nvSpPr>
          <p:spPr bwMode="auto">
            <a:xfrm>
              <a:off x="157841" y="5435310"/>
              <a:ext cx="1245807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white">
            <a:xfrm>
              <a:off x="157841" y="5435310"/>
              <a:ext cx="11795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Pierre</a:t>
              </a:r>
              <a:endParaRPr lang="en-GB" sz="2800" baseline="0" dirty="0"/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2201116" y="5138886"/>
            <a:ext cx="504056" cy="53492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20948" y="6008658"/>
            <a:ext cx="1052026" cy="554714"/>
            <a:chOff x="1626259" y="5419346"/>
            <a:chExt cx="1052026" cy="554714"/>
          </a:xfrm>
        </p:grpSpPr>
        <p:sp>
          <p:nvSpPr>
            <p:cNvPr id="8" name="Rectangle 7"/>
            <p:cNvSpPr/>
            <p:nvPr/>
          </p:nvSpPr>
          <p:spPr bwMode="auto">
            <a:xfrm>
              <a:off x="1626259" y="5450840"/>
              <a:ext cx="1052026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white">
            <a:xfrm>
              <a:off x="1626259" y="5419346"/>
              <a:ext cx="105202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Lison</a:t>
              </a:r>
              <a:endParaRPr lang="en-GB" sz="2800" baseline="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54670" y="6061340"/>
            <a:ext cx="696531" cy="560843"/>
            <a:chOff x="7547877" y="5472028"/>
            <a:chExt cx="696531" cy="560843"/>
          </a:xfrm>
        </p:grpSpPr>
        <p:sp>
          <p:nvSpPr>
            <p:cNvPr id="5" name="Rectangle 4"/>
            <p:cNvSpPr/>
            <p:nvPr/>
          </p:nvSpPr>
          <p:spPr bwMode="auto">
            <a:xfrm>
              <a:off x="7547877" y="5472028"/>
              <a:ext cx="445335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white">
            <a:xfrm>
              <a:off x="7610277" y="5509651"/>
              <a:ext cx="63413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.</a:t>
              </a:r>
              <a:endParaRPr lang="en-GB" sz="2800" baseline="0" dirty="0"/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1105154" y="5372096"/>
            <a:ext cx="10239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82349" y="5689132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3427497" y="6025470"/>
            <a:ext cx="728902" cy="553358"/>
            <a:chOff x="2875060" y="5436158"/>
            <a:chExt cx="728902" cy="553358"/>
          </a:xfrm>
        </p:grpSpPr>
        <p:sp>
          <p:nvSpPr>
            <p:cNvPr id="7" name="Rectangle 6"/>
            <p:cNvSpPr/>
            <p:nvPr/>
          </p:nvSpPr>
          <p:spPr bwMode="auto">
            <a:xfrm>
              <a:off x="2875060" y="5466296"/>
              <a:ext cx="728902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white">
            <a:xfrm>
              <a:off x="2986818" y="5436158"/>
              <a:ext cx="5028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er</a:t>
              </a:r>
              <a:endParaRPr lang="en-GB" sz="2800" baseline="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10922" y="6043045"/>
            <a:ext cx="795348" cy="535012"/>
            <a:chOff x="3848661" y="5453733"/>
            <a:chExt cx="795348" cy="535012"/>
          </a:xfrm>
        </p:grpSpPr>
        <p:sp>
          <p:nvSpPr>
            <p:cNvPr id="6" name="Rectangle 5"/>
            <p:cNvSpPr/>
            <p:nvPr/>
          </p:nvSpPr>
          <p:spPr bwMode="auto">
            <a:xfrm>
              <a:off x="3848661" y="5465525"/>
              <a:ext cx="795348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white">
            <a:xfrm>
              <a:off x="3931359" y="5453733"/>
              <a:ext cx="6314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fra</a:t>
              </a:r>
              <a:endParaRPr lang="en-GB" sz="2800" baseline="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0793" y="6040152"/>
            <a:ext cx="1295336" cy="544408"/>
            <a:chOff x="4932848" y="5450840"/>
            <a:chExt cx="1295336" cy="54440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932848" y="5472028"/>
              <a:ext cx="1295335" cy="5232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white">
            <a:xfrm>
              <a:off x="5002981" y="5450840"/>
              <a:ext cx="122520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800" baseline="0"/>
                <a:t>Belgia</a:t>
              </a:r>
              <a:endParaRPr lang="en-GB" sz="2800" baseline="0" dirty="0"/>
            </a:p>
          </p:txBody>
        </p:sp>
      </p:grpSp>
      <p:sp>
        <p:nvSpPr>
          <p:cNvPr id="40" name="Oval 39"/>
          <p:cNvSpPr/>
          <p:nvPr/>
        </p:nvSpPr>
        <p:spPr bwMode="auto">
          <a:xfrm>
            <a:off x="3552452" y="5138886"/>
            <a:ext cx="504056" cy="53492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Arrow Connector 40"/>
          <p:cNvCxnSpPr>
            <a:endCxn id="40" idx="2"/>
          </p:cNvCxnSpPr>
          <p:nvPr/>
        </p:nvCxnSpPr>
        <p:spPr bwMode="auto">
          <a:xfrm>
            <a:off x="2780526" y="5401095"/>
            <a:ext cx="771926" cy="5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4737634" y="5134053"/>
            <a:ext cx="504056" cy="53492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112573" y="5395842"/>
            <a:ext cx="595658" cy="5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val 51"/>
          <p:cNvSpPr/>
          <p:nvPr/>
        </p:nvSpPr>
        <p:spPr bwMode="auto">
          <a:xfrm>
            <a:off x="6236637" y="5157108"/>
            <a:ext cx="504056" cy="53492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5297460" y="5403721"/>
            <a:ext cx="864096" cy="2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Oval 59"/>
          <p:cNvSpPr/>
          <p:nvPr/>
        </p:nvSpPr>
        <p:spPr bwMode="auto">
          <a:xfrm>
            <a:off x="7745154" y="5142684"/>
            <a:ext cx="504056" cy="53492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805977" y="5389297"/>
            <a:ext cx="864096" cy="2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 bwMode="white">
          <a:xfrm>
            <a:off x="194123" y="4625536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B-PER</a:t>
            </a:r>
            <a:endParaRPr lang="en-GB" sz="2800" baseline="0" dirty="0"/>
          </a:p>
        </p:txBody>
      </p:sp>
      <p:sp>
        <p:nvSpPr>
          <p:cNvPr id="64" name="TextBox 63"/>
          <p:cNvSpPr txBox="1"/>
          <p:nvPr/>
        </p:nvSpPr>
        <p:spPr bwMode="white">
          <a:xfrm>
            <a:off x="1769068" y="4614974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I</a:t>
            </a:r>
            <a:r>
              <a:rPr lang="en-GB" sz="2800" baseline="0"/>
              <a:t>-PER</a:t>
            </a:r>
            <a:endParaRPr lang="en-GB" sz="2800" baseline="0" dirty="0"/>
          </a:p>
        </p:txBody>
      </p:sp>
      <p:sp>
        <p:nvSpPr>
          <p:cNvPr id="66" name="TextBox 65"/>
          <p:cNvSpPr txBox="1"/>
          <p:nvPr/>
        </p:nvSpPr>
        <p:spPr bwMode="white">
          <a:xfrm>
            <a:off x="3550807" y="4622345"/>
            <a:ext cx="450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O</a:t>
            </a:r>
            <a:endParaRPr lang="en-GB" sz="2800" baseline="0" dirty="0"/>
          </a:p>
        </p:txBody>
      </p:sp>
      <p:sp>
        <p:nvSpPr>
          <p:cNvPr id="68" name="TextBox 67"/>
          <p:cNvSpPr txBox="1"/>
          <p:nvPr/>
        </p:nvSpPr>
        <p:spPr bwMode="white">
          <a:xfrm>
            <a:off x="5869873" y="4618319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B-LOC</a:t>
            </a:r>
            <a:endParaRPr lang="en-GB" sz="2800" baseline="0" dirty="0"/>
          </a:p>
        </p:txBody>
      </p:sp>
      <p:sp>
        <p:nvSpPr>
          <p:cNvPr id="69" name="TextBox 68"/>
          <p:cNvSpPr txBox="1"/>
          <p:nvPr/>
        </p:nvSpPr>
        <p:spPr bwMode="white">
          <a:xfrm>
            <a:off x="4772743" y="4622345"/>
            <a:ext cx="450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O</a:t>
            </a:r>
            <a:endParaRPr lang="en-GB" sz="2800" baseline="0" dirty="0"/>
          </a:p>
        </p:txBody>
      </p:sp>
      <p:sp>
        <p:nvSpPr>
          <p:cNvPr id="70" name="TextBox 69"/>
          <p:cNvSpPr txBox="1"/>
          <p:nvPr/>
        </p:nvSpPr>
        <p:spPr bwMode="white">
          <a:xfrm>
            <a:off x="7794231" y="4622674"/>
            <a:ext cx="450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O</a:t>
            </a:r>
            <a:endParaRPr lang="en-GB" sz="2800" baseline="0" dirty="0"/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2446961" y="5720838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3789869" y="5735262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4975051" y="5735262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6474054" y="5720838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7966424" y="5720838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568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0E40E1-0103-B842-91F2-5383E349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F4B464-87FB-9646-A392-C1FA4B845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D30596B9-B977-CE40-9714-C0902DB19112}"/>
              </a:ext>
            </a:extLst>
          </p:cNvPr>
          <p:cNvGrpSpPr/>
          <p:nvPr/>
        </p:nvGrpSpPr>
        <p:grpSpPr>
          <a:xfrm>
            <a:off x="899592" y="1440358"/>
            <a:ext cx="7992888" cy="1815884"/>
            <a:chOff x="899592" y="1440358"/>
            <a:chExt cx="7992888" cy="1815884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E9688A24-1627-7B49-A692-668FEF00482D}"/>
                </a:ext>
              </a:extLst>
            </p:cNvPr>
            <p:cNvSpPr txBox="1"/>
            <p:nvPr/>
          </p:nvSpPr>
          <p:spPr bwMode="white">
            <a:xfrm>
              <a:off x="899592" y="1440358"/>
              <a:ext cx="799288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800" baseline="0" dirty="0"/>
                <a:t>Bestak Equinor Petrobras</a:t>
              </a:r>
              <a:r>
                <a:rPr lang="nb-NO" sz="2800" dirty="0"/>
                <a:t> </a:t>
              </a:r>
              <a:r>
                <a:rPr lang="nb-NO" sz="2800" baseline="0" dirty="0"/>
                <a:t>sin tidligere direktør,</a:t>
              </a:r>
            </a:p>
            <a:p>
              <a:endParaRPr lang="nb-NO" sz="2800" dirty="0"/>
            </a:p>
            <a:p>
              <a:r>
                <a:rPr lang="nb-NO" sz="2800" baseline="0" dirty="0"/>
                <a:t>Paulo Roberto Costa i Rio de Janeiro i 2004?</a:t>
              </a:r>
            </a:p>
          </p:txBody>
        </p: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65D875C4-C2EC-0247-8EBF-C4DDB3B13EF2}"/>
                </a:ext>
              </a:extLst>
            </p:cNvPr>
            <p:cNvCxnSpPr/>
            <p:nvPr/>
          </p:nvCxnSpPr>
          <p:spPr bwMode="auto">
            <a:xfrm>
              <a:off x="2123728" y="1944414"/>
              <a:ext cx="129614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AFD9642A-684A-5D4A-BC5B-53B9F89EAE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91880" y="1944414"/>
              <a:ext cx="158417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5AAED4C-4F28-914F-A91C-94517BE985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9592" y="2825353"/>
              <a:ext cx="345638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4FCBD478-8DDE-494A-9905-E2E8F0628A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2000" y="2825353"/>
              <a:ext cx="23042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3658FAF3-AE19-A64E-90D8-F3FAEA06DCD4}"/>
                </a:ext>
              </a:extLst>
            </p:cNvPr>
            <p:cNvSpPr txBox="1"/>
            <p:nvPr/>
          </p:nvSpPr>
          <p:spPr bwMode="white">
            <a:xfrm>
              <a:off x="2483768" y="1944414"/>
              <a:ext cx="7200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1800" baseline="0" dirty="0">
                  <a:solidFill>
                    <a:srgbClr val="00B0F0"/>
                  </a:solidFill>
                </a:rPr>
                <a:t>ORG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6A07DA8F-DF65-2C42-8DD2-19E4DEAB5925}"/>
                </a:ext>
              </a:extLst>
            </p:cNvPr>
            <p:cNvSpPr txBox="1"/>
            <p:nvPr/>
          </p:nvSpPr>
          <p:spPr bwMode="white">
            <a:xfrm>
              <a:off x="3865050" y="1944413"/>
              <a:ext cx="7200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1800" baseline="0" dirty="0">
                  <a:solidFill>
                    <a:srgbClr val="00B0F0"/>
                  </a:solidFill>
                </a:rPr>
                <a:t>ORG</a:t>
              </a: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EAD5C66C-9BB1-CC48-9B13-ABA07D5B1575}"/>
                </a:ext>
              </a:extLst>
            </p:cNvPr>
            <p:cNvSpPr txBox="1"/>
            <p:nvPr/>
          </p:nvSpPr>
          <p:spPr bwMode="white">
            <a:xfrm>
              <a:off x="2267744" y="2886910"/>
              <a:ext cx="12241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1800" baseline="0" dirty="0">
                  <a:solidFill>
                    <a:srgbClr val="C00000"/>
                  </a:solidFill>
                </a:rPr>
                <a:t>PERSON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1F1E68FC-A182-FA44-B240-1F63203F8E96}"/>
                </a:ext>
              </a:extLst>
            </p:cNvPr>
            <p:cNvSpPr txBox="1"/>
            <p:nvPr/>
          </p:nvSpPr>
          <p:spPr bwMode="white">
            <a:xfrm>
              <a:off x="5498753" y="2825353"/>
              <a:ext cx="9361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1800" baseline="0" dirty="0">
                  <a:solidFill>
                    <a:srgbClr val="00B050"/>
                  </a:solidFill>
                </a:rPr>
                <a:t>GPE</a:t>
              </a:r>
            </a:p>
          </p:txBody>
        </p: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D85C790F-9FEF-2A47-AF43-6B53B5B9A7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55768" y="2826429"/>
              <a:ext cx="90060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0B5F3216-9976-7B4F-8AD9-45DD8A3779EC}"/>
                </a:ext>
              </a:extLst>
            </p:cNvPr>
            <p:cNvSpPr txBox="1"/>
            <p:nvPr/>
          </p:nvSpPr>
          <p:spPr bwMode="white">
            <a:xfrm>
              <a:off x="7085323" y="2825353"/>
              <a:ext cx="9361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1800" baseline="0" dirty="0">
                  <a:solidFill>
                    <a:srgbClr val="7030A0"/>
                  </a:solidFill>
                </a:rPr>
                <a:t>DATE</a:t>
              </a:r>
            </a:p>
          </p:txBody>
        </p:sp>
      </p:grpSp>
      <p:sp>
        <p:nvSpPr>
          <p:cNvPr id="25" name="Plassholder for innhold 24">
            <a:extLst>
              <a:ext uri="{FF2B5EF4-FFF2-40B4-BE49-F238E27FC236}">
                <a16:creationId xmlns:a16="http://schemas.microsoft.com/office/drawing/2014/main" id="{5B0DF1BE-5050-6243-A78A-0E058FA1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501014"/>
            <a:ext cx="8640960" cy="2137786"/>
          </a:xfrm>
        </p:spPr>
        <p:txBody>
          <a:bodyPr/>
          <a:lstStyle/>
          <a:p>
            <a:r>
              <a:rPr lang="nb-NO" b="1" dirty="0"/>
              <a:t>Spørsmål 1</a:t>
            </a:r>
            <a:r>
              <a:rPr lang="nb-NO" dirty="0"/>
              <a:t>: hva er sekvensen av BIO-labeller for denne markeringen av navngitte enheter?</a:t>
            </a:r>
          </a:p>
          <a:p>
            <a:r>
              <a:rPr lang="nb-NO" b="1" dirty="0"/>
              <a:t>Spørsmål 2</a:t>
            </a:r>
            <a:r>
              <a:rPr lang="nb-NO" dirty="0"/>
              <a:t>: hvorfor trenger man å ha BIO-prefikser, egentlig? Hva hadde skjedd om vi skulle bare markere ordene med merkelapp som ORG, PERSON, osv.?</a:t>
            </a:r>
          </a:p>
        </p:txBody>
      </p:sp>
    </p:spTree>
    <p:extLst>
      <p:ext uri="{BB962C8B-B14F-4D97-AF65-F5344CB8AC3E}">
        <p14:creationId xmlns:p14="http://schemas.microsoft.com/office/powerpoint/2010/main" val="38129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Eksempel: talegjenkjenning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1977008"/>
          </a:xfrm>
        </p:spPr>
        <p:txBody>
          <a:bodyPr/>
          <a:lstStyle/>
          <a:p>
            <a:r>
              <a:rPr lang="en-GB"/>
              <a:t>Mål: gjennkjenne de fonetiske (under)enhetene gitt akustiske observasjoner fra talesignalen</a:t>
            </a:r>
          </a:p>
          <a:p>
            <a:r>
              <a:rPr lang="en-GB"/>
              <a:t>Lange kjeder (samplingfreksens ofte 8 eller 16 kHz)</a:t>
            </a:r>
          </a:p>
          <a:p>
            <a:r>
              <a:rPr lang="en-GB"/>
              <a:t>Vi skal snakke (litt) om taleteknologi ved slutten av kurset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316" y="4760142"/>
            <a:ext cx="6337399" cy="185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97971C-2FE7-4FD3-B01F-4B5E83D933F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Oval 7"/>
          <p:cNvSpPr/>
          <p:nvPr/>
        </p:nvSpPr>
        <p:spPr bwMode="auto">
          <a:xfrm>
            <a:off x="1763688" y="3861048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001105" y="4430112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/>
          <p:cNvSpPr/>
          <p:nvPr/>
        </p:nvSpPr>
        <p:spPr bwMode="auto">
          <a:xfrm>
            <a:off x="3347864" y="3861048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99892" y="4430112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778134" y="4421919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524328" y="4445814"/>
            <a:ext cx="0" cy="273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/>
          <p:cNvSpPr/>
          <p:nvPr/>
        </p:nvSpPr>
        <p:spPr bwMode="auto">
          <a:xfrm>
            <a:off x="5526106" y="3853036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272300" y="3861048"/>
            <a:ext cx="504056" cy="504056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37954" y="3789040"/>
            <a:ext cx="1445586" cy="461665"/>
            <a:chOff x="2483768" y="4030548"/>
            <a:chExt cx="1445586" cy="461665"/>
          </a:xfrm>
        </p:grpSpPr>
        <p:sp>
          <p:nvSpPr>
            <p:cNvPr id="17" name="TextBox 16"/>
            <p:cNvSpPr txBox="1"/>
            <p:nvPr/>
          </p:nvSpPr>
          <p:spPr bwMode="white">
            <a:xfrm>
              <a:off x="2829782" y="4030548"/>
              <a:ext cx="5760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/>
                <a:t>…</a:t>
              </a:r>
              <a:endParaRPr lang="en-GB" sz="2800" baseline="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483768" y="4354584"/>
              <a:ext cx="1445586" cy="10520"/>
              <a:chOff x="2483768" y="4354584"/>
              <a:chExt cx="1445586" cy="10520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3261830" y="4354584"/>
                <a:ext cx="667524" cy="1052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2483768" y="4365104"/>
                <a:ext cx="41802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1" name="Group 20"/>
          <p:cNvGrpSpPr/>
          <p:nvPr/>
        </p:nvGrpSpPr>
        <p:grpSpPr>
          <a:xfrm>
            <a:off x="2363317" y="3807063"/>
            <a:ext cx="811540" cy="461665"/>
            <a:chOff x="2483768" y="4047455"/>
            <a:chExt cx="811540" cy="461665"/>
          </a:xfrm>
        </p:grpSpPr>
        <p:sp>
          <p:nvSpPr>
            <p:cNvPr id="22" name="TextBox 21"/>
            <p:cNvSpPr txBox="1"/>
            <p:nvPr/>
          </p:nvSpPr>
          <p:spPr bwMode="white">
            <a:xfrm>
              <a:off x="2627784" y="4047455"/>
              <a:ext cx="5760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/>
                <a:t>…</a:t>
              </a:r>
              <a:endParaRPr lang="en-GB" sz="2800" baseline="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483768" y="4365104"/>
              <a:ext cx="811540" cy="0"/>
              <a:chOff x="2483768" y="4365104"/>
              <a:chExt cx="811540" cy="0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3059832" y="4365104"/>
                <a:ext cx="23547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2483768" y="4365104"/>
                <a:ext cx="1800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6332220" y="3831312"/>
            <a:ext cx="811540" cy="461665"/>
            <a:chOff x="2483768" y="4047455"/>
            <a:chExt cx="811540" cy="461665"/>
          </a:xfrm>
        </p:grpSpPr>
        <p:sp>
          <p:nvSpPr>
            <p:cNvPr id="27" name="TextBox 26"/>
            <p:cNvSpPr txBox="1"/>
            <p:nvPr/>
          </p:nvSpPr>
          <p:spPr bwMode="white">
            <a:xfrm>
              <a:off x="2627784" y="4047455"/>
              <a:ext cx="5760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/>
                <a:t>…</a:t>
              </a:r>
              <a:endParaRPr lang="en-GB" sz="2800" baseline="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483768" y="4365104"/>
              <a:ext cx="811540" cy="0"/>
              <a:chOff x="2483768" y="4365104"/>
              <a:chExt cx="811540" cy="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059832" y="4365104"/>
                <a:ext cx="23547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2483768" y="4365104"/>
                <a:ext cx="1800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69993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0948" y="5837201"/>
            <a:ext cx="1424959" cy="85218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73" y="443253"/>
            <a:ext cx="8424936" cy="729033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Hovedtema for i dag:</a:t>
            </a:r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501689" y="1374104"/>
            <a:ext cx="54278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Sekvensmodeller</a:t>
            </a:r>
            <a:r>
              <a:rPr lang="en-GB" sz="2800" baseline="0" dirty="0"/>
              <a:t>, </a:t>
            </a:r>
            <a:r>
              <a:rPr lang="en-GB" sz="2800" baseline="0" dirty="0" err="1"/>
              <a:t>og</a:t>
            </a:r>
            <a:r>
              <a:rPr lang="en-GB" sz="2800" baseline="0" dirty="0"/>
              <a:t> </a:t>
            </a:r>
            <a:r>
              <a:rPr lang="en-GB" sz="2800" baseline="0" dirty="0" err="1"/>
              <a:t>mer</a:t>
            </a:r>
            <a:r>
              <a:rPr lang="en-GB" sz="2800" baseline="0" dirty="0"/>
              <a:t> </a:t>
            </a:r>
            <a:r>
              <a:rPr lang="en-GB" sz="2800" baseline="0" dirty="0" err="1"/>
              <a:t>spesielt</a:t>
            </a:r>
            <a:r>
              <a:rPr lang="en-GB" sz="2800" dirty="0"/>
              <a:t> </a:t>
            </a:r>
            <a:r>
              <a:rPr lang="en-GB" sz="2800" i="1" dirty="0"/>
              <a:t>Hidden Markov Models</a:t>
            </a:r>
            <a:endParaRPr lang="en-GB" sz="2800" i="1" baseline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6187" y="1301653"/>
            <a:ext cx="2340208" cy="1099008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61380" y="3805659"/>
            <a:ext cx="3962997" cy="2637768"/>
            <a:chOff x="4761380" y="3805659"/>
            <a:chExt cx="3962997" cy="2637768"/>
          </a:xfrm>
        </p:grpSpPr>
        <p:grpSp>
          <p:nvGrpSpPr>
            <p:cNvPr id="43" name="Group 42"/>
            <p:cNvGrpSpPr/>
            <p:nvPr/>
          </p:nvGrpSpPr>
          <p:grpSpPr>
            <a:xfrm>
              <a:off x="5230711" y="5085184"/>
              <a:ext cx="3122976" cy="1358243"/>
              <a:chOff x="2843808" y="2161006"/>
              <a:chExt cx="3122976" cy="135824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203847" y="2584997"/>
                <a:ext cx="2762937" cy="504517"/>
                <a:chOff x="6516216" y="2264826"/>
                <a:chExt cx="2097690" cy="358070"/>
              </a:xfrm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6516216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bg2">
                        <a:lumMod val="8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4" name="Straight Arrow Connector 53"/>
                <p:cNvCxnSpPr>
                  <a:stCxn id="53" idx="4"/>
                </p:cNvCxnSpPr>
                <p:nvPr/>
              </p:nvCxnSpPr>
              <p:spPr bwMode="auto">
                <a:xfrm>
                  <a:off x="6648134" y="2442895"/>
                  <a:ext cx="0" cy="18000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Straight Arrow Connector 54"/>
                <p:cNvCxnSpPr>
                  <a:stCxn id="53" idx="6"/>
                </p:cNvCxnSpPr>
                <p:nvPr/>
              </p:nvCxnSpPr>
              <p:spPr bwMode="auto">
                <a:xfrm>
                  <a:off x="6780052" y="2385342"/>
                  <a:ext cx="228197" cy="304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6" name="Oval 55"/>
                <p:cNvSpPr/>
                <p:nvPr/>
              </p:nvSpPr>
              <p:spPr bwMode="auto">
                <a:xfrm>
                  <a:off x="7043888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bg2">
                        <a:lumMod val="8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 bwMode="auto">
                <a:xfrm>
                  <a:off x="7175806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Straight Arrow Connector 57"/>
                <p:cNvCxnSpPr/>
                <p:nvPr/>
              </p:nvCxnSpPr>
              <p:spPr bwMode="auto">
                <a:xfrm flipV="1">
                  <a:off x="7336951" y="2385342"/>
                  <a:ext cx="504843" cy="265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9" name="TextBox 58"/>
                <p:cNvSpPr txBox="1"/>
                <p:nvPr/>
              </p:nvSpPr>
              <p:spPr bwMode="white">
                <a:xfrm>
                  <a:off x="8174179" y="2264826"/>
                  <a:ext cx="439727" cy="218438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aseline="0">
                      <a:solidFill>
                        <a:schemeClr val="bg2">
                          <a:lumMod val="85000"/>
                        </a:schemeClr>
                      </a:solidFill>
                    </a:rPr>
                    <a:t>...</a:t>
                  </a:r>
                  <a:endParaRPr lang="en-GB" sz="1400" baseline="0" dirty="0">
                    <a:solidFill>
                      <a:schemeClr val="bg2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7841794" y="2332630"/>
                  <a:ext cx="263836" cy="11026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bg2">
                        <a:lumMod val="8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 bwMode="auto">
                <a:xfrm>
                  <a:off x="7974363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TextBox 46"/>
              <p:cNvSpPr txBox="1"/>
              <p:nvPr/>
            </p:nvSpPr>
            <p:spPr bwMode="white">
              <a:xfrm>
                <a:off x="2843808" y="3119139"/>
                <a:ext cx="1008112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>
                    <a:solidFill>
                      <a:schemeClr val="bg2">
                        <a:lumMod val="85000"/>
                      </a:schemeClr>
                    </a:solidFill>
                  </a:rPr>
                  <a:t>Kurset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 bwMode="white">
              <a:xfrm>
                <a:off x="3916066" y="3114306"/>
                <a:ext cx="439910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>
                    <a:solidFill>
                      <a:schemeClr val="bg2">
                        <a:lumMod val="85000"/>
                      </a:schemeClr>
                    </a:solidFill>
                  </a:rPr>
                  <a:t>er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 bwMode="white">
              <a:xfrm>
                <a:off x="4420122" y="3110090"/>
                <a:ext cx="1520676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>
                    <a:solidFill>
                      <a:schemeClr val="bg2">
                        <a:lumMod val="85000"/>
                      </a:schemeClr>
                    </a:solidFill>
                  </a:rPr>
                  <a:t>interessant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 bwMode="white">
              <a:xfrm>
                <a:off x="2907705" y="2161006"/>
                <a:ext cx="861568" cy="369332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aseline="0" dirty="0">
                    <a:solidFill>
                      <a:schemeClr val="bg2">
                        <a:lumMod val="85000"/>
                      </a:schemeClr>
                    </a:solidFill>
                  </a:rPr>
                  <a:t>NOUN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 bwMode="white">
              <a:xfrm>
                <a:off x="3794824" y="2161006"/>
                <a:ext cx="838545" cy="369332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aseline="0">
                    <a:solidFill>
                      <a:schemeClr val="bg2">
                        <a:lumMod val="85000"/>
                      </a:schemeClr>
                    </a:solidFill>
                  </a:rPr>
                  <a:t>VERB</a:t>
                </a:r>
                <a:endParaRPr lang="en-GB" sz="1800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white">
              <a:xfrm>
                <a:off x="4821872" y="2161006"/>
                <a:ext cx="701144" cy="369332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aseline="0">
                    <a:solidFill>
                      <a:schemeClr val="bg2">
                        <a:lumMod val="85000"/>
                      </a:schemeClr>
                    </a:solidFill>
                  </a:rPr>
                  <a:t>ADJ</a:t>
                </a:r>
                <a:endParaRPr lang="en-GB" sz="1800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761380" y="3805659"/>
              <a:ext cx="3962997" cy="1015663"/>
            </a:xfrm>
            <a:prstGeom prst="rect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474663" lvl="1"/>
              <a:r>
                <a:rPr lang="en-GB" b="1" kern="0">
                  <a:solidFill>
                    <a:schemeClr val="bg2">
                      <a:lumMod val="85000"/>
                    </a:schemeClr>
                  </a:solidFill>
                </a:rPr>
                <a:t>Læring</a:t>
              </a:r>
              <a:r>
                <a:rPr lang="en-GB" kern="0">
                  <a:solidFill>
                    <a:schemeClr val="bg2">
                      <a:lumMod val="85000"/>
                    </a:schemeClr>
                  </a:solidFill>
                </a:rPr>
                <a:t>: Hvordan estimerer vi parametrene i HMMs fra (markerte) data?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6564" y="3805285"/>
            <a:ext cx="4645148" cy="2662703"/>
            <a:chOff x="166564" y="3805285"/>
            <a:chExt cx="4645148" cy="2662703"/>
          </a:xfrm>
        </p:grpSpPr>
        <p:sp>
          <p:nvSpPr>
            <p:cNvPr id="6" name="Rectangle 5"/>
            <p:cNvSpPr/>
            <p:nvPr/>
          </p:nvSpPr>
          <p:spPr>
            <a:xfrm>
              <a:off x="166564" y="3805285"/>
              <a:ext cx="46451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3"/>
              <a:r>
                <a:rPr lang="en-GB" b="1" kern="0" dirty="0" err="1">
                  <a:solidFill>
                    <a:schemeClr val="bg2">
                      <a:lumMod val="85000"/>
                    </a:schemeClr>
                  </a:solidFill>
                </a:rPr>
                <a:t>Dekoding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: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hvordan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beregner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vi den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meste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sansynnlige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sekvensen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av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labeller (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f.eks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. POS tags)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gitt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en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sekvens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av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observasjoner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 (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f.eks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. </a:t>
              </a:r>
              <a:r>
                <a:rPr lang="en-GB" kern="0" dirty="0" err="1">
                  <a:solidFill>
                    <a:schemeClr val="bg2">
                      <a:lumMod val="85000"/>
                    </a:schemeClr>
                  </a:solidFill>
                </a:rPr>
                <a:t>ord</a:t>
              </a:r>
              <a:r>
                <a:rPr lang="en-GB" kern="0" dirty="0">
                  <a:solidFill>
                    <a:schemeClr val="bg2">
                      <a:lumMod val="85000"/>
                    </a:schemeClr>
                  </a:solidFill>
                </a:rPr>
                <a:t>)?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4722" y="5225611"/>
              <a:ext cx="3122976" cy="1242377"/>
              <a:chOff x="2843808" y="2276872"/>
              <a:chExt cx="3122976" cy="124237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203847" y="2584997"/>
                <a:ext cx="2762937" cy="504517"/>
                <a:chOff x="6516216" y="2264826"/>
                <a:chExt cx="2097690" cy="358070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6516216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4" name="Straight Arrow Connector 33"/>
                <p:cNvCxnSpPr>
                  <a:stCxn id="33" idx="4"/>
                </p:cNvCxnSpPr>
                <p:nvPr/>
              </p:nvCxnSpPr>
              <p:spPr bwMode="auto">
                <a:xfrm>
                  <a:off x="6648134" y="2442895"/>
                  <a:ext cx="0" cy="18000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Arrow Connector 34"/>
                <p:cNvCxnSpPr>
                  <a:stCxn id="33" idx="6"/>
                </p:cNvCxnSpPr>
                <p:nvPr/>
              </p:nvCxnSpPr>
              <p:spPr bwMode="auto">
                <a:xfrm>
                  <a:off x="6780052" y="2385342"/>
                  <a:ext cx="228197" cy="304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6" name="Oval 35"/>
                <p:cNvSpPr/>
                <p:nvPr/>
              </p:nvSpPr>
              <p:spPr bwMode="auto">
                <a:xfrm>
                  <a:off x="7043888" y="2327790"/>
                  <a:ext cx="263836" cy="11510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 bwMode="auto">
                <a:xfrm>
                  <a:off x="7175806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 flipV="1">
                  <a:off x="7336951" y="2385342"/>
                  <a:ext cx="504843" cy="265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TextBox 38"/>
                <p:cNvSpPr txBox="1"/>
                <p:nvPr/>
              </p:nvSpPr>
              <p:spPr bwMode="white">
                <a:xfrm>
                  <a:off x="8174179" y="2264826"/>
                  <a:ext cx="439727" cy="327989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aseline="0"/>
                    <a:t>...</a:t>
                  </a:r>
                  <a:endParaRPr lang="en-GB" sz="1400" baseline="0" dirty="0"/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7841794" y="2332630"/>
                  <a:ext cx="263836" cy="110265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 bwMode="auto">
                <a:xfrm>
                  <a:off x="7974363" y="2442896"/>
                  <a:ext cx="0" cy="180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" name="TextBox 26"/>
              <p:cNvSpPr txBox="1"/>
              <p:nvPr/>
            </p:nvSpPr>
            <p:spPr bwMode="white">
              <a:xfrm>
                <a:off x="2843808" y="3119139"/>
                <a:ext cx="1008112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 dirty="0" err="1">
                    <a:solidFill>
                      <a:schemeClr val="bg2">
                        <a:lumMod val="85000"/>
                      </a:schemeClr>
                    </a:solidFill>
                  </a:rPr>
                  <a:t>Kurset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white">
              <a:xfrm>
                <a:off x="3916066" y="3114306"/>
                <a:ext cx="439910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 dirty="0">
                    <a:solidFill>
                      <a:schemeClr val="bg2">
                        <a:lumMod val="85000"/>
                      </a:schemeClr>
                    </a:solidFill>
                  </a:rPr>
                  <a:t>er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white">
              <a:xfrm>
                <a:off x="4420122" y="3110090"/>
                <a:ext cx="1520676" cy="400110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aseline="0" dirty="0" err="1">
                    <a:solidFill>
                      <a:schemeClr val="bg2">
                        <a:lumMod val="85000"/>
                      </a:schemeClr>
                    </a:solidFill>
                  </a:rPr>
                  <a:t>interessant</a:t>
                </a:r>
                <a:endParaRPr lang="en-GB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white">
              <a:xfrm>
                <a:off x="3204283" y="2276872"/>
                <a:ext cx="42449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 dirty="0">
                    <a:solidFill>
                      <a:schemeClr val="bg2">
                        <a:lumMod val="8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white">
              <a:xfrm>
                <a:off x="3885657" y="2297434"/>
                <a:ext cx="424499" cy="461665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>
                    <a:solidFill>
                      <a:schemeClr val="bg2">
                        <a:lumMod val="85000"/>
                      </a:schemeClr>
                    </a:solidFill>
                  </a:rPr>
                  <a:t>?</a:t>
                </a:r>
                <a:endParaRPr lang="en-GB" sz="2400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 bwMode="white">
              <a:xfrm>
                <a:off x="4939589" y="2297434"/>
                <a:ext cx="424499" cy="461665"/>
              </a:xfrm>
              <a:prstGeom prst="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>
                    <a:solidFill>
                      <a:schemeClr val="bg2">
                        <a:lumMod val="85000"/>
                      </a:schemeClr>
                    </a:solidFill>
                  </a:rPr>
                  <a:t>?</a:t>
                </a:r>
                <a:endParaRPr lang="en-GB" sz="2400" baseline="0" dirty="0">
                  <a:solidFill>
                    <a:schemeClr val="bg2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127646" y="2808995"/>
            <a:ext cx="7782273" cy="70788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463"/>
            <a:r>
              <a:rPr lang="en-GB" b="1" kern="0" dirty="0" err="1">
                <a:solidFill>
                  <a:schemeClr val="bg1"/>
                </a:solidFill>
              </a:rPr>
              <a:t>Modellering</a:t>
            </a:r>
            <a:r>
              <a:rPr lang="en-GB" kern="0" dirty="0">
                <a:solidFill>
                  <a:schemeClr val="bg1"/>
                </a:solidFill>
              </a:rPr>
              <a:t>: </a:t>
            </a:r>
            <a:r>
              <a:rPr lang="en-GB" kern="0" dirty="0" err="1">
                <a:solidFill>
                  <a:schemeClr val="bg1"/>
                </a:solidFill>
              </a:rPr>
              <a:t>hvordan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behandler</a:t>
            </a:r>
            <a:r>
              <a:rPr lang="en-GB" kern="0" dirty="0">
                <a:solidFill>
                  <a:schemeClr val="bg1"/>
                </a:solidFill>
              </a:rPr>
              <a:t> vi </a:t>
            </a:r>
            <a:r>
              <a:rPr lang="en-GB" kern="0" dirty="0" err="1">
                <a:solidFill>
                  <a:schemeClr val="bg1"/>
                </a:solidFill>
              </a:rPr>
              <a:t>problemer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som</a:t>
            </a:r>
            <a:r>
              <a:rPr lang="en-GB" kern="0" dirty="0">
                <a:solidFill>
                  <a:schemeClr val="bg1"/>
                </a:solidFill>
              </a:rPr>
              <a:t> tar </a:t>
            </a:r>
            <a:r>
              <a:rPr lang="en-GB" kern="0" dirty="0" err="1">
                <a:solidFill>
                  <a:schemeClr val="bg1"/>
                </a:solidFill>
              </a:rPr>
              <a:t>sekvensdata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som</a:t>
            </a:r>
            <a:r>
              <a:rPr lang="en-GB" kern="0" dirty="0">
                <a:solidFill>
                  <a:schemeClr val="bg1"/>
                </a:solidFill>
              </a:rPr>
              <a:t> input </a:t>
            </a:r>
            <a:r>
              <a:rPr lang="en-GB" kern="0" dirty="0" err="1">
                <a:solidFill>
                  <a:schemeClr val="bg1"/>
                </a:solidFill>
              </a:rPr>
              <a:t>og</a:t>
            </a:r>
            <a:r>
              <a:rPr lang="en-GB" kern="0" dirty="0">
                <a:solidFill>
                  <a:schemeClr val="bg1"/>
                </a:solidFill>
              </a:rPr>
              <a:t> output?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27646" y="3692457"/>
            <a:ext cx="4633734" cy="2996929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6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Sekvensmodeller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16" y="1501648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Mange ulike modeller for                          sekvensklassifisering: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/>
              <a:t>Hidden Markov Models (HMMs)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/>
              <a:t>Maximum Entropy Markov Models (MEMMs)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/>
              <a:t>Conditional Random Fields (CRFs)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/>
              <a:t>Recurrent Neural Networks (LSTMs, GRUs)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2000"/>
              <a:t>Andre dype nevrale nettverk (e.g. Google’s BERT)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endParaRPr lang="en-GB" noProof="0"/>
          </a:p>
        </p:txBody>
      </p:sp>
      <p:grpSp>
        <p:nvGrpSpPr>
          <p:cNvPr id="33" name="Group 32"/>
          <p:cNvGrpSpPr/>
          <p:nvPr/>
        </p:nvGrpSpPr>
        <p:grpSpPr>
          <a:xfrm>
            <a:off x="4578092" y="2414816"/>
            <a:ext cx="1589414" cy="664378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Oval 21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Oval 27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02568" y="3115821"/>
            <a:ext cx="1589414" cy="664378"/>
            <a:chOff x="6516216" y="2132856"/>
            <a:chExt cx="1589414" cy="664378"/>
          </a:xfrm>
        </p:grpSpPr>
        <p:sp>
          <p:nvSpPr>
            <p:cNvPr id="35" name="Oval 34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>
              <a:stCxn id="35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35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43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04879" y="3901521"/>
            <a:ext cx="1589414" cy="664378"/>
            <a:chOff x="6516216" y="2132856"/>
            <a:chExt cx="1589414" cy="664378"/>
          </a:xfrm>
        </p:grpSpPr>
        <p:sp>
          <p:nvSpPr>
            <p:cNvPr id="48" name="Oval 47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Arrow Connector 48"/>
            <p:cNvCxnSpPr>
              <a:stCxn id="48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48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Oval 50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Box 53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Oval 56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878468" y="4658076"/>
            <a:ext cx="1359260" cy="795472"/>
            <a:chOff x="6908203" y="4226580"/>
            <a:chExt cx="1359260" cy="795472"/>
          </a:xfrm>
        </p:grpSpPr>
        <p:sp>
          <p:nvSpPr>
            <p:cNvPr id="61" name="Oval 60"/>
            <p:cNvSpPr/>
            <p:nvPr/>
          </p:nvSpPr>
          <p:spPr bwMode="auto">
            <a:xfrm>
              <a:off x="6908203" y="4226580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7042121" y="4743387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7158471" y="4667743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Oval 63"/>
            <p:cNvSpPr/>
            <p:nvPr/>
          </p:nvSpPr>
          <p:spPr bwMode="auto">
            <a:xfrm>
              <a:off x="7434556" y="4240417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7569793" y="4743387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7643587" y="4671379"/>
              <a:ext cx="1832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TextBox 66"/>
            <p:cNvSpPr txBox="1"/>
            <p:nvPr/>
          </p:nvSpPr>
          <p:spPr bwMode="white">
            <a:xfrm>
              <a:off x="7779924" y="4456790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8003627" y="4230592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8138864" y="474202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Oval 69"/>
            <p:cNvSpPr/>
            <p:nvPr/>
          </p:nvSpPr>
          <p:spPr bwMode="auto">
            <a:xfrm>
              <a:off x="6950857" y="4858367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481847" y="4868578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8039561" y="485700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993142" y="4613251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512501" y="461192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078254" y="461528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7038802" y="4487201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7566474" y="4487201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8135545" y="448583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9" name="Group 138"/>
          <p:cNvGrpSpPr/>
          <p:nvPr/>
        </p:nvGrpSpPr>
        <p:grpSpPr>
          <a:xfrm>
            <a:off x="7508220" y="5339233"/>
            <a:ext cx="1496100" cy="1164047"/>
            <a:chOff x="7432384" y="4260780"/>
            <a:chExt cx="1496100" cy="1164047"/>
          </a:xfrm>
        </p:grpSpPr>
        <p:sp>
          <p:nvSpPr>
            <p:cNvPr id="86" name="Oval 85"/>
            <p:cNvSpPr/>
            <p:nvPr/>
          </p:nvSpPr>
          <p:spPr bwMode="auto">
            <a:xfrm>
              <a:off x="7460894" y="4260780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7587286" y="514616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Oval 88"/>
            <p:cNvSpPr/>
            <p:nvPr/>
          </p:nvSpPr>
          <p:spPr bwMode="auto">
            <a:xfrm>
              <a:off x="7978186" y="4269167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>
              <a:off x="8114958" y="514616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Oval 92"/>
            <p:cNvSpPr/>
            <p:nvPr/>
          </p:nvSpPr>
          <p:spPr bwMode="auto">
            <a:xfrm>
              <a:off x="8509837" y="4265496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8659173" y="5146162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Oval 94"/>
            <p:cNvSpPr/>
            <p:nvPr/>
          </p:nvSpPr>
          <p:spPr bwMode="auto">
            <a:xfrm>
              <a:off x="7496022" y="526114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8027012" y="5271353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8559870" y="526114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7538307" y="501602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8057666" y="5014701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8598563" y="5019426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7583967" y="488997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8111639" y="488997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8655854" y="4889976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Rectangle 115"/>
            <p:cNvSpPr/>
            <p:nvPr/>
          </p:nvSpPr>
          <p:spPr bwMode="auto">
            <a:xfrm>
              <a:off x="7535521" y="4650505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8054880" y="4649180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8595777" y="4653905"/>
              <a:ext cx="114582" cy="1124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 bwMode="auto">
            <a:xfrm>
              <a:off x="7581181" y="4524455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>
              <a:off x="8108853" y="4524455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/>
            <p:nvPr/>
          </p:nvCxnSpPr>
          <p:spPr bwMode="auto">
            <a:xfrm>
              <a:off x="8653068" y="4524455"/>
              <a:ext cx="0" cy="10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TextBox 122"/>
            <p:cNvSpPr txBox="1"/>
            <p:nvPr/>
          </p:nvSpPr>
          <p:spPr bwMode="white">
            <a:xfrm>
              <a:off x="7432384" y="4639988"/>
              <a:ext cx="40245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24" name="TextBox 123"/>
            <p:cNvSpPr txBox="1"/>
            <p:nvPr/>
          </p:nvSpPr>
          <p:spPr bwMode="white">
            <a:xfrm>
              <a:off x="7948697" y="463006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25" name="TextBox 124"/>
            <p:cNvSpPr txBox="1"/>
            <p:nvPr/>
          </p:nvSpPr>
          <p:spPr bwMode="white">
            <a:xfrm>
              <a:off x="8488757" y="4629793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7652889" y="4889976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Arrow Connector 129"/>
            <p:cNvCxnSpPr/>
            <p:nvPr/>
          </p:nvCxnSpPr>
          <p:spPr bwMode="auto">
            <a:xfrm flipH="1">
              <a:off x="8183779" y="4892799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7911309" y="4883194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1"/>
            <p:cNvCxnSpPr/>
            <p:nvPr/>
          </p:nvCxnSpPr>
          <p:spPr bwMode="auto">
            <a:xfrm>
              <a:off x="8460432" y="4876383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/>
            <p:nvPr/>
          </p:nvCxnSpPr>
          <p:spPr bwMode="auto">
            <a:xfrm flipH="1">
              <a:off x="7650835" y="5145832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H="1">
              <a:off x="8201164" y="5159564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4"/>
            <p:cNvCxnSpPr/>
            <p:nvPr/>
          </p:nvCxnSpPr>
          <p:spPr bwMode="auto">
            <a:xfrm>
              <a:off x="7928694" y="5149959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/>
            <p:nvPr/>
          </p:nvCxnSpPr>
          <p:spPr bwMode="auto">
            <a:xfrm>
              <a:off x="8477817" y="5143148"/>
              <a:ext cx="124629" cy="1117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TextBox 137"/>
            <p:cNvSpPr txBox="1"/>
            <p:nvPr/>
          </p:nvSpPr>
          <p:spPr bwMode="white">
            <a:xfrm>
              <a:off x="8172400" y="485070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</p:grpSp>
      <p:cxnSp>
        <p:nvCxnSpPr>
          <p:cNvPr id="141" name="Straight Arrow Connector 140"/>
          <p:cNvCxnSpPr/>
          <p:nvPr/>
        </p:nvCxnSpPr>
        <p:spPr bwMode="auto">
          <a:xfrm>
            <a:off x="6504949" y="5793069"/>
            <a:ext cx="902938" cy="136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oup 146"/>
          <p:cNvGrpSpPr/>
          <p:nvPr/>
        </p:nvGrpSpPr>
        <p:grpSpPr>
          <a:xfrm>
            <a:off x="4003361" y="398529"/>
            <a:ext cx="4782834" cy="2096116"/>
            <a:chOff x="4003361" y="398529"/>
            <a:chExt cx="4782834" cy="2096116"/>
          </a:xfrm>
        </p:grpSpPr>
        <p:sp>
          <p:nvSpPr>
            <p:cNvPr id="5" name="TextBox 4"/>
            <p:cNvSpPr txBox="1"/>
            <p:nvPr/>
          </p:nvSpPr>
          <p:spPr bwMode="white">
            <a:xfrm>
              <a:off x="4782459" y="398529"/>
              <a:ext cx="4003736" cy="17543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/>
                <a:t>Fokus her på HMMs, som er enklere å forstå </a:t>
              </a:r>
            </a:p>
            <a:p>
              <a:r>
                <a:rPr lang="en-GB"/>
                <a:t>(men som inkluderer mange konsepter som også er til stede i de mer “komplekse” modellene)</a:t>
              </a:r>
              <a:endParaRPr lang="en-GB" baseline="0" dirty="0"/>
            </a:p>
          </p:txBody>
        </p:sp>
        <p:cxnSp>
          <p:nvCxnSpPr>
            <p:cNvPr id="144" name="Straight Arrow Connector 143"/>
            <p:cNvCxnSpPr/>
            <p:nvPr/>
          </p:nvCxnSpPr>
          <p:spPr bwMode="auto">
            <a:xfrm flipV="1">
              <a:off x="4003361" y="1772817"/>
              <a:ext cx="613635" cy="72182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682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Markovkjeder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1977008"/>
          </a:xfrm>
        </p:spPr>
        <p:txBody>
          <a:bodyPr/>
          <a:lstStyle/>
          <a:p>
            <a:r>
              <a:rPr lang="en-GB" dirty="0"/>
              <a:t>La oss </a:t>
            </a:r>
            <a:r>
              <a:rPr lang="en-GB" dirty="0" err="1"/>
              <a:t>starte</a:t>
            </a:r>
            <a:r>
              <a:rPr lang="en-GB" dirty="0"/>
              <a:t> med </a:t>
            </a:r>
            <a:r>
              <a:rPr lang="en-GB" dirty="0" err="1"/>
              <a:t>Markovkjeder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er en </a:t>
            </a:r>
            <a:r>
              <a:rPr lang="en-GB" dirty="0" err="1"/>
              <a:t>enkel</a:t>
            </a:r>
            <a:r>
              <a:rPr lang="en-GB" dirty="0"/>
              <a:t> </a:t>
            </a:r>
            <a:r>
              <a:rPr lang="en-GB" dirty="0" err="1"/>
              <a:t>statistisk</a:t>
            </a:r>
            <a:r>
              <a:rPr lang="en-GB" dirty="0"/>
              <a:t> </a:t>
            </a:r>
            <a:r>
              <a:rPr lang="en-GB" dirty="0" err="1"/>
              <a:t>modell</a:t>
            </a:r>
            <a:r>
              <a:rPr lang="en-GB" dirty="0"/>
              <a:t> over </a:t>
            </a:r>
            <a:r>
              <a:rPr lang="en-GB" dirty="0" err="1"/>
              <a:t>sekvenser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“</a:t>
            </a:r>
            <a:r>
              <a:rPr lang="en-GB" dirty="0" err="1"/>
              <a:t>tilstander</a:t>
            </a:r>
            <a:r>
              <a:rPr lang="en-GB" dirty="0"/>
              <a:t>” (=</a:t>
            </a:r>
            <a:r>
              <a:rPr lang="en-GB" dirty="0" err="1"/>
              <a:t>merkelapper</a:t>
            </a:r>
            <a:r>
              <a:rPr lang="en-GB" dirty="0"/>
              <a:t>)</a:t>
            </a:r>
          </a:p>
          <a:p>
            <a:r>
              <a:rPr lang="en-GB" dirty="0"/>
              <a:t>Vi </a:t>
            </a:r>
            <a:r>
              <a:rPr lang="en-GB" dirty="0" err="1"/>
              <a:t>definerer</a:t>
            </a:r>
            <a:r>
              <a:rPr lang="en-GB" dirty="0"/>
              <a:t> </a:t>
            </a:r>
            <a:r>
              <a:rPr lang="en-GB" dirty="0" err="1"/>
              <a:t>først</a:t>
            </a:r>
            <a:r>
              <a:rPr lang="en-GB" dirty="0"/>
              <a:t> et sett med </a:t>
            </a:r>
            <a:r>
              <a:rPr lang="en-GB" dirty="0" err="1"/>
              <a:t>mulige</a:t>
            </a:r>
            <a:r>
              <a:rPr lang="en-GB" dirty="0"/>
              <a:t> </a:t>
            </a:r>
            <a:r>
              <a:rPr lang="en-GB" dirty="0" err="1"/>
              <a:t>tilstander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f.eks</a:t>
            </a:r>
            <a:r>
              <a:rPr lang="en-GB" dirty="0"/>
              <a:t>.        {&lt;s&gt;, Det, Noun, Verb, </a:t>
            </a:r>
            <a:r>
              <a:rPr lang="en-GB" dirty="0" err="1"/>
              <a:t>PropNoun</a:t>
            </a:r>
            <a:r>
              <a:rPr lang="en-GB" dirty="0"/>
              <a:t>, &lt;/s&gt;}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3429000"/>
            <a:ext cx="3888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Vi </a:t>
            </a:r>
            <a:r>
              <a:rPr lang="en-GB" kern="0" dirty="0" err="1"/>
              <a:t>kan</a:t>
            </a:r>
            <a:r>
              <a:rPr lang="en-GB" kern="0" dirty="0"/>
              <a:t> </a:t>
            </a:r>
            <a:r>
              <a:rPr lang="en-GB" kern="0" dirty="0" err="1"/>
              <a:t>bevege</a:t>
            </a:r>
            <a:r>
              <a:rPr lang="en-GB" kern="0" dirty="0"/>
              <a:t> oss </a:t>
            </a:r>
            <a:r>
              <a:rPr lang="en-GB" kern="0" dirty="0" err="1"/>
              <a:t>fra</a:t>
            </a:r>
            <a:r>
              <a:rPr lang="en-GB" kern="0" dirty="0"/>
              <a:t> en </a:t>
            </a:r>
            <a:r>
              <a:rPr lang="en-GB" kern="0" dirty="0" err="1"/>
              <a:t>tilstand</a:t>
            </a:r>
            <a:r>
              <a:rPr lang="en-GB" kern="0" dirty="0"/>
              <a:t> </a:t>
            </a:r>
            <a:r>
              <a:rPr lang="en-GB" kern="0" dirty="0" err="1"/>
              <a:t>til</a:t>
            </a:r>
            <a:r>
              <a:rPr lang="en-GB" kern="0" dirty="0"/>
              <a:t> en </a:t>
            </a:r>
            <a:r>
              <a:rPr lang="en-GB" kern="0" dirty="0" err="1"/>
              <a:t>annen</a:t>
            </a:r>
            <a:endParaRPr lang="en-GB" kern="0" dirty="0"/>
          </a:p>
          <a:p>
            <a:r>
              <a:rPr lang="en-GB" kern="0" dirty="0"/>
              <a:t>Vi </a:t>
            </a:r>
            <a:r>
              <a:rPr lang="en-GB" kern="0" dirty="0" err="1"/>
              <a:t>må</a:t>
            </a:r>
            <a:r>
              <a:rPr lang="en-GB" kern="0" dirty="0"/>
              <a:t> </a:t>
            </a:r>
            <a:r>
              <a:rPr lang="en-GB" kern="0" dirty="0" err="1"/>
              <a:t>også</a:t>
            </a:r>
            <a:r>
              <a:rPr lang="en-GB" kern="0" dirty="0"/>
              <a:t> </a:t>
            </a:r>
            <a:r>
              <a:rPr lang="en-GB" kern="0" dirty="0" err="1"/>
              <a:t>indikere</a:t>
            </a:r>
            <a:r>
              <a:rPr lang="en-GB" kern="0" dirty="0"/>
              <a:t> en “start” </a:t>
            </a:r>
            <a:r>
              <a:rPr lang="en-GB" kern="0" dirty="0" err="1"/>
              <a:t>tilstand</a:t>
            </a:r>
            <a:r>
              <a:rPr lang="en-GB" kern="0" dirty="0"/>
              <a:t> (</a:t>
            </a:r>
            <a:r>
              <a:rPr lang="en-GB" kern="0" dirty="0" err="1"/>
              <a:t>eller</a:t>
            </a:r>
            <a:r>
              <a:rPr lang="en-GB" kern="0" dirty="0"/>
              <a:t> en </a:t>
            </a:r>
            <a:r>
              <a:rPr lang="en-GB" kern="0" dirty="0" err="1"/>
              <a:t>sannsynlighet</a:t>
            </a:r>
            <a:r>
              <a:rPr lang="en-GB" kern="0" dirty="0"/>
              <a:t> over </a:t>
            </a:r>
            <a:r>
              <a:rPr lang="en-GB" kern="0" dirty="0" err="1"/>
              <a:t>mulige</a:t>
            </a:r>
            <a:r>
              <a:rPr lang="en-GB" kern="0" dirty="0"/>
              <a:t> </a:t>
            </a:r>
            <a:r>
              <a:rPr lang="en-GB" kern="0" dirty="0" err="1"/>
              <a:t>starttilstander</a:t>
            </a:r>
            <a:r>
              <a:rPr lang="en-GB" kern="0" dirty="0"/>
              <a:t>)</a:t>
            </a:r>
          </a:p>
          <a:p>
            <a:endParaRPr lang="en-GB" kern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851920" y="3756296"/>
            <a:ext cx="792088" cy="2487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uppe 8">
            <a:extLst>
              <a:ext uri="{FF2B5EF4-FFF2-40B4-BE49-F238E27FC236}">
                <a16:creationId xmlns:a16="http://schemas.microsoft.com/office/drawing/2014/main" id="{954E6EC3-3AE8-0549-BDEF-7357B9E9A356}"/>
              </a:ext>
            </a:extLst>
          </p:cNvPr>
          <p:cNvGrpSpPr/>
          <p:nvPr/>
        </p:nvGrpSpPr>
        <p:grpSpPr>
          <a:xfrm>
            <a:off x="4387400" y="3573388"/>
            <a:ext cx="4488684" cy="2649800"/>
            <a:chOff x="4387400" y="3573388"/>
            <a:chExt cx="4488684" cy="264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0"/>
            <a:stretch/>
          </p:blipFill>
          <p:spPr>
            <a:xfrm>
              <a:off x="4387400" y="3573388"/>
              <a:ext cx="4488684" cy="2649800"/>
            </a:xfrm>
            <a:prstGeom prst="round2DiagRect">
              <a:avLst>
                <a:gd name="adj1" fmla="val 50000"/>
                <a:gd name="adj2" fmla="val 0"/>
              </a:avLst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64408C4-CB94-AC48-B44B-B83BDB031B50}"/>
                </a:ext>
              </a:extLst>
            </p:cNvPr>
            <p:cNvSpPr/>
            <p:nvPr/>
          </p:nvSpPr>
          <p:spPr bwMode="auto">
            <a:xfrm>
              <a:off x="4716016" y="5733256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574DA87-097F-0B47-A5A3-8D6A15B63225}"/>
                </a:ext>
              </a:extLst>
            </p:cNvPr>
            <p:cNvSpPr/>
            <p:nvPr/>
          </p:nvSpPr>
          <p:spPr>
            <a:xfrm>
              <a:off x="4572000" y="5733256"/>
              <a:ext cx="5760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&lt;s&gt; </a:t>
              </a:r>
              <a:endParaRPr lang="nb-NO" sz="1600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F07CAAF-323E-9B4B-AE7B-4C6A13E8F58A}"/>
                </a:ext>
              </a:extLst>
            </p:cNvPr>
            <p:cNvSpPr/>
            <p:nvPr/>
          </p:nvSpPr>
          <p:spPr bwMode="auto">
            <a:xfrm>
              <a:off x="8388424" y="4555867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9F1F830-1E64-4643-8EB3-C1F7530BE234}"/>
                </a:ext>
              </a:extLst>
            </p:cNvPr>
            <p:cNvSpPr/>
            <p:nvPr/>
          </p:nvSpPr>
          <p:spPr>
            <a:xfrm>
              <a:off x="8244408" y="4509120"/>
              <a:ext cx="6316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&lt;/s&gt; </a:t>
              </a:r>
              <a:endParaRPr lang="nb-N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298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>
            <a:extLst>
              <a:ext uri="{FF2B5EF4-FFF2-40B4-BE49-F238E27FC236}">
                <a16:creationId xmlns:a16="http://schemas.microsoft.com/office/drawing/2014/main" id="{D073C712-5CFB-4B47-9E94-EA854B25AB8A}"/>
              </a:ext>
            </a:extLst>
          </p:cNvPr>
          <p:cNvSpPr/>
          <p:nvPr/>
        </p:nvSpPr>
        <p:spPr bwMode="auto">
          <a:xfrm>
            <a:off x="438810" y="1916832"/>
            <a:ext cx="3998882" cy="316835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74" y="963802"/>
            <a:ext cx="8424936" cy="2636068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Dagens temaer:</a:t>
            </a:r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2" name="TextBox 1"/>
          <p:cNvSpPr txBox="1"/>
          <p:nvPr/>
        </p:nvSpPr>
        <p:spPr bwMode="white">
          <a:xfrm>
            <a:off x="611560" y="4149080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Midtveisevaluering</a:t>
            </a:r>
            <a:endParaRPr lang="en-GB" sz="2800" baseline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4777442" y="4149080"/>
            <a:ext cx="41150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Modellering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av</a:t>
            </a:r>
            <a:r>
              <a:rPr lang="en-GB" sz="2800" b="1" baseline="0" dirty="0"/>
              <a:t> </a:t>
            </a:r>
            <a:r>
              <a:rPr lang="en-GB" sz="2800" b="1" baseline="0" dirty="0" err="1"/>
              <a:t>sekvenser</a:t>
            </a:r>
            <a:r>
              <a:rPr lang="en-GB" sz="2800" b="1" dirty="0"/>
              <a:t> </a:t>
            </a:r>
            <a:r>
              <a:rPr lang="en-GB" sz="2800" dirty="0"/>
              <a:t>(del 1): </a:t>
            </a:r>
            <a:r>
              <a:rPr lang="en-GB" sz="2800" dirty="0" err="1"/>
              <a:t>Markovkjeder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 H</a:t>
            </a:r>
            <a:r>
              <a:rPr lang="en-GB" sz="2800" baseline="0" dirty="0"/>
              <a:t>idden Markov Models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02056" y="2193146"/>
            <a:ext cx="3285804" cy="1423650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 descr="Free Images : assessment, online, exam, education, test, multiple, sheet,  questionnaire, form, answer, school, university, question, checklist,  survey, examination, check, score, quiz, evaluation, paper, college, iq,  rectangle, font, electric blue ...">
            <a:extLst>
              <a:ext uri="{FF2B5EF4-FFF2-40B4-BE49-F238E27FC236}">
                <a16:creationId xmlns:a16="http://schemas.microsoft.com/office/drawing/2014/main" id="{ADE4A5B3-1B21-2548-9430-2B4882F4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5" y="2193146"/>
            <a:ext cx="2616431" cy="17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0F5A74E7-6440-354C-A1F2-023E14D45151}"/>
              </a:ext>
            </a:extLst>
          </p:cNvPr>
          <p:cNvGrpSpPr/>
          <p:nvPr/>
        </p:nvGrpSpPr>
        <p:grpSpPr>
          <a:xfrm>
            <a:off x="4644008" y="310014"/>
            <a:ext cx="4488684" cy="2649800"/>
            <a:chOff x="4387400" y="3573388"/>
            <a:chExt cx="4488684" cy="2649800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9DA8A77-75A8-FF40-B7B6-C62A74814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0"/>
            <a:stretch/>
          </p:blipFill>
          <p:spPr>
            <a:xfrm>
              <a:off x="4387400" y="3573388"/>
              <a:ext cx="4488684" cy="2649800"/>
            </a:xfrm>
            <a:prstGeom prst="round2DiagRect">
              <a:avLst>
                <a:gd name="adj1" fmla="val 50000"/>
                <a:gd name="adj2" fmla="val 0"/>
              </a:avLst>
            </a:prstGeom>
          </p:spPr>
        </p:pic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BA0DEDA-EA58-7D45-9499-99416BF4B698}"/>
                </a:ext>
              </a:extLst>
            </p:cNvPr>
            <p:cNvSpPr/>
            <p:nvPr/>
          </p:nvSpPr>
          <p:spPr bwMode="auto">
            <a:xfrm>
              <a:off x="4716016" y="5733256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B387551B-A787-3841-BF3D-71BF4425576D}"/>
                </a:ext>
              </a:extLst>
            </p:cNvPr>
            <p:cNvSpPr/>
            <p:nvPr/>
          </p:nvSpPr>
          <p:spPr>
            <a:xfrm>
              <a:off x="4572000" y="5733256"/>
              <a:ext cx="5760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&lt;s&gt; </a:t>
              </a:r>
              <a:endParaRPr lang="nb-NO" sz="1600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F0F91C3-0F4D-DA48-8E7A-5D62D4C44BB3}"/>
                </a:ext>
              </a:extLst>
            </p:cNvPr>
            <p:cNvSpPr/>
            <p:nvPr/>
          </p:nvSpPr>
          <p:spPr bwMode="auto">
            <a:xfrm>
              <a:off x="8388424" y="4555867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C239B97B-EA6D-7046-B769-2F86312E6635}"/>
                </a:ext>
              </a:extLst>
            </p:cNvPr>
            <p:cNvSpPr/>
            <p:nvPr/>
          </p:nvSpPr>
          <p:spPr>
            <a:xfrm>
              <a:off x="8244408" y="4509120"/>
              <a:ext cx="6316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&lt;/s&gt; </a:t>
              </a:r>
              <a:endParaRPr lang="nb-NO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Transisjonsmodell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97971C-2FE7-4FD3-B01F-4B5E83D933F8}" type="slidenum">
              <a:rPr lang="en-GB" smtClean="0"/>
              <a:pPr/>
              <a:t>20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white">
              <a:xfrm>
                <a:off x="395535" y="1377202"/>
                <a:ext cx="436323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 dirty="0"/>
                  <a:t>=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sannsynligheter</a:t>
                </a:r>
                <a:r>
                  <a:rPr lang="en-GB" sz="2400" baseline="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400" dirty="0"/>
                  <a:t> for alle </a:t>
                </a:r>
                <a:r>
                  <a:rPr lang="en-GB" sz="2400" dirty="0" err="1"/>
                  <a:t>mulige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baseline="0" dirty="0"/>
                  <a:t> </a:t>
                </a:r>
                <a:r>
                  <a:rPr lang="en-GB" sz="2400" baseline="0" dirty="0" err="1"/>
                  <a:t>og</a:t>
                </a:r>
                <a:r>
                  <a:rPr lang="en-GB" sz="2400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GB" sz="2400" baseline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95535" y="1377202"/>
                <a:ext cx="4363230" cy="830997"/>
              </a:xfrm>
              <a:prstGeom prst="rect">
                <a:avLst/>
              </a:prstGeom>
              <a:blipFill>
                <a:blip r:embed="rId3"/>
                <a:stretch>
                  <a:fillRect l="-2332" t="-6154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26502" y="2074825"/>
            <a:ext cx="6192688" cy="1682797"/>
            <a:chOff x="395535" y="2134577"/>
            <a:chExt cx="6192688" cy="1682797"/>
          </a:xfrm>
        </p:grpSpPr>
        <p:sp>
          <p:nvSpPr>
            <p:cNvPr id="15" name="TextBox 14"/>
            <p:cNvSpPr txBox="1"/>
            <p:nvPr/>
          </p:nvSpPr>
          <p:spPr bwMode="white">
            <a:xfrm>
              <a:off x="395535" y="2986377"/>
              <a:ext cx="61926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 dirty="0"/>
                <a:t>Kan </a:t>
              </a:r>
              <a:r>
                <a:rPr lang="en-GB" sz="2400" baseline="0" dirty="0" err="1"/>
                <a:t>representeres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som</a:t>
              </a:r>
              <a:r>
                <a:rPr lang="en-GB" sz="2400" baseline="0" dirty="0"/>
                <a:t> en </a:t>
              </a:r>
              <a:r>
                <a:rPr lang="en-GB" sz="2400" b="1" baseline="0" dirty="0" err="1"/>
                <a:t>graf</a:t>
              </a:r>
              <a:r>
                <a:rPr lang="en-GB" sz="2400" dirty="0"/>
                <a:t> (</a:t>
              </a:r>
              <a:r>
                <a:rPr lang="en-GB" sz="2400" dirty="0" err="1"/>
                <a:t>probabilistisk</a:t>
              </a:r>
              <a:r>
                <a:rPr lang="en-GB" sz="2400" dirty="0"/>
                <a:t> </a:t>
              </a:r>
              <a:r>
                <a:rPr lang="en-GB" sz="2400" dirty="0" err="1"/>
                <a:t>endelig</a:t>
              </a:r>
              <a:r>
                <a:rPr lang="en-GB" sz="2400" dirty="0"/>
                <a:t> </a:t>
              </a:r>
              <a:r>
                <a:rPr lang="en-GB" sz="2400" dirty="0" err="1"/>
                <a:t>tilstandsmaskin</a:t>
              </a:r>
              <a:r>
                <a:rPr lang="en-GB" sz="2400" dirty="0"/>
                <a:t>) … 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 flipV="1">
              <a:off x="4431373" y="2134577"/>
              <a:ext cx="496425" cy="8620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440626" y="3833531"/>
            <a:ext cx="8198897" cy="2082039"/>
            <a:chOff x="440626" y="3833531"/>
            <a:chExt cx="8198897" cy="2082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478017" y="3898186"/>
                  <a:ext cx="316150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/>
                    <a:t>Fremtidig tilstand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endParaRPr lang="en-GB" sz="24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017" y="3898186"/>
                  <a:ext cx="316150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089" t="-9211" b="-302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621182" y="5084573"/>
                  <a:ext cx="184061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/>
                    <a:t>Nåværende tilstand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GB" sz="240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182" y="5084573"/>
                  <a:ext cx="1840612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5298" t="-5147" r="-6291" b="-169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cxnSpLocks/>
            </p:cNvCxnSpPr>
            <p:nvPr/>
          </p:nvCxnSpPr>
          <p:spPr bwMode="auto">
            <a:xfrm>
              <a:off x="2771800" y="4295196"/>
              <a:ext cx="551046" cy="4558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>
            <a:xfrm>
              <a:off x="440626" y="3833531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/>
                <a:t>eller</a:t>
              </a:r>
              <a:r>
                <a:rPr lang="en-GB" sz="2400" dirty="0"/>
                <a:t> </a:t>
              </a:r>
              <a:r>
                <a:rPr lang="en-GB" sz="2400" dirty="0" err="1"/>
                <a:t>som</a:t>
              </a:r>
              <a:r>
                <a:rPr lang="en-GB" sz="2400" dirty="0"/>
                <a:t> en </a:t>
              </a:r>
              <a:r>
                <a:rPr lang="en-GB" sz="2400" b="1" dirty="0" err="1"/>
                <a:t>matrise</a:t>
              </a:r>
              <a:endParaRPr lang="en-GB" sz="2400" b="1" dirty="0"/>
            </a:p>
          </p:txBody>
        </p:sp>
      </p:grp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56A8AEF2-232A-214E-9D23-728C93C45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52500"/>
              </p:ext>
            </p:extLst>
          </p:nvPr>
        </p:nvGraphicFramePr>
        <p:xfrm>
          <a:off x="3407704" y="4424285"/>
          <a:ext cx="543068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541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641896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855862">
                  <a:extLst>
                    <a:ext uri="{9D8B030D-6E8A-4147-A177-3AD203B41FA5}">
                      <a16:colId xmlns:a16="http://schemas.microsoft.com/office/drawing/2014/main" val="1061642695"/>
                    </a:ext>
                  </a:extLst>
                </a:gridCol>
                <a:gridCol w="1212472">
                  <a:extLst>
                    <a:ext uri="{9D8B030D-6E8A-4147-A177-3AD203B41FA5}">
                      <a16:colId xmlns:a16="http://schemas.microsoft.com/office/drawing/2014/main" val="170567376"/>
                    </a:ext>
                  </a:extLst>
                </a:gridCol>
                <a:gridCol w="713219">
                  <a:extLst>
                    <a:ext uri="{9D8B030D-6E8A-4147-A177-3AD203B41FA5}">
                      <a16:colId xmlns:a16="http://schemas.microsoft.com/office/drawing/2014/main" val="2593964753"/>
                    </a:ext>
                  </a:extLst>
                </a:gridCol>
                <a:gridCol w="671696">
                  <a:extLst>
                    <a:ext uri="{9D8B030D-6E8A-4147-A177-3AD203B41FA5}">
                      <a16:colId xmlns:a16="http://schemas.microsoft.com/office/drawing/2014/main" val="2024703851"/>
                    </a:ext>
                  </a:extLst>
                </a:gridCol>
              </a:tblGrid>
              <a:tr h="317759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&lt;/s&gt;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74334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Markovkjeder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640960" cy="2193032"/>
              </a:xfrm>
              <a:solidFill>
                <a:schemeClr val="bg2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En </a:t>
                </a:r>
                <a:r>
                  <a:rPr lang="en-GB" dirty="0" err="1"/>
                  <a:t>Markovkjedemodell</a:t>
                </a:r>
                <a:r>
                  <a:rPr lang="en-GB" dirty="0"/>
                  <a:t> </a:t>
                </a:r>
                <a:r>
                  <a:rPr lang="en-GB" dirty="0" err="1"/>
                  <a:t>defineres</a:t>
                </a:r>
                <a:r>
                  <a:rPr lang="en-GB" dirty="0"/>
                  <a:t> </a:t>
                </a:r>
                <a:r>
                  <a:rPr lang="en-GB" dirty="0" err="1"/>
                  <a:t>av</a:t>
                </a:r>
                <a:r>
                  <a:rPr lang="en-GB" dirty="0"/>
                  <a:t> 3 </a:t>
                </a:r>
                <a:r>
                  <a:rPr lang="en-GB" dirty="0" err="1"/>
                  <a:t>komponenter</a:t>
                </a:r>
                <a:r>
                  <a:rPr lang="en-GB" dirty="0"/>
                  <a:t>:</a:t>
                </a:r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dirty="0"/>
                  <a:t>Et sett  </a:t>
                </a:r>
                <a:r>
                  <a:rPr lang="en-GB" dirty="0" err="1"/>
                  <a:t>av</a:t>
                </a:r>
                <a:r>
                  <a:rPr lang="en-GB" dirty="0"/>
                  <a:t> </a:t>
                </a:r>
                <a:r>
                  <a:rPr lang="en-GB" dirty="0" err="1"/>
                  <a:t>mulige</a:t>
                </a:r>
                <a:r>
                  <a:rPr lang="en-GB" dirty="0"/>
                  <a:t> </a:t>
                </a:r>
                <a:r>
                  <a:rPr lang="en-GB" dirty="0" err="1"/>
                  <a:t>tilstander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dirty="0"/>
                  <a:t>En </a:t>
                </a:r>
                <a:r>
                  <a:rPr lang="en-GB" dirty="0" err="1"/>
                  <a:t>transisjonsmodell</a:t>
                </a:r>
                <a:r>
                  <a:rPr lang="en-GB" dirty="0"/>
                  <a:t> med </a:t>
                </a:r>
                <a:r>
                  <a:rPr lang="en-GB" dirty="0" err="1"/>
                  <a:t>sannsynlighetene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av</a:t>
                </a:r>
                <a:r>
                  <a:rPr lang="en-GB" dirty="0"/>
                  <a:t> </a:t>
                </a:r>
                <a:r>
                  <a:rPr lang="en-GB" dirty="0" err="1"/>
                  <a:t>å</a:t>
                </a:r>
                <a:r>
                  <a:rPr lang="en-GB" dirty="0"/>
                  <a:t> </a:t>
                </a:r>
                <a:r>
                  <a:rPr lang="en-GB" dirty="0" err="1"/>
                  <a:t>bevege</a:t>
                </a:r>
                <a:r>
                  <a:rPr lang="en-GB" dirty="0"/>
                  <a:t> oss </a:t>
                </a:r>
                <a:r>
                  <a:rPr lang="en-GB" dirty="0" err="1"/>
                  <a:t>fra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til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/>
                  <a:t> for alle </a:t>
                </a:r>
                <a:r>
                  <a:rPr lang="en-GB" dirty="0" err="1"/>
                  <a:t>tilstandene</a:t>
                </a:r>
                <a:endParaRPr lang="en-GB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dirty="0"/>
                  <a:t>En </a:t>
                </a:r>
                <a:r>
                  <a:rPr lang="en-GB" dirty="0" err="1"/>
                  <a:t>sannsynlighetsfordeling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over </a:t>
                </a:r>
                <a:r>
                  <a:rPr lang="en-GB" dirty="0" err="1"/>
                  <a:t>starttilstander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640960" cy="2193032"/>
              </a:xfrm>
              <a:blipFill>
                <a:blip r:embed="rId2"/>
                <a:stretch>
                  <a:fillRect l="-1028" t="-23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21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5176369" y="3861000"/>
                <a:ext cx="3617907" cy="2448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Times New Roman" pitchFamily="18" charset="0"/>
                  <a:buChar char="►"/>
                  <a:defRPr sz="24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93763" indent="-419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▪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230313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◦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22425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066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4638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210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3782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354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b="1" kern="0" dirty="0"/>
                  <a:t>Markov-</a:t>
                </a:r>
                <a:r>
                  <a:rPr lang="en-GB" b="1" kern="0" dirty="0" err="1"/>
                  <a:t>antagelsen</a:t>
                </a:r>
                <a:r>
                  <a:rPr lang="en-GB" kern="0" dirty="0"/>
                  <a:t>: for </a:t>
                </a:r>
                <a:r>
                  <a:rPr lang="en-GB" kern="0" dirty="0" err="1"/>
                  <a:t>å</a:t>
                </a:r>
                <a:r>
                  <a:rPr lang="en-GB" kern="0" dirty="0"/>
                  <a:t> </a:t>
                </a:r>
                <a:r>
                  <a:rPr lang="en-GB" kern="0" dirty="0" err="1"/>
                  <a:t>predikere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kern="0" dirty="0"/>
                  <a:t> </a:t>
                </a:r>
                <a:r>
                  <a:rPr lang="en-GB" kern="0" dirty="0" err="1"/>
                  <a:t>trenger</a:t>
                </a:r>
                <a:r>
                  <a:rPr lang="en-GB" kern="0" dirty="0"/>
                  <a:t> vi </a:t>
                </a:r>
                <a:r>
                  <a:rPr lang="en-GB" kern="0" dirty="0" err="1"/>
                  <a:t>kun</a:t>
                </a:r>
                <a:r>
                  <a:rPr lang="en-GB" kern="0" dirty="0"/>
                  <a:t> </a:t>
                </a:r>
                <a:r>
                  <a:rPr lang="en-GB" kern="0" dirty="0" err="1"/>
                  <a:t>å</a:t>
                </a:r>
                <a:r>
                  <a:rPr lang="en-GB" kern="0" dirty="0"/>
                  <a:t> </a:t>
                </a:r>
                <a:r>
                  <a:rPr lang="en-GB" kern="0" dirty="0" err="1"/>
                  <a:t>vite</a:t>
                </a:r>
                <a:r>
                  <a:rPr lang="en-GB" kern="0" dirty="0"/>
                  <a:t> den </a:t>
                </a:r>
                <a:r>
                  <a:rPr lang="en-GB" kern="0" dirty="0" err="1"/>
                  <a:t>nåværende</a:t>
                </a:r>
                <a:r>
                  <a:rPr lang="en-GB" kern="0" dirty="0"/>
                  <a:t> </a:t>
                </a:r>
                <a:r>
                  <a:rPr lang="en-GB" kern="0" dirty="0" err="1"/>
                  <a:t>tilstanden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kern="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GB" i="1" kern="0" dirty="0">
                    <a:sym typeface="Wingdings" panose="05000000000000000000" pitchFamily="2" charset="2"/>
                  </a:rPr>
                  <a:t> Eksempel: </a:t>
                </a:r>
                <a:r>
                  <a:rPr lang="en-GB" kern="0" dirty="0">
                    <a:sym typeface="Wingdings" panose="05000000000000000000" pitchFamily="2" charset="2"/>
                  </a:rPr>
                  <a:t>B</a:t>
                </a:r>
                <a:r>
                  <a:rPr lang="en-GB" kern="0" dirty="0"/>
                  <a:t>igram </a:t>
                </a:r>
                <a:r>
                  <a:rPr lang="en-GB" kern="0" dirty="0" err="1"/>
                  <a:t>språkmodeller</a:t>
                </a:r>
                <a:endParaRPr lang="en-GB" kern="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6369" y="3861000"/>
                <a:ext cx="3617907" cy="2448320"/>
              </a:xfrm>
              <a:prstGeom prst="rect">
                <a:avLst/>
              </a:prstGeom>
              <a:blipFill>
                <a:blip r:embed="rId3"/>
                <a:stretch>
                  <a:fillRect l="-2807" t="-1554" r="-1053" b="-6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899C669-CE97-8D49-BBFD-129F01D60979}"/>
              </a:ext>
            </a:extLst>
          </p:cNvPr>
          <p:cNvGrpSpPr/>
          <p:nvPr/>
        </p:nvGrpSpPr>
        <p:grpSpPr>
          <a:xfrm>
            <a:off x="4067944" y="436914"/>
            <a:ext cx="5144996" cy="831798"/>
            <a:chOff x="82429" y="3615923"/>
            <a:chExt cx="9501688" cy="1210501"/>
          </a:xfrm>
        </p:grpSpPr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9A882DCC-8BEF-864E-9798-6CAE638CD225}"/>
                </a:ext>
              </a:extLst>
            </p:cNvPr>
            <p:cNvSpPr/>
            <p:nvPr/>
          </p:nvSpPr>
          <p:spPr bwMode="auto">
            <a:xfrm>
              <a:off x="467544" y="4251160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31DA3FD3-57C7-6140-A870-65D2C38588BD}"/>
                </a:ext>
              </a:extLst>
            </p:cNvPr>
            <p:cNvSpPr/>
            <p:nvPr/>
          </p:nvSpPr>
          <p:spPr bwMode="auto">
            <a:xfrm>
              <a:off x="2240652" y="4269978"/>
              <a:ext cx="504056" cy="53492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18D13A02-0727-5444-8C1E-13025BF50252}"/>
                </a:ext>
              </a:extLst>
            </p:cNvPr>
            <p:cNvSpPr/>
            <p:nvPr/>
          </p:nvSpPr>
          <p:spPr bwMode="auto">
            <a:xfrm>
              <a:off x="4013760" y="4299884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BDBC4818-7E45-A94B-9E13-EA988291F2DD}"/>
                </a:ext>
              </a:extLst>
            </p:cNvPr>
            <p:cNvSpPr/>
            <p:nvPr/>
          </p:nvSpPr>
          <p:spPr bwMode="auto">
            <a:xfrm>
              <a:off x="5786869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B6AF389B-DFF1-EA45-96B2-252955965CF1}"/>
                </a:ext>
              </a:extLst>
            </p:cNvPr>
            <p:cNvSpPr/>
            <p:nvPr/>
          </p:nvSpPr>
          <p:spPr bwMode="auto">
            <a:xfrm>
              <a:off x="7559978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22">
              <a:extLst>
                <a:ext uri="{FF2B5EF4-FFF2-40B4-BE49-F238E27FC236}">
                  <a16:creationId xmlns:a16="http://schemas.microsoft.com/office/drawing/2014/main" id="{793E1E81-D770-C64C-A866-8D2A67779827}"/>
                </a:ext>
              </a:extLst>
            </p:cNvPr>
            <p:cNvCxnSpPr/>
            <p:nvPr/>
          </p:nvCxnSpPr>
          <p:spPr bwMode="auto">
            <a:xfrm>
              <a:off x="1027766" y="4503188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23">
              <a:extLst>
                <a:ext uri="{FF2B5EF4-FFF2-40B4-BE49-F238E27FC236}">
                  <a16:creationId xmlns:a16="http://schemas.microsoft.com/office/drawing/2014/main" id="{081393F6-F19D-3B4F-95AF-6477129BE218}"/>
                </a:ext>
              </a:extLst>
            </p:cNvPr>
            <p:cNvCxnSpPr/>
            <p:nvPr/>
          </p:nvCxnSpPr>
          <p:spPr bwMode="auto">
            <a:xfrm>
              <a:off x="2827966" y="4516593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24">
              <a:extLst>
                <a:ext uri="{FF2B5EF4-FFF2-40B4-BE49-F238E27FC236}">
                  <a16:creationId xmlns:a16="http://schemas.microsoft.com/office/drawing/2014/main" id="{DA1B8B6C-F4B3-A84F-BFFF-31C30A70598D}"/>
                </a:ext>
              </a:extLst>
            </p:cNvPr>
            <p:cNvCxnSpPr/>
            <p:nvPr/>
          </p:nvCxnSpPr>
          <p:spPr bwMode="auto">
            <a:xfrm>
              <a:off x="4556158" y="4537440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25">
              <a:extLst>
                <a:ext uri="{FF2B5EF4-FFF2-40B4-BE49-F238E27FC236}">
                  <a16:creationId xmlns:a16="http://schemas.microsoft.com/office/drawing/2014/main" id="{8B95582E-707A-B34E-BE3E-2599CDB40B3E}"/>
                </a:ext>
              </a:extLst>
            </p:cNvPr>
            <p:cNvCxnSpPr/>
            <p:nvPr/>
          </p:nvCxnSpPr>
          <p:spPr bwMode="auto">
            <a:xfrm>
              <a:off x="6356358" y="4552677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782E1EEE-9D6E-3647-B337-C9BE7A3F8259}"/>
                </a:ext>
              </a:extLst>
            </p:cNvPr>
            <p:cNvSpPr txBox="1"/>
            <p:nvPr/>
          </p:nvSpPr>
          <p:spPr bwMode="white">
            <a:xfrm>
              <a:off x="82429" y="3615923"/>
              <a:ext cx="2018231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 dirty="0"/>
                <a:t>PRON</a:t>
              </a:r>
            </a:p>
          </p:txBody>
        </p:sp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C91371D3-DBB2-4F4C-B674-0EAB0C79743B}"/>
                </a:ext>
              </a:extLst>
            </p:cNvPr>
            <p:cNvSpPr txBox="1"/>
            <p:nvPr/>
          </p:nvSpPr>
          <p:spPr bwMode="white">
            <a:xfrm>
              <a:off x="1907705" y="3627805"/>
              <a:ext cx="2196241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VERB</a:t>
              </a:r>
              <a:endParaRPr lang="en-GB" sz="1800" baseline="0" dirty="0"/>
            </a:p>
          </p:txBody>
        </p:sp>
        <p:sp>
          <p:nvSpPr>
            <p:cNvPr id="19" name="TextBox 33">
              <a:extLst>
                <a:ext uri="{FF2B5EF4-FFF2-40B4-BE49-F238E27FC236}">
                  <a16:creationId xmlns:a16="http://schemas.microsoft.com/office/drawing/2014/main" id="{E3D4342C-93B9-094F-9374-9F8B601B943B}"/>
                </a:ext>
              </a:extLst>
            </p:cNvPr>
            <p:cNvSpPr txBox="1"/>
            <p:nvPr/>
          </p:nvSpPr>
          <p:spPr bwMode="white">
            <a:xfrm>
              <a:off x="3851917" y="3665061"/>
              <a:ext cx="1773103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DET</a:t>
              </a:r>
              <a:endParaRPr lang="en-GB" sz="1800" baseline="0" dirty="0"/>
            </a:p>
          </p:txBody>
        </p: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9EBC5F7D-F12C-574B-B5CB-3268DEBBA7F0}"/>
                </a:ext>
              </a:extLst>
            </p:cNvPr>
            <p:cNvSpPr txBox="1"/>
            <p:nvPr/>
          </p:nvSpPr>
          <p:spPr bwMode="white">
            <a:xfrm>
              <a:off x="5464524" y="3682496"/>
              <a:ext cx="2043962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NOUN</a:t>
              </a:r>
              <a:endParaRPr lang="en-GB" sz="1800" baseline="0" dirty="0"/>
            </a:p>
          </p:txBody>
        </p:sp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07BFD7E-FB5E-F64B-9CDD-BB52251E038D}"/>
                </a:ext>
              </a:extLst>
            </p:cNvPr>
            <p:cNvSpPr txBox="1"/>
            <p:nvPr/>
          </p:nvSpPr>
          <p:spPr bwMode="white">
            <a:xfrm>
              <a:off x="7142429" y="3670866"/>
              <a:ext cx="2441688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PUNCT</a:t>
              </a:r>
              <a:endParaRPr lang="en-GB" sz="1800" baseline="0" dirty="0"/>
            </a:p>
          </p:txBody>
        </p:sp>
      </p:grpSp>
      <p:graphicFrame>
        <p:nvGraphicFramePr>
          <p:cNvPr id="37" name="Table 6">
            <a:extLst>
              <a:ext uri="{FF2B5EF4-FFF2-40B4-BE49-F238E27FC236}">
                <a16:creationId xmlns:a16="http://schemas.microsoft.com/office/drawing/2014/main" id="{57F92794-7D98-8B46-B388-622E047B5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4579"/>
              </p:ext>
            </p:extLst>
          </p:nvPr>
        </p:nvGraphicFramePr>
        <p:xfrm>
          <a:off x="242265" y="3753475"/>
          <a:ext cx="430714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335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61642695"/>
                    </a:ext>
                  </a:extLst>
                </a:gridCol>
                <a:gridCol w="769502">
                  <a:extLst>
                    <a:ext uri="{9D8B030D-6E8A-4147-A177-3AD203B41FA5}">
                      <a16:colId xmlns:a16="http://schemas.microsoft.com/office/drawing/2014/main" val="17056737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939647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4703851"/>
                    </a:ext>
                  </a:extLst>
                </a:gridCol>
              </a:tblGrid>
              <a:tr h="317759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PropNoun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&lt;/s&gt;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74334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 err="1"/>
                        <a:t>PropNoun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</a:tbl>
          </a:graphicData>
        </a:graphic>
      </p:graphicFrame>
      <p:sp>
        <p:nvSpPr>
          <p:cNvPr id="5" name="Friform 4">
            <a:extLst>
              <a:ext uri="{FF2B5EF4-FFF2-40B4-BE49-F238E27FC236}">
                <a16:creationId xmlns:a16="http://schemas.microsoft.com/office/drawing/2014/main" id="{A6FE1C80-6137-1E46-94E2-443BEF46556F}"/>
              </a:ext>
            </a:extLst>
          </p:cNvPr>
          <p:cNvSpPr/>
          <p:nvPr/>
        </p:nvSpPr>
        <p:spPr bwMode="auto">
          <a:xfrm>
            <a:off x="242265" y="2708968"/>
            <a:ext cx="513311" cy="1008064"/>
          </a:xfrm>
          <a:custGeom>
            <a:avLst/>
            <a:gdLst>
              <a:gd name="connsiteX0" fmla="*/ 919318 w 919318"/>
              <a:gd name="connsiteY0" fmla="*/ 0 h 1007165"/>
              <a:gd name="connsiteX1" fmla="*/ 137440 w 919318"/>
              <a:gd name="connsiteY1" fmla="*/ 490330 h 1007165"/>
              <a:gd name="connsiteX2" fmla="*/ 4918 w 919318"/>
              <a:gd name="connsiteY2" fmla="*/ 1007165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318" h="1007165">
                <a:moveTo>
                  <a:pt x="919318" y="0"/>
                </a:moveTo>
                <a:cubicBezTo>
                  <a:pt x="604579" y="161234"/>
                  <a:pt x="289840" y="322469"/>
                  <a:pt x="137440" y="490330"/>
                </a:cubicBezTo>
                <a:cubicBezTo>
                  <a:pt x="-14960" y="658191"/>
                  <a:pt x="-5021" y="832678"/>
                  <a:pt x="4918" y="100716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iform 24">
            <a:extLst>
              <a:ext uri="{FF2B5EF4-FFF2-40B4-BE49-F238E27FC236}">
                <a16:creationId xmlns:a16="http://schemas.microsoft.com/office/drawing/2014/main" id="{C8356D23-5E52-8A45-991C-E2B78C84BE5B}"/>
              </a:ext>
            </a:extLst>
          </p:cNvPr>
          <p:cNvSpPr/>
          <p:nvPr/>
        </p:nvSpPr>
        <p:spPr bwMode="auto">
          <a:xfrm rot="20610356">
            <a:off x="221509" y="3516845"/>
            <a:ext cx="750051" cy="905512"/>
          </a:xfrm>
          <a:custGeom>
            <a:avLst/>
            <a:gdLst>
              <a:gd name="connsiteX0" fmla="*/ 919318 w 919318"/>
              <a:gd name="connsiteY0" fmla="*/ 0 h 1007165"/>
              <a:gd name="connsiteX1" fmla="*/ 137440 w 919318"/>
              <a:gd name="connsiteY1" fmla="*/ 490330 h 1007165"/>
              <a:gd name="connsiteX2" fmla="*/ 4918 w 919318"/>
              <a:gd name="connsiteY2" fmla="*/ 1007165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318" h="1007165">
                <a:moveTo>
                  <a:pt x="919318" y="0"/>
                </a:moveTo>
                <a:cubicBezTo>
                  <a:pt x="604579" y="161234"/>
                  <a:pt x="289840" y="322469"/>
                  <a:pt x="137440" y="490330"/>
                </a:cubicBezTo>
                <a:cubicBezTo>
                  <a:pt x="-14960" y="658191"/>
                  <a:pt x="-5021" y="832678"/>
                  <a:pt x="4918" y="100716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6328BD-ACD9-6A47-82E3-14E0C1A6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Markovskjeder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9EDAA9-F7A7-5347-9F7E-738B4178F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Legg merke på at tallene på hver rekke må være = 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348614-7232-C047-8FBC-7E6083A04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0A766BE-2329-9740-A491-273C869E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7733"/>
              </p:ext>
            </p:extLst>
          </p:nvPr>
        </p:nvGraphicFramePr>
        <p:xfrm>
          <a:off x="1043608" y="2209800"/>
          <a:ext cx="430714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335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61642695"/>
                    </a:ext>
                  </a:extLst>
                </a:gridCol>
                <a:gridCol w="769502">
                  <a:extLst>
                    <a:ext uri="{9D8B030D-6E8A-4147-A177-3AD203B41FA5}">
                      <a16:colId xmlns:a16="http://schemas.microsoft.com/office/drawing/2014/main" val="17056737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939647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24703851"/>
                    </a:ext>
                  </a:extLst>
                </a:gridCol>
              </a:tblGrid>
              <a:tr h="317759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PropNoun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&lt;/s&gt;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74334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 err="1"/>
                        <a:t>PropNoun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317759">
                <a:tc>
                  <a:txBody>
                    <a:bodyPr/>
                    <a:lstStyle/>
                    <a:p>
                      <a:r>
                        <a:rPr lang="en-GB" b="0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</a:tbl>
          </a:graphicData>
        </a:graphic>
      </p:graphicFrame>
      <p:sp>
        <p:nvSpPr>
          <p:cNvPr id="7" name="Bue 6">
            <a:extLst>
              <a:ext uri="{FF2B5EF4-FFF2-40B4-BE49-F238E27FC236}">
                <a16:creationId xmlns:a16="http://schemas.microsoft.com/office/drawing/2014/main" id="{85C7DA7F-90CC-444D-8BBC-6AFBECCB9ACD}"/>
              </a:ext>
            </a:extLst>
          </p:cNvPr>
          <p:cNvSpPr/>
          <p:nvPr/>
        </p:nvSpPr>
        <p:spPr bwMode="auto">
          <a:xfrm rot="5400000">
            <a:off x="3974601" y="318719"/>
            <a:ext cx="3024336" cy="3125682"/>
          </a:xfrm>
          <a:prstGeom prst="arc">
            <a:avLst>
              <a:gd name="adj1" fmla="val 16200000"/>
              <a:gd name="adj2" fmla="val 574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2F7676E-54B5-DC4C-BAAA-6720E5A13765}"/>
              </a:ext>
            </a:extLst>
          </p:cNvPr>
          <p:cNvSpPr/>
          <p:nvPr/>
        </p:nvSpPr>
        <p:spPr>
          <a:xfrm>
            <a:off x="5160780" y="51920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nb-NO" sz="2400" dirty="0"/>
              <a:t>Men ikke kolonnene!</a:t>
            </a:r>
            <a:endParaRPr lang="nb-NO" sz="2400" b="1" dirty="0"/>
          </a:p>
        </p:txBody>
      </p:sp>
      <p:sp>
        <p:nvSpPr>
          <p:cNvPr id="9" name="Bue 8">
            <a:extLst>
              <a:ext uri="{FF2B5EF4-FFF2-40B4-BE49-F238E27FC236}">
                <a16:creationId xmlns:a16="http://schemas.microsoft.com/office/drawing/2014/main" id="{7764B898-C63C-CD4A-A543-0D4397CED2DB}"/>
              </a:ext>
            </a:extLst>
          </p:cNvPr>
          <p:cNvSpPr/>
          <p:nvPr/>
        </p:nvSpPr>
        <p:spPr bwMode="auto">
          <a:xfrm rot="13911439">
            <a:off x="4823653" y="2909880"/>
            <a:ext cx="3024336" cy="3125682"/>
          </a:xfrm>
          <a:prstGeom prst="arc">
            <a:avLst>
              <a:gd name="adj1" fmla="val 16086441"/>
              <a:gd name="adj2" fmla="val 173367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FCC3E00-5267-B94E-91C7-30C73812D430}"/>
              </a:ext>
            </a:extLst>
          </p:cNvPr>
          <p:cNvGrpSpPr/>
          <p:nvPr/>
        </p:nvGrpSpPr>
        <p:grpSpPr>
          <a:xfrm>
            <a:off x="4067944" y="436914"/>
            <a:ext cx="5144996" cy="831798"/>
            <a:chOff x="82429" y="3615923"/>
            <a:chExt cx="9501688" cy="1210501"/>
          </a:xfrm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1BB7CF41-8927-3042-974B-9A23D7FF13D8}"/>
                </a:ext>
              </a:extLst>
            </p:cNvPr>
            <p:cNvSpPr/>
            <p:nvPr/>
          </p:nvSpPr>
          <p:spPr bwMode="auto">
            <a:xfrm>
              <a:off x="467544" y="4251160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C7DC1152-21B1-594F-90A3-8A1B021A93F2}"/>
                </a:ext>
              </a:extLst>
            </p:cNvPr>
            <p:cNvSpPr/>
            <p:nvPr/>
          </p:nvSpPr>
          <p:spPr bwMode="auto">
            <a:xfrm>
              <a:off x="2240652" y="4269978"/>
              <a:ext cx="504056" cy="53492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1751C87C-B3E3-D340-8499-CE9E3DA90E52}"/>
                </a:ext>
              </a:extLst>
            </p:cNvPr>
            <p:cNvSpPr/>
            <p:nvPr/>
          </p:nvSpPr>
          <p:spPr bwMode="auto">
            <a:xfrm>
              <a:off x="4013760" y="4299884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9B3A0D6E-A7D6-A841-B1B4-E94B14DD6680}"/>
                </a:ext>
              </a:extLst>
            </p:cNvPr>
            <p:cNvSpPr/>
            <p:nvPr/>
          </p:nvSpPr>
          <p:spPr bwMode="auto">
            <a:xfrm>
              <a:off x="5786869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32D0625A-56F0-2C4D-9A40-B1388BAC0D67}"/>
                </a:ext>
              </a:extLst>
            </p:cNvPr>
            <p:cNvSpPr/>
            <p:nvPr/>
          </p:nvSpPr>
          <p:spPr bwMode="auto">
            <a:xfrm>
              <a:off x="7559978" y="4322368"/>
              <a:ext cx="504056" cy="5040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22">
              <a:extLst>
                <a:ext uri="{FF2B5EF4-FFF2-40B4-BE49-F238E27FC236}">
                  <a16:creationId xmlns:a16="http://schemas.microsoft.com/office/drawing/2014/main" id="{F6AC2AE1-4CAA-6247-9954-48A0CA872764}"/>
                </a:ext>
              </a:extLst>
            </p:cNvPr>
            <p:cNvCxnSpPr/>
            <p:nvPr/>
          </p:nvCxnSpPr>
          <p:spPr bwMode="auto">
            <a:xfrm>
              <a:off x="1027766" y="4503188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23">
              <a:extLst>
                <a:ext uri="{FF2B5EF4-FFF2-40B4-BE49-F238E27FC236}">
                  <a16:creationId xmlns:a16="http://schemas.microsoft.com/office/drawing/2014/main" id="{70FE8107-A218-2A42-80A6-E0E5AB05C2BC}"/>
                </a:ext>
              </a:extLst>
            </p:cNvPr>
            <p:cNvCxnSpPr/>
            <p:nvPr/>
          </p:nvCxnSpPr>
          <p:spPr bwMode="auto">
            <a:xfrm>
              <a:off x="2827966" y="4516593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24">
              <a:extLst>
                <a:ext uri="{FF2B5EF4-FFF2-40B4-BE49-F238E27FC236}">
                  <a16:creationId xmlns:a16="http://schemas.microsoft.com/office/drawing/2014/main" id="{1D6E9790-03A8-4248-BD01-B9D389E2C129}"/>
                </a:ext>
              </a:extLst>
            </p:cNvPr>
            <p:cNvCxnSpPr/>
            <p:nvPr/>
          </p:nvCxnSpPr>
          <p:spPr bwMode="auto">
            <a:xfrm>
              <a:off x="4556158" y="4537440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25">
              <a:extLst>
                <a:ext uri="{FF2B5EF4-FFF2-40B4-BE49-F238E27FC236}">
                  <a16:creationId xmlns:a16="http://schemas.microsoft.com/office/drawing/2014/main" id="{51B51A5B-A181-724E-8003-4D949435DB0C}"/>
                </a:ext>
              </a:extLst>
            </p:cNvPr>
            <p:cNvCxnSpPr/>
            <p:nvPr/>
          </p:nvCxnSpPr>
          <p:spPr bwMode="auto">
            <a:xfrm>
              <a:off x="6356358" y="4552677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31">
              <a:extLst>
                <a:ext uri="{FF2B5EF4-FFF2-40B4-BE49-F238E27FC236}">
                  <a16:creationId xmlns:a16="http://schemas.microsoft.com/office/drawing/2014/main" id="{712330BE-DE9D-4640-9D6B-7FD494963A53}"/>
                </a:ext>
              </a:extLst>
            </p:cNvPr>
            <p:cNvSpPr txBox="1"/>
            <p:nvPr/>
          </p:nvSpPr>
          <p:spPr bwMode="white">
            <a:xfrm>
              <a:off x="82429" y="3615923"/>
              <a:ext cx="2018231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 dirty="0"/>
                <a:t>PRON</a:t>
              </a:r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E289D5E6-69F3-6F41-9753-DC4511521074}"/>
                </a:ext>
              </a:extLst>
            </p:cNvPr>
            <p:cNvSpPr txBox="1"/>
            <p:nvPr/>
          </p:nvSpPr>
          <p:spPr bwMode="white">
            <a:xfrm>
              <a:off x="1907705" y="3627805"/>
              <a:ext cx="2196241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VERB</a:t>
              </a:r>
              <a:endParaRPr lang="en-GB" sz="1800" baseline="0" dirty="0"/>
            </a:p>
          </p:txBody>
        </p:sp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1D505818-826D-BE4B-AF60-9178FFA57BE6}"/>
                </a:ext>
              </a:extLst>
            </p:cNvPr>
            <p:cNvSpPr txBox="1"/>
            <p:nvPr/>
          </p:nvSpPr>
          <p:spPr bwMode="white">
            <a:xfrm>
              <a:off x="3851917" y="3665061"/>
              <a:ext cx="1773103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DET</a:t>
              </a:r>
              <a:endParaRPr lang="en-GB" sz="1800" baseline="0" dirty="0"/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9F39E606-1880-614A-B3CF-F20DF52A7405}"/>
                </a:ext>
              </a:extLst>
            </p:cNvPr>
            <p:cNvSpPr txBox="1"/>
            <p:nvPr/>
          </p:nvSpPr>
          <p:spPr bwMode="white">
            <a:xfrm>
              <a:off x="5464524" y="3682496"/>
              <a:ext cx="2043962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NOUN</a:t>
              </a:r>
              <a:endParaRPr lang="en-GB" sz="1800" baseline="0" dirty="0"/>
            </a:p>
          </p:txBody>
        </p:sp>
        <p:sp>
          <p:nvSpPr>
            <p:cNvPr id="24" name="TextBox 35">
              <a:extLst>
                <a:ext uri="{FF2B5EF4-FFF2-40B4-BE49-F238E27FC236}">
                  <a16:creationId xmlns:a16="http://schemas.microsoft.com/office/drawing/2014/main" id="{EBB4FC08-F2C7-E143-9691-16F5F18FC382}"/>
                </a:ext>
              </a:extLst>
            </p:cNvPr>
            <p:cNvSpPr txBox="1"/>
            <p:nvPr/>
          </p:nvSpPr>
          <p:spPr bwMode="white">
            <a:xfrm>
              <a:off x="7142429" y="3670866"/>
              <a:ext cx="2441688" cy="53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aseline="0"/>
                <a:t>PUNCT</a:t>
              </a:r>
              <a:endParaRPr lang="en-GB" sz="1800" baseline="0" dirty="0"/>
            </a:p>
          </p:txBody>
        </p:sp>
      </p:grpSp>
      <p:sp>
        <p:nvSpPr>
          <p:cNvPr id="25" name="Bue 24">
            <a:extLst>
              <a:ext uri="{FF2B5EF4-FFF2-40B4-BE49-F238E27FC236}">
                <a16:creationId xmlns:a16="http://schemas.microsoft.com/office/drawing/2014/main" id="{8D556C93-3AC7-0545-B553-467376DA2DB5}"/>
              </a:ext>
            </a:extLst>
          </p:cNvPr>
          <p:cNvSpPr/>
          <p:nvPr/>
        </p:nvSpPr>
        <p:spPr bwMode="auto">
          <a:xfrm rot="12993643">
            <a:off x="644975" y="2590404"/>
            <a:ext cx="3024336" cy="3125682"/>
          </a:xfrm>
          <a:prstGeom prst="arc">
            <a:avLst>
              <a:gd name="adj1" fmla="val 16015784"/>
              <a:gd name="adj2" fmla="val 574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C4E0B82-C20F-E54E-BC14-E3E8AD8079B7}"/>
              </a:ext>
            </a:extLst>
          </p:cNvPr>
          <p:cNvSpPr/>
          <p:nvPr/>
        </p:nvSpPr>
        <p:spPr>
          <a:xfrm>
            <a:off x="1355238" y="5224986"/>
            <a:ext cx="3486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400" dirty="0"/>
              <a:t>Vi bruker ofte som konvensjon at hver sekvens starter med &lt;s&gt; og slutter med &lt;/s&gt;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7296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Hidden</a:t>
            </a:r>
            <a:r>
              <a:rPr lang="en-GB" dirty="0"/>
              <a:t> Markov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HMMs er </a:t>
            </a:r>
            <a:r>
              <a:rPr lang="en-GB" dirty="0" err="1"/>
              <a:t>Markovkjeder</a:t>
            </a:r>
            <a:r>
              <a:rPr lang="en-GB" dirty="0"/>
              <a:t> </a:t>
            </a:r>
            <a:r>
              <a:rPr lang="en-GB" dirty="0" err="1"/>
              <a:t>hvor</a:t>
            </a:r>
            <a:r>
              <a:rPr lang="en-GB" dirty="0"/>
              <a:t> </a:t>
            </a:r>
            <a:r>
              <a:rPr lang="en-GB" dirty="0" err="1"/>
              <a:t>sekvensen</a:t>
            </a:r>
            <a:r>
              <a:rPr lang="en-GB" dirty="0"/>
              <a:t> over </a:t>
            </a:r>
            <a:r>
              <a:rPr lang="en-GB" dirty="0" err="1"/>
              <a:t>tilstandene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observeres</a:t>
            </a:r>
            <a:r>
              <a:rPr lang="en-GB" dirty="0"/>
              <a:t> </a:t>
            </a:r>
            <a:r>
              <a:rPr lang="en-GB" dirty="0" err="1"/>
              <a:t>direkte</a:t>
            </a:r>
            <a:r>
              <a:rPr lang="en-GB" dirty="0"/>
              <a:t> (</a:t>
            </a:r>
            <a:r>
              <a:rPr lang="en-GB" dirty="0" err="1"/>
              <a:t>sekvensen</a:t>
            </a:r>
            <a:r>
              <a:rPr lang="en-GB" dirty="0"/>
              <a:t> er “</a:t>
            </a:r>
            <a:r>
              <a:rPr lang="en-GB" dirty="0" err="1"/>
              <a:t>skjult</a:t>
            </a:r>
            <a:r>
              <a:rPr lang="en-GB" dirty="0"/>
              <a:t>”)</a:t>
            </a:r>
          </a:p>
          <a:p>
            <a:pPr lvl="1"/>
            <a:r>
              <a:rPr lang="en-GB" dirty="0"/>
              <a:t>Vi har </a:t>
            </a:r>
            <a:r>
              <a:rPr lang="en-GB" dirty="0" err="1"/>
              <a:t>derimot</a:t>
            </a:r>
            <a:r>
              <a:rPr lang="en-GB" dirty="0"/>
              <a:t> </a:t>
            </a:r>
            <a:r>
              <a:rPr lang="en-GB" dirty="0" err="1"/>
              <a:t>tilgang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en </a:t>
            </a:r>
            <a:r>
              <a:rPr lang="en-GB" dirty="0" err="1"/>
              <a:t>sekvens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b="1" dirty="0" err="1"/>
              <a:t>observasjoner</a:t>
            </a:r>
            <a:r>
              <a:rPr lang="en-GB" dirty="0"/>
              <a:t>     (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gir</a:t>
            </a:r>
            <a:r>
              <a:rPr lang="en-GB" dirty="0"/>
              <a:t> </a:t>
            </a:r>
            <a:r>
              <a:rPr lang="en-GB" dirty="0" err="1"/>
              <a:t>informasjon</a:t>
            </a:r>
            <a:r>
              <a:rPr lang="en-GB" dirty="0"/>
              <a:t> om de </a:t>
            </a:r>
            <a:r>
              <a:rPr lang="en-GB" dirty="0" err="1"/>
              <a:t>underliggende</a:t>
            </a:r>
            <a:r>
              <a:rPr lang="en-GB" dirty="0"/>
              <a:t> </a:t>
            </a:r>
            <a:r>
              <a:rPr lang="en-GB" dirty="0" err="1"/>
              <a:t>tilstandene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Kan vi </a:t>
            </a:r>
            <a:r>
              <a:rPr lang="en-GB" i="1" dirty="0" err="1"/>
              <a:t>avlede</a:t>
            </a:r>
            <a:r>
              <a:rPr lang="en-GB" dirty="0"/>
              <a:t> </a:t>
            </a:r>
            <a:r>
              <a:rPr lang="en-GB" dirty="0" err="1"/>
              <a:t>tilstandene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observasjonene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 bwMode="white">
          <a:xfrm>
            <a:off x="467544" y="4158178"/>
            <a:ext cx="30963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Vi observerer </a:t>
            </a:r>
            <a:r>
              <a:rPr lang="en-GB" sz="2800" i="1" baseline="0"/>
              <a:t>ordene</a:t>
            </a:r>
            <a:r>
              <a:rPr lang="en-GB" sz="2800" baseline="0"/>
              <a:t> i</a:t>
            </a:r>
            <a:r>
              <a:rPr lang="en-GB" sz="2800"/>
              <a:t> setning</a:t>
            </a:r>
            <a:r>
              <a:rPr lang="en-GB" sz="2800" baseline="0"/>
              <a:t>,</a:t>
            </a:r>
            <a:r>
              <a:rPr lang="en-GB" sz="2800"/>
              <a:t> men ikke </a:t>
            </a:r>
            <a:r>
              <a:rPr lang="en-GB" sz="2800" i="1"/>
              <a:t>ordklassene</a:t>
            </a:r>
            <a:r>
              <a:rPr lang="en-GB" sz="2800"/>
              <a:t>!</a:t>
            </a:r>
            <a:endParaRPr lang="en-GB" sz="2800" baseline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347864" y="486916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uppe 7">
            <a:extLst>
              <a:ext uri="{FF2B5EF4-FFF2-40B4-BE49-F238E27FC236}">
                <a16:creationId xmlns:a16="http://schemas.microsoft.com/office/drawing/2014/main" id="{928D454B-D0C3-D540-AC8A-B41C15559C20}"/>
              </a:ext>
            </a:extLst>
          </p:cNvPr>
          <p:cNvGrpSpPr/>
          <p:nvPr/>
        </p:nvGrpSpPr>
        <p:grpSpPr>
          <a:xfrm>
            <a:off x="4271874" y="3681427"/>
            <a:ext cx="4488684" cy="2649800"/>
            <a:chOff x="4387400" y="3573388"/>
            <a:chExt cx="4488684" cy="26498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9D7720F-724F-0C44-95FD-5865496E5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0"/>
            <a:stretch/>
          </p:blipFill>
          <p:spPr>
            <a:xfrm>
              <a:off x="4387400" y="3573388"/>
              <a:ext cx="4488684" cy="2649800"/>
            </a:xfrm>
            <a:prstGeom prst="round2DiagRect">
              <a:avLst>
                <a:gd name="adj1" fmla="val 50000"/>
                <a:gd name="adj2" fmla="val 0"/>
              </a:avLst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07C6D62-AF8B-AE49-9EE2-E6419ABAB98C}"/>
                </a:ext>
              </a:extLst>
            </p:cNvPr>
            <p:cNvSpPr/>
            <p:nvPr/>
          </p:nvSpPr>
          <p:spPr bwMode="auto">
            <a:xfrm>
              <a:off x="4716016" y="5733256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7B66478-C34C-3C46-BAA1-35338541CA6E}"/>
                </a:ext>
              </a:extLst>
            </p:cNvPr>
            <p:cNvSpPr/>
            <p:nvPr/>
          </p:nvSpPr>
          <p:spPr>
            <a:xfrm>
              <a:off x="4572000" y="5733256"/>
              <a:ext cx="5760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&lt;s&gt; </a:t>
              </a:r>
              <a:endParaRPr lang="nb-NO" sz="1600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4036323-80B4-1241-B353-A6ED7047A970}"/>
                </a:ext>
              </a:extLst>
            </p:cNvPr>
            <p:cNvSpPr/>
            <p:nvPr/>
          </p:nvSpPr>
          <p:spPr bwMode="auto">
            <a:xfrm>
              <a:off x="8388424" y="4555867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FF66A57-1E79-B44E-893D-56506BF76E84}"/>
                </a:ext>
              </a:extLst>
            </p:cNvPr>
            <p:cNvSpPr/>
            <p:nvPr/>
          </p:nvSpPr>
          <p:spPr>
            <a:xfrm>
              <a:off x="8244408" y="4509120"/>
              <a:ext cx="6316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&lt;/s&gt; </a:t>
              </a:r>
              <a:endParaRPr lang="nb-N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40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Hidden Markov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24</a:t>
            </a:fld>
            <a:endParaRPr lang="en-GB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51520" y="1524000"/>
                <a:ext cx="8640960" cy="3273152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Times New Roman" pitchFamily="18" charset="0"/>
                  <a:buChar char="►"/>
                  <a:defRPr sz="24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93763" indent="-419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▪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230313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◦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22425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·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066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4638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210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3782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35400" indent="-381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75000"/>
                  <a:buChar char="▫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Times New Roman" pitchFamily="18" charset="0"/>
                  <a:buNone/>
                </a:pPr>
                <a:r>
                  <a:rPr lang="en-GB" kern="0" dirty="0"/>
                  <a:t>En HMM-</a:t>
                </a:r>
                <a:r>
                  <a:rPr lang="en-GB" kern="0" dirty="0" err="1"/>
                  <a:t>modell</a:t>
                </a:r>
                <a:r>
                  <a:rPr lang="en-GB" kern="0" dirty="0"/>
                  <a:t> </a:t>
                </a:r>
                <a:r>
                  <a:rPr lang="en-GB" kern="0" dirty="0" err="1"/>
                  <a:t>defineres</a:t>
                </a:r>
                <a:r>
                  <a:rPr lang="en-GB" kern="0" dirty="0"/>
                  <a:t>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5 </a:t>
                </a:r>
                <a:r>
                  <a:rPr lang="en-GB" kern="0" dirty="0" err="1"/>
                  <a:t>komponenter</a:t>
                </a:r>
                <a:r>
                  <a:rPr lang="en-GB" kern="0" dirty="0"/>
                  <a:t>:</a:t>
                </a:r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Et sett 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</a:t>
                </a:r>
                <a:r>
                  <a:rPr lang="en-GB" kern="0" dirty="0" err="1"/>
                  <a:t>mulige</a:t>
                </a:r>
                <a:r>
                  <a:rPr lang="en-GB" kern="0" dirty="0"/>
                  <a:t> </a:t>
                </a:r>
                <a:r>
                  <a:rPr lang="en-GB" kern="0" dirty="0" err="1"/>
                  <a:t>tilstander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 kern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Et sett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</a:t>
                </a:r>
                <a:r>
                  <a:rPr lang="en-GB" kern="0" dirty="0" err="1"/>
                  <a:t>mulige</a:t>
                </a:r>
                <a:r>
                  <a:rPr lang="en-GB" kern="0" dirty="0"/>
                  <a:t> </a:t>
                </a:r>
                <a:r>
                  <a:rPr lang="en-GB" kern="0" dirty="0" err="1"/>
                  <a:t>observasjoner</a:t>
                </a:r>
                <a:r>
                  <a:rPr lang="en-GB" kern="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</m:oMath>
                </a14:m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En </a:t>
                </a:r>
                <a:r>
                  <a:rPr lang="en-GB" kern="0" dirty="0" err="1"/>
                  <a:t>transisjonsmodell</a:t>
                </a:r>
                <a:r>
                  <a:rPr lang="en-GB" kern="0" dirty="0"/>
                  <a:t> med </a:t>
                </a:r>
                <a:r>
                  <a:rPr lang="en-GB" kern="0" dirty="0" err="1"/>
                  <a:t>sannsynlighetene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r>
                      <a:rPr lang="en-GB" i="1" ker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 ker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kern="0" dirty="0"/>
                  <a:t>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</a:t>
                </a:r>
                <a:r>
                  <a:rPr lang="en-GB" kern="0" dirty="0" err="1"/>
                  <a:t>å</a:t>
                </a:r>
                <a:r>
                  <a:rPr lang="en-GB" kern="0" dirty="0"/>
                  <a:t> </a:t>
                </a:r>
                <a:r>
                  <a:rPr lang="en-GB" kern="0" dirty="0" err="1"/>
                  <a:t>bevege</a:t>
                </a:r>
                <a:r>
                  <a:rPr lang="en-GB" kern="0" dirty="0"/>
                  <a:t> oss </a:t>
                </a:r>
                <a:r>
                  <a:rPr lang="en-GB" kern="0" dirty="0" err="1"/>
                  <a:t>fra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kern="0" dirty="0"/>
                  <a:t> til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kern="0" dirty="0"/>
                  <a:t> for alle </a:t>
                </a:r>
                <a:r>
                  <a:rPr lang="en-GB" kern="0" dirty="0" err="1"/>
                  <a:t>tilstandene</a:t>
                </a:r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En </a:t>
                </a:r>
                <a:r>
                  <a:rPr lang="en-GB" kern="0" dirty="0" err="1"/>
                  <a:t>sannsynlighetsfordeling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r>
                      <a:rPr lang="en-GB" i="1" ker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ker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kern="0" dirty="0"/>
                  <a:t>) over </a:t>
                </a:r>
                <a:r>
                  <a:rPr lang="en-GB" kern="0" dirty="0" err="1"/>
                  <a:t>starttilstander</a:t>
                </a:r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r>
                  <a:rPr lang="en-GB" kern="0" dirty="0"/>
                  <a:t>En </a:t>
                </a:r>
                <a:r>
                  <a:rPr lang="en-GB" kern="0" dirty="0" err="1"/>
                  <a:t>emisjonsmodell</a:t>
                </a:r>
                <a:r>
                  <a:rPr lang="en-GB" kern="0" dirty="0"/>
                  <a:t> med </a:t>
                </a:r>
                <a:r>
                  <a:rPr lang="en-GB" kern="0" dirty="0" err="1"/>
                  <a:t>sannsynlighetene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r>
                      <a:rPr lang="en-GB" i="1" ker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 ker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kern="0" dirty="0"/>
                  <a:t>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</a:t>
                </a:r>
                <a:r>
                  <a:rPr lang="en-GB" kern="0" dirty="0" err="1"/>
                  <a:t>å</a:t>
                </a:r>
                <a:r>
                  <a:rPr lang="en-GB" kern="0" dirty="0"/>
                  <a:t> </a:t>
                </a:r>
                <a:r>
                  <a:rPr lang="en-GB" kern="0" dirty="0" err="1"/>
                  <a:t>observere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kern="0" dirty="0"/>
                  <a:t> </a:t>
                </a:r>
                <a:r>
                  <a:rPr lang="en-GB" kern="0" dirty="0" err="1"/>
                  <a:t>hvis</a:t>
                </a:r>
                <a:r>
                  <a:rPr lang="en-GB" kern="0" dirty="0"/>
                  <a:t> vi er i </a:t>
                </a:r>
                <a:r>
                  <a:rPr lang="en-GB" kern="0" dirty="0" err="1"/>
                  <a:t>tilstanden</a:t>
                </a:r>
                <a:r>
                  <a:rPr lang="en-GB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kern="0" dirty="0"/>
              </a:p>
              <a:p>
                <a:pPr marL="931863" lvl="1" indent="-457200">
                  <a:buFont typeface="+mj-lt"/>
                  <a:buAutoNum type="arabicPeriod"/>
                </a:pPr>
                <a:endParaRPr lang="en-GB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24000"/>
                <a:ext cx="8640960" cy="3273152"/>
              </a:xfrm>
              <a:prstGeom prst="rect">
                <a:avLst/>
              </a:prstGeom>
              <a:blipFill>
                <a:blip r:embed="rId2"/>
                <a:stretch>
                  <a:fillRect l="-1028" t="-1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3923928" y="5517232"/>
            <a:ext cx="1581312" cy="10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527884" y="580526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/>
          <p:cNvGrpSpPr/>
          <p:nvPr/>
        </p:nvGrpSpPr>
        <p:grpSpPr>
          <a:xfrm>
            <a:off x="3275856" y="5282505"/>
            <a:ext cx="507991" cy="450751"/>
            <a:chOff x="3275856" y="5282505"/>
            <a:chExt cx="507991" cy="450751"/>
          </a:xfrm>
        </p:grpSpPr>
        <p:sp>
          <p:nvSpPr>
            <p:cNvPr id="6" name="Oval 5"/>
            <p:cNvSpPr/>
            <p:nvPr/>
          </p:nvSpPr>
          <p:spPr bwMode="auto">
            <a:xfrm>
              <a:off x="3275856" y="5301208"/>
              <a:ext cx="504056" cy="432048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318912" y="5282505"/>
                  <a:ext cx="46493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912" y="5282505"/>
                  <a:ext cx="464935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580112" y="5291014"/>
            <a:ext cx="710194" cy="452435"/>
            <a:chOff x="4860032" y="5282505"/>
            <a:chExt cx="710194" cy="452435"/>
          </a:xfrm>
        </p:grpSpPr>
        <p:sp>
          <p:nvSpPr>
            <p:cNvPr id="7" name="Oval 6"/>
            <p:cNvSpPr/>
            <p:nvPr/>
          </p:nvSpPr>
          <p:spPr bwMode="auto">
            <a:xfrm>
              <a:off x="4860032" y="5302892"/>
              <a:ext cx="710194" cy="432048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860032" y="5282505"/>
                  <a:ext cx="7101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5282505"/>
                  <a:ext cx="71019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264035" y="6217277"/>
            <a:ext cx="515877" cy="472118"/>
            <a:chOff x="3275856" y="6197242"/>
            <a:chExt cx="515877" cy="472118"/>
          </a:xfrm>
        </p:grpSpPr>
        <p:sp>
          <p:nvSpPr>
            <p:cNvPr id="13" name="Oval 12"/>
            <p:cNvSpPr/>
            <p:nvPr/>
          </p:nvSpPr>
          <p:spPr bwMode="auto">
            <a:xfrm>
              <a:off x="3275856" y="6237312"/>
              <a:ext cx="504056" cy="43204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311025" y="6197242"/>
                  <a:ext cx="4807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025" y="6197242"/>
                  <a:ext cx="48070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88914" y="5074672"/>
                <a:ext cx="14344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ker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 ker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14" y="5074672"/>
                <a:ext cx="143443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V="1">
            <a:off x="2506728" y="5496884"/>
            <a:ext cx="597231" cy="5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 bwMode="white">
          <a:xfrm>
            <a:off x="1840300" y="5144416"/>
            <a:ext cx="792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…</a:t>
            </a:r>
            <a:endParaRPr lang="en-GB" sz="2800" baseline="0" dirty="0"/>
          </a:p>
        </p:txBody>
      </p:sp>
      <p:sp>
        <p:nvSpPr>
          <p:cNvPr id="26" name="TextBox 25"/>
          <p:cNvSpPr txBox="1"/>
          <p:nvPr/>
        </p:nvSpPr>
        <p:spPr bwMode="white">
          <a:xfrm>
            <a:off x="7164288" y="5167904"/>
            <a:ext cx="792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…</a:t>
            </a:r>
            <a:endParaRPr lang="en-GB" sz="2800" baseline="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935209" y="5801228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 bwMode="white">
          <a:xfrm>
            <a:off x="5743364" y="6047710"/>
            <a:ext cx="792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/>
              <a:t>…</a:t>
            </a:r>
            <a:endParaRPr lang="en-GB" sz="280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379702" y="5715219"/>
                <a:ext cx="1148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ker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GB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ker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GB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02" y="5715219"/>
                <a:ext cx="1148840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57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Eksempel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25</a:t>
            </a:fld>
            <a:endParaRPr lang="en-GB" noProof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6979" y="1628800"/>
          <a:ext cx="3792973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787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508544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531016">
                  <a:extLst>
                    <a:ext uri="{9D8B030D-6E8A-4147-A177-3AD203B41FA5}">
                      <a16:colId xmlns:a16="http://schemas.microsoft.com/office/drawing/2014/main" val="1061642695"/>
                    </a:ext>
                  </a:extLst>
                </a:gridCol>
                <a:gridCol w="841068">
                  <a:extLst>
                    <a:ext uri="{9D8B030D-6E8A-4147-A177-3AD203B41FA5}">
                      <a16:colId xmlns:a16="http://schemas.microsoft.com/office/drawing/2014/main" val="170567376"/>
                    </a:ext>
                  </a:extLst>
                </a:gridCol>
                <a:gridCol w="533325">
                  <a:extLst>
                    <a:ext uri="{9D8B030D-6E8A-4147-A177-3AD203B41FA5}">
                      <a16:colId xmlns:a16="http://schemas.microsoft.com/office/drawing/2014/main" val="2593964753"/>
                    </a:ext>
                  </a:extLst>
                </a:gridCol>
                <a:gridCol w="446233">
                  <a:extLst>
                    <a:ext uri="{9D8B030D-6E8A-4147-A177-3AD203B41FA5}">
                      <a16:colId xmlns:a16="http://schemas.microsoft.com/office/drawing/2014/main" val="2024703851"/>
                    </a:ext>
                  </a:extLst>
                </a:gridCol>
              </a:tblGrid>
              <a:tr h="156821">
                <a:tc>
                  <a:txBody>
                    <a:bodyPr/>
                    <a:lstStyle/>
                    <a:p>
                      <a:endParaRPr lang="en-GB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 dirty="0"/>
                        <a:t>&lt;/s&gt;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 dirty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74334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3740440"/>
          <a:ext cx="8256547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5633241"/>
                    </a:ext>
                  </a:extLst>
                </a:gridCol>
                <a:gridCol w="524252">
                  <a:extLst>
                    <a:ext uri="{9D8B030D-6E8A-4147-A177-3AD203B41FA5}">
                      <a16:colId xmlns:a16="http://schemas.microsoft.com/office/drawing/2014/main" val="1061642695"/>
                    </a:ext>
                  </a:extLst>
                </a:gridCol>
                <a:gridCol w="714061">
                  <a:extLst>
                    <a:ext uri="{9D8B030D-6E8A-4147-A177-3AD203B41FA5}">
                      <a16:colId xmlns:a16="http://schemas.microsoft.com/office/drawing/2014/main" val="170567376"/>
                    </a:ext>
                  </a:extLst>
                </a:gridCol>
                <a:gridCol w="655652">
                  <a:extLst>
                    <a:ext uri="{9D8B030D-6E8A-4147-A177-3AD203B41FA5}">
                      <a16:colId xmlns:a16="http://schemas.microsoft.com/office/drawing/2014/main" val="2593964753"/>
                    </a:ext>
                  </a:extLst>
                </a:gridCol>
                <a:gridCol w="728503">
                  <a:extLst>
                    <a:ext uri="{9D8B030D-6E8A-4147-A177-3AD203B41FA5}">
                      <a16:colId xmlns:a16="http://schemas.microsoft.com/office/drawing/2014/main" val="2024703851"/>
                    </a:ext>
                  </a:extLst>
                </a:gridCol>
                <a:gridCol w="509952">
                  <a:extLst>
                    <a:ext uri="{9D8B030D-6E8A-4147-A177-3AD203B41FA5}">
                      <a16:colId xmlns:a16="http://schemas.microsoft.com/office/drawing/2014/main" val="602337045"/>
                    </a:ext>
                  </a:extLst>
                </a:gridCol>
                <a:gridCol w="655652">
                  <a:extLst>
                    <a:ext uri="{9D8B030D-6E8A-4147-A177-3AD203B41FA5}">
                      <a16:colId xmlns:a16="http://schemas.microsoft.com/office/drawing/2014/main" val="3161356938"/>
                    </a:ext>
                  </a:extLst>
                </a:gridCol>
                <a:gridCol w="655652">
                  <a:extLst>
                    <a:ext uri="{9D8B030D-6E8A-4147-A177-3AD203B41FA5}">
                      <a16:colId xmlns:a16="http://schemas.microsoft.com/office/drawing/2014/main" val="1999574524"/>
                    </a:ext>
                  </a:extLst>
                </a:gridCol>
                <a:gridCol w="526361">
                  <a:extLst>
                    <a:ext uri="{9D8B030D-6E8A-4147-A177-3AD203B41FA5}">
                      <a16:colId xmlns:a16="http://schemas.microsoft.com/office/drawing/2014/main" val="1427815534"/>
                    </a:ext>
                  </a:extLst>
                </a:gridCol>
                <a:gridCol w="635119">
                  <a:extLst>
                    <a:ext uri="{9D8B030D-6E8A-4147-A177-3AD203B41FA5}">
                      <a16:colId xmlns:a16="http://schemas.microsoft.com/office/drawing/2014/main" val="971577229"/>
                    </a:ext>
                  </a:extLst>
                </a:gridCol>
                <a:gridCol w="635119">
                  <a:extLst>
                    <a:ext uri="{9D8B030D-6E8A-4147-A177-3AD203B41FA5}">
                      <a16:colId xmlns:a16="http://schemas.microsoft.com/office/drawing/2014/main" val="2057842601"/>
                    </a:ext>
                  </a:extLst>
                </a:gridCol>
              </a:tblGrid>
              <a:tr h="156821">
                <a:tc>
                  <a:txBody>
                    <a:bodyPr/>
                    <a:lstStyle/>
                    <a:p>
                      <a:endParaRPr lang="en-GB" sz="105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the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boo</a:t>
                      </a:r>
                      <a:r>
                        <a:rPr lang="en-GB" sz="1200" b="0" baseline="0"/>
                        <a:t>k </a:t>
                      </a:r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trip</a:t>
                      </a:r>
                      <a:r>
                        <a:rPr lang="en-GB" sz="1200" b="0" baseline="0"/>
                        <a:t> </a:t>
                      </a:r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covers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&lt;/s&gt;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 dirty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74334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1E-19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3.2E-5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2.3E-5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6E-4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2.3E-7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4E-06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3E-8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4E-4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5E-5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1E-9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3E-6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5E-5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 dirty="0"/>
                        <a:t>&lt;/s&gt;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45153"/>
                  </a:ext>
                </a:extLst>
              </a:tr>
            </a:tbl>
          </a:graphicData>
        </a:graphic>
      </p:graphicFrame>
      <p:grpSp>
        <p:nvGrpSpPr>
          <p:cNvPr id="8" name="Gruppe 7">
            <a:extLst>
              <a:ext uri="{FF2B5EF4-FFF2-40B4-BE49-F238E27FC236}">
                <a16:creationId xmlns:a16="http://schemas.microsoft.com/office/drawing/2014/main" id="{4014CCEC-E59A-6D45-8E63-84314B2D4BAC}"/>
              </a:ext>
            </a:extLst>
          </p:cNvPr>
          <p:cNvGrpSpPr/>
          <p:nvPr/>
        </p:nvGrpSpPr>
        <p:grpSpPr>
          <a:xfrm>
            <a:off x="4403796" y="442000"/>
            <a:ext cx="4488684" cy="2649800"/>
            <a:chOff x="4387400" y="3573388"/>
            <a:chExt cx="4488684" cy="26498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151D9074-13C1-7B4E-A390-F87022985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0"/>
            <a:stretch/>
          </p:blipFill>
          <p:spPr>
            <a:xfrm>
              <a:off x="4387400" y="3573388"/>
              <a:ext cx="4488684" cy="2649800"/>
            </a:xfrm>
            <a:prstGeom prst="round2DiagRect">
              <a:avLst>
                <a:gd name="adj1" fmla="val 50000"/>
                <a:gd name="adj2" fmla="val 0"/>
              </a:avLst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C13FAA3-6437-7040-9F3F-6ACA38043000}"/>
                </a:ext>
              </a:extLst>
            </p:cNvPr>
            <p:cNvSpPr/>
            <p:nvPr/>
          </p:nvSpPr>
          <p:spPr bwMode="auto">
            <a:xfrm>
              <a:off x="4716016" y="5733256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7CD7864-804F-774B-97B6-3B8BF0ED7814}"/>
                </a:ext>
              </a:extLst>
            </p:cNvPr>
            <p:cNvSpPr/>
            <p:nvPr/>
          </p:nvSpPr>
          <p:spPr>
            <a:xfrm>
              <a:off x="4572000" y="5733256"/>
              <a:ext cx="5760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&lt;s&gt; </a:t>
              </a:r>
              <a:endParaRPr lang="nb-NO" sz="1600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4DB9890-C145-9B47-B70A-9662D82F8C8F}"/>
                </a:ext>
              </a:extLst>
            </p:cNvPr>
            <p:cNvSpPr/>
            <p:nvPr/>
          </p:nvSpPr>
          <p:spPr bwMode="auto">
            <a:xfrm>
              <a:off x="8388424" y="4555867"/>
              <a:ext cx="288032" cy="28803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2F1DCC7-8FE5-9B41-829B-31DF420C2EB6}"/>
                </a:ext>
              </a:extLst>
            </p:cNvPr>
            <p:cNvSpPr/>
            <p:nvPr/>
          </p:nvSpPr>
          <p:spPr>
            <a:xfrm>
              <a:off x="8244408" y="4509120"/>
              <a:ext cx="63167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&lt;/s&gt; </a:t>
              </a:r>
              <a:endParaRPr lang="nb-N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0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Dekoding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10102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 oss si at vi </a:t>
            </a:r>
            <a:r>
              <a:rPr lang="en-GB" dirty="0" err="1"/>
              <a:t>får</a:t>
            </a:r>
            <a:r>
              <a:rPr lang="en-GB" dirty="0"/>
              <a:t> har </a:t>
            </a:r>
            <a:r>
              <a:rPr lang="en-GB" dirty="0" err="1"/>
              <a:t>utviklet</a:t>
            </a:r>
            <a:r>
              <a:rPr lang="en-GB" dirty="0"/>
              <a:t> en HMM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tagge</a:t>
            </a:r>
            <a:r>
              <a:rPr lang="en-GB" dirty="0"/>
              <a:t> </a:t>
            </a:r>
            <a:r>
              <a:rPr lang="en-GB" dirty="0" err="1"/>
              <a:t>ordklasser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vi </a:t>
            </a:r>
            <a:r>
              <a:rPr lang="en-GB" dirty="0" err="1"/>
              <a:t>får</a:t>
            </a:r>
            <a:r>
              <a:rPr lang="en-GB" dirty="0"/>
              <a:t> en </a:t>
            </a:r>
            <a:r>
              <a:rPr lang="en-GB" dirty="0" err="1"/>
              <a:t>setning</a:t>
            </a:r>
            <a:r>
              <a:rPr lang="en-GB" dirty="0"/>
              <a:t> med 10 </a:t>
            </a:r>
            <a:r>
              <a:rPr lang="en-GB" dirty="0" err="1"/>
              <a:t>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26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 bwMode="auto">
          <a:xfrm>
            <a:off x="3775201" y="3475834"/>
            <a:ext cx="436061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53729" y="3471896"/>
            <a:ext cx="867603" cy="35953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91073" y="3468714"/>
            <a:ext cx="462602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23463" y="3447423"/>
            <a:ext cx="637346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653" y="3450603"/>
            <a:ext cx="636955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9616" y="2636912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 bwMode="white">
          <a:xfrm>
            <a:off x="15677" y="3401900"/>
            <a:ext cx="7398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aseline="0"/>
              <a:t>Han</a:t>
            </a:r>
            <a:endParaRPr lang="en-GB" baseline="0" dirty="0"/>
          </a:p>
        </p:txBody>
      </p:sp>
      <p:sp>
        <p:nvSpPr>
          <p:cNvPr id="13" name="Oval 12"/>
          <p:cNvSpPr/>
          <p:nvPr/>
        </p:nvSpPr>
        <p:spPr bwMode="auto">
          <a:xfrm>
            <a:off x="1102536" y="2649843"/>
            <a:ext cx="253838" cy="36757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95455" y="2670393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88376" y="2685843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781296" y="2685843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 bwMode="white">
          <a:xfrm>
            <a:off x="1041939" y="3410124"/>
            <a:ext cx="701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aseline="0"/>
              <a:t>fant</a:t>
            </a:r>
            <a:endParaRPr lang="en-GB" baseline="0" dirty="0"/>
          </a:p>
        </p:txBody>
      </p:sp>
      <p:sp>
        <p:nvSpPr>
          <p:cNvPr id="18" name="TextBox 17"/>
          <p:cNvSpPr txBox="1"/>
          <p:nvPr/>
        </p:nvSpPr>
        <p:spPr bwMode="white">
          <a:xfrm>
            <a:off x="1884312" y="3429414"/>
            <a:ext cx="5919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aseline="0" dirty="0"/>
              <a:t>en</a:t>
            </a:r>
          </a:p>
        </p:txBody>
      </p:sp>
      <p:sp>
        <p:nvSpPr>
          <p:cNvPr id="19" name="TextBox 18"/>
          <p:cNvSpPr txBox="1"/>
          <p:nvPr/>
        </p:nvSpPr>
        <p:spPr bwMode="white">
          <a:xfrm>
            <a:off x="2564123" y="3424545"/>
            <a:ext cx="857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aseline="0"/>
              <a:t>maler</a:t>
            </a:r>
            <a:endParaRPr lang="en-GB" baseline="0" dirty="0"/>
          </a:p>
        </p:txBody>
      </p:sp>
      <p:sp>
        <p:nvSpPr>
          <p:cNvPr id="20" name="TextBox 19"/>
          <p:cNvSpPr txBox="1"/>
          <p:nvPr/>
        </p:nvSpPr>
        <p:spPr bwMode="white">
          <a:xfrm>
            <a:off x="3760092" y="3424545"/>
            <a:ext cx="481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og</a:t>
            </a:r>
            <a:endParaRPr lang="en-GB" baseline="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91738" y="2810094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398301" y="2819305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268602" y="2833630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175165" y="2844100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36535" y="3032206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229455" y="3032400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122374" y="3037770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015294" y="3074874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908214" y="3074874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8408443" y="3524765"/>
            <a:ext cx="436061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392719" y="3520827"/>
            <a:ext cx="815136" cy="35953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22607" y="3517645"/>
            <a:ext cx="848456" cy="35594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56705" y="3496354"/>
            <a:ext cx="637346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686895" y="3499534"/>
            <a:ext cx="853647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842858" y="2685843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 bwMode="white">
          <a:xfrm>
            <a:off x="4609834" y="3449267"/>
            <a:ext cx="1222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aseline="0"/>
              <a:t>betalte</a:t>
            </a:r>
            <a:endParaRPr lang="en-GB" baseline="0" dirty="0"/>
          </a:p>
        </p:txBody>
      </p:sp>
      <p:sp>
        <p:nvSpPr>
          <p:cNvPr id="42" name="Oval 41"/>
          <p:cNvSpPr/>
          <p:nvPr/>
        </p:nvSpPr>
        <p:spPr bwMode="auto">
          <a:xfrm>
            <a:off x="5735778" y="2698774"/>
            <a:ext cx="253838" cy="36757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628697" y="2719324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521618" y="2734774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8414538" y="2734774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 bwMode="white">
          <a:xfrm>
            <a:off x="5675181" y="3459055"/>
            <a:ext cx="701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aseline="0"/>
              <a:t>ham</a:t>
            </a:r>
            <a:endParaRPr lang="en-GB" baseline="0" dirty="0"/>
          </a:p>
        </p:txBody>
      </p:sp>
      <p:sp>
        <p:nvSpPr>
          <p:cNvPr id="47" name="TextBox 46"/>
          <p:cNvSpPr txBox="1"/>
          <p:nvPr/>
        </p:nvSpPr>
        <p:spPr bwMode="white">
          <a:xfrm>
            <a:off x="6375175" y="3478345"/>
            <a:ext cx="850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baseline="0"/>
              <a:t>veldig</a:t>
            </a:r>
            <a:endParaRPr lang="en-GB" baseline="0" dirty="0"/>
          </a:p>
        </p:txBody>
      </p:sp>
      <p:sp>
        <p:nvSpPr>
          <p:cNvPr id="48" name="TextBox 47"/>
          <p:cNvSpPr txBox="1"/>
          <p:nvPr/>
        </p:nvSpPr>
        <p:spPr bwMode="white">
          <a:xfrm>
            <a:off x="7359398" y="3473324"/>
            <a:ext cx="759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raskt</a:t>
            </a:r>
            <a:endParaRPr lang="en-GB" baseline="0" dirty="0"/>
          </a:p>
        </p:txBody>
      </p:sp>
      <p:sp>
        <p:nvSpPr>
          <p:cNvPr id="49" name="TextBox 48"/>
          <p:cNvSpPr txBox="1"/>
          <p:nvPr/>
        </p:nvSpPr>
        <p:spPr bwMode="white">
          <a:xfrm>
            <a:off x="8393334" y="3473476"/>
            <a:ext cx="1481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.</a:t>
            </a:r>
            <a:endParaRPr lang="en-GB" baseline="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124980" y="2859025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031543" y="2868236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6901844" y="2882561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7808407" y="2893031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4969777" y="3081137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862697" y="3081331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755616" y="3086701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7648536" y="3123805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8541456" y="3123805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106695" y="2844100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 bwMode="white">
          <a:xfrm>
            <a:off x="225198" y="4170140"/>
            <a:ext cx="80354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aseline="0"/>
              <a:t>Hvordan</a:t>
            </a:r>
            <a:r>
              <a:rPr lang="en-GB" sz="2400"/>
              <a:t> kan vi finne den meste sansynnlige sekvensen over ordklassene?</a:t>
            </a:r>
          </a:p>
          <a:p>
            <a:endParaRPr lang="en-GB" sz="1200"/>
          </a:p>
        </p:txBody>
      </p:sp>
      <p:grpSp>
        <p:nvGrpSpPr>
          <p:cNvPr id="67" name="Group 66"/>
          <p:cNvGrpSpPr/>
          <p:nvPr/>
        </p:nvGrpSpPr>
        <p:grpSpPr>
          <a:xfrm>
            <a:off x="336535" y="5054355"/>
            <a:ext cx="8434120" cy="1752924"/>
            <a:chOff x="336535" y="5054355"/>
            <a:chExt cx="8434120" cy="1752924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2122374" y="5726080"/>
              <a:ext cx="231301" cy="3733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 bwMode="white">
            <a:xfrm>
              <a:off x="1679050" y="6099393"/>
              <a:ext cx="637722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Hvis </a:t>
              </a:r>
              <a:r>
                <a:rPr lang="en-GB" i="1"/>
                <a:t>k</a:t>
              </a:r>
              <a:r>
                <a:rPr lang="en-GB"/>
                <a:t>=19 (som i Universal Dependencies) er det altså 6 131 milliarder mulige sekvenser!</a:t>
              </a:r>
              <a:endParaRPr lang="en-GB" baseline="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6535" y="5054355"/>
              <a:ext cx="8434120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sym typeface="Wingdings" panose="05000000000000000000" pitchFamily="2" charset="2"/>
                </a:rPr>
                <a:t> Vi </a:t>
              </a:r>
              <a:r>
                <a:rPr lang="en-GB" dirty="0" err="1">
                  <a:sym typeface="Wingdings" panose="05000000000000000000" pitchFamily="2" charset="2"/>
                </a:rPr>
                <a:t>kan</a:t>
              </a:r>
              <a:r>
                <a:rPr lang="en-GB" dirty="0">
                  <a:sym typeface="Wingdings" panose="05000000000000000000" pitchFamily="2" charset="2"/>
                </a:rPr>
                <a:t> </a:t>
              </a:r>
              <a:r>
                <a:rPr lang="en-GB" dirty="0" err="1">
                  <a:sym typeface="Wingdings" panose="05000000000000000000" pitchFamily="2" charset="2"/>
                </a:rPr>
                <a:t>beregne</a:t>
              </a:r>
              <a:r>
                <a:rPr lang="en-GB" dirty="0">
                  <a:sym typeface="Wingdings" panose="05000000000000000000" pitchFamily="2" charset="2"/>
                </a:rPr>
                <a:t> </a:t>
              </a:r>
              <a:r>
                <a:rPr lang="en-GB" dirty="0" err="1">
                  <a:sym typeface="Wingdings" panose="05000000000000000000" pitchFamily="2" charset="2"/>
                </a:rPr>
                <a:t>sannsynligheten</a:t>
              </a:r>
              <a:r>
                <a:rPr lang="en-GB" dirty="0">
                  <a:sym typeface="Wingdings" panose="05000000000000000000" pitchFamily="2" charset="2"/>
                </a:rPr>
                <a:t> for </a:t>
              </a:r>
              <a:r>
                <a:rPr lang="en-GB" dirty="0" err="1">
                  <a:sym typeface="Wingdings" panose="05000000000000000000" pitchFamily="2" charset="2"/>
                </a:rPr>
                <a:t>hver</a:t>
              </a:r>
              <a:r>
                <a:rPr lang="en-GB" dirty="0">
                  <a:sym typeface="Wingdings" panose="05000000000000000000" pitchFamily="2" charset="2"/>
                </a:rPr>
                <a:t> </a:t>
              </a:r>
              <a:r>
                <a:rPr lang="en-GB" dirty="0" err="1">
                  <a:sym typeface="Wingdings" panose="05000000000000000000" pitchFamily="2" charset="2"/>
                </a:rPr>
                <a:t>mulig</a:t>
              </a:r>
              <a:r>
                <a:rPr lang="en-GB" dirty="0">
                  <a:sym typeface="Wingdings" panose="05000000000000000000" pitchFamily="2" charset="2"/>
                </a:rPr>
                <a:t> </a:t>
              </a:r>
              <a:r>
                <a:rPr lang="en-GB" dirty="0" err="1">
                  <a:sym typeface="Wingdings" panose="05000000000000000000" pitchFamily="2" charset="2"/>
                </a:rPr>
                <a:t>sekvens</a:t>
              </a:r>
              <a:r>
                <a:rPr lang="en-GB" dirty="0">
                  <a:sym typeface="Wingdings" panose="05000000000000000000" pitchFamily="2" charset="2"/>
                </a:rPr>
                <a:t> en </a:t>
              </a:r>
              <a:r>
                <a:rPr lang="en-GB" dirty="0" err="1">
                  <a:sym typeface="Wingdings" panose="05000000000000000000" pitchFamily="2" charset="2"/>
                </a:rPr>
                <a:t>etter</a:t>
              </a:r>
              <a:r>
                <a:rPr lang="en-GB" dirty="0">
                  <a:sym typeface="Wingdings" panose="05000000000000000000" pitchFamily="2" charset="2"/>
                </a:rPr>
                <a:t> en  … men det er </a:t>
              </a:r>
              <a:r>
                <a:rPr lang="en-GB" i="1" dirty="0">
                  <a:sym typeface="Wingdings" panose="05000000000000000000" pitchFamily="2" charset="2"/>
                </a:rPr>
                <a:t>k</a:t>
              </a:r>
              <a:r>
                <a:rPr lang="en-GB" baseline="30000" dirty="0">
                  <a:sym typeface="Wingdings" panose="05000000000000000000" pitchFamily="2" charset="2"/>
                </a:rPr>
                <a:t>10</a:t>
              </a:r>
              <a:r>
                <a:rPr lang="en-GB" dirty="0">
                  <a:sym typeface="Wingdings" panose="05000000000000000000" pitchFamily="2" charset="2"/>
                </a:rPr>
                <a:t> </a:t>
              </a:r>
              <a:r>
                <a:rPr lang="en-GB" dirty="0" err="1">
                  <a:sym typeface="Wingdings" panose="05000000000000000000" pitchFamily="2" charset="2"/>
                </a:rPr>
                <a:t>kombinasjoner</a:t>
              </a:r>
              <a:r>
                <a:rPr lang="en-GB" dirty="0">
                  <a:sym typeface="Wingdings" panose="05000000000000000000" pitchFamily="2" charset="2"/>
                </a:rPr>
                <a:t>, </a:t>
              </a:r>
              <a:r>
                <a:rPr lang="en-GB" dirty="0" err="1">
                  <a:sym typeface="Wingdings" panose="05000000000000000000" pitchFamily="2" charset="2"/>
                </a:rPr>
                <a:t>hvor</a:t>
              </a:r>
              <a:r>
                <a:rPr lang="en-GB" dirty="0">
                  <a:sym typeface="Wingdings" panose="05000000000000000000" pitchFamily="2" charset="2"/>
                </a:rPr>
                <a:t> </a:t>
              </a:r>
              <a:r>
                <a:rPr lang="en-GB" i="1" dirty="0">
                  <a:sym typeface="Wingdings" panose="05000000000000000000" pitchFamily="2" charset="2"/>
                </a:rPr>
                <a:t>k</a:t>
              </a:r>
              <a:r>
                <a:rPr lang="en-GB" dirty="0">
                  <a:sym typeface="Wingdings" panose="05000000000000000000" pitchFamily="2" charset="2"/>
                </a:rPr>
                <a:t> er </a:t>
              </a:r>
              <a:r>
                <a:rPr lang="en-GB" dirty="0" err="1">
                  <a:sym typeface="Wingdings" panose="05000000000000000000" pitchFamily="2" charset="2"/>
                </a:rPr>
                <a:t>antall</a:t>
              </a:r>
              <a:r>
                <a:rPr lang="en-GB" dirty="0">
                  <a:sym typeface="Wingdings" panose="05000000000000000000" pitchFamily="2" charset="2"/>
                </a:rPr>
                <a:t> </a:t>
              </a:r>
              <a:r>
                <a:rPr lang="en-GB" dirty="0" err="1">
                  <a:sym typeface="Wingdings" panose="05000000000000000000" pitchFamily="2" charset="2"/>
                </a:rPr>
                <a:t>ordklassene</a:t>
              </a:r>
              <a:r>
                <a:rPr lang="en-GB" dirty="0">
                  <a:sym typeface="Wingdings" panose="05000000000000000000" pitchFamily="2" charset="2"/>
                </a:rPr>
                <a:t>!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3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Viterbi-dekoding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Heldigvis</a:t>
            </a:r>
            <a:r>
              <a:rPr lang="en-GB" dirty="0"/>
              <a:t> </a:t>
            </a:r>
            <a:r>
              <a:rPr lang="en-GB" dirty="0" err="1"/>
              <a:t>finnes</a:t>
            </a:r>
            <a:r>
              <a:rPr lang="en-GB" dirty="0"/>
              <a:t> det en </a:t>
            </a:r>
            <a:r>
              <a:rPr lang="en-GB" dirty="0" err="1"/>
              <a:t>bedre</a:t>
            </a:r>
            <a:r>
              <a:rPr lang="en-GB" dirty="0"/>
              <a:t> </a:t>
            </a:r>
            <a:r>
              <a:rPr lang="en-GB" dirty="0" err="1"/>
              <a:t>løsning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har en </a:t>
            </a:r>
            <a:r>
              <a:rPr lang="en-GB" i="1" dirty="0" err="1"/>
              <a:t>lineær</a:t>
            </a:r>
            <a:r>
              <a:rPr lang="en-GB" dirty="0"/>
              <a:t> </a:t>
            </a:r>
            <a:r>
              <a:rPr lang="en-GB" dirty="0" err="1"/>
              <a:t>algoritmisk</a:t>
            </a:r>
            <a:r>
              <a:rPr lang="en-GB" dirty="0"/>
              <a:t> </a:t>
            </a:r>
            <a:r>
              <a:rPr lang="en-GB" dirty="0" err="1"/>
              <a:t>kompleksitet</a:t>
            </a:r>
            <a:r>
              <a:rPr lang="en-GB" dirty="0"/>
              <a:t>: Viterbi-</a:t>
            </a:r>
            <a:r>
              <a:rPr lang="en-GB" dirty="0" err="1"/>
              <a:t>algoritmen</a:t>
            </a:r>
            <a:r>
              <a:rPr lang="en-GB" dirty="0"/>
              <a:t>!</a:t>
            </a:r>
          </a:p>
          <a:p>
            <a:r>
              <a:rPr lang="en-GB" dirty="0"/>
              <a:t>Viterbi </a:t>
            </a:r>
            <a:r>
              <a:rPr lang="en-GB" dirty="0" err="1"/>
              <a:t>fungerer</a:t>
            </a:r>
            <a:r>
              <a:rPr lang="en-GB" dirty="0"/>
              <a:t> ved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behandle</a:t>
            </a:r>
            <a:r>
              <a:rPr lang="en-GB" dirty="0"/>
              <a:t> </a:t>
            </a:r>
            <a:r>
              <a:rPr lang="en-GB" dirty="0" err="1"/>
              <a:t>sekvensen</a:t>
            </a:r>
            <a:r>
              <a:rPr lang="en-GB" dirty="0"/>
              <a:t> </a:t>
            </a:r>
            <a:r>
              <a:rPr lang="en-GB" i="1" dirty="0" err="1"/>
              <a:t>ord</a:t>
            </a:r>
            <a:r>
              <a:rPr lang="en-GB" i="1" dirty="0"/>
              <a:t> </a:t>
            </a:r>
            <a:r>
              <a:rPr lang="en-GB" i="1" dirty="0" err="1"/>
              <a:t>etter</a:t>
            </a:r>
            <a:r>
              <a:rPr lang="en-GB" i="1" dirty="0"/>
              <a:t> </a:t>
            </a:r>
            <a:r>
              <a:rPr lang="en-GB" i="1" dirty="0" err="1"/>
              <a:t>ord</a:t>
            </a:r>
            <a:endParaRPr lang="en-GB" i="1" dirty="0"/>
          </a:p>
          <a:p>
            <a:r>
              <a:rPr lang="en-GB" dirty="0"/>
              <a:t>For </a:t>
            </a:r>
            <a:r>
              <a:rPr lang="en-GB" dirty="0" err="1"/>
              <a:t>hver</a:t>
            </a:r>
            <a:r>
              <a:rPr lang="en-GB" dirty="0"/>
              <a:t> </a:t>
            </a:r>
            <a:r>
              <a:rPr lang="en-GB" dirty="0" err="1"/>
              <a:t>posisjon</a:t>
            </a:r>
            <a:r>
              <a:rPr lang="en-GB" dirty="0"/>
              <a:t> </a:t>
            </a:r>
            <a:r>
              <a:rPr lang="en-GB" i="1" dirty="0"/>
              <a:t>t</a:t>
            </a:r>
            <a:r>
              <a:rPr lang="en-GB" dirty="0"/>
              <a:t> </a:t>
            </a:r>
            <a:r>
              <a:rPr lang="en-GB" dirty="0" err="1"/>
              <a:t>beregner</a:t>
            </a:r>
            <a:r>
              <a:rPr lang="en-GB" dirty="0"/>
              <a:t> vi </a:t>
            </a:r>
            <a:r>
              <a:rPr lang="en-GB" dirty="0" err="1"/>
              <a:t>sannsynligheter</a:t>
            </a:r>
            <a:r>
              <a:rPr lang="en-GB" dirty="0"/>
              <a:t> over </a:t>
            </a:r>
            <a:r>
              <a:rPr lang="en-GB" dirty="0" err="1"/>
              <a:t>hver</a:t>
            </a:r>
            <a:r>
              <a:rPr lang="en-GB" dirty="0"/>
              <a:t> </a:t>
            </a:r>
            <a:r>
              <a:rPr lang="en-GB" dirty="0" err="1"/>
              <a:t>merkelapp</a:t>
            </a:r>
            <a:r>
              <a:rPr lang="en-GB" dirty="0"/>
              <a:t> </a:t>
            </a:r>
            <a:r>
              <a:rPr lang="en-GB" i="1" dirty="0" err="1"/>
              <a:t>tag</a:t>
            </a:r>
            <a:r>
              <a:rPr lang="en-GB" i="1" baseline="-25000" dirty="0" err="1"/>
              <a:t>t</a:t>
            </a:r>
            <a:r>
              <a:rPr lang="en-GB" dirty="0"/>
              <a:t>=x, </a:t>
            </a:r>
            <a:r>
              <a:rPr lang="en-GB" dirty="0" err="1"/>
              <a:t>gitt</a:t>
            </a:r>
            <a:r>
              <a:rPr lang="en-GB" dirty="0"/>
              <a:t> </a:t>
            </a:r>
            <a:r>
              <a:rPr lang="en-GB" dirty="0" err="1"/>
              <a:t>resultatene</a:t>
            </a:r>
            <a:r>
              <a:rPr lang="en-GB" dirty="0"/>
              <a:t> </a:t>
            </a:r>
            <a:r>
              <a:rPr lang="en-GB" dirty="0" err="1"/>
              <a:t>beregnet</a:t>
            </a:r>
            <a:r>
              <a:rPr lang="en-GB" dirty="0"/>
              <a:t> for </a:t>
            </a:r>
            <a:r>
              <a:rPr lang="en-GB" i="1" dirty="0"/>
              <a:t>t-1</a:t>
            </a:r>
          </a:p>
          <a:p>
            <a:r>
              <a:rPr lang="en-GB" dirty="0"/>
              <a:t>Vi </a:t>
            </a:r>
            <a:r>
              <a:rPr lang="en-GB" dirty="0" err="1"/>
              <a:t>gjentar</a:t>
            </a:r>
            <a:r>
              <a:rPr lang="en-GB" dirty="0"/>
              <a:t> </a:t>
            </a:r>
            <a:r>
              <a:rPr lang="en-GB" dirty="0" err="1"/>
              <a:t>beregningen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alle </a:t>
            </a:r>
            <a:r>
              <a:rPr lang="en-GB" dirty="0" err="1"/>
              <a:t>ordene</a:t>
            </a:r>
            <a:r>
              <a:rPr lang="en-GB" dirty="0"/>
              <a:t> er </a:t>
            </a:r>
            <a:r>
              <a:rPr lang="en-GB" dirty="0" err="1"/>
              <a:t>behandlet</a:t>
            </a:r>
            <a:endParaRPr lang="en-GB" dirty="0"/>
          </a:p>
          <a:p>
            <a:endParaRPr lang="en-GB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6193369" y="5708082"/>
            <a:ext cx="436061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71897" y="5704144"/>
            <a:ext cx="867603" cy="35953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09241" y="5700962"/>
            <a:ext cx="462602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41631" y="5679671"/>
            <a:ext cx="637346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71821" y="5682851"/>
            <a:ext cx="636955" cy="35953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27784" y="4869160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20704" y="4882091"/>
            <a:ext cx="253838" cy="367574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13623" y="4902641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06544" y="4918091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199464" y="4918091"/>
            <a:ext cx="253838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09906" y="5042342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816469" y="5051553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686770" y="5065878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593333" y="5076348"/>
            <a:ext cx="58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754703" y="5264454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647623" y="5264648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4540542" y="5270018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433462" y="5307122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326382" y="5307122"/>
            <a:ext cx="0" cy="375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19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Viterbi-dekoding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59" name="Oval 58"/>
          <p:cNvSpPr/>
          <p:nvPr/>
        </p:nvSpPr>
        <p:spPr bwMode="auto">
          <a:xfrm>
            <a:off x="808341" y="4725144"/>
            <a:ext cx="354881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1293659" y="4907537"/>
            <a:ext cx="811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 bwMode="white">
          <a:xfrm>
            <a:off x="143111" y="2641290"/>
            <a:ext cx="61022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aseline="0" dirty="0"/>
              <a:t>Vi </a:t>
            </a:r>
            <a:r>
              <a:rPr lang="en-GB" sz="2400" baseline="0" dirty="0" err="1"/>
              <a:t>beregner</a:t>
            </a:r>
            <a:r>
              <a:rPr lang="en-GB" sz="2400" baseline="0" dirty="0"/>
              <a:t> </a:t>
            </a:r>
            <a:r>
              <a:rPr lang="en-GB" sz="2400" baseline="0" dirty="0" err="1"/>
              <a:t>først</a:t>
            </a:r>
            <a:r>
              <a:rPr lang="en-GB" sz="2400" baseline="0" dirty="0"/>
              <a:t> </a:t>
            </a:r>
          </a:p>
          <a:p>
            <a:r>
              <a:rPr lang="en-GB" sz="2400" dirty="0"/>
              <a:t>v</a:t>
            </a:r>
            <a:r>
              <a:rPr lang="en-GB" sz="2400" baseline="-25000" dirty="0"/>
              <a:t>1</a:t>
            </a:r>
            <a:r>
              <a:rPr lang="en-GB" sz="2400" baseline="0" dirty="0"/>
              <a:t>(</a:t>
            </a:r>
            <a:r>
              <a:rPr lang="en-GB" sz="2400" u="sng" baseline="0" dirty="0"/>
              <a:t>x</a:t>
            </a:r>
            <a:r>
              <a:rPr lang="en-GB" sz="2400" baseline="0" dirty="0"/>
              <a:t>) = P(tag</a:t>
            </a:r>
            <a:r>
              <a:rPr lang="en-GB" sz="2400" baseline="-25000" dirty="0"/>
              <a:t>1</a:t>
            </a:r>
            <a:r>
              <a:rPr lang="en-GB" sz="2400" dirty="0"/>
              <a:t>=</a:t>
            </a:r>
            <a:r>
              <a:rPr lang="en-GB" sz="2400" i="1" u="sng" dirty="0"/>
              <a:t>x</a:t>
            </a:r>
            <a:r>
              <a:rPr lang="en-GB" sz="2400" dirty="0"/>
              <a:t>, tag</a:t>
            </a:r>
            <a:r>
              <a:rPr lang="en-GB" sz="2400" baseline="-25000" dirty="0"/>
              <a:t>0</a:t>
            </a:r>
            <a:r>
              <a:rPr lang="en-GB" sz="2400" dirty="0"/>
              <a:t>=&lt;s&gt;, word</a:t>
            </a:r>
            <a:r>
              <a:rPr lang="en-GB" sz="2400" baseline="-25000" dirty="0"/>
              <a:t>1</a:t>
            </a:r>
            <a:r>
              <a:rPr lang="en-GB" sz="2400" dirty="0"/>
              <a:t>=“</a:t>
            </a:r>
            <a:r>
              <a:rPr lang="en-GB" sz="2400" dirty="0" err="1"/>
              <a:t>han</a:t>
            </a:r>
            <a:r>
              <a:rPr lang="en-GB" sz="2400" dirty="0"/>
              <a:t>”) </a:t>
            </a:r>
          </a:p>
          <a:p>
            <a:r>
              <a:rPr lang="en-GB" sz="2400" dirty="0"/>
              <a:t>for alle </a:t>
            </a:r>
            <a:r>
              <a:rPr lang="en-GB" sz="2400" dirty="0" err="1"/>
              <a:t>mulige</a:t>
            </a:r>
            <a:r>
              <a:rPr lang="en-GB" sz="2400" dirty="0"/>
              <a:t> </a:t>
            </a:r>
            <a:r>
              <a:rPr lang="en-GB" sz="2400" dirty="0" err="1"/>
              <a:t>ordklasser</a:t>
            </a:r>
            <a:r>
              <a:rPr lang="en-GB" sz="2400" dirty="0"/>
              <a:t> </a:t>
            </a:r>
            <a:r>
              <a:rPr lang="en-GB" sz="2400" i="1" dirty="0"/>
              <a:t>x</a:t>
            </a:r>
          </a:p>
        </p:txBody>
      </p:sp>
      <p:sp>
        <p:nvSpPr>
          <p:cNvPr id="62" name="TextBox 61"/>
          <p:cNvSpPr txBox="1"/>
          <p:nvPr/>
        </p:nvSpPr>
        <p:spPr bwMode="white">
          <a:xfrm>
            <a:off x="539552" y="4123626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&lt;s&gt;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2322858" y="3840182"/>
            <a:ext cx="88902" cy="731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2051720" y="4725144"/>
            <a:ext cx="6530643" cy="1198454"/>
            <a:chOff x="57581" y="4725144"/>
            <a:chExt cx="4671218" cy="1198454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817105" y="5564066"/>
              <a:ext cx="436061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595633" y="5560128"/>
              <a:ext cx="867603" cy="35953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932977" y="5556946"/>
              <a:ext cx="462602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65367" y="5535655"/>
              <a:ext cx="637346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5557" y="5538835"/>
              <a:ext cx="636955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251520" y="4725144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 bwMode="white">
            <a:xfrm>
              <a:off x="57581" y="5490132"/>
              <a:ext cx="7398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Han</a:t>
              </a:r>
              <a:endParaRPr lang="en-GB" baseline="0" dirty="0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1144440" y="4738075"/>
              <a:ext cx="253838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037359" y="475862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293028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82320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 bwMode="white">
            <a:xfrm>
              <a:off x="1083843" y="5498356"/>
              <a:ext cx="7019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fant</a:t>
              </a:r>
              <a:endParaRPr lang="en-GB" baseline="0" dirty="0"/>
            </a:p>
          </p:txBody>
        </p:sp>
        <p:sp>
          <p:nvSpPr>
            <p:cNvPr id="80" name="TextBox 79"/>
            <p:cNvSpPr txBox="1"/>
            <p:nvPr/>
          </p:nvSpPr>
          <p:spPr bwMode="white">
            <a:xfrm>
              <a:off x="1926216" y="5517646"/>
              <a:ext cx="5919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 dirty="0"/>
                <a:t>en</a:t>
              </a:r>
            </a:p>
          </p:txBody>
        </p:sp>
        <p:sp>
          <p:nvSpPr>
            <p:cNvPr id="81" name="TextBox 80"/>
            <p:cNvSpPr txBox="1"/>
            <p:nvPr/>
          </p:nvSpPr>
          <p:spPr bwMode="white">
            <a:xfrm>
              <a:off x="2606027" y="5512777"/>
              <a:ext cx="8572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maler</a:t>
              </a:r>
              <a:endParaRPr lang="en-GB" baseline="0" dirty="0"/>
            </a:p>
          </p:txBody>
        </p:sp>
        <p:sp>
          <p:nvSpPr>
            <p:cNvPr id="82" name="TextBox 81"/>
            <p:cNvSpPr txBox="1"/>
            <p:nvPr/>
          </p:nvSpPr>
          <p:spPr bwMode="white">
            <a:xfrm>
              <a:off x="3801996" y="5512777"/>
              <a:ext cx="4814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…</a:t>
              </a:r>
              <a:endParaRPr lang="en-GB" baseline="0" dirty="0"/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533642" y="4898326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1440205" y="4907537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2310506" y="492186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321706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378439" y="5120438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271359" y="512063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2164278" y="512600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305719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95011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414859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2083C788-13BC-254C-8371-A410127AB17D}"/>
              </a:ext>
            </a:extLst>
          </p:cNvPr>
          <p:cNvGrpSpPr/>
          <p:nvPr/>
        </p:nvGrpSpPr>
        <p:grpSpPr>
          <a:xfrm>
            <a:off x="157175" y="1063676"/>
            <a:ext cx="8866783" cy="2364142"/>
            <a:chOff x="143111" y="1064858"/>
            <a:chExt cx="8866783" cy="2364142"/>
          </a:xfrm>
        </p:grpSpPr>
        <p:sp>
          <p:nvSpPr>
            <p:cNvPr id="36" name="TextBox 60">
              <a:extLst>
                <a:ext uri="{FF2B5EF4-FFF2-40B4-BE49-F238E27FC236}">
                  <a16:creationId xmlns:a16="http://schemas.microsoft.com/office/drawing/2014/main" id="{10B31136-6432-214A-95FC-D47C54AB0D02}"/>
                </a:ext>
              </a:extLst>
            </p:cNvPr>
            <p:cNvSpPr txBox="1"/>
            <p:nvPr/>
          </p:nvSpPr>
          <p:spPr bwMode="white">
            <a:xfrm>
              <a:off x="4293345" y="1064858"/>
              <a:ext cx="4716549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 dirty="0"/>
                <a:t>P(tag</a:t>
              </a:r>
              <a:r>
                <a:rPr lang="en-GB" sz="2400" baseline="-25000" dirty="0"/>
                <a:t>1</a:t>
              </a:r>
              <a:r>
                <a:rPr lang="en-GB" sz="2400" dirty="0"/>
                <a:t>=</a:t>
              </a:r>
              <a:r>
                <a:rPr lang="en-GB" sz="2400" i="1" u="sng" dirty="0"/>
                <a:t>x</a:t>
              </a:r>
              <a:r>
                <a:rPr lang="en-GB" sz="2400" dirty="0"/>
                <a:t>, tag</a:t>
              </a:r>
              <a:r>
                <a:rPr lang="en-GB" sz="2400" baseline="-25000" dirty="0"/>
                <a:t>0</a:t>
              </a:r>
              <a:r>
                <a:rPr lang="en-GB" sz="2400" dirty="0"/>
                <a:t>=&lt;s&gt;, word</a:t>
              </a:r>
              <a:r>
                <a:rPr lang="en-GB" sz="2400" baseline="-25000" dirty="0"/>
                <a:t>1</a:t>
              </a:r>
              <a:r>
                <a:rPr lang="en-GB" sz="2400" dirty="0"/>
                <a:t>=“</a:t>
              </a:r>
              <a:r>
                <a:rPr lang="en-GB" sz="2400" dirty="0" err="1"/>
                <a:t>han</a:t>
              </a:r>
              <a:r>
                <a:rPr lang="en-GB" sz="2400" dirty="0"/>
                <a:t>”) </a:t>
              </a:r>
            </a:p>
            <a:p>
              <a:r>
                <a:rPr lang="en-GB" sz="2400" dirty="0"/>
                <a:t>=  P</a:t>
              </a:r>
              <a:r>
                <a:rPr lang="en-GB" sz="2400" i="1" dirty="0"/>
                <a:t>(</a:t>
              </a:r>
              <a:r>
                <a:rPr lang="en-GB" sz="2400" dirty="0"/>
                <a:t>tag</a:t>
              </a:r>
              <a:r>
                <a:rPr lang="en-GB" sz="2400" baseline="-25000" dirty="0"/>
                <a:t>0</a:t>
              </a:r>
              <a:r>
                <a:rPr lang="en-GB" sz="2400" dirty="0"/>
                <a:t>=</a:t>
              </a:r>
              <a:r>
                <a:rPr lang="en-GB" sz="2400" i="1" dirty="0"/>
                <a:t>&lt;s&gt;)</a:t>
              </a:r>
            </a:p>
            <a:p>
              <a:r>
                <a:rPr lang="en-GB" sz="2400" i="1" dirty="0"/>
                <a:t>  * </a:t>
              </a:r>
              <a:r>
                <a:rPr lang="en-GB" sz="2400" dirty="0"/>
                <a:t>P</a:t>
              </a:r>
              <a:r>
                <a:rPr lang="en-GB" sz="2400" i="1" dirty="0"/>
                <a:t>(</a:t>
              </a:r>
              <a:r>
                <a:rPr lang="en-GB" sz="2400" dirty="0"/>
                <a:t>tag</a:t>
              </a:r>
              <a:r>
                <a:rPr lang="en-GB" sz="2400" baseline="-25000" dirty="0"/>
                <a:t>1</a:t>
              </a:r>
              <a:r>
                <a:rPr lang="en-GB" sz="2400" dirty="0"/>
                <a:t>=</a:t>
              </a:r>
              <a:r>
                <a:rPr lang="en-GB" sz="2400" i="1" u="sng" dirty="0"/>
                <a:t>x</a:t>
              </a:r>
              <a:r>
                <a:rPr lang="en-GB" sz="2400" i="1" dirty="0"/>
                <a:t> |</a:t>
              </a:r>
              <a:r>
                <a:rPr lang="en-GB" sz="2400" dirty="0"/>
                <a:t> tag</a:t>
              </a:r>
              <a:r>
                <a:rPr lang="en-GB" sz="2400" baseline="-25000" dirty="0"/>
                <a:t>0</a:t>
              </a:r>
              <a:r>
                <a:rPr lang="en-GB" sz="2400" dirty="0"/>
                <a:t>=</a:t>
              </a:r>
              <a:r>
                <a:rPr lang="en-GB" sz="2400" i="1" dirty="0"/>
                <a:t>&lt;s&gt;) </a:t>
              </a:r>
            </a:p>
            <a:p>
              <a:r>
                <a:rPr lang="en-GB" sz="2400" i="1" dirty="0"/>
                <a:t>  *</a:t>
              </a:r>
              <a:r>
                <a:rPr lang="en-GB" sz="2400" dirty="0"/>
                <a:t> P(word</a:t>
              </a:r>
              <a:r>
                <a:rPr lang="en-GB" sz="2400" baseline="-25000" dirty="0"/>
                <a:t>1</a:t>
              </a:r>
              <a:r>
                <a:rPr lang="en-GB" sz="2400" dirty="0"/>
                <a:t>=“</a:t>
              </a:r>
              <a:r>
                <a:rPr lang="en-GB" sz="2400" dirty="0" err="1"/>
                <a:t>han</a:t>
              </a:r>
              <a:r>
                <a:rPr lang="en-GB" sz="2400" dirty="0"/>
                <a:t>”| tag</a:t>
              </a:r>
              <a:r>
                <a:rPr lang="en-GB" sz="2400" baseline="-25000" dirty="0"/>
                <a:t>1</a:t>
              </a:r>
              <a:r>
                <a:rPr lang="en-GB" sz="2400" dirty="0"/>
                <a:t>=</a:t>
              </a:r>
              <a:r>
                <a:rPr lang="en-GB" sz="2400" i="1" u="sng" dirty="0"/>
                <a:t>x</a:t>
              </a:r>
              <a:r>
                <a:rPr lang="en-GB" sz="2400" i="1" dirty="0"/>
                <a:t>) </a:t>
              </a:r>
            </a:p>
          </p:txBody>
        </p:sp>
        <p:cxnSp>
          <p:nvCxnSpPr>
            <p:cNvPr id="37" name="Straight Arrow Connector 63">
              <a:extLst>
                <a:ext uri="{FF2B5EF4-FFF2-40B4-BE49-F238E27FC236}">
                  <a16:creationId xmlns:a16="http://schemas.microsoft.com/office/drawing/2014/main" id="{BB6A0054-C7CB-064E-98A7-98EBF34137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46601" y="2049485"/>
              <a:ext cx="943687" cy="8766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vrundet rektangel 4">
              <a:extLst>
                <a:ext uri="{FF2B5EF4-FFF2-40B4-BE49-F238E27FC236}">
                  <a16:creationId xmlns:a16="http://schemas.microsoft.com/office/drawing/2014/main" id="{9D9E9639-E280-7D4E-9C57-616F5377A1DC}"/>
                </a:ext>
              </a:extLst>
            </p:cNvPr>
            <p:cNvSpPr/>
            <p:nvPr/>
          </p:nvSpPr>
          <p:spPr bwMode="auto">
            <a:xfrm>
              <a:off x="143111" y="3033883"/>
              <a:ext cx="5622067" cy="395117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6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Viterbi-</a:t>
            </a:r>
            <a:r>
              <a:rPr lang="en-GB" dirty="0" err="1"/>
              <a:t>dekoding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29</a:t>
            </a:fld>
            <a:endParaRPr lang="en-GB" noProof="0"/>
          </a:p>
        </p:txBody>
      </p:sp>
      <p:grpSp>
        <p:nvGrpSpPr>
          <p:cNvPr id="58" name="Group 57"/>
          <p:cNvGrpSpPr/>
          <p:nvPr/>
        </p:nvGrpSpPr>
        <p:grpSpPr>
          <a:xfrm>
            <a:off x="2051720" y="4725144"/>
            <a:ext cx="6530643" cy="1198454"/>
            <a:chOff x="57581" y="4725144"/>
            <a:chExt cx="4671218" cy="1198454"/>
          </a:xfrm>
        </p:grpSpPr>
        <p:sp>
          <p:nvSpPr>
            <p:cNvPr id="9" name="Rectangle 8"/>
            <p:cNvSpPr/>
            <p:nvPr/>
          </p:nvSpPr>
          <p:spPr bwMode="auto">
            <a:xfrm>
              <a:off x="3817105" y="5564066"/>
              <a:ext cx="436061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5633" y="5560128"/>
              <a:ext cx="867603" cy="35953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32977" y="5556946"/>
              <a:ext cx="462602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65367" y="5535655"/>
              <a:ext cx="637346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5557" y="5538835"/>
              <a:ext cx="636955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1520" y="4725144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white">
            <a:xfrm>
              <a:off x="57581" y="5490132"/>
              <a:ext cx="7398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Han</a:t>
              </a:r>
              <a:endParaRPr lang="en-GB" baseline="0" dirty="0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144440" y="4738075"/>
              <a:ext cx="253838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037359" y="475862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93028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82320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white">
            <a:xfrm>
              <a:off x="1083843" y="5498356"/>
              <a:ext cx="7019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fant</a:t>
              </a:r>
              <a:endParaRPr lang="en-GB" baseline="0" dirty="0"/>
            </a:p>
          </p:txBody>
        </p:sp>
        <p:sp>
          <p:nvSpPr>
            <p:cNvPr id="21" name="TextBox 20"/>
            <p:cNvSpPr txBox="1"/>
            <p:nvPr/>
          </p:nvSpPr>
          <p:spPr bwMode="white">
            <a:xfrm>
              <a:off x="1926216" y="5517646"/>
              <a:ext cx="5919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 dirty="0"/>
                <a:t>en</a:t>
              </a:r>
            </a:p>
          </p:txBody>
        </p:sp>
        <p:sp>
          <p:nvSpPr>
            <p:cNvPr id="22" name="TextBox 21"/>
            <p:cNvSpPr txBox="1"/>
            <p:nvPr/>
          </p:nvSpPr>
          <p:spPr bwMode="white">
            <a:xfrm>
              <a:off x="2606027" y="5512777"/>
              <a:ext cx="8572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maler</a:t>
              </a:r>
              <a:endParaRPr lang="en-GB" baseline="0" dirty="0"/>
            </a:p>
          </p:txBody>
        </p:sp>
        <p:sp>
          <p:nvSpPr>
            <p:cNvPr id="23" name="TextBox 22"/>
            <p:cNvSpPr txBox="1"/>
            <p:nvPr/>
          </p:nvSpPr>
          <p:spPr bwMode="white">
            <a:xfrm>
              <a:off x="3801996" y="5512777"/>
              <a:ext cx="4814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…</a:t>
              </a:r>
              <a:endParaRPr lang="en-GB" baseline="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533642" y="4898326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1440205" y="4907537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2310506" y="492186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21706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8439" y="5120438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271359" y="512063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164278" y="512600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05719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95011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14859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Oval 58"/>
          <p:cNvSpPr/>
          <p:nvPr/>
        </p:nvSpPr>
        <p:spPr bwMode="auto">
          <a:xfrm>
            <a:off x="808341" y="4725144"/>
            <a:ext cx="354881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1293659" y="4907537"/>
            <a:ext cx="811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 bwMode="white">
          <a:xfrm>
            <a:off x="539552" y="4123626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&lt;s&gt;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2139E74C-1A02-8A4B-8D9B-10FEB2598262}"/>
              </a:ext>
            </a:extLst>
          </p:cNvPr>
          <p:cNvSpPr txBox="1"/>
          <p:nvPr/>
        </p:nvSpPr>
        <p:spPr bwMode="white">
          <a:xfrm>
            <a:off x="1774259" y="2318516"/>
            <a:ext cx="14520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PRON</a:t>
            </a:r>
            <a:r>
              <a:rPr lang="en-GB" sz="1800" dirty="0"/>
              <a:t>=.99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NOUN=.01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VERB=.0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DET=.0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….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46C0569A-AFEF-704E-B009-7DEC37540CC7}"/>
              </a:ext>
            </a:extLst>
          </p:cNvPr>
          <p:cNvSpPr txBox="1"/>
          <p:nvPr/>
        </p:nvSpPr>
        <p:spPr bwMode="white">
          <a:xfrm>
            <a:off x="2145982" y="1655595"/>
            <a:ext cx="531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v</a:t>
            </a:r>
            <a:r>
              <a:rPr lang="nb-NO" sz="2800" baseline="-25000" dirty="0"/>
              <a:t>1</a:t>
            </a:r>
          </a:p>
        </p:txBody>
      </p:sp>
      <p:sp>
        <p:nvSpPr>
          <p:cNvPr id="45" name="TextBox 65">
            <a:extLst>
              <a:ext uri="{FF2B5EF4-FFF2-40B4-BE49-F238E27FC236}">
                <a16:creationId xmlns:a16="http://schemas.microsoft.com/office/drawing/2014/main" id="{97405BA6-B859-334A-A54E-819AB25132ED}"/>
              </a:ext>
            </a:extLst>
          </p:cNvPr>
          <p:cNvSpPr txBox="1"/>
          <p:nvPr/>
        </p:nvSpPr>
        <p:spPr bwMode="white">
          <a:xfrm>
            <a:off x="3288206" y="1423225"/>
            <a:ext cx="59143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Vi </a:t>
            </a:r>
            <a:r>
              <a:rPr lang="en-GB" sz="2400" dirty="0" err="1"/>
              <a:t>går</a:t>
            </a:r>
            <a:r>
              <a:rPr lang="en-GB" sz="2400" dirty="0"/>
              <a:t> </a:t>
            </a:r>
            <a:r>
              <a:rPr lang="en-GB" sz="2400" dirty="0" err="1"/>
              <a:t>deretter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neste</a:t>
            </a:r>
            <a:r>
              <a:rPr lang="en-GB" sz="2400" dirty="0"/>
              <a:t> </a:t>
            </a:r>
            <a:r>
              <a:rPr lang="en-GB" sz="2400" dirty="0" err="1"/>
              <a:t>ord</a:t>
            </a:r>
            <a:r>
              <a:rPr lang="en-GB" sz="2400" baseline="0" dirty="0"/>
              <a:t>:</a:t>
            </a:r>
          </a:p>
          <a:p>
            <a:r>
              <a:rPr lang="en-GB" sz="2400" dirty="0"/>
              <a:t>v</a:t>
            </a:r>
            <a:r>
              <a:rPr lang="en-GB" sz="2400" baseline="-25000" dirty="0"/>
              <a:t>2</a:t>
            </a:r>
            <a:r>
              <a:rPr lang="en-GB" sz="2400" dirty="0"/>
              <a:t>(</a:t>
            </a:r>
            <a:r>
              <a:rPr lang="en-GB" sz="2400" u="sng" dirty="0"/>
              <a:t>x</a:t>
            </a:r>
            <a:r>
              <a:rPr lang="en-GB" sz="2400" dirty="0"/>
              <a:t>) = </a:t>
            </a:r>
            <a:r>
              <a:rPr lang="en-GB" sz="2400" b="1" dirty="0" err="1"/>
              <a:t>max</a:t>
            </a:r>
            <a:r>
              <a:rPr lang="en-GB" sz="2400" baseline="-25000" dirty="0" err="1"/>
              <a:t>y</a:t>
            </a:r>
            <a:r>
              <a:rPr lang="en-GB" sz="2400" dirty="0"/>
              <a:t> </a:t>
            </a:r>
            <a:r>
              <a:rPr lang="en-GB" sz="2400" baseline="0" dirty="0"/>
              <a:t>P(tag</a:t>
            </a:r>
            <a:r>
              <a:rPr lang="en-GB" sz="2400" baseline="-25000" dirty="0"/>
              <a:t>2</a:t>
            </a:r>
            <a:r>
              <a:rPr lang="en-GB" sz="2400" dirty="0"/>
              <a:t>=</a:t>
            </a:r>
            <a:r>
              <a:rPr lang="en-GB" sz="2400" i="1" u="sng" dirty="0"/>
              <a:t>x</a:t>
            </a:r>
            <a:r>
              <a:rPr lang="en-GB" sz="2400" dirty="0"/>
              <a:t>, tag</a:t>
            </a:r>
            <a:r>
              <a:rPr lang="en-GB" sz="2400" baseline="-25000" dirty="0"/>
              <a:t>1</a:t>
            </a:r>
            <a:r>
              <a:rPr lang="en-GB" sz="2400" dirty="0"/>
              <a:t>=</a:t>
            </a:r>
            <a:r>
              <a:rPr lang="en-GB" sz="2400" i="1" dirty="0"/>
              <a:t>y,                                         </a:t>
            </a:r>
          </a:p>
          <a:p>
            <a:r>
              <a:rPr lang="en-GB" sz="2400" i="1" dirty="0"/>
              <a:t>                        </a:t>
            </a:r>
            <a:r>
              <a:rPr lang="en-GB" sz="2400" dirty="0"/>
              <a:t>word</a:t>
            </a:r>
            <a:r>
              <a:rPr lang="en-GB" sz="2400" baseline="-25000" dirty="0"/>
              <a:t>2</a:t>
            </a:r>
            <a:r>
              <a:rPr lang="en-GB" sz="2400" dirty="0"/>
              <a:t>=“</a:t>
            </a:r>
            <a:r>
              <a:rPr lang="en-GB" sz="2400" dirty="0" err="1"/>
              <a:t>fant</a:t>
            </a:r>
            <a:r>
              <a:rPr lang="en-GB" sz="2400" dirty="0"/>
              <a:t>”,, word</a:t>
            </a:r>
            <a:r>
              <a:rPr lang="en-GB" sz="2400" baseline="-25000" dirty="0"/>
              <a:t>1</a:t>
            </a:r>
            <a:r>
              <a:rPr lang="en-GB" sz="2400" dirty="0"/>
              <a:t>=“</a:t>
            </a:r>
            <a:r>
              <a:rPr lang="en-GB" sz="2400" dirty="0" err="1"/>
              <a:t>han</a:t>
            </a:r>
            <a:r>
              <a:rPr lang="en-GB" sz="2400" dirty="0"/>
              <a:t>”)</a:t>
            </a:r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AF0B66AF-FAFF-DC46-984F-DAC952E5AFB9}"/>
              </a:ext>
            </a:extLst>
          </p:cNvPr>
          <p:cNvGrpSpPr/>
          <p:nvPr/>
        </p:nvGrpSpPr>
        <p:grpSpPr>
          <a:xfrm>
            <a:off x="2677739" y="2066158"/>
            <a:ext cx="6214741" cy="1997090"/>
            <a:chOff x="2677739" y="2066158"/>
            <a:chExt cx="6214741" cy="1997090"/>
          </a:xfrm>
        </p:grpSpPr>
        <p:sp>
          <p:nvSpPr>
            <p:cNvPr id="46" name="Avrundet rektangel 45">
              <a:extLst>
                <a:ext uri="{FF2B5EF4-FFF2-40B4-BE49-F238E27FC236}">
                  <a16:creationId xmlns:a16="http://schemas.microsoft.com/office/drawing/2014/main" id="{5ACA5F58-2446-8547-A6AC-C521495807D3}"/>
                </a:ext>
              </a:extLst>
            </p:cNvPr>
            <p:cNvSpPr/>
            <p:nvPr/>
          </p:nvSpPr>
          <p:spPr bwMode="auto">
            <a:xfrm>
              <a:off x="5254560" y="2924944"/>
              <a:ext cx="720080" cy="404325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Arrow Connector 63">
              <a:extLst>
                <a:ext uri="{FF2B5EF4-FFF2-40B4-BE49-F238E27FC236}">
                  <a16:creationId xmlns:a16="http://schemas.microsoft.com/office/drawing/2014/main" id="{9747F378-20D3-FD40-BCAD-BACE18D0FE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7739" y="2066158"/>
              <a:ext cx="2496710" cy="8587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1A9F93C-345C-6445-BCF7-53AD329BFA2A}"/>
                </a:ext>
              </a:extLst>
            </p:cNvPr>
            <p:cNvSpPr/>
            <p:nvPr/>
          </p:nvSpPr>
          <p:spPr>
            <a:xfrm>
              <a:off x="3902409" y="2862919"/>
              <a:ext cx="49900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 = </a:t>
              </a:r>
              <a:r>
                <a:rPr lang="en-GB" sz="2400" b="1" dirty="0" err="1"/>
                <a:t>max</a:t>
              </a:r>
              <a:r>
                <a:rPr lang="en-GB" sz="2400" baseline="-25000" dirty="0" err="1"/>
                <a:t>y</a:t>
              </a:r>
              <a:r>
                <a:rPr lang="en-GB" sz="2400" dirty="0"/>
                <a:t> [ v</a:t>
              </a:r>
              <a:r>
                <a:rPr lang="en-GB" sz="2400" baseline="-25000" dirty="0"/>
                <a:t>1</a:t>
              </a:r>
              <a:r>
                <a:rPr lang="en-GB" sz="2400" dirty="0"/>
                <a:t>(y)</a:t>
              </a:r>
            </a:p>
            <a:p>
              <a:r>
                <a:rPr lang="en-GB" sz="2400" dirty="0"/>
                <a:t>               * P(tag</a:t>
              </a:r>
              <a:r>
                <a:rPr lang="en-GB" sz="2400" baseline="-25000" dirty="0"/>
                <a:t>2</a:t>
              </a:r>
              <a:r>
                <a:rPr lang="en-GB" sz="2400" dirty="0"/>
                <a:t>=</a:t>
              </a:r>
              <a:r>
                <a:rPr lang="en-GB" sz="2400" i="1" u="sng" dirty="0"/>
                <a:t>x</a:t>
              </a:r>
              <a:r>
                <a:rPr lang="en-GB" sz="2400" dirty="0"/>
                <a:t> | tag</a:t>
              </a:r>
              <a:r>
                <a:rPr lang="en-GB" sz="2400" baseline="-25000" dirty="0"/>
                <a:t>1</a:t>
              </a:r>
              <a:r>
                <a:rPr lang="en-GB" sz="2400" dirty="0"/>
                <a:t>=</a:t>
              </a:r>
              <a:r>
                <a:rPr lang="en-GB" sz="2400" i="1" dirty="0"/>
                <a:t>y</a:t>
              </a:r>
              <a:r>
                <a:rPr lang="en-GB" sz="2400" dirty="0"/>
                <a:t>)</a:t>
              </a:r>
            </a:p>
            <a:p>
              <a:r>
                <a:rPr lang="en-GB" sz="2400" dirty="0"/>
                <a:t>               * P(word</a:t>
              </a:r>
              <a:r>
                <a:rPr lang="en-GB" sz="2400" baseline="-25000" dirty="0"/>
                <a:t>2</a:t>
              </a:r>
              <a:r>
                <a:rPr lang="en-GB" sz="2400" dirty="0"/>
                <a:t>="</a:t>
              </a:r>
              <a:r>
                <a:rPr lang="en-GB" sz="2400" dirty="0" err="1"/>
                <a:t>fant</a:t>
              </a:r>
              <a:r>
                <a:rPr lang="en-GB" sz="2400" dirty="0"/>
                <a:t>" | tag</a:t>
              </a:r>
              <a:r>
                <a:rPr lang="en-GB" sz="2400" baseline="-25000" dirty="0"/>
                <a:t>2</a:t>
              </a:r>
              <a:r>
                <a:rPr lang="en-GB" sz="2400" dirty="0"/>
                <a:t>=</a:t>
              </a:r>
              <a:r>
                <a:rPr lang="en-GB" sz="2400" i="1" u="sng" dirty="0"/>
                <a:t>x</a:t>
              </a:r>
              <a:r>
                <a:rPr lang="en-GB" sz="2400" dirty="0"/>
                <a:t>)</a:t>
              </a:r>
              <a:endParaRPr lang="nb-NO" sz="2400" dirty="0"/>
            </a:p>
          </p:txBody>
        </p:sp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150580FA-28DB-DA4E-B312-B75851D2C26D}"/>
              </a:ext>
            </a:extLst>
          </p:cNvPr>
          <p:cNvSpPr/>
          <p:nvPr/>
        </p:nvSpPr>
        <p:spPr bwMode="auto">
          <a:xfrm>
            <a:off x="2104813" y="1735921"/>
            <a:ext cx="531758" cy="4428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46A235-85BF-E442-9289-0EC34CE9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B3144E-ACBB-E44C-A575-7DAD3029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19 svar – </a:t>
            </a:r>
            <a:r>
              <a:rPr lang="nb-NO" b="1" dirty="0"/>
              <a:t>mange takk for tilbakemeldinger</a:t>
            </a:r>
            <a:r>
              <a:rPr lang="nb-NO" dirty="0"/>
              <a:t>!</a:t>
            </a:r>
          </a:p>
          <a:p>
            <a:r>
              <a:rPr lang="nb-NO" dirty="0"/>
              <a:t>Hva dere likte så langt:</a:t>
            </a:r>
          </a:p>
          <a:p>
            <a:pPr lvl="1"/>
            <a:r>
              <a:rPr lang="nb-NO" dirty="0"/>
              <a:t>Spennende innhold</a:t>
            </a:r>
          </a:p>
          <a:p>
            <a:pPr lvl="1"/>
            <a:r>
              <a:rPr lang="nb-NO" dirty="0"/>
              <a:t>Forelesninger og gruppetimer ser ut til å fungere bra</a:t>
            </a:r>
          </a:p>
          <a:p>
            <a:pPr lvl="1"/>
            <a:r>
              <a:rPr lang="nb-NO" dirty="0"/>
              <a:t>Konkrete </a:t>
            </a:r>
            <a:r>
              <a:rPr lang="nb-NO" dirty="0" err="1"/>
              <a:t>oblig</a:t>
            </a:r>
            <a:r>
              <a:rPr lang="nb-NO" dirty="0"/>
              <a:t> med programmeringsoppgaver</a:t>
            </a:r>
          </a:p>
          <a:p>
            <a:r>
              <a:rPr lang="nb-NO" dirty="0"/>
              <a:t>Hva er utfordrende:</a:t>
            </a:r>
          </a:p>
          <a:p>
            <a:pPr lvl="1"/>
            <a:r>
              <a:rPr lang="nb-NO" dirty="0"/>
              <a:t>Matematiske formler</a:t>
            </a:r>
          </a:p>
          <a:p>
            <a:pPr lvl="1"/>
            <a:r>
              <a:rPr lang="nb-NO" dirty="0"/>
              <a:t>Teoretisk innhold (spesielt i boken fra J&amp;M)</a:t>
            </a:r>
          </a:p>
          <a:p>
            <a:pPr lvl="1"/>
            <a:r>
              <a:rPr lang="nb-NO" dirty="0"/>
              <a:t>Noe repetisjon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C782F6-7788-4340-BAF9-F9A00E97C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7584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Viterbi-</a:t>
            </a:r>
            <a:r>
              <a:rPr lang="en-GB" dirty="0" err="1"/>
              <a:t>dekoding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30</a:t>
            </a:fld>
            <a:endParaRPr lang="en-GB" noProof="0"/>
          </a:p>
        </p:txBody>
      </p:sp>
      <p:grpSp>
        <p:nvGrpSpPr>
          <p:cNvPr id="58" name="Group 57"/>
          <p:cNvGrpSpPr/>
          <p:nvPr/>
        </p:nvGrpSpPr>
        <p:grpSpPr>
          <a:xfrm>
            <a:off x="2051720" y="4725144"/>
            <a:ext cx="6530643" cy="1198454"/>
            <a:chOff x="57581" y="4725144"/>
            <a:chExt cx="4671218" cy="1198454"/>
          </a:xfrm>
        </p:grpSpPr>
        <p:sp>
          <p:nvSpPr>
            <p:cNvPr id="9" name="Rectangle 8"/>
            <p:cNvSpPr/>
            <p:nvPr/>
          </p:nvSpPr>
          <p:spPr bwMode="auto">
            <a:xfrm>
              <a:off x="3817105" y="5564066"/>
              <a:ext cx="436061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5633" y="5560128"/>
              <a:ext cx="867603" cy="35953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32977" y="5556946"/>
              <a:ext cx="462602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65367" y="5535655"/>
              <a:ext cx="637346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5557" y="5538835"/>
              <a:ext cx="636955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1520" y="4725144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white">
            <a:xfrm>
              <a:off x="57581" y="5490132"/>
              <a:ext cx="7398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Han</a:t>
              </a:r>
              <a:endParaRPr lang="en-GB" baseline="0" dirty="0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144440" y="4738075"/>
              <a:ext cx="253838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037359" y="475862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93028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82320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white">
            <a:xfrm>
              <a:off x="1083843" y="5498356"/>
              <a:ext cx="7019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fant</a:t>
              </a:r>
              <a:endParaRPr lang="en-GB" baseline="0" dirty="0"/>
            </a:p>
          </p:txBody>
        </p:sp>
        <p:sp>
          <p:nvSpPr>
            <p:cNvPr id="21" name="TextBox 20"/>
            <p:cNvSpPr txBox="1"/>
            <p:nvPr/>
          </p:nvSpPr>
          <p:spPr bwMode="white">
            <a:xfrm>
              <a:off x="1926216" y="5517646"/>
              <a:ext cx="5919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 dirty="0"/>
                <a:t>en</a:t>
              </a:r>
            </a:p>
          </p:txBody>
        </p:sp>
        <p:sp>
          <p:nvSpPr>
            <p:cNvPr id="22" name="TextBox 21"/>
            <p:cNvSpPr txBox="1"/>
            <p:nvPr/>
          </p:nvSpPr>
          <p:spPr bwMode="white">
            <a:xfrm>
              <a:off x="2606027" y="5512777"/>
              <a:ext cx="8572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maler</a:t>
              </a:r>
              <a:endParaRPr lang="en-GB" baseline="0" dirty="0"/>
            </a:p>
          </p:txBody>
        </p:sp>
        <p:sp>
          <p:nvSpPr>
            <p:cNvPr id="23" name="TextBox 22"/>
            <p:cNvSpPr txBox="1"/>
            <p:nvPr/>
          </p:nvSpPr>
          <p:spPr bwMode="white">
            <a:xfrm>
              <a:off x="3801996" y="5512777"/>
              <a:ext cx="4814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…</a:t>
              </a:r>
              <a:endParaRPr lang="en-GB" baseline="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533642" y="4898326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1440205" y="4907537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2310506" y="492186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21706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8439" y="5120438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271359" y="512063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164278" y="512600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05719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95011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14859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Oval 58"/>
          <p:cNvSpPr/>
          <p:nvPr/>
        </p:nvSpPr>
        <p:spPr bwMode="auto">
          <a:xfrm>
            <a:off x="808341" y="4725144"/>
            <a:ext cx="354881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1293659" y="4907537"/>
            <a:ext cx="811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 bwMode="white">
          <a:xfrm>
            <a:off x="539552" y="4123626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&lt;s&gt;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6385" y="2260219"/>
            <a:ext cx="3874087" cy="2342510"/>
            <a:chOff x="4946385" y="2260219"/>
            <a:chExt cx="3874087" cy="234251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H="1">
              <a:off x="5077963" y="3503216"/>
              <a:ext cx="767447" cy="10995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 bwMode="white">
            <a:xfrm>
              <a:off x="4946385" y="2260219"/>
              <a:ext cx="387408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/>
                <a:t>V</a:t>
              </a:r>
              <a:r>
                <a:rPr lang="en-GB" sz="2400" baseline="0" dirty="0"/>
                <a:t>i </a:t>
              </a:r>
              <a:r>
                <a:rPr lang="en-GB" sz="2400" baseline="0" dirty="0" err="1"/>
                <a:t>fortsetter</a:t>
              </a:r>
              <a:r>
                <a:rPr lang="en-GB" sz="2400" baseline="0" dirty="0"/>
                <a:t> med </a:t>
              </a:r>
              <a:r>
                <a:rPr lang="en-GB" sz="2400" baseline="0" dirty="0" err="1"/>
                <a:t>å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beregne</a:t>
              </a:r>
              <a:r>
                <a:rPr lang="en-GB" sz="2400" dirty="0"/>
                <a:t> </a:t>
              </a:r>
              <a:r>
                <a:rPr lang="en-GB" sz="2400" dirty="0" err="1"/>
                <a:t>v</a:t>
              </a:r>
              <a:r>
                <a:rPr lang="en-GB" sz="2400" baseline="-25000" dirty="0" err="1"/>
                <a:t>t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ord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etter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ord</a:t>
              </a:r>
              <a:r>
                <a:rPr lang="en-GB" sz="2400" baseline="0" dirty="0"/>
                <a:t>, </a:t>
              </a:r>
              <a:r>
                <a:rPr lang="en-GB" sz="2400" baseline="0" dirty="0" err="1"/>
                <a:t>basert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på</a:t>
              </a:r>
              <a:r>
                <a:rPr lang="en-GB" sz="2400" baseline="0" dirty="0"/>
                <a:t> </a:t>
              </a:r>
            </a:p>
            <a:p>
              <a:r>
                <a:rPr lang="en-GB" sz="2400" baseline="0" dirty="0" err="1"/>
                <a:t>verdiene</a:t>
              </a:r>
              <a:r>
                <a:rPr lang="en-GB" sz="2400" baseline="0" dirty="0"/>
                <a:t> </a:t>
              </a:r>
              <a:r>
                <a:rPr lang="en-GB" sz="2400" baseline="0" dirty="0" err="1"/>
                <a:t>beregnet</a:t>
              </a:r>
              <a:r>
                <a:rPr lang="en-GB" sz="2400" baseline="0" dirty="0"/>
                <a:t> for v</a:t>
              </a:r>
              <a:r>
                <a:rPr lang="en-GB" sz="2400" baseline="-25000" dirty="0"/>
                <a:t>t-1</a:t>
              </a:r>
            </a:p>
          </p:txBody>
        </p:sp>
      </p:grpSp>
      <p:sp>
        <p:nvSpPr>
          <p:cNvPr id="41" name="TextBox 39">
            <a:extLst>
              <a:ext uri="{FF2B5EF4-FFF2-40B4-BE49-F238E27FC236}">
                <a16:creationId xmlns:a16="http://schemas.microsoft.com/office/drawing/2014/main" id="{AE68E39E-B753-534D-BE84-0554F786100F}"/>
              </a:ext>
            </a:extLst>
          </p:cNvPr>
          <p:cNvSpPr txBox="1"/>
          <p:nvPr/>
        </p:nvSpPr>
        <p:spPr bwMode="white">
          <a:xfrm>
            <a:off x="3086023" y="2318516"/>
            <a:ext cx="14520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PRON</a:t>
            </a:r>
            <a:r>
              <a:rPr lang="en-GB" sz="1800" dirty="0"/>
              <a:t>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NOUN=.0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VERB=.95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DET=.0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….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A50E9C-B675-1C4B-816D-64D383031796}"/>
              </a:ext>
            </a:extLst>
          </p:cNvPr>
          <p:cNvCxnSpPr>
            <a:cxnSpLocks/>
          </p:cNvCxnSpPr>
          <p:nvPr/>
        </p:nvCxnSpPr>
        <p:spPr bwMode="auto">
          <a:xfrm>
            <a:off x="3204048" y="2350184"/>
            <a:ext cx="10991" cy="2408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D431A4B8-9B83-3941-99B9-3121DE921C63}"/>
              </a:ext>
            </a:extLst>
          </p:cNvPr>
          <p:cNvSpPr txBox="1"/>
          <p:nvPr/>
        </p:nvSpPr>
        <p:spPr bwMode="white">
          <a:xfrm>
            <a:off x="2145982" y="1655595"/>
            <a:ext cx="531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v</a:t>
            </a:r>
            <a:r>
              <a:rPr lang="nb-NO" sz="2800" baseline="-25000" dirty="0"/>
              <a:t>1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4B633B24-F417-4442-9199-5498EFB9709E}"/>
              </a:ext>
            </a:extLst>
          </p:cNvPr>
          <p:cNvSpPr txBox="1"/>
          <p:nvPr/>
        </p:nvSpPr>
        <p:spPr bwMode="white">
          <a:xfrm>
            <a:off x="3608194" y="1628800"/>
            <a:ext cx="531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v</a:t>
            </a:r>
            <a:r>
              <a:rPr lang="nb-NO" sz="2800" baseline="-25000" dirty="0"/>
              <a:t>2</a:t>
            </a:r>
          </a:p>
        </p:txBody>
      </p:sp>
      <p:sp>
        <p:nvSpPr>
          <p:cNvPr id="47" name="TextBox 38">
            <a:extLst>
              <a:ext uri="{FF2B5EF4-FFF2-40B4-BE49-F238E27FC236}">
                <a16:creationId xmlns:a16="http://schemas.microsoft.com/office/drawing/2014/main" id="{F03E1897-5E9F-4243-ACE9-D76B06973F71}"/>
              </a:ext>
            </a:extLst>
          </p:cNvPr>
          <p:cNvSpPr txBox="1"/>
          <p:nvPr/>
        </p:nvSpPr>
        <p:spPr bwMode="white">
          <a:xfrm>
            <a:off x="1774259" y="2318516"/>
            <a:ext cx="14520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PRON</a:t>
            </a:r>
            <a:r>
              <a:rPr lang="en-GB" sz="1800" dirty="0"/>
              <a:t>=.99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NOUN=.01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VERB=.0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DET=.0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….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25E3FC6-74E9-AE4E-8037-499E182863B4}"/>
              </a:ext>
            </a:extLst>
          </p:cNvPr>
          <p:cNvSpPr/>
          <p:nvPr/>
        </p:nvSpPr>
        <p:spPr bwMode="auto">
          <a:xfrm>
            <a:off x="2104813" y="1735921"/>
            <a:ext cx="531758" cy="4428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3AC27D45-C33E-834C-BFA5-F5BF7A827E4F}"/>
              </a:ext>
            </a:extLst>
          </p:cNvPr>
          <p:cNvSpPr/>
          <p:nvPr/>
        </p:nvSpPr>
        <p:spPr bwMode="auto">
          <a:xfrm>
            <a:off x="3571214" y="1735921"/>
            <a:ext cx="531758" cy="4428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Viterbi-dekoding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31</a:t>
            </a:fld>
            <a:endParaRPr lang="en-GB" noProof="0"/>
          </a:p>
        </p:txBody>
      </p:sp>
      <p:grpSp>
        <p:nvGrpSpPr>
          <p:cNvPr id="58" name="Group 57"/>
          <p:cNvGrpSpPr/>
          <p:nvPr/>
        </p:nvGrpSpPr>
        <p:grpSpPr>
          <a:xfrm>
            <a:off x="2051720" y="4725144"/>
            <a:ext cx="6530643" cy="1198454"/>
            <a:chOff x="57581" y="4725144"/>
            <a:chExt cx="4671218" cy="1198454"/>
          </a:xfrm>
        </p:grpSpPr>
        <p:sp>
          <p:nvSpPr>
            <p:cNvPr id="9" name="Rectangle 8"/>
            <p:cNvSpPr/>
            <p:nvPr/>
          </p:nvSpPr>
          <p:spPr bwMode="auto">
            <a:xfrm>
              <a:off x="3817105" y="5564066"/>
              <a:ext cx="436061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5633" y="5560128"/>
              <a:ext cx="867603" cy="35953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32977" y="5556946"/>
              <a:ext cx="462602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65367" y="5535655"/>
              <a:ext cx="637346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5557" y="5538835"/>
              <a:ext cx="636955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1520" y="4725144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white">
            <a:xfrm>
              <a:off x="57581" y="5490132"/>
              <a:ext cx="7398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Han</a:t>
              </a:r>
              <a:endParaRPr lang="en-GB" baseline="0" dirty="0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144440" y="4738075"/>
              <a:ext cx="253838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037359" y="475862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93028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823200" y="4774075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white">
            <a:xfrm>
              <a:off x="1083843" y="5498356"/>
              <a:ext cx="7019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fant</a:t>
              </a:r>
              <a:endParaRPr lang="en-GB" baseline="0" dirty="0"/>
            </a:p>
          </p:txBody>
        </p:sp>
        <p:sp>
          <p:nvSpPr>
            <p:cNvPr id="21" name="TextBox 20"/>
            <p:cNvSpPr txBox="1"/>
            <p:nvPr/>
          </p:nvSpPr>
          <p:spPr bwMode="white">
            <a:xfrm>
              <a:off x="1926216" y="5517646"/>
              <a:ext cx="5919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 dirty="0"/>
                <a:t>en</a:t>
              </a:r>
            </a:p>
          </p:txBody>
        </p:sp>
        <p:sp>
          <p:nvSpPr>
            <p:cNvPr id="22" name="TextBox 21"/>
            <p:cNvSpPr txBox="1"/>
            <p:nvPr/>
          </p:nvSpPr>
          <p:spPr bwMode="white">
            <a:xfrm>
              <a:off x="2606027" y="5512777"/>
              <a:ext cx="85720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aseline="0"/>
                <a:t>maler</a:t>
              </a:r>
              <a:endParaRPr lang="en-GB" baseline="0" dirty="0"/>
            </a:p>
          </p:txBody>
        </p:sp>
        <p:sp>
          <p:nvSpPr>
            <p:cNvPr id="23" name="TextBox 22"/>
            <p:cNvSpPr txBox="1"/>
            <p:nvPr/>
          </p:nvSpPr>
          <p:spPr bwMode="white">
            <a:xfrm>
              <a:off x="3801996" y="5512777"/>
              <a:ext cx="4814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…</a:t>
              </a:r>
              <a:endParaRPr lang="en-GB" baseline="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533642" y="4898326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1440205" y="4907537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2310506" y="492186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21706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8439" y="5120438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271359" y="512063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164278" y="5126002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05719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950118" y="5163106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148599" y="4932332"/>
              <a:ext cx="58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Oval 58"/>
          <p:cNvSpPr/>
          <p:nvPr/>
        </p:nvSpPr>
        <p:spPr bwMode="auto">
          <a:xfrm>
            <a:off x="808341" y="4725144"/>
            <a:ext cx="354881" cy="346363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1293659" y="4907537"/>
            <a:ext cx="811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 bwMode="white">
          <a:xfrm>
            <a:off x="539552" y="4123626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aseline="0" dirty="0"/>
              <a:t>&lt;s&gt;</a:t>
            </a:r>
          </a:p>
        </p:txBody>
      </p:sp>
      <p:sp>
        <p:nvSpPr>
          <p:cNvPr id="39" name="TextBox 38"/>
          <p:cNvSpPr txBox="1"/>
          <p:nvPr/>
        </p:nvSpPr>
        <p:spPr bwMode="white">
          <a:xfrm>
            <a:off x="1774259" y="2318516"/>
            <a:ext cx="14520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PRON</a:t>
            </a:r>
            <a:r>
              <a:rPr lang="en-GB" sz="1800" dirty="0"/>
              <a:t>=.99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NOUN=.01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VERB=.0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DET=.0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….</a:t>
            </a:r>
          </a:p>
        </p:txBody>
      </p:sp>
      <p:sp>
        <p:nvSpPr>
          <p:cNvPr id="40" name="TextBox 39"/>
          <p:cNvSpPr txBox="1"/>
          <p:nvPr/>
        </p:nvSpPr>
        <p:spPr bwMode="white">
          <a:xfrm>
            <a:off x="3086023" y="2318516"/>
            <a:ext cx="145207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PRON</a:t>
            </a:r>
            <a:r>
              <a:rPr lang="en-GB" sz="1800" dirty="0"/>
              <a:t>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aseline="0" dirty="0"/>
              <a:t>NOUN=.0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VERB=.95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DET=.0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dirty="0"/>
              <a:t>….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15192" y="2311744"/>
            <a:ext cx="1452078" cy="2446881"/>
            <a:chOff x="4515192" y="1740347"/>
            <a:chExt cx="1452078" cy="2446881"/>
          </a:xfrm>
        </p:grpSpPr>
        <p:sp>
          <p:nvSpPr>
            <p:cNvPr id="41" name="TextBox 40"/>
            <p:cNvSpPr txBox="1"/>
            <p:nvPr/>
          </p:nvSpPr>
          <p:spPr bwMode="white">
            <a:xfrm>
              <a:off x="4515192" y="1740347"/>
              <a:ext cx="1452078" cy="2400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baseline="0" dirty="0"/>
                <a:t>PRON</a:t>
              </a:r>
              <a:r>
                <a:rPr lang="en-GB" sz="1800" dirty="0"/>
                <a:t>=.0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baseline="0" dirty="0"/>
                <a:t>NOUN=.0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dirty="0"/>
                <a:t>VERB=.0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dirty="0"/>
                <a:t>DET=0.9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dirty="0"/>
                <a:t>….</a:t>
              </a:r>
            </a:p>
          </p:txBody>
        </p:sp>
        <p:cxnSp>
          <p:nvCxnSpPr>
            <p:cNvPr id="44" name="Straight Connector 43"/>
            <p:cNvCxnSpPr>
              <a:cxnSpLocks/>
            </p:cNvCxnSpPr>
            <p:nvPr/>
          </p:nvCxnSpPr>
          <p:spPr bwMode="auto">
            <a:xfrm>
              <a:off x="4561009" y="1778787"/>
              <a:ext cx="10991" cy="24084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Straight Connector 43">
            <a:extLst>
              <a:ext uri="{FF2B5EF4-FFF2-40B4-BE49-F238E27FC236}">
                <a16:creationId xmlns:a16="http://schemas.microsoft.com/office/drawing/2014/main" id="{80F03A35-B47C-E54C-8701-AFA6AA429D03}"/>
              </a:ext>
            </a:extLst>
          </p:cNvPr>
          <p:cNvCxnSpPr>
            <a:cxnSpLocks/>
          </p:cNvCxnSpPr>
          <p:nvPr/>
        </p:nvCxnSpPr>
        <p:spPr bwMode="auto">
          <a:xfrm>
            <a:off x="3204048" y="2350184"/>
            <a:ext cx="10991" cy="2408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3">
            <a:extLst>
              <a:ext uri="{FF2B5EF4-FFF2-40B4-BE49-F238E27FC236}">
                <a16:creationId xmlns:a16="http://schemas.microsoft.com/office/drawing/2014/main" id="{346A7706-63E3-E545-85EF-D0C972E63695}"/>
              </a:ext>
            </a:extLst>
          </p:cNvPr>
          <p:cNvCxnSpPr>
            <a:cxnSpLocks/>
          </p:cNvCxnSpPr>
          <p:nvPr/>
        </p:nvCxnSpPr>
        <p:spPr bwMode="auto">
          <a:xfrm>
            <a:off x="1757310" y="2318516"/>
            <a:ext cx="10991" cy="24084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7D4E0F3E-DB0F-FC44-8883-62E273464762}"/>
              </a:ext>
            </a:extLst>
          </p:cNvPr>
          <p:cNvSpPr txBox="1"/>
          <p:nvPr/>
        </p:nvSpPr>
        <p:spPr bwMode="white">
          <a:xfrm>
            <a:off x="2145982" y="1681644"/>
            <a:ext cx="531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v</a:t>
            </a:r>
            <a:r>
              <a:rPr lang="nb-NO" sz="2800" baseline="-25000" dirty="0"/>
              <a:t>1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E65BD8A9-8BD3-D64D-8698-D291552A6B7F}"/>
              </a:ext>
            </a:extLst>
          </p:cNvPr>
          <p:cNvSpPr txBox="1"/>
          <p:nvPr/>
        </p:nvSpPr>
        <p:spPr bwMode="white">
          <a:xfrm>
            <a:off x="3571214" y="1628800"/>
            <a:ext cx="531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v</a:t>
            </a:r>
            <a:r>
              <a:rPr lang="nb-NO" sz="2800" baseline="-25000" dirty="0"/>
              <a:t>2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02562322-4A5E-314E-9EB5-834F76637B62}"/>
              </a:ext>
            </a:extLst>
          </p:cNvPr>
          <p:cNvSpPr txBox="1"/>
          <p:nvPr/>
        </p:nvSpPr>
        <p:spPr bwMode="white">
          <a:xfrm>
            <a:off x="4932040" y="1628800"/>
            <a:ext cx="531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/>
              <a:t>v</a:t>
            </a:r>
            <a:r>
              <a:rPr lang="nb-NO" sz="2800" baseline="-25000" dirty="0"/>
              <a:t>3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3B4C182-2F5A-3049-85A6-5E698FD39C52}"/>
              </a:ext>
            </a:extLst>
          </p:cNvPr>
          <p:cNvSpPr/>
          <p:nvPr/>
        </p:nvSpPr>
        <p:spPr bwMode="auto">
          <a:xfrm>
            <a:off x="2104813" y="1761971"/>
            <a:ext cx="531758" cy="4428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2D1CF090-2665-BB4B-AB1B-933BAC260F18}"/>
              </a:ext>
            </a:extLst>
          </p:cNvPr>
          <p:cNvSpPr/>
          <p:nvPr/>
        </p:nvSpPr>
        <p:spPr bwMode="auto">
          <a:xfrm>
            <a:off x="3528436" y="1735921"/>
            <a:ext cx="531758" cy="4428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AC31003B-653B-644B-9D04-7DD9A7359D6B}"/>
              </a:ext>
            </a:extLst>
          </p:cNvPr>
          <p:cNvSpPr/>
          <p:nvPr/>
        </p:nvSpPr>
        <p:spPr bwMode="auto">
          <a:xfrm>
            <a:off x="4897235" y="1735921"/>
            <a:ext cx="531758" cy="4428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7CFA3E31-C625-C045-8FBA-8B0C0C7A0C58}"/>
              </a:ext>
            </a:extLst>
          </p:cNvPr>
          <p:cNvGrpSpPr/>
          <p:nvPr/>
        </p:nvGrpSpPr>
        <p:grpSpPr>
          <a:xfrm>
            <a:off x="5838254" y="1628800"/>
            <a:ext cx="1452078" cy="3129825"/>
            <a:chOff x="5838254" y="1628800"/>
            <a:chExt cx="1452078" cy="3129825"/>
          </a:xfrm>
        </p:grpSpPr>
        <p:sp>
          <p:nvSpPr>
            <p:cNvPr id="45" name="TextBox 44"/>
            <p:cNvSpPr txBox="1"/>
            <p:nvPr/>
          </p:nvSpPr>
          <p:spPr bwMode="white">
            <a:xfrm>
              <a:off x="5838254" y="2329473"/>
              <a:ext cx="1452078" cy="2400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baseline="0" dirty="0"/>
                <a:t>PRON</a:t>
              </a:r>
              <a:r>
                <a:rPr lang="en-GB" sz="1800" dirty="0"/>
                <a:t>=.0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baseline="0" dirty="0"/>
                <a:t>NOUN=.88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dirty="0"/>
                <a:t>VERB=.01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dirty="0"/>
                <a:t>DET=.0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GB" sz="1800" dirty="0"/>
                <a:t>….</a:t>
              </a:r>
            </a:p>
          </p:txBody>
        </p:sp>
        <p:cxnSp>
          <p:nvCxnSpPr>
            <p:cNvPr id="47" name="Straight Connector 43">
              <a:extLst>
                <a:ext uri="{FF2B5EF4-FFF2-40B4-BE49-F238E27FC236}">
                  <a16:creationId xmlns:a16="http://schemas.microsoft.com/office/drawing/2014/main" id="{861E9FAD-AC60-6441-B6F2-C5E1CDA543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16506" y="2350184"/>
              <a:ext cx="10991" cy="24084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kstSylinder 51">
              <a:extLst>
                <a:ext uri="{FF2B5EF4-FFF2-40B4-BE49-F238E27FC236}">
                  <a16:creationId xmlns:a16="http://schemas.microsoft.com/office/drawing/2014/main" id="{9854D93A-27E6-2C47-8EF7-2B61CC13F622}"/>
                </a:ext>
              </a:extLst>
            </p:cNvPr>
            <p:cNvSpPr txBox="1"/>
            <p:nvPr/>
          </p:nvSpPr>
          <p:spPr bwMode="white">
            <a:xfrm>
              <a:off x="6300192" y="1628800"/>
              <a:ext cx="53175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800" baseline="0" dirty="0"/>
                <a:t>v</a:t>
              </a:r>
              <a:r>
                <a:rPr lang="nb-NO" sz="2800" baseline="-25000" dirty="0"/>
                <a:t>4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8E787950-FC19-2D48-87EB-F1646E8A1A28}"/>
                </a:ext>
              </a:extLst>
            </p:cNvPr>
            <p:cNvSpPr/>
            <p:nvPr/>
          </p:nvSpPr>
          <p:spPr bwMode="auto">
            <a:xfrm>
              <a:off x="6240864" y="1733918"/>
              <a:ext cx="531758" cy="4428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6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144836" y="5472988"/>
            <a:ext cx="1332708" cy="62932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248472" cy="1008064"/>
          </a:xfrm>
        </p:spPr>
        <p:txBody>
          <a:bodyPr/>
          <a:lstStyle/>
          <a:p>
            <a:r>
              <a:rPr lang="en-GB"/>
              <a:t>Viterbi-dekoding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85412" y="4521744"/>
            <a:ext cx="3020816" cy="1533586"/>
            <a:chOff x="3347212" y="5214582"/>
            <a:chExt cx="1602410" cy="1178403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468676" y="6033453"/>
              <a:ext cx="298050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92712" y="6012162"/>
              <a:ext cx="328151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592712" y="5214582"/>
              <a:ext cx="339403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485631" y="5235132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3347212" y="5374833"/>
              <a:ext cx="214901" cy="163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3932115" y="5384044"/>
              <a:ext cx="536561" cy="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4758778" y="5398369"/>
              <a:ext cx="1908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719631" y="559713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612550" y="560250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7" name="TextBox 66"/>
          <p:cNvSpPr txBox="1"/>
          <p:nvPr/>
        </p:nvSpPr>
        <p:spPr bwMode="white">
          <a:xfrm>
            <a:off x="2331867" y="4480676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 err="1"/>
              <a:t>s</a:t>
            </a:r>
            <a:r>
              <a:rPr lang="en-GB" sz="2800" baseline="-25000" dirty="0" err="1"/>
              <a:t>t</a:t>
            </a:r>
            <a:endParaRPr lang="en-GB" sz="2800" baseline="-25000" dirty="0"/>
          </a:p>
        </p:txBody>
      </p:sp>
      <p:sp>
        <p:nvSpPr>
          <p:cNvPr id="70" name="TextBox 69"/>
          <p:cNvSpPr txBox="1"/>
          <p:nvPr/>
        </p:nvSpPr>
        <p:spPr bwMode="white">
          <a:xfrm>
            <a:off x="2337319" y="5472988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o</a:t>
            </a:r>
            <a:r>
              <a:rPr lang="en-GB" sz="2800" baseline="-25000"/>
              <a:t>t</a:t>
            </a:r>
            <a:endParaRPr lang="en-GB" sz="2800" baseline="-25000" dirty="0"/>
          </a:p>
        </p:txBody>
      </p:sp>
      <p:sp>
        <p:nvSpPr>
          <p:cNvPr id="71" name="TextBox 70"/>
          <p:cNvSpPr txBox="1"/>
          <p:nvPr/>
        </p:nvSpPr>
        <p:spPr bwMode="white">
          <a:xfrm flipH="1">
            <a:off x="645422" y="4462075"/>
            <a:ext cx="89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s</a:t>
            </a:r>
            <a:r>
              <a:rPr lang="en-GB" sz="2800" baseline="-25000" dirty="0"/>
              <a:t>t-1</a:t>
            </a:r>
          </a:p>
        </p:txBody>
      </p:sp>
      <p:sp>
        <p:nvSpPr>
          <p:cNvPr id="73" name="TextBox 72"/>
          <p:cNvSpPr txBox="1"/>
          <p:nvPr/>
        </p:nvSpPr>
        <p:spPr bwMode="white">
          <a:xfrm>
            <a:off x="159819" y="2045300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v</a:t>
            </a:r>
            <a:r>
              <a:rPr lang="en-GB" sz="1800" baseline="-25000" dirty="0"/>
              <a:t>t-1</a:t>
            </a:r>
            <a:r>
              <a:rPr lang="en-GB" sz="1800" dirty="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v</a:t>
            </a:r>
            <a:r>
              <a:rPr lang="en-GB" sz="1800" baseline="-25000" dirty="0"/>
              <a:t>t-1</a:t>
            </a:r>
            <a:r>
              <a:rPr lang="en-GB" sz="1800" dirty="0"/>
              <a:t>(2)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v</a:t>
            </a:r>
            <a:r>
              <a:rPr lang="en-GB" sz="1800" baseline="-25000" dirty="0"/>
              <a:t>t-1</a:t>
            </a:r>
            <a:r>
              <a:rPr lang="en-GB" sz="1800" dirty="0"/>
              <a:t>(n)</a:t>
            </a:r>
          </a:p>
        </p:txBody>
      </p:sp>
      <p:sp>
        <p:nvSpPr>
          <p:cNvPr id="74" name="TextBox 73"/>
          <p:cNvSpPr txBox="1"/>
          <p:nvPr/>
        </p:nvSpPr>
        <p:spPr bwMode="white">
          <a:xfrm>
            <a:off x="605653" y="1412776"/>
            <a:ext cx="1044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r>
              <a:rPr lang="en-GB" sz="2800" baseline="0"/>
              <a:t>-1</a:t>
            </a:r>
            <a:endParaRPr lang="en-GB" sz="2800" baseline="0" dirty="0"/>
          </a:p>
        </p:txBody>
      </p:sp>
      <p:sp>
        <p:nvSpPr>
          <p:cNvPr id="75" name="TextBox 74"/>
          <p:cNvSpPr txBox="1"/>
          <p:nvPr/>
        </p:nvSpPr>
        <p:spPr bwMode="white">
          <a:xfrm>
            <a:off x="2274698" y="1391535"/>
            <a:ext cx="288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endParaRPr lang="en-GB" sz="2800" baseline="0" dirty="0"/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144836" y="1967599"/>
            <a:ext cx="2665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1757605" y="1967599"/>
            <a:ext cx="3740" cy="27237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 bwMode="white">
          <a:xfrm>
            <a:off x="1691680" y="2064608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(x)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….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1251851" y="2827454"/>
            <a:ext cx="86953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229691" y="2305596"/>
            <a:ext cx="891694" cy="945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1251851" y="3531608"/>
            <a:ext cx="869534" cy="451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 bwMode="white">
              <a:xfrm>
                <a:off x="3084064" y="1478926"/>
                <a:ext cx="5954814" cy="1923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aseline="0" dirty="0"/>
                  <a:t>Verdien </a:t>
                </a:r>
                <a:r>
                  <a:rPr lang="en-GB" sz="2400" dirty="0" err="1"/>
                  <a:t>v</a:t>
                </a:r>
                <a:r>
                  <a:rPr lang="en-GB" sz="2400" baseline="-25000" dirty="0" err="1"/>
                  <a:t>t</a:t>
                </a:r>
                <a:r>
                  <a:rPr lang="en-GB" sz="2400" dirty="0"/>
                  <a:t>(x) er </a:t>
                </a:r>
                <a:r>
                  <a:rPr lang="en-GB" sz="2400" dirty="0" err="1"/>
                  <a:t>sannsynligheten</a:t>
                </a:r>
                <a:r>
                  <a:rPr lang="en-GB" sz="2400" dirty="0"/>
                  <a:t> for tag </a:t>
                </a:r>
                <a:r>
                  <a:rPr lang="en-GB" sz="2400" i="1" dirty="0"/>
                  <a:t>x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på</a:t>
                </a:r>
                <a:r>
                  <a:rPr lang="en-GB" sz="2400" dirty="0"/>
                  <a:t> </a:t>
                </a:r>
                <a:r>
                  <a:rPr lang="en-GB" sz="2400" dirty="0" err="1"/>
                  <a:t>ordet</a:t>
                </a:r>
                <a:r>
                  <a:rPr lang="en-GB" sz="2400" dirty="0"/>
                  <a:t> i </a:t>
                </a:r>
                <a:r>
                  <a:rPr lang="en-GB" sz="2400" dirty="0" err="1"/>
                  <a:t>posisjon</a:t>
                </a:r>
                <a:r>
                  <a:rPr lang="en-GB" sz="2400" dirty="0"/>
                  <a:t> </a:t>
                </a:r>
                <a:r>
                  <a:rPr lang="en-GB" sz="2400" i="1" dirty="0"/>
                  <a:t>t</a:t>
                </a:r>
                <a:r>
                  <a:rPr lang="en-GB" sz="2400" dirty="0"/>
                  <a:t> </a:t>
                </a:r>
                <a:r>
                  <a:rPr lang="en-GB" sz="2400" i="1" dirty="0" err="1"/>
                  <a:t>og</a:t>
                </a:r>
                <a:r>
                  <a:rPr lang="en-GB" sz="2400" i="1" dirty="0"/>
                  <a:t> den </a:t>
                </a:r>
                <a:r>
                  <a:rPr lang="en-GB" sz="2400" i="1" dirty="0" err="1"/>
                  <a:t>beste</a:t>
                </a:r>
                <a:r>
                  <a:rPr lang="en-GB" sz="2400" i="1" dirty="0"/>
                  <a:t> </a:t>
                </a:r>
                <a:r>
                  <a:rPr lang="en-GB" sz="2400" i="1" dirty="0" err="1"/>
                  <a:t>tagsekvensen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fram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til</a:t>
                </a:r>
                <a:r>
                  <a:rPr lang="en-GB" sz="2400" dirty="0"/>
                  <a:t> </a:t>
                </a:r>
                <a:r>
                  <a:rPr lang="en-GB" sz="2400" i="1" dirty="0"/>
                  <a:t>t-1:</a:t>
                </a:r>
              </a:p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sz="19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1900" b="1" i="0" smtClean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e>
                            <m:lim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90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9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9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9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900" baseline="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3084064" y="1478926"/>
                <a:ext cx="5954814" cy="1923347"/>
              </a:xfrm>
              <a:prstGeom prst="rect">
                <a:avLst/>
              </a:prstGeom>
              <a:blipFill>
                <a:blip r:embed="rId3"/>
                <a:stretch>
                  <a:fillRect l="-1493" t="-2649" b="-6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 bwMode="auto">
          <a:xfrm>
            <a:off x="2159485" y="3126437"/>
            <a:ext cx="522284" cy="55907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6810078" y="3389642"/>
            <a:ext cx="2304256" cy="1617496"/>
            <a:chOff x="6807696" y="4323216"/>
            <a:chExt cx="2304256" cy="1617496"/>
          </a:xfrm>
        </p:grpSpPr>
        <p:cxnSp>
          <p:nvCxnSpPr>
            <p:cNvPr id="107" name="Straight Arrow Connector 106"/>
            <p:cNvCxnSpPr/>
            <p:nvPr/>
          </p:nvCxnSpPr>
          <p:spPr bwMode="auto">
            <a:xfrm>
              <a:off x="8100392" y="4323216"/>
              <a:ext cx="0" cy="12139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 bwMode="white">
            <a:xfrm>
              <a:off x="6807696" y="5479047"/>
              <a:ext cx="23042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 dirty="0" err="1"/>
                <a:t>emisjonsmodell</a:t>
              </a:r>
              <a:endParaRPr lang="en-GB" sz="2400" baseline="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433381" y="3289818"/>
            <a:ext cx="3240360" cy="1062109"/>
            <a:chOff x="5430999" y="4223392"/>
            <a:chExt cx="3240360" cy="1062109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6444208" y="4223392"/>
              <a:ext cx="0" cy="5737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TextBox 111"/>
            <p:cNvSpPr txBox="1"/>
            <p:nvPr/>
          </p:nvSpPr>
          <p:spPr bwMode="white">
            <a:xfrm>
              <a:off x="5430999" y="4823836"/>
              <a:ext cx="32403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baseline="0"/>
                <a:t>transisjonsmodell</a:t>
              </a:r>
              <a:endParaRPr lang="en-GB" sz="2400" baseline="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34422" y="3308419"/>
            <a:ext cx="3932018" cy="3205850"/>
            <a:chOff x="4932040" y="4241993"/>
            <a:chExt cx="3932018" cy="3205850"/>
          </a:xfrm>
        </p:grpSpPr>
        <p:cxnSp>
          <p:nvCxnSpPr>
            <p:cNvPr id="113" name="Straight Arrow Connector 112"/>
            <p:cNvCxnSpPr>
              <a:cxnSpLocks/>
            </p:cNvCxnSpPr>
            <p:nvPr/>
          </p:nvCxnSpPr>
          <p:spPr bwMode="auto">
            <a:xfrm>
              <a:off x="4932040" y="4241993"/>
              <a:ext cx="1014071" cy="23748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/>
            <p:cNvSpPr txBox="1"/>
            <p:nvPr/>
          </p:nvSpPr>
          <p:spPr bwMode="white">
            <a:xfrm>
              <a:off x="5865586" y="6616846"/>
              <a:ext cx="299847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 err="1"/>
                <a:t>Verdien</a:t>
              </a:r>
              <a:r>
                <a:rPr lang="en-GB" sz="2400" dirty="0"/>
                <a:t> for tag </a:t>
              </a:r>
              <a:r>
                <a:rPr lang="en-GB" sz="2400" i="1" dirty="0"/>
                <a:t>y</a:t>
              </a:r>
              <a:r>
                <a:rPr lang="en-GB" sz="2400" dirty="0"/>
                <a:t> for det </a:t>
              </a:r>
              <a:r>
                <a:rPr lang="en-GB" sz="2400" dirty="0" err="1"/>
                <a:t>forrige</a:t>
              </a:r>
              <a:r>
                <a:rPr lang="en-GB" sz="2400" dirty="0"/>
                <a:t> </a:t>
              </a:r>
              <a:r>
                <a:rPr lang="en-GB" sz="2400" dirty="0" err="1"/>
                <a:t>ordet</a:t>
              </a:r>
              <a:endParaRPr lang="en-GB" sz="2400" i="1" baseline="0" dirty="0"/>
            </a:p>
          </p:txBody>
        </p:sp>
      </p:grp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1DB483B4-C76C-1344-98A5-1F151535BD70}"/>
              </a:ext>
            </a:extLst>
          </p:cNvPr>
          <p:cNvSpPr/>
          <p:nvPr/>
        </p:nvSpPr>
        <p:spPr bwMode="auto">
          <a:xfrm>
            <a:off x="4050000" y="2827454"/>
            <a:ext cx="648072" cy="57481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76FC8FE-60B8-4C48-A17F-ADA0BF3612F4}"/>
              </a:ext>
            </a:extLst>
          </p:cNvPr>
          <p:cNvGrpSpPr/>
          <p:nvPr/>
        </p:nvGrpSpPr>
        <p:grpSpPr>
          <a:xfrm>
            <a:off x="3497893" y="3455728"/>
            <a:ext cx="1985263" cy="3208898"/>
            <a:chOff x="3497893" y="3455728"/>
            <a:chExt cx="1985263" cy="3208898"/>
          </a:xfrm>
        </p:grpSpPr>
        <p:cxnSp>
          <p:nvCxnSpPr>
            <p:cNvPr id="40" name="Straight Arrow Connector 112">
              <a:extLst>
                <a:ext uri="{FF2B5EF4-FFF2-40B4-BE49-F238E27FC236}">
                  <a16:creationId xmlns:a16="http://schemas.microsoft.com/office/drawing/2014/main" id="{B02D16B9-C290-804A-A97A-C38401C3F1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54303" y="3455728"/>
              <a:ext cx="263995" cy="8961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114">
              <a:extLst>
                <a:ext uri="{FF2B5EF4-FFF2-40B4-BE49-F238E27FC236}">
                  <a16:creationId xmlns:a16="http://schemas.microsoft.com/office/drawing/2014/main" id="{89800A85-6512-C642-AD56-4C851150FB58}"/>
                </a:ext>
              </a:extLst>
            </p:cNvPr>
            <p:cNvSpPr txBox="1"/>
            <p:nvPr/>
          </p:nvSpPr>
          <p:spPr bwMode="white">
            <a:xfrm>
              <a:off x="3497893" y="4356302"/>
              <a:ext cx="1985263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/>
                <a:t>Vi tar </a:t>
              </a:r>
              <a:r>
                <a:rPr lang="en-GB" sz="2400" dirty="0" err="1"/>
                <a:t>kun</a:t>
              </a:r>
              <a:r>
                <a:rPr lang="en-GB" sz="2400" dirty="0"/>
                <a:t> </a:t>
              </a:r>
              <a:r>
                <a:rPr lang="en-GB" sz="2400" dirty="0" err="1"/>
                <a:t>hensyn</a:t>
              </a:r>
              <a:r>
                <a:rPr lang="en-GB" sz="2400" dirty="0"/>
                <a:t> </a:t>
              </a:r>
              <a:r>
                <a:rPr lang="en-GB" sz="2400" dirty="0" err="1"/>
                <a:t>til</a:t>
              </a:r>
              <a:r>
                <a:rPr lang="en-GB" sz="2400" dirty="0"/>
                <a:t> det </a:t>
              </a:r>
              <a:r>
                <a:rPr lang="en-GB" sz="2400" i="1" dirty="0" err="1"/>
                <a:t>mest</a:t>
              </a:r>
              <a:r>
                <a:rPr lang="en-GB" sz="2400" i="1" dirty="0"/>
                <a:t> </a:t>
              </a:r>
              <a:r>
                <a:rPr lang="en-GB" sz="2400" i="1" dirty="0" err="1"/>
                <a:t>sannsynlige</a:t>
              </a:r>
              <a:r>
                <a:rPr lang="en-GB" sz="2400" i="1" dirty="0"/>
                <a:t> tag</a:t>
              </a:r>
              <a:r>
                <a:rPr lang="en-GB" sz="2400" dirty="0"/>
                <a:t> y for t-1</a:t>
              </a:r>
            </a:p>
            <a:p>
              <a:r>
                <a:rPr lang="en-GB" sz="2400" baseline="0" dirty="0"/>
                <a:t>(</a:t>
              </a:r>
              <a:r>
                <a:rPr lang="en-GB" sz="2400" baseline="0" dirty="0" err="1"/>
                <a:t>hvorfor</a:t>
              </a:r>
              <a:r>
                <a:rPr lang="en-GB" sz="2400" dirty="0"/>
                <a:t>?)</a:t>
              </a:r>
              <a:endParaRPr lang="en-GB" sz="2400" baseline="0" dirty="0"/>
            </a:p>
          </p:txBody>
        </p:sp>
      </p:grpSp>
      <p:sp>
        <p:nvSpPr>
          <p:cNvPr id="52" name="TextBox 69">
            <a:extLst>
              <a:ext uri="{FF2B5EF4-FFF2-40B4-BE49-F238E27FC236}">
                <a16:creationId xmlns:a16="http://schemas.microsoft.com/office/drawing/2014/main" id="{3775337C-48A9-6B4F-9158-8B2A8A8E608A}"/>
              </a:ext>
            </a:extLst>
          </p:cNvPr>
          <p:cNvSpPr txBox="1"/>
          <p:nvPr/>
        </p:nvSpPr>
        <p:spPr bwMode="white">
          <a:xfrm>
            <a:off x="635796" y="5504402"/>
            <a:ext cx="736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o</a:t>
            </a:r>
            <a:r>
              <a:rPr lang="en-GB" sz="2800" baseline="-25000" dirty="0"/>
              <a:t>t-1</a:t>
            </a:r>
          </a:p>
        </p:txBody>
      </p:sp>
    </p:spTree>
    <p:extLst>
      <p:ext uri="{BB962C8B-B14F-4D97-AF65-F5344CB8AC3E}">
        <p14:creationId xmlns:p14="http://schemas.microsoft.com/office/powerpoint/2010/main" val="26449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>
            <a:extLst>
              <a:ext uri="{FF2B5EF4-FFF2-40B4-BE49-F238E27FC236}">
                <a16:creationId xmlns:a16="http://schemas.microsoft.com/office/drawing/2014/main" id="{12543C17-A7D1-D342-8733-DDDCC9FD46B2}"/>
              </a:ext>
            </a:extLst>
          </p:cNvPr>
          <p:cNvSpPr txBox="1"/>
          <p:nvPr/>
        </p:nvSpPr>
        <p:spPr bwMode="white">
          <a:xfrm>
            <a:off x="7412170" y="3854089"/>
            <a:ext cx="1332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covers</a:t>
            </a:r>
            <a:endParaRPr lang="en-GB" sz="2800" baseline="-250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71845F-E286-8D4A-A8EA-CD7C3000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CC8065-006F-5649-83EE-B28FAD9D5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Beregn verdiene for v</a:t>
            </a:r>
            <a:r>
              <a:rPr lang="nb-NO" baseline="-25000" dirty="0"/>
              <a:t>2</a:t>
            </a:r>
            <a:r>
              <a:rPr lang="nb-NO" dirty="0"/>
              <a:t>, gitt                                                        v</a:t>
            </a:r>
            <a:r>
              <a:rPr lang="nb-NO" baseline="-25000" dirty="0"/>
              <a:t>1</a:t>
            </a:r>
            <a:r>
              <a:rPr lang="nb-NO" dirty="0"/>
              <a:t> og HMM-modellen under: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8E96545-E601-CD40-ACFE-B93CB79D2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33</a:t>
            </a:fld>
            <a:endParaRPr lang="en-GB" noProof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195C3A-15AD-8045-9300-8D478C597B80}"/>
              </a:ext>
            </a:extLst>
          </p:cNvPr>
          <p:cNvGraphicFramePr>
            <a:graphicFrameLocks noGrp="1"/>
          </p:cNvGraphicFramePr>
          <p:nvPr/>
        </p:nvGraphicFramePr>
        <p:xfrm>
          <a:off x="242357" y="2777949"/>
          <a:ext cx="3792973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787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508544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531016">
                  <a:extLst>
                    <a:ext uri="{9D8B030D-6E8A-4147-A177-3AD203B41FA5}">
                      <a16:colId xmlns:a16="http://schemas.microsoft.com/office/drawing/2014/main" val="1061642695"/>
                    </a:ext>
                  </a:extLst>
                </a:gridCol>
                <a:gridCol w="841068">
                  <a:extLst>
                    <a:ext uri="{9D8B030D-6E8A-4147-A177-3AD203B41FA5}">
                      <a16:colId xmlns:a16="http://schemas.microsoft.com/office/drawing/2014/main" val="170567376"/>
                    </a:ext>
                  </a:extLst>
                </a:gridCol>
                <a:gridCol w="533325">
                  <a:extLst>
                    <a:ext uri="{9D8B030D-6E8A-4147-A177-3AD203B41FA5}">
                      <a16:colId xmlns:a16="http://schemas.microsoft.com/office/drawing/2014/main" val="2593964753"/>
                    </a:ext>
                  </a:extLst>
                </a:gridCol>
                <a:gridCol w="446233">
                  <a:extLst>
                    <a:ext uri="{9D8B030D-6E8A-4147-A177-3AD203B41FA5}">
                      <a16:colId xmlns:a16="http://schemas.microsoft.com/office/drawing/2014/main" val="2024703851"/>
                    </a:ext>
                  </a:extLst>
                </a:gridCol>
              </a:tblGrid>
              <a:tr h="156821">
                <a:tc>
                  <a:txBody>
                    <a:bodyPr/>
                    <a:lstStyle/>
                    <a:p>
                      <a:endParaRPr lang="en-GB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b="0" dirty="0"/>
                        <a:t>&lt;/s&gt;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 dirty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74334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9C5C09A-A184-E846-8A85-D293E1A1CB31}"/>
              </a:ext>
            </a:extLst>
          </p:cNvPr>
          <p:cNvGraphicFramePr>
            <a:graphicFrameLocks noGrp="1"/>
          </p:cNvGraphicFramePr>
          <p:nvPr/>
        </p:nvGraphicFramePr>
        <p:xfrm>
          <a:off x="242357" y="4678680"/>
          <a:ext cx="8256547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5633241"/>
                    </a:ext>
                  </a:extLst>
                </a:gridCol>
                <a:gridCol w="524252">
                  <a:extLst>
                    <a:ext uri="{9D8B030D-6E8A-4147-A177-3AD203B41FA5}">
                      <a16:colId xmlns:a16="http://schemas.microsoft.com/office/drawing/2014/main" val="1061642695"/>
                    </a:ext>
                  </a:extLst>
                </a:gridCol>
                <a:gridCol w="714061">
                  <a:extLst>
                    <a:ext uri="{9D8B030D-6E8A-4147-A177-3AD203B41FA5}">
                      <a16:colId xmlns:a16="http://schemas.microsoft.com/office/drawing/2014/main" val="170567376"/>
                    </a:ext>
                  </a:extLst>
                </a:gridCol>
                <a:gridCol w="655652">
                  <a:extLst>
                    <a:ext uri="{9D8B030D-6E8A-4147-A177-3AD203B41FA5}">
                      <a16:colId xmlns:a16="http://schemas.microsoft.com/office/drawing/2014/main" val="2593964753"/>
                    </a:ext>
                  </a:extLst>
                </a:gridCol>
                <a:gridCol w="728503">
                  <a:extLst>
                    <a:ext uri="{9D8B030D-6E8A-4147-A177-3AD203B41FA5}">
                      <a16:colId xmlns:a16="http://schemas.microsoft.com/office/drawing/2014/main" val="2024703851"/>
                    </a:ext>
                  </a:extLst>
                </a:gridCol>
                <a:gridCol w="509952">
                  <a:extLst>
                    <a:ext uri="{9D8B030D-6E8A-4147-A177-3AD203B41FA5}">
                      <a16:colId xmlns:a16="http://schemas.microsoft.com/office/drawing/2014/main" val="602337045"/>
                    </a:ext>
                  </a:extLst>
                </a:gridCol>
                <a:gridCol w="655652">
                  <a:extLst>
                    <a:ext uri="{9D8B030D-6E8A-4147-A177-3AD203B41FA5}">
                      <a16:colId xmlns:a16="http://schemas.microsoft.com/office/drawing/2014/main" val="3161356938"/>
                    </a:ext>
                  </a:extLst>
                </a:gridCol>
                <a:gridCol w="655652">
                  <a:extLst>
                    <a:ext uri="{9D8B030D-6E8A-4147-A177-3AD203B41FA5}">
                      <a16:colId xmlns:a16="http://schemas.microsoft.com/office/drawing/2014/main" val="1999574524"/>
                    </a:ext>
                  </a:extLst>
                </a:gridCol>
                <a:gridCol w="526361">
                  <a:extLst>
                    <a:ext uri="{9D8B030D-6E8A-4147-A177-3AD203B41FA5}">
                      <a16:colId xmlns:a16="http://schemas.microsoft.com/office/drawing/2014/main" val="1427815534"/>
                    </a:ext>
                  </a:extLst>
                </a:gridCol>
                <a:gridCol w="635119">
                  <a:extLst>
                    <a:ext uri="{9D8B030D-6E8A-4147-A177-3AD203B41FA5}">
                      <a16:colId xmlns:a16="http://schemas.microsoft.com/office/drawing/2014/main" val="971577229"/>
                    </a:ext>
                  </a:extLst>
                </a:gridCol>
                <a:gridCol w="635119">
                  <a:extLst>
                    <a:ext uri="{9D8B030D-6E8A-4147-A177-3AD203B41FA5}">
                      <a16:colId xmlns:a16="http://schemas.microsoft.com/office/drawing/2014/main" val="2057842601"/>
                    </a:ext>
                  </a:extLst>
                </a:gridCol>
              </a:tblGrid>
              <a:tr h="156821">
                <a:tc>
                  <a:txBody>
                    <a:bodyPr/>
                    <a:lstStyle/>
                    <a:p>
                      <a:endParaRPr lang="en-GB" sz="105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the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boo</a:t>
                      </a:r>
                      <a:r>
                        <a:rPr lang="en-GB" sz="1200" b="0" baseline="0"/>
                        <a:t>k </a:t>
                      </a:r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trip</a:t>
                      </a:r>
                      <a:r>
                        <a:rPr lang="en-GB" sz="1200" b="0" baseline="0"/>
                        <a:t> </a:t>
                      </a:r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covers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&lt;/s&gt;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 dirty="0"/>
                        <a:t>&lt;s&gt;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74334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1E-19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3.2E-5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2.3E-5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6E-4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2.3E-7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4E-06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3E-8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1100" b="0"/>
                        <a:t>PropNoun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4E-4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5E-5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1E-9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3E-6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5E-5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1100" b="0" dirty="0"/>
                        <a:t>&lt;/s&gt;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45153"/>
                  </a:ext>
                </a:extLst>
              </a:tr>
            </a:tbl>
          </a:graphicData>
        </a:graphic>
      </p:graphicFrame>
      <p:grpSp>
        <p:nvGrpSpPr>
          <p:cNvPr id="8" name="Group 5">
            <a:extLst>
              <a:ext uri="{FF2B5EF4-FFF2-40B4-BE49-F238E27FC236}">
                <a16:creationId xmlns:a16="http://schemas.microsoft.com/office/drawing/2014/main" id="{517C29DB-2F9C-1248-BFFF-9D2E556EFC29}"/>
              </a:ext>
            </a:extLst>
          </p:cNvPr>
          <p:cNvGrpSpPr/>
          <p:nvPr/>
        </p:nvGrpSpPr>
        <p:grpSpPr>
          <a:xfrm>
            <a:off x="5548680" y="3216060"/>
            <a:ext cx="3078802" cy="1190368"/>
            <a:chOff x="3347212" y="5214582"/>
            <a:chExt cx="1633169" cy="914675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1F965444-5BC9-7740-BCF2-A2DE8527F6C9}"/>
                </a:ext>
              </a:extLst>
            </p:cNvPr>
            <p:cNvSpPr/>
            <p:nvPr/>
          </p:nvSpPr>
          <p:spPr bwMode="auto">
            <a:xfrm>
              <a:off x="4354894" y="5752610"/>
              <a:ext cx="594727" cy="35953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01A85F1-D931-3744-9A91-D714DCE88779}"/>
                </a:ext>
              </a:extLst>
            </p:cNvPr>
            <p:cNvSpPr/>
            <p:nvPr/>
          </p:nvSpPr>
          <p:spPr bwMode="auto">
            <a:xfrm>
              <a:off x="3490696" y="5769725"/>
              <a:ext cx="496514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0199A6F4-1B41-7E44-A942-D052597DE8FD}"/>
                </a:ext>
              </a:extLst>
            </p:cNvPr>
            <p:cNvSpPr/>
            <p:nvPr/>
          </p:nvSpPr>
          <p:spPr bwMode="auto">
            <a:xfrm>
              <a:off x="3592712" y="5214582"/>
              <a:ext cx="339403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4195006D-0BBE-CF45-A9A5-D530E3ECACA4}"/>
                </a:ext>
              </a:extLst>
            </p:cNvPr>
            <p:cNvSpPr/>
            <p:nvPr/>
          </p:nvSpPr>
          <p:spPr bwMode="auto">
            <a:xfrm>
              <a:off x="4485631" y="5235132"/>
              <a:ext cx="289750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0">
              <a:extLst>
                <a:ext uri="{FF2B5EF4-FFF2-40B4-BE49-F238E27FC236}">
                  <a16:creationId xmlns:a16="http://schemas.microsoft.com/office/drawing/2014/main" id="{AC3C9549-0B99-8242-BB7C-F9E99684806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47212" y="5391206"/>
              <a:ext cx="222729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1">
              <a:extLst>
                <a:ext uri="{FF2B5EF4-FFF2-40B4-BE49-F238E27FC236}">
                  <a16:creationId xmlns:a16="http://schemas.microsoft.com/office/drawing/2014/main" id="{62023790-8D75-9640-91B5-3E7CAF711324}"/>
                </a:ext>
              </a:extLst>
            </p:cNvPr>
            <p:cNvCxnSpPr/>
            <p:nvPr/>
          </p:nvCxnSpPr>
          <p:spPr bwMode="auto">
            <a:xfrm flipV="1">
              <a:off x="3932115" y="5384044"/>
              <a:ext cx="536561" cy="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2">
              <a:extLst>
                <a:ext uri="{FF2B5EF4-FFF2-40B4-BE49-F238E27FC236}">
                  <a16:creationId xmlns:a16="http://schemas.microsoft.com/office/drawing/2014/main" id="{C76B3197-068A-2343-AF29-CC256355EE85}"/>
                </a:ext>
              </a:extLst>
            </p:cNvPr>
            <p:cNvCxnSpPr/>
            <p:nvPr/>
          </p:nvCxnSpPr>
          <p:spPr bwMode="auto">
            <a:xfrm>
              <a:off x="4789537" y="5398369"/>
              <a:ext cx="1908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4FF40E4B-D55D-8648-8AEE-3731672405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61165" y="5588824"/>
              <a:ext cx="1248" cy="165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4">
              <a:extLst>
                <a:ext uri="{FF2B5EF4-FFF2-40B4-BE49-F238E27FC236}">
                  <a16:creationId xmlns:a16="http://schemas.microsoft.com/office/drawing/2014/main" id="{FBDE16F3-1D56-BB46-B410-D123206E75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30506" y="5599527"/>
              <a:ext cx="0" cy="1459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5">
            <a:extLst>
              <a:ext uri="{FF2B5EF4-FFF2-40B4-BE49-F238E27FC236}">
                <a16:creationId xmlns:a16="http://schemas.microsoft.com/office/drawing/2014/main" id="{4A593BA7-CE34-FD43-8DB3-729A8810488B}"/>
              </a:ext>
            </a:extLst>
          </p:cNvPr>
          <p:cNvSpPr txBox="1"/>
          <p:nvPr/>
        </p:nvSpPr>
        <p:spPr bwMode="white">
          <a:xfrm>
            <a:off x="7695135" y="3174990"/>
            <a:ext cx="5145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s</a:t>
            </a:r>
            <a:r>
              <a:rPr lang="en-GB" sz="2800" baseline="-25000" dirty="0"/>
              <a:t>2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7933708-7BAB-7B45-B75B-AABA7A1C7C03}"/>
              </a:ext>
            </a:extLst>
          </p:cNvPr>
          <p:cNvSpPr txBox="1"/>
          <p:nvPr/>
        </p:nvSpPr>
        <p:spPr bwMode="white">
          <a:xfrm>
            <a:off x="5819172" y="3876838"/>
            <a:ext cx="1161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book</a:t>
            </a:r>
            <a:endParaRPr lang="en-GB" sz="2800" baseline="-25000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AFCDF0BA-1D78-BA4D-A888-7AF2EC457089}"/>
              </a:ext>
            </a:extLst>
          </p:cNvPr>
          <p:cNvSpPr txBox="1"/>
          <p:nvPr/>
        </p:nvSpPr>
        <p:spPr bwMode="white">
          <a:xfrm flipH="1">
            <a:off x="6073131" y="3156389"/>
            <a:ext cx="89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s</a:t>
            </a:r>
            <a:r>
              <a:rPr lang="en-GB" sz="2800" baseline="-25000" dirty="0"/>
              <a:t>1</a:t>
            </a:r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DC733A55-6B17-1643-A87D-50E69B69BA70}"/>
              </a:ext>
            </a:extLst>
          </p:cNvPr>
          <p:cNvGraphicFramePr>
            <a:graphicFrameLocks noGrp="1"/>
          </p:cNvGraphicFramePr>
          <p:nvPr/>
        </p:nvGraphicFramePr>
        <p:xfrm>
          <a:off x="4677202" y="1124744"/>
          <a:ext cx="4155967" cy="204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1587441890"/>
                    </a:ext>
                  </a:extLst>
                </a:gridCol>
                <a:gridCol w="915608">
                  <a:extLst>
                    <a:ext uri="{9D8B030D-6E8A-4147-A177-3AD203B41FA5}">
                      <a16:colId xmlns:a16="http://schemas.microsoft.com/office/drawing/2014/main" val="1085452641"/>
                    </a:ext>
                  </a:extLst>
                </a:gridCol>
                <a:gridCol w="651493">
                  <a:extLst>
                    <a:ext uri="{9D8B030D-6E8A-4147-A177-3AD203B41FA5}">
                      <a16:colId xmlns:a16="http://schemas.microsoft.com/office/drawing/2014/main" val="2692216638"/>
                    </a:ext>
                  </a:extLst>
                </a:gridCol>
                <a:gridCol w="1220715">
                  <a:extLst>
                    <a:ext uri="{9D8B030D-6E8A-4147-A177-3AD203B41FA5}">
                      <a16:colId xmlns:a16="http://schemas.microsoft.com/office/drawing/2014/main" val="4243566977"/>
                    </a:ext>
                  </a:extLst>
                </a:gridCol>
              </a:tblGrid>
              <a:tr h="156821">
                <a:tc>
                  <a:txBody>
                    <a:bodyPr/>
                    <a:lstStyle/>
                    <a:p>
                      <a:endParaRPr lang="en-GB" sz="2000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baseline="0" dirty="0"/>
                        <a:t>v</a:t>
                      </a:r>
                      <a:r>
                        <a:rPr lang="en-GB" sz="2400" b="1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baseline="0" dirty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n-GB" sz="2400" b="1" baseline="-25000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GB" sz="2400" b="1" baseline="0" dirty="0">
                          <a:solidFill>
                            <a:srgbClr val="00B050"/>
                          </a:solidFill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46744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2000" b="0" dirty="0"/>
                        <a:t>Det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0549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2000" b="0"/>
                        <a:t>Noun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1.6E-6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351188"/>
                  </a:ext>
                </a:extLst>
              </a:tr>
              <a:tr h="166046">
                <a:tc>
                  <a:txBody>
                    <a:bodyPr/>
                    <a:lstStyle/>
                    <a:p>
                      <a:r>
                        <a:rPr lang="en-GB" sz="2000" b="0" dirty="0" err="1"/>
                        <a:t>PropNoun</a:t>
                      </a:r>
                      <a:endParaRPr lang="en-GB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400417"/>
                  </a:ext>
                </a:extLst>
              </a:tr>
              <a:tr h="199957">
                <a:tc>
                  <a:txBody>
                    <a:bodyPr/>
                    <a:lstStyle/>
                    <a:p>
                      <a:r>
                        <a:rPr lang="en-GB" sz="2000" b="0"/>
                        <a:t>Verb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4E-5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133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7EDD590-904C-4146-838B-F33AF32B3251}"/>
                  </a:ext>
                </a:extLst>
              </p:cNvPr>
              <p:cNvSpPr/>
              <p:nvPr/>
            </p:nvSpPr>
            <p:spPr>
              <a:xfrm>
                <a:off x="2287380" y="367512"/>
                <a:ext cx="6942482" cy="529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b="1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7EDD590-904C-4146-838B-F33AF32B3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80" y="367512"/>
                <a:ext cx="6942482" cy="529247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vrundet rektangel 32">
            <a:extLst>
              <a:ext uri="{FF2B5EF4-FFF2-40B4-BE49-F238E27FC236}">
                <a16:creationId xmlns:a16="http://schemas.microsoft.com/office/drawing/2014/main" id="{A2A8C08F-D121-7244-B4F7-0A75EF25D63D}"/>
              </a:ext>
            </a:extLst>
          </p:cNvPr>
          <p:cNvSpPr/>
          <p:nvPr/>
        </p:nvSpPr>
        <p:spPr bwMode="auto">
          <a:xfrm>
            <a:off x="2242265" y="269424"/>
            <a:ext cx="6256639" cy="63897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32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Viterbi-dekoding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356" y="1524000"/>
                <a:ext cx="6012140" cy="4531330"/>
              </a:xfrm>
            </p:spPr>
            <p:txBody>
              <a:bodyPr/>
              <a:lstStyle/>
              <a:p>
                <a:r>
                  <a:rPr lang="en-GB" dirty="0"/>
                  <a:t>Siste </a:t>
                </a:r>
                <a:r>
                  <a:rPr lang="en-GB" dirty="0" err="1"/>
                  <a:t>detalj</a:t>
                </a:r>
                <a:r>
                  <a:rPr lang="en-GB" dirty="0"/>
                  <a:t>: Viterbi-</a:t>
                </a:r>
                <a:r>
                  <a:rPr lang="en-GB" dirty="0" err="1"/>
                  <a:t>algorithme</a:t>
                </a:r>
                <a:r>
                  <a:rPr lang="en-GB" dirty="0"/>
                  <a:t> </a:t>
                </a:r>
                <a:r>
                  <a:rPr lang="en-GB" dirty="0" err="1"/>
                  <a:t>må</a:t>
                </a:r>
                <a:r>
                  <a:rPr lang="en-GB" dirty="0"/>
                  <a:t> </a:t>
                </a:r>
                <a:r>
                  <a:rPr lang="en-GB" dirty="0" err="1"/>
                  <a:t>også</a:t>
                </a:r>
                <a:r>
                  <a:rPr lang="en-GB" dirty="0"/>
                  <a:t> </a:t>
                </a:r>
                <a:r>
                  <a:rPr lang="en-GB" dirty="0" err="1"/>
                  <a:t>lagre</a:t>
                </a:r>
                <a:r>
                  <a:rPr lang="en-GB" dirty="0"/>
                  <a:t> </a:t>
                </a:r>
                <a:r>
                  <a:rPr lang="en-GB" dirty="0" err="1"/>
                  <a:t>såkalte</a:t>
                </a:r>
                <a:r>
                  <a:rPr lang="en-GB" dirty="0"/>
                  <a:t> </a:t>
                </a:r>
                <a:r>
                  <a:rPr lang="en-GB" b="1" dirty="0" err="1"/>
                  <a:t>backpointers</a:t>
                </a:r>
                <a:r>
                  <a:rPr lang="en-GB" dirty="0"/>
                  <a:t> </a:t>
                </a:r>
              </a:p>
              <a:p>
                <a:r>
                  <a:rPr lang="en-GB" dirty="0" err="1"/>
                  <a:t>Backpointer</a:t>
                </a:r>
                <a:r>
                  <a:rPr lang="en-GB" dirty="0"/>
                  <a:t> for </a:t>
                </a:r>
                <a:r>
                  <a:rPr lang="en-GB" dirty="0" err="1"/>
                  <a:t>v</a:t>
                </a:r>
                <a:r>
                  <a:rPr lang="en-GB" baseline="-25000" dirty="0" err="1"/>
                  <a:t>t</a:t>
                </a:r>
                <a:r>
                  <a:rPr lang="en-GB" dirty="0"/>
                  <a:t>(x) er </a:t>
                </a:r>
                <a:r>
                  <a:rPr lang="en-GB" dirty="0" err="1"/>
                  <a:t>tilstanden</a:t>
                </a:r>
                <a:r>
                  <a:rPr lang="en-GB" dirty="0"/>
                  <a:t> </a:t>
                </a:r>
                <a:r>
                  <a:rPr lang="en-GB" i="1" dirty="0"/>
                  <a:t>y </a:t>
                </a:r>
                <a:r>
                  <a:rPr lang="en-GB" dirty="0"/>
                  <a:t>i </a:t>
                </a:r>
                <a:r>
                  <a:rPr lang="en-GB" dirty="0" err="1"/>
                  <a:t>formelen</a:t>
                </a:r>
                <a:r>
                  <a:rPr lang="en-GB" dirty="0"/>
                  <a:t> vi </a:t>
                </a:r>
                <a:r>
                  <a:rPr lang="en-GB" dirty="0" err="1"/>
                  <a:t>nettopp</a:t>
                </a:r>
                <a:r>
                  <a:rPr lang="en-GB" dirty="0"/>
                  <a:t> har sett, </a:t>
                </a:r>
                <a:r>
                  <a:rPr lang="en-GB" dirty="0" err="1"/>
                  <a:t>dvs</a:t>
                </a:r>
                <a:r>
                  <a:rPr lang="en-GB" dirty="0"/>
                  <a:t>.  </a:t>
                </a:r>
              </a:p>
              <a:p>
                <a:pPr marL="0" indent="0">
                  <a:buNone/>
                </a:pPr>
                <a:endParaRPr lang="en-GB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1600" dirty="0"/>
              </a:p>
              <a:p>
                <a:pPr marL="474663" lvl="1" indent="0">
                  <a:buNone/>
                </a:pPr>
                <a:r>
                  <a:rPr lang="en-GB" dirty="0">
                    <a:sym typeface="Wingdings" pitchFamily="2" charset="2"/>
                  </a:rPr>
                  <a:t> </a:t>
                </a:r>
                <a:r>
                  <a:rPr lang="en-GB" dirty="0"/>
                  <a:t>Med </a:t>
                </a:r>
                <a:r>
                  <a:rPr lang="en-GB" dirty="0" err="1"/>
                  <a:t>disse</a:t>
                </a:r>
                <a:r>
                  <a:rPr lang="en-GB" dirty="0"/>
                  <a:t> </a:t>
                </a:r>
                <a:r>
                  <a:rPr lang="en-GB" dirty="0" err="1"/>
                  <a:t>backpointers</a:t>
                </a:r>
                <a:r>
                  <a:rPr lang="en-GB" dirty="0"/>
                  <a:t> </a:t>
                </a:r>
                <a:r>
                  <a:rPr lang="en-GB" dirty="0" err="1"/>
                  <a:t>kan</a:t>
                </a:r>
                <a:r>
                  <a:rPr lang="en-GB" dirty="0"/>
                  <a:t> vi </a:t>
                </a:r>
                <a:r>
                  <a:rPr lang="en-GB" dirty="0" err="1"/>
                  <a:t>lett</a:t>
                </a:r>
                <a:r>
                  <a:rPr lang="en-GB" dirty="0"/>
                  <a:t> </a:t>
                </a:r>
                <a:r>
                  <a:rPr lang="en-GB" dirty="0" err="1"/>
                  <a:t>ekstrahere</a:t>
                </a:r>
                <a:r>
                  <a:rPr lang="en-GB" dirty="0"/>
                  <a:t> de </a:t>
                </a:r>
                <a:r>
                  <a:rPr lang="en-GB" dirty="0" err="1"/>
                  <a:t>meste</a:t>
                </a:r>
                <a:r>
                  <a:rPr lang="en-GB" dirty="0"/>
                  <a:t> </a:t>
                </a:r>
                <a:r>
                  <a:rPr lang="en-GB" dirty="0" err="1"/>
                  <a:t>sannsynlige</a:t>
                </a:r>
                <a:r>
                  <a:rPr lang="en-GB" dirty="0"/>
                  <a:t> </a:t>
                </a:r>
                <a:r>
                  <a:rPr lang="en-GB" dirty="0" err="1"/>
                  <a:t>merkelappene</a:t>
                </a:r>
                <a:r>
                  <a:rPr lang="en-GB" dirty="0"/>
                  <a:t> </a:t>
                </a:r>
                <a:r>
                  <a:rPr lang="en-GB" dirty="0" err="1"/>
                  <a:t>når</a:t>
                </a:r>
                <a:r>
                  <a:rPr lang="en-GB" dirty="0"/>
                  <a:t> hele </a:t>
                </a:r>
                <a:r>
                  <a:rPr lang="en-GB" dirty="0" err="1"/>
                  <a:t>sekvensen</a:t>
                </a:r>
                <a:r>
                  <a:rPr lang="en-GB" dirty="0"/>
                  <a:t> er </a:t>
                </a:r>
                <a:r>
                  <a:rPr lang="en-GB" dirty="0" err="1"/>
                  <a:t>ferdig</a:t>
                </a:r>
                <a:r>
                  <a:rPr lang="en-GB" dirty="0"/>
                  <a:t> </a:t>
                </a:r>
                <a:r>
                  <a:rPr lang="en-GB" dirty="0" err="1"/>
                  <a:t>behandlet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356" y="1524000"/>
                <a:ext cx="6012140" cy="4531330"/>
              </a:xfrm>
              <a:blipFill>
                <a:blip r:embed="rId3"/>
                <a:stretch>
                  <a:fillRect l="-846" t="-1124" r="-42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34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 bwMode="auto">
          <a:xfrm>
            <a:off x="144836" y="5472988"/>
            <a:ext cx="1332708" cy="62932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5412" y="4521744"/>
            <a:ext cx="3020816" cy="1533586"/>
            <a:chOff x="3347212" y="5214582"/>
            <a:chExt cx="1602410" cy="1178403"/>
          </a:xfrm>
        </p:grpSpPr>
        <p:sp>
          <p:nvSpPr>
            <p:cNvPr id="7" name="Rectangle 6"/>
            <p:cNvSpPr/>
            <p:nvPr/>
          </p:nvSpPr>
          <p:spPr bwMode="auto">
            <a:xfrm>
              <a:off x="4468676" y="6033453"/>
              <a:ext cx="298050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92712" y="6012162"/>
              <a:ext cx="267734" cy="3595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592712" y="5214582"/>
              <a:ext cx="339403" cy="367574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485631" y="5235132"/>
              <a:ext cx="253838" cy="346363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3347212" y="5374833"/>
              <a:ext cx="214901" cy="163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3932115" y="5384044"/>
              <a:ext cx="536561" cy="14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758778" y="5398369"/>
              <a:ext cx="19084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719631" y="559713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612550" y="5602509"/>
              <a:ext cx="0" cy="3757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/>
          <p:cNvSpPr txBox="1"/>
          <p:nvPr/>
        </p:nvSpPr>
        <p:spPr bwMode="white">
          <a:xfrm>
            <a:off x="2331867" y="4480676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 err="1"/>
              <a:t>s</a:t>
            </a:r>
            <a:r>
              <a:rPr lang="en-GB" sz="2800" baseline="-25000" dirty="0" err="1"/>
              <a:t>t</a:t>
            </a:r>
            <a:endParaRPr lang="en-GB" sz="2800" baseline="-25000" dirty="0"/>
          </a:p>
        </p:txBody>
      </p:sp>
      <p:sp>
        <p:nvSpPr>
          <p:cNvPr id="17" name="TextBox 16"/>
          <p:cNvSpPr txBox="1"/>
          <p:nvPr/>
        </p:nvSpPr>
        <p:spPr bwMode="white">
          <a:xfrm>
            <a:off x="2337319" y="5472988"/>
            <a:ext cx="52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o</a:t>
            </a:r>
            <a:r>
              <a:rPr lang="en-GB" sz="2800" baseline="-25000"/>
              <a:t>t</a:t>
            </a:r>
            <a:endParaRPr lang="en-GB" sz="2800" baseline="-25000" dirty="0"/>
          </a:p>
        </p:txBody>
      </p:sp>
      <p:sp>
        <p:nvSpPr>
          <p:cNvPr id="18" name="TextBox 17"/>
          <p:cNvSpPr txBox="1"/>
          <p:nvPr/>
        </p:nvSpPr>
        <p:spPr bwMode="white">
          <a:xfrm flipH="1">
            <a:off x="645422" y="4462075"/>
            <a:ext cx="89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s</a:t>
            </a:r>
            <a:r>
              <a:rPr lang="en-GB" sz="2800" baseline="-25000" dirty="0"/>
              <a:t>t-1</a:t>
            </a:r>
          </a:p>
        </p:txBody>
      </p:sp>
      <p:sp>
        <p:nvSpPr>
          <p:cNvPr id="19" name="TextBox 18"/>
          <p:cNvSpPr txBox="1"/>
          <p:nvPr/>
        </p:nvSpPr>
        <p:spPr bwMode="white">
          <a:xfrm>
            <a:off x="159819" y="2045300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v</a:t>
            </a:r>
            <a:r>
              <a:rPr lang="en-GB" sz="1800" baseline="-25000"/>
              <a:t>t-1</a:t>
            </a:r>
            <a:r>
              <a:rPr lang="en-GB" sz="180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v</a:t>
            </a:r>
            <a:r>
              <a:rPr lang="en-GB" sz="1800" baseline="-25000"/>
              <a:t>t-1</a:t>
            </a:r>
            <a:r>
              <a:rPr lang="en-GB" sz="1800"/>
              <a:t>(2)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….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/>
              <a:t>v</a:t>
            </a:r>
            <a:r>
              <a:rPr lang="en-GB" sz="1800" baseline="-25000"/>
              <a:t>t-1</a:t>
            </a:r>
            <a:r>
              <a:rPr lang="en-GB" sz="1800"/>
              <a:t>(n)</a:t>
            </a:r>
          </a:p>
        </p:txBody>
      </p:sp>
      <p:sp>
        <p:nvSpPr>
          <p:cNvPr id="20" name="TextBox 19"/>
          <p:cNvSpPr txBox="1"/>
          <p:nvPr/>
        </p:nvSpPr>
        <p:spPr bwMode="white">
          <a:xfrm>
            <a:off x="605653" y="1412776"/>
            <a:ext cx="1044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r>
              <a:rPr lang="en-GB" sz="2800" baseline="0"/>
              <a:t>-1</a:t>
            </a:r>
            <a:endParaRPr lang="en-GB" sz="2800" baseline="0" dirty="0"/>
          </a:p>
        </p:txBody>
      </p:sp>
      <p:sp>
        <p:nvSpPr>
          <p:cNvPr id="21" name="TextBox 20"/>
          <p:cNvSpPr txBox="1"/>
          <p:nvPr/>
        </p:nvSpPr>
        <p:spPr bwMode="white">
          <a:xfrm>
            <a:off x="2274698" y="1391535"/>
            <a:ext cx="288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t</a:t>
            </a:r>
            <a:endParaRPr lang="en-GB" sz="2800" baseline="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44836" y="1967599"/>
            <a:ext cx="2665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757605" y="1967599"/>
            <a:ext cx="3740" cy="27237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 bwMode="white">
          <a:xfrm>
            <a:off x="1679762" y="2064608"/>
            <a:ext cx="14520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(1)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 err="1"/>
              <a:t>v</a:t>
            </a:r>
            <a:r>
              <a:rPr lang="en-GB" sz="1800" baseline="-25000" dirty="0" err="1"/>
              <a:t>t</a:t>
            </a:r>
            <a:r>
              <a:rPr lang="en-GB" sz="1800" dirty="0"/>
              <a:t>(x)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800" dirty="0"/>
              <a:t>….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59485" y="3126437"/>
            <a:ext cx="522284" cy="55907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680000" y="3405975"/>
            <a:ext cx="360040" cy="38306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26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Eksempel (fra boken)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35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6974358" cy="5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9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826318-89ED-6743-A48A-FE6D4B9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Kommentarer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FD3ED5-1796-E14F-B7AD-E1CB086F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Viterbi</a:t>
            </a:r>
            <a:r>
              <a:rPr lang="nb-NO" dirty="0"/>
              <a:t> basert på "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programming</a:t>
            </a:r>
            <a:r>
              <a:rPr lang="nb-NO" dirty="0"/>
              <a:t>"</a:t>
            </a:r>
          </a:p>
          <a:p>
            <a:pPr lvl="1"/>
            <a:r>
              <a:rPr lang="nb-NO" dirty="0"/>
              <a:t>= vi bryter ned en komplisert beregning i mindre små beregninger som "gjenbruker" hverandres resultater             (i vår tilfelle gjenbruker vi v</a:t>
            </a:r>
            <a:r>
              <a:rPr lang="nb-NO" baseline="-25000" dirty="0"/>
              <a:t>t-1</a:t>
            </a:r>
            <a:r>
              <a:rPr lang="nb-NO" dirty="0"/>
              <a:t> for å beregne </a:t>
            </a:r>
            <a:r>
              <a:rPr lang="nb-NO" dirty="0" err="1"/>
              <a:t>v</a:t>
            </a:r>
            <a:r>
              <a:rPr lang="nb-NO" baseline="-25000" dirty="0" err="1"/>
              <a:t>t</a:t>
            </a:r>
            <a:r>
              <a:rPr lang="nb-NO" dirty="0"/>
              <a:t>)</a:t>
            </a:r>
          </a:p>
          <a:p>
            <a:pPr lvl="1"/>
            <a:r>
              <a:rPr lang="nb-NO" i="1" dirty="0"/>
              <a:t>Edit </a:t>
            </a:r>
            <a:r>
              <a:rPr lang="nb-NO" i="1" dirty="0" err="1"/>
              <a:t>distance</a:t>
            </a:r>
            <a:r>
              <a:rPr lang="nb-NO" i="1" dirty="0"/>
              <a:t> </a:t>
            </a:r>
            <a:r>
              <a:rPr lang="nb-NO" dirty="0"/>
              <a:t>er et annet eksempel</a:t>
            </a:r>
          </a:p>
          <a:p>
            <a:r>
              <a:rPr lang="nb-NO" dirty="0" err="1"/>
              <a:t>Viterbi</a:t>
            </a:r>
            <a:r>
              <a:rPr lang="nb-NO" dirty="0"/>
              <a:t> likevel vanskelig å anvende på mer kompliserte NLP-oppgaver (slik som maskinoversettelse)</a:t>
            </a:r>
          </a:p>
          <a:p>
            <a:pPr lvl="1"/>
            <a:r>
              <a:rPr lang="nb-NO" dirty="0"/>
              <a:t> Long-range </a:t>
            </a:r>
            <a:r>
              <a:rPr lang="nb-NO" dirty="0" err="1"/>
              <a:t>dependencies</a:t>
            </a:r>
            <a:r>
              <a:rPr lang="nb-NO" dirty="0"/>
              <a:t>, stor antall mulig outputs</a:t>
            </a:r>
          </a:p>
          <a:p>
            <a:r>
              <a:rPr lang="nb-NO" dirty="0"/>
              <a:t>Det finnes mange andre dekoding-algoritmer, blant annet </a:t>
            </a:r>
            <a:r>
              <a:rPr lang="nb-NO" b="1" dirty="0"/>
              <a:t>beam </a:t>
            </a:r>
            <a:r>
              <a:rPr lang="nb-NO" b="1" dirty="0" err="1"/>
              <a:t>search</a:t>
            </a:r>
            <a:r>
              <a:rPr lang="nb-NO" b="1" dirty="0"/>
              <a:t> </a:t>
            </a:r>
            <a:r>
              <a:rPr lang="nb-NO" dirty="0"/>
              <a:t>(som fokuserer på en beam av </a:t>
            </a:r>
            <a:r>
              <a:rPr lang="nb-NO" i="1" dirty="0"/>
              <a:t>k</a:t>
            </a:r>
            <a:r>
              <a:rPr lang="nb-NO" dirty="0"/>
              <a:t> hypoteser)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B8E67E-B5E8-3041-B000-6C64D79AD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5747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73" y="443253"/>
            <a:ext cx="8424936" cy="729033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Oppsummering</a:t>
            </a:r>
          </a:p>
          <a:p>
            <a:endParaRPr lang="nb-NO" sz="3200" dirty="0"/>
          </a:p>
          <a:p>
            <a:endParaRPr lang="nb-NO" sz="3200" dirty="0"/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37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501689" y="1374104"/>
            <a:ext cx="54278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 err="1"/>
              <a:t>Sekvensmodeller</a:t>
            </a:r>
            <a:r>
              <a:rPr lang="en-GB" sz="2800" baseline="0" dirty="0"/>
              <a:t>, </a:t>
            </a:r>
            <a:r>
              <a:rPr lang="en-GB" sz="2800" baseline="0" dirty="0" err="1"/>
              <a:t>og</a:t>
            </a:r>
            <a:r>
              <a:rPr lang="en-GB" sz="2800" baseline="0" dirty="0"/>
              <a:t> </a:t>
            </a:r>
            <a:r>
              <a:rPr lang="en-GB" sz="2800" baseline="0" dirty="0" err="1"/>
              <a:t>mer</a:t>
            </a:r>
            <a:r>
              <a:rPr lang="en-GB" sz="2800" baseline="0" dirty="0"/>
              <a:t> </a:t>
            </a:r>
            <a:r>
              <a:rPr lang="en-GB" sz="2800" baseline="0" dirty="0" err="1"/>
              <a:t>spesielt</a:t>
            </a:r>
            <a:r>
              <a:rPr lang="en-GB" sz="2800" dirty="0"/>
              <a:t> </a:t>
            </a:r>
            <a:r>
              <a:rPr lang="en-GB" sz="2800" i="1" dirty="0"/>
              <a:t>Hidden Markov Models</a:t>
            </a:r>
            <a:endParaRPr lang="en-GB" sz="2800" i="1" baseline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6187" y="1301653"/>
            <a:ext cx="2340208" cy="1099008"/>
            <a:chOff x="6516216" y="2132856"/>
            <a:chExt cx="1589414" cy="664378"/>
          </a:xfrm>
        </p:grpSpPr>
        <p:sp>
          <p:nvSpPr>
            <p:cNvPr id="11" name="Oval 10"/>
            <p:cNvSpPr/>
            <p:nvPr/>
          </p:nvSpPr>
          <p:spPr bwMode="auto">
            <a:xfrm>
              <a:off x="6516216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1" idx="4"/>
            </p:cNvCxnSpPr>
            <p:nvPr/>
          </p:nvCxnSpPr>
          <p:spPr bwMode="auto">
            <a:xfrm>
              <a:off x="6648134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11" idx="6"/>
            </p:cNvCxnSpPr>
            <p:nvPr/>
          </p:nvCxnSpPr>
          <p:spPr bwMode="auto">
            <a:xfrm>
              <a:off x="6780052" y="2327791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7043888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175806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07724" y="2330447"/>
              <a:ext cx="263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 bwMode="white">
            <a:xfrm>
              <a:off x="7513105" y="2132856"/>
              <a:ext cx="439727" cy="32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baseline="0"/>
                <a:t>...</a:t>
              </a:r>
              <a:endParaRPr lang="en-GB" sz="1400" baseline="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41794" y="2212685"/>
              <a:ext cx="263836" cy="23021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974363" y="244289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6560189" y="2636912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87861" y="2640721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885767" y="2643760"/>
              <a:ext cx="175891" cy="15347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27646" y="2808995"/>
            <a:ext cx="7782273" cy="70788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463"/>
            <a:r>
              <a:rPr lang="en-GB" b="1" kern="0" dirty="0" err="1">
                <a:solidFill>
                  <a:schemeClr val="bg1"/>
                </a:solidFill>
              </a:rPr>
              <a:t>Modellering</a:t>
            </a:r>
            <a:r>
              <a:rPr lang="en-GB" kern="0" dirty="0">
                <a:solidFill>
                  <a:schemeClr val="bg1"/>
                </a:solidFill>
              </a:rPr>
              <a:t>: </a:t>
            </a:r>
            <a:r>
              <a:rPr lang="en-GB" kern="0" dirty="0" err="1">
                <a:solidFill>
                  <a:schemeClr val="bg1"/>
                </a:solidFill>
              </a:rPr>
              <a:t>hvordan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behandler</a:t>
            </a:r>
            <a:r>
              <a:rPr lang="en-GB" kern="0" dirty="0">
                <a:solidFill>
                  <a:schemeClr val="bg1"/>
                </a:solidFill>
              </a:rPr>
              <a:t> vi </a:t>
            </a:r>
            <a:r>
              <a:rPr lang="en-GB" kern="0" dirty="0" err="1">
                <a:solidFill>
                  <a:schemeClr val="bg1"/>
                </a:solidFill>
              </a:rPr>
              <a:t>problemer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som</a:t>
            </a:r>
            <a:r>
              <a:rPr lang="en-GB" kern="0" dirty="0">
                <a:solidFill>
                  <a:schemeClr val="bg1"/>
                </a:solidFill>
              </a:rPr>
              <a:t> tar </a:t>
            </a:r>
            <a:r>
              <a:rPr lang="en-GB" kern="0" dirty="0" err="1">
                <a:solidFill>
                  <a:schemeClr val="bg1"/>
                </a:solidFill>
              </a:rPr>
              <a:t>sekvensdata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som</a:t>
            </a:r>
            <a:r>
              <a:rPr lang="en-GB" kern="0" dirty="0">
                <a:solidFill>
                  <a:schemeClr val="bg1"/>
                </a:solidFill>
              </a:rPr>
              <a:t> input </a:t>
            </a:r>
            <a:r>
              <a:rPr lang="en-GB" kern="0" dirty="0" err="1">
                <a:solidFill>
                  <a:schemeClr val="bg1"/>
                </a:solidFill>
              </a:rPr>
              <a:t>og</a:t>
            </a:r>
            <a:r>
              <a:rPr lang="en-GB" kern="0" dirty="0">
                <a:solidFill>
                  <a:schemeClr val="bg1"/>
                </a:solidFill>
              </a:rPr>
              <a:t> output?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5C96EE2B-9717-7546-A972-7AEA6E073ED0}"/>
              </a:ext>
            </a:extLst>
          </p:cNvPr>
          <p:cNvGrpSpPr/>
          <p:nvPr/>
        </p:nvGrpSpPr>
        <p:grpSpPr>
          <a:xfrm>
            <a:off x="110948" y="3692457"/>
            <a:ext cx="4700764" cy="2996929"/>
            <a:chOff x="110948" y="3692457"/>
            <a:chExt cx="4700764" cy="2996929"/>
          </a:xfrm>
        </p:grpSpPr>
        <p:sp>
          <p:nvSpPr>
            <p:cNvPr id="66" name="Rectangle 7">
              <a:extLst>
                <a:ext uri="{FF2B5EF4-FFF2-40B4-BE49-F238E27FC236}">
                  <a16:creationId xmlns:a16="http://schemas.microsoft.com/office/drawing/2014/main" id="{EEAB60F8-036D-FC40-9312-F0D369C86417}"/>
                </a:ext>
              </a:extLst>
            </p:cNvPr>
            <p:cNvSpPr/>
            <p:nvPr/>
          </p:nvSpPr>
          <p:spPr bwMode="auto">
            <a:xfrm>
              <a:off x="110948" y="5837201"/>
              <a:ext cx="1424959" cy="852185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7" name="Group 61">
              <a:extLst>
                <a:ext uri="{FF2B5EF4-FFF2-40B4-BE49-F238E27FC236}">
                  <a16:creationId xmlns:a16="http://schemas.microsoft.com/office/drawing/2014/main" id="{53A9C78B-8571-4548-8A5F-A24AFC339A5C}"/>
                </a:ext>
              </a:extLst>
            </p:cNvPr>
            <p:cNvGrpSpPr/>
            <p:nvPr/>
          </p:nvGrpSpPr>
          <p:grpSpPr>
            <a:xfrm>
              <a:off x="166564" y="3805285"/>
              <a:ext cx="4645148" cy="2662703"/>
              <a:chOff x="166564" y="3805285"/>
              <a:chExt cx="4645148" cy="2662703"/>
            </a:xfrm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49F6299B-A056-5A4C-8FDF-0D663AEEF99D}"/>
                  </a:ext>
                </a:extLst>
              </p:cNvPr>
              <p:cNvSpPr/>
              <p:nvPr/>
            </p:nvSpPr>
            <p:spPr>
              <a:xfrm>
                <a:off x="166564" y="3805285"/>
                <a:ext cx="46451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63"/>
                <a:r>
                  <a:rPr lang="en-GB" b="1" kern="0" dirty="0" err="1"/>
                  <a:t>Dekoding</a:t>
                </a:r>
                <a:r>
                  <a:rPr lang="en-GB" kern="0" dirty="0"/>
                  <a:t>: </a:t>
                </a:r>
                <a:r>
                  <a:rPr lang="en-GB" kern="0" dirty="0" err="1"/>
                  <a:t>hvordan</a:t>
                </a:r>
                <a:r>
                  <a:rPr lang="en-GB" kern="0" dirty="0"/>
                  <a:t> </a:t>
                </a:r>
                <a:r>
                  <a:rPr lang="en-GB" kern="0" dirty="0" err="1"/>
                  <a:t>beregner</a:t>
                </a:r>
                <a:r>
                  <a:rPr lang="en-GB" kern="0" dirty="0"/>
                  <a:t> vi den </a:t>
                </a:r>
                <a:r>
                  <a:rPr lang="en-GB" kern="0" dirty="0" err="1"/>
                  <a:t>meste</a:t>
                </a:r>
                <a:r>
                  <a:rPr lang="en-GB" kern="0" dirty="0"/>
                  <a:t> </a:t>
                </a:r>
                <a:r>
                  <a:rPr lang="en-GB" kern="0" dirty="0" err="1"/>
                  <a:t>sannsynlige</a:t>
                </a:r>
                <a:r>
                  <a:rPr lang="en-GB" kern="0" dirty="0"/>
                  <a:t> </a:t>
                </a:r>
                <a:r>
                  <a:rPr lang="en-GB" kern="0" dirty="0" err="1"/>
                  <a:t>sekvensen</a:t>
                </a:r>
                <a:r>
                  <a:rPr lang="en-GB" kern="0" dirty="0"/>
                  <a:t>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labeller (</a:t>
                </a:r>
                <a:r>
                  <a:rPr lang="en-GB" kern="0" dirty="0" err="1"/>
                  <a:t>f.eks</a:t>
                </a:r>
                <a:r>
                  <a:rPr lang="en-GB" kern="0" dirty="0"/>
                  <a:t>. POS tags) </a:t>
                </a:r>
                <a:r>
                  <a:rPr lang="en-GB" kern="0" dirty="0" err="1"/>
                  <a:t>gitt</a:t>
                </a:r>
                <a:r>
                  <a:rPr lang="en-GB" kern="0" dirty="0"/>
                  <a:t> en </a:t>
                </a:r>
                <a:r>
                  <a:rPr lang="en-GB" kern="0" dirty="0" err="1"/>
                  <a:t>sekvens</a:t>
                </a:r>
                <a:r>
                  <a:rPr lang="en-GB" kern="0" dirty="0"/>
                  <a:t> </a:t>
                </a:r>
                <a:r>
                  <a:rPr lang="en-GB" kern="0" dirty="0" err="1"/>
                  <a:t>av</a:t>
                </a:r>
                <a:r>
                  <a:rPr lang="en-GB" kern="0" dirty="0"/>
                  <a:t> </a:t>
                </a:r>
                <a:r>
                  <a:rPr lang="en-GB" kern="0" dirty="0" err="1"/>
                  <a:t>observasjoner</a:t>
                </a:r>
                <a:r>
                  <a:rPr lang="en-GB" kern="0" dirty="0"/>
                  <a:t> (</a:t>
                </a:r>
                <a:r>
                  <a:rPr lang="en-GB" kern="0" dirty="0" err="1"/>
                  <a:t>f.eks</a:t>
                </a:r>
                <a:r>
                  <a:rPr lang="en-GB" kern="0" dirty="0"/>
                  <a:t>. </a:t>
                </a:r>
                <a:r>
                  <a:rPr lang="en-GB" kern="0" dirty="0" err="1"/>
                  <a:t>ord</a:t>
                </a:r>
                <a:r>
                  <a:rPr lang="en-GB" kern="0" dirty="0"/>
                  <a:t>)?</a:t>
                </a:r>
              </a:p>
            </p:txBody>
          </p:sp>
          <p:grpSp>
            <p:nvGrpSpPr>
              <p:cNvPr id="69" name="Group 24">
                <a:extLst>
                  <a:ext uri="{FF2B5EF4-FFF2-40B4-BE49-F238E27FC236}">
                    <a16:creationId xmlns:a16="http://schemas.microsoft.com/office/drawing/2014/main" id="{7CEAC702-D29F-FB42-AF82-A6B157D5443E}"/>
                  </a:ext>
                </a:extLst>
              </p:cNvPr>
              <p:cNvGrpSpPr/>
              <p:nvPr/>
            </p:nvGrpSpPr>
            <p:grpSpPr>
              <a:xfrm>
                <a:off x="314722" y="5225611"/>
                <a:ext cx="3122976" cy="1242377"/>
                <a:chOff x="2843808" y="2276872"/>
                <a:chExt cx="3122976" cy="1242377"/>
              </a:xfrm>
            </p:grpSpPr>
            <p:grpSp>
              <p:nvGrpSpPr>
                <p:cNvPr id="70" name="Group 25">
                  <a:extLst>
                    <a:ext uri="{FF2B5EF4-FFF2-40B4-BE49-F238E27FC236}">
                      <a16:creationId xmlns:a16="http://schemas.microsoft.com/office/drawing/2014/main" id="{D7E4C550-FB50-AF49-8031-B2F8B7CDC3BA}"/>
                    </a:ext>
                  </a:extLst>
                </p:cNvPr>
                <p:cNvGrpSpPr/>
                <p:nvPr/>
              </p:nvGrpSpPr>
              <p:grpSpPr>
                <a:xfrm>
                  <a:off x="3203847" y="2584997"/>
                  <a:ext cx="2762937" cy="504517"/>
                  <a:chOff x="6516216" y="2264826"/>
                  <a:chExt cx="2097690" cy="358070"/>
                </a:xfrm>
              </p:grpSpPr>
              <p:sp>
                <p:nvSpPr>
                  <p:cNvPr id="77" name="Oval 32">
                    <a:extLst>
                      <a:ext uri="{FF2B5EF4-FFF2-40B4-BE49-F238E27FC236}">
                        <a16:creationId xmlns:a16="http://schemas.microsoft.com/office/drawing/2014/main" id="{3844DCF2-0227-2740-B36A-58CC96F80C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16216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78" name="Straight Arrow Connector 33">
                    <a:extLst>
                      <a:ext uri="{FF2B5EF4-FFF2-40B4-BE49-F238E27FC236}">
                        <a16:creationId xmlns:a16="http://schemas.microsoft.com/office/drawing/2014/main" id="{6484C298-205B-6649-B510-28CCA24C99C9}"/>
                      </a:ext>
                    </a:extLst>
                  </p:cNvPr>
                  <p:cNvCxnSpPr>
                    <a:stCxn id="77" idx="4"/>
                  </p:cNvCxnSpPr>
                  <p:nvPr/>
                </p:nvCxnSpPr>
                <p:spPr bwMode="auto">
                  <a:xfrm>
                    <a:off x="6648134" y="2442895"/>
                    <a:ext cx="0" cy="18000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9" name="Straight Arrow Connector 34">
                    <a:extLst>
                      <a:ext uri="{FF2B5EF4-FFF2-40B4-BE49-F238E27FC236}">
                        <a16:creationId xmlns:a16="http://schemas.microsoft.com/office/drawing/2014/main" id="{C3B268F0-198F-1F46-824A-5A803C3B943F}"/>
                      </a:ext>
                    </a:extLst>
                  </p:cNvPr>
                  <p:cNvCxnSpPr>
                    <a:stCxn id="77" idx="6"/>
                  </p:cNvCxnSpPr>
                  <p:nvPr/>
                </p:nvCxnSpPr>
                <p:spPr bwMode="auto">
                  <a:xfrm>
                    <a:off x="6780052" y="2385342"/>
                    <a:ext cx="228197" cy="304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0" name="Oval 35">
                    <a:extLst>
                      <a:ext uri="{FF2B5EF4-FFF2-40B4-BE49-F238E27FC236}">
                        <a16:creationId xmlns:a16="http://schemas.microsoft.com/office/drawing/2014/main" id="{1A86CD35-E109-FD45-AF2E-39AA1A270E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3888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81" name="Straight Arrow Connector 36">
                    <a:extLst>
                      <a:ext uri="{FF2B5EF4-FFF2-40B4-BE49-F238E27FC236}">
                        <a16:creationId xmlns:a16="http://schemas.microsoft.com/office/drawing/2014/main" id="{54471D11-D605-EA4B-8C98-BF62834D76C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175806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" name="Straight Arrow Connector 37">
                    <a:extLst>
                      <a:ext uri="{FF2B5EF4-FFF2-40B4-BE49-F238E27FC236}">
                        <a16:creationId xmlns:a16="http://schemas.microsoft.com/office/drawing/2014/main" id="{8B0BF616-5A93-804C-9AC9-E0E94A52F19D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7336951" y="2385342"/>
                    <a:ext cx="504843" cy="2657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3" name="TextBox 38">
                    <a:extLst>
                      <a:ext uri="{FF2B5EF4-FFF2-40B4-BE49-F238E27FC236}">
                        <a16:creationId xmlns:a16="http://schemas.microsoft.com/office/drawing/2014/main" id="{E7EA61A9-07E9-7C4C-8FB1-AA5E5328BD60}"/>
                      </a:ext>
                    </a:extLst>
                  </p:cNvPr>
                  <p:cNvSpPr txBox="1"/>
                  <p:nvPr/>
                </p:nvSpPr>
                <p:spPr bwMode="white">
                  <a:xfrm>
                    <a:off x="8174179" y="2264826"/>
                    <a:ext cx="439727" cy="3279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1400" baseline="0"/>
                      <a:t>...</a:t>
                    </a:r>
                    <a:endParaRPr lang="en-GB" sz="1400" baseline="0" dirty="0"/>
                  </a:p>
                </p:txBody>
              </p:sp>
              <p:sp>
                <p:nvSpPr>
                  <p:cNvPr id="84" name="Oval 39">
                    <a:extLst>
                      <a:ext uri="{FF2B5EF4-FFF2-40B4-BE49-F238E27FC236}">
                        <a16:creationId xmlns:a16="http://schemas.microsoft.com/office/drawing/2014/main" id="{925006DD-0E37-5244-BB44-EF713A994D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41794" y="2332630"/>
                    <a:ext cx="263836" cy="11026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85" name="Straight Arrow Connector 40">
                    <a:extLst>
                      <a:ext uri="{FF2B5EF4-FFF2-40B4-BE49-F238E27FC236}">
                        <a16:creationId xmlns:a16="http://schemas.microsoft.com/office/drawing/2014/main" id="{6C1091FF-F38C-9043-BF42-D843462C18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74363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71" name="TextBox 26">
                  <a:extLst>
                    <a:ext uri="{FF2B5EF4-FFF2-40B4-BE49-F238E27FC236}">
                      <a16:creationId xmlns:a16="http://schemas.microsoft.com/office/drawing/2014/main" id="{E0251763-C45A-8642-91DB-3BD3C5FCDDD1}"/>
                    </a:ext>
                  </a:extLst>
                </p:cNvPr>
                <p:cNvSpPr txBox="1"/>
                <p:nvPr/>
              </p:nvSpPr>
              <p:spPr bwMode="white">
                <a:xfrm>
                  <a:off x="2843808" y="3119139"/>
                  <a:ext cx="1008112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Kurset</a:t>
                  </a:r>
                  <a:endParaRPr lang="en-GB" baseline="0" dirty="0"/>
                </a:p>
              </p:txBody>
            </p:sp>
            <p:sp>
              <p:nvSpPr>
                <p:cNvPr id="72" name="TextBox 27">
                  <a:extLst>
                    <a:ext uri="{FF2B5EF4-FFF2-40B4-BE49-F238E27FC236}">
                      <a16:creationId xmlns:a16="http://schemas.microsoft.com/office/drawing/2014/main" id="{F6349D24-887D-5441-8663-C84F93669B5E}"/>
                    </a:ext>
                  </a:extLst>
                </p:cNvPr>
                <p:cNvSpPr txBox="1"/>
                <p:nvPr/>
              </p:nvSpPr>
              <p:spPr bwMode="white">
                <a:xfrm>
                  <a:off x="3916066" y="3114306"/>
                  <a:ext cx="439910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er</a:t>
                  </a:r>
                  <a:endParaRPr lang="en-GB" baseline="0" dirty="0"/>
                </a:p>
              </p:txBody>
            </p:sp>
            <p:sp>
              <p:nvSpPr>
                <p:cNvPr id="73" name="TextBox 28">
                  <a:extLst>
                    <a:ext uri="{FF2B5EF4-FFF2-40B4-BE49-F238E27FC236}">
                      <a16:creationId xmlns:a16="http://schemas.microsoft.com/office/drawing/2014/main" id="{925141AD-4C4C-E548-B610-E697ED7AF887}"/>
                    </a:ext>
                  </a:extLst>
                </p:cNvPr>
                <p:cNvSpPr txBox="1"/>
                <p:nvPr/>
              </p:nvSpPr>
              <p:spPr bwMode="white">
                <a:xfrm>
                  <a:off x="4420122" y="3110090"/>
                  <a:ext cx="1520676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interessant</a:t>
                  </a:r>
                  <a:endParaRPr lang="en-GB" baseline="0" dirty="0"/>
                </a:p>
              </p:txBody>
            </p:sp>
            <p:sp>
              <p:nvSpPr>
                <p:cNvPr id="74" name="TextBox 29">
                  <a:extLst>
                    <a:ext uri="{FF2B5EF4-FFF2-40B4-BE49-F238E27FC236}">
                      <a16:creationId xmlns:a16="http://schemas.microsoft.com/office/drawing/2014/main" id="{B86CA39D-BAB9-B347-A56F-2C50216C8516}"/>
                    </a:ext>
                  </a:extLst>
                </p:cNvPr>
                <p:cNvSpPr txBox="1"/>
                <p:nvPr/>
              </p:nvSpPr>
              <p:spPr bwMode="white">
                <a:xfrm>
                  <a:off x="3204283" y="2276872"/>
                  <a:ext cx="42449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400" baseline="0">
                      <a:solidFill>
                        <a:schemeClr val="accent2"/>
                      </a:solidFill>
                    </a:rPr>
                    <a:t>?</a:t>
                  </a:r>
                  <a:endParaRPr lang="en-GB" sz="2400" baseline="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5" name="TextBox 30">
                  <a:extLst>
                    <a:ext uri="{FF2B5EF4-FFF2-40B4-BE49-F238E27FC236}">
                      <a16:creationId xmlns:a16="http://schemas.microsoft.com/office/drawing/2014/main" id="{31898D0A-2BCF-BB40-A9E4-386438837258}"/>
                    </a:ext>
                  </a:extLst>
                </p:cNvPr>
                <p:cNvSpPr txBox="1"/>
                <p:nvPr/>
              </p:nvSpPr>
              <p:spPr bwMode="white">
                <a:xfrm>
                  <a:off x="3885657" y="2297434"/>
                  <a:ext cx="42449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400" baseline="0">
                      <a:solidFill>
                        <a:schemeClr val="accent2"/>
                      </a:solidFill>
                    </a:rPr>
                    <a:t>?</a:t>
                  </a:r>
                  <a:endParaRPr lang="en-GB" sz="2400" baseline="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TextBox 31">
                  <a:extLst>
                    <a:ext uri="{FF2B5EF4-FFF2-40B4-BE49-F238E27FC236}">
                      <a16:creationId xmlns:a16="http://schemas.microsoft.com/office/drawing/2014/main" id="{43FB5AB4-1093-3348-8C84-5E3F57D0A721}"/>
                    </a:ext>
                  </a:extLst>
                </p:cNvPr>
                <p:cNvSpPr txBox="1"/>
                <p:nvPr/>
              </p:nvSpPr>
              <p:spPr bwMode="white">
                <a:xfrm>
                  <a:off x="4939589" y="2297434"/>
                  <a:ext cx="42449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400" baseline="0">
                      <a:solidFill>
                        <a:schemeClr val="accent2"/>
                      </a:solidFill>
                    </a:rPr>
                    <a:t>?</a:t>
                  </a:r>
                  <a:endParaRPr lang="en-GB" sz="2400" baseline="0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049D524-B3C9-1649-9C05-CC41A02C4009}"/>
                </a:ext>
              </a:extLst>
            </p:cNvPr>
            <p:cNvSpPr/>
            <p:nvPr/>
          </p:nvSpPr>
          <p:spPr bwMode="auto">
            <a:xfrm>
              <a:off x="127646" y="3692457"/>
              <a:ext cx="4608183" cy="299692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85DD846E-C80E-8B4B-8B8D-FDB1A0E73846}"/>
              </a:ext>
            </a:extLst>
          </p:cNvPr>
          <p:cNvGrpSpPr/>
          <p:nvPr/>
        </p:nvGrpSpPr>
        <p:grpSpPr>
          <a:xfrm>
            <a:off x="4761380" y="3655125"/>
            <a:ext cx="3962997" cy="2996929"/>
            <a:chOff x="4761380" y="3655125"/>
            <a:chExt cx="3962997" cy="2996929"/>
          </a:xfrm>
        </p:grpSpPr>
        <p:grpSp>
          <p:nvGrpSpPr>
            <p:cNvPr id="89" name="Group 62">
              <a:extLst>
                <a:ext uri="{FF2B5EF4-FFF2-40B4-BE49-F238E27FC236}">
                  <a16:creationId xmlns:a16="http://schemas.microsoft.com/office/drawing/2014/main" id="{C6FB6A3B-4291-CD44-A0E1-D59FDA9614A8}"/>
                </a:ext>
              </a:extLst>
            </p:cNvPr>
            <p:cNvGrpSpPr/>
            <p:nvPr/>
          </p:nvGrpSpPr>
          <p:grpSpPr>
            <a:xfrm>
              <a:off x="4761380" y="3805659"/>
              <a:ext cx="3962997" cy="2637768"/>
              <a:chOff x="4761380" y="3805659"/>
              <a:chExt cx="3962997" cy="2637768"/>
            </a:xfrm>
          </p:grpSpPr>
          <p:grpSp>
            <p:nvGrpSpPr>
              <p:cNvPr id="90" name="Group 42">
                <a:extLst>
                  <a:ext uri="{FF2B5EF4-FFF2-40B4-BE49-F238E27FC236}">
                    <a16:creationId xmlns:a16="http://schemas.microsoft.com/office/drawing/2014/main" id="{F49074DA-FD91-6F42-9304-9DCF2FCED5BE}"/>
                  </a:ext>
                </a:extLst>
              </p:cNvPr>
              <p:cNvGrpSpPr/>
              <p:nvPr/>
            </p:nvGrpSpPr>
            <p:grpSpPr>
              <a:xfrm>
                <a:off x="5230711" y="5298684"/>
                <a:ext cx="3122976" cy="1144743"/>
                <a:chOff x="2843808" y="2374506"/>
                <a:chExt cx="3122976" cy="1144743"/>
              </a:xfrm>
            </p:grpSpPr>
            <p:grpSp>
              <p:nvGrpSpPr>
                <p:cNvPr id="92" name="Group 45">
                  <a:extLst>
                    <a:ext uri="{FF2B5EF4-FFF2-40B4-BE49-F238E27FC236}">
                      <a16:creationId xmlns:a16="http://schemas.microsoft.com/office/drawing/2014/main" id="{CACBC43F-C030-7740-836A-5F9A9FB4752D}"/>
                    </a:ext>
                  </a:extLst>
                </p:cNvPr>
                <p:cNvGrpSpPr/>
                <p:nvPr/>
              </p:nvGrpSpPr>
              <p:grpSpPr>
                <a:xfrm>
                  <a:off x="3203847" y="2584997"/>
                  <a:ext cx="2762937" cy="504517"/>
                  <a:chOff x="6516216" y="2264826"/>
                  <a:chExt cx="2097690" cy="358070"/>
                </a:xfrm>
              </p:grpSpPr>
              <p:sp>
                <p:nvSpPr>
                  <p:cNvPr id="99" name="Oval 52">
                    <a:extLst>
                      <a:ext uri="{FF2B5EF4-FFF2-40B4-BE49-F238E27FC236}">
                        <a16:creationId xmlns:a16="http://schemas.microsoft.com/office/drawing/2014/main" id="{C2E3D320-F055-2640-95A4-8EC598E9D3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16216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00" name="Straight Arrow Connector 53">
                    <a:extLst>
                      <a:ext uri="{FF2B5EF4-FFF2-40B4-BE49-F238E27FC236}">
                        <a16:creationId xmlns:a16="http://schemas.microsoft.com/office/drawing/2014/main" id="{D269B17A-AE29-B747-9B75-C8F710D207F2}"/>
                      </a:ext>
                    </a:extLst>
                  </p:cNvPr>
                  <p:cNvCxnSpPr>
                    <a:stCxn id="99" idx="4"/>
                  </p:cNvCxnSpPr>
                  <p:nvPr/>
                </p:nvCxnSpPr>
                <p:spPr bwMode="auto">
                  <a:xfrm>
                    <a:off x="6648134" y="2442895"/>
                    <a:ext cx="0" cy="18000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1" name="Straight Arrow Connector 54">
                    <a:extLst>
                      <a:ext uri="{FF2B5EF4-FFF2-40B4-BE49-F238E27FC236}">
                        <a16:creationId xmlns:a16="http://schemas.microsoft.com/office/drawing/2014/main" id="{3ED6858A-2C57-2D41-82B9-31B55B951C43}"/>
                      </a:ext>
                    </a:extLst>
                  </p:cNvPr>
                  <p:cNvCxnSpPr>
                    <a:stCxn id="99" idx="6"/>
                  </p:cNvCxnSpPr>
                  <p:nvPr/>
                </p:nvCxnSpPr>
                <p:spPr bwMode="auto">
                  <a:xfrm>
                    <a:off x="6780052" y="2385342"/>
                    <a:ext cx="228197" cy="304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2" name="Oval 55">
                    <a:extLst>
                      <a:ext uri="{FF2B5EF4-FFF2-40B4-BE49-F238E27FC236}">
                        <a16:creationId xmlns:a16="http://schemas.microsoft.com/office/drawing/2014/main" id="{8E84B15C-7F32-7648-BC04-EF7861EB89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43888" y="2327790"/>
                    <a:ext cx="263836" cy="11510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03" name="Straight Arrow Connector 56">
                    <a:extLst>
                      <a:ext uri="{FF2B5EF4-FFF2-40B4-BE49-F238E27FC236}">
                        <a16:creationId xmlns:a16="http://schemas.microsoft.com/office/drawing/2014/main" id="{AF7BBA55-8C89-F842-B814-88C4231241F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175806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4" name="Straight Arrow Connector 57">
                    <a:extLst>
                      <a:ext uri="{FF2B5EF4-FFF2-40B4-BE49-F238E27FC236}">
                        <a16:creationId xmlns:a16="http://schemas.microsoft.com/office/drawing/2014/main" id="{161B224E-BED4-6D4A-B973-3429DEEBF778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7336951" y="2385342"/>
                    <a:ext cx="504843" cy="2657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05" name="TextBox 58">
                    <a:extLst>
                      <a:ext uri="{FF2B5EF4-FFF2-40B4-BE49-F238E27FC236}">
                        <a16:creationId xmlns:a16="http://schemas.microsoft.com/office/drawing/2014/main" id="{CAC7690D-6925-9543-A5DB-831EB9DC33E5}"/>
                      </a:ext>
                    </a:extLst>
                  </p:cNvPr>
                  <p:cNvSpPr txBox="1"/>
                  <p:nvPr/>
                </p:nvSpPr>
                <p:spPr bwMode="white">
                  <a:xfrm>
                    <a:off x="8174179" y="2264826"/>
                    <a:ext cx="439727" cy="3279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1400" baseline="0"/>
                      <a:t>...</a:t>
                    </a:r>
                    <a:endParaRPr lang="en-GB" sz="1400" baseline="0" dirty="0"/>
                  </a:p>
                </p:txBody>
              </p:sp>
              <p:sp>
                <p:nvSpPr>
                  <p:cNvPr id="106" name="Oval 59">
                    <a:extLst>
                      <a:ext uri="{FF2B5EF4-FFF2-40B4-BE49-F238E27FC236}">
                        <a16:creationId xmlns:a16="http://schemas.microsoft.com/office/drawing/2014/main" id="{EE7C3468-116F-4244-BD61-05FC86D78B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41794" y="2332630"/>
                    <a:ext cx="263836" cy="110265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107" name="Straight Arrow Connector 60">
                    <a:extLst>
                      <a:ext uri="{FF2B5EF4-FFF2-40B4-BE49-F238E27FC236}">
                        <a16:creationId xmlns:a16="http://schemas.microsoft.com/office/drawing/2014/main" id="{B2C82DC3-9AB9-DB4C-A1D5-007FF3582D2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7974363" y="2442896"/>
                    <a:ext cx="0" cy="180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93" name="TextBox 46">
                  <a:extLst>
                    <a:ext uri="{FF2B5EF4-FFF2-40B4-BE49-F238E27FC236}">
                      <a16:creationId xmlns:a16="http://schemas.microsoft.com/office/drawing/2014/main" id="{8F1BA5CB-FF26-784E-888A-F59FF00659CD}"/>
                    </a:ext>
                  </a:extLst>
                </p:cNvPr>
                <p:cNvSpPr txBox="1"/>
                <p:nvPr/>
              </p:nvSpPr>
              <p:spPr bwMode="white">
                <a:xfrm>
                  <a:off x="2843808" y="3119139"/>
                  <a:ext cx="1008112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Kurset</a:t>
                  </a:r>
                  <a:endParaRPr lang="en-GB" baseline="0" dirty="0"/>
                </a:p>
              </p:txBody>
            </p:sp>
            <p:sp>
              <p:nvSpPr>
                <p:cNvPr id="94" name="TextBox 47">
                  <a:extLst>
                    <a:ext uri="{FF2B5EF4-FFF2-40B4-BE49-F238E27FC236}">
                      <a16:creationId xmlns:a16="http://schemas.microsoft.com/office/drawing/2014/main" id="{B1A9A556-1890-0544-960C-0E5826D140E7}"/>
                    </a:ext>
                  </a:extLst>
                </p:cNvPr>
                <p:cNvSpPr txBox="1"/>
                <p:nvPr/>
              </p:nvSpPr>
              <p:spPr bwMode="white">
                <a:xfrm>
                  <a:off x="3916066" y="3114306"/>
                  <a:ext cx="439910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er</a:t>
                  </a:r>
                  <a:endParaRPr lang="en-GB" baseline="0" dirty="0"/>
                </a:p>
              </p:txBody>
            </p:sp>
            <p:sp>
              <p:nvSpPr>
                <p:cNvPr id="95" name="TextBox 48">
                  <a:extLst>
                    <a:ext uri="{FF2B5EF4-FFF2-40B4-BE49-F238E27FC236}">
                      <a16:creationId xmlns:a16="http://schemas.microsoft.com/office/drawing/2014/main" id="{9B1CC8CC-CF13-C645-8300-C92030282AA5}"/>
                    </a:ext>
                  </a:extLst>
                </p:cNvPr>
                <p:cNvSpPr txBox="1"/>
                <p:nvPr/>
              </p:nvSpPr>
              <p:spPr bwMode="white">
                <a:xfrm>
                  <a:off x="4420122" y="3110090"/>
                  <a:ext cx="1520676" cy="4001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aseline="0"/>
                    <a:t>interessant</a:t>
                  </a:r>
                  <a:endParaRPr lang="en-GB" baseline="0" dirty="0"/>
                </a:p>
              </p:txBody>
            </p:sp>
            <p:sp>
              <p:nvSpPr>
                <p:cNvPr id="96" name="TextBox 49">
                  <a:extLst>
                    <a:ext uri="{FF2B5EF4-FFF2-40B4-BE49-F238E27FC236}">
                      <a16:creationId xmlns:a16="http://schemas.microsoft.com/office/drawing/2014/main" id="{4BF87D6C-B0F6-1A4A-9E18-8884E7B2AF5F}"/>
                    </a:ext>
                  </a:extLst>
                </p:cNvPr>
                <p:cNvSpPr txBox="1"/>
                <p:nvPr/>
              </p:nvSpPr>
              <p:spPr bwMode="white">
                <a:xfrm>
                  <a:off x="2911580" y="2374506"/>
                  <a:ext cx="102726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800" baseline="0">
                      <a:solidFill>
                        <a:schemeClr val="bg1"/>
                      </a:solidFill>
                    </a:rPr>
                    <a:t>NOUN</a:t>
                  </a:r>
                  <a:endParaRPr lang="en-GB" sz="1800" baseline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TextBox 50">
                  <a:extLst>
                    <a:ext uri="{FF2B5EF4-FFF2-40B4-BE49-F238E27FC236}">
                      <a16:creationId xmlns:a16="http://schemas.microsoft.com/office/drawing/2014/main" id="{10F0AC9B-BB63-D840-90E6-6F6D15AF2A43}"/>
                    </a:ext>
                  </a:extLst>
                </p:cNvPr>
                <p:cNvSpPr txBox="1"/>
                <p:nvPr/>
              </p:nvSpPr>
              <p:spPr bwMode="white">
                <a:xfrm>
                  <a:off x="3722816" y="2374506"/>
                  <a:ext cx="973865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800" baseline="0">
                      <a:solidFill>
                        <a:schemeClr val="bg1"/>
                      </a:solidFill>
                    </a:rPr>
                    <a:t>VERB</a:t>
                  </a:r>
                  <a:endParaRPr lang="en-GB" sz="1800" baseline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TextBox 51">
                  <a:extLst>
                    <a:ext uri="{FF2B5EF4-FFF2-40B4-BE49-F238E27FC236}">
                      <a16:creationId xmlns:a16="http://schemas.microsoft.com/office/drawing/2014/main" id="{E1E96E70-2C00-BA4B-8208-DDB90CE4CEEA}"/>
                    </a:ext>
                  </a:extLst>
                </p:cNvPr>
                <p:cNvSpPr txBox="1"/>
                <p:nvPr/>
              </p:nvSpPr>
              <p:spPr bwMode="white">
                <a:xfrm>
                  <a:off x="4821872" y="2374506"/>
                  <a:ext cx="70114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800" baseline="0">
                      <a:solidFill>
                        <a:schemeClr val="bg1"/>
                      </a:solidFill>
                    </a:rPr>
                    <a:t>ADJ</a:t>
                  </a:r>
                  <a:endParaRPr lang="en-GB" sz="1800" baseline="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1" name="Rectangle 6">
                <a:extLst>
                  <a:ext uri="{FF2B5EF4-FFF2-40B4-BE49-F238E27FC236}">
                    <a16:creationId xmlns:a16="http://schemas.microsoft.com/office/drawing/2014/main" id="{3C182743-6F54-D843-96A7-9816BBB11106}"/>
                  </a:ext>
                </a:extLst>
              </p:cNvPr>
              <p:cNvSpPr/>
              <p:nvPr/>
            </p:nvSpPr>
            <p:spPr>
              <a:xfrm>
                <a:off x="4761380" y="3805659"/>
                <a:ext cx="396299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4663" lvl="1"/>
                <a:r>
                  <a:rPr lang="en-GB" b="1" kern="0" dirty="0">
                    <a:solidFill>
                      <a:srgbClr val="00B050"/>
                    </a:solidFill>
                  </a:rPr>
                  <a:t>NESTE UKE: </a:t>
                </a:r>
              </a:p>
              <a:p>
                <a:pPr marL="474663" lvl="1"/>
                <a:r>
                  <a:rPr lang="en-GB" b="1" kern="0" dirty="0" err="1"/>
                  <a:t>Læring</a:t>
                </a:r>
                <a:r>
                  <a:rPr lang="en-GB" kern="0" dirty="0"/>
                  <a:t>: </a:t>
                </a:r>
                <a:r>
                  <a:rPr lang="en-GB" kern="0" dirty="0" err="1"/>
                  <a:t>Hvordan</a:t>
                </a:r>
                <a:r>
                  <a:rPr lang="en-GB" kern="0" dirty="0"/>
                  <a:t> </a:t>
                </a:r>
                <a:r>
                  <a:rPr lang="en-GB" kern="0" dirty="0" err="1"/>
                  <a:t>estimerer</a:t>
                </a:r>
                <a:r>
                  <a:rPr lang="en-GB" kern="0" dirty="0"/>
                  <a:t> vi </a:t>
                </a:r>
                <a:r>
                  <a:rPr lang="en-GB" kern="0" dirty="0" err="1"/>
                  <a:t>parametrene</a:t>
                </a:r>
                <a:r>
                  <a:rPr lang="en-GB" kern="0" dirty="0"/>
                  <a:t> i HMMs </a:t>
                </a:r>
                <a:r>
                  <a:rPr lang="en-GB" kern="0" dirty="0" err="1"/>
                  <a:t>fra</a:t>
                </a:r>
                <a:r>
                  <a:rPr lang="en-GB" kern="0" dirty="0"/>
                  <a:t> (</a:t>
                </a:r>
                <a:r>
                  <a:rPr lang="en-GB" kern="0" dirty="0" err="1"/>
                  <a:t>markerte</a:t>
                </a:r>
                <a:r>
                  <a:rPr lang="en-GB" kern="0" dirty="0"/>
                  <a:t>) data?</a:t>
                </a:r>
              </a:p>
            </p:txBody>
          </p:sp>
        </p:grp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7D2FD0DD-18FD-4A49-B4A0-5C42FC25C102}"/>
                </a:ext>
              </a:extLst>
            </p:cNvPr>
            <p:cNvSpPr/>
            <p:nvPr/>
          </p:nvSpPr>
          <p:spPr bwMode="auto">
            <a:xfrm>
              <a:off x="4984779" y="3655125"/>
              <a:ext cx="3566873" cy="299692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2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3450A3-9FF7-1049-B17F-39FA800B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B2F6DE6-51BA-314D-8A3B-84D603D29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D4DA3E2-DBFF-ED43-8BB0-B4C81FBC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1570688"/>
            <a:ext cx="8783960" cy="38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6236C2-1DDA-3745-BF1F-6D979E70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28916D-918F-9A4D-BB5B-0A73FB537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5F603BB-6384-8347-A425-0D386ED0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988840"/>
            <a:ext cx="8460432" cy="30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9E37B6-8F7A-DD41-AEB7-B340077B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456EF2-E112-EB41-A492-0F1DCBBFEE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44FF19D-74D7-144D-AAE9-E5DADC87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81528"/>
            <a:ext cx="8640960" cy="30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3AAB7D-548D-6D4F-823A-7EBA5823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43B4C5-7D15-E24A-9C26-0C6261789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55290E6-B064-7E4D-842C-08A1BEF8C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867625"/>
            <a:ext cx="8748464" cy="31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2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31CC6E-0146-2341-87DB-F3F5B4A0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223AE2-0077-8F41-8D1E-832E968DF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8174E0-138B-7B4B-8A39-9275AA59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6" y="1700808"/>
            <a:ext cx="8892480" cy="26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D163F5-90BB-5748-BD85-50307C33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Midtveisevaluering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15473A6-4A21-1C4D-8E1C-8FD5BC39B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EA33395-1890-F945-AA74-880A22DC4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3" y="1800914"/>
            <a:ext cx="8892480" cy="2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46724"/>
      </p:ext>
    </p:extLst>
  </p:cSld>
  <p:clrMapOvr>
    <a:masterClrMapping/>
  </p:clrMapOvr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48379</TotalTime>
  <Words>2250</Words>
  <Application>Microsoft Macintosh PowerPoint</Application>
  <PresentationFormat>Skjermfremvisning (4:3)</PresentationFormat>
  <Paragraphs>772</Paragraphs>
  <Slides>37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2" baseType="lpstr">
      <vt:lpstr>Arial</vt:lpstr>
      <vt:lpstr>Cambria Math</vt:lpstr>
      <vt:lpstr>Palatino</vt:lpstr>
      <vt:lpstr>Times New Roman</vt:lpstr>
      <vt:lpstr>mal-2010</vt:lpstr>
      <vt:lpstr>Modellering av sekvenser</vt:lpstr>
      <vt:lpstr>PowerPoint-presentasjon</vt:lpstr>
      <vt:lpstr>Midtveisevaluering</vt:lpstr>
      <vt:lpstr>Midtveisevaluering</vt:lpstr>
      <vt:lpstr>Midtveisevaluering</vt:lpstr>
      <vt:lpstr>Midtveisevaluering</vt:lpstr>
      <vt:lpstr>Midtveisevaluering</vt:lpstr>
      <vt:lpstr>Midtveisevaluering</vt:lpstr>
      <vt:lpstr>Midtveisevaluering</vt:lpstr>
      <vt:lpstr>Midtveisevaluering</vt:lpstr>
      <vt:lpstr>PowerPoint-presentasjon</vt:lpstr>
      <vt:lpstr>Modellering av sekvenser</vt:lpstr>
      <vt:lpstr>Eksempel: Tagging av ordklasser</vt:lpstr>
      <vt:lpstr>Eksempel: Gjenkjenning av navngitte entiteter (named entity recognition)</vt:lpstr>
      <vt:lpstr>Spørsmål</vt:lpstr>
      <vt:lpstr>Eksempel: talegjenkjenning</vt:lpstr>
      <vt:lpstr>PowerPoint-presentasjon</vt:lpstr>
      <vt:lpstr>Sekvensmodeller</vt:lpstr>
      <vt:lpstr>Markovkjeder</vt:lpstr>
      <vt:lpstr>Transisjonsmodell</vt:lpstr>
      <vt:lpstr>Markovkjeder</vt:lpstr>
      <vt:lpstr>Markovskjeder</vt:lpstr>
      <vt:lpstr>Hidden Markov Models</vt:lpstr>
      <vt:lpstr>Hidden Markov Models</vt:lpstr>
      <vt:lpstr>Eksempel</vt:lpstr>
      <vt:lpstr>Dekoding</vt:lpstr>
      <vt:lpstr>Viterbi-dekoding</vt:lpstr>
      <vt:lpstr>Viterbi-dekoding</vt:lpstr>
      <vt:lpstr>Viterbi-dekoding</vt:lpstr>
      <vt:lpstr>Viterbi-dekoding</vt:lpstr>
      <vt:lpstr>Viterbi-dekoding</vt:lpstr>
      <vt:lpstr>Viterbi-dekoding</vt:lpstr>
      <vt:lpstr>Øvelse</vt:lpstr>
      <vt:lpstr>Viterbi-dekoding</vt:lpstr>
      <vt:lpstr>Eksempel (fra boken)</vt:lpstr>
      <vt:lpstr>Kommentarer</vt:lpstr>
      <vt:lpstr>PowerPoint-presentasjon</vt:lpstr>
    </vt:vector>
  </TitlesOfParts>
  <Company>Norsk Regnesentral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BalPrice Update</dc:title>
  <dc:creator>Annabelle Redelmeier</dc:creator>
  <cp:lastModifiedBy>Pierre Lison</cp:lastModifiedBy>
  <cp:revision>458</cp:revision>
  <cp:lastPrinted>2019-02-12T08:32:36Z</cp:lastPrinted>
  <dcterms:created xsi:type="dcterms:W3CDTF">2019-02-04T08:36:45Z</dcterms:created>
  <dcterms:modified xsi:type="dcterms:W3CDTF">2022-03-15T21:09:16Z</dcterms:modified>
</cp:coreProperties>
</file>