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404" r:id="rId4"/>
    <p:sldId id="374" r:id="rId5"/>
    <p:sldId id="353" r:id="rId6"/>
    <p:sldId id="356" r:id="rId7"/>
    <p:sldId id="382" r:id="rId8"/>
    <p:sldId id="355" r:id="rId9"/>
    <p:sldId id="319" r:id="rId10"/>
    <p:sldId id="358" r:id="rId11"/>
    <p:sldId id="363" r:id="rId12"/>
    <p:sldId id="375" r:id="rId13"/>
    <p:sldId id="376" r:id="rId14"/>
    <p:sldId id="359" r:id="rId15"/>
    <p:sldId id="377" r:id="rId16"/>
    <p:sldId id="385" r:id="rId17"/>
    <p:sldId id="378" r:id="rId18"/>
    <p:sldId id="360" r:id="rId19"/>
    <p:sldId id="366" r:id="rId20"/>
    <p:sldId id="367" r:id="rId21"/>
    <p:sldId id="383" r:id="rId22"/>
    <p:sldId id="365" r:id="rId23"/>
    <p:sldId id="405" r:id="rId24"/>
    <p:sldId id="406" r:id="rId25"/>
    <p:sldId id="369" r:id="rId26"/>
    <p:sldId id="361" r:id="rId27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003399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C763C-2829-4C8D-8802-7768A23023B6}" v="74" dt="2022-03-23T11:08:14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636" autoAdjust="0"/>
  </p:normalViewPr>
  <p:slideViewPr>
    <p:cSldViewPr>
      <p:cViewPr varScale="1">
        <p:scale>
          <a:sx n="115" d="100"/>
          <a:sy n="115" d="100"/>
        </p:scale>
        <p:origin x="19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68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39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82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5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819" y="1268760"/>
            <a:ext cx="5827349" cy="20162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4800" noProof="0" dirty="0">
                <a:solidFill>
                  <a:srgbClr val="003399"/>
                </a:solidFill>
              </a:rPr>
              <a:t>Sekvensmodeller (del 2)</a:t>
            </a:r>
            <a:endParaRPr lang="nb-NO" sz="4400" b="0" noProof="0" dirty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IN2110</a:t>
            </a:r>
            <a:r>
              <a:rPr lang="nb-NO" sz="2600" noProof="0" dirty="0"/>
              <a:t>: Språkteknologiske metoder</a:t>
            </a:r>
          </a:p>
          <a:p>
            <a:pPr>
              <a:spcBef>
                <a:spcPts val="600"/>
              </a:spcBef>
            </a:pPr>
            <a:r>
              <a:rPr lang="nb-NO" sz="2600" dirty="0"/>
              <a:t>23</a:t>
            </a:r>
            <a:r>
              <a:rPr lang="nb-NO" sz="2600" noProof="0" dirty="0"/>
              <a:t>. mars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3645024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/>
              <a:t>Pierre Lison</a:t>
            </a:r>
          </a:p>
          <a:p>
            <a:pPr>
              <a:spcBef>
                <a:spcPts val="0"/>
              </a:spcBef>
            </a:pPr>
            <a:r>
              <a:rPr lang="nb-NO" sz="2800">
                <a:hlinkClick r:id="rId3"/>
              </a:rPr>
              <a:t>plison@nr.no</a:t>
            </a:r>
            <a:endParaRPr lang="nb-NO" sz="28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HMM-estimering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136904" cy="4114800"/>
          </a:xfrm>
        </p:spPr>
        <p:txBody>
          <a:bodyPr/>
          <a:lstStyle/>
          <a:p>
            <a:r>
              <a:rPr lang="en-GB" dirty="0" err="1"/>
              <a:t>Opp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nå</a:t>
            </a:r>
            <a:r>
              <a:rPr lang="en-GB" dirty="0"/>
              <a:t> har vi </a:t>
            </a:r>
            <a:r>
              <a:rPr lang="en-GB" dirty="0" err="1"/>
              <a:t>snakket</a:t>
            </a:r>
            <a:r>
              <a:rPr lang="en-GB" dirty="0"/>
              <a:t> om</a:t>
            </a:r>
          </a:p>
          <a:p>
            <a:pPr lvl="1"/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sekvensmodeller</a:t>
            </a:r>
            <a:r>
              <a:rPr lang="en-GB" dirty="0"/>
              <a:t> </a:t>
            </a:r>
            <a:r>
              <a:rPr lang="en-GB" dirty="0" err="1"/>
              <a:t>representeres</a:t>
            </a:r>
            <a:r>
              <a:rPr lang="en-GB" dirty="0"/>
              <a:t> </a:t>
            </a:r>
            <a:r>
              <a:rPr lang="en-GB" dirty="0" err="1"/>
              <a:t>matematisk</a:t>
            </a:r>
            <a:endParaRPr lang="en-GB" dirty="0"/>
          </a:p>
          <a:p>
            <a:pPr lvl="1"/>
            <a:r>
              <a:rPr lang="en-GB" dirty="0" err="1"/>
              <a:t>Hvordan</a:t>
            </a:r>
            <a:r>
              <a:rPr lang="en-GB" dirty="0"/>
              <a:t> vi </a:t>
            </a:r>
            <a:r>
              <a:rPr lang="en-GB" dirty="0" err="1"/>
              <a:t>effektivt</a:t>
            </a:r>
            <a:r>
              <a:rPr lang="en-GB" dirty="0"/>
              <a:t> </a:t>
            </a:r>
            <a:r>
              <a:rPr lang="en-GB" dirty="0" err="1"/>
              <a:t>beregner</a:t>
            </a:r>
            <a:r>
              <a:rPr lang="en-GB" dirty="0"/>
              <a:t> den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sansynnlige</a:t>
            </a:r>
            <a:r>
              <a:rPr lang="en-GB" dirty="0"/>
              <a:t> </a:t>
            </a:r>
            <a:r>
              <a:rPr lang="en-GB" dirty="0" err="1"/>
              <a:t>outputsekvensen</a:t>
            </a:r>
            <a:r>
              <a:rPr lang="en-GB" dirty="0"/>
              <a:t> </a:t>
            </a:r>
            <a:r>
              <a:rPr lang="en-GB" dirty="0" err="1"/>
              <a:t>gitt</a:t>
            </a:r>
            <a:r>
              <a:rPr lang="en-GB" dirty="0"/>
              <a:t> </a:t>
            </a:r>
            <a:r>
              <a:rPr lang="en-GB" dirty="0" err="1"/>
              <a:t>inputsekvensen</a:t>
            </a:r>
            <a:r>
              <a:rPr lang="en-GB" dirty="0"/>
              <a:t> (decoding)</a:t>
            </a:r>
          </a:p>
          <a:p>
            <a:r>
              <a:rPr lang="en-GB" dirty="0"/>
              <a:t>Men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vi </a:t>
            </a:r>
            <a:r>
              <a:rPr lang="en-GB" i="1" dirty="0" err="1"/>
              <a:t>trene</a:t>
            </a:r>
            <a:r>
              <a:rPr lang="en-GB" dirty="0"/>
              <a:t> </a:t>
            </a:r>
            <a:r>
              <a:rPr lang="en-GB" dirty="0" err="1"/>
              <a:t>disse</a:t>
            </a:r>
            <a:r>
              <a:rPr lang="en-GB" dirty="0"/>
              <a:t> </a:t>
            </a:r>
            <a:r>
              <a:rPr lang="en-GB" dirty="0" err="1"/>
              <a:t>sekvensmodellene</a:t>
            </a:r>
            <a:r>
              <a:rPr lang="en-GB" dirty="0"/>
              <a:t>? Kan vi </a:t>
            </a:r>
            <a:r>
              <a:rPr lang="en-GB" dirty="0" err="1"/>
              <a:t>bygge</a:t>
            </a:r>
            <a:r>
              <a:rPr lang="en-GB" dirty="0"/>
              <a:t> </a:t>
            </a:r>
            <a:r>
              <a:rPr lang="en-GB" dirty="0" err="1"/>
              <a:t>disse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grpSp>
        <p:nvGrpSpPr>
          <p:cNvPr id="7" name="Group 6"/>
          <p:cNvGrpSpPr/>
          <p:nvPr/>
        </p:nvGrpSpPr>
        <p:grpSpPr>
          <a:xfrm>
            <a:off x="1691680" y="3933056"/>
            <a:ext cx="5148572" cy="2733288"/>
            <a:chOff x="1691680" y="3933056"/>
            <a:chExt cx="5148572" cy="2733288"/>
          </a:xfrm>
        </p:grpSpPr>
        <p:sp>
          <p:nvSpPr>
            <p:cNvPr id="5" name="TextBox 4"/>
            <p:cNvSpPr txBox="1"/>
            <p:nvPr/>
          </p:nvSpPr>
          <p:spPr bwMode="white">
            <a:xfrm>
              <a:off x="1691680" y="4941168"/>
              <a:ext cx="30963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>
                  <a:solidFill>
                    <a:srgbClr val="C00000"/>
                  </a:solidFill>
                </a:rPr>
                <a:t>Klart vi kan!</a:t>
              </a:r>
              <a:endParaRPr lang="en-GB" sz="2800" baseline="0" dirty="0">
                <a:solidFill>
                  <a:srgbClr val="C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672" y="3933056"/>
              <a:ext cx="2320580" cy="2733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0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HMM-estimering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La oss anta at vi har et </a:t>
            </a:r>
            <a:r>
              <a:rPr lang="en-GB" dirty="0" err="1"/>
              <a:t>annotert</a:t>
            </a:r>
            <a:r>
              <a:rPr lang="en-GB" dirty="0"/>
              <a:t> </a:t>
            </a:r>
            <a:r>
              <a:rPr lang="en-GB" dirty="0" err="1"/>
              <a:t>treningsett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grpSp>
        <p:nvGrpSpPr>
          <p:cNvPr id="6" name="Group 5"/>
          <p:cNvGrpSpPr/>
          <p:nvPr/>
        </p:nvGrpSpPr>
        <p:grpSpPr>
          <a:xfrm>
            <a:off x="755576" y="2348880"/>
            <a:ext cx="3122976" cy="1144743"/>
            <a:chOff x="2843808" y="2374506"/>
            <a:chExt cx="3122976" cy="1144743"/>
          </a:xfrm>
        </p:grpSpPr>
        <p:grpSp>
          <p:nvGrpSpPr>
            <p:cNvPr id="8" name="Group 7"/>
            <p:cNvGrpSpPr/>
            <p:nvPr/>
          </p:nvGrpSpPr>
          <p:grpSpPr>
            <a:xfrm>
              <a:off x="3203847" y="2584997"/>
              <a:ext cx="2762937" cy="504517"/>
              <a:chOff x="6516216" y="2264826"/>
              <a:chExt cx="2097690" cy="358070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6516216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5" idx="4"/>
              </p:cNvCxnSpPr>
              <p:nvPr/>
            </p:nvCxnSpPr>
            <p:spPr bwMode="auto">
              <a:xfrm>
                <a:off x="6648134" y="2442895"/>
                <a:ext cx="0" cy="1800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>
                <a:stCxn id="15" idx="6"/>
              </p:cNvCxnSpPr>
              <p:nvPr/>
            </p:nvCxnSpPr>
            <p:spPr bwMode="auto">
              <a:xfrm>
                <a:off x="6780052" y="2385342"/>
                <a:ext cx="228197" cy="30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Oval 17"/>
              <p:cNvSpPr/>
              <p:nvPr/>
            </p:nvSpPr>
            <p:spPr bwMode="auto">
              <a:xfrm>
                <a:off x="7043888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7175806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7336951" y="2385342"/>
                <a:ext cx="504843" cy="26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Box 20"/>
              <p:cNvSpPr txBox="1"/>
              <p:nvPr/>
            </p:nvSpPr>
            <p:spPr bwMode="white">
              <a:xfrm>
                <a:off x="8174179" y="2264826"/>
                <a:ext cx="439727" cy="327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aseline="0"/>
                  <a:t>...</a:t>
                </a:r>
                <a:endParaRPr lang="en-GB" sz="1400" baseline="0" dirty="0"/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841794" y="2332630"/>
                <a:ext cx="263836" cy="11026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7974363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TextBox 8"/>
            <p:cNvSpPr txBox="1"/>
            <p:nvPr/>
          </p:nvSpPr>
          <p:spPr bwMode="white">
            <a:xfrm>
              <a:off x="2843808" y="3119139"/>
              <a:ext cx="1008112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Kurset</a:t>
              </a:r>
              <a:endParaRPr lang="en-GB" baseline="0" dirty="0"/>
            </a:p>
          </p:txBody>
        </p:sp>
        <p:sp>
          <p:nvSpPr>
            <p:cNvPr id="10" name="TextBox 9"/>
            <p:cNvSpPr txBox="1"/>
            <p:nvPr/>
          </p:nvSpPr>
          <p:spPr bwMode="white">
            <a:xfrm>
              <a:off x="3916066" y="3114306"/>
              <a:ext cx="439910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er</a:t>
              </a:r>
              <a:endParaRPr lang="en-GB" baseline="0" dirty="0"/>
            </a:p>
          </p:txBody>
        </p:sp>
        <p:sp>
          <p:nvSpPr>
            <p:cNvPr id="11" name="TextBox 10"/>
            <p:cNvSpPr txBox="1"/>
            <p:nvPr/>
          </p:nvSpPr>
          <p:spPr bwMode="white">
            <a:xfrm>
              <a:off x="4420122" y="3110090"/>
              <a:ext cx="1520676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interessant</a:t>
              </a:r>
              <a:endParaRPr lang="en-GB" baseline="0" dirty="0"/>
            </a:p>
          </p:txBody>
        </p:sp>
        <p:sp>
          <p:nvSpPr>
            <p:cNvPr id="12" name="TextBox 11"/>
            <p:cNvSpPr txBox="1"/>
            <p:nvPr/>
          </p:nvSpPr>
          <p:spPr bwMode="white">
            <a:xfrm>
              <a:off x="2911580" y="2374506"/>
              <a:ext cx="10272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NOUN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 bwMode="white">
            <a:xfrm>
              <a:off x="3722816" y="2374506"/>
              <a:ext cx="973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VERB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 bwMode="white">
            <a:xfrm>
              <a:off x="4821872" y="2374506"/>
              <a:ext cx="7011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ADJ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45449" y="3785408"/>
            <a:ext cx="5292308" cy="1338113"/>
            <a:chOff x="82431" y="3615924"/>
            <a:chExt cx="9000801" cy="248959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388183" y="5466296"/>
              <a:ext cx="1724448" cy="52322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806483" y="5461666"/>
              <a:ext cx="1146454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083634" y="5430679"/>
              <a:ext cx="1133656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white">
            <a:xfrm>
              <a:off x="323529" y="5369749"/>
              <a:ext cx="11527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Han</a:t>
              </a:r>
              <a:endParaRPr lang="en-GB" sz="1800" baseline="0" dirty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white">
            <a:xfrm>
              <a:off x="2125606" y="5369749"/>
              <a:ext cx="1091683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fant</a:t>
              </a:r>
              <a:endParaRPr lang="en-GB" sz="1800" baseline="0" dirty="0"/>
            </a:p>
          </p:txBody>
        </p:sp>
        <p:sp>
          <p:nvSpPr>
            <p:cNvPr id="53" name="TextBox 52"/>
            <p:cNvSpPr txBox="1"/>
            <p:nvPr/>
          </p:nvSpPr>
          <p:spPr bwMode="white">
            <a:xfrm>
              <a:off x="3880381" y="5418366"/>
              <a:ext cx="107255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 dirty="0"/>
                <a:t>en</a:t>
              </a:r>
            </a:p>
          </p:txBody>
        </p:sp>
        <p:sp>
          <p:nvSpPr>
            <p:cNvPr id="54" name="TextBox 53"/>
            <p:cNvSpPr txBox="1"/>
            <p:nvPr/>
          </p:nvSpPr>
          <p:spPr bwMode="white">
            <a:xfrm>
              <a:off x="5502084" y="5369748"/>
              <a:ext cx="1438461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maler</a:t>
              </a:r>
              <a:endParaRPr lang="en-GB" sz="1800" baseline="0" dirty="0"/>
            </a:p>
          </p:txBody>
        </p:sp>
        <p:sp>
          <p:nvSpPr>
            <p:cNvPr id="55" name="TextBox 54"/>
            <p:cNvSpPr txBox="1"/>
            <p:nvPr/>
          </p:nvSpPr>
          <p:spPr bwMode="white">
            <a:xfrm>
              <a:off x="7624401" y="5369749"/>
              <a:ext cx="25996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/>
                <a:t>.</a:t>
              </a:r>
              <a:endParaRPr lang="en-GB" sz="1800" baseline="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19572" y="4826424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492680" y="4826706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265788" y="4834521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038897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812006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 bwMode="white">
            <a:xfrm>
              <a:off x="82431" y="3615924"/>
              <a:ext cx="18252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PRON</a:t>
              </a:r>
              <a:endParaRPr lang="en-GB" sz="1800" baseline="0" dirty="0"/>
            </a:p>
          </p:txBody>
        </p:sp>
        <p:sp>
          <p:nvSpPr>
            <p:cNvPr id="66" name="TextBox 65"/>
            <p:cNvSpPr txBox="1"/>
            <p:nvPr/>
          </p:nvSpPr>
          <p:spPr bwMode="white">
            <a:xfrm>
              <a:off x="1907705" y="3627807"/>
              <a:ext cx="1726250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VERB</a:t>
              </a:r>
              <a:endParaRPr lang="en-GB" sz="1800" baseline="0" dirty="0"/>
            </a:p>
          </p:txBody>
        </p:sp>
        <p:sp>
          <p:nvSpPr>
            <p:cNvPr id="67" name="TextBox 66"/>
            <p:cNvSpPr txBox="1"/>
            <p:nvPr/>
          </p:nvSpPr>
          <p:spPr bwMode="white">
            <a:xfrm>
              <a:off x="3851920" y="3665060"/>
              <a:ext cx="1297098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DET</a:t>
              </a:r>
              <a:endParaRPr lang="en-GB" sz="1800" baseline="0" dirty="0"/>
            </a:p>
          </p:txBody>
        </p:sp>
        <p:sp>
          <p:nvSpPr>
            <p:cNvPr id="68" name="TextBox 67"/>
            <p:cNvSpPr txBox="1"/>
            <p:nvPr/>
          </p:nvSpPr>
          <p:spPr bwMode="white">
            <a:xfrm>
              <a:off x="5464524" y="3682495"/>
              <a:ext cx="1648107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NOUN</a:t>
              </a:r>
              <a:endParaRPr lang="en-GB" sz="1800" baseline="0" dirty="0"/>
            </a:p>
          </p:txBody>
        </p:sp>
        <p:sp>
          <p:nvSpPr>
            <p:cNvPr id="69" name="TextBox 68"/>
            <p:cNvSpPr txBox="1"/>
            <p:nvPr/>
          </p:nvSpPr>
          <p:spPr bwMode="white">
            <a:xfrm>
              <a:off x="7142426" y="3670865"/>
              <a:ext cx="1940806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PUNCT</a:t>
              </a:r>
              <a:endParaRPr lang="en-GB" sz="1800" baseline="0" dirty="0"/>
            </a:p>
          </p:txBody>
        </p:sp>
      </p:grpSp>
      <p:sp>
        <p:nvSpPr>
          <p:cNvPr id="71" name="TextBox 70"/>
          <p:cNvSpPr txBox="1"/>
          <p:nvPr/>
        </p:nvSpPr>
        <p:spPr bwMode="white">
          <a:xfrm>
            <a:off x="1401289" y="5488990"/>
            <a:ext cx="72257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Vi har alt vi </a:t>
            </a:r>
            <a:r>
              <a:rPr lang="en-GB" sz="2800" baseline="0" dirty="0" err="1"/>
              <a:t>trenger</a:t>
            </a:r>
            <a:r>
              <a:rPr lang="en-GB" sz="2800" baseline="0" dirty="0"/>
              <a:t> for </a:t>
            </a:r>
            <a:r>
              <a:rPr lang="en-GB" sz="2800" baseline="0" dirty="0" err="1"/>
              <a:t>å</a:t>
            </a:r>
            <a:r>
              <a:rPr lang="en-GB" sz="2800" baseline="0" dirty="0"/>
              <a:t> </a:t>
            </a:r>
            <a:r>
              <a:rPr lang="en-GB" sz="2800" baseline="0" dirty="0" err="1"/>
              <a:t>estimere</a:t>
            </a:r>
            <a:r>
              <a:rPr lang="en-GB" sz="2800" baseline="0" dirty="0"/>
              <a:t> </a:t>
            </a:r>
            <a:r>
              <a:rPr lang="en-GB" sz="2800" baseline="0" dirty="0" err="1"/>
              <a:t>transisjonsmodellen</a:t>
            </a:r>
            <a:r>
              <a:rPr lang="en-GB" sz="2800" baseline="0" dirty="0"/>
              <a:t> </a:t>
            </a:r>
            <a:r>
              <a:rPr lang="en-GB" sz="2800" baseline="0" dirty="0" err="1"/>
              <a:t>og</a:t>
            </a:r>
            <a:r>
              <a:rPr lang="en-GB" sz="2800" baseline="0" dirty="0"/>
              <a:t> </a:t>
            </a:r>
            <a:r>
              <a:rPr lang="en-GB" sz="2800" baseline="0" dirty="0" err="1"/>
              <a:t>emisjonsmodellen</a:t>
            </a:r>
            <a:r>
              <a:rPr lang="en-GB" sz="2800" baseline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457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HMM-estimering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130292"/>
                <a:ext cx="8640960" cy="2508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/>
                  <a:t>Transisjonsmodell</a:t>
                </a:r>
                <a:r>
                  <a:rPr lang="en-GB"/>
                  <a:t>:</a:t>
                </a:r>
              </a:p>
              <a:p>
                <a:pPr marL="0" indent="0">
                  <a:buNone/>
                </a:pPr>
                <a:r>
                  <a:rPr lang="en-GB" sz="2800" b="0"/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GB" sz="3200"/>
                          <m:t> 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130292"/>
                <a:ext cx="8640960" cy="2508507"/>
              </a:xfrm>
              <a:blipFill>
                <a:blip r:embed="rId2"/>
                <a:stretch>
                  <a:fillRect l="-1058" t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grpSp>
        <p:nvGrpSpPr>
          <p:cNvPr id="5" name="Group 4"/>
          <p:cNvGrpSpPr/>
          <p:nvPr/>
        </p:nvGrpSpPr>
        <p:grpSpPr>
          <a:xfrm>
            <a:off x="702977" y="1536044"/>
            <a:ext cx="3122976" cy="1144743"/>
            <a:chOff x="2843808" y="2374506"/>
            <a:chExt cx="3122976" cy="1144743"/>
          </a:xfrm>
        </p:grpSpPr>
        <p:grpSp>
          <p:nvGrpSpPr>
            <p:cNvPr id="6" name="Group 5"/>
            <p:cNvGrpSpPr/>
            <p:nvPr/>
          </p:nvGrpSpPr>
          <p:grpSpPr>
            <a:xfrm>
              <a:off x="3203847" y="2584997"/>
              <a:ext cx="2762937" cy="504517"/>
              <a:chOff x="6516216" y="2264826"/>
              <a:chExt cx="2097690" cy="35807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6516216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13" idx="4"/>
              </p:cNvCxnSpPr>
              <p:nvPr/>
            </p:nvCxnSpPr>
            <p:spPr bwMode="auto">
              <a:xfrm>
                <a:off x="6648134" y="2442895"/>
                <a:ext cx="0" cy="1800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stCxn id="13" idx="6"/>
              </p:cNvCxnSpPr>
              <p:nvPr/>
            </p:nvCxnSpPr>
            <p:spPr bwMode="auto">
              <a:xfrm>
                <a:off x="6780052" y="2385342"/>
                <a:ext cx="228197" cy="30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7043888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175806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7336951" y="2385342"/>
                <a:ext cx="504843" cy="26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Box 18"/>
              <p:cNvSpPr txBox="1"/>
              <p:nvPr/>
            </p:nvSpPr>
            <p:spPr bwMode="white">
              <a:xfrm>
                <a:off x="8174179" y="2264826"/>
                <a:ext cx="439727" cy="327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aseline="0"/>
                  <a:t>...</a:t>
                </a:r>
                <a:endParaRPr lang="en-GB" sz="1400" baseline="0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841794" y="2332630"/>
                <a:ext cx="263836" cy="11026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7974363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 bwMode="white">
            <a:xfrm>
              <a:off x="2843808" y="3119139"/>
              <a:ext cx="1008112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Kurset</a:t>
              </a:r>
              <a:endParaRPr lang="en-GB" baseline="0" dirty="0"/>
            </a:p>
          </p:txBody>
        </p:sp>
        <p:sp>
          <p:nvSpPr>
            <p:cNvPr id="8" name="TextBox 7"/>
            <p:cNvSpPr txBox="1"/>
            <p:nvPr/>
          </p:nvSpPr>
          <p:spPr bwMode="white">
            <a:xfrm>
              <a:off x="3916066" y="3114306"/>
              <a:ext cx="439910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er</a:t>
              </a:r>
              <a:endParaRPr lang="en-GB" baseline="0" dirty="0"/>
            </a:p>
          </p:txBody>
        </p:sp>
        <p:sp>
          <p:nvSpPr>
            <p:cNvPr id="9" name="TextBox 8"/>
            <p:cNvSpPr txBox="1"/>
            <p:nvPr/>
          </p:nvSpPr>
          <p:spPr bwMode="white">
            <a:xfrm>
              <a:off x="4420122" y="3110090"/>
              <a:ext cx="1520676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interessant</a:t>
              </a:r>
              <a:endParaRPr lang="en-GB" baseline="0" dirty="0"/>
            </a:p>
          </p:txBody>
        </p:sp>
        <p:sp>
          <p:nvSpPr>
            <p:cNvPr id="10" name="TextBox 9"/>
            <p:cNvSpPr txBox="1"/>
            <p:nvPr/>
          </p:nvSpPr>
          <p:spPr bwMode="white">
            <a:xfrm>
              <a:off x="2911580" y="2374506"/>
              <a:ext cx="10272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NOUN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 bwMode="white">
            <a:xfrm>
              <a:off x="3722816" y="2374506"/>
              <a:ext cx="973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VERB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 bwMode="white">
            <a:xfrm>
              <a:off x="4821872" y="2374506"/>
              <a:ext cx="7011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ADJ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0014" y="1439744"/>
            <a:ext cx="4892613" cy="1338113"/>
            <a:chOff x="82431" y="3615924"/>
            <a:chExt cx="9000801" cy="248959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388183" y="5466296"/>
              <a:ext cx="1724448" cy="52322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06483" y="5461666"/>
              <a:ext cx="1146454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83634" y="5430679"/>
              <a:ext cx="1133656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white">
            <a:xfrm>
              <a:off x="323529" y="5369749"/>
              <a:ext cx="11527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Han</a:t>
              </a:r>
              <a:endParaRPr lang="en-GB" sz="1800" baseline="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white">
            <a:xfrm>
              <a:off x="2125606" y="5369749"/>
              <a:ext cx="1091683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fant</a:t>
              </a:r>
              <a:endParaRPr lang="en-GB" sz="1800" baseline="0" dirty="0"/>
            </a:p>
          </p:txBody>
        </p:sp>
        <p:sp>
          <p:nvSpPr>
            <p:cNvPr id="35" name="TextBox 34"/>
            <p:cNvSpPr txBox="1"/>
            <p:nvPr/>
          </p:nvSpPr>
          <p:spPr bwMode="white">
            <a:xfrm>
              <a:off x="3880381" y="5418366"/>
              <a:ext cx="107255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 dirty="0"/>
                <a:t>en</a:t>
              </a:r>
            </a:p>
          </p:txBody>
        </p:sp>
        <p:sp>
          <p:nvSpPr>
            <p:cNvPr id="36" name="TextBox 35"/>
            <p:cNvSpPr txBox="1"/>
            <p:nvPr/>
          </p:nvSpPr>
          <p:spPr bwMode="white">
            <a:xfrm>
              <a:off x="5502084" y="5369748"/>
              <a:ext cx="1438461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maler</a:t>
              </a:r>
              <a:endParaRPr lang="en-GB" sz="1800" baseline="0" dirty="0"/>
            </a:p>
          </p:txBody>
        </p:sp>
        <p:sp>
          <p:nvSpPr>
            <p:cNvPr id="37" name="TextBox 36"/>
            <p:cNvSpPr txBox="1"/>
            <p:nvPr/>
          </p:nvSpPr>
          <p:spPr bwMode="white">
            <a:xfrm>
              <a:off x="7624401" y="5369749"/>
              <a:ext cx="25996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/>
                <a:t>.</a:t>
              </a:r>
              <a:endParaRPr lang="en-GB" sz="1800" baseline="0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19572" y="4826424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492680" y="4826706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265788" y="4834521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038897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812006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 bwMode="white">
            <a:xfrm>
              <a:off x="82431" y="3615924"/>
              <a:ext cx="18252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PRON</a:t>
              </a:r>
              <a:endParaRPr lang="en-GB" sz="1800" baseline="0" dirty="0"/>
            </a:p>
          </p:txBody>
        </p:sp>
        <p:sp>
          <p:nvSpPr>
            <p:cNvPr id="48" name="TextBox 47"/>
            <p:cNvSpPr txBox="1"/>
            <p:nvPr/>
          </p:nvSpPr>
          <p:spPr bwMode="white">
            <a:xfrm>
              <a:off x="1907705" y="3627807"/>
              <a:ext cx="1726250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VERB</a:t>
              </a:r>
              <a:endParaRPr lang="en-GB" sz="1800" baseline="0" dirty="0"/>
            </a:p>
          </p:txBody>
        </p:sp>
        <p:sp>
          <p:nvSpPr>
            <p:cNvPr id="49" name="TextBox 48"/>
            <p:cNvSpPr txBox="1"/>
            <p:nvPr/>
          </p:nvSpPr>
          <p:spPr bwMode="white">
            <a:xfrm>
              <a:off x="3851920" y="3665060"/>
              <a:ext cx="1297098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DET</a:t>
              </a:r>
              <a:endParaRPr lang="en-GB" sz="1800" baseline="0" dirty="0"/>
            </a:p>
          </p:txBody>
        </p:sp>
        <p:sp>
          <p:nvSpPr>
            <p:cNvPr id="50" name="TextBox 49"/>
            <p:cNvSpPr txBox="1"/>
            <p:nvPr/>
          </p:nvSpPr>
          <p:spPr bwMode="white">
            <a:xfrm>
              <a:off x="5464524" y="3682495"/>
              <a:ext cx="1648107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NOUN</a:t>
              </a:r>
              <a:endParaRPr lang="en-GB" sz="1800" baseline="0" dirty="0"/>
            </a:p>
          </p:txBody>
        </p:sp>
        <p:sp>
          <p:nvSpPr>
            <p:cNvPr id="51" name="TextBox 50"/>
            <p:cNvSpPr txBox="1"/>
            <p:nvPr/>
          </p:nvSpPr>
          <p:spPr bwMode="white">
            <a:xfrm>
              <a:off x="7142426" y="3670865"/>
              <a:ext cx="1940806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PUNCT</a:t>
              </a:r>
              <a:endParaRPr lang="en-GB" sz="1800" baseline="0" dirty="0"/>
            </a:p>
          </p:txBody>
        </p:sp>
      </p:grpSp>
      <p:sp>
        <p:nvSpPr>
          <p:cNvPr id="52" name="Rounded Rectangle 51"/>
          <p:cNvSpPr/>
          <p:nvPr/>
        </p:nvSpPr>
        <p:spPr bwMode="auto">
          <a:xfrm>
            <a:off x="2670864" y="3821763"/>
            <a:ext cx="1417403" cy="49697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843808" y="4395431"/>
            <a:ext cx="1254636" cy="44298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088267" y="3522436"/>
            <a:ext cx="4972103" cy="1753599"/>
            <a:chOff x="4088267" y="3522436"/>
            <a:chExt cx="4560727" cy="1753599"/>
          </a:xfrm>
        </p:grpSpPr>
        <p:grpSp>
          <p:nvGrpSpPr>
            <p:cNvPr id="57" name="Group 56"/>
            <p:cNvGrpSpPr/>
            <p:nvPr/>
          </p:nvGrpSpPr>
          <p:grpSpPr>
            <a:xfrm>
              <a:off x="4088267" y="3522436"/>
              <a:ext cx="4484014" cy="830997"/>
              <a:chOff x="4088267" y="3522436"/>
              <a:chExt cx="4484014" cy="830997"/>
            </a:xfrm>
          </p:grpSpPr>
          <p:cxnSp>
            <p:nvCxnSpPr>
              <p:cNvPr id="54" name="Straight Arrow Connector 53"/>
              <p:cNvCxnSpPr>
                <a:stCxn id="52" idx="3"/>
              </p:cNvCxnSpPr>
              <p:nvPr/>
            </p:nvCxnSpPr>
            <p:spPr bwMode="auto">
              <a:xfrm flipV="1">
                <a:off x="4088267" y="3898461"/>
                <a:ext cx="524804" cy="17178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2400" baseline="0"/>
                      <a:t>Antall</a:t>
                    </a:r>
                    <a:r>
                      <a:rPr lang="en-GB" sz="2400"/>
                      <a:t> ganger vi finner</a:t>
                    </a:r>
                    <a14:m>
                      <m:oMath xmlns:m="http://schemas.openxmlformats.org/officeDocument/2006/math"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r>
                      <a:rPr lang="en-GB" sz="2400" baseline="0"/>
                      <a:t> fulgt</a:t>
                    </a:r>
                    <a:r>
                      <a:rPr lang="en-GB" sz="2400"/>
                      <a:t> av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2400" dirty="0"/>
                      <a:t> </a:t>
                    </a:r>
                    <a:r>
                      <a:rPr lang="en-GB" sz="2400"/>
                      <a:t>i korpuset</a:t>
                    </a:r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58" t="-5147" b="-1691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4098444" y="4445038"/>
              <a:ext cx="4550550" cy="830997"/>
              <a:chOff x="4021731" y="3522436"/>
              <a:chExt cx="4550550" cy="830997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4021731" y="3690704"/>
                <a:ext cx="591340" cy="2077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2400" baseline="0"/>
                      <a:t>Antall</a:t>
                    </a:r>
                    <a:r>
                      <a:rPr lang="en-GB" sz="2400"/>
                      <a:t> ganger vi finner merkelappen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r>
                      <a:rPr lang="en-GB" sz="2400" baseline="0"/>
                      <a:t> </a:t>
                    </a:r>
                    <a:r>
                      <a:rPr lang="en-GB" sz="2400"/>
                      <a:t>i korpuset</a:t>
                    </a:r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61" t="-5147" b="-1691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 bwMode="white">
              <a:xfrm>
                <a:off x="419410" y="5535908"/>
                <a:ext cx="690867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800" baseline="0" dirty="0"/>
                  <a:t>Eksempel: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aseline="0" dirty="0"/>
                  <a:t>ADJ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800" baseline="0" dirty="0"/>
                  <a:t> = VERB) = </a:t>
                </a:r>
                <a:r>
                  <a:rPr lang="en-GB" sz="2800" b="1" baseline="0" dirty="0">
                    <a:solidFill>
                      <a:srgbClr val="00B05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19410" y="5535908"/>
                <a:ext cx="6908679" cy="523220"/>
              </a:xfrm>
              <a:prstGeom prst="rect">
                <a:avLst/>
              </a:prstGeom>
              <a:blipFill>
                <a:blip r:embed="rId5"/>
                <a:stretch>
                  <a:fillRect l="-1842" t="-11905" b="-2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 bwMode="white">
          <a:xfrm>
            <a:off x="6660232" y="5535908"/>
            <a:ext cx="93610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0773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HMM-estimering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130292"/>
                <a:ext cx="8640960" cy="25085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/>
                  <a:t>Emisjonsmodell</a:t>
                </a:r>
                <a:r>
                  <a:rPr lang="en-GB"/>
                  <a:t>:</a:t>
                </a:r>
              </a:p>
              <a:p>
                <a:pPr marL="0" indent="0">
                  <a:buNone/>
                </a:pPr>
                <a:r>
                  <a:rPr lang="en-GB" sz="2800" b="0"/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GB" sz="3200"/>
                          <m:t> 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8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130292"/>
                <a:ext cx="8640960" cy="2508507"/>
              </a:xfrm>
              <a:blipFill>
                <a:blip r:embed="rId2"/>
                <a:stretch>
                  <a:fillRect l="-1058" t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grpSp>
        <p:nvGrpSpPr>
          <p:cNvPr id="5" name="Group 4"/>
          <p:cNvGrpSpPr/>
          <p:nvPr/>
        </p:nvGrpSpPr>
        <p:grpSpPr>
          <a:xfrm>
            <a:off x="702977" y="1536044"/>
            <a:ext cx="3122976" cy="1144743"/>
            <a:chOff x="2843808" y="2374506"/>
            <a:chExt cx="3122976" cy="1144743"/>
          </a:xfrm>
        </p:grpSpPr>
        <p:grpSp>
          <p:nvGrpSpPr>
            <p:cNvPr id="6" name="Group 5"/>
            <p:cNvGrpSpPr/>
            <p:nvPr/>
          </p:nvGrpSpPr>
          <p:grpSpPr>
            <a:xfrm>
              <a:off x="3203847" y="2584997"/>
              <a:ext cx="2762937" cy="504517"/>
              <a:chOff x="6516216" y="2264826"/>
              <a:chExt cx="2097690" cy="35807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6516216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13" idx="4"/>
              </p:cNvCxnSpPr>
              <p:nvPr/>
            </p:nvCxnSpPr>
            <p:spPr bwMode="auto">
              <a:xfrm>
                <a:off x="6648134" y="2442895"/>
                <a:ext cx="0" cy="1800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stCxn id="13" idx="6"/>
              </p:cNvCxnSpPr>
              <p:nvPr/>
            </p:nvCxnSpPr>
            <p:spPr bwMode="auto">
              <a:xfrm>
                <a:off x="6780052" y="2385342"/>
                <a:ext cx="228197" cy="30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7043888" y="2327790"/>
                <a:ext cx="263836" cy="11510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175806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7336951" y="2385342"/>
                <a:ext cx="504843" cy="26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Box 18"/>
              <p:cNvSpPr txBox="1"/>
              <p:nvPr/>
            </p:nvSpPr>
            <p:spPr bwMode="white">
              <a:xfrm>
                <a:off x="8174179" y="2264826"/>
                <a:ext cx="439727" cy="327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aseline="0"/>
                  <a:t>...</a:t>
                </a:r>
                <a:endParaRPr lang="en-GB" sz="1400" baseline="0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841794" y="2332630"/>
                <a:ext cx="263836" cy="11026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7974363" y="2442896"/>
                <a:ext cx="0" cy="18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 bwMode="white">
            <a:xfrm>
              <a:off x="2843808" y="3119139"/>
              <a:ext cx="1008112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Kurset</a:t>
              </a:r>
              <a:endParaRPr lang="en-GB" baseline="0" dirty="0"/>
            </a:p>
          </p:txBody>
        </p:sp>
        <p:sp>
          <p:nvSpPr>
            <p:cNvPr id="8" name="TextBox 7"/>
            <p:cNvSpPr txBox="1"/>
            <p:nvPr/>
          </p:nvSpPr>
          <p:spPr bwMode="white">
            <a:xfrm>
              <a:off x="3916066" y="3114306"/>
              <a:ext cx="439910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er</a:t>
              </a:r>
              <a:endParaRPr lang="en-GB" baseline="0" dirty="0"/>
            </a:p>
          </p:txBody>
        </p:sp>
        <p:sp>
          <p:nvSpPr>
            <p:cNvPr id="9" name="TextBox 8"/>
            <p:cNvSpPr txBox="1"/>
            <p:nvPr/>
          </p:nvSpPr>
          <p:spPr bwMode="white">
            <a:xfrm>
              <a:off x="4420122" y="3110090"/>
              <a:ext cx="1520676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interessant</a:t>
              </a:r>
              <a:endParaRPr lang="en-GB" baseline="0" dirty="0"/>
            </a:p>
          </p:txBody>
        </p:sp>
        <p:sp>
          <p:nvSpPr>
            <p:cNvPr id="10" name="TextBox 9"/>
            <p:cNvSpPr txBox="1"/>
            <p:nvPr/>
          </p:nvSpPr>
          <p:spPr bwMode="white">
            <a:xfrm>
              <a:off x="2911580" y="2374506"/>
              <a:ext cx="10272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NOUN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 bwMode="white">
            <a:xfrm>
              <a:off x="3722816" y="2374506"/>
              <a:ext cx="973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VERB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 bwMode="white">
            <a:xfrm>
              <a:off x="4821872" y="2374506"/>
              <a:ext cx="7011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>
                  <a:solidFill>
                    <a:schemeClr val="bg1"/>
                  </a:solidFill>
                </a:rPr>
                <a:t>ADJ</a:t>
              </a:r>
              <a:endParaRPr lang="en-GB" sz="18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0014" y="1439744"/>
            <a:ext cx="4892613" cy="1338113"/>
            <a:chOff x="82431" y="3615924"/>
            <a:chExt cx="9000801" cy="248959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388183" y="5466296"/>
              <a:ext cx="1724448" cy="52322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06483" y="5461666"/>
              <a:ext cx="1146454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83634" y="5430679"/>
              <a:ext cx="1133656" cy="5232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white">
            <a:xfrm>
              <a:off x="323529" y="5369749"/>
              <a:ext cx="11527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Han</a:t>
              </a:r>
              <a:endParaRPr lang="en-GB" sz="1800" baseline="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white">
            <a:xfrm>
              <a:off x="2125606" y="5369749"/>
              <a:ext cx="1091683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fant</a:t>
              </a:r>
              <a:endParaRPr lang="en-GB" sz="1800" baseline="0" dirty="0"/>
            </a:p>
          </p:txBody>
        </p:sp>
        <p:sp>
          <p:nvSpPr>
            <p:cNvPr id="35" name="TextBox 34"/>
            <p:cNvSpPr txBox="1"/>
            <p:nvPr/>
          </p:nvSpPr>
          <p:spPr bwMode="white">
            <a:xfrm>
              <a:off x="3880381" y="5418366"/>
              <a:ext cx="107255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 dirty="0"/>
                <a:t>en</a:t>
              </a:r>
            </a:p>
          </p:txBody>
        </p:sp>
        <p:sp>
          <p:nvSpPr>
            <p:cNvPr id="36" name="TextBox 35"/>
            <p:cNvSpPr txBox="1"/>
            <p:nvPr/>
          </p:nvSpPr>
          <p:spPr bwMode="white">
            <a:xfrm>
              <a:off x="5502084" y="5369748"/>
              <a:ext cx="1438461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maler</a:t>
              </a:r>
              <a:endParaRPr lang="en-GB" sz="1800" baseline="0" dirty="0"/>
            </a:p>
          </p:txBody>
        </p:sp>
        <p:sp>
          <p:nvSpPr>
            <p:cNvPr id="37" name="TextBox 36"/>
            <p:cNvSpPr txBox="1"/>
            <p:nvPr/>
          </p:nvSpPr>
          <p:spPr bwMode="white">
            <a:xfrm>
              <a:off x="7624401" y="5369749"/>
              <a:ext cx="259965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/>
                <a:t>.</a:t>
              </a:r>
              <a:endParaRPr lang="en-GB" sz="1800" baseline="0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19572" y="4826424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492680" y="4826706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265788" y="4834521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038897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812006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 bwMode="white">
            <a:xfrm>
              <a:off x="82431" y="3615924"/>
              <a:ext cx="1825274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PRON</a:t>
              </a:r>
              <a:endParaRPr lang="en-GB" sz="1800" baseline="0" dirty="0"/>
            </a:p>
          </p:txBody>
        </p:sp>
        <p:sp>
          <p:nvSpPr>
            <p:cNvPr id="48" name="TextBox 47"/>
            <p:cNvSpPr txBox="1"/>
            <p:nvPr/>
          </p:nvSpPr>
          <p:spPr bwMode="white">
            <a:xfrm>
              <a:off x="1907705" y="3627807"/>
              <a:ext cx="1726250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VERB</a:t>
              </a:r>
              <a:endParaRPr lang="en-GB" sz="1800" baseline="0" dirty="0"/>
            </a:p>
          </p:txBody>
        </p:sp>
        <p:sp>
          <p:nvSpPr>
            <p:cNvPr id="49" name="TextBox 48"/>
            <p:cNvSpPr txBox="1"/>
            <p:nvPr/>
          </p:nvSpPr>
          <p:spPr bwMode="white">
            <a:xfrm>
              <a:off x="3851920" y="3665060"/>
              <a:ext cx="1297098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DET</a:t>
              </a:r>
              <a:endParaRPr lang="en-GB" sz="1800" baseline="0" dirty="0"/>
            </a:p>
          </p:txBody>
        </p:sp>
        <p:sp>
          <p:nvSpPr>
            <p:cNvPr id="50" name="TextBox 49"/>
            <p:cNvSpPr txBox="1"/>
            <p:nvPr/>
          </p:nvSpPr>
          <p:spPr bwMode="white">
            <a:xfrm>
              <a:off x="5464524" y="3682495"/>
              <a:ext cx="1648107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NOUN</a:t>
              </a:r>
              <a:endParaRPr lang="en-GB" sz="1800" baseline="0" dirty="0"/>
            </a:p>
          </p:txBody>
        </p:sp>
        <p:sp>
          <p:nvSpPr>
            <p:cNvPr id="51" name="TextBox 50"/>
            <p:cNvSpPr txBox="1"/>
            <p:nvPr/>
          </p:nvSpPr>
          <p:spPr bwMode="white">
            <a:xfrm>
              <a:off x="7142426" y="3670865"/>
              <a:ext cx="1940806" cy="68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PUNCT</a:t>
              </a:r>
              <a:endParaRPr lang="en-GB" sz="1800" baseline="0" dirty="0"/>
            </a:p>
          </p:txBody>
        </p:sp>
      </p:grpSp>
      <p:sp>
        <p:nvSpPr>
          <p:cNvPr id="52" name="Rounded Rectangle 51"/>
          <p:cNvSpPr/>
          <p:nvPr/>
        </p:nvSpPr>
        <p:spPr bwMode="auto">
          <a:xfrm>
            <a:off x="2471375" y="3836130"/>
            <a:ext cx="1296693" cy="49697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709924" y="4361873"/>
            <a:ext cx="853964" cy="44298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635896" y="3549202"/>
            <a:ext cx="5314469" cy="1726833"/>
            <a:chOff x="3635896" y="3549202"/>
            <a:chExt cx="5314469" cy="1726833"/>
          </a:xfrm>
        </p:grpSpPr>
        <p:grpSp>
          <p:nvGrpSpPr>
            <p:cNvPr id="57" name="Group 56"/>
            <p:cNvGrpSpPr/>
            <p:nvPr/>
          </p:nvGrpSpPr>
          <p:grpSpPr>
            <a:xfrm>
              <a:off x="3825953" y="3549202"/>
              <a:ext cx="5124412" cy="830997"/>
              <a:chOff x="3825953" y="3549202"/>
              <a:chExt cx="5124412" cy="830997"/>
            </a:xfrm>
          </p:grpSpPr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3825953" y="3863393"/>
                <a:ext cx="653399" cy="21367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 bwMode="white">
                  <a:xfrm>
                    <a:off x="4469543" y="3549202"/>
                    <a:ext cx="4480822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2400" baseline="0"/>
                      <a:t>Antall</a:t>
                    </a:r>
                    <a:r>
                      <a:rPr lang="en-GB" sz="2400"/>
                      <a:t> ganger vi finner ordet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2400"/>
                      <a:t> med merkelappen</a:t>
                    </a:r>
                    <a14:m>
                      <m:oMath xmlns:m="http://schemas.openxmlformats.org/officeDocument/2006/math"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2400" dirty="0"/>
                      <a:t> </a:t>
                    </a:r>
                    <a:r>
                      <a:rPr lang="en-GB" sz="2400"/>
                      <a:t>i korpuset</a:t>
                    </a:r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white">
                  <a:xfrm>
                    <a:off x="4469543" y="3549202"/>
                    <a:ext cx="4480822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41" t="-5109" b="-1605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3635896" y="4445038"/>
              <a:ext cx="5013098" cy="830997"/>
              <a:chOff x="3559183" y="3522436"/>
              <a:chExt cx="5013098" cy="830997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3559183" y="3658526"/>
                <a:ext cx="1073402" cy="720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2400" baseline="0"/>
                      <a:t>Antall</a:t>
                    </a:r>
                    <a:r>
                      <a:rPr lang="en-GB" sz="2400"/>
                      <a:t> ganger vi finner merkelappen</a:t>
                    </a:r>
                    <a14:m>
                      <m:oMath xmlns:m="http://schemas.openxmlformats.org/officeDocument/2006/math"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2400" baseline="0"/>
                      <a:t> </a:t>
                    </a:r>
                    <a:r>
                      <a:rPr lang="en-GB" sz="2400"/>
                      <a:t> i korpuset</a:t>
                    </a:r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white">
                  <a:xfrm>
                    <a:off x="4690470" y="3522436"/>
                    <a:ext cx="3881811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55" t="-5147" b="-1691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 bwMode="white">
              <a:xfrm>
                <a:off x="419410" y="5535908"/>
                <a:ext cx="69513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800" baseline="0" dirty="0"/>
                  <a:t>Eksempel: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aseline="0" dirty="0" err="1"/>
                  <a:t>maler</a:t>
                </a:r>
                <a:r>
                  <a:rPr lang="en-GB" sz="2800" baseline="0" dirty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baseline="0" dirty="0"/>
                  <a:t> = NOUN) = </a:t>
                </a:r>
                <a:r>
                  <a:rPr lang="en-GB" sz="2800" b="1" baseline="0" dirty="0">
                    <a:solidFill>
                      <a:srgbClr val="00B05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19410" y="5535908"/>
                <a:ext cx="6951396" cy="523220"/>
              </a:xfrm>
              <a:prstGeom prst="rect">
                <a:avLst/>
              </a:prstGeom>
              <a:blipFill>
                <a:blip r:embed="rId5"/>
                <a:stretch>
                  <a:fillRect l="-1828" t="-11905" b="-2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 bwMode="white">
          <a:xfrm>
            <a:off x="6732240" y="5535908"/>
            <a:ext cx="93610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7641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err="1"/>
                  <a:t>Hva</a:t>
                </a:r>
                <a:r>
                  <a:rPr lang="en-GB" dirty="0"/>
                  <a:t> med </a:t>
                </a:r>
                <a:r>
                  <a:rPr lang="en-GB" dirty="0" err="1"/>
                  <a:t>ordene</a:t>
                </a:r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ikke</a:t>
                </a:r>
                <a:r>
                  <a:rPr lang="en-GB" dirty="0"/>
                  <a:t> </a:t>
                </a:r>
                <a:r>
                  <a:rPr lang="en-GB" dirty="0" err="1"/>
                  <a:t>forekommer</a:t>
                </a:r>
                <a:r>
                  <a:rPr lang="en-GB" dirty="0"/>
                  <a:t> i </a:t>
                </a:r>
                <a:r>
                  <a:rPr lang="en-GB" dirty="0" err="1"/>
                  <a:t>treningsett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Samme</a:t>
                </a:r>
                <a:r>
                  <a:rPr lang="en-GB" dirty="0"/>
                  <a:t> </a:t>
                </a:r>
                <a:r>
                  <a:rPr lang="en-GB" dirty="0" err="1"/>
                  <a:t>gjelder</a:t>
                </a:r>
                <a:r>
                  <a:rPr lang="en-GB" dirty="0"/>
                  <a:t> </a:t>
                </a:r>
                <a:r>
                  <a:rPr lang="en-GB" dirty="0" err="1"/>
                  <a:t>transisjoner</a:t>
                </a:r>
                <a:r>
                  <a:rPr lang="en-GB" dirty="0"/>
                  <a:t> </a:t>
                </a:r>
                <a:r>
                  <a:rPr lang="en-GB" dirty="0" err="1"/>
                  <a:t>fra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til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som</a:t>
                </a:r>
                <a:r>
                  <a:rPr lang="en-GB" dirty="0"/>
                  <a:t> </a:t>
                </a:r>
                <a:r>
                  <a:rPr lang="en-GB" dirty="0" err="1"/>
                  <a:t>ikke</a:t>
                </a:r>
                <a:r>
                  <a:rPr lang="en-GB" dirty="0"/>
                  <a:t> </a:t>
                </a:r>
                <a:r>
                  <a:rPr lang="en-GB" dirty="0" err="1"/>
                  <a:t>forekommer</a:t>
                </a:r>
                <a:r>
                  <a:rPr lang="en-GB" dirty="0"/>
                  <a:t> i </a:t>
                </a:r>
                <a:r>
                  <a:rPr lang="en-GB" dirty="0" err="1"/>
                  <a:t>treningsdata</a:t>
                </a:r>
                <a:endParaRPr lang="en-GB" dirty="0"/>
              </a:p>
              <a:p>
                <a:r>
                  <a:rPr lang="en-GB" dirty="0" err="1"/>
                  <a:t>Ideelt</a:t>
                </a:r>
                <a:r>
                  <a:rPr lang="en-GB" dirty="0"/>
                  <a:t> sett </a:t>
                </a:r>
                <a:r>
                  <a:rPr lang="en-GB" dirty="0" err="1"/>
                  <a:t>bør</a:t>
                </a:r>
                <a:r>
                  <a:rPr lang="en-GB" dirty="0"/>
                  <a:t> </a:t>
                </a:r>
                <a:r>
                  <a:rPr lang="en-GB" dirty="0" err="1"/>
                  <a:t>disse</a:t>
                </a:r>
                <a:r>
                  <a:rPr lang="en-GB" dirty="0"/>
                  <a:t> </a:t>
                </a:r>
                <a:r>
                  <a:rPr lang="en-GB" dirty="0" err="1"/>
                  <a:t>sannsynlighetene</a:t>
                </a:r>
                <a:r>
                  <a:rPr lang="en-GB" dirty="0"/>
                  <a:t> </a:t>
                </a:r>
                <a:r>
                  <a:rPr lang="en-GB" dirty="0" err="1"/>
                  <a:t>være</a:t>
                </a:r>
                <a:r>
                  <a:rPr lang="en-GB" dirty="0"/>
                  <a:t> </a:t>
                </a:r>
                <a:r>
                  <a:rPr lang="en-GB" dirty="0" err="1"/>
                  <a:t>små</a:t>
                </a:r>
                <a:r>
                  <a:rPr lang="en-GB" dirty="0"/>
                  <a:t>, men &gt; 0</a:t>
                </a:r>
              </a:p>
              <a:p>
                <a:pPr lvl="1"/>
                <a:r>
                  <a:rPr lang="en-GB" dirty="0"/>
                  <a:t>Tar i </a:t>
                </a:r>
                <a:r>
                  <a:rPr lang="en-GB" dirty="0" err="1"/>
                  <a:t>betrakning</a:t>
                </a:r>
                <a:r>
                  <a:rPr lang="en-GB" dirty="0"/>
                  <a:t> at </a:t>
                </a:r>
                <a:r>
                  <a:rPr lang="en-GB" dirty="0" err="1"/>
                  <a:t>treningsett</a:t>
                </a:r>
                <a:r>
                  <a:rPr lang="en-GB" dirty="0"/>
                  <a:t> har en </a:t>
                </a:r>
                <a:r>
                  <a:rPr lang="en-GB" i="1" dirty="0" err="1"/>
                  <a:t>begrenset</a:t>
                </a:r>
                <a:r>
                  <a:rPr lang="en-GB" i="1" dirty="0"/>
                  <a:t> størrelse</a:t>
                </a:r>
                <a:r>
                  <a:rPr lang="en-GB" dirty="0"/>
                  <a:t>,   </a:t>
                </a:r>
                <a:r>
                  <a:rPr lang="en-GB" dirty="0" err="1"/>
                  <a:t>og</a:t>
                </a:r>
                <a:r>
                  <a:rPr lang="en-GB" dirty="0"/>
                  <a:t> </a:t>
                </a:r>
                <a:r>
                  <a:rPr lang="en-GB" dirty="0" err="1"/>
                  <a:t>gir</a:t>
                </a:r>
                <a:r>
                  <a:rPr lang="en-GB" dirty="0"/>
                  <a:t> </a:t>
                </a:r>
                <a:r>
                  <a:rPr lang="en-GB" dirty="0" err="1"/>
                  <a:t>dermed</a:t>
                </a:r>
                <a:r>
                  <a:rPr lang="en-GB" dirty="0"/>
                  <a:t> </a:t>
                </a:r>
                <a:r>
                  <a:rPr lang="en-GB" dirty="0" err="1"/>
                  <a:t>imperfekte</a:t>
                </a:r>
                <a:r>
                  <a:rPr lang="en-GB" dirty="0"/>
                  <a:t> </a:t>
                </a:r>
                <a:r>
                  <a:rPr lang="en-GB" dirty="0" err="1"/>
                  <a:t>forekomsttallene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 t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618" y="2132856"/>
                <a:ext cx="8424936" cy="69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𝑏𝑜𝑘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NOUN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𝑏𝑜𝑘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𝑁𝑂𝑈𝑁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2400"/>
                          <m:t>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𝑁𝑂𝑈𝑁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/>
                  <a:t> 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18" y="2132856"/>
                <a:ext cx="8424936" cy="690830"/>
              </a:xfrm>
              <a:prstGeom prst="rect">
                <a:avLst/>
              </a:prstGeom>
              <a:blipFill>
                <a:blip r:embed="rId3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07704" y="547858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>
                <a:sym typeface="Wingdings" panose="05000000000000000000" pitchFamily="2" charset="2"/>
              </a:rPr>
              <a:t> </a:t>
            </a:r>
            <a:r>
              <a:rPr lang="en-GB" sz="2400" b="1">
                <a:sym typeface="Wingdings" panose="05000000000000000000" pitchFamily="2" charset="2"/>
              </a:rPr>
              <a:t>Smoothing</a:t>
            </a:r>
            <a:r>
              <a:rPr lang="en-GB" sz="2400">
                <a:sym typeface="Wingdings" panose="05000000000000000000" pitchFamily="2" charset="2"/>
              </a:rPr>
              <a:t>  kan brukes til å korrigere sansynnlighetesfordelingene</a:t>
            </a:r>
            <a:endParaRPr lang="en-GB" sz="2400"/>
          </a:p>
        </p:txBody>
      </p:sp>
      <p:sp>
        <p:nvSpPr>
          <p:cNvPr id="7" name="Rounded Rectangle 6"/>
          <p:cNvSpPr/>
          <p:nvPr/>
        </p:nvSpPr>
        <p:spPr bwMode="auto">
          <a:xfrm>
            <a:off x="2339752" y="5469436"/>
            <a:ext cx="1728192" cy="49697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8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Laplace smoothing (</a:t>
                </a:r>
                <a:r>
                  <a:rPr lang="en-GB" dirty="0" err="1"/>
                  <a:t>også</a:t>
                </a:r>
                <a:r>
                  <a:rPr lang="en-GB" dirty="0"/>
                  <a:t> </a:t>
                </a:r>
                <a:r>
                  <a:rPr lang="en-GB" dirty="0" err="1"/>
                  <a:t>kalt</a:t>
                </a:r>
                <a:r>
                  <a:rPr lang="en-GB" dirty="0"/>
                  <a:t> “additive smoothing):</a:t>
                </a:r>
              </a:p>
              <a:p>
                <a:endParaRPr lang="en-GB" dirty="0"/>
              </a:p>
              <a:p>
                <a:endParaRPr lang="en-GB" sz="2000" dirty="0"/>
              </a:p>
              <a:p>
                <a:pPr marL="0" indent="0">
                  <a:buNone/>
                </a:pPr>
                <a:r>
                  <a:rPr lang="en-GB" dirty="0" err="1"/>
                  <a:t>Hvor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GB" dirty="0"/>
                  <a:t> er en parameter </a:t>
                </a:r>
                <a:r>
                  <a:rPr lang="en-GB" dirty="0" err="1"/>
                  <a:t>og</a:t>
                </a:r>
                <a:r>
                  <a:rPr lang="en-GB" dirty="0"/>
                  <a:t> V er </a:t>
                </a:r>
                <a:r>
                  <a:rPr lang="en-GB" dirty="0" err="1"/>
                  <a:t>antall</a:t>
                </a:r>
                <a:r>
                  <a:rPr lang="en-GB" dirty="0"/>
                  <a:t> </a:t>
                </a:r>
                <a:r>
                  <a:rPr lang="en-GB" dirty="0" err="1"/>
                  <a:t>unike</a:t>
                </a:r>
                <a:r>
                  <a:rPr lang="en-GB" dirty="0"/>
                  <a:t> </a:t>
                </a:r>
                <a:r>
                  <a:rPr lang="en-GB" dirty="0" err="1"/>
                  <a:t>ord</a:t>
                </a:r>
                <a:r>
                  <a:rPr lang="en-GB" dirty="0"/>
                  <a:t> i </a:t>
                </a:r>
                <a:r>
                  <a:rPr lang="en-GB" dirty="0" err="1"/>
                  <a:t>modellen</a:t>
                </a:r>
                <a:endParaRPr lang="en-GB" dirty="0"/>
              </a:p>
              <a:p>
                <a:r>
                  <a:rPr lang="en-GB" dirty="0"/>
                  <a:t>Eksempel med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=0.01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𝑏𝑜𝑘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𝑁𝑂𝑈𝑁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2+0.01∗8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=0.0048</m:t>
                    </m:r>
                  </m:oMath>
                </a14:m>
                <a:endParaRPr lang="en-GB" sz="1800" b="0" dirty="0"/>
              </a:p>
              <a:p>
                <a:pPr lvl="1"/>
                <a:r>
                  <a:rPr lang="en-GB" sz="2000" dirty="0"/>
                  <a:t>Og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𝑚𝑎𝑙𝑒𝑟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𝑁𝑂𝑈𝑁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1+0.01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0.01∗8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4856</m:t>
                    </m:r>
                  </m:oMath>
                </a14:m>
                <a:endParaRPr lang="en-GB" sz="2000" dirty="0"/>
              </a:p>
              <a:p>
                <a:pPr lvl="1"/>
                <a:endParaRPr lang="en-GB" sz="6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8" t="-1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7584" y="2132856"/>
                <a:ext cx="5184576" cy="80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GB" sz="2800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/>
                          <m:t> 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5184576" cy="809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7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F81D91-C61A-1C4A-ACCA-7A99F464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Smoothing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25329F0-7378-E34D-B9A4-F28A11F0D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r>
                  <a:rPr lang="en-GB" b="1" dirty="0" err="1">
                    <a:solidFill>
                      <a:srgbClr val="00B050"/>
                    </a:solidFill>
                  </a:rPr>
                  <a:t>Spørsmål</a:t>
                </a:r>
                <a:r>
                  <a:rPr lang="en-GB" dirty="0"/>
                  <a:t>: </a:t>
                </a:r>
                <a:r>
                  <a:rPr lang="en-GB" dirty="0" err="1"/>
                  <a:t>hvorfor</a:t>
                </a:r>
                <a:r>
                  <a:rPr lang="en-GB" dirty="0"/>
                  <a:t> har vi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 </a:t>
                </a:r>
                <a:r>
                  <a:rPr lang="en-GB" dirty="0" err="1"/>
                  <a:t>nevner</a:t>
                </a:r>
                <a:r>
                  <a:rPr lang="en-GB" dirty="0"/>
                  <a:t>?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Smoothing </a:t>
                </a:r>
                <a:r>
                  <a:rPr lang="en-GB" dirty="0" err="1"/>
                  <a:t>mest</a:t>
                </a:r>
                <a:r>
                  <a:rPr lang="en-GB" dirty="0"/>
                  <a:t> </a:t>
                </a:r>
                <a:r>
                  <a:rPr lang="en-GB" dirty="0" err="1"/>
                  <a:t>nyttig</a:t>
                </a:r>
                <a:r>
                  <a:rPr lang="en-GB" dirty="0"/>
                  <a:t> i </a:t>
                </a:r>
                <a:r>
                  <a:rPr lang="en-GB" dirty="0" err="1"/>
                  <a:t>emisjonsmodellen</a:t>
                </a:r>
                <a:r>
                  <a:rPr lang="en-GB" dirty="0"/>
                  <a:t> (</a:t>
                </a:r>
                <a:r>
                  <a:rPr lang="en-GB" dirty="0" err="1"/>
                  <a:t>gitt</a:t>
                </a:r>
                <a:r>
                  <a:rPr lang="en-GB" dirty="0"/>
                  <a:t> den store </a:t>
                </a:r>
                <a:r>
                  <a:rPr lang="en-GB" dirty="0" err="1"/>
                  <a:t>antall</a:t>
                </a:r>
                <a:r>
                  <a:rPr lang="en-GB" dirty="0"/>
                  <a:t> </a:t>
                </a:r>
                <a:r>
                  <a:rPr lang="en-GB" dirty="0" err="1"/>
                  <a:t>mulige</a:t>
                </a:r>
                <a:r>
                  <a:rPr lang="en-GB" dirty="0"/>
                  <a:t> </a:t>
                </a:r>
                <a:r>
                  <a:rPr lang="en-GB" dirty="0" err="1"/>
                  <a:t>observasjoner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Andre </a:t>
                </a:r>
                <a:r>
                  <a:rPr lang="en-GB" dirty="0" err="1"/>
                  <a:t>smoothingteknikker</a:t>
                </a:r>
                <a:r>
                  <a:rPr lang="en-GB" dirty="0"/>
                  <a:t> </a:t>
                </a:r>
                <a:r>
                  <a:rPr lang="en-GB" dirty="0" err="1"/>
                  <a:t>enn</a:t>
                </a:r>
                <a:r>
                  <a:rPr lang="en-GB" dirty="0"/>
                  <a:t> Laplace </a:t>
                </a:r>
                <a:r>
                  <a:rPr lang="en-GB" dirty="0" err="1"/>
                  <a:t>kan</a:t>
                </a:r>
                <a:r>
                  <a:rPr lang="en-GB" dirty="0"/>
                  <a:t> </a:t>
                </a:r>
                <a:r>
                  <a:rPr lang="en-GB" dirty="0" err="1"/>
                  <a:t>også</a:t>
                </a:r>
                <a:r>
                  <a:rPr lang="en-GB" dirty="0"/>
                  <a:t> </a:t>
                </a:r>
                <a:r>
                  <a:rPr lang="en-GB" dirty="0" err="1"/>
                  <a:t>brukes</a:t>
                </a:r>
                <a:r>
                  <a:rPr lang="en-GB" dirty="0"/>
                  <a:t>, </a:t>
                </a:r>
                <a:r>
                  <a:rPr lang="en-GB" dirty="0" err="1"/>
                  <a:t>blant</a:t>
                </a:r>
                <a:r>
                  <a:rPr lang="en-GB" dirty="0"/>
                  <a:t> </a:t>
                </a:r>
                <a:r>
                  <a:rPr lang="en-GB" dirty="0" err="1"/>
                  <a:t>annet</a:t>
                </a:r>
                <a:r>
                  <a:rPr lang="en-GB" dirty="0"/>
                  <a:t> </a:t>
                </a:r>
                <a:r>
                  <a:rPr lang="en-GB" i="1" dirty="0" err="1"/>
                  <a:t>Kneser</a:t>
                </a:r>
                <a:r>
                  <a:rPr lang="en-GB" i="1" dirty="0"/>
                  <a:t>-Ney discounting</a:t>
                </a:r>
                <a:r>
                  <a:rPr lang="en-GB" dirty="0"/>
                  <a:t> (se J&amp;M)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25329F0-7378-E34D-B9A4-F28A11F0D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3A02A0-F036-A94C-BD81-533E8FD7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05D517-8281-D54B-99E3-58780C5ADF19}"/>
                  </a:ext>
                </a:extLst>
              </p:cNvPr>
              <p:cNvSpPr/>
              <p:nvPr/>
            </p:nvSpPr>
            <p:spPr>
              <a:xfrm>
                <a:off x="2555776" y="2583986"/>
                <a:ext cx="5184576" cy="80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GB" sz="2800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/>
                          <m:t> 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05D517-8281-D54B-99E3-58780C5AD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583986"/>
                <a:ext cx="5184576" cy="809645"/>
              </a:xfrm>
              <a:prstGeom prst="rect">
                <a:avLst/>
              </a:prstGeom>
              <a:blipFill>
                <a:blip r:embed="rId3"/>
                <a:stretch>
                  <a:fillRect t="-14063" b="-78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8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Andre sekvensmodeller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6" y="1501648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Mange </a:t>
            </a:r>
            <a:r>
              <a:rPr lang="en-GB" dirty="0" err="1"/>
              <a:t>ulike</a:t>
            </a:r>
            <a:r>
              <a:rPr lang="en-GB" dirty="0"/>
              <a:t> modeller for                          </a:t>
            </a:r>
            <a:r>
              <a:rPr lang="en-GB" dirty="0" err="1"/>
              <a:t>sekvensklassifisering</a:t>
            </a:r>
            <a:r>
              <a:rPr lang="en-GB" dirty="0"/>
              <a:t>: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 dirty="0"/>
              <a:t>Hidden Markov Models (HMMs)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 dirty="0"/>
              <a:t>Maximum Entropy Markov Models (MEMMs)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 dirty="0"/>
              <a:t>Conditional Random Fields (CRFs)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 dirty="0"/>
              <a:t>Recurrent Neural Networks (LSTMs, GRUs)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 dirty="0"/>
              <a:t>Andre </a:t>
            </a:r>
            <a:r>
              <a:rPr lang="en-GB" sz="2000" dirty="0" err="1"/>
              <a:t>dype</a:t>
            </a:r>
            <a:r>
              <a:rPr lang="en-GB" sz="2000" dirty="0"/>
              <a:t> </a:t>
            </a:r>
            <a:r>
              <a:rPr lang="en-GB" sz="2000" dirty="0" err="1"/>
              <a:t>nevrale</a:t>
            </a:r>
            <a:r>
              <a:rPr lang="en-GB" sz="2000" dirty="0"/>
              <a:t> </a:t>
            </a:r>
            <a:r>
              <a:rPr lang="en-GB" sz="2000" dirty="0" err="1"/>
              <a:t>nettverk</a:t>
            </a:r>
            <a:r>
              <a:rPr lang="en-GB" sz="2000" dirty="0"/>
              <a:t> (e.g. Google’s BERT)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p:grpSp>
        <p:nvGrpSpPr>
          <p:cNvPr id="33" name="Group 32"/>
          <p:cNvGrpSpPr/>
          <p:nvPr/>
        </p:nvGrpSpPr>
        <p:grpSpPr>
          <a:xfrm>
            <a:off x="4578092" y="2414816"/>
            <a:ext cx="1589414" cy="66437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21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2568" y="3115821"/>
            <a:ext cx="1589414" cy="664378"/>
            <a:chOff x="6516216" y="2132856"/>
            <a:chExt cx="1589414" cy="664378"/>
          </a:xfrm>
        </p:grpSpPr>
        <p:sp>
          <p:nvSpPr>
            <p:cNvPr id="35" name="Oval 34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>
              <a:stCxn id="35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35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43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04879" y="3901521"/>
            <a:ext cx="1589414" cy="664378"/>
            <a:chOff x="6516216" y="2132856"/>
            <a:chExt cx="1589414" cy="664378"/>
          </a:xfrm>
        </p:grpSpPr>
        <p:sp>
          <p:nvSpPr>
            <p:cNvPr id="48" name="Oval 47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>
              <a:stCxn id="48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8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Oval 50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78468" y="4658076"/>
            <a:ext cx="1359260" cy="795472"/>
            <a:chOff x="6908203" y="4226580"/>
            <a:chExt cx="1359260" cy="795472"/>
          </a:xfrm>
        </p:grpSpPr>
        <p:sp>
          <p:nvSpPr>
            <p:cNvPr id="61" name="Oval 60"/>
            <p:cNvSpPr/>
            <p:nvPr/>
          </p:nvSpPr>
          <p:spPr bwMode="auto">
            <a:xfrm>
              <a:off x="6908203" y="4226580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7042121" y="4743387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7158471" y="4667743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Oval 63"/>
            <p:cNvSpPr/>
            <p:nvPr/>
          </p:nvSpPr>
          <p:spPr bwMode="auto">
            <a:xfrm>
              <a:off x="7434556" y="4240417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7569793" y="4743387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7643587" y="4671379"/>
              <a:ext cx="1832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TextBox 66"/>
            <p:cNvSpPr txBox="1"/>
            <p:nvPr/>
          </p:nvSpPr>
          <p:spPr bwMode="white">
            <a:xfrm>
              <a:off x="7779924" y="4456790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8003627" y="4230592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8138864" y="474202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69"/>
            <p:cNvSpPr/>
            <p:nvPr/>
          </p:nvSpPr>
          <p:spPr bwMode="auto">
            <a:xfrm>
              <a:off x="6950857" y="4858367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481847" y="4868578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039561" y="485700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993142" y="4613251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512501" y="46119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078254" y="461528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7038802" y="4487201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7566474" y="4487201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8135545" y="448583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9" name="Group 138"/>
          <p:cNvGrpSpPr/>
          <p:nvPr/>
        </p:nvGrpSpPr>
        <p:grpSpPr>
          <a:xfrm>
            <a:off x="7508220" y="5339233"/>
            <a:ext cx="1496100" cy="1164047"/>
            <a:chOff x="7432384" y="4260780"/>
            <a:chExt cx="1496100" cy="1164047"/>
          </a:xfrm>
        </p:grpSpPr>
        <p:sp>
          <p:nvSpPr>
            <p:cNvPr id="86" name="Oval 85"/>
            <p:cNvSpPr/>
            <p:nvPr/>
          </p:nvSpPr>
          <p:spPr bwMode="auto">
            <a:xfrm>
              <a:off x="7460894" y="4260780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7587286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Oval 88"/>
            <p:cNvSpPr/>
            <p:nvPr/>
          </p:nvSpPr>
          <p:spPr bwMode="auto">
            <a:xfrm>
              <a:off x="7978186" y="4269167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>
              <a:off x="8114958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Oval 92"/>
            <p:cNvSpPr/>
            <p:nvPr/>
          </p:nvSpPr>
          <p:spPr bwMode="auto">
            <a:xfrm>
              <a:off x="8509837" y="4265496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8659173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Oval 94"/>
            <p:cNvSpPr/>
            <p:nvPr/>
          </p:nvSpPr>
          <p:spPr bwMode="auto">
            <a:xfrm>
              <a:off x="7496022" y="526114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027012" y="5271353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8559870" y="526114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538307" y="50160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057666" y="5014701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8598563" y="50194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7583967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8111639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8655854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Rectangle 115"/>
            <p:cNvSpPr/>
            <p:nvPr/>
          </p:nvSpPr>
          <p:spPr bwMode="auto">
            <a:xfrm>
              <a:off x="7535521" y="4650505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8054880" y="4649180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8595777" y="4653905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>
              <a:off x="7581181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>
              <a:off x="8108853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/>
            <p:nvPr/>
          </p:nvCxnSpPr>
          <p:spPr bwMode="auto">
            <a:xfrm>
              <a:off x="8653068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TextBox 122"/>
            <p:cNvSpPr txBox="1"/>
            <p:nvPr/>
          </p:nvSpPr>
          <p:spPr bwMode="white">
            <a:xfrm>
              <a:off x="7432384" y="4639988"/>
              <a:ext cx="40245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24" name="TextBox 123"/>
            <p:cNvSpPr txBox="1"/>
            <p:nvPr/>
          </p:nvSpPr>
          <p:spPr bwMode="white">
            <a:xfrm>
              <a:off x="7948697" y="463006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25" name="TextBox 124"/>
            <p:cNvSpPr txBox="1"/>
            <p:nvPr/>
          </p:nvSpPr>
          <p:spPr bwMode="white">
            <a:xfrm>
              <a:off x="8488757" y="4629793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7652889" y="4889976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Arrow Connector 129"/>
            <p:cNvCxnSpPr/>
            <p:nvPr/>
          </p:nvCxnSpPr>
          <p:spPr bwMode="auto">
            <a:xfrm flipH="1">
              <a:off x="8183779" y="4892799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7911309" y="4883194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>
              <a:off x="8460432" y="4876383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H="1">
              <a:off x="7650835" y="5145832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H="1">
              <a:off x="8201164" y="5159564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7928694" y="5149959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8477817" y="5143148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TextBox 137"/>
            <p:cNvSpPr txBox="1"/>
            <p:nvPr/>
          </p:nvSpPr>
          <p:spPr bwMode="white">
            <a:xfrm>
              <a:off x="8172400" y="485070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</p:grpSp>
      <p:cxnSp>
        <p:nvCxnSpPr>
          <p:cNvPr id="141" name="Straight Arrow Connector 140"/>
          <p:cNvCxnSpPr/>
          <p:nvPr/>
        </p:nvCxnSpPr>
        <p:spPr bwMode="auto">
          <a:xfrm>
            <a:off x="6504949" y="5793069"/>
            <a:ext cx="902938" cy="13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723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Recurrent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Moderne</a:t>
            </a:r>
            <a:r>
              <a:rPr lang="en-GB" dirty="0"/>
              <a:t> </a:t>
            </a:r>
            <a:r>
              <a:rPr lang="en-GB" dirty="0" err="1"/>
              <a:t>språkteknologiske</a:t>
            </a:r>
            <a:r>
              <a:rPr lang="en-GB" dirty="0"/>
              <a:t> </a:t>
            </a:r>
            <a:r>
              <a:rPr lang="en-GB" dirty="0" err="1"/>
              <a:t>verktøy</a:t>
            </a:r>
            <a:r>
              <a:rPr lang="en-GB" dirty="0"/>
              <a:t> </a:t>
            </a:r>
            <a:r>
              <a:rPr lang="en-GB" dirty="0" err="1"/>
              <a:t>bruker</a:t>
            </a:r>
            <a:r>
              <a:rPr lang="en-GB" dirty="0"/>
              <a:t> </a:t>
            </a:r>
            <a:r>
              <a:rPr lang="en-GB" dirty="0" err="1"/>
              <a:t>ofte</a:t>
            </a:r>
            <a:r>
              <a:rPr lang="en-GB" dirty="0"/>
              <a:t> </a:t>
            </a:r>
            <a:r>
              <a:rPr lang="en-GB" b="1" dirty="0" err="1"/>
              <a:t>nevrale</a:t>
            </a:r>
            <a:r>
              <a:rPr lang="en-GB" b="1" dirty="0"/>
              <a:t> </a:t>
            </a:r>
            <a:r>
              <a:rPr lang="en-GB" b="1" dirty="0" err="1"/>
              <a:t>nettverk</a:t>
            </a:r>
            <a:r>
              <a:rPr lang="en-GB" b="1" dirty="0"/>
              <a:t> </a:t>
            </a:r>
            <a:r>
              <a:rPr lang="en-GB" dirty="0"/>
              <a:t>(NN) i </a:t>
            </a:r>
            <a:r>
              <a:rPr lang="en-GB" dirty="0" err="1"/>
              <a:t>stedet</a:t>
            </a:r>
            <a:r>
              <a:rPr lang="en-GB" dirty="0"/>
              <a:t> for HMMs</a:t>
            </a:r>
          </a:p>
          <a:p>
            <a:r>
              <a:rPr lang="en-GB" dirty="0"/>
              <a:t>Men </a:t>
            </a:r>
            <a:r>
              <a:rPr lang="en-GB" dirty="0" err="1"/>
              <a:t>hovedidéene</a:t>
            </a:r>
            <a:r>
              <a:rPr lang="en-GB" dirty="0"/>
              <a:t> </a:t>
            </a:r>
            <a:r>
              <a:rPr lang="en-GB" dirty="0" err="1"/>
              <a:t>forblir</a:t>
            </a:r>
            <a:r>
              <a:rPr lang="en-GB" dirty="0"/>
              <a:t> de </a:t>
            </a:r>
            <a:r>
              <a:rPr lang="en-GB" dirty="0" err="1"/>
              <a:t>samme</a:t>
            </a:r>
            <a:r>
              <a:rPr lang="en-GB" dirty="0"/>
              <a:t>:</a:t>
            </a:r>
          </a:p>
          <a:p>
            <a:pPr marL="931863" lvl="1" indent="-457200">
              <a:buFont typeface="+mj-lt"/>
              <a:buAutoNum type="arabicPeriod"/>
            </a:pPr>
            <a:r>
              <a:rPr lang="en-GB" dirty="0" err="1"/>
              <a:t>Modellen</a:t>
            </a:r>
            <a:r>
              <a:rPr lang="en-GB" dirty="0"/>
              <a:t> </a:t>
            </a:r>
            <a:r>
              <a:rPr lang="en-GB" dirty="0" err="1"/>
              <a:t>beskriver</a:t>
            </a:r>
            <a:r>
              <a:rPr lang="en-GB" dirty="0"/>
              <a:t>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i="1" dirty="0" err="1"/>
              <a:t>transisjoner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tilstand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tilstand</a:t>
            </a:r>
            <a:endParaRPr lang="en-GB" dirty="0"/>
          </a:p>
          <a:p>
            <a:pPr marL="931863" lvl="1" indent="-457200">
              <a:buFont typeface="+mj-lt"/>
              <a:buAutoNum type="arabicPeriod"/>
            </a:pP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observasjoner</a:t>
            </a:r>
            <a:r>
              <a:rPr lang="en-GB" dirty="0"/>
              <a:t> (“input”) </a:t>
            </a:r>
            <a:r>
              <a:rPr lang="en-GB" dirty="0" err="1"/>
              <a:t>påvirker</a:t>
            </a:r>
            <a:r>
              <a:rPr lang="en-GB" dirty="0"/>
              <a:t> </a:t>
            </a:r>
            <a:r>
              <a:rPr lang="en-GB" dirty="0" err="1"/>
              <a:t>tilstanden</a:t>
            </a:r>
            <a:endParaRPr lang="en-GB" dirty="0"/>
          </a:p>
          <a:p>
            <a:pPr marL="931863" lvl="1" indent="-457200">
              <a:buFont typeface="+mj-lt"/>
              <a:buAutoNum type="arabicPeriod"/>
            </a:pPr>
            <a:r>
              <a:rPr lang="en-GB" dirty="0"/>
              <a:t>Man </a:t>
            </a:r>
            <a:r>
              <a:rPr lang="en-GB" dirty="0" err="1"/>
              <a:t>bruker</a:t>
            </a:r>
            <a:r>
              <a:rPr lang="en-GB" dirty="0"/>
              <a:t> </a:t>
            </a:r>
            <a:r>
              <a:rPr lang="en-GB" i="1" dirty="0"/>
              <a:t>decoding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finne</a:t>
            </a:r>
            <a:r>
              <a:rPr lang="en-GB" dirty="0"/>
              <a:t> den </a:t>
            </a:r>
            <a:r>
              <a:rPr lang="en-GB" dirty="0" err="1"/>
              <a:t>beste</a:t>
            </a:r>
            <a:r>
              <a:rPr lang="en-GB" dirty="0"/>
              <a:t> </a:t>
            </a:r>
            <a:r>
              <a:rPr lang="en-GB" dirty="0" err="1"/>
              <a:t>outputsekvensen</a:t>
            </a:r>
            <a:endParaRPr lang="en-GB" dirty="0"/>
          </a:p>
          <a:p>
            <a:pPr marL="931863" lvl="1" indent="-457200">
              <a:buFont typeface="+mj-lt"/>
              <a:buAutoNum type="arabicPeriod"/>
            </a:pPr>
            <a:r>
              <a:rPr lang="en-GB" dirty="0"/>
              <a:t>Og </a:t>
            </a:r>
            <a:r>
              <a:rPr lang="en-GB" dirty="0" err="1"/>
              <a:t>modellen</a:t>
            </a:r>
            <a:r>
              <a:rPr lang="en-GB" dirty="0"/>
              <a:t> </a:t>
            </a:r>
            <a:r>
              <a:rPr lang="en-GB" dirty="0" err="1"/>
              <a:t>inneholder</a:t>
            </a:r>
            <a:r>
              <a:rPr lang="en-GB" dirty="0"/>
              <a:t> </a:t>
            </a:r>
            <a:r>
              <a:rPr lang="en-GB" dirty="0" err="1"/>
              <a:t>parametrene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i="1" dirty="0" err="1"/>
              <a:t>læres</a:t>
            </a:r>
            <a:r>
              <a:rPr lang="en-GB" i="1" dirty="0"/>
              <a:t> </a:t>
            </a:r>
            <a:r>
              <a:rPr lang="en-GB" i="1" dirty="0" err="1"/>
              <a:t>fra</a:t>
            </a:r>
            <a:r>
              <a:rPr lang="en-GB" i="1" dirty="0"/>
              <a:t> data</a:t>
            </a:r>
          </a:p>
          <a:p>
            <a:pPr marL="495300"/>
            <a:r>
              <a:rPr lang="en-GB" dirty="0" err="1"/>
              <a:t>Størst</a:t>
            </a:r>
            <a:r>
              <a:rPr lang="en-GB" dirty="0"/>
              <a:t> </a:t>
            </a:r>
            <a:r>
              <a:rPr lang="en-GB" dirty="0" err="1"/>
              <a:t>forskjell</a:t>
            </a:r>
            <a:r>
              <a:rPr lang="en-GB" dirty="0"/>
              <a:t>: NN </a:t>
            </a:r>
            <a:r>
              <a:rPr lang="en-GB" dirty="0" err="1"/>
              <a:t>bruker</a:t>
            </a:r>
            <a:r>
              <a:rPr lang="en-GB" dirty="0"/>
              <a:t> </a:t>
            </a:r>
            <a:r>
              <a:rPr lang="en-GB" i="1" dirty="0" err="1"/>
              <a:t>ikke-lineære</a:t>
            </a:r>
            <a:r>
              <a:rPr lang="en-GB" i="1" dirty="0"/>
              <a:t> </a:t>
            </a:r>
            <a:r>
              <a:rPr lang="en-GB" i="1" dirty="0" err="1"/>
              <a:t>transformasjoner</a:t>
            </a:r>
            <a:r>
              <a:rPr lang="en-GB" dirty="0"/>
              <a:t> </a:t>
            </a:r>
            <a:r>
              <a:rPr lang="en-GB" dirty="0" err="1"/>
              <a:t>mellom</a:t>
            </a:r>
            <a:r>
              <a:rPr lang="en-GB" dirty="0"/>
              <a:t> </a:t>
            </a:r>
            <a:r>
              <a:rPr lang="en-GB" dirty="0" err="1"/>
              <a:t>vektorer</a:t>
            </a:r>
            <a:r>
              <a:rPr lang="en-GB" dirty="0"/>
              <a:t> i </a:t>
            </a:r>
            <a:r>
              <a:rPr lang="en-GB" dirty="0" err="1"/>
              <a:t>stedet</a:t>
            </a:r>
            <a:r>
              <a:rPr lang="en-GB" dirty="0"/>
              <a:t> for </a:t>
            </a:r>
            <a:r>
              <a:rPr lang="en-GB" dirty="0" err="1"/>
              <a:t>sannsynlighetsmatriser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151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Enkle</a:t>
            </a:r>
            <a:r>
              <a:rPr lang="en-GB" dirty="0"/>
              <a:t> “recurrent neural nets”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8"/>
          <a:stretch/>
        </p:blipFill>
        <p:spPr>
          <a:xfrm>
            <a:off x="323528" y="1751917"/>
            <a:ext cx="6049366" cy="3459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  <p:grpSp>
        <p:nvGrpSpPr>
          <p:cNvPr id="9" name="Group 8"/>
          <p:cNvGrpSpPr/>
          <p:nvPr/>
        </p:nvGrpSpPr>
        <p:grpSpPr>
          <a:xfrm>
            <a:off x="242789" y="4597653"/>
            <a:ext cx="5976664" cy="1437312"/>
            <a:chOff x="1610941" y="4597653"/>
            <a:chExt cx="5976664" cy="1437312"/>
          </a:xfrm>
        </p:grpSpPr>
        <p:sp>
          <p:nvSpPr>
            <p:cNvPr id="6" name="TextBox 5"/>
            <p:cNvSpPr txBox="1"/>
            <p:nvPr/>
          </p:nvSpPr>
          <p:spPr bwMode="white">
            <a:xfrm>
              <a:off x="1610941" y="5080858"/>
              <a:ext cx="59766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dirty="0"/>
                <a:t>Input x</a:t>
              </a:r>
              <a:r>
                <a:rPr lang="en-GB" sz="2800" baseline="-25000" dirty="0"/>
                <a:t>t </a:t>
              </a:r>
              <a:r>
                <a:rPr lang="en-GB" sz="2800" dirty="0"/>
                <a:t>er </a:t>
              </a:r>
              <a:r>
                <a:rPr lang="en-GB" sz="2800" dirty="0" err="1"/>
                <a:t>ofte</a:t>
              </a:r>
              <a:r>
                <a:rPr lang="en-GB" sz="2800" dirty="0"/>
                <a:t> en </a:t>
              </a:r>
              <a:r>
                <a:rPr lang="en-GB" sz="2800" dirty="0" err="1"/>
                <a:t>ordvektor</a:t>
              </a:r>
              <a:r>
                <a:rPr lang="en-GB" sz="2800" dirty="0"/>
                <a:t> (plus </a:t>
              </a:r>
              <a:r>
                <a:rPr lang="en-GB" sz="2800" dirty="0" err="1"/>
                <a:t>andre</a:t>
              </a:r>
              <a:r>
                <a:rPr lang="en-GB" sz="2800" dirty="0"/>
                <a:t> </a:t>
              </a:r>
              <a:r>
                <a:rPr lang="en-GB" sz="2800" dirty="0" err="1"/>
                <a:t>mulige</a:t>
              </a:r>
              <a:r>
                <a:rPr lang="en-GB" sz="2800" dirty="0"/>
                <a:t> </a:t>
              </a:r>
              <a:r>
                <a:rPr lang="en-GB" sz="2800" dirty="0" err="1"/>
                <a:t>trekk</a:t>
              </a:r>
              <a:r>
                <a:rPr lang="en-GB" sz="2800" dirty="0"/>
                <a:t> ved </a:t>
              </a:r>
              <a:r>
                <a:rPr lang="en-GB" sz="2800" dirty="0" err="1"/>
                <a:t>behov</a:t>
              </a:r>
              <a:r>
                <a:rPr lang="en-GB" sz="2800" dirty="0"/>
                <a:t>)</a:t>
              </a:r>
              <a:endParaRPr lang="en-GB" sz="2800" baseline="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2987824" y="4597653"/>
              <a:ext cx="1080120" cy="5634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683568" y="1405482"/>
            <a:ext cx="5976664" cy="885260"/>
            <a:chOff x="2267744" y="5499229"/>
            <a:chExt cx="5976664" cy="885260"/>
          </a:xfrm>
        </p:grpSpPr>
        <p:sp>
          <p:nvSpPr>
            <p:cNvPr id="11" name="TextBox 10"/>
            <p:cNvSpPr txBox="1"/>
            <p:nvPr/>
          </p:nvSpPr>
          <p:spPr bwMode="white">
            <a:xfrm>
              <a:off x="2267744" y="5499229"/>
              <a:ext cx="5976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2800" baseline="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851920" y="5845664"/>
              <a:ext cx="360040" cy="5388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2990649" y="1456551"/>
            <a:ext cx="5999010" cy="4813349"/>
            <a:chOff x="2990649" y="1456551"/>
            <a:chExt cx="5999010" cy="4813349"/>
          </a:xfrm>
        </p:grpSpPr>
        <p:sp>
          <p:nvSpPr>
            <p:cNvPr id="16" name="TextBox 15"/>
            <p:cNvSpPr txBox="1"/>
            <p:nvPr/>
          </p:nvSpPr>
          <p:spPr bwMode="white">
            <a:xfrm>
              <a:off x="5749298" y="1456551"/>
              <a:ext cx="3240361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dirty="0"/>
                <a:t>h</a:t>
              </a:r>
              <a:r>
                <a:rPr lang="en-GB" sz="2800" baseline="-25000" dirty="0"/>
                <a:t>t</a:t>
              </a:r>
              <a:r>
                <a:rPr lang="en-GB" sz="2800" baseline="0" dirty="0"/>
                <a:t> er den “</a:t>
              </a:r>
              <a:r>
                <a:rPr lang="en-GB" sz="2800" baseline="0" dirty="0" err="1"/>
                <a:t>skjulte</a:t>
              </a:r>
              <a:r>
                <a:rPr lang="en-GB" sz="2800" dirty="0"/>
                <a:t> </a:t>
              </a:r>
              <a:r>
                <a:rPr lang="en-GB" sz="2800" dirty="0" err="1"/>
                <a:t>tilstanden</a:t>
              </a:r>
              <a:r>
                <a:rPr lang="en-GB" sz="2800" dirty="0"/>
                <a:t>” </a:t>
              </a:r>
              <a:r>
                <a:rPr lang="en-GB" sz="2800" dirty="0" err="1"/>
                <a:t>og</a:t>
              </a:r>
              <a:r>
                <a:rPr lang="en-GB" sz="2800" dirty="0"/>
                <a:t> er en </a:t>
              </a:r>
              <a:r>
                <a:rPr lang="en-GB" sz="2800" dirty="0" err="1"/>
                <a:t>mellomliggende</a:t>
              </a:r>
              <a:r>
                <a:rPr lang="en-GB" sz="2800" dirty="0"/>
                <a:t> </a:t>
              </a:r>
              <a:r>
                <a:rPr lang="en-GB" sz="2800" dirty="0" err="1"/>
                <a:t>vektor</a:t>
              </a:r>
              <a:r>
                <a:rPr lang="en-GB" sz="2800" dirty="0"/>
                <a:t> </a:t>
              </a:r>
              <a:r>
                <a:rPr lang="en-GB" sz="2800" dirty="0" err="1"/>
                <a:t>som</a:t>
              </a:r>
              <a:r>
                <a:rPr lang="en-GB" sz="2800" dirty="0"/>
                <a:t> </a:t>
              </a:r>
              <a:r>
                <a:rPr lang="en-GB" sz="2800" dirty="0" err="1"/>
                <a:t>representerer</a:t>
              </a:r>
              <a:r>
                <a:rPr lang="en-GB" sz="2800" dirty="0"/>
                <a:t> </a:t>
              </a:r>
              <a:r>
                <a:rPr lang="en-GB" sz="2800" dirty="0" err="1"/>
                <a:t>sekvensens</a:t>
              </a:r>
              <a:r>
                <a:rPr lang="en-GB" sz="2800" dirty="0"/>
                <a:t> </a:t>
              </a:r>
              <a:r>
                <a:rPr lang="en-GB" sz="2800" dirty="0" err="1"/>
                <a:t>innhold</a:t>
              </a:r>
              <a:r>
                <a:rPr lang="en-GB" sz="2800" dirty="0"/>
                <a:t> </a:t>
              </a:r>
              <a:r>
                <a:rPr lang="en-GB" sz="2800" dirty="0" err="1"/>
                <a:t>så</a:t>
              </a:r>
              <a:r>
                <a:rPr lang="en-GB" sz="2800" dirty="0"/>
                <a:t> </a:t>
              </a:r>
              <a:r>
                <a:rPr lang="en-GB" sz="2800" dirty="0" err="1"/>
                <a:t>langt</a:t>
              </a:r>
              <a:endParaRPr lang="en-GB" sz="2800" baseline="0" dirty="0"/>
            </a:p>
          </p:txBody>
        </p:sp>
        <p:sp>
          <p:nvSpPr>
            <p:cNvPr id="21" name="Arc 20"/>
            <p:cNvSpPr/>
            <p:nvPr/>
          </p:nvSpPr>
          <p:spPr bwMode="auto">
            <a:xfrm rot="1921791">
              <a:off x="2990649" y="1882096"/>
              <a:ext cx="4115408" cy="4387804"/>
            </a:xfrm>
            <a:prstGeom prst="arc">
              <a:avLst>
                <a:gd name="adj1" fmla="val 10751611"/>
                <a:gd name="adj2" fmla="val 153511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 bwMode="white">
          <a:xfrm>
            <a:off x="1465544" y="1261256"/>
            <a:ext cx="1349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Output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22310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Dagens tema: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52424" y="6121524"/>
            <a:ext cx="39357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1557329" y="4226073"/>
            <a:ext cx="65773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Modellering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av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sekvenser</a:t>
            </a:r>
            <a:r>
              <a:rPr lang="en-GB" sz="2800" b="1" dirty="0"/>
              <a:t> </a:t>
            </a:r>
            <a:r>
              <a:rPr lang="en-GB" sz="2800" dirty="0"/>
              <a:t>(del 2): H</a:t>
            </a:r>
            <a:r>
              <a:rPr lang="en-GB" sz="2800" baseline="0" dirty="0"/>
              <a:t>idden Markov Models</a:t>
            </a:r>
          </a:p>
          <a:p>
            <a:r>
              <a:rPr lang="en-GB" sz="2800" baseline="0" dirty="0"/>
              <a:t>og </a:t>
            </a:r>
            <a:r>
              <a:rPr lang="en-GB" sz="2800" baseline="0" dirty="0" err="1"/>
              <a:t>litt</a:t>
            </a:r>
            <a:r>
              <a:rPr lang="en-GB" sz="2800" baseline="0" dirty="0"/>
              <a:t> om </a:t>
            </a:r>
            <a:r>
              <a:rPr lang="en-GB" sz="2800" baseline="0" dirty="0" err="1"/>
              <a:t>nevrale</a:t>
            </a:r>
            <a:r>
              <a:rPr lang="en-GB" sz="2800" baseline="0" dirty="0"/>
              <a:t> </a:t>
            </a:r>
            <a:r>
              <a:rPr lang="en-GB" sz="2800" baseline="0" dirty="0" err="1"/>
              <a:t>nettverk</a:t>
            </a:r>
            <a:r>
              <a:rPr lang="en-GB" sz="2800" baseline="0" dirty="0"/>
              <a:t> for </a:t>
            </a:r>
            <a:r>
              <a:rPr lang="en-GB" sz="2800" baseline="0" dirty="0" err="1"/>
              <a:t>sekvenser</a:t>
            </a:r>
            <a:endParaRPr lang="en-GB" sz="2800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3728" y="1745327"/>
            <a:ext cx="4284251" cy="1970290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92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Enkle</a:t>
            </a:r>
            <a:r>
              <a:rPr lang="en-GB" dirty="0"/>
              <a:t> “recurrent neural nets”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8"/>
          <a:stretch/>
        </p:blipFill>
        <p:spPr>
          <a:xfrm>
            <a:off x="323528" y="1751917"/>
            <a:ext cx="6049366" cy="3459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683568" y="1405482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28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white">
              <a:xfrm>
                <a:off x="3656273" y="4996033"/>
                <a:ext cx="354988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656273" y="4996033"/>
                <a:ext cx="3549882" cy="430887"/>
              </a:xfrm>
              <a:prstGeom prst="rect">
                <a:avLst/>
              </a:prstGeom>
              <a:blipFill>
                <a:blip r:embed="rId3"/>
                <a:stretch>
                  <a:fillRect l="-2509" t="-5882" r="-3584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>
            <a:off x="3348211" y="3933056"/>
            <a:ext cx="1007765" cy="1062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white">
              <a:xfrm>
                <a:off x="1511152" y="5559379"/>
                <a:ext cx="763284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800" b="1" baseline="0" dirty="0"/>
                  <a:t>U</a:t>
                </a:r>
                <a:r>
                  <a:rPr lang="en-GB" sz="2800" dirty="0"/>
                  <a:t>, </a:t>
                </a:r>
                <a:r>
                  <a:rPr lang="en-GB" sz="2800" b="1" baseline="0" dirty="0"/>
                  <a:t>V</a:t>
                </a:r>
                <a:r>
                  <a:rPr lang="en-GB" sz="2800" baseline="0" dirty="0"/>
                  <a:t> </a:t>
                </a:r>
                <a:r>
                  <a:rPr lang="en-GB" sz="2800" baseline="0" dirty="0" err="1"/>
                  <a:t>og</a:t>
                </a:r>
                <a:r>
                  <a:rPr lang="en-GB" sz="2800" baseline="0" dirty="0"/>
                  <a:t> </a:t>
                </a:r>
                <a:r>
                  <a:rPr lang="en-GB" sz="2800" b="1" baseline="0" dirty="0"/>
                  <a:t>W</a:t>
                </a:r>
                <a:r>
                  <a:rPr lang="en-GB" sz="2800" baseline="0" dirty="0"/>
                  <a:t> er </a:t>
                </a:r>
                <a:r>
                  <a:rPr lang="en-GB" sz="2800" baseline="0" dirty="0" err="1"/>
                  <a:t>matriser</a:t>
                </a:r>
                <a:r>
                  <a:rPr lang="en-GB" sz="2800" baseline="0" dirty="0"/>
                  <a:t>, </a:t>
                </a:r>
                <a:r>
                  <a:rPr lang="en-GB" sz="2800" baseline="0" dirty="0" err="1"/>
                  <a:t>og</a:t>
                </a:r>
                <a:r>
                  <a:rPr lang="en-GB" sz="2800" baseline="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800" baseline="0" dirty="0"/>
                  <a:t> er en </a:t>
                </a:r>
                <a:r>
                  <a:rPr lang="en-GB" sz="2800" baseline="0" dirty="0" err="1"/>
                  <a:t>ikke-lineær</a:t>
                </a:r>
                <a:r>
                  <a:rPr lang="en-GB" sz="2800" baseline="0" dirty="0"/>
                  <a:t> </a:t>
                </a:r>
                <a:r>
                  <a:rPr lang="en-GB" sz="2800" baseline="0" dirty="0" err="1"/>
                  <a:t>funksjon</a:t>
                </a:r>
                <a:r>
                  <a:rPr lang="en-GB" sz="2800" baseline="0" dirty="0"/>
                  <a:t> (</a:t>
                </a:r>
                <a:r>
                  <a:rPr lang="en-GB" sz="2800" baseline="0" dirty="0" err="1"/>
                  <a:t>f.eks</a:t>
                </a:r>
                <a:r>
                  <a:rPr lang="en-GB" sz="2800" baseline="0" dirty="0"/>
                  <a:t>. sigmoid, tanh </a:t>
                </a:r>
                <a:r>
                  <a:rPr lang="en-GB" sz="2800" baseline="0" dirty="0" err="1"/>
                  <a:t>eller</a:t>
                </a:r>
                <a:r>
                  <a:rPr lang="en-GB" sz="2800" baseline="0" dirty="0"/>
                  <a:t> </a:t>
                </a:r>
                <a:r>
                  <a:rPr lang="en-GB" sz="2800" baseline="0" dirty="0" err="1"/>
                  <a:t>ReLU</a:t>
                </a:r>
                <a:r>
                  <a:rPr lang="en-GB" sz="2800" baseline="0" dirty="0"/>
                  <a:t>)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511152" y="5559379"/>
                <a:ext cx="7632848" cy="954107"/>
              </a:xfrm>
              <a:prstGeom prst="rect">
                <a:avLst/>
              </a:prstGeom>
              <a:blipFill>
                <a:blip r:embed="rId4"/>
                <a:stretch>
                  <a:fillRect l="-1830" t="-6667" b="-17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348211" y="1536474"/>
            <a:ext cx="5627759" cy="1059199"/>
            <a:chOff x="3348211" y="1536474"/>
            <a:chExt cx="5627759" cy="1059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 bwMode="white">
                <a:xfrm>
                  <a:off x="5097646" y="1536474"/>
                  <a:ext cx="3324052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 baseline="0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baseline="0" smtClean="0">
                            <a:latin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 baseline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GB" sz="2800" b="0" i="1" baseline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800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800" baseline="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white">
                <a:xfrm>
                  <a:off x="5097646" y="1536474"/>
                  <a:ext cx="3324052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763" r="-3053" b="-3428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 bwMode="auto">
            <a:xfrm flipV="1">
              <a:off x="3348211" y="1808429"/>
              <a:ext cx="1583829" cy="4964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5411066" y="2072453"/>
              <a:ext cx="356490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Logistisk regresjon!</a:t>
              </a:r>
              <a:endParaRPr lang="en-GB" sz="2800" baseline="0" dirty="0"/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82E0F310-293A-6149-B5F1-4410B910C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95" y="2811116"/>
            <a:ext cx="2491825" cy="1945863"/>
          </a:xfrm>
          <a:prstGeom prst="rect">
            <a:avLst/>
          </a:prstGeom>
        </p:spPr>
      </p:pic>
      <p:sp>
        <p:nvSpPr>
          <p:cNvPr id="9" name="Bue 8">
            <a:extLst>
              <a:ext uri="{FF2B5EF4-FFF2-40B4-BE49-F238E27FC236}">
                <a16:creationId xmlns:a16="http://schemas.microsoft.com/office/drawing/2014/main" id="{3C308CE6-F127-AE43-9AAF-EE5302F5BC51}"/>
              </a:ext>
            </a:extLst>
          </p:cNvPr>
          <p:cNvSpPr/>
          <p:nvPr/>
        </p:nvSpPr>
        <p:spPr bwMode="auto">
          <a:xfrm rot="3559744">
            <a:off x="6718529" y="4333025"/>
            <a:ext cx="1694656" cy="2088232"/>
          </a:xfrm>
          <a:prstGeom prst="arc">
            <a:avLst>
              <a:gd name="adj1" fmla="val 15851737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Enkle</a:t>
            </a:r>
            <a:r>
              <a:rPr lang="en-GB" dirty="0"/>
              <a:t> “recurrent neural nets”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8"/>
          <a:stretch/>
        </p:blipFill>
        <p:spPr>
          <a:xfrm>
            <a:off x="245023" y="1171444"/>
            <a:ext cx="5438982" cy="31104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683568" y="1405482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28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white">
              <a:xfrm>
                <a:off x="2964514" y="3879019"/>
                <a:ext cx="354988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964514" y="3879019"/>
                <a:ext cx="3549882" cy="430887"/>
              </a:xfrm>
              <a:prstGeom prst="rect">
                <a:avLst/>
              </a:prstGeom>
              <a:blipFill>
                <a:blip r:embed="rId3"/>
                <a:stretch>
                  <a:fillRect l="-2143" t="-5882" r="-3571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2699792" y="2944272"/>
            <a:ext cx="264722" cy="1016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 bwMode="white">
          <a:xfrm>
            <a:off x="213138" y="4325896"/>
            <a:ext cx="8412929" cy="23083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 dirty="0"/>
              <a:t>La oss si 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</a:t>
            </a:r>
            <a:r>
              <a:rPr lang="en-GB" sz="2400" baseline="0" dirty="0"/>
              <a:t>rdvektorene </a:t>
            </a:r>
            <a:r>
              <a:rPr lang="en-GB" sz="2400" b="1" baseline="0" dirty="0"/>
              <a:t>x</a:t>
            </a:r>
            <a:r>
              <a:rPr lang="en-GB" sz="2400" baseline="-25000" dirty="0"/>
              <a:t>t</a:t>
            </a:r>
            <a:r>
              <a:rPr lang="en-GB" sz="2400" baseline="0" dirty="0"/>
              <a:t> har en størrelse </a:t>
            </a:r>
            <a:r>
              <a:rPr lang="en-GB" sz="2400" i="1" baseline="0" dirty="0"/>
              <a:t>n</a:t>
            </a:r>
            <a:r>
              <a:rPr lang="en-GB" sz="2400" baseline="0" dirty="0"/>
              <a:t>=300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Tilstandvektorene </a:t>
            </a:r>
            <a:r>
              <a:rPr lang="en-GB" sz="2400" b="1" dirty="0"/>
              <a:t>h</a:t>
            </a:r>
            <a:r>
              <a:rPr lang="en-GB" sz="2400" baseline="-25000" dirty="0"/>
              <a:t>t</a:t>
            </a:r>
            <a:r>
              <a:rPr lang="en-GB" sz="2400" dirty="0"/>
              <a:t> har en størrelse </a:t>
            </a:r>
            <a:r>
              <a:rPr lang="en-GB" sz="2400" i="1" dirty="0"/>
              <a:t>m</a:t>
            </a:r>
            <a:r>
              <a:rPr lang="en-GB" sz="2400" dirty="0"/>
              <a:t>=500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aseline="0" dirty="0" err="1"/>
              <a:t>Og</a:t>
            </a:r>
            <a:r>
              <a:rPr lang="en-GB" sz="2400" baseline="0" dirty="0"/>
              <a:t> vi har et </a:t>
            </a:r>
            <a:r>
              <a:rPr lang="en-GB" sz="2400" baseline="0" dirty="0" err="1"/>
              <a:t>antall</a:t>
            </a:r>
            <a:r>
              <a:rPr lang="en-GB" sz="2400" baseline="0" dirty="0"/>
              <a:t> </a:t>
            </a:r>
            <a:r>
              <a:rPr lang="en-GB" sz="2400" baseline="0" dirty="0" err="1"/>
              <a:t>outputkategorier</a:t>
            </a:r>
            <a:r>
              <a:rPr lang="en-GB" sz="2400" baseline="0" dirty="0"/>
              <a:t> </a:t>
            </a:r>
            <a:r>
              <a:rPr lang="en-GB" sz="2400" i="1" baseline="0" dirty="0"/>
              <a:t>o</a:t>
            </a:r>
            <a:r>
              <a:rPr lang="en-GB" sz="2400" baseline="0" dirty="0"/>
              <a:t>=100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aseline="0" dirty="0"/>
          </a:p>
          <a:p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lang="en-GB" sz="2400" dirty="0" err="1">
                <a:solidFill>
                  <a:srgbClr val="00B050"/>
                </a:solidFill>
                <a:sym typeface="Wingdings" pitchFamily="2" charset="2"/>
              </a:rPr>
              <a:t>Hvor</a:t>
            </a:r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 mange parametre (</a:t>
            </a:r>
            <a:r>
              <a:rPr lang="en-GB" sz="2400" dirty="0" err="1">
                <a:solidFill>
                  <a:srgbClr val="00B050"/>
                </a:solidFill>
                <a:sym typeface="Wingdings" pitchFamily="2" charset="2"/>
              </a:rPr>
              <a:t>lært</a:t>
            </a:r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rgbClr val="00B050"/>
                </a:solidFill>
                <a:sym typeface="Wingdings" pitchFamily="2" charset="2"/>
              </a:rPr>
              <a:t>fra</a:t>
            </a:r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 data) har vi </a:t>
            </a:r>
            <a:r>
              <a:rPr lang="en-GB" sz="2400" dirty="0" err="1">
                <a:solidFill>
                  <a:srgbClr val="00B050"/>
                </a:solidFill>
                <a:sym typeface="Wingdings" pitchFamily="2" charset="2"/>
              </a:rPr>
              <a:t>totalt</a:t>
            </a:r>
            <a:r>
              <a:rPr lang="en-GB" sz="2400" dirty="0">
                <a:solidFill>
                  <a:srgbClr val="00B050"/>
                </a:solidFill>
                <a:sym typeface="Wingdings" pitchFamily="2" charset="2"/>
              </a:rPr>
              <a:t>?</a:t>
            </a:r>
            <a:endParaRPr lang="en-GB" sz="2400" baseline="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white">
              <a:xfrm>
                <a:off x="4852370" y="1262819"/>
                <a:ext cx="332405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baseline="0" smtClean="0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baseline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800" b="0" i="1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852370" y="1262819"/>
                <a:ext cx="3324052" cy="430887"/>
              </a:xfrm>
              <a:prstGeom prst="rect">
                <a:avLst/>
              </a:prstGeom>
              <a:blipFill>
                <a:blip r:embed="rId4"/>
                <a:stretch>
                  <a:fillRect l="-766" r="-3065" b="-35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cxnSpLocks/>
          </p:cNvCxnSpPr>
          <p:nvPr/>
        </p:nvCxnSpPr>
        <p:spPr bwMode="auto">
          <a:xfrm flipV="1">
            <a:off x="4234420" y="1667092"/>
            <a:ext cx="617950" cy="125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123288A-953C-D242-AAC0-DF282428A94F}"/>
                  </a:ext>
                </a:extLst>
              </p:cNvPr>
              <p:cNvSpPr txBox="1"/>
              <p:nvPr/>
            </p:nvSpPr>
            <p:spPr bwMode="white">
              <a:xfrm>
                <a:off x="5738430" y="2946751"/>
                <a:ext cx="3395858" cy="906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b="1" i="1" baseline="0" dirty="0"/>
                  <a:t>U</a:t>
                </a:r>
                <a:r>
                  <a:rPr lang="nb-NO" baseline="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nb-NO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baseline="0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123288A-953C-D242-AAC0-DF282428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5738430" y="2946751"/>
                <a:ext cx="3395858" cy="906980"/>
              </a:xfrm>
              <a:prstGeom prst="rect">
                <a:avLst/>
              </a:prstGeom>
              <a:blipFill>
                <a:blip r:embed="rId5"/>
                <a:stretch>
                  <a:fillRect l="-1866" b="-1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F2B4789A-0C6B-4F4D-A009-A530A8212EE0}"/>
                  </a:ext>
                </a:extLst>
              </p:cNvPr>
              <p:cNvSpPr txBox="1"/>
              <p:nvPr/>
            </p:nvSpPr>
            <p:spPr bwMode="white">
              <a:xfrm>
                <a:off x="6300192" y="4112854"/>
                <a:ext cx="3395858" cy="907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b="1" i="1" baseline="0" dirty="0"/>
                  <a:t>V</a:t>
                </a:r>
                <a:r>
                  <a:rPr lang="nb-NO" baseline="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nb-NO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baseline="0" dirty="0"/>
              </a:p>
            </p:txBody>
          </p:sp>
        </mc:Choice>
        <mc:Fallback xmlns="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F2B4789A-0C6B-4F4D-A009-A530A8212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6300192" y="4112854"/>
                <a:ext cx="3395858" cy="907493"/>
              </a:xfrm>
              <a:prstGeom prst="rect">
                <a:avLst/>
              </a:prstGeom>
              <a:blipFill>
                <a:blip r:embed="rId6"/>
                <a:stretch>
                  <a:fillRect l="-1493" b="-14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AF7BB88-691A-4541-84FC-ECECD3B81CC9}"/>
                  </a:ext>
                </a:extLst>
              </p:cNvPr>
              <p:cNvSpPr txBox="1"/>
              <p:nvPr/>
            </p:nvSpPr>
            <p:spPr bwMode="white">
              <a:xfrm>
                <a:off x="5695624" y="1965458"/>
                <a:ext cx="3395858" cy="90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b="1" i="1" baseline="0" dirty="0"/>
                  <a:t>W</a:t>
                </a:r>
                <a:r>
                  <a:rPr lang="nb-NO" baseline="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nb-NO" i="1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baseline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b-NO" b="0" i="1" baseline="0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nb-NO" baseline="0" dirty="0"/>
              </a:p>
            </p:txBody>
          </p:sp>
        </mc:Choice>
        <mc:Fallback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AF7BB88-691A-4541-84FC-ECECD3B81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5695624" y="1965458"/>
                <a:ext cx="3395858" cy="904863"/>
              </a:xfrm>
              <a:prstGeom prst="rect">
                <a:avLst/>
              </a:prstGeom>
              <a:blipFill>
                <a:blip r:embed="rId7"/>
                <a:stretch>
                  <a:fillRect l="-17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tt pil 20">
            <a:extLst>
              <a:ext uri="{FF2B5EF4-FFF2-40B4-BE49-F238E27FC236}">
                <a16:creationId xmlns:a16="http://schemas.microsoft.com/office/drawing/2014/main" id="{5FF275B8-F31C-7F4B-B114-BDB9A553CA0F}"/>
              </a:ext>
            </a:extLst>
          </p:cNvPr>
          <p:cNvCxnSpPr/>
          <p:nvPr/>
        </p:nvCxnSpPr>
        <p:spPr bwMode="auto">
          <a:xfrm flipH="1">
            <a:off x="6012160" y="1722556"/>
            <a:ext cx="288032" cy="482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pil 21">
            <a:extLst>
              <a:ext uri="{FF2B5EF4-FFF2-40B4-BE49-F238E27FC236}">
                <a16:creationId xmlns:a16="http://schemas.microsoft.com/office/drawing/2014/main" id="{5622BD64-A462-3D4E-B80A-0F04E2388F2B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 flipV="1">
            <a:off x="4572000" y="3400241"/>
            <a:ext cx="1166430" cy="5602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pil 25">
            <a:extLst>
              <a:ext uri="{FF2B5EF4-FFF2-40B4-BE49-F238E27FC236}">
                <a16:creationId xmlns:a16="http://schemas.microsoft.com/office/drawing/2014/main" id="{EB9C81C5-FCC5-4440-8113-4BE8A4171607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5486535" y="4297923"/>
            <a:ext cx="813657" cy="268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852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LSTMs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7" y="1628800"/>
            <a:ext cx="8642350" cy="38451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 bwMode="white">
          <a:xfrm>
            <a:off x="1423467" y="5819547"/>
            <a:ext cx="75120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[bare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illustrasjon</a:t>
            </a:r>
            <a:r>
              <a:rPr lang="en-GB" sz="2800" dirty="0"/>
              <a:t>, </a:t>
            </a:r>
            <a:r>
              <a:rPr lang="en-GB" sz="2800" dirty="0" err="1"/>
              <a:t>dere</a:t>
            </a:r>
            <a:r>
              <a:rPr lang="en-GB" sz="2800" dirty="0"/>
              <a:t> </a:t>
            </a:r>
            <a:r>
              <a:rPr lang="en-GB" sz="2800" dirty="0" err="1"/>
              <a:t>trenger</a:t>
            </a:r>
            <a:r>
              <a:rPr lang="en-GB" sz="2800" dirty="0"/>
              <a:t> </a:t>
            </a:r>
            <a:r>
              <a:rPr lang="en-GB" sz="2800" dirty="0" err="1"/>
              <a:t>ikke</a:t>
            </a:r>
            <a:r>
              <a:rPr lang="en-GB" sz="2800" dirty="0"/>
              <a:t> </a:t>
            </a:r>
            <a:r>
              <a:rPr lang="en-GB" sz="2800" dirty="0" err="1"/>
              <a:t>å</a:t>
            </a:r>
            <a:r>
              <a:rPr lang="en-GB" sz="2800" dirty="0"/>
              <a:t> </a:t>
            </a:r>
            <a:r>
              <a:rPr lang="en-GB" sz="2800" dirty="0" err="1"/>
              <a:t>forstå</a:t>
            </a:r>
            <a:r>
              <a:rPr lang="en-GB" sz="2800" dirty="0"/>
              <a:t> </a:t>
            </a:r>
            <a:r>
              <a:rPr lang="en-GB" sz="2800" dirty="0" err="1"/>
              <a:t>hvordan</a:t>
            </a:r>
            <a:r>
              <a:rPr lang="en-GB" sz="2800" dirty="0"/>
              <a:t> LSTMs </a:t>
            </a:r>
            <a:r>
              <a:rPr lang="en-GB" sz="2800" dirty="0" err="1"/>
              <a:t>fungerer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eksamen</a:t>
            </a:r>
            <a:r>
              <a:rPr lang="en-GB" sz="2800" dirty="0"/>
              <a:t>]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19399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7F51-1E84-4C47-A790-0D66E23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67C2-964A-49B2-8710-01980692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98573"/>
            <a:ext cx="8640960" cy="296653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Ulemper</a:t>
            </a:r>
            <a:r>
              <a:rPr lang="en-US" dirty="0"/>
              <a:t> med </a:t>
            </a:r>
            <a:r>
              <a:rPr lang="en-US" dirty="0" err="1"/>
              <a:t>rekurrente</a:t>
            </a:r>
            <a:r>
              <a:rPr lang="en-US" dirty="0"/>
              <a:t> </a:t>
            </a:r>
            <a:r>
              <a:rPr lang="en-US" dirty="0" err="1"/>
              <a:t>nettverk</a:t>
            </a:r>
            <a:r>
              <a:rPr lang="en-US" dirty="0"/>
              <a:t>:</a:t>
            </a:r>
          </a:p>
          <a:p>
            <a:r>
              <a:rPr lang="en-US" dirty="0" err="1"/>
              <a:t>Representasjon</a:t>
            </a:r>
            <a:r>
              <a:rPr lang="en-US" dirty="0"/>
              <a:t> av “</a:t>
            </a:r>
            <a:r>
              <a:rPr lang="en-US" dirty="0" err="1"/>
              <a:t>konteksten</a:t>
            </a:r>
            <a:r>
              <a:rPr lang="en-US" dirty="0"/>
              <a:t>” </a:t>
            </a:r>
            <a:r>
              <a:rPr lang="en-US" dirty="0" err="1"/>
              <a:t>begrenset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tilstandsvektoren</a:t>
            </a:r>
            <a:r>
              <a:rPr lang="en-US" dirty="0"/>
              <a:t> 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føres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sekvensen</a:t>
            </a:r>
            <a:endParaRPr lang="en-US" dirty="0"/>
          </a:p>
          <a:p>
            <a:r>
              <a:rPr lang="en-US" dirty="0" err="1"/>
              <a:t>Treig</a:t>
            </a:r>
            <a:r>
              <a:rPr lang="en-US" dirty="0"/>
              <a:t> (</a:t>
            </a:r>
            <a:r>
              <a:rPr lang="en-US" dirty="0" err="1"/>
              <a:t>vanskelig</a:t>
            </a:r>
            <a:r>
              <a:rPr lang="en-US" dirty="0"/>
              <a:t> å </a:t>
            </a:r>
            <a:r>
              <a:rPr lang="en-US" dirty="0" err="1"/>
              <a:t>parallelisere</a:t>
            </a:r>
            <a:r>
              <a:rPr lang="en-US" dirty="0"/>
              <a:t> </a:t>
            </a:r>
            <a:r>
              <a:rPr lang="en-US" dirty="0" err="1"/>
              <a:t>beregniner</a:t>
            </a:r>
            <a:r>
              <a:rPr lang="en-US" dirty="0"/>
              <a:t>)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Transformers</a:t>
            </a:r>
            <a:r>
              <a:rPr lang="nb-NO" dirty="0"/>
              <a:t> tilbyr et alternativ, hvor hver ordvektoren lar seg «påvirke» av de omkringliggende ordene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B843B-FE4C-4A93-9A7B-50BCA1048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2A7B8-3969-4B32-B3D3-4F23DEA1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581128"/>
            <a:ext cx="5415916" cy="2115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E933D4-BD02-4C0D-B27B-DC2940174069}"/>
              </a:ext>
            </a:extLst>
          </p:cNvPr>
          <p:cNvSpPr txBox="1"/>
          <p:nvPr/>
        </p:nvSpPr>
        <p:spPr bwMode="white">
          <a:xfrm>
            <a:off x="7524328" y="5151095"/>
            <a:ext cx="1152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figuren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J&amp;M]</a:t>
            </a:r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272202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67AB-A2DC-4F3A-ABCE-CF2F9B3F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064"/>
          </a:xfrm>
        </p:spPr>
        <p:txBody>
          <a:bodyPr/>
          <a:lstStyle/>
          <a:p>
            <a:r>
              <a:rPr lang="en-US" dirty="0"/>
              <a:t>Transformers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C7FD-8C22-4A87-9B26-76E4CEC0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/>
              <a:t>Kjernen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transformers er </a:t>
            </a:r>
            <a:r>
              <a:rPr lang="en-US" sz="2200" i="1" dirty="0"/>
              <a:t>self-attention:</a:t>
            </a:r>
          </a:p>
          <a:p>
            <a:r>
              <a:rPr lang="en-US" sz="2200" dirty="0"/>
              <a:t>For et </a:t>
            </a:r>
            <a:r>
              <a:rPr lang="en-US" sz="2200" dirty="0" err="1"/>
              <a:t>ord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“</a:t>
            </a:r>
            <a:r>
              <a:rPr lang="en-US" sz="2200" dirty="0" err="1"/>
              <a:t>skjerm</a:t>
            </a:r>
            <a:r>
              <a:rPr lang="en-US" sz="2200" dirty="0"/>
              <a:t>” ser vi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konteksten</a:t>
            </a:r>
            <a:r>
              <a:rPr lang="en-US" sz="2200" dirty="0"/>
              <a:t>, </a:t>
            </a:r>
            <a:r>
              <a:rPr lang="en-US" sz="2200" dirty="0" err="1"/>
              <a:t>altså</a:t>
            </a:r>
            <a:r>
              <a:rPr lang="en-US" sz="2200" dirty="0"/>
              <a:t> </a:t>
            </a:r>
            <a:r>
              <a:rPr lang="en-US" sz="2200" dirty="0" err="1"/>
              <a:t>f.eks</a:t>
            </a:r>
            <a:r>
              <a:rPr lang="en-US" sz="2200" dirty="0"/>
              <a:t>. </a:t>
            </a:r>
            <a:r>
              <a:rPr lang="en-US" sz="2200" dirty="0" err="1"/>
              <a:t>ordene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kommer</a:t>
            </a:r>
            <a:r>
              <a:rPr lang="en-US" sz="2200" dirty="0"/>
              <a:t> </a:t>
            </a:r>
            <a:r>
              <a:rPr lang="en-US" sz="2200" dirty="0" err="1"/>
              <a:t>før</a:t>
            </a:r>
            <a:r>
              <a:rPr lang="en-US" sz="2200" dirty="0"/>
              <a:t> (“</a:t>
            </a:r>
            <a:r>
              <a:rPr lang="en-US" sz="2200" dirty="0" err="1"/>
              <a:t>jeg</a:t>
            </a:r>
            <a:r>
              <a:rPr lang="en-US" sz="2200" dirty="0"/>
              <a:t>”, “</a:t>
            </a:r>
            <a:r>
              <a:rPr lang="en-US" sz="2200" dirty="0" err="1"/>
              <a:t>fikk</a:t>
            </a:r>
            <a:r>
              <a:rPr lang="en-US" sz="2200" dirty="0"/>
              <a:t>”, “</a:t>
            </a:r>
            <a:r>
              <a:rPr lang="en-US" sz="2200" dirty="0" err="1"/>
              <a:t>tastatur</a:t>
            </a:r>
            <a:r>
              <a:rPr lang="en-US" sz="2200" dirty="0"/>
              <a:t>”, “og”)</a:t>
            </a:r>
          </a:p>
          <a:p>
            <a:r>
              <a:rPr lang="en-US" sz="2200" dirty="0"/>
              <a:t>For </a:t>
            </a:r>
            <a:r>
              <a:rPr lang="en-US" sz="2200" dirty="0" err="1"/>
              <a:t>hvert</a:t>
            </a:r>
            <a:r>
              <a:rPr lang="en-US" sz="2200" dirty="0"/>
              <a:t> </a:t>
            </a:r>
            <a:r>
              <a:rPr lang="en-US" sz="2200" dirty="0" err="1"/>
              <a:t>ordpar</a:t>
            </a:r>
            <a:r>
              <a:rPr lang="en-US" sz="2200" dirty="0"/>
              <a:t> (</a:t>
            </a:r>
            <a:r>
              <a:rPr lang="en-US" sz="2200" dirty="0" err="1"/>
              <a:t>hovedord</a:t>
            </a:r>
            <a:r>
              <a:rPr lang="en-US" sz="2200" dirty="0"/>
              <a:t>, </a:t>
            </a:r>
            <a:r>
              <a:rPr lang="en-US" sz="2200" dirty="0" err="1"/>
              <a:t>kontekstord</a:t>
            </a:r>
            <a:r>
              <a:rPr lang="en-US" sz="2200" dirty="0"/>
              <a:t>) </a:t>
            </a:r>
            <a:r>
              <a:rPr lang="en-US" sz="2200" dirty="0" err="1"/>
              <a:t>beregner</a:t>
            </a:r>
            <a:r>
              <a:rPr lang="en-US" sz="2200" dirty="0"/>
              <a:t> vi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i="1" dirty="0"/>
              <a:t>attention score</a:t>
            </a:r>
            <a:r>
              <a:rPr lang="en-US" sz="2200" dirty="0"/>
              <a:t> </a:t>
            </a:r>
            <a:r>
              <a:rPr lang="el-GR" sz="2200" dirty="0"/>
              <a:t>α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uttrykker</a:t>
            </a:r>
            <a:r>
              <a:rPr lang="en-US" sz="2200" dirty="0"/>
              <a:t> </a:t>
            </a:r>
            <a:r>
              <a:rPr lang="en-US" sz="2200" dirty="0" err="1"/>
              <a:t>hvor</a:t>
            </a:r>
            <a:r>
              <a:rPr lang="en-US" sz="2200" dirty="0"/>
              <a:t> </a:t>
            </a:r>
            <a:r>
              <a:rPr lang="en-US" sz="2200" dirty="0" err="1"/>
              <a:t>viktig</a:t>
            </a:r>
            <a:r>
              <a:rPr lang="en-US" sz="2200" dirty="0"/>
              <a:t> </a:t>
            </a:r>
            <a:r>
              <a:rPr lang="en-US" sz="2200" dirty="0" err="1"/>
              <a:t>kontekstordet</a:t>
            </a:r>
            <a:r>
              <a:rPr lang="en-US" sz="2200" dirty="0"/>
              <a:t> (“</a:t>
            </a:r>
            <a:r>
              <a:rPr lang="en-US" sz="2200" dirty="0" err="1"/>
              <a:t>tastatur</a:t>
            </a:r>
            <a:r>
              <a:rPr lang="en-US" sz="2200" dirty="0"/>
              <a:t>”) er for å </a:t>
            </a:r>
            <a:r>
              <a:rPr lang="en-US" sz="2200" dirty="0" err="1"/>
              <a:t>forstå</a:t>
            </a:r>
            <a:r>
              <a:rPr lang="en-US" sz="2200" dirty="0"/>
              <a:t> </a:t>
            </a:r>
            <a:r>
              <a:rPr lang="en-US" sz="2200" dirty="0" err="1"/>
              <a:t>hovedordet</a:t>
            </a:r>
            <a:r>
              <a:rPr lang="en-US" sz="2200" dirty="0"/>
              <a:t> (“</a:t>
            </a:r>
            <a:r>
              <a:rPr lang="en-US" sz="2200" dirty="0" err="1"/>
              <a:t>skjerm</a:t>
            </a:r>
            <a:r>
              <a:rPr lang="en-US" sz="2200" dirty="0"/>
              <a:t>”)</a:t>
            </a:r>
          </a:p>
          <a:p>
            <a:r>
              <a:rPr lang="en-US" sz="2200" dirty="0" err="1"/>
              <a:t>Ordvektoren</a:t>
            </a:r>
            <a:r>
              <a:rPr lang="en-US" sz="2200" dirty="0"/>
              <a:t> er </a:t>
            </a:r>
            <a:r>
              <a:rPr lang="en-US" sz="2200" dirty="0" err="1"/>
              <a:t>deretter</a:t>
            </a:r>
            <a:r>
              <a:rPr lang="en-US" sz="2200" dirty="0"/>
              <a:t> </a:t>
            </a:r>
            <a:r>
              <a:rPr lang="en-US" sz="2200" dirty="0" err="1"/>
              <a:t>oppdatert</a:t>
            </a:r>
            <a:r>
              <a:rPr lang="en-US" sz="2200" dirty="0"/>
              <a:t> </a:t>
            </a:r>
            <a:r>
              <a:rPr lang="en-US" sz="2200" dirty="0" err="1"/>
              <a:t>ved</a:t>
            </a:r>
            <a:r>
              <a:rPr lang="en-US" sz="2200" dirty="0"/>
              <a:t> å ta et </a:t>
            </a:r>
            <a:r>
              <a:rPr lang="en-US" sz="2200" dirty="0" err="1"/>
              <a:t>vektet</a:t>
            </a:r>
            <a:r>
              <a:rPr lang="en-US" sz="2200" dirty="0"/>
              <a:t> sum av alle </a:t>
            </a:r>
            <a:r>
              <a:rPr lang="en-US" sz="2200" dirty="0" err="1"/>
              <a:t>kontekstordene</a:t>
            </a:r>
            <a:r>
              <a:rPr lang="en-US" sz="2200" dirty="0"/>
              <a:t> </a:t>
            </a:r>
            <a:r>
              <a:rPr lang="en-US" sz="2200" dirty="0" err="1"/>
              <a:t>vektet</a:t>
            </a:r>
            <a:r>
              <a:rPr lang="en-US" sz="2200" dirty="0"/>
              <a:t> med sin attention score</a:t>
            </a:r>
          </a:p>
          <a:p>
            <a:endParaRPr lang="nb-NO" sz="2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D785-4673-4B6A-93BD-1910E11D4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439E1-0C8C-46B6-8FDD-44AAD1285F95}"/>
              </a:ext>
            </a:extLst>
          </p:cNvPr>
          <p:cNvSpPr txBox="1"/>
          <p:nvPr/>
        </p:nvSpPr>
        <p:spPr bwMode="white">
          <a:xfrm>
            <a:off x="1564432" y="5951021"/>
            <a:ext cx="6912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Jeg</a:t>
            </a:r>
            <a:r>
              <a:rPr lang="en-US" sz="3600" dirty="0"/>
              <a:t>   </a:t>
            </a:r>
            <a:r>
              <a:rPr lang="en-US" sz="3600" dirty="0" err="1"/>
              <a:t>fikk</a:t>
            </a:r>
            <a:r>
              <a:rPr lang="en-US" sz="3600" dirty="0"/>
              <a:t>   </a:t>
            </a:r>
            <a:r>
              <a:rPr lang="en-US" sz="3600" dirty="0" err="1"/>
              <a:t>tastatur</a:t>
            </a:r>
            <a:r>
              <a:rPr lang="en-US" sz="3600" dirty="0"/>
              <a:t>   og   </a:t>
            </a:r>
            <a:r>
              <a:rPr lang="en-US" sz="3600" dirty="0" err="1"/>
              <a:t>skjerm</a:t>
            </a:r>
            <a:r>
              <a:rPr lang="en-US" sz="3600" dirty="0"/>
              <a:t>  .</a:t>
            </a:r>
            <a:endParaRPr lang="nb-NO" sz="3600" baseline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A334A4-5A2F-47C1-BF7C-C876026FAE77}"/>
              </a:ext>
            </a:extLst>
          </p:cNvPr>
          <p:cNvGrpSpPr/>
          <p:nvPr/>
        </p:nvGrpSpPr>
        <p:grpSpPr>
          <a:xfrm>
            <a:off x="1703264" y="5647698"/>
            <a:ext cx="720080" cy="315144"/>
            <a:chOff x="2123728" y="5445225"/>
            <a:chExt cx="720080" cy="315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7A9FB6C-9CF1-4F80-8438-E2F7780CC491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156CB3-B1CF-452A-BE18-DC0D38ADD6DD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C9820A-D9A6-4E91-871E-91A9FA957E1C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CC79DF-832D-4CEB-AD2C-B279EC7F16B8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5D2215-D5FE-44E5-8F68-C61E9E6F5CD8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132EF2-BE3B-4417-8111-0ED683237BEE}"/>
              </a:ext>
            </a:extLst>
          </p:cNvPr>
          <p:cNvGrpSpPr/>
          <p:nvPr/>
        </p:nvGrpSpPr>
        <p:grpSpPr>
          <a:xfrm>
            <a:off x="2763416" y="5627888"/>
            <a:ext cx="720080" cy="315144"/>
            <a:chOff x="2123728" y="5445225"/>
            <a:chExt cx="720080" cy="31514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3BA0C2A-24E6-4EA2-959C-4E2286F3B756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A872BB-2B35-40C0-BD96-E3C3F4CBD0D7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EA693B-B85A-48AE-8426-84AF29884D56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59D6A4-8B62-4EEC-A53B-FE06DABD2DE3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98D7CC-AB44-4139-AA1F-EA7693C2F746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121448-5927-4ECE-9FF8-7EFE22958728}"/>
              </a:ext>
            </a:extLst>
          </p:cNvPr>
          <p:cNvGrpSpPr/>
          <p:nvPr/>
        </p:nvGrpSpPr>
        <p:grpSpPr>
          <a:xfrm>
            <a:off x="4211960" y="5626425"/>
            <a:ext cx="720080" cy="315144"/>
            <a:chOff x="2123728" y="5445225"/>
            <a:chExt cx="720080" cy="31514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14E6B27-E2B8-4C7A-A6A4-136DA152B02D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FF42D79-C003-4A2D-8793-55033883B81C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281A01-1263-4476-AD59-3D6C92B4DB71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364816-7995-408B-804A-EA9681CF4FC8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47549C-32F4-4BFC-9A2E-04F7ECF39F67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E26EBF-09E8-4681-9AFF-FFF43146B3B5}"/>
              </a:ext>
            </a:extLst>
          </p:cNvPr>
          <p:cNvGrpSpPr/>
          <p:nvPr/>
        </p:nvGrpSpPr>
        <p:grpSpPr>
          <a:xfrm>
            <a:off x="5635847" y="5635877"/>
            <a:ext cx="720080" cy="315144"/>
            <a:chOff x="2123728" y="5445225"/>
            <a:chExt cx="720080" cy="31514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04B5561-1AC9-4704-9FFA-4D73FB9D081C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54B283-2FFF-4B61-9D76-51125D0BF5C8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D788B-FC7A-48AE-BECD-6DCEB78347C6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149D9C-517C-48C4-A278-A4628BA3C001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AC1697-C19A-4B05-BD02-A2D8B2B0A7A6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27D33A-1E97-4779-9E05-67541C2810BE}"/>
              </a:ext>
            </a:extLst>
          </p:cNvPr>
          <p:cNvGrpSpPr/>
          <p:nvPr/>
        </p:nvGrpSpPr>
        <p:grpSpPr>
          <a:xfrm>
            <a:off x="6950661" y="5624962"/>
            <a:ext cx="720080" cy="315144"/>
            <a:chOff x="2123728" y="5445225"/>
            <a:chExt cx="720080" cy="3151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347CC7-0F3B-4DF1-85F4-CCF02D74E78B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A6A073-4830-4BF9-8D21-D104240484B3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917FA8-C24C-4629-A731-EEAE9DF6EF73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A31F45-0763-4854-8FD1-D1AFF93C827B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AA39B56-C309-448E-B23F-BE140119F19C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C9050A-B2C2-443F-972B-7C36B4CA9EC0}"/>
              </a:ext>
            </a:extLst>
          </p:cNvPr>
          <p:cNvGrpSpPr/>
          <p:nvPr/>
        </p:nvGrpSpPr>
        <p:grpSpPr>
          <a:xfrm>
            <a:off x="7925018" y="5612124"/>
            <a:ext cx="720080" cy="315144"/>
            <a:chOff x="2123728" y="5445225"/>
            <a:chExt cx="720080" cy="31514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0473A06-F7A3-4EF0-ADD9-4216828957DF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006A34-CBD9-4B58-B49C-42734DEA7E3F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1CE4C6-E7F8-4DD1-A37C-71FBA273FD33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7C0579A-E9A6-4599-922C-9009601CA801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17F00C3-AEB6-461C-933D-A4DAD743758E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AB05EE-7A41-46D9-8F1C-234B2829BEBB}"/>
              </a:ext>
            </a:extLst>
          </p:cNvPr>
          <p:cNvGrpSpPr/>
          <p:nvPr/>
        </p:nvGrpSpPr>
        <p:grpSpPr>
          <a:xfrm>
            <a:off x="4639733" y="5117122"/>
            <a:ext cx="2628900" cy="472118"/>
            <a:chOff x="4639733" y="5117122"/>
            <a:chExt cx="2628900" cy="47211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2639549-B90F-45AB-AE2F-524B94B25A4E}"/>
                </a:ext>
              </a:extLst>
            </p:cNvPr>
            <p:cNvSpPr/>
            <p:nvPr/>
          </p:nvSpPr>
          <p:spPr bwMode="auto">
            <a:xfrm>
              <a:off x="4639733" y="5373216"/>
              <a:ext cx="2628900" cy="216024"/>
            </a:xfrm>
            <a:custGeom>
              <a:avLst/>
              <a:gdLst>
                <a:gd name="connsiteX0" fmla="*/ 2628900 w 2628900"/>
                <a:gd name="connsiteY0" fmla="*/ 770470 h 778937"/>
                <a:gd name="connsiteX1" fmla="*/ 1473200 w 2628900"/>
                <a:gd name="connsiteY1" fmla="*/ 3 h 778937"/>
                <a:gd name="connsiteX2" fmla="*/ 0 w 2628900"/>
                <a:gd name="connsiteY2" fmla="*/ 778937 h 7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00" h="778937">
                  <a:moveTo>
                    <a:pt x="2628900" y="770470"/>
                  </a:moveTo>
                  <a:cubicBezTo>
                    <a:pt x="2270125" y="384531"/>
                    <a:pt x="1911350" y="-1408"/>
                    <a:pt x="1473200" y="3"/>
                  </a:cubicBezTo>
                  <a:cubicBezTo>
                    <a:pt x="1035050" y="1414"/>
                    <a:pt x="517525" y="390175"/>
                    <a:pt x="0" y="77893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A3D25F9-A912-4B5E-BFAE-17871BB78EF1}"/>
                </a:ext>
              </a:extLst>
            </p:cNvPr>
            <p:cNvSpPr txBox="1"/>
            <p:nvPr/>
          </p:nvSpPr>
          <p:spPr bwMode="white">
            <a:xfrm>
              <a:off x="5187526" y="5117122"/>
              <a:ext cx="5923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baseline="0" dirty="0"/>
                <a:t>α</a:t>
              </a:r>
              <a:endParaRPr lang="nb-NO" baseline="0" dirty="0"/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9F9E8F-6A38-4BEF-8831-E563A924D6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1720" y="5146848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C7F3BBD-71F6-41C1-BAE6-143F74AFB65B}"/>
              </a:ext>
            </a:extLst>
          </p:cNvPr>
          <p:cNvGrpSpPr/>
          <p:nvPr/>
        </p:nvGrpSpPr>
        <p:grpSpPr>
          <a:xfrm>
            <a:off x="1727252" y="4743586"/>
            <a:ext cx="720080" cy="315144"/>
            <a:chOff x="2123728" y="5445225"/>
            <a:chExt cx="720080" cy="315144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8BCBEB5-2ADD-4B4A-94CA-3792BE1EEEAA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BBA26BC-B01E-4656-8548-E209388580D5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D657E79-9B80-4D91-B8E0-49A80947852B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AEF31C9-89FE-42DC-AABC-337C372D0003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0CE2A76-1629-4569-BF85-6CCF39A32032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CAED2A-2693-49DC-92D7-52F271277E09}"/>
              </a:ext>
            </a:extLst>
          </p:cNvPr>
          <p:cNvGrpSpPr/>
          <p:nvPr/>
        </p:nvGrpSpPr>
        <p:grpSpPr>
          <a:xfrm>
            <a:off x="2787404" y="4723776"/>
            <a:ext cx="720080" cy="315144"/>
            <a:chOff x="2123728" y="5445225"/>
            <a:chExt cx="720080" cy="315144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DFD2174-6135-4802-9EB0-F5C1ACF09D7B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24391FC-9A33-4413-B23C-83F39416B96B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82CBA24-7784-406F-A47A-42C7B614063F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A2CADDB-0C76-4AC2-89A7-5D131EAD1DC5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D626F09-476D-46C1-B675-91555F74E914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551289-5924-4448-BA65-1FCCE9230B71}"/>
              </a:ext>
            </a:extLst>
          </p:cNvPr>
          <p:cNvGrpSpPr/>
          <p:nvPr/>
        </p:nvGrpSpPr>
        <p:grpSpPr>
          <a:xfrm>
            <a:off x="4235948" y="4722313"/>
            <a:ext cx="720080" cy="315144"/>
            <a:chOff x="2123728" y="5445225"/>
            <a:chExt cx="720080" cy="315144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8B8BE952-B15C-4DD1-BAAD-33D2C851FC73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D7927CE-5EC7-4CBB-983C-27FB8EBF7DE9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9FCD8FF-A971-4E20-B944-6A0CA74FA705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5B731B0-A994-4B25-819A-1BC8C6F7C765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B67B43D-1556-4F66-A146-0FB145201A39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254378A-8C3C-4BF5-A81A-39AF83E8F1AF}"/>
              </a:ext>
            </a:extLst>
          </p:cNvPr>
          <p:cNvGrpSpPr/>
          <p:nvPr/>
        </p:nvGrpSpPr>
        <p:grpSpPr>
          <a:xfrm>
            <a:off x="5659835" y="4731765"/>
            <a:ext cx="720080" cy="315144"/>
            <a:chOff x="2123728" y="5445225"/>
            <a:chExt cx="720080" cy="315144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D74EAA2-4965-4197-BA90-A1CAF5D8EEC9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14219C0-EA30-4220-8E2F-3ED8AA7BC277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FFEF9DF-456E-479B-A569-B518DFE0A4B8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C8A90F9-BA8C-48BA-8C42-5C2F75B053E8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3006CFB-4CE0-494C-8B74-131D5CAB795D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2A2B35-C19A-4B54-A96F-E23AA826260B}"/>
              </a:ext>
            </a:extLst>
          </p:cNvPr>
          <p:cNvGrpSpPr/>
          <p:nvPr/>
        </p:nvGrpSpPr>
        <p:grpSpPr>
          <a:xfrm>
            <a:off x="6974649" y="4720850"/>
            <a:ext cx="720080" cy="315144"/>
            <a:chOff x="2123728" y="5445225"/>
            <a:chExt cx="720080" cy="315144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B34F8FB8-E5E1-43FF-AB12-32C511825C3E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A657A41-6CF6-4D00-A514-3893B346C579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9E5AA65-5535-4E41-A2E9-A5D023A46B2D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EDF029D-0BB3-427A-AB49-AF7CBF7C4F23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E81CD57-9732-4319-A50F-BB6F31AEAB0B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6D7141A-A517-4E04-8982-B235F231CF51}"/>
              </a:ext>
            </a:extLst>
          </p:cNvPr>
          <p:cNvGrpSpPr/>
          <p:nvPr/>
        </p:nvGrpSpPr>
        <p:grpSpPr>
          <a:xfrm>
            <a:off x="7949006" y="4708012"/>
            <a:ext cx="720080" cy="315144"/>
            <a:chOff x="2123728" y="5445225"/>
            <a:chExt cx="720080" cy="315144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8A7986A-B9D2-4D2D-B958-E1B41936FD31}"/>
                </a:ext>
              </a:extLst>
            </p:cNvPr>
            <p:cNvSpPr/>
            <p:nvPr/>
          </p:nvSpPr>
          <p:spPr bwMode="auto">
            <a:xfrm>
              <a:off x="2123728" y="5445225"/>
              <a:ext cx="720080" cy="31514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AABD3B5-23BC-4AEB-9668-474CC3808B95}"/>
                </a:ext>
              </a:extLst>
            </p:cNvPr>
            <p:cNvSpPr/>
            <p:nvPr/>
          </p:nvSpPr>
          <p:spPr bwMode="auto">
            <a:xfrm>
              <a:off x="2195736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FBB7033-CE67-47E8-B0B0-EC413AFB8841}"/>
                </a:ext>
              </a:extLst>
            </p:cNvPr>
            <p:cNvSpPr/>
            <p:nvPr/>
          </p:nvSpPr>
          <p:spPr bwMode="auto">
            <a:xfrm>
              <a:off x="2339752" y="5517232"/>
              <a:ext cx="144016" cy="16820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892EF04-6AEC-4C06-9413-B78627CEB07A}"/>
                </a:ext>
              </a:extLst>
            </p:cNvPr>
            <p:cNvSpPr/>
            <p:nvPr/>
          </p:nvSpPr>
          <p:spPr bwMode="auto">
            <a:xfrm>
              <a:off x="2492152" y="5517232"/>
              <a:ext cx="144016" cy="168205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8983AF3-2819-49F6-8E1A-3508C016D152}"/>
                </a:ext>
              </a:extLst>
            </p:cNvPr>
            <p:cNvSpPr/>
            <p:nvPr/>
          </p:nvSpPr>
          <p:spPr bwMode="auto">
            <a:xfrm>
              <a:off x="2644552" y="5517232"/>
              <a:ext cx="144016" cy="16820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350579E-67DA-4030-81E5-CDF79CF577E3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1840" y="5146848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85F816C-9DFF-4752-8BCA-DEBA48BBD89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5146848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6776276-054C-4C5B-8461-F3415C641D58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4271" y="5146848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924BD4-F828-4BA5-AA85-8EFBE5A4311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27695" y="5146848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28A5943-A560-4FD0-A9C5-E030078F3783}"/>
              </a:ext>
            </a:extLst>
          </p:cNvPr>
          <p:cNvCxnSpPr>
            <a:cxnSpLocks/>
          </p:cNvCxnSpPr>
          <p:nvPr/>
        </p:nvCxnSpPr>
        <p:spPr bwMode="auto">
          <a:xfrm flipV="1">
            <a:off x="8285058" y="5119562"/>
            <a:ext cx="0" cy="370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50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Seq2seq modeller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Sekvensmodeller</a:t>
            </a:r>
            <a:r>
              <a:rPr lang="en-GB" dirty="0"/>
              <a:t> </a:t>
            </a:r>
            <a:r>
              <a:rPr lang="en-GB" dirty="0" err="1"/>
              <a:t>diskutert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langt</a:t>
            </a:r>
            <a:r>
              <a:rPr lang="en-GB" dirty="0"/>
              <a:t> har en </a:t>
            </a:r>
            <a:r>
              <a:rPr lang="en-GB" dirty="0" err="1"/>
              <a:t>outputsekvens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same </a:t>
            </a:r>
            <a:r>
              <a:rPr lang="en-GB" dirty="0" err="1"/>
              <a:t>lengde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inputsekvensen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050" dirty="0"/>
          </a:p>
          <a:p>
            <a:r>
              <a:rPr lang="en-GB" dirty="0" err="1"/>
              <a:t>Hva</a:t>
            </a:r>
            <a:r>
              <a:rPr lang="en-GB" dirty="0"/>
              <a:t> med </a:t>
            </a:r>
            <a:r>
              <a:rPr lang="en-GB" dirty="0" err="1"/>
              <a:t>problemer</a:t>
            </a:r>
            <a:r>
              <a:rPr lang="en-GB" dirty="0"/>
              <a:t> </a:t>
            </a:r>
            <a:r>
              <a:rPr lang="en-GB" dirty="0" err="1"/>
              <a:t>hvor</a:t>
            </a:r>
            <a:r>
              <a:rPr lang="en-GB" dirty="0"/>
              <a:t> input-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outputsekvensene</a:t>
            </a:r>
            <a:r>
              <a:rPr lang="en-GB" dirty="0"/>
              <a:t> har </a:t>
            </a:r>
            <a:r>
              <a:rPr lang="en-GB" dirty="0" err="1"/>
              <a:t>ulike</a:t>
            </a:r>
            <a:r>
              <a:rPr lang="en-GB" dirty="0"/>
              <a:t> </a:t>
            </a:r>
            <a:r>
              <a:rPr lang="en-GB" dirty="0" err="1"/>
              <a:t>lengder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i </a:t>
            </a:r>
            <a:r>
              <a:rPr lang="en-GB" dirty="0" err="1"/>
              <a:t>f.eks</a:t>
            </a:r>
            <a:r>
              <a:rPr lang="en-GB" dirty="0"/>
              <a:t>. </a:t>
            </a:r>
            <a:r>
              <a:rPr lang="en-GB" dirty="0" err="1"/>
              <a:t>maskinoversettelse</a:t>
            </a:r>
            <a:r>
              <a:rPr lang="en-GB" dirty="0"/>
              <a:t>?</a:t>
            </a:r>
          </a:p>
          <a:p>
            <a:pPr marL="474663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i="1" dirty="0"/>
              <a:t>sequence-to-sequence</a:t>
            </a:r>
            <a:r>
              <a:rPr lang="en-GB" dirty="0"/>
              <a:t> (seq2seq) modeller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p:grpSp>
        <p:nvGrpSpPr>
          <p:cNvPr id="24" name="Group 23"/>
          <p:cNvGrpSpPr/>
          <p:nvPr/>
        </p:nvGrpSpPr>
        <p:grpSpPr>
          <a:xfrm>
            <a:off x="1312404" y="2564904"/>
            <a:ext cx="6519192" cy="783705"/>
            <a:chOff x="157841" y="4251160"/>
            <a:chExt cx="8132764" cy="1803117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122347" y="5466296"/>
              <a:ext cx="1969933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686562" y="5460564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07378" y="5435310"/>
              <a:ext cx="570604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white">
            <a:xfrm>
              <a:off x="157841" y="5265452"/>
              <a:ext cx="1512168" cy="71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Kurset</a:t>
              </a:r>
              <a:endParaRPr lang="en-GB" baseline="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white">
            <a:xfrm>
              <a:off x="2249351" y="5296438"/>
              <a:ext cx="518344" cy="71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er</a:t>
              </a:r>
              <a:endParaRPr lang="en-GB" baseline="0" dirty="0"/>
            </a:p>
          </p:txBody>
        </p:sp>
        <p:sp>
          <p:nvSpPr>
            <p:cNvPr id="37" name="TextBox 36"/>
            <p:cNvSpPr txBox="1"/>
            <p:nvPr/>
          </p:nvSpPr>
          <p:spPr bwMode="white">
            <a:xfrm>
              <a:off x="3721449" y="5296438"/>
              <a:ext cx="1512168" cy="71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utrolig</a:t>
              </a:r>
              <a:endParaRPr lang="en-GB" baseline="0" dirty="0"/>
            </a:p>
          </p:txBody>
        </p:sp>
        <p:sp>
          <p:nvSpPr>
            <p:cNvPr id="38" name="TextBox 37"/>
            <p:cNvSpPr txBox="1"/>
            <p:nvPr/>
          </p:nvSpPr>
          <p:spPr bwMode="white">
            <a:xfrm>
              <a:off x="5112059" y="5302170"/>
              <a:ext cx="2253031" cy="71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interessant</a:t>
              </a:r>
              <a:endParaRPr lang="en-GB" baseline="0" dirty="0"/>
            </a:p>
          </p:txBody>
        </p:sp>
        <p:sp>
          <p:nvSpPr>
            <p:cNvPr id="39" name="TextBox 38"/>
            <p:cNvSpPr txBox="1"/>
            <p:nvPr/>
          </p:nvSpPr>
          <p:spPr bwMode="white">
            <a:xfrm>
              <a:off x="7656474" y="5339389"/>
              <a:ext cx="634131" cy="71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!</a:t>
              </a:r>
              <a:endParaRPr lang="en-GB" baseline="0" dirty="0"/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19572" y="4826424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492680" y="4826706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265788" y="4834521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038897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812006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/>
          <a:stretch/>
        </p:blipFill>
        <p:spPr>
          <a:xfrm>
            <a:off x="2015090" y="5181534"/>
            <a:ext cx="5618609" cy="1207893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862574" y="5157192"/>
            <a:ext cx="5867737" cy="1656666"/>
            <a:chOff x="1862574" y="5157192"/>
            <a:chExt cx="5867737" cy="1656666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918478" y="5181534"/>
              <a:ext cx="1933442" cy="1307211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4403294" y="5157192"/>
              <a:ext cx="3327017" cy="1307211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white">
            <a:xfrm>
              <a:off x="1862574" y="6413748"/>
              <a:ext cx="20452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aseline="0"/>
                <a:t>Encoder</a:t>
              </a:r>
              <a:endParaRPr lang="en-GB" baseline="0" dirty="0"/>
            </a:p>
          </p:txBody>
        </p:sp>
        <p:sp>
          <p:nvSpPr>
            <p:cNvPr id="54" name="TextBox 53"/>
            <p:cNvSpPr txBox="1"/>
            <p:nvPr/>
          </p:nvSpPr>
          <p:spPr bwMode="white">
            <a:xfrm>
              <a:off x="5065442" y="6413748"/>
              <a:ext cx="20452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aseline="0"/>
                <a:t>Decoder</a:t>
              </a:r>
              <a:endParaRPr lang="en-GB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8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Oppsummering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Sekvensmodeller</a:t>
            </a:r>
            <a:r>
              <a:rPr lang="en-GB" dirty="0"/>
              <a:t> </a:t>
            </a:r>
            <a:r>
              <a:rPr lang="en-GB" dirty="0" err="1"/>
              <a:t>veldig</a:t>
            </a:r>
            <a:r>
              <a:rPr lang="en-GB" dirty="0"/>
              <a:t> </a:t>
            </a:r>
            <a:r>
              <a:rPr lang="en-GB" dirty="0" err="1"/>
              <a:t>viktig</a:t>
            </a:r>
            <a:r>
              <a:rPr lang="en-GB" dirty="0"/>
              <a:t> i </a:t>
            </a:r>
            <a:r>
              <a:rPr lang="en-GB" dirty="0" err="1"/>
              <a:t>språkteknologi</a:t>
            </a:r>
            <a:r>
              <a:rPr lang="en-GB" dirty="0"/>
              <a:t>:      </a:t>
            </a:r>
            <a:r>
              <a:rPr lang="en-GB" dirty="0" err="1"/>
              <a:t>språkdata</a:t>
            </a:r>
            <a:r>
              <a:rPr lang="en-GB" dirty="0"/>
              <a:t> tar </a:t>
            </a:r>
            <a:r>
              <a:rPr lang="en-GB" dirty="0" err="1"/>
              <a:t>nesten</a:t>
            </a:r>
            <a:r>
              <a:rPr lang="en-GB" dirty="0"/>
              <a:t> </a:t>
            </a:r>
            <a:r>
              <a:rPr lang="en-GB" dirty="0" err="1"/>
              <a:t>alltid</a:t>
            </a:r>
            <a:r>
              <a:rPr lang="en-GB" dirty="0"/>
              <a:t> en </a:t>
            </a:r>
            <a:r>
              <a:rPr lang="en-GB" dirty="0" err="1"/>
              <a:t>sekventiell</a:t>
            </a:r>
            <a:r>
              <a:rPr lang="en-GB" dirty="0"/>
              <a:t> form</a:t>
            </a:r>
          </a:p>
          <a:p>
            <a:r>
              <a:rPr lang="en-GB" dirty="0"/>
              <a:t>Hidden Markov Models (HMMs) er </a:t>
            </a:r>
            <a:r>
              <a:rPr lang="en-GB" dirty="0" err="1"/>
              <a:t>enkle</a:t>
            </a:r>
            <a:r>
              <a:rPr lang="en-GB" dirty="0"/>
              <a:t> men effective </a:t>
            </a:r>
            <a:r>
              <a:rPr lang="en-GB" dirty="0" err="1"/>
              <a:t>sekvensmodeller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To </a:t>
            </a:r>
            <a:r>
              <a:rPr lang="en-GB" dirty="0" err="1"/>
              <a:t>deler</a:t>
            </a:r>
            <a:r>
              <a:rPr lang="en-GB" dirty="0"/>
              <a:t>: en </a:t>
            </a:r>
            <a:r>
              <a:rPr lang="en-GB" i="1" dirty="0" err="1"/>
              <a:t>transisjonsmodell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en </a:t>
            </a:r>
            <a:r>
              <a:rPr lang="en-GB" i="1" dirty="0" err="1"/>
              <a:t>emisjonsmodell</a:t>
            </a:r>
            <a:endParaRPr lang="en-GB" i="1" dirty="0"/>
          </a:p>
          <a:p>
            <a:pPr lvl="1"/>
            <a:r>
              <a:rPr lang="en-GB" i="1" dirty="0"/>
              <a:t>Viterbi</a:t>
            </a:r>
            <a:r>
              <a:rPr lang="en-GB" dirty="0"/>
              <a:t> </a:t>
            </a:r>
            <a:r>
              <a:rPr lang="en-GB" dirty="0" err="1"/>
              <a:t>brukes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finne</a:t>
            </a:r>
            <a:r>
              <a:rPr lang="en-GB" dirty="0"/>
              <a:t> den </a:t>
            </a:r>
            <a:r>
              <a:rPr lang="en-GB" dirty="0" err="1"/>
              <a:t>beste</a:t>
            </a:r>
            <a:r>
              <a:rPr lang="en-GB" dirty="0"/>
              <a:t> </a:t>
            </a:r>
            <a:r>
              <a:rPr lang="en-GB" dirty="0" err="1"/>
              <a:t>outputsekvensen</a:t>
            </a:r>
            <a:endParaRPr lang="en-GB" dirty="0"/>
          </a:p>
          <a:p>
            <a:pPr lvl="1"/>
            <a:r>
              <a:rPr lang="en-GB" dirty="0" err="1"/>
              <a:t>Trening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HMM </a:t>
            </a:r>
            <a:r>
              <a:rPr lang="en-GB" dirty="0" err="1"/>
              <a:t>gjøres</a:t>
            </a:r>
            <a:r>
              <a:rPr lang="en-GB" dirty="0"/>
              <a:t> ved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i="1" dirty="0" err="1"/>
              <a:t>telle</a:t>
            </a:r>
            <a:r>
              <a:rPr lang="en-GB" dirty="0"/>
              <a:t> </a:t>
            </a:r>
            <a:r>
              <a:rPr lang="en-GB" dirty="0" err="1"/>
              <a:t>forekomst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bestemte</a:t>
            </a:r>
            <a:r>
              <a:rPr lang="en-GB" dirty="0"/>
              <a:t> </a:t>
            </a:r>
            <a:r>
              <a:rPr lang="en-GB" dirty="0" err="1"/>
              <a:t>transisjoner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emisjoner</a:t>
            </a:r>
            <a:r>
              <a:rPr lang="en-GB" dirty="0"/>
              <a:t> + smoothing</a:t>
            </a:r>
          </a:p>
          <a:p>
            <a:r>
              <a:rPr lang="en-GB" dirty="0" err="1"/>
              <a:t>Moderne</a:t>
            </a:r>
            <a:r>
              <a:rPr lang="en-GB" dirty="0"/>
              <a:t> </a:t>
            </a:r>
            <a:r>
              <a:rPr lang="en-GB" dirty="0" err="1"/>
              <a:t>sekvensmodeller</a:t>
            </a:r>
            <a:r>
              <a:rPr lang="en-GB" dirty="0"/>
              <a:t> </a:t>
            </a:r>
            <a:r>
              <a:rPr lang="en-GB" dirty="0" err="1"/>
              <a:t>ofte</a:t>
            </a:r>
            <a:r>
              <a:rPr lang="en-GB" dirty="0"/>
              <a:t> </a:t>
            </a:r>
            <a:r>
              <a:rPr lang="en-GB" dirty="0" err="1"/>
              <a:t>basert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nevrale</a:t>
            </a:r>
            <a:r>
              <a:rPr lang="en-GB" dirty="0"/>
              <a:t> </a:t>
            </a:r>
            <a:r>
              <a:rPr lang="en-GB" dirty="0" err="1"/>
              <a:t>nettverk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11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73" y="443253"/>
            <a:ext cx="8424936" cy="72903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Hovedtema for i dag:</a:t>
            </a:r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501689" y="1374104"/>
            <a:ext cx="54278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Sekvensmodeller</a:t>
            </a:r>
            <a:r>
              <a:rPr lang="en-GB" sz="2800" baseline="0" dirty="0"/>
              <a:t>, </a:t>
            </a:r>
            <a:r>
              <a:rPr lang="en-GB" sz="2800" baseline="0" dirty="0" err="1"/>
              <a:t>og</a:t>
            </a:r>
            <a:r>
              <a:rPr lang="en-GB" sz="2800" baseline="0" dirty="0"/>
              <a:t> </a:t>
            </a:r>
            <a:r>
              <a:rPr lang="en-GB" sz="2800" baseline="0" dirty="0" err="1"/>
              <a:t>mer</a:t>
            </a:r>
            <a:r>
              <a:rPr lang="en-GB" sz="2800" baseline="0" dirty="0"/>
              <a:t> </a:t>
            </a:r>
            <a:r>
              <a:rPr lang="en-GB" sz="2800" baseline="0" dirty="0" err="1"/>
              <a:t>spesielt</a:t>
            </a:r>
            <a:r>
              <a:rPr lang="en-GB" sz="2800" dirty="0"/>
              <a:t> </a:t>
            </a:r>
            <a:r>
              <a:rPr lang="en-GB" sz="2800" i="1" dirty="0"/>
              <a:t>Hidden Markov Models</a:t>
            </a:r>
            <a:endParaRPr lang="en-GB" sz="2800" i="1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6187" y="1301653"/>
            <a:ext cx="2340208" cy="109900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27646" y="2808995"/>
            <a:ext cx="7782273" cy="70788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463"/>
            <a:r>
              <a:rPr lang="en-GB" b="1" kern="0" dirty="0" err="1">
                <a:solidFill>
                  <a:schemeClr val="bg1"/>
                </a:solidFill>
              </a:rPr>
              <a:t>Modellering</a:t>
            </a:r>
            <a:r>
              <a:rPr lang="en-GB" kern="0" dirty="0">
                <a:solidFill>
                  <a:schemeClr val="bg1"/>
                </a:solidFill>
              </a:rPr>
              <a:t>: </a:t>
            </a:r>
            <a:r>
              <a:rPr lang="en-GB" kern="0" dirty="0" err="1">
                <a:solidFill>
                  <a:schemeClr val="bg1"/>
                </a:solidFill>
              </a:rPr>
              <a:t>hvordan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behandler</a:t>
            </a:r>
            <a:r>
              <a:rPr lang="en-GB" kern="0" dirty="0">
                <a:solidFill>
                  <a:schemeClr val="bg1"/>
                </a:solidFill>
              </a:rPr>
              <a:t> vi </a:t>
            </a:r>
            <a:r>
              <a:rPr lang="en-GB" kern="0" dirty="0" err="1">
                <a:solidFill>
                  <a:schemeClr val="bg1"/>
                </a:solidFill>
              </a:rPr>
              <a:t>problemer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tar </a:t>
            </a:r>
            <a:r>
              <a:rPr lang="en-GB" kern="0" dirty="0" err="1">
                <a:solidFill>
                  <a:schemeClr val="bg1"/>
                </a:solidFill>
              </a:rPr>
              <a:t>sekvensdata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input </a:t>
            </a:r>
            <a:r>
              <a:rPr lang="en-GB" kern="0" dirty="0" err="1">
                <a:solidFill>
                  <a:schemeClr val="bg1"/>
                </a:solidFill>
              </a:rPr>
              <a:t>og</a:t>
            </a:r>
            <a:r>
              <a:rPr lang="en-GB" kern="0" dirty="0">
                <a:solidFill>
                  <a:schemeClr val="bg1"/>
                </a:solidFill>
              </a:rPr>
              <a:t> output?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5C96EE2B-9717-7546-A972-7AEA6E073ED0}"/>
              </a:ext>
            </a:extLst>
          </p:cNvPr>
          <p:cNvGrpSpPr/>
          <p:nvPr/>
        </p:nvGrpSpPr>
        <p:grpSpPr>
          <a:xfrm>
            <a:off x="110948" y="3692457"/>
            <a:ext cx="4700764" cy="2996929"/>
            <a:chOff x="110948" y="3692457"/>
            <a:chExt cx="4700764" cy="2996929"/>
          </a:xfrm>
        </p:grpSpPr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EEAB60F8-036D-FC40-9312-F0D369C86417}"/>
                </a:ext>
              </a:extLst>
            </p:cNvPr>
            <p:cNvSpPr/>
            <p:nvPr/>
          </p:nvSpPr>
          <p:spPr bwMode="auto">
            <a:xfrm>
              <a:off x="110948" y="5837201"/>
              <a:ext cx="1424959" cy="85218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7" name="Group 61">
              <a:extLst>
                <a:ext uri="{FF2B5EF4-FFF2-40B4-BE49-F238E27FC236}">
                  <a16:creationId xmlns:a16="http://schemas.microsoft.com/office/drawing/2014/main" id="{53A9C78B-8571-4548-8A5F-A24AFC339A5C}"/>
                </a:ext>
              </a:extLst>
            </p:cNvPr>
            <p:cNvGrpSpPr/>
            <p:nvPr/>
          </p:nvGrpSpPr>
          <p:grpSpPr>
            <a:xfrm>
              <a:off x="166564" y="3805285"/>
              <a:ext cx="4645148" cy="2662703"/>
              <a:chOff x="166564" y="3805285"/>
              <a:chExt cx="4645148" cy="2662703"/>
            </a:xfrm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49F6299B-A056-5A4C-8FDF-0D663AEEF99D}"/>
                  </a:ext>
                </a:extLst>
              </p:cNvPr>
              <p:cNvSpPr/>
              <p:nvPr/>
            </p:nvSpPr>
            <p:spPr>
              <a:xfrm>
                <a:off x="166564" y="3805285"/>
                <a:ext cx="46451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3"/>
                <a:r>
                  <a:rPr lang="en-GB" b="1" kern="0" dirty="0" err="1"/>
                  <a:t>Dekoding</a:t>
                </a:r>
                <a:r>
                  <a:rPr lang="en-GB" kern="0" dirty="0"/>
                  <a:t>: </a:t>
                </a:r>
                <a:r>
                  <a:rPr lang="en-GB" kern="0" dirty="0" err="1"/>
                  <a:t>hvordan</a:t>
                </a:r>
                <a:r>
                  <a:rPr lang="en-GB" kern="0" dirty="0"/>
                  <a:t> </a:t>
                </a:r>
                <a:r>
                  <a:rPr lang="en-GB" kern="0" dirty="0" err="1"/>
                  <a:t>beregner</a:t>
                </a:r>
                <a:r>
                  <a:rPr lang="en-GB" kern="0" dirty="0"/>
                  <a:t> vi den </a:t>
                </a:r>
                <a:r>
                  <a:rPr lang="en-GB" kern="0" dirty="0" err="1"/>
                  <a:t>meste</a:t>
                </a:r>
                <a:r>
                  <a:rPr lang="en-GB" kern="0" dirty="0"/>
                  <a:t> </a:t>
                </a:r>
                <a:r>
                  <a:rPr lang="en-GB" kern="0" dirty="0" err="1"/>
                  <a:t>sannsynlige</a:t>
                </a:r>
                <a:r>
                  <a:rPr lang="en-GB" kern="0" dirty="0"/>
                  <a:t> </a:t>
                </a:r>
                <a:r>
                  <a:rPr lang="en-GB" kern="0" dirty="0" err="1"/>
                  <a:t>sekvensen</a:t>
                </a:r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labeller (</a:t>
                </a:r>
                <a:r>
                  <a:rPr lang="en-GB" kern="0" dirty="0" err="1"/>
                  <a:t>f.eks</a:t>
                </a:r>
                <a:r>
                  <a:rPr lang="en-GB" kern="0" dirty="0"/>
                  <a:t>. POS tags) </a:t>
                </a:r>
                <a:r>
                  <a:rPr lang="en-GB" kern="0" dirty="0" err="1"/>
                  <a:t>gitt</a:t>
                </a:r>
                <a:r>
                  <a:rPr lang="en-GB" kern="0" dirty="0"/>
                  <a:t> en </a:t>
                </a:r>
                <a:r>
                  <a:rPr lang="en-GB" kern="0" dirty="0" err="1"/>
                  <a:t>sekvens</a:t>
                </a:r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observasjoner</a:t>
                </a:r>
                <a:r>
                  <a:rPr lang="en-GB" kern="0" dirty="0"/>
                  <a:t> (</a:t>
                </a:r>
                <a:r>
                  <a:rPr lang="en-GB" kern="0" dirty="0" err="1"/>
                  <a:t>f.eks</a:t>
                </a:r>
                <a:r>
                  <a:rPr lang="en-GB" kern="0" dirty="0"/>
                  <a:t>. </a:t>
                </a:r>
                <a:r>
                  <a:rPr lang="en-GB" kern="0" dirty="0" err="1"/>
                  <a:t>ord</a:t>
                </a:r>
                <a:r>
                  <a:rPr lang="en-GB" kern="0" dirty="0"/>
                  <a:t>)?</a:t>
                </a:r>
              </a:p>
            </p:txBody>
          </p:sp>
          <p:grpSp>
            <p:nvGrpSpPr>
              <p:cNvPr id="69" name="Group 24">
                <a:extLst>
                  <a:ext uri="{FF2B5EF4-FFF2-40B4-BE49-F238E27FC236}">
                    <a16:creationId xmlns:a16="http://schemas.microsoft.com/office/drawing/2014/main" id="{7CEAC702-D29F-FB42-AF82-A6B157D5443E}"/>
                  </a:ext>
                </a:extLst>
              </p:cNvPr>
              <p:cNvGrpSpPr/>
              <p:nvPr/>
            </p:nvGrpSpPr>
            <p:grpSpPr>
              <a:xfrm>
                <a:off x="314722" y="5225611"/>
                <a:ext cx="3122976" cy="1242377"/>
                <a:chOff x="2843808" y="2276872"/>
                <a:chExt cx="3122976" cy="1242377"/>
              </a:xfrm>
            </p:grpSpPr>
            <p:grpSp>
              <p:nvGrpSpPr>
                <p:cNvPr id="70" name="Group 25">
                  <a:extLst>
                    <a:ext uri="{FF2B5EF4-FFF2-40B4-BE49-F238E27FC236}">
                      <a16:creationId xmlns:a16="http://schemas.microsoft.com/office/drawing/2014/main" id="{D7E4C550-FB50-AF49-8031-B2F8B7CDC3BA}"/>
                    </a:ext>
                  </a:extLst>
                </p:cNvPr>
                <p:cNvGrpSpPr/>
                <p:nvPr/>
              </p:nvGrpSpPr>
              <p:grpSpPr>
                <a:xfrm>
                  <a:off x="3203847" y="2584997"/>
                  <a:ext cx="2762937" cy="504517"/>
                  <a:chOff x="6516216" y="2264826"/>
                  <a:chExt cx="2097690" cy="358070"/>
                </a:xfrm>
              </p:grpSpPr>
              <p:sp>
                <p:nvSpPr>
                  <p:cNvPr id="77" name="Oval 32">
                    <a:extLst>
                      <a:ext uri="{FF2B5EF4-FFF2-40B4-BE49-F238E27FC236}">
                        <a16:creationId xmlns:a16="http://schemas.microsoft.com/office/drawing/2014/main" id="{3844DCF2-0227-2740-B36A-58CC96F80C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16216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78" name="Straight Arrow Connector 33">
                    <a:extLst>
                      <a:ext uri="{FF2B5EF4-FFF2-40B4-BE49-F238E27FC236}">
                        <a16:creationId xmlns:a16="http://schemas.microsoft.com/office/drawing/2014/main" id="{6484C298-205B-6649-B510-28CCA24C99C9}"/>
                      </a:ext>
                    </a:extLst>
                  </p:cNvPr>
                  <p:cNvCxnSpPr>
                    <a:stCxn id="77" idx="4"/>
                  </p:cNvCxnSpPr>
                  <p:nvPr/>
                </p:nvCxnSpPr>
                <p:spPr bwMode="auto">
                  <a:xfrm>
                    <a:off x="6648134" y="2442895"/>
                    <a:ext cx="0" cy="1800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Arrow Connector 34">
                    <a:extLst>
                      <a:ext uri="{FF2B5EF4-FFF2-40B4-BE49-F238E27FC236}">
                        <a16:creationId xmlns:a16="http://schemas.microsoft.com/office/drawing/2014/main" id="{C3B268F0-198F-1F46-824A-5A803C3B943F}"/>
                      </a:ext>
                    </a:extLst>
                  </p:cNvPr>
                  <p:cNvCxnSpPr>
                    <a:stCxn id="77" idx="6"/>
                  </p:cNvCxnSpPr>
                  <p:nvPr/>
                </p:nvCxnSpPr>
                <p:spPr bwMode="auto">
                  <a:xfrm>
                    <a:off x="6780052" y="2385342"/>
                    <a:ext cx="228197" cy="304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0" name="Oval 35">
                    <a:extLst>
                      <a:ext uri="{FF2B5EF4-FFF2-40B4-BE49-F238E27FC236}">
                        <a16:creationId xmlns:a16="http://schemas.microsoft.com/office/drawing/2014/main" id="{1A86CD35-E109-FD45-AF2E-39AA1A270E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3888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81" name="Straight Arrow Connector 36">
                    <a:extLst>
                      <a:ext uri="{FF2B5EF4-FFF2-40B4-BE49-F238E27FC236}">
                        <a16:creationId xmlns:a16="http://schemas.microsoft.com/office/drawing/2014/main" id="{54471D11-D605-EA4B-8C98-BF62834D76C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175806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" name="Straight Arrow Connector 37">
                    <a:extLst>
                      <a:ext uri="{FF2B5EF4-FFF2-40B4-BE49-F238E27FC236}">
                        <a16:creationId xmlns:a16="http://schemas.microsoft.com/office/drawing/2014/main" id="{8B0BF616-5A93-804C-9AC9-E0E94A52F19D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336951" y="2385342"/>
                    <a:ext cx="504843" cy="2657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3" name="TextBox 38">
                    <a:extLst>
                      <a:ext uri="{FF2B5EF4-FFF2-40B4-BE49-F238E27FC236}">
                        <a16:creationId xmlns:a16="http://schemas.microsoft.com/office/drawing/2014/main" id="{E7EA61A9-07E9-7C4C-8FB1-AA5E5328BD60}"/>
                      </a:ext>
                    </a:extLst>
                  </p:cNvPr>
                  <p:cNvSpPr txBox="1"/>
                  <p:nvPr/>
                </p:nvSpPr>
                <p:spPr bwMode="white">
                  <a:xfrm>
                    <a:off x="8174179" y="2264826"/>
                    <a:ext cx="439727" cy="327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1400" baseline="0"/>
                      <a:t>...</a:t>
                    </a:r>
                    <a:endParaRPr lang="en-GB" sz="1400" baseline="0" dirty="0"/>
                  </a:p>
                </p:txBody>
              </p:sp>
              <p:sp>
                <p:nvSpPr>
                  <p:cNvPr id="84" name="Oval 39">
                    <a:extLst>
                      <a:ext uri="{FF2B5EF4-FFF2-40B4-BE49-F238E27FC236}">
                        <a16:creationId xmlns:a16="http://schemas.microsoft.com/office/drawing/2014/main" id="{925006DD-0E37-5244-BB44-EF713A994D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41794" y="2332630"/>
                    <a:ext cx="263836" cy="11026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85" name="Straight Arrow Connector 40">
                    <a:extLst>
                      <a:ext uri="{FF2B5EF4-FFF2-40B4-BE49-F238E27FC236}">
                        <a16:creationId xmlns:a16="http://schemas.microsoft.com/office/drawing/2014/main" id="{6C1091FF-F38C-9043-BF42-D843462C18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74363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71" name="TextBox 26">
                  <a:extLst>
                    <a:ext uri="{FF2B5EF4-FFF2-40B4-BE49-F238E27FC236}">
                      <a16:creationId xmlns:a16="http://schemas.microsoft.com/office/drawing/2014/main" id="{E0251763-C45A-8642-91DB-3BD3C5FCDDD1}"/>
                    </a:ext>
                  </a:extLst>
                </p:cNvPr>
                <p:cNvSpPr txBox="1"/>
                <p:nvPr/>
              </p:nvSpPr>
              <p:spPr bwMode="white">
                <a:xfrm>
                  <a:off x="2843808" y="3119139"/>
                  <a:ext cx="1008112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Kurset</a:t>
                  </a:r>
                  <a:endParaRPr lang="en-GB" baseline="0" dirty="0"/>
                </a:p>
              </p:txBody>
            </p:sp>
            <p:sp>
              <p:nvSpPr>
                <p:cNvPr id="72" name="TextBox 27">
                  <a:extLst>
                    <a:ext uri="{FF2B5EF4-FFF2-40B4-BE49-F238E27FC236}">
                      <a16:creationId xmlns:a16="http://schemas.microsoft.com/office/drawing/2014/main" id="{F6349D24-887D-5441-8663-C84F93669B5E}"/>
                    </a:ext>
                  </a:extLst>
                </p:cNvPr>
                <p:cNvSpPr txBox="1"/>
                <p:nvPr/>
              </p:nvSpPr>
              <p:spPr bwMode="white">
                <a:xfrm>
                  <a:off x="3916066" y="3114306"/>
                  <a:ext cx="439910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er</a:t>
                  </a:r>
                  <a:endParaRPr lang="en-GB" baseline="0" dirty="0"/>
                </a:p>
              </p:txBody>
            </p:sp>
            <p:sp>
              <p:nvSpPr>
                <p:cNvPr id="73" name="TextBox 28">
                  <a:extLst>
                    <a:ext uri="{FF2B5EF4-FFF2-40B4-BE49-F238E27FC236}">
                      <a16:creationId xmlns:a16="http://schemas.microsoft.com/office/drawing/2014/main" id="{925141AD-4C4C-E548-B610-E697ED7AF887}"/>
                    </a:ext>
                  </a:extLst>
                </p:cNvPr>
                <p:cNvSpPr txBox="1"/>
                <p:nvPr/>
              </p:nvSpPr>
              <p:spPr bwMode="white">
                <a:xfrm>
                  <a:off x="4420122" y="3110090"/>
                  <a:ext cx="1520676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interessant</a:t>
                  </a:r>
                  <a:endParaRPr lang="en-GB" baseline="0" dirty="0"/>
                </a:p>
              </p:txBody>
            </p:sp>
            <p:sp>
              <p:nvSpPr>
                <p:cNvPr id="74" name="TextBox 29">
                  <a:extLst>
                    <a:ext uri="{FF2B5EF4-FFF2-40B4-BE49-F238E27FC236}">
                      <a16:creationId xmlns:a16="http://schemas.microsoft.com/office/drawing/2014/main" id="{B86CA39D-BAB9-B347-A56F-2C50216C8516}"/>
                    </a:ext>
                  </a:extLst>
                </p:cNvPr>
                <p:cNvSpPr txBox="1"/>
                <p:nvPr/>
              </p:nvSpPr>
              <p:spPr bwMode="white">
                <a:xfrm>
                  <a:off x="3204283" y="2276872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TextBox 30">
                  <a:extLst>
                    <a:ext uri="{FF2B5EF4-FFF2-40B4-BE49-F238E27FC236}">
                      <a16:creationId xmlns:a16="http://schemas.microsoft.com/office/drawing/2014/main" id="{31898D0A-2BCF-BB40-A9E4-386438837258}"/>
                    </a:ext>
                  </a:extLst>
                </p:cNvPr>
                <p:cNvSpPr txBox="1"/>
                <p:nvPr/>
              </p:nvSpPr>
              <p:spPr bwMode="white">
                <a:xfrm>
                  <a:off x="3885657" y="2297434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TextBox 31">
                  <a:extLst>
                    <a:ext uri="{FF2B5EF4-FFF2-40B4-BE49-F238E27FC236}">
                      <a16:creationId xmlns:a16="http://schemas.microsoft.com/office/drawing/2014/main" id="{43FB5AB4-1093-3348-8C84-5E3F57D0A721}"/>
                    </a:ext>
                  </a:extLst>
                </p:cNvPr>
                <p:cNvSpPr txBox="1"/>
                <p:nvPr/>
              </p:nvSpPr>
              <p:spPr bwMode="white">
                <a:xfrm>
                  <a:off x="4939589" y="2297434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049D524-B3C9-1649-9C05-CC41A02C4009}"/>
                </a:ext>
              </a:extLst>
            </p:cNvPr>
            <p:cNvSpPr/>
            <p:nvPr/>
          </p:nvSpPr>
          <p:spPr bwMode="auto">
            <a:xfrm>
              <a:off x="127646" y="3692457"/>
              <a:ext cx="4608183" cy="299692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85DD846E-C80E-8B4B-8B8D-FDB1A0E73846}"/>
              </a:ext>
            </a:extLst>
          </p:cNvPr>
          <p:cNvGrpSpPr/>
          <p:nvPr/>
        </p:nvGrpSpPr>
        <p:grpSpPr>
          <a:xfrm>
            <a:off x="4761380" y="3655125"/>
            <a:ext cx="3962997" cy="2996929"/>
            <a:chOff x="4761380" y="3655125"/>
            <a:chExt cx="3962997" cy="2996929"/>
          </a:xfrm>
        </p:grpSpPr>
        <p:grpSp>
          <p:nvGrpSpPr>
            <p:cNvPr id="89" name="Group 62">
              <a:extLst>
                <a:ext uri="{FF2B5EF4-FFF2-40B4-BE49-F238E27FC236}">
                  <a16:creationId xmlns:a16="http://schemas.microsoft.com/office/drawing/2014/main" id="{C6FB6A3B-4291-CD44-A0E1-D59FDA9614A8}"/>
                </a:ext>
              </a:extLst>
            </p:cNvPr>
            <p:cNvGrpSpPr/>
            <p:nvPr/>
          </p:nvGrpSpPr>
          <p:grpSpPr>
            <a:xfrm>
              <a:off x="4761380" y="3805659"/>
              <a:ext cx="3962997" cy="2637768"/>
              <a:chOff x="4761380" y="3805659"/>
              <a:chExt cx="3962997" cy="2637768"/>
            </a:xfrm>
          </p:grpSpPr>
          <p:grpSp>
            <p:nvGrpSpPr>
              <p:cNvPr id="90" name="Group 42">
                <a:extLst>
                  <a:ext uri="{FF2B5EF4-FFF2-40B4-BE49-F238E27FC236}">
                    <a16:creationId xmlns:a16="http://schemas.microsoft.com/office/drawing/2014/main" id="{F49074DA-FD91-6F42-9304-9DCF2FCED5BE}"/>
                  </a:ext>
                </a:extLst>
              </p:cNvPr>
              <p:cNvGrpSpPr/>
              <p:nvPr/>
            </p:nvGrpSpPr>
            <p:grpSpPr>
              <a:xfrm>
                <a:off x="5230711" y="5298684"/>
                <a:ext cx="3122976" cy="1144743"/>
                <a:chOff x="2843808" y="2374506"/>
                <a:chExt cx="3122976" cy="1144743"/>
              </a:xfrm>
            </p:grpSpPr>
            <p:grpSp>
              <p:nvGrpSpPr>
                <p:cNvPr id="92" name="Group 45">
                  <a:extLst>
                    <a:ext uri="{FF2B5EF4-FFF2-40B4-BE49-F238E27FC236}">
                      <a16:creationId xmlns:a16="http://schemas.microsoft.com/office/drawing/2014/main" id="{CACBC43F-C030-7740-836A-5F9A9FB4752D}"/>
                    </a:ext>
                  </a:extLst>
                </p:cNvPr>
                <p:cNvGrpSpPr/>
                <p:nvPr/>
              </p:nvGrpSpPr>
              <p:grpSpPr>
                <a:xfrm>
                  <a:off x="3203847" y="2584997"/>
                  <a:ext cx="2762937" cy="504517"/>
                  <a:chOff x="6516216" y="2264826"/>
                  <a:chExt cx="2097690" cy="358070"/>
                </a:xfrm>
              </p:grpSpPr>
              <p:sp>
                <p:nvSpPr>
                  <p:cNvPr id="99" name="Oval 52">
                    <a:extLst>
                      <a:ext uri="{FF2B5EF4-FFF2-40B4-BE49-F238E27FC236}">
                        <a16:creationId xmlns:a16="http://schemas.microsoft.com/office/drawing/2014/main" id="{C2E3D320-F055-2640-95A4-8EC598E9D3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16216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0" name="Straight Arrow Connector 53">
                    <a:extLst>
                      <a:ext uri="{FF2B5EF4-FFF2-40B4-BE49-F238E27FC236}">
                        <a16:creationId xmlns:a16="http://schemas.microsoft.com/office/drawing/2014/main" id="{D269B17A-AE29-B747-9B75-C8F710D207F2}"/>
                      </a:ext>
                    </a:extLst>
                  </p:cNvPr>
                  <p:cNvCxnSpPr>
                    <a:stCxn id="99" idx="4"/>
                  </p:cNvCxnSpPr>
                  <p:nvPr/>
                </p:nvCxnSpPr>
                <p:spPr bwMode="auto">
                  <a:xfrm>
                    <a:off x="6648134" y="2442895"/>
                    <a:ext cx="0" cy="1800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1" name="Straight Arrow Connector 54">
                    <a:extLst>
                      <a:ext uri="{FF2B5EF4-FFF2-40B4-BE49-F238E27FC236}">
                        <a16:creationId xmlns:a16="http://schemas.microsoft.com/office/drawing/2014/main" id="{3ED6858A-2C57-2D41-82B9-31B55B951C43}"/>
                      </a:ext>
                    </a:extLst>
                  </p:cNvPr>
                  <p:cNvCxnSpPr>
                    <a:stCxn id="99" idx="6"/>
                  </p:cNvCxnSpPr>
                  <p:nvPr/>
                </p:nvCxnSpPr>
                <p:spPr bwMode="auto">
                  <a:xfrm>
                    <a:off x="6780052" y="2385342"/>
                    <a:ext cx="228197" cy="304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2" name="Oval 55">
                    <a:extLst>
                      <a:ext uri="{FF2B5EF4-FFF2-40B4-BE49-F238E27FC236}">
                        <a16:creationId xmlns:a16="http://schemas.microsoft.com/office/drawing/2014/main" id="{8E84B15C-7F32-7648-BC04-EF7861EB89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3888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3" name="Straight Arrow Connector 56">
                    <a:extLst>
                      <a:ext uri="{FF2B5EF4-FFF2-40B4-BE49-F238E27FC236}">
                        <a16:creationId xmlns:a16="http://schemas.microsoft.com/office/drawing/2014/main" id="{AF7BBA55-8C89-F842-B814-88C4231241F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175806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4" name="Straight Arrow Connector 57">
                    <a:extLst>
                      <a:ext uri="{FF2B5EF4-FFF2-40B4-BE49-F238E27FC236}">
                        <a16:creationId xmlns:a16="http://schemas.microsoft.com/office/drawing/2014/main" id="{161B224E-BED4-6D4A-B973-3429DEEBF778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336951" y="2385342"/>
                    <a:ext cx="504843" cy="2657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5" name="TextBox 58">
                    <a:extLst>
                      <a:ext uri="{FF2B5EF4-FFF2-40B4-BE49-F238E27FC236}">
                        <a16:creationId xmlns:a16="http://schemas.microsoft.com/office/drawing/2014/main" id="{CAC7690D-6925-9543-A5DB-831EB9DC33E5}"/>
                      </a:ext>
                    </a:extLst>
                  </p:cNvPr>
                  <p:cNvSpPr txBox="1"/>
                  <p:nvPr/>
                </p:nvSpPr>
                <p:spPr bwMode="white">
                  <a:xfrm>
                    <a:off x="8174179" y="2264826"/>
                    <a:ext cx="439727" cy="327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1400" baseline="0"/>
                      <a:t>...</a:t>
                    </a:r>
                    <a:endParaRPr lang="en-GB" sz="1400" baseline="0" dirty="0"/>
                  </a:p>
                </p:txBody>
              </p:sp>
              <p:sp>
                <p:nvSpPr>
                  <p:cNvPr id="106" name="Oval 59">
                    <a:extLst>
                      <a:ext uri="{FF2B5EF4-FFF2-40B4-BE49-F238E27FC236}">
                        <a16:creationId xmlns:a16="http://schemas.microsoft.com/office/drawing/2014/main" id="{EE7C3468-116F-4244-BD61-05FC86D78B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41794" y="2332630"/>
                    <a:ext cx="263836" cy="11026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7" name="Straight Arrow Connector 60">
                    <a:extLst>
                      <a:ext uri="{FF2B5EF4-FFF2-40B4-BE49-F238E27FC236}">
                        <a16:creationId xmlns:a16="http://schemas.microsoft.com/office/drawing/2014/main" id="{B2C82DC3-9AB9-DB4C-A1D5-007FF3582D2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74363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93" name="TextBox 46">
                  <a:extLst>
                    <a:ext uri="{FF2B5EF4-FFF2-40B4-BE49-F238E27FC236}">
                      <a16:creationId xmlns:a16="http://schemas.microsoft.com/office/drawing/2014/main" id="{8F1BA5CB-FF26-784E-888A-F59FF00659CD}"/>
                    </a:ext>
                  </a:extLst>
                </p:cNvPr>
                <p:cNvSpPr txBox="1"/>
                <p:nvPr/>
              </p:nvSpPr>
              <p:spPr bwMode="white">
                <a:xfrm>
                  <a:off x="2843808" y="3119139"/>
                  <a:ext cx="1008112" cy="40011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Kurset</a:t>
                  </a:r>
                  <a:endParaRPr lang="en-GB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94" name="TextBox 47">
                  <a:extLst>
                    <a:ext uri="{FF2B5EF4-FFF2-40B4-BE49-F238E27FC236}">
                      <a16:creationId xmlns:a16="http://schemas.microsoft.com/office/drawing/2014/main" id="{B1A9A556-1890-0544-960C-0E5826D140E7}"/>
                    </a:ext>
                  </a:extLst>
                </p:cNvPr>
                <p:cNvSpPr txBox="1"/>
                <p:nvPr/>
              </p:nvSpPr>
              <p:spPr bwMode="white">
                <a:xfrm>
                  <a:off x="3916066" y="3114306"/>
                  <a:ext cx="439910" cy="40011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er</a:t>
                  </a:r>
                  <a:endParaRPr lang="en-GB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95" name="TextBox 48">
                  <a:extLst>
                    <a:ext uri="{FF2B5EF4-FFF2-40B4-BE49-F238E27FC236}">
                      <a16:creationId xmlns:a16="http://schemas.microsoft.com/office/drawing/2014/main" id="{9B1CC8CC-CF13-C645-8300-C92030282AA5}"/>
                    </a:ext>
                  </a:extLst>
                </p:cNvPr>
                <p:cNvSpPr txBox="1"/>
                <p:nvPr/>
              </p:nvSpPr>
              <p:spPr bwMode="white">
                <a:xfrm>
                  <a:off x="4420122" y="3110090"/>
                  <a:ext cx="1520676" cy="40011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interessant</a:t>
                  </a:r>
                  <a:endParaRPr lang="en-GB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96" name="TextBox 49">
                  <a:extLst>
                    <a:ext uri="{FF2B5EF4-FFF2-40B4-BE49-F238E27FC236}">
                      <a16:creationId xmlns:a16="http://schemas.microsoft.com/office/drawing/2014/main" id="{4BF87D6C-B0F6-1A4A-9E18-8884E7B2AF5F}"/>
                    </a:ext>
                  </a:extLst>
                </p:cNvPr>
                <p:cNvSpPr txBox="1"/>
                <p:nvPr/>
              </p:nvSpPr>
              <p:spPr bwMode="white">
                <a:xfrm>
                  <a:off x="2911580" y="2374506"/>
                  <a:ext cx="102726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 dirty="0">
                      <a:solidFill>
                        <a:schemeClr val="bg2">
                          <a:lumMod val="85000"/>
                        </a:schemeClr>
                      </a:solidFill>
                    </a:rPr>
                    <a:t>NOUN</a:t>
                  </a:r>
                </a:p>
              </p:txBody>
            </p:sp>
            <p:sp>
              <p:nvSpPr>
                <p:cNvPr id="97" name="TextBox 50">
                  <a:extLst>
                    <a:ext uri="{FF2B5EF4-FFF2-40B4-BE49-F238E27FC236}">
                      <a16:creationId xmlns:a16="http://schemas.microsoft.com/office/drawing/2014/main" id="{10F0AC9B-BB63-D840-90E6-6F6D15AF2A43}"/>
                    </a:ext>
                  </a:extLst>
                </p:cNvPr>
                <p:cNvSpPr txBox="1"/>
                <p:nvPr/>
              </p:nvSpPr>
              <p:spPr bwMode="white">
                <a:xfrm>
                  <a:off x="3722816" y="2374506"/>
                  <a:ext cx="97386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VERB</a:t>
                  </a:r>
                  <a:endParaRPr lang="en-GB" sz="1800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98" name="TextBox 51">
                  <a:extLst>
                    <a:ext uri="{FF2B5EF4-FFF2-40B4-BE49-F238E27FC236}">
                      <a16:creationId xmlns:a16="http://schemas.microsoft.com/office/drawing/2014/main" id="{E1E96E70-2C00-BA4B-8208-DDB90CE4CEEA}"/>
                    </a:ext>
                  </a:extLst>
                </p:cNvPr>
                <p:cNvSpPr txBox="1"/>
                <p:nvPr/>
              </p:nvSpPr>
              <p:spPr bwMode="white">
                <a:xfrm>
                  <a:off x="4821872" y="2374506"/>
                  <a:ext cx="70114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 dirty="0">
                      <a:solidFill>
                        <a:schemeClr val="bg2">
                          <a:lumMod val="85000"/>
                        </a:schemeClr>
                      </a:solidFill>
                    </a:rPr>
                    <a:t>ADJ</a:t>
                  </a:r>
                </a:p>
              </p:txBody>
            </p:sp>
          </p:grpSp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3C182743-6F54-D843-96A7-9816BBB11106}"/>
                  </a:ext>
                </a:extLst>
              </p:cNvPr>
              <p:cNvSpPr/>
              <p:nvPr/>
            </p:nvSpPr>
            <p:spPr>
              <a:xfrm>
                <a:off x="4761380" y="3805659"/>
                <a:ext cx="3962997" cy="101566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474663" lvl="1"/>
                <a:r>
                  <a:rPr lang="en-GB" b="1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Læring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: </a:t>
                </a:r>
                <a:r>
                  <a:rPr lang="en-GB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Hvordan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 </a:t>
                </a:r>
                <a:r>
                  <a:rPr lang="en-GB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estimerer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 vi </a:t>
                </a:r>
                <a:r>
                  <a:rPr lang="en-GB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parametrene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 i HMMs </a:t>
                </a:r>
                <a:r>
                  <a:rPr lang="en-GB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fra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 (</a:t>
                </a:r>
                <a:r>
                  <a:rPr lang="en-GB" kern="0" dirty="0" err="1">
                    <a:solidFill>
                      <a:schemeClr val="bg2">
                        <a:lumMod val="85000"/>
                      </a:schemeClr>
                    </a:solidFill>
                  </a:rPr>
                  <a:t>markerte</a:t>
                </a:r>
                <a:r>
                  <a:rPr lang="en-GB" kern="0" dirty="0">
                    <a:solidFill>
                      <a:schemeClr val="bg2">
                        <a:lumMod val="85000"/>
                      </a:schemeClr>
                    </a:solidFill>
                  </a:rPr>
                  <a:t>) data?</a:t>
                </a:r>
              </a:p>
            </p:txBody>
          </p:sp>
        </p:grp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7D2FD0DD-18FD-4A49-B4A0-5C42FC25C102}"/>
                </a:ext>
              </a:extLst>
            </p:cNvPr>
            <p:cNvSpPr/>
            <p:nvPr/>
          </p:nvSpPr>
          <p:spPr bwMode="auto">
            <a:xfrm>
              <a:off x="4984779" y="3655125"/>
              <a:ext cx="3566873" cy="2996929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64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144836" y="5472988"/>
            <a:ext cx="1332708" cy="6293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248472" cy="1008064"/>
          </a:xfrm>
        </p:spPr>
        <p:txBody>
          <a:bodyPr/>
          <a:lstStyle/>
          <a:p>
            <a:r>
              <a:rPr lang="en-GB"/>
              <a:t>Viterbi-dekoding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5412" y="4521744"/>
            <a:ext cx="3020816" cy="1533586"/>
            <a:chOff x="3347212" y="5214582"/>
            <a:chExt cx="1602410" cy="1178403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468676" y="6033453"/>
              <a:ext cx="298050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92712" y="6012162"/>
              <a:ext cx="32815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92712" y="5214582"/>
              <a:ext cx="339403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85631" y="5235132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3347212" y="5374833"/>
              <a:ext cx="214901" cy="16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3932115" y="5384044"/>
              <a:ext cx="536561" cy="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758778" y="5398369"/>
              <a:ext cx="1908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719631" y="559713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612550" y="560250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" name="TextBox 66"/>
          <p:cNvSpPr txBox="1"/>
          <p:nvPr/>
        </p:nvSpPr>
        <p:spPr bwMode="white">
          <a:xfrm>
            <a:off x="2331867" y="4480676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 err="1"/>
              <a:t>s</a:t>
            </a:r>
            <a:r>
              <a:rPr lang="en-GB" sz="2800" baseline="-25000" dirty="0" err="1"/>
              <a:t>t</a:t>
            </a:r>
            <a:endParaRPr lang="en-GB" sz="2800" baseline="-25000" dirty="0"/>
          </a:p>
        </p:txBody>
      </p:sp>
      <p:sp>
        <p:nvSpPr>
          <p:cNvPr id="70" name="TextBox 69"/>
          <p:cNvSpPr txBox="1"/>
          <p:nvPr/>
        </p:nvSpPr>
        <p:spPr bwMode="white">
          <a:xfrm>
            <a:off x="2337319" y="5472988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o</a:t>
            </a:r>
            <a:r>
              <a:rPr lang="en-GB" sz="2800" baseline="-25000"/>
              <a:t>t</a:t>
            </a:r>
            <a:endParaRPr lang="en-GB" sz="2800" baseline="-25000" dirty="0"/>
          </a:p>
        </p:txBody>
      </p:sp>
      <p:sp>
        <p:nvSpPr>
          <p:cNvPr id="71" name="TextBox 70"/>
          <p:cNvSpPr txBox="1"/>
          <p:nvPr/>
        </p:nvSpPr>
        <p:spPr bwMode="white">
          <a:xfrm flipH="1">
            <a:off x="645422" y="4462075"/>
            <a:ext cx="89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t-1</a:t>
            </a:r>
          </a:p>
        </p:txBody>
      </p:sp>
      <p:sp>
        <p:nvSpPr>
          <p:cNvPr id="73" name="TextBox 72"/>
          <p:cNvSpPr txBox="1"/>
          <p:nvPr/>
        </p:nvSpPr>
        <p:spPr bwMode="white">
          <a:xfrm>
            <a:off x="159819" y="2045300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(2)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(n)</a:t>
            </a:r>
          </a:p>
        </p:txBody>
      </p:sp>
      <p:sp>
        <p:nvSpPr>
          <p:cNvPr id="74" name="TextBox 73"/>
          <p:cNvSpPr txBox="1"/>
          <p:nvPr/>
        </p:nvSpPr>
        <p:spPr bwMode="white">
          <a:xfrm>
            <a:off x="605653" y="1412776"/>
            <a:ext cx="1044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r>
              <a:rPr lang="en-GB" sz="2800" baseline="0"/>
              <a:t>-1</a:t>
            </a:r>
            <a:endParaRPr lang="en-GB" sz="2800" baseline="0" dirty="0"/>
          </a:p>
        </p:txBody>
      </p:sp>
      <p:sp>
        <p:nvSpPr>
          <p:cNvPr id="75" name="TextBox 74"/>
          <p:cNvSpPr txBox="1"/>
          <p:nvPr/>
        </p:nvSpPr>
        <p:spPr bwMode="white">
          <a:xfrm>
            <a:off x="2274698" y="1391535"/>
            <a:ext cx="288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endParaRPr lang="en-GB" sz="2800" baseline="0" dirty="0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44836" y="1967599"/>
            <a:ext cx="2665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1757605" y="1967599"/>
            <a:ext cx="3740" cy="2723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 bwMode="white">
          <a:xfrm>
            <a:off x="1691680" y="2064608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(x)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1251851" y="2827454"/>
            <a:ext cx="86953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229691" y="2305596"/>
            <a:ext cx="891694" cy="945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1251851" y="3531608"/>
            <a:ext cx="869534" cy="45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 bwMode="white">
              <a:xfrm>
                <a:off x="3084064" y="1478926"/>
                <a:ext cx="5954814" cy="1923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 dirty="0"/>
                  <a:t>Verdien </a:t>
                </a:r>
                <a:r>
                  <a:rPr lang="en-GB" sz="2400" dirty="0" err="1"/>
                  <a:t>v</a:t>
                </a:r>
                <a:r>
                  <a:rPr lang="en-GB" sz="2400" baseline="-25000" dirty="0" err="1"/>
                  <a:t>t</a:t>
                </a:r>
                <a:r>
                  <a:rPr lang="en-GB" sz="2400" dirty="0"/>
                  <a:t>(x) er </a:t>
                </a:r>
                <a:r>
                  <a:rPr lang="en-GB" sz="2400" dirty="0" err="1"/>
                  <a:t>sannsynligheten</a:t>
                </a:r>
                <a:r>
                  <a:rPr lang="en-GB" sz="2400" dirty="0"/>
                  <a:t> for tag </a:t>
                </a:r>
                <a:r>
                  <a:rPr lang="en-GB" sz="2400" i="1" dirty="0"/>
                  <a:t>x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på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ordet</a:t>
                </a:r>
                <a:r>
                  <a:rPr lang="en-GB" sz="2400" dirty="0"/>
                  <a:t> i </a:t>
                </a:r>
                <a:r>
                  <a:rPr lang="en-GB" sz="2400" dirty="0" err="1"/>
                  <a:t>posisjon</a:t>
                </a:r>
                <a:r>
                  <a:rPr lang="en-GB" sz="2400" dirty="0"/>
                  <a:t> </a:t>
                </a:r>
                <a:r>
                  <a:rPr lang="en-GB" sz="2400" i="1" dirty="0"/>
                  <a:t>t</a:t>
                </a:r>
                <a:r>
                  <a:rPr lang="en-GB" sz="2400" dirty="0"/>
                  <a:t> </a:t>
                </a:r>
                <a:r>
                  <a:rPr lang="en-GB" sz="2400" i="1" dirty="0" err="1"/>
                  <a:t>og</a:t>
                </a:r>
                <a:r>
                  <a:rPr lang="en-GB" sz="2400" i="1" dirty="0"/>
                  <a:t> den </a:t>
                </a:r>
                <a:r>
                  <a:rPr lang="en-GB" sz="2400" i="1" dirty="0" err="1"/>
                  <a:t>beste</a:t>
                </a:r>
                <a:r>
                  <a:rPr lang="en-GB" sz="2400" i="1" dirty="0"/>
                  <a:t> </a:t>
                </a:r>
                <a:r>
                  <a:rPr lang="en-GB" sz="2400" i="1" dirty="0" err="1"/>
                  <a:t>tagsekvensen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fram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til</a:t>
                </a:r>
                <a:r>
                  <a:rPr lang="en-GB" sz="2400" dirty="0"/>
                  <a:t> </a:t>
                </a:r>
                <a:r>
                  <a:rPr lang="en-GB" sz="2400" i="1" dirty="0"/>
                  <a:t>t-1:</a:t>
                </a:r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sz="19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19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9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900" baseline="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084064" y="1478926"/>
                <a:ext cx="5954814" cy="1923347"/>
              </a:xfrm>
              <a:prstGeom prst="rect">
                <a:avLst/>
              </a:prstGeom>
              <a:blipFill>
                <a:blip r:embed="rId3"/>
                <a:stretch>
                  <a:fillRect l="-1493" t="-2649" b="-6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 bwMode="auto">
          <a:xfrm>
            <a:off x="2159485" y="3126437"/>
            <a:ext cx="522284" cy="5590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810078" y="3389642"/>
            <a:ext cx="2304256" cy="1617496"/>
            <a:chOff x="6807696" y="4323216"/>
            <a:chExt cx="2304256" cy="1617496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8100392" y="4323216"/>
              <a:ext cx="0" cy="12139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 bwMode="white">
            <a:xfrm>
              <a:off x="6807696" y="5479047"/>
              <a:ext cx="23042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 dirty="0" err="1"/>
                <a:t>emisjonsmodell</a:t>
              </a:r>
              <a:endParaRPr lang="en-GB" sz="2400" baseline="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33381" y="3289818"/>
            <a:ext cx="3240360" cy="1062109"/>
            <a:chOff x="5430999" y="4223392"/>
            <a:chExt cx="3240360" cy="1062109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6444208" y="4223392"/>
              <a:ext cx="0" cy="573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TextBox 111"/>
            <p:cNvSpPr txBox="1"/>
            <p:nvPr/>
          </p:nvSpPr>
          <p:spPr bwMode="white">
            <a:xfrm>
              <a:off x="5430999" y="4823836"/>
              <a:ext cx="32403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transisjonsmodell</a:t>
              </a:r>
              <a:endParaRPr lang="en-GB" sz="2400" baseline="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4422" y="3308419"/>
            <a:ext cx="3932018" cy="3205850"/>
            <a:chOff x="4932040" y="4241993"/>
            <a:chExt cx="3932018" cy="3205850"/>
          </a:xfrm>
        </p:grpSpPr>
        <p:cxnSp>
          <p:nvCxnSpPr>
            <p:cNvPr id="113" name="Straight Arrow Connector 112"/>
            <p:cNvCxnSpPr>
              <a:cxnSpLocks/>
            </p:cNvCxnSpPr>
            <p:nvPr/>
          </p:nvCxnSpPr>
          <p:spPr bwMode="auto">
            <a:xfrm>
              <a:off x="4932040" y="4241993"/>
              <a:ext cx="1014071" cy="237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 bwMode="white">
            <a:xfrm>
              <a:off x="5865586" y="6616846"/>
              <a:ext cx="29984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/>
                <a:t>Verdien</a:t>
              </a:r>
              <a:r>
                <a:rPr lang="en-GB" sz="2400" dirty="0"/>
                <a:t> for tag </a:t>
              </a:r>
              <a:r>
                <a:rPr lang="en-GB" sz="2400" i="1" dirty="0"/>
                <a:t>y</a:t>
              </a:r>
              <a:r>
                <a:rPr lang="en-GB" sz="2400" dirty="0"/>
                <a:t> for det </a:t>
              </a:r>
              <a:r>
                <a:rPr lang="en-GB" sz="2400" dirty="0" err="1"/>
                <a:t>forrige</a:t>
              </a:r>
              <a:r>
                <a:rPr lang="en-GB" sz="2400" dirty="0"/>
                <a:t> </a:t>
              </a:r>
              <a:r>
                <a:rPr lang="en-GB" sz="2400" dirty="0" err="1"/>
                <a:t>ordet</a:t>
              </a:r>
              <a:endParaRPr lang="en-GB" sz="2400" i="1" baseline="0" dirty="0"/>
            </a:p>
          </p:txBody>
        </p:sp>
      </p:grp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1DB483B4-C76C-1344-98A5-1F151535BD70}"/>
              </a:ext>
            </a:extLst>
          </p:cNvPr>
          <p:cNvSpPr/>
          <p:nvPr/>
        </p:nvSpPr>
        <p:spPr bwMode="auto">
          <a:xfrm>
            <a:off x="4050000" y="2827454"/>
            <a:ext cx="648072" cy="57481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76FC8FE-60B8-4C48-A17F-ADA0BF3612F4}"/>
              </a:ext>
            </a:extLst>
          </p:cNvPr>
          <p:cNvGrpSpPr/>
          <p:nvPr/>
        </p:nvGrpSpPr>
        <p:grpSpPr>
          <a:xfrm>
            <a:off x="3497893" y="3455728"/>
            <a:ext cx="1985263" cy="3208898"/>
            <a:chOff x="3497893" y="3455728"/>
            <a:chExt cx="1985263" cy="3208898"/>
          </a:xfrm>
        </p:grpSpPr>
        <p:cxnSp>
          <p:nvCxnSpPr>
            <p:cNvPr id="40" name="Straight Arrow Connector 112">
              <a:extLst>
                <a:ext uri="{FF2B5EF4-FFF2-40B4-BE49-F238E27FC236}">
                  <a16:creationId xmlns:a16="http://schemas.microsoft.com/office/drawing/2014/main" id="{B02D16B9-C290-804A-A97A-C38401C3F1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54303" y="3455728"/>
              <a:ext cx="263995" cy="8961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114">
              <a:extLst>
                <a:ext uri="{FF2B5EF4-FFF2-40B4-BE49-F238E27FC236}">
                  <a16:creationId xmlns:a16="http://schemas.microsoft.com/office/drawing/2014/main" id="{89800A85-6512-C642-AD56-4C851150FB58}"/>
                </a:ext>
              </a:extLst>
            </p:cNvPr>
            <p:cNvSpPr txBox="1"/>
            <p:nvPr/>
          </p:nvSpPr>
          <p:spPr bwMode="white">
            <a:xfrm>
              <a:off x="3497893" y="4356302"/>
              <a:ext cx="1985263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/>
                <a:t>Vi tar </a:t>
              </a:r>
              <a:r>
                <a:rPr lang="en-GB" sz="2400" dirty="0" err="1"/>
                <a:t>kun</a:t>
              </a:r>
              <a:r>
                <a:rPr lang="en-GB" sz="2400" dirty="0"/>
                <a:t> </a:t>
              </a:r>
              <a:r>
                <a:rPr lang="en-GB" sz="2400" dirty="0" err="1"/>
                <a:t>hensyn</a:t>
              </a:r>
              <a:r>
                <a:rPr lang="en-GB" sz="2400" dirty="0"/>
                <a:t> </a:t>
              </a:r>
              <a:r>
                <a:rPr lang="en-GB" sz="2400" dirty="0" err="1"/>
                <a:t>til</a:t>
              </a:r>
              <a:r>
                <a:rPr lang="en-GB" sz="2400" dirty="0"/>
                <a:t> det </a:t>
              </a:r>
              <a:r>
                <a:rPr lang="en-GB" sz="2400" i="1" dirty="0" err="1"/>
                <a:t>mest</a:t>
              </a:r>
              <a:r>
                <a:rPr lang="en-GB" sz="2400" i="1" dirty="0"/>
                <a:t> </a:t>
              </a:r>
              <a:r>
                <a:rPr lang="en-GB" sz="2400" i="1" dirty="0" err="1"/>
                <a:t>sannsynlige</a:t>
              </a:r>
              <a:r>
                <a:rPr lang="en-GB" sz="2400" i="1" dirty="0"/>
                <a:t> tag</a:t>
              </a:r>
              <a:r>
                <a:rPr lang="en-GB" sz="2400" dirty="0"/>
                <a:t> y for t-1</a:t>
              </a:r>
            </a:p>
            <a:p>
              <a:r>
                <a:rPr lang="en-GB" sz="2400" baseline="0" dirty="0"/>
                <a:t>(</a:t>
              </a:r>
              <a:r>
                <a:rPr lang="en-GB" sz="2400" baseline="0" dirty="0" err="1"/>
                <a:t>hvorfor</a:t>
              </a:r>
              <a:r>
                <a:rPr lang="en-GB" sz="2400" dirty="0"/>
                <a:t>?)</a:t>
              </a:r>
              <a:endParaRPr lang="en-GB" sz="2400" baseline="0" dirty="0"/>
            </a:p>
          </p:txBody>
        </p:sp>
      </p:grpSp>
      <p:sp>
        <p:nvSpPr>
          <p:cNvPr id="52" name="TextBox 69">
            <a:extLst>
              <a:ext uri="{FF2B5EF4-FFF2-40B4-BE49-F238E27FC236}">
                <a16:creationId xmlns:a16="http://schemas.microsoft.com/office/drawing/2014/main" id="{3775337C-48A9-6B4F-9158-8B2A8A8E608A}"/>
              </a:ext>
            </a:extLst>
          </p:cNvPr>
          <p:cNvSpPr txBox="1"/>
          <p:nvPr/>
        </p:nvSpPr>
        <p:spPr bwMode="white">
          <a:xfrm>
            <a:off x="635796" y="5504402"/>
            <a:ext cx="736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o</a:t>
            </a:r>
            <a:r>
              <a:rPr lang="en-GB" sz="2800" baseline="-25000" dirty="0"/>
              <a:t>t-1</a:t>
            </a:r>
          </a:p>
        </p:txBody>
      </p:sp>
    </p:spTree>
    <p:extLst>
      <p:ext uri="{BB962C8B-B14F-4D97-AF65-F5344CB8AC3E}">
        <p14:creationId xmlns:p14="http://schemas.microsoft.com/office/powerpoint/2010/main" val="26449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Viterbi-dekoding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356" y="1524000"/>
                <a:ext cx="6012140" cy="4531330"/>
              </a:xfrm>
            </p:spPr>
            <p:txBody>
              <a:bodyPr/>
              <a:lstStyle/>
              <a:p>
                <a:r>
                  <a:rPr lang="en-GB" dirty="0"/>
                  <a:t>Siste </a:t>
                </a:r>
                <a:r>
                  <a:rPr lang="en-GB" dirty="0" err="1"/>
                  <a:t>detalj</a:t>
                </a:r>
                <a:r>
                  <a:rPr lang="en-GB" dirty="0"/>
                  <a:t>: Viterbi-</a:t>
                </a:r>
                <a:r>
                  <a:rPr lang="en-GB" dirty="0" err="1"/>
                  <a:t>algorithme</a:t>
                </a:r>
                <a:r>
                  <a:rPr lang="en-GB" dirty="0"/>
                  <a:t> </a:t>
                </a:r>
                <a:r>
                  <a:rPr lang="en-GB" dirty="0" err="1"/>
                  <a:t>må</a:t>
                </a:r>
                <a:r>
                  <a:rPr lang="en-GB" dirty="0"/>
                  <a:t> </a:t>
                </a:r>
                <a:r>
                  <a:rPr lang="en-GB" dirty="0" err="1"/>
                  <a:t>også</a:t>
                </a:r>
                <a:r>
                  <a:rPr lang="en-GB" dirty="0"/>
                  <a:t> </a:t>
                </a:r>
                <a:r>
                  <a:rPr lang="en-GB" dirty="0" err="1"/>
                  <a:t>lagre</a:t>
                </a:r>
                <a:r>
                  <a:rPr lang="en-GB" dirty="0"/>
                  <a:t> </a:t>
                </a:r>
                <a:r>
                  <a:rPr lang="en-GB" dirty="0" err="1"/>
                  <a:t>såkalte</a:t>
                </a:r>
                <a:r>
                  <a:rPr lang="en-GB" dirty="0"/>
                  <a:t> </a:t>
                </a:r>
                <a:r>
                  <a:rPr lang="en-GB" b="1" dirty="0" err="1"/>
                  <a:t>backpointers</a:t>
                </a:r>
                <a:r>
                  <a:rPr lang="en-GB" dirty="0"/>
                  <a:t> </a:t>
                </a:r>
              </a:p>
              <a:p>
                <a:r>
                  <a:rPr lang="en-GB" dirty="0" err="1"/>
                  <a:t>Backpointer</a:t>
                </a:r>
                <a:r>
                  <a:rPr lang="en-GB" dirty="0"/>
                  <a:t> for </a:t>
                </a:r>
                <a:r>
                  <a:rPr lang="en-GB" dirty="0" err="1"/>
                  <a:t>v</a:t>
                </a:r>
                <a:r>
                  <a:rPr lang="en-GB" baseline="-25000" dirty="0" err="1"/>
                  <a:t>t</a:t>
                </a:r>
                <a:r>
                  <a:rPr lang="en-GB" dirty="0"/>
                  <a:t>(x) er </a:t>
                </a:r>
                <a:r>
                  <a:rPr lang="en-GB" dirty="0" err="1"/>
                  <a:t>tilstanden</a:t>
                </a:r>
                <a:r>
                  <a:rPr lang="en-GB" dirty="0"/>
                  <a:t> </a:t>
                </a:r>
                <a:r>
                  <a:rPr lang="en-GB" i="1" dirty="0"/>
                  <a:t>y </a:t>
                </a:r>
                <a:r>
                  <a:rPr lang="en-GB" dirty="0"/>
                  <a:t>i </a:t>
                </a:r>
                <a:r>
                  <a:rPr lang="en-GB" dirty="0" err="1"/>
                  <a:t>formelen</a:t>
                </a:r>
                <a:r>
                  <a:rPr lang="en-GB" dirty="0"/>
                  <a:t> vi </a:t>
                </a:r>
                <a:r>
                  <a:rPr lang="en-GB" dirty="0" err="1"/>
                  <a:t>nettopp</a:t>
                </a:r>
                <a:r>
                  <a:rPr lang="en-GB" dirty="0"/>
                  <a:t> har sett, </a:t>
                </a:r>
                <a:r>
                  <a:rPr lang="en-GB" dirty="0" err="1"/>
                  <a:t>dvs</a:t>
                </a:r>
                <a:r>
                  <a:rPr lang="en-GB" dirty="0"/>
                  <a:t>.  </a:t>
                </a:r>
              </a:p>
              <a:p>
                <a:pPr marL="0" indent="0">
                  <a:buNone/>
                </a:pPr>
                <a:endParaRPr lang="en-GB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474663" lvl="1" indent="0">
                  <a:buNone/>
                </a:pPr>
                <a:r>
                  <a:rPr lang="en-GB" dirty="0">
                    <a:sym typeface="Wingdings" pitchFamily="2" charset="2"/>
                  </a:rPr>
                  <a:t> </a:t>
                </a:r>
                <a:r>
                  <a:rPr lang="en-GB" dirty="0"/>
                  <a:t>Med </a:t>
                </a:r>
                <a:r>
                  <a:rPr lang="en-GB" dirty="0" err="1"/>
                  <a:t>disse</a:t>
                </a:r>
                <a:r>
                  <a:rPr lang="en-GB" dirty="0"/>
                  <a:t> </a:t>
                </a:r>
                <a:r>
                  <a:rPr lang="en-GB" dirty="0" err="1"/>
                  <a:t>backpointers</a:t>
                </a:r>
                <a:r>
                  <a:rPr lang="en-GB" dirty="0"/>
                  <a:t> </a:t>
                </a:r>
                <a:r>
                  <a:rPr lang="en-GB" dirty="0" err="1"/>
                  <a:t>kan</a:t>
                </a:r>
                <a:r>
                  <a:rPr lang="en-GB" dirty="0"/>
                  <a:t> vi </a:t>
                </a:r>
                <a:r>
                  <a:rPr lang="en-GB" dirty="0" err="1"/>
                  <a:t>lett</a:t>
                </a:r>
                <a:r>
                  <a:rPr lang="en-GB" dirty="0"/>
                  <a:t> </a:t>
                </a:r>
                <a:r>
                  <a:rPr lang="en-GB" dirty="0" err="1"/>
                  <a:t>ekstrahere</a:t>
                </a:r>
                <a:r>
                  <a:rPr lang="en-GB" dirty="0"/>
                  <a:t> de </a:t>
                </a:r>
                <a:r>
                  <a:rPr lang="en-GB" dirty="0" err="1"/>
                  <a:t>meste</a:t>
                </a:r>
                <a:r>
                  <a:rPr lang="en-GB" dirty="0"/>
                  <a:t> </a:t>
                </a:r>
                <a:r>
                  <a:rPr lang="en-GB" dirty="0" err="1"/>
                  <a:t>sannsynlige</a:t>
                </a:r>
                <a:r>
                  <a:rPr lang="en-GB" dirty="0"/>
                  <a:t> </a:t>
                </a:r>
                <a:r>
                  <a:rPr lang="en-GB" dirty="0" err="1"/>
                  <a:t>merkelappene</a:t>
                </a:r>
                <a:r>
                  <a:rPr lang="en-GB" dirty="0"/>
                  <a:t> </a:t>
                </a:r>
                <a:r>
                  <a:rPr lang="en-GB" dirty="0" err="1"/>
                  <a:t>når</a:t>
                </a:r>
                <a:r>
                  <a:rPr lang="en-GB" dirty="0"/>
                  <a:t> hele </a:t>
                </a:r>
                <a:r>
                  <a:rPr lang="en-GB" dirty="0" err="1"/>
                  <a:t>sekvensen</a:t>
                </a:r>
                <a:r>
                  <a:rPr lang="en-GB" dirty="0"/>
                  <a:t> er </a:t>
                </a:r>
                <a:r>
                  <a:rPr lang="en-GB" dirty="0" err="1"/>
                  <a:t>ferdig</a:t>
                </a:r>
                <a:r>
                  <a:rPr lang="en-GB" dirty="0"/>
                  <a:t> </a:t>
                </a:r>
                <a:r>
                  <a:rPr lang="en-GB" dirty="0" err="1"/>
                  <a:t>behandlet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356" y="1524000"/>
                <a:ext cx="6012140" cy="4531330"/>
              </a:xfrm>
              <a:blipFill>
                <a:blip r:embed="rId3"/>
                <a:stretch>
                  <a:fillRect l="-846" t="-1124" r="-42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144836" y="5472988"/>
            <a:ext cx="1332708" cy="6293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412" y="4521744"/>
            <a:ext cx="3020816" cy="1533586"/>
            <a:chOff x="3347212" y="5214582"/>
            <a:chExt cx="1602410" cy="1178403"/>
          </a:xfrm>
        </p:grpSpPr>
        <p:sp>
          <p:nvSpPr>
            <p:cNvPr id="7" name="Rectangle 6"/>
            <p:cNvSpPr/>
            <p:nvPr/>
          </p:nvSpPr>
          <p:spPr bwMode="auto">
            <a:xfrm>
              <a:off x="4468676" y="6033453"/>
              <a:ext cx="298050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92712" y="6012162"/>
              <a:ext cx="267734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592712" y="5214582"/>
              <a:ext cx="339403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485631" y="5235132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347212" y="5374833"/>
              <a:ext cx="214901" cy="16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932115" y="5384044"/>
              <a:ext cx="536561" cy="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758778" y="5398369"/>
              <a:ext cx="1908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719631" y="559713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612550" y="560250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/>
          <p:cNvSpPr txBox="1"/>
          <p:nvPr/>
        </p:nvSpPr>
        <p:spPr bwMode="white">
          <a:xfrm>
            <a:off x="2331867" y="4480676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 err="1"/>
              <a:t>s</a:t>
            </a:r>
            <a:r>
              <a:rPr lang="en-GB" sz="2800" baseline="-25000" dirty="0" err="1"/>
              <a:t>t</a:t>
            </a:r>
            <a:endParaRPr lang="en-GB" sz="2800" baseline="-25000" dirty="0"/>
          </a:p>
        </p:txBody>
      </p:sp>
      <p:sp>
        <p:nvSpPr>
          <p:cNvPr id="17" name="TextBox 16"/>
          <p:cNvSpPr txBox="1"/>
          <p:nvPr/>
        </p:nvSpPr>
        <p:spPr bwMode="white">
          <a:xfrm>
            <a:off x="2337319" y="5472988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o</a:t>
            </a:r>
            <a:r>
              <a:rPr lang="en-GB" sz="2800" baseline="-25000"/>
              <a:t>t</a:t>
            </a:r>
            <a:endParaRPr lang="en-GB" sz="2800" baseline="-25000" dirty="0"/>
          </a:p>
        </p:txBody>
      </p:sp>
      <p:sp>
        <p:nvSpPr>
          <p:cNvPr id="18" name="TextBox 17"/>
          <p:cNvSpPr txBox="1"/>
          <p:nvPr/>
        </p:nvSpPr>
        <p:spPr bwMode="white">
          <a:xfrm flipH="1">
            <a:off x="645422" y="4462075"/>
            <a:ext cx="89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t-1</a:t>
            </a:r>
          </a:p>
        </p:txBody>
      </p:sp>
      <p:sp>
        <p:nvSpPr>
          <p:cNvPr id="19" name="TextBox 18"/>
          <p:cNvSpPr txBox="1"/>
          <p:nvPr/>
        </p:nvSpPr>
        <p:spPr bwMode="white">
          <a:xfrm>
            <a:off x="159819" y="2045300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(2)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….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(n)</a:t>
            </a:r>
          </a:p>
        </p:txBody>
      </p:sp>
      <p:sp>
        <p:nvSpPr>
          <p:cNvPr id="20" name="TextBox 19"/>
          <p:cNvSpPr txBox="1"/>
          <p:nvPr/>
        </p:nvSpPr>
        <p:spPr bwMode="white">
          <a:xfrm>
            <a:off x="605653" y="1412776"/>
            <a:ext cx="1044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r>
              <a:rPr lang="en-GB" sz="2800" baseline="0"/>
              <a:t>-1</a:t>
            </a:r>
            <a:endParaRPr lang="en-GB" sz="2800" baseline="0" dirty="0"/>
          </a:p>
        </p:txBody>
      </p:sp>
      <p:sp>
        <p:nvSpPr>
          <p:cNvPr id="21" name="TextBox 20"/>
          <p:cNvSpPr txBox="1"/>
          <p:nvPr/>
        </p:nvSpPr>
        <p:spPr bwMode="white">
          <a:xfrm>
            <a:off x="2274698" y="1391535"/>
            <a:ext cx="288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endParaRPr lang="en-GB" sz="2800" baseline="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44836" y="1967599"/>
            <a:ext cx="2665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757605" y="1967599"/>
            <a:ext cx="3740" cy="2723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 bwMode="white">
          <a:xfrm>
            <a:off x="1679762" y="2064608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(x)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59485" y="3126437"/>
            <a:ext cx="522284" cy="5590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680000" y="3405975"/>
            <a:ext cx="360040" cy="38306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Eksempel (fra boken)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974358" cy="5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826318-89ED-6743-A48A-FE6D4B9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Kommentarer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FD3ED5-1796-E14F-B7AD-E1CB086F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Viterbi</a:t>
            </a:r>
            <a:r>
              <a:rPr lang="nb-NO" dirty="0"/>
              <a:t> basert på "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programming</a:t>
            </a:r>
            <a:r>
              <a:rPr lang="nb-NO" dirty="0"/>
              <a:t>"</a:t>
            </a:r>
          </a:p>
          <a:p>
            <a:pPr lvl="1"/>
            <a:r>
              <a:rPr lang="nb-NO" dirty="0"/>
              <a:t>= vi bryter ned en komplisert beregning i mindre små beregninger som "gjenbruker" hverandres resultater             (i vår tilfelle gjenbruker vi v</a:t>
            </a:r>
            <a:r>
              <a:rPr lang="nb-NO" baseline="-25000" dirty="0"/>
              <a:t>t-1</a:t>
            </a:r>
            <a:r>
              <a:rPr lang="nb-NO" dirty="0"/>
              <a:t> for å beregne </a:t>
            </a:r>
            <a:r>
              <a:rPr lang="nb-NO" dirty="0" err="1"/>
              <a:t>v</a:t>
            </a:r>
            <a:r>
              <a:rPr lang="nb-NO" baseline="-25000" dirty="0" err="1"/>
              <a:t>t</a:t>
            </a:r>
            <a:r>
              <a:rPr lang="nb-NO" dirty="0"/>
              <a:t>)</a:t>
            </a:r>
          </a:p>
          <a:p>
            <a:pPr lvl="1"/>
            <a:r>
              <a:rPr lang="nb-NO" i="1" dirty="0"/>
              <a:t>Edit </a:t>
            </a:r>
            <a:r>
              <a:rPr lang="nb-NO" i="1" dirty="0" err="1"/>
              <a:t>distance</a:t>
            </a:r>
            <a:r>
              <a:rPr lang="nb-NO" i="1" dirty="0"/>
              <a:t> </a:t>
            </a:r>
            <a:r>
              <a:rPr lang="nb-NO" dirty="0"/>
              <a:t>er et annet eksempel</a:t>
            </a:r>
          </a:p>
          <a:p>
            <a:r>
              <a:rPr lang="nb-NO" dirty="0" err="1"/>
              <a:t>Viterbi</a:t>
            </a:r>
            <a:r>
              <a:rPr lang="nb-NO" dirty="0"/>
              <a:t> likevel vanskelig å anvende på mer kompliserte NLP-oppgaver (slik som maskinoversettelse)</a:t>
            </a:r>
          </a:p>
          <a:p>
            <a:pPr lvl="1"/>
            <a:r>
              <a:rPr lang="nb-NO" dirty="0"/>
              <a:t> Long-range </a:t>
            </a:r>
            <a:r>
              <a:rPr lang="nb-NO" dirty="0" err="1"/>
              <a:t>dependencies</a:t>
            </a:r>
            <a:r>
              <a:rPr lang="nb-NO" dirty="0"/>
              <a:t>, stor antall mulig outputs</a:t>
            </a:r>
          </a:p>
          <a:p>
            <a:r>
              <a:rPr lang="nb-NO" dirty="0"/>
              <a:t>Det finnes mange andre dekoding-algoritmer, blant annet </a:t>
            </a:r>
            <a:r>
              <a:rPr lang="nb-NO" b="1" dirty="0"/>
              <a:t>beam </a:t>
            </a:r>
            <a:r>
              <a:rPr lang="nb-NO" b="1" dirty="0" err="1"/>
              <a:t>search</a:t>
            </a:r>
            <a:r>
              <a:rPr lang="nb-NO" b="1" dirty="0"/>
              <a:t> </a:t>
            </a:r>
            <a:r>
              <a:rPr lang="nb-NO" dirty="0"/>
              <a:t>(som fokuserer på en beam av </a:t>
            </a:r>
            <a:r>
              <a:rPr lang="nb-NO" i="1" dirty="0"/>
              <a:t>k</a:t>
            </a:r>
            <a:r>
              <a:rPr lang="nb-NO" dirty="0"/>
              <a:t> hypoteser)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B8E67E-B5E8-3041-B000-6C64D79AD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574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0948" y="5837201"/>
            <a:ext cx="1424959" cy="85218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73" y="443253"/>
            <a:ext cx="8424936" cy="72903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Hovedtema for i dag: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501689" y="1374104"/>
            <a:ext cx="54278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Sekvensmodeller</a:t>
            </a:r>
            <a:r>
              <a:rPr lang="en-GB" sz="2800" baseline="0" dirty="0"/>
              <a:t>, </a:t>
            </a:r>
            <a:r>
              <a:rPr lang="en-GB" sz="2800" baseline="0" dirty="0" err="1"/>
              <a:t>og</a:t>
            </a:r>
            <a:r>
              <a:rPr lang="en-GB" sz="2800" baseline="0" dirty="0"/>
              <a:t> </a:t>
            </a:r>
            <a:r>
              <a:rPr lang="en-GB" sz="2800" baseline="0" dirty="0" err="1"/>
              <a:t>mer</a:t>
            </a:r>
            <a:r>
              <a:rPr lang="en-GB" sz="2800" baseline="0" dirty="0"/>
              <a:t> </a:t>
            </a:r>
            <a:r>
              <a:rPr lang="en-GB" sz="2800" baseline="0" dirty="0" err="1"/>
              <a:t>spesielt</a:t>
            </a:r>
            <a:r>
              <a:rPr lang="en-GB" sz="2800" dirty="0"/>
              <a:t> </a:t>
            </a:r>
            <a:r>
              <a:rPr lang="en-GB" sz="2800" i="1" dirty="0"/>
              <a:t>Hidden Markov Models</a:t>
            </a:r>
            <a:endParaRPr lang="en-GB" sz="2800" i="1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6187" y="1301653"/>
            <a:ext cx="2340208" cy="109900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61380" y="3805659"/>
            <a:ext cx="3962997" cy="2637768"/>
            <a:chOff x="4761380" y="3805659"/>
            <a:chExt cx="3962997" cy="2637768"/>
          </a:xfrm>
        </p:grpSpPr>
        <p:grpSp>
          <p:nvGrpSpPr>
            <p:cNvPr id="43" name="Group 42"/>
            <p:cNvGrpSpPr/>
            <p:nvPr/>
          </p:nvGrpSpPr>
          <p:grpSpPr>
            <a:xfrm>
              <a:off x="5230711" y="5298684"/>
              <a:ext cx="3122976" cy="1144743"/>
              <a:chOff x="2843808" y="2374506"/>
              <a:chExt cx="3122976" cy="114474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203847" y="2584997"/>
                <a:ext cx="2762937" cy="504517"/>
                <a:chOff x="6516216" y="2264826"/>
                <a:chExt cx="2097690" cy="358070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6516216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4" name="Straight Arrow Connector 53"/>
                <p:cNvCxnSpPr>
                  <a:stCxn id="53" idx="4"/>
                </p:cNvCxnSpPr>
                <p:nvPr/>
              </p:nvCxnSpPr>
              <p:spPr bwMode="auto">
                <a:xfrm>
                  <a:off x="6648134" y="2442895"/>
                  <a:ext cx="0" cy="18000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Straight Arrow Connector 54"/>
                <p:cNvCxnSpPr>
                  <a:stCxn id="53" idx="6"/>
                </p:cNvCxnSpPr>
                <p:nvPr/>
              </p:nvCxnSpPr>
              <p:spPr bwMode="auto">
                <a:xfrm>
                  <a:off x="6780052" y="2385342"/>
                  <a:ext cx="228197" cy="304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Oval 55"/>
                <p:cNvSpPr/>
                <p:nvPr/>
              </p:nvSpPr>
              <p:spPr bwMode="auto">
                <a:xfrm>
                  <a:off x="7043888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7175806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 flipV="1">
                  <a:off x="7336951" y="2385342"/>
                  <a:ext cx="504843" cy="26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9" name="TextBox 58"/>
                <p:cNvSpPr txBox="1"/>
                <p:nvPr/>
              </p:nvSpPr>
              <p:spPr bwMode="white">
                <a:xfrm>
                  <a:off x="8174179" y="2264826"/>
                  <a:ext cx="439727" cy="327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aseline="0"/>
                    <a:t>...</a:t>
                  </a:r>
                  <a:endParaRPr lang="en-GB" sz="1400" baseline="0" dirty="0"/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7841794" y="2332630"/>
                  <a:ext cx="263836" cy="11026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 bwMode="auto">
                <a:xfrm>
                  <a:off x="7974363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TextBox 46"/>
              <p:cNvSpPr txBox="1"/>
              <p:nvPr/>
            </p:nvSpPr>
            <p:spPr bwMode="white">
              <a:xfrm>
                <a:off x="2843808" y="3119139"/>
                <a:ext cx="1008112" cy="4001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/>
                  <a:t>Kurset</a:t>
                </a:r>
                <a:endParaRPr lang="en-GB" baseline="0" dirty="0"/>
              </a:p>
            </p:txBody>
          </p:sp>
          <p:sp>
            <p:nvSpPr>
              <p:cNvPr id="48" name="TextBox 47"/>
              <p:cNvSpPr txBox="1"/>
              <p:nvPr/>
            </p:nvSpPr>
            <p:spPr bwMode="white">
              <a:xfrm>
                <a:off x="3916066" y="3114306"/>
                <a:ext cx="439910" cy="4001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/>
                  <a:t>er</a:t>
                </a:r>
                <a:endParaRPr lang="en-GB" baseline="0" dirty="0"/>
              </a:p>
            </p:txBody>
          </p:sp>
          <p:sp>
            <p:nvSpPr>
              <p:cNvPr id="49" name="TextBox 48"/>
              <p:cNvSpPr txBox="1"/>
              <p:nvPr/>
            </p:nvSpPr>
            <p:spPr bwMode="white">
              <a:xfrm>
                <a:off x="4420122" y="3110090"/>
                <a:ext cx="1520676" cy="4001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/>
                  <a:t>interessant</a:t>
                </a:r>
                <a:endParaRPr lang="en-GB" baseline="0" dirty="0"/>
              </a:p>
            </p:txBody>
          </p:sp>
          <p:sp>
            <p:nvSpPr>
              <p:cNvPr id="50" name="TextBox 49"/>
              <p:cNvSpPr txBox="1"/>
              <p:nvPr/>
            </p:nvSpPr>
            <p:spPr bwMode="white">
              <a:xfrm>
                <a:off x="2911580" y="2374506"/>
                <a:ext cx="10272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>
                    <a:solidFill>
                      <a:schemeClr val="bg1"/>
                    </a:solidFill>
                  </a:rPr>
                  <a:t>NOUN</a:t>
                </a:r>
                <a:endParaRPr lang="en-GB" sz="1800" baseline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 bwMode="white">
              <a:xfrm>
                <a:off x="3722816" y="2374506"/>
                <a:ext cx="97386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>
                    <a:solidFill>
                      <a:schemeClr val="bg1"/>
                    </a:solidFill>
                  </a:rPr>
                  <a:t>VERB</a:t>
                </a:r>
                <a:endParaRPr lang="en-GB" sz="1800" baseline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white">
              <a:xfrm>
                <a:off x="4821872" y="2374506"/>
                <a:ext cx="70114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>
                    <a:solidFill>
                      <a:schemeClr val="bg1"/>
                    </a:solidFill>
                  </a:rPr>
                  <a:t>ADJ</a:t>
                </a:r>
                <a:endParaRPr lang="en-GB" sz="1800" baseline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761380" y="3805659"/>
              <a:ext cx="396299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4663" lvl="1"/>
              <a:r>
                <a:rPr lang="en-GB" b="1" kern="0"/>
                <a:t>Læring</a:t>
              </a:r>
              <a:r>
                <a:rPr lang="en-GB" kern="0"/>
                <a:t>: Hvordan estimerer vi parametrene i HMMs fra (markerte) data?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6564" y="3805285"/>
            <a:ext cx="4645148" cy="2662703"/>
            <a:chOff x="166564" y="3805285"/>
            <a:chExt cx="4645148" cy="2662703"/>
          </a:xfrm>
        </p:grpSpPr>
        <p:sp>
          <p:nvSpPr>
            <p:cNvPr id="6" name="Rectangle 5"/>
            <p:cNvSpPr/>
            <p:nvPr/>
          </p:nvSpPr>
          <p:spPr>
            <a:xfrm>
              <a:off x="166564" y="3805285"/>
              <a:ext cx="4645148" cy="1323439"/>
            </a:xfrm>
            <a:prstGeom prst="rect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63"/>
              <a:r>
                <a:rPr lang="en-GB" b="1" kern="0" dirty="0" err="1">
                  <a:solidFill>
                    <a:schemeClr val="bg2">
                      <a:lumMod val="85000"/>
                    </a:schemeClr>
                  </a:solidFill>
                </a:rPr>
                <a:t>Dekoding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: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hvordan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beregner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vi den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meste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sansynnlige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sekvensen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av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labeller (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f.eks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. POS tags)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gitt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en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sekvens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av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observasjoner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(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f.eks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.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ord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)?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4722" y="5225611"/>
              <a:ext cx="3122976" cy="1242377"/>
              <a:chOff x="2843808" y="2276872"/>
              <a:chExt cx="3122976" cy="124237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03847" y="2584997"/>
                <a:ext cx="2762937" cy="504517"/>
                <a:chOff x="6516216" y="2264826"/>
                <a:chExt cx="2097690" cy="35807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6516216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4" name="Straight Arrow Connector 33"/>
                <p:cNvCxnSpPr>
                  <a:stCxn id="33" idx="4"/>
                </p:cNvCxnSpPr>
                <p:nvPr/>
              </p:nvCxnSpPr>
              <p:spPr bwMode="auto">
                <a:xfrm>
                  <a:off x="6648134" y="2442895"/>
                  <a:ext cx="0" cy="18000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Arrow Connector 34"/>
                <p:cNvCxnSpPr>
                  <a:stCxn id="33" idx="6"/>
                </p:cNvCxnSpPr>
                <p:nvPr/>
              </p:nvCxnSpPr>
              <p:spPr bwMode="auto">
                <a:xfrm>
                  <a:off x="6780052" y="2385342"/>
                  <a:ext cx="228197" cy="304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6" name="Oval 35"/>
                <p:cNvSpPr/>
                <p:nvPr/>
              </p:nvSpPr>
              <p:spPr bwMode="auto">
                <a:xfrm>
                  <a:off x="7043888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7175806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 flipV="1">
                  <a:off x="7336951" y="2385342"/>
                  <a:ext cx="504843" cy="26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Box 38"/>
                <p:cNvSpPr txBox="1"/>
                <p:nvPr/>
              </p:nvSpPr>
              <p:spPr bwMode="white">
                <a:xfrm>
                  <a:off x="8174179" y="2264826"/>
                  <a:ext cx="439727" cy="218438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...</a:t>
                  </a:r>
                  <a:endParaRPr lang="en-GB" sz="1400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7841794" y="2332630"/>
                  <a:ext cx="263836" cy="11026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>
                  <a:off x="7974363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" name="TextBox 26"/>
              <p:cNvSpPr txBox="1"/>
              <p:nvPr/>
            </p:nvSpPr>
            <p:spPr bwMode="white">
              <a:xfrm>
                <a:off x="2843808" y="3119139"/>
                <a:ext cx="1008112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Kurset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white">
              <a:xfrm>
                <a:off x="3916066" y="3114306"/>
                <a:ext cx="439910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er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white">
              <a:xfrm>
                <a:off x="4420122" y="3110090"/>
                <a:ext cx="1520676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interessant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white">
              <a:xfrm>
                <a:off x="3204283" y="2276872"/>
                <a:ext cx="42449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  <a:endParaRPr lang="en-GB" sz="24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white">
              <a:xfrm>
                <a:off x="3885657" y="2297434"/>
                <a:ext cx="42449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  <a:endParaRPr lang="en-GB" sz="24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white">
              <a:xfrm>
                <a:off x="4939589" y="2297434"/>
                <a:ext cx="42449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  <a:endParaRPr lang="en-GB" sz="24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127646" y="2808995"/>
            <a:ext cx="7782273" cy="707886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17463"/>
            <a:r>
              <a:rPr lang="en-GB" b="1" kern="0" dirty="0" err="1">
                <a:solidFill>
                  <a:schemeClr val="bg2">
                    <a:lumMod val="85000"/>
                  </a:schemeClr>
                </a:solidFill>
              </a:rPr>
              <a:t>Modellering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: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hvordan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behandler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vi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problemer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som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tar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sekvensdata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som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input </a:t>
            </a:r>
            <a:r>
              <a:rPr lang="en-GB" kern="0" dirty="0" err="1">
                <a:solidFill>
                  <a:schemeClr val="bg2">
                    <a:lumMod val="85000"/>
                  </a:schemeClr>
                </a:solidFill>
              </a:rPr>
              <a:t>og</a:t>
            </a:r>
            <a:r>
              <a:rPr lang="en-GB" kern="0" dirty="0">
                <a:solidFill>
                  <a:schemeClr val="bg2">
                    <a:lumMod val="85000"/>
                  </a:schemeClr>
                </a:solidFill>
              </a:rPr>
              <a:t> output?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984779" y="3655125"/>
            <a:ext cx="3566873" cy="299692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8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Hidden Markov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EE0FA170-1452-D74F-A7D9-A40A4DB1D1AC}"/>
              </a:ext>
            </a:extLst>
          </p:cNvPr>
          <p:cNvGrpSpPr/>
          <p:nvPr/>
        </p:nvGrpSpPr>
        <p:grpSpPr>
          <a:xfrm>
            <a:off x="1298162" y="2714843"/>
            <a:ext cx="5900052" cy="2285987"/>
            <a:chOff x="2056324" y="1507976"/>
            <a:chExt cx="4695152" cy="1614723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139952" y="1950536"/>
              <a:ext cx="1581312" cy="101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743908" y="22385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" name="Group 19"/>
            <p:cNvGrpSpPr/>
            <p:nvPr/>
          </p:nvGrpSpPr>
          <p:grpSpPr>
            <a:xfrm>
              <a:off x="3491880" y="1734512"/>
              <a:ext cx="504056" cy="432048"/>
              <a:chOff x="3275856" y="5301208"/>
              <a:chExt cx="504056" cy="432048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3275856" y="5301208"/>
                <a:ext cx="504056" cy="432048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3328336" y="5324805"/>
                    <a:ext cx="416165" cy="3261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8336" y="5324805"/>
                    <a:ext cx="416165" cy="32610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5796136" y="1744705"/>
              <a:ext cx="710194" cy="432048"/>
              <a:chOff x="4860032" y="5302892"/>
              <a:chExt cx="710194" cy="432048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860032" y="5302892"/>
                <a:ext cx="710194" cy="432048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4881083" y="5346240"/>
                    <a:ext cx="649607" cy="3261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1083" y="5346240"/>
                    <a:ext cx="649607" cy="3261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3480059" y="2690651"/>
              <a:ext cx="504056" cy="432048"/>
              <a:chOff x="3275856" y="6237312"/>
              <a:chExt cx="504056" cy="432048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3275856" y="6237312"/>
                <a:ext cx="504056" cy="432048"/>
              </a:xfrm>
              <a:prstGeom prst="ellipse">
                <a:avLst/>
              </a:prstGeom>
              <a:solidFill>
                <a:schemeClr val="tx2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3311025" y="6250254"/>
                    <a:ext cx="430962" cy="3261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GB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025" y="6250254"/>
                    <a:ext cx="430962" cy="3261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204938" y="1507976"/>
                  <a:ext cx="1343759" cy="3261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938" y="1507976"/>
                  <a:ext cx="1343759" cy="326100"/>
                </a:xfrm>
                <a:prstGeom prst="rect">
                  <a:avLst/>
                </a:prstGeom>
                <a:blipFill>
                  <a:blip r:embed="rId5"/>
                  <a:stretch>
                    <a:fillRect r="-752" b="-18919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 bwMode="auto">
            <a:xfrm flipV="1">
              <a:off x="2722752" y="1930188"/>
              <a:ext cx="597231" cy="52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 bwMode="white">
            <a:xfrm>
              <a:off x="2056324" y="1577720"/>
              <a:ext cx="7920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…</a:t>
              </a:r>
              <a:endParaRPr lang="en-GB" sz="2800" baseline="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151233" y="2234532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 bwMode="white">
            <a:xfrm>
              <a:off x="5959388" y="2481014"/>
              <a:ext cx="7920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644731" y="2194959"/>
                  <a:ext cx="1071537" cy="3261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GB" sz="2400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731" y="2194959"/>
                  <a:ext cx="1071537" cy="326100"/>
                </a:xfrm>
                <a:prstGeom prst="rect">
                  <a:avLst/>
                </a:prstGeom>
                <a:blipFill>
                  <a:blip r:embed="rId6"/>
                  <a:stretch>
                    <a:fillRect b="-19444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31">
            <a:extLst>
              <a:ext uri="{FF2B5EF4-FFF2-40B4-BE49-F238E27FC236}">
                <a16:creationId xmlns:a16="http://schemas.microsoft.com/office/drawing/2014/main" id="{E4339F18-5420-9446-AEDE-02B2E3E7AA94}"/>
              </a:ext>
            </a:extLst>
          </p:cNvPr>
          <p:cNvSpPr txBox="1"/>
          <p:nvPr/>
        </p:nvSpPr>
        <p:spPr bwMode="white">
          <a:xfrm>
            <a:off x="7393065" y="2985447"/>
            <a:ext cx="995359" cy="74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…</a:t>
            </a:r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09052235-0D6C-4C4B-9E4C-454ECB36A1D3}"/>
              </a:ext>
            </a:extLst>
          </p:cNvPr>
          <p:cNvGrpSpPr/>
          <p:nvPr/>
        </p:nvGrpSpPr>
        <p:grpSpPr>
          <a:xfrm>
            <a:off x="1464595" y="1507832"/>
            <a:ext cx="5896101" cy="1207011"/>
            <a:chOff x="1464595" y="1507832"/>
            <a:chExt cx="5896101" cy="12070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ktangel 2">
                  <a:extLst>
                    <a:ext uri="{FF2B5EF4-FFF2-40B4-BE49-F238E27FC236}">
                      <a16:creationId xmlns:a16="http://schemas.microsoft.com/office/drawing/2014/main" id="{444E214B-773C-EE4F-AAC4-678F0446E4EB}"/>
                    </a:ext>
                  </a:extLst>
                </p:cNvPr>
                <p:cNvSpPr/>
                <p:nvPr/>
              </p:nvSpPr>
              <p:spPr>
                <a:xfrm>
                  <a:off x="1464595" y="1507832"/>
                  <a:ext cx="589610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95300"/>
                  <a:r>
                    <a:rPr lang="en-GB" sz="2400" b="1" kern="0" dirty="0"/>
                    <a:t>Transisjonsmodell</a:t>
                  </a:r>
                  <a:r>
                    <a:rPr lang="en-GB" sz="2400" kern="0" dirty="0"/>
                    <a:t>: </a:t>
                  </a:r>
                  <a:r>
                    <a:rPr lang="en-GB" sz="2400" kern="0" dirty="0" err="1"/>
                    <a:t>hvor</a:t>
                  </a:r>
                  <a:r>
                    <a:rPr lang="en-GB" sz="2400" kern="0" dirty="0"/>
                    <a:t> </a:t>
                  </a:r>
                  <a:r>
                    <a:rPr lang="en-GB" sz="2400" kern="0" dirty="0" err="1"/>
                    <a:t>sannsynlig</a:t>
                  </a:r>
                  <a:r>
                    <a:rPr lang="en-GB" sz="2400" kern="0" dirty="0"/>
                    <a:t> er det </a:t>
                  </a:r>
                  <a:r>
                    <a:rPr lang="en-GB" sz="2400" kern="0" dirty="0" err="1"/>
                    <a:t>å</a:t>
                  </a:r>
                  <a:r>
                    <a:rPr lang="en-GB" sz="2400" kern="0" dirty="0"/>
                    <a:t> </a:t>
                  </a:r>
                  <a:r>
                    <a:rPr lang="en-GB" sz="2400" kern="0" dirty="0" err="1"/>
                    <a:t>bevege</a:t>
                  </a:r>
                  <a:r>
                    <a:rPr lang="en-GB" sz="2400" kern="0" dirty="0"/>
                    <a:t> oss </a:t>
                  </a:r>
                  <a:r>
                    <a:rPr lang="en-GB" sz="2400" kern="0" dirty="0" err="1"/>
                    <a:t>fra</a:t>
                  </a:r>
                  <a:r>
                    <a:rPr lang="en-GB" sz="2400" kern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GB" sz="2400" kern="0" dirty="0"/>
                    <a:t> til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nb-NO" sz="2400" b="0" i="1" kern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a14:m>
                  <a:endParaRPr lang="en-GB" sz="2400" kern="0" dirty="0"/>
                </a:p>
              </p:txBody>
            </p:sp>
          </mc:Choice>
          <mc:Fallback xmlns="">
            <p:sp>
              <p:nvSpPr>
                <p:cNvPr id="3" name="Rektangel 2">
                  <a:extLst>
                    <a:ext uri="{FF2B5EF4-FFF2-40B4-BE49-F238E27FC236}">
                      <a16:creationId xmlns:a16="http://schemas.microsoft.com/office/drawing/2014/main" id="{444E214B-773C-EE4F-AAC4-678F0446E4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595" y="1507832"/>
                  <a:ext cx="5896101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6061" b="-13636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Rett pil 13">
              <a:extLst>
                <a:ext uri="{FF2B5EF4-FFF2-40B4-BE49-F238E27FC236}">
                  <a16:creationId xmlns:a16="http://schemas.microsoft.com/office/drawing/2014/main" id="{D46D1B50-E80D-6A40-B25A-B4F1478B6342}"/>
                </a:ext>
              </a:extLst>
            </p:cNvPr>
            <p:cNvCxnSpPr/>
            <p:nvPr/>
          </p:nvCxnSpPr>
          <p:spPr bwMode="auto">
            <a:xfrm flipH="1" flipV="1">
              <a:off x="3673017" y="2388378"/>
              <a:ext cx="511234" cy="3264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0FC78950-A52A-6648-903A-FC4F6F4B6F48}"/>
              </a:ext>
            </a:extLst>
          </p:cNvPr>
          <p:cNvGrpSpPr/>
          <p:nvPr/>
        </p:nvGrpSpPr>
        <p:grpSpPr>
          <a:xfrm>
            <a:off x="975437" y="4203523"/>
            <a:ext cx="6417628" cy="1950663"/>
            <a:chOff x="975437" y="4203523"/>
            <a:chExt cx="6417628" cy="195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ktangel 9">
                  <a:extLst>
                    <a:ext uri="{FF2B5EF4-FFF2-40B4-BE49-F238E27FC236}">
                      <a16:creationId xmlns:a16="http://schemas.microsoft.com/office/drawing/2014/main" id="{00EC60D0-B616-224C-AC9D-80284901B1E3}"/>
                    </a:ext>
                  </a:extLst>
                </p:cNvPr>
                <p:cNvSpPr/>
                <p:nvPr/>
              </p:nvSpPr>
              <p:spPr>
                <a:xfrm>
                  <a:off x="975437" y="5323189"/>
                  <a:ext cx="641762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95300"/>
                  <a:r>
                    <a:rPr lang="en-GB" sz="2400" b="1" kern="0" dirty="0" err="1"/>
                    <a:t>Emisjonsmodell</a:t>
                  </a:r>
                  <a:r>
                    <a:rPr lang="en-GB" sz="2400" kern="0" dirty="0"/>
                    <a:t>: </a:t>
                  </a:r>
                  <a:r>
                    <a:rPr lang="en-GB" sz="2400" kern="0" dirty="0" err="1"/>
                    <a:t>hvor</a:t>
                  </a:r>
                  <a:r>
                    <a:rPr lang="en-GB" sz="2400" kern="0" dirty="0"/>
                    <a:t> </a:t>
                  </a:r>
                  <a:r>
                    <a:rPr lang="en-GB" sz="2400" kern="0" dirty="0" err="1"/>
                    <a:t>sannsynlig</a:t>
                  </a:r>
                  <a:r>
                    <a:rPr lang="en-GB" sz="2400" kern="0" dirty="0"/>
                    <a:t> er det </a:t>
                  </a:r>
                  <a:r>
                    <a:rPr lang="en-GB" sz="2400" kern="0" dirty="0" err="1"/>
                    <a:t>å</a:t>
                  </a:r>
                  <a:r>
                    <a:rPr lang="en-GB" sz="2400" kern="0" dirty="0"/>
                    <a:t> </a:t>
                  </a:r>
                  <a:r>
                    <a:rPr lang="en-GB" sz="2400" kern="0" dirty="0" err="1"/>
                    <a:t>observere</a:t>
                  </a:r>
                  <a:r>
                    <a:rPr lang="en-GB" sz="2400" kern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GB" sz="2400" kern="0" dirty="0"/>
                    <a:t> </a:t>
                  </a:r>
                  <a:r>
                    <a:rPr lang="en-GB" sz="2400" kern="0" dirty="0" err="1"/>
                    <a:t>hvis</a:t>
                  </a:r>
                  <a:r>
                    <a:rPr lang="en-GB" sz="2400" kern="0" dirty="0"/>
                    <a:t> vi er i </a:t>
                  </a:r>
                  <a:r>
                    <a:rPr lang="en-GB" sz="2400" kern="0" dirty="0" err="1"/>
                    <a:t>tilstanden</a:t>
                  </a:r>
                  <a:r>
                    <a:rPr lang="en-GB" sz="2400" kern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GB" sz="2400" kern="0" dirty="0"/>
                    <a:t> ?</a:t>
                  </a:r>
                </a:p>
              </p:txBody>
            </p:sp>
          </mc:Choice>
          <mc:Fallback xmlns="">
            <p:sp>
              <p:nvSpPr>
                <p:cNvPr id="10" name="Rektangel 9">
                  <a:extLst>
                    <a:ext uri="{FF2B5EF4-FFF2-40B4-BE49-F238E27FC236}">
                      <a16:creationId xmlns:a16="http://schemas.microsoft.com/office/drawing/2014/main" id="{00EC60D0-B616-224C-AC9D-80284901B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37" y="5323189"/>
                  <a:ext cx="6417628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6154" b="-15385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Rett pil 28">
              <a:extLst>
                <a:ext uri="{FF2B5EF4-FFF2-40B4-BE49-F238E27FC236}">
                  <a16:creationId xmlns:a16="http://schemas.microsoft.com/office/drawing/2014/main" id="{3A4E1A58-EF65-9547-AC7A-A70F648942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35613" y="4203523"/>
              <a:ext cx="156259" cy="1097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60341781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1476</Words>
  <Application>Microsoft Office PowerPoint</Application>
  <PresentationFormat>On-screen Show (4:3)</PresentationFormat>
  <Paragraphs>324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Palatino</vt:lpstr>
      <vt:lpstr>Times New Roman</vt:lpstr>
      <vt:lpstr>mal-2010</vt:lpstr>
      <vt:lpstr>Sekvensmodeller (del 2)</vt:lpstr>
      <vt:lpstr>PowerPoint Presentation</vt:lpstr>
      <vt:lpstr>PowerPoint Presentation</vt:lpstr>
      <vt:lpstr>Viterbi-dekoding</vt:lpstr>
      <vt:lpstr>Viterbi-dekoding</vt:lpstr>
      <vt:lpstr>Eksempel (fra boken)</vt:lpstr>
      <vt:lpstr>Kommentarer</vt:lpstr>
      <vt:lpstr>PowerPoint Presentation</vt:lpstr>
      <vt:lpstr>Hidden Markov Models</vt:lpstr>
      <vt:lpstr>HMM-estimering</vt:lpstr>
      <vt:lpstr>HMM-estimering</vt:lpstr>
      <vt:lpstr>HMM-estimering</vt:lpstr>
      <vt:lpstr>HMM-estimering</vt:lpstr>
      <vt:lpstr>Smoothing</vt:lpstr>
      <vt:lpstr>Smoothing</vt:lpstr>
      <vt:lpstr>Smoothing</vt:lpstr>
      <vt:lpstr>Andre sekvensmodeller</vt:lpstr>
      <vt:lpstr>Recurrent neural networks</vt:lpstr>
      <vt:lpstr>Enkle “recurrent neural nets”</vt:lpstr>
      <vt:lpstr>Enkle “recurrent neural nets”</vt:lpstr>
      <vt:lpstr>Enkle “recurrent neural nets”</vt:lpstr>
      <vt:lpstr>LSTMs</vt:lpstr>
      <vt:lpstr>Transformers</vt:lpstr>
      <vt:lpstr>Transformers</vt:lpstr>
      <vt:lpstr>Seq2seq modeller</vt:lpstr>
      <vt:lpstr>Oppsummering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460</cp:revision>
  <cp:lastPrinted>2019-02-12T08:32:36Z</cp:lastPrinted>
  <dcterms:created xsi:type="dcterms:W3CDTF">2019-02-04T08:36:45Z</dcterms:created>
  <dcterms:modified xsi:type="dcterms:W3CDTF">2022-03-23T13:26:08Z</dcterms:modified>
</cp:coreProperties>
</file>