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hp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59"/>
  </p:notesMasterIdLst>
  <p:handoutMasterIdLst>
    <p:handoutMasterId r:id="rId60"/>
  </p:handoutMasterIdLst>
  <p:sldIdLst>
    <p:sldId id="433" r:id="rId2"/>
    <p:sldId id="594" r:id="rId3"/>
    <p:sldId id="596" r:id="rId4"/>
    <p:sldId id="597" r:id="rId5"/>
    <p:sldId id="604" r:id="rId6"/>
    <p:sldId id="598" r:id="rId7"/>
    <p:sldId id="606" r:id="rId8"/>
    <p:sldId id="556" r:id="rId9"/>
    <p:sldId id="616" r:id="rId10"/>
    <p:sldId id="557" r:id="rId11"/>
    <p:sldId id="618" r:id="rId12"/>
    <p:sldId id="619" r:id="rId13"/>
    <p:sldId id="636" r:id="rId14"/>
    <p:sldId id="638" r:id="rId15"/>
    <p:sldId id="639" r:id="rId16"/>
    <p:sldId id="620" r:id="rId17"/>
    <p:sldId id="640" r:id="rId18"/>
    <p:sldId id="607" r:id="rId19"/>
    <p:sldId id="610" r:id="rId20"/>
    <p:sldId id="609" r:id="rId21"/>
    <p:sldId id="611" r:id="rId22"/>
    <p:sldId id="641" r:id="rId23"/>
    <p:sldId id="613" r:id="rId24"/>
    <p:sldId id="612" r:id="rId25"/>
    <p:sldId id="614" r:id="rId26"/>
    <p:sldId id="450" r:id="rId27"/>
    <p:sldId id="449" r:id="rId28"/>
    <p:sldId id="451" r:id="rId29"/>
    <p:sldId id="452" r:id="rId30"/>
    <p:sldId id="453" r:id="rId31"/>
    <p:sldId id="624" r:id="rId32"/>
    <p:sldId id="622" r:id="rId33"/>
    <p:sldId id="600" r:id="rId34"/>
    <p:sldId id="605" r:id="rId35"/>
    <p:sldId id="642" r:id="rId36"/>
    <p:sldId id="637" r:id="rId37"/>
    <p:sldId id="602" r:id="rId38"/>
    <p:sldId id="615" r:id="rId39"/>
    <p:sldId id="603" r:id="rId40"/>
    <p:sldId id="643" r:id="rId41"/>
    <p:sldId id="573" r:id="rId42"/>
    <p:sldId id="625" r:id="rId43"/>
    <p:sldId id="626" r:id="rId44"/>
    <p:sldId id="627" r:id="rId45"/>
    <p:sldId id="628" r:id="rId46"/>
    <p:sldId id="635" r:id="rId47"/>
    <p:sldId id="629" r:id="rId48"/>
    <p:sldId id="630" r:id="rId49"/>
    <p:sldId id="631" r:id="rId50"/>
    <p:sldId id="632" r:id="rId51"/>
    <p:sldId id="574" r:id="rId52"/>
    <p:sldId id="633" r:id="rId53"/>
    <p:sldId id="582" r:id="rId54"/>
    <p:sldId id="644" r:id="rId55"/>
    <p:sldId id="584" r:id="rId56"/>
    <p:sldId id="588" r:id="rId57"/>
    <p:sldId id="593" r:id="rId5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Motivation" id="{3A677511-381B-FA4E-A5F1-1A08F316C4A7}">
          <p14:sldIdLst>
            <p14:sldId id="433"/>
            <p14:sldId id="594"/>
            <p14:sldId id="596"/>
            <p14:sldId id="597"/>
            <p14:sldId id="604"/>
            <p14:sldId id="598"/>
          </p14:sldIdLst>
        </p14:section>
        <p14:section name="01-02" id="{C5B40B19-193E-3240-980F-F2D1360E2F0F}">
          <p14:sldIdLst>
            <p14:sldId id="606"/>
            <p14:sldId id="556"/>
            <p14:sldId id="616"/>
            <p14:sldId id="557"/>
            <p14:sldId id="618"/>
            <p14:sldId id="619"/>
            <p14:sldId id="636"/>
            <p14:sldId id="638"/>
            <p14:sldId id="639"/>
            <p14:sldId id="620"/>
          </p14:sldIdLst>
        </p14:section>
        <p14:section name="01-03" id="{B4136D3D-E8C4-E74F-AF17-5F806A2024FB}">
          <p14:sldIdLst>
            <p14:sldId id="640"/>
            <p14:sldId id="607"/>
            <p14:sldId id="610"/>
            <p14:sldId id="609"/>
            <p14:sldId id="611"/>
            <p14:sldId id="641"/>
            <p14:sldId id="613"/>
            <p14:sldId id="612"/>
            <p14:sldId id="614"/>
            <p14:sldId id="450"/>
            <p14:sldId id="449"/>
            <p14:sldId id="451"/>
            <p14:sldId id="452"/>
            <p14:sldId id="453"/>
            <p14:sldId id="624"/>
            <p14:sldId id="622"/>
            <p14:sldId id="600"/>
            <p14:sldId id="605"/>
          </p14:sldIdLst>
        </p14:section>
        <p14:section name="01-04" id="{14373490-ECD2-EE49-82A5-81BA8EF36A46}">
          <p14:sldIdLst>
            <p14:sldId id="642"/>
            <p14:sldId id="637"/>
            <p14:sldId id="602"/>
            <p14:sldId id="615"/>
            <p14:sldId id="603"/>
          </p14:sldIdLst>
        </p14:section>
        <p14:section name="01-05" id="{78D2F513-A538-6B46-8216-804E0C7013B4}">
          <p14:sldIdLst>
            <p14:sldId id="643"/>
            <p14:sldId id="573"/>
            <p14:sldId id="625"/>
            <p14:sldId id="626"/>
            <p14:sldId id="627"/>
            <p14:sldId id="628"/>
            <p14:sldId id="635"/>
            <p14:sldId id="629"/>
            <p14:sldId id="630"/>
            <p14:sldId id="631"/>
            <p14:sldId id="632"/>
            <p14:sldId id="574"/>
            <p14:sldId id="633"/>
            <p14:sldId id="582"/>
          </p14:sldIdLst>
        </p14:section>
        <p14:section name="01-06" id="{21BBEB8D-0615-B54D-B11B-EE2CBE924E42}">
          <p14:sldIdLst>
            <p14:sldId id="644"/>
            <p14:sldId id="584"/>
            <p14:sldId id="588"/>
            <p14:sldId id="5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4CB02"/>
    <a:srgbClr val="00AB7E"/>
    <a:srgbClr val="0000FF"/>
    <a:srgbClr val="FFFF00"/>
    <a:srgbClr val="76D6FF"/>
    <a:srgbClr val="C0C0C0"/>
    <a:srgbClr val="FF3300"/>
    <a:srgbClr val="FF0BC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/>
    <p:restoredTop sz="81624" autoAdjust="0"/>
  </p:normalViewPr>
  <p:slideViewPr>
    <p:cSldViewPr snapToGrid="0">
      <p:cViewPr varScale="1">
        <p:scale>
          <a:sx n="119" d="100"/>
          <a:sy n="119" d="100"/>
        </p:scale>
        <p:origin x="22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4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5D9A20B-537F-284C-B866-9242820ABC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522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D29E037-B1DD-4743-9384-70CA6E41B7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146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5DDBA-9E75-464D-A168-707F13D8A618}" type="slidenum">
              <a:rPr lang="en-US"/>
              <a:pPr/>
              <a:t>1</a:t>
            </a:fld>
            <a:endParaRPr lang="en-US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1864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88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596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34A74-73DC-48DE-A24B-19998A3123EB}" type="slidenum">
              <a:rPr lang="en-US"/>
              <a:pPr/>
              <a:t>16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WIFI image from gcg2009@flickr</a:t>
            </a:r>
          </a:p>
          <a:p>
            <a:endParaRPr lang="en-US" dirty="0"/>
          </a:p>
          <a:p>
            <a:r>
              <a:rPr lang="en-US" dirty="0"/>
              <a:t>I made an Ethernet star once – didn’t work so well at the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60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5DDBA-9E75-464D-A168-707F13D8A618}" type="slidenum">
              <a:rPr lang="en-US"/>
              <a:pPr/>
              <a:t>17</a:t>
            </a:fld>
            <a:endParaRPr lang="en-US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8633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54DA-9FF5-4A88-986A-7C791DDBD80F}" type="slidenum">
              <a:rPr lang="en-US"/>
              <a:pPr/>
              <a:t>18</a:t>
            </a:fld>
            <a:endParaRPr lang="en-US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93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54DA-9FF5-4A88-986A-7C791DDBD80F}" type="slidenum">
              <a:rPr lang="en-US"/>
              <a:pPr/>
              <a:t>19</a:t>
            </a:fld>
            <a:endParaRPr lang="en-US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54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54DA-9FF5-4A88-986A-7C791DDBD80F}" type="slidenum">
              <a:rPr lang="en-US"/>
              <a:pPr/>
              <a:t>20</a:t>
            </a:fld>
            <a:endParaRPr lang="en-US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85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54DA-9FF5-4A88-986A-7C791DDBD80F}" type="slidenum">
              <a:rPr lang="en-US"/>
              <a:pPr/>
              <a:t>21</a:t>
            </a:fld>
            <a:endParaRPr lang="en-US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92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8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33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badthings@flickr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Masaki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Tokutomi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@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flickr</a:t>
            </a:r>
            <a:endParaRPr lang="nb-NO" sz="1200" b="0" i="0" kern="12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140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47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937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97AEFC-4410-A54B-9CA6-DA1EBD175464}" type="slidenum">
              <a:rPr lang="en-US"/>
              <a:pPr/>
              <a:t>26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0225"/>
            <a:ext cx="5473700" cy="4105275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delay: human reading speed</a:t>
            </a:r>
          </a:p>
        </p:txBody>
      </p:sp>
    </p:spTree>
    <p:extLst>
      <p:ext uri="{BB962C8B-B14F-4D97-AF65-F5344CB8AC3E}">
        <p14:creationId xmlns:p14="http://schemas.microsoft.com/office/powerpoint/2010/main" val="117529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983C7-C42C-B942-9563-E51948B3F053}" type="slidenum">
              <a:rPr lang="en-US"/>
              <a:pPr/>
              <a:t>27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0225"/>
            <a:ext cx="5473700" cy="4105275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packet loss: acceptable (some)</a:t>
            </a:r>
          </a:p>
        </p:txBody>
      </p:sp>
    </p:spTree>
    <p:extLst>
      <p:ext uri="{BB962C8B-B14F-4D97-AF65-F5344CB8AC3E}">
        <p14:creationId xmlns:p14="http://schemas.microsoft.com/office/powerpoint/2010/main" val="2834978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53896-43B1-ED45-B42D-2F7B13D28F53}" type="slidenum">
              <a:rPr lang="en-US"/>
              <a:pPr/>
              <a:t>28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0225"/>
            <a:ext cx="5473700" cy="410527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16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0722B-103F-AB44-A574-649B89707281}" type="slidenum">
              <a:rPr lang="en-US"/>
              <a:pPr/>
              <a:t>29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0225"/>
            <a:ext cx="5473700" cy="4105275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add oculus on one side!</a:t>
            </a:r>
          </a:p>
        </p:txBody>
      </p:sp>
    </p:spTree>
    <p:extLst>
      <p:ext uri="{BB962C8B-B14F-4D97-AF65-F5344CB8AC3E}">
        <p14:creationId xmlns:p14="http://schemas.microsoft.com/office/powerpoint/2010/main" val="1566880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1A59E-797C-F646-9D8D-52F396D529F3}" type="slidenum">
              <a:rPr lang="en-US"/>
              <a:pPr/>
              <a:t>30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0225"/>
            <a:ext cx="5473700" cy="410527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37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34A74-73DC-48DE-A24B-19998A3123EB}" type="slidenum">
              <a:rPr lang="en-US"/>
              <a:pPr/>
              <a:t>31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an example of a new 10GB Ethernet, show old FDDI/</a:t>
            </a:r>
            <a:r>
              <a:rPr lang="en-US" dirty="0" err="1"/>
              <a:t>TokenRing</a:t>
            </a:r>
            <a:r>
              <a:rPr lang="en-US" dirty="0"/>
              <a:t>, show how to arrange Ethernets in a tree</a:t>
            </a:r>
          </a:p>
          <a:p>
            <a:r>
              <a:rPr lang="en-US" dirty="0"/>
              <a:t>DOCSIS modem -&gt; clearest point-to-point</a:t>
            </a:r>
          </a:p>
          <a:p>
            <a:r>
              <a:rPr lang="en-US" dirty="0"/>
              <a:t>full mesh: a few supercomputers, Torus</a:t>
            </a:r>
          </a:p>
          <a:p>
            <a:endParaRPr lang="en-US" dirty="0"/>
          </a:p>
          <a:p>
            <a:r>
              <a:rPr lang="en-US" dirty="0"/>
              <a:t>ethernet switch: mine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86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34A74-73DC-48DE-A24B-19998A3123EB}" type="slidenum">
              <a:rPr lang="en-US"/>
              <a:pPr/>
              <a:t>32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6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morning: 42ms from my desktop to Dublin (</a:t>
            </a:r>
            <a:r>
              <a:rPr lang="en-US" dirty="0" err="1"/>
              <a:t>www.computing.dcu.ie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75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5DDBA-9E75-464D-A168-707F13D8A618}" type="slidenum">
              <a:rPr lang="en-US"/>
              <a:pPr/>
              <a:t>7</a:t>
            </a:fld>
            <a:endParaRPr lang="en-US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2165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5DDBA-9E75-464D-A168-707F13D8A618}" type="slidenum">
              <a:rPr lang="en-US"/>
              <a:pPr/>
              <a:t>35</a:t>
            </a:fld>
            <a:endParaRPr lang="en-US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14602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830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55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442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5DDBA-9E75-464D-A168-707F13D8A618}" type="slidenum">
              <a:rPr lang="en-US"/>
              <a:pPr/>
              <a:t>40</a:t>
            </a:fld>
            <a:endParaRPr lang="en-US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64621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41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88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42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11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43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78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44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728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45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of Oslo: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Blofeld@Wikimedia</a:t>
            </a:r>
            <a:r>
              <a:rPr lang="en-US" dirty="0"/>
              <a:t> via OpenStreetMap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2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54DA-9FF5-4A88-986A-7C791DDBD80F}" type="slidenum">
              <a:rPr lang="en-US"/>
              <a:pPr/>
              <a:t>8</a:t>
            </a:fld>
            <a:endParaRPr lang="en-US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988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46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of Oslo: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Blofeld@Wikimedia</a:t>
            </a:r>
            <a:r>
              <a:rPr lang="en-US" dirty="0"/>
              <a:t> via OpenStreetMap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671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47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518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48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13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49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Extended Binary Coded Decimal Interchange Code</a:t>
            </a:r>
            <a:r>
              <a:rPr lang="en" sz="1200" b="0" i="0" u="none" strike="noStrike" kern="1200" baseline="300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(EBCDIC)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251082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243D5-B197-4BDA-A400-EC141B569EE0}" type="slidenum">
              <a:rPr lang="en-US"/>
              <a:pPr/>
              <a:t>50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texting: </a:t>
            </a:r>
            <a:r>
              <a:rPr lang="en-US" dirty="0" err="1"/>
              <a:t>Wonderlane@Flickr</a:t>
            </a:r>
            <a:endParaRPr lang="en-US" dirty="0"/>
          </a:p>
          <a:p>
            <a:r>
              <a:rPr lang="en-US" dirty="0"/>
              <a:t>Thunderbird: Mozilla Foundation</a:t>
            </a:r>
          </a:p>
          <a:p>
            <a:r>
              <a:rPr lang="en-US" dirty="0"/>
              <a:t>Weather: Daniel </a:t>
            </a:r>
            <a:r>
              <a:rPr lang="en-US" dirty="0" err="1"/>
              <a:t>Nisbet@Flickr</a:t>
            </a:r>
            <a:endParaRPr lang="en-US" dirty="0"/>
          </a:p>
          <a:p>
            <a:r>
              <a:rPr lang="en-US" dirty="0"/>
              <a:t>Hangouts: OHSU </a:t>
            </a:r>
            <a:r>
              <a:rPr lang="en-US" dirty="0" err="1"/>
              <a:t>Teacher@Vimeo</a:t>
            </a:r>
            <a:endParaRPr lang="en-US" dirty="0"/>
          </a:p>
          <a:p>
            <a:r>
              <a:rPr lang="en-US" dirty="0" err="1"/>
              <a:t>ESports</a:t>
            </a:r>
            <a:r>
              <a:rPr lang="en-US" dirty="0"/>
              <a:t>: </a:t>
            </a:r>
            <a:r>
              <a:rPr lang="en-US" dirty="0" err="1"/>
              <a:t>EsportsNews@Wikimedia</a:t>
            </a:r>
            <a:endParaRPr lang="en-US" dirty="0"/>
          </a:p>
          <a:p>
            <a:r>
              <a:rPr lang="en-US" dirty="0"/>
              <a:t>High Speed Trading: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Rafael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Matsunaga@Flickr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via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Wikimeddia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0370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3631C-B077-4C46-9CCC-AF7CB532411B}" type="slidenum">
              <a:rPr lang="en-US"/>
              <a:pPr/>
              <a:t>51</a:t>
            </a:fld>
            <a:endParaRPr lang="en-US"/>
          </a:p>
        </p:txBody>
      </p:sp>
      <p:sp>
        <p:nvSpPr>
          <p:cNvPr id="75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767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3631C-B077-4C46-9CCC-AF7CB532411B}" type="slidenum">
              <a:rPr lang="en-US"/>
              <a:pPr/>
              <a:t>52</a:t>
            </a:fld>
            <a:endParaRPr lang="en-US"/>
          </a:p>
        </p:txBody>
      </p:sp>
      <p:sp>
        <p:nvSpPr>
          <p:cNvPr id="75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164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B5EFCA-A488-4642-8DF0-E20C99EA760F}" type="slidenum">
              <a:rPr lang="en-US"/>
              <a:pPr/>
              <a:t>53</a:t>
            </a:fld>
            <a:endParaRPr lang="en-US"/>
          </a:p>
        </p:txBody>
      </p:sp>
      <p:sp>
        <p:nvSpPr>
          <p:cNvPr id="185346" name="Rectangle 7"/>
          <p:cNvSpPr txBox="1">
            <a:spLocks noGrp="1" noChangeArrowheads="1"/>
          </p:cNvSpPr>
          <p:nvPr/>
        </p:nvSpPr>
        <p:spPr bwMode="auto">
          <a:xfrm>
            <a:off x="3885997" y="8687297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92" tIns="46046" rIns="92092" bIns="46046" anchor="b"/>
          <a:lstStyle/>
          <a:p>
            <a:pPr algn="r" defTabSz="922171" eaLnBrk="0" hangingPunct="0"/>
            <a:fld id="{577E342A-A9A9-4848-BDA7-7E932607A2B9}" type="slidenum">
              <a:rPr lang="en-US" sz="1200">
                <a:latin typeface="Arial" charset="0"/>
              </a:rPr>
              <a:pPr algn="r" defTabSz="922171" eaLnBrk="0" hangingPunct="0"/>
              <a:t>53</a:t>
            </a:fld>
            <a:endParaRPr lang="en-US" sz="1200" dirty="0">
              <a:latin typeface="Arial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2" y="4338685"/>
            <a:ext cx="5028485" cy="4117423"/>
          </a:xfrm>
        </p:spPr>
        <p:txBody>
          <a:bodyPr lIns="92402" tIns="45390" rIns="92402" bIns="45390"/>
          <a:lstStyle/>
          <a:p>
            <a:r>
              <a:rPr lang="de-DE" dirty="0"/>
              <a:t>ENVELOP:</a:t>
            </a:r>
            <a:r>
              <a:rPr lang="de-DE" baseline="0" dirty="0"/>
              <a:t> KONVOLUTT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057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5DDBA-9E75-464D-A168-707F13D8A618}" type="slidenum">
              <a:rPr lang="en-US"/>
              <a:pPr/>
              <a:t>54</a:t>
            </a:fld>
            <a:endParaRPr lang="en-US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552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87313-1CC9-4CF2-A9B0-415AEE2A109C}" type="slidenum">
              <a:rPr lang="en-US"/>
              <a:pPr/>
              <a:t>55</a:t>
            </a:fld>
            <a:endParaRPr lang="en-US"/>
          </a:p>
        </p:txBody>
      </p:sp>
      <p:sp>
        <p:nvSpPr>
          <p:cNvPr id="78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6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A54DA-9FF5-4A88-986A-7C791DDBD80F}" type="slidenum">
              <a:rPr lang="en-US"/>
              <a:pPr/>
              <a:t>9</a:t>
            </a:fld>
            <a:endParaRPr lang="en-US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it looks chaotic</a:t>
            </a:r>
          </a:p>
          <a:p>
            <a:r>
              <a:rPr lang="en-US" dirty="0"/>
              <a:t>on the large scale, it is chaotic</a:t>
            </a:r>
          </a:p>
          <a:p>
            <a:r>
              <a:rPr lang="en-US" dirty="0"/>
              <a:t>on the small scale, we have much more structure</a:t>
            </a:r>
          </a:p>
          <a:p>
            <a:r>
              <a:rPr lang="en-US" dirty="0"/>
              <a:t>it is called a topology especially when is has a sensible structure</a:t>
            </a:r>
          </a:p>
        </p:txBody>
      </p:sp>
    </p:spTree>
    <p:extLst>
      <p:ext uri="{BB962C8B-B14F-4D97-AF65-F5344CB8AC3E}">
        <p14:creationId xmlns:p14="http://schemas.microsoft.com/office/powerpoint/2010/main" val="15374683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C3256-DAA5-40ED-A7DC-91EE054E4B68}" type="slidenum">
              <a:rPr lang="en-US"/>
              <a:pPr/>
              <a:t>56</a:t>
            </a:fld>
            <a:endParaRPr lang="en-US"/>
          </a:p>
        </p:txBody>
      </p:sp>
      <p:sp>
        <p:nvSpPr>
          <p:cNvPr id="216066" name="Rectangle 7"/>
          <p:cNvSpPr txBox="1">
            <a:spLocks noGrp="1" noChangeArrowheads="1"/>
          </p:cNvSpPr>
          <p:nvPr/>
        </p:nvSpPr>
        <p:spPr bwMode="auto">
          <a:xfrm>
            <a:off x="3885997" y="8687297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92" tIns="46046" rIns="92092" bIns="46046" anchor="b"/>
          <a:lstStyle/>
          <a:p>
            <a:pPr algn="r" defTabSz="922171" eaLnBrk="0" hangingPunct="0"/>
            <a:fld id="{55F2E1B6-E1FF-4C46-9E02-E1E89FF88C43}" type="slidenum">
              <a:rPr lang="en-US" sz="1200">
                <a:latin typeface="Arial" charset="0"/>
              </a:rPr>
              <a:pPr algn="r" defTabSz="922171" eaLnBrk="0" hangingPunct="0"/>
              <a:t>56</a:t>
            </a:fld>
            <a:endParaRPr lang="en-US" sz="1200" dirty="0">
              <a:latin typeface="Arial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40"/>
            <a:ext cx="5030018" cy="4113168"/>
          </a:xfrm>
        </p:spPr>
        <p:txBody>
          <a:bodyPr lIns="92092" tIns="46046" rIns="92092" bIns="46046"/>
          <a:lstStyle/>
          <a:p>
            <a:pPr marL="0" indent="0">
              <a:buNone/>
            </a:pPr>
            <a:r>
              <a:rPr lang="en-US" sz="1200" dirty="0" err="1"/>
              <a:t>Sidenote</a:t>
            </a:r>
            <a:r>
              <a:rPr lang="en-US" sz="1200" dirty="0"/>
              <a:t>: 7-layer model has been extended… :-)</a:t>
            </a:r>
          </a:p>
          <a:p>
            <a:r>
              <a:rPr lang="en-US" sz="1200" dirty="0"/>
              <a:t>Layer 8: Financial layer</a:t>
            </a:r>
          </a:p>
          <a:p>
            <a:r>
              <a:rPr lang="en-US" sz="1200" dirty="0"/>
              <a:t>Layer 9: Political layer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40478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TIMEGLASS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0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34A74-73DC-48DE-A24B-19998A3123EB}" type="slidenum">
              <a:rPr lang="en-US"/>
              <a:pPr/>
              <a:t>10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an example of a new 10GB Ethernet, show old FDDI/</a:t>
            </a:r>
            <a:r>
              <a:rPr lang="en-US" dirty="0" err="1"/>
              <a:t>TokenRing</a:t>
            </a:r>
            <a:r>
              <a:rPr lang="en-US" dirty="0"/>
              <a:t>, show how to arrange Ethernets in a tree</a:t>
            </a:r>
          </a:p>
          <a:p>
            <a:r>
              <a:rPr lang="en-US" dirty="0"/>
              <a:t>DOCSIS modem -&gt; clearest point-to-point</a:t>
            </a:r>
          </a:p>
          <a:p>
            <a:r>
              <a:rPr lang="en-US" dirty="0"/>
              <a:t>full mesh: a few supercomputers, Torus</a:t>
            </a:r>
          </a:p>
          <a:p>
            <a:endParaRPr lang="en-US" dirty="0"/>
          </a:p>
          <a:p>
            <a:r>
              <a:rPr lang="en-US" dirty="0" err="1"/>
              <a:t>DOCSiS</a:t>
            </a:r>
            <a:r>
              <a:rPr lang="en-US" dirty="0"/>
              <a:t> modem photo: Mike Cohen @ Flickr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6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34A74-73DC-48DE-A24B-19998A3123EB}" type="slidenum">
              <a:rPr lang="en-US"/>
              <a:pPr/>
              <a:t>11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an example of a new 10GB Ethernet, show old FDDI/</a:t>
            </a:r>
            <a:r>
              <a:rPr lang="en-US" dirty="0" err="1"/>
              <a:t>TokenRing</a:t>
            </a:r>
            <a:r>
              <a:rPr lang="en-US" dirty="0"/>
              <a:t>, show how to arrange Ethernets in a tree</a:t>
            </a:r>
          </a:p>
          <a:p>
            <a:r>
              <a:rPr lang="en-US" dirty="0"/>
              <a:t>DOCSIS modem -&gt; clearest point-to-point</a:t>
            </a:r>
          </a:p>
          <a:p>
            <a:r>
              <a:rPr lang="en-US" dirty="0"/>
              <a:t>full mesh: a few supercomputers, Torus</a:t>
            </a:r>
          </a:p>
          <a:p>
            <a:endParaRPr lang="en-US" dirty="0"/>
          </a:p>
          <a:p>
            <a:r>
              <a:rPr lang="en-US" dirty="0"/>
              <a:t>ethernet switch: mine</a:t>
            </a:r>
          </a:p>
          <a:p>
            <a:endParaRPr lang="en-US" dirty="0"/>
          </a:p>
          <a:p>
            <a:r>
              <a:rPr lang="en-US" dirty="0"/>
              <a:t>ALSO INSIDE A COMPUTER: PCIe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2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34A74-73DC-48DE-A24B-19998A3123EB}" type="slidenum">
              <a:rPr lang="en-US"/>
              <a:pPr/>
              <a:t>12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an example of a new 10GB Ethernet, show old FDDI/</a:t>
            </a:r>
            <a:r>
              <a:rPr lang="en-US" dirty="0" err="1"/>
              <a:t>TokenRing</a:t>
            </a:r>
            <a:r>
              <a:rPr lang="en-US" dirty="0"/>
              <a:t>, show how to arrange Ethernets in a tree</a:t>
            </a:r>
          </a:p>
          <a:p>
            <a:r>
              <a:rPr lang="en-US" dirty="0"/>
              <a:t>DOCSIS modem -&gt; clearest point-to-point</a:t>
            </a:r>
          </a:p>
          <a:p>
            <a:r>
              <a:rPr lang="en-US" dirty="0"/>
              <a:t>full mesh: a few supercomputers, Torus</a:t>
            </a:r>
          </a:p>
          <a:p>
            <a:endParaRPr lang="en-US" dirty="0"/>
          </a:p>
          <a:p>
            <a:r>
              <a:rPr lang="en-US" dirty="0"/>
              <a:t>ethernet switch: mine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19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29E037-B1DD-4743-9384-70CA6E41B7C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96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stile"/>
                <a:cs typeface="Eurostile"/>
              </a:defRPr>
            </a:lvl1pPr>
          </a:lstStyle>
          <a:p>
            <a:r>
              <a:rPr lang="nb-NO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7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982662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341438"/>
            <a:ext cx="8199438" cy="2319337"/>
          </a:xfrm>
        </p:spPr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650" y="3813175"/>
            <a:ext cx="8199438" cy="2319338"/>
          </a:xfrm>
        </p:spPr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4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8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38175" y="1708150"/>
            <a:ext cx="7772400" cy="1462088"/>
          </a:xfrm>
        </p:spPr>
        <p:txBody>
          <a:bodyPr rIns="91440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50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Ins="9144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5098" name="Line 2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pic>
        <p:nvPicPr>
          <p:cNvPr id="515097" name="Picture 25" descr="ppt7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2155825"/>
            <a:ext cx="1397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5099" name="Line 2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5091" name="Rectangle 19"/>
          <p:cNvSpPr>
            <a:spLocks noChangeArrowheads="1"/>
          </p:cNvSpPr>
          <p:nvPr/>
        </p:nvSpPr>
        <p:spPr bwMode="auto">
          <a:xfrm>
            <a:off x="171450" y="2155825"/>
            <a:ext cx="1397000" cy="1276350"/>
          </a:xfrm>
          <a:prstGeom prst="rect">
            <a:avLst/>
          </a:prstGeom>
          <a:gradFill rotWithShape="1">
            <a:gsLst>
              <a:gs pos="0">
                <a:srgbClr val="FE751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5101" name="Line 2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5100" name="Rectangle 28" hidden="1"/>
          <p:cNvSpPr>
            <a:spLocks noChangeArrowheads="1"/>
          </p:cNvSpPr>
          <p:nvPr/>
        </p:nvSpPr>
        <p:spPr bwMode="gray">
          <a:xfrm>
            <a:off x="36513" y="3336925"/>
            <a:ext cx="8985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1C1C1C"/>
                    </a:gs>
                    <a:gs pos="100000">
                      <a:srgbClr val="C0C0C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nb-NO" sz="2400" b="0"/>
          </a:p>
        </p:txBody>
      </p:sp>
      <p:sp>
        <p:nvSpPr>
          <p:cNvPr id="515102" name="Line 30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5093" name="Rectangle 21"/>
          <p:cNvSpPr>
            <a:spLocks noChangeArrowheads="1"/>
          </p:cNvSpPr>
          <p:nvPr/>
        </p:nvSpPr>
        <p:spPr bwMode="gray">
          <a:xfrm>
            <a:off x="36513" y="3336925"/>
            <a:ext cx="8985250" cy="46038"/>
          </a:xfrm>
          <a:prstGeom prst="rect">
            <a:avLst/>
          </a:prstGeom>
          <a:gradFill rotWithShape="0">
            <a:gsLst>
              <a:gs pos="0">
                <a:srgbClr val="1C1C1C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nb-NO" sz="2400" b="0"/>
          </a:p>
        </p:txBody>
      </p:sp>
      <p:sp>
        <p:nvSpPr>
          <p:cNvPr id="515104" name="Line 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5103" name="Rectangle 31" hidden="1"/>
          <p:cNvSpPr>
            <a:spLocks noChangeArrowheads="1"/>
          </p:cNvSpPr>
          <p:nvPr/>
        </p:nvSpPr>
        <p:spPr bwMode="auto">
          <a:xfrm rot="16200000">
            <a:off x="-517525" y="2586038"/>
            <a:ext cx="1685925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808080"/>
                    </a:gs>
                    <a:gs pos="100000">
                      <a:srgbClr val="1C1C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nb-NO"/>
          </a:p>
        </p:txBody>
      </p:sp>
      <p:sp>
        <p:nvSpPr>
          <p:cNvPr id="515105" name="Line 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5094" name="Rectangle 22"/>
          <p:cNvSpPr>
            <a:spLocks noChangeArrowheads="1"/>
          </p:cNvSpPr>
          <p:nvPr/>
        </p:nvSpPr>
        <p:spPr bwMode="auto">
          <a:xfrm rot="-5400000">
            <a:off x="-517525" y="2586038"/>
            <a:ext cx="1685925" cy="9207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1C1C1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5106" name="Line 34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863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50825" y="6689999"/>
            <a:ext cx="5868988" cy="16800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5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477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50825" y="989013"/>
            <a:ext cx="8637588" cy="557847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50825" y="6597650"/>
            <a:ext cx="5868988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31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stile"/>
                <a:cs typeface="Eurostile"/>
              </a:defRPr>
            </a:lvl1pPr>
          </a:lstStyle>
          <a:p>
            <a:r>
              <a:rPr lang="nb-NO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urostile"/>
                <a:cs typeface="Eurostile"/>
              </a:defRPr>
            </a:lvl1pPr>
            <a:lvl2pPr>
              <a:defRPr>
                <a:latin typeface="Eurostile"/>
                <a:cs typeface="Eurostile"/>
              </a:defRPr>
            </a:lvl2pPr>
            <a:lvl3pPr>
              <a:defRPr>
                <a:latin typeface="Eurostile"/>
                <a:cs typeface="Eurostile"/>
              </a:defRPr>
            </a:lvl3pPr>
            <a:lvl4pPr>
              <a:defRPr>
                <a:latin typeface="Eurostile"/>
                <a:cs typeface="Eurostile"/>
              </a:defRPr>
            </a:lvl4pPr>
            <a:lvl5pPr>
              <a:defRPr>
                <a:latin typeface="Eurostile"/>
                <a:cs typeface="Eurostile"/>
              </a:defRPr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0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989013"/>
            <a:ext cx="8637588" cy="27130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0825" y="3854450"/>
            <a:ext cx="8637588" cy="27130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50825" y="6597650"/>
            <a:ext cx="5868988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12738" y="127000"/>
            <a:ext cx="8797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3600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  <a:endParaRPr lang="en-US" dirty="0"/>
          </a:p>
        </p:txBody>
      </p:sp>
      <p:sp>
        <p:nvSpPr>
          <p:cNvPr id="514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866775"/>
            <a:ext cx="8928992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14059" name="Text Box 11"/>
          <p:cNvSpPr txBox="1">
            <a:spLocks noChangeArrowheads="1"/>
          </p:cNvSpPr>
          <p:nvPr/>
        </p:nvSpPr>
        <p:spPr bwMode="auto">
          <a:xfrm>
            <a:off x="1725613" y="6654800"/>
            <a:ext cx="5113337" cy="2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25200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</a:rPr>
              <a:t>IN2140 – Introduction to operating systems and data communication</a:t>
            </a:r>
          </a:p>
        </p:txBody>
      </p:sp>
      <p:pic>
        <p:nvPicPr>
          <p:cNvPr id="514079" name="Picture 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2163" y="6665913"/>
            <a:ext cx="1966912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4086" name="Picture 38" descr="Picture2"/>
          <p:cNvPicPr>
            <a:picLocks noChangeAspect="1" noChangeArrowheads="1"/>
          </p:cNvPicPr>
          <p:nvPr/>
        </p:nvPicPr>
        <p:blipFill>
          <a:blip r:embed="rId11"/>
          <a:srcRect r="67514"/>
          <a:stretch>
            <a:fillRect/>
          </a:stretch>
        </p:blipFill>
        <p:spPr bwMode="auto">
          <a:xfrm>
            <a:off x="15875" y="6572250"/>
            <a:ext cx="29473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69" name="Rectangle 21"/>
          <p:cNvSpPr>
            <a:spLocks noChangeArrowheads="1"/>
          </p:cNvSpPr>
          <p:nvPr/>
        </p:nvSpPr>
        <p:spPr bwMode="gray">
          <a:xfrm flipV="1">
            <a:off x="311150" y="6588125"/>
            <a:ext cx="8821738" cy="460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514087" name="Text Box 39"/>
          <p:cNvSpPr txBox="1">
            <a:spLocks noChangeArrowheads="1"/>
          </p:cNvSpPr>
          <p:nvPr/>
        </p:nvSpPr>
        <p:spPr bwMode="auto">
          <a:xfrm>
            <a:off x="246063" y="6630988"/>
            <a:ext cx="14922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2520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</a:rPr>
              <a:t>University of Oslo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  <p:sldLayoutId id="2147483686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rostile"/>
          <a:ea typeface="+mj-ea"/>
          <a:cs typeface="Eurostile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120000"/>
        <a:buFont typeface="Wingdings" charset="2"/>
        <a:buChar char="§"/>
        <a:defRPr sz="2800">
          <a:solidFill>
            <a:schemeClr val="tx1"/>
          </a:solidFill>
          <a:latin typeface="Eurostile"/>
          <a:ea typeface="+mn-ea"/>
          <a:cs typeface="Eurostile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Tahoma" charset="0"/>
        <a:buChar char="−"/>
        <a:defRPr sz="2400">
          <a:solidFill>
            <a:schemeClr val="tx1"/>
          </a:solidFill>
          <a:latin typeface="Eurostile"/>
          <a:ea typeface="ＭＳ Ｐゴシック" charset="-128"/>
          <a:cs typeface="Eurostile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Eurostile"/>
          <a:ea typeface="ＭＳ Ｐゴシック" charset="-128"/>
          <a:cs typeface="Eurostile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Wingdings" charset="2"/>
        <a:buChar char="§"/>
        <a:defRPr sz="1900">
          <a:solidFill>
            <a:schemeClr val="tx1"/>
          </a:solidFill>
          <a:latin typeface="Eurostile"/>
          <a:ea typeface="ＭＳ Ｐゴシック" charset="-128"/>
          <a:cs typeface="Eurostile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q"/>
        <a:defRPr>
          <a:solidFill>
            <a:schemeClr val="tx1"/>
          </a:solidFill>
          <a:latin typeface="Eurostile"/>
          <a:ea typeface="ＭＳ Ｐゴシック" charset="-128"/>
          <a:cs typeface="Eurostile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openclipart.org/detail/118021/house-elevation-elevation-mais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.wikipedia.org/wiki/Toru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de/wasserhahn-silhouette-isoliert-309209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commons.wikimedia.org/wiki/File:Blue_Drop.svg" TargetMode="External"/><Relationship Id="rId9" Type="http://schemas.openxmlformats.org/officeDocument/2006/relationships/hyperlink" Target="https://svgsilh.com/de/image/304745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wm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wm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0.wmf"/><Relationship Id="rId5" Type="http://schemas.openxmlformats.org/officeDocument/2006/relationships/image" Target="../media/image32.png"/><Relationship Id="rId10" Type="http://schemas.openxmlformats.org/officeDocument/2006/relationships/image" Target="../media/image29.wmf"/><Relationship Id="rId4" Type="http://schemas.openxmlformats.org/officeDocument/2006/relationships/image" Target="../media/image31.png"/><Relationship Id="rId9" Type="http://schemas.openxmlformats.org/officeDocument/2006/relationships/image" Target="../media/image2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11792/matticonsmodem" TargetMode="External"/><Relationship Id="rId13" Type="http://schemas.openxmlformats.org/officeDocument/2006/relationships/image" Target="../media/image40.php"/><Relationship Id="rId18" Type="http://schemas.openxmlformats.org/officeDocument/2006/relationships/hyperlink" Target="https://medium.com/@allenyllee/%E6%A9%9F%E5%99%A8%E5%AD%B8%E7%BF%92-%E6%B7%B1%E5%BA%A6%E5%AD%B8%E7%BF%92%E5%9C%B0%E5%9C%96-9bbddf0e9eb3" TargetMode="External"/><Relationship Id="rId3" Type="http://schemas.openxmlformats.org/officeDocument/2006/relationships/notesSlide" Target="../notesSlides/notesSlide29.xml"/><Relationship Id="rId21" Type="http://schemas.openxmlformats.org/officeDocument/2006/relationships/image" Target="../media/image44.png"/><Relationship Id="rId7" Type="http://schemas.openxmlformats.org/officeDocument/2006/relationships/image" Target="../media/image36.png"/><Relationship Id="rId12" Type="http://schemas.openxmlformats.org/officeDocument/2006/relationships/hyperlink" Target="https://it.wikipedia.org/wiki/File:Cartoon_cloud.svg" TargetMode="External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6" Type="http://schemas.openxmlformats.org/officeDocument/2006/relationships/hyperlink" Target="http://www.pngall.com/server-png" TargetMode="External"/><Relationship Id="rId20" Type="http://schemas.openxmlformats.org/officeDocument/2006/relationships/hyperlink" Target="https://www.publicdomainpictures.net/view-image.php?image=62615&amp;picture=tv-isolated-background-clipart" TargetMode="External"/><Relationship Id="rId1" Type="http://schemas.openxmlformats.org/officeDocument/2006/relationships/video" Target="https://www.youtube.com/embed/F1a-eMF9xdY?feature=oembed" TargetMode="External"/><Relationship Id="rId6" Type="http://schemas.openxmlformats.org/officeDocument/2006/relationships/hyperlink" Target="https://openclipart.org/detail/118021/house-elevation-elevation-maison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19" Type="http://schemas.openxmlformats.org/officeDocument/2006/relationships/image" Target="../media/image43.jpg"/><Relationship Id="rId4" Type="http://schemas.openxmlformats.org/officeDocument/2006/relationships/image" Target="../media/image35.jpg"/><Relationship Id="rId9" Type="http://schemas.openxmlformats.org/officeDocument/2006/relationships/image" Target="../media/image37.jpg"/><Relationship Id="rId14" Type="http://schemas.openxmlformats.org/officeDocument/2006/relationships/hyperlink" Target="http://www.span3853.julieannward.com/lib/exe/detail.php?id=inicio_del_grupo_cuatro&amp;media=btyooebtl.jpg" TargetMode="External"/><Relationship Id="rId22" Type="http://schemas.openxmlformats.org/officeDocument/2006/relationships/hyperlink" Target="https://youtu.be/F1a-eMF9xdY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jdorganizer.blogspot.ca/2014/03/toolboxes-and-tool-bags-totally-cool.html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201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7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1013"/>
            <a:ext cx="7407275" cy="1462087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Data Communication: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Network structures</a:t>
            </a:r>
          </a:p>
        </p:txBody>
      </p:sp>
      <p:sp>
        <p:nvSpPr>
          <p:cNvPr id="116019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351088"/>
          </a:xfrm>
        </p:spPr>
        <p:txBody>
          <a:bodyPr/>
          <a:lstStyle/>
          <a:p>
            <a:endParaRPr lang="en-US" dirty="0">
              <a:latin typeface="Comic Sans MS" pitchFamily="66" charset="0"/>
            </a:endParaRPr>
          </a:p>
          <a:p>
            <a:fld id="{FEF68755-BF31-2D4A-BF5A-E25D16668FB2}" type="datetime2">
              <a:rPr lang="en-US" smtClean="0">
                <a:latin typeface="Comic Sans MS" pitchFamily="66" charset="0"/>
              </a:rPr>
              <a:pPr/>
              <a:t>Monday, March 8, 2021</a:t>
            </a:fld>
            <a:endParaRPr lang="en-US" dirty="0"/>
          </a:p>
        </p:txBody>
      </p:sp>
      <p:sp>
        <p:nvSpPr>
          <p:cNvPr id="1160199" name="Line 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6" name="Text Box 4"/>
          <p:cNvSpPr txBox="1">
            <a:spLocks noChangeArrowheads="1"/>
          </p:cNvSpPr>
          <p:nvPr/>
        </p:nvSpPr>
        <p:spPr bwMode="auto">
          <a:xfrm>
            <a:off x="684213" y="188913"/>
            <a:ext cx="80016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IN2140: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Introduction to Operating Systems and Data Communication</a:t>
            </a:r>
          </a:p>
        </p:txBody>
      </p:sp>
      <p:sp>
        <p:nvSpPr>
          <p:cNvPr id="1160200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313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9" name="Rectangle 5"/>
          <p:cNvSpPr>
            <a:spLocks noGrp="1" noChangeArrowheads="1"/>
          </p:cNvSpPr>
          <p:nvPr>
            <p:ph idx="1"/>
          </p:nvPr>
        </p:nvSpPr>
        <p:spPr>
          <a:xfrm>
            <a:off x="107504" y="866776"/>
            <a:ext cx="8928992" cy="120657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Point-to-point channels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Docsis</a:t>
            </a:r>
            <a:r>
              <a:rPr lang="en-US" sz="2400" dirty="0"/>
              <a:t> (cable modems)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star topology</a:t>
            </a:r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Structures</a:t>
            </a:r>
          </a:p>
        </p:txBody>
      </p:sp>
      <p:pic>
        <p:nvPicPr>
          <p:cNvPr id="20" name="Picture 19" descr="Clipart - house elevation / élévation maison">
            <a:extLst>
              <a:ext uri="{FF2B5EF4-FFF2-40B4-BE49-F238E27FC236}">
                <a16:creationId xmlns:a16="http://schemas.microsoft.com/office/drawing/2014/main" id="{307FD309-92C0-3F40-9033-ADBB16F26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2738" y="3030256"/>
            <a:ext cx="1466801" cy="1425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ADF74E-959C-D742-B2C9-0DD16E651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53706" y="3648030"/>
            <a:ext cx="218547" cy="311533"/>
          </a:xfrm>
          <a:prstGeom prst="rect">
            <a:avLst/>
          </a:prstGeom>
        </p:spPr>
      </p:pic>
      <p:pic>
        <p:nvPicPr>
          <p:cNvPr id="23" name="Picture 22" descr="Clipart - house elevation / élévation maison">
            <a:extLst>
              <a:ext uri="{FF2B5EF4-FFF2-40B4-BE49-F238E27FC236}">
                <a16:creationId xmlns:a16="http://schemas.microsoft.com/office/drawing/2014/main" id="{16D75084-E8A3-E540-90F0-5D116538E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064" y="4651353"/>
            <a:ext cx="1466801" cy="14251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5D114E-2D7A-6B44-964E-9BAA4BC2A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62032" y="5269128"/>
            <a:ext cx="218547" cy="311533"/>
          </a:xfrm>
          <a:prstGeom prst="rect">
            <a:avLst/>
          </a:prstGeom>
        </p:spPr>
      </p:pic>
      <p:pic>
        <p:nvPicPr>
          <p:cNvPr id="27" name="Picture 26" descr="Clipart - house elevation / élévation maison">
            <a:extLst>
              <a:ext uri="{FF2B5EF4-FFF2-40B4-BE49-F238E27FC236}">
                <a16:creationId xmlns:a16="http://schemas.microsoft.com/office/drawing/2014/main" id="{FE2B483D-68E6-2641-9E8D-03C417C87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7296616" y="3742839"/>
            <a:ext cx="1466801" cy="1425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49C06-7E87-3040-9317-4518E6D36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090" y="4327641"/>
            <a:ext cx="218547" cy="311533"/>
          </a:xfrm>
          <a:prstGeom prst="rect">
            <a:avLst/>
          </a:prstGeom>
        </p:spPr>
      </p:pic>
      <p:pic>
        <p:nvPicPr>
          <p:cNvPr id="29" name="Picture 28" descr="Clipart - house elevation / élévation maison">
            <a:extLst>
              <a:ext uri="{FF2B5EF4-FFF2-40B4-BE49-F238E27FC236}">
                <a16:creationId xmlns:a16="http://schemas.microsoft.com/office/drawing/2014/main" id="{EC415F8F-1E50-4E43-8492-24F2EB177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5265637" y="4651353"/>
            <a:ext cx="1466801" cy="14251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97B48F4-7320-9F44-8466-4DD3FD58D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111" y="5236156"/>
            <a:ext cx="218547" cy="311533"/>
          </a:xfrm>
          <a:prstGeom prst="rect">
            <a:avLst/>
          </a:prstGeom>
        </p:spPr>
      </p:pic>
      <p:sp>
        <p:nvSpPr>
          <p:cNvPr id="32" name="Cube 31">
            <a:extLst>
              <a:ext uri="{FF2B5EF4-FFF2-40B4-BE49-F238E27FC236}">
                <a16:creationId xmlns:a16="http://schemas.microsoft.com/office/drawing/2014/main" id="{EA32F5DF-0C24-9641-815F-337DAC185C72}"/>
              </a:ext>
            </a:extLst>
          </p:cNvPr>
          <p:cNvSpPr/>
          <p:nvPr/>
        </p:nvSpPr>
        <p:spPr bwMode="auto">
          <a:xfrm>
            <a:off x="5048823" y="1213719"/>
            <a:ext cx="3367230" cy="1580683"/>
          </a:xfrm>
          <a:prstGeom prst="cub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AFB5E8-71A5-D741-9652-873658341A91}"/>
              </a:ext>
            </a:extLst>
          </p:cNvPr>
          <p:cNvGrpSpPr/>
          <p:nvPr/>
        </p:nvGrpSpPr>
        <p:grpSpPr>
          <a:xfrm>
            <a:off x="5112982" y="1635246"/>
            <a:ext cx="317958" cy="1152263"/>
            <a:chOff x="5059817" y="1630952"/>
            <a:chExt cx="317958" cy="115226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B6A5961-9BC1-1345-884E-E77D47B1EE24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186158-76B9-8F49-A392-18702E71C56D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C573A3A-D626-5040-8AD1-CAC6215514CB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52DB622-DCA2-B647-92B1-F1E0F983842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5985F95-0A61-E846-9E8D-86CED4EF7A8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802601D-356B-7742-B686-FF8D83E25F9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ECD7BC9-6E5C-494E-9D9E-97B38CFC6AC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AB5CB3A-CC47-0B4B-A9B3-A7020F5E870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EAC7203-C519-2F4E-8B89-8BC047B86AB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A75C83C2-048B-E644-95F9-28CCF45C55A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1D67368-EBC4-754A-BBC8-D3C84BA52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53C03B1-26F7-184A-8B36-FBB02B8C07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48" name="Connector 47">
                <a:extLst>
                  <a:ext uri="{FF2B5EF4-FFF2-40B4-BE49-F238E27FC236}">
                    <a16:creationId xmlns:a16="http://schemas.microsoft.com/office/drawing/2014/main" id="{3BD184C5-5C3B-BE4D-ABA6-C818283E51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54" name="Connector 53">
                <a:extLst>
                  <a:ext uri="{FF2B5EF4-FFF2-40B4-BE49-F238E27FC236}">
                    <a16:creationId xmlns:a16="http://schemas.microsoft.com/office/drawing/2014/main" id="{DB18B963-E15A-B74D-B42B-CD650F99768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C80677B-68CC-1148-BCE6-1E939BCE90F1}"/>
              </a:ext>
            </a:extLst>
          </p:cNvPr>
          <p:cNvGrpSpPr/>
          <p:nvPr/>
        </p:nvGrpSpPr>
        <p:grpSpPr>
          <a:xfrm>
            <a:off x="5429059" y="1635246"/>
            <a:ext cx="317958" cy="1152263"/>
            <a:chOff x="5059817" y="1630952"/>
            <a:chExt cx="317958" cy="115226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A57F2EE-EDEE-1D42-945A-4059A77A61AA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2056BF7-52AA-BE4C-A0A8-9C610B8F823A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B84B76F-37E7-5D4A-BA89-9AAFA4EDA9B9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F9D9E29-0768-5241-B8B6-6E09FDCD56A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02ACEF7D-532A-C349-BEA3-AD7BDCFAB3A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EA1C862-E349-3F49-986E-D17386928B7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B63416F2-2D77-B548-B748-1B99D3DC395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5DD61C8F-C0D0-7B4A-80F3-87E1B7EFC89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963ACE03-A6B3-6D40-BF4F-628DF7F8974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42A0AF75-8B05-F14C-BD0B-16083D1A1E0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C265A7F-71EE-C641-92A8-14E8D33C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AC39E6A-322C-424F-84B1-A06AFDE18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76" name="Connector 75">
                <a:extLst>
                  <a:ext uri="{FF2B5EF4-FFF2-40B4-BE49-F238E27FC236}">
                    <a16:creationId xmlns:a16="http://schemas.microsoft.com/office/drawing/2014/main" id="{88EF6620-58E1-1C49-944A-F63FE9F6D4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77" name="Connector 76">
                <a:extLst>
                  <a:ext uri="{FF2B5EF4-FFF2-40B4-BE49-F238E27FC236}">
                    <a16:creationId xmlns:a16="http://schemas.microsoft.com/office/drawing/2014/main" id="{FDDD5855-E763-B044-9A53-9F78F5EE31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AA616C8-7178-614B-B435-3ECA68B1AFA2}"/>
              </a:ext>
            </a:extLst>
          </p:cNvPr>
          <p:cNvGrpSpPr/>
          <p:nvPr/>
        </p:nvGrpSpPr>
        <p:grpSpPr>
          <a:xfrm>
            <a:off x="6377290" y="1635246"/>
            <a:ext cx="317958" cy="1152263"/>
            <a:chOff x="5059817" y="1630952"/>
            <a:chExt cx="317958" cy="115226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DBD2F21-9135-7944-82C8-9AD1557ABD63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E81AE29-E5B7-1D46-8A3D-AFE6383AEF6B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42B7310B-CA70-1D4D-B52A-770879AC2D5B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65B9399-962C-234C-A23A-C2327485B88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7CA6B47-2967-5846-A759-B665CB23BD2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2F72EA5-2B3B-AD4D-B489-7444F42CDBC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1B640364-B26B-1049-A127-407646113D3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97A8D3AE-6FF8-9744-8089-F2483E0EF95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1DC1074C-1371-5E4F-8981-1F6FFED680B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D15ADD12-272C-994F-98C1-9987ADEDFA7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A6B40E0-0E5C-6D4D-B015-C56AD0FA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D64F9E5-465B-6342-8F3B-322D874C7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91" name="Connector 90">
                <a:extLst>
                  <a:ext uri="{FF2B5EF4-FFF2-40B4-BE49-F238E27FC236}">
                    <a16:creationId xmlns:a16="http://schemas.microsoft.com/office/drawing/2014/main" id="{C3C58EE8-89E3-D045-9701-0B819542EDB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92" name="Connector 91">
                <a:extLst>
                  <a:ext uri="{FF2B5EF4-FFF2-40B4-BE49-F238E27FC236}">
                    <a16:creationId xmlns:a16="http://schemas.microsoft.com/office/drawing/2014/main" id="{F83A31E4-04D6-3D4C-8C37-A7E0CF4EFE0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70AFFB6-1E8F-5C47-9A64-D5DD1FBC9598}"/>
              </a:ext>
            </a:extLst>
          </p:cNvPr>
          <p:cNvGrpSpPr/>
          <p:nvPr/>
        </p:nvGrpSpPr>
        <p:grpSpPr>
          <a:xfrm>
            <a:off x="6693367" y="1635246"/>
            <a:ext cx="317958" cy="1152263"/>
            <a:chOff x="5059817" y="1630952"/>
            <a:chExt cx="317958" cy="115226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0E999BC-10BA-9840-BFBA-F9A4690E87A5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736B9B6-39F7-FE42-A30A-56C804F62707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74353E97-A5CF-1A4B-8D58-985C9002DB14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E673461-670E-B846-8E71-77747C4A91F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72C94F10-A2BB-D54D-BFB3-1949C85278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F32A40C8-1043-614D-9DD6-699DA884817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850C921-8F53-F74E-9547-DFE2375F8DC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5531360-EC3B-334B-AEC8-3D3003EFBB7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EA7DC43-6A10-BD44-A4AD-9F785A34B85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2BFDC2A-D828-6840-BB44-8E27E6762E5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D9899103-57CF-4F4F-8DCB-F5A83BD01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23018FE-0E03-F841-9595-D64197732F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106" name="Connector 105">
                <a:extLst>
                  <a:ext uri="{FF2B5EF4-FFF2-40B4-BE49-F238E27FC236}">
                    <a16:creationId xmlns:a16="http://schemas.microsoft.com/office/drawing/2014/main" id="{AC90E743-7DB1-874F-B5B2-FD62396995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07" name="Connector 106">
                <a:extLst>
                  <a:ext uri="{FF2B5EF4-FFF2-40B4-BE49-F238E27FC236}">
                    <a16:creationId xmlns:a16="http://schemas.microsoft.com/office/drawing/2014/main" id="{93094E10-D664-D24B-96B2-DE332F8F5B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8C4BC2A-89F0-0B43-87EB-BF64279537D5}"/>
              </a:ext>
            </a:extLst>
          </p:cNvPr>
          <p:cNvGrpSpPr/>
          <p:nvPr/>
        </p:nvGrpSpPr>
        <p:grpSpPr>
          <a:xfrm>
            <a:off x="7009443" y="1635246"/>
            <a:ext cx="317958" cy="1152263"/>
            <a:chOff x="5059817" y="1630952"/>
            <a:chExt cx="317958" cy="1152263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93F8753-D9E7-5648-B1B1-D62867032D76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1BE54-1921-8F44-A30F-29F0A9C80EBD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36722A1-2C86-9147-A45E-B95ACC37FE5F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9CC0D279-D438-2B48-9E2E-D6A9274586D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7A2FD472-DBE4-3047-9E02-444929E52F8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DF6FEEBE-4CB5-6D49-8762-AC474E5BBF2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F35F7CDB-7EB5-1E4C-88C8-5B34A65934B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B80BAA1-9CAA-314D-85DE-CBF7F495301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FE703D1A-3B85-DF4F-AC32-2A936A6B9ED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08491CCD-1393-6845-9F6B-923753875C0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ECAFE5A-DBCA-BB45-ADEB-721F330C2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360B7D8-CB0B-6C44-94F4-C43697F1DF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121" name="Connector 120">
                <a:extLst>
                  <a:ext uri="{FF2B5EF4-FFF2-40B4-BE49-F238E27FC236}">
                    <a16:creationId xmlns:a16="http://schemas.microsoft.com/office/drawing/2014/main" id="{153A2F9C-1455-EC45-890C-34E32D23AE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22" name="Connector 121">
                <a:extLst>
                  <a:ext uri="{FF2B5EF4-FFF2-40B4-BE49-F238E27FC236}">
                    <a16:creationId xmlns:a16="http://schemas.microsoft.com/office/drawing/2014/main" id="{FDE0DBE1-78FB-F841-899C-5A2F68086F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151B5023-0BF0-1A4B-863A-14E4367006A3}"/>
              </a:ext>
            </a:extLst>
          </p:cNvPr>
          <p:cNvGrpSpPr/>
          <p:nvPr/>
        </p:nvGrpSpPr>
        <p:grpSpPr>
          <a:xfrm>
            <a:off x="7325520" y="1635246"/>
            <a:ext cx="317958" cy="1152263"/>
            <a:chOff x="5059817" y="1630952"/>
            <a:chExt cx="317958" cy="1152263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B774D44-A0A7-5547-A8C1-2DAB9DB6D70D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69C03C3-BF67-C54F-90B8-CFC1C6C5FD96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E537DEB0-8DF9-C649-8F69-5A9BED8E0BE4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EB1DCEF-329E-DF4D-984C-30399784B15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D43FA83-292D-704D-995E-F4113F8F10E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D71CDBA8-D825-AC43-9D15-06E2224031A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3ED0A9D3-3889-A34D-9D69-6A8C3FB9828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6DA1C082-ADB1-6046-BAE1-D7E69022BE6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B8EBFC3C-3328-6740-81BD-02AA45F7CBC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1B389543-6CE2-E94A-921C-0EB0B716087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910E701C-7A81-B240-B10F-A3BB70D1B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0B127C46-20CE-0648-919F-6337415FAC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136" name="Connector 135">
                <a:extLst>
                  <a:ext uri="{FF2B5EF4-FFF2-40B4-BE49-F238E27FC236}">
                    <a16:creationId xmlns:a16="http://schemas.microsoft.com/office/drawing/2014/main" id="{CFA17F35-EB44-A346-AE61-8C7C6D701E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37" name="Connector 136">
                <a:extLst>
                  <a:ext uri="{FF2B5EF4-FFF2-40B4-BE49-F238E27FC236}">
                    <a16:creationId xmlns:a16="http://schemas.microsoft.com/office/drawing/2014/main" id="{2EB19640-ACC5-A048-8CC7-CDEFB571D9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4B3578F-2528-3C41-8B2B-FACC8010D8E6}"/>
              </a:ext>
            </a:extLst>
          </p:cNvPr>
          <p:cNvGrpSpPr/>
          <p:nvPr/>
        </p:nvGrpSpPr>
        <p:grpSpPr>
          <a:xfrm>
            <a:off x="7641594" y="1635246"/>
            <a:ext cx="317958" cy="1152263"/>
            <a:chOff x="5059817" y="1630952"/>
            <a:chExt cx="317958" cy="1152263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50B12911-455A-E644-B03E-B76E21A58572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9E5A977-A0F4-DB47-944C-E078DA3F14FE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609F4673-962E-6642-A926-4772EF155C6E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B146C33A-BFD4-2441-A793-0D8D0C8FE27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04ED726F-F959-2945-9A8B-A6B35FDAB0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663FA125-39AB-7D40-9852-0872A017E48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E84B0369-2CFE-3248-8C97-95A5B23151D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00C2165-917E-BB44-9277-91DE0943095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5550A0DD-020B-4B4C-AF29-141D2757D86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84F7B31F-3B72-5245-9CF5-F71B9F040DE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8F22DED1-F7E3-6E4F-8B9C-6C35802B5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EA885A46-0835-254A-99D3-2002706892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151" name="Connector 150">
                <a:extLst>
                  <a:ext uri="{FF2B5EF4-FFF2-40B4-BE49-F238E27FC236}">
                    <a16:creationId xmlns:a16="http://schemas.microsoft.com/office/drawing/2014/main" id="{B22CAAE5-4CA5-9049-9563-F941FE0077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52" name="Connector 151">
                <a:extLst>
                  <a:ext uri="{FF2B5EF4-FFF2-40B4-BE49-F238E27FC236}">
                    <a16:creationId xmlns:a16="http://schemas.microsoft.com/office/drawing/2014/main" id="{7C3517FE-F6E8-354D-9DD5-9306F98856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315BE435-2797-3C41-9F84-7C31DF44E416}"/>
              </a:ext>
            </a:extLst>
          </p:cNvPr>
          <p:cNvGrpSpPr/>
          <p:nvPr/>
        </p:nvGrpSpPr>
        <p:grpSpPr>
          <a:xfrm>
            <a:off x="5745136" y="1635246"/>
            <a:ext cx="317958" cy="1152263"/>
            <a:chOff x="5059817" y="1630952"/>
            <a:chExt cx="317958" cy="1152263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4EB1F41-5745-5B43-9280-BD35D16E30CB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3C967B2D-7C38-1B46-BB87-B7C5D2E21368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D1FD73D7-D214-3247-B152-17B02EB0D477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53420A7F-BF43-7E4F-9818-C609F0E63E4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82EAEBF1-6F78-524D-A99E-B270EFB0F65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F47D3A48-4FC9-C347-98F9-C25FDD1E155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819EB2FC-EDA9-3949-AF8E-2BC626FDF14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59348C0-235E-4442-8DE0-9B9712760B1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870CA3EB-2459-734A-8428-DBD8500FE70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8E8C25EA-4CE3-1746-8A8E-845B0D4366F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F62ECC5D-47E8-E241-9EF4-D431149E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0351182-9E53-AE4E-90EC-7A2B2EDE11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167" name="Connector 166">
                <a:extLst>
                  <a:ext uri="{FF2B5EF4-FFF2-40B4-BE49-F238E27FC236}">
                    <a16:creationId xmlns:a16="http://schemas.microsoft.com/office/drawing/2014/main" id="{6BFADD2A-4072-8B45-9129-3B458845390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68" name="Connector 167">
                <a:extLst>
                  <a:ext uri="{FF2B5EF4-FFF2-40B4-BE49-F238E27FC236}">
                    <a16:creationId xmlns:a16="http://schemas.microsoft.com/office/drawing/2014/main" id="{24F0A841-A55B-2E4D-9B19-D21897DADF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120846E-7665-AD43-BC7D-963267BD0D12}"/>
              </a:ext>
            </a:extLst>
          </p:cNvPr>
          <p:cNvGrpSpPr/>
          <p:nvPr/>
        </p:nvGrpSpPr>
        <p:grpSpPr>
          <a:xfrm>
            <a:off x="6061213" y="1635246"/>
            <a:ext cx="317958" cy="1152263"/>
            <a:chOff x="5059817" y="1630952"/>
            <a:chExt cx="317958" cy="1152263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3DC5C9C-2E02-8E4D-80F2-BD0D1DC2C371}"/>
                </a:ext>
              </a:extLst>
            </p:cNvPr>
            <p:cNvGrpSpPr/>
            <p:nvPr/>
          </p:nvGrpSpPr>
          <p:grpSpPr>
            <a:xfrm>
              <a:off x="5087614" y="1630952"/>
              <a:ext cx="265814" cy="1152263"/>
              <a:chOff x="5065389" y="1631506"/>
              <a:chExt cx="265814" cy="1152263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143F3F6-0A22-8E47-B627-A279C06C487E}"/>
                  </a:ext>
                </a:extLst>
              </p:cNvPr>
              <p:cNvSpPr/>
              <p:nvPr/>
            </p:nvSpPr>
            <p:spPr bwMode="auto">
              <a:xfrm>
                <a:off x="5065389" y="1631506"/>
                <a:ext cx="265814" cy="11522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5AA3D813-3C3E-5F46-AEF2-92AE4F8C4DFB}"/>
                  </a:ext>
                </a:extLst>
              </p:cNvPr>
              <p:cNvGrpSpPr/>
              <p:nvPr/>
            </p:nvGrpSpPr>
            <p:grpSpPr>
              <a:xfrm>
                <a:off x="5090506" y="1687697"/>
                <a:ext cx="215580" cy="390969"/>
                <a:chOff x="4418855" y="1631506"/>
                <a:chExt cx="215580" cy="390969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81176C8D-2BB6-DB4C-BB28-122F99A5202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1885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BF0EB384-B3E5-7045-BAFD-103C3937FC2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5421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248013BB-E2B3-094F-822F-C8697671147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489565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BE5B2581-03B5-2C4C-B9C4-E1D8A7CED9A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24920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6EB4A397-D2D3-254A-BB43-D50FE87FA8E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60274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A56C44F7-FC25-0A40-A909-DE175E60FA8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595628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0ED909B8-45DA-F74E-8AF4-01AC9894D0A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30982" y="1631506"/>
                  <a:ext cx="3453" cy="39096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6C3A0D2-19C6-0245-8865-8918593D0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9817" y="2190311"/>
              <a:ext cx="317958" cy="317958"/>
            </a:xfrm>
            <a:prstGeom prst="rect">
              <a:avLst/>
            </a:prstGeom>
          </p:spPr>
        </p:pic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DA9797DA-6666-CB4B-B6B6-A138D6BED6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8796" y="2584473"/>
              <a:ext cx="180000" cy="73015"/>
              <a:chOff x="4267954" y="2414482"/>
              <a:chExt cx="443746" cy="180000"/>
            </a:xfrm>
          </p:grpSpPr>
          <p:sp>
            <p:nvSpPr>
              <p:cNvPr id="182" name="Connector 181">
                <a:extLst>
                  <a:ext uri="{FF2B5EF4-FFF2-40B4-BE49-F238E27FC236}">
                    <a16:creationId xmlns:a16="http://schemas.microsoft.com/office/drawing/2014/main" id="{0A48A590-C8C2-0A41-8A82-56F75C96BE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67954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FFC000"/>
                  </a:gs>
                  <a:gs pos="70000">
                    <a:srgbClr val="FF0000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83" name="Connector 182">
                <a:extLst>
                  <a:ext uri="{FF2B5EF4-FFF2-40B4-BE49-F238E27FC236}">
                    <a16:creationId xmlns:a16="http://schemas.microsoft.com/office/drawing/2014/main" id="{6270B03E-0804-7344-BC73-52E23DE48C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31700" y="2414482"/>
                <a:ext cx="180000" cy="18000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04CB02"/>
                  </a:gs>
                  <a:gs pos="69000">
                    <a:schemeClr val="accent1">
                      <a:lumMod val="50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B870B521-A93A-C747-9254-930E005FBFA6}"/>
              </a:ext>
            </a:extLst>
          </p:cNvPr>
          <p:cNvSpPr/>
          <p:nvPr/>
        </p:nvSpPr>
        <p:spPr bwMode="auto">
          <a:xfrm>
            <a:off x="1562986" y="2392326"/>
            <a:ext cx="3646967" cy="1481120"/>
          </a:xfrm>
          <a:custGeom>
            <a:avLst/>
            <a:gdLst>
              <a:gd name="connsiteX0" fmla="*/ 3646967 w 3646967"/>
              <a:gd name="connsiteY0" fmla="*/ 0 h 1481120"/>
              <a:gd name="connsiteX1" fmla="*/ 1967023 w 3646967"/>
              <a:gd name="connsiteY1" fmla="*/ 1318437 h 1481120"/>
              <a:gd name="connsiteX2" fmla="*/ 0 w 3646967"/>
              <a:gd name="connsiteY2" fmla="*/ 1414130 h 14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6967" h="1481120">
                <a:moveTo>
                  <a:pt x="3646967" y="0"/>
                </a:moveTo>
                <a:cubicBezTo>
                  <a:pt x="3110909" y="541374"/>
                  <a:pt x="2574851" y="1082749"/>
                  <a:pt x="1967023" y="1318437"/>
                </a:cubicBezTo>
                <a:cubicBezTo>
                  <a:pt x="1359195" y="1554125"/>
                  <a:pt x="679597" y="1484127"/>
                  <a:pt x="0" y="1414130"/>
                </a:cubicBezTo>
              </a:path>
            </a:pathLst>
          </a:cu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E661134D-951B-894C-BB5A-705767A11173}"/>
              </a:ext>
            </a:extLst>
          </p:cNvPr>
          <p:cNvSpPr/>
          <p:nvPr/>
        </p:nvSpPr>
        <p:spPr bwMode="auto">
          <a:xfrm>
            <a:off x="2785730" y="2392326"/>
            <a:ext cx="2743200" cy="3644335"/>
          </a:xfrm>
          <a:custGeom>
            <a:avLst/>
            <a:gdLst>
              <a:gd name="connsiteX0" fmla="*/ 2743200 w 2743200"/>
              <a:gd name="connsiteY0" fmla="*/ 0 h 3644335"/>
              <a:gd name="connsiteX1" fmla="*/ 2519917 w 2743200"/>
              <a:gd name="connsiteY1" fmla="*/ 159488 h 3644335"/>
              <a:gd name="connsiteX2" fmla="*/ 2275368 w 2743200"/>
              <a:gd name="connsiteY2" fmla="*/ 361507 h 3644335"/>
              <a:gd name="connsiteX3" fmla="*/ 1212112 w 2743200"/>
              <a:gd name="connsiteY3" fmla="*/ 3455581 h 3644335"/>
              <a:gd name="connsiteX4" fmla="*/ 0 w 2743200"/>
              <a:gd name="connsiteY4" fmla="*/ 3040911 h 3644335"/>
              <a:gd name="connsiteX0" fmla="*/ 2743200 w 2743200"/>
              <a:gd name="connsiteY0" fmla="*/ 8007 h 3652342"/>
              <a:gd name="connsiteX1" fmla="*/ 2275368 w 2743200"/>
              <a:gd name="connsiteY1" fmla="*/ 369514 h 3652342"/>
              <a:gd name="connsiteX2" fmla="*/ 1212112 w 2743200"/>
              <a:gd name="connsiteY2" fmla="*/ 3463588 h 3652342"/>
              <a:gd name="connsiteX3" fmla="*/ 0 w 2743200"/>
              <a:gd name="connsiteY3" fmla="*/ 3048918 h 3652342"/>
              <a:gd name="connsiteX0" fmla="*/ 2743200 w 2743200"/>
              <a:gd name="connsiteY0" fmla="*/ 0 h 3644335"/>
              <a:gd name="connsiteX1" fmla="*/ 2275368 w 2743200"/>
              <a:gd name="connsiteY1" fmla="*/ 361507 h 3644335"/>
              <a:gd name="connsiteX2" fmla="*/ 1212112 w 2743200"/>
              <a:gd name="connsiteY2" fmla="*/ 3455581 h 3644335"/>
              <a:gd name="connsiteX3" fmla="*/ 0 w 2743200"/>
              <a:gd name="connsiteY3" fmla="*/ 3040911 h 364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3644335">
                <a:moveTo>
                  <a:pt x="2743200" y="0"/>
                </a:moveTo>
                <a:cubicBezTo>
                  <a:pt x="2645735" y="75314"/>
                  <a:pt x="2775098" y="-23037"/>
                  <a:pt x="2275368" y="361507"/>
                </a:cubicBezTo>
                <a:cubicBezTo>
                  <a:pt x="1775638" y="746051"/>
                  <a:pt x="1591340" y="3009014"/>
                  <a:pt x="1212112" y="3455581"/>
                </a:cubicBezTo>
                <a:cubicBezTo>
                  <a:pt x="832884" y="3902148"/>
                  <a:pt x="416442" y="3471529"/>
                  <a:pt x="0" y="3040911"/>
                </a:cubicBezTo>
              </a:path>
            </a:pathLst>
          </a:cu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DCADB798-5C0A-274F-B97A-83F7A56FA815}"/>
              </a:ext>
            </a:extLst>
          </p:cNvPr>
          <p:cNvSpPr/>
          <p:nvPr/>
        </p:nvSpPr>
        <p:spPr bwMode="auto">
          <a:xfrm>
            <a:off x="4725010" y="2413591"/>
            <a:ext cx="1080367" cy="3437435"/>
          </a:xfrm>
          <a:custGeom>
            <a:avLst/>
            <a:gdLst>
              <a:gd name="connsiteX0" fmla="*/ 1083157 w 1083157"/>
              <a:gd name="connsiteY0" fmla="*/ 0 h 3490557"/>
              <a:gd name="connsiteX1" fmla="*/ 360143 w 1083157"/>
              <a:gd name="connsiteY1" fmla="*/ 574158 h 3490557"/>
              <a:gd name="connsiteX2" fmla="*/ 9268 w 1083157"/>
              <a:gd name="connsiteY2" fmla="*/ 3317358 h 3490557"/>
              <a:gd name="connsiteX3" fmla="*/ 711017 w 1083157"/>
              <a:gd name="connsiteY3" fmla="*/ 2977116 h 3490557"/>
              <a:gd name="connsiteX0" fmla="*/ 1083157 w 1083157"/>
              <a:gd name="connsiteY0" fmla="*/ 0 h 3490557"/>
              <a:gd name="connsiteX1" fmla="*/ 360143 w 1083157"/>
              <a:gd name="connsiteY1" fmla="*/ 574158 h 3490557"/>
              <a:gd name="connsiteX2" fmla="*/ 9268 w 1083157"/>
              <a:gd name="connsiteY2" fmla="*/ 3317358 h 3490557"/>
              <a:gd name="connsiteX3" fmla="*/ 711017 w 1083157"/>
              <a:gd name="connsiteY3" fmla="*/ 2977116 h 3490557"/>
              <a:gd name="connsiteX0" fmla="*/ 1080367 w 1080367"/>
              <a:gd name="connsiteY0" fmla="*/ 0 h 3468623"/>
              <a:gd name="connsiteX1" fmla="*/ 399884 w 1080367"/>
              <a:gd name="connsiteY1" fmla="*/ 871870 h 3468623"/>
              <a:gd name="connsiteX2" fmla="*/ 6478 w 1080367"/>
              <a:gd name="connsiteY2" fmla="*/ 3317358 h 3468623"/>
              <a:gd name="connsiteX3" fmla="*/ 708227 w 1080367"/>
              <a:gd name="connsiteY3" fmla="*/ 2977116 h 3468623"/>
              <a:gd name="connsiteX0" fmla="*/ 1080367 w 1080367"/>
              <a:gd name="connsiteY0" fmla="*/ 0 h 3437435"/>
              <a:gd name="connsiteX1" fmla="*/ 399884 w 1080367"/>
              <a:gd name="connsiteY1" fmla="*/ 871870 h 3437435"/>
              <a:gd name="connsiteX2" fmla="*/ 6478 w 1080367"/>
              <a:gd name="connsiteY2" fmla="*/ 3317358 h 3437435"/>
              <a:gd name="connsiteX3" fmla="*/ 708227 w 1080367"/>
              <a:gd name="connsiteY3" fmla="*/ 2977116 h 343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367" h="3437435">
                <a:moveTo>
                  <a:pt x="1080367" y="0"/>
                </a:moveTo>
                <a:cubicBezTo>
                  <a:pt x="818983" y="159488"/>
                  <a:pt x="578865" y="318977"/>
                  <a:pt x="399884" y="871870"/>
                </a:cubicBezTo>
                <a:cubicBezTo>
                  <a:pt x="220902" y="1424763"/>
                  <a:pt x="-44913" y="2966484"/>
                  <a:pt x="6478" y="3317358"/>
                </a:cubicBezTo>
                <a:cubicBezTo>
                  <a:pt x="57869" y="3668232"/>
                  <a:pt x="322797" y="3156097"/>
                  <a:pt x="708227" y="2977116"/>
                </a:cubicBezTo>
              </a:path>
            </a:pathLst>
          </a:cu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8" name="Freeform 207">
            <a:extLst>
              <a:ext uri="{FF2B5EF4-FFF2-40B4-BE49-F238E27FC236}">
                <a16:creationId xmlns:a16="http://schemas.microsoft.com/office/drawing/2014/main" id="{F3E80EE1-79A4-154C-95FD-442A5A25B9FE}"/>
              </a:ext>
            </a:extLst>
          </p:cNvPr>
          <p:cNvSpPr/>
          <p:nvPr/>
        </p:nvSpPr>
        <p:spPr bwMode="auto">
          <a:xfrm>
            <a:off x="5730936" y="2402958"/>
            <a:ext cx="1754386" cy="2462026"/>
          </a:xfrm>
          <a:custGeom>
            <a:avLst/>
            <a:gdLst>
              <a:gd name="connsiteX0" fmla="*/ 457210 w 1807545"/>
              <a:gd name="connsiteY0" fmla="*/ 0 h 2633098"/>
              <a:gd name="connsiteX1" fmla="*/ 10 w 1807545"/>
              <a:gd name="connsiteY1" fmla="*/ 308344 h 2633098"/>
              <a:gd name="connsiteX2" fmla="*/ 467843 w 1807545"/>
              <a:gd name="connsiteY2" fmla="*/ 1733107 h 2633098"/>
              <a:gd name="connsiteX3" fmla="*/ 1318447 w 1807545"/>
              <a:gd name="connsiteY3" fmla="*/ 2626242 h 2633098"/>
              <a:gd name="connsiteX4" fmla="*/ 1807545 w 1807545"/>
              <a:gd name="connsiteY4" fmla="*/ 2073349 h 2633098"/>
              <a:gd name="connsiteX0" fmla="*/ 404051 w 1754386"/>
              <a:gd name="connsiteY0" fmla="*/ 0 h 2633098"/>
              <a:gd name="connsiteX1" fmla="*/ 14 w 1754386"/>
              <a:gd name="connsiteY1" fmla="*/ 818707 h 2633098"/>
              <a:gd name="connsiteX2" fmla="*/ 414684 w 1754386"/>
              <a:gd name="connsiteY2" fmla="*/ 1733107 h 2633098"/>
              <a:gd name="connsiteX3" fmla="*/ 1265288 w 1754386"/>
              <a:gd name="connsiteY3" fmla="*/ 2626242 h 2633098"/>
              <a:gd name="connsiteX4" fmla="*/ 1754386 w 1754386"/>
              <a:gd name="connsiteY4" fmla="*/ 2073349 h 2633098"/>
              <a:gd name="connsiteX0" fmla="*/ 404051 w 1754386"/>
              <a:gd name="connsiteY0" fmla="*/ 0 h 2633098"/>
              <a:gd name="connsiteX1" fmla="*/ 14 w 1754386"/>
              <a:gd name="connsiteY1" fmla="*/ 818707 h 2633098"/>
              <a:gd name="connsiteX2" fmla="*/ 414684 w 1754386"/>
              <a:gd name="connsiteY2" fmla="*/ 1733107 h 2633098"/>
              <a:gd name="connsiteX3" fmla="*/ 1265288 w 1754386"/>
              <a:gd name="connsiteY3" fmla="*/ 2626242 h 2633098"/>
              <a:gd name="connsiteX4" fmla="*/ 1754386 w 1754386"/>
              <a:gd name="connsiteY4" fmla="*/ 2073349 h 2633098"/>
              <a:gd name="connsiteX0" fmla="*/ 404051 w 1754386"/>
              <a:gd name="connsiteY0" fmla="*/ 0 h 2468792"/>
              <a:gd name="connsiteX1" fmla="*/ 14 w 1754386"/>
              <a:gd name="connsiteY1" fmla="*/ 818707 h 2468792"/>
              <a:gd name="connsiteX2" fmla="*/ 414684 w 1754386"/>
              <a:gd name="connsiteY2" fmla="*/ 1733107 h 2468792"/>
              <a:gd name="connsiteX3" fmla="*/ 1052637 w 1754386"/>
              <a:gd name="connsiteY3" fmla="*/ 2456121 h 2468792"/>
              <a:gd name="connsiteX4" fmla="*/ 1754386 w 1754386"/>
              <a:gd name="connsiteY4" fmla="*/ 2073349 h 2468792"/>
              <a:gd name="connsiteX0" fmla="*/ 404051 w 1754386"/>
              <a:gd name="connsiteY0" fmla="*/ 0 h 2462026"/>
              <a:gd name="connsiteX1" fmla="*/ 14 w 1754386"/>
              <a:gd name="connsiteY1" fmla="*/ 818707 h 2462026"/>
              <a:gd name="connsiteX2" fmla="*/ 414684 w 1754386"/>
              <a:gd name="connsiteY2" fmla="*/ 1733107 h 2462026"/>
              <a:gd name="connsiteX3" fmla="*/ 1052637 w 1754386"/>
              <a:gd name="connsiteY3" fmla="*/ 2456121 h 2462026"/>
              <a:gd name="connsiteX4" fmla="*/ 1754386 w 1754386"/>
              <a:gd name="connsiteY4" fmla="*/ 2073349 h 24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386" h="2462026">
                <a:moveTo>
                  <a:pt x="404051" y="0"/>
                </a:moveTo>
                <a:cubicBezTo>
                  <a:pt x="174565" y="147969"/>
                  <a:pt x="-1758" y="529856"/>
                  <a:pt x="14" y="818707"/>
                </a:cubicBezTo>
                <a:cubicBezTo>
                  <a:pt x="1786" y="1107558"/>
                  <a:pt x="239247" y="1460205"/>
                  <a:pt x="414684" y="1733107"/>
                </a:cubicBezTo>
                <a:cubicBezTo>
                  <a:pt x="590121" y="2006009"/>
                  <a:pt x="829354" y="2399414"/>
                  <a:pt x="1052637" y="2456121"/>
                </a:cubicBezTo>
                <a:cubicBezTo>
                  <a:pt x="1275920" y="2512828"/>
                  <a:pt x="1515152" y="2144232"/>
                  <a:pt x="1754386" y="2073349"/>
                </a:cubicBezTo>
              </a:path>
            </a:pathLst>
          </a:cu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5FE80F68-8F89-FF4A-8302-9F49672F3202}"/>
              </a:ext>
            </a:extLst>
          </p:cNvPr>
          <p:cNvGrpSpPr/>
          <p:nvPr/>
        </p:nvGrpSpPr>
        <p:grpSpPr>
          <a:xfrm>
            <a:off x="2497376" y="1654808"/>
            <a:ext cx="1537896" cy="1492378"/>
            <a:chOff x="2562032" y="1537878"/>
            <a:chExt cx="1537896" cy="1492378"/>
          </a:xfrm>
        </p:grpSpPr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5677974-5855-4048-ADF6-516EE4E3BAE9}"/>
                </a:ext>
              </a:extLst>
            </p:cNvPr>
            <p:cNvSpPr/>
            <p:nvPr/>
          </p:nvSpPr>
          <p:spPr bwMode="auto">
            <a:xfrm>
              <a:off x="2562032" y="1537878"/>
              <a:ext cx="1537896" cy="149237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3EA8022-4536-0C4F-B1BA-2EE82560FEB4}"/>
                </a:ext>
              </a:extLst>
            </p:cNvPr>
            <p:cNvGrpSpPr/>
            <p:nvPr/>
          </p:nvGrpSpPr>
          <p:grpSpPr>
            <a:xfrm>
              <a:off x="2784700" y="1744067"/>
              <a:ext cx="1092560" cy="1080000"/>
              <a:chOff x="2709637" y="1693132"/>
              <a:chExt cx="1092560" cy="1080000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190B7A63-7944-BD43-B55B-E4782AC0CAEE}"/>
                  </a:ext>
                </a:extLst>
              </p:cNvPr>
              <p:cNvGrpSpPr/>
              <p:nvPr/>
            </p:nvGrpSpPr>
            <p:grpSpPr>
              <a:xfrm>
                <a:off x="2709637" y="1693132"/>
                <a:ext cx="1092560" cy="1080000"/>
                <a:chOff x="1442369" y="1614630"/>
                <a:chExt cx="3237618" cy="3200169"/>
              </a:xfrm>
              <a:solidFill>
                <a:schemeClr val="bg1"/>
              </a:solidFill>
            </p:grpSpPr>
            <p:sp>
              <p:nvSpPr>
                <p:cNvPr id="210" name="Connector 209">
                  <a:extLst>
                    <a:ext uri="{FF2B5EF4-FFF2-40B4-BE49-F238E27FC236}">
                      <a16:creationId xmlns:a16="http://schemas.microsoft.com/office/drawing/2014/main" id="{16AEB546-17B7-8B49-924E-A270A6514F37}"/>
                    </a:ext>
                  </a:extLst>
                </p:cNvPr>
                <p:cNvSpPr/>
                <p:nvPr/>
              </p:nvSpPr>
              <p:spPr bwMode="auto">
                <a:xfrm>
                  <a:off x="2881423" y="3030256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14" name="Connector 213">
                  <a:extLst>
                    <a:ext uri="{FF2B5EF4-FFF2-40B4-BE49-F238E27FC236}">
                      <a16:creationId xmlns:a16="http://schemas.microsoft.com/office/drawing/2014/main" id="{E772069E-F05D-B249-A169-6D68190E4CE4}"/>
                    </a:ext>
                  </a:extLst>
                </p:cNvPr>
                <p:cNvSpPr/>
                <p:nvPr/>
              </p:nvSpPr>
              <p:spPr bwMode="auto">
                <a:xfrm>
                  <a:off x="4318480" y="3026784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15" name="Connector 214">
                  <a:extLst>
                    <a:ext uri="{FF2B5EF4-FFF2-40B4-BE49-F238E27FC236}">
                      <a16:creationId xmlns:a16="http://schemas.microsoft.com/office/drawing/2014/main" id="{5321D1B8-BF14-344D-81F3-249A33620AF5}"/>
                    </a:ext>
                  </a:extLst>
                </p:cNvPr>
                <p:cNvSpPr/>
                <p:nvPr/>
              </p:nvSpPr>
              <p:spPr bwMode="auto">
                <a:xfrm>
                  <a:off x="1442369" y="3026784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16" name="Connector 215">
                  <a:extLst>
                    <a:ext uri="{FF2B5EF4-FFF2-40B4-BE49-F238E27FC236}">
                      <a16:creationId xmlns:a16="http://schemas.microsoft.com/office/drawing/2014/main" id="{321A3CA8-926D-2542-A673-B3897E78F569}"/>
                    </a:ext>
                  </a:extLst>
                </p:cNvPr>
                <p:cNvSpPr/>
                <p:nvPr/>
              </p:nvSpPr>
              <p:spPr bwMode="auto">
                <a:xfrm>
                  <a:off x="2881422" y="4454799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17" name="Connector 216">
                  <a:extLst>
                    <a:ext uri="{FF2B5EF4-FFF2-40B4-BE49-F238E27FC236}">
                      <a16:creationId xmlns:a16="http://schemas.microsoft.com/office/drawing/2014/main" id="{7415B918-DB2A-634A-9639-481C61C4C698}"/>
                    </a:ext>
                  </a:extLst>
                </p:cNvPr>
                <p:cNvSpPr/>
                <p:nvPr/>
              </p:nvSpPr>
              <p:spPr bwMode="auto">
                <a:xfrm>
                  <a:off x="2881422" y="1614630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26" name="Connector 225">
                  <a:extLst>
                    <a:ext uri="{FF2B5EF4-FFF2-40B4-BE49-F238E27FC236}">
                      <a16:creationId xmlns:a16="http://schemas.microsoft.com/office/drawing/2014/main" id="{E1BA4FE7-CA5C-444B-9A04-0924A6D2387F}"/>
                    </a:ext>
                  </a:extLst>
                </p:cNvPr>
                <p:cNvSpPr/>
                <p:nvPr/>
              </p:nvSpPr>
              <p:spPr bwMode="auto">
                <a:xfrm rot="2700000">
                  <a:off x="1880514" y="4030935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27" name="Connector 226">
                  <a:extLst>
                    <a:ext uri="{FF2B5EF4-FFF2-40B4-BE49-F238E27FC236}">
                      <a16:creationId xmlns:a16="http://schemas.microsoft.com/office/drawing/2014/main" id="{F906C053-95D7-D646-882A-E0DE1287D45A}"/>
                    </a:ext>
                  </a:extLst>
                </p:cNvPr>
                <p:cNvSpPr/>
                <p:nvPr/>
              </p:nvSpPr>
              <p:spPr bwMode="auto">
                <a:xfrm rot="2700000">
                  <a:off x="3888816" y="2022632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31" name="Connector 230">
                  <a:extLst>
                    <a:ext uri="{FF2B5EF4-FFF2-40B4-BE49-F238E27FC236}">
                      <a16:creationId xmlns:a16="http://schemas.microsoft.com/office/drawing/2014/main" id="{9E600D51-1D01-364D-B2DB-2FE2C1492C30}"/>
                    </a:ext>
                  </a:extLst>
                </p:cNvPr>
                <p:cNvSpPr/>
                <p:nvPr/>
              </p:nvSpPr>
              <p:spPr bwMode="auto">
                <a:xfrm rot="18900000">
                  <a:off x="3910646" y="4030934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232" name="Connector 231">
                  <a:extLst>
                    <a:ext uri="{FF2B5EF4-FFF2-40B4-BE49-F238E27FC236}">
                      <a16:creationId xmlns:a16="http://schemas.microsoft.com/office/drawing/2014/main" id="{3828638D-B49D-374E-BCD5-4BBCC412E2AA}"/>
                    </a:ext>
                  </a:extLst>
                </p:cNvPr>
                <p:cNvSpPr/>
                <p:nvPr/>
              </p:nvSpPr>
              <p:spPr bwMode="auto">
                <a:xfrm rot="18900000">
                  <a:off x="1902344" y="2022631"/>
                  <a:ext cx="361507" cy="360000"/>
                </a:xfrm>
                <a:prstGeom prst="flowChartConnector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C8915F8-9C9B-1840-8623-25971FD62D0F}"/>
                  </a:ext>
                </a:extLst>
              </p:cNvPr>
              <p:cNvGrpSpPr/>
              <p:nvPr/>
            </p:nvGrpSpPr>
            <p:grpSpPr>
              <a:xfrm>
                <a:off x="2831630" y="1814626"/>
                <a:ext cx="848573" cy="837013"/>
                <a:chOff x="1803876" y="1974630"/>
                <a:chExt cx="2514604" cy="2480169"/>
              </a:xfrm>
            </p:grpSpPr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60004147-6705-B040-BD54-177EFEA2BAD7}"/>
                    </a:ext>
                  </a:extLst>
                </p:cNvPr>
                <p:cNvCxnSpPr>
                  <a:cxnSpLocks/>
                  <a:stCxn id="215" idx="6"/>
                  <a:endCxn id="210" idx="2"/>
                </p:cNvCxnSpPr>
                <p:nvPr/>
              </p:nvCxnSpPr>
              <p:spPr bwMode="auto">
                <a:xfrm>
                  <a:off x="1803876" y="3206784"/>
                  <a:ext cx="1077547" cy="347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71413DA9-AEF0-244B-99A9-4513F9B6E5B3}"/>
                    </a:ext>
                  </a:extLst>
                </p:cNvPr>
                <p:cNvCxnSpPr>
                  <a:cxnSpLocks/>
                  <a:stCxn id="210" idx="6"/>
                  <a:endCxn id="214" idx="2"/>
                </p:cNvCxnSpPr>
                <p:nvPr/>
              </p:nvCxnSpPr>
              <p:spPr bwMode="auto">
                <a:xfrm flipV="1">
                  <a:off x="3242930" y="3206784"/>
                  <a:ext cx="1075550" cy="347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46C15672-7C9C-8A44-9A9B-AD8C52051895}"/>
                    </a:ext>
                  </a:extLst>
                </p:cNvPr>
                <p:cNvCxnSpPr>
                  <a:cxnSpLocks/>
                  <a:stCxn id="210" idx="4"/>
                  <a:endCxn id="216" idx="0"/>
                </p:cNvCxnSpPr>
                <p:nvPr/>
              </p:nvCxnSpPr>
              <p:spPr bwMode="auto">
                <a:xfrm flipH="1">
                  <a:off x="3062176" y="3390256"/>
                  <a:ext cx="1" cy="106454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970B1F3B-3720-7F46-B402-BA02E53D4EFD}"/>
                    </a:ext>
                  </a:extLst>
                </p:cNvPr>
                <p:cNvCxnSpPr>
                  <a:cxnSpLocks/>
                  <a:stCxn id="217" idx="4"/>
                  <a:endCxn id="210" idx="0"/>
                </p:cNvCxnSpPr>
                <p:nvPr/>
              </p:nvCxnSpPr>
              <p:spPr bwMode="auto">
                <a:xfrm>
                  <a:off x="3062176" y="1974630"/>
                  <a:ext cx="1" cy="105562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9A68F31F-4619-464D-B78D-366F018C00BA}"/>
                    </a:ext>
                  </a:extLst>
                </p:cNvPr>
                <p:cNvCxnSpPr>
                  <a:cxnSpLocks/>
                  <a:stCxn id="210" idx="3"/>
                  <a:endCxn id="226" idx="0"/>
                </p:cNvCxnSpPr>
                <p:nvPr/>
              </p:nvCxnSpPr>
              <p:spPr bwMode="auto">
                <a:xfrm flipH="1">
                  <a:off x="2188547" y="3337535"/>
                  <a:ext cx="745817" cy="74612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8C800B43-1AFF-B849-877F-6B954C56DDE6}"/>
                    </a:ext>
                  </a:extLst>
                </p:cNvPr>
                <p:cNvCxnSpPr>
                  <a:cxnSpLocks/>
                  <a:endCxn id="210" idx="7"/>
                </p:cNvCxnSpPr>
                <p:nvPr/>
              </p:nvCxnSpPr>
              <p:spPr bwMode="auto">
                <a:xfrm flipH="1">
                  <a:off x="3189989" y="2315456"/>
                  <a:ext cx="760280" cy="76752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254D2052-EF2A-2F47-91C8-288FAC8912BF}"/>
                    </a:ext>
                  </a:extLst>
                </p:cNvPr>
                <p:cNvCxnSpPr>
                  <a:cxnSpLocks/>
                  <a:stCxn id="210" idx="5"/>
                  <a:endCxn id="231" idx="0"/>
                </p:cNvCxnSpPr>
                <p:nvPr/>
              </p:nvCxnSpPr>
              <p:spPr bwMode="auto">
                <a:xfrm>
                  <a:off x="3189989" y="3337535"/>
                  <a:ext cx="774132" cy="74611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678CCB8A-F500-D74C-B003-BAAF8E4B8443}"/>
                    </a:ext>
                  </a:extLst>
                </p:cNvPr>
                <p:cNvCxnSpPr>
                  <a:cxnSpLocks/>
                  <a:stCxn id="232" idx="4"/>
                  <a:endCxn id="210" idx="1"/>
                </p:cNvCxnSpPr>
                <p:nvPr/>
              </p:nvCxnSpPr>
              <p:spPr bwMode="auto">
                <a:xfrm>
                  <a:off x="2210377" y="2329910"/>
                  <a:ext cx="723987" cy="75306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36396868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9" name="Rectangle 5"/>
          <p:cNvSpPr>
            <a:spLocks noGrp="1" noChangeArrowheads="1"/>
          </p:cNvSpPr>
          <p:nvPr>
            <p:ph idx="1"/>
          </p:nvPr>
        </p:nvSpPr>
        <p:spPr>
          <a:xfrm>
            <a:off x="107504" y="866776"/>
            <a:ext cx="8928992" cy="120657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Point-to-point channels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Docsis</a:t>
            </a:r>
            <a:r>
              <a:rPr lang="en-US" sz="2400" dirty="0"/>
              <a:t> (cable modems)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star topology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Gigabit Ethernet (“1GB Ethernet”)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star or tree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BD70D-9BC1-6B4E-9860-029D2D6542B8}"/>
              </a:ext>
            </a:extLst>
          </p:cNvPr>
          <p:cNvSpPr txBox="1"/>
          <p:nvPr/>
        </p:nvSpPr>
        <p:spPr>
          <a:xfrm>
            <a:off x="6624086" y="3944684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endParaRPr lang="en-US" dirty="0">
              <a:latin typeface="Eurostile"/>
              <a:cs typeface="Eurostile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C19B1A-C282-A14F-B48E-88DBCF269D07}"/>
              </a:ext>
            </a:extLst>
          </p:cNvPr>
          <p:cNvGrpSpPr/>
          <p:nvPr/>
        </p:nvGrpSpPr>
        <p:grpSpPr>
          <a:xfrm>
            <a:off x="5409713" y="685719"/>
            <a:ext cx="2224463" cy="1492378"/>
            <a:chOff x="5409713" y="685719"/>
            <a:chExt cx="2224463" cy="1492378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4448ECB0-0353-5E4C-94A0-CFDFED89793D}"/>
                </a:ext>
              </a:extLst>
            </p:cNvPr>
            <p:cNvSpPr/>
            <p:nvPr/>
          </p:nvSpPr>
          <p:spPr bwMode="auto">
            <a:xfrm>
              <a:off x="5409713" y="685719"/>
              <a:ext cx="2224463" cy="149237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8EB0DB9-BD48-FC44-9DAB-1D2B98611023}"/>
                </a:ext>
              </a:extLst>
            </p:cNvPr>
            <p:cNvGrpSpPr/>
            <p:nvPr/>
          </p:nvGrpSpPr>
          <p:grpSpPr>
            <a:xfrm>
              <a:off x="5537023" y="897752"/>
              <a:ext cx="1969843" cy="1068313"/>
              <a:chOff x="4499053" y="2265117"/>
              <a:chExt cx="1969843" cy="1068313"/>
            </a:xfrm>
          </p:grpSpPr>
          <p:sp>
            <p:nvSpPr>
              <p:cNvPr id="217" name="Connector 216">
                <a:extLst>
                  <a:ext uri="{FF2B5EF4-FFF2-40B4-BE49-F238E27FC236}">
                    <a16:creationId xmlns:a16="http://schemas.microsoft.com/office/drawing/2014/main" id="{7415B918-DB2A-634A-9639-481C61C4C698}"/>
                  </a:ext>
                </a:extLst>
              </p:cNvPr>
              <p:cNvSpPr/>
              <p:nvPr/>
            </p:nvSpPr>
            <p:spPr bwMode="auto">
              <a:xfrm>
                <a:off x="5422482" y="2265117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14DC558-7595-D648-9D32-97C62C41AE48}"/>
                  </a:ext>
                </a:extLst>
              </p:cNvPr>
              <p:cNvGrpSpPr/>
              <p:nvPr/>
            </p:nvGrpSpPr>
            <p:grpSpPr>
              <a:xfrm>
                <a:off x="5194378" y="2682080"/>
                <a:ext cx="579193" cy="651350"/>
                <a:chOff x="5194378" y="2682080"/>
                <a:chExt cx="579193" cy="651350"/>
              </a:xfrm>
            </p:grpSpPr>
            <p:sp>
              <p:nvSpPr>
                <p:cNvPr id="195" name="Connector 194">
                  <a:extLst>
                    <a:ext uri="{FF2B5EF4-FFF2-40B4-BE49-F238E27FC236}">
                      <a16:creationId xmlns:a16="http://schemas.microsoft.com/office/drawing/2014/main" id="{EB7D41CB-64E0-4F48-817A-947647425A51}"/>
                    </a:ext>
                  </a:extLst>
                </p:cNvPr>
                <p:cNvSpPr/>
                <p:nvPr/>
              </p:nvSpPr>
              <p:spPr bwMode="auto">
                <a:xfrm>
                  <a:off x="5422978" y="2682080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545F6996-B6A9-A747-8280-10C61EF15167}"/>
                    </a:ext>
                  </a:extLst>
                </p:cNvPr>
                <p:cNvGrpSpPr/>
                <p:nvPr/>
              </p:nvGrpSpPr>
              <p:grpSpPr>
                <a:xfrm>
                  <a:off x="5194378" y="3211936"/>
                  <a:ext cx="579193" cy="121494"/>
                  <a:chOff x="5213499" y="3211936"/>
                  <a:chExt cx="579193" cy="121494"/>
                </a:xfrm>
              </p:grpSpPr>
              <p:sp>
                <p:nvSpPr>
                  <p:cNvPr id="204" name="Connector 203">
                    <a:extLst>
                      <a:ext uri="{FF2B5EF4-FFF2-40B4-BE49-F238E27FC236}">
                        <a16:creationId xmlns:a16="http://schemas.microsoft.com/office/drawing/2014/main" id="{D67B359D-7A1B-4841-B7F3-0899E46EB9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134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05" name="Connector 204">
                    <a:extLst>
                      <a:ext uri="{FF2B5EF4-FFF2-40B4-BE49-F238E27FC236}">
                        <a16:creationId xmlns:a16="http://schemas.microsoft.com/office/drawing/2014/main" id="{E206148A-D2C0-C243-87FA-BDFE1F1760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658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06" name="Connector 205">
                    <a:extLst>
                      <a:ext uri="{FF2B5EF4-FFF2-40B4-BE49-F238E27FC236}">
                        <a16:creationId xmlns:a16="http://schemas.microsoft.com/office/drawing/2014/main" id="{BBDF70C0-37AD-5642-BAB9-28A201B4AA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82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07" name="Connector 206">
                    <a:extLst>
                      <a:ext uri="{FF2B5EF4-FFF2-40B4-BE49-F238E27FC236}">
                        <a16:creationId xmlns:a16="http://schemas.microsoft.com/office/drawing/2014/main" id="{819035C3-B68C-1A46-A530-B41B4A1361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06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</p:grp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BB81D5C0-3C6E-7C45-AECA-9D2515558B5A}"/>
                    </a:ext>
                  </a:extLst>
                </p:cNvPr>
                <p:cNvCxnSpPr>
                  <a:cxnSpLocks/>
                  <a:stCxn id="195" idx="3"/>
                  <a:endCxn id="204" idx="0"/>
                </p:cNvCxnSpPr>
                <p:nvPr/>
              </p:nvCxnSpPr>
              <p:spPr bwMode="auto">
                <a:xfrm flipH="1">
                  <a:off x="5255375" y="2785782"/>
                  <a:ext cx="185468" cy="42615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87BD0907-3F19-654D-B2DA-38B2DACC914E}"/>
                    </a:ext>
                  </a:extLst>
                </p:cNvPr>
                <p:cNvCxnSpPr>
                  <a:cxnSpLocks/>
                  <a:stCxn id="195" idx="5"/>
                  <a:endCxn id="207" idx="0"/>
                </p:cNvCxnSpPr>
                <p:nvPr/>
              </p:nvCxnSpPr>
              <p:spPr bwMode="auto">
                <a:xfrm>
                  <a:off x="5527106" y="2785782"/>
                  <a:ext cx="185469" cy="42615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BFE15A21-0243-F846-9CBC-94D7FF630503}"/>
                    </a:ext>
                  </a:extLst>
                </p:cNvPr>
                <p:cNvCxnSpPr>
                  <a:cxnSpLocks/>
                  <a:stCxn id="195" idx="4"/>
                  <a:endCxn id="205" idx="0"/>
                </p:cNvCxnSpPr>
                <p:nvPr/>
              </p:nvCxnSpPr>
              <p:spPr bwMode="auto">
                <a:xfrm flipH="1">
                  <a:off x="5407775" y="2803574"/>
                  <a:ext cx="76200" cy="4083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72FCB08C-EB16-2E4F-924D-8948D357EFF0}"/>
                    </a:ext>
                  </a:extLst>
                </p:cNvPr>
                <p:cNvCxnSpPr>
                  <a:cxnSpLocks/>
                  <a:stCxn id="195" idx="4"/>
                  <a:endCxn id="206" idx="0"/>
                </p:cNvCxnSpPr>
                <p:nvPr/>
              </p:nvCxnSpPr>
              <p:spPr bwMode="auto">
                <a:xfrm>
                  <a:off x="5483975" y="2803574"/>
                  <a:ext cx="76200" cy="4083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61D045FD-28FF-2442-86A0-CA8A00F1DBB2}"/>
                  </a:ext>
                </a:extLst>
              </p:cNvPr>
              <p:cNvGrpSpPr/>
              <p:nvPr/>
            </p:nvGrpSpPr>
            <p:grpSpPr>
              <a:xfrm>
                <a:off x="5889703" y="2682080"/>
                <a:ext cx="579193" cy="651350"/>
                <a:chOff x="5194378" y="2682080"/>
                <a:chExt cx="579193" cy="651350"/>
              </a:xfrm>
            </p:grpSpPr>
            <p:sp>
              <p:nvSpPr>
                <p:cNvPr id="220" name="Connector 219">
                  <a:extLst>
                    <a:ext uri="{FF2B5EF4-FFF2-40B4-BE49-F238E27FC236}">
                      <a16:creationId xmlns:a16="http://schemas.microsoft.com/office/drawing/2014/main" id="{781775A3-6F0B-6E4F-B6AD-D69C72932C9D}"/>
                    </a:ext>
                  </a:extLst>
                </p:cNvPr>
                <p:cNvSpPr/>
                <p:nvPr/>
              </p:nvSpPr>
              <p:spPr bwMode="auto">
                <a:xfrm>
                  <a:off x="5422978" y="2682080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3A8EB2C0-E153-C046-B00A-403281DD06FC}"/>
                    </a:ext>
                  </a:extLst>
                </p:cNvPr>
                <p:cNvGrpSpPr/>
                <p:nvPr/>
              </p:nvGrpSpPr>
              <p:grpSpPr>
                <a:xfrm>
                  <a:off x="5194378" y="3211936"/>
                  <a:ext cx="579193" cy="121494"/>
                  <a:chOff x="5213499" y="3211936"/>
                  <a:chExt cx="579193" cy="121494"/>
                </a:xfrm>
              </p:grpSpPr>
              <p:sp>
                <p:nvSpPr>
                  <p:cNvPr id="237" name="Connector 236">
                    <a:extLst>
                      <a:ext uri="{FF2B5EF4-FFF2-40B4-BE49-F238E27FC236}">
                        <a16:creationId xmlns:a16="http://schemas.microsoft.com/office/drawing/2014/main" id="{BB7D2F46-A0D9-9A40-BBCE-E14ED56D77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134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38" name="Connector 237">
                    <a:extLst>
                      <a:ext uri="{FF2B5EF4-FFF2-40B4-BE49-F238E27FC236}">
                        <a16:creationId xmlns:a16="http://schemas.microsoft.com/office/drawing/2014/main" id="{BD74AB7E-6E90-804B-8360-A8E20FD244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658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39" name="Connector 238">
                    <a:extLst>
                      <a:ext uri="{FF2B5EF4-FFF2-40B4-BE49-F238E27FC236}">
                        <a16:creationId xmlns:a16="http://schemas.microsoft.com/office/drawing/2014/main" id="{86F72092-E808-BA4B-A68B-97804C4A31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82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40" name="Connector 239">
                    <a:extLst>
                      <a:ext uri="{FF2B5EF4-FFF2-40B4-BE49-F238E27FC236}">
                        <a16:creationId xmlns:a16="http://schemas.microsoft.com/office/drawing/2014/main" id="{1C52BBD8-CDF1-0048-A1C3-EBCFA50DDF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06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</p:grp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9E0CE324-43DE-8046-A181-C6711C5DDC83}"/>
                    </a:ext>
                  </a:extLst>
                </p:cNvPr>
                <p:cNvCxnSpPr>
                  <a:cxnSpLocks/>
                  <a:stCxn id="220" idx="3"/>
                  <a:endCxn id="237" idx="0"/>
                </p:cNvCxnSpPr>
                <p:nvPr/>
              </p:nvCxnSpPr>
              <p:spPr bwMode="auto">
                <a:xfrm flipH="1">
                  <a:off x="5255375" y="2785782"/>
                  <a:ext cx="185468" cy="42615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AEBDEB03-6107-DC49-B780-40464691836D}"/>
                    </a:ext>
                  </a:extLst>
                </p:cNvPr>
                <p:cNvCxnSpPr>
                  <a:cxnSpLocks/>
                  <a:stCxn id="220" idx="5"/>
                  <a:endCxn id="240" idx="0"/>
                </p:cNvCxnSpPr>
                <p:nvPr/>
              </p:nvCxnSpPr>
              <p:spPr bwMode="auto">
                <a:xfrm>
                  <a:off x="5527106" y="2785782"/>
                  <a:ext cx="185469" cy="42615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C35DD189-9052-F942-BCC8-2F086B9319A8}"/>
                    </a:ext>
                  </a:extLst>
                </p:cNvPr>
                <p:cNvCxnSpPr>
                  <a:cxnSpLocks/>
                  <a:stCxn id="220" idx="4"/>
                  <a:endCxn id="238" idx="0"/>
                </p:cNvCxnSpPr>
                <p:nvPr/>
              </p:nvCxnSpPr>
              <p:spPr bwMode="auto">
                <a:xfrm flipH="1">
                  <a:off x="5407775" y="2803574"/>
                  <a:ext cx="76200" cy="4083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39D8D68E-D697-6A43-8CBF-3C833309F03B}"/>
                    </a:ext>
                  </a:extLst>
                </p:cNvPr>
                <p:cNvCxnSpPr>
                  <a:cxnSpLocks/>
                  <a:stCxn id="220" idx="4"/>
                  <a:endCxn id="239" idx="0"/>
                </p:cNvCxnSpPr>
                <p:nvPr/>
              </p:nvCxnSpPr>
              <p:spPr bwMode="auto">
                <a:xfrm>
                  <a:off x="5483975" y="2803574"/>
                  <a:ext cx="76200" cy="4083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6DF46A8B-054E-F941-B8A8-AC619A411F84}"/>
                  </a:ext>
                </a:extLst>
              </p:cNvPr>
              <p:cNvGrpSpPr/>
              <p:nvPr/>
            </p:nvGrpSpPr>
            <p:grpSpPr>
              <a:xfrm>
                <a:off x="4499053" y="2682080"/>
                <a:ext cx="579193" cy="651350"/>
                <a:chOff x="5194378" y="2682080"/>
                <a:chExt cx="579193" cy="651350"/>
              </a:xfrm>
            </p:grpSpPr>
            <p:sp>
              <p:nvSpPr>
                <p:cNvPr id="242" name="Connector 241">
                  <a:extLst>
                    <a:ext uri="{FF2B5EF4-FFF2-40B4-BE49-F238E27FC236}">
                      <a16:creationId xmlns:a16="http://schemas.microsoft.com/office/drawing/2014/main" id="{F62111F6-DD72-1F42-81DC-D4BDA3DCF6C2}"/>
                    </a:ext>
                  </a:extLst>
                </p:cNvPr>
                <p:cNvSpPr/>
                <p:nvPr/>
              </p:nvSpPr>
              <p:spPr bwMode="auto">
                <a:xfrm>
                  <a:off x="5422978" y="2682080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FB647347-1B68-9141-8F5B-A37FECC9DAA3}"/>
                    </a:ext>
                  </a:extLst>
                </p:cNvPr>
                <p:cNvGrpSpPr/>
                <p:nvPr/>
              </p:nvGrpSpPr>
              <p:grpSpPr>
                <a:xfrm>
                  <a:off x="5194378" y="3211936"/>
                  <a:ext cx="579193" cy="121494"/>
                  <a:chOff x="5213499" y="3211936"/>
                  <a:chExt cx="579193" cy="121494"/>
                </a:xfrm>
              </p:grpSpPr>
              <p:sp>
                <p:nvSpPr>
                  <p:cNvPr id="248" name="Connector 247">
                    <a:extLst>
                      <a:ext uri="{FF2B5EF4-FFF2-40B4-BE49-F238E27FC236}">
                        <a16:creationId xmlns:a16="http://schemas.microsoft.com/office/drawing/2014/main" id="{B9C124B6-5D86-5A4F-A81D-2C80297997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134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49" name="Connector 248">
                    <a:extLst>
                      <a:ext uri="{FF2B5EF4-FFF2-40B4-BE49-F238E27FC236}">
                        <a16:creationId xmlns:a16="http://schemas.microsoft.com/office/drawing/2014/main" id="{915CDF39-9DD4-E343-A1F3-B3323600C7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658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51" name="Connector 250">
                    <a:extLst>
                      <a:ext uri="{FF2B5EF4-FFF2-40B4-BE49-F238E27FC236}">
                        <a16:creationId xmlns:a16="http://schemas.microsoft.com/office/drawing/2014/main" id="{08E19287-ADD8-524C-A778-AFA98B9FBE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82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253" name="Connector 252">
                    <a:extLst>
                      <a:ext uri="{FF2B5EF4-FFF2-40B4-BE49-F238E27FC236}">
                        <a16:creationId xmlns:a16="http://schemas.microsoft.com/office/drawing/2014/main" id="{FB893CBE-4249-4E43-B7F7-6DF3C18787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0699" y="321193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</p:grp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75F6B25B-994D-F343-B0F5-88BE6FDF62C5}"/>
                    </a:ext>
                  </a:extLst>
                </p:cNvPr>
                <p:cNvCxnSpPr>
                  <a:cxnSpLocks/>
                  <a:stCxn id="242" idx="3"/>
                  <a:endCxn id="248" idx="0"/>
                </p:cNvCxnSpPr>
                <p:nvPr/>
              </p:nvCxnSpPr>
              <p:spPr bwMode="auto">
                <a:xfrm flipH="1">
                  <a:off x="5255375" y="2785782"/>
                  <a:ext cx="185468" cy="42615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053DEF68-FCE6-B745-9428-1D4FCB2B7F99}"/>
                    </a:ext>
                  </a:extLst>
                </p:cNvPr>
                <p:cNvCxnSpPr>
                  <a:cxnSpLocks/>
                  <a:stCxn id="242" idx="5"/>
                  <a:endCxn id="253" idx="0"/>
                </p:cNvCxnSpPr>
                <p:nvPr/>
              </p:nvCxnSpPr>
              <p:spPr bwMode="auto">
                <a:xfrm>
                  <a:off x="5527106" y="2785782"/>
                  <a:ext cx="185469" cy="42615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7967B34B-4DA3-8C43-A828-718B9B0EF093}"/>
                    </a:ext>
                  </a:extLst>
                </p:cNvPr>
                <p:cNvCxnSpPr>
                  <a:cxnSpLocks/>
                  <a:stCxn id="242" idx="4"/>
                  <a:endCxn id="249" idx="0"/>
                </p:cNvCxnSpPr>
                <p:nvPr/>
              </p:nvCxnSpPr>
              <p:spPr bwMode="auto">
                <a:xfrm flipH="1">
                  <a:off x="5407775" y="2803574"/>
                  <a:ext cx="76200" cy="4083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7636C336-E87C-4C48-9944-EC7075578E7E}"/>
                    </a:ext>
                  </a:extLst>
                </p:cNvPr>
                <p:cNvCxnSpPr>
                  <a:cxnSpLocks/>
                  <a:stCxn id="242" idx="4"/>
                  <a:endCxn id="251" idx="0"/>
                </p:cNvCxnSpPr>
                <p:nvPr/>
              </p:nvCxnSpPr>
              <p:spPr bwMode="auto">
                <a:xfrm>
                  <a:off x="5483975" y="2803574"/>
                  <a:ext cx="76200" cy="4083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A8960B3-D7FC-044E-89C7-F155F880720C}"/>
                  </a:ext>
                </a:extLst>
              </p:cNvPr>
              <p:cNvCxnSpPr>
                <a:stCxn id="242" idx="7"/>
                <a:endCxn id="217" idx="3"/>
              </p:cNvCxnSpPr>
              <p:nvPr/>
            </p:nvCxnSpPr>
            <p:spPr bwMode="auto">
              <a:xfrm flipV="1">
                <a:off x="4831781" y="2368819"/>
                <a:ext cx="608566" cy="3310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EF4929C5-1035-5C41-BCB4-93AC2C7B316E}"/>
                  </a:ext>
                </a:extLst>
              </p:cNvPr>
              <p:cNvCxnSpPr>
                <a:cxnSpLocks/>
                <a:stCxn id="220" idx="1"/>
                <a:endCxn id="217" idx="5"/>
              </p:cNvCxnSpPr>
              <p:nvPr/>
            </p:nvCxnSpPr>
            <p:spPr bwMode="auto">
              <a:xfrm flipH="1" flipV="1">
                <a:off x="5526610" y="2368819"/>
                <a:ext cx="609558" cy="3310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3C2F085E-FCB3-E14C-B5A4-9FC765368696}"/>
                  </a:ext>
                </a:extLst>
              </p:cNvPr>
              <p:cNvCxnSpPr>
                <a:cxnSpLocks/>
                <a:stCxn id="195" idx="0"/>
                <a:endCxn id="217" idx="4"/>
              </p:cNvCxnSpPr>
              <p:nvPr/>
            </p:nvCxnSpPr>
            <p:spPr bwMode="auto">
              <a:xfrm flipH="1" flipV="1">
                <a:off x="5483479" y="2386611"/>
                <a:ext cx="496" cy="29546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A23595C-15D3-5846-A45F-E1D84BF15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714" y="2463120"/>
            <a:ext cx="1080000" cy="522022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6B93653C-438D-2241-8B3C-7EFE96E15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012" y="3545963"/>
            <a:ext cx="1080000" cy="522022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AF1F0327-3BE5-7148-81B4-96FB10B3C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895" y="3514579"/>
            <a:ext cx="1080000" cy="522022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621D4533-52C1-9B42-8C4B-7DBD8209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42" y="3486457"/>
            <a:ext cx="1080000" cy="5220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B756CB-7AA5-0D45-8E21-4251C04D2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318" y="5093681"/>
            <a:ext cx="720000" cy="384134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A83F3176-E81C-9D43-9F97-7CFDF5C2A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333" y="5231568"/>
            <a:ext cx="720000" cy="384134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DAF0480B-477A-3C4A-B9BC-BD486EADF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14" y="5093681"/>
            <a:ext cx="720000" cy="384134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13DFAEF2-7132-8D4F-BB27-A7E88812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360" y="5155741"/>
            <a:ext cx="720000" cy="384134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C56AFDF0-A01E-2E4C-882C-2AF38A27F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962" y="5615702"/>
            <a:ext cx="720000" cy="384134"/>
          </a:xfrm>
          <a:prstGeom prst="rect">
            <a:avLst/>
          </a:prstGeom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369392C0-E07A-6E4B-B6C1-F61B1195B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941" y="5347808"/>
            <a:ext cx="720000" cy="38413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AA80DA1-8E02-B64F-9810-F63D0E7641F3}"/>
              </a:ext>
            </a:extLst>
          </p:cNvPr>
          <p:cNvGrpSpPr/>
          <p:nvPr/>
        </p:nvGrpSpPr>
        <p:grpSpPr>
          <a:xfrm>
            <a:off x="1384943" y="2870796"/>
            <a:ext cx="7104848" cy="3396508"/>
            <a:chOff x="1087229" y="2753833"/>
            <a:chExt cx="7104848" cy="3396508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196FDC-0C87-3744-A855-F70EEE0E251F}"/>
                </a:ext>
              </a:extLst>
            </p:cNvPr>
            <p:cNvSpPr/>
            <p:nvPr/>
          </p:nvSpPr>
          <p:spPr bwMode="auto">
            <a:xfrm>
              <a:off x="1087229" y="3859619"/>
              <a:ext cx="1304833" cy="2084900"/>
            </a:xfrm>
            <a:custGeom>
              <a:avLst/>
              <a:gdLst>
                <a:gd name="connsiteX0" fmla="*/ 1177506 w 1304833"/>
                <a:gd name="connsiteY0" fmla="*/ 0 h 2084900"/>
                <a:gd name="connsiteX1" fmla="*/ 1294464 w 1304833"/>
                <a:gd name="connsiteY1" fmla="*/ 574158 h 2084900"/>
                <a:gd name="connsiteX2" fmla="*/ 943590 w 1304833"/>
                <a:gd name="connsiteY2" fmla="*/ 1711841 h 2084900"/>
                <a:gd name="connsiteX3" fmla="*/ 7924 w 1304833"/>
                <a:gd name="connsiteY3" fmla="*/ 2073348 h 2084900"/>
                <a:gd name="connsiteX4" fmla="*/ 571450 w 1304833"/>
                <a:gd name="connsiteY4" fmla="*/ 1360967 h 20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833" h="2084900">
                  <a:moveTo>
                    <a:pt x="1177506" y="0"/>
                  </a:moveTo>
                  <a:cubicBezTo>
                    <a:pt x="1255478" y="144425"/>
                    <a:pt x="1333450" y="288851"/>
                    <a:pt x="1294464" y="574158"/>
                  </a:cubicBezTo>
                  <a:cubicBezTo>
                    <a:pt x="1255478" y="859465"/>
                    <a:pt x="1158013" y="1461976"/>
                    <a:pt x="943590" y="1711841"/>
                  </a:cubicBezTo>
                  <a:cubicBezTo>
                    <a:pt x="729167" y="1961706"/>
                    <a:pt x="69947" y="2131827"/>
                    <a:pt x="7924" y="2073348"/>
                  </a:cubicBezTo>
                  <a:cubicBezTo>
                    <a:pt x="-54099" y="2014869"/>
                    <a:pt x="258675" y="1687918"/>
                    <a:pt x="571450" y="1360967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C19C2E9-6A18-7C43-824F-CE218EB5F742}"/>
                </a:ext>
              </a:extLst>
            </p:cNvPr>
            <p:cNvSpPr/>
            <p:nvPr/>
          </p:nvSpPr>
          <p:spPr bwMode="auto">
            <a:xfrm>
              <a:off x="2176476" y="3838353"/>
              <a:ext cx="524194" cy="2311988"/>
            </a:xfrm>
            <a:custGeom>
              <a:avLst/>
              <a:gdLst>
                <a:gd name="connsiteX0" fmla="*/ 237115 w 524194"/>
                <a:gd name="connsiteY0" fmla="*/ 0 h 2311988"/>
                <a:gd name="connsiteX1" fmla="*/ 354073 w 524194"/>
                <a:gd name="connsiteY1" fmla="*/ 499731 h 2311988"/>
                <a:gd name="connsiteX2" fmla="*/ 162687 w 524194"/>
                <a:gd name="connsiteY2" fmla="*/ 1382233 h 2311988"/>
                <a:gd name="connsiteX3" fmla="*/ 3198 w 524194"/>
                <a:gd name="connsiteY3" fmla="*/ 2307266 h 2311988"/>
                <a:gd name="connsiteX4" fmla="*/ 311543 w 524194"/>
                <a:gd name="connsiteY4" fmla="*/ 1733107 h 2311988"/>
                <a:gd name="connsiteX5" fmla="*/ 524194 w 524194"/>
                <a:gd name="connsiteY5" fmla="*/ 1520456 h 231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194" h="2311988">
                  <a:moveTo>
                    <a:pt x="237115" y="0"/>
                  </a:moveTo>
                  <a:cubicBezTo>
                    <a:pt x="301796" y="134679"/>
                    <a:pt x="366478" y="269359"/>
                    <a:pt x="354073" y="499731"/>
                  </a:cubicBezTo>
                  <a:cubicBezTo>
                    <a:pt x="341668" y="730103"/>
                    <a:pt x="221166" y="1080977"/>
                    <a:pt x="162687" y="1382233"/>
                  </a:cubicBezTo>
                  <a:cubicBezTo>
                    <a:pt x="104208" y="1683489"/>
                    <a:pt x="-21611" y="2248787"/>
                    <a:pt x="3198" y="2307266"/>
                  </a:cubicBezTo>
                  <a:cubicBezTo>
                    <a:pt x="28007" y="2365745"/>
                    <a:pt x="224710" y="1864242"/>
                    <a:pt x="311543" y="1733107"/>
                  </a:cubicBezTo>
                  <a:cubicBezTo>
                    <a:pt x="398376" y="1601972"/>
                    <a:pt x="461285" y="1561214"/>
                    <a:pt x="524194" y="1520456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35EE80A-6A1D-6044-A8A6-4953635B9FE8}"/>
                </a:ext>
              </a:extLst>
            </p:cNvPr>
            <p:cNvSpPr/>
            <p:nvPr/>
          </p:nvSpPr>
          <p:spPr bwMode="auto">
            <a:xfrm>
              <a:off x="2892056" y="2806995"/>
              <a:ext cx="1467293" cy="1267709"/>
            </a:xfrm>
            <a:custGeom>
              <a:avLst/>
              <a:gdLst>
                <a:gd name="connsiteX0" fmla="*/ 0 w 1467293"/>
                <a:gd name="connsiteY0" fmla="*/ 999461 h 1267709"/>
                <a:gd name="connsiteX1" fmla="*/ 265814 w 1467293"/>
                <a:gd name="connsiteY1" fmla="*/ 1265275 h 1267709"/>
                <a:gd name="connsiteX2" fmla="*/ 839972 w 1467293"/>
                <a:gd name="connsiteY2" fmla="*/ 861238 h 1267709"/>
                <a:gd name="connsiteX3" fmla="*/ 1360967 w 1467293"/>
                <a:gd name="connsiteY3" fmla="*/ 372140 h 1267709"/>
                <a:gd name="connsiteX4" fmla="*/ 1467293 w 1467293"/>
                <a:gd name="connsiteY4" fmla="*/ 0 h 126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293" h="1267709">
                  <a:moveTo>
                    <a:pt x="0" y="999461"/>
                  </a:moveTo>
                  <a:cubicBezTo>
                    <a:pt x="62909" y="1143886"/>
                    <a:pt x="125819" y="1288312"/>
                    <a:pt x="265814" y="1265275"/>
                  </a:cubicBezTo>
                  <a:cubicBezTo>
                    <a:pt x="405809" y="1242238"/>
                    <a:pt x="657447" y="1010094"/>
                    <a:pt x="839972" y="861238"/>
                  </a:cubicBezTo>
                  <a:cubicBezTo>
                    <a:pt x="1022497" y="712382"/>
                    <a:pt x="1256413" y="515680"/>
                    <a:pt x="1360967" y="372140"/>
                  </a:cubicBezTo>
                  <a:cubicBezTo>
                    <a:pt x="1465521" y="228600"/>
                    <a:pt x="1466407" y="114300"/>
                    <a:pt x="1467293" y="0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068D4BA-D9F2-3A44-9746-DD1854D75CCB}"/>
                </a:ext>
              </a:extLst>
            </p:cNvPr>
            <p:cNvSpPr/>
            <p:nvPr/>
          </p:nvSpPr>
          <p:spPr bwMode="auto">
            <a:xfrm>
              <a:off x="4455042" y="2775098"/>
              <a:ext cx="1546406" cy="1543054"/>
            </a:xfrm>
            <a:custGeom>
              <a:avLst/>
              <a:gdLst>
                <a:gd name="connsiteX0" fmla="*/ 0 w 1546406"/>
                <a:gd name="connsiteY0" fmla="*/ 0 h 1543054"/>
                <a:gd name="connsiteX1" fmla="*/ 223284 w 1546406"/>
                <a:gd name="connsiteY1" fmla="*/ 393404 h 1543054"/>
                <a:gd name="connsiteX2" fmla="*/ 999460 w 1546406"/>
                <a:gd name="connsiteY2" fmla="*/ 542260 h 1543054"/>
                <a:gd name="connsiteX3" fmla="*/ 1541721 w 1546406"/>
                <a:gd name="connsiteY3" fmla="*/ 1435395 h 1543054"/>
                <a:gd name="connsiteX4" fmla="*/ 1244009 w 1546406"/>
                <a:gd name="connsiteY4" fmla="*/ 1477925 h 1543054"/>
                <a:gd name="connsiteX5" fmla="*/ 925032 w 1546406"/>
                <a:gd name="connsiteY5" fmla="*/ 988828 h 154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406" h="1543054">
                  <a:moveTo>
                    <a:pt x="0" y="0"/>
                  </a:moveTo>
                  <a:cubicBezTo>
                    <a:pt x="28353" y="151513"/>
                    <a:pt x="56707" y="303027"/>
                    <a:pt x="223284" y="393404"/>
                  </a:cubicBezTo>
                  <a:cubicBezTo>
                    <a:pt x="389861" y="483781"/>
                    <a:pt x="779721" y="368595"/>
                    <a:pt x="999460" y="542260"/>
                  </a:cubicBezTo>
                  <a:cubicBezTo>
                    <a:pt x="1219200" y="715925"/>
                    <a:pt x="1500963" y="1279451"/>
                    <a:pt x="1541721" y="1435395"/>
                  </a:cubicBezTo>
                  <a:cubicBezTo>
                    <a:pt x="1582479" y="1591339"/>
                    <a:pt x="1346790" y="1552353"/>
                    <a:pt x="1244009" y="1477925"/>
                  </a:cubicBezTo>
                  <a:cubicBezTo>
                    <a:pt x="1141228" y="1403497"/>
                    <a:pt x="1033130" y="1196162"/>
                    <a:pt x="925032" y="988828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DCB4F5C-6A83-274E-8D32-DCFD93B45C8C}"/>
                </a:ext>
              </a:extLst>
            </p:cNvPr>
            <p:cNvSpPr/>
            <p:nvPr/>
          </p:nvSpPr>
          <p:spPr bwMode="auto">
            <a:xfrm>
              <a:off x="3939730" y="3838353"/>
              <a:ext cx="1066879" cy="1590619"/>
            </a:xfrm>
            <a:custGeom>
              <a:avLst/>
              <a:gdLst>
                <a:gd name="connsiteX0" fmla="*/ 717330 w 1066879"/>
                <a:gd name="connsiteY0" fmla="*/ 1382233 h 1590619"/>
                <a:gd name="connsiteX1" fmla="*/ 387721 w 1066879"/>
                <a:gd name="connsiteY1" fmla="*/ 1584252 h 1590619"/>
                <a:gd name="connsiteX2" fmla="*/ 4949 w 1066879"/>
                <a:gd name="connsiteY2" fmla="*/ 1169582 h 1590619"/>
                <a:gd name="connsiteX3" fmla="*/ 674800 w 1066879"/>
                <a:gd name="connsiteY3" fmla="*/ 627321 h 1590619"/>
                <a:gd name="connsiteX4" fmla="*/ 1046940 w 1066879"/>
                <a:gd name="connsiteY4" fmla="*/ 287080 h 1590619"/>
                <a:gd name="connsiteX5" fmla="*/ 983144 w 1066879"/>
                <a:gd name="connsiteY5" fmla="*/ 0 h 159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879" h="1590619">
                  <a:moveTo>
                    <a:pt x="717330" y="1382233"/>
                  </a:moveTo>
                  <a:cubicBezTo>
                    <a:pt x="611890" y="1500963"/>
                    <a:pt x="506451" y="1619694"/>
                    <a:pt x="387721" y="1584252"/>
                  </a:cubicBezTo>
                  <a:cubicBezTo>
                    <a:pt x="268991" y="1548810"/>
                    <a:pt x="-42897" y="1329070"/>
                    <a:pt x="4949" y="1169582"/>
                  </a:cubicBezTo>
                  <a:cubicBezTo>
                    <a:pt x="52795" y="1010094"/>
                    <a:pt x="501135" y="774405"/>
                    <a:pt x="674800" y="627321"/>
                  </a:cubicBezTo>
                  <a:cubicBezTo>
                    <a:pt x="848465" y="480237"/>
                    <a:pt x="995549" y="391633"/>
                    <a:pt x="1046940" y="287080"/>
                  </a:cubicBezTo>
                  <a:cubicBezTo>
                    <a:pt x="1098331" y="182527"/>
                    <a:pt x="1040737" y="91263"/>
                    <a:pt x="983144" y="0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A273044-F9A6-654F-B545-5743DF5E5694}"/>
                </a:ext>
              </a:extLst>
            </p:cNvPr>
            <p:cNvSpPr/>
            <p:nvPr/>
          </p:nvSpPr>
          <p:spPr bwMode="auto">
            <a:xfrm>
              <a:off x="3592334" y="3848986"/>
              <a:ext cx="1415601" cy="2175421"/>
            </a:xfrm>
            <a:custGeom>
              <a:avLst/>
              <a:gdLst>
                <a:gd name="connsiteX0" fmla="*/ 1415601 w 1415601"/>
                <a:gd name="connsiteY0" fmla="*/ 1903228 h 2175421"/>
                <a:gd name="connsiteX1" fmla="*/ 756382 w 1415601"/>
                <a:gd name="connsiteY1" fmla="*/ 2147777 h 2175421"/>
                <a:gd name="connsiteX2" fmla="*/ 1471 w 1415601"/>
                <a:gd name="connsiteY2" fmla="*/ 1329070 h 2175421"/>
                <a:gd name="connsiteX3" fmla="*/ 958401 w 1415601"/>
                <a:gd name="connsiteY3" fmla="*/ 435935 h 2175421"/>
                <a:gd name="connsiteX4" fmla="*/ 1234847 w 1415601"/>
                <a:gd name="connsiteY4" fmla="*/ 212651 h 2175421"/>
                <a:gd name="connsiteX5" fmla="*/ 1192317 w 1415601"/>
                <a:gd name="connsiteY5" fmla="*/ 0 h 217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601" h="2175421">
                  <a:moveTo>
                    <a:pt x="1415601" y="1903228"/>
                  </a:moveTo>
                  <a:cubicBezTo>
                    <a:pt x="1203835" y="2073349"/>
                    <a:pt x="992070" y="2243470"/>
                    <a:pt x="756382" y="2147777"/>
                  </a:cubicBezTo>
                  <a:cubicBezTo>
                    <a:pt x="520694" y="2052084"/>
                    <a:pt x="-32199" y="1614377"/>
                    <a:pt x="1471" y="1329070"/>
                  </a:cubicBezTo>
                  <a:cubicBezTo>
                    <a:pt x="35141" y="1043763"/>
                    <a:pt x="752838" y="622005"/>
                    <a:pt x="958401" y="435935"/>
                  </a:cubicBezTo>
                  <a:cubicBezTo>
                    <a:pt x="1163964" y="249865"/>
                    <a:pt x="1195861" y="285307"/>
                    <a:pt x="1234847" y="212651"/>
                  </a:cubicBezTo>
                  <a:cubicBezTo>
                    <a:pt x="1273833" y="139995"/>
                    <a:pt x="1233075" y="69997"/>
                    <a:pt x="1192317" y="0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242DA3B-D05C-A641-9D12-C8BB0902620A}"/>
                </a:ext>
              </a:extLst>
            </p:cNvPr>
            <p:cNvSpPr/>
            <p:nvPr/>
          </p:nvSpPr>
          <p:spPr bwMode="auto">
            <a:xfrm>
              <a:off x="5146158" y="3817088"/>
              <a:ext cx="584791" cy="1648072"/>
            </a:xfrm>
            <a:custGeom>
              <a:avLst/>
              <a:gdLst>
                <a:gd name="connsiteX0" fmla="*/ 584791 w 584791"/>
                <a:gd name="connsiteY0" fmla="*/ 1467293 h 1648072"/>
                <a:gd name="connsiteX1" fmla="*/ 287079 w 584791"/>
                <a:gd name="connsiteY1" fmla="*/ 1648047 h 1648072"/>
                <a:gd name="connsiteX2" fmla="*/ 116958 w 584791"/>
                <a:gd name="connsiteY2" fmla="*/ 1456661 h 1648072"/>
                <a:gd name="connsiteX3" fmla="*/ 255182 w 584791"/>
                <a:gd name="connsiteY3" fmla="*/ 744279 h 1648072"/>
                <a:gd name="connsiteX4" fmla="*/ 0 w 584791"/>
                <a:gd name="connsiteY4" fmla="*/ 0 h 1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791" h="1648072">
                  <a:moveTo>
                    <a:pt x="584791" y="1467293"/>
                  </a:moveTo>
                  <a:cubicBezTo>
                    <a:pt x="474921" y="1558556"/>
                    <a:pt x="365051" y="1649819"/>
                    <a:pt x="287079" y="1648047"/>
                  </a:cubicBezTo>
                  <a:cubicBezTo>
                    <a:pt x="209107" y="1646275"/>
                    <a:pt x="122274" y="1607289"/>
                    <a:pt x="116958" y="1456661"/>
                  </a:cubicBezTo>
                  <a:cubicBezTo>
                    <a:pt x="111642" y="1306033"/>
                    <a:pt x="274675" y="987056"/>
                    <a:pt x="255182" y="744279"/>
                  </a:cubicBezTo>
                  <a:cubicBezTo>
                    <a:pt x="235689" y="501502"/>
                    <a:pt x="117844" y="250751"/>
                    <a:pt x="0" y="0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30037E9-8A80-D64F-B563-C9A10EB6FE63}"/>
                </a:ext>
              </a:extLst>
            </p:cNvPr>
            <p:cNvSpPr/>
            <p:nvPr/>
          </p:nvSpPr>
          <p:spPr bwMode="auto">
            <a:xfrm>
              <a:off x="4593265" y="2753833"/>
              <a:ext cx="3598812" cy="1404558"/>
            </a:xfrm>
            <a:custGeom>
              <a:avLst/>
              <a:gdLst>
                <a:gd name="connsiteX0" fmla="*/ 3072809 w 3598812"/>
                <a:gd name="connsiteY0" fmla="*/ 967562 h 1404558"/>
                <a:gd name="connsiteX1" fmla="*/ 3189768 w 3598812"/>
                <a:gd name="connsiteY1" fmla="*/ 1371600 h 1404558"/>
                <a:gd name="connsiteX2" fmla="*/ 3476847 w 3598812"/>
                <a:gd name="connsiteY2" fmla="*/ 202018 h 1404558"/>
                <a:gd name="connsiteX3" fmla="*/ 956930 w 3598812"/>
                <a:gd name="connsiteY3" fmla="*/ 21265 h 1404558"/>
                <a:gd name="connsiteX4" fmla="*/ 0 w 3598812"/>
                <a:gd name="connsiteY4" fmla="*/ 10632 h 140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8812" h="1404558">
                  <a:moveTo>
                    <a:pt x="3072809" y="967562"/>
                  </a:moveTo>
                  <a:cubicBezTo>
                    <a:pt x="3097618" y="1233376"/>
                    <a:pt x="3122428" y="1499191"/>
                    <a:pt x="3189768" y="1371600"/>
                  </a:cubicBezTo>
                  <a:cubicBezTo>
                    <a:pt x="3257108" y="1244009"/>
                    <a:pt x="3848987" y="427074"/>
                    <a:pt x="3476847" y="202018"/>
                  </a:cubicBezTo>
                  <a:cubicBezTo>
                    <a:pt x="3104707" y="-23038"/>
                    <a:pt x="1536404" y="53163"/>
                    <a:pt x="956930" y="21265"/>
                  </a:cubicBezTo>
                  <a:cubicBezTo>
                    <a:pt x="377456" y="-10633"/>
                    <a:pt x="188728" y="-1"/>
                    <a:pt x="0" y="10632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CA5C3E8-384B-B045-BEC5-358D11B49C45}"/>
                </a:ext>
              </a:extLst>
            </p:cNvPr>
            <p:cNvSpPr/>
            <p:nvPr/>
          </p:nvSpPr>
          <p:spPr bwMode="auto">
            <a:xfrm>
              <a:off x="6606156" y="3817088"/>
              <a:ext cx="836635" cy="1926376"/>
            </a:xfrm>
            <a:custGeom>
              <a:avLst/>
              <a:gdLst>
                <a:gd name="connsiteX0" fmla="*/ 836635 w 836635"/>
                <a:gd name="connsiteY0" fmla="*/ 1658679 h 1926376"/>
                <a:gd name="connsiteX1" fmla="*/ 326272 w 836635"/>
                <a:gd name="connsiteY1" fmla="*/ 1913861 h 1926376"/>
                <a:gd name="connsiteX2" fmla="*/ 7295 w 836635"/>
                <a:gd name="connsiteY2" fmla="*/ 1307805 h 1926376"/>
                <a:gd name="connsiteX3" fmla="*/ 634616 w 836635"/>
                <a:gd name="connsiteY3" fmla="*/ 542261 h 1926376"/>
                <a:gd name="connsiteX4" fmla="*/ 645249 w 836635"/>
                <a:gd name="connsiteY4" fmla="*/ 0 h 192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635" h="1926376">
                  <a:moveTo>
                    <a:pt x="836635" y="1658679"/>
                  </a:moveTo>
                  <a:cubicBezTo>
                    <a:pt x="650565" y="1815509"/>
                    <a:pt x="464495" y="1972340"/>
                    <a:pt x="326272" y="1913861"/>
                  </a:cubicBezTo>
                  <a:cubicBezTo>
                    <a:pt x="188049" y="1855382"/>
                    <a:pt x="-44096" y="1536405"/>
                    <a:pt x="7295" y="1307805"/>
                  </a:cubicBezTo>
                  <a:cubicBezTo>
                    <a:pt x="58686" y="1079205"/>
                    <a:pt x="528290" y="760229"/>
                    <a:pt x="634616" y="542261"/>
                  </a:cubicBezTo>
                  <a:cubicBezTo>
                    <a:pt x="740942" y="324293"/>
                    <a:pt x="693095" y="162146"/>
                    <a:pt x="645249" y="0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49615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9" name="Rectangle 5"/>
          <p:cNvSpPr>
            <a:spLocks noGrp="1" noChangeArrowheads="1"/>
          </p:cNvSpPr>
          <p:nvPr>
            <p:ph idx="1"/>
          </p:nvPr>
        </p:nvSpPr>
        <p:spPr>
          <a:xfrm>
            <a:off x="107504" y="866776"/>
            <a:ext cx="4856187" cy="545782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Point-to-point channels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Docsis</a:t>
            </a:r>
            <a:r>
              <a:rPr lang="en-US" sz="2400" dirty="0"/>
              <a:t> (cable modems)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star topology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Gigabit Ethernet (“1GB Ethernet”)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star or tree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IEEE 802.5 “</a:t>
            </a:r>
            <a:r>
              <a:rPr lang="en-US" sz="2400" dirty="0" err="1"/>
              <a:t>TokenRing</a:t>
            </a:r>
            <a:r>
              <a:rPr lang="en-US" sz="2400" dirty="0"/>
              <a:t>” (outdated)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Some supercomputers use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full mesh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hypercube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torus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fat tree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Structures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F27BE2-3214-5C4D-9D1D-61E905472949}"/>
              </a:ext>
            </a:extLst>
          </p:cNvPr>
          <p:cNvGrpSpPr/>
          <p:nvPr/>
        </p:nvGrpSpPr>
        <p:grpSpPr>
          <a:xfrm>
            <a:off x="7183715" y="466963"/>
            <a:ext cx="1537896" cy="1755303"/>
            <a:chOff x="7007508" y="469158"/>
            <a:chExt cx="1537896" cy="17553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960F9D5-138F-0D44-AA5F-6D4108635D40}"/>
                </a:ext>
              </a:extLst>
            </p:cNvPr>
            <p:cNvGrpSpPr/>
            <p:nvPr/>
          </p:nvGrpSpPr>
          <p:grpSpPr>
            <a:xfrm>
              <a:off x="7007508" y="469158"/>
              <a:ext cx="1537896" cy="1492378"/>
              <a:chOff x="6463320" y="1420891"/>
              <a:chExt cx="1537896" cy="1492378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56EEECB-690A-5A43-A3A4-69B506D49B1A}"/>
                  </a:ext>
                </a:extLst>
              </p:cNvPr>
              <p:cNvSpPr/>
              <p:nvPr/>
            </p:nvSpPr>
            <p:spPr bwMode="auto">
              <a:xfrm>
                <a:off x="6463320" y="1420891"/>
                <a:ext cx="1537896" cy="149237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79" name="Connector 78">
                <a:extLst>
                  <a:ext uri="{FF2B5EF4-FFF2-40B4-BE49-F238E27FC236}">
                    <a16:creationId xmlns:a16="http://schemas.microsoft.com/office/drawing/2014/main" id="{35C0B4EB-38FC-1842-BB16-BA9437D4A918}"/>
                  </a:ext>
                </a:extLst>
              </p:cNvPr>
              <p:cNvSpPr/>
              <p:nvPr/>
            </p:nvSpPr>
            <p:spPr bwMode="auto">
              <a:xfrm>
                <a:off x="7656555" y="2103657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80" name="Connector 79">
                <a:extLst>
                  <a:ext uri="{FF2B5EF4-FFF2-40B4-BE49-F238E27FC236}">
                    <a16:creationId xmlns:a16="http://schemas.microsoft.com/office/drawing/2014/main" id="{9167A88C-0269-8A41-AA1C-542143890D1B}"/>
                  </a:ext>
                </a:extLst>
              </p:cNvPr>
              <p:cNvSpPr/>
              <p:nvPr/>
            </p:nvSpPr>
            <p:spPr bwMode="auto">
              <a:xfrm>
                <a:off x="6685988" y="2103657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81" name="Connector 80">
                <a:extLst>
                  <a:ext uri="{FF2B5EF4-FFF2-40B4-BE49-F238E27FC236}">
                    <a16:creationId xmlns:a16="http://schemas.microsoft.com/office/drawing/2014/main" id="{20EFF08B-A0EA-FF4A-98B0-146C33F203C7}"/>
                  </a:ext>
                </a:extLst>
              </p:cNvPr>
              <p:cNvSpPr/>
              <p:nvPr/>
            </p:nvSpPr>
            <p:spPr bwMode="auto">
              <a:xfrm>
                <a:off x="7171608" y="2585586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82" name="Connector 81">
                <a:extLst>
                  <a:ext uri="{FF2B5EF4-FFF2-40B4-BE49-F238E27FC236}">
                    <a16:creationId xmlns:a16="http://schemas.microsoft.com/office/drawing/2014/main" id="{96FC5D22-CDCD-FF4D-B784-D0C6A55364C8}"/>
                  </a:ext>
                </a:extLst>
              </p:cNvPr>
              <p:cNvSpPr/>
              <p:nvPr/>
            </p:nvSpPr>
            <p:spPr bwMode="auto">
              <a:xfrm>
                <a:off x="7171608" y="1627080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83" name="Connector 82">
                <a:extLst>
                  <a:ext uri="{FF2B5EF4-FFF2-40B4-BE49-F238E27FC236}">
                    <a16:creationId xmlns:a16="http://schemas.microsoft.com/office/drawing/2014/main" id="{8D0D8B11-3BC7-5645-9768-AD6B14A1FCD7}"/>
                  </a:ext>
                </a:extLst>
              </p:cNvPr>
              <p:cNvSpPr/>
              <p:nvPr/>
            </p:nvSpPr>
            <p:spPr bwMode="auto">
              <a:xfrm rot="2700000">
                <a:off x="6833839" y="2442544"/>
                <a:ext cx="122002" cy="121485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84" name="Connector 83">
                <a:extLst>
                  <a:ext uri="{FF2B5EF4-FFF2-40B4-BE49-F238E27FC236}">
                    <a16:creationId xmlns:a16="http://schemas.microsoft.com/office/drawing/2014/main" id="{63C81B3A-ED2A-F540-B5EA-4F62239B0454}"/>
                  </a:ext>
                </a:extLst>
              </p:cNvPr>
              <p:cNvSpPr/>
              <p:nvPr/>
            </p:nvSpPr>
            <p:spPr bwMode="auto">
              <a:xfrm rot="2700000">
                <a:off x="7511557" y="1764778"/>
                <a:ext cx="122002" cy="121485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85" name="Connector 84">
                <a:extLst>
                  <a:ext uri="{FF2B5EF4-FFF2-40B4-BE49-F238E27FC236}">
                    <a16:creationId xmlns:a16="http://schemas.microsoft.com/office/drawing/2014/main" id="{A4A9C07D-CDC8-734B-96C1-B52332BF374F}"/>
                  </a:ext>
                </a:extLst>
              </p:cNvPr>
              <p:cNvSpPr/>
              <p:nvPr/>
            </p:nvSpPr>
            <p:spPr bwMode="auto">
              <a:xfrm rot="18900000">
                <a:off x="7518928" y="2442540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86" name="Connector 85">
                <a:extLst>
                  <a:ext uri="{FF2B5EF4-FFF2-40B4-BE49-F238E27FC236}">
                    <a16:creationId xmlns:a16="http://schemas.microsoft.com/office/drawing/2014/main" id="{1E378BE9-3C2E-DD46-8D10-CBBF7CA15734}"/>
                  </a:ext>
                </a:extLst>
              </p:cNvPr>
              <p:cNvSpPr/>
              <p:nvPr/>
            </p:nvSpPr>
            <p:spPr bwMode="auto">
              <a:xfrm rot="18900000">
                <a:off x="6841210" y="1764773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D04052E-1821-8549-AC1D-7693215AC8D0}"/>
                  </a:ext>
                </a:extLst>
              </p:cNvPr>
              <p:cNvCxnSpPr>
                <a:cxnSpLocks/>
                <a:stCxn id="80" idx="4"/>
                <a:endCxn id="83" idx="2"/>
              </p:cNvCxnSpPr>
              <p:nvPr/>
            </p:nvCxnSpPr>
            <p:spPr bwMode="auto">
              <a:xfrm>
                <a:off x="6746985" y="2225151"/>
                <a:ext cx="104720" cy="23500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8C11CD4-0EB3-A648-955D-A4E1EFE16816}"/>
                  </a:ext>
                </a:extLst>
              </p:cNvPr>
              <p:cNvCxnSpPr>
                <a:cxnSpLocks/>
                <a:stCxn id="84" idx="6"/>
                <a:endCxn id="79" idx="0"/>
              </p:cNvCxnSpPr>
              <p:nvPr/>
            </p:nvCxnSpPr>
            <p:spPr bwMode="auto">
              <a:xfrm>
                <a:off x="7615692" y="1868655"/>
                <a:ext cx="101860" cy="23500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AA2F944-A0F3-8B49-A018-7D82D944FC24}"/>
                  </a:ext>
                </a:extLst>
              </p:cNvPr>
              <p:cNvCxnSpPr>
                <a:cxnSpLocks/>
                <a:stCxn id="85" idx="2"/>
                <a:endCxn id="81" idx="6"/>
              </p:cNvCxnSpPr>
              <p:nvPr/>
            </p:nvCxnSpPr>
            <p:spPr bwMode="auto">
              <a:xfrm flipH="1">
                <a:off x="7293601" y="2546418"/>
                <a:ext cx="243192" cy="9991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181A34C-936E-A943-80BE-71DC879473FF}"/>
                  </a:ext>
                </a:extLst>
              </p:cNvPr>
              <p:cNvCxnSpPr>
                <a:cxnSpLocks/>
                <a:stCxn id="82" idx="2"/>
                <a:endCxn id="86" idx="6"/>
              </p:cNvCxnSpPr>
              <p:nvPr/>
            </p:nvCxnSpPr>
            <p:spPr bwMode="auto">
              <a:xfrm flipH="1">
                <a:off x="6945338" y="1687827"/>
                <a:ext cx="226270" cy="945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EF04E40-05D5-9045-A8AD-2F63F4CFFBCA}"/>
                  </a:ext>
                </a:extLst>
              </p:cNvPr>
              <p:cNvCxnSpPr>
                <a:cxnSpLocks/>
                <a:stCxn id="81" idx="2"/>
                <a:endCxn id="83" idx="6"/>
              </p:cNvCxnSpPr>
              <p:nvPr/>
            </p:nvCxnSpPr>
            <p:spPr bwMode="auto">
              <a:xfrm flipH="1" flipV="1">
                <a:off x="6937974" y="2546421"/>
                <a:ext cx="233634" cy="9991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E2172D1-FDFD-3148-86F0-B2993BFDDF57}"/>
                  </a:ext>
                </a:extLst>
              </p:cNvPr>
              <p:cNvCxnSpPr>
                <a:cxnSpLocks/>
                <a:stCxn id="84" idx="2"/>
                <a:endCxn id="82" idx="6"/>
              </p:cNvCxnSpPr>
              <p:nvPr/>
            </p:nvCxnSpPr>
            <p:spPr bwMode="auto">
              <a:xfrm flipH="1" flipV="1">
                <a:off x="7293601" y="1687827"/>
                <a:ext cx="235822" cy="9456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F40C06F-DBA6-F040-9E21-4B0A9BA7870C}"/>
                  </a:ext>
                </a:extLst>
              </p:cNvPr>
              <p:cNvCxnSpPr>
                <a:cxnSpLocks/>
                <a:endCxn id="85" idx="6"/>
              </p:cNvCxnSpPr>
              <p:nvPr/>
            </p:nvCxnSpPr>
            <p:spPr bwMode="auto">
              <a:xfrm flipH="1">
                <a:off x="7623056" y="2226323"/>
                <a:ext cx="94496" cy="2338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3BFCF9F-CAEC-964E-A4A7-4505CF5C3B1E}"/>
                  </a:ext>
                </a:extLst>
              </p:cNvPr>
              <p:cNvCxnSpPr>
                <a:cxnSpLocks/>
                <a:stCxn id="86" idx="2"/>
                <a:endCxn id="80" idx="0"/>
              </p:cNvCxnSpPr>
              <p:nvPr/>
            </p:nvCxnSpPr>
            <p:spPr bwMode="auto">
              <a:xfrm flipH="1">
                <a:off x="6746985" y="1868651"/>
                <a:ext cx="112090" cy="23500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12652A2-7BD9-B141-883A-8B8372CF6E9A}"/>
                </a:ext>
              </a:extLst>
            </p:cNvPr>
            <p:cNvSpPr txBox="1"/>
            <p:nvPr/>
          </p:nvSpPr>
          <p:spPr>
            <a:xfrm>
              <a:off x="7515935" y="1855129"/>
              <a:ext cx="5549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ring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3391B3-AE13-4948-873F-D150DD4F59A6}"/>
              </a:ext>
            </a:extLst>
          </p:cNvPr>
          <p:cNvGrpSpPr/>
          <p:nvPr/>
        </p:nvGrpSpPr>
        <p:grpSpPr>
          <a:xfrm>
            <a:off x="5236997" y="1090065"/>
            <a:ext cx="1537896" cy="1792646"/>
            <a:chOff x="5236997" y="1725065"/>
            <a:chExt cx="1537896" cy="1792646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4C7786EB-B83B-414F-9840-CF8325B60D4D}"/>
                </a:ext>
              </a:extLst>
            </p:cNvPr>
            <p:cNvGrpSpPr/>
            <p:nvPr/>
          </p:nvGrpSpPr>
          <p:grpSpPr>
            <a:xfrm>
              <a:off x="5236997" y="1725065"/>
              <a:ext cx="1537896" cy="1492378"/>
              <a:chOff x="7009328" y="2607233"/>
              <a:chExt cx="1537896" cy="1492378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7ADFDB2-9C0B-5443-A112-F0CDFDA62EC7}"/>
                  </a:ext>
                </a:extLst>
              </p:cNvPr>
              <p:cNvSpPr/>
              <p:nvPr/>
            </p:nvSpPr>
            <p:spPr bwMode="auto">
              <a:xfrm>
                <a:off x="7009328" y="2607233"/>
                <a:ext cx="1537896" cy="149237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5831E4AA-F1F0-FD4D-8CB9-EE745FC32298}"/>
                  </a:ext>
                </a:extLst>
              </p:cNvPr>
              <p:cNvGrpSpPr/>
              <p:nvPr/>
            </p:nvGrpSpPr>
            <p:grpSpPr>
              <a:xfrm>
                <a:off x="7164764" y="2739933"/>
                <a:ext cx="1227024" cy="1226978"/>
                <a:chOff x="7216636" y="2732196"/>
                <a:chExt cx="1227024" cy="1226978"/>
              </a:xfrm>
            </p:grpSpPr>
            <p:sp>
              <p:nvSpPr>
                <p:cNvPr id="110" name="Connector 109">
                  <a:extLst>
                    <a:ext uri="{FF2B5EF4-FFF2-40B4-BE49-F238E27FC236}">
                      <a16:creationId xmlns:a16="http://schemas.microsoft.com/office/drawing/2014/main" id="{B8C8ABF3-02BD-F443-B30A-CA91BE7745E0}"/>
                    </a:ext>
                  </a:extLst>
                </p:cNvPr>
                <p:cNvSpPr/>
                <p:nvPr/>
              </p:nvSpPr>
              <p:spPr bwMode="auto">
                <a:xfrm>
                  <a:off x="8321667" y="3264038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11" name="Connector 110">
                  <a:extLst>
                    <a:ext uri="{FF2B5EF4-FFF2-40B4-BE49-F238E27FC236}">
                      <a16:creationId xmlns:a16="http://schemas.microsoft.com/office/drawing/2014/main" id="{BAE97303-B54E-1243-8260-E2678B936016}"/>
                    </a:ext>
                  </a:extLst>
                </p:cNvPr>
                <p:cNvSpPr/>
                <p:nvPr/>
              </p:nvSpPr>
              <p:spPr bwMode="auto">
                <a:xfrm>
                  <a:off x="7544903" y="3828152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13" name="Connector 112">
                  <a:extLst>
                    <a:ext uri="{FF2B5EF4-FFF2-40B4-BE49-F238E27FC236}">
                      <a16:creationId xmlns:a16="http://schemas.microsoft.com/office/drawing/2014/main" id="{BFC4B39A-CD9D-8D40-BA15-98B5465C2D51}"/>
                    </a:ext>
                  </a:extLst>
                </p:cNvPr>
                <p:cNvSpPr/>
                <p:nvPr/>
              </p:nvSpPr>
              <p:spPr bwMode="auto">
                <a:xfrm>
                  <a:off x="7539600" y="2732627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15" name="Connector 114">
                  <a:extLst>
                    <a:ext uri="{FF2B5EF4-FFF2-40B4-BE49-F238E27FC236}">
                      <a16:creationId xmlns:a16="http://schemas.microsoft.com/office/drawing/2014/main" id="{DF051D28-0C8C-4248-9684-29F493B7520D}"/>
                    </a:ext>
                  </a:extLst>
                </p:cNvPr>
                <p:cNvSpPr/>
                <p:nvPr/>
              </p:nvSpPr>
              <p:spPr bwMode="auto">
                <a:xfrm rot="2700000">
                  <a:off x="7992706" y="2732454"/>
                  <a:ext cx="122002" cy="121485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16" name="Connector 115">
                  <a:extLst>
                    <a:ext uri="{FF2B5EF4-FFF2-40B4-BE49-F238E27FC236}">
                      <a16:creationId xmlns:a16="http://schemas.microsoft.com/office/drawing/2014/main" id="{1C436F9C-9A6B-9E4F-A14D-85432FCD54B5}"/>
                    </a:ext>
                  </a:extLst>
                </p:cNvPr>
                <p:cNvSpPr/>
                <p:nvPr/>
              </p:nvSpPr>
              <p:spPr bwMode="auto">
                <a:xfrm rot="18900000">
                  <a:off x="7989142" y="3837680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17" name="Connector 116">
                  <a:extLst>
                    <a:ext uri="{FF2B5EF4-FFF2-40B4-BE49-F238E27FC236}">
                      <a16:creationId xmlns:a16="http://schemas.microsoft.com/office/drawing/2014/main" id="{AD90086C-690B-804B-BA2F-F0F17989A2FE}"/>
                    </a:ext>
                  </a:extLst>
                </p:cNvPr>
                <p:cNvSpPr/>
                <p:nvPr/>
              </p:nvSpPr>
              <p:spPr bwMode="auto">
                <a:xfrm rot="18900000">
                  <a:off x="7216636" y="3264037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7253CA8-DF6C-0F43-B72B-D894EE91DA91}"/>
                    </a:ext>
                  </a:extLst>
                </p:cNvPr>
                <p:cNvCxnSpPr>
                  <a:cxnSpLocks/>
                  <a:stCxn id="111" idx="0"/>
                  <a:endCxn id="113" idx="4"/>
                </p:cNvCxnSpPr>
                <p:nvPr/>
              </p:nvCxnSpPr>
              <p:spPr bwMode="auto">
                <a:xfrm flipH="1" flipV="1">
                  <a:off x="7600597" y="2854121"/>
                  <a:ext cx="5303" cy="97403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21B20A12-A038-784D-98BF-FFD83AC9B0A8}"/>
                    </a:ext>
                  </a:extLst>
                </p:cNvPr>
                <p:cNvCxnSpPr>
                  <a:cxnSpLocks/>
                  <a:stCxn id="115" idx="4"/>
                  <a:endCxn id="117" idx="6"/>
                </p:cNvCxnSpPr>
                <p:nvPr/>
              </p:nvCxnSpPr>
              <p:spPr bwMode="auto">
                <a:xfrm flipH="1">
                  <a:off x="7320764" y="2836148"/>
                  <a:ext cx="689992" cy="44550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78242DFC-3AEB-814E-9F9E-7ED5820D0A10}"/>
                    </a:ext>
                  </a:extLst>
                </p:cNvPr>
                <p:cNvCxnSpPr>
                  <a:cxnSpLocks/>
                  <a:stCxn id="110" idx="1"/>
                  <a:endCxn id="113" idx="5"/>
                </p:cNvCxnSpPr>
                <p:nvPr/>
              </p:nvCxnSpPr>
              <p:spPr bwMode="auto">
                <a:xfrm flipH="1" flipV="1">
                  <a:off x="7643728" y="2836329"/>
                  <a:ext cx="695804" cy="44550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80190807-3E16-BA42-BB53-833E1C4BE056}"/>
                    </a:ext>
                  </a:extLst>
                </p:cNvPr>
                <p:cNvCxnSpPr>
                  <a:cxnSpLocks/>
                  <a:stCxn id="113" idx="3"/>
                  <a:endCxn id="117" idx="7"/>
                </p:cNvCxnSpPr>
                <p:nvPr/>
              </p:nvCxnSpPr>
              <p:spPr bwMode="auto">
                <a:xfrm flipH="1">
                  <a:off x="7277757" y="2836329"/>
                  <a:ext cx="279708" cy="42758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06AAD9A0-8706-EF4B-8A7D-1475DFA13A57}"/>
                    </a:ext>
                  </a:extLst>
                </p:cNvPr>
                <p:cNvCxnSpPr>
                  <a:cxnSpLocks/>
                  <a:stCxn id="110" idx="2"/>
                  <a:endCxn id="117" idx="5"/>
                </p:cNvCxnSpPr>
                <p:nvPr/>
              </p:nvCxnSpPr>
              <p:spPr bwMode="auto">
                <a:xfrm flipH="1" flipV="1">
                  <a:off x="7338505" y="3324659"/>
                  <a:ext cx="983162" cy="12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2AA2D8A-88D7-A14F-9173-D78039A80150}"/>
                    </a:ext>
                  </a:extLst>
                </p:cNvPr>
                <p:cNvCxnSpPr>
                  <a:cxnSpLocks/>
                  <a:stCxn id="115" idx="3"/>
                  <a:endCxn id="113" idx="6"/>
                </p:cNvCxnSpPr>
                <p:nvPr/>
              </p:nvCxnSpPr>
              <p:spPr bwMode="auto">
                <a:xfrm flipH="1">
                  <a:off x="7661593" y="2793067"/>
                  <a:ext cx="331242" cy="30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6E38F851-4084-8642-B057-262E68A8312F}"/>
                    </a:ext>
                  </a:extLst>
                </p:cNvPr>
                <p:cNvCxnSpPr>
                  <a:cxnSpLocks/>
                  <a:stCxn id="110" idx="0"/>
                  <a:endCxn id="115" idx="6"/>
                </p:cNvCxnSpPr>
                <p:nvPr/>
              </p:nvCxnSpPr>
              <p:spPr bwMode="auto">
                <a:xfrm flipH="1" flipV="1">
                  <a:off x="8096841" y="2836331"/>
                  <a:ext cx="285823" cy="42770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36C6C46A-1AD1-664C-8CBD-1537E60B9720}"/>
                    </a:ext>
                  </a:extLst>
                </p:cNvPr>
                <p:cNvCxnSpPr>
                  <a:cxnSpLocks/>
                  <a:stCxn id="117" idx="3"/>
                  <a:endCxn id="111" idx="1"/>
                </p:cNvCxnSpPr>
                <p:nvPr/>
              </p:nvCxnSpPr>
              <p:spPr bwMode="auto">
                <a:xfrm>
                  <a:off x="7277508" y="3385656"/>
                  <a:ext cx="285260" cy="4602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DE071B8D-EEDD-9F41-9D95-EB8F42547A39}"/>
                    </a:ext>
                  </a:extLst>
                </p:cNvPr>
                <p:cNvCxnSpPr>
                  <a:cxnSpLocks/>
                  <a:stCxn id="111" idx="7"/>
                  <a:endCxn id="115" idx="4"/>
                </p:cNvCxnSpPr>
                <p:nvPr/>
              </p:nvCxnSpPr>
              <p:spPr bwMode="auto">
                <a:xfrm flipV="1">
                  <a:off x="7649031" y="2836148"/>
                  <a:ext cx="361725" cy="100979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3842CCF-0D55-A341-B523-0F4678686DB3}"/>
                    </a:ext>
                  </a:extLst>
                </p:cNvPr>
                <p:cNvCxnSpPr>
                  <a:cxnSpLocks/>
                  <a:endCxn id="110" idx="3"/>
                </p:cNvCxnSpPr>
                <p:nvPr/>
              </p:nvCxnSpPr>
              <p:spPr bwMode="auto">
                <a:xfrm flipV="1">
                  <a:off x="7655233" y="3367740"/>
                  <a:ext cx="684299" cy="47663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AC53238B-7EA0-2849-8C75-2613BABEE6F2}"/>
                    </a:ext>
                  </a:extLst>
                </p:cNvPr>
                <p:cNvCxnSpPr>
                  <a:cxnSpLocks/>
                  <a:stCxn id="116" idx="1"/>
                  <a:endCxn id="111" idx="6"/>
                </p:cNvCxnSpPr>
                <p:nvPr/>
              </p:nvCxnSpPr>
              <p:spPr bwMode="auto">
                <a:xfrm flipH="1" flipV="1">
                  <a:off x="7666896" y="3888899"/>
                  <a:ext cx="322370" cy="965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140BEDF7-6FCC-6245-B531-A36B4E2A9773}"/>
                    </a:ext>
                  </a:extLst>
                </p:cNvPr>
                <p:cNvCxnSpPr>
                  <a:cxnSpLocks/>
                  <a:stCxn id="116" idx="0"/>
                  <a:endCxn id="117" idx="4"/>
                </p:cNvCxnSpPr>
                <p:nvPr/>
              </p:nvCxnSpPr>
              <p:spPr bwMode="auto">
                <a:xfrm flipH="1" flipV="1">
                  <a:off x="7320587" y="3367738"/>
                  <a:ext cx="686597" cy="48773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F41B93D4-0863-1649-B310-B19D7E46D3A1}"/>
                    </a:ext>
                  </a:extLst>
                </p:cNvPr>
                <p:cNvCxnSpPr>
                  <a:cxnSpLocks/>
                  <a:stCxn id="116" idx="0"/>
                  <a:endCxn id="113" idx="5"/>
                </p:cNvCxnSpPr>
                <p:nvPr/>
              </p:nvCxnSpPr>
              <p:spPr bwMode="auto">
                <a:xfrm flipH="1" flipV="1">
                  <a:off x="7643728" y="2836329"/>
                  <a:ext cx="363456" cy="101914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990BBC33-581A-2541-86E8-C859FCCB2518}"/>
                    </a:ext>
                  </a:extLst>
                </p:cNvPr>
                <p:cNvCxnSpPr>
                  <a:cxnSpLocks/>
                  <a:stCxn id="116" idx="7"/>
                  <a:endCxn id="115" idx="5"/>
                </p:cNvCxnSpPr>
                <p:nvPr/>
              </p:nvCxnSpPr>
              <p:spPr bwMode="auto">
                <a:xfrm flipV="1">
                  <a:off x="8050263" y="2854068"/>
                  <a:ext cx="3573" cy="98348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A53F0CC7-D69A-DD43-9140-E68501019C53}"/>
                    </a:ext>
                  </a:extLst>
                </p:cNvPr>
                <p:cNvCxnSpPr>
                  <a:cxnSpLocks/>
                  <a:stCxn id="116" idx="6"/>
                  <a:endCxn id="110" idx="4"/>
                </p:cNvCxnSpPr>
                <p:nvPr/>
              </p:nvCxnSpPr>
              <p:spPr bwMode="auto">
                <a:xfrm flipV="1">
                  <a:off x="8093270" y="3385532"/>
                  <a:ext cx="289394" cy="46976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1742187E-7885-E444-9376-F1F238793DDE}"/>
                </a:ext>
              </a:extLst>
            </p:cNvPr>
            <p:cNvSpPr txBox="1"/>
            <p:nvPr/>
          </p:nvSpPr>
          <p:spPr>
            <a:xfrm>
              <a:off x="5472543" y="3148379"/>
              <a:ext cx="104067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full mesh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DABB8A-0DF5-A84D-A6AB-86D64AD8F826}"/>
              </a:ext>
            </a:extLst>
          </p:cNvPr>
          <p:cNvGrpSpPr/>
          <p:nvPr/>
        </p:nvGrpSpPr>
        <p:grpSpPr>
          <a:xfrm>
            <a:off x="7263554" y="4309594"/>
            <a:ext cx="1880446" cy="2197238"/>
            <a:chOff x="7183715" y="3204694"/>
            <a:chExt cx="1880446" cy="2197238"/>
          </a:xfrm>
        </p:grpSpPr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7AE63661-B0D6-1843-BED2-4EAB7F9B8137}"/>
                </a:ext>
              </a:extLst>
            </p:cNvPr>
            <p:cNvGrpSpPr/>
            <p:nvPr/>
          </p:nvGrpSpPr>
          <p:grpSpPr>
            <a:xfrm>
              <a:off x="7183715" y="3725621"/>
              <a:ext cx="1537896" cy="1492378"/>
              <a:chOff x="3867265" y="2820433"/>
              <a:chExt cx="1537896" cy="1492378"/>
            </a:xfrm>
          </p:grpSpPr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B0FFCD87-8238-FC48-BBAF-1A1725FB5385}"/>
                  </a:ext>
                </a:extLst>
              </p:cNvPr>
              <p:cNvSpPr/>
              <p:nvPr/>
            </p:nvSpPr>
            <p:spPr bwMode="auto">
              <a:xfrm>
                <a:off x="3867265" y="2820433"/>
                <a:ext cx="1537896" cy="149237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481" name="Group 480">
                <a:extLst>
                  <a:ext uri="{FF2B5EF4-FFF2-40B4-BE49-F238E27FC236}">
                    <a16:creationId xmlns:a16="http://schemas.microsoft.com/office/drawing/2014/main" id="{E278811B-7D8F-7144-ADB3-9175710E4B0C}"/>
                  </a:ext>
                </a:extLst>
              </p:cNvPr>
              <p:cNvGrpSpPr/>
              <p:nvPr/>
            </p:nvGrpSpPr>
            <p:grpSpPr>
              <a:xfrm>
                <a:off x="4005386" y="3215585"/>
                <a:ext cx="1261655" cy="702074"/>
                <a:chOff x="5176751" y="3183495"/>
                <a:chExt cx="1261655" cy="702074"/>
              </a:xfrm>
            </p:grpSpPr>
            <p:grpSp>
              <p:nvGrpSpPr>
                <p:cNvPr id="482" name="Group 481">
                  <a:extLst>
                    <a:ext uri="{FF2B5EF4-FFF2-40B4-BE49-F238E27FC236}">
                      <a16:creationId xmlns:a16="http://schemas.microsoft.com/office/drawing/2014/main" id="{4DE39A90-FB03-C24C-8F25-BEEF0ECE63BD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352473" y="3298316"/>
                  <a:ext cx="1085933" cy="587253"/>
                  <a:chOff x="5669679" y="3727667"/>
                  <a:chExt cx="1092560" cy="1174506"/>
                </a:xfrm>
              </p:grpSpPr>
              <p:sp>
                <p:nvSpPr>
                  <p:cNvPr id="541" name="Connector 540">
                    <a:extLst>
                      <a:ext uri="{FF2B5EF4-FFF2-40B4-BE49-F238E27FC236}">
                        <a16:creationId xmlns:a16="http://schemas.microsoft.com/office/drawing/2014/main" id="{86A2931D-4D17-684D-8241-43BCC0562EE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40246" y="4204245"/>
                    <a:ext cx="121993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42" name="Connector 541">
                    <a:extLst>
                      <a:ext uri="{FF2B5EF4-FFF2-40B4-BE49-F238E27FC236}">
                        <a16:creationId xmlns:a16="http://schemas.microsoft.com/office/drawing/2014/main" id="{1DD54EEF-6EC8-A047-9A96-31ECF191A3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69679" y="4204245"/>
                    <a:ext cx="121993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43" name="Connector 542">
                    <a:extLst>
                      <a:ext uri="{FF2B5EF4-FFF2-40B4-BE49-F238E27FC236}">
                        <a16:creationId xmlns:a16="http://schemas.microsoft.com/office/drawing/2014/main" id="{F707E3F0-541C-8F4B-A4F1-F0F65D0AD7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55299" y="4686173"/>
                    <a:ext cx="121993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44" name="Connector 543">
                    <a:extLst>
                      <a:ext uri="{FF2B5EF4-FFF2-40B4-BE49-F238E27FC236}">
                        <a16:creationId xmlns:a16="http://schemas.microsoft.com/office/drawing/2014/main" id="{387BF838-679D-4843-A154-AE0872A253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55299" y="3727667"/>
                    <a:ext cx="121993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45" name="Connector 544">
                    <a:extLst>
                      <a:ext uri="{FF2B5EF4-FFF2-40B4-BE49-F238E27FC236}">
                        <a16:creationId xmlns:a16="http://schemas.microsoft.com/office/drawing/2014/main" id="{C085ABE3-DECE-B947-B3F0-C8CAFBEFD3F4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5787248" y="4576365"/>
                    <a:ext cx="216000" cy="121485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46" name="Connector 545">
                    <a:extLst>
                      <a:ext uri="{FF2B5EF4-FFF2-40B4-BE49-F238E27FC236}">
                        <a16:creationId xmlns:a16="http://schemas.microsoft.com/office/drawing/2014/main" id="{E5B0146B-9C5D-7841-B167-0F33F8F50C7B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6464966" y="3898599"/>
                    <a:ext cx="216000" cy="121485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47" name="Connector 546">
                    <a:extLst>
                      <a:ext uri="{FF2B5EF4-FFF2-40B4-BE49-F238E27FC236}">
                        <a16:creationId xmlns:a16="http://schemas.microsoft.com/office/drawing/2014/main" id="{482DC9A6-5DAA-2E42-A5B0-FAA7D4F86490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6519427" y="4529287"/>
                    <a:ext cx="121993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48" name="Connector 547">
                    <a:extLst>
                      <a:ext uri="{FF2B5EF4-FFF2-40B4-BE49-F238E27FC236}">
                        <a16:creationId xmlns:a16="http://schemas.microsoft.com/office/drawing/2014/main" id="{F5AEA718-2155-0D48-8E41-D9C42A8A59D9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5841708" y="3851521"/>
                    <a:ext cx="121993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549" name="Straight Connector 548">
                    <a:extLst>
                      <a:ext uri="{FF2B5EF4-FFF2-40B4-BE49-F238E27FC236}">
                        <a16:creationId xmlns:a16="http://schemas.microsoft.com/office/drawing/2014/main" id="{2E999016-89E8-244E-9835-ADDA8A0FC362}"/>
                      </a:ext>
                    </a:extLst>
                  </p:cNvPr>
                  <p:cNvCxnSpPr>
                    <a:cxnSpLocks/>
                    <a:stCxn id="542" idx="4"/>
                    <a:endCxn id="545" idx="2"/>
                  </p:cNvCxnSpPr>
                  <p:nvPr/>
                </p:nvCxnSpPr>
                <p:spPr bwMode="auto">
                  <a:xfrm>
                    <a:off x="5730676" y="4420245"/>
                    <a:ext cx="126155" cy="14049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0" name="Straight Connector 549">
                    <a:extLst>
                      <a:ext uri="{FF2B5EF4-FFF2-40B4-BE49-F238E27FC236}">
                        <a16:creationId xmlns:a16="http://schemas.microsoft.com/office/drawing/2014/main" id="{AFE6FAC2-26E8-7840-B350-5D0B4A273237}"/>
                      </a:ext>
                    </a:extLst>
                  </p:cNvPr>
                  <p:cNvCxnSpPr>
                    <a:cxnSpLocks/>
                    <a:stCxn id="546" idx="6"/>
                    <a:endCxn id="541" idx="0"/>
                  </p:cNvCxnSpPr>
                  <p:nvPr/>
                </p:nvCxnSpPr>
                <p:spPr bwMode="auto">
                  <a:xfrm>
                    <a:off x="6611383" y="4035709"/>
                    <a:ext cx="89860" cy="16853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1" name="Straight Connector 550">
                    <a:extLst>
                      <a:ext uri="{FF2B5EF4-FFF2-40B4-BE49-F238E27FC236}">
                        <a16:creationId xmlns:a16="http://schemas.microsoft.com/office/drawing/2014/main" id="{9E956136-95D7-FE45-B0A5-118B9EAADC76}"/>
                      </a:ext>
                    </a:extLst>
                  </p:cNvPr>
                  <p:cNvCxnSpPr>
                    <a:cxnSpLocks/>
                    <a:stCxn id="547" idx="2"/>
                    <a:endCxn id="543" idx="6"/>
                  </p:cNvCxnSpPr>
                  <p:nvPr/>
                </p:nvCxnSpPr>
                <p:spPr bwMode="auto">
                  <a:xfrm flipH="1">
                    <a:off x="6277292" y="4723025"/>
                    <a:ext cx="260001" cy="7114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2" name="Straight Connector 551">
                    <a:extLst>
                      <a:ext uri="{FF2B5EF4-FFF2-40B4-BE49-F238E27FC236}">
                        <a16:creationId xmlns:a16="http://schemas.microsoft.com/office/drawing/2014/main" id="{1C0D0E7F-CC40-494C-988F-F9FC1314EC33}"/>
                      </a:ext>
                    </a:extLst>
                  </p:cNvPr>
                  <p:cNvCxnSpPr>
                    <a:cxnSpLocks/>
                    <a:stCxn id="544" idx="2"/>
                    <a:endCxn id="548" idx="6"/>
                  </p:cNvCxnSpPr>
                  <p:nvPr/>
                </p:nvCxnSpPr>
                <p:spPr bwMode="auto">
                  <a:xfrm flipH="1">
                    <a:off x="5945836" y="3835667"/>
                    <a:ext cx="209463" cy="3811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3" name="Straight Connector 552">
                    <a:extLst>
                      <a:ext uri="{FF2B5EF4-FFF2-40B4-BE49-F238E27FC236}">
                        <a16:creationId xmlns:a16="http://schemas.microsoft.com/office/drawing/2014/main" id="{A6E39BCE-BD87-F846-9323-BF85A30C5DD2}"/>
                      </a:ext>
                    </a:extLst>
                  </p:cNvPr>
                  <p:cNvCxnSpPr>
                    <a:cxnSpLocks/>
                    <a:stCxn id="543" idx="2"/>
                    <a:endCxn id="545" idx="6"/>
                  </p:cNvCxnSpPr>
                  <p:nvPr/>
                </p:nvCxnSpPr>
                <p:spPr bwMode="auto">
                  <a:xfrm flipH="1" flipV="1">
                    <a:off x="5933665" y="4713475"/>
                    <a:ext cx="221633" cy="8069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4" name="Straight Connector 553">
                    <a:extLst>
                      <a:ext uri="{FF2B5EF4-FFF2-40B4-BE49-F238E27FC236}">
                        <a16:creationId xmlns:a16="http://schemas.microsoft.com/office/drawing/2014/main" id="{68593ED1-F09D-F34E-A027-22D6E5D18397}"/>
                      </a:ext>
                    </a:extLst>
                  </p:cNvPr>
                  <p:cNvCxnSpPr>
                    <a:cxnSpLocks/>
                    <a:stCxn id="546" idx="2"/>
                    <a:endCxn id="544" idx="6"/>
                  </p:cNvCxnSpPr>
                  <p:nvPr/>
                </p:nvCxnSpPr>
                <p:spPr bwMode="auto">
                  <a:xfrm flipH="1" flipV="1">
                    <a:off x="6277292" y="3835667"/>
                    <a:ext cx="257257" cy="473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5" name="Straight Connector 554">
                    <a:extLst>
                      <a:ext uri="{FF2B5EF4-FFF2-40B4-BE49-F238E27FC236}">
                        <a16:creationId xmlns:a16="http://schemas.microsoft.com/office/drawing/2014/main" id="{8DD634EA-4C3D-8D47-B9E1-45FF5E5B6AAA}"/>
                      </a:ext>
                    </a:extLst>
                  </p:cNvPr>
                  <p:cNvCxnSpPr>
                    <a:cxnSpLocks/>
                    <a:endCxn id="547" idx="6"/>
                  </p:cNvCxnSpPr>
                  <p:nvPr/>
                </p:nvCxnSpPr>
                <p:spPr bwMode="auto">
                  <a:xfrm flipH="1">
                    <a:off x="6623555" y="4326913"/>
                    <a:ext cx="77689" cy="22463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6" name="Straight Connector 555">
                    <a:extLst>
                      <a:ext uri="{FF2B5EF4-FFF2-40B4-BE49-F238E27FC236}">
                        <a16:creationId xmlns:a16="http://schemas.microsoft.com/office/drawing/2014/main" id="{8015EC94-CB71-3745-9F59-9E7E56254E03}"/>
                      </a:ext>
                    </a:extLst>
                  </p:cNvPr>
                  <p:cNvCxnSpPr>
                    <a:cxnSpLocks/>
                    <a:stCxn id="548" idx="2"/>
                    <a:endCxn id="542" idx="0"/>
                  </p:cNvCxnSpPr>
                  <p:nvPr/>
                </p:nvCxnSpPr>
                <p:spPr bwMode="auto">
                  <a:xfrm flipH="1">
                    <a:off x="5730676" y="4045259"/>
                    <a:ext cx="128898" cy="15898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483" name="Straight Connector 482">
                  <a:extLst>
                    <a:ext uri="{FF2B5EF4-FFF2-40B4-BE49-F238E27FC236}">
                      <a16:creationId xmlns:a16="http://schemas.microsoft.com/office/drawing/2014/main" id="{926F34AC-C441-CB4E-BBF8-4AE4D76BD22A}"/>
                    </a:ext>
                  </a:extLst>
                </p:cNvPr>
                <p:cNvCxnSpPr>
                  <a:stCxn id="526" idx="6"/>
                  <a:endCxn id="542" idx="2"/>
                </p:cNvCxnSpPr>
                <p:nvPr/>
              </p:nvCxnSpPr>
              <p:spPr bwMode="auto">
                <a:xfrm>
                  <a:off x="5284751" y="3590456"/>
                  <a:ext cx="67722" cy="14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484" name="Group 483">
                  <a:extLst>
                    <a:ext uri="{FF2B5EF4-FFF2-40B4-BE49-F238E27FC236}">
                      <a16:creationId xmlns:a16="http://schemas.microsoft.com/office/drawing/2014/main" id="{87EA0E4F-557C-164B-95E8-57AE649C63A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176751" y="3298167"/>
                  <a:ext cx="1072680" cy="587253"/>
                  <a:chOff x="5669679" y="3727667"/>
                  <a:chExt cx="1079226" cy="1174506"/>
                </a:xfrm>
              </p:grpSpPr>
              <p:sp>
                <p:nvSpPr>
                  <p:cNvPr id="525" name="Connector 524">
                    <a:extLst>
                      <a:ext uri="{FF2B5EF4-FFF2-40B4-BE49-F238E27FC236}">
                        <a16:creationId xmlns:a16="http://schemas.microsoft.com/office/drawing/2014/main" id="{4752F480-BCBB-BD46-8961-E87340EB56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40246" y="4204245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26" name="Connector 525">
                    <a:extLst>
                      <a:ext uri="{FF2B5EF4-FFF2-40B4-BE49-F238E27FC236}">
                        <a16:creationId xmlns:a16="http://schemas.microsoft.com/office/drawing/2014/main" id="{DE39991D-9AA6-6845-A00B-6871649D91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69679" y="4204245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27" name="Connector 526">
                    <a:extLst>
                      <a:ext uri="{FF2B5EF4-FFF2-40B4-BE49-F238E27FC236}">
                        <a16:creationId xmlns:a16="http://schemas.microsoft.com/office/drawing/2014/main" id="{8798C59C-0CA0-9D4E-9749-7E961A2E07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55299" y="4686173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28" name="Connector 527">
                    <a:extLst>
                      <a:ext uri="{FF2B5EF4-FFF2-40B4-BE49-F238E27FC236}">
                        <a16:creationId xmlns:a16="http://schemas.microsoft.com/office/drawing/2014/main" id="{BC4AC81C-3CB1-A049-B1F6-776104DEBE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55299" y="3727667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29" name="Connector 528">
                    <a:extLst>
                      <a:ext uri="{FF2B5EF4-FFF2-40B4-BE49-F238E27FC236}">
                        <a16:creationId xmlns:a16="http://schemas.microsoft.com/office/drawing/2014/main" id="{00DD8299-C83F-024F-9FF0-ABCE51355623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5791782" y="4573763"/>
                    <a:ext cx="216000" cy="108659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30" name="Connector 529">
                    <a:extLst>
                      <a:ext uri="{FF2B5EF4-FFF2-40B4-BE49-F238E27FC236}">
                        <a16:creationId xmlns:a16="http://schemas.microsoft.com/office/drawing/2014/main" id="{966190DC-1C01-DC4B-96C1-D6C92945C401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6469499" y="3895997"/>
                    <a:ext cx="216000" cy="108659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31" name="Connector 530">
                    <a:extLst>
                      <a:ext uri="{FF2B5EF4-FFF2-40B4-BE49-F238E27FC236}">
                        <a16:creationId xmlns:a16="http://schemas.microsoft.com/office/drawing/2014/main" id="{864DA6D0-B4F7-5945-9B6E-5EF48C092EF5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6521380" y="4538657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32" name="Connector 531">
                    <a:extLst>
                      <a:ext uri="{FF2B5EF4-FFF2-40B4-BE49-F238E27FC236}">
                        <a16:creationId xmlns:a16="http://schemas.microsoft.com/office/drawing/2014/main" id="{E2FFE9B5-92FC-5946-BC83-C0045324FCA3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5843660" y="3860891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533" name="Straight Connector 532">
                    <a:extLst>
                      <a:ext uri="{FF2B5EF4-FFF2-40B4-BE49-F238E27FC236}">
                        <a16:creationId xmlns:a16="http://schemas.microsoft.com/office/drawing/2014/main" id="{B7A30BF7-DC4E-5142-AE9F-CD2D2C640522}"/>
                      </a:ext>
                    </a:extLst>
                  </p:cNvPr>
                  <p:cNvCxnSpPr>
                    <a:cxnSpLocks/>
                    <a:stCxn id="526" idx="4"/>
                    <a:endCxn id="529" idx="2"/>
                  </p:cNvCxnSpPr>
                  <p:nvPr/>
                </p:nvCxnSpPr>
                <p:spPr bwMode="auto">
                  <a:xfrm>
                    <a:off x="5724009" y="4420245"/>
                    <a:ext cx="137356" cy="13148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34" name="Straight Connector 533">
                    <a:extLst>
                      <a:ext uri="{FF2B5EF4-FFF2-40B4-BE49-F238E27FC236}">
                        <a16:creationId xmlns:a16="http://schemas.microsoft.com/office/drawing/2014/main" id="{5A5F5D93-0CA1-504F-B77F-5805FAB6E212}"/>
                      </a:ext>
                    </a:extLst>
                  </p:cNvPr>
                  <p:cNvCxnSpPr>
                    <a:cxnSpLocks/>
                    <a:stCxn id="530" idx="6"/>
                    <a:endCxn id="525" idx="0"/>
                  </p:cNvCxnSpPr>
                  <p:nvPr/>
                </p:nvCxnSpPr>
                <p:spPr bwMode="auto">
                  <a:xfrm>
                    <a:off x="6615916" y="4026695"/>
                    <a:ext cx="78659" cy="1775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35" name="Straight Connector 534">
                    <a:extLst>
                      <a:ext uri="{FF2B5EF4-FFF2-40B4-BE49-F238E27FC236}">
                        <a16:creationId xmlns:a16="http://schemas.microsoft.com/office/drawing/2014/main" id="{A77997BB-AF60-5D4D-8A96-8CA45CDCD411}"/>
                      </a:ext>
                    </a:extLst>
                  </p:cNvPr>
                  <p:cNvCxnSpPr>
                    <a:cxnSpLocks/>
                    <a:stCxn id="531" idx="2"/>
                    <a:endCxn id="527" idx="6"/>
                  </p:cNvCxnSpPr>
                  <p:nvPr/>
                </p:nvCxnSpPr>
                <p:spPr bwMode="auto">
                  <a:xfrm flipH="1">
                    <a:off x="6263958" y="4723025"/>
                    <a:ext cx="273335" cy="7114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36" name="Straight Connector 535">
                    <a:extLst>
                      <a:ext uri="{FF2B5EF4-FFF2-40B4-BE49-F238E27FC236}">
                        <a16:creationId xmlns:a16="http://schemas.microsoft.com/office/drawing/2014/main" id="{9CC1E70D-BB07-AE40-ACA7-172EB528F9F6}"/>
                      </a:ext>
                    </a:extLst>
                  </p:cNvPr>
                  <p:cNvCxnSpPr>
                    <a:cxnSpLocks/>
                    <a:stCxn id="528" idx="2"/>
                    <a:endCxn id="532" idx="6"/>
                  </p:cNvCxnSpPr>
                  <p:nvPr/>
                </p:nvCxnSpPr>
                <p:spPr bwMode="auto">
                  <a:xfrm flipH="1">
                    <a:off x="5936407" y="3835667"/>
                    <a:ext cx="218892" cy="568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37" name="Straight Connector 536">
                    <a:extLst>
                      <a:ext uri="{FF2B5EF4-FFF2-40B4-BE49-F238E27FC236}">
                        <a16:creationId xmlns:a16="http://schemas.microsoft.com/office/drawing/2014/main" id="{9F768CF0-A0FF-534E-BF98-5C39F1023206}"/>
                      </a:ext>
                    </a:extLst>
                  </p:cNvPr>
                  <p:cNvCxnSpPr>
                    <a:cxnSpLocks/>
                    <a:stCxn id="527" idx="2"/>
                    <a:endCxn id="529" idx="6"/>
                  </p:cNvCxnSpPr>
                  <p:nvPr/>
                </p:nvCxnSpPr>
                <p:spPr bwMode="auto">
                  <a:xfrm flipH="1" flipV="1">
                    <a:off x="5938199" y="4704461"/>
                    <a:ext cx="217100" cy="8971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38" name="Straight Connector 537">
                    <a:extLst>
                      <a:ext uri="{FF2B5EF4-FFF2-40B4-BE49-F238E27FC236}">
                        <a16:creationId xmlns:a16="http://schemas.microsoft.com/office/drawing/2014/main" id="{0EF8F965-A9D9-DA45-9774-833898C4371F}"/>
                      </a:ext>
                    </a:extLst>
                  </p:cNvPr>
                  <p:cNvCxnSpPr>
                    <a:cxnSpLocks/>
                    <a:stCxn id="530" idx="2"/>
                    <a:endCxn id="528" idx="6"/>
                  </p:cNvCxnSpPr>
                  <p:nvPr/>
                </p:nvCxnSpPr>
                <p:spPr bwMode="auto">
                  <a:xfrm flipH="1" flipV="1">
                    <a:off x="6263958" y="3835667"/>
                    <a:ext cx="275125" cy="3829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39" name="Straight Connector 538">
                    <a:extLst>
                      <a:ext uri="{FF2B5EF4-FFF2-40B4-BE49-F238E27FC236}">
                        <a16:creationId xmlns:a16="http://schemas.microsoft.com/office/drawing/2014/main" id="{F8774E13-6B69-464A-89C3-3A0C3CB17246}"/>
                      </a:ext>
                    </a:extLst>
                  </p:cNvPr>
                  <p:cNvCxnSpPr>
                    <a:cxnSpLocks/>
                    <a:endCxn id="531" idx="6"/>
                  </p:cNvCxnSpPr>
                  <p:nvPr/>
                </p:nvCxnSpPr>
                <p:spPr bwMode="auto">
                  <a:xfrm flipH="1">
                    <a:off x="6614127" y="4326913"/>
                    <a:ext cx="87117" cy="24337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40" name="Straight Connector 539">
                    <a:extLst>
                      <a:ext uri="{FF2B5EF4-FFF2-40B4-BE49-F238E27FC236}">
                        <a16:creationId xmlns:a16="http://schemas.microsoft.com/office/drawing/2014/main" id="{136E60C3-3A91-924B-B48A-7E2CC7F72567}"/>
                      </a:ext>
                    </a:extLst>
                  </p:cNvPr>
                  <p:cNvCxnSpPr>
                    <a:cxnSpLocks/>
                    <a:stCxn id="532" idx="2"/>
                    <a:endCxn id="526" idx="0"/>
                  </p:cNvCxnSpPr>
                  <p:nvPr/>
                </p:nvCxnSpPr>
                <p:spPr bwMode="auto">
                  <a:xfrm flipH="1">
                    <a:off x="5724009" y="4045259"/>
                    <a:ext cx="135564" cy="15898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485" name="Straight Connector 484">
                  <a:extLst>
                    <a:ext uri="{FF2B5EF4-FFF2-40B4-BE49-F238E27FC236}">
                      <a16:creationId xmlns:a16="http://schemas.microsoft.com/office/drawing/2014/main" id="{73E60DE7-AE3D-1A41-840D-CF740B2B70FF}"/>
                    </a:ext>
                  </a:extLst>
                </p:cNvPr>
                <p:cNvCxnSpPr>
                  <a:cxnSpLocks/>
                  <a:stCxn id="529" idx="7"/>
                  <a:endCxn id="545" idx="3"/>
                </p:cNvCxnSpPr>
                <p:nvPr/>
              </p:nvCxnSpPr>
              <p:spPr bwMode="auto">
                <a:xfrm>
                  <a:off x="5459458" y="3748380"/>
                  <a:ext cx="60029" cy="784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6" name="Straight Connector 485">
                  <a:extLst>
                    <a:ext uri="{FF2B5EF4-FFF2-40B4-BE49-F238E27FC236}">
                      <a16:creationId xmlns:a16="http://schemas.microsoft.com/office/drawing/2014/main" id="{4AA1F8FE-76B4-2946-8E92-FD4DC19B8BFE}"/>
                    </a:ext>
                  </a:extLst>
                </p:cNvPr>
                <p:cNvCxnSpPr>
                  <a:cxnSpLocks/>
                  <a:stCxn id="527" idx="6"/>
                  <a:endCxn id="543" idx="2"/>
                </p:cNvCxnSpPr>
                <p:nvPr/>
              </p:nvCxnSpPr>
              <p:spPr bwMode="auto">
                <a:xfrm>
                  <a:off x="5767425" y="3831420"/>
                  <a:ext cx="67722" cy="14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7" name="Straight Connector 486">
                  <a:extLst>
                    <a:ext uri="{FF2B5EF4-FFF2-40B4-BE49-F238E27FC236}">
                      <a16:creationId xmlns:a16="http://schemas.microsoft.com/office/drawing/2014/main" id="{AC9BE334-A311-9F4C-A3AD-6318CDE9B620}"/>
                    </a:ext>
                  </a:extLst>
                </p:cNvPr>
                <p:cNvCxnSpPr>
                  <a:cxnSpLocks/>
                  <a:stCxn id="531" idx="5"/>
                  <a:endCxn id="547" idx="1"/>
                </p:cNvCxnSpPr>
                <p:nvPr/>
              </p:nvCxnSpPr>
              <p:spPr bwMode="auto">
                <a:xfrm flipV="1">
                  <a:off x="6131286" y="3756439"/>
                  <a:ext cx="69094" cy="122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10DFE578-6E94-D34C-93C1-26FE39694F7A}"/>
                    </a:ext>
                  </a:extLst>
                </p:cNvPr>
                <p:cNvCxnSpPr>
                  <a:cxnSpLocks/>
                  <a:stCxn id="525" idx="6"/>
                  <a:endCxn id="541" idx="2"/>
                </p:cNvCxnSpPr>
                <p:nvPr/>
              </p:nvCxnSpPr>
              <p:spPr bwMode="auto">
                <a:xfrm>
                  <a:off x="6249431" y="3590456"/>
                  <a:ext cx="67722" cy="14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9" name="Straight Connector 488">
                  <a:extLst>
                    <a:ext uri="{FF2B5EF4-FFF2-40B4-BE49-F238E27FC236}">
                      <a16:creationId xmlns:a16="http://schemas.microsoft.com/office/drawing/2014/main" id="{2A7EBE51-8935-1347-90BB-576BEC6E6BE2}"/>
                    </a:ext>
                  </a:extLst>
                </p:cNvPr>
                <p:cNvCxnSpPr>
                  <a:cxnSpLocks/>
                  <a:stCxn id="530" idx="7"/>
                  <a:endCxn id="546" idx="3"/>
                </p:cNvCxnSpPr>
                <p:nvPr/>
              </p:nvCxnSpPr>
              <p:spPr bwMode="auto">
                <a:xfrm>
                  <a:off x="6133065" y="3409497"/>
                  <a:ext cx="60029" cy="784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0" name="Straight Connector 489">
                  <a:extLst>
                    <a:ext uri="{FF2B5EF4-FFF2-40B4-BE49-F238E27FC236}">
                      <a16:creationId xmlns:a16="http://schemas.microsoft.com/office/drawing/2014/main" id="{639BE9A7-24EE-D647-8DC4-B048DB290234}"/>
                    </a:ext>
                  </a:extLst>
                </p:cNvPr>
                <p:cNvCxnSpPr>
                  <a:cxnSpLocks/>
                  <a:stCxn id="532" idx="5"/>
                  <a:endCxn id="548" idx="1"/>
                </p:cNvCxnSpPr>
                <p:nvPr/>
              </p:nvCxnSpPr>
              <p:spPr bwMode="auto">
                <a:xfrm flipV="1">
                  <a:off x="5457677" y="3417556"/>
                  <a:ext cx="69095" cy="122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1" name="Straight Connector 490">
                  <a:extLst>
                    <a:ext uri="{FF2B5EF4-FFF2-40B4-BE49-F238E27FC236}">
                      <a16:creationId xmlns:a16="http://schemas.microsoft.com/office/drawing/2014/main" id="{BA3A05F7-D3FA-B94D-8B4C-23053773F2AF}"/>
                    </a:ext>
                  </a:extLst>
                </p:cNvPr>
                <p:cNvCxnSpPr>
                  <a:cxnSpLocks/>
                  <a:stCxn id="528" idx="6"/>
                  <a:endCxn id="544" idx="2"/>
                </p:cNvCxnSpPr>
                <p:nvPr/>
              </p:nvCxnSpPr>
              <p:spPr bwMode="auto">
                <a:xfrm>
                  <a:off x="5767425" y="3352167"/>
                  <a:ext cx="67722" cy="14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492" name="Group 491">
                  <a:extLst>
                    <a:ext uri="{FF2B5EF4-FFF2-40B4-BE49-F238E27FC236}">
                      <a16:creationId xmlns:a16="http://schemas.microsoft.com/office/drawing/2014/main" id="{18AEC7D8-5316-F843-B39C-477120A65736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266067" y="3183495"/>
                  <a:ext cx="1072680" cy="587253"/>
                  <a:chOff x="5669679" y="3727667"/>
                  <a:chExt cx="1079226" cy="1174506"/>
                </a:xfrm>
              </p:grpSpPr>
              <p:sp>
                <p:nvSpPr>
                  <p:cNvPr id="509" name="Connector 508">
                    <a:extLst>
                      <a:ext uri="{FF2B5EF4-FFF2-40B4-BE49-F238E27FC236}">
                        <a16:creationId xmlns:a16="http://schemas.microsoft.com/office/drawing/2014/main" id="{4BB3DE97-2964-8243-AD78-A170A5DFC8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40246" y="4204245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10" name="Connector 509">
                    <a:extLst>
                      <a:ext uri="{FF2B5EF4-FFF2-40B4-BE49-F238E27FC236}">
                        <a16:creationId xmlns:a16="http://schemas.microsoft.com/office/drawing/2014/main" id="{D5648F16-D74B-404E-88A4-1B328C5D96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69679" y="4204245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11" name="Connector 510">
                    <a:extLst>
                      <a:ext uri="{FF2B5EF4-FFF2-40B4-BE49-F238E27FC236}">
                        <a16:creationId xmlns:a16="http://schemas.microsoft.com/office/drawing/2014/main" id="{0600D624-2089-6347-AD50-2C405F7AE7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55299" y="4686173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12" name="Connector 511">
                    <a:extLst>
                      <a:ext uri="{FF2B5EF4-FFF2-40B4-BE49-F238E27FC236}">
                        <a16:creationId xmlns:a16="http://schemas.microsoft.com/office/drawing/2014/main" id="{394E92AB-05CF-664C-BA3F-AB2E5510C0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55299" y="3727667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13" name="Connector 512">
                    <a:extLst>
                      <a:ext uri="{FF2B5EF4-FFF2-40B4-BE49-F238E27FC236}">
                        <a16:creationId xmlns:a16="http://schemas.microsoft.com/office/drawing/2014/main" id="{0218AD3B-9AC0-BE48-9985-34D53F4990DA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5791782" y="4573763"/>
                    <a:ext cx="216000" cy="108659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14" name="Connector 513">
                    <a:extLst>
                      <a:ext uri="{FF2B5EF4-FFF2-40B4-BE49-F238E27FC236}">
                        <a16:creationId xmlns:a16="http://schemas.microsoft.com/office/drawing/2014/main" id="{43753EC0-DEA8-634D-8AF5-DA302389A771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6469500" y="3895997"/>
                    <a:ext cx="216000" cy="108659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15" name="Connector 514">
                    <a:extLst>
                      <a:ext uri="{FF2B5EF4-FFF2-40B4-BE49-F238E27FC236}">
                        <a16:creationId xmlns:a16="http://schemas.microsoft.com/office/drawing/2014/main" id="{6278C5EE-7967-5642-83C6-16F062465201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6521379" y="4538657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516" name="Connector 515">
                    <a:extLst>
                      <a:ext uri="{FF2B5EF4-FFF2-40B4-BE49-F238E27FC236}">
                        <a16:creationId xmlns:a16="http://schemas.microsoft.com/office/drawing/2014/main" id="{967D3ED9-5636-074C-80D9-1385AFD53EC6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5843661" y="3860891"/>
                    <a:ext cx="108659" cy="216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517" name="Straight Connector 516">
                    <a:extLst>
                      <a:ext uri="{FF2B5EF4-FFF2-40B4-BE49-F238E27FC236}">
                        <a16:creationId xmlns:a16="http://schemas.microsoft.com/office/drawing/2014/main" id="{56EDA417-4B81-F84C-9F92-71E40C870CDD}"/>
                      </a:ext>
                    </a:extLst>
                  </p:cNvPr>
                  <p:cNvCxnSpPr>
                    <a:cxnSpLocks/>
                    <a:stCxn id="510" idx="4"/>
                    <a:endCxn id="513" idx="2"/>
                  </p:cNvCxnSpPr>
                  <p:nvPr/>
                </p:nvCxnSpPr>
                <p:spPr bwMode="auto">
                  <a:xfrm>
                    <a:off x="5724009" y="4420245"/>
                    <a:ext cx="137356" cy="13148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18" name="Straight Connector 517">
                    <a:extLst>
                      <a:ext uri="{FF2B5EF4-FFF2-40B4-BE49-F238E27FC236}">
                        <a16:creationId xmlns:a16="http://schemas.microsoft.com/office/drawing/2014/main" id="{A1167E82-CCA2-1645-9FE9-9CC3AFB3E689}"/>
                      </a:ext>
                    </a:extLst>
                  </p:cNvPr>
                  <p:cNvCxnSpPr>
                    <a:cxnSpLocks/>
                    <a:stCxn id="514" idx="6"/>
                    <a:endCxn id="509" idx="0"/>
                  </p:cNvCxnSpPr>
                  <p:nvPr/>
                </p:nvCxnSpPr>
                <p:spPr bwMode="auto">
                  <a:xfrm>
                    <a:off x="6615917" y="4026695"/>
                    <a:ext cx="78658" cy="1775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19" name="Straight Connector 518">
                    <a:extLst>
                      <a:ext uri="{FF2B5EF4-FFF2-40B4-BE49-F238E27FC236}">
                        <a16:creationId xmlns:a16="http://schemas.microsoft.com/office/drawing/2014/main" id="{E26D2657-2D58-9945-A324-CC44099C401B}"/>
                      </a:ext>
                    </a:extLst>
                  </p:cNvPr>
                  <p:cNvCxnSpPr>
                    <a:cxnSpLocks/>
                    <a:stCxn id="515" idx="2"/>
                    <a:endCxn id="511" idx="6"/>
                  </p:cNvCxnSpPr>
                  <p:nvPr/>
                </p:nvCxnSpPr>
                <p:spPr bwMode="auto">
                  <a:xfrm flipH="1">
                    <a:off x="6263958" y="4723025"/>
                    <a:ext cx="273334" cy="7114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0" name="Straight Connector 519">
                    <a:extLst>
                      <a:ext uri="{FF2B5EF4-FFF2-40B4-BE49-F238E27FC236}">
                        <a16:creationId xmlns:a16="http://schemas.microsoft.com/office/drawing/2014/main" id="{40A4AA06-FC64-8941-B007-AA5A08E174DC}"/>
                      </a:ext>
                    </a:extLst>
                  </p:cNvPr>
                  <p:cNvCxnSpPr>
                    <a:cxnSpLocks/>
                    <a:stCxn id="512" idx="2"/>
                    <a:endCxn id="516" idx="6"/>
                  </p:cNvCxnSpPr>
                  <p:nvPr/>
                </p:nvCxnSpPr>
                <p:spPr bwMode="auto">
                  <a:xfrm flipH="1">
                    <a:off x="5936408" y="3835667"/>
                    <a:ext cx="218891" cy="568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1" name="Straight Connector 520">
                    <a:extLst>
                      <a:ext uri="{FF2B5EF4-FFF2-40B4-BE49-F238E27FC236}">
                        <a16:creationId xmlns:a16="http://schemas.microsoft.com/office/drawing/2014/main" id="{091FF2C1-7ED6-6645-BD96-AA4E29FD98B8}"/>
                      </a:ext>
                    </a:extLst>
                  </p:cNvPr>
                  <p:cNvCxnSpPr>
                    <a:cxnSpLocks/>
                    <a:stCxn id="511" idx="2"/>
                    <a:endCxn id="513" idx="6"/>
                  </p:cNvCxnSpPr>
                  <p:nvPr/>
                </p:nvCxnSpPr>
                <p:spPr bwMode="auto">
                  <a:xfrm flipH="1" flipV="1">
                    <a:off x="5938199" y="4704461"/>
                    <a:ext cx="217100" cy="8971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2" name="Straight Connector 521">
                    <a:extLst>
                      <a:ext uri="{FF2B5EF4-FFF2-40B4-BE49-F238E27FC236}">
                        <a16:creationId xmlns:a16="http://schemas.microsoft.com/office/drawing/2014/main" id="{0882F981-AD5D-FB4D-977C-9078ADC1D080}"/>
                      </a:ext>
                    </a:extLst>
                  </p:cNvPr>
                  <p:cNvCxnSpPr>
                    <a:cxnSpLocks/>
                    <a:stCxn id="514" idx="2"/>
                    <a:endCxn id="512" idx="6"/>
                  </p:cNvCxnSpPr>
                  <p:nvPr/>
                </p:nvCxnSpPr>
                <p:spPr bwMode="auto">
                  <a:xfrm flipH="1" flipV="1">
                    <a:off x="6263958" y="3835667"/>
                    <a:ext cx="275126" cy="3829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3" name="Straight Connector 522">
                    <a:extLst>
                      <a:ext uri="{FF2B5EF4-FFF2-40B4-BE49-F238E27FC236}">
                        <a16:creationId xmlns:a16="http://schemas.microsoft.com/office/drawing/2014/main" id="{12D9DFFB-F4E9-0F41-873F-FDBEC7658A92}"/>
                      </a:ext>
                    </a:extLst>
                  </p:cNvPr>
                  <p:cNvCxnSpPr>
                    <a:cxnSpLocks/>
                    <a:endCxn id="515" idx="6"/>
                  </p:cNvCxnSpPr>
                  <p:nvPr/>
                </p:nvCxnSpPr>
                <p:spPr bwMode="auto">
                  <a:xfrm flipH="1">
                    <a:off x="6614126" y="4326913"/>
                    <a:ext cx="87118" cy="24337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4" name="Straight Connector 523">
                    <a:extLst>
                      <a:ext uri="{FF2B5EF4-FFF2-40B4-BE49-F238E27FC236}">
                        <a16:creationId xmlns:a16="http://schemas.microsoft.com/office/drawing/2014/main" id="{3269D335-D8A9-B24E-90D2-69F05C8EF0CB}"/>
                      </a:ext>
                    </a:extLst>
                  </p:cNvPr>
                  <p:cNvCxnSpPr>
                    <a:cxnSpLocks/>
                    <a:stCxn id="516" idx="2"/>
                    <a:endCxn id="510" idx="0"/>
                  </p:cNvCxnSpPr>
                  <p:nvPr/>
                </p:nvCxnSpPr>
                <p:spPr bwMode="auto">
                  <a:xfrm flipH="1">
                    <a:off x="5724009" y="4045259"/>
                    <a:ext cx="135565" cy="15898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BD1A0C77-4765-7C46-9BDD-AD8ED4C9F8A5}"/>
                    </a:ext>
                  </a:extLst>
                </p:cNvPr>
                <p:cNvCxnSpPr>
                  <a:cxnSpLocks/>
                  <a:stCxn id="528" idx="0"/>
                  <a:endCxn id="512" idx="3"/>
                </p:cNvCxnSpPr>
                <p:nvPr/>
              </p:nvCxnSpPr>
              <p:spPr bwMode="auto">
                <a:xfrm flipV="1">
                  <a:off x="5713425" y="3275679"/>
                  <a:ext cx="51132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096C19C2-2A68-4548-8C13-2FC95DC97988}"/>
                    </a:ext>
                  </a:extLst>
                </p:cNvPr>
                <p:cNvCxnSpPr>
                  <a:cxnSpLocks/>
                  <a:stCxn id="532" idx="7"/>
                  <a:endCxn id="516" idx="2"/>
                </p:cNvCxnSpPr>
                <p:nvPr/>
              </p:nvCxnSpPr>
              <p:spPr bwMode="auto">
                <a:xfrm flipV="1">
                  <a:off x="5403677" y="3342291"/>
                  <a:ext cx="51133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5" name="Straight Connector 494">
                  <a:extLst>
                    <a:ext uri="{FF2B5EF4-FFF2-40B4-BE49-F238E27FC236}">
                      <a16:creationId xmlns:a16="http://schemas.microsoft.com/office/drawing/2014/main" id="{1AAE4E98-30E0-0B47-9141-4BE7D88E3F21}"/>
                    </a:ext>
                  </a:extLst>
                </p:cNvPr>
                <p:cNvCxnSpPr>
                  <a:cxnSpLocks/>
                  <a:stCxn id="526" idx="0"/>
                  <a:endCxn id="510" idx="3"/>
                </p:cNvCxnSpPr>
                <p:nvPr/>
              </p:nvCxnSpPr>
              <p:spPr bwMode="auto">
                <a:xfrm flipV="1">
                  <a:off x="5230751" y="3513968"/>
                  <a:ext cx="51132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6" name="Straight Connector 495">
                  <a:extLst>
                    <a:ext uri="{FF2B5EF4-FFF2-40B4-BE49-F238E27FC236}">
                      <a16:creationId xmlns:a16="http://schemas.microsoft.com/office/drawing/2014/main" id="{ACB09AFB-FAA9-FD41-8445-0F0EEF447078}"/>
                    </a:ext>
                  </a:extLst>
                </p:cNvPr>
                <p:cNvCxnSpPr>
                  <a:cxnSpLocks/>
                  <a:stCxn id="529" idx="1"/>
                  <a:endCxn id="513" idx="4"/>
                </p:cNvCxnSpPr>
                <p:nvPr/>
              </p:nvCxnSpPr>
              <p:spPr bwMode="auto">
                <a:xfrm flipV="1">
                  <a:off x="5405458" y="3671892"/>
                  <a:ext cx="51132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7" name="Straight Connector 496">
                  <a:extLst>
                    <a:ext uri="{FF2B5EF4-FFF2-40B4-BE49-F238E27FC236}">
                      <a16:creationId xmlns:a16="http://schemas.microsoft.com/office/drawing/2014/main" id="{63528AD2-EBDA-CF49-BCBE-955B7227E324}"/>
                    </a:ext>
                  </a:extLst>
                </p:cNvPr>
                <p:cNvCxnSpPr>
                  <a:cxnSpLocks/>
                  <a:stCxn id="527" idx="0"/>
                  <a:endCxn id="511" idx="3"/>
                </p:cNvCxnSpPr>
                <p:nvPr/>
              </p:nvCxnSpPr>
              <p:spPr bwMode="auto">
                <a:xfrm flipV="1">
                  <a:off x="5713425" y="3754932"/>
                  <a:ext cx="51132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8" name="Straight Connector 497">
                  <a:extLst>
                    <a:ext uri="{FF2B5EF4-FFF2-40B4-BE49-F238E27FC236}">
                      <a16:creationId xmlns:a16="http://schemas.microsoft.com/office/drawing/2014/main" id="{E5DF4937-6494-5D4B-9E03-3B27730D7A1B}"/>
                    </a:ext>
                  </a:extLst>
                </p:cNvPr>
                <p:cNvCxnSpPr>
                  <a:cxnSpLocks/>
                  <a:stCxn id="531" idx="7"/>
                  <a:endCxn id="515" idx="2"/>
                </p:cNvCxnSpPr>
                <p:nvPr/>
              </p:nvCxnSpPr>
              <p:spPr bwMode="auto">
                <a:xfrm flipV="1">
                  <a:off x="6077286" y="3681174"/>
                  <a:ext cx="51131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73A8596A-7B42-E74B-8194-B2B3AB0417D7}"/>
                    </a:ext>
                  </a:extLst>
                </p:cNvPr>
                <p:cNvCxnSpPr>
                  <a:cxnSpLocks/>
                  <a:stCxn id="525" idx="0"/>
                  <a:endCxn id="509" idx="3"/>
                </p:cNvCxnSpPr>
                <p:nvPr/>
              </p:nvCxnSpPr>
              <p:spPr bwMode="auto">
                <a:xfrm flipV="1">
                  <a:off x="6195431" y="3513968"/>
                  <a:ext cx="51132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83D82C40-A06D-CC4A-834C-3DD590477D3A}"/>
                    </a:ext>
                  </a:extLst>
                </p:cNvPr>
                <p:cNvCxnSpPr>
                  <a:cxnSpLocks/>
                  <a:stCxn id="530" idx="1"/>
                  <a:endCxn id="514" idx="4"/>
                </p:cNvCxnSpPr>
                <p:nvPr/>
              </p:nvCxnSpPr>
              <p:spPr bwMode="auto">
                <a:xfrm flipV="1">
                  <a:off x="6079065" y="3333009"/>
                  <a:ext cx="51133" cy="2248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1" name="Straight Connector 500">
                  <a:extLst>
                    <a:ext uri="{FF2B5EF4-FFF2-40B4-BE49-F238E27FC236}">
                      <a16:creationId xmlns:a16="http://schemas.microsoft.com/office/drawing/2014/main" id="{59ADEEF9-8234-744B-90DC-73DB3BD9341B}"/>
                    </a:ext>
                  </a:extLst>
                </p:cNvPr>
                <p:cNvCxnSpPr>
                  <a:cxnSpLocks/>
                  <a:stCxn id="546" idx="1"/>
                  <a:endCxn id="514" idx="6"/>
                </p:cNvCxnSpPr>
                <p:nvPr/>
              </p:nvCxnSpPr>
              <p:spPr bwMode="auto">
                <a:xfrm flipH="1" flipV="1">
                  <a:off x="6206566" y="3333009"/>
                  <a:ext cx="46902" cy="2395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3ED2F002-398D-3141-B922-6C6E1AC9C1C6}"/>
                    </a:ext>
                  </a:extLst>
                </p:cNvPr>
                <p:cNvCxnSpPr>
                  <a:cxnSpLocks/>
                  <a:stCxn id="541" idx="0"/>
                  <a:endCxn id="509" idx="5"/>
                </p:cNvCxnSpPr>
                <p:nvPr/>
              </p:nvCxnSpPr>
              <p:spPr bwMode="auto">
                <a:xfrm flipH="1" flipV="1">
                  <a:off x="6322931" y="3513968"/>
                  <a:ext cx="54849" cy="2263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3" name="Straight Connector 502">
                  <a:extLst>
                    <a:ext uri="{FF2B5EF4-FFF2-40B4-BE49-F238E27FC236}">
                      <a16:creationId xmlns:a16="http://schemas.microsoft.com/office/drawing/2014/main" id="{D25FAC2D-7E2E-644F-A6A0-5FF5E8BBDAC0}"/>
                    </a:ext>
                  </a:extLst>
                </p:cNvPr>
                <p:cNvCxnSpPr>
                  <a:cxnSpLocks/>
                  <a:stCxn id="547" idx="7"/>
                  <a:endCxn id="515" idx="4"/>
                </p:cNvCxnSpPr>
                <p:nvPr/>
              </p:nvCxnSpPr>
              <p:spPr bwMode="auto">
                <a:xfrm flipH="1" flipV="1">
                  <a:off x="6204785" y="3681174"/>
                  <a:ext cx="56222" cy="1463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8959720D-9205-854B-B9B6-FF94FA0102A9}"/>
                    </a:ext>
                  </a:extLst>
                </p:cNvPr>
                <p:cNvCxnSpPr>
                  <a:cxnSpLocks/>
                  <a:stCxn id="543" idx="0"/>
                  <a:endCxn id="511" idx="5"/>
                </p:cNvCxnSpPr>
                <p:nvPr/>
              </p:nvCxnSpPr>
              <p:spPr bwMode="auto">
                <a:xfrm flipH="1" flipV="1">
                  <a:off x="5840925" y="3754932"/>
                  <a:ext cx="54849" cy="2263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5" name="Straight Connector 504">
                  <a:extLst>
                    <a:ext uri="{FF2B5EF4-FFF2-40B4-BE49-F238E27FC236}">
                      <a16:creationId xmlns:a16="http://schemas.microsoft.com/office/drawing/2014/main" id="{13242C92-FF90-2046-ADB5-D6C2010AB987}"/>
                    </a:ext>
                  </a:extLst>
                </p:cNvPr>
                <p:cNvCxnSpPr>
                  <a:cxnSpLocks/>
                  <a:stCxn id="545" idx="1"/>
                  <a:endCxn id="513" idx="6"/>
                </p:cNvCxnSpPr>
                <p:nvPr/>
              </p:nvCxnSpPr>
              <p:spPr bwMode="auto">
                <a:xfrm flipH="1" flipV="1">
                  <a:off x="5532958" y="3671892"/>
                  <a:ext cx="46903" cy="2395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4E57EFC5-97DB-0E45-9EF0-9B5ED57DD51E}"/>
                    </a:ext>
                  </a:extLst>
                </p:cNvPr>
                <p:cNvCxnSpPr>
                  <a:cxnSpLocks/>
                  <a:stCxn id="542" idx="0"/>
                  <a:endCxn id="510" idx="5"/>
                </p:cNvCxnSpPr>
                <p:nvPr/>
              </p:nvCxnSpPr>
              <p:spPr bwMode="auto">
                <a:xfrm flipH="1" flipV="1">
                  <a:off x="5358251" y="3513968"/>
                  <a:ext cx="54849" cy="2263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7" name="Straight Connector 506">
                  <a:extLst>
                    <a:ext uri="{FF2B5EF4-FFF2-40B4-BE49-F238E27FC236}">
                      <a16:creationId xmlns:a16="http://schemas.microsoft.com/office/drawing/2014/main" id="{DA6374E6-D860-6743-9267-7A577E36D3DA}"/>
                    </a:ext>
                  </a:extLst>
                </p:cNvPr>
                <p:cNvCxnSpPr>
                  <a:cxnSpLocks/>
                  <a:stCxn id="548" idx="7"/>
                  <a:endCxn id="516" idx="4"/>
                </p:cNvCxnSpPr>
                <p:nvPr/>
              </p:nvCxnSpPr>
              <p:spPr bwMode="auto">
                <a:xfrm flipH="1" flipV="1">
                  <a:off x="5531178" y="3342291"/>
                  <a:ext cx="56221" cy="1463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8" name="Straight Connector 507">
                  <a:extLst>
                    <a:ext uri="{FF2B5EF4-FFF2-40B4-BE49-F238E27FC236}">
                      <a16:creationId xmlns:a16="http://schemas.microsoft.com/office/drawing/2014/main" id="{CA883FF6-56FF-284F-84CF-0410D71E739C}"/>
                    </a:ext>
                  </a:extLst>
                </p:cNvPr>
                <p:cNvCxnSpPr>
                  <a:cxnSpLocks/>
                  <a:stCxn id="544" idx="0"/>
                  <a:endCxn id="512" idx="5"/>
                </p:cNvCxnSpPr>
                <p:nvPr/>
              </p:nvCxnSpPr>
              <p:spPr bwMode="auto">
                <a:xfrm flipH="1" flipV="1">
                  <a:off x="5840925" y="3275679"/>
                  <a:ext cx="54849" cy="22637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380" name="Picture 379" descr="Torus - Wikipedia">
              <a:extLst>
                <a:ext uri="{FF2B5EF4-FFF2-40B4-BE49-F238E27FC236}">
                  <a16:creationId xmlns:a16="http://schemas.microsoft.com/office/drawing/2014/main" id="{6E8A38F9-BE3D-0B4C-8E53-1E80E39BE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686042" y="3204694"/>
              <a:ext cx="1378119" cy="881996"/>
            </a:xfrm>
            <a:prstGeom prst="rect">
              <a:avLst/>
            </a:prstGeom>
          </p:spPr>
        </p:pic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403692D-F20C-9A4E-A3C9-595F8AA321FA}"/>
                </a:ext>
              </a:extLst>
            </p:cNvPr>
            <p:cNvSpPr txBox="1"/>
            <p:nvPr/>
          </p:nvSpPr>
          <p:spPr>
            <a:xfrm>
              <a:off x="7588158" y="5032600"/>
              <a:ext cx="69442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torus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81F971-4A6F-0B47-9F7D-36909CE109B0}"/>
              </a:ext>
            </a:extLst>
          </p:cNvPr>
          <p:cNvGrpSpPr/>
          <p:nvPr/>
        </p:nvGrpSpPr>
        <p:grpSpPr>
          <a:xfrm>
            <a:off x="4715530" y="4149686"/>
            <a:ext cx="2224463" cy="1699474"/>
            <a:chOff x="4664161" y="4807205"/>
            <a:chExt cx="2224463" cy="1699474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3C5EB0D-B9B1-5540-89F6-0CD662FFCBA2}"/>
                </a:ext>
              </a:extLst>
            </p:cNvPr>
            <p:cNvGrpSpPr/>
            <p:nvPr/>
          </p:nvGrpSpPr>
          <p:grpSpPr>
            <a:xfrm>
              <a:off x="4664161" y="4807205"/>
              <a:ext cx="2224463" cy="1492378"/>
              <a:chOff x="3788396" y="2515758"/>
              <a:chExt cx="2224463" cy="1492378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7B048495-0747-A54E-A808-4F459365C570}"/>
                  </a:ext>
                </a:extLst>
              </p:cNvPr>
              <p:cNvSpPr/>
              <p:nvPr/>
            </p:nvSpPr>
            <p:spPr bwMode="auto">
              <a:xfrm>
                <a:off x="3788396" y="2515758"/>
                <a:ext cx="2224463" cy="149237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A3B40435-091A-DB47-8849-9B0572FAB065}"/>
                  </a:ext>
                </a:extLst>
              </p:cNvPr>
              <p:cNvGrpSpPr/>
              <p:nvPr/>
            </p:nvGrpSpPr>
            <p:grpSpPr>
              <a:xfrm>
                <a:off x="3987718" y="2755884"/>
                <a:ext cx="1825819" cy="1012127"/>
                <a:chOff x="3971530" y="2776388"/>
                <a:chExt cx="1825819" cy="1012127"/>
              </a:xfrm>
            </p:grpSpPr>
            <p:sp>
              <p:nvSpPr>
                <p:cNvPr id="129" name="Connector 128">
                  <a:extLst>
                    <a:ext uri="{FF2B5EF4-FFF2-40B4-BE49-F238E27FC236}">
                      <a16:creationId xmlns:a16="http://schemas.microsoft.com/office/drawing/2014/main" id="{ACC03D7E-5201-C444-9AA5-A3FF0E58A5C4}"/>
                    </a:ext>
                  </a:extLst>
                </p:cNvPr>
                <p:cNvSpPr/>
                <p:nvPr/>
              </p:nvSpPr>
              <p:spPr bwMode="auto">
                <a:xfrm>
                  <a:off x="4511003" y="2779297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78D65E34-7AC7-FC42-98D9-E1CBA1AE6244}"/>
                    </a:ext>
                  </a:extLst>
                </p:cNvPr>
                <p:cNvCxnSpPr>
                  <a:cxnSpLocks/>
                  <a:stCxn id="169" idx="7"/>
                  <a:endCxn id="129" idx="3"/>
                </p:cNvCxnSpPr>
                <p:nvPr/>
              </p:nvCxnSpPr>
              <p:spPr bwMode="auto">
                <a:xfrm flipV="1">
                  <a:off x="4177595" y="2882999"/>
                  <a:ext cx="351273" cy="27668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0F8FA02-C770-BE42-A55F-CEA69B4219C2}"/>
                    </a:ext>
                  </a:extLst>
                </p:cNvPr>
                <p:cNvCxnSpPr>
                  <a:cxnSpLocks/>
                  <a:stCxn id="146" idx="1"/>
                  <a:endCxn id="129" idx="5"/>
                </p:cNvCxnSpPr>
                <p:nvPr/>
              </p:nvCxnSpPr>
              <p:spPr bwMode="auto">
                <a:xfrm flipH="1" flipV="1">
                  <a:off x="4615131" y="2882999"/>
                  <a:ext cx="722827" cy="27668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C6872671-28E4-4A48-A8F3-7335F23EA79A}"/>
                    </a:ext>
                  </a:extLst>
                </p:cNvPr>
                <p:cNvCxnSpPr>
                  <a:cxnSpLocks/>
                  <a:stCxn id="185" idx="0"/>
                  <a:endCxn id="129" idx="4"/>
                </p:cNvCxnSpPr>
                <p:nvPr/>
              </p:nvCxnSpPr>
              <p:spPr bwMode="auto">
                <a:xfrm flipH="1" flipV="1">
                  <a:off x="4572000" y="2900791"/>
                  <a:ext cx="188487" cy="24110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E87D49AA-BC94-294C-9EE2-3A0FF3417FC1}"/>
                    </a:ext>
                  </a:extLst>
                </p:cNvPr>
                <p:cNvGrpSpPr/>
                <p:nvPr/>
              </p:nvGrpSpPr>
              <p:grpSpPr>
                <a:xfrm>
                  <a:off x="4597553" y="3140453"/>
                  <a:ext cx="579193" cy="648062"/>
                  <a:chOff x="4597553" y="3140453"/>
                  <a:chExt cx="579193" cy="648062"/>
                </a:xfrm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992A39D4-5E13-EF4D-91CF-3D6DF900B3AE}"/>
                      </a:ext>
                    </a:extLst>
                  </p:cNvPr>
                  <p:cNvGrpSpPr/>
                  <p:nvPr/>
                </p:nvGrpSpPr>
                <p:grpSpPr>
                  <a:xfrm>
                    <a:off x="4597553" y="3141893"/>
                    <a:ext cx="579193" cy="646622"/>
                    <a:chOff x="5194378" y="2686808"/>
                    <a:chExt cx="579193" cy="646622"/>
                  </a:xfrm>
                </p:grpSpPr>
                <p:sp>
                  <p:nvSpPr>
                    <p:cNvPr id="185" name="Connector 184">
                      <a:extLst>
                        <a:ext uri="{FF2B5EF4-FFF2-40B4-BE49-F238E27FC236}">
                          <a16:creationId xmlns:a16="http://schemas.microsoft.com/office/drawing/2014/main" id="{6ECB68A0-445E-4D47-B21A-0054A1D0D7D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96315" y="2686808"/>
                      <a:ext cx="121993" cy="121494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stile"/>
                        <a:cs typeface="Eurostile"/>
                      </a:endParaRPr>
                    </a:p>
                  </p:txBody>
                </p:sp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00577EF7-BCDB-FF4C-AC2E-2A44A5CE02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4378" y="3211936"/>
                      <a:ext cx="579193" cy="121494"/>
                      <a:chOff x="5213499" y="3211936"/>
                      <a:chExt cx="579193" cy="121494"/>
                    </a:xfrm>
                  </p:grpSpPr>
                  <p:sp>
                    <p:nvSpPr>
                      <p:cNvPr id="191" name="Connector 190">
                        <a:extLst>
                          <a:ext uri="{FF2B5EF4-FFF2-40B4-BE49-F238E27FC236}">
                            <a16:creationId xmlns:a16="http://schemas.microsoft.com/office/drawing/2014/main" id="{610D255F-C6C6-7D44-950E-FDFCFAB1BBD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2134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92" name="Connector 191">
                        <a:extLst>
                          <a:ext uri="{FF2B5EF4-FFF2-40B4-BE49-F238E27FC236}">
                            <a16:creationId xmlns:a16="http://schemas.microsoft.com/office/drawing/2014/main" id="{97C3470E-F28B-2743-8D66-665F74A1E55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3658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93" name="Connector 192">
                        <a:extLst>
                          <a:ext uri="{FF2B5EF4-FFF2-40B4-BE49-F238E27FC236}">
                            <a16:creationId xmlns:a16="http://schemas.microsoft.com/office/drawing/2014/main" id="{B0D2064D-BDC2-8344-A0C7-4C3974B3C1A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5182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94" name="Connector 193">
                        <a:extLst>
                          <a:ext uri="{FF2B5EF4-FFF2-40B4-BE49-F238E27FC236}">
                            <a16:creationId xmlns:a16="http://schemas.microsoft.com/office/drawing/2014/main" id="{973D082C-88C3-1B40-A7D5-B75AE34C349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6706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</p:grpSp>
                <p:cxnSp>
                  <p:nvCxnSpPr>
                    <p:cNvPr id="187" name="Straight Connector 186">
                      <a:extLst>
                        <a:ext uri="{FF2B5EF4-FFF2-40B4-BE49-F238E27FC236}">
                          <a16:creationId xmlns:a16="http://schemas.microsoft.com/office/drawing/2014/main" id="{5ED7D3D2-FBD0-2A46-9E49-D784DB409CE0}"/>
                        </a:ext>
                      </a:extLst>
                    </p:cNvPr>
                    <p:cNvCxnSpPr>
                      <a:cxnSpLocks/>
                      <a:stCxn id="185" idx="3"/>
                      <a:endCxn id="191" idx="0"/>
                    </p:cNvCxnSpPr>
                    <p:nvPr/>
                  </p:nvCxnSpPr>
                  <p:spPr bwMode="auto">
                    <a:xfrm flipH="1">
                      <a:off x="5255375" y="2790510"/>
                      <a:ext cx="58805" cy="4214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88" name="Straight Connector 187">
                      <a:extLst>
                        <a:ext uri="{FF2B5EF4-FFF2-40B4-BE49-F238E27FC236}">
                          <a16:creationId xmlns:a16="http://schemas.microsoft.com/office/drawing/2014/main" id="{11F15FD8-771B-7743-865C-8AF2A19781C3}"/>
                        </a:ext>
                      </a:extLst>
                    </p:cNvPr>
                    <p:cNvCxnSpPr>
                      <a:cxnSpLocks/>
                      <a:stCxn id="185" idx="5"/>
                      <a:endCxn id="194" idx="0"/>
                    </p:cNvCxnSpPr>
                    <p:nvPr/>
                  </p:nvCxnSpPr>
                  <p:spPr bwMode="auto">
                    <a:xfrm>
                      <a:off x="5400443" y="2790510"/>
                      <a:ext cx="312132" cy="4214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89" name="Straight Connector 188">
                      <a:extLst>
                        <a:ext uri="{FF2B5EF4-FFF2-40B4-BE49-F238E27FC236}">
                          <a16:creationId xmlns:a16="http://schemas.microsoft.com/office/drawing/2014/main" id="{870D67A3-11BB-5F48-9DD2-B9A782AC9934}"/>
                        </a:ext>
                      </a:extLst>
                    </p:cNvPr>
                    <p:cNvCxnSpPr>
                      <a:cxnSpLocks/>
                      <a:stCxn id="185" idx="4"/>
                      <a:endCxn id="192" idx="0"/>
                    </p:cNvCxnSpPr>
                    <p:nvPr/>
                  </p:nvCxnSpPr>
                  <p:spPr bwMode="auto">
                    <a:xfrm>
                      <a:off x="5357312" y="2808302"/>
                      <a:ext cx="50463" cy="4036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90" name="Straight Connector 189">
                      <a:extLst>
                        <a:ext uri="{FF2B5EF4-FFF2-40B4-BE49-F238E27FC236}">
                          <a16:creationId xmlns:a16="http://schemas.microsoft.com/office/drawing/2014/main" id="{0B1FB3A0-F440-584B-B91B-6F0863552066}"/>
                        </a:ext>
                      </a:extLst>
                    </p:cNvPr>
                    <p:cNvCxnSpPr>
                      <a:cxnSpLocks/>
                      <a:stCxn id="185" idx="4"/>
                      <a:endCxn id="193" idx="0"/>
                    </p:cNvCxnSpPr>
                    <p:nvPr/>
                  </p:nvCxnSpPr>
                  <p:spPr bwMode="auto">
                    <a:xfrm>
                      <a:off x="5357312" y="2808302"/>
                      <a:ext cx="202863" cy="4036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180" name="Connector 179">
                    <a:extLst>
                      <a:ext uri="{FF2B5EF4-FFF2-40B4-BE49-F238E27FC236}">
                        <a16:creationId xmlns:a16="http://schemas.microsoft.com/office/drawing/2014/main" id="{A2DB0ABC-1A2F-5B4F-84DC-E35C77612D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29309" y="3140453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1121CB45-A793-4A43-BBD8-A584DD51FED8}"/>
                      </a:ext>
                    </a:extLst>
                  </p:cNvPr>
                  <p:cNvCxnSpPr>
                    <a:cxnSpLocks/>
                    <a:stCxn id="180" idx="3"/>
                  </p:cNvCxnSpPr>
                  <p:nvPr/>
                </p:nvCxnSpPr>
                <p:spPr bwMode="auto">
                  <a:xfrm flipH="1">
                    <a:off x="4658550" y="3244155"/>
                    <a:ext cx="288624" cy="4228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E5C2820C-C8D2-FF48-84F3-E5FB83BD51C5}"/>
                      </a:ext>
                    </a:extLst>
                  </p:cNvPr>
                  <p:cNvCxnSpPr>
                    <a:cxnSpLocks/>
                    <a:stCxn id="180" idx="5"/>
                  </p:cNvCxnSpPr>
                  <p:nvPr/>
                </p:nvCxnSpPr>
                <p:spPr bwMode="auto">
                  <a:xfrm>
                    <a:off x="5033437" y="3244155"/>
                    <a:ext cx="82313" cy="4228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16D519B9-A695-444F-A00A-FF72D0EADA29}"/>
                      </a:ext>
                    </a:extLst>
                  </p:cNvPr>
                  <p:cNvCxnSpPr>
                    <a:cxnSpLocks/>
                    <a:stCxn id="180" idx="4"/>
                  </p:cNvCxnSpPr>
                  <p:nvPr/>
                </p:nvCxnSpPr>
                <p:spPr bwMode="auto">
                  <a:xfrm flipH="1">
                    <a:off x="4810950" y="3261947"/>
                    <a:ext cx="179356" cy="40507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790458E4-F75E-674A-8BCA-9EBB44156596}"/>
                      </a:ext>
                    </a:extLst>
                  </p:cNvPr>
                  <p:cNvCxnSpPr>
                    <a:cxnSpLocks/>
                    <a:stCxn id="180" idx="4"/>
                  </p:cNvCxnSpPr>
                  <p:nvPr/>
                </p:nvCxnSpPr>
                <p:spPr bwMode="auto">
                  <a:xfrm flipH="1">
                    <a:off x="4963350" y="3261947"/>
                    <a:ext cx="26956" cy="40507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B081FFE0-6679-F049-A0E8-2782B0BD8F36}"/>
                    </a:ext>
                  </a:extLst>
                </p:cNvPr>
                <p:cNvGrpSpPr/>
                <p:nvPr/>
              </p:nvGrpSpPr>
              <p:grpSpPr>
                <a:xfrm>
                  <a:off x="3971530" y="3140453"/>
                  <a:ext cx="579193" cy="648062"/>
                  <a:chOff x="4597553" y="3140453"/>
                  <a:chExt cx="579193" cy="648062"/>
                </a:xfrm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BEF46481-8504-5542-B9FB-3A86E539C871}"/>
                      </a:ext>
                    </a:extLst>
                  </p:cNvPr>
                  <p:cNvGrpSpPr/>
                  <p:nvPr/>
                </p:nvGrpSpPr>
                <p:grpSpPr>
                  <a:xfrm>
                    <a:off x="4597553" y="3141893"/>
                    <a:ext cx="579193" cy="646622"/>
                    <a:chOff x="5194378" y="2686808"/>
                    <a:chExt cx="579193" cy="646622"/>
                  </a:xfrm>
                </p:grpSpPr>
                <p:sp>
                  <p:nvSpPr>
                    <p:cNvPr id="169" name="Connector 168">
                      <a:extLst>
                        <a:ext uri="{FF2B5EF4-FFF2-40B4-BE49-F238E27FC236}">
                          <a16:creationId xmlns:a16="http://schemas.microsoft.com/office/drawing/2014/main" id="{0CEF3FDA-E8B8-4F46-A21F-8F1800D613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96315" y="2686808"/>
                      <a:ext cx="121993" cy="121494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stile"/>
                        <a:cs typeface="Eurostile"/>
                      </a:endParaRPr>
                    </a:p>
                  </p:txBody>
                </p:sp>
                <p:grpSp>
                  <p:nvGrpSpPr>
                    <p:cNvPr id="170" name="Group 169">
                      <a:extLst>
                        <a:ext uri="{FF2B5EF4-FFF2-40B4-BE49-F238E27FC236}">
                          <a16:creationId xmlns:a16="http://schemas.microsoft.com/office/drawing/2014/main" id="{CEEB213B-AD35-3A41-A926-A83EDC7813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4378" y="3211936"/>
                      <a:ext cx="579193" cy="121494"/>
                      <a:chOff x="5213499" y="3211936"/>
                      <a:chExt cx="579193" cy="121494"/>
                    </a:xfrm>
                  </p:grpSpPr>
                  <p:sp>
                    <p:nvSpPr>
                      <p:cNvPr id="175" name="Connector 174">
                        <a:extLst>
                          <a:ext uri="{FF2B5EF4-FFF2-40B4-BE49-F238E27FC236}">
                            <a16:creationId xmlns:a16="http://schemas.microsoft.com/office/drawing/2014/main" id="{46DAA461-A4A3-D64E-9176-F117556D1C0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2134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76" name="Connector 175">
                        <a:extLst>
                          <a:ext uri="{FF2B5EF4-FFF2-40B4-BE49-F238E27FC236}">
                            <a16:creationId xmlns:a16="http://schemas.microsoft.com/office/drawing/2014/main" id="{FA9A1435-F1F0-C043-AF2D-650ACA58508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3658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77" name="Connector 176">
                        <a:extLst>
                          <a:ext uri="{FF2B5EF4-FFF2-40B4-BE49-F238E27FC236}">
                            <a16:creationId xmlns:a16="http://schemas.microsoft.com/office/drawing/2014/main" id="{6C58A1B0-EA98-3846-8F07-E441D377921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5182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78" name="Connector 177">
                        <a:extLst>
                          <a:ext uri="{FF2B5EF4-FFF2-40B4-BE49-F238E27FC236}">
                            <a16:creationId xmlns:a16="http://schemas.microsoft.com/office/drawing/2014/main" id="{BCF01A18-077E-A34D-92F1-29DD4623F3A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6706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</p:grpSp>
                <p:cxnSp>
                  <p:nvCxnSpPr>
                    <p:cNvPr id="171" name="Straight Connector 170">
                      <a:extLst>
                        <a:ext uri="{FF2B5EF4-FFF2-40B4-BE49-F238E27FC236}">
                          <a16:creationId xmlns:a16="http://schemas.microsoft.com/office/drawing/2014/main" id="{848AC032-68ED-FC48-952B-EAFB981766F0}"/>
                        </a:ext>
                      </a:extLst>
                    </p:cNvPr>
                    <p:cNvCxnSpPr>
                      <a:cxnSpLocks/>
                      <a:stCxn id="169" idx="3"/>
                      <a:endCxn id="175" idx="0"/>
                    </p:cNvCxnSpPr>
                    <p:nvPr/>
                  </p:nvCxnSpPr>
                  <p:spPr bwMode="auto">
                    <a:xfrm flipH="1">
                      <a:off x="5255375" y="2790510"/>
                      <a:ext cx="58805" cy="4214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72" name="Straight Connector 171">
                      <a:extLst>
                        <a:ext uri="{FF2B5EF4-FFF2-40B4-BE49-F238E27FC236}">
                          <a16:creationId xmlns:a16="http://schemas.microsoft.com/office/drawing/2014/main" id="{4144FE6B-4B15-E942-9311-4FBF28515A7D}"/>
                        </a:ext>
                      </a:extLst>
                    </p:cNvPr>
                    <p:cNvCxnSpPr>
                      <a:cxnSpLocks/>
                      <a:stCxn id="169" idx="5"/>
                      <a:endCxn id="178" idx="0"/>
                    </p:cNvCxnSpPr>
                    <p:nvPr/>
                  </p:nvCxnSpPr>
                  <p:spPr bwMode="auto">
                    <a:xfrm>
                      <a:off x="5400443" y="2790510"/>
                      <a:ext cx="312132" cy="4214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73" name="Straight Connector 172">
                      <a:extLst>
                        <a:ext uri="{FF2B5EF4-FFF2-40B4-BE49-F238E27FC236}">
                          <a16:creationId xmlns:a16="http://schemas.microsoft.com/office/drawing/2014/main" id="{DD9319F4-1875-464B-B888-9C1ABC46EBEB}"/>
                        </a:ext>
                      </a:extLst>
                    </p:cNvPr>
                    <p:cNvCxnSpPr>
                      <a:cxnSpLocks/>
                      <a:stCxn id="169" idx="4"/>
                      <a:endCxn id="176" idx="0"/>
                    </p:cNvCxnSpPr>
                    <p:nvPr/>
                  </p:nvCxnSpPr>
                  <p:spPr bwMode="auto">
                    <a:xfrm>
                      <a:off x="5357312" y="2808302"/>
                      <a:ext cx="50463" cy="4036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74" name="Straight Connector 173">
                      <a:extLst>
                        <a:ext uri="{FF2B5EF4-FFF2-40B4-BE49-F238E27FC236}">
                          <a16:creationId xmlns:a16="http://schemas.microsoft.com/office/drawing/2014/main" id="{49787559-84B8-FF4A-AF81-26BD29EABEB4}"/>
                        </a:ext>
                      </a:extLst>
                    </p:cNvPr>
                    <p:cNvCxnSpPr>
                      <a:cxnSpLocks/>
                      <a:stCxn id="169" idx="4"/>
                      <a:endCxn id="177" idx="0"/>
                    </p:cNvCxnSpPr>
                    <p:nvPr/>
                  </p:nvCxnSpPr>
                  <p:spPr bwMode="auto">
                    <a:xfrm>
                      <a:off x="5357312" y="2808302"/>
                      <a:ext cx="202863" cy="4036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163" name="Connector 162">
                    <a:extLst>
                      <a:ext uri="{FF2B5EF4-FFF2-40B4-BE49-F238E27FC236}">
                        <a16:creationId xmlns:a16="http://schemas.microsoft.com/office/drawing/2014/main" id="{8764E7D2-5913-C941-B5C1-A196CAC5C4A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29309" y="3140453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3722851-8A57-F946-9927-906A1F527A5E}"/>
                      </a:ext>
                    </a:extLst>
                  </p:cNvPr>
                  <p:cNvCxnSpPr>
                    <a:cxnSpLocks/>
                    <a:stCxn id="163" idx="3"/>
                  </p:cNvCxnSpPr>
                  <p:nvPr/>
                </p:nvCxnSpPr>
                <p:spPr bwMode="auto">
                  <a:xfrm flipH="1">
                    <a:off x="4658550" y="3244155"/>
                    <a:ext cx="288624" cy="4228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96424EC0-3350-9243-9496-63650B837E94}"/>
                      </a:ext>
                    </a:extLst>
                  </p:cNvPr>
                  <p:cNvCxnSpPr>
                    <a:cxnSpLocks/>
                    <a:stCxn id="163" idx="5"/>
                  </p:cNvCxnSpPr>
                  <p:nvPr/>
                </p:nvCxnSpPr>
                <p:spPr bwMode="auto">
                  <a:xfrm>
                    <a:off x="5033437" y="3244155"/>
                    <a:ext cx="82313" cy="4228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8688F4BE-C370-1C43-9BC9-3D7D9DA41062}"/>
                      </a:ext>
                    </a:extLst>
                  </p:cNvPr>
                  <p:cNvCxnSpPr>
                    <a:cxnSpLocks/>
                    <a:stCxn id="163" idx="4"/>
                  </p:cNvCxnSpPr>
                  <p:nvPr/>
                </p:nvCxnSpPr>
                <p:spPr bwMode="auto">
                  <a:xfrm flipH="1">
                    <a:off x="4810950" y="3261947"/>
                    <a:ext cx="179356" cy="40507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DD5DC5E8-E241-D146-965C-50A751C7A043}"/>
                      </a:ext>
                    </a:extLst>
                  </p:cNvPr>
                  <p:cNvCxnSpPr>
                    <a:cxnSpLocks/>
                    <a:stCxn id="163" idx="4"/>
                  </p:cNvCxnSpPr>
                  <p:nvPr/>
                </p:nvCxnSpPr>
                <p:spPr bwMode="auto">
                  <a:xfrm flipH="1">
                    <a:off x="4963350" y="3261947"/>
                    <a:ext cx="26956" cy="40507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23DD6BF5-B5FE-C444-B8FF-682921BB0588}"/>
                    </a:ext>
                  </a:extLst>
                </p:cNvPr>
                <p:cNvGrpSpPr/>
                <p:nvPr/>
              </p:nvGrpSpPr>
              <p:grpSpPr>
                <a:xfrm>
                  <a:off x="5218156" y="3140453"/>
                  <a:ext cx="579193" cy="648062"/>
                  <a:chOff x="4597553" y="3140453"/>
                  <a:chExt cx="579193" cy="648062"/>
                </a:xfrm>
              </p:grpSpPr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27719CA1-237D-7046-BFCB-DE53BA8ADBDC}"/>
                      </a:ext>
                    </a:extLst>
                  </p:cNvPr>
                  <p:cNvGrpSpPr/>
                  <p:nvPr/>
                </p:nvGrpSpPr>
                <p:grpSpPr>
                  <a:xfrm>
                    <a:off x="4597553" y="3141893"/>
                    <a:ext cx="579193" cy="646622"/>
                    <a:chOff x="5194378" y="2686808"/>
                    <a:chExt cx="579193" cy="646622"/>
                  </a:xfrm>
                </p:grpSpPr>
                <p:sp>
                  <p:nvSpPr>
                    <p:cNvPr id="146" name="Connector 145">
                      <a:extLst>
                        <a:ext uri="{FF2B5EF4-FFF2-40B4-BE49-F238E27FC236}">
                          <a16:creationId xmlns:a16="http://schemas.microsoft.com/office/drawing/2014/main" id="{FC01AFA3-F0AA-964A-899E-2B4F9067BFF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96315" y="2686808"/>
                      <a:ext cx="121993" cy="121494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stile"/>
                        <a:cs typeface="Eurostile"/>
                      </a:endParaRPr>
                    </a:p>
                  </p:txBody>
                </p:sp>
                <p:grpSp>
                  <p:nvGrpSpPr>
                    <p:cNvPr id="148" name="Group 147">
                      <a:extLst>
                        <a:ext uri="{FF2B5EF4-FFF2-40B4-BE49-F238E27FC236}">
                          <a16:creationId xmlns:a16="http://schemas.microsoft.com/office/drawing/2014/main" id="{24D1EFA0-20B8-D649-A1FD-4E7234FAC8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4378" y="3211936"/>
                      <a:ext cx="579193" cy="121494"/>
                      <a:chOff x="5213499" y="3211936"/>
                      <a:chExt cx="579193" cy="121494"/>
                    </a:xfrm>
                  </p:grpSpPr>
                  <p:sp>
                    <p:nvSpPr>
                      <p:cNvPr id="155" name="Connector 154">
                        <a:extLst>
                          <a:ext uri="{FF2B5EF4-FFF2-40B4-BE49-F238E27FC236}">
                            <a16:creationId xmlns:a16="http://schemas.microsoft.com/office/drawing/2014/main" id="{CCADC0DD-0A7B-DA44-9735-0364D9ED4FE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2134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57" name="Connector 156">
                        <a:extLst>
                          <a:ext uri="{FF2B5EF4-FFF2-40B4-BE49-F238E27FC236}">
                            <a16:creationId xmlns:a16="http://schemas.microsoft.com/office/drawing/2014/main" id="{B96EBBCC-1404-5843-968C-6D34DB96E80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3658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58" name="Connector 157">
                        <a:extLst>
                          <a:ext uri="{FF2B5EF4-FFF2-40B4-BE49-F238E27FC236}">
                            <a16:creationId xmlns:a16="http://schemas.microsoft.com/office/drawing/2014/main" id="{29DE794C-8335-E84D-8F3B-F772E9FBD70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5182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160" name="Connector 159">
                        <a:extLst>
                          <a:ext uri="{FF2B5EF4-FFF2-40B4-BE49-F238E27FC236}">
                            <a16:creationId xmlns:a16="http://schemas.microsoft.com/office/drawing/2014/main" id="{ED6BE6F3-83A0-FA4D-A213-9D30E834D36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670699" y="3211936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</p:grpSp>
                <p:cxnSp>
                  <p:nvCxnSpPr>
                    <p:cNvPr id="149" name="Straight Connector 148">
                      <a:extLst>
                        <a:ext uri="{FF2B5EF4-FFF2-40B4-BE49-F238E27FC236}">
                          <a16:creationId xmlns:a16="http://schemas.microsoft.com/office/drawing/2014/main" id="{6371D8FE-2A93-8140-B7A9-B8FFC6063A29}"/>
                        </a:ext>
                      </a:extLst>
                    </p:cNvPr>
                    <p:cNvCxnSpPr>
                      <a:cxnSpLocks/>
                      <a:stCxn id="146" idx="3"/>
                      <a:endCxn id="155" idx="0"/>
                    </p:cNvCxnSpPr>
                    <p:nvPr/>
                  </p:nvCxnSpPr>
                  <p:spPr bwMode="auto">
                    <a:xfrm flipH="1">
                      <a:off x="5255375" y="2790510"/>
                      <a:ext cx="58805" cy="4214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51" name="Straight Connector 150">
                      <a:extLst>
                        <a:ext uri="{FF2B5EF4-FFF2-40B4-BE49-F238E27FC236}">
                          <a16:creationId xmlns:a16="http://schemas.microsoft.com/office/drawing/2014/main" id="{91800A26-A67D-2345-AF16-6C3877277DF7}"/>
                        </a:ext>
                      </a:extLst>
                    </p:cNvPr>
                    <p:cNvCxnSpPr>
                      <a:cxnSpLocks/>
                      <a:stCxn id="146" idx="5"/>
                      <a:endCxn id="160" idx="0"/>
                    </p:cNvCxnSpPr>
                    <p:nvPr/>
                  </p:nvCxnSpPr>
                  <p:spPr bwMode="auto">
                    <a:xfrm>
                      <a:off x="5400443" y="2790510"/>
                      <a:ext cx="312132" cy="4214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52" name="Straight Connector 151">
                      <a:extLst>
                        <a:ext uri="{FF2B5EF4-FFF2-40B4-BE49-F238E27FC236}">
                          <a16:creationId xmlns:a16="http://schemas.microsoft.com/office/drawing/2014/main" id="{AC0D2E01-76A4-FB43-AAF4-B261FBF6C20A}"/>
                        </a:ext>
                      </a:extLst>
                    </p:cNvPr>
                    <p:cNvCxnSpPr>
                      <a:cxnSpLocks/>
                      <a:stCxn id="146" idx="4"/>
                      <a:endCxn id="157" idx="0"/>
                    </p:cNvCxnSpPr>
                    <p:nvPr/>
                  </p:nvCxnSpPr>
                  <p:spPr bwMode="auto">
                    <a:xfrm>
                      <a:off x="5357312" y="2808302"/>
                      <a:ext cx="50463" cy="4036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54" name="Straight Connector 153">
                      <a:extLst>
                        <a:ext uri="{FF2B5EF4-FFF2-40B4-BE49-F238E27FC236}">
                          <a16:creationId xmlns:a16="http://schemas.microsoft.com/office/drawing/2014/main" id="{84C494D3-0F09-6943-9EDE-694BA262F4A4}"/>
                        </a:ext>
                      </a:extLst>
                    </p:cNvPr>
                    <p:cNvCxnSpPr>
                      <a:cxnSpLocks/>
                      <a:stCxn id="146" idx="4"/>
                      <a:endCxn id="158" idx="0"/>
                    </p:cNvCxnSpPr>
                    <p:nvPr/>
                  </p:nvCxnSpPr>
                  <p:spPr bwMode="auto">
                    <a:xfrm>
                      <a:off x="5357312" y="2808302"/>
                      <a:ext cx="202863" cy="4036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141" name="Connector 140">
                    <a:extLst>
                      <a:ext uri="{FF2B5EF4-FFF2-40B4-BE49-F238E27FC236}">
                        <a16:creationId xmlns:a16="http://schemas.microsoft.com/office/drawing/2014/main" id="{C5B983C6-9B06-BC40-8DF9-F7ABC2CFFF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29309" y="3140453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0244242B-0387-3544-9564-FF811549A5B3}"/>
                      </a:ext>
                    </a:extLst>
                  </p:cNvPr>
                  <p:cNvCxnSpPr>
                    <a:cxnSpLocks/>
                    <a:stCxn id="141" idx="3"/>
                  </p:cNvCxnSpPr>
                  <p:nvPr/>
                </p:nvCxnSpPr>
                <p:spPr bwMode="auto">
                  <a:xfrm flipH="1">
                    <a:off x="4658550" y="3244155"/>
                    <a:ext cx="288624" cy="4228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6BA22691-53A3-D749-B4FA-39A1E168628D}"/>
                      </a:ext>
                    </a:extLst>
                  </p:cNvPr>
                  <p:cNvCxnSpPr>
                    <a:cxnSpLocks/>
                    <a:stCxn id="141" idx="5"/>
                  </p:cNvCxnSpPr>
                  <p:nvPr/>
                </p:nvCxnSpPr>
                <p:spPr bwMode="auto">
                  <a:xfrm>
                    <a:off x="5033437" y="3244155"/>
                    <a:ext cx="82313" cy="4228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FB060367-6814-204D-9DDC-F6E05B79201D}"/>
                      </a:ext>
                    </a:extLst>
                  </p:cNvPr>
                  <p:cNvCxnSpPr>
                    <a:cxnSpLocks/>
                    <a:stCxn id="141" idx="4"/>
                  </p:cNvCxnSpPr>
                  <p:nvPr/>
                </p:nvCxnSpPr>
                <p:spPr bwMode="auto">
                  <a:xfrm flipH="1">
                    <a:off x="4810950" y="3261947"/>
                    <a:ext cx="179356" cy="40507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E29D3473-53B7-0240-B22F-9861279A5B01}"/>
                      </a:ext>
                    </a:extLst>
                  </p:cNvPr>
                  <p:cNvCxnSpPr>
                    <a:cxnSpLocks/>
                    <a:stCxn id="141" idx="4"/>
                  </p:cNvCxnSpPr>
                  <p:nvPr/>
                </p:nvCxnSpPr>
                <p:spPr bwMode="auto">
                  <a:xfrm flipH="1">
                    <a:off x="4963350" y="3261947"/>
                    <a:ext cx="26956" cy="40507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36" name="Connector 135">
                  <a:extLst>
                    <a:ext uri="{FF2B5EF4-FFF2-40B4-BE49-F238E27FC236}">
                      <a16:creationId xmlns:a16="http://schemas.microsoft.com/office/drawing/2014/main" id="{2FBC1440-2C5B-AE42-A91E-45BB602987C7}"/>
                    </a:ext>
                  </a:extLst>
                </p:cNvPr>
                <p:cNvSpPr/>
                <p:nvPr/>
              </p:nvSpPr>
              <p:spPr bwMode="auto">
                <a:xfrm>
                  <a:off x="5115749" y="2776388"/>
                  <a:ext cx="121993" cy="121494"/>
                </a:xfrm>
                <a:prstGeom prst="flowChartConnector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61531F9-BC8F-D54D-A10D-4C3115A90B64}"/>
                    </a:ext>
                  </a:extLst>
                </p:cNvPr>
                <p:cNvCxnSpPr>
                  <a:cxnSpLocks/>
                  <a:stCxn id="163" idx="7"/>
                  <a:endCxn id="136" idx="3"/>
                </p:cNvCxnSpPr>
                <p:nvPr/>
              </p:nvCxnSpPr>
              <p:spPr bwMode="auto">
                <a:xfrm flipV="1">
                  <a:off x="4407414" y="2880090"/>
                  <a:ext cx="726200" cy="27815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51183F24-1F0B-3940-92E2-8871A78BBAE5}"/>
                    </a:ext>
                  </a:extLst>
                </p:cNvPr>
                <p:cNvCxnSpPr>
                  <a:cxnSpLocks/>
                  <a:stCxn id="141" idx="1"/>
                  <a:endCxn id="136" idx="5"/>
                </p:cNvCxnSpPr>
                <p:nvPr/>
              </p:nvCxnSpPr>
              <p:spPr bwMode="auto">
                <a:xfrm flipH="1" flipV="1">
                  <a:off x="5219877" y="2880090"/>
                  <a:ext cx="347900" cy="27815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5B8EDED-D8DA-964A-9282-B2E49C26FC6F}"/>
                    </a:ext>
                  </a:extLst>
                </p:cNvPr>
                <p:cNvCxnSpPr>
                  <a:cxnSpLocks/>
                  <a:stCxn id="180" idx="0"/>
                  <a:endCxn id="136" idx="4"/>
                </p:cNvCxnSpPr>
                <p:nvPr/>
              </p:nvCxnSpPr>
              <p:spPr bwMode="auto">
                <a:xfrm flipV="1">
                  <a:off x="4990306" y="2897882"/>
                  <a:ext cx="186440" cy="24257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1A79F80A-6B3C-8A4B-97B0-7508A6A63C86}"/>
                </a:ext>
              </a:extLst>
            </p:cNvPr>
            <p:cNvSpPr txBox="1"/>
            <p:nvPr/>
          </p:nvSpPr>
          <p:spPr>
            <a:xfrm>
              <a:off x="5332742" y="6137347"/>
              <a:ext cx="8931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fat tree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E0D5942-6265-D740-BBC7-A4FCC8867F4F}"/>
              </a:ext>
            </a:extLst>
          </p:cNvPr>
          <p:cNvGrpSpPr/>
          <p:nvPr/>
        </p:nvGrpSpPr>
        <p:grpSpPr>
          <a:xfrm>
            <a:off x="7119696" y="2423014"/>
            <a:ext cx="1810614" cy="1792242"/>
            <a:chOff x="6776796" y="2118214"/>
            <a:chExt cx="1810614" cy="1792242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2C0F5F2D-8270-0C4C-AFFF-A76F89D1EB95}"/>
                </a:ext>
              </a:extLst>
            </p:cNvPr>
            <p:cNvGrpSpPr/>
            <p:nvPr/>
          </p:nvGrpSpPr>
          <p:grpSpPr>
            <a:xfrm>
              <a:off x="6776796" y="2118214"/>
              <a:ext cx="1810614" cy="1492378"/>
              <a:chOff x="6776796" y="2118214"/>
              <a:chExt cx="1810614" cy="1492378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824BE538-8893-B145-A39A-993229149CBF}"/>
                  </a:ext>
                </a:extLst>
              </p:cNvPr>
              <p:cNvSpPr/>
              <p:nvPr/>
            </p:nvSpPr>
            <p:spPr bwMode="auto">
              <a:xfrm>
                <a:off x="6776796" y="2118214"/>
                <a:ext cx="1810614" cy="149237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7C011E09-107B-4148-A432-798A149508AE}"/>
                  </a:ext>
                </a:extLst>
              </p:cNvPr>
              <p:cNvGrpSpPr/>
              <p:nvPr/>
            </p:nvGrpSpPr>
            <p:grpSpPr>
              <a:xfrm>
                <a:off x="6971813" y="2400307"/>
                <a:ext cx="1444607" cy="949754"/>
                <a:chOff x="6971813" y="2400307"/>
                <a:chExt cx="1444607" cy="949754"/>
              </a:xfrm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3DDDB755-9881-6048-B997-3BD68EB0F144}"/>
                    </a:ext>
                  </a:extLst>
                </p:cNvPr>
                <p:cNvGrpSpPr/>
                <p:nvPr/>
              </p:nvGrpSpPr>
              <p:grpSpPr>
                <a:xfrm>
                  <a:off x="7720561" y="2400308"/>
                  <a:ext cx="695859" cy="664832"/>
                  <a:chOff x="7720561" y="2400308"/>
                  <a:chExt cx="695859" cy="664832"/>
                </a:xfrm>
              </p:grpSpPr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71354C0-01A8-E846-8065-88B728555E83}"/>
                      </a:ext>
                    </a:extLst>
                  </p:cNvPr>
                  <p:cNvGrpSpPr/>
                  <p:nvPr/>
                </p:nvGrpSpPr>
                <p:grpSpPr>
                  <a:xfrm>
                    <a:off x="7720561" y="2552708"/>
                    <a:ext cx="516955" cy="512432"/>
                    <a:chOff x="7720561" y="2552708"/>
                    <a:chExt cx="516955" cy="512432"/>
                  </a:xfrm>
                </p:grpSpPr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0E3D4F07-7864-4D41-B74C-D054BFDF93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2771" y="2552708"/>
                      <a:ext cx="514745" cy="121494"/>
                      <a:chOff x="7722771" y="2552708"/>
                      <a:chExt cx="514745" cy="121494"/>
                    </a:xfrm>
                  </p:grpSpPr>
                  <p:sp>
                    <p:nvSpPr>
                      <p:cNvPr id="328" name="Connector 327">
                        <a:extLst>
                          <a:ext uri="{FF2B5EF4-FFF2-40B4-BE49-F238E27FC236}">
                            <a16:creationId xmlns:a16="http://schemas.microsoft.com/office/drawing/2014/main" id="{64D7C474-6C0E-7147-A2C9-871F4F12FF1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15523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329" name="Connector 328">
                        <a:extLst>
                          <a:ext uri="{FF2B5EF4-FFF2-40B4-BE49-F238E27FC236}">
                            <a16:creationId xmlns:a16="http://schemas.microsoft.com/office/drawing/2014/main" id="{9D6AF3C4-E3CB-234B-9CD4-193BFF3074E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22771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330" name="Straight Connector 329">
                        <a:extLst>
                          <a:ext uri="{FF2B5EF4-FFF2-40B4-BE49-F238E27FC236}">
                            <a16:creationId xmlns:a16="http://schemas.microsoft.com/office/drawing/2014/main" id="{4FA55192-7EDB-874D-9F1A-642C689A8762}"/>
                          </a:ext>
                        </a:extLst>
                      </p:cNvPr>
                      <p:cNvCxnSpPr>
                        <a:cxnSpLocks/>
                        <a:stCxn id="328" idx="2"/>
                        <a:endCxn id="329" idx="6"/>
                      </p:cNvCxnSpPr>
                      <p:nvPr/>
                    </p:nvCxnSpPr>
                    <p:spPr bwMode="auto">
                      <a:xfrm flipH="1">
                        <a:off x="7844764" y="2613455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FC8394C6-9C40-4446-AB82-04F8D38A6C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0561" y="2943646"/>
                      <a:ext cx="514745" cy="121494"/>
                      <a:chOff x="7711727" y="2846464"/>
                      <a:chExt cx="514745" cy="121494"/>
                    </a:xfrm>
                  </p:grpSpPr>
                  <p:sp>
                    <p:nvSpPr>
                      <p:cNvPr id="325" name="Connector 324">
                        <a:extLst>
                          <a:ext uri="{FF2B5EF4-FFF2-40B4-BE49-F238E27FC236}">
                            <a16:creationId xmlns:a16="http://schemas.microsoft.com/office/drawing/2014/main" id="{9B02FC88-5D09-4047-B865-9690294690F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04479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326" name="Connector 325">
                        <a:extLst>
                          <a:ext uri="{FF2B5EF4-FFF2-40B4-BE49-F238E27FC236}">
                            <a16:creationId xmlns:a16="http://schemas.microsoft.com/office/drawing/2014/main" id="{8DB36B1E-CBA0-D947-9C92-C8C2713DD04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11727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327" name="Straight Connector 326">
                        <a:extLst>
                          <a:ext uri="{FF2B5EF4-FFF2-40B4-BE49-F238E27FC236}">
                            <a16:creationId xmlns:a16="http://schemas.microsoft.com/office/drawing/2014/main" id="{DEF18D68-7F40-844A-9FD8-87CCB2A2ABE9}"/>
                          </a:ext>
                        </a:extLst>
                      </p:cNvPr>
                      <p:cNvCxnSpPr>
                        <a:cxnSpLocks/>
                        <a:stCxn id="325" idx="2"/>
                        <a:endCxn id="326" idx="6"/>
                      </p:cNvCxnSpPr>
                      <p:nvPr/>
                    </p:nvCxnSpPr>
                    <p:spPr bwMode="auto">
                      <a:xfrm flipH="1">
                        <a:off x="7833720" y="2907211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323" name="Straight Connector 322">
                      <a:extLst>
                        <a:ext uri="{FF2B5EF4-FFF2-40B4-BE49-F238E27FC236}">
                          <a16:creationId xmlns:a16="http://schemas.microsoft.com/office/drawing/2014/main" id="{504DA58F-6318-8143-8E24-DC09EED770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7782010" y="2672521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24" name="Straight Connector 323">
                      <a:extLst>
                        <a:ext uri="{FF2B5EF4-FFF2-40B4-BE49-F238E27FC236}">
                          <a16:creationId xmlns:a16="http://schemas.microsoft.com/office/drawing/2014/main" id="{7FCAC6F7-EEB0-A94D-B89E-76BB349BA7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8172949" y="2674729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306" name="Group 305">
                    <a:extLst>
                      <a:ext uri="{FF2B5EF4-FFF2-40B4-BE49-F238E27FC236}">
                        <a16:creationId xmlns:a16="http://schemas.microsoft.com/office/drawing/2014/main" id="{CD827056-D5D6-8446-A6A6-4679211429B8}"/>
                      </a:ext>
                    </a:extLst>
                  </p:cNvPr>
                  <p:cNvGrpSpPr/>
                  <p:nvPr/>
                </p:nvGrpSpPr>
                <p:grpSpPr>
                  <a:xfrm>
                    <a:off x="7899465" y="2400308"/>
                    <a:ext cx="516955" cy="512432"/>
                    <a:chOff x="7720561" y="2552708"/>
                    <a:chExt cx="516955" cy="512432"/>
                  </a:xfrm>
                </p:grpSpPr>
                <p:grpSp>
                  <p:nvGrpSpPr>
                    <p:cNvPr id="311" name="Group 310">
                      <a:extLst>
                        <a:ext uri="{FF2B5EF4-FFF2-40B4-BE49-F238E27FC236}">
                          <a16:creationId xmlns:a16="http://schemas.microsoft.com/office/drawing/2014/main" id="{40990955-7421-1C4E-B5A3-AAF8024859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2771" y="2552708"/>
                      <a:ext cx="514745" cy="121494"/>
                      <a:chOff x="7722771" y="2552708"/>
                      <a:chExt cx="514745" cy="121494"/>
                    </a:xfrm>
                  </p:grpSpPr>
                  <p:sp>
                    <p:nvSpPr>
                      <p:cNvPr id="318" name="Connector 317">
                        <a:extLst>
                          <a:ext uri="{FF2B5EF4-FFF2-40B4-BE49-F238E27FC236}">
                            <a16:creationId xmlns:a16="http://schemas.microsoft.com/office/drawing/2014/main" id="{872089D2-B18C-FC4A-8278-9E08DB54455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15523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319" name="Connector 318">
                        <a:extLst>
                          <a:ext uri="{FF2B5EF4-FFF2-40B4-BE49-F238E27FC236}">
                            <a16:creationId xmlns:a16="http://schemas.microsoft.com/office/drawing/2014/main" id="{D1D0BB5A-38C4-064E-9ADF-3662F17A0AB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22771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320" name="Straight Connector 319">
                        <a:extLst>
                          <a:ext uri="{FF2B5EF4-FFF2-40B4-BE49-F238E27FC236}">
                            <a16:creationId xmlns:a16="http://schemas.microsoft.com/office/drawing/2014/main" id="{14ED4831-6F09-C14B-AD6C-CB33BC0723F3}"/>
                          </a:ext>
                        </a:extLst>
                      </p:cNvPr>
                      <p:cNvCxnSpPr>
                        <a:cxnSpLocks/>
                        <a:stCxn id="318" idx="2"/>
                        <a:endCxn id="319" idx="6"/>
                      </p:cNvCxnSpPr>
                      <p:nvPr/>
                    </p:nvCxnSpPr>
                    <p:spPr bwMode="auto">
                      <a:xfrm flipH="1">
                        <a:off x="7844764" y="2613455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12" name="Group 311">
                      <a:extLst>
                        <a:ext uri="{FF2B5EF4-FFF2-40B4-BE49-F238E27FC236}">
                          <a16:creationId xmlns:a16="http://schemas.microsoft.com/office/drawing/2014/main" id="{4599C586-E550-B540-81BC-75F3EF5C9B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0561" y="2943646"/>
                      <a:ext cx="514745" cy="121494"/>
                      <a:chOff x="7711727" y="2846464"/>
                      <a:chExt cx="514745" cy="121494"/>
                    </a:xfrm>
                  </p:grpSpPr>
                  <p:sp>
                    <p:nvSpPr>
                      <p:cNvPr id="315" name="Connector 314">
                        <a:extLst>
                          <a:ext uri="{FF2B5EF4-FFF2-40B4-BE49-F238E27FC236}">
                            <a16:creationId xmlns:a16="http://schemas.microsoft.com/office/drawing/2014/main" id="{B63FA82C-9408-6843-85C4-F5C5B77ABF9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04479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316" name="Connector 315">
                        <a:extLst>
                          <a:ext uri="{FF2B5EF4-FFF2-40B4-BE49-F238E27FC236}">
                            <a16:creationId xmlns:a16="http://schemas.microsoft.com/office/drawing/2014/main" id="{13A02F14-6F0A-9C4D-98E1-82687247F39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11727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317" name="Straight Connector 316">
                        <a:extLst>
                          <a:ext uri="{FF2B5EF4-FFF2-40B4-BE49-F238E27FC236}">
                            <a16:creationId xmlns:a16="http://schemas.microsoft.com/office/drawing/2014/main" id="{05C94596-F908-3B45-88BF-0EC634620199}"/>
                          </a:ext>
                        </a:extLst>
                      </p:cNvPr>
                      <p:cNvCxnSpPr>
                        <a:cxnSpLocks/>
                        <a:stCxn id="315" idx="2"/>
                        <a:endCxn id="316" idx="6"/>
                      </p:cNvCxnSpPr>
                      <p:nvPr/>
                    </p:nvCxnSpPr>
                    <p:spPr bwMode="auto">
                      <a:xfrm flipH="1">
                        <a:off x="7833720" y="2907211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313" name="Straight Connector 312">
                      <a:extLst>
                        <a:ext uri="{FF2B5EF4-FFF2-40B4-BE49-F238E27FC236}">
                          <a16:creationId xmlns:a16="http://schemas.microsoft.com/office/drawing/2014/main" id="{DEE2597C-13B2-054E-B751-47DD030D8C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7782010" y="2672521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14" name="Straight Connector 313">
                      <a:extLst>
                        <a:ext uri="{FF2B5EF4-FFF2-40B4-BE49-F238E27FC236}">
                          <a16:creationId xmlns:a16="http://schemas.microsoft.com/office/drawing/2014/main" id="{F1C89A89-B1B9-9843-856A-90D66B7F95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8172949" y="2674729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79CE64ED-9822-C247-9B6F-BF3778BCC10D}"/>
                      </a:ext>
                    </a:extLst>
                  </p:cNvPr>
                  <p:cNvCxnSpPr>
                    <a:cxnSpLocks/>
                    <a:stCxn id="326" idx="7"/>
                    <a:endCxn id="316" idx="3"/>
                  </p:cNvCxnSpPr>
                  <p:nvPr/>
                </p:nvCxnSpPr>
                <p:spPr bwMode="auto">
                  <a:xfrm flipV="1">
                    <a:off x="7824689" y="2894948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08" name="Straight Connector 307">
                    <a:extLst>
                      <a:ext uri="{FF2B5EF4-FFF2-40B4-BE49-F238E27FC236}">
                        <a16:creationId xmlns:a16="http://schemas.microsoft.com/office/drawing/2014/main" id="{2E509DF0-BB76-144C-ADC4-E5A978D7CD53}"/>
                      </a:ext>
                    </a:extLst>
                  </p:cNvPr>
                  <p:cNvCxnSpPr>
                    <a:cxnSpLocks/>
                    <a:stCxn id="328" idx="7"/>
                    <a:endCxn id="318" idx="3"/>
                  </p:cNvCxnSpPr>
                  <p:nvPr/>
                </p:nvCxnSpPr>
                <p:spPr bwMode="auto">
                  <a:xfrm flipV="1">
                    <a:off x="8219651" y="2504010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09" name="Straight Connector 308">
                    <a:extLst>
                      <a:ext uri="{FF2B5EF4-FFF2-40B4-BE49-F238E27FC236}">
                        <a16:creationId xmlns:a16="http://schemas.microsoft.com/office/drawing/2014/main" id="{BF88FA32-E758-8B42-9E4F-5739AF3E5586}"/>
                      </a:ext>
                    </a:extLst>
                  </p:cNvPr>
                  <p:cNvCxnSpPr>
                    <a:cxnSpLocks/>
                    <a:stCxn id="325" idx="7"/>
                    <a:endCxn id="315" idx="3"/>
                  </p:cNvCxnSpPr>
                  <p:nvPr/>
                </p:nvCxnSpPr>
                <p:spPr bwMode="auto">
                  <a:xfrm flipV="1">
                    <a:off x="8217441" y="2894948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BB845B41-5BAE-244D-B0E0-A8049536069B}"/>
                      </a:ext>
                    </a:extLst>
                  </p:cNvPr>
                  <p:cNvCxnSpPr>
                    <a:cxnSpLocks/>
                    <a:stCxn id="329" idx="7"/>
                    <a:endCxn id="319" idx="3"/>
                  </p:cNvCxnSpPr>
                  <p:nvPr/>
                </p:nvCxnSpPr>
                <p:spPr bwMode="auto">
                  <a:xfrm flipV="1">
                    <a:off x="7826899" y="2504010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D838030E-4153-CA4E-A5B7-089B88A41445}"/>
                    </a:ext>
                  </a:extLst>
                </p:cNvPr>
                <p:cNvGrpSpPr/>
                <p:nvPr/>
              </p:nvGrpSpPr>
              <p:grpSpPr>
                <a:xfrm>
                  <a:off x="6971813" y="2685229"/>
                  <a:ext cx="695859" cy="664832"/>
                  <a:chOff x="7720561" y="2400308"/>
                  <a:chExt cx="695859" cy="664832"/>
                </a:xfrm>
              </p:grpSpPr>
              <p:grpSp>
                <p:nvGrpSpPr>
                  <p:cNvPr id="279" name="Group 278">
                    <a:extLst>
                      <a:ext uri="{FF2B5EF4-FFF2-40B4-BE49-F238E27FC236}">
                        <a16:creationId xmlns:a16="http://schemas.microsoft.com/office/drawing/2014/main" id="{99CFCCA8-A615-BA47-9A1E-17BAE018478A}"/>
                      </a:ext>
                    </a:extLst>
                  </p:cNvPr>
                  <p:cNvGrpSpPr/>
                  <p:nvPr/>
                </p:nvGrpSpPr>
                <p:grpSpPr>
                  <a:xfrm>
                    <a:off x="7720561" y="2552708"/>
                    <a:ext cx="516955" cy="512432"/>
                    <a:chOff x="7720561" y="2552708"/>
                    <a:chExt cx="516955" cy="512432"/>
                  </a:xfrm>
                </p:grpSpPr>
                <p:grpSp>
                  <p:nvGrpSpPr>
                    <p:cNvPr id="295" name="Group 294">
                      <a:extLst>
                        <a:ext uri="{FF2B5EF4-FFF2-40B4-BE49-F238E27FC236}">
                          <a16:creationId xmlns:a16="http://schemas.microsoft.com/office/drawing/2014/main" id="{966E5D81-D2BB-044D-8A30-CA4C8150E8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2771" y="2552708"/>
                      <a:ext cx="514745" cy="121494"/>
                      <a:chOff x="7722771" y="2552708"/>
                      <a:chExt cx="514745" cy="121494"/>
                    </a:xfrm>
                  </p:grpSpPr>
                  <p:sp>
                    <p:nvSpPr>
                      <p:cNvPr id="302" name="Connector 301">
                        <a:extLst>
                          <a:ext uri="{FF2B5EF4-FFF2-40B4-BE49-F238E27FC236}">
                            <a16:creationId xmlns:a16="http://schemas.microsoft.com/office/drawing/2014/main" id="{5F0A3831-7EA3-9F40-A5CA-C48E948FD35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15523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303" name="Connector 302">
                        <a:extLst>
                          <a:ext uri="{FF2B5EF4-FFF2-40B4-BE49-F238E27FC236}">
                            <a16:creationId xmlns:a16="http://schemas.microsoft.com/office/drawing/2014/main" id="{7A1A115E-C477-0C4E-8D00-3FB05EDCFEB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22771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304" name="Straight Connector 303">
                        <a:extLst>
                          <a:ext uri="{FF2B5EF4-FFF2-40B4-BE49-F238E27FC236}">
                            <a16:creationId xmlns:a16="http://schemas.microsoft.com/office/drawing/2014/main" id="{F97748FD-D7CD-E449-BF38-459E1BB2A8F3}"/>
                          </a:ext>
                        </a:extLst>
                      </p:cNvPr>
                      <p:cNvCxnSpPr>
                        <a:cxnSpLocks/>
                        <a:stCxn id="302" idx="2"/>
                        <a:endCxn id="303" idx="6"/>
                      </p:cNvCxnSpPr>
                      <p:nvPr/>
                    </p:nvCxnSpPr>
                    <p:spPr bwMode="auto">
                      <a:xfrm flipH="1">
                        <a:off x="7844764" y="2613455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296" name="Group 295">
                      <a:extLst>
                        <a:ext uri="{FF2B5EF4-FFF2-40B4-BE49-F238E27FC236}">
                          <a16:creationId xmlns:a16="http://schemas.microsoft.com/office/drawing/2014/main" id="{71B1AEEE-48B8-4C4F-94A1-5C30DEAB43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0561" y="2943646"/>
                      <a:ext cx="514745" cy="121494"/>
                      <a:chOff x="7711727" y="2846464"/>
                      <a:chExt cx="514745" cy="121494"/>
                    </a:xfrm>
                  </p:grpSpPr>
                  <p:sp>
                    <p:nvSpPr>
                      <p:cNvPr id="299" name="Connector 298">
                        <a:extLst>
                          <a:ext uri="{FF2B5EF4-FFF2-40B4-BE49-F238E27FC236}">
                            <a16:creationId xmlns:a16="http://schemas.microsoft.com/office/drawing/2014/main" id="{DFB1FFFD-12C4-074F-8308-E762E4E0641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04479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300" name="Connector 299">
                        <a:extLst>
                          <a:ext uri="{FF2B5EF4-FFF2-40B4-BE49-F238E27FC236}">
                            <a16:creationId xmlns:a16="http://schemas.microsoft.com/office/drawing/2014/main" id="{ED6AC044-D690-564D-AC82-8AB4013A7B2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11727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301" name="Straight Connector 300">
                        <a:extLst>
                          <a:ext uri="{FF2B5EF4-FFF2-40B4-BE49-F238E27FC236}">
                            <a16:creationId xmlns:a16="http://schemas.microsoft.com/office/drawing/2014/main" id="{5500A307-84CB-7A48-802B-A1619E754D34}"/>
                          </a:ext>
                        </a:extLst>
                      </p:cNvPr>
                      <p:cNvCxnSpPr>
                        <a:cxnSpLocks/>
                        <a:stCxn id="299" idx="2"/>
                        <a:endCxn id="300" idx="6"/>
                      </p:cNvCxnSpPr>
                      <p:nvPr/>
                    </p:nvCxnSpPr>
                    <p:spPr bwMode="auto">
                      <a:xfrm flipH="1">
                        <a:off x="7833720" y="2907211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297" name="Straight Connector 296">
                      <a:extLst>
                        <a:ext uri="{FF2B5EF4-FFF2-40B4-BE49-F238E27FC236}">
                          <a16:creationId xmlns:a16="http://schemas.microsoft.com/office/drawing/2014/main" id="{CDB4615D-C90E-2B42-B4A2-1C53393072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7782010" y="2672521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98" name="Straight Connector 297">
                      <a:extLst>
                        <a:ext uri="{FF2B5EF4-FFF2-40B4-BE49-F238E27FC236}">
                          <a16:creationId xmlns:a16="http://schemas.microsoft.com/office/drawing/2014/main" id="{D29AE2D2-9D3B-614C-BF8B-AFCB4EE171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8172949" y="2674729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C03EA33D-73B4-A645-BED4-54A3017F8CAF}"/>
                      </a:ext>
                    </a:extLst>
                  </p:cNvPr>
                  <p:cNvGrpSpPr/>
                  <p:nvPr/>
                </p:nvGrpSpPr>
                <p:grpSpPr>
                  <a:xfrm>
                    <a:off x="7899465" y="2400308"/>
                    <a:ext cx="516955" cy="512432"/>
                    <a:chOff x="7720561" y="2552708"/>
                    <a:chExt cx="516955" cy="512432"/>
                  </a:xfrm>
                </p:grpSpPr>
                <p:grpSp>
                  <p:nvGrpSpPr>
                    <p:cNvPr id="285" name="Group 284">
                      <a:extLst>
                        <a:ext uri="{FF2B5EF4-FFF2-40B4-BE49-F238E27FC236}">
                          <a16:creationId xmlns:a16="http://schemas.microsoft.com/office/drawing/2014/main" id="{091C7E84-D20E-B741-A467-418CCAAFBF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2771" y="2552708"/>
                      <a:ext cx="514745" cy="121494"/>
                      <a:chOff x="7722771" y="2552708"/>
                      <a:chExt cx="514745" cy="121494"/>
                    </a:xfrm>
                  </p:grpSpPr>
                  <p:sp>
                    <p:nvSpPr>
                      <p:cNvPr id="292" name="Connector 291">
                        <a:extLst>
                          <a:ext uri="{FF2B5EF4-FFF2-40B4-BE49-F238E27FC236}">
                            <a16:creationId xmlns:a16="http://schemas.microsoft.com/office/drawing/2014/main" id="{0221B2D7-32F0-344F-A41F-F2DE01A4E36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15523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93" name="Connector 292">
                        <a:extLst>
                          <a:ext uri="{FF2B5EF4-FFF2-40B4-BE49-F238E27FC236}">
                            <a16:creationId xmlns:a16="http://schemas.microsoft.com/office/drawing/2014/main" id="{BB478F2E-1F12-164F-88D8-BD743F71572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22771" y="2552708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294" name="Straight Connector 293">
                        <a:extLst>
                          <a:ext uri="{FF2B5EF4-FFF2-40B4-BE49-F238E27FC236}">
                            <a16:creationId xmlns:a16="http://schemas.microsoft.com/office/drawing/2014/main" id="{F76033F9-8CF8-A24F-8DE8-EAEBC90C3A5F}"/>
                          </a:ext>
                        </a:extLst>
                      </p:cNvPr>
                      <p:cNvCxnSpPr>
                        <a:cxnSpLocks/>
                        <a:stCxn id="292" idx="2"/>
                        <a:endCxn id="293" idx="6"/>
                      </p:cNvCxnSpPr>
                      <p:nvPr/>
                    </p:nvCxnSpPr>
                    <p:spPr bwMode="auto">
                      <a:xfrm flipH="1">
                        <a:off x="7844764" y="2613455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286" name="Group 285">
                      <a:extLst>
                        <a:ext uri="{FF2B5EF4-FFF2-40B4-BE49-F238E27FC236}">
                          <a16:creationId xmlns:a16="http://schemas.microsoft.com/office/drawing/2014/main" id="{BDE0CD88-77F5-E54E-9931-2C951CCDCA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0561" y="2943646"/>
                      <a:ext cx="514745" cy="121494"/>
                      <a:chOff x="7711727" y="2846464"/>
                      <a:chExt cx="514745" cy="121494"/>
                    </a:xfrm>
                  </p:grpSpPr>
                  <p:sp>
                    <p:nvSpPr>
                      <p:cNvPr id="289" name="Connector 288">
                        <a:extLst>
                          <a:ext uri="{FF2B5EF4-FFF2-40B4-BE49-F238E27FC236}">
                            <a16:creationId xmlns:a16="http://schemas.microsoft.com/office/drawing/2014/main" id="{A67F050A-B486-B44D-802B-8B450C26641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104479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90" name="Connector 289">
                        <a:extLst>
                          <a:ext uri="{FF2B5EF4-FFF2-40B4-BE49-F238E27FC236}">
                            <a16:creationId xmlns:a16="http://schemas.microsoft.com/office/drawing/2014/main" id="{0F49A2CD-6105-9F4D-83CB-D9C99AADB80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711727" y="2846464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cxnSp>
                    <p:nvCxnSpPr>
                      <p:cNvPr id="291" name="Straight Connector 290">
                        <a:extLst>
                          <a:ext uri="{FF2B5EF4-FFF2-40B4-BE49-F238E27FC236}">
                            <a16:creationId xmlns:a16="http://schemas.microsoft.com/office/drawing/2014/main" id="{EFED60C3-CC74-734D-AB01-CBF0FD9E9043}"/>
                          </a:ext>
                        </a:extLst>
                      </p:cNvPr>
                      <p:cNvCxnSpPr>
                        <a:cxnSpLocks/>
                        <a:stCxn id="289" idx="2"/>
                        <a:endCxn id="290" idx="6"/>
                      </p:cNvCxnSpPr>
                      <p:nvPr/>
                    </p:nvCxnSpPr>
                    <p:spPr bwMode="auto">
                      <a:xfrm flipH="1">
                        <a:off x="7833720" y="2907211"/>
                        <a:ext cx="270759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287" name="Straight Connector 286">
                      <a:extLst>
                        <a:ext uri="{FF2B5EF4-FFF2-40B4-BE49-F238E27FC236}">
                          <a16:creationId xmlns:a16="http://schemas.microsoft.com/office/drawing/2014/main" id="{C89DF8C6-DAE4-A94B-9791-AF0A4B4FF5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7782010" y="2672521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88" name="Straight Connector 287">
                      <a:extLst>
                        <a:ext uri="{FF2B5EF4-FFF2-40B4-BE49-F238E27FC236}">
                          <a16:creationId xmlns:a16="http://schemas.microsoft.com/office/drawing/2014/main" id="{67F78674-D727-4948-9D9A-21B3288F60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 flipV="1">
                      <a:off x="8172949" y="2674729"/>
                      <a:ext cx="1" cy="2700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281" name="Straight Connector 280">
                    <a:extLst>
                      <a:ext uri="{FF2B5EF4-FFF2-40B4-BE49-F238E27FC236}">
                        <a16:creationId xmlns:a16="http://schemas.microsoft.com/office/drawing/2014/main" id="{DA7D802C-BD4D-1B46-BAAC-DB1CC6F965C8}"/>
                      </a:ext>
                    </a:extLst>
                  </p:cNvPr>
                  <p:cNvCxnSpPr>
                    <a:cxnSpLocks/>
                    <a:stCxn id="300" idx="7"/>
                    <a:endCxn id="290" idx="3"/>
                  </p:cNvCxnSpPr>
                  <p:nvPr/>
                </p:nvCxnSpPr>
                <p:spPr bwMode="auto">
                  <a:xfrm flipV="1">
                    <a:off x="7824689" y="2894948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2" name="Straight Connector 281">
                    <a:extLst>
                      <a:ext uri="{FF2B5EF4-FFF2-40B4-BE49-F238E27FC236}">
                        <a16:creationId xmlns:a16="http://schemas.microsoft.com/office/drawing/2014/main" id="{350E214A-9535-0F4A-B609-E51367716C71}"/>
                      </a:ext>
                    </a:extLst>
                  </p:cNvPr>
                  <p:cNvCxnSpPr>
                    <a:cxnSpLocks/>
                    <a:stCxn id="302" idx="7"/>
                    <a:endCxn id="292" idx="3"/>
                  </p:cNvCxnSpPr>
                  <p:nvPr/>
                </p:nvCxnSpPr>
                <p:spPr bwMode="auto">
                  <a:xfrm flipV="1">
                    <a:off x="8219651" y="2504010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3" name="Straight Connector 282">
                    <a:extLst>
                      <a:ext uri="{FF2B5EF4-FFF2-40B4-BE49-F238E27FC236}">
                        <a16:creationId xmlns:a16="http://schemas.microsoft.com/office/drawing/2014/main" id="{E4E39F4E-C431-1F4D-91B5-A454FB1AB762}"/>
                      </a:ext>
                    </a:extLst>
                  </p:cNvPr>
                  <p:cNvCxnSpPr>
                    <a:cxnSpLocks/>
                    <a:stCxn id="299" idx="7"/>
                    <a:endCxn id="289" idx="3"/>
                  </p:cNvCxnSpPr>
                  <p:nvPr/>
                </p:nvCxnSpPr>
                <p:spPr bwMode="auto">
                  <a:xfrm flipV="1">
                    <a:off x="8217441" y="2894948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4" name="Straight Connector 283">
                    <a:extLst>
                      <a:ext uri="{FF2B5EF4-FFF2-40B4-BE49-F238E27FC236}">
                        <a16:creationId xmlns:a16="http://schemas.microsoft.com/office/drawing/2014/main" id="{A37C6324-68D9-7B44-9225-5EC2936A437D}"/>
                      </a:ext>
                    </a:extLst>
                  </p:cNvPr>
                  <p:cNvCxnSpPr>
                    <a:cxnSpLocks/>
                    <a:stCxn id="303" idx="7"/>
                    <a:endCxn id="293" idx="3"/>
                  </p:cNvCxnSpPr>
                  <p:nvPr/>
                </p:nvCxnSpPr>
                <p:spPr bwMode="auto">
                  <a:xfrm flipV="1">
                    <a:off x="7826899" y="2504010"/>
                    <a:ext cx="92641" cy="6649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71" name="Straight Connector 24">
                  <a:extLst>
                    <a:ext uri="{FF2B5EF4-FFF2-40B4-BE49-F238E27FC236}">
                      <a16:creationId xmlns:a16="http://schemas.microsoft.com/office/drawing/2014/main" id="{52264612-34CF-6941-9F3F-F4FB403EAC93}"/>
                    </a:ext>
                  </a:extLst>
                </p:cNvPr>
                <p:cNvCxnSpPr>
                  <a:cxnSpLocks/>
                  <a:stCxn id="319" idx="0"/>
                  <a:endCxn id="293" idx="0"/>
                </p:cNvCxnSpPr>
                <p:nvPr/>
              </p:nvCxnSpPr>
              <p:spPr bwMode="auto">
                <a:xfrm rot="16200000" flipH="1" flipV="1">
                  <a:off x="7445837" y="2168394"/>
                  <a:ext cx="284921" cy="748748"/>
                </a:xfrm>
                <a:prstGeom prst="curvedConnector3">
                  <a:avLst>
                    <a:gd name="adj1" fmla="val -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2" name="Straight Connector 24">
                  <a:extLst>
                    <a:ext uri="{FF2B5EF4-FFF2-40B4-BE49-F238E27FC236}">
                      <a16:creationId xmlns:a16="http://schemas.microsoft.com/office/drawing/2014/main" id="{879503F1-95FE-1748-8738-386CE57490C3}"/>
                    </a:ext>
                  </a:extLst>
                </p:cNvPr>
                <p:cNvCxnSpPr>
                  <a:cxnSpLocks/>
                  <a:stCxn id="318" idx="0"/>
                  <a:endCxn id="292" idx="0"/>
                </p:cNvCxnSpPr>
                <p:nvPr/>
              </p:nvCxnSpPr>
              <p:spPr bwMode="auto">
                <a:xfrm rot="16200000" flipH="1" flipV="1">
                  <a:off x="7838589" y="2168394"/>
                  <a:ext cx="284921" cy="748748"/>
                </a:xfrm>
                <a:prstGeom prst="curvedConnector3">
                  <a:avLst>
                    <a:gd name="adj1" fmla="val -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3" name="Straight Connector 24">
                  <a:extLst>
                    <a:ext uri="{FF2B5EF4-FFF2-40B4-BE49-F238E27FC236}">
                      <a16:creationId xmlns:a16="http://schemas.microsoft.com/office/drawing/2014/main" id="{9648DF16-9610-CE44-BD91-8136D73F3F36}"/>
                    </a:ext>
                  </a:extLst>
                </p:cNvPr>
                <p:cNvCxnSpPr>
                  <a:cxnSpLocks/>
                  <a:stCxn id="328" idx="0"/>
                  <a:endCxn id="302" idx="0"/>
                </p:cNvCxnSpPr>
                <p:nvPr/>
              </p:nvCxnSpPr>
              <p:spPr bwMode="auto">
                <a:xfrm rot="16200000" flipH="1" flipV="1">
                  <a:off x="7659685" y="2320794"/>
                  <a:ext cx="284921" cy="748748"/>
                </a:xfrm>
                <a:prstGeom prst="curvedConnector3">
                  <a:avLst>
                    <a:gd name="adj1" fmla="val -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4" name="Straight Connector 24">
                  <a:extLst>
                    <a:ext uri="{FF2B5EF4-FFF2-40B4-BE49-F238E27FC236}">
                      <a16:creationId xmlns:a16="http://schemas.microsoft.com/office/drawing/2014/main" id="{52A63196-2C3A-664F-B23E-5C53834B96FC}"/>
                    </a:ext>
                  </a:extLst>
                </p:cNvPr>
                <p:cNvCxnSpPr>
                  <a:cxnSpLocks/>
                  <a:stCxn id="329" idx="0"/>
                  <a:endCxn id="303" idx="0"/>
                </p:cNvCxnSpPr>
                <p:nvPr/>
              </p:nvCxnSpPr>
              <p:spPr bwMode="auto">
                <a:xfrm rot="16200000" flipH="1" flipV="1">
                  <a:off x="7266933" y="2320794"/>
                  <a:ext cx="284921" cy="748748"/>
                </a:xfrm>
                <a:prstGeom prst="curvedConnector3">
                  <a:avLst>
                    <a:gd name="adj1" fmla="val -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5" name="Straight Connector 24">
                  <a:extLst>
                    <a:ext uri="{FF2B5EF4-FFF2-40B4-BE49-F238E27FC236}">
                      <a16:creationId xmlns:a16="http://schemas.microsoft.com/office/drawing/2014/main" id="{88AEDA87-FB65-CC45-80CE-156AC500B5F5}"/>
                    </a:ext>
                  </a:extLst>
                </p:cNvPr>
                <p:cNvCxnSpPr>
                  <a:cxnSpLocks/>
                  <a:stCxn id="316" idx="4"/>
                  <a:endCxn id="290" idx="4"/>
                </p:cNvCxnSpPr>
                <p:nvPr/>
              </p:nvCxnSpPr>
              <p:spPr bwMode="auto">
                <a:xfrm rot="5400000">
                  <a:off x="7443628" y="2680826"/>
                  <a:ext cx="284921" cy="748748"/>
                </a:xfrm>
                <a:prstGeom prst="curvedConnector3">
                  <a:avLst>
                    <a:gd name="adj1" fmla="val 1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6" name="Straight Connector 24">
                  <a:extLst>
                    <a:ext uri="{FF2B5EF4-FFF2-40B4-BE49-F238E27FC236}">
                      <a16:creationId xmlns:a16="http://schemas.microsoft.com/office/drawing/2014/main" id="{ED02FE0B-4B5E-D548-A946-B4575BD55462}"/>
                    </a:ext>
                  </a:extLst>
                </p:cNvPr>
                <p:cNvCxnSpPr>
                  <a:cxnSpLocks/>
                  <a:stCxn id="315" idx="4"/>
                  <a:endCxn id="289" idx="4"/>
                </p:cNvCxnSpPr>
                <p:nvPr/>
              </p:nvCxnSpPr>
              <p:spPr bwMode="auto">
                <a:xfrm rot="5400000">
                  <a:off x="7836380" y="2680826"/>
                  <a:ext cx="284921" cy="748748"/>
                </a:xfrm>
                <a:prstGeom prst="curvedConnector3">
                  <a:avLst>
                    <a:gd name="adj1" fmla="val 1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7" name="Straight Connector 24">
                  <a:extLst>
                    <a:ext uri="{FF2B5EF4-FFF2-40B4-BE49-F238E27FC236}">
                      <a16:creationId xmlns:a16="http://schemas.microsoft.com/office/drawing/2014/main" id="{D9F131BB-8F23-9944-8869-520C65FF6FF8}"/>
                    </a:ext>
                  </a:extLst>
                </p:cNvPr>
                <p:cNvCxnSpPr>
                  <a:cxnSpLocks/>
                  <a:stCxn id="325" idx="4"/>
                  <a:endCxn id="299" idx="4"/>
                </p:cNvCxnSpPr>
                <p:nvPr/>
              </p:nvCxnSpPr>
              <p:spPr bwMode="auto">
                <a:xfrm rot="5400000">
                  <a:off x="7657476" y="2833226"/>
                  <a:ext cx="284921" cy="748748"/>
                </a:xfrm>
                <a:prstGeom prst="curvedConnector3">
                  <a:avLst>
                    <a:gd name="adj1" fmla="val 1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8" name="Straight Connector 24">
                  <a:extLst>
                    <a:ext uri="{FF2B5EF4-FFF2-40B4-BE49-F238E27FC236}">
                      <a16:creationId xmlns:a16="http://schemas.microsoft.com/office/drawing/2014/main" id="{B18FF17B-ECA1-544B-8399-4A3C753646CE}"/>
                    </a:ext>
                  </a:extLst>
                </p:cNvPr>
                <p:cNvCxnSpPr>
                  <a:cxnSpLocks/>
                  <a:stCxn id="326" idx="4"/>
                  <a:endCxn id="300" idx="4"/>
                </p:cNvCxnSpPr>
                <p:nvPr/>
              </p:nvCxnSpPr>
              <p:spPr bwMode="auto">
                <a:xfrm rot="5400000">
                  <a:off x="7264724" y="2833226"/>
                  <a:ext cx="284921" cy="748748"/>
                </a:xfrm>
                <a:prstGeom prst="curvedConnector3">
                  <a:avLst>
                    <a:gd name="adj1" fmla="val 180233"/>
                  </a:avLst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E06824B8-2CD2-FA49-985B-F3C9D24155A9}"/>
                </a:ext>
              </a:extLst>
            </p:cNvPr>
            <p:cNvSpPr txBox="1"/>
            <p:nvPr/>
          </p:nvSpPr>
          <p:spPr>
            <a:xfrm>
              <a:off x="7092038" y="3541124"/>
              <a:ext cx="11801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hypercube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25674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9CA948-22AC-8140-80BA-BFCE7A1D5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300" y="866775"/>
            <a:ext cx="5239196" cy="5648325"/>
          </a:xfrm>
        </p:spPr>
        <p:txBody>
          <a:bodyPr/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majority of computers today use</a:t>
            </a:r>
            <a:br>
              <a:rPr lang="en-US" sz="2000" dirty="0"/>
            </a:br>
            <a:r>
              <a:rPr lang="en-US" sz="2000" dirty="0"/>
              <a:t>PCI Express (PCIe) for connectivity between devices</a:t>
            </a:r>
          </a:p>
          <a:p>
            <a:pPr marL="0" indent="0">
              <a:buNone/>
            </a:pPr>
            <a:r>
              <a:rPr lang="en-US" sz="3200" dirty="0"/>
              <a:t>Q:</a:t>
            </a:r>
            <a:r>
              <a:rPr lang="en-US" sz="2000" dirty="0"/>
              <a:t> Which topology do most desktops use between devices today?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connectivity between CPU and RAM is</a:t>
            </a:r>
            <a:br>
              <a:rPr lang="en-US" sz="2000" dirty="0"/>
            </a:br>
            <a:r>
              <a:rPr lang="en-US" sz="2000" dirty="0"/>
              <a:t>(so far) not solved by PCIe, but by a separate network, with names like</a:t>
            </a:r>
            <a:br>
              <a:rPr lang="en-US" sz="2000" dirty="0"/>
            </a:br>
            <a:r>
              <a:rPr lang="en-US" sz="2000" i="1" dirty="0"/>
              <a:t>Front Side Bus, </a:t>
            </a:r>
            <a:r>
              <a:rPr lang="en-US" sz="2000" i="1" dirty="0" err="1"/>
              <a:t>Hypertransport</a:t>
            </a:r>
            <a:r>
              <a:rPr lang="en-US" sz="2000" i="1" dirty="0"/>
              <a:t>, </a:t>
            </a:r>
            <a:r>
              <a:rPr lang="en-US" sz="2000" i="1" dirty="0" err="1"/>
              <a:t>QuickPath</a:t>
            </a:r>
            <a:r>
              <a:rPr lang="en-US" sz="2000" i="1" dirty="0"/>
              <a:t> Interconnect</a:t>
            </a:r>
          </a:p>
          <a:p>
            <a:pPr marL="0" indent="0">
              <a:buNone/>
            </a:pPr>
            <a:r>
              <a:rPr lang="en-US" sz="3200" dirty="0"/>
              <a:t>Q:</a:t>
            </a:r>
            <a:r>
              <a:rPr lang="en-US" sz="2000" dirty="0"/>
              <a:t> Which topology do computers with several CPUs use for RAM today?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130F4-CFB9-EF45-9F9B-F5EE543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CAC42-A3DA-1E4D-8FD7-417D56167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381140"/>
            <a:ext cx="3149600" cy="34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9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9CA948-22AC-8140-80BA-BFCE7A1D5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300" y="1066800"/>
            <a:ext cx="5239196" cy="54483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connectivity between CPUs and RAM banks is solved by a network.</a:t>
            </a:r>
          </a:p>
          <a:p>
            <a:pPr marL="0" indent="0">
              <a:buNone/>
            </a:pPr>
            <a:r>
              <a:rPr lang="en-US" sz="2000" dirty="0"/>
              <a:t>Names of recent technologies are</a:t>
            </a:r>
          </a:p>
          <a:p>
            <a:r>
              <a:rPr lang="en-US" sz="2000" i="1" dirty="0"/>
              <a:t>Front Side Bus</a:t>
            </a:r>
          </a:p>
          <a:p>
            <a:r>
              <a:rPr lang="en-US" sz="2000" i="1" dirty="0" err="1"/>
              <a:t>Hypertransport</a:t>
            </a:r>
            <a:endParaRPr lang="en-US" sz="2000" i="1" dirty="0"/>
          </a:p>
          <a:p>
            <a:r>
              <a:rPr lang="en-US" sz="2000" i="1" dirty="0" err="1"/>
              <a:t>QuickPath</a:t>
            </a:r>
            <a:r>
              <a:rPr lang="en-US" sz="2000" i="1" dirty="0"/>
              <a:t> Interconnect</a:t>
            </a:r>
          </a:p>
          <a:p>
            <a:endParaRPr lang="en-US" sz="2000" i="1" dirty="0"/>
          </a:p>
          <a:p>
            <a:pPr marL="0" indent="0">
              <a:buNone/>
            </a:pPr>
            <a:r>
              <a:rPr lang="en-US" sz="3200" dirty="0"/>
              <a:t>Q:</a:t>
            </a:r>
            <a:r>
              <a:rPr lang="en-US" sz="2000" dirty="0"/>
              <a:t> Which topology do computers with several CPUs use for connecting to RAM today?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130F4-CFB9-EF45-9F9B-F5EE543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CAC42-A3DA-1E4D-8FD7-417D56167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381140"/>
            <a:ext cx="3149600" cy="34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8130F4-CFB9-EF45-9F9B-F5EE543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Questions</a:t>
            </a: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39A2C077-C841-E548-B596-4C8A037096BD}"/>
              </a:ext>
            </a:extLst>
          </p:cNvPr>
          <p:cNvGrpSpPr/>
          <p:nvPr/>
        </p:nvGrpSpPr>
        <p:grpSpPr>
          <a:xfrm>
            <a:off x="1810211" y="3974151"/>
            <a:ext cx="5380624" cy="1792646"/>
            <a:chOff x="1797086" y="3910651"/>
            <a:chExt cx="5380624" cy="179264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0B49E3A-12D2-A648-ADEA-6166BFDECF66}"/>
                </a:ext>
              </a:extLst>
            </p:cNvPr>
            <p:cNvGrpSpPr/>
            <p:nvPr/>
          </p:nvGrpSpPr>
          <p:grpSpPr>
            <a:xfrm>
              <a:off x="1797086" y="3910651"/>
              <a:ext cx="1537896" cy="1792646"/>
              <a:chOff x="5236997" y="1725065"/>
              <a:chExt cx="1537896" cy="1792646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0B8EBB0-0837-2942-9706-1D6B28BC7FE7}"/>
                  </a:ext>
                </a:extLst>
              </p:cNvPr>
              <p:cNvGrpSpPr/>
              <p:nvPr/>
            </p:nvGrpSpPr>
            <p:grpSpPr>
              <a:xfrm>
                <a:off x="5236997" y="1725065"/>
                <a:ext cx="1537896" cy="1492378"/>
                <a:chOff x="7009328" y="2607233"/>
                <a:chExt cx="1537896" cy="1492378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06D296A-48A8-8E4A-8A37-D4BF56733EF8}"/>
                    </a:ext>
                  </a:extLst>
                </p:cNvPr>
                <p:cNvSpPr/>
                <p:nvPr/>
              </p:nvSpPr>
              <p:spPr bwMode="auto">
                <a:xfrm>
                  <a:off x="7009328" y="2607233"/>
                  <a:ext cx="1537896" cy="149237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4309050-CCB1-0B43-80B6-9B00E45A930C}"/>
                    </a:ext>
                  </a:extLst>
                </p:cNvPr>
                <p:cNvGrpSpPr/>
                <p:nvPr/>
              </p:nvGrpSpPr>
              <p:grpSpPr>
                <a:xfrm>
                  <a:off x="7164764" y="2739933"/>
                  <a:ext cx="1227024" cy="1226978"/>
                  <a:chOff x="7216636" y="2732196"/>
                  <a:chExt cx="1227024" cy="1226978"/>
                </a:xfrm>
              </p:grpSpPr>
              <p:sp>
                <p:nvSpPr>
                  <p:cNvPr id="94" name="Connector 93">
                    <a:extLst>
                      <a:ext uri="{FF2B5EF4-FFF2-40B4-BE49-F238E27FC236}">
                        <a16:creationId xmlns:a16="http://schemas.microsoft.com/office/drawing/2014/main" id="{72136AE0-F6A8-434F-AB66-5E62EB5098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21667" y="3264038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95" name="Connector 94">
                    <a:extLst>
                      <a:ext uri="{FF2B5EF4-FFF2-40B4-BE49-F238E27FC236}">
                        <a16:creationId xmlns:a16="http://schemas.microsoft.com/office/drawing/2014/main" id="{12D28820-B8FE-9F47-B15C-56BD3E1C5A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4903" y="3828152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96" name="Connector 95">
                    <a:extLst>
                      <a:ext uri="{FF2B5EF4-FFF2-40B4-BE49-F238E27FC236}">
                        <a16:creationId xmlns:a16="http://schemas.microsoft.com/office/drawing/2014/main" id="{CF2C97FC-C43D-B447-99B4-4ACCC510B84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39600" y="2732627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97" name="Connector 96">
                    <a:extLst>
                      <a:ext uri="{FF2B5EF4-FFF2-40B4-BE49-F238E27FC236}">
                        <a16:creationId xmlns:a16="http://schemas.microsoft.com/office/drawing/2014/main" id="{9A7FC7FA-0A73-D54A-B957-319C9AFBF6BF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7992706" y="2732454"/>
                    <a:ext cx="122002" cy="121485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98" name="Connector 97">
                    <a:extLst>
                      <a:ext uri="{FF2B5EF4-FFF2-40B4-BE49-F238E27FC236}">
                        <a16:creationId xmlns:a16="http://schemas.microsoft.com/office/drawing/2014/main" id="{22405D60-9ACE-E447-9C55-1B00BA85FCB2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7989142" y="3837680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99" name="Connector 98">
                    <a:extLst>
                      <a:ext uri="{FF2B5EF4-FFF2-40B4-BE49-F238E27FC236}">
                        <a16:creationId xmlns:a16="http://schemas.microsoft.com/office/drawing/2014/main" id="{A39D36EE-272D-1246-B529-51AFC03B384C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7216636" y="3264037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0A1FC72C-EED8-1144-9AB3-351F996C03F7}"/>
                      </a:ext>
                    </a:extLst>
                  </p:cNvPr>
                  <p:cNvCxnSpPr>
                    <a:cxnSpLocks/>
                    <a:stCxn id="95" idx="0"/>
                    <a:endCxn id="96" idx="4"/>
                  </p:cNvCxnSpPr>
                  <p:nvPr/>
                </p:nvCxnSpPr>
                <p:spPr bwMode="auto">
                  <a:xfrm flipH="1" flipV="1">
                    <a:off x="7600597" y="2854121"/>
                    <a:ext cx="5303" cy="97403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558CA17B-C027-5C48-B39C-B983D18F31A6}"/>
                      </a:ext>
                    </a:extLst>
                  </p:cNvPr>
                  <p:cNvCxnSpPr>
                    <a:cxnSpLocks/>
                    <a:stCxn id="97" idx="4"/>
                    <a:endCxn id="99" idx="6"/>
                  </p:cNvCxnSpPr>
                  <p:nvPr/>
                </p:nvCxnSpPr>
                <p:spPr bwMode="auto">
                  <a:xfrm flipH="1">
                    <a:off x="7320764" y="2836148"/>
                    <a:ext cx="689992" cy="4455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859FB5BF-487E-1F41-B8E9-5E52097AE84B}"/>
                      </a:ext>
                    </a:extLst>
                  </p:cNvPr>
                  <p:cNvCxnSpPr>
                    <a:cxnSpLocks/>
                    <a:stCxn id="94" idx="1"/>
                    <a:endCxn id="96" idx="5"/>
                  </p:cNvCxnSpPr>
                  <p:nvPr/>
                </p:nvCxnSpPr>
                <p:spPr bwMode="auto">
                  <a:xfrm flipH="1" flipV="1">
                    <a:off x="7643728" y="2836329"/>
                    <a:ext cx="695804" cy="44550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B6BB4BE7-1338-334C-8081-0B8A4B3E14DA}"/>
                      </a:ext>
                    </a:extLst>
                  </p:cNvPr>
                  <p:cNvCxnSpPr>
                    <a:cxnSpLocks/>
                    <a:stCxn id="96" idx="3"/>
                    <a:endCxn id="99" idx="7"/>
                  </p:cNvCxnSpPr>
                  <p:nvPr/>
                </p:nvCxnSpPr>
                <p:spPr bwMode="auto">
                  <a:xfrm flipH="1">
                    <a:off x="7277757" y="2836329"/>
                    <a:ext cx="279708" cy="42758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45C7EBC3-1873-1A41-8965-EFE47638C241}"/>
                      </a:ext>
                    </a:extLst>
                  </p:cNvPr>
                  <p:cNvCxnSpPr>
                    <a:cxnSpLocks/>
                    <a:stCxn id="94" idx="2"/>
                    <a:endCxn id="99" idx="5"/>
                  </p:cNvCxnSpPr>
                  <p:nvPr/>
                </p:nvCxnSpPr>
                <p:spPr bwMode="auto">
                  <a:xfrm flipH="1" flipV="1">
                    <a:off x="7338505" y="3324659"/>
                    <a:ext cx="983162" cy="12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ED26F351-B74E-9E4F-A568-E2D203DE8F5D}"/>
                      </a:ext>
                    </a:extLst>
                  </p:cNvPr>
                  <p:cNvCxnSpPr>
                    <a:cxnSpLocks/>
                    <a:stCxn id="97" idx="3"/>
                    <a:endCxn id="96" idx="6"/>
                  </p:cNvCxnSpPr>
                  <p:nvPr/>
                </p:nvCxnSpPr>
                <p:spPr bwMode="auto">
                  <a:xfrm flipH="1">
                    <a:off x="7661593" y="2793067"/>
                    <a:ext cx="331242" cy="30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59B2D381-E457-DB4B-924F-F919C1C94BA7}"/>
                      </a:ext>
                    </a:extLst>
                  </p:cNvPr>
                  <p:cNvCxnSpPr>
                    <a:cxnSpLocks/>
                    <a:stCxn id="94" idx="0"/>
                    <a:endCxn id="97" idx="6"/>
                  </p:cNvCxnSpPr>
                  <p:nvPr/>
                </p:nvCxnSpPr>
                <p:spPr bwMode="auto">
                  <a:xfrm flipH="1" flipV="1">
                    <a:off x="8096841" y="2836331"/>
                    <a:ext cx="285823" cy="42770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EC8CFD2A-AF48-B94D-B9A4-3C00CC92CF5A}"/>
                      </a:ext>
                    </a:extLst>
                  </p:cNvPr>
                  <p:cNvCxnSpPr>
                    <a:cxnSpLocks/>
                    <a:stCxn id="99" idx="3"/>
                    <a:endCxn id="95" idx="1"/>
                  </p:cNvCxnSpPr>
                  <p:nvPr/>
                </p:nvCxnSpPr>
                <p:spPr bwMode="auto">
                  <a:xfrm>
                    <a:off x="7277508" y="3385656"/>
                    <a:ext cx="285260" cy="46028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B0ADFF23-4091-F445-A4E4-07B9919C9618}"/>
                      </a:ext>
                    </a:extLst>
                  </p:cNvPr>
                  <p:cNvCxnSpPr>
                    <a:cxnSpLocks/>
                    <a:stCxn id="95" idx="7"/>
                    <a:endCxn id="97" idx="4"/>
                  </p:cNvCxnSpPr>
                  <p:nvPr/>
                </p:nvCxnSpPr>
                <p:spPr bwMode="auto">
                  <a:xfrm flipV="1">
                    <a:off x="7649031" y="2836148"/>
                    <a:ext cx="361725" cy="100979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0B6CD31F-5AAA-3049-AA1D-339280472C39}"/>
                      </a:ext>
                    </a:extLst>
                  </p:cNvPr>
                  <p:cNvCxnSpPr>
                    <a:cxnSpLocks/>
                    <a:endCxn id="94" idx="3"/>
                  </p:cNvCxnSpPr>
                  <p:nvPr/>
                </p:nvCxnSpPr>
                <p:spPr bwMode="auto">
                  <a:xfrm flipV="1">
                    <a:off x="7655233" y="3367740"/>
                    <a:ext cx="684299" cy="47663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204CFB50-24AA-9040-8484-3CFC4A5F00DC}"/>
                      </a:ext>
                    </a:extLst>
                  </p:cNvPr>
                  <p:cNvCxnSpPr>
                    <a:cxnSpLocks/>
                    <a:stCxn id="98" idx="1"/>
                    <a:endCxn id="95" idx="6"/>
                  </p:cNvCxnSpPr>
                  <p:nvPr/>
                </p:nvCxnSpPr>
                <p:spPr bwMode="auto">
                  <a:xfrm flipH="1" flipV="1">
                    <a:off x="7666896" y="3888899"/>
                    <a:ext cx="322370" cy="965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5EB5826F-A8C1-874F-840C-0619924E4FD2}"/>
                      </a:ext>
                    </a:extLst>
                  </p:cNvPr>
                  <p:cNvCxnSpPr>
                    <a:cxnSpLocks/>
                    <a:stCxn id="98" idx="0"/>
                    <a:endCxn id="99" idx="4"/>
                  </p:cNvCxnSpPr>
                  <p:nvPr/>
                </p:nvCxnSpPr>
                <p:spPr bwMode="auto">
                  <a:xfrm flipH="1" flipV="1">
                    <a:off x="7320587" y="3367738"/>
                    <a:ext cx="686597" cy="48773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E16A5847-4528-D445-B437-7D96B4468EDB}"/>
                      </a:ext>
                    </a:extLst>
                  </p:cNvPr>
                  <p:cNvCxnSpPr>
                    <a:cxnSpLocks/>
                    <a:stCxn id="98" idx="0"/>
                    <a:endCxn id="96" idx="5"/>
                  </p:cNvCxnSpPr>
                  <p:nvPr/>
                </p:nvCxnSpPr>
                <p:spPr bwMode="auto">
                  <a:xfrm flipH="1" flipV="1">
                    <a:off x="7643728" y="2836329"/>
                    <a:ext cx="363456" cy="101914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13" name="Straight Connector 112">
                    <a:extLst>
                      <a:ext uri="{FF2B5EF4-FFF2-40B4-BE49-F238E27FC236}">
                        <a16:creationId xmlns:a16="http://schemas.microsoft.com/office/drawing/2014/main" id="{548E21DA-EC49-7344-B57D-A2D2D40E1EA6}"/>
                      </a:ext>
                    </a:extLst>
                  </p:cNvPr>
                  <p:cNvCxnSpPr>
                    <a:cxnSpLocks/>
                    <a:stCxn id="98" idx="7"/>
                    <a:endCxn id="97" idx="5"/>
                  </p:cNvCxnSpPr>
                  <p:nvPr/>
                </p:nvCxnSpPr>
                <p:spPr bwMode="auto">
                  <a:xfrm flipV="1">
                    <a:off x="8050263" y="2854068"/>
                    <a:ext cx="3573" cy="98348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1C97317C-981F-BE4E-9102-4E6C24AA80FA}"/>
                      </a:ext>
                    </a:extLst>
                  </p:cNvPr>
                  <p:cNvCxnSpPr>
                    <a:cxnSpLocks/>
                    <a:stCxn id="98" idx="6"/>
                    <a:endCxn id="94" idx="4"/>
                  </p:cNvCxnSpPr>
                  <p:nvPr/>
                </p:nvCxnSpPr>
                <p:spPr bwMode="auto">
                  <a:xfrm flipV="1">
                    <a:off x="8093270" y="3385532"/>
                    <a:ext cx="289394" cy="4697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E038A9B-A7F1-074D-9752-AA940A19BA49}"/>
                  </a:ext>
                </a:extLst>
              </p:cNvPr>
              <p:cNvSpPr txBox="1"/>
              <p:nvPr/>
            </p:nvSpPr>
            <p:spPr>
              <a:xfrm>
                <a:off x="5472543" y="3148379"/>
                <a:ext cx="104067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full mesh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32E75D9-A2EE-074F-9CEF-1B5B24794D87}"/>
                </a:ext>
              </a:extLst>
            </p:cNvPr>
            <p:cNvGrpSpPr/>
            <p:nvPr/>
          </p:nvGrpSpPr>
          <p:grpSpPr>
            <a:xfrm>
              <a:off x="5367096" y="3910853"/>
              <a:ext cx="1810614" cy="1792242"/>
              <a:chOff x="6776796" y="2118214"/>
              <a:chExt cx="1810614" cy="1792242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07352499-B1DF-CA4C-8A6B-743D844B2418}"/>
                  </a:ext>
                </a:extLst>
              </p:cNvPr>
              <p:cNvGrpSpPr/>
              <p:nvPr/>
            </p:nvGrpSpPr>
            <p:grpSpPr>
              <a:xfrm>
                <a:off x="6776796" y="2118214"/>
                <a:ext cx="1810614" cy="1492378"/>
                <a:chOff x="6776796" y="2118214"/>
                <a:chExt cx="1810614" cy="1492378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6CB35ECB-9470-2F4A-B2C3-66BC677333F3}"/>
                    </a:ext>
                  </a:extLst>
                </p:cNvPr>
                <p:cNvSpPr/>
                <p:nvPr/>
              </p:nvSpPr>
              <p:spPr bwMode="auto">
                <a:xfrm>
                  <a:off x="6776796" y="2118214"/>
                  <a:ext cx="1810614" cy="149237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F26328B9-7A23-8544-BF2F-5EA8023ECA35}"/>
                    </a:ext>
                  </a:extLst>
                </p:cNvPr>
                <p:cNvGrpSpPr/>
                <p:nvPr/>
              </p:nvGrpSpPr>
              <p:grpSpPr>
                <a:xfrm>
                  <a:off x="6971813" y="2400307"/>
                  <a:ext cx="1444607" cy="949754"/>
                  <a:chOff x="6971813" y="2400307"/>
                  <a:chExt cx="1444607" cy="949754"/>
                </a:xfrm>
              </p:grpSpPr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B41EEEC8-0CFD-2D40-9438-937A658C138D}"/>
                      </a:ext>
                    </a:extLst>
                  </p:cNvPr>
                  <p:cNvGrpSpPr/>
                  <p:nvPr/>
                </p:nvGrpSpPr>
                <p:grpSpPr>
                  <a:xfrm>
                    <a:off x="7720561" y="2400308"/>
                    <a:ext cx="695859" cy="664832"/>
                    <a:chOff x="7720561" y="2400308"/>
                    <a:chExt cx="695859" cy="664832"/>
                  </a:xfrm>
                </p:grpSpPr>
                <p:grpSp>
                  <p:nvGrpSpPr>
                    <p:cNvPr id="305" name="Group 304">
                      <a:extLst>
                        <a:ext uri="{FF2B5EF4-FFF2-40B4-BE49-F238E27FC236}">
                          <a16:creationId xmlns:a16="http://schemas.microsoft.com/office/drawing/2014/main" id="{BA6A7952-8E9C-684D-A6DF-147F96301D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0561" y="2552708"/>
                      <a:ext cx="516955" cy="512432"/>
                      <a:chOff x="7720561" y="2552708"/>
                      <a:chExt cx="516955" cy="512432"/>
                    </a:xfrm>
                  </p:grpSpPr>
                  <p:grpSp>
                    <p:nvGrpSpPr>
                      <p:cNvPr id="321" name="Group 320">
                        <a:extLst>
                          <a:ext uri="{FF2B5EF4-FFF2-40B4-BE49-F238E27FC236}">
                            <a16:creationId xmlns:a16="http://schemas.microsoft.com/office/drawing/2014/main" id="{DCAC4A1E-08B6-D94D-B38D-15868C651E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2771" y="2552708"/>
                        <a:ext cx="514745" cy="121494"/>
                        <a:chOff x="7722771" y="2552708"/>
                        <a:chExt cx="514745" cy="121494"/>
                      </a:xfrm>
                    </p:grpSpPr>
                    <p:sp>
                      <p:nvSpPr>
                        <p:cNvPr id="328" name="Connector 327">
                          <a:extLst>
                            <a:ext uri="{FF2B5EF4-FFF2-40B4-BE49-F238E27FC236}">
                              <a16:creationId xmlns:a16="http://schemas.microsoft.com/office/drawing/2014/main" id="{B98004A0-312C-B14C-BCC6-839DFC79084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15523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329" name="Connector 328">
                          <a:extLst>
                            <a:ext uri="{FF2B5EF4-FFF2-40B4-BE49-F238E27FC236}">
                              <a16:creationId xmlns:a16="http://schemas.microsoft.com/office/drawing/2014/main" id="{C37FCCE7-D042-4841-9987-0E7F1C82673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22771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330" name="Straight Connector 329">
                          <a:extLst>
                            <a:ext uri="{FF2B5EF4-FFF2-40B4-BE49-F238E27FC236}">
                              <a16:creationId xmlns:a16="http://schemas.microsoft.com/office/drawing/2014/main" id="{5889AC97-745D-FB42-95A4-0C6968F605B7}"/>
                            </a:ext>
                          </a:extLst>
                        </p:cNvPr>
                        <p:cNvCxnSpPr>
                          <a:cxnSpLocks/>
                          <a:stCxn id="328" idx="2"/>
                          <a:endCxn id="329" idx="6"/>
                        </p:cNvCxnSpPr>
                        <p:nvPr/>
                      </p:nvCxnSpPr>
                      <p:spPr bwMode="auto">
                        <a:xfrm flipH="1">
                          <a:off x="7844764" y="2613455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grpSp>
                    <p:nvGrpSpPr>
                      <p:cNvPr id="322" name="Group 321">
                        <a:extLst>
                          <a:ext uri="{FF2B5EF4-FFF2-40B4-BE49-F238E27FC236}">
                            <a16:creationId xmlns:a16="http://schemas.microsoft.com/office/drawing/2014/main" id="{B76057DE-47E4-D04E-B2F4-EA2A3482E1A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0561" y="2943646"/>
                        <a:ext cx="514745" cy="121494"/>
                        <a:chOff x="7711727" y="2846464"/>
                        <a:chExt cx="514745" cy="121494"/>
                      </a:xfrm>
                    </p:grpSpPr>
                    <p:sp>
                      <p:nvSpPr>
                        <p:cNvPr id="325" name="Connector 324">
                          <a:extLst>
                            <a:ext uri="{FF2B5EF4-FFF2-40B4-BE49-F238E27FC236}">
                              <a16:creationId xmlns:a16="http://schemas.microsoft.com/office/drawing/2014/main" id="{DADBCC82-98E1-1449-BC5B-DC284EEC803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04479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326" name="Connector 325">
                          <a:extLst>
                            <a:ext uri="{FF2B5EF4-FFF2-40B4-BE49-F238E27FC236}">
                              <a16:creationId xmlns:a16="http://schemas.microsoft.com/office/drawing/2014/main" id="{DDD0DAE7-1CAB-5643-B701-385AAF38609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11727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327" name="Straight Connector 326">
                          <a:extLst>
                            <a:ext uri="{FF2B5EF4-FFF2-40B4-BE49-F238E27FC236}">
                              <a16:creationId xmlns:a16="http://schemas.microsoft.com/office/drawing/2014/main" id="{55159226-5D0F-BA41-906D-4397B37DDDB1}"/>
                            </a:ext>
                          </a:extLst>
                        </p:cNvPr>
                        <p:cNvCxnSpPr>
                          <a:cxnSpLocks/>
                          <a:stCxn id="325" idx="2"/>
                          <a:endCxn id="326" idx="6"/>
                        </p:cNvCxnSpPr>
                        <p:nvPr/>
                      </p:nvCxnSpPr>
                      <p:spPr bwMode="auto">
                        <a:xfrm flipH="1">
                          <a:off x="7833720" y="2907211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cxnSp>
                    <p:nvCxnSpPr>
                      <p:cNvPr id="323" name="Straight Connector 322">
                        <a:extLst>
                          <a:ext uri="{FF2B5EF4-FFF2-40B4-BE49-F238E27FC236}">
                            <a16:creationId xmlns:a16="http://schemas.microsoft.com/office/drawing/2014/main" id="{39262784-606E-8740-AFBB-AC2AF4B4DC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7782010" y="2672521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24" name="Straight Connector 323">
                        <a:extLst>
                          <a:ext uri="{FF2B5EF4-FFF2-40B4-BE49-F238E27FC236}">
                            <a16:creationId xmlns:a16="http://schemas.microsoft.com/office/drawing/2014/main" id="{71D96150-329B-1041-ACC0-26DC79528E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8172949" y="2674729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06" name="Group 305">
                      <a:extLst>
                        <a:ext uri="{FF2B5EF4-FFF2-40B4-BE49-F238E27FC236}">
                          <a16:creationId xmlns:a16="http://schemas.microsoft.com/office/drawing/2014/main" id="{80838DEC-6B02-B441-9DDB-366A02A3DD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99465" y="2400308"/>
                      <a:ext cx="516955" cy="512432"/>
                      <a:chOff x="7720561" y="2552708"/>
                      <a:chExt cx="516955" cy="512432"/>
                    </a:xfrm>
                  </p:grpSpPr>
                  <p:grpSp>
                    <p:nvGrpSpPr>
                      <p:cNvPr id="311" name="Group 310">
                        <a:extLst>
                          <a:ext uri="{FF2B5EF4-FFF2-40B4-BE49-F238E27FC236}">
                            <a16:creationId xmlns:a16="http://schemas.microsoft.com/office/drawing/2014/main" id="{4509680F-F82B-784E-A271-C26110C04DF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2771" y="2552708"/>
                        <a:ext cx="514745" cy="121494"/>
                        <a:chOff x="7722771" y="2552708"/>
                        <a:chExt cx="514745" cy="121494"/>
                      </a:xfrm>
                    </p:grpSpPr>
                    <p:sp>
                      <p:nvSpPr>
                        <p:cNvPr id="318" name="Connector 317">
                          <a:extLst>
                            <a:ext uri="{FF2B5EF4-FFF2-40B4-BE49-F238E27FC236}">
                              <a16:creationId xmlns:a16="http://schemas.microsoft.com/office/drawing/2014/main" id="{9A2E5BB8-3680-8A4E-BD55-A53A4CCB30D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15523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319" name="Connector 318">
                          <a:extLst>
                            <a:ext uri="{FF2B5EF4-FFF2-40B4-BE49-F238E27FC236}">
                              <a16:creationId xmlns:a16="http://schemas.microsoft.com/office/drawing/2014/main" id="{C458F06B-19AA-5B48-90FE-CECE69E52AD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22771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320" name="Straight Connector 319">
                          <a:extLst>
                            <a:ext uri="{FF2B5EF4-FFF2-40B4-BE49-F238E27FC236}">
                              <a16:creationId xmlns:a16="http://schemas.microsoft.com/office/drawing/2014/main" id="{086290AE-5822-B848-8D4B-C529E137B35B}"/>
                            </a:ext>
                          </a:extLst>
                        </p:cNvPr>
                        <p:cNvCxnSpPr>
                          <a:cxnSpLocks/>
                          <a:stCxn id="318" idx="2"/>
                          <a:endCxn id="319" idx="6"/>
                        </p:cNvCxnSpPr>
                        <p:nvPr/>
                      </p:nvCxnSpPr>
                      <p:spPr bwMode="auto">
                        <a:xfrm flipH="1">
                          <a:off x="7844764" y="2613455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grpSp>
                    <p:nvGrpSpPr>
                      <p:cNvPr id="312" name="Group 311">
                        <a:extLst>
                          <a:ext uri="{FF2B5EF4-FFF2-40B4-BE49-F238E27FC236}">
                            <a16:creationId xmlns:a16="http://schemas.microsoft.com/office/drawing/2014/main" id="{48D5A8BC-8FC2-1140-88AD-940373BFFB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0561" y="2943646"/>
                        <a:ext cx="514745" cy="121494"/>
                        <a:chOff x="7711727" y="2846464"/>
                        <a:chExt cx="514745" cy="121494"/>
                      </a:xfrm>
                    </p:grpSpPr>
                    <p:sp>
                      <p:nvSpPr>
                        <p:cNvPr id="315" name="Connector 314">
                          <a:extLst>
                            <a:ext uri="{FF2B5EF4-FFF2-40B4-BE49-F238E27FC236}">
                              <a16:creationId xmlns:a16="http://schemas.microsoft.com/office/drawing/2014/main" id="{851DC4B3-377B-7445-8A8A-58FA38FF7DD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04479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316" name="Connector 315">
                          <a:extLst>
                            <a:ext uri="{FF2B5EF4-FFF2-40B4-BE49-F238E27FC236}">
                              <a16:creationId xmlns:a16="http://schemas.microsoft.com/office/drawing/2014/main" id="{C80467EB-9760-E144-89D2-8CC6E7CC023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11727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317" name="Straight Connector 316">
                          <a:extLst>
                            <a:ext uri="{FF2B5EF4-FFF2-40B4-BE49-F238E27FC236}">
                              <a16:creationId xmlns:a16="http://schemas.microsoft.com/office/drawing/2014/main" id="{FDEA503E-E5AA-1440-A753-B146E5522E84}"/>
                            </a:ext>
                          </a:extLst>
                        </p:cNvPr>
                        <p:cNvCxnSpPr>
                          <a:cxnSpLocks/>
                          <a:stCxn id="315" idx="2"/>
                          <a:endCxn id="316" idx="6"/>
                        </p:cNvCxnSpPr>
                        <p:nvPr/>
                      </p:nvCxnSpPr>
                      <p:spPr bwMode="auto">
                        <a:xfrm flipH="1">
                          <a:off x="7833720" y="2907211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cxnSp>
                    <p:nvCxnSpPr>
                      <p:cNvPr id="313" name="Straight Connector 312">
                        <a:extLst>
                          <a:ext uri="{FF2B5EF4-FFF2-40B4-BE49-F238E27FC236}">
                            <a16:creationId xmlns:a16="http://schemas.microsoft.com/office/drawing/2014/main" id="{0CFD2DC2-D4B6-994E-98DA-D143669497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7782010" y="2672521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314" name="Straight Connector 313">
                        <a:extLst>
                          <a:ext uri="{FF2B5EF4-FFF2-40B4-BE49-F238E27FC236}">
                            <a16:creationId xmlns:a16="http://schemas.microsoft.com/office/drawing/2014/main" id="{15740DE2-F999-DD45-92D9-D00575DA6E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8172949" y="2674729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307" name="Straight Connector 306">
                      <a:extLst>
                        <a:ext uri="{FF2B5EF4-FFF2-40B4-BE49-F238E27FC236}">
                          <a16:creationId xmlns:a16="http://schemas.microsoft.com/office/drawing/2014/main" id="{FC49EBCF-E59E-F24E-A13D-28EA1BD2DBC7}"/>
                        </a:ext>
                      </a:extLst>
                    </p:cNvPr>
                    <p:cNvCxnSpPr>
                      <a:cxnSpLocks/>
                      <a:stCxn id="326" idx="7"/>
                      <a:endCxn id="316" idx="3"/>
                    </p:cNvCxnSpPr>
                    <p:nvPr/>
                  </p:nvCxnSpPr>
                  <p:spPr bwMode="auto">
                    <a:xfrm flipV="1">
                      <a:off x="7824689" y="2894948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08" name="Straight Connector 307">
                      <a:extLst>
                        <a:ext uri="{FF2B5EF4-FFF2-40B4-BE49-F238E27FC236}">
                          <a16:creationId xmlns:a16="http://schemas.microsoft.com/office/drawing/2014/main" id="{0C452CD5-5069-044A-962D-1903E239635E}"/>
                        </a:ext>
                      </a:extLst>
                    </p:cNvPr>
                    <p:cNvCxnSpPr>
                      <a:cxnSpLocks/>
                      <a:stCxn id="328" idx="7"/>
                      <a:endCxn id="318" idx="3"/>
                    </p:cNvCxnSpPr>
                    <p:nvPr/>
                  </p:nvCxnSpPr>
                  <p:spPr bwMode="auto">
                    <a:xfrm flipV="1">
                      <a:off x="8219651" y="2504010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09" name="Straight Connector 308">
                      <a:extLst>
                        <a:ext uri="{FF2B5EF4-FFF2-40B4-BE49-F238E27FC236}">
                          <a16:creationId xmlns:a16="http://schemas.microsoft.com/office/drawing/2014/main" id="{227F058E-9E99-854D-9C8B-2EB33239F68F}"/>
                        </a:ext>
                      </a:extLst>
                    </p:cNvPr>
                    <p:cNvCxnSpPr>
                      <a:cxnSpLocks/>
                      <a:stCxn id="325" idx="7"/>
                      <a:endCxn id="315" idx="3"/>
                    </p:cNvCxnSpPr>
                    <p:nvPr/>
                  </p:nvCxnSpPr>
                  <p:spPr bwMode="auto">
                    <a:xfrm flipV="1">
                      <a:off x="8217441" y="2894948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10" name="Straight Connector 309">
                      <a:extLst>
                        <a:ext uri="{FF2B5EF4-FFF2-40B4-BE49-F238E27FC236}">
                          <a16:creationId xmlns:a16="http://schemas.microsoft.com/office/drawing/2014/main" id="{02CB0FCE-8DFC-9642-B60B-68D692DBC6CF}"/>
                        </a:ext>
                      </a:extLst>
                    </p:cNvPr>
                    <p:cNvCxnSpPr>
                      <a:cxnSpLocks/>
                      <a:stCxn id="329" idx="7"/>
                      <a:endCxn id="319" idx="3"/>
                    </p:cNvCxnSpPr>
                    <p:nvPr/>
                  </p:nvCxnSpPr>
                  <p:spPr bwMode="auto">
                    <a:xfrm flipV="1">
                      <a:off x="7826899" y="2504010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270" name="Group 269">
                    <a:extLst>
                      <a:ext uri="{FF2B5EF4-FFF2-40B4-BE49-F238E27FC236}">
                        <a16:creationId xmlns:a16="http://schemas.microsoft.com/office/drawing/2014/main" id="{9633652B-0997-AA48-8671-9DBB62241C54}"/>
                      </a:ext>
                    </a:extLst>
                  </p:cNvPr>
                  <p:cNvGrpSpPr/>
                  <p:nvPr/>
                </p:nvGrpSpPr>
                <p:grpSpPr>
                  <a:xfrm>
                    <a:off x="6971813" y="2685229"/>
                    <a:ext cx="695859" cy="664832"/>
                    <a:chOff x="7720561" y="2400308"/>
                    <a:chExt cx="695859" cy="664832"/>
                  </a:xfrm>
                </p:grpSpPr>
                <p:grpSp>
                  <p:nvGrpSpPr>
                    <p:cNvPr id="279" name="Group 278">
                      <a:extLst>
                        <a:ext uri="{FF2B5EF4-FFF2-40B4-BE49-F238E27FC236}">
                          <a16:creationId xmlns:a16="http://schemas.microsoft.com/office/drawing/2014/main" id="{21BF1D93-C360-1643-8554-0A4ED1DAA7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0561" y="2552708"/>
                      <a:ext cx="516955" cy="512432"/>
                      <a:chOff x="7720561" y="2552708"/>
                      <a:chExt cx="516955" cy="512432"/>
                    </a:xfrm>
                  </p:grpSpPr>
                  <p:grpSp>
                    <p:nvGrpSpPr>
                      <p:cNvPr id="295" name="Group 294">
                        <a:extLst>
                          <a:ext uri="{FF2B5EF4-FFF2-40B4-BE49-F238E27FC236}">
                            <a16:creationId xmlns:a16="http://schemas.microsoft.com/office/drawing/2014/main" id="{364F5467-766D-0B4D-85F9-99076084CD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2771" y="2552708"/>
                        <a:ext cx="514745" cy="121494"/>
                        <a:chOff x="7722771" y="2552708"/>
                        <a:chExt cx="514745" cy="121494"/>
                      </a:xfrm>
                    </p:grpSpPr>
                    <p:sp>
                      <p:nvSpPr>
                        <p:cNvPr id="302" name="Connector 301">
                          <a:extLst>
                            <a:ext uri="{FF2B5EF4-FFF2-40B4-BE49-F238E27FC236}">
                              <a16:creationId xmlns:a16="http://schemas.microsoft.com/office/drawing/2014/main" id="{C83F5921-9F8B-EB42-8365-22B50BA60F7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15523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303" name="Connector 302">
                          <a:extLst>
                            <a:ext uri="{FF2B5EF4-FFF2-40B4-BE49-F238E27FC236}">
                              <a16:creationId xmlns:a16="http://schemas.microsoft.com/office/drawing/2014/main" id="{351C54F7-1C58-2246-BBCD-73DEC8DECAB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22771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304" name="Straight Connector 303">
                          <a:extLst>
                            <a:ext uri="{FF2B5EF4-FFF2-40B4-BE49-F238E27FC236}">
                              <a16:creationId xmlns:a16="http://schemas.microsoft.com/office/drawing/2014/main" id="{003A3ED9-C9FB-0945-AF36-197EEBAFD678}"/>
                            </a:ext>
                          </a:extLst>
                        </p:cNvPr>
                        <p:cNvCxnSpPr>
                          <a:cxnSpLocks/>
                          <a:stCxn id="302" idx="2"/>
                          <a:endCxn id="303" idx="6"/>
                        </p:cNvCxnSpPr>
                        <p:nvPr/>
                      </p:nvCxnSpPr>
                      <p:spPr bwMode="auto">
                        <a:xfrm flipH="1">
                          <a:off x="7844764" y="2613455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grpSp>
                    <p:nvGrpSpPr>
                      <p:cNvPr id="296" name="Group 295">
                        <a:extLst>
                          <a:ext uri="{FF2B5EF4-FFF2-40B4-BE49-F238E27FC236}">
                            <a16:creationId xmlns:a16="http://schemas.microsoft.com/office/drawing/2014/main" id="{A5931E70-B1F5-8D45-9A33-CD08DC69C3F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0561" y="2943646"/>
                        <a:ext cx="514745" cy="121494"/>
                        <a:chOff x="7711727" y="2846464"/>
                        <a:chExt cx="514745" cy="121494"/>
                      </a:xfrm>
                    </p:grpSpPr>
                    <p:sp>
                      <p:nvSpPr>
                        <p:cNvPr id="299" name="Connector 298">
                          <a:extLst>
                            <a:ext uri="{FF2B5EF4-FFF2-40B4-BE49-F238E27FC236}">
                              <a16:creationId xmlns:a16="http://schemas.microsoft.com/office/drawing/2014/main" id="{58A4F0D2-2B98-8D4C-8973-58F1895950D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04479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300" name="Connector 299">
                          <a:extLst>
                            <a:ext uri="{FF2B5EF4-FFF2-40B4-BE49-F238E27FC236}">
                              <a16:creationId xmlns:a16="http://schemas.microsoft.com/office/drawing/2014/main" id="{23AB503B-DB33-3247-AA51-0849BF25CD4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11727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301" name="Straight Connector 300">
                          <a:extLst>
                            <a:ext uri="{FF2B5EF4-FFF2-40B4-BE49-F238E27FC236}">
                              <a16:creationId xmlns:a16="http://schemas.microsoft.com/office/drawing/2014/main" id="{1CD705F0-DF23-2D42-A079-ACBC6586ACFE}"/>
                            </a:ext>
                          </a:extLst>
                        </p:cNvPr>
                        <p:cNvCxnSpPr>
                          <a:cxnSpLocks/>
                          <a:stCxn id="299" idx="2"/>
                          <a:endCxn id="300" idx="6"/>
                        </p:cNvCxnSpPr>
                        <p:nvPr/>
                      </p:nvCxnSpPr>
                      <p:spPr bwMode="auto">
                        <a:xfrm flipH="1">
                          <a:off x="7833720" y="2907211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cxnSp>
                    <p:nvCxnSpPr>
                      <p:cNvPr id="297" name="Straight Connector 296">
                        <a:extLst>
                          <a:ext uri="{FF2B5EF4-FFF2-40B4-BE49-F238E27FC236}">
                            <a16:creationId xmlns:a16="http://schemas.microsoft.com/office/drawing/2014/main" id="{2A4669A0-C9BC-FC43-9FCF-F5EB8393D6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7782010" y="2672521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298" name="Straight Connector 297">
                        <a:extLst>
                          <a:ext uri="{FF2B5EF4-FFF2-40B4-BE49-F238E27FC236}">
                            <a16:creationId xmlns:a16="http://schemas.microsoft.com/office/drawing/2014/main" id="{DA644DCD-66D4-F641-9690-2601B94C22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8172949" y="2674729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280" name="Group 279">
                      <a:extLst>
                        <a:ext uri="{FF2B5EF4-FFF2-40B4-BE49-F238E27FC236}">
                          <a16:creationId xmlns:a16="http://schemas.microsoft.com/office/drawing/2014/main" id="{ECB60C84-31FB-F444-BF10-24859FEDC2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99465" y="2400308"/>
                      <a:ext cx="516955" cy="512432"/>
                      <a:chOff x="7720561" y="2552708"/>
                      <a:chExt cx="516955" cy="512432"/>
                    </a:xfrm>
                  </p:grpSpPr>
                  <p:grpSp>
                    <p:nvGrpSpPr>
                      <p:cNvPr id="285" name="Group 284">
                        <a:extLst>
                          <a:ext uri="{FF2B5EF4-FFF2-40B4-BE49-F238E27FC236}">
                            <a16:creationId xmlns:a16="http://schemas.microsoft.com/office/drawing/2014/main" id="{5EC6827C-FE9A-8645-B759-88BF3346F9A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2771" y="2552708"/>
                        <a:ext cx="514745" cy="121494"/>
                        <a:chOff x="7722771" y="2552708"/>
                        <a:chExt cx="514745" cy="121494"/>
                      </a:xfrm>
                    </p:grpSpPr>
                    <p:sp>
                      <p:nvSpPr>
                        <p:cNvPr id="292" name="Connector 291">
                          <a:extLst>
                            <a:ext uri="{FF2B5EF4-FFF2-40B4-BE49-F238E27FC236}">
                              <a16:creationId xmlns:a16="http://schemas.microsoft.com/office/drawing/2014/main" id="{A8C18CFD-FFA9-254B-9912-2FE98590CDB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15523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293" name="Connector 292">
                          <a:extLst>
                            <a:ext uri="{FF2B5EF4-FFF2-40B4-BE49-F238E27FC236}">
                              <a16:creationId xmlns:a16="http://schemas.microsoft.com/office/drawing/2014/main" id="{09B20FE4-F2B3-8940-AF2D-468AA8C0341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22771" y="2552708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294" name="Straight Connector 293">
                          <a:extLst>
                            <a:ext uri="{FF2B5EF4-FFF2-40B4-BE49-F238E27FC236}">
                              <a16:creationId xmlns:a16="http://schemas.microsoft.com/office/drawing/2014/main" id="{A6FFCCD9-AE77-9D45-B3AF-B6B20BBA2125}"/>
                            </a:ext>
                          </a:extLst>
                        </p:cNvPr>
                        <p:cNvCxnSpPr>
                          <a:cxnSpLocks/>
                          <a:stCxn id="292" idx="2"/>
                          <a:endCxn id="293" idx="6"/>
                        </p:cNvCxnSpPr>
                        <p:nvPr/>
                      </p:nvCxnSpPr>
                      <p:spPr bwMode="auto">
                        <a:xfrm flipH="1">
                          <a:off x="7844764" y="2613455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grpSp>
                    <p:nvGrpSpPr>
                      <p:cNvPr id="286" name="Group 285">
                        <a:extLst>
                          <a:ext uri="{FF2B5EF4-FFF2-40B4-BE49-F238E27FC236}">
                            <a16:creationId xmlns:a16="http://schemas.microsoft.com/office/drawing/2014/main" id="{21EA6861-9C40-984B-8694-3EF0A12CBF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20561" y="2943646"/>
                        <a:ext cx="514745" cy="121494"/>
                        <a:chOff x="7711727" y="2846464"/>
                        <a:chExt cx="514745" cy="121494"/>
                      </a:xfrm>
                    </p:grpSpPr>
                    <p:sp>
                      <p:nvSpPr>
                        <p:cNvPr id="289" name="Connector 288">
                          <a:extLst>
                            <a:ext uri="{FF2B5EF4-FFF2-40B4-BE49-F238E27FC236}">
                              <a16:creationId xmlns:a16="http://schemas.microsoft.com/office/drawing/2014/main" id="{8EF11E5D-77C6-3A41-A658-A40EBCA8A79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104479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290" name="Connector 289">
                          <a:extLst>
                            <a:ext uri="{FF2B5EF4-FFF2-40B4-BE49-F238E27FC236}">
                              <a16:creationId xmlns:a16="http://schemas.microsoft.com/office/drawing/2014/main" id="{2FF08654-78D4-4C42-9D17-469C4DFF464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711727" y="2846464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cxnSp>
                      <p:nvCxnSpPr>
                        <p:cNvPr id="291" name="Straight Connector 290">
                          <a:extLst>
                            <a:ext uri="{FF2B5EF4-FFF2-40B4-BE49-F238E27FC236}">
                              <a16:creationId xmlns:a16="http://schemas.microsoft.com/office/drawing/2014/main" id="{BE1516A5-593D-E94D-AA46-EE932F2DA614}"/>
                            </a:ext>
                          </a:extLst>
                        </p:cNvPr>
                        <p:cNvCxnSpPr>
                          <a:cxnSpLocks/>
                          <a:stCxn id="289" idx="2"/>
                          <a:endCxn id="290" idx="6"/>
                        </p:cNvCxnSpPr>
                        <p:nvPr/>
                      </p:nvCxnSpPr>
                      <p:spPr bwMode="auto">
                        <a:xfrm flipH="1">
                          <a:off x="7833720" y="2907211"/>
                          <a:ext cx="270759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  <p:cxnSp>
                    <p:nvCxnSpPr>
                      <p:cNvPr id="287" name="Straight Connector 286">
                        <a:extLst>
                          <a:ext uri="{FF2B5EF4-FFF2-40B4-BE49-F238E27FC236}">
                            <a16:creationId xmlns:a16="http://schemas.microsoft.com/office/drawing/2014/main" id="{60636448-C0EA-B34E-8727-8D04A5F9AD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7782010" y="2672521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288" name="Straight Connector 287">
                        <a:extLst>
                          <a:ext uri="{FF2B5EF4-FFF2-40B4-BE49-F238E27FC236}">
                            <a16:creationId xmlns:a16="http://schemas.microsoft.com/office/drawing/2014/main" id="{9C991E12-D5E7-914B-9E15-1B9FF37871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 flipV="1">
                        <a:off x="8172949" y="2674729"/>
                        <a:ext cx="1" cy="270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281" name="Straight Connector 280">
                      <a:extLst>
                        <a:ext uri="{FF2B5EF4-FFF2-40B4-BE49-F238E27FC236}">
                          <a16:creationId xmlns:a16="http://schemas.microsoft.com/office/drawing/2014/main" id="{030D86EF-92C3-BD44-A8B4-166E0AE7C3E6}"/>
                        </a:ext>
                      </a:extLst>
                    </p:cNvPr>
                    <p:cNvCxnSpPr>
                      <a:cxnSpLocks/>
                      <a:stCxn id="300" idx="7"/>
                      <a:endCxn id="290" idx="3"/>
                    </p:cNvCxnSpPr>
                    <p:nvPr/>
                  </p:nvCxnSpPr>
                  <p:spPr bwMode="auto">
                    <a:xfrm flipV="1">
                      <a:off x="7824689" y="2894948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82" name="Straight Connector 281">
                      <a:extLst>
                        <a:ext uri="{FF2B5EF4-FFF2-40B4-BE49-F238E27FC236}">
                          <a16:creationId xmlns:a16="http://schemas.microsoft.com/office/drawing/2014/main" id="{2E183ECD-E8C1-4643-83DA-FBF810429872}"/>
                        </a:ext>
                      </a:extLst>
                    </p:cNvPr>
                    <p:cNvCxnSpPr>
                      <a:cxnSpLocks/>
                      <a:stCxn id="302" idx="7"/>
                      <a:endCxn id="292" idx="3"/>
                    </p:cNvCxnSpPr>
                    <p:nvPr/>
                  </p:nvCxnSpPr>
                  <p:spPr bwMode="auto">
                    <a:xfrm flipV="1">
                      <a:off x="8219651" y="2504010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83" name="Straight Connector 282">
                      <a:extLst>
                        <a:ext uri="{FF2B5EF4-FFF2-40B4-BE49-F238E27FC236}">
                          <a16:creationId xmlns:a16="http://schemas.microsoft.com/office/drawing/2014/main" id="{35268EA2-0E56-0F4E-A791-FD66B1157F3C}"/>
                        </a:ext>
                      </a:extLst>
                    </p:cNvPr>
                    <p:cNvCxnSpPr>
                      <a:cxnSpLocks/>
                      <a:stCxn id="299" idx="7"/>
                      <a:endCxn id="289" idx="3"/>
                    </p:cNvCxnSpPr>
                    <p:nvPr/>
                  </p:nvCxnSpPr>
                  <p:spPr bwMode="auto">
                    <a:xfrm flipV="1">
                      <a:off x="8217441" y="2894948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84" name="Straight Connector 283">
                      <a:extLst>
                        <a:ext uri="{FF2B5EF4-FFF2-40B4-BE49-F238E27FC236}">
                          <a16:creationId xmlns:a16="http://schemas.microsoft.com/office/drawing/2014/main" id="{21C2CADB-39A1-154C-B485-C9ED2B056445}"/>
                        </a:ext>
                      </a:extLst>
                    </p:cNvPr>
                    <p:cNvCxnSpPr>
                      <a:cxnSpLocks/>
                      <a:stCxn id="303" idx="7"/>
                      <a:endCxn id="293" idx="3"/>
                    </p:cNvCxnSpPr>
                    <p:nvPr/>
                  </p:nvCxnSpPr>
                  <p:spPr bwMode="auto">
                    <a:xfrm flipV="1">
                      <a:off x="7826899" y="2504010"/>
                      <a:ext cx="92641" cy="6649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271" name="Straight Connector 24">
                    <a:extLst>
                      <a:ext uri="{FF2B5EF4-FFF2-40B4-BE49-F238E27FC236}">
                        <a16:creationId xmlns:a16="http://schemas.microsoft.com/office/drawing/2014/main" id="{8B76ABC2-2EE2-0E44-BB60-DB105DC10DC3}"/>
                      </a:ext>
                    </a:extLst>
                  </p:cNvPr>
                  <p:cNvCxnSpPr>
                    <a:cxnSpLocks/>
                    <a:stCxn id="319" idx="0"/>
                    <a:endCxn id="293" idx="0"/>
                  </p:cNvCxnSpPr>
                  <p:nvPr/>
                </p:nvCxnSpPr>
                <p:spPr bwMode="auto">
                  <a:xfrm rot="16200000" flipH="1" flipV="1">
                    <a:off x="7445837" y="2168394"/>
                    <a:ext cx="284921" cy="748748"/>
                  </a:xfrm>
                  <a:prstGeom prst="curvedConnector3">
                    <a:avLst>
                      <a:gd name="adj1" fmla="val -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2" name="Straight Connector 24">
                    <a:extLst>
                      <a:ext uri="{FF2B5EF4-FFF2-40B4-BE49-F238E27FC236}">
                        <a16:creationId xmlns:a16="http://schemas.microsoft.com/office/drawing/2014/main" id="{2997C890-0BA0-6348-9720-93947A37ED58}"/>
                      </a:ext>
                    </a:extLst>
                  </p:cNvPr>
                  <p:cNvCxnSpPr>
                    <a:cxnSpLocks/>
                    <a:stCxn id="318" idx="0"/>
                    <a:endCxn id="292" idx="0"/>
                  </p:cNvCxnSpPr>
                  <p:nvPr/>
                </p:nvCxnSpPr>
                <p:spPr bwMode="auto">
                  <a:xfrm rot="16200000" flipH="1" flipV="1">
                    <a:off x="7838589" y="2168394"/>
                    <a:ext cx="284921" cy="748748"/>
                  </a:xfrm>
                  <a:prstGeom prst="curvedConnector3">
                    <a:avLst>
                      <a:gd name="adj1" fmla="val -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3" name="Straight Connector 24">
                    <a:extLst>
                      <a:ext uri="{FF2B5EF4-FFF2-40B4-BE49-F238E27FC236}">
                        <a16:creationId xmlns:a16="http://schemas.microsoft.com/office/drawing/2014/main" id="{736C3C64-CCCC-8541-ACA4-A21D8C28E20D}"/>
                      </a:ext>
                    </a:extLst>
                  </p:cNvPr>
                  <p:cNvCxnSpPr>
                    <a:cxnSpLocks/>
                    <a:stCxn id="328" idx="0"/>
                    <a:endCxn id="302" idx="0"/>
                  </p:cNvCxnSpPr>
                  <p:nvPr/>
                </p:nvCxnSpPr>
                <p:spPr bwMode="auto">
                  <a:xfrm rot="16200000" flipH="1" flipV="1">
                    <a:off x="7659685" y="2320794"/>
                    <a:ext cx="284921" cy="748748"/>
                  </a:xfrm>
                  <a:prstGeom prst="curvedConnector3">
                    <a:avLst>
                      <a:gd name="adj1" fmla="val -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4" name="Straight Connector 24">
                    <a:extLst>
                      <a:ext uri="{FF2B5EF4-FFF2-40B4-BE49-F238E27FC236}">
                        <a16:creationId xmlns:a16="http://schemas.microsoft.com/office/drawing/2014/main" id="{AB920BCE-4929-8040-B36B-CC4D27550BD6}"/>
                      </a:ext>
                    </a:extLst>
                  </p:cNvPr>
                  <p:cNvCxnSpPr>
                    <a:cxnSpLocks/>
                    <a:stCxn id="329" idx="0"/>
                    <a:endCxn id="303" idx="0"/>
                  </p:cNvCxnSpPr>
                  <p:nvPr/>
                </p:nvCxnSpPr>
                <p:spPr bwMode="auto">
                  <a:xfrm rot="16200000" flipH="1" flipV="1">
                    <a:off x="7266933" y="2320794"/>
                    <a:ext cx="284921" cy="748748"/>
                  </a:xfrm>
                  <a:prstGeom prst="curvedConnector3">
                    <a:avLst>
                      <a:gd name="adj1" fmla="val -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5" name="Straight Connector 24">
                    <a:extLst>
                      <a:ext uri="{FF2B5EF4-FFF2-40B4-BE49-F238E27FC236}">
                        <a16:creationId xmlns:a16="http://schemas.microsoft.com/office/drawing/2014/main" id="{D325B794-3A86-274E-8142-DBA7DBA1648E}"/>
                      </a:ext>
                    </a:extLst>
                  </p:cNvPr>
                  <p:cNvCxnSpPr>
                    <a:cxnSpLocks/>
                    <a:stCxn id="316" idx="4"/>
                    <a:endCxn id="290" idx="4"/>
                  </p:cNvCxnSpPr>
                  <p:nvPr/>
                </p:nvCxnSpPr>
                <p:spPr bwMode="auto">
                  <a:xfrm rot="5400000">
                    <a:off x="7443628" y="2680826"/>
                    <a:ext cx="284921" cy="748748"/>
                  </a:xfrm>
                  <a:prstGeom prst="curvedConnector3">
                    <a:avLst>
                      <a:gd name="adj1" fmla="val 1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6" name="Straight Connector 24">
                    <a:extLst>
                      <a:ext uri="{FF2B5EF4-FFF2-40B4-BE49-F238E27FC236}">
                        <a16:creationId xmlns:a16="http://schemas.microsoft.com/office/drawing/2014/main" id="{C29C5E29-E745-0C42-BC70-B771E5ECAC0E}"/>
                      </a:ext>
                    </a:extLst>
                  </p:cNvPr>
                  <p:cNvCxnSpPr>
                    <a:cxnSpLocks/>
                    <a:stCxn id="315" idx="4"/>
                    <a:endCxn id="289" idx="4"/>
                  </p:cNvCxnSpPr>
                  <p:nvPr/>
                </p:nvCxnSpPr>
                <p:spPr bwMode="auto">
                  <a:xfrm rot="5400000">
                    <a:off x="7836380" y="2680826"/>
                    <a:ext cx="284921" cy="748748"/>
                  </a:xfrm>
                  <a:prstGeom prst="curvedConnector3">
                    <a:avLst>
                      <a:gd name="adj1" fmla="val 1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7" name="Straight Connector 24">
                    <a:extLst>
                      <a:ext uri="{FF2B5EF4-FFF2-40B4-BE49-F238E27FC236}">
                        <a16:creationId xmlns:a16="http://schemas.microsoft.com/office/drawing/2014/main" id="{0C64A66F-7599-4E4B-99E7-48534875EE56}"/>
                      </a:ext>
                    </a:extLst>
                  </p:cNvPr>
                  <p:cNvCxnSpPr>
                    <a:cxnSpLocks/>
                    <a:stCxn id="325" idx="4"/>
                    <a:endCxn id="299" idx="4"/>
                  </p:cNvCxnSpPr>
                  <p:nvPr/>
                </p:nvCxnSpPr>
                <p:spPr bwMode="auto">
                  <a:xfrm rot="5400000">
                    <a:off x="7657476" y="2833226"/>
                    <a:ext cx="284921" cy="748748"/>
                  </a:xfrm>
                  <a:prstGeom prst="curvedConnector3">
                    <a:avLst>
                      <a:gd name="adj1" fmla="val 1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78" name="Straight Connector 24">
                    <a:extLst>
                      <a:ext uri="{FF2B5EF4-FFF2-40B4-BE49-F238E27FC236}">
                        <a16:creationId xmlns:a16="http://schemas.microsoft.com/office/drawing/2014/main" id="{CF61CB32-65DE-B64B-9B5B-90D9A17D51EA}"/>
                      </a:ext>
                    </a:extLst>
                  </p:cNvPr>
                  <p:cNvCxnSpPr>
                    <a:cxnSpLocks/>
                    <a:stCxn id="326" idx="4"/>
                    <a:endCxn id="300" idx="4"/>
                  </p:cNvCxnSpPr>
                  <p:nvPr/>
                </p:nvCxnSpPr>
                <p:spPr bwMode="auto">
                  <a:xfrm rot="5400000">
                    <a:off x="7264724" y="2833226"/>
                    <a:ext cx="284921" cy="748748"/>
                  </a:xfrm>
                  <a:prstGeom prst="curvedConnector3">
                    <a:avLst>
                      <a:gd name="adj1" fmla="val 180233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A13B8E19-364E-B64B-AD7C-30CD7DC3FF9F}"/>
                  </a:ext>
                </a:extLst>
              </p:cNvPr>
              <p:cNvSpPr txBox="1"/>
              <p:nvPr/>
            </p:nvSpPr>
            <p:spPr>
              <a:xfrm>
                <a:off x="7092038" y="3541124"/>
                <a:ext cx="118013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hypercube</a:t>
                </a:r>
              </a:p>
            </p:txBody>
          </p:sp>
        </p:grp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49DCE538-B4FA-1C47-92AD-3ADA6BB57545}"/>
              </a:ext>
            </a:extLst>
          </p:cNvPr>
          <p:cNvGrpSpPr/>
          <p:nvPr/>
        </p:nvGrpSpPr>
        <p:grpSpPr>
          <a:xfrm>
            <a:off x="666786" y="1697291"/>
            <a:ext cx="7667475" cy="2411734"/>
            <a:chOff x="666786" y="1100391"/>
            <a:chExt cx="7667475" cy="2411734"/>
          </a:xfrm>
        </p:grpSpPr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ECE6D9D5-33A4-C340-9562-40437E71D23F}"/>
                </a:ext>
              </a:extLst>
            </p:cNvPr>
            <p:cNvGrpSpPr/>
            <p:nvPr/>
          </p:nvGrpSpPr>
          <p:grpSpPr>
            <a:xfrm>
              <a:off x="666786" y="1100391"/>
              <a:ext cx="7667475" cy="1765192"/>
              <a:chOff x="666786" y="1100391"/>
              <a:chExt cx="7667475" cy="1765192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3337F408-3137-5B40-9B54-A8FC1B3651DD}"/>
                  </a:ext>
                </a:extLst>
              </p:cNvPr>
              <p:cNvGrpSpPr/>
              <p:nvPr/>
            </p:nvGrpSpPr>
            <p:grpSpPr>
              <a:xfrm>
                <a:off x="6796365" y="1105336"/>
                <a:ext cx="1537896" cy="1755303"/>
                <a:chOff x="7007508" y="469158"/>
                <a:chExt cx="1537896" cy="1755303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297D3DD6-4393-1444-8804-70A1AE418895}"/>
                    </a:ext>
                  </a:extLst>
                </p:cNvPr>
                <p:cNvGrpSpPr/>
                <p:nvPr/>
              </p:nvGrpSpPr>
              <p:grpSpPr>
                <a:xfrm>
                  <a:off x="7007508" y="469158"/>
                  <a:ext cx="1537896" cy="1492378"/>
                  <a:chOff x="6463320" y="1420891"/>
                  <a:chExt cx="1537896" cy="1492378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125ACF1C-7930-DE48-B372-76AAAF85F1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63320" y="1420891"/>
                    <a:ext cx="1537896" cy="149237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73" name="Connector 72">
                    <a:extLst>
                      <a:ext uri="{FF2B5EF4-FFF2-40B4-BE49-F238E27FC236}">
                        <a16:creationId xmlns:a16="http://schemas.microsoft.com/office/drawing/2014/main" id="{0D6F4F23-171E-7F4E-89EB-29B73A7D61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56555" y="2103657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74" name="Connector 73">
                    <a:extLst>
                      <a:ext uri="{FF2B5EF4-FFF2-40B4-BE49-F238E27FC236}">
                        <a16:creationId xmlns:a16="http://schemas.microsoft.com/office/drawing/2014/main" id="{58E6F6EF-F030-FD43-ADD2-34AB914B60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85988" y="2103657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75" name="Connector 74">
                    <a:extLst>
                      <a:ext uri="{FF2B5EF4-FFF2-40B4-BE49-F238E27FC236}">
                        <a16:creationId xmlns:a16="http://schemas.microsoft.com/office/drawing/2014/main" id="{9347BBE1-26F7-FF44-AD29-C64BB02AA57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71608" y="2585586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76" name="Connector 75">
                    <a:extLst>
                      <a:ext uri="{FF2B5EF4-FFF2-40B4-BE49-F238E27FC236}">
                        <a16:creationId xmlns:a16="http://schemas.microsoft.com/office/drawing/2014/main" id="{57E40885-196F-584E-8E2E-73A9957BDF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71608" y="1627080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77" name="Connector 76">
                    <a:extLst>
                      <a:ext uri="{FF2B5EF4-FFF2-40B4-BE49-F238E27FC236}">
                        <a16:creationId xmlns:a16="http://schemas.microsoft.com/office/drawing/2014/main" id="{54FE0F71-5FAF-4A4A-9354-D31FFB7A9263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6833839" y="2442544"/>
                    <a:ext cx="122002" cy="121485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78" name="Connector 77">
                    <a:extLst>
                      <a:ext uri="{FF2B5EF4-FFF2-40B4-BE49-F238E27FC236}">
                        <a16:creationId xmlns:a16="http://schemas.microsoft.com/office/drawing/2014/main" id="{38AD448B-BAE1-1243-82E7-7903BE74C75E}"/>
                      </a:ext>
                    </a:extLst>
                  </p:cNvPr>
                  <p:cNvSpPr/>
                  <p:nvPr/>
                </p:nvSpPr>
                <p:spPr bwMode="auto">
                  <a:xfrm rot="2700000">
                    <a:off x="7511557" y="1764778"/>
                    <a:ext cx="122002" cy="121485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79" name="Connector 78">
                    <a:extLst>
                      <a:ext uri="{FF2B5EF4-FFF2-40B4-BE49-F238E27FC236}">
                        <a16:creationId xmlns:a16="http://schemas.microsoft.com/office/drawing/2014/main" id="{A9914EC5-A238-A243-98A0-B69B0B8F0769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7518928" y="2442540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sp>
                <p:nvSpPr>
                  <p:cNvPr id="80" name="Connector 79">
                    <a:extLst>
                      <a:ext uri="{FF2B5EF4-FFF2-40B4-BE49-F238E27FC236}">
                        <a16:creationId xmlns:a16="http://schemas.microsoft.com/office/drawing/2014/main" id="{17CDECB7-88CA-E947-ABBF-D3168491CC0D}"/>
                      </a:ext>
                    </a:extLst>
                  </p:cNvPr>
                  <p:cNvSpPr/>
                  <p:nvPr/>
                </p:nvSpPr>
                <p:spPr bwMode="auto">
                  <a:xfrm rot="18900000">
                    <a:off x="6841210" y="1764773"/>
                    <a:ext cx="121993" cy="121494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6B4BA121-0258-874D-AF71-5558B20A1B34}"/>
                      </a:ext>
                    </a:extLst>
                  </p:cNvPr>
                  <p:cNvCxnSpPr>
                    <a:cxnSpLocks/>
                    <a:stCxn id="74" idx="4"/>
                    <a:endCxn id="77" idx="2"/>
                  </p:cNvCxnSpPr>
                  <p:nvPr/>
                </p:nvCxnSpPr>
                <p:spPr bwMode="auto">
                  <a:xfrm>
                    <a:off x="6746985" y="2225151"/>
                    <a:ext cx="104720" cy="23500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4915DC2-2D87-B643-9F95-9BC4790E7C80}"/>
                      </a:ext>
                    </a:extLst>
                  </p:cNvPr>
                  <p:cNvCxnSpPr>
                    <a:cxnSpLocks/>
                    <a:stCxn id="78" idx="6"/>
                    <a:endCxn id="73" idx="0"/>
                  </p:cNvCxnSpPr>
                  <p:nvPr/>
                </p:nvCxnSpPr>
                <p:spPr bwMode="auto">
                  <a:xfrm>
                    <a:off x="7615692" y="1868655"/>
                    <a:ext cx="101860" cy="23500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61999BCD-6E51-A041-93DB-4F8F0A044360}"/>
                      </a:ext>
                    </a:extLst>
                  </p:cNvPr>
                  <p:cNvCxnSpPr>
                    <a:cxnSpLocks/>
                    <a:stCxn id="79" idx="2"/>
                    <a:endCxn id="75" idx="6"/>
                  </p:cNvCxnSpPr>
                  <p:nvPr/>
                </p:nvCxnSpPr>
                <p:spPr bwMode="auto">
                  <a:xfrm flipH="1">
                    <a:off x="7293601" y="2546418"/>
                    <a:ext cx="243192" cy="9991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7CB6FD65-1675-634A-8D69-1442FE8AF4A7}"/>
                      </a:ext>
                    </a:extLst>
                  </p:cNvPr>
                  <p:cNvCxnSpPr>
                    <a:cxnSpLocks/>
                    <a:stCxn id="76" idx="2"/>
                    <a:endCxn id="80" idx="6"/>
                  </p:cNvCxnSpPr>
                  <p:nvPr/>
                </p:nvCxnSpPr>
                <p:spPr bwMode="auto">
                  <a:xfrm flipH="1">
                    <a:off x="6945338" y="1687827"/>
                    <a:ext cx="226270" cy="9456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8D4E7834-F9B9-B949-8EC7-130D4419429E}"/>
                      </a:ext>
                    </a:extLst>
                  </p:cNvPr>
                  <p:cNvCxnSpPr>
                    <a:cxnSpLocks/>
                    <a:stCxn id="75" idx="2"/>
                    <a:endCxn id="77" idx="6"/>
                  </p:cNvCxnSpPr>
                  <p:nvPr/>
                </p:nvCxnSpPr>
                <p:spPr bwMode="auto">
                  <a:xfrm flipH="1" flipV="1">
                    <a:off x="6937974" y="2546421"/>
                    <a:ext cx="233634" cy="9991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34A0544C-6B6C-4641-9B32-D2E48D038FC6}"/>
                      </a:ext>
                    </a:extLst>
                  </p:cNvPr>
                  <p:cNvCxnSpPr>
                    <a:cxnSpLocks/>
                    <a:stCxn id="78" idx="2"/>
                    <a:endCxn id="76" idx="6"/>
                  </p:cNvCxnSpPr>
                  <p:nvPr/>
                </p:nvCxnSpPr>
                <p:spPr bwMode="auto">
                  <a:xfrm flipH="1" flipV="1">
                    <a:off x="7293601" y="1687827"/>
                    <a:ext cx="235822" cy="9456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269E2793-961E-DE44-9FD2-8EBABFF37EE1}"/>
                      </a:ext>
                    </a:extLst>
                  </p:cNvPr>
                  <p:cNvCxnSpPr>
                    <a:cxnSpLocks/>
                    <a:endCxn id="79" idx="6"/>
                  </p:cNvCxnSpPr>
                  <p:nvPr/>
                </p:nvCxnSpPr>
                <p:spPr bwMode="auto">
                  <a:xfrm flipH="1">
                    <a:off x="7623056" y="2226323"/>
                    <a:ext cx="94496" cy="2338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B7927A9-ED16-3447-8A19-01FE566CF3F1}"/>
                      </a:ext>
                    </a:extLst>
                  </p:cNvPr>
                  <p:cNvCxnSpPr>
                    <a:cxnSpLocks/>
                    <a:stCxn id="80" idx="2"/>
                    <a:endCxn id="74" idx="0"/>
                  </p:cNvCxnSpPr>
                  <p:nvPr/>
                </p:nvCxnSpPr>
                <p:spPr bwMode="auto">
                  <a:xfrm flipH="1">
                    <a:off x="6746985" y="1868651"/>
                    <a:ext cx="112090" cy="2350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570F468-D356-8046-A4D8-F8328E05C719}"/>
                    </a:ext>
                  </a:extLst>
                </p:cNvPr>
                <p:cNvSpPr txBox="1"/>
                <p:nvPr/>
              </p:nvSpPr>
              <p:spPr>
                <a:xfrm>
                  <a:off x="7515935" y="1855129"/>
                  <a:ext cx="554960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Eurostile"/>
                      <a:cs typeface="Eurostile"/>
                    </a:rPr>
                    <a:t>ring</a:t>
                  </a:r>
                </a:p>
              </p:txBody>
            </p: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57E8CFB1-B9F8-3A4D-B839-AE417CFCBDA2}"/>
                  </a:ext>
                </a:extLst>
              </p:cNvPr>
              <p:cNvGrpSpPr/>
              <p:nvPr/>
            </p:nvGrpSpPr>
            <p:grpSpPr>
              <a:xfrm>
                <a:off x="666786" y="1108686"/>
                <a:ext cx="1537896" cy="1748603"/>
                <a:chOff x="643176" y="1070608"/>
                <a:chExt cx="1537896" cy="1748603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64896C18-A640-3242-AE91-2F99803C3120}"/>
                    </a:ext>
                  </a:extLst>
                </p:cNvPr>
                <p:cNvGrpSpPr/>
                <p:nvPr/>
              </p:nvGrpSpPr>
              <p:grpSpPr>
                <a:xfrm>
                  <a:off x="643176" y="1070608"/>
                  <a:ext cx="1537896" cy="1492378"/>
                  <a:chOff x="2562032" y="1537878"/>
                  <a:chExt cx="1537896" cy="1492378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A43F2613-BD31-1443-9BD2-E41C7E4565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2032" y="1537878"/>
                    <a:ext cx="1537896" cy="149237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4E8394CD-8893-D148-827A-1BB836F77271}"/>
                      </a:ext>
                    </a:extLst>
                  </p:cNvPr>
                  <p:cNvGrpSpPr/>
                  <p:nvPr/>
                </p:nvGrpSpPr>
                <p:grpSpPr>
                  <a:xfrm>
                    <a:off x="2784700" y="1744067"/>
                    <a:ext cx="1092560" cy="1080000"/>
                    <a:chOff x="2709637" y="1693132"/>
                    <a:chExt cx="1092560" cy="1080000"/>
                  </a:xfrm>
                </p:grpSpPr>
                <p:grpSp>
                  <p:nvGrpSpPr>
                    <p:cNvPr id="9" name="Group 8">
                      <a:extLst>
                        <a:ext uri="{FF2B5EF4-FFF2-40B4-BE49-F238E27FC236}">
                          <a16:creationId xmlns:a16="http://schemas.microsoft.com/office/drawing/2014/main" id="{AF193771-DFC8-384C-A264-C2934C2FAD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9637" y="1693132"/>
                      <a:ext cx="1092560" cy="1080000"/>
                      <a:chOff x="1442369" y="1614630"/>
                      <a:chExt cx="3237618" cy="3200169"/>
                    </a:xfrm>
                    <a:solidFill>
                      <a:schemeClr val="bg1"/>
                    </a:solidFill>
                  </p:grpSpPr>
                  <p:sp>
                    <p:nvSpPr>
                      <p:cNvPr id="19" name="Connector 18">
                        <a:extLst>
                          <a:ext uri="{FF2B5EF4-FFF2-40B4-BE49-F238E27FC236}">
                            <a16:creationId xmlns:a16="http://schemas.microsoft.com/office/drawing/2014/main" id="{4F8EE2D7-9262-5F47-A678-D2611636BA8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881423" y="3030256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0" name="Connector 19">
                        <a:extLst>
                          <a:ext uri="{FF2B5EF4-FFF2-40B4-BE49-F238E27FC236}">
                            <a16:creationId xmlns:a16="http://schemas.microsoft.com/office/drawing/2014/main" id="{504E3596-8D50-8C47-9A57-7C32469352F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318480" y="3026784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1" name="Connector 20">
                        <a:extLst>
                          <a:ext uri="{FF2B5EF4-FFF2-40B4-BE49-F238E27FC236}">
                            <a16:creationId xmlns:a16="http://schemas.microsoft.com/office/drawing/2014/main" id="{9FEAB88F-15B3-B649-ADDD-4DC3B8E369F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2369" y="3026784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2" name="Connector 21">
                        <a:extLst>
                          <a:ext uri="{FF2B5EF4-FFF2-40B4-BE49-F238E27FC236}">
                            <a16:creationId xmlns:a16="http://schemas.microsoft.com/office/drawing/2014/main" id="{2D757AD8-6245-004B-94F0-0437F0E0C2E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881422" y="4454799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3" name="Connector 22">
                        <a:extLst>
                          <a:ext uri="{FF2B5EF4-FFF2-40B4-BE49-F238E27FC236}">
                            <a16:creationId xmlns:a16="http://schemas.microsoft.com/office/drawing/2014/main" id="{5C323318-21CE-5E43-87C8-7ECAA9BB690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881422" y="1614630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4" name="Connector 23">
                        <a:extLst>
                          <a:ext uri="{FF2B5EF4-FFF2-40B4-BE49-F238E27FC236}">
                            <a16:creationId xmlns:a16="http://schemas.microsoft.com/office/drawing/2014/main" id="{72B98686-67A6-9344-9918-7866B2E59E0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700000">
                        <a:off x="1880514" y="4030935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5" name="Connector 24">
                        <a:extLst>
                          <a:ext uri="{FF2B5EF4-FFF2-40B4-BE49-F238E27FC236}">
                            <a16:creationId xmlns:a16="http://schemas.microsoft.com/office/drawing/2014/main" id="{B7891126-110A-D84C-A809-63FD2B02CB6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700000">
                        <a:off x="3888816" y="2022632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6" name="Connector 25">
                        <a:extLst>
                          <a:ext uri="{FF2B5EF4-FFF2-40B4-BE49-F238E27FC236}">
                            <a16:creationId xmlns:a16="http://schemas.microsoft.com/office/drawing/2014/main" id="{7FEBC78C-C874-724E-BBA1-5D367628D6F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8900000">
                        <a:off x="3910646" y="4030934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sp>
                    <p:nvSpPr>
                      <p:cNvPr id="27" name="Connector 26">
                        <a:extLst>
                          <a:ext uri="{FF2B5EF4-FFF2-40B4-BE49-F238E27FC236}">
                            <a16:creationId xmlns:a16="http://schemas.microsoft.com/office/drawing/2014/main" id="{B70607F2-89E3-5F46-BF94-282E87EF051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8900000">
                        <a:off x="1902344" y="2022631"/>
                        <a:ext cx="361507" cy="360000"/>
                      </a:xfrm>
                      <a:prstGeom prst="flowChartConnector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</p:grpSp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BD5114E4-D27F-E84F-A99E-B6CFA93D2A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31630" y="1814626"/>
                      <a:ext cx="848573" cy="837013"/>
                      <a:chOff x="1803876" y="1974630"/>
                      <a:chExt cx="2514604" cy="2480169"/>
                    </a:xfrm>
                  </p:grpSpPr>
                  <p:cxnSp>
                    <p:nvCxnSpPr>
                      <p:cNvPr id="11" name="Straight Connector 10">
                        <a:extLst>
                          <a:ext uri="{FF2B5EF4-FFF2-40B4-BE49-F238E27FC236}">
                            <a16:creationId xmlns:a16="http://schemas.microsoft.com/office/drawing/2014/main" id="{A4F76464-31A1-164C-B56D-AF94D623CB8F}"/>
                          </a:ext>
                        </a:extLst>
                      </p:cNvPr>
                      <p:cNvCxnSpPr>
                        <a:cxnSpLocks/>
                        <a:stCxn id="21" idx="6"/>
                        <a:endCxn id="19" idx="2"/>
                      </p:cNvCxnSpPr>
                      <p:nvPr/>
                    </p:nvCxnSpPr>
                    <p:spPr bwMode="auto">
                      <a:xfrm>
                        <a:off x="1803876" y="3206784"/>
                        <a:ext cx="1077547" cy="347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" name="Straight Connector 11">
                        <a:extLst>
                          <a:ext uri="{FF2B5EF4-FFF2-40B4-BE49-F238E27FC236}">
                            <a16:creationId xmlns:a16="http://schemas.microsoft.com/office/drawing/2014/main" id="{F7EFE78A-EE7F-994E-9E26-4EF1C6760CA5}"/>
                          </a:ext>
                        </a:extLst>
                      </p:cNvPr>
                      <p:cNvCxnSpPr>
                        <a:cxnSpLocks/>
                        <a:stCxn id="19" idx="6"/>
                        <a:endCxn id="20" idx="2"/>
                      </p:cNvCxnSpPr>
                      <p:nvPr/>
                    </p:nvCxnSpPr>
                    <p:spPr bwMode="auto">
                      <a:xfrm flipV="1">
                        <a:off x="3242930" y="3206784"/>
                        <a:ext cx="1075550" cy="347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" name="Straight Connector 12">
                        <a:extLst>
                          <a:ext uri="{FF2B5EF4-FFF2-40B4-BE49-F238E27FC236}">
                            <a16:creationId xmlns:a16="http://schemas.microsoft.com/office/drawing/2014/main" id="{326E7FD2-7AF9-1044-9B87-945039522E43}"/>
                          </a:ext>
                        </a:extLst>
                      </p:cNvPr>
                      <p:cNvCxnSpPr>
                        <a:cxnSpLocks/>
                        <a:stCxn id="19" idx="4"/>
                        <a:endCxn id="22" idx="0"/>
                      </p:cNvCxnSpPr>
                      <p:nvPr/>
                    </p:nvCxnSpPr>
                    <p:spPr bwMode="auto">
                      <a:xfrm flipH="1">
                        <a:off x="3062176" y="3390256"/>
                        <a:ext cx="1" cy="1064543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" name="Straight Connector 13">
                        <a:extLst>
                          <a:ext uri="{FF2B5EF4-FFF2-40B4-BE49-F238E27FC236}">
                            <a16:creationId xmlns:a16="http://schemas.microsoft.com/office/drawing/2014/main" id="{B5C5E8EF-2C4C-C447-ABC9-BC25FFFDD55B}"/>
                          </a:ext>
                        </a:extLst>
                      </p:cNvPr>
                      <p:cNvCxnSpPr>
                        <a:cxnSpLocks/>
                        <a:stCxn id="23" idx="4"/>
                        <a:endCxn id="19" idx="0"/>
                      </p:cNvCxnSpPr>
                      <p:nvPr/>
                    </p:nvCxnSpPr>
                    <p:spPr bwMode="auto">
                      <a:xfrm>
                        <a:off x="3062176" y="1974630"/>
                        <a:ext cx="1" cy="10556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" name="Straight Connector 14">
                        <a:extLst>
                          <a:ext uri="{FF2B5EF4-FFF2-40B4-BE49-F238E27FC236}">
                            <a16:creationId xmlns:a16="http://schemas.microsoft.com/office/drawing/2014/main" id="{F3F09442-C4EB-8242-85AC-0033792DA444}"/>
                          </a:ext>
                        </a:extLst>
                      </p:cNvPr>
                      <p:cNvCxnSpPr>
                        <a:cxnSpLocks/>
                        <a:stCxn id="19" idx="3"/>
                        <a:endCxn id="24" idx="0"/>
                      </p:cNvCxnSpPr>
                      <p:nvPr/>
                    </p:nvCxnSpPr>
                    <p:spPr bwMode="auto">
                      <a:xfrm flipH="1">
                        <a:off x="2188547" y="3337535"/>
                        <a:ext cx="745817" cy="746121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6" name="Straight Connector 15">
                        <a:extLst>
                          <a:ext uri="{FF2B5EF4-FFF2-40B4-BE49-F238E27FC236}">
                            <a16:creationId xmlns:a16="http://schemas.microsoft.com/office/drawing/2014/main" id="{2EED6A4D-EB8C-EA46-A57A-DA48E4EB1D3D}"/>
                          </a:ext>
                        </a:extLst>
                      </p:cNvPr>
                      <p:cNvCxnSpPr>
                        <a:cxnSpLocks/>
                        <a:endCxn id="19" idx="7"/>
                      </p:cNvCxnSpPr>
                      <p:nvPr/>
                    </p:nvCxnSpPr>
                    <p:spPr bwMode="auto">
                      <a:xfrm flipH="1">
                        <a:off x="3189989" y="2315456"/>
                        <a:ext cx="760280" cy="767521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7" name="Straight Connector 16">
                        <a:extLst>
                          <a:ext uri="{FF2B5EF4-FFF2-40B4-BE49-F238E27FC236}">
                            <a16:creationId xmlns:a16="http://schemas.microsoft.com/office/drawing/2014/main" id="{19C3F77E-3195-9C4A-B77C-98EA20A31C98}"/>
                          </a:ext>
                        </a:extLst>
                      </p:cNvPr>
                      <p:cNvCxnSpPr>
                        <a:cxnSpLocks/>
                        <a:stCxn id="19" idx="5"/>
                        <a:endCxn id="26" idx="0"/>
                      </p:cNvCxnSpPr>
                      <p:nvPr/>
                    </p:nvCxnSpPr>
                    <p:spPr bwMode="auto">
                      <a:xfrm>
                        <a:off x="3189989" y="3337535"/>
                        <a:ext cx="774132" cy="746119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8" name="Straight Connector 17">
                        <a:extLst>
                          <a:ext uri="{FF2B5EF4-FFF2-40B4-BE49-F238E27FC236}">
                            <a16:creationId xmlns:a16="http://schemas.microsoft.com/office/drawing/2014/main" id="{D614C042-EA60-1E4E-9A18-067489050EB9}"/>
                          </a:ext>
                        </a:extLst>
                      </p:cNvPr>
                      <p:cNvCxnSpPr>
                        <a:cxnSpLocks/>
                        <a:stCxn id="27" idx="4"/>
                        <a:endCxn id="19" idx="1"/>
                      </p:cNvCxnSpPr>
                      <p:nvPr/>
                    </p:nvCxnSpPr>
                    <p:spPr bwMode="auto">
                      <a:xfrm>
                        <a:off x="2210377" y="2329910"/>
                        <a:ext cx="723987" cy="753067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</p:grpSp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FEDB9A75-78C1-A84B-995F-A25073D2EE7D}"/>
                    </a:ext>
                  </a:extLst>
                </p:cNvPr>
                <p:cNvSpPr txBox="1"/>
                <p:nvPr/>
              </p:nvSpPr>
              <p:spPr>
                <a:xfrm>
                  <a:off x="1123423" y="2449879"/>
                  <a:ext cx="57740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Eurostile"/>
                      <a:cs typeface="Eurostile"/>
                    </a:rPr>
                    <a:t>star</a:t>
                  </a:r>
                </a:p>
              </p:txBody>
            </p:sp>
          </p:grp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056A6247-DE07-2144-BFAE-A37527954424}"/>
                  </a:ext>
                </a:extLst>
              </p:cNvPr>
              <p:cNvGrpSpPr/>
              <p:nvPr/>
            </p:nvGrpSpPr>
            <p:grpSpPr>
              <a:xfrm>
                <a:off x="3384021" y="1100391"/>
                <a:ext cx="2224463" cy="1765192"/>
                <a:chOff x="2844313" y="1092119"/>
                <a:chExt cx="2224463" cy="1765192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463E1B01-0D4E-CE46-A90C-20A9F03196CA}"/>
                    </a:ext>
                  </a:extLst>
                </p:cNvPr>
                <p:cNvGrpSpPr/>
                <p:nvPr/>
              </p:nvGrpSpPr>
              <p:grpSpPr>
                <a:xfrm>
                  <a:off x="2844313" y="1092119"/>
                  <a:ext cx="2224463" cy="1492378"/>
                  <a:chOff x="5409713" y="685719"/>
                  <a:chExt cx="2224463" cy="1492378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7E233436-0429-A44D-B6BB-17C8CFF155B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09713" y="685719"/>
                    <a:ext cx="2224463" cy="149237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Eurostile"/>
                      <a:cs typeface="Eurostile"/>
                    </a:endParaRPr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269F7688-945D-E74E-9373-6FFFEBF5A502}"/>
                      </a:ext>
                    </a:extLst>
                  </p:cNvPr>
                  <p:cNvGrpSpPr/>
                  <p:nvPr/>
                </p:nvGrpSpPr>
                <p:grpSpPr>
                  <a:xfrm>
                    <a:off x="5537023" y="897752"/>
                    <a:ext cx="1969843" cy="1068313"/>
                    <a:chOff x="4499053" y="2265117"/>
                    <a:chExt cx="1969843" cy="1068313"/>
                  </a:xfrm>
                </p:grpSpPr>
                <p:sp>
                  <p:nvSpPr>
                    <p:cNvPr id="31" name="Connector 30">
                      <a:extLst>
                        <a:ext uri="{FF2B5EF4-FFF2-40B4-BE49-F238E27FC236}">
                          <a16:creationId xmlns:a16="http://schemas.microsoft.com/office/drawing/2014/main" id="{2A16F58A-5B27-104D-8831-FD34EEC4A37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422482" y="2265117"/>
                      <a:ext cx="121993" cy="121494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stile"/>
                        <a:cs typeface="Eurostile"/>
                      </a:endParaRPr>
                    </a:p>
                  </p:txBody>
                </p: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865F9809-B5FD-1846-9D20-968FE71AAB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4378" y="2682080"/>
                      <a:ext cx="579193" cy="651350"/>
                      <a:chOff x="5194378" y="2682080"/>
                      <a:chExt cx="579193" cy="651350"/>
                    </a:xfrm>
                  </p:grpSpPr>
                  <p:sp>
                    <p:nvSpPr>
                      <p:cNvPr id="58" name="Connector 57">
                        <a:extLst>
                          <a:ext uri="{FF2B5EF4-FFF2-40B4-BE49-F238E27FC236}">
                            <a16:creationId xmlns:a16="http://schemas.microsoft.com/office/drawing/2014/main" id="{8437B23B-97D7-EB48-964A-EB0474F1DDA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422978" y="2682080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grpSp>
                    <p:nvGrpSpPr>
                      <p:cNvPr id="59" name="Group 58">
                        <a:extLst>
                          <a:ext uri="{FF2B5EF4-FFF2-40B4-BE49-F238E27FC236}">
                            <a16:creationId xmlns:a16="http://schemas.microsoft.com/office/drawing/2014/main" id="{2016F180-0846-6849-B150-F7A132EFEE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94378" y="3211936"/>
                        <a:ext cx="579193" cy="121494"/>
                        <a:chOff x="5213499" y="3211936"/>
                        <a:chExt cx="579193" cy="121494"/>
                      </a:xfrm>
                    </p:grpSpPr>
                    <p:sp>
                      <p:nvSpPr>
                        <p:cNvPr id="64" name="Connector 63">
                          <a:extLst>
                            <a:ext uri="{FF2B5EF4-FFF2-40B4-BE49-F238E27FC236}">
                              <a16:creationId xmlns:a16="http://schemas.microsoft.com/office/drawing/2014/main" id="{D68AC2EE-68A2-EB42-958F-98B87030BFB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2134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65" name="Connector 64">
                          <a:extLst>
                            <a:ext uri="{FF2B5EF4-FFF2-40B4-BE49-F238E27FC236}">
                              <a16:creationId xmlns:a16="http://schemas.microsoft.com/office/drawing/2014/main" id="{104AA9D6-B959-4F48-83F5-A9F5993CDFA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3658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66" name="Connector 65">
                          <a:extLst>
                            <a:ext uri="{FF2B5EF4-FFF2-40B4-BE49-F238E27FC236}">
                              <a16:creationId xmlns:a16="http://schemas.microsoft.com/office/drawing/2014/main" id="{5E11694F-9D2C-7341-A988-0C435E1A388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5182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67" name="Connector 66">
                          <a:extLst>
                            <a:ext uri="{FF2B5EF4-FFF2-40B4-BE49-F238E27FC236}">
                              <a16:creationId xmlns:a16="http://schemas.microsoft.com/office/drawing/2014/main" id="{73C1B08B-2710-224E-B450-60C736C4608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6706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</p:grpSp>
                  <p:cxnSp>
                    <p:nvCxnSpPr>
                      <p:cNvPr id="60" name="Straight Connector 59">
                        <a:extLst>
                          <a:ext uri="{FF2B5EF4-FFF2-40B4-BE49-F238E27FC236}">
                            <a16:creationId xmlns:a16="http://schemas.microsoft.com/office/drawing/2014/main" id="{7020C51F-AF7B-5643-8490-AB15467BECD1}"/>
                          </a:ext>
                        </a:extLst>
                      </p:cNvPr>
                      <p:cNvCxnSpPr>
                        <a:cxnSpLocks/>
                        <a:stCxn id="58" idx="3"/>
                        <a:endCxn id="64" idx="0"/>
                      </p:cNvCxnSpPr>
                      <p:nvPr/>
                    </p:nvCxnSpPr>
                    <p:spPr bwMode="auto">
                      <a:xfrm flipH="1">
                        <a:off x="5255375" y="2785782"/>
                        <a:ext cx="185468" cy="42615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1" name="Straight Connector 60">
                        <a:extLst>
                          <a:ext uri="{FF2B5EF4-FFF2-40B4-BE49-F238E27FC236}">
                            <a16:creationId xmlns:a16="http://schemas.microsoft.com/office/drawing/2014/main" id="{6D519841-0094-064D-A350-A7AB1A517F62}"/>
                          </a:ext>
                        </a:extLst>
                      </p:cNvPr>
                      <p:cNvCxnSpPr>
                        <a:cxnSpLocks/>
                        <a:stCxn id="58" idx="5"/>
                        <a:endCxn id="67" idx="0"/>
                      </p:cNvCxnSpPr>
                      <p:nvPr/>
                    </p:nvCxnSpPr>
                    <p:spPr bwMode="auto">
                      <a:xfrm>
                        <a:off x="5527106" y="2785782"/>
                        <a:ext cx="185469" cy="42615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2" name="Straight Connector 61">
                        <a:extLst>
                          <a:ext uri="{FF2B5EF4-FFF2-40B4-BE49-F238E27FC236}">
                            <a16:creationId xmlns:a16="http://schemas.microsoft.com/office/drawing/2014/main" id="{8565F4C9-BF38-3445-BE28-8C04F810C658}"/>
                          </a:ext>
                        </a:extLst>
                      </p:cNvPr>
                      <p:cNvCxnSpPr>
                        <a:cxnSpLocks/>
                        <a:stCxn id="58" idx="4"/>
                        <a:endCxn id="65" idx="0"/>
                      </p:cNvCxnSpPr>
                      <p:nvPr/>
                    </p:nvCxnSpPr>
                    <p:spPr bwMode="auto">
                      <a:xfrm flipH="1">
                        <a:off x="5407775" y="2803574"/>
                        <a:ext cx="76200" cy="40836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3" name="Straight Connector 62">
                        <a:extLst>
                          <a:ext uri="{FF2B5EF4-FFF2-40B4-BE49-F238E27FC236}">
                            <a16:creationId xmlns:a16="http://schemas.microsoft.com/office/drawing/2014/main" id="{A6AC38D8-4662-F940-998E-24888C682503}"/>
                          </a:ext>
                        </a:extLst>
                      </p:cNvPr>
                      <p:cNvCxnSpPr>
                        <a:cxnSpLocks/>
                        <a:stCxn id="58" idx="4"/>
                        <a:endCxn id="66" idx="0"/>
                      </p:cNvCxnSpPr>
                      <p:nvPr/>
                    </p:nvCxnSpPr>
                    <p:spPr bwMode="auto">
                      <a:xfrm>
                        <a:off x="5483975" y="2803574"/>
                        <a:ext cx="76200" cy="40836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3" name="Group 32">
                      <a:extLst>
                        <a:ext uri="{FF2B5EF4-FFF2-40B4-BE49-F238E27FC236}">
                          <a16:creationId xmlns:a16="http://schemas.microsoft.com/office/drawing/2014/main" id="{C6D9F0D6-EB20-1341-B455-379023D6AA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89703" y="2682080"/>
                      <a:ext cx="579193" cy="651350"/>
                      <a:chOff x="5194378" y="2682080"/>
                      <a:chExt cx="579193" cy="651350"/>
                    </a:xfrm>
                  </p:grpSpPr>
                  <p:sp>
                    <p:nvSpPr>
                      <p:cNvPr id="48" name="Connector 47">
                        <a:extLst>
                          <a:ext uri="{FF2B5EF4-FFF2-40B4-BE49-F238E27FC236}">
                            <a16:creationId xmlns:a16="http://schemas.microsoft.com/office/drawing/2014/main" id="{E2E5E787-01B8-4F47-94AA-38C30573372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422978" y="2682080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grpSp>
                    <p:nvGrpSpPr>
                      <p:cNvPr id="49" name="Group 48">
                        <a:extLst>
                          <a:ext uri="{FF2B5EF4-FFF2-40B4-BE49-F238E27FC236}">
                            <a16:creationId xmlns:a16="http://schemas.microsoft.com/office/drawing/2014/main" id="{DC278F9C-F22F-CA4F-BA9D-C23CE83B5E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94378" y="3211936"/>
                        <a:ext cx="579193" cy="121494"/>
                        <a:chOff x="5213499" y="3211936"/>
                        <a:chExt cx="579193" cy="121494"/>
                      </a:xfrm>
                    </p:grpSpPr>
                    <p:sp>
                      <p:nvSpPr>
                        <p:cNvPr id="54" name="Connector 53">
                          <a:extLst>
                            <a:ext uri="{FF2B5EF4-FFF2-40B4-BE49-F238E27FC236}">
                              <a16:creationId xmlns:a16="http://schemas.microsoft.com/office/drawing/2014/main" id="{E6A27285-6377-0C42-9561-1364B817B00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2134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55" name="Connector 54">
                          <a:extLst>
                            <a:ext uri="{FF2B5EF4-FFF2-40B4-BE49-F238E27FC236}">
                              <a16:creationId xmlns:a16="http://schemas.microsoft.com/office/drawing/2014/main" id="{5F986FF4-B86A-1C43-8078-E304DC97E23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3658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56" name="Connector 55">
                          <a:extLst>
                            <a:ext uri="{FF2B5EF4-FFF2-40B4-BE49-F238E27FC236}">
                              <a16:creationId xmlns:a16="http://schemas.microsoft.com/office/drawing/2014/main" id="{E85FA211-EDA3-C74A-8BA3-425F8004C68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5182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57" name="Connector 56">
                          <a:extLst>
                            <a:ext uri="{FF2B5EF4-FFF2-40B4-BE49-F238E27FC236}">
                              <a16:creationId xmlns:a16="http://schemas.microsoft.com/office/drawing/2014/main" id="{8E69FF78-B894-F24E-87E1-0F90EE55A9D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6706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</p:grp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938B0457-B234-F64A-961C-1A34C56898DE}"/>
                          </a:ext>
                        </a:extLst>
                      </p:cNvPr>
                      <p:cNvCxnSpPr>
                        <a:cxnSpLocks/>
                        <a:stCxn id="48" idx="3"/>
                        <a:endCxn id="54" idx="0"/>
                      </p:cNvCxnSpPr>
                      <p:nvPr/>
                    </p:nvCxnSpPr>
                    <p:spPr bwMode="auto">
                      <a:xfrm flipH="1">
                        <a:off x="5255375" y="2785782"/>
                        <a:ext cx="185468" cy="42615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1" name="Straight Connector 50">
                        <a:extLst>
                          <a:ext uri="{FF2B5EF4-FFF2-40B4-BE49-F238E27FC236}">
                            <a16:creationId xmlns:a16="http://schemas.microsoft.com/office/drawing/2014/main" id="{1B43334C-D6BA-EE41-9788-4B638D31C31B}"/>
                          </a:ext>
                        </a:extLst>
                      </p:cNvPr>
                      <p:cNvCxnSpPr>
                        <a:cxnSpLocks/>
                        <a:stCxn id="48" idx="5"/>
                        <a:endCxn id="57" idx="0"/>
                      </p:cNvCxnSpPr>
                      <p:nvPr/>
                    </p:nvCxnSpPr>
                    <p:spPr bwMode="auto">
                      <a:xfrm>
                        <a:off x="5527106" y="2785782"/>
                        <a:ext cx="185469" cy="42615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3C81CDB2-7522-544B-BF8A-5817C21F596B}"/>
                          </a:ext>
                        </a:extLst>
                      </p:cNvPr>
                      <p:cNvCxnSpPr>
                        <a:cxnSpLocks/>
                        <a:stCxn id="48" idx="4"/>
                        <a:endCxn id="55" idx="0"/>
                      </p:cNvCxnSpPr>
                      <p:nvPr/>
                    </p:nvCxnSpPr>
                    <p:spPr bwMode="auto">
                      <a:xfrm flipH="1">
                        <a:off x="5407775" y="2803574"/>
                        <a:ext cx="76200" cy="40836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53" name="Straight Connector 52">
                        <a:extLst>
                          <a:ext uri="{FF2B5EF4-FFF2-40B4-BE49-F238E27FC236}">
                            <a16:creationId xmlns:a16="http://schemas.microsoft.com/office/drawing/2014/main" id="{34E891AA-059B-634C-8CFF-C13A6E757BBA}"/>
                          </a:ext>
                        </a:extLst>
                      </p:cNvPr>
                      <p:cNvCxnSpPr>
                        <a:cxnSpLocks/>
                        <a:stCxn id="48" idx="4"/>
                        <a:endCxn id="56" idx="0"/>
                      </p:cNvCxnSpPr>
                      <p:nvPr/>
                    </p:nvCxnSpPr>
                    <p:spPr bwMode="auto">
                      <a:xfrm>
                        <a:off x="5483975" y="2803574"/>
                        <a:ext cx="76200" cy="40836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34" name="Group 33">
                      <a:extLst>
                        <a:ext uri="{FF2B5EF4-FFF2-40B4-BE49-F238E27FC236}">
                          <a16:creationId xmlns:a16="http://schemas.microsoft.com/office/drawing/2014/main" id="{43D9BCBF-239B-7F42-9699-0BC5E21AD9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99053" y="2682080"/>
                      <a:ext cx="579193" cy="651350"/>
                      <a:chOff x="5194378" y="2682080"/>
                      <a:chExt cx="579193" cy="651350"/>
                    </a:xfrm>
                  </p:grpSpPr>
                  <p:sp>
                    <p:nvSpPr>
                      <p:cNvPr id="38" name="Connector 37">
                        <a:extLst>
                          <a:ext uri="{FF2B5EF4-FFF2-40B4-BE49-F238E27FC236}">
                            <a16:creationId xmlns:a16="http://schemas.microsoft.com/office/drawing/2014/main" id="{AE53C8BB-DBCA-604B-929F-10A7CF0882E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422978" y="2682080"/>
                        <a:ext cx="121993" cy="121494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stile"/>
                          <a:cs typeface="Eurostile"/>
                        </a:endParaRPr>
                      </a:p>
                    </p:txBody>
                  </p:sp>
                  <p:grpSp>
                    <p:nvGrpSpPr>
                      <p:cNvPr id="39" name="Group 38">
                        <a:extLst>
                          <a:ext uri="{FF2B5EF4-FFF2-40B4-BE49-F238E27FC236}">
                            <a16:creationId xmlns:a16="http://schemas.microsoft.com/office/drawing/2014/main" id="{242E7FD2-B006-E149-887A-5C37BAE95C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94378" y="3211936"/>
                        <a:ext cx="579193" cy="121494"/>
                        <a:chOff x="5213499" y="3211936"/>
                        <a:chExt cx="579193" cy="121494"/>
                      </a:xfrm>
                    </p:grpSpPr>
                    <p:sp>
                      <p:nvSpPr>
                        <p:cNvPr id="44" name="Connector 43">
                          <a:extLst>
                            <a:ext uri="{FF2B5EF4-FFF2-40B4-BE49-F238E27FC236}">
                              <a16:creationId xmlns:a16="http://schemas.microsoft.com/office/drawing/2014/main" id="{76461BB0-99A4-C24F-B57E-41CB60E62EB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2134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45" name="Connector 44">
                          <a:extLst>
                            <a:ext uri="{FF2B5EF4-FFF2-40B4-BE49-F238E27FC236}">
                              <a16:creationId xmlns:a16="http://schemas.microsoft.com/office/drawing/2014/main" id="{202FE0A2-95AD-D14C-905A-F0F12E56693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3658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46" name="Connector 45">
                          <a:extLst>
                            <a:ext uri="{FF2B5EF4-FFF2-40B4-BE49-F238E27FC236}">
                              <a16:creationId xmlns:a16="http://schemas.microsoft.com/office/drawing/2014/main" id="{8572756A-EF99-124E-968B-1CE184124AA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5182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  <p:sp>
                      <p:nvSpPr>
                        <p:cNvPr id="47" name="Connector 46">
                          <a:extLst>
                            <a:ext uri="{FF2B5EF4-FFF2-40B4-BE49-F238E27FC236}">
                              <a16:creationId xmlns:a16="http://schemas.microsoft.com/office/drawing/2014/main" id="{A39FCA84-6526-DC45-B814-6724CE87474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670699" y="3211936"/>
                          <a:ext cx="121993" cy="121494"/>
                        </a:xfrm>
                        <a:prstGeom prst="flowChartConnector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3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Eurostile"/>
                            <a:cs typeface="Eurostile"/>
                          </a:endParaRPr>
                        </a:p>
                      </p:txBody>
                    </p:sp>
                  </p:grpSp>
                  <p:cxnSp>
                    <p:nvCxnSpPr>
                      <p:cNvPr id="40" name="Straight Connector 39">
                        <a:extLst>
                          <a:ext uri="{FF2B5EF4-FFF2-40B4-BE49-F238E27FC236}">
                            <a16:creationId xmlns:a16="http://schemas.microsoft.com/office/drawing/2014/main" id="{61575D17-DBF9-3241-9F72-1E6BFFD6DD8C}"/>
                          </a:ext>
                        </a:extLst>
                      </p:cNvPr>
                      <p:cNvCxnSpPr>
                        <a:cxnSpLocks/>
                        <a:stCxn id="38" idx="3"/>
                        <a:endCxn id="44" idx="0"/>
                      </p:cNvCxnSpPr>
                      <p:nvPr/>
                    </p:nvCxnSpPr>
                    <p:spPr bwMode="auto">
                      <a:xfrm flipH="1">
                        <a:off x="5255375" y="2785782"/>
                        <a:ext cx="185468" cy="42615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6DB806D6-738F-0944-A881-98D23A5FBC47}"/>
                          </a:ext>
                        </a:extLst>
                      </p:cNvPr>
                      <p:cNvCxnSpPr>
                        <a:cxnSpLocks/>
                        <a:stCxn id="38" idx="5"/>
                        <a:endCxn id="47" idx="0"/>
                      </p:cNvCxnSpPr>
                      <p:nvPr/>
                    </p:nvCxnSpPr>
                    <p:spPr bwMode="auto">
                      <a:xfrm>
                        <a:off x="5527106" y="2785782"/>
                        <a:ext cx="185469" cy="42615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2" name="Straight Connector 41">
                        <a:extLst>
                          <a:ext uri="{FF2B5EF4-FFF2-40B4-BE49-F238E27FC236}">
                            <a16:creationId xmlns:a16="http://schemas.microsoft.com/office/drawing/2014/main" id="{48B201CF-E8C2-E848-8534-44738AEAD0E9}"/>
                          </a:ext>
                        </a:extLst>
                      </p:cNvPr>
                      <p:cNvCxnSpPr>
                        <a:cxnSpLocks/>
                        <a:stCxn id="38" idx="4"/>
                        <a:endCxn id="45" idx="0"/>
                      </p:cNvCxnSpPr>
                      <p:nvPr/>
                    </p:nvCxnSpPr>
                    <p:spPr bwMode="auto">
                      <a:xfrm flipH="1">
                        <a:off x="5407775" y="2803574"/>
                        <a:ext cx="76200" cy="40836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27C005CC-A896-AA4B-B2C2-8563237E4F07}"/>
                          </a:ext>
                        </a:extLst>
                      </p:cNvPr>
                      <p:cNvCxnSpPr>
                        <a:cxnSpLocks/>
                        <a:stCxn id="38" idx="4"/>
                        <a:endCxn id="46" idx="0"/>
                      </p:cNvCxnSpPr>
                      <p:nvPr/>
                    </p:nvCxnSpPr>
                    <p:spPr bwMode="auto">
                      <a:xfrm>
                        <a:off x="5483975" y="2803574"/>
                        <a:ext cx="76200" cy="408362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90B1B9F6-0033-0A4C-AC92-B58364AA870D}"/>
                        </a:ext>
                      </a:extLst>
                    </p:cNvPr>
                    <p:cNvCxnSpPr>
                      <a:stCxn id="38" idx="7"/>
                      <a:endCxn id="31" idx="3"/>
                    </p:cNvCxnSpPr>
                    <p:nvPr/>
                  </p:nvCxnSpPr>
                  <p:spPr bwMode="auto">
                    <a:xfrm flipV="1">
                      <a:off x="4831781" y="2368819"/>
                      <a:ext cx="608566" cy="33105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46E02915-FACC-2A45-8DF9-3BA96CA2E207}"/>
                        </a:ext>
                      </a:extLst>
                    </p:cNvPr>
                    <p:cNvCxnSpPr>
                      <a:cxnSpLocks/>
                      <a:stCxn id="48" idx="1"/>
                      <a:endCxn id="31" idx="5"/>
                    </p:cNvCxnSpPr>
                    <p:nvPr/>
                  </p:nvCxnSpPr>
                  <p:spPr bwMode="auto">
                    <a:xfrm flipH="1" flipV="1">
                      <a:off x="5526610" y="2368819"/>
                      <a:ext cx="609558" cy="33105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96ECF687-9469-A54B-8A63-D3AE52787334}"/>
                        </a:ext>
                      </a:extLst>
                    </p:cNvPr>
                    <p:cNvCxnSpPr>
                      <a:cxnSpLocks/>
                      <a:stCxn id="58" idx="0"/>
                      <a:endCxn id="31" idx="4"/>
                    </p:cNvCxnSpPr>
                    <p:nvPr/>
                  </p:nvCxnSpPr>
                  <p:spPr bwMode="auto">
                    <a:xfrm flipH="1" flipV="1">
                      <a:off x="5483479" y="2386611"/>
                      <a:ext cx="496" cy="295469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</p:grpSp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BB20E973-E5C2-B44D-AE59-75BF1A930646}"/>
                    </a:ext>
                  </a:extLst>
                </p:cNvPr>
                <p:cNvSpPr txBox="1"/>
                <p:nvPr/>
              </p:nvSpPr>
              <p:spPr>
                <a:xfrm>
                  <a:off x="3665438" y="2487979"/>
                  <a:ext cx="58221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Eurostile"/>
                      <a:cs typeface="Eurostile"/>
                    </a:rPr>
                    <a:t>tree</a:t>
                  </a:r>
                </a:p>
              </p:txBody>
            </p:sp>
          </p:grpSp>
        </p:grp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236A77C5-414B-524C-9526-9EBBE16A45E7}"/>
                </a:ext>
              </a:extLst>
            </p:cNvPr>
            <p:cNvSpPr txBox="1"/>
            <p:nvPr/>
          </p:nvSpPr>
          <p:spPr>
            <a:xfrm>
              <a:off x="1253598" y="2927350"/>
              <a:ext cx="434735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atin typeface="Eurostile"/>
                  <a:cs typeface="Eurostile"/>
                </a:rPr>
                <a:t>A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19899EF6-E224-4C42-8C28-02B1D7760D82}"/>
                </a:ext>
              </a:extLst>
            </p:cNvPr>
            <p:cNvSpPr txBox="1"/>
            <p:nvPr/>
          </p:nvSpPr>
          <p:spPr>
            <a:xfrm>
              <a:off x="4263498" y="2927350"/>
              <a:ext cx="434735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atin typeface="Eurostile"/>
                  <a:cs typeface="Eurostile"/>
                </a:rPr>
                <a:t>B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676FB50D-E746-3142-9612-31D3043F5848}"/>
                </a:ext>
              </a:extLst>
            </p:cNvPr>
            <p:cNvSpPr txBox="1"/>
            <p:nvPr/>
          </p:nvSpPr>
          <p:spPr>
            <a:xfrm>
              <a:off x="7390102" y="2927350"/>
              <a:ext cx="429926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atin typeface="Eurostile"/>
                  <a:cs typeface="Eurostile"/>
                </a:rPr>
                <a:t>C</a:t>
              </a:r>
            </a:p>
          </p:txBody>
        </p: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8FE48795-21C7-8D4E-AB2C-2DF46A008719}"/>
              </a:ext>
            </a:extLst>
          </p:cNvPr>
          <p:cNvSpPr txBox="1"/>
          <p:nvPr/>
        </p:nvSpPr>
        <p:spPr>
          <a:xfrm>
            <a:off x="2362381" y="5753100"/>
            <a:ext cx="45236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Eurostile"/>
                <a:cs typeface="Eurostile"/>
              </a:rPr>
              <a:t>D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D77EE728-361B-0B4E-9E79-5747616AEB57}"/>
              </a:ext>
            </a:extLst>
          </p:cNvPr>
          <p:cNvSpPr txBox="1"/>
          <p:nvPr/>
        </p:nvSpPr>
        <p:spPr>
          <a:xfrm>
            <a:off x="6102039" y="5753100"/>
            <a:ext cx="38985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Eurostile"/>
                <a:cs typeface="Eurostile"/>
              </a:rPr>
              <a:t>E</a:t>
            </a:r>
          </a:p>
        </p:txBody>
      </p:sp>
      <p:sp>
        <p:nvSpPr>
          <p:cNvPr id="338" name="Content Placeholder 1">
            <a:extLst>
              <a:ext uri="{FF2B5EF4-FFF2-40B4-BE49-F238E27FC236}">
                <a16:creationId xmlns:a16="http://schemas.microsoft.com/office/drawing/2014/main" id="{37B10C05-B612-B74A-A578-E310ADE60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558800"/>
            <a:ext cx="8617396" cy="9017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Q:</a:t>
            </a:r>
            <a:r>
              <a:rPr lang="en-US" sz="2000" dirty="0"/>
              <a:t> Which topology do computers with several CPUs use</a:t>
            </a:r>
            <a:br>
              <a:rPr lang="en-US" sz="2000" dirty="0"/>
            </a:br>
            <a:r>
              <a:rPr lang="en-US" sz="2000" dirty="0"/>
              <a:t> for connecting to RAM today?</a:t>
            </a:r>
          </a:p>
        </p:txBody>
      </p:sp>
    </p:spTree>
    <p:extLst>
      <p:ext uri="{BB962C8B-B14F-4D97-AF65-F5344CB8AC3E}">
        <p14:creationId xmlns:p14="http://schemas.microsoft.com/office/powerpoint/2010/main" val="230325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59">
            <a:extLst>
              <a:ext uri="{FF2B5EF4-FFF2-40B4-BE49-F238E27FC236}">
                <a16:creationId xmlns:a16="http://schemas.microsoft.com/office/drawing/2014/main" id="{8EFDB746-1E42-8B42-A256-A0D5432612DC}"/>
              </a:ext>
            </a:extLst>
          </p:cNvPr>
          <p:cNvSpPr/>
          <p:nvPr/>
        </p:nvSpPr>
        <p:spPr bwMode="auto">
          <a:xfrm>
            <a:off x="4758848" y="1175222"/>
            <a:ext cx="3680301" cy="14923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05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7504" y="866775"/>
            <a:ext cx="4590344" cy="564832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Broadcasting channels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Cable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old-fashioned Ethernet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Radio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Aloha (first wireless data transmission)</a:t>
            </a:r>
          </a:p>
          <a:p>
            <a:pPr lvl="1">
              <a:lnSpc>
                <a:spcPct val="90000"/>
              </a:lnSpc>
            </a:pPr>
            <a:r>
              <a:rPr lang="en-US" sz="2000" dirty="0" err="1"/>
              <a:t>WiFi</a:t>
            </a:r>
            <a:r>
              <a:rPr lang="en-US" sz="2000" dirty="0"/>
              <a:t> (IEEE 802.11)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mobile: 3G, 4G, 5G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satellites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Properties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when one node sends, potentially many nodes can hear it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Structures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E6FCE5-FF26-D147-917F-F4978CFD7965}"/>
              </a:ext>
            </a:extLst>
          </p:cNvPr>
          <p:cNvCxnSpPr/>
          <p:nvPr/>
        </p:nvCxnSpPr>
        <p:spPr bwMode="auto">
          <a:xfrm>
            <a:off x="4963691" y="2339439"/>
            <a:ext cx="32540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20361C-8F1F-EB47-8041-68EFE4351369}"/>
              </a:ext>
            </a:extLst>
          </p:cNvPr>
          <p:cNvGrpSpPr/>
          <p:nvPr/>
        </p:nvGrpSpPr>
        <p:grpSpPr>
          <a:xfrm>
            <a:off x="5821864" y="1501479"/>
            <a:ext cx="121993" cy="837960"/>
            <a:chOff x="7491867" y="1501479"/>
            <a:chExt cx="121993" cy="837960"/>
          </a:xfrm>
        </p:grpSpPr>
        <p:sp>
          <p:nvSpPr>
            <p:cNvPr id="205" name="Connector 204">
              <a:extLst>
                <a:ext uri="{FF2B5EF4-FFF2-40B4-BE49-F238E27FC236}">
                  <a16:creationId xmlns:a16="http://schemas.microsoft.com/office/drawing/2014/main" id="{78C51D38-9E50-C64C-9926-74F540CB593F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CA38FFD-E6D1-5E46-8AE3-C73FB948EB88}"/>
                </a:ext>
              </a:extLst>
            </p:cNvPr>
            <p:cNvCxnSpPr>
              <a:cxnSpLocks/>
              <a:stCxn id="205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6886D3-E5F8-2541-8D52-1F7D62EE9FB6}"/>
              </a:ext>
            </a:extLst>
          </p:cNvPr>
          <p:cNvGrpSpPr/>
          <p:nvPr/>
        </p:nvGrpSpPr>
        <p:grpSpPr>
          <a:xfrm>
            <a:off x="5116090" y="1501479"/>
            <a:ext cx="121993" cy="837960"/>
            <a:chOff x="6939872" y="1501479"/>
            <a:chExt cx="121993" cy="837960"/>
          </a:xfrm>
        </p:grpSpPr>
        <p:sp>
          <p:nvSpPr>
            <p:cNvPr id="231" name="Connector 230">
              <a:extLst>
                <a:ext uri="{FF2B5EF4-FFF2-40B4-BE49-F238E27FC236}">
                  <a16:creationId xmlns:a16="http://schemas.microsoft.com/office/drawing/2014/main" id="{4C62E65B-7E8F-9948-9829-80C7B0945450}"/>
                </a:ext>
              </a:extLst>
            </p:cNvPr>
            <p:cNvSpPr/>
            <p:nvPr/>
          </p:nvSpPr>
          <p:spPr bwMode="auto">
            <a:xfrm>
              <a:off x="6939872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CC5E375-9851-CA4A-851D-66531CF4261B}"/>
                </a:ext>
              </a:extLst>
            </p:cNvPr>
            <p:cNvCxnSpPr>
              <a:cxnSpLocks/>
              <a:stCxn id="231" idx="4"/>
            </p:cNvCxnSpPr>
            <p:nvPr/>
          </p:nvCxnSpPr>
          <p:spPr bwMode="auto">
            <a:xfrm>
              <a:off x="7000869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2D473B5-DF5C-7D45-B585-7DD9747B0F02}"/>
              </a:ext>
            </a:extLst>
          </p:cNvPr>
          <p:cNvGrpSpPr/>
          <p:nvPr/>
        </p:nvGrpSpPr>
        <p:grpSpPr>
          <a:xfrm>
            <a:off x="6527638" y="1501479"/>
            <a:ext cx="121993" cy="837960"/>
            <a:chOff x="7491867" y="1501479"/>
            <a:chExt cx="121993" cy="837960"/>
          </a:xfrm>
        </p:grpSpPr>
        <p:sp>
          <p:nvSpPr>
            <p:cNvPr id="236" name="Connector 235">
              <a:extLst>
                <a:ext uri="{FF2B5EF4-FFF2-40B4-BE49-F238E27FC236}">
                  <a16:creationId xmlns:a16="http://schemas.microsoft.com/office/drawing/2014/main" id="{59D1C1B6-4EBE-434A-B1FE-31F44C6D6A4F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3F9F7B5-5B52-8640-ABE1-CFEF596A6ACF}"/>
                </a:ext>
              </a:extLst>
            </p:cNvPr>
            <p:cNvCxnSpPr>
              <a:cxnSpLocks/>
              <a:stCxn id="236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EB2944E-3A11-4F4A-AAE9-0CAA0D43D2DD}"/>
              </a:ext>
            </a:extLst>
          </p:cNvPr>
          <p:cNvGrpSpPr/>
          <p:nvPr/>
        </p:nvGrpSpPr>
        <p:grpSpPr>
          <a:xfrm>
            <a:off x="7233412" y="1501479"/>
            <a:ext cx="121993" cy="837960"/>
            <a:chOff x="7491867" y="1501479"/>
            <a:chExt cx="121993" cy="837960"/>
          </a:xfrm>
        </p:grpSpPr>
        <p:sp>
          <p:nvSpPr>
            <p:cNvPr id="239" name="Connector 238">
              <a:extLst>
                <a:ext uri="{FF2B5EF4-FFF2-40B4-BE49-F238E27FC236}">
                  <a16:creationId xmlns:a16="http://schemas.microsoft.com/office/drawing/2014/main" id="{30B017F8-21CF-7A4D-A721-D8A4B5B3CB1E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6753850-7950-F74E-BAE1-F28D8C5D43D8}"/>
                </a:ext>
              </a:extLst>
            </p:cNvPr>
            <p:cNvCxnSpPr>
              <a:cxnSpLocks/>
              <a:stCxn id="239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FE2E922-7927-6843-B4B9-6B31A7CA896E}"/>
              </a:ext>
            </a:extLst>
          </p:cNvPr>
          <p:cNvGrpSpPr/>
          <p:nvPr/>
        </p:nvGrpSpPr>
        <p:grpSpPr>
          <a:xfrm>
            <a:off x="7939186" y="1501479"/>
            <a:ext cx="121993" cy="837960"/>
            <a:chOff x="7491867" y="1501479"/>
            <a:chExt cx="121993" cy="837960"/>
          </a:xfrm>
        </p:grpSpPr>
        <p:sp>
          <p:nvSpPr>
            <p:cNvPr id="242" name="Connector 241">
              <a:extLst>
                <a:ext uri="{FF2B5EF4-FFF2-40B4-BE49-F238E27FC236}">
                  <a16:creationId xmlns:a16="http://schemas.microsoft.com/office/drawing/2014/main" id="{DE67F008-82A0-5F4F-AD1F-70945D1D3C8A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E02BC911-1420-F34B-BB0F-67DB60ECDB1A}"/>
                </a:ext>
              </a:extLst>
            </p:cNvPr>
            <p:cNvCxnSpPr>
              <a:cxnSpLocks/>
              <a:stCxn id="242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750753A-EF77-AF4C-A7D9-9C8677BB9057}"/>
              </a:ext>
            </a:extLst>
          </p:cNvPr>
          <p:cNvCxnSpPr>
            <a:cxnSpLocks/>
          </p:cNvCxnSpPr>
          <p:nvPr/>
        </p:nvCxnSpPr>
        <p:spPr bwMode="auto">
          <a:xfrm>
            <a:off x="7294408" y="1622973"/>
            <a:ext cx="0" cy="716466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58BF3B-C599-F341-AB92-E028EA000D36}"/>
              </a:ext>
            </a:extLst>
          </p:cNvPr>
          <p:cNvCxnSpPr/>
          <p:nvPr/>
        </p:nvCxnSpPr>
        <p:spPr bwMode="auto">
          <a:xfrm>
            <a:off x="7294408" y="2346785"/>
            <a:ext cx="923317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C9F381-F31D-A044-8229-0EA29271BABB}"/>
              </a:ext>
            </a:extLst>
          </p:cNvPr>
          <p:cNvCxnSpPr>
            <a:cxnSpLocks/>
          </p:cNvCxnSpPr>
          <p:nvPr/>
        </p:nvCxnSpPr>
        <p:spPr bwMode="auto">
          <a:xfrm flipH="1">
            <a:off x="6588634" y="2346785"/>
            <a:ext cx="705773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DD740204-F01F-6F46-8181-5665D65ED493}"/>
              </a:ext>
            </a:extLst>
          </p:cNvPr>
          <p:cNvCxnSpPr>
            <a:cxnSpLocks/>
          </p:cNvCxnSpPr>
          <p:nvPr/>
        </p:nvCxnSpPr>
        <p:spPr bwMode="auto">
          <a:xfrm flipH="1">
            <a:off x="5882857" y="2346785"/>
            <a:ext cx="705777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11EF9F-25C3-D44A-A9E2-4D3ACFFD059E}"/>
              </a:ext>
            </a:extLst>
          </p:cNvPr>
          <p:cNvCxnSpPr>
            <a:cxnSpLocks/>
          </p:cNvCxnSpPr>
          <p:nvPr/>
        </p:nvCxnSpPr>
        <p:spPr bwMode="auto">
          <a:xfrm flipV="1">
            <a:off x="5177084" y="1615628"/>
            <a:ext cx="1" cy="71646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8FF532-2DF3-4247-B267-09FB6A4E52C0}"/>
              </a:ext>
            </a:extLst>
          </p:cNvPr>
          <p:cNvCxnSpPr/>
          <p:nvPr/>
        </p:nvCxnSpPr>
        <p:spPr bwMode="auto">
          <a:xfrm flipH="1">
            <a:off x="4959545" y="2346785"/>
            <a:ext cx="21754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B0B1E8AA-143C-3F44-856E-823C378CDF5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98998" y="1622973"/>
            <a:ext cx="1" cy="71646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D9A4A20-2059-694C-8A94-5AF5C687CE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000181" y="1615628"/>
            <a:ext cx="1" cy="71646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A1F1E80E-6630-9540-B712-E55E35878BDC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2856" y="1615628"/>
            <a:ext cx="1" cy="71646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1D581501-5403-ED44-B3BE-AA4A7A1A37A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77085" y="2346785"/>
            <a:ext cx="705771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F2D47A64-6A70-8F42-9372-4CB33C62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403228" y="1570852"/>
            <a:ext cx="1168771" cy="65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5BA0483-ED56-E149-B2F7-19AF3784B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28" y="2882643"/>
            <a:ext cx="1162462" cy="109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630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201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7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1013"/>
            <a:ext cx="7407275" cy="1462087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Network structures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Network’s tasks</a:t>
            </a:r>
          </a:p>
        </p:txBody>
      </p:sp>
      <p:sp>
        <p:nvSpPr>
          <p:cNvPr id="116019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351088"/>
          </a:xfrm>
        </p:spPr>
        <p:txBody>
          <a:bodyPr/>
          <a:lstStyle/>
          <a:p>
            <a:endParaRPr lang="en-US" dirty="0">
              <a:latin typeface="Comic Sans MS" pitchFamily="66" charset="0"/>
            </a:endParaRPr>
          </a:p>
          <a:p>
            <a:fld id="{FEF68755-BF31-2D4A-BF5A-E25D16668FB2}" type="datetime2">
              <a:rPr lang="en-US" smtClean="0">
                <a:latin typeface="Comic Sans MS" pitchFamily="66" charset="0"/>
              </a:rPr>
              <a:pPr/>
              <a:t>Monday, March 8, 2021</a:t>
            </a:fld>
            <a:endParaRPr lang="en-US" dirty="0"/>
          </a:p>
        </p:txBody>
      </p:sp>
      <p:sp>
        <p:nvSpPr>
          <p:cNvPr id="1160199" name="Line 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6" name="Text Box 4"/>
          <p:cNvSpPr txBox="1">
            <a:spLocks noChangeArrowheads="1"/>
          </p:cNvSpPr>
          <p:nvPr/>
        </p:nvSpPr>
        <p:spPr bwMode="auto">
          <a:xfrm>
            <a:off x="684213" y="188913"/>
            <a:ext cx="80016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IN2140: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Introduction to Operating Systems and Data Communication</a:t>
            </a:r>
          </a:p>
        </p:txBody>
      </p:sp>
      <p:sp>
        <p:nvSpPr>
          <p:cNvPr id="1160200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13738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4A42C22-1A79-0A4C-BA7E-1CDAC94D5369}"/>
              </a:ext>
            </a:extLst>
          </p:cNvPr>
          <p:cNvGrpSpPr/>
          <p:nvPr/>
        </p:nvGrpSpPr>
        <p:grpSpPr>
          <a:xfrm>
            <a:off x="-190339" y="811053"/>
            <a:ext cx="2769871" cy="1436459"/>
            <a:chOff x="-227410" y="811053"/>
            <a:chExt cx="2769871" cy="1436459"/>
          </a:xfrm>
        </p:grpSpPr>
        <p:sp>
          <p:nvSpPr>
            <p:cNvPr id="124" name="Trapezoid 123">
              <a:extLst>
                <a:ext uri="{FF2B5EF4-FFF2-40B4-BE49-F238E27FC236}">
                  <a16:creationId xmlns:a16="http://schemas.microsoft.com/office/drawing/2014/main" id="{81D8D47B-55A3-3740-A017-46D5B28446A0}"/>
                </a:ext>
              </a:extLst>
            </p:cNvPr>
            <p:cNvSpPr/>
            <p:nvPr/>
          </p:nvSpPr>
          <p:spPr bwMode="auto">
            <a:xfrm rot="5400000">
              <a:off x="1407378" y="1112429"/>
              <a:ext cx="1430127" cy="840039"/>
            </a:xfrm>
            <a:prstGeom prst="trapezoid">
              <a:avLst>
                <a:gd name="adj" fmla="val 72815"/>
              </a:avLst>
            </a:pr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23D7C74-73E5-2F40-A0E8-C9F853A8EC32}"/>
                </a:ext>
              </a:extLst>
            </p:cNvPr>
            <p:cNvGrpSpPr/>
            <p:nvPr/>
          </p:nvGrpSpPr>
          <p:grpSpPr>
            <a:xfrm>
              <a:off x="-227410" y="811053"/>
              <a:ext cx="1944216" cy="1395628"/>
              <a:chOff x="6845978" y="3500936"/>
              <a:chExt cx="1944216" cy="1395628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89F79738-4BB1-894C-AC63-52EA83D049DE}"/>
                  </a:ext>
                </a:extLst>
              </p:cNvPr>
              <p:cNvSpPr/>
              <p:nvPr/>
            </p:nvSpPr>
            <p:spPr bwMode="auto">
              <a:xfrm>
                <a:off x="6845978" y="3500936"/>
                <a:ext cx="1944216" cy="8683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309959E-7BF1-C645-A5EA-68AB10D06F31}"/>
                  </a:ext>
                </a:extLst>
              </p:cNvPr>
              <p:cNvSpPr/>
              <p:nvPr/>
            </p:nvSpPr>
            <p:spPr bwMode="auto">
              <a:xfrm>
                <a:off x="6845978" y="4369290"/>
                <a:ext cx="1944216" cy="527274"/>
              </a:xfrm>
              <a:prstGeom prst="rect">
                <a:avLst/>
              </a:prstGeom>
              <a:solidFill>
                <a:srgbClr val="76D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80DF6D1F-2F53-BA4D-A659-8D9FDF04C3B5}"/>
                  </a:ext>
                </a:extLst>
              </p:cNvPr>
              <p:cNvGrpSpPr/>
              <p:nvPr/>
            </p:nvGrpSpPr>
            <p:grpSpPr>
              <a:xfrm>
                <a:off x="6943285" y="3660000"/>
                <a:ext cx="1749602" cy="550227"/>
                <a:chOff x="6912320" y="3560876"/>
                <a:chExt cx="1749602" cy="550227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C4422219-97D7-8742-9C6F-1F26B59979FD}"/>
                    </a:ext>
                  </a:extLst>
                </p:cNvPr>
                <p:cNvSpPr/>
                <p:nvPr/>
              </p:nvSpPr>
              <p:spPr bwMode="auto">
                <a:xfrm>
                  <a:off x="6912320" y="35711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11F95E40-7472-8046-989B-A29F471B702C}"/>
                    </a:ext>
                  </a:extLst>
                </p:cNvPr>
                <p:cNvSpPr/>
                <p:nvPr/>
              </p:nvSpPr>
              <p:spPr bwMode="auto">
                <a:xfrm>
                  <a:off x="7518662" y="35694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1FCAABD4-F4C0-054A-BA50-7AC3A332B39A}"/>
                    </a:ext>
                  </a:extLst>
                </p:cNvPr>
                <p:cNvSpPr/>
                <p:nvPr/>
              </p:nvSpPr>
              <p:spPr bwMode="auto">
                <a:xfrm>
                  <a:off x="8121922" y="3560876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B85ECD8-EA83-3747-BC49-B4E5579D08B2}"/>
              </a:ext>
            </a:extLst>
          </p:cNvPr>
          <p:cNvSpPr txBox="1"/>
          <p:nvPr/>
        </p:nvSpPr>
        <p:spPr>
          <a:xfrm>
            <a:off x="10911016" y="-1383957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endParaRPr lang="en-US" dirty="0">
              <a:latin typeface="Eurostile"/>
              <a:cs typeface="Eurostile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555776" y="1196752"/>
            <a:ext cx="4752528" cy="2304256"/>
          </a:xfrm>
          <a:prstGeom prst="ellipse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203848" y="1412776"/>
            <a:ext cx="3528392" cy="1872208"/>
            <a:chOff x="3203848" y="1412776"/>
            <a:chExt cx="3528392" cy="1872208"/>
          </a:xfrm>
          <a:pattFill prst="ltDn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</p:grpSpPr>
        <p:sp>
          <p:nvSpPr>
            <p:cNvPr id="28" name="Oval 27"/>
            <p:cNvSpPr/>
            <p:nvPr/>
          </p:nvSpPr>
          <p:spPr bwMode="auto">
            <a:xfrm>
              <a:off x="3275856" y="1412776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203848" y="2420888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364088" y="1461160"/>
              <a:ext cx="1368152" cy="959728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644008" y="2196480"/>
              <a:ext cx="864096" cy="51244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652120" y="2484512"/>
              <a:ext cx="927720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</p:grpSp>
      <p:sp>
        <p:nvSpPr>
          <p:cNvPr id="6041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tasks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347864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79912" y="14847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39952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79912" y="191683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87824" y="220486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5856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24928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39952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07904" y="292494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16016" y="27809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6016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48064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48064" y="285293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084168" y="256490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075784" y="29801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15744" y="27641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788024" y="155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40152" y="215285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8104" y="179281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940152" y="157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372200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940152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6" name="Straight Connector 5"/>
          <p:cNvCxnSpPr>
            <a:stCxn id="3" idx="0"/>
            <a:endCxn id="8" idx="1"/>
          </p:cNvCxnSpPr>
          <p:nvPr/>
        </p:nvCxnSpPr>
        <p:spPr bwMode="auto">
          <a:xfrm flipV="1">
            <a:off x="3491880" y="1592796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3" idx="2"/>
            <a:endCxn id="10" idx="1"/>
          </p:cNvCxnSpPr>
          <p:nvPr/>
        </p:nvCxnSpPr>
        <p:spPr bwMode="auto">
          <a:xfrm>
            <a:off x="3491880" y="1916832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0" idx="3"/>
            <a:endCxn id="9" idx="2"/>
          </p:cNvCxnSpPr>
          <p:nvPr/>
        </p:nvCxnSpPr>
        <p:spPr bwMode="auto">
          <a:xfrm flipV="1">
            <a:off x="4067944" y="1916832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0"/>
            <a:endCxn id="8" idx="3"/>
          </p:cNvCxnSpPr>
          <p:nvPr/>
        </p:nvCxnSpPr>
        <p:spPr bwMode="auto">
          <a:xfrm flipH="1" flipV="1">
            <a:off x="4067944" y="1592796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0" idx="0"/>
            <a:endCxn id="8" idx="2"/>
          </p:cNvCxnSpPr>
          <p:nvPr/>
        </p:nvCxnSpPr>
        <p:spPr bwMode="auto">
          <a:xfrm flipV="1">
            <a:off x="3923928" y="1700808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1" idx="3"/>
            <a:endCxn id="10" idx="2"/>
          </p:cNvCxnSpPr>
          <p:nvPr/>
        </p:nvCxnSpPr>
        <p:spPr bwMode="auto">
          <a:xfrm flipV="1">
            <a:off x="3275856" y="2132856"/>
            <a:ext cx="648072" cy="180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11" idx="2"/>
            <a:endCxn id="12" idx="0"/>
          </p:cNvCxnSpPr>
          <p:nvPr/>
        </p:nvCxnSpPr>
        <p:spPr bwMode="auto">
          <a:xfrm>
            <a:off x="3131840" y="2420888"/>
            <a:ext cx="28803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2" idx="0"/>
            <a:endCxn id="13" idx="1"/>
          </p:cNvCxnSpPr>
          <p:nvPr/>
        </p:nvCxnSpPr>
        <p:spPr bwMode="auto">
          <a:xfrm flipV="1">
            <a:off x="3419872" y="2600908"/>
            <a:ext cx="360040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14" idx="0"/>
            <a:endCxn id="13" idx="3"/>
          </p:cNvCxnSpPr>
          <p:nvPr/>
        </p:nvCxnSpPr>
        <p:spPr bwMode="auto">
          <a:xfrm flipH="1" flipV="1">
            <a:off x="4067944" y="2600908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5" idx="0"/>
            <a:endCxn id="13" idx="2"/>
          </p:cNvCxnSpPr>
          <p:nvPr/>
        </p:nvCxnSpPr>
        <p:spPr bwMode="auto">
          <a:xfrm flipV="1">
            <a:off x="3851920" y="2708920"/>
            <a:ext cx="7200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6" idx="1"/>
            <a:endCxn id="14" idx="3"/>
          </p:cNvCxnSpPr>
          <p:nvPr/>
        </p:nvCxnSpPr>
        <p:spPr bwMode="auto">
          <a:xfrm flipH="1" flipV="1">
            <a:off x="4427984" y="2816932"/>
            <a:ext cx="288032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6" idx="0"/>
            <a:endCxn id="17" idx="2"/>
          </p:cNvCxnSpPr>
          <p:nvPr/>
        </p:nvCxnSpPr>
        <p:spPr bwMode="auto">
          <a:xfrm flipV="1">
            <a:off x="4860032" y="2556520"/>
            <a:ext cx="0" cy="224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8" idx="1"/>
            <a:endCxn id="17" idx="3"/>
          </p:cNvCxnSpPr>
          <p:nvPr/>
        </p:nvCxnSpPr>
        <p:spPr bwMode="auto">
          <a:xfrm flipH="1">
            <a:off x="5004048" y="244850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2"/>
            <a:endCxn id="19" idx="0"/>
          </p:cNvCxnSpPr>
          <p:nvPr/>
        </p:nvCxnSpPr>
        <p:spPr bwMode="auto">
          <a:xfrm>
            <a:off x="5292080" y="2556520"/>
            <a:ext cx="0" cy="296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19" idx="3"/>
            <a:endCxn id="22" idx="1"/>
          </p:cNvCxnSpPr>
          <p:nvPr/>
        </p:nvCxnSpPr>
        <p:spPr bwMode="auto">
          <a:xfrm flipV="1">
            <a:off x="5436096" y="2872172"/>
            <a:ext cx="279648" cy="88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22" idx="0"/>
            <a:endCxn id="20" idx="1"/>
          </p:cNvCxnSpPr>
          <p:nvPr/>
        </p:nvCxnSpPr>
        <p:spPr bwMode="auto">
          <a:xfrm flipV="1">
            <a:off x="5859760" y="2672916"/>
            <a:ext cx="224408" cy="91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1" idx="0"/>
            <a:endCxn id="20" idx="2"/>
          </p:cNvCxnSpPr>
          <p:nvPr/>
        </p:nvCxnSpPr>
        <p:spPr bwMode="auto">
          <a:xfrm flipV="1">
            <a:off x="6219800" y="2780928"/>
            <a:ext cx="8384" cy="19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1" idx="1"/>
            <a:endCxn id="22" idx="2"/>
          </p:cNvCxnSpPr>
          <p:nvPr/>
        </p:nvCxnSpPr>
        <p:spPr bwMode="auto">
          <a:xfrm flipH="1" flipV="1">
            <a:off x="5859760" y="2980184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3" idx="1"/>
            <a:endCxn id="9" idx="3"/>
          </p:cNvCxnSpPr>
          <p:nvPr/>
        </p:nvCxnSpPr>
        <p:spPr bwMode="auto">
          <a:xfrm flipH="1">
            <a:off x="4427984" y="1664804"/>
            <a:ext cx="36004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3" idx="3"/>
            <a:endCxn id="25" idx="1"/>
          </p:cNvCxnSpPr>
          <p:nvPr/>
        </p:nvCxnSpPr>
        <p:spPr bwMode="auto">
          <a:xfrm>
            <a:off x="5076056" y="1664804"/>
            <a:ext cx="432048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5" idx="3"/>
            <a:endCxn id="33" idx="1"/>
          </p:cNvCxnSpPr>
          <p:nvPr/>
        </p:nvCxnSpPr>
        <p:spPr bwMode="auto">
          <a:xfrm>
            <a:off x="5796136" y="1900828"/>
            <a:ext cx="144016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3" idx="2"/>
            <a:endCxn id="24" idx="0"/>
          </p:cNvCxnSpPr>
          <p:nvPr/>
        </p:nvCxnSpPr>
        <p:spPr bwMode="auto">
          <a:xfrm>
            <a:off x="6084168" y="2080848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26" idx="2"/>
            <a:endCxn id="33" idx="0"/>
          </p:cNvCxnSpPr>
          <p:nvPr/>
        </p:nvCxnSpPr>
        <p:spPr bwMode="auto">
          <a:xfrm>
            <a:off x="6084168" y="1792816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7" idx="1"/>
            <a:endCxn id="33" idx="3"/>
          </p:cNvCxnSpPr>
          <p:nvPr/>
        </p:nvCxnSpPr>
        <p:spPr bwMode="auto">
          <a:xfrm flipH="1">
            <a:off x="6228184" y="197283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 bwMode="auto">
          <a:xfrm>
            <a:off x="7308304" y="16288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6012160" y="9087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3779912" y="9807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555776" y="141277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483768" y="30689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347864" y="34290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5986434" y="35010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20" name="Straight Connector 119"/>
          <p:cNvCxnSpPr>
            <a:stCxn id="115" idx="3"/>
            <a:endCxn id="3" idx="1"/>
          </p:cNvCxnSpPr>
          <p:nvPr/>
        </p:nvCxnSpPr>
        <p:spPr bwMode="auto">
          <a:xfrm>
            <a:off x="2843808" y="1520788"/>
            <a:ext cx="50405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114" idx="2"/>
            <a:endCxn id="8" idx="0"/>
          </p:cNvCxnSpPr>
          <p:nvPr/>
        </p:nvCxnSpPr>
        <p:spPr bwMode="auto">
          <a:xfrm>
            <a:off x="3923928" y="1196752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stCxn id="113" idx="2"/>
            <a:endCxn id="26" idx="0"/>
          </p:cNvCxnSpPr>
          <p:nvPr/>
        </p:nvCxnSpPr>
        <p:spPr bwMode="auto">
          <a:xfrm flipH="1">
            <a:off x="6084168" y="1124744"/>
            <a:ext cx="72008" cy="45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112" idx="1"/>
            <a:endCxn id="27" idx="3"/>
          </p:cNvCxnSpPr>
          <p:nvPr/>
        </p:nvCxnSpPr>
        <p:spPr bwMode="auto">
          <a:xfrm flipH="1">
            <a:off x="6660232" y="1736812"/>
            <a:ext cx="648072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19" idx="0"/>
            <a:endCxn id="21" idx="2"/>
          </p:cNvCxnSpPr>
          <p:nvPr/>
        </p:nvCxnSpPr>
        <p:spPr bwMode="auto">
          <a:xfrm flipV="1">
            <a:off x="6130450" y="3196208"/>
            <a:ext cx="8935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8" idx="0"/>
            <a:endCxn id="15" idx="2"/>
          </p:cNvCxnSpPr>
          <p:nvPr/>
        </p:nvCxnSpPr>
        <p:spPr bwMode="auto">
          <a:xfrm flipV="1">
            <a:off x="3491880" y="3140968"/>
            <a:ext cx="36004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stCxn id="117" idx="3"/>
            <a:endCxn id="12" idx="1"/>
          </p:cNvCxnSpPr>
          <p:nvPr/>
        </p:nvCxnSpPr>
        <p:spPr bwMode="auto">
          <a:xfrm flipV="1">
            <a:off x="2771800" y="2816932"/>
            <a:ext cx="5040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E22E84E-58A0-C548-A67A-7FB1A01FAB04}"/>
              </a:ext>
            </a:extLst>
          </p:cNvPr>
          <p:cNvSpPr txBox="1"/>
          <p:nvPr/>
        </p:nvSpPr>
        <p:spPr>
          <a:xfrm>
            <a:off x="200975" y="5550505"/>
            <a:ext cx="307488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the way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from one IS to another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2157227-E998-114A-A145-57836D31B6DE}"/>
              </a:ext>
            </a:extLst>
          </p:cNvPr>
          <p:cNvSpPr/>
          <p:nvPr/>
        </p:nvSpPr>
        <p:spPr bwMode="auto">
          <a:xfrm>
            <a:off x="3154150" y="1782501"/>
            <a:ext cx="3049880" cy="1319514"/>
          </a:xfrm>
          <a:custGeom>
            <a:avLst/>
            <a:gdLst>
              <a:gd name="connsiteX0" fmla="*/ 364554 w 3049880"/>
              <a:gd name="connsiteY0" fmla="*/ 0 h 1319514"/>
              <a:gd name="connsiteX1" fmla="*/ 723369 w 3049880"/>
              <a:gd name="connsiteY1" fmla="*/ 254643 h 1319514"/>
              <a:gd name="connsiteX2" fmla="*/ 17313 w 3049880"/>
              <a:gd name="connsiteY2" fmla="*/ 509286 h 1319514"/>
              <a:gd name="connsiteX3" fmla="*/ 260382 w 3049880"/>
              <a:gd name="connsiteY3" fmla="*/ 1041722 h 1319514"/>
              <a:gd name="connsiteX4" fmla="*/ 746518 w 3049880"/>
              <a:gd name="connsiteY4" fmla="*/ 798653 h 1319514"/>
              <a:gd name="connsiteX5" fmla="*/ 1116908 w 3049880"/>
              <a:gd name="connsiteY5" fmla="*/ 1053296 h 1319514"/>
              <a:gd name="connsiteX6" fmla="*/ 1730366 w 3049880"/>
              <a:gd name="connsiteY6" fmla="*/ 1111170 h 1319514"/>
              <a:gd name="connsiteX7" fmla="*/ 1730366 w 3049880"/>
              <a:gd name="connsiteY7" fmla="*/ 659757 h 1319514"/>
              <a:gd name="connsiteX8" fmla="*/ 2100756 w 3049880"/>
              <a:gd name="connsiteY8" fmla="*/ 659757 h 1319514"/>
              <a:gd name="connsiteX9" fmla="*/ 2158630 w 3049880"/>
              <a:gd name="connsiteY9" fmla="*/ 1180618 h 1319514"/>
              <a:gd name="connsiteX10" fmla="*/ 2737364 w 3049880"/>
              <a:gd name="connsiteY10" fmla="*/ 1076446 h 1319514"/>
              <a:gd name="connsiteX11" fmla="*/ 3049880 w 3049880"/>
              <a:gd name="connsiteY11" fmla="*/ 1319514 h 131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49880" h="1319514">
                <a:moveTo>
                  <a:pt x="364554" y="0"/>
                </a:moveTo>
                <a:cubicBezTo>
                  <a:pt x="572898" y="84881"/>
                  <a:pt x="781243" y="169762"/>
                  <a:pt x="723369" y="254643"/>
                </a:cubicBezTo>
                <a:cubicBezTo>
                  <a:pt x="665496" y="339524"/>
                  <a:pt x="94477" y="378106"/>
                  <a:pt x="17313" y="509286"/>
                </a:cubicBezTo>
                <a:cubicBezTo>
                  <a:pt x="-59852" y="640466"/>
                  <a:pt x="138848" y="993494"/>
                  <a:pt x="260382" y="1041722"/>
                </a:cubicBezTo>
                <a:cubicBezTo>
                  <a:pt x="381916" y="1089950"/>
                  <a:pt x="603764" y="796724"/>
                  <a:pt x="746518" y="798653"/>
                </a:cubicBezTo>
                <a:cubicBezTo>
                  <a:pt x="889272" y="800582"/>
                  <a:pt x="952933" y="1001210"/>
                  <a:pt x="1116908" y="1053296"/>
                </a:cubicBezTo>
                <a:cubicBezTo>
                  <a:pt x="1280883" y="1105382"/>
                  <a:pt x="1628123" y="1176760"/>
                  <a:pt x="1730366" y="1111170"/>
                </a:cubicBezTo>
                <a:cubicBezTo>
                  <a:pt x="1832609" y="1045580"/>
                  <a:pt x="1668634" y="734993"/>
                  <a:pt x="1730366" y="659757"/>
                </a:cubicBezTo>
                <a:cubicBezTo>
                  <a:pt x="1792098" y="584522"/>
                  <a:pt x="2029379" y="572947"/>
                  <a:pt x="2100756" y="659757"/>
                </a:cubicBezTo>
                <a:cubicBezTo>
                  <a:pt x="2172133" y="746567"/>
                  <a:pt x="2052529" y="1111170"/>
                  <a:pt x="2158630" y="1180618"/>
                </a:cubicBezTo>
                <a:cubicBezTo>
                  <a:pt x="2264731" y="1250066"/>
                  <a:pt x="2588822" y="1053297"/>
                  <a:pt x="2737364" y="1076446"/>
                </a:cubicBezTo>
                <a:cubicBezTo>
                  <a:pt x="2885906" y="1099595"/>
                  <a:pt x="2967893" y="1209554"/>
                  <a:pt x="3049880" y="1319514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3D8DB1-DF43-A542-A10C-36FDE90B5D0B}"/>
              </a:ext>
            </a:extLst>
          </p:cNvPr>
          <p:cNvSpPr txBox="1"/>
          <p:nvPr/>
        </p:nvSpPr>
        <p:spPr>
          <a:xfrm>
            <a:off x="200975" y="4544135"/>
            <a:ext cx="2097049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which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ES to contact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E8DFBE80-BD6A-D547-9D14-591515287B4E}"/>
              </a:ext>
            </a:extLst>
          </p:cNvPr>
          <p:cNvSpPr/>
          <p:nvPr/>
        </p:nvSpPr>
        <p:spPr bwMode="auto">
          <a:xfrm>
            <a:off x="2718486" y="1532238"/>
            <a:ext cx="3398109" cy="2038865"/>
          </a:xfrm>
          <a:custGeom>
            <a:avLst/>
            <a:gdLst>
              <a:gd name="connsiteX0" fmla="*/ 0 w 3398109"/>
              <a:gd name="connsiteY0" fmla="*/ 0 h 2038865"/>
              <a:gd name="connsiteX1" fmla="*/ 803190 w 3398109"/>
              <a:gd name="connsiteY1" fmla="*/ 308919 h 2038865"/>
              <a:gd name="connsiteX2" fmla="*/ 679622 w 3398109"/>
              <a:gd name="connsiteY2" fmla="*/ 1248032 h 2038865"/>
              <a:gd name="connsiteX3" fmla="*/ 1532238 w 3398109"/>
              <a:gd name="connsiteY3" fmla="*/ 1272746 h 2038865"/>
              <a:gd name="connsiteX4" fmla="*/ 2150076 w 3398109"/>
              <a:gd name="connsiteY4" fmla="*/ 939113 h 2038865"/>
              <a:gd name="connsiteX5" fmla="*/ 3126260 w 3398109"/>
              <a:gd name="connsiteY5" fmla="*/ 1334530 h 2038865"/>
              <a:gd name="connsiteX6" fmla="*/ 3398109 w 3398109"/>
              <a:gd name="connsiteY6" fmla="*/ 2038865 h 20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8109" h="2038865">
                <a:moveTo>
                  <a:pt x="0" y="0"/>
                </a:moveTo>
                <a:cubicBezTo>
                  <a:pt x="344960" y="50457"/>
                  <a:pt x="689920" y="100914"/>
                  <a:pt x="803190" y="308919"/>
                </a:cubicBezTo>
                <a:cubicBezTo>
                  <a:pt x="916460" y="516924"/>
                  <a:pt x="558114" y="1087394"/>
                  <a:pt x="679622" y="1248032"/>
                </a:cubicBezTo>
                <a:cubicBezTo>
                  <a:pt x="801130" y="1408670"/>
                  <a:pt x="1287162" y="1324233"/>
                  <a:pt x="1532238" y="1272746"/>
                </a:cubicBezTo>
                <a:cubicBezTo>
                  <a:pt x="1777314" y="1221259"/>
                  <a:pt x="1884406" y="928816"/>
                  <a:pt x="2150076" y="939113"/>
                </a:cubicBezTo>
                <a:cubicBezTo>
                  <a:pt x="2415746" y="949410"/>
                  <a:pt x="2918255" y="1151238"/>
                  <a:pt x="3126260" y="1334530"/>
                </a:cubicBezTo>
                <a:cubicBezTo>
                  <a:pt x="3334265" y="1517822"/>
                  <a:pt x="3366187" y="1778343"/>
                  <a:pt x="3398109" y="2038865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C7E7B1B-F701-8F4F-BBC5-C3AA834C4C3F}"/>
              </a:ext>
            </a:extLst>
          </p:cNvPr>
          <p:cNvSpPr txBox="1"/>
          <p:nvPr/>
        </p:nvSpPr>
        <p:spPr>
          <a:xfrm>
            <a:off x="200975" y="3168961"/>
            <a:ext cx="287771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which process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to contact on that 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3AB4BB-9E2F-0145-9A6E-B81367609662}"/>
              </a:ext>
            </a:extLst>
          </p:cNvPr>
          <p:cNvGrpSpPr/>
          <p:nvPr/>
        </p:nvGrpSpPr>
        <p:grpSpPr>
          <a:xfrm>
            <a:off x="6280974" y="2893955"/>
            <a:ext cx="2771898" cy="1430127"/>
            <a:chOff x="6280974" y="2893955"/>
            <a:chExt cx="2771898" cy="1430127"/>
          </a:xfrm>
        </p:grpSpPr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19C73C5B-6963-6A49-8449-4B09EAEE0A2A}"/>
                </a:ext>
              </a:extLst>
            </p:cNvPr>
            <p:cNvSpPr/>
            <p:nvPr/>
          </p:nvSpPr>
          <p:spPr bwMode="auto">
            <a:xfrm rot="16200000">
              <a:off x="5985930" y="3188999"/>
              <a:ext cx="1430127" cy="840039"/>
            </a:xfrm>
            <a:prstGeom prst="trapezoid">
              <a:avLst>
                <a:gd name="adj" fmla="val 72815"/>
              </a:avLst>
            </a:pr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7FFF430-3B01-2A46-B6A4-B3C9056E8462}"/>
                </a:ext>
              </a:extLst>
            </p:cNvPr>
            <p:cNvGrpSpPr/>
            <p:nvPr/>
          </p:nvGrpSpPr>
          <p:grpSpPr>
            <a:xfrm>
              <a:off x="7108656" y="2911206"/>
              <a:ext cx="1944216" cy="1395628"/>
              <a:chOff x="6845978" y="3500936"/>
              <a:chExt cx="1944216" cy="1395628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678B182-DDFA-284F-8C96-1171007D52B7}"/>
                  </a:ext>
                </a:extLst>
              </p:cNvPr>
              <p:cNvSpPr/>
              <p:nvPr/>
            </p:nvSpPr>
            <p:spPr bwMode="auto">
              <a:xfrm>
                <a:off x="6845978" y="3500936"/>
                <a:ext cx="1944216" cy="8683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D52A439-31D4-FD43-82C2-7E67612D922D}"/>
                  </a:ext>
                </a:extLst>
              </p:cNvPr>
              <p:cNvSpPr/>
              <p:nvPr/>
            </p:nvSpPr>
            <p:spPr bwMode="auto">
              <a:xfrm>
                <a:off x="6845978" y="4369290"/>
                <a:ext cx="1944216" cy="527274"/>
              </a:xfrm>
              <a:prstGeom prst="rect">
                <a:avLst/>
              </a:prstGeom>
              <a:solidFill>
                <a:srgbClr val="76D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8D81C4C-E048-924E-94A9-826679F731CA}"/>
                  </a:ext>
                </a:extLst>
              </p:cNvPr>
              <p:cNvGrpSpPr/>
              <p:nvPr/>
            </p:nvGrpSpPr>
            <p:grpSpPr>
              <a:xfrm>
                <a:off x="6943285" y="3660000"/>
                <a:ext cx="1749602" cy="550227"/>
                <a:chOff x="6912320" y="3560876"/>
                <a:chExt cx="1749602" cy="550227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131DB2D6-6A0A-C44B-B93F-2C631D6963DA}"/>
                    </a:ext>
                  </a:extLst>
                </p:cNvPr>
                <p:cNvSpPr/>
                <p:nvPr/>
              </p:nvSpPr>
              <p:spPr bwMode="auto">
                <a:xfrm>
                  <a:off x="6912320" y="35711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01BB3D1C-0DD6-1E48-9365-77FA03C8615A}"/>
                    </a:ext>
                  </a:extLst>
                </p:cNvPr>
                <p:cNvSpPr/>
                <p:nvPr/>
              </p:nvSpPr>
              <p:spPr bwMode="auto">
                <a:xfrm>
                  <a:off x="7518662" y="35694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77EB6EB-BF70-FF4F-89E4-8729192AA5FF}"/>
                    </a:ext>
                  </a:extLst>
                </p:cNvPr>
                <p:cNvSpPr/>
                <p:nvPr/>
              </p:nvSpPr>
              <p:spPr bwMode="auto">
                <a:xfrm>
                  <a:off x="8121922" y="3560876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</p:grpSp>
        </p:grp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A3F1B7B4-6994-AC45-9578-17089CBCC75A}"/>
              </a:ext>
            </a:extLst>
          </p:cNvPr>
          <p:cNvSpPr/>
          <p:nvPr/>
        </p:nvSpPr>
        <p:spPr bwMode="auto">
          <a:xfrm>
            <a:off x="6128951" y="3422822"/>
            <a:ext cx="1476603" cy="906537"/>
          </a:xfrm>
          <a:custGeom>
            <a:avLst/>
            <a:gdLst>
              <a:gd name="connsiteX0" fmla="*/ 0 w 1476603"/>
              <a:gd name="connsiteY0" fmla="*/ 197708 h 906537"/>
              <a:gd name="connsiteX1" fmla="*/ 481914 w 1476603"/>
              <a:gd name="connsiteY1" fmla="*/ 877329 h 906537"/>
              <a:gd name="connsiteX2" fmla="*/ 1396314 w 1476603"/>
              <a:gd name="connsiteY2" fmla="*/ 704335 h 906537"/>
              <a:gd name="connsiteX3" fmla="*/ 1371600 w 1476603"/>
              <a:gd name="connsiteY3" fmla="*/ 0 h 90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603" h="906537">
                <a:moveTo>
                  <a:pt x="0" y="197708"/>
                </a:moveTo>
                <a:cubicBezTo>
                  <a:pt x="124597" y="495299"/>
                  <a:pt x="249195" y="792891"/>
                  <a:pt x="481914" y="877329"/>
                </a:cubicBezTo>
                <a:cubicBezTo>
                  <a:pt x="714633" y="961767"/>
                  <a:pt x="1248033" y="850557"/>
                  <a:pt x="1396314" y="704335"/>
                </a:cubicBezTo>
                <a:cubicBezTo>
                  <a:pt x="1544595" y="558114"/>
                  <a:pt x="1458097" y="279057"/>
                  <a:pt x="1371600" y="0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6569E1A-1A48-2A42-BEA2-270BACFA6CD2}"/>
              </a:ext>
            </a:extLst>
          </p:cNvPr>
          <p:cNvSpPr/>
          <p:nvPr/>
        </p:nvSpPr>
        <p:spPr bwMode="auto">
          <a:xfrm>
            <a:off x="1384244" y="1337402"/>
            <a:ext cx="6152781" cy="2746187"/>
          </a:xfrm>
          <a:custGeom>
            <a:avLst/>
            <a:gdLst>
              <a:gd name="connsiteX0" fmla="*/ 4794422 w 4855609"/>
              <a:gd name="connsiteY0" fmla="*/ 1853514 h 2576066"/>
              <a:gd name="connsiteX1" fmla="*/ 4707925 w 4855609"/>
              <a:gd name="connsiteY1" fmla="*/ 2570206 h 2576066"/>
              <a:gd name="connsiteX2" fmla="*/ 3509319 w 4855609"/>
              <a:gd name="connsiteY2" fmla="*/ 2150076 h 2576066"/>
              <a:gd name="connsiteX3" fmla="*/ 3175687 w 4855609"/>
              <a:gd name="connsiteY3" fmla="*/ 1396314 h 2576066"/>
              <a:gd name="connsiteX4" fmla="*/ 2607276 w 4855609"/>
              <a:gd name="connsiteY4" fmla="*/ 1445741 h 2576066"/>
              <a:gd name="connsiteX5" fmla="*/ 2582562 w 4855609"/>
              <a:gd name="connsiteY5" fmla="*/ 976184 h 2576066"/>
              <a:gd name="connsiteX6" fmla="*/ 2211860 w 4855609"/>
              <a:gd name="connsiteY6" fmla="*/ 951471 h 2576066"/>
              <a:gd name="connsiteX7" fmla="*/ 2199503 w 4855609"/>
              <a:gd name="connsiteY7" fmla="*/ 1359244 h 2576066"/>
              <a:gd name="connsiteX8" fmla="*/ 1581665 w 4855609"/>
              <a:gd name="connsiteY8" fmla="*/ 1309817 h 2576066"/>
              <a:gd name="connsiteX9" fmla="*/ 1322173 w 4855609"/>
              <a:gd name="connsiteY9" fmla="*/ 1112108 h 2576066"/>
              <a:gd name="connsiteX10" fmla="*/ 766119 w 4855609"/>
              <a:gd name="connsiteY10" fmla="*/ 1260390 h 2576066"/>
              <a:gd name="connsiteX11" fmla="*/ 457200 w 4855609"/>
              <a:gd name="connsiteY11" fmla="*/ 803190 h 2576066"/>
              <a:gd name="connsiteX12" fmla="*/ 1223319 w 4855609"/>
              <a:gd name="connsiteY12" fmla="*/ 568411 h 2576066"/>
              <a:gd name="connsiteX13" fmla="*/ 864973 w 4855609"/>
              <a:gd name="connsiteY13" fmla="*/ 321276 h 2576066"/>
              <a:gd name="connsiteX14" fmla="*/ 0 w 4855609"/>
              <a:gd name="connsiteY14" fmla="*/ 0 h 2576066"/>
              <a:gd name="connsiteX0" fmla="*/ 6091594 w 6152781"/>
              <a:gd name="connsiteY0" fmla="*/ 2023635 h 2746187"/>
              <a:gd name="connsiteX1" fmla="*/ 6005097 w 6152781"/>
              <a:gd name="connsiteY1" fmla="*/ 2740327 h 2746187"/>
              <a:gd name="connsiteX2" fmla="*/ 4806491 w 6152781"/>
              <a:gd name="connsiteY2" fmla="*/ 2320197 h 2746187"/>
              <a:gd name="connsiteX3" fmla="*/ 4472859 w 6152781"/>
              <a:gd name="connsiteY3" fmla="*/ 1566435 h 2746187"/>
              <a:gd name="connsiteX4" fmla="*/ 3904448 w 6152781"/>
              <a:gd name="connsiteY4" fmla="*/ 1615862 h 2746187"/>
              <a:gd name="connsiteX5" fmla="*/ 3879734 w 6152781"/>
              <a:gd name="connsiteY5" fmla="*/ 1146305 h 2746187"/>
              <a:gd name="connsiteX6" fmla="*/ 3509032 w 6152781"/>
              <a:gd name="connsiteY6" fmla="*/ 1121592 h 2746187"/>
              <a:gd name="connsiteX7" fmla="*/ 3496675 w 6152781"/>
              <a:gd name="connsiteY7" fmla="*/ 1529365 h 2746187"/>
              <a:gd name="connsiteX8" fmla="*/ 2878837 w 6152781"/>
              <a:gd name="connsiteY8" fmla="*/ 1479938 h 2746187"/>
              <a:gd name="connsiteX9" fmla="*/ 2619345 w 6152781"/>
              <a:gd name="connsiteY9" fmla="*/ 1282229 h 2746187"/>
              <a:gd name="connsiteX10" fmla="*/ 2063291 w 6152781"/>
              <a:gd name="connsiteY10" fmla="*/ 1430511 h 2746187"/>
              <a:gd name="connsiteX11" fmla="*/ 1754372 w 6152781"/>
              <a:gd name="connsiteY11" fmla="*/ 973311 h 2746187"/>
              <a:gd name="connsiteX12" fmla="*/ 2520491 w 6152781"/>
              <a:gd name="connsiteY12" fmla="*/ 738532 h 2746187"/>
              <a:gd name="connsiteX13" fmla="*/ 2162145 w 6152781"/>
              <a:gd name="connsiteY13" fmla="*/ 491397 h 2746187"/>
              <a:gd name="connsiteX14" fmla="*/ 0 w 6152781"/>
              <a:gd name="connsiteY14" fmla="*/ 0 h 2746187"/>
              <a:gd name="connsiteX0" fmla="*/ 6091594 w 6152781"/>
              <a:gd name="connsiteY0" fmla="*/ 2023635 h 2746187"/>
              <a:gd name="connsiteX1" fmla="*/ 6005097 w 6152781"/>
              <a:gd name="connsiteY1" fmla="*/ 2740327 h 2746187"/>
              <a:gd name="connsiteX2" fmla="*/ 4806491 w 6152781"/>
              <a:gd name="connsiteY2" fmla="*/ 2320197 h 2746187"/>
              <a:gd name="connsiteX3" fmla="*/ 4472859 w 6152781"/>
              <a:gd name="connsiteY3" fmla="*/ 1566435 h 2746187"/>
              <a:gd name="connsiteX4" fmla="*/ 3904448 w 6152781"/>
              <a:gd name="connsiteY4" fmla="*/ 1615862 h 2746187"/>
              <a:gd name="connsiteX5" fmla="*/ 3879734 w 6152781"/>
              <a:gd name="connsiteY5" fmla="*/ 1146305 h 2746187"/>
              <a:gd name="connsiteX6" fmla="*/ 3509032 w 6152781"/>
              <a:gd name="connsiteY6" fmla="*/ 1121592 h 2746187"/>
              <a:gd name="connsiteX7" fmla="*/ 3496675 w 6152781"/>
              <a:gd name="connsiteY7" fmla="*/ 1529365 h 2746187"/>
              <a:gd name="connsiteX8" fmla="*/ 2878837 w 6152781"/>
              <a:gd name="connsiteY8" fmla="*/ 1479938 h 2746187"/>
              <a:gd name="connsiteX9" fmla="*/ 2619345 w 6152781"/>
              <a:gd name="connsiteY9" fmla="*/ 1282229 h 2746187"/>
              <a:gd name="connsiteX10" fmla="*/ 2063291 w 6152781"/>
              <a:gd name="connsiteY10" fmla="*/ 1430511 h 2746187"/>
              <a:gd name="connsiteX11" fmla="*/ 1754372 w 6152781"/>
              <a:gd name="connsiteY11" fmla="*/ 973311 h 2746187"/>
              <a:gd name="connsiteX12" fmla="*/ 2520491 w 6152781"/>
              <a:gd name="connsiteY12" fmla="*/ 738532 h 2746187"/>
              <a:gd name="connsiteX13" fmla="*/ 2162145 w 6152781"/>
              <a:gd name="connsiteY13" fmla="*/ 491397 h 2746187"/>
              <a:gd name="connsiteX14" fmla="*/ 529616 w 6152781"/>
              <a:gd name="connsiteY14" fmla="*/ 119258 h 2746187"/>
              <a:gd name="connsiteX15" fmla="*/ 0 w 6152781"/>
              <a:gd name="connsiteY15" fmla="*/ 0 h 2746187"/>
              <a:gd name="connsiteX0" fmla="*/ 6091594 w 6152781"/>
              <a:gd name="connsiteY0" fmla="*/ 2023635 h 2746187"/>
              <a:gd name="connsiteX1" fmla="*/ 6005097 w 6152781"/>
              <a:gd name="connsiteY1" fmla="*/ 2740327 h 2746187"/>
              <a:gd name="connsiteX2" fmla="*/ 4806491 w 6152781"/>
              <a:gd name="connsiteY2" fmla="*/ 2320197 h 2746187"/>
              <a:gd name="connsiteX3" fmla="*/ 4472859 w 6152781"/>
              <a:gd name="connsiteY3" fmla="*/ 1566435 h 2746187"/>
              <a:gd name="connsiteX4" fmla="*/ 3904448 w 6152781"/>
              <a:gd name="connsiteY4" fmla="*/ 1615862 h 2746187"/>
              <a:gd name="connsiteX5" fmla="*/ 3879734 w 6152781"/>
              <a:gd name="connsiteY5" fmla="*/ 1146305 h 2746187"/>
              <a:gd name="connsiteX6" fmla="*/ 3509032 w 6152781"/>
              <a:gd name="connsiteY6" fmla="*/ 1121592 h 2746187"/>
              <a:gd name="connsiteX7" fmla="*/ 3496675 w 6152781"/>
              <a:gd name="connsiteY7" fmla="*/ 1529365 h 2746187"/>
              <a:gd name="connsiteX8" fmla="*/ 2878837 w 6152781"/>
              <a:gd name="connsiteY8" fmla="*/ 1479938 h 2746187"/>
              <a:gd name="connsiteX9" fmla="*/ 2619345 w 6152781"/>
              <a:gd name="connsiteY9" fmla="*/ 1282229 h 2746187"/>
              <a:gd name="connsiteX10" fmla="*/ 2063291 w 6152781"/>
              <a:gd name="connsiteY10" fmla="*/ 1430511 h 2746187"/>
              <a:gd name="connsiteX11" fmla="*/ 1754372 w 6152781"/>
              <a:gd name="connsiteY11" fmla="*/ 973311 h 2746187"/>
              <a:gd name="connsiteX12" fmla="*/ 2520491 w 6152781"/>
              <a:gd name="connsiteY12" fmla="*/ 738532 h 2746187"/>
              <a:gd name="connsiteX13" fmla="*/ 2162145 w 6152781"/>
              <a:gd name="connsiteY13" fmla="*/ 491397 h 2746187"/>
              <a:gd name="connsiteX14" fmla="*/ 61783 w 6152781"/>
              <a:gd name="connsiteY14" fmla="*/ 618988 h 2746187"/>
              <a:gd name="connsiteX15" fmla="*/ 0 w 6152781"/>
              <a:gd name="connsiteY15" fmla="*/ 0 h 274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52781" h="2746187">
                <a:moveTo>
                  <a:pt x="6091594" y="2023635"/>
                </a:moveTo>
                <a:cubicBezTo>
                  <a:pt x="6155437" y="2357267"/>
                  <a:pt x="6219281" y="2690900"/>
                  <a:pt x="6005097" y="2740327"/>
                </a:cubicBezTo>
                <a:cubicBezTo>
                  <a:pt x="5790913" y="2789754"/>
                  <a:pt x="5061864" y="2515846"/>
                  <a:pt x="4806491" y="2320197"/>
                </a:cubicBezTo>
                <a:cubicBezTo>
                  <a:pt x="4551118" y="2124548"/>
                  <a:pt x="4623199" y="1683824"/>
                  <a:pt x="4472859" y="1566435"/>
                </a:cubicBezTo>
                <a:cubicBezTo>
                  <a:pt x="4322519" y="1449046"/>
                  <a:pt x="4003302" y="1685884"/>
                  <a:pt x="3904448" y="1615862"/>
                </a:cubicBezTo>
                <a:cubicBezTo>
                  <a:pt x="3805594" y="1545840"/>
                  <a:pt x="3945637" y="1228683"/>
                  <a:pt x="3879734" y="1146305"/>
                </a:cubicBezTo>
                <a:cubicBezTo>
                  <a:pt x="3813831" y="1063927"/>
                  <a:pt x="3572875" y="1057749"/>
                  <a:pt x="3509032" y="1121592"/>
                </a:cubicBezTo>
                <a:cubicBezTo>
                  <a:pt x="3445189" y="1185435"/>
                  <a:pt x="3601708" y="1469641"/>
                  <a:pt x="3496675" y="1529365"/>
                </a:cubicBezTo>
                <a:cubicBezTo>
                  <a:pt x="3391642" y="1589089"/>
                  <a:pt x="3025059" y="1521127"/>
                  <a:pt x="2878837" y="1479938"/>
                </a:cubicBezTo>
                <a:cubicBezTo>
                  <a:pt x="2732615" y="1438749"/>
                  <a:pt x="2755269" y="1290467"/>
                  <a:pt x="2619345" y="1282229"/>
                </a:cubicBezTo>
                <a:cubicBezTo>
                  <a:pt x="2483421" y="1273991"/>
                  <a:pt x="2207453" y="1481997"/>
                  <a:pt x="2063291" y="1430511"/>
                </a:cubicBezTo>
                <a:cubicBezTo>
                  <a:pt x="1919129" y="1379025"/>
                  <a:pt x="1678172" y="1088641"/>
                  <a:pt x="1754372" y="973311"/>
                </a:cubicBezTo>
                <a:cubicBezTo>
                  <a:pt x="1830572" y="857981"/>
                  <a:pt x="2452529" y="818851"/>
                  <a:pt x="2520491" y="738532"/>
                </a:cubicBezTo>
                <a:cubicBezTo>
                  <a:pt x="2588453" y="658213"/>
                  <a:pt x="2571930" y="511321"/>
                  <a:pt x="2162145" y="491397"/>
                </a:cubicBezTo>
                <a:cubicBezTo>
                  <a:pt x="1752360" y="471473"/>
                  <a:pt x="422141" y="700888"/>
                  <a:pt x="61783" y="618988"/>
                </a:cubicBez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68AF2F3-0712-1E49-B7D5-F8ABAD66E1F0}"/>
              </a:ext>
            </a:extLst>
          </p:cNvPr>
          <p:cNvSpPr txBox="1"/>
          <p:nvPr/>
        </p:nvSpPr>
        <p:spPr>
          <a:xfrm>
            <a:off x="200658" y="2161949"/>
            <a:ext cx="2746265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how to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find the reverse way</a:t>
            </a:r>
          </a:p>
        </p:txBody>
      </p:sp>
    </p:spTree>
    <p:extLst>
      <p:ext uri="{BB962C8B-B14F-4D97-AF65-F5344CB8AC3E}">
        <p14:creationId xmlns:p14="http://schemas.microsoft.com/office/powerpoint/2010/main" val="1436553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" grpId="0" animBg="1"/>
      <p:bldP spid="7" grpId="1" animBg="1"/>
      <p:bldP spid="98" grpId="0" animBg="1"/>
      <p:bldP spid="41" grpId="0" animBg="1"/>
      <p:bldP spid="41" grpId="1" animBg="1"/>
      <p:bldP spid="100" grpId="0" animBg="1"/>
      <p:bldP spid="51" grpId="0" animBg="1"/>
      <p:bldP spid="51" grpId="1" animBg="1"/>
      <p:bldP spid="53" grpId="0" animBg="1"/>
      <p:bldP spid="1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89D4A5-3920-7D4B-AD3E-3103D83CE15A}"/>
              </a:ext>
            </a:extLst>
          </p:cNvPr>
          <p:cNvGrpSpPr/>
          <p:nvPr/>
        </p:nvGrpSpPr>
        <p:grpSpPr>
          <a:xfrm>
            <a:off x="-190339" y="811053"/>
            <a:ext cx="2769871" cy="1436459"/>
            <a:chOff x="-227410" y="811053"/>
            <a:chExt cx="2769871" cy="1436459"/>
          </a:xfrm>
        </p:grpSpPr>
        <p:sp>
          <p:nvSpPr>
            <p:cNvPr id="94" name="Trapezoid 93">
              <a:extLst>
                <a:ext uri="{FF2B5EF4-FFF2-40B4-BE49-F238E27FC236}">
                  <a16:creationId xmlns:a16="http://schemas.microsoft.com/office/drawing/2014/main" id="{43C92B04-6E0D-D840-BF74-1BFF965BED3F}"/>
                </a:ext>
              </a:extLst>
            </p:cNvPr>
            <p:cNvSpPr/>
            <p:nvPr/>
          </p:nvSpPr>
          <p:spPr bwMode="auto">
            <a:xfrm rot="5400000">
              <a:off x="1407378" y="1112429"/>
              <a:ext cx="1430127" cy="840039"/>
            </a:xfrm>
            <a:prstGeom prst="trapezoid">
              <a:avLst>
                <a:gd name="adj" fmla="val 72815"/>
              </a:avLst>
            </a:pr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6E96D09-B434-174E-9C47-FA1BD20723D5}"/>
                </a:ext>
              </a:extLst>
            </p:cNvPr>
            <p:cNvGrpSpPr/>
            <p:nvPr/>
          </p:nvGrpSpPr>
          <p:grpSpPr>
            <a:xfrm>
              <a:off x="-227410" y="811053"/>
              <a:ext cx="1944216" cy="1395628"/>
              <a:chOff x="6845978" y="3500936"/>
              <a:chExt cx="1944216" cy="1395628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785ACCF-851D-5D4C-BC40-81D2EA4DDF38}"/>
                  </a:ext>
                </a:extLst>
              </p:cNvPr>
              <p:cNvSpPr/>
              <p:nvPr/>
            </p:nvSpPr>
            <p:spPr bwMode="auto">
              <a:xfrm>
                <a:off x="6845978" y="3500936"/>
                <a:ext cx="1944216" cy="8683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689B2D66-E60C-1945-9E21-A074105954AC}"/>
                  </a:ext>
                </a:extLst>
              </p:cNvPr>
              <p:cNvSpPr/>
              <p:nvPr/>
            </p:nvSpPr>
            <p:spPr bwMode="auto">
              <a:xfrm>
                <a:off x="6845978" y="4369290"/>
                <a:ext cx="1944216" cy="527274"/>
              </a:xfrm>
              <a:prstGeom prst="rect">
                <a:avLst/>
              </a:prstGeom>
              <a:solidFill>
                <a:srgbClr val="76D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B13B7B5-8820-644B-8408-A889F4EE4497}"/>
                  </a:ext>
                </a:extLst>
              </p:cNvPr>
              <p:cNvGrpSpPr/>
              <p:nvPr/>
            </p:nvGrpSpPr>
            <p:grpSpPr>
              <a:xfrm>
                <a:off x="6943285" y="3660000"/>
                <a:ext cx="1749602" cy="550227"/>
                <a:chOff x="6912320" y="3560876"/>
                <a:chExt cx="1749602" cy="550227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6B9B1F06-C77C-4745-97DD-17F30ADBC8B0}"/>
                    </a:ext>
                  </a:extLst>
                </p:cNvPr>
                <p:cNvSpPr/>
                <p:nvPr/>
              </p:nvSpPr>
              <p:spPr bwMode="auto">
                <a:xfrm>
                  <a:off x="6912320" y="35711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92585EC-3041-A349-A87B-AD95684A8400}"/>
                    </a:ext>
                  </a:extLst>
                </p:cNvPr>
                <p:cNvSpPr/>
                <p:nvPr/>
              </p:nvSpPr>
              <p:spPr bwMode="auto">
                <a:xfrm>
                  <a:off x="7518662" y="35694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091D9760-6938-B14A-AF5A-18FB54850C41}"/>
                    </a:ext>
                  </a:extLst>
                </p:cNvPr>
                <p:cNvSpPr/>
                <p:nvPr/>
              </p:nvSpPr>
              <p:spPr bwMode="auto">
                <a:xfrm>
                  <a:off x="8121922" y="3560876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B85ECD8-EA83-3747-BC49-B4E5579D08B2}"/>
              </a:ext>
            </a:extLst>
          </p:cNvPr>
          <p:cNvSpPr txBox="1"/>
          <p:nvPr/>
        </p:nvSpPr>
        <p:spPr>
          <a:xfrm>
            <a:off x="10911016" y="-1383957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endParaRPr lang="en-US" dirty="0">
              <a:latin typeface="Eurostile"/>
              <a:cs typeface="Eurostile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555776" y="1196752"/>
            <a:ext cx="4752528" cy="2304256"/>
          </a:xfrm>
          <a:prstGeom prst="ellipse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203848" y="1412776"/>
            <a:ext cx="3528392" cy="1872208"/>
            <a:chOff x="3203848" y="1412776"/>
            <a:chExt cx="3528392" cy="1872208"/>
          </a:xfrm>
          <a:pattFill prst="ltDn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</p:grpSpPr>
        <p:sp>
          <p:nvSpPr>
            <p:cNvPr id="28" name="Oval 27"/>
            <p:cNvSpPr/>
            <p:nvPr/>
          </p:nvSpPr>
          <p:spPr bwMode="auto">
            <a:xfrm>
              <a:off x="3275856" y="1412776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203848" y="2420888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364088" y="1461160"/>
              <a:ext cx="1368152" cy="959728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644008" y="2196480"/>
              <a:ext cx="864096" cy="51244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652120" y="2484512"/>
              <a:ext cx="927720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</p:grpSp>
      <p:sp>
        <p:nvSpPr>
          <p:cNvPr id="6041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tasks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347864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79912" y="14847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39952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79912" y="191683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87824" y="220486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5856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24928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39952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07904" y="292494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16016" y="27809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6016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48064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48064" y="285293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084168" y="256490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075784" y="29801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15744" y="27641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788024" y="155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40152" y="215285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8104" y="179281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940152" y="157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372200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940152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6" name="Straight Connector 5"/>
          <p:cNvCxnSpPr>
            <a:stCxn id="3" idx="0"/>
            <a:endCxn id="8" idx="1"/>
          </p:cNvCxnSpPr>
          <p:nvPr/>
        </p:nvCxnSpPr>
        <p:spPr bwMode="auto">
          <a:xfrm flipV="1">
            <a:off x="3491880" y="1592796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3" idx="2"/>
            <a:endCxn id="10" idx="1"/>
          </p:cNvCxnSpPr>
          <p:nvPr/>
        </p:nvCxnSpPr>
        <p:spPr bwMode="auto">
          <a:xfrm>
            <a:off x="3491880" y="1916832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0" idx="3"/>
            <a:endCxn id="9" idx="2"/>
          </p:cNvCxnSpPr>
          <p:nvPr/>
        </p:nvCxnSpPr>
        <p:spPr bwMode="auto">
          <a:xfrm flipV="1">
            <a:off x="4067944" y="1916832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0"/>
            <a:endCxn id="8" idx="3"/>
          </p:cNvCxnSpPr>
          <p:nvPr/>
        </p:nvCxnSpPr>
        <p:spPr bwMode="auto">
          <a:xfrm flipH="1" flipV="1">
            <a:off x="4067944" y="1592796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0" idx="0"/>
            <a:endCxn id="8" idx="2"/>
          </p:cNvCxnSpPr>
          <p:nvPr/>
        </p:nvCxnSpPr>
        <p:spPr bwMode="auto">
          <a:xfrm flipV="1">
            <a:off x="3923928" y="1700808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1" idx="3"/>
            <a:endCxn id="10" idx="2"/>
          </p:cNvCxnSpPr>
          <p:nvPr/>
        </p:nvCxnSpPr>
        <p:spPr bwMode="auto">
          <a:xfrm flipV="1">
            <a:off x="3275856" y="2132856"/>
            <a:ext cx="648072" cy="180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11" idx="2"/>
            <a:endCxn id="12" idx="0"/>
          </p:cNvCxnSpPr>
          <p:nvPr/>
        </p:nvCxnSpPr>
        <p:spPr bwMode="auto">
          <a:xfrm>
            <a:off x="3131840" y="2420888"/>
            <a:ext cx="28803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2" idx="0"/>
            <a:endCxn id="13" idx="1"/>
          </p:cNvCxnSpPr>
          <p:nvPr/>
        </p:nvCxnSpPr>
        <p:spPr bwMode="auto">
          <a:xfrm flipV="1">
            <a:off x="3419872" y="2600908"/>
            <a:ext cx="360040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14" idx="0"/>
            <a:endCxn id="13" idx="3"/>
          </p:cNvCxnSpPr>
          <p:nvPr/>
        </p:nvCxnSpPr>
        <p:spPr bwMode="auto">
          <a:xfrm flipH="1" flipV="1">
            <a:off x="4067944" y="2600908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5" idx="0"/>
            <a:endCxn id="13" idx="2"/>
          </p:cNvCxnSpPr>
          <p:nvPr/>
        </p:nvCxnSpPr>
        <p:spPr bwMode="auto">
          <a:xfrm flipV="1">
            <a:off x="3851920" y="2708920"/>
            <a:ext cx="7200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6" idx="1"/>
            <a:endCxn id="14" idx="3"/>
          </p:cNvCxnSpPr>
          <p:nvPr/>
        </p:nvCxnSpPr>
        <p:spPr bwMode="auto">
          <a:xfrm flipH="1" flipV="1">
            <a:off x="4427984" y="2816932"/>
            <a:ext cx="288032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6" idx="0"/>
            <a:endCxn id="17" idx="2"/>
          </p:cNvCxnSpPr>
          <p:nvPr/>
        </p:nvCxnSpPr>
        <p:spPr bwMode="auto">
          <a:xfrm flipV="1">
            <a:off x="4860032" y="2556520"/>
            <a:ext cx="0" cy="224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8" idx="1"/>
            <a:endCxn id="17" idx="3"/>
          </p:cNvCxnSpPr>
          <p:nvPr/>
        </p:nvCxnSpPr>
        <p:spPr bwMode="auto">
          <a:xfrm flipH="1">
            <a:off x="5004048" y="244850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2"/>
            <a:endCxn id="19" idx="0"/>
          </p:cNvCxnSpPr>
          <p:nvPr/>
        </p:nvCxnSpPr>
        <p:spPr bwMode="auto">
          <a:xfrm>
            <a:off x="5292080" y="2556520"/>
            <a:ext cx="0" cy="296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19" idx="3"/>
            <a:endCxn id="22" idx="1"/>
          </p:cNvCxnSpPr>
          <p:nvPr/>
        </p:nvCxnSpPr>
        <p:spPr bwMode="auto">
          <a:xfrm flipV="1">
            <a:off x="5436096" y="2872172"/>
            <a:ext cx="279648" cy="88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22" idx="0"/>
            <a:endCxn id="20" idx="1"/>
          </p:cNvCxnSpPr>
          <p:nvPr/>
        </p:nvCxnSpPr>
        <p:spPr bwMode="auto">
          <a:xfrm flipV="1">
            <a:off x="5859760" y="2672916"/>
            <a:ext cx="224408" cy="91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1" idx="0"/>
            <a:endCxn id="20" idx="2"/>
          </p:cNvCxnSpPr>
          <p:nvPr/>
        </p:nvCxnSpPr>
        <p:spPr bwMode="auto">
          <a:xfrm flipV="1">
            <a:off x="6219800" y="2780928"/>
            <a:ext cx="8384" cy="19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1" idx="1"/>
            <a:endCxn id="22" idx="2"/>
          </p:cNvCxnSpPr>
          <p:nvPr/>
        </p:nvCxnSpPr>
        <p:spPr bwMode="auto">
          <a:xfrm flipH="1" flipV="1">
            <a:off x="5859760" y="2980184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3" idx="1"/>
            <a:endCxn id="9" idx="3"/>
          </p:cNvCxnSpPr>
          <p:nvPr/>
        </p:nvCxnSpPr>
        <p:spPr bwMode="auto">
          <a:xfrm flipH="1">
            <a:off x="4427984" y="1664804"/>
            <a:ext cx="36004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3" idx="3"/>
            <a:endCxn id="25" idx="1"/>
          </p:cNvCxnSpPr>
          <p:nvPr/>
        </p:nvCxnSpPr>
        <p:spPr bwMode="auto">
          <a:xfrm>
            <a:off x="5076056" y="1664804"/>
            <a:ext cx="432048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5" idx="3"/>
            <a:endCxn id="33" idx="1"/>
          </p:cNvCxnSpPr>
          <p:nvPr/>
        </p:nvCxnSpPr>
        <p:spPr bwMode="auto">
          <a:xfrm>
            <a:off x="5796136" y="1900828"/>
            <a:ext cx="144016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3" idx="2"/>
            <a:endCxn id="24" idx="0"/>
          </p:cNvCxnSpPr>
          <p:nvPr/>
        </p:nvCxnSpPr>
        <p:spPr bwMode="auto">
          <a:xfrm>
            <a:off x="6084168" y="2080848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26" idx="2"/>
            <a:endCxn id="33" idx="0"/>
          </p:cNvCxnSpPr>
          <p:nvPr/>
        </p:nvCxnSpPr>
        <p:spPr bwMode="auto">
          <a:xfrm>
            <a:off x="6084168" y="1792816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7" idx="1"/>
            <a:endCxn id="33" idx="3"/>
          </p:cNvCxnSpPr>
          <p:nvPr/>
        </p:nvCxnSpPr>
        <p:spPr bwMode="auto">
          <a:xfrm flipH="1">
            <a:off x="6228184" y="197283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 bwMode="auto">
          <a:xfrm>
            <a:off x="7308304" y="16288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6012160" y="9087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3779912" y="9807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555776" y="141277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483768" y="30689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347864" y="34290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5986434" y="35010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20" name="Straight Connector 119"/>
          <p:cNvCxnSpPr>
            <a:stCxn id="115" idx="3"/>
            <a:endCxn id="3" idx="1"/>
          </p:cNvCxnSpPr>
          <p:nvPr/>
        </p:nvCxnSpPr>
        <p:spPr bwMode="auto">
          <a:xfrm>
            <a:off x="2843808" y="1520788"/>
            <a:ext cx="50405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114" idx="2"/>
            <a:endCxn id="8" idx="0"/>
          </p:cNvCxnSpPr>
          <p:nvPr/>
        </p:nvCxnSpPr>
        <p:spPr bwMode="auto">
          <a:xfrm>
            <a:off x="3923928" y="1196752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stCxn id="113" idx="2"/>
            <a:endCxn id="26" idx="0"/>
          </p:cNvCxnSpPr>
          <p:nvPr/>
        </p:nvCxnSpPr>
        <p:spPr bwMode="auto">
          <a:xfrm flipH="1">
            <a:off x="6084168" y="1124744"/>
            <a:ext cx="72008" cy="45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112" idx="1"/>
            <a:endCxn id="27" idx="3"/>
          </p:cNvCxnSpPr>
          <p:nvPr/>
        </p:nvCxnSpPr>
        <p:spPr bwMode="auto">
          <a:xfrm flipH="1">
            <a:off x="6660232" y="1736812"/>
            <a:ext cx="648072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19" idx="0"/>
            <a:endCxn id="21" idx="2"/>
          </p:cNvCxnSpPr>
          <p:nvPr/>
        </p:nvCxnSpPr>
        <p:spPr bwMode="auto">
          <a:xfrm flipV="1">
            <a:off x="6130450" y="3196208"/>
            <a:ext cx="8935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8" idx="0"/>
            <a:endCxn id="15" idx="2"/>
          </p:cNvCxnSpPr>
          <p:nvPr/>
        </p:nvCxnSpPr>
        <p:spPr bwMode="auto">
          <a:xfrm flipV="1">
            <a:off x="3491880" y="3140968"/>
            <a:ext cx="36004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stCxn id="117" idx="3"/>
            <a:endCxn id="12" idx="1"/>
          </p:cNvCxnSpPr>
          <p:nvPr/>
        </p:nvCxnSpPr>
        <p:spPr bwMode="auto">
          <a:xfrm flipV="1">
            <a:off x="2771800" y="2816932"/>
            <a:ext cx="5040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E22E84E-58A0-C548-A67A-7FB1A01FAB04}"/>
              </a:ext>
            </a:extLst>
          </p:cNvPr>
          <p:cNvSpPr txBox="1"/>
          <p:nvPr/>
        </p:nvSpPr>
        <p:spPr>
          <a:xfrm>
            <a:off x="200975" y="5550505"/>
            <a:ext cx="307488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the way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from one IS to another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3D8DB1-DF43-A542-A10C-36FDE90B5D0B}"/>
              </a:ext>
            </a:extLst>
          </p:cNvPr>
          <p:cNvSpPr txBox="1"/>
          <p:nvPr/>
        </p:nvSpPr>
        <p:spPr>
          <a:xfrm>
            <a:off x="200975" y="4544135"/>
            <a:ext cx="2097049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which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ES to contact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C7E7B1B-F701-8F4F-BBC5-C3AA834C4C3F}"/>
              </a:ext>
            </a:extLst>
          </p:cNvPr>
          <p:cNvSpPr txBox="1"/>
          <p:nvPr/>
        </p:nvSpPr>
        <p:spPr>
          <a:xfrm>
            <a:off x="200975" y="3168961"/>
            <a:ext cx="287771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which process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to contact on that 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3AB4BB-9E2F-0145-9A6E-B81367609662}"/>
              </a:ext>
            </a:extLst>
          </p:cNvPr>
          <p:cNvGrpSpPr/>
          <p:nvPr/>
        </p:nvGrpSpPr>
        <p:grpSpPr>
          <a:xfrm>
            <a:off x="6280974" y="2893955"/>
            <a:ext cx="2771898" cy="1430127"/>
            <a:chOff x="6280974" y="2893955"/>
            <a:chExt cx="2771898" cy="1430127"/>
          </a:xfrm>
        </p:grpSpPr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19C73C5B-6963-6A49-8449-4B09EAEE0A2A}"/>
                </a:ext>
              </a:extLst>
            </p:cNvPr>
            <p:cNvSpPr/>
            <p:nvPr/>
          </p:nvSpPr>
          <p:spPr bwMode="auto">
            <a:xfrm rot="16200000">
              <a:off x="5985930" y="3188999"/>
              <a:ext cx="1430127" cy="840039"/>
            </a:xfrm>
            <a:prstGeom prst="trapezoid">
              <a:avLst>
                <a:gd name="adj" fmla="val 72815"/>
              </a:avLst>
            </a:prstGeom>
            <a:noFill/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7FFF430-3B01-2A46-B6A4-B3C9056E8462}"/>
                </a:ext>
              </a:extLst>
            </p:cNvPr>
            <p:cNvGrpSpPr/>
            <p:nvPr/>
          </p:nvGrpSpPr>
          <p:grpSpPr>
            <a:xfrm>
              <a:off x="7108656" y="2911206"/>
              <a:ext cx="1944216" cy="1395628"/>
              <a:chOff x="6845978" y="3500936"/>
              <a:chExt cx="1944216" cy="1395628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678B182-DDFA-284F-8C96-1171007D52B7}"/>
                  </a:ext>
                </a:extLst>
              </p:cNvPr>
              <p:cNvSpPr/>
              <p:nvPr/>
            </p:nvSpPr>
            <p:spPr bwMode="auto">
              <a:xfrm>
                <a:off x="6845978" y="3500936"/>
                <a:ext cx="1944216" cy="8683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D52A439-31D4-FD43-82C2-7E67612D922D}"/>
                  </a:ext>
                </a:extLst>
              </p:cNvPr>
              <p:cNvSpPr/>
              <p:nvPr/>
            </p:nvSpPr>
            <p:spPr bwMode="auto">
              <a:xfrm>
                <a:off x="6845978" y="4369290"/>
                <a:ext cx="1944216" cy="527274"/>
              </a:xfrm>
              <a:prstGeom prst="rect">
                <a:avLst/>
              </a:prstGeom>
              <a:solidFill>
                <a:srgbClr val="76D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8D81C4C-E048-924E-94A9-826679F731CA}"/>
                  </a:ext>
                </a:extLst>
              </p:cNvPr>
              <p:cNvGrpSpPr/>
              <p:nvPr/>
            </p:nvGrpSpPr>
            <p:grpSpPr>
              <a:xfrm>
                <a:off x="6943285" y="3660000"/>
                <a:ext cx="1749602" cy="550227"/>
                <a:chOff x="6912320" y="3560876"/>
                <a:chExt cx="1749602" cy="550227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131DB2D6-6A0A-C44B-B93F-2C631D6963DA}"/>
                    </a:ext>
                  </a:extLst>
                </p:cNvPr>
                <p:cNvSpPr/>
                <p:nvPr/>
              </p:nvSpPr>
              <p:spPr bwMode="auto">
                <a:xfrm>
                  <a:off x="6912320" y="35711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01BB3D1C-0DD6-1E48-9365-77FA03C8615A}"/>
                    </a:ext>
                  </a:extLst>
                </p:cNvPr>
                <p:cNvSpPr/>
                <p:nvPr/>
              </p:nvSpPr>
              <p:spPr bwMode="auto">
                <a:xfrm>
                  <a:off x="7518662" y="3569403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77EB6EB-BF70-FF4F-89E4-8729192AA5FF}"/>
                    </a:ext>
                  </a:extLst>
                </p:cNvPr>
                <p:cNvSpPr/>
                <p:nvPr/>
              </p:nvSpPr>
              <p:spPr bwMode="auto">
                <a:xfrm>
                  <a:off x="8121922" y="3560876"/>
                  <a:ext cx="540000" cy="540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urostile"/>
                    <a:cs typeface="Eurostile"/>
                  </a:endParaRPr>
                </a:p>
              </p:txBody>
            </p:sp>
          </p:grp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768AF2F3-0712-1E49-B7D5-F8ABAD66E1F0}"/>
              </a:ext>
            </a:extLst>
          </p:cNvPr>
          <p:cNvSpPr txBox="1"/>
          <p:nvPr/>
        </p:nvSpPr>
        <p:spPr>
          <a:xfrm>
            <a:off x="200658" y="2161949"/>
            <a:ext cx="2746265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how to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find the reverse way</a:t>
            </a:r>
          </a:p>
        </p:txBody>
      </p:sp>
      <p:sp>
        <p:nvSpPr>
          <p:cNvPr id="35" name="Oval Callout 34">
            <a:extLst>
              <a:ext uri="{FF2B5EF4-FFF2-40B4-BE49-F238E27FC236}">
                <a16:creationId xmlns:a16="http://schemas.microsoft.com/office/drawing/2014/main" id="{1B19E12B-9440-9842-ABFA-814AB29BE588}"/>
              </a:ext>
            </a:extLst>
          </p:cNvPr>
          <p:cNvSpPr/>
          <p:nvPr/>
        </p:nvSpPr>
        <p:spPr bwMode="auto">
          <a:xfrm>
            <a:off x="2581078" y="441528"/>
            <a:ext cx="2566986" cy="1103841"/>
          </a:xfrm>
          <a:prstGeom prst="wedgeEllipseCallout">
            <a:avLst>
              <a:gd name="adj1" fmla="val -95606"/>
              <a:gd name="adj2" fmla="val 18842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Should we have dinner?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4409138-2AEE-6F46-907D-7FA7D6253B9D}"/>
              </a:ext>
            </a:extLst>
          </p:cNvPr>
          <p:cNvCxnSpPr/>
          <p:nvPr/>
        </p:nvCxnSpPr>
        <p:spPr bwMode="auto">
          <a:xfrm>
            <a:off x="1433384" y="1309816"/>
            <a:ext cx="5993027" cy="211918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3300"/>
            </a:solidFill>
            <a:prstDash val="sysDot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4" name="Oval Callout 53">
            <a:extLst>
              <a:ext uri="{FF2B5EF4-FFF2-40B4-BE49-F238E27FC236}">
                <a16:creationId xmlns:a16="http://schemas.microsoft.com/office/drawing/2014/main" id="{F76858CB-98CB-DF46-98C5-28396AA4D6A7}"/>
              </a:ext>
            </a:extLst>
          </p:cNvPr>
          <p:cNvSpPr/>
          <p:nvPr/>
        </p:nvSpPr>
        <p:spPr bwMode="auto">
          <a:xfrm>
            <a:off x="6838748" y="4741982"/>
            <a:ext cx="2214124" cy="1095439"/>
          </a:xfrm>
          <a:prstGeom prst="wedgeEllipseCallout">
            <a:avLst>
              <a:gd name="adj1" fmla="val -20275"/>
              <a:gd name="adj2" fmla="val -169872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nb-NO" sz="2400" b="1" dirty="0">
                <a:latin typeface="Eurostile"/>
                <a:cs typeface="Eurostile"/>
              </a:rPr>
              <a:t>我们应该吃晚餐吗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764EA4A-7549-B042-9715-B7A0CD6DB8C4}"/>
              </a:ext>
            </a:extLst>
          </p:cNvPr>
          <p:cNvSpPr txBox="1"/>
          <p:nvPr/>
        </p:nvSpPr>
        <p:spPr>
          <a:xfrm>
            <a:off x="3858937" y="5181173"/>
            <a:ext cx="274947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coding the data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in a comprehensible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manner</a:t>
            </a:r>
          </a:p>
        </p:txBody>
      </p:sp>
    </p:spTree>
    <p:extLst>
      <p:ext uri="{BB962C8B-B14F-4D97-AF65-F5344CB8AC3E}">
        <p14:creationId xmlns:p14="http://schemas.microsoft.com/office/powerpoint/2010/main" val="126821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73127B-A33B-6641-A5BC-7934F7AFA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5"/>
            <a:ext cx="8682535" cy="56483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urllib.request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contents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urllib.request.urlopen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urllib.request.Request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"http://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heim.ifi.uio.no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griff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index.html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).read()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contents.decode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("utf-8”))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E1C92E-5771-8D43-B989-3E721087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the network</a:t>
            </a:r>
          </a:p>
        </p:txBody>
      </p:sp>
    </p:spTree>
    <p:extLst>
      <p:ext uri="{BB962C8B-B14F-4D97-AF65-F5344CB8AC3E}">
        <p14:creationId xmlns:p14="http://schemas.microsoft.com/office/powerpoint/2010/main" val="1909912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35">
            <a:extLst>
              <a:ext uri="{FF2B5EF4-FFF2-40B4-BE49-F238E27FC236}">
                <a16:creationId xmlns:a16="http://schemas.microsoft.com/office/drawing/2014/main" id="{6EA09A3E-E537-FB40-B84A-4938DC0E49F5}"/>
              </a:ext>
            </a:extLst>
          </p:cNvPr>
          <p:cNvSpPr txBox="1"/>
          <p:nvPr/>
        </p:nvSpPr>
        <p:spPr>
          <a:xfrm>
            <a:off x="3858937" y="5181173"/>
            <a:ext cx="274947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coding the data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in a comprehensible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manner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85ECD8-EA83-3747-BC49-B4E5579D08B2}"/>
              </a:ext>
            </a:extLst>
          </p:cNvPr>
          <p:cNvSpPr txBox="1"/>
          <p:nvPr/>
        </p:nvSpPr>
        <p:spPr>
          <a:xfrm>
            <a:off x="10911016" y="-1383957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endParaRPr lang="en-US" dirty="0">
              <a:latin typeface="Eurostile"/>
              <a:cs typeface="Eurostile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555776" y="1196752"/>
            <a:ext cx="4752528" cy="2304256"/>
          </a:xfrm>
          <a:prstGeom prst="ellipse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203848" y="1412776"/>
            <a:ext cx="3528392" cy="1872208"/>
            <a:chOff x="3203848" y="1412776"/>
            <a:chExt cx="3528392" cy="1872208"/>
          </a:xfrm>
          <a:pattFill prst="ltDn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</p:grpSpPr>
        <p:sp>
          <p:nvSpPr>
            <p:cNvPr id="28" name="Oval 27"/>
            <p:cNvSpPr/>
            <p:nvPr/>
          </p:nvSpPr>
          <p:spPr bwMode="auto">
            <a:xfrm>
              <a:off x="3275856" y="1412776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203848" y="2420888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364088" y="1461160"/>
              <a:ext cx="1368152" cy="959728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644008" y="2196480"/>
              <a:ext cx="864096" cy="51244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652120" y="2484512"/>
              <a:ext cx="927720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</p:grpSp>
      <p:sp>
        <p:nvSpPr>
          <p:cNvPr id="6041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tasks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347864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79912" y="14847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39952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79912" y="191683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87824" y="220486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5856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24928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39952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07904" y="292494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16016" y="27809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6016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48064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48064" y="285293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084168" y="256490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075784" y="29801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15744" y="27641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788024" y="155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40152" y="215285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8104" y="179281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940152" y="157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372200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940152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6" name="Straight Connector 5"/>
          <p:cNvCxnSpPr>
            <a:stCxn id="3" idx="0"/>
            <a:endCxn id="8" idx="1"/>
          </p:cNvCxnSpPr>
          <p:nvPr/>
        </p:nvCxnSpPr>
        <p:spPr bwMode="auto">
          <a:xfrm flipV="1">
            <a:off x="3491880" y="1592796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3" idx="2"/>
            <a:endCxn id="10" idx="1"/>
          </p:cNvCxnSpPr>
          <p:nvPr/>
        </p:nvCxnSpPr>
        <p:spPr bwMode="auto">
          <a:xfrm>
            <a:off x="3491880" y="1916832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0" idx="3"/>
            <a:endCxn id="9" idx="2"/>
          </p:cNvCxnSpPr>
          <p:nvPr/>
        </p:nvCxnSpPr>
        <p:spPr bwMode="auto">
          <a:xfrm flipV="1">
            <a:off x="4067944" y="1916832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0"/>
            <a:endCxn id="8" idx="3"/>
          </p:cNvCxnSpPr>
          <p:nvPr/>
        </p:nvCxnSpPr>
        <p:spPr bwMode="auto">
          <a:xfrm flipH="1" flipV="1">
            <a:off x="4067944" y="1592796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0" idx="0"/>
            <a:endCxn id="8" idx="2"/>
          </p:cNvCxnSpPr>
          <p:nvPr/>
        </p:nvCxnSpPr>
        <p:spPr bwMode="auto">
          <a:xfrm flipV="1">
            <a:off x="3923928" y="1700808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1" idx="3"/>
            <a:endCxn id="10" idx="2"/>
          </p:cNvCxnSpPr>
          <p:nvPr/>
        </p:nvCxnSpPr>
        <p:spPr bwMode="auto">
          <a:xfrm flipV="1">
            <a:off x="3275856" y="2132856"/>
            <a:ext cx="648072" cy="180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11" idx="2"/>
            <a:endCxn id="12" idx="0"/>
          </p:cNvCxnSpPr>
          <p:nvPr/>
        </p:nvCxnSpPr>
        <p:spPr bwMode="auto">
          <a:xfrm>
            <a:off x="3131840" y="2420888"/>
            <a:ext cx="28803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2" idx="0"/>
            <a:endCxn id="13" idx="1"/>
          </p:cNvCxnSpPr>
          <p:nvPr/>
        </p:nvCxnSpPr>
        <p:spPr bwMode="auto">
          <a:xfrm flipV="1">
            <a:off x="3419872" y="2600908"/>
            <a:ext cx="360040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14" idx="0"/>
            <a:endCxn id="13" idx="3"/>
          </p:cNvCxnSpPr>
          <p:nvPr/>
        </p:nvCxnSpPr>
        <p:spPr bwMode="auto">
          <a:xfrm flipH="1" flipV="1">
            <a:off x="4067944" y="2600908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5" idx="0"/>
            <a:endCxn id="13" idx="2"/>
          </p:cNvCxnSpPr>
          <p:nvPr/>
        </p:nvCxnSpPr>
        <p:spPr bwMode="auto">
          <a:xfrm flipV="1">
            <a:off x="3851920" y="2708920"/>
            <a:ext cx="7200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6" idx="1"/>
            <a:endCxn id="14" idx="3"/>
          </p:cNvCxnSpPr>
          <p:nvPr/>
        </p:nvCxnSpPr>
        <p:spPr bwMode="auto">
          <a:xfrm flipH="1" flipV="1">
            <a:off x="4427984" y="2816932"/>
            <a:ext cx="288032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6" idx="0"/>
            <a:endCxn id="17" idx="2"/>
          </p:cNvCxnSpPr>
          <p:nvPr/>
        </p:nvCxnSpPr>
        <p:spPr bwMode="auto">
          <a:xfrm flipV="1">
            <a:off x="4860032" y="2556520"/>
            <a:ext cx="0" cy="224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8" idx="1"/>
            <a:endCxn id="17" idx="3"/>
          </p:cNvCxnSpPr>
          <p:nvPr/>
        </p:nvCxnSpPr>
        <p:spPr bwMode="auto">
          <a:xfrm flipH="1">
            <a:off x="5004048" y="244850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2"/>
            <a:endCxn id="19" idx="0"/>
          </p:cNvCxnSpPr>
          <p:nvPr/>
        </p:nvCxnSpPr>
        <p:spPr bwMode="auto">
          <a:xfrm>
            <a:off x="5292080" y="2556520"/>
            <a:ext cx="0" cy="296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19" idx="3"/>
            <a:endCxn id="22" idx="1"/>
          </p:cNvCxnSpPr>
          <p:nvPr/>
        </p:nvCxnSpPr>
        <p:spPr bwMode="auto">
          <a:xfrm flipV="1">
            <a:off x="5436096" y="2872172"/>
            <a:ext cx="279648" cy="88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22" idx="0"/>
            <a:endCxn id="20" idx="1"/>
          </p:cNvCxnSpPr>
          <p:nvPr/>
        </p:nvCxnSpPr>
        <p:spPr bwMode="auto">
          <a:xfrm flipV="1">
            <a:off x="5859760" y="2672916"/>
            <a:ext cx="224408" cy="91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1" idx="0"/>
            <a:endCxn id="20" idx="2"/>
          </p:cNvCxnSpPr>
          <p:nvPr/>
        </p:nvCxnSpPr>
        <p:spPr bwMode="auto">
          <a:xfrm flipV="1">
            <a:off x="6219800" y="2780928"/>
            <a:ext cx="8384" cy="19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1" idx="1"/>
            <a:endCxn id="22" idx="2"/>
          </p:cNvCxnSpPr>
          <p:nvPr/>
        </p:nvCxnSpPr>
        <p:spPr bwMode="auto">
          <a:xfrm flipH="1" flipV="1">
            <a:off x="5859760" y="2980184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3" idx="1"/>
            <a:endCxn id="9" idx="3"/>
          </p:cNvCxnSpPr>
          <p:nvPr/>
        </p:nvCxnSpPr>
        <p:spPr bwMode="auto">
          <a:xfrm flipH="1">
            <a:off x="4427984" y="1664804"/>
            <a:ext cx="36004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3" idx="3"/>
            <a:endCxn id="25" idx="1"/>
          </p:cNvCxnSpPr>
          <p:nvPr/>
        </p:nvCxnSpPr>
        <p:spPr bwMode="auto">
          <a:xfrm>
            <a:off x="5076056" y="1664804"/>
            <a:ext cx="432048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5" idx="3"/>
            <a:endCxn id="33" idx="1"/>
          </p:cNvCxnSpPr>
          <p:nvPr/>
        </p:nvCxnSpPr>
        <p:spPr bwMode="auto">
          <a:xfrm>
            <a:off x="5796136" y="1900828"/>
            <a:ext cx="144016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3" idx="2"/>
            <a:endCxn id="24" idx="0"/>
          </p:cNvCxnSpPr>
          <p:nvPr/>
        </p:nvCxnSpPr>
        <p:spPr bwMode="auto">
          <a:xfrm>
            <a:off x="6084168" y="2080848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26" idx="2"/>
            <a:endCxn id="33" idx="0"/>
          </p:cNvCxnSpPr>
          <p:nvPr/>
        </p:nvCxnSpPr>
        <p:spPr bwMode="auto">
          <a:xfrm>
            <a:off x="6084168" y="1792816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7" idx="1"/>
            <a:endCxn id="33" idx="3"/>
          </p:cNvCxnSpPr>
          <p:nvPr/>
        </p:nvCxnSpPr>
        <p:spPr bwMode="auto">
          <a:xfrm flipH="1">
            <a:off x="6228184" y="197283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 bwMode="auto">
          <a:xfrm>
            <a:off x="7308304" y="16288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6012160" y="9087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3779912" y="9807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555776" y="141277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483768" y="30689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347864" y="34290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5986434" y="35010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20" name="Straight Connector 119"/>
          <p:cNvCxnSpPr>
            <a:stCxn id="115" idx="3"/>
            <a:endCxn id="3" idx="1"/>
          </p:cNvCxnSpPr>
          <p:nvPr/>
        </p:nvCxnSpPr>
        <p:spPr bwMode="auto">
          <a:xfrm>
            <a:off x="2843808" y="1520788"/>
            <a:ext cx="50405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114" idx="2"/>
            <a:endCxn id="8" idx="0"/>
          </p:cNvCxnSpPr>
          <p:nvPr/>
        </p:nvCxnSpPr>
        <p:spPr bwMode="auto">
          <a:xfrm>
            <a:off x="3923928" y="1196752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stCxn id="113" idx="2"/>
            <a:endCxn id="26" idx="0"/>
          </p:cNvCxnSpPr>
          <p:nvPr/>
        </p:nvCxnSpPr>
        <p:spPr bwMode="auto">
          <a:xfrm flipH="1">
            <a:off x="6084168" y="1124744"/>
            <a:ext cx="72008" cy="45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112" idx="1"/>
            <a:endCxn id="27" idx="3"/>
          </p:cNvCxnSpPr>
          <p:nvPr/>
        </p:nvCxnSpPr>
        <p:spPr bwMode="auto">
          <a:xfrm flipH="1">
            <a:off x="6660232" y="1736812"/>
            <a:ext cx="648072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19" idx="0"/>
            <a:endCxn id="21" idx="2"/>
          </p:cNvCxnSpPr>
          <p:nvPr/>
        </p:nvCxnSpPr>
        <p:spPr bwMode="auto">
          <a:xfrm flipV="1">
            <a:off x="6130450" y="3196208"/>
            <a:ext cx="8935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8" idx="0"/>
            <a:endCxn id="15" idx="2"/>
          </p:cNvCxnSpPr>
          <p:nvPr/>
        </p:nvCxnSpPr>
        <p:spPr bwMode="auto">
          <a:xfrm flipV="1">
            <a:off x="3491880" y="3140968"/>
            <a:ext cx="36004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stCxn id="117" idx="3"/>
            <a:endCxn id="12" idx="1"/>
          </p:cNvCxnSpPr>
          <p:nvPr/>
        </p:nvCxnSpPr>
        <p:spPr bwMode="auto">
          <a:xfrm flipV="1">
            <a:off x="2771800" y="2816932"/>
            <a:ext cx="5040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E22E84E-58A0-C548-A67A-7FB1A01FAB04}"/>
              </a:ext>
            </a:extLst>
          </p:cNvPr>
          <p:cNvSpPr txBox="1"/>
          <p:nvPr/>
        </p:nvSpPr>
        <p:spPr>
          <a:xfrm>
            <a:off x="200975" y="5550505"/>
            <a:ext cx="307488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the way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from one IS to another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3D8DB1-DF43-A542-A10C-36FDE90B5D0B}"/>
              </a:ext>
            </a:extLst>
          </p:cNvPr>
          <p:cNvSpPr txBox="1"/>
          <p:nvPr/>
        </p:nvSpPr>
        <p:spPr>
          <a:xfrm>
            <a:off x="200975" y="4544135"/>
            <a:ext cx="2097049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which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ES to contact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C7E7B1B-F701-8F4F-BBC5-C3AA834C4C3F}"/>
              </a:ext>
            </a:extLst>
          </p:cNvPr>
          <p:cNvSpPr txBox="1"/>
          <p:nvPr/>
        </p:nvSpPr>
        <p:spPr>
          <a:xfrm>
            <a:off x="200975" y="3168961"/>
            <a:ext cx="287771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which process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to contact on that 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68AF2F3-0712-1E49-B7D5-F8ABAD66E1F0}"/>
              </a:ext>
            </a:extLst>
          </p:cNvPr>
          <p:cNvSpPr txBox="1"/>
          <p:nvPr/>
        </p:nvSpPr>
        <p:spPr>
          <a:xfrm>
            <a:off x="200658" y="2161949"/>
            <a:ext cx="2746265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how to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find the reverse way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D75B383-12F7-764D-933B-728348EC117E}"/>
              </a:ext>
            </a:extLst>
          </p:cNvPr>
          <p:cNvSpPr txBox="1"/>
          <p:nvPr/>
        </p:nvSpPr>
        <p:spPr>
          <a:xfrm>
            <a:off x="209241" y="1122879"/>
            <a:ext cx="287290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networking problems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A6346D8-9BAC-8142-9CD9-6DFAF68B4ADE}"/>
              </a:ext>
            </a:extLst>
          </p:cNvPr>
          <p:cNvSpPr/>
          <p:nvPr/>
        </p:nvSpPr>
        <p:spPr bwMode="auto">
          <a:xfrm>
            <a:off x="2718486" y="1532238"/>
            <a:ext cx="3398109" cy="2038865"/>
          </a:xfrm>
          <a:custGeom>
            <a:avLst/>
            <a:gdLst>
              <a:gd name="connsiteX0" fmla="*/ 0 w 3398109"/>
              <a:gd name="connsiteY0" fmla="*/ 0 h 2038865"/>
              <a:gd name="connsiteX1" fmla="*/ 803190 w 3398109"/>
              <a:gd name="connsiteY1" fmla="*/ 308919 h 2038865"/>
              <a:gd name="connsiteX2" fmla="*/ 679622 w 3398109"/>
              <a:gd name="connsiteY2" fmla="*/ 1248032 h 2038865"/>
              <a:gd name="connsiteX3" fmla="*/ 1532238 w 3398109"/>
              <a:gd name="connsiteY3" fmla="*/ 1272746 h 2038865"/>
              <a:gd name="connsiteX4" fmla="*/ 2150076 w 3398109"/>
              <a:gd name="connsiteY4" fmla="*/ 939113 h 2038865"/>
              <a:gd name="connsiteX5" fmla="*/ 3126260 w 3398109"/>
              <a:gd name="connsiteY5" fmla="*/ 1334530 h 2038865"/>
              <a:gd name="connsiteX6" fmla="*/ 3398109 w 3398109"/>
              <a:gd name="connsiteY6" fmla="*/ 2038865 h 20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8109" h="2038865">
                <a:moveTo>
                  <a:pt x="0" y="0"/>
                </a:moveTo>
                <a:cubicBezTo>
                  <a:pt x="344960" y="50457"/>
                  <a:pt x="689920" y="100914"/>
                  <a:pt x="803190" y="308919"/>
                </a:cubicBezTo>
                <a:cubicBezTo>
                  <a:pt x="916460" y="516924"/>
                  <a:pt x="558114" y="1087394"/>
                  <a:pt x="679622" y="1248032"/>
                </a:cubicBezTo>
                <a:cubicBezTo>
                  <a:pt x="801130" y="1408670"/>
                  <a:pt x="1287162" y="1324233"/>
                  <a:pt x="1532238" y="1272746"/>
                </a:cubicBezTo>
                <a:cubicBezTo>
                  <a:pt x="1777314" y="1221259"/>
                  <a:pt x="1884406" y="928816"/>
                  <a:pt x="2150076" y="939113"/>
                </a:cubicBezTo>
                <a:cubicBezTo>
                  <a:pt x="2415746" y="949410"/>
                  <a:pt x="2918255" y="1151238"/>
                  <a:pt x="3126260" y="1334530"/>
                </a:cubicBezTo>
                <a:cubicBezTo>
                  <a:pt x="3334265" y="1517822"/>
                  <a:pt x="3366187" y="1778343"/>
                  <a:pt x="3398109" y="2038865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1DEDFF4B-AE77-D744-86A7-F0A6DEA0AE99}"/>
              </a:ext>
            </a:extLst>
          </p:cNvPr>
          <p:cNvSpPr/>
          <p:nvPr/>
        </p:nvSpPr>
        <p:spPr bwMode="auto">
          <a:xfrm>
            <a:off x="2739304" y="1533429"/>
            <a:ext cx="3505656" cy="2038865"/>
          </a:xfrm>
          <a:custGeom>
            <a:avLst/>
            <a:gdLst>
              <a:gd name="connsiteX0" fmla="*/ 0 w 3398109"/>
              <a:gd name="connsiteY0" fmla="*/ 0 h 2038865"/>
              <a:gd name="connsiteX1" fmla="*/ 803190 w 3398109"/>
              <a:gd name="connsiteY1" fmla="*/ 308919 h 2038865"/>
              <a:gd name="connsiteX2" fmla="*/ 679622 w 3398109"/>
              <a:gd name="connsiteY2" fmla="*/ 1248032 h 2038865"/>
              <a:gd name="connsiteX3" fmla="*/ 1532238 w 3398109"/>
              <a:gd name="connsiteY3" fmla="*/ 1272746 h 2038865"/>
              <a:gd name="connsiteX4" fmla="*/ 2150076 w 3398109"/>
              <a:gd name="connsiteY4" fmla="*/ 939113 h 2038865"/>
              <a:gd name="connsiteX5" fmla="*/ 3126260 w 3398109"/>
              <a:gd name="connsiteY5" fmla="*/ 1334530 h 2038865"/>
              <a:gd name="connsiteX6" fmla="*/ 3398109 w 3398109"/>
              <a:gd name="connsiteY6" fmla="*/ 2038865 h 2038865"/>
              <a:gd name="connsiteX0" fmla="*/ 0 w 3398109"/>
              <a:gd name="connsiteY0" fmla="*/ 0 h 2038865"/>
              <a:gd name="connsiteX1" fmla="*/ 803190 w 3398109"/>
              <a:gd name="connsiteY1" fmla="*/ 308919 h 2038865"/>
              <a:gd name="connsiteX2" fmla="*/ 679622 w 3398109"/>
              <a:gd name="connsiteY2" fmla="*/ 1248032 h 2038865"/>
              <a:gd name="connsiteX3" fmla="*/ 1532238 w 3398109"/>
              <a:gd name="connsiteY3" fmla="*/ 1272746 h 2038865"/>
              <a:gd name="connsiteX4" fmla="*/ 2150076 w 3398109"/>
              <a:gd name="connsiteY4" fmla="*/ 939113 h 2038865"/>
              <a:gd name="connsiteX5" fmla="*/ 3126260 w 3398109"/>
              <a:gd name="connsiteY5" fmla="*/ 1334530 h 2038865"/>
              <a:gd name="connsiteX6" fmla="*/ 3319823 w 3398109"/>
              <a:gd name="connsiteY6" fmla="*/ 1652825 h 2038865"/>
              <a:gd name="connsiteX7" fmla="*/ 3398109 w 3398109"/>
              <a:gd name="connsiteY7" fmla="*/ 2038865 h 2038865"/>
              <a:gd name="connsiteX0" fmla="*/ 0 w 3560888"/>
              <a:gd name="connsiteY0" fmla="*/ 0 h 2038865"/>
              <a:gd name="connsiteX1" fmla="*/ 803190 w 3560888"/>
              <a:gd name="connsiteY1" fmla="*/ 308919 h 2038865"/>
              <a:gd name="connsiteX2" fmla="*/ 679622 w 3560888"/>
              <a:gd name="connsiteY2" fmla="*/ 1248032 h 2038865"/>
              <a:gd name="connsiteX3" fmla="*/ 1532238 w 3560888"/>
              <a:gd name="connsiteY3" fmla="*/ 1272746 h 2038865"/>
              <a:gd name="connsiteX4" fmla="*/ 2150076 w 3560888"/>
              <a:gd name="connsiteY4" fmla="*/ 939113 h 2038865"/>
              <a:gd name="connsiteX5" fmla="*/ 3126260 w 3560888"/>
              <a:gd name="connsiteY5" fmla="*/ 1334530 h 2038865"/>
              <a:gd name="connsiteX6" fmla="*/ 3554601 w 3560888"/>
              <a:gd name="connsiteY6" fmla="*/ 1467473 h 2038865"/>
              <a:gd name="connsiteX7" fmla="*/ 3398109 w 3560888"/>
              <a:gd name="connsiteY7" fmla="*/ 2038865 h 2038865"/>
              <a:gd name="connsiteX0" fmla="*/ 0 w 3505656"/>
              <a:gd name="connsiteY0" fmla="*/ 0 h 2038865"/>
              <a:gd name="connsiteX1" fmla="*/ 803190 w 3505656"/>
              <a:gd name="connsiteY1" fmla="*/ 308919 h 2038865"/>
              <a:gd name="connsiteX2" fmla="*/ 679622 w 3505656"/>
              <a:gd name="connsiteY2" fmla="*/ 1248032 h 2038865"/>
              <a:gd name="connsiteX3" fmla="*/ 1532238 w 3505656"/>
              <a:gd name="connsiteY3" fmla="*/ 1272746 h 2038865"/>
              <a:gd name="connsiteX4" fmla="*/ 2150076 w 3505656"/>
              <a:gd name="connsiteY4" fmla="*/ 939113 h 2038865"/>
              <a:gd name="connsiteX5" fmla="*/ 3126260 w 3505656"/>
              <a:gd name="connsiteY5" fmla="*/ 1334530 h 2038865"/>
              <a:gd name="connsiteX6" fmla="*/ 3497451 w 3505656"/>
              <a:gd name="connsiteY6" fmla="*/ 1162673 h 2038865"/>
              <a:gd name="connsiteX7" fmla="*/ 3398109 w 3505656"/>
              <a:gd name="connsiteY7" fmla="*/ 2038865 h 20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5656" h="2038865">
                <a:moveTo>
                  <a:pt x="0" y="0"/>
                </a:moveTo>
                <a:cubicBezTo>
                  <a:pt x="344960" y="50457"/>
                  <a:pt x="689920" y="100914"/>
                  <a:pt x="803190" y="308919"/>
                </a:cubicBezTo>
                <a:cubicBezTo>
                  <a:pt x="916460" y="516924"/>
                  <a:pt x="558114" y="1087394"/>
                  <a:pt x="679622" y="1248032"/>
                </a:cubicBezTo>
                <a:cubicBezTo>
                  <a:pt x="801130" y="1408670"/>
                  <a:pt x="1287162" y="1324233"/>
                  <a:pt x="1532238" y="1272746"/>
                </a:cubicBezTo>
                <a:cubicBezTo>
                  <a:pt x="1777314" y="1221259"/>
                  <a:pt x="1884406" y="928816"/>
                  <a:pt x="2150076" y="939113"/>
                </a:cubicBezTo>
                <a:cubicBezTo>
                  <a:pt x="2415746" y="949410"/>
                  <a:pt x="2901698" y="1297270"/>
                  <a:pt x="3126260" y="1334530"/>
                </a:cubicBezTo>
                <a:cubicBezTo>
                  <a:pt x="3350822" y="1371790"/>
                  <a:pt x="3452143" y="1045284"/>
                  <a:pt x="3497451" y="1162673"/>
                </a:cubicBezTo>
                <a:cubicBezTo>
                  <a:pt x="3542759" y="1280062"/>
                  <a:pt x="3385061" y="1974525"/>
                  <a:pt x="3398109" y="2038865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3F27046-ADE7-1546-BB09-DCBB55ADE6FA}"/>
              </a:ext>
            </a:extLst>
          </p:cNvPr>
          <p:cNvGrpSpPr/>
          <p:nvPr/>
        </p:nvGrpSpPr>
        <p:grpSpPr>
          <a:xfrm>
            <a:off x="3169075" y="2551829"/>
            <a:ext cx="3824849" cy="2732425"/>
            <a:chOff x="3169075" y="2551829"/>
            <a:chExt cx="3824849" cy="2732425"/>
          </a:xfrm>
        </p:grpSpPr>
        <p:sp>
          <p:nvSpPr>
            <p:cNvPr id="111" name="Trapezoid 110">
              <a:extLst>
                <a:ext uri="{FF2B5EF4-FFF2-40B4-BE49-F238E27FC236}">
                  <a16:creationId xmlns:a16="http://schemas.microsoft.com/office/drawing/2014/main" id="{EB6FACD5-04EB-6346-99E5-0D60A589C14F}"/>
                </a:ext>
              </a:extLst>
            </p:cNvPr>
            <p:cNvSpPr/>
            <p:nvPr/>
          </p:nvSpPr>
          <p:spPr bwMode="auto">
            <a:xfrm>
              <a:off x="3169075" y="2551829"/>
              <a:ext cx="3824378" cy="1598148"/>
            </a:xfrm>
            <a:prstGeom prst="trapezoid">
              <a:avLst>
                <a:gd name="adj" fmla="val 98453"/>
              </a:avLst>
            </a:prstGeom>
            <a:solidFill>
              <a:schemeClr val="bg1">
                <a:lumMod val="85000"/>
                <a:alpha val="50000"/>
              </a:schemeClr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76E8B7D-1A7C-DC48-8FA6-AF20F12AA4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71343" y="4141328"/>
              <a:ext cx="3809753" cy="1142926"/>
              <a:chOff x="5266324" y="5038065"/>
              <a:chExt cx="720080" cy="216024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5D8F5CD-1D67-6C47-8120-B6D348843864}"/>
                  </a:ext>
                </a:extLst>
              </p:cNvPr>
              <p:cNvSpPr/>
              <p:nvPr/>
            </p:nvSpPr>
            <p:spPr bwMode="auto">
              <a:xfrm>
                <a:off x="5266324" y="5038065"/>
                <a:ext cx="288032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B8899700-02C7-0748-9FEE-A5D6A8A5CE2B}"/>
                  </a:ext>
                </a:extLst>
              </p:cNvPr>
              <p:cNvSpPr/>
              <p:nvPr/>
            </p:nvSpPr>
            <p:spPr bwMode="auto">
              <a:xfrm>
                <a:off x="5698372" y="5038065"/>
                <a:ext cx="288032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3A2CFDE-AABB-8845-96E3-F4B5F72E1026}"/>
                  </a:ext>
                </a:extLst>
              </p:cNvPr>
              <p:cNvCxnSpPr>
                <a:stCxn id="127" idx="1"/>
                <a:endCxn id="125" idx="3"/>
              </p:cNvCxnSpPr>
              <p:nvPr/>
            </p:nvCxnSpPr>
            <p:spPr bwMode="auto">
              <a:xfrm flipH="1">
                <a:off x="5554356" y="5146077"/>
                <a:ext cx="14401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689350A-6F6D-8240-B6B0-9BEF259CAA8A}"/>
                </a:ext>
              </a:extLst>
            </p:cNvPr>
            <p:cNvSpPr/>
            <p:nvPr/>
          </p:nvSpPr>
          <p:spPr bwMode="auto">
            <a:xfrm>
              <a:off x="3200400" y="4660429"/>
              <a:ext cx="3793524" cy="492339"/>
            </a:xfrm>
            <a:custGeom>
              <a:avLst/>
              <a:gdLst>
                <a:gd name="connsiteX0" fmla="*/ 0 w 3793524"/>
                <a:gd name="connsiteY0" fmla="*/ 356414 h 492339"/>
                <a:gd name="connsiteX1" fmla="*/ 1235676 w 3793524"/>
                <a:gd name="connsiteY1" fmla="*/ 35139 h 492339"/>
                <a:gd name="connsiteX2" fmla="*/ 2669059 w 3793524"/>
                <a:gd name="connsiteY2" fmla="*/ 59852 h 492339"/>
                <a:gd name="connsiteX3" fmla="*/ 3793524 w 3793524"/>
                <a:gd name="connsiteY3" fmla="*/ 492339 h 49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3524" h="492339">
                  <a:moveTo>
                    <a:pt x="0" y="356414"/>
                  </a:moveTo>
                  <a:cubicBezTo>
                    <a:pt x="395416" y="220490"/>
                    <a:pt x="790833" y="84566"/>
                    <a:pt x="1235676" y="35139"/>
                  </a:cubicBezTo>
                  <a:cubicBezTo>
                    <a:pt x="1680519" y="-14288"/>
                    <a:pt x="2242751" y="-16348"/>
                    <a:pt x="2669059" y="59852"/>
                  </a:cubicBezTo>
                  <a:cubicBezTo>
                    <a:pt x="3095367" y="136052"/>
                    <a:pt x="3444445" y="314195"/>
                    <a:pt x="3793524" y="492339"/>
                  </a:cubicBezTo>
                </a:path>
              </a:pathLst>
            </a:custGeom>
            <a:noFill/>
            <a:ln w="508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5E9820A8-C8ED-BF46-9A08-FD4EA554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753107"/>
            <a:ext cx="1714391" cy="1142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DD53F489-2938-1E4B-AC41-5CBDE358A190}"/>
              </a:ext>
            </a:extLst>
          </p:cNvPr>
          <p:cNvSpPr txBox="1"/>
          <p:nvPr/>
        </p:nvSpPr>
        <p:spPr>
          <a:xfrm>
            <a:off x="7251699" y="4597678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privacy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D11B439-3B86-5B4F-858C-9E37A62BABC6}"/>
              </a:ext>
            </a:extLst>
          </p:cNvPr>
          <p:cNvSpPr txBox="1"/>
          <p:nvPr/>
        </p:nvSpPr>
        <p:spPr>
          <a:xfrm>
            <a:off x="7281993" y="5568267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4122667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2" grpId="1" animBg="1"/>
      <p:bldP spid="94" grpId="0" animBg="1"/>
      <p:bldP spid="131" grpId="0" animBg="1"/>
      <p:bldP spid="1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CB85ECD8-EA83-3747-BC49-B4E5579D08B2}"/>
              </a:ext>
            </a:extLst>
          </p:cNvPr>
          <p:cNvSpPr txBox="1"/>
          <p:nvPr/>
        </p:nvSpPr>
        <p:spPr>
          <a:xfrm>
            <a:off x="10911016" y="-1383957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endParaRPr lang="en-US" dirty="0">
              <a:latin typeface="Eurostile"/>
              <a:cs typeface="Eurostile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555776" y="1196752"/>
            <a:ext cx="4752528" cy="2304256"/>
          </a:xfrm>
          <a:prstGeom prst="ellipse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203848" y="1412776"/>
            <a:ext cx="3528392" cy="1872208"/>
            <a:chOff x="3203848" y="1412776"/>
            <a:chExt cx="3528392" cy="1872208"/>
          </a:xfrm>
          <a:pattFill prst="ltDn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</p:grpSpPr>
        <p:sp>
          <p:nvSpPr>
            <p:cNvPr id="28" name="Oval 27"/>
            <p:cNvSpPr/>
            <p:nvPr/>
          </p:nvSpPr>
          <p:spPr bwMode="auto">
            <a:xfrm>
              <a:off x="3275856" y="1412776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203848" y="2420888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364088" y="1461160"/>
              <a:ext cx="1368152" cy="959728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644008" y="2196480"/>
              <a:ext cx="864096" cy="51244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652120" y="2484512"/>
              <a:ext cx="927720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</p:grpSp>
      <p:sp>
        <p:nvSpPr>
          <p:cNvPr id="6041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tasks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347864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79912" y="14847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39952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79912" y="191683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87824" y="220486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5856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24928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39952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07904" y="292494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16016" y="27809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6016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48064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48064" y="285293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15744" y="27641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788024" y="155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40152" y="215285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8104" y="179281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940152" y="157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372200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940152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6" name="Straight Connector 5"/>
          <p:cNvCxnSpPr>
            <a:stCxn id="3" idx="0"/>
            <a:endCxn id="8" idx="1"/>
          </p:cNvCxnSpPr>
          <p:nvPr/>
        </p:nvCxnSpPr>
        <p:spPr bwMode="auto">
          <a:xfrm flipV="1">
            <a:off x="3491880" y="1592796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3" idx="2"/>
            <a:endCxn id="10" idx="1"/>
          </p:cNvCxnSpPr>
          <p:nvPr/>
        </p:nvCxnSpPr>
        <p:spPr bwMode="auto">
          <a:xfrm>
            <a:off x="3491880" y="1916832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cxnSpLocks/>
            <a:stCxn id="10" idx="3"/>
            <a:endCxn id="9" idx="2"/>
          </p:cNvCxnSpPr>
          <p:nvPr/>
        </p:nvCxnSpPr>
        <p:spPr bwMode="auto">
          <a:xfrm flipV="1">
            <a:off x="4067944" y="1916832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cxnSpLocks/>
            <a:stCxn id="9" idx="0"/>
            <a:endCxn id="8" idx="3"/>
          </p:cNvCxnSpPr>
          <p:nvPr/>
        </p:nvCxnSpPr>
        <p:spPr bwMode="auto">
          <a:xfrm flipH="1" flipV="1">
            <a:off x="4067944" y="1592796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0" idx="0"/>
            <a:endCxn id="8" idx="2"/>
          </p:cNvCxnSpPr>
          <p:nvPr/>
        </p:nvCxnSpPr>
        <p:spPr bwMode="auto">
          <a:xfrm flipV="1">
            <a:off x="3923928" y="1700808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1" idx="3"/>
            <a:endCxn id="10" idx="2"/>
          </p:cNvCxnSpPr>
          <p:nvPr/>
        </p:nvCxnSpPr>
        <p:spPr bwMode="auto">
          <a:xfrm flipV="1">
            <a:off x="3275856" y="2132856"/>
            <a:ext cx="648072" cy="180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11" idx="2"/>
            <a:endCxn id="12" idx="0"/>
          </p:cNvCxnSpPr>
          <p:nvPr/>
        </p:nvCxnSpPr>
        <p:spPr bwMode="auto">
          <a:xfrm>
            <a:off x="3131840" y="2420888"/>
            <a:ext cx="28803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2" idx="0"/>
            <a:endCxn id="13" idx="1"/>
          </p:cNvCxnSpPr>
          <p:nvPr/>
        </p:nvCxnSpPr>
        <p:spPr bwMode="auto">
          <a:xfrm flipV="1">
            <a:off x="3419872" y="2600908"/>
            <a:ext cx="360040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cxnSpLocks/>
            <a:stCxn id="14" idx="0"/>
            <a:endCxn id="13" idx="3"/>
          </p:cNvCxnSpPr>
          <p:nvPr/>
        </p:nvCxnSpPr>
        <p:spPr bwMode="auto">
          <a:xfrm flipH="1" flipV="1">
            <a:off x="4067944" y="2600908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5" idx="0"/>
            <a:endCxn id="13" idx="2"/>
          </p:cNvCxnSpPr>
          <p:nvPr/>
        </p:nvCxnSpPr>
        <p:spPr bwMode="auto">
          <a:xfrm flipV="1">
            <a:off x="3851920" y="2708920"/>
            <a:ext cx="7200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6" idx="1"/>
            <a:endCxn id="14" idx="3"/>
          </p:cNvCxnSpPr>
          <p:nvPr/>
        </p:nvCxnSpPr>
        <p:spPr bwMode="auto">
          <a:xfrm flipH="1" flipV="1">
            <a:off x="4427984" y="2816932"/>
            <a:ext cx="288032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6" idx="0"/>
            <a:endCxn id="17" idx="2"/>
          </p:cNvCxnSpPr>
          <p:nvPr/>
        </p:nvCxnSpPr>
        <p:spPr bwMode="auto">
          <a:xfrm flipV="1">
            <a:off x="4860032" y="2556520"/>
            <a:ext cx="0" cy="224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8" idx="1"/>
            <a:endCxn id="17" idx="3"/>
          </p:cNvCxnSpPr>
          <p:nvPr/>
        </p:nvCxnSpPr>
        <p:spPr bwMode="auto">
          <a:xfrm flipH="1">
            <a:off x="5004048" y="244850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2"/>
            <a:endCxn id="19" idx="0"/>
          </p:cNvCxnSpPr>
          <p:nvPr/>
        </p:nvCxnSpPr>
        <p:spPr bwMode="auto">
          <a:xfrm>
            <a:off x="5292080" y="2556520"/>
            <a:ext cx="0" cy="296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19" idx="3"/>
            <a:endCxn id="22" idx="1"/>
          </p:cNvCxnSpPr>
          <p:nvPr/>
        </p:nvCxnSpPr>
        <p:spPr bwMode="auto">
          <a:xfrm flipV="1">
            <a:off x="5436096" y="2872172"/>
            <a:ext cx="279648" cy="88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22" idx="0"/>
            <a:endCxn id="20" idx="1"/>
          </p:cNvCxnSpPr>
          <p:nvPr/>
        </p:nvCxnSpPr>
        <p:spPr bwMode="auto">
          <a:xfrm flipV="1">
            <a:off x="5859760" y="2672916"/>
            <a:ext cx="224408" cy="91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1" idx="0"/>
            <a:endCxn id="20" idx="2"/>
          </p:cNvCxnSpPr>
          <p:nvPr/>
        </p:nvCxnSpPr>
        <p:spPr bwMode="auto">
          <a:xfrm flipV="1">
            <a:off x="6219800" y="2780928"/>
            <a:ext cx="8384" cy="19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1" idx="1"/>
            <a:endCxn id="22" idx="2"/>
          </p:cNvCxnSpPr>
          <p:nvPr/>
        </p:nvCxnSpPr>
        <p:spPr bwMode="auto">
          <a:xfrm flipH="1" flipV="1">
            <a:off x="5859760" y="2980184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3" idx="1"/>
            <a:endCxn id="9" idx="3"/>
          </p:cNvCxnSpPr>
          <p:nvPr/>
        </p:nvCxnSpPr>
        <p:spPr bwMode="auto">
          <a:xfrm flipH="1">
            <a:off x="4427984" y="1664804"/>
            <a:ext cx="36004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3" idx="3"/>
            <a:endCxn id="25" idx="1"/>
          </p:cNvCxnSpPr>
          <p:nvPr/>
        </p:nvCxnSpPr>
        <p:spPr bwMode="auto">
          <a:xfrm>
            <a:off x="5076056" y="1664804"/>
            <a:ext cx="432048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5" idx="3"/>
            <a:endCxn id="33" idx="1"/>
          </p:cNvCxnSpPr>
          <p:nvPr/>
        </p:nvCxnSpPr>
        <p:spPr bwMode="auto">
          <a:xfrm>
            <a:off x="5796136" y="1900828"/>
            <a:ext cx="144016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3" idx="2"/>
            <a:endCxn id="24" idx="0"/>
          </p:cNvCxnSpPr>
          <p:nvPr/>
        </p:nvCxnSpPr>
        <p:spPr bwMode="auto">
          <a:xfrm>
            <a:off x="6084168" y="2080848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26" idx="2"/>
            <a:endCxn id="33" idx="0"/>
          </p:cNvCxnSpPr>
          <p:nvPr/>
        </p:nvCxnSpPr>
        <p:spPr bwMode="auto">
          <a:xfrm>
            <a:off x="6084168" y="1792816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7" idx="1"/>
            <a:endCxn id="33" idx="3"/>
          </p:cNvCxnSpPr>
          <p:nvPr/>
        </p:nvCxnSpPr>
        <p:spPr bwMode="auto">
          <a:xfrm flipH="1">
            <a:off x="6228184" y="197283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 bwMode="auto">
          <a:xfrm>
            <a:off x="7308304" y="16288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6012160" y="9087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3779912" y="9807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555776" y="141277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483768" y="30689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347864" y="34290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5986434" y="35010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20" name="Straight Connector 119"/>
          <p:cNvCxnSpPr>
            <a:stCxn id="115" idx="3"/>
            <a:endCxn id="3" idx="1"/>
          </p:cNvCxnSpPr>
          <p:nvPr/>
        </p:nvCxnSpPr>
        <p:spPr bwMode="auto">
          <a:xfrm>
            <a:off x="2843808" y="1520788"/>
            <a:ext cx="50405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114" idx="2"/>
            <a:endCxn id="8" idx="0"/>
          </p:cNvCxnSpPr>
          <p:nvPr/>
        </p:nvCxnSpPr>
        <p:spPr bwMode="auto">
          <a:xfrm>
            <a:off x="3923928" y="1196752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stCxn id="113" idx="2"/>
            <a:endCxn id="26" idx="0"/>
          </p:cNvCxnSpPr>
          <p:nvPr/>
        </p:nvCxnSpPr>
        <p:spPr bwMode="auto">
          <a:xfrm flipH="1">
            <a:off x="6084168" y="1124744"/>
            <a:ext cx="72008" cy="45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112" idx="1"/>
            <a:endCxn id="27" idx="3"/>
          </p:cNvCxnSpPr>
          <p:nvPr/>
        </p:nvCxnSpPr>
        <p:spPr bwMode="auto">
          <a:xfrm flipH="1">
            <a:off x="6660232" y="1736812"/>
            <a:ext cx="648072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19" idx="0"/>
            <a:endCxn id="21" idx="2"/>
          </p:cNvCxnSpPr>
          <p:nvPr/>
        </p:nvCxnSpPr>
        <p:spPr bwMode="auto">
          <a:xfrm flipV="1">
            <a:off x="6130450" y="3196208"/>
            <a:ext cx="8935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8" idx="0"/>
            <a:endCxn id="15" idx="2"/>
          </p:cNvCxnSpPr>
          <p:nvPr/>
        </p:nvCxnSpPr>
        <p:spPr bwMode="auto">
          <a:xfrm flipV="1">
            <a:off x="3491880" y="3140968"/>
            <a:ext cx="36004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stCxn id="117" idx="3"/>
            <a:endCxn id="12" idx="1"/>
          </p:cNvCxnSpPr>
          <p:nvPr/>
        </p:nvCxnSpPr>
        <p:spPr bwMode="auto">
          <a:xfrm flipV="1">
            <a:off x="2771800" y="2816932"/>
            <a:ext cx="5040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E22E84E-58A0-C548-A67A-7FB1A01FAB04}"/>
              </a:ext>
            </a:extLst>
          </p:cNvPr>
          <p:cNvSpPr txBox="1"/>
          <p:nvPr/>
        </p:nvSpPr>
        <p:spPr>
          <a:xfrm>
            <a:off x="200975" y="5550505"/>
            <a:ext cx="307488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the way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from one IS to another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3D8DB1-DF43-A542-A10C-36FDE90B5D0B}"/>
              </a:ext>
            </a:extLst>
          </p:cNvPr>
          <p:cNvSpPr txBox="1"/>
          <p:nvPr/>
        </p:nvSpPr>
        <p:spPr>
          <a:xfrm>
            <a:off x="200975" y="4544135"/>
            <a:ext cx="2097049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which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ES to contact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C7E7B1B-F701-8F4F-BBC5-C3AA834C4C3F}"/>
              </a:ext>
            </a:extLst>
          </p:cNvPr>
          <p:cNvSpPr txBox="1"/>
          <p:nvPr/>
        </p:nvSpPr>
        <p:spPr>
          <a:xfrm>
            <a:off x="200975" y="3168961"/>
            <a:ext cx="287771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which process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to contact on that 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68AF2F3-0712-1E49-B7D5-F8ABAD66E1F0}"/>
              </a:ext>
            </a:extLst>
          </p:cNvPr>
          <p:cNvSpPr txBox="1"/>
          <p:nvPr/>
        </p:nvSpPr>
        <p:spPr>
          <a:xfrm>
            <a:off x="200658" y="2161949"/>
            <a:ext cx="2746265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how to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find the reverse way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D75B383-12F7-764D-933B-728348EC117E}"/>
              </a:ext>
            </a:extLst>
          </p:cNvPr>
          <p:cNvSpPr txBox="1"/>
          <p:nvPr/>
        </p:nvSpPr>
        <p:spPr>
          <a:xfrm>
            <a:off x="209241" y="1122879"/>
            <a:ext cx="287290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networking problems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D53F489-2938-1E4B-AC41-5CBDE358A190}"/>
              </a:ext>
            </a:extLst>
          </p:cNvPr>
          <p:cNvSpPr txBox="1"/>
          <p:nvPr/>
        </p:nvSpPr>
        <p:spPr>
          <a:xfrm>
            <a:off x="7251699" y="4597678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privacy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D11B439-3B86-5B4F-858C-9E37A62BABC6}"/>
              </a:ext>
            </a:extLst>
          </p:cNvPr>
          <p:cNvSpPr txBox="1"/>
          <p:nvPr/>
        </p:nvSpPr>
        <p:spPr>
          <a:xfrm>
            <a:off x="7281993" y="5568267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security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6084168" y="256490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075784" y="29801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1DEDFF4B-AE77-D744-86A7-F0A6DEA0AE99}"/>
              </a:ext>
            </a:extLst>
          </p:cNvPr>
          <p:cNvSpPr/>
          <p:nvPr/>
        </p:nvSpPr>
        <p:spPr bwMode="auto">
          <a:xfrm>
            <a:off x="2739304" y="1533429"/>
            <a:ext cx="3505656" cy="2038865"/>
          </a:xfrm>
          <a:custGeom>
            <a:avLst/>
            <a:gdLst>
              <a:gd name="connsiteX0" fmla="*/ 0 w 3398109"/>
              <a:gd name="connsiteY0" fmla="*/ 0 h 2038865"/>
              <a:gd name="connsiteX1" fmla="*/ 803190 w 3398109"/>
              <a:gd name="connsiteY1" fmla="*/ 308919 h 2038865"/>
              <a:gd name="connsiteX2" fmla="*/ 679622 w 3398109"/>
              <a:gd name="connsiteY2" fmla="*/ 1248032 h 2038865"/>
              <a:gd name="connsiteX3" fmla="*/ 1532238 w 3398109"/>
              <a:gd name="connsiteY3" fmla="*/ 1272746 h 2038865"/>
              <a:gd name="connsiteX4" fmla="*/ 2150076 w 3398109"/>
              <a:gd name="connsiteY4" fmla="*/ 939113 h 2038865"/>
              <a:gd name="connsiteX5" fmla="*/ 3126260 w 3398109"/>
              <a:gd name="connsiteY5" fmla="*/ 1334530 h 2038865"/>
              <a:gd name="connsiteX6" fmla="*/ 3398109 w 3398109"/>
              <a:gd name="connsiteY6" fmla="*/ 2038865 h 2038865"/>
              <a:gd name="connsiteX0" fmla="*/ 0 w 3398109"/>
              <a:gd name="connsiteY0" fmla="*/ 0 h 2038865"/>
              <a:gd name="connsiteX1" fmla="*/ 803190 w 3398109"/>
              <a:gd name="connsiteY1" fmla="*/ 308919 h 2038865"/>
              <a:gd name="connsiteX2" fmla="*/ 679622 w 3398109"/>
              <a:gd name="connsiteY2" fmla="*/ 1248032 h 2038865"/>
              <a:gd name="connsiteX3" fmla="*/ 1532238 w 3398109"/>
              <a:gd name="connsiteY3" fmla="*/ 1272746 h 2038865"/>
              <a:gd name="connsiteX4" fmla="*/ 2150076 w 3398109"/>
              <a:gd name="connsiteY4" fmla="*/ 939113 h 2038865"/>
              <a:gd name="connsiteX5" fmla="*/ 3126260 w 3398109"/>
              <a:gd name="connsiteY5" fmla="*/ 1334530 h 2038865"/>
              <a:gd name="connsiteX6" fmla="*/ 3319823 w 3398109"/>
              <a:gd name="connsiteY6" fmla="*/ 1652825 h 2038865"/>
              <a:gd name="connsiteX7" fmla="*/ 3398109 w 3398109"/>
              <a:gd name="connsiteY7" fmla="*/ 2038865 h 2038865"/>
              <a:gd name="connsiteX0" fmla="*/ 0 w 3560888"/>
              <a:gd name="connsiteY0" fmla="*/ 0 h 2038865"/>
              <a:gd name="connsiteX1" fmla="*/ 803190 w 3560888"/>
              <a:gd name="connsiteY1" fmla="*/ 308919 h 2038865"/>
              <a:gd name="connsiteX2" fmla="*/ 679622 w 3560888"/>
              <a:gd name="connsiteY2" fmla="*/ 1248032 h 2038865"/>
              <a:gd name="connsiteX3" fmla="*/ 1532238 w 3560888"/>
              <a:gd name="connsiteY3" fmla="*/ 1272746 h 2038865"/>
              <a:gd name="connsiteX4" fmla="*/ 2150076 w 3560888"/>
              <a:gd name="connsiteY4" fmla="*/ 939113 h 2038865"/>
              <a:gd name="connsiteX5" fmla="*/ 3126260 w 3560888"/>
              <a:gd name="connsiteY5" fmla="*/ 1334530 h 2038865"/>
              <a:gd name="connsiteX6" fmla="*/ 3554601 w 3560888"/>
              <a:gd name="connsiteY6" fmla="*/ 1467473 h 2038865"/>
              <a:gd name="connsiteX7" fmla="*/ 3398109 w 3560888"/>
              <a:gd name="connsiteY7" fmla="*/ 2038865 h 2038865"/>
              <a:gd name="connsiteX0" fmla="*/ 0 w 3505656"/>
              <a:gd name="connsiteY0" fmla="*/ 0 h 2038865"/>
              <a:gd name="connsiteX1" fmla="*/ 803190 w 3505656"/>
              <a:gd name="connsiteY1" fmla="*/ 308919 h 2038865"/>
              <a:gd name="connsiteX2" fmla="*/ 679622 w 3505656"/>
              <a:gd name="connsiteY2" fmla="*/ 1248032 h 2038865"/>
              <a:gd name="connsiteX3" fmla="*/ 1532238 w 3505656"/>
              <a:gd name="connsiteY3" fmla="*/ 1272746 h 2038865"/>
              <a:gd name="connsiteX4" fmla="*/ 2150076 w 3505656"/>
              <a:gd name="connsiteY4" fmla="*/ 939113 h 2038865"/>
              <a:gd name="connsiteX5" fmla="*/ 3126260 w 3505656"/>
              <a:gd name="connsiteY5" fmla="*/ 1334530 h 2038865"/>
              <a:gd name="connsiteX6" fmla="*/ 3497451 w 3505656"/>
              <a:gd name="connsiteY6" fmla="*/ 1162673 h 2038865"/>
              <a:gd name="connsiteX7" fmla="*/ 3398109 w 3505656"/>
              <a:gd name="connsiteY7" fmla="*/ 2038865 h 20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5656" h="2038865">
                <a:moveTo>
                  <a:pt x="0" y="0"/>
                </a:moveTo>
                <a:cubicBezTo>
                  <a:pt x="344960" y="50457"/>
                  <a:pt x="689920" y="100914"/>
                  <a:pt x="803190" y="308919"/>
                </a:cubicBezTo>
                <a:cubicBezTo>
                  <a:pt x="916460" y="516924"/>
                  <a:pt x="558114" y="1087394"/>
                  <a:pt x="679622" y="1248032"/>
                </a:cubicBezTo>
                <a:cubicBezTo>
                  <a:pt x="801130" y="1408670"/>
                  <a:pt x="1287162" y="1324233"/>
                  <a:pt x="1532238" y="1272746"/>
                </a:cubicBezTo>
                <a:cubicBezTo>
                  <a:pt x="1777314" y="1221259"/>
                  <a:pt x="1884406" y="928816"/>
                  <a:pt x="2150076" y="939113"/>
                </a:cubicBezTo>
                <a:cubicBezTo>
                  <a:pt x="2415746" y="949410"/>
                  <a:pt x="2901698" y="1297270"/>
                  <a:pt x="3126260" y="1334530"/>
                </a:cubicBezTo>
                <a:cubicBezTo>
                  <a:pt x="3350822" y="1371790"/>
                  <a:pt x="3452143" y="1045284"/>
                  <a:pt x="3497451" y="1162673"/>
                </a:cubicBezTo>
                <a:cubicBezTo>
                  <a:pt x="3542759" y="1280062"/>
                  <a:pt x="3385061" y="1974525"/>
                  <a:pt x="3398109" y="2038865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A2A259-B84E-5746-9BC5-54C438BA23B0}"/>
              </a:ext>
            </a:extLst>
          </p:cNvPr>
          <p:cNvGrpSpPr/>
          <p:nvPr/>
        </p:nvGrpSpPr>
        <p:grpSpPr>
          <a:xfrm>
            <a:off x="2243213" y="1372477"/>
            <a:ext cx="3840955" cy="2956085"/>
            <a:chOff x="2243213" y="1372477"/>
            <a:chExt cx="3840955" cy="2956085"/>
          </a:xfrm>
        </p:grpSpPr>
        <p:sp>
          <p:nvSpPr>
            <p:cNvPr id="111" name="Trapezoid 110">
              <a:extLst>
                <a:ext uri="{FF2B5EF4-FFF2-40B4-BE49-F238E27FC236}">
                  <a16:creationId xmlns:a16="http://schemas.microsoft.com/office/drawing/2014/main" id="{EB6FACD5-04EB-6346-99E5-0D60A589C14F}"/>
                </a:ext>
              </a:extLst>
            </p:cNvPr>
            <p:cNvSpPr/>
            <p:nvPr/>
          </p:nvSpPr>
          <p:spPr bwMode="auto">
            <a:xfrm rot="5400000">
              <a:off x="3381889" y="1626282"/>
              <a:ext cx="2880000" cy="2524559"/>
            </a:xfrm>
            <a:prstGeom prst="trapezoid">
              <a:avLst>
                <a:gd name="adj" fmla="val 44826"/>
              </a:avLst>
            </a:prstGeom>
            <a:solidFill>
              <a:schemeClr val="bg1">
                <a:lumMod val="85000"/>
                <a:alpha val="50000"/>
              </a:schemeClr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4F552E1-3CA3-3144-B12E-2445ECA549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43213" y="1448562"/>
              <a:ext cx="1320254" cy="2880000"/>
              <a:chOff x="7533018" y="3013720"/>
              <a:chExt cx="289404" cy="631304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1715C6B7-52B4-0F42-AD59-745533023457}"/>
                  </a:ext>
                </a:extLst>
              </p:cNvPr>
              <p:cNvSpPr/>
              <p:nvPr/>
            </p:nvSpPr>
            <p:spPr bwMode="auto">
              <a:xfrm>
                <a:off x="7534390" y="3013720"/>
                <a:ext cx="288032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9FC6DC1-5AC6-2541-B5A6-CACB28B5D521}"/>
                  </a:ext>
                </a:extLst>
              </p:cNvPr>
              <p:cNvSpPr/>
              <p:nvPr/>
            </p:nvSpPr>
            <p:spPr bwMode="auto">
              <a:xfrm>
                <a:off x="7533018" y="3429000"/>
                <a:ext cx="288032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60E0BE8-A479-0246-B95D-F179D74E363A}"/>
                  </a:ext>
                </a:extLst>
              </p:cNvPr>
              <p:cNvCxnSpPr>
                <a:stCxn id="97" idx="0"/>
                <a:endCxn id="95" idx="2"/>
              </p:cNvCxnSpPr>
              <p:nvPr/>
            </p:nvCxnSpPr>
            <p:spPr bwMode="auto">
              <a:xfrm flipV="1">
                <a:off x="7677015" y="3229744"/>
                <a:ext cx="1391" cy="19925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689350A-6F6D-8240-B6B0-9BEF259CAA8A}"/>
                </a:ext>
              </a:extLst>
            </p:cNvPr>
            <p:cNvSpPr/>
            <p:nvPr/>
          </p:nvSpPr>
          <p:spPr bwMode="auto">
            <a:xfrm>
              <a:off x="2933185" y="1372477"/>
              <a:ext cx="60569" cy="2880477"/>
            </a:xfrm>
            <a:custGeom>
              <a:avLst/>
              <a:gdLst>
                <a:gd name="connsiteX0" fmla="*/ 0 w 3793524"/>
                <a:gd name="connsiteY0" fmla="*/ 356414 h 492339"/>
                <a:gd name="connsiteX1" fmla="*/ 1235676 w 3793524"/>
                <a:gd name="connsiteY1" fmla="*/ 35139 h 492339"/>
                <a:gd name="connsiteX2" fmla="*/ 2669059 w 3793524"/>
                <a:gd name="connsiteY2" fmla="*/ 59852 h 492339"/>
                <a:gd name="connsiteX3" fmla="*/ 3793524 w 3793524"/>
                <a:gd name="connsiteY3" fmla="*/ 492339 h 492339"/>
                <a:gd name="connsiteX0" fmla="*/ 0 w 6621784"/>
                <a:gd name="connsiteY0" fmla="*/ 1704953 h 1704953"/>
                <a:gd name="connsiteX1" fmla="*/ 4063936 w 6621784"/>
                <a:gd name="connsiteY1" fmla="*/ 126233 h 1704953"/>
                <a:gd name="connsiteX2" fmla="*/ 5497319 w 6621784"/>
                <a:gd name="connsiteY2" fmla="*/ 150946 h 1704953"/>
                <a:gd name="connsiteX3" fmla="*/ 6621784 w 6621784"/>
                <a:gd name="connsiteY3" fmla="*/ 583433 h 1704953"/>
                <a:gd name="connsiteX0" fmla="*/ 0 w 6621784"/>
                <a:gd name="connsiteY0" fmla="*/ 1554007 h 1554007"/>
                <a:gd name="connsiteX1" fmla="*/ 5497319 w 6621784"/>
                <a:gd name="connsiteY1" fmla="*/ 0 h 1554007"/>
                <a:gd name="connsiteX2" fmla="*/ 6621784 w 6621784"/>
                <a:gd name="connsiteY2" fmla="*/ 432487 h 1554007"/>
                <a:gd name="connsiteX0" fmla="*/ 210738 w 6832522"/>
                <a:gd name="connsiteY0" fmla="*/ 1150948 h 1150948"/>
                <a:gd name="connsiteX1" fmla="*/ 327983 w 6832522"/>
                <a:gd name="connsiteY1" fmla="*/ 467112 h 1150948"/>
                <a:gd name="connsiteX2" fmla="*/ 6832522 w 6832522"/>
                <a:gd name="connsiteY2" fmla="*/ 29428 h 1150948"/>
                <a:gd name="connsiteX0" fmla="*/ 27326 w 563504"/>
                <a:gd name="connsiteY0" fmla="*/ 1327504 h 1327504"/>
                <a:gd name="connsiteX1" fmla="*/ 144571 w 563504"/>
                <a:gd name="connsiteY1" fmla="*/ 643668 h 1327504"/>
                <a:gd name="connsiteX2" fmla="*/ 152617 w 563504"/>
                <a:gd name="connsiteY2" fmla="*/ 33862 h 1327504"/>
                <a:gd name="connsiteX0" fmla="*/ 0 w 536178"/>
                <a:gd name="connsiteY0" fmla="*/ 1339342 h 1339342"/>
                <a:gd name="connsiteX1" fmla="*/ 117245 w 536178"/>
                <a:gd name="connsiteY1" fmla="*/ 655506 h 1339342"/>
                <a:gd name="connsiteX2" fmla="*/ 125291 w 536178"/>
                <a:gd name="connsiteY2" fmla="*/ 45700 h 1339342"/>
                <a:gd name="connsiteX0" fmla="*/ 0 w 536178"/>
                <a:gd name="connsiteY0" fmla="*/ 1347147 h 1347147"/>
                <a:gd name="connsiteX1" fmla="*/ 117245 w 536178"/>
                <a:gd name="connsiteY1" fmla="*/ 663311 h 1347147"/>
                <a:gd name="connsiteX2" fmla="*/ 125291 w 536178"/>
                <a:gd name="connsiteY2" fmla="*/ 53505 h 1347147"/>
                <a:gd name="connsiteX0" fmla="*/ 0 w 125291"/>
                <a:gd name="connsiteY0" fmla="*/ 1347147 h 1347147"/>
                <a:gd name="connsiteX1" fmla="*/ 117245 w 125291"/>
                <a:gd name="connsiteY1" fmla="*/ 663311 h 1347147"/>
                <a:gd name="connsiteX2" fmla="*/ 125291 w 125291"/>
                <a:gd name="connsiteY2" fmla="*/ 53505 h 1347147"/>
                <a:gd name="connsiteX0" fmla="*/ 0 w 125291"/>
                <a:gd name="connsiteY0" fmla="*/ 1347147 h 1347147"/>
                <a:gd name="connsiteX1" fmla="*/ 42818 w 125291"/>
                <a:gd name="connsiteY1" fmla="*/ 663311 h 1347147"/>
                <a:gd name="connsiteX2" fmla="*/ 125291 w 125291"/>
                <a:gd name="connsiteY2" fmla="*/ 53505 h 1347147"/>
                <a:gd name="connsiteX0" fmla="*/ 542 w 508605"/>
                <a:gd name="connsiteY0" fmla="*/ 1392470 h 1392470"/>
                <a:gd name="connsiteX1" fmla="*/ 43360 w 508605"/>
                <a:gd name="connsiteY1" fmla="*/ 708634 h 1392470"/>
                <a:gd name="connsiteX2" fmla="*/ 508605 w 508605"/>
                <a:gd name="connsiteY2" fmla="*/ 51016 h 1392470"/>
                <a:gd name="connsiteX0" fmla="*/ 542 w 508605"/>
                <a:gd name="connsiteY0" fmla="*/ 1341454 h 1341454"/>
                <a:gd name="connsiteX1" fmla="*/ 43360 w 508605"/>
                <a:gd name="connsiteY1" fmla="*/ 657618 h 1341454"/>
                <a:gd name="connsiteX2" fmla="*/ 508605 w 508605"/>
                <a:gd name="connsiteY2" fmla="*/ 0 h 1341454"/>
                <a:gd name="connsiteX0" fmla="*/ 0 w 72128"/>
                <a:gd name="connsiteY0" fmla="*/ 1298424 h 1298424"/>
                <a:gd name="connsiteX1" fmla="*/ 42818 w 72128"/>
                <a:gd name="connsiteY1" fmla="*/ 614588 h 1298424"/>
                <a:gd name="connsiteX2" fmla="*/ 72128 w 72128"/>
                <a:gd name="connsiteY2" fmla="*/ 0 h 1298424"/>
                <a:gd name="connsiteX0" fmla="*/ 0 w 54203"/>
                <a:gd name="connsiteY0" fmla="*/ 1293559 h 1293559"/>
                <a:gd name="connsiteX1" fmla="*/ 42818 w 54203"/>
                <a:gd name="connsiteY1" fmla="*/ 609723 h 1293559"/>
                <a:gd name="connsiteX2" fmla="*/ 54203 w 54203"/>
                <a:gd name="connsiteY2" fmla="*/ 0 h 1293559"/>
                <a:gd name="connsiteX0" fmla="*/ 0 w 54203"/>
                <a:gd name="connsiteY0" fmla="*/ 1293559 h 1293559"/>
                <a:gd name="connsiteX1" fmla="*/ 12943 w 54203"/>
                <a:gd name="connsiteY1" fmla="*/ 614588 h 1293559"/>
                <a:gd name="connsiteX2" fmla="*/ 54203 w 54203"/>
                <a:gd name="connsiteY2" fmla="*/ 0 h 1293559"/>
                <a:gd name="connsiteX0" fmla="*/ 28936 w 41313"/>
                <a:gd name="connsiteY0" fmla="*/ 1317882 h 1317882"/>
                <a:gd name="connsiteX1" fmla="*/ 53 w 41313"/>
                <a:gd name="connsiteY1" fmla="*/ 614588 h 1317882"/>
                <a:gd name="connsiteX2" fmla="*/ 41313 w 41313"/>
                <a:gd name="connsiteY2" fmla="*/ 0 h 1317882"/>
                <a:gd name="connsiteX0" fmla="*/ 29024 w 41401"/>
                <a:gd name="connsiteY0" fmla="*/ 1317882 h 1317882"/>
                <a:gd name="connsiteX1" fmla="*/ 141 w 41401"/>
                <a:gd name="connsiteY1" fmla="*/ 614588 h 1317882"/>
                <a:gd name="connsiteX2" fmla="*/ 41401 w 41401"/>
                <a:gd name="connsiteY2" fmla="*/ 0 h 1317882"/>
                <a:gd name="connsiteX0" fmla="*/ 4642 w 17019"/>
                <a:gd name="connsiteY0" fmla="*/ 1317882 h 1317882"/>
                <a:gd name="connsiteX1" fmla="*/ 5635 w 17019"/>
                <a:gd name="connsiteY1" fmla="*/ 619452 h 1317882"/>
                <a:gd name="connsiteX2" fmla="*/ 17019 w 17019"/>
                <a:gd name="connsiteY2" fmla="*/ 0 h 1317882"/>
                <a:gd name="connsiteX0" fmla="*/ 4642 w 17019"/>
                <a:gd name="connsiteY0" fmla="*/ 1317882 h 1317882"/>
                <a:gd name="connsiteX1" fmla="*/ 5635 w 17019"/>
                <a:gd name="connsiteY1" fmla="*/ 619452 h 1317882"/>
                <a:gd name="connsiteX2" fmla="*/ 17019 w 17019"/>
                <a:gd name="connsiteY2" fmla="*/ 0 h 131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19" h="1317882">
                  <a:moveTo>
                    <a:pt x="4642" y="1317882"/>
                  </a:moveTo>
                  <a:cubicBezTo>
                    <a:pt x="-5339" y="865124"/>
                    <a:pt x="3572" y="839099"/>
                    <a:pt x="5635" y="619452"/>
                  </a:cubicBezTo>
                  <a:cubicBezTo>
                    <a:pt x="7698" y="399805"/>
                    <a:pt x="15475" y="223557"/>
                    <a:pt x="17019" y="0"/>
                  </a:cubicBezTo>
                </a:path>
              </a:pathLst>
            </a:custGeom>
            <a:noFill/>
            <a:ln w="508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57" name="Picture 56" descr="File:Blue Drop.svg - Wikimedia Commons">
            <a:extLst>
              <a:ext uri="{FF2B5EF4-FFF2-40B4-BE49-F238E27FC236}">
                <a16:creationId xmlns:a16="http://schemas.microsoft.com/office/drawing/2014/main" id="{49EE4DE0-BA95-D84B-8836-A2ED6EA97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10535" y="1936524"/>
            <a:ext cx="152401" cy="228602"/>
          </a:xfrm>
          <a:prstGeom prst="rect">
            <a:avLst/>
          </a:prstGeom>
        </p:spPr>
      </p:pic>
      <p:pic>
        <p:nvPicPr>
          <p:cNvPr id="136" name="Picture 135" descr="File:Blue Drop.svg - Wikimedia Commons">
            <a:extLst>
              <a:ext uri="{FF2B5EF4-FFF2-40B4-BE49-F238E27FC236}">
                <a16:creationId xmlns:a16="http://schemas.microsoft.com/office/drawing/2014/main" id="{8608DBE5-F593-3D46-943B-FC7D4B785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82179" y="3258500"/>
            <a:ext cx="152401" cy="228602"/>
          </a:xfrm>
          <a:prstGeom prst="rect">
            <a:avLst/>
          </a:prstGeom>
        </p:spPr>
      </p:pic>
      <p:pic>
        <p:nvPicPr>
          <p:cNvPr id="51" name="Picture 50" descr="Kostenlose Vektorgrafik: Wasserhahn, Silhouette, Isoliert ...">
            <a:extLst>
              <a:ext uri="{FF2B5EF4-FFF2-40B4-BE49-F238E27FC236}">
                <a16:creationId xmlns:a16="http://schemas.microsoft.com/office/drawing/2014/main" id="{74FD44A8-74D6-8444-BB65-E67F66C1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53816" y="1293341"/>
            <a:ext cx="818513" cy="800719"/>
          </a:xfrm>
          <a:prstGeom prst="rect">
            <a:avLst/>
          </a:prstGeom>
        </p:spPr>
      </p:pic>
      <p:pic>
        <p:nvPicPr>
          <p:cNvPr id="104" name="Picture 103" descr="File:Blue Drop.svg - Wikimedia Commons">
            <a:extLst>
              <a:ext uri="{FF2B5EF4-FFF2-40B4-BE49-F238E27FC236}">
                <a16:creationId xmlns:a16="http://schemas.microsoft.com/office/drawing/2014/main" id="{5418C7D4-0DC7-8B40-AFA0-71C9048F0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0800000">
            <a:off x="2555619" y="2413070"/>
            <a:ext cx="780531" cy="150424"/>
          </a:xfrm>
          <a:prstGeom prst="rect">
            <a:avLst/>
          </a:prstGeom>
        </p:spPr>
      </p:pic>
      <p:pic>
        <p:nvPicPr>
          <p:cNvPr id="54" name="Graphic 53" descr="SVG &gt; Sturm Trichter Tornado - Kostenloses SVG-Bild ...">
            <a:extLst>
              <a:ext uri="{FF2B5EF4-FFF2-40B4-BE49-F238E27FC236}">
                <a16:creationId xmlns:a16="http://schemas.microsoft.com/office/drawing/2014/main" id="{F8A0E3AC-94C3-9940-BCE1-F50EEC90F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423818" y="2419743"/>
            <a:ext cx="1048611" cy="1089466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197ECEC3-F9C2-6F4F-8BCB-A9A5005FECC7}"/>
              </a:ext>
            </a:extLst>
          </p:cNvPr>
          <p:cNvSpPr txBox="1"/>
          <p:nvPr/>
        </p:nvSpPr>
        <p:spPr>
          <a:xfrm>
            <a:off x="7327041" y="3572604"/>
            <a:ext cx="158569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delays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364ECA2-7526-E44D-94E4-85F469F9611B}"/>
              </a:ext>
            </a:extLst>
          </p:cNvPr>
          <p:cNvSpPr txBox="1"/>
          <p:nvPr/>
        </p:nvSpPr>
        <p:spPr>
          <a:xfrm>
            <a:off x="7350995" y="2608771"/>
            <a:ext cx="154561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traffic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A0AA794-ACCD-0E41-A459-CA5C317AFC71}"/>
              </a:ext>
            </a:extLst>
          </p:cNvPr>
          <p:cNvSpPr txBox="1"/>
          <p:nvPr/>
        </p:nvSpPr>
        <p:spPr>
          <a:xfrm>
            <a:off x="3858937" y="5181173"/>
            <a:ext cx="274947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coding the data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in a comprehensible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manner</a:t>
            </a:r>
          </a:p>
        </p:txBody>
      </p:sp>
      <p:pic>
        <p:nvPicPr>
          <p:cNvPr id="103" name="Picture 102" descr="File:Blue Drop.svg - Wikimedia Commons">
            <a:extLst>
              <a:ext uri="{FF2B5EF4-FFF2-40B4-BE49-F238E27FC236}">
                <a16:creationId xmlns:a16="http://schemas.microsoft.com/office/drawing/2014/main" id="{B5EBEA3C-89F9-E84F-8CE2-AEF1D5240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06788" y="2413454"/>
            <a:ext cx="152401" cy="2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05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857 L -0.00087 0.0798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56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856 L -0.00139 0.1215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564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856 L -0.00139 0.1215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DFC896-BEEF-9A41-A9DD-05903A5CC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56197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There are a lot of aspects to worry about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E41EDF-0F32-E541-B899-9C65939F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tasks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7181-F7FD-8640-BF77-7378A03EFF9A}"/>
              </a:ext>
            </a:extLst>
          </p:cNvPr>
          <p:cNvSpPr txBox="1"/>
          <p:nvPr/>
        </p:nvSpPr>
        <p:spPr>
          <a:xfrm>
            <a:off x="3186113" y="1428752"/>
            <a:ext cx="204094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the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F9616-DE67-8441-AD21-AEC19D275B0E}"/>
              </a:ext>
            </a:extLst>
          </p:cNvPr>
          <p:cNvSpPr txBox="1"/>
          <p:nvPr/>
        </p:nvSpPr>
        <p:spPr>
          <a:xfrm>
            <a:off x="243288" y="2054211"/>
            <a:ext cx="307488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the way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from one IS to another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2938F-0A13-AC41-93EC-A6BF4A242762}"/>
              </a:ext>
            </a:extLst>
          </p:cNvPr>
          <p:cNvSpPr txBox="1"/>
          <p:nvPr/>
        </p:nvSpPr>
        <p:spPr>
          <a:xfrm>
            <a:off x="3536055" y="2505270"/>
            <a:ext cx="2097049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which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ES to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8C1AF-8F79-BC40-8BE1-5E20FEC8A6FD}"/>
              </a:ext>
            </a:extLst>
          </p:cNvPr>
          <p:cNvSpPr txBox="1"/>
          <p:nvPr/>
        </p:nvSpPr>
        <p:spPr>
          <a:xfrm>
            <a:off x="6158785" y="2760672"/>
            <a:ext cx="287771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which process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to contact on that 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3764E-BD3B-0B44-ACB8-1C1C8CDB68E4}"/>
              </a:ext>
            </a:extLst>
          </p:cNvPr>
          <p:cNvSpPr txBox="1"/>
          <p:nvPr/>
        </p:nvSpPr>
        <p:spPr>
          <a:xfrm>
            <a:off x="361296" y="3570851"/>
            <a:ext cx="2746265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how to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find the reverse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EDF72-F754-2448-B174-D8ED928EA642}"/>
              </a:ext>
            </a:extLst>
          </p:cNvPr>
          <p:cNvSpPr txBox="1"/>
          <p:nvPr/>
        </p:nvSpPr>
        <p:spPr>
          <a:xfrm>
            <a:off x="3209844" y="3801684"/>
            <a:ext cx="274947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coding the data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in a comprehensible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manner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B4141-A4BC-8F4F-83D1-4022A1CD2670}"/>
              </a:ext>
            </a:extLst>
          </p:cNvPr>
          <p:cNvSpPr txBox="1"/>
          <p:nvPr/>
        </p:nvSpPr>
        <p:spPr>
          <a:xfrm>
            <a:off x="7373059" y="5575725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6DE56-532D-6442-B182-4508D11724AA}"/>
              </a:ext>
            </a:extLst>
          </p:cNvPr>
          <p:cNvSpPr txBox="1"/>
          <p:nvPr/>
        </p:nvSpPr>
        <p:spPr>
          <a:xfrm>
            <a:off x="6161190" y="4401848"/>
            <a:ext cx="287290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networking problems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D403F2-8702-0045-A520-593D973E3EA2}"/>
              </a:ext>
            </a:extLst>
          </p:cNvPr>
          <p:cNvSpPr txBox="1"/>
          <p:nvPr/>
        </p:nvSpPr>
        <p:spPr>
          <a:xfrm>
            <a:off x="4972218" y="5384487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security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91DFA-997C-2947-9AD0-46A22D81F47D}"/>
              </a:ext>
            </a:extLst>
          </p:cNvPr>
          <p:cNvSpPr txBox="1"/>
          <p:nvPr/>
        </p:nvSpPr>
        <p:spPr>
          <a:xfrm>
            <a:off x="2646720" y="5193250"/>
            <a:ext cx="158569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delays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19AD6-12D5-0445-B225-3DE9AF22AFED}"/>
              </a:ext>
            </a:extLst>
          </p:cNvPr>
          <p:cNvSpPr txBox="1"/>
          <p:nvPr/>
        </p:nvSpPr>
        <p:spPr>
          <a:xfrm>
            <a:off x="361296" y="5002013"/>
            <a:ext cx="154561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traffic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7A127-75AA-A04F-8729-52E14E712153}"/>
              </a:ext>
            </a:extLst>
          </p:cNvPr>
          <p:cNvSpPr txBox="1"/>
          <p:nvPr/>
        </p:nvSpPr>
        <p:spPr>
          <a:xfrm>
            <a:off x="7110166" y="1388903"/>
            <a:ext cx="192392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Eurostile"/>
                <a:cs typeface="Eurostile"/>
              </a:rPr>
              <a:t>applications</a:t>
            </a:r>
          </a:p>
          <a:p>
            <a:pPr algn="r"/>
            <a:r>
              <a:rPr lang="en-US" sz="2400" dirty="0">
                <a:latin typeface="Eurostile"/>
                <a:cs typeface="Eurostile"/>
              </a:rPr>
              <a:t>determine</a:t>
            </a:r>
          </a:p>
          <a:p>
            <a:pPr algn="r"/>
            <a:r>
              <a:rPr lang="en-US" sz="2400" dirty="0">
                <a:latin typeface="Eurostile"/>
                <a:cs typeface="Eurostile"/>
              </a:rPr>
              <a:t>requirements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B3E5CF-1A52-324A-9885-CDDA2CE50A95}"/>
              </a:ext>
            </a:extLst>
          </p:cNvPr>
          <p:cNvCxnSpPr>
            <a:stCxn id="16" idx="1"/>
            <a:endCxn id="4" idx="3"/>
          </p:cNvCxnSpPr>
          <p:nvPr/>
        </p:nvCxnSpPr>
        <p:spPr bwMode="auto">
          <a:xfrm flipH="1" flipV="1">
            <a:off x="5227056" y="1659585"/>
            <a:ext cx="1883110" cy="3294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8322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DFC896-BEEF-9A41-A9DD-05903A5CC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56197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There are a lot of aspects to worry about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E41EDF-0F32-E541-B899-9C65939F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tasks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7181-F7FD-8640-BF77-7378A03EFF9A}"/>
              </a:ext>
            </a:extLst>
          </p:cNvPr>
          <p:cNvSpPr txBox="1"/>
          <p:nvPr/>
        </p:nvSpPr>
        <p:spPr>
          <a:xfrm>
            <a:off x="3186113" y="1428752"/>
            <a:ext cx="204094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the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F9616-DE67-8441-AD21-AEC19D275B0E}"/>
              </a:ext>
            </a:extLst>
          </p:cNvPr>
          <p:cNvSpPr txBox="1"/>
          <p:nvPr/>
        </p:nvSpPr>
        <p:spPr>
          <a:xfrm>
            <a:off x="243288" y="2054211"/>
            <a:ext cx="307488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the way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from one IS to another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2938F-0A13-AC41-93EC-A6BF4A242762}"/>
              </a:ext>
            </a:extLst>
          </p:cNvPr>
          <p:cNvSpPr txBox="1"/>
          <p:nvPr/>
        </p:nvSpPr>
        <p:spPr>
          <a:xfrm>
            <a:off x="3536055" y="2505270"/>
            <a:ext cx="2097049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which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ES to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8C1AF-8F79-BC40-8BE1-5E20FEC8A6FD}"/>
              </a:ext>
            </a:extLst>
          </p:cNvPr>
          <p:cNvSpPr txBox="1"/>
          <p:nvPr/>
        </p:nvSpPr>
        <p:spPr>
          <a:xfrm>
            <a:off x="6158785" y="2760672"/>
            <a:ext cx="287771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which process 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to contact on that 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3764E-BD3B-0B44-ACB8-1C1C8CDB68E4}"/>
              </a:ext>
            </a:extLst>
          </p:cNvPr>
          <p:cNvSpPr txBox="1"/>
          <p:nvPr/>
        </p:nvSpPr>
        <p:spPr>
          <a:xfrm>
            <a:off x="361296" y="3570851"/>
            <a:ext cx="2746265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knowing how to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find the reverse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EDF72-F754-2448-B174-D8ED928EA642}"/>
              </a:ext>
            </a:extLst>
          </p:cNvPr>
          <p:cNvSpPr txBox="1"/>
          <p:nvPr/>
        </p:nvSpPr>
        <p:spPr>
          <a:xfrm>
            <a:off x="3209844" y="3801684"/>
            <a:ext cx="2749471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coding the data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in a comprehensible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manner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B4141-A4BC-8F4F-83D1-4022A1CD2670}"/>
              </a:ext>
            </a:extLst>
          </p:cNvPr>
          <p:cNvSpPr txBox="1"/>
          <p:nvPr/>
        </p:nvSpPr>
        <p:spPr>
          <a:xfrm>
            <a:off x="7373059" y="5575725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6DE56-532D-6442-B182-4508D11724AA}"/>
              </a:ext>
            </a:extLst>
          </p:cNvPr>
          <p:cNvSpPr txBox="1"/>
          <p:nvPr/>
        </p:nvSpPr>
        <p:spPr>
          <a:xfrm>
            <a:off x="6161190" y="4401848"/>
            <a:ext cx="287290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networking problems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D403F2-8702-0045-A520-593D973E3EA2}"/>
              </a:ext>
            </a:extLst>
          </p:cNvPr>
          <p:cNvSpPr txBox="1"/>
          <p:nvPr/>
        </p:nvSpPr>
        <p:spPr>
          <a:xfrm>
            <a:off x="4972218" y="5384487"/>
            <a:ext cx="1661032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maintaining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security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91DFA-997C-2947-9AD0-46A22D81F47D}"/>
              </a:ext>
            </a:extLst>
          </p:cNvPr>
          <p:cNvSpPr txBox="1"/>
          <p:nvPr/>
        </p:nvSpPr>
        <p:spPr>
          <a:xfrm>
            <a:off x="2646720" y="5193250"/>
            <a:ext cx="158569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delays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19AD6-12D5-0445-B225-3DE9AF22AFED}"/>
              </a:ext>
            </a:extLst>
          </p:cNvPr>
          <p:cNvSpPr txBox="1"/>
          <p:nvPr/>
        </p:nvSpPr>
        <p:spPr>
          <a:xfrm>
            <a:off x="361296" y="5002013"/>
            <a:ext cx="154561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traffic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E5EEA-8CE4-AF42-B7DD-C955E4A332F9}"/>
              </a:ext>
            </a:extLst>
          </p:cNvPr>
          <p:cNvSpPr txBox="1"/>
          <p:nvPr/>
        </p:nvSpPr>
        <p:spPr>
          <a:xfrm>
            <a:off x="7110166" y="1388903"/>
            <a:ext cx="192392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Eurostile"/>
                <a:cs typeface="Eurostile"/>
              </a:rPr>
              <a:t>applications</a:t>
            </a:r>
          </a:p>
          <a:p>
            <a:pPr algn="r"/>
            <a:r>
              <a:rPr lang="en-US" sz="2400" dirty="0">
                <a:latin typeface="Eurostile"/>
                <a:cs typeface="Eurostile"/>
              </a:rPr>
              <a:t>determine</a:t>
            </a:r>
          </a:p>
          <a:p>
            <a:pPr algn="r"/>
            <a:r>
              <a:rPr lang="en-US" sz="2400" dirty="0">
                <a:latin typeface="Eurostile"/>
                <a:cs typeface="Eurostile"/>
              </a:rPr>
              <a:t>requirements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EF280E-7E36-AF44-AEF2-529524E9ED1F}"/>
              </a:ext>
            </a:extLst>
          </p:cNvPr>
          <p:cNvCxnSpPr>
            <a:cxnSpLocks/>
            <a:stCxn id="16" idx="1"/>
            <a:endCxn id="4" idx="3"/>
          </p:cNvCxnSpPr>
          <p:nvPr/>
        </p:nvCxnSpPr>
        <p:spPr bwMode="auto">
          <a:xfrm flipH="1" flipV="1">
            <a:off x="5227056" y="1659585"/>
            <a:ext cx="1883110" cy="3294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36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937181-F7FD-8640-BF77-7378A03EFF9A}"/>
              </a:ext>
            </a:extLst>
          </p:cNvPr>
          <p:cNvSpPr txBox="1"/>
          <p:nvPr/>
        </p:nvSpPr>
        <p:spPr>
          <a:xfrm>
            <a:off x="3186113" y="1428752"/>
            <a:ext cx="204094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the 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6DE56-532D-6442-B182-4508D11724AA}"/>
              </a:ext>
            </a:extLst>
          </p:cNvPr>
          <p:cNvSpPr txBox="1"/>
          <p:nvPr/>
        </p:nvSpPr>
        <p:spPr>
          <a:xfrm>
            <a:off x="6161190" y="4401848"/>
            <a:ext cx="287290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networking problems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91DFA-997C-2947-9AD0-46A22D81F47D}"/>
              </a:ext>
            </a:extLst>
          </p:cNvPr>
          <p:cNvSpPr txBox="1"/>
          <p:nvPr/>
        </p:nvSpPr>
        <p:spPr>
          <a:xfrm>
            <a:off x="2646720" y="5193250"/>
            <a:ext cx="158569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delays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19AD6-12D5-0445-B225-3DE9AF22AFED}"/>
              </a:ext>
            </a:extLst>
          </p:cNvPr>
          <p:cNvSpPr txBox="1"/>
          <p:nvPr/>
        </p:nvSpPr>
        <p:spPr>
          <a:xfrm>
            <a:off x="361296" y="5002013"/>
            <a:ext cx="154561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traffic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D1485E-2D10-4248-9ADF-4DBF46855409}"/>
              </a:ext>
            </a:extLst>
          </p:cNvPr>
          <p:cNvSpPr txBox="1"/>
          <p:nvPr/>
        </p:nvSpPr>
        <p:spPr>
          <a:xfrm>
            <a:off x="7110166" y="1388903"/>
            <a:ext cx="192392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Eurostile"/>
                <a:cs typeface="Eurostile"/>
              </a:rPr>
              <a:t>applications</a:t>
            </a:r>
          </a:p>
          <a:p>
            <a:pPr algn="r"/>
            <a:r>
              <a:rPr lang="en-US" sz="2400" dirty="0">
                <a:latin typeface="Eurostile"/>
                <a:cs typeface="Eurostile"/>
              </a:rPr>
              <a:t>determine</a:t>
            </a:r>
          </a:p>
          <a:p>
            <a:pPr algn="r"/>
            <a:r>
              <a:rPr lang="en-US" sz="2400" dirty="0">
                <a:latin typeface="Eurostile"/>
                <a:cs typeface="Eurostile"/>
              </a:rPr>
              <a:t>requirements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3A7B4D-9DEC-BF41-9EE7-38C412866076}"/>
              </a:ext>
            </a:extLst>
          </p:cNvPr>
          <p:cNvCxnSpPr>
            <a:cxnSpLocks/>
            <a:stCxn id="24" idx="1"/>
            <a:endCxn id="4" idx="3"/>
          </p:cNvCxnSpPr>
          <p:nvPr/>
        </p:nvCxnSpPr>
        <p:spPr bwMode="auto">
          <a:xfrm flipH="1" flipV="1">
            <a:off x="5227056" y="1659585"/>
            <a:ext cx="1883110" cy="3294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750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407 -0.18125 " pathEditMode="relative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26441 -0.233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1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1702 -0.05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26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-0.65295 0.18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5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 animBg="1"/>
      <p:bldP spid="14" grpId="0" animBg="1"/>
      <p:bldP spid="15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A6DE56-532D-6442-B182-4508D11724AA}"/>
              </a:ext>
            </a:extLst>
          </p:cNvPr>
          <p:cNvSpPr txBox="1"/>
          <p:nvPr/>
        </p:nvSpPr>
        <p:spPr>
          <a:xfrm>
            <a:off x="180752" y="5686213"/>
            <a:ext cx="287290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networking problems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91DFA-997C-2947-9AD0-46A22D81F47D}"/>
              </a:ext>
            </a:extLst>
          </p:cNvPr>
          <p:cNvSpPr txBox="1"/>
          <p:nvPr/>
        </p:nvSpPr>
        <p:spPr>
          <a:xfrm>
            <a:off x="223285" y="3588045"/>
            <a:ext cx="158569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delays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19AD6-12D5-0445-B225-3DE9AF22AFED}"/>
              </a:ext>
            </a:extLst>
          </p:cNvPr>
          <p:cNvSpPr txBox="1"/>
          <p:nvPr/>
        </p:nvSpPr>
        <p:spPr>
          <a:xfrm>
            <a:off x="202019" y="4637129"/>
            <a:ext cx="154561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</a:t>
            </a:r>
          </a:p>
          <a:p>
            <a:pPr algn="ctr"/>
            <a:r>
              <a:rPr lang="en-US" sz="2400" dirty="0">
                <a:latin typeface="Eurostile"/>
                <a:cs typeface="Eurostile"/>
              </a:rPr>
              <a:t>high traffic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0BB5B5D-3AFF-D54C-9F67-D817D9C0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application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412ED61E-3009-424F-BFD0-AFCA3F46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127000"/>
            <a:ext cx="8797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3600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rostile"/>
                <a:ea typeface="+mj-ea"/>
                <a:cs typeface="Eurostile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sz="3200" kern="0" dirty="0"/>
              <a:t>File download and Web browsing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840A3D-6325-764C-82AD-93269B19B1BC}"/>
              </a:ext>
            </a:extLst>
          </p:cNvPr>
          <p:cNvGrpSpPr/>
          <p:nvPr/>
        </p:nvGrpSpPr>
        <p:grpSpPr>
          <a:xfrm>
            <a:off x="1397000" y="852488"/>
            <a:ext cx="5929313" cy="3719512"/>
            <a:chOff x="1397000" y="852488"/>
            <a:chExt cx="5929313" cy="3719512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C6233419-4E24-744A-B1E6-F766BA2E1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4388" y="2924175"/>
              <a:ext cx="2125662" cy="1647825"/>
              <a:chOff x="2113" y="1842"/>
              <a:chExt cx="1339" cy="1038"/>
            </a:xfrm>
          </p:grpSpPr>
          <p:grpSp>
            <p:nvGrpSpPr>
              <p:cNvPr id="55" name="Group 3">
                <a:extLst>
                  <a:ext uri="{FF2B5EF4-FFF2-40B4-BE49-F238E27FC236}">
                    <a16:creationId xmlns:a16="http://schemas.microsoft.com/office/drawing/2014/main" id="{3C71C6B2-5784-174C-86E1-5084D35B36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3" y="1842"/>
                <a:ext cx="1339" cy="1038"/>
                <a:chOff x="2113" y="1842"/>
                <a:chExt cx="1339" cy="1038"/>
              </a:xfrm>
            </p:grpSpPr>
            <p:grpSp>
              <p:nvGrpSpPr>
                <p:cNvPr id="57" name="Group 4">
                  <a:extLst>
                    <a:ext uri="{FF2B5EF4-FFF2-40B4-BE49-F238E27FC236}">
                      <a16:creationId xmlns:a16="http://schemas.microsoft.com/office/drawing/2014/main" id="{753B65A8-C5B1-5B4B-99F4-7449737CAC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24" y="1850"/>
                  <a:ext cx="1124" cy="1028"/>
                  <a:chOff x="2237" y="1518"/>
                  <a:chExt cx="1124" cy="1028"/>
                </a:xfrm>
              </p:grpSpPr>
              <p:sp>
                <p:nvSpPr>
                  <p:cNvPr id="61" name="Line 5">
                    <a:extLst>
                      <a:ext uri="{FF2B5EF4-FFF2-40B4-BE49-F238E27FC236}">
                        <a16:creationId xmlns:a16="http://schemas.microsoft.com/office/drawing/2014/main" id="{AC06F367-3ABB-C042-BB92-5CA0A514B4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37" y="1518"/>
                    <a:ext cx="1124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rIns="5400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Line 6">
                    <a:extLst>
                      <a:ext uri="{FF2B5EF4-FFF2-40B4-BE49-F238E27FC236}">
                        <a16:creationId xmlns:a16="http://schemas.microsoft.com/office/drawing/2014/main" id="{CE30F63B-759A-674B-B93B-01B3BC96A1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37" y="2546"/>
                    <a:ext cx="1124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</p:spPr>
                <p:txBody>
                  <a:bodyPr rIns="54000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Oval 7">
                  <a:extLst>
                    <a:ext uri="{FF2B5EF4-FFF2-40B4-BE49-F238E27FC236}">
                      <a16:creationId xmlns:a16="http://schemas.microsoft.com/office/drawing/2014/main" id="{2AF8618F-4C51-8943-84A0-11EF28C17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857"/>
                  <a:ext cx="217" cy="102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rIns="540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Oval 8">
                  <a:extLst>
                    <a:ext uri="{FF2B5EF4-FFF2-40B4-BE49-F238E27FC236}">
                      <a16:creationId xmlns:a16="http://schemas.microsoft.com/office/drawing/2014/main" id="{7DBBC2E9-04F2-2C41-A260-F79C292F8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5" y="1842"/>
                  <a:ext cx="217" cy="102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rIns="540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9">
                  <a:extLst>
                    <a:ext uri="{FF2B5EF4-FFF2-40B4-BE49-F238E27FC236}">
                      <a16:creationId xmlns:a16="http://schemas.microsoft.com/office/drawing/2014/main" id="{0173D35F-8506-6F4B-894B-1CCA9FA99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7" y="1864"/>
                  <a:ext cx="224" cy="100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rIns="540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6" name="Text Box 10">
                <a:extLst>
                  <a:ext uri="{FF2B5EF4-FFF2-40B4-BE49-F238E27FC236}">
                    <a16:creationId xmlns:a16="http://schemas.microsoft.com/office/drawing/2014/main" id="{FDFB523A-1A62-7441-B5CF-4ED8CF1D15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0" y="1852"/>
                <a:ext cx="952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 type="none" w="lg" len="lg"/>
              </a:ln>
            </p:spPr>
            <p:txBody>
              <a:bodyPr wrap="none" rIns="54000">
                <a:prstTxWarp prst="textNoShape">
                  <a:avLst/>
                </a:prstTxWarp>
                <a:spAutoFit/>
              </a:bodyPr>
              <a:lstStyle/>
              <a:p>
                <a:pPr marL="742950" indent="-285750" algn="ctr" eaLnBrk="1" hangingPunct="1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charset="2"/>
                  <a:buNone/>
                </a:pPr>
                <a:r>
                  <a:rPr lang="en-US" sz="2000" b="0"/>
                  <a:t>Internet</a:t>
                </a:r>
              </a:p>
            </p:txBody>
          </p:sp>
        </p:grp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FE4B9C0-B88E-EB46-BED0-08B391D2E067}"/>
                </a:ext>
              </a:extLst>
            </p:cNvPr>
            <p:cNvSpPr>
              <a:spLocks/>
            </p:cNvSpPr>
            <p:nvPr/>
          </p:nvSpPr>
          <p:spPr bwMode="auto">
            <a:xfrm rot="1315031">
              <a:off x="1866900" y="2514600"/>
              <a:ext cx="4700588" cy="1089025"/>
            </a:xfrm>
            <a:custGeom>
              <a:avLst/>
              <a:gdLst>
                <a:gd name="T0" fmla="*/ 0 w 2961"/>
                <a:gd name="T1" fmla="*/ 0 h 686"/>
                <a:gd name="T2" fmla="*/ 2147483647 w 2961"/>
                <a:gd name="T3" fmla="*/ 2147483647 h 686"/>
                <a:gd name="T4" fmla="*/ 2147483647 w 2961"/>
                <a:gd name="T5" fmla="*/ 2147483647 h 686"/>
                <a:gd name="T6" fmla="*/ 0 60000 65536"/>
                <a:gd name="T7" fmla="*/ 0 60000 65536"/>
                <a:gd name="T8" fmla="*/ 0 60000 65536"/>
                <a:gd name="T9" fmla="*/ 0 w 2961"/>
                <a:gd name="T10" fmla="*/ 0 h 686"/>
                <a:gd name="T11" fmla="*/ 2961 w 2961"/>
                <a:gd name="T12" fmla="*/ 686 h 6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61" h="686">
                  <a:moveTo>
                    <a:pt x="0" y="0"/>
                  </a:moveTo>
                  <a:cubicBezTo>
                    <a:pt x="631" y="321"/>
                    <a:pt x="1262" y="642"/>
                    <a:pt x="1755" y="664"/>
                  </a:cubicBezTo>
                  <a:cubicBezTo>
                    <a:pt x="2248" y="686"/>
                    <a:pt x="2604" y="410"/>
                    <a:pt x="2961" y="135"/>
                  </a:cubicBezTo>
                </a:path>
              </a:pathLst>
            </a:custGeom>
            <a:noFill/>
            <a:ln w="31750">
              <a:solidFill>
                <a:srgbClr val="C0C0C0"/>
              </a:solidFill>
              <a:round/>
              <a:headEnd/>
              <a:tailEnd type="triangle" w="lg" len="lg"/>
            </a:ln>
          </p:spPr>
          <p:txBody>
            <a:bodyPr rIns="5400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" name="Group 30">
              <a:extLst>
                <a:ext uri="{FF2B5EF4-FFF2-40B4-BE49-F238E27FC236}">
                  <a16:creationId xmlns:a16="http://schemas.microsoft.com/office/drawing/2014/main" id="{45120483-1928-214C-8899-9C368F7C34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000" y="852488"/>
              <a:ext cx="928688" cy="731837"/>
              <a:chOff x="2896" y="2246"/>
              <a:chExt cx="561" cy="405"/>
            </a:xfrm>
          </p:grpSpPr>
          <p:sp>
            <p:nvSpPr>
              <p:cNvPr id="26" name="Freeform 31">
                <a:extLst>
                  <a:ext uri="{FF2B5EF4-FFF2-40B4-BE49-F238E27FC236}">
                    <a16:creationId xmlns:a16="http://schemas.microsoft.com/office/drawing/2014/main" id="{B55C11B9-AF6C-4243-B01E-9BCBAFAC7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2426"/>
                <a:ext cx="387" cy="225"/>
              </a:xfrm>
              <a:custGeom>
                <a:avLst/>
                <a:gdLst>
                  <a:gd name="T0" fmla="*/ 204 w 387"/>
                  <a:gd name="T1" fmla="*/ 212 h 225"/>
                  <a:gd name="T2" fmla="*/ 243 w 387"/>
                  <a:gd name="T3" fmla="*/ 219 h 225"/>
                  <a:gd name="T4" fmla="*/ 277 w 387"/>
                  <a:gd name="T5" fmla="*/ 225 h 225"/>
                  <a:gd name="T6" fmla="*/ 308 w 387"/>
                  <a:gd name="T7" fmla="*/ 222 h 225"/>
                  <a:gd name="T8" fmla="*/ 337 w 387"/>
                  <a:gd name="T9" fmla="*/ 217 h 225"/>
                  <a:gd name="T10" fmla="*/ 358 w 387"/>
                  <a:gd name="T11" fmla="*/ 209 h 225"/>
                  <a:gd name="T12" fmla="*/ 374 w 387"/>
                  <a:gd name="T13" fmla="*/ 196 h 225"/>
                  <a:gd name="T14" fmla="*/ 384 w 387"/>
                  <a:gd name="T15" fmla="*/ 180 h 225"/>
                  <a:gd name="T16" fmla="*/ 387 w 387"/>
                  <a:gd name="T17" fmla="*/ 162 h 225"/>
                  <a:gd name="T18" fmla="*/ 379 w 387"/>
                  <a:gd name="T19" fmla="*/ 141 h 225"/>
                  <a:gd name="T20" fmla="*/ 368 w 387"/>
                  <a:gd name="T21" fmla="*/ 120 h 225"/>
                  <a:gd name="T22" fmla="*/ 348 w 387"/>
                  <a:gd name="T23" fmla="*/ 97 h 225"/>
                  <a:gd name="T24" fmla="*/ 321 w 387"/>
                  <a:gd name="T25" fmla="*/ 76 h 225"/>
                  <a:gd name="T26" fmla="*/ 293 w 387"/>
                  <a:gd name="T27" fmla="*/ 57 h 225"/>
                  <a:gd name="T28" fmla="*/ 259 w 387"/>
                  <a:gd name="T29" fmla="*/ 39 h 225"/>
                  <a:gd name="T30" fmla="*/ 222 w 387"/>
                  <a:gd name="T31" fmla="*/ 23 h 225"/>
                  <a:gd name="T32" fmla="*/ 183 w 387"/>
                  <a:gd name="T33" fmla="*/ 13 h 225"/>
                  <a:gd name="T34" fmla="*/ 144 w 387"/>
                  <a:gd name="T35" fmla="*/ 3 h 225"/>
                  <a:gd name="T36" fmla="*/ 110 w 387"/>
                  <a:gd name="T37" fmla="*/ 0 h 225"/>
                  <a:gd name="T38" fmla="*/ 76 w 387"/>
                  <a:gd name="T39" fmla="*/ 0 h 225"/>
                  <a:gd name="T40" fmla="*/ 50 w 387"/>
                  <a:gd name="T41" fmla="*/ 5 h 225"/>
                  <a:gd name="T42" fmla="*/ 26 w 387"/>
                  <a:gd name="T43" fmla="*/ 13 h 225"/>
                  <a:gd name="T44" fmla="*/ 11 w 387"/>
                  <a:gd name="T45" fmla="*/ 26 h 225"/>
                  <a:gd name="T46" fmla="*/ 0 w 387"/>
                  <a:gd name="T47" fmla="*/ 42 h 225"/>
                  <a:gd name="T48" fmla="*/ 0 w 387"/>
                  <a:gd name="T49" fmla="*/ 60 h 225"/>
                  <a:gd name="T50" fmla="*/ 6 w 387"/>
                  <a:gd name="T51" fmla="*/ 81 h 225"/>
                  <a:gd name="T52" fmla="*/ 19 w 387"/>
                  <a:gd name="T53" fmla="*/ 104 h 225"/>
                  <a:gd name="T54" fmla="*/ 40 w 387"/>
                  <a:gd name="T55" fmla="*/ 125 h 225"/>
                  <a:gd name="T56" fmla="*/ 63 w 387"/>
                  <a:gd name="T57" fmla="*/ 146 h 225"/>
                  <a:gd name="T58" fmla="*/ 94 w 387"/>
                  <a:gd name="T59" fmla="*/ 167 h 225"/>
                  <a:gd name="T60" fmla="*/ 128 w 387"/>
                  <a:gd name="T61" fmla="*/ 183 h 225"/>
                  <a:gd name="T62" fmla="*/ 165 w 387"/>
                  <a:gd name="T63" fmla="*/ 198 h 2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7"/>
                  <a:gd name="T97" fmla="*/ 0 h 225"/>
                  <a:gd name="T98" fmla="*/ 387 w 387"/>
                  <a:gd name="T99" fmla="*/ 225 h 2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7" h="225">
                    <a:moveTo>
                      <a:pt x="183" y="206"/>
                    </a:moveTo>
                    <a:lnTo>
                      <a:pt x="204" y="212"/>
                    </a:lnTo>
                    <a:lnTo>
                      <a:pt x="225" y="217"/>
                    </a:lnTo>
                    <a:lnTo>
                      <a:pt x="243" y="219"/>
                    </a:lnTo>
                    <a:lnTo>
                      <a:pt x="261" y="222"/>
                    </a:lnTo>
                    <a:lnTo>
                      <a:pt x="277" y="225"/>
                    </a:lnTo>
                    <a:lnTo>
                      <a:pt x="293" y="225"/>
                    </a:lnTo>
                    <a:lnTo>
                      <a:pt x="308" y="222"/>
                    </a:lnTo>
                    <a:lnTo>
                      <a:pt x="324" y="222"/>
                    </a:lnTo>
                    <a:lnTo>
                      <a:pt x="337" y="217"/>
                    </a:lnTo>
                    <a:lnTo>
                      <a:pt x="348" y="214"/>
                    </a:lnTo>
                    <a:lnTo>
                      <a:pt x="358" y="209"/>
                    </a:lnTo>
                    <a:lnTo>
                      <a:pt x="368" y="204"/>
                    </a:lnTo>
                    <a:lnTo>
                      <a:pt x="374" y="196"/>
                    </a:lnTo>
                    <a:lnTo>
                      <a:pt x="382" y="191"/>
                    </a:lnTo>
                    <a:lnTo>
                      <a:pt x="384" y="180"/>
                    </a:lnTo>
                    <a:lnTo>
                      <a:pt x="387" y="172"/>
                    </a:lnTo>
                    <a:lnTo>
                      <a:pt x="387" y="162"/>
                    </a:lnTo>
                    <a:lnTo>
                      <a:pt x="384" y="151"/>
                    </a:lnTo>
                    <a:lnTo>
                      <a:pt x="379" y="141"/>
                    </a:lnTo>
                    <a:lnTo>
                      <a:pt x="374" y="131"/>
                    </a:lnTo>
                    <a:lnTo>
                      <a:pt x="368" y="120"/>
                    </a:lnTo>
                    <a:lnTo>
                      <a:pt x="358" y="107"/>
                    </a:lnTo>
                    <a:lnTo>
                      <a:pt x="348" y="97"/>
                    </a:lnTo>
                    <a:lnTo>
                      <a:pt x="337" y="86"/>
                    </a:lnTo>
                    <a:lnTo>
                      <a:pt x="321" y="76"/>
                    </a:lnTo>
                    <a:lnTo>
                      <a:pt x="308" y="65"/>
                    </a:lnTo>
                    <a:lnTo>
                      <a:pt x="293" y="57"/>
                    </a:lnTo>
                    <a:lnTo>
                      <a:pt x="277" y="47"/>
                    </a:lnTo>
                    <a:lnTo>
                      <a:pt x="259" y="39"/>
                    </a:lnTo>
                    <a:lnTo>
                      <a:pt x="241" y="31"/>
                    </a:lnTo>
                    <a:lnTo>
                      <a:pt x="222" y="23"/>
                    </a:lnTo>
                    <a:lnTo>
                      <a:pt x="201" y="18"/>
                    </a:lnTo>
                    <a:lnTo>
                      <a:pt x="183" y="13"/>
                    </a:lnTo>
                    <a:lnTo>
                      <a:pt x="162" y="8"/>
                    </a:lnTo>
                    <a:lnTo>
                      <a:pt x="144" y="3"/>
                    </a:lnTo>
                    <a:lnTo>
                      <a:pt x="126" y="3"/>
                    </a:lnTo>
                    <a:lnTo>
                      <a:pt x="110" y="0"/>
                    </a:lnTo>
                    <a:lnTo>
                      <a:pt x="92" y="0"/>
                    </a:lnTo>
                    <a:lnTo>
                      <a:pt x="76" y="0"/>
                    </a:lnTo>
                    <a:lnTo>
                      <a:pt x="63" y="3"/>
                    </a:lnTo>
                    <a:lnTo>
                      <a:pt x="50" y="5"/>
                    </a:lnTo>
                    <a:lnTo>
                      <a:pt x="37" y="10"/>
                    </a:lnTo>
                    <a:lnTo>
                      <a:pt x="26" y="13"/>
                    </a:lnTo>
                    <a:lnTo>
                      <a:pt x="19" y="21"/>
                    </a:lnTo>
                    <a:lnTo>
                      <a:pt x="11" y="26"/>
                    </a:lnTo>
                    <a:lnTo>
                      <a:pt x="6" y="34"/>
                    </a:lnTo>
                    <a:lnTo>
                      <a:pt x="0" y="42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3" y="70"/>
                    </a:lnTo>
                    <a:lnTo>
                      <a:pt x="6" y="81"/>
                    </a:lnTo>
                    <a:lnTo>
                      <a:pt x="11" y="91"/>
                    </a:lnTo>
                    <a:lnTo>
                      <a:pt x="19" y="104"/>
                    </a:lnTo>
                    <a:lnTo>
                      <a:pt x="26" y="115"/>
                    </a:lnTo>
                    <a:lnTo>
                      <a:pt x="40" y="125"/>
                    </a:lnTo>
                    <a:lnTo>
                      <a:pt x="50" y="136"/>
                    </a:lnTo>
                    <a:lnTo>
                      <a:pt x="63" y="146"/>
                    </a:lnTo>
                    <a:lnTo>
                      <a:pt x="79" y="157"/>
                    </a:lnTo>
                    <a:lnTo>
                      <a:pt x="94" y="167"/>
                    </a:lnTo>
                    <a:lnTo>
                      <a:pt x="110" y="175"/>
                    </a:lnTo>
                    <a:lnTo>
                      <a:pt x="128" y="183"/>
                    </a:lnTo>
                    <a:lnTo>
                      <a:pt x="147" y="193"/>
                    </a:lnTo>
                    <a:lnTo>
                      <a:pt x="165" y="198"/>
                    </a:lnTo>
                    <a:lnTo>
                      <a:pt x="183" y="206"/>
                    </a:lnTo>
                    <a:close/>
                  </a:path>
                </a:pathLst>
              </a:custGeom>
              <a:solidFill>
                <a:srgbClr val="8AB84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FEE69D93-6A4F-CA49-BB59-230BAE308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2449"/>
                <a:ext cx="97" cy="118"/>
              </a:xfrm>
              <a:custGeom>
                <a:avLst/>
                <a:gdLst>
                  <a:gd name="T0" fmla="*/ 65 w 97"/>
                  <a:gd name="T1" fmla="*/ 3 h 118"/>
                  <a:gd name="T2" fmla="*/ 60 w 97"/>
                  <a:gd name="T3" fmla="*/ 6 h 118"/>
                  <a:gd name="T4" fmla="*/ 52 w 97"/>
                  <a:gd name="T5" fmla="*/ 14 h 118"/>
                  <a:gd name="T6" fmla="*/ 37 w 97"/>
                  <a:gd name="T7" fmla="*/ 24 h 118"/>
                  <a:gd name="T8" fmla="*/ 24 w 97"/>
                  <a:gd name="T9" fmla="*/ 29 h 118"/>
                  <a:gd name="T10" fmla="*/ 16 w 97"/>
                  <a:gd name="T11" fmla="*/ 32 h 118"/>
                  <a:gd name="T12" fmla="*/ 8 w 97"/>
                  <a:gd name="T13" fmla="*/ 37 h 118"/>
                  <a:gd name="T14" fmla="*/ 0 w 97"/>
                  <a:gd name="T15" fmla="*/ 47 h 118"/>
                  <a:gd name="T16" fmla="*/ 0 w 97"/>
                  <a:gd name="T17" fmla="*/ 55 h 118"/>
                  <a:gd name="T18" fmla="*/ 0 w 97"/>
                  <a:gd name="T19" fmla="*/ 61 h 118"/>
                  <a:gd name="T20" fmla="*/ 3 w 97"/>
                  <a:gd name="T21" fmla="*/ 66 h 118"/>
                  <a:gd name="T22" fmla="*/ 10 w 97"/>
                  <a:gd name="T23" fmla="*/ 74 h 118"/>
                  <a:gd name="T24" fmla="*/ 18 w 97"/>
                  <a:gd name="T25" fmla="*/ 84 h 118"/>
                  <a:gd name="T26" fmla="*/ 34 w 97"/>
                  <a:gd name="T27" fmla="*/ 94 h 118"/>
                  <a:gd name="T28" fmla="*/ 55 w 97"/>
                  <a:gd name="T29" fmla="*/ 105 h 118"/>
                  <a:gd name="T30" fmla="*/ 81 w 97"/>
                  <a:gd name="T31" fmla="*/ 113 h 118"/>
                  <a:gd name="T32" fmla="*/ 89 w 97"/>
                  <a:gd name="T33" fmla="*/ 94 h 118"/>
                  <a:gd name="T34" fmla="*/ 84 w 97"/>
                  <a:gd name="T35" fmla="*/ 92 h 118"/>
                  <a:gd name="T36" fmla="*/ 76 w 97"/>
                  <a:gd name="T37" fmla="*/ 92 h 118"/>
                  <a:gd name="T38" fmla="*/ 63 w 97"/>
                  <a:gd name="T39" fmla="*/ 87 h 118"/>
                  <a:gd name="T40" fmla="*/ 50 w 97"/>
                  <a:gd name="T41" fmla="*/ 81 h 118"/>
                  <a:gd name="T42" fmla="*/ 37 w 97"/>
                  <a:gd name="T43" fmla="*/ 76 h 118"/>
                  <a:gd name="T44" fmla="*/ 24 w 97"/>
                  <a:gd name="T45" fmla="*/ 68 h 118"/>
                  <a:gd name="T46" fmla="*/ 16 w 97"/>
                  <a:gd name="T47" fmla="*/ 61 h 118"/>
                  <a:gd name="T48" fmla="*/ 10 w 97"/>
                  <a:gd name="T49" fmla="*/ 53 h 118"/>
                  <a:gd name="T50" fmla="*/ 10 w 97"/>
                  <a:gd name="T51" fmla="*/ 50 h 118"/>
                  <a:gd name="T52" fmla="*/ 13 w 97"/>
                  <a:gd name="T53" fmla="*/ 45 h 118"/>
                  <a:gd name="T54" fmla="*/ 16 w 97"/>
                  <a:gd name="T55" fmla="*/ 40 h 118"/>
                  <a:gd name="T56" fmla="*/ 26 w 97"/>
                  <a:gd name="T57" fmla="*/ 34 h 118"/>
                  <a:gd name="T58" fmla="*/ 31 w 97"/>
                  <a:gd name="T59" fmla="*/ 32 h 118"/>
                  <a:gd name="T60" fmla="*/ 44 w 97"/>
                  <a:gd name="T61" fmla="*/ 24 h 118"/>
                  <a:gd name="T62" fmla="*/ 57 w 97"/>
                  <a:gd name="T63" fmla="*/ 16 h 118"/>
                  <a:gd name="T64" fmla="*/ 68 w 97"/>
                  <a:gd name="T65" fmla="*/ 6 h 1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7"/>
                  <a:gd name="T100" fmla="*/ 0 h 118"/>
                  <a:gd name="T101" fmla="*/ 97 w 97"/>
                  <a:gd name="T102" fmla="*/ 118 h 1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7" h="118">
                    <a:moveTo>
                      <a:pt x="65" y="0"/>
                    </a:moveTo>
                    <a:lnTo>
                      <a:pt x="65" y="3"/>
                    </a:lnTo>
                    <a:lnTo>
                      <a:pt x="63" y="3"/>
                    </a:lnTo>
                    <a:lnTo>
                      <a:pt x="60" y="6"/>
                    </a:lnTo>
                    <a:lnTo>
                      <a:pt x="57" y="8"/>
                    </a:lnTo>
                    <a:lnTo>
                      <a:pt x="52" y="14"/>
                    </a:lnTo>
                    <a:lnTo>
                      <a:pt x="44" y="19"/>
                    </a:lnTo>
                    <a:lnTo>
                      <a:pt x="37" y="24"/>
                    </a:lnTo>
                    <a:lnTo>
                      <a:pt x="26" y="27"/>
                    </a:lnTo>
                    <a:lnTo>
                      <a:pt x="24" y="29"/>
                    </a:lnTo>
                    <a:lnTo>
                      <a:pt x="21" y="29"/>
                    </a:lnTo>
                    <a:lnTo>
                      <a:pt x="16" y="32"/>
                    </a:lnTo>
                    <a:lnTo>
                      <a:pt x="10" y="34"/>
                    </a:lnTo>
                    <a:lnTo>
                      <a:pt x="8" y="37"/>
                    </a:lnTo>
                    <a:lnTo>
                      <a:pt x="3" y="42"/>
                    </a:lnTo>
                    <a:lnTo>
                      <a:pt x="0" y="47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1"/>
                    </a:lnTo>
                    <a:lnTo>
                      <a:pt x="3" y="63"/>
                    </a:lnTo>
                    <a:lnTo>
                      <a:pt x="3" y="66"/>
                    </a:lnTo>
                    <a:lnTo>
                      <a:pt x="5" y="71"/>
                    </a:lnTo>
                    <a:lnTo>
                      <a:pt x="10" y="74"/>
                    </a:lnTo>
                    <a:lnTo>
                      <a:pt x="13" y="79"/>
                    </a:lnTo>
                    <a:lnTo>
                      <a:pt x="18" y="84"/>
                    </a:lnTo>
                    <a:lnTo>
                      <a:pt x="26" y="89"/>
                    </a:lnTo>
                    <a:lnTo>
                      <a:pt x="34" y="94"/>
                    </a:lnTo>
                    <a:lnTo>
                      <a:pt x="44" y="100"/>
                    </a:lnTo>
                    <a:lnTo>
                      <a:pt x="55" y="105"/>
                    </a:lnTo>
                    <a:lnTo>
                      <a:pt x="65" y="110"/>
                    </a:lnTo>
                    <a:lnTo>
                      <a:pt x="81" y="113"/>
                    </a:lnTo>
                    <a:lnTo>
                      <a:pt x="97" y="118"/>
                    </a:lnTo>
                    <a:lnTo>
                      <a:pt x="89" y="94"/>
                    </a:lnTo>
                    <a:lnTo>
                      <a:pt x="86" y="94"/>
                    </a:lnTo>
                    <a:lnTo>
                      <a:pt x="84" y="92"/>
                    </a:lnTo>
                    <a:lnTo>
                      <a:pt x="81" y="92"/>
                    </a:lnTo>
                    <a:lnTo>
                      <a:pt x="76" y="92"/>
                    </a:lnTo>
                    <a:lnTo>
                      <a:pt x="71" y="89"/>
                    </a:lnTo>
                    <a:lnTo>
                      <a:pt x="63" y="87"/>
                    </a:lnTo>
                    <a:lnTo>
                      <a:pt x="57" y="84"/>
                    </a:lnTo>
                    <a:lnTo>
                      <a:pt x="50" y="81"/>
                    </a:lnTo>
                    <a:lnTo>
                      <a:pt x="42" y="79"/>
                    </a:lnTo>
                    <a:lnTo>
                      <a:pt x="37" y="76"/>
                    </a:lnTo>
                    <a:lnTo>
                      <a:pt x="29" y="74"/>
                    </a:lnTo>
                    <a:lnTo>
                      <a:pt x="24" y="68"/>
                    </a:lnTo>
                    <a:lnTo>
                      <a:pt x="18" y="66"/>
                    </a:lnTo>
                    <a:lnTo>
                      <a:pt x="16" y="61"/>
                    </a:lnTo>
                    <a:lnTo>
                      <a:pt x="13" y="55"/>
                    </a:lnTo>
                    <a:lnTo>
                      <a:pt x="10" y="53"/>
                    </a:lnTo>
                    <a:lnTo>
                      <a:pt x="10" y="50"/>
                    </a:lnTo>
                    <a:lnTo>
                      <a:pt x="10" y="47"/>
                    </a:lnTo>
                    <a:lnTo>
                      <a:pt x="13" y="45"/>
                    </a:lnTo>
                    <a:lnTo>
                      <a:pt x="13" y="42"/>
                    </a:lnTo>
                    <a:lnTo>
                      <a:pt x="16" y="40"/>
                    </a:lnTo>
                    <a:lnTo>
                      <a:pt x="21" y="37"/>
                    </a:lnTo>
                    <a:lnTo>
                      <a:pt x="26" y="34"/>
                    </a:lnTo>
                    <a:lnTo>
                      <a:pt x="31" y="32"/>
                    </a:lnTo>
                    <a:lnTo>
                      <a:pt x="37" y="29"/>
                    </a:lnTo>
                    <a:lnTo>
                      <a:pt x="44" y="24"/>
                    </a:lnTo>
                    <a:lnTo>
                      <a:pt x="50" y="19"/>
                    </a:lnTo>
                    <a:lnTo>
                      <a:pt x="57" y="16"/>
                    </a:lnTo>
                    <a:lnTo>
                      <a:pt x="63" y="11"/>
                    </a:lnTo>
                    <a:lnTo>
                      <a:pt x="68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BFEE60B7-0FC0-F54D-9718-F07D871F8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2246"/>
                <a:ext cx="321" cy="394"/>
              </a:xfrm>
              <a:custGeom>
                <a:avLst/>
                <a:gdLst>
                  <a:gd name="T0" fmla="*/ 89 w 321"/>
                  <a:gd name="T1" fmla="*/ 350 h 394"/>
                  <a:gd name="T2" fmla="*/ 154 w 321"/>
                  <a:gd name="T3" fmla="*/ 389 h 394"/>
                  <a:gd name="T4" fmla="*/ 188 w 321"/>
                  <a:gd name="T5" fmla="*/ 378 h 394"/>
                  <a:gd name="T6" fmla="*/ 209 w 321"/>
                  <a:gd name="T7" fmla="*/ 394 h 394"/>
                  <a:gd name="T8" fmla="*/ 295 w 321"/>
                  <a:gd name="T9" fmla="*/ 363 h 394"/>
                  <a:gd name="T10" fmla="*/ 321 w 321"/>
                  <a:gd name="T11" fmla="*/ 26 h 394"/>
                  <a:gd name="T12" fmla="*/ 133 w 321"/>
                  <a:gd name="T13" fmla="*/ 0 h 394"/>
                  <a:gd name="T14" fmla="*/ 0 w 321"/>
                  <a:gd name="T15" fmla="*/ 18 h 394"/>
                  <a:gd name="T16" fmla="*/ 89 w 321"/>
                  <a:gd name="T17" fmla="*/ 350 h 3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1"/>
                  <a:gd name="T28" fmla="*/ 0 h 394"/>
                  <a:gd name="T29" fmla="*/ 321 w 321"/>
                  <a:gd name="T30" fmla="*/ 394 h 3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1" h="394">
                    <a:moveTo>
                      <a:pt x="89" y="350"/>
                    </a:moveTo>
                    <a:lnTo>
                      <a:pt x="154" y="389"/>
                    </a:lnTo>
                    <a:lnTo>
                      <a:pt x="188" y="378"/>
                    </a:lnTo>
                    <a:lnTo>
                      <a:pt x="209" y="394"/>
                    </a:lnTo>
                    <a:lnTo>
                      <a:pt x="295" y="363"/>
                    </a:lnTo>
                    <a:lnTo>
                      <a:pt x="321" y="26"/>
                    </a:lnTo>
                    <a:lnTo>
                      <a:pt x="133" y="0"/>
                    </a:lnTo>
                    <a:lnTo>
                      <a:pt x="0" y="18"/>
                    </a:lnTo>
                    <a:lnTo>
                      <a:pt x="89" y="350"/>
                    </a:lnTo>
                    <a:close/>
                  </a:path>
                </a:pathLst>
              </a:custGeom>
              <a:solidFill>
                <a:srgbClr val="68C0E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E660B29-3355-A34F-A512-09F20DC66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2476"/>
                <a:ext cx="107" cy="86"/>
              </a:xfrm>
              <a:custGeom>
                <a:avLst/>
                <a:gdLst>
                  <a:gd name="T0" fmla="*/ 107 w 107"/>
                  <a:gd name="T1" fmla="*/ 67 h 86"/>
                  <a:gd name="T2" fmla="*/ 88 w 107"/>
                  <a:gd name="T3" fmla="*/ 86 h 86"/>
                  <a:gd name="T4" fmla="*/ 0 w 107"/>
                  <a:gd name="T5" fmla="*/ 0 h 86"/>
                  <a:gd name="T6" fmla="*/ 107 w 107"/>
                  <a:gd name="T7" fmla="*/ 67 h 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86"/>
                  <a:gd name="T14" fmla="*/ 107 w 107"/>
                  <a:gd name="T15" fmla="*/ 86 h 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86">
                    <a:moveTo>
                      <a:pt x="107" y="67"/>
                    </a:moveTo>
                    <a:lnTo>
                      <a:pt x="88" y="86"/>
                    </a:lnTo>
                    <a:lnTo>
                      <a:pt x="0" y="0"/>
                    </a:lnTo>
                    <a:lnTo>
                      <a:pt x="107" y="67"/>
                    </a:lnTo>
                    <a:close/>
                  </a:path>
                </a:pathLst>
              </a:custGeom>
              <a:solidFill>
                <a:srgbClr val="E35E4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5">
                <a:extLst>
                  <a:ext uri="{FF2B5EF4-FFF2-40B4-BE49-F238E27FC236}">
                    <a16:creationId xmlns:a16="http://schemas.microsoft.com/office/drawing/2014/main" id="{514EFC5A-5B7F-AD4C-99DA-5D2015A7C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2402"/>
                <a:ext cx="138" cy="29"/>
              </a:xfrm>
              <a:custGeom>
                <a:avLst/>
                <a:gdLst>
                  <a:gd name="T0" fmla="*/ 130 w 138"/>
                  <a:gd name="T1" fmla="*/ 0 h 29"/>
                  <a:gd name="T2" fmla="*/ 138 w 138"/>
                  <a:gd name="T3" fmla="*/ 24 h 29"/>
                  <a:gd name="T4" fmla="*/ 0 w 138"/>
                  <a:gd name="T5" fmla="*/ 29 h 29"/>
                  <a:gd name="T6" fmla="*/ 130 w 138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29"/>
                  <a:gd name="T14" fmla="*/ 138 w 138"/>
                  <a:gd name="T15" fmla="*/ 29 h 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29">
                    <a:moveTo>
                      <a:pt x="130" y="0"/>
                    </a:moveTo>
                    <a:lnTo>
                      <a:pt x="138" y="24"/>
                    </a:lnTo>
                    <a:lnTo>
                      <a:pt x="0" y="2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E35E4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6">
                <a:extLst>
                  <a:ext uri="{FF2B5EF4-FFF2-40B4-BE49-F238E27FC236}">
                    <a16:creationId xmlns:a16="http://schemas.microsoft.com/office/drawing/2014/main" id="{CF4E9B40-E012-1444-88A8-FF651B4D2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2301"/>
                <a:ext cx="115" cy="81"/>
              </a:xfrm>
              <a:custGeom>
                <a:avLst/>
                <a:gdLst>
                  <a:gd name="T0" fmla="*/ 94 w 115"/>
                  <a:gd name="T1" fmla="*/ 0 h 81"/>
                  <a:gd name="T2" fmla="*/ 115 w 115"/>
                  <a:gd name="T3" fmla="*/ 18 h 81"/>
                  <a:gd name="T4" fmla="*/ 0 w 115"/>
                  <a:gd name="T5" fmla="*/ 81 h 81"/>
                  <a:gd name="T6" fmla="*/ 94 w 115"/>
                  <a:gd name="T7" fmla="*/ 0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81"/>
                  <a:gd name="T14" fmla="*/ 115 w 115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81">
                    <a:moveTo>
                      <a:pt x="94" y="0"/>
                    </a:moveTo>
                    <a:lnTo>
                      <a:pt x="115" y="18"/>
                    </a:lnTo>
                    <a:lnTo>
                      <a:pt x="0" y="81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E35E4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7">
                <a:extLst>
                  <a:ext uri="{FF2B5EF4-FFF2-40B4-BE49-F238E27FC236}">
                    <a16:creationId xmlns:a16="http://schemas.microsoft.com/office/drawing/2014/main" id="{9C83BA42-A995-CE46-9984-D328637D4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" y="2256"/>
                <a:ext cx="305" cy="374"/>
              </a:xfrm>
              <a:custGeom>
                <a:avLst/>
                <a:gdLst>
                  <a:gd name="T0" fmla="*/ 89 w 305"/>
                  <a:gd name="T1" fmla="*/ 329 h 374"/>
                  <a:gd name="T2" fmla="*/ 151 w 305"/>
                  <a:gd name="T3" fmla="*/ 368 h 374"/>
                  <a:gd name="T4" fmla="*/ 180 w 305"/>
                  <a:gd name="T5" fmla="*/ 361 h 374"/>
                  <a:gd name="T6" fmla="*/ 201 w 305"/>
                  <a:gd name="T7" fmla="*/ 374 h 374"/>
                  <a:gd name="T8" fmla="*/ 279 w 305"/>
                  <a:gd name="T9" fmla="*/ 348 h 374"/>
                  <a:gd name="T10" fmla="*/ 305 w 305"/>
                  <a:gd name="T11" fmla="*/ 21 h 374"/>
                  <a:gd name="T12" fmla="*/ 128 w 305"/>
                  <a:gd name="T13" fmla="*/ 0 h 374"/>
                  <a:gd name="T14" fmla="*/ 0 w 305"/>
                  <a:gd name="T15" fmla="*/ 11 h 374"/>
                  <a:gd name="T16" fmla="*/ 89 w 305"/>
                  <a:gd name="T17" fmla="*/ 329 h 3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5"/>
                  <a:gd name="T28" fmla="*/ 0 h 374"/>
                  <a:gd name="T29" fmla="*/ 305 w 305"/>
                  <a:gd name="T30" fmla="*/ 374 h 3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5" h="374">
                    <a:moveTo>
                      <a:pt x="89" y="329"/>
                    </a:moveTo>
                    <a:lnTo>
                      <a:pt x="151" y="368"/>
                    </a:lnTo>
                    <a:lnTo>
                      <a:pt x="180" y="361"/>
                    </a:lnTo>
                    <a:lnTo>
                      <a:pt x="201" y="374"/>
                    </a:lnTo>
                    <a:lnTo>
                      <a:pt x="279" y="348"/>
                    </a:lnTo>
                    <a:lnTo>
                      <a:pt x="305" y="21"/>
                    </a:lnTo>
                    <a:lnTo>
                      <a:pt x="128" y="0"/>
                    </a:lnTo>
                    <a:lnTo>
                      <a:pt x="0" y="11"/>
                    </a:lnTo>
                    <a:lnTo>
                      <a:pt x="89" y="32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3069AA1D-C814-5348-81A1-764811629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93"/>
                <a:ext cx="105" cy="305"/>
              </a:xfrm>
              <a:custGeom>
                <a:avLst/>
                <a:gdLst>
                  <a:gd name="T0" fmla="*/ 105 w 105"/>
                  <a:gd name="T1" fmla="*/ 305 h 305"/>
                  <a:gd name="T2" fmla="*/ 84 w 105"/>
                  <a:gd name="T3" fmla="*/ 23 h 305"/>
                  <a:gd name="T4" fmla="*/ 0 w 105"/>
                  <a:gd name="T5" fmla="*/ 0 h 305"/>
                  <a:gd name="T6" fmla="*/ 71 w 105"/>
                  <a:gd name="T7" fmla="*/ 282 h 305"/>
                  <a:gd name="T8" fmla="*/ 105 w 105"/>
                  <a:gd name="T9" fmla="*/ 305 h 3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5"/>
                  <a:gd name="T17" fmla="*/ 105 w 105"/>
                  <a:gd name="T18" fmla="*/ 305 h 3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5">
                    <a:moveTo>
                      <a:pt x="105" y="305"/>
                    </a:moveTo>
                    <a:lnTo>
                      <a:pt x="84" y="23"/>
                    </a:lnTo>
                    <a:lnTo>
                      <a:pt x="0" y="0"/>
                    </a:lnTo>
                    <a:lnTo>
                      <a:pt x="71" y="282"/>
                    </a:lnTo>
                    <a:lnTo>
                      <a:pt x="105" y="305"/>
                    </a:lnTo>
                    <a:close/>
                  </a:path>
                </a:pathLst>
              </a:custGeom>
              <a:solidFill>
                <a:srgbClr val="FAC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E596BBC-0779-3044-8C8C-B4DEE0E81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2316"/>
                <a:ext cx="89" cy="282"/>
              </a:xfrm>
              <a:custGeom>
                <a:avLst/>
                <a:gdLst>
                  <a:gd name="T0" fmla="*/ 16 w 89"/>
                  <a:gd name="T1" fmla="*/ 282 h 282"/>
                  <a:gd name="T2" fmla="*/ 76 w 89"/>
                  <a:gd name="T3" fmla="*/ 264 h 282"/>
                  <a:gd name="T4" fmla="*/ 89 w 89"/>
                  <a:gd name="T5" fmla="*/ 0 h 282"/>
                  <a:gd name="T6" fmla="*/ 0 w 89"/>
                  <a:gd name="T7" fmla="*/ 19 h 282"/>
                  <a:gd name="T8" fmla="*/ 16 w 89"/>
                  <a:gd name="T9" fmla="*/ 282 h 2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282"/>
                  <a:gd name="T17" fmla="*/ 89 w 89"/>
                  <a:gd name="T18" fmla="*/ 282 h 2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282">
                    <a:moveTo>
                      <a:pt x="16" y="282"/>
                    </a:moveTo>
                    <a:lnTo>
                      <a:pt x="76" y="264"/>
                    </a:lnTo>
                    <a:lnTo>
                      <a:pt x="89" y="0"/>
                    </a:lnTo>
                    <a:lnTo>
                      <a:pt x="0" y="19"/>
                    </a:lnTo>
                    <a:lnTo>
                      <a:pt x="16" y="282"/>
                    </a:lnTo>
                    <a:close/>
                  </a:path>
                </a:pathLst>
              </a:custGeom>
              <a:solidFill>
                <a:srgbClr val="625D9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B6E38A2B-52F1-2841-9BEC-D3A500267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2295"/>
                <a:ext cx="125" cy="306"/>
              </a:xfrm>
              <a:custGeom>
                <a:avLst/>
                <a:gdLst>
                  <a:gd name="T0" fmla="*/ 125 w 125"/>
                  <a:gd name="T1" fmla="*/ 0 h 306"/>
                  <a:gd name="T2" fmla="*/ 125 w 125"/>
                  <a:gd name="T3" fmla="*/ 8 h 306"/>
                  <a:gd name="T4" fmla="*/ 23 w 125"/>
                  <a:gd name="T5" fmla="*/ 32 h 306"/>
                  <a:gd name="T6" fmla="*/ 42 w 125"/>
                  <a:gd name="T7" fmla="*/ 301 h 306"/>
                  <a:gd name="T8" fmla="*/ 21 w 125"/>
                  <a:gd name="T9" fmla="*/ 306 h 306"/>
                  <a:gd name="T10" fmla="*/ 0 w 125"/>
                  <a:gd name="T11" fmla="*/ 19 h 306"/>
                  <a:gd name="T12" fmla="*/ 125 w 125"/>
                  <a:gd name="T13" fmla="*/ 0 h 3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5"/>
                  <a:gd name="T22" fmla="*/ 0 h 306"/>
                  <a:gd name="T23" fmla="*/ 125 w 125"/>
                  <a:gd name="T24" fmla="*/ 306 h 3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5" h="306">
                    <a:moveTo>
                      <a:pt x="125" y="0"/>
                    </a:moveTo>
                    <a:lnTo>
                      <a:pt x="125" y="8"/>
                    </a:lnTo>
                    <a:lnTo>
                      <a:pt x="23" y="32"/>
                    </a:lnTo>
                    <a:lnTo>
                      <a:pt x="42" y="301"/>
                    </a:lnTo>
                    <a:lnTo>
                      <a:pt x="21" y="306"/>
                    </a:lnTo>
                    <a:lnTo>
                      <a:pt x="0" y="1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51438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>
                <a:extLst>
                  <a:ext uri="{FF2B5EF4-FFF2-40B4-BE49-F238E27FC236}">
                    <a16:creationId xmlns:a16="http://schemas.microsoft.com/office/drawing/2014/main" id="{34EB8088-3FE5-0A4F-8D55-01E110CEF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4" y="2512"/>
                <a:ext cx="55" cy="24"/>
              </a:xfrm>
              <a:custGeom>
                <a:avLst/>
                <a:gdLst>
                  <a:gd name="T0" fmla="*/ 52 w 55"/>
                  <a:gd name="T1" fmla="*/ 0 h 24"/>
                  <a:gd name="T2" fmla="*/ 0 w 55"/>
                  <a:gd name="T3" fmla="*/ 11 h 24"/>
                  <a:gd name="T4" fmla="*/ 2 w 55"/>
                  <a:gd name="T5" fmla="*/ 24 h 24"/>
                  <a:gd name="T6" fmla="*/ 55 w 55"/>
                  <a:gd name="T7" fmla="*/ 11 h 24"/>
                  <a:gd name="T8" fmla="*/ 52 w 55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24"/>
                  <a:gd name="T17" fmla="*/ 55 w 5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24">
                    <a:moveTo>
                      <a:pt x="52" y="0"/>
                    </a:moveTo>
                    <a:lnTo>
                      <a:pt x="0" y="11"/>
                    </a:lnTo>
                    <a:lnTo>
                      <a:pt x="2" y="24"/>
                    </a:lnTo>
                    <a:lnTo>
                      <a:pt x="55" y="1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2">
                <a:extLst>
                  <a:ext uri="{FF2B5EF4-FFF2-40B4-BE49-F238E27FC236}">
                    <a16:creationId xmlns:a16="http://schemas.microsoft.com/office/drawing/2014/main" id="{E1F1A40F-2E56-254C-988A-47E7D6F4D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2523"/>
                <a:ext cx="53" cy="23"/>
              </a:xfrm>
              <a:custGeom>
                <a:avLst/>
                <a:gdLst>
                  <a:gd name="T0" fmla="*/ 50 w 53"/>
                  <a:gd name="T1" fmla="*/ 0 h 23"/>
                  <a:gd name="T2" fmla="*/ 0 w 53"/>
                  <a:gd name="T3" fmla="*/ 13 h 23"/>
                  <a:gd name="T4" fmla="*/ 3 w 53"/>
                  <a:gd name="T5" fmla="*/ 23 h 23"/>
                  <a:gd name="T6" fmla="*/ 53 w 53"/>
                  <a:gd name="T7" fmla="*/ 10 h 23"/>
                  <a:gd name="T8" fmla="*/ 50 w 53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50" y="0"/>
                    </a:moveTo>
                    <a:lnTo>
                      <a:pt x="0" y="13"/>
                    </a:lnTo>
                    <a:lnTo>
                      <a:pt x="3" y="23"/>
                    </a:lnTo>
                    <a:lnTo>
                      <a:pt x="53" y="1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3">
                <a:extLst>
                  <a:ext uri="{FF2B5EF4-FFF2-40B4-BE49-F238E27FC236}">
                    <a16:creationId xmlns:a16="http://schemas.microsoft.com/office/drawing/2014/main" id="{80563570-5A51-7C45-9230-7AE25B315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2533"/>
                <a:ext cx="53" cy="24"/>
              </a:xfrm>
              <a:custGeom>
                <a:avLst/>
                <a:gdLst>
                  <a:gd name="T0" fmla="*/ 50 w 53"/>
                  <a:gd name="T1" fmla="*/ 0 h 24"/>
                  <a:gd name="T2" fmla="*/ 0 w 53"/>
                  <a:gd name="T3" fmla="*/ 13 h 24"/>
                  <a:gd name="T4" fmla="*/ 3 w 53"/>
                  <a:gd name="T5" fmla="*/ 24 h 24"/>
                  <a:gd name="T6" fmla="*/ 53 w 53"/>
                  <a:gd name="T7" fmla="*/ 10 h 24"/>
                  <a:gd name="T8" fmla="*/ 50 w 53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4"/>
                  <a:gd name="T17" fmla="*/ 53 w 5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4">
                    <a:moveTo>
                      <a:pt x="50" y="0"/>
                    </a:moveTo>
                    <a:lnTo>
                      <a:pt x="0" y="13"/>
                    </a:lnTo>
                    <a:lnTo>
                      <a:pt x="3" y="24"/>
                    </a:lnTo>
                    <a:lnTo>
                      <a:pt x="53" y="1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6B414DB7-2CF6-8041-99B9-1B48E3FAB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2543"/>
                <a:ext cx="53" cy="27"/>
              </a:xfrm>
              <a:custGeom>
                <a:avLst/>
                <a:gdLst>
                  <a:gd name="T0" fmla="*/ 50 w 53"/>
                  <a:gd name="T1" fmla="*/ 0 h 27"/>
                  <a:gd name="T2" fmla="*/ 0 w 53"/>
                  <a:gd name="T3" fmla="*/ 14 h 27"/>
                  <a:gd name="T4" fmla="*/ 3 w 53"/>
                  <a:gd name="T5" fmla="*/ 27 h 27"/>
                  <a:gd name="T6" fmla="*/ 53 w 53"/>
                  <a:gd name="T7" fmla="*/ 14 h 27"/>
                  <a:gd name="T8" fmla="*/ 50 w 53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7"/>
                  <a:gd name="T17" fmla="*/ 53 w 5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7">
                    <a:moveTo>
                      <a:pt x="50" y="0"/>
                    </a:moveTo>
                    <a:lnTo>
                      <a:pt x="0" y="14"/>
                    </a:lnTo>
                    <a:lnTo>
                      <a:pt x="3" y="27"/>
                    </a:lnTo>
                    <a:lnTo>
                      <a:pt x="53" y="1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6BDE4E64-C551-D842-B521-4C6BC4FAE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2557"/>
                <a:ext cx="53" cy="23"/>
              </a:xfrm>
              <a:custGeom>
                <a:avLst/>
                <a:gdLst>
                  <a:gd name="T0" fmla="*/ 50 w 53"/>
                  <a:gd name="T1" fmla="*/ 0 h 23"/>
                  <a:gd name="T2" fmla="*/ 0 w 53"/>
                  <a:gd name="T3" fmla="*/ 13 h 23"/>
                  <a:gd name="T4" fmla="*/ 3 w 53"/>
                  <a:gd name="T5" fmla="*/ 23 h 23"/>
                  <a:gd name="T6" fmla="*/ 53 w 53"/>
                  <a:gd name="T7" fmla="*/ 10 h 23"/>
                  <a:gd name="T8" fmla="*/ 50 w 53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23"/>
                  <a:gd name="T17" fmla="*/ 53 w 5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23">
                    <a:moveTo>
                      <a:pt x="50" y="0"/>
                    </a:moveTo>
                    <a:lnTo>
                      <a:pt x="0" y="13"/>
                    </a:lnTo>
                    <a:lnTo>
                      <a:pt x="3" y="23"/>
                    </a:lnTo>
                    <a:lnTo>
                      <a:pt x="53" y="1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999084B7-8FB4-E545-A68F-A84EB94A2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2" y="2308"/>
                <a:ext cx="58" cy="220"/>
              </a:xfrm>
              <a:custGeom>
                <a:avLst/>
                <a:gdLst>
                  <a:gd name="T0" fmla="*/ 45 w 58"/>
                  <a:gd name="T1" fmla="*/ 16 h 220"/>
                  <a:gd name="T2" fmla="*/ 0 w 58"/>
                  <a:gd name="T3" fmla="*/ 0 h 220"/>
                  <a:gd name="T4" fmla="*/ 58 w 58"/>
                  <a:gd name="T5" fmla="*/ 220 h 220"/>
                  <a:gd name="T6" fmla="*/ 16 w 58"/>
                  <a:gd name="T7" fmla="*/ 16 h 220"/>
                  <a:gd name="T8" fmla="*/ 45 w 58"/>
                  <a:gd name="T9" fmla="*/ 16 h 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220"/>
                  <a:gd name="T17" fmla="*/ 58 w 58"/>
                  <a:gd name="T18" fmla="*/ 220 h 2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220">
                    <a:moveTo>
                      <a:pt x="45" y="16"/>
                    </a:moveTo>
                    <a:lnTo>
                      <a:pt x="0" y="0"/>
                    </a:lnTo>
                    <a:lnTo>
                      <a:pt x="58" y="220"/>
                    </a:lnTo>
                    <a:lnTo>
                      <a:pt x="16" y="16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FFFCB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47">
                <a:extLst>
                  <a:ext uri="{FF2B5EF4-FFF2-40B4-BE49-F238E27FC236}">
                    <a16:creationId xmlns:a16="http://schemas.microsoft.com/office/drawing/2014/main" id="{02BAA239-8D32-994C-B6BF-73CF7DB73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" y="2376"/>
                <a:ext cx="96" cy="34"/>
              </a:xfrm>
              <a:custGeom>
                <a:avLst/>
                <a:gdLst>
                  <a:gd name="T0" fmla="*/ 94 w 96"/>
                  <a:gd name="T1" fmla="*/ 0 h 34"/>
                  <a:gd name="T2" fmla="*/ 0 w 96"/>
                  <a:gd name="T3" fmla="*/ 21 h 34"/>
                  <a:gd name="T4" fmla="*/ 2 w 96"/>
                  <a:gd name="T5" fmla="*/ 34 h 34"/>
                  <a:gd name="T6" fmla="*/ 96 w 96"/>
                  <a:gd name="T7" fmla="*/ 13 h 34"/>
                  <a:gd name="T8" fmla="*/ 94 w 96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34"/>
                  <a:gd name="T17" fmla="*/ 96 w 96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34">
                    <a:moveTo>
                      <a:pt x="94" y="0"/>
                    </a:moveTo>
                    <a:lnTo>
                      <a:pt x="0" y="21"/>
                    </a:lnTo>
                    <a:lnTo>
                      <a:pt x="2" y="34"/>
                    </a:lnTo>
                    <a:lnTo>
                      <a:pt x="96" y="13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48">
                <a:extLst>
                  <a:ext uri="{FF2B5EF4-FFF2-40B4-BE49-F238E27FC236}">
                    <a16:creationId xmlns:a16="http://schemas.microsoft.com/office/drawing/2014/main" id="{1C46601E-6F67-D54A-830F-BA800AA1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3" y="2345"/>
                <a:ext cx="97" cy="31"/>
              </a:xfrm>
              <a:custGeom>
                <a:avLst/>
                <a:gdLst>
                  <a:gd name="T0" fmla="*/ 97 w 97"/>
                  <a:gd name="T1" fmla="*/ 0 h 31"/>
                  <a:gd name="T2" fmla="*/ 0 w 97"/>
                  <a:gd name="T3" fmla="*/ 18 h 31"/>
                  <a:gd name="T4" fmla="*/ 3 w 97"/>
                  <a:gd name="T5" fmla="*/ 31 h 31"/>
                  <a:gd name="T6" fmla="*/ 97 w 97"/>
                  <a:gd name="T7" fmla="*/ 10 h 31"/>
                  <a:gd name="T8" fmla="*/ 97 w 9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"/>
                  <a:gd name="T16" fmla="*/ 0 h 31"/>
                  <a:gd name="T17" fmla="*/ 97 w 9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" h="31">
                    <a:moveTo>
                      <a:pt x="97" y="0"/>
                    </a:moveTo>
                    <a:lnTo>
                      <a:pt x="0" y="18"/>
                    </a:lnTo>
                    <a:lnTo>
                      <a:pt x="3" y="31"/>
                    </a:lnTo>
                    <a:lnTo>
                      <a:pt x="97" y="1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9">
                <a:extLst>
                  <a:ext uri="{FF2B5EF4-FFF2-40B4-BE49-F238E27FC236}">
                    <a16:creationId xmlns:a16="http://schemas.microsoft.com/office/drawing/2014/main" id="{93E7CF2A-6BEE-C843-B280-7107ADAE9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2418"/>
                <a:ext cx="13" cy="13"/>
              </a:xfrm>
              <a:custGeom>
                <a:avLst/>
                <a:gdLst>
                  <a:gd name="T0" fmla="*/ 8 w 13"/>
                  <a:gd name="T1" fmla="*/ 13 h 13"/>
                  <a:gd name="T2" fmla="*/ 10 w 13"/>
                  <a:gd name="T3" fmla="*/ 13 h 13"/>
                  <a:gd name="T4" fmla="*/ 13 w 13"/>
                  <a:gd name="T5" fmla="*/ 13 h 13"/>
                  <a:gd name="T6" fmla="*/ 13 w 13"/>
                  <a:gd name="T7" fmla="*/ 11 h 13"/>
                  <a:gd name="T8" fmla="*/ 13 w 13"/>
                  <a:gd name="T9" fmla="*/ 8 h 13"/>
                  <a:gd name="T10" fmla="*/ 13 w 13"/>
                  <a:gd name="T11" fmla="*/ 5 h 13"/>
                  <a:gd name="T12" fmla="*/ 10 w 13"/>
                  <a:gd name="T13" fmla="*/ 3 h 13"/>
                  <a:gd name="T14" fmla="*/ 8 w 13"/>
                  <a:gd name="T15" fmla="*/ 0 h 13"/>
                  <a:gd name="T16" fmla="*/ 5 w 13"/>
                  <a:gd name="T17" fmla="*/ 0 h 13"/>
                  <a:gd name="T18" fmla="*/ 2 w 13"/>
                  <a:gd name="T19" fmla="*/ 0 h 13"/>
                  <a:gd name="T20" fmla="*/ 2 w 13"/>
                  <a:gd name="T21" fmla="*/ 3 h 13"/>
                  <a:gd name="T22" fmla="*/ 0 w 13"/>
                  <a:gd name="T23" fmla="*/ 5 h 13"/>
                  <a:gd name="T24" fmla="*/ 0 w 13"/>
                  <a:gd name="T25" fmla="*/ 8 h 13"/>
                  <a:gd name="T26" fmla="*/ 0 w 13"/>
                  <a:gd name="T27" fmla="*/ 11 h 13"/>
                  <a:gd name="T28" fmla="*/ 2 w 13"/>
                  <a:gd name="T29" fmla="*/ 13 h 13"/>
                  <a:gd name="T30" fmla="*/ 5 w 13"/>
                  <a:gd name="T31" fmla="*/ 13 h 13"/>
                  <a:gd name="T32" fmla="*/ 8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8" y="13"/>
                    </a:moveTo>
                    <a:lnTo>
                      <a:pt x="10" y="13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3" y="8"/>
                    </a:lnTo>
                    <a:lnTo>
                      <a:pt x="13" y="5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7D72A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50">
                <a:extLst>
                  <a:ext uri="{FF2B5EF4-FFF2-40B4-BE49-F238E27FC236}">
                    <a16:creationId xmlns:a16="http://schemas.microsoft.com/office/drawing/2014/main" id="{F7F087A6-F79F-F642-9D7D-048BDB780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2418"/>
                <a:ext cx="13" cy="13"/>
              </a:xfrm>
              <a:custGeom>
                <a:avLst/>
                <a:gdLst>
                  <a:gd name="T0" fmla="*/ 8 w 13"/>
                  <a:gd name="T1" fmla="*/ 13 h 13"/>
                  <a:gd name="T2" fmla="*/ 10 w 13"/>
                  <a:gd name="T3" fmla="*/ 13 h 13"/>
                  <a:gd name="T4" fmla="*/ 13 w 13"/>
                  <a:gd name="T5" fmla="*/ 13 h 13"/>
                  <a:gd name="T6" fmla="*/ 13 w 13"/>
                  <a:gd name="T7" fmla="*/ 11 h 13"/>
                  <a:gd name="T8" fmla="*/ 13 w 13"/>
                  <a:gd name="T9" fmla="*/ 8 h 13"/>
                  <a:gd name="T10" fmla="*/ 13 w 13"/>
                  <a:gd name="T11" fmla="*/ 5 h 13"/>
                  <a:gd name="T12" fmla="*/ 10 w 13"/>
                  <a:gd name="T13" fmla="*/ 3 h 13"/>
                  <a:gd name="T14" fmla="*/ 8 w 13"/>
                  <a:gd name="T15" fmla="*/ 0 h 13"/>
                  <a:gd name="T16" fmla="*/ 5 w 13"/>
                  <a:gd name="T17" fmla="*/ 0 h 13"/>
                  <a:gd name="T18" fmla="*/ 2 w 13"/>
                  <a:gd name="T19" fmla="*/ 0 h 13"/>
                  <a:gd name="T20" fmla="*/ 2 w 13"/>
                  <a:gd name="T21" fmla="*/ 3 h 13"/>
                  <a:gd name="T22" fmla="*/ 0 w 13"/>
                  <a:gd name="T23" fmla="*/ 5 h 13"/>
                  <a:gd name="T24" fmla="*/ 0 w 13"/>
                  <a:gd name="T25" fmla="*/ 8 h 13"/>
                  <a:gd name="T26" fmla="*/ 0 w 13"/>
                  <a:gd name="T27" fmla="*/ 11 h 13"/>
                  <a:gd name="T28" fmla="*/ 2 w 13"/>
                  <a:gd name="T29" fmla="*/ 13 h 13"/>
                  <a:gd name="T30" fmla="*/ 5 w 13"/>
                  <a:gd name="T31" fmla="*/ 13 h 13"/>
                  <a:gd name="T32" fmla="*/ 8 w 13"/>
                  <a:gd name="T33" fmla="*/ 1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3"/>
                  <a:gd name="T53" fmla="*/ 13 w 1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3">
                    <a:moveTo>
                      <a:pt x="8" y="13"/>
                    </a:moveTo>
                    <a:lnTo>
                      <a:pt x="10" y="13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3" y="8"/>
                    </a:lnTo>
                    <a:lnTo>
                      <a:pt x="13" y="5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3"/>
                    </a:lnTo>
                    <a:lnTo>
                      <a:pt x="8" y="13"/>
                    </a:lnTo>
                    <a:close/>
                  </a:path>
                </a:pathLst>
              </a:custGeom>
              <a:noFill/>
              <a:ln w="7938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51">
                <a:extLst>
                  <a:ext uri="{FF2B5EF4-FFF2-40B4-BE49-F238E27FC236}">
                    <a16:creationId xmlns:a16="http://schemas.microsoft.com/office/drawing/2014/main" id="{01C59E0A-FC05-0749-9660-442255638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444"/>
                <a:ext cx="14" cy="16"/>
              </a:xfrm>
              <a:custGeom>
                <a:avLst/>
                <a:gdLst>
                  <a:gd name="T0" fmla="*/ 6 w 14"/>
                  <a:gd name="T1" fmla="*/ 16 h 16"/>
                  <a:gd name="T2" fmla="*/ 8 w 14"/>
                  <a:gd name="T3" fmla="*/ 16 h 16"/>
                  <a:gd name="T4" fmla="*/ 11 w 14"/>
                  <a:gd name="T5" fmla="*/ 13 h 16"/>
                  <a:gd name="T6" fmla="*/ 14 w 14"/>
                  <a:gd name="T7" fmla="*/ 11 h 16"/>
                  <a:gd name="T8" fmla="*/ 14 w 14"/>
                  <a:gd name="T9" fmla="*/ 8 h 16"/>
                  <a:gd name="T10" fmla="*/ 14 w 14"/>
                  <a:gd name="T11" fmla="*/ 5 h 16"/>
                  <a:gd name="T12" fmla="*/ 11 w 14"/>
                  <a:gd name="T13" fmla="*/ 3 h 16"/>
                  <a:gd name="T14" fmla="*/ 8 w 14"/>
                  <a:gd name="T15" fmla="*/ 3 h 16"/>
                  <a:gd name="T16" fmla="*/ 6 w 14"/>
                  <a:gd name="T17" fmla="*/ 0 h 16"/>
                  <a:gd name="T18" fmla="*/ 3 w 14"/>
                  <a:gd name="T19" fmla="*/ 3 h 16"/>
                  <a:gd name="T20" fmla="*/ 0 w 14"/>
                  <a:gd name="T21" fmla="*/ 3 h 16"/>
                  <a:gd name="T22" fmla="*/ 0 w 14"/>
                  <a:gd name="T23" fmla="*/ 5 h 16"/>
                  <a:gd name="T24" fmla="*/ 0 w 14"/>
                  <a:gd name="T25" fmla="*/ 8 h 16"/>
                  <a:gd name="T26" fmla="*/ 0 w 14"/>
                  <a:gd name="T27" fmla="*/ 11 h 16"/>
                  <a:gd name="T28" fmla="*/ 3 w 14"/>
                  <a:gd name="T29" fmla="*/ 13 h 16"/>
                  <a:gd name="T30" fmla="*/ 3 w 14"/>
                  <a:gd name="T31" fmla="*/ 16 h 16"/>
                  <a:gd name="T32" fmla="*/ 6 w 14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16"/>
                  <a:gd name="T53" fmla="*/ 14 w 14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16">
                    <a:moveTo>
                      <a:pt x="6" y="16"/>
                    </a:moveTo>
                    <a:lnTo>
                      <a:pt x="8" y="16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7D72A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52">
                <a:extLst>
                  <a:ext uri="{FF2B5EF4-FFF2-40B4-BE49-F238E27FC236}">
                    <a16:creationId xmlns:a16="http://schemas.microsoft.com/office/drawing/2014/main" id="{7767B8DE-EA87-AE40-B0B3-280FD889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444"/>
                <a:ext cx="14" cy="16"/>
              </a:xfrm>
              <a:custGeom>
                <a:avLst/>
                <a:gdLst>
                  <a:gd name="T0" fmla="*/ 6 w 14"/>
                  <a:gd name="T1" fmla="*/ 16 h 16"/>
                  <a:gd name="T2" fmla="*/ 8 w 14"/>
                  <a:gd name="T3" fmla="*/ 16 h 16"/>
                  <a:gd name="T4" fmla="*/ 11 w 14"/>
                  <a:gd name="T5" fmla="*/ 13 h 16"/>
                  <a:gd name="T6" fmla="*/ 14 w 14"/>
                  <a:gd name="T7" fmla="*/ 11 h 16"/>
                  <a:gd name="T8" fmla="*/ 14 w 14"/>
                  <a:gd name="T9" fmla="*/ 8 h 16"/>
                  <a:gd name="T10" fmla="*/ 14 w 14"/>
                  <a:gd name="T11" fmla="*/ 5 h 16"/>
                  <a:gd name="T12" fmla="*/ 11 w 14"/>
                  <a:gd name="T13" fmla="*/ 3 h 16"/>
                  <a:gd name="T14" fmla="*/ 8 w 14"/>
                  <a:gd name="T15" fmla="*/ 3 h 16"/>
                  <a:gd name="T16" fmla="*/ 6 w 14"/>
                  <a:gd name="T17" fmla="*/ 0 h 16"/>
                  <a:gd name="T18" fmla="*/ 3 w 14"/>
                  <a:gd name="T19" fmla="*/ 3 h 16"/>
                  <a:gd name="T20" fmla="*/ 0 w 14"/>
                  <a:gd name="T21" fmla="*/ 3 h 16"/>
                  <a:gd name="T22" fmla="*/ 0 w 14"/>
                  <a:gd name="T23" fmla="*/ 5 h 16"/>
                  <a:gd name="T24" fmla="*/ 0 w 14"/>
                  <a:gd name="T25" fmla="*/ 8 h 16"/>
                  <a:gd name="T26" fmla="*/ 0 w 14"/>
                  <a:gd name="T27" fmla="*/ 11 h 16"/>
                  <a:gd name="T28" fmla="*/ 3 w 14"/>
                  <a:gd name="T29" fmla="*/ 13 h 16"/>
                  <a:gd name="T30" fmla="*/ 3 w 14"/>
                  <a:gd name="T31" fmla="*/ 16 h 16"/>
                  <a:gd name="T32" fmla="*/ 6 w 14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16"/>
                  <a:gd name="T53" fmla="*/ 14 w 14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16">
                    <a:moveTo>
                      <a:pt x="6" y="16"/>
                    </a:moveTo>
                    <a:lnTo>
                      <a:pt x="8" y="16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6" y="16"/>
                    </a:lnTo>
                    <a:close/>
                  </a:path>
                </a:pathLst>
              </a:custGeom>
              <a:noFill/>
              <a:ln w="7938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53">
                <a:extLst>
                  <a:ext uri="{FF2B5EF4-FFF2-40B4-BE49-F238E27FC236}">
                    <a16:creationId xmlns:a16="http://schemas.microsoft.com/office/drawing/2014/main" id="{1DC34DB6-2279-3949-90D7-8DD37F3A3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2329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13 w 13"/>
                  <a:gd name="T3" fmla="*/ 6 h 8"/>
                  <a:gd name="T4" fmla="*/ 0 w 13"/>
                  <a:gd name="T5" fmla="*/ 8 h 8"/>
                  <a:gd name="T6" fmla="*/ 0 w 13"/>
                  <a:gd name="T7" fmla="*/ 3 h 8"/>
                  <a:gd name="T8" fmla="*/ 13 w 13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8"/>
                  <a:gd name="T17" fmla="*/ 13 w 13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8">
                    <a:moveTo>
                      <a:pt x="13" y="0"/>
                    </a:moveTo>
                    <a:lnTo>
                      <a:pt x="13" y="6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8D58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54">
                <a:extLst>
                  <a:ext uri="{FF2B5EF4-FFF2-40B4-BE49-F238E27FC236}">
                    <a16:creationId xmlns:a16="http://schemas.microsoft.com/office/drawing/2014/main" id="{0889DEE5-2BFA-6E41-8920-A65D76FA6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2324"/>
                <a:ext cx="86" cy="26"/>
              </a:xfrm>
              <a:custGeom>
                <a:avLst/>
                <a:gdLst>
                  <a:gd name="T0" fmla="*/ 0 w 86"/>
                  <a:gd name="T1" fmla="*/ 18 h 26"/>
                  <a:gd name="T2" fmla="*/ 86 w 86"/>
                  <a:gd name="T3" fmla="*/ 0 h 26"/>
                  <a:gd name="T4" fmla="*/ 86 w 86"/>
                  <a:gd name="T5" fmla="*/ 11 h 26"/>
                  <a:gd name="T6" fmla="*/ 0 w 86"/>
                  <a:gd name="T7" fmla="*/ 26 h 26"/>
                  <a:gd name="T8" fmla="*/ 0 w 86"/>
                  <a:gd name="T9" fmla="*/ 1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6"/>
                  <a:gd name="T17" fmla="*/ 86 w 8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6">
                    <a:moveTo>
                      <a:pt x="0" y="18"/>
                    </a:moveTo>
                    <a:lnTo>
                      <a:pt x="86" y="0"/>
                    </a:lnTo>
                    <a:lnTo>
                      <a:pt x="86" y="11"/>
                    </a:lnTo>
                    <a:lnTo>
                      <a:pt x="0" y="2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7D72A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55">
                <a:extLst>
                  <a:ext uri="{FF2B5EF4-FFF2-40B4-BE49-F238E27FC236}">
                    <a16:creationId xmlns:a16="http://schemas.microsoft.com/office/drawing/2014/main" id="{CB30069E-9619-934A-A3CA-21BC7255E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2329"/>
                <a:ext cx="53" cy="19"/>
              </a:xfrm>
              <a:custGeom>
                <a:avLst/>
                <a:gdLst>
                  <a:gd name="T0" fmla="*/ 3 w 53"/>
                  <a:gd name="T1" fmla="*/ 11 h 19"/>
                  <a:gd name="T2" fmla="*/ 0 w 53"/>
                  <a:gd name="T3" fmla="*/ 19 h 19"/>
                  <a:gd name="T4" fmla="*/ 53 w 53"/>
                  <a:gd name="T5" fmla="*/ 8 h 19"/>
                  <a:gd name="T6" fmla="*/ 53 w 53"/>
                  <a:gd name="T7" fmla="*/ 0 h 19"/>
                  <a:gd name="T8" fmla="*/ 3 w 53"/>
                  <a:gd name="T9" fmla="*/ 11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19"/>
                  <a:gd name="T17" fmla="*/ 53 w 53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19">
                    <a:moveTo>
                      <a:pt x="3" y="11"/>
                    </a:moveTo>
                    <a:lnTo>
                      <a:pt x="0" y="19"/>
                    </a:lnTo>
                    <a:lnTo>
                      <a:pt x="53" y="8"/>
                    </a:lnTo>
                    <a:lnTo>
                      <a:pt x="53" y="0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56">
                <a:extLst>
                  <a:ext uri="{FF2B5EF4-FFF2-40B4-BE49-F238E27FC236}">
                    <a16:creationId xmlns:a16="http://schemas.microsoft.com/office/drawing/2014/main" id="{6CAB9C7C-E60E-6A40-97BF-5BCACF525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8" y="2272"/>
                <a:ext cx="156" cy="26"/>
              </a:xfrm>
              <a:custGeom>
                <a:avLst/>
                <a:gdLst>
                  <a:gd name="T0" fmla="*/ 0 w 156"/>
                  <a:gd name="T1" fmla="*/ 5 h 26"/>
                  <a:gd name="T2" fmla="*/ 86 w 156"/>
                  <a:gd name="T3" fmla="*/ 26 h 26"/>
                  <a:gd name="T4" fmla="*/ 156 w 156"/>
                  <a:gd name="T5" fmla="*/ 16 h 26"/>
                  <a:gd name="T6" fmla="*/ 83 w 156"/>
                  <a:gd name="T7" fmla="*/ 18 h 26"/>
                  <a:gd name="T8" fmla="*/ 112 w 156"/>
                  <a:gd name="T9" fmla="*/ 8 h 26"/>
                  <a:gd name="T10" fmla="*/ 55 w 156"/>
                  <a:gd name="T11" fmla="*/ 10 h 26"/>
                  <a:gd name="T12" fmla="*/ 83 w 156"/>
                  <a:gd name="T13" fmla="*/ 0 h 26"/>
                  <a:gd name="T14" fmla="*/ 0 w 156"/>
                  <a:gd name="T15" fmla="*/ 5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6"/>
                  <a:gd name="T25" fmla="*/ 0 h 26"/>
                  <a:gd name="T26" fmla="*/ 156 w 156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6" h="26">
                    <a:moveTo>
                      <a:pt x="0" y="5"/>
                    </a:moveTo>
                    <a:lnTo>
                      <a:pt x="86" y="26"/>
                    </a:lnTo>
                    <a:lnTo>
                      <a:pt x="156" y="16"/>
                    </a:lnTo>
                    <a:lnTo>
                      <a:pt x="83" y="18"/>
                    </a:lnTo>
                    <a:lnTo>
                      <a:pt x="112" y="8"/>
                    </a:lnTo>
                    <a:lnTo>
                      <a:pt x="55" y="10"/>
                    </a:lnTo>
                    <a:lnTo>
                      <a:pt x="8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AC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57">
                <a:extLst>
                  <a:ext uri="{FF2B5EF4-FFF2-40B4-BE49-F238E27FC236}">
                    <a16:creationId xmlns:a16="http://schemas.microsoft.com/office/drawing/2014/main" id="{E783B93B-2614-2E4A-A285-4FC0BDD12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2494"/>
                <a:ext cx="104" cy="86"/>
              </a:xfrm>
              <a:custGeom>
                <a:avLst/>
                <a:gdLst>
                  <a:gd name="T0" fmla="*/ 0 w 104"/>
                  <a:gd name="T1" fmla="*/ 70 h 86"/>
                  <a:gd name="T2" fmla="*/ 18 w 104"/>
                  <a:gd name="T3" fmla="*/ 86 h 86"/>
                  <a:gd name="T4" fmla="*/ 104 w 104"/>
                  <a:gd name="T5" fmla="*/ 0 h 86"/>
                  <a:gd name="T6" fmla="*/ 0 w 104"/>
                  <a:gd name="T7" fmla="*/ 70 h 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86"/>
                  <a:gd name="T14" fmla="*/ 104 w 104"/>
                  <a:gd name="T15" fmla="*/ 86 h 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86">
                    <a:moveTo>
                      <a:pt x="0" y="70"/>
                    </a:moveTo>
                    <a:lnTo>
                      <a:pt x="18" y="86"/>
                    </a:lnTo>
                    <a:lnTo>
                      <a:pt x="104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E35E4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58">
                <a:extLst>
                  <a:ext uri="{FF2B5EF4-FFF2-40B4-BE49-F238E27FC236}">
                    <a16:creationId xmlns:a16="http://schemas.microsoft.com/office/drawing/2014/main" id="{82CB94DF-413B-EC49-A3F6-27AF51691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2426"/>
                <a:ext cx="138" cy="29"/>
              </a:xfrm>
              <a:custGeom>
                <a:avLst/>
                <a:gdLst>
                  <a:gd name="T0" fmla="*/ 10 w 138"/>
                  <a:gd name="T1" fmla="*/ 0 h 29"/>
                  <a:gd name="T2" fmla="*/ 0 w 138"/>
                  <a:gd name="T3" fmla="*/ 23 h 29"/>
                  <a:gd name="T4" fmla="*/ 138 w 138"/>
                  <a:gd name="T5" fmla="*/ 29 h 29"/>
                  <a:gd name="T6" fmla="*/ 10 w 138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29"/>
                  <a:gd name="T14" fmla="*/ 138 w 138"/>
                  <a:gd name="T15" fmla="*/ 29 h 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29">
                    <a:moveTo>
                      <a:pt x="10" y="0"/>
                    </a:moveTo>
                    <a:lnTo>
                      <a:pt x="0" y="23"/>
                    </a:lnTo>
                    <a:lnTo>
                      <a:pt x="138" y="2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35E4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59">
                <a:extLst>
                  <a:ext uri="{FF2B5EF4-FFF2-40B4-BE49-F238E27FC236}">
                    <a16:creationId xmlns:a16="http://schemas.microsoft.com/office/drawing/2014/main" id="{E5124BE2-34DF-484B-B9C1-A0785B684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2319"/>
                <a:ext cx="113" cy="83"/>
              </a:xfrm>
              <a:custGeom>
                <a:avLst/>
                <a:gdLst>
                  <a:gd name="T0" fmla="*/ 21 w 113"/>
                  <a:gd name="T1" fmla="*/ 0 h 83"/>
                  <a:gd name="T2" fmla="*/ 0 w 113"/>
                  <a:gd name="T3" fmla="*/ 21 h 83"/>
                  <a:gd name="T4" fmla="*/ 113 w 113"/>
                  <a:gd name="T5" fmla="*/ 83 h 83"/>
                  <a:gd name="T6" fmla="*/ 21 w 113"/>
                  <a:gd name="T7" fmla="*/ 0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83"/>
                  <a:gd name="T14" fmla="*/ 113 w 113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83">
                    <a:moveTo>
                      <a:pt x="21" y="0"/>
                    </a:moveTo>
                    <a:lnTo>
                      <a:pt x="0" y="21"/>
                    </a:lnTo>
                    <a:lnTo>
                      <a:pt x="113" y="8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35E4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23" name="Picture 60" descr="MCj03906800000[1]">
              <a:extLst>
                <a:ext uri="{FF2B5EF4-FFF2-40B4-BE49-F238E27FC236}">
                  <a16:creationId xmlns:a16="http://schemas.microsoft.com/office/drawing/2014/main" id="{71943319-2634-3C49-95AD-4D94A60FA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3838" y="3276600"/>
              <a:ext cx="752475" cy="735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00E44-142F-8D4E-88B3-718A49882F34}"/>
              </a:ext>
            </a:extLst>
          </p:cNvPr>
          <p:cNvGrpSpPr/>
          <p:nvPr/>
        </p:nvGrpSpPr>
        <p:grpSpPr>
          <a:xfrm>
            <a:off x="1850583" y="3588045"/>
            <a:ext cx="2616831" cy="2940421"/>
            <a:chOff x="1850583" y="3588045"/>
            <a:chExt cx="2616831" cy="294042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D99EF6-71A3-E54E-9E71-1620AFEADF30}"/>
                </a:ext>
              </a:extLst>
            </p:cNvPr>
            <p:cNvSpPr txBox="1"/>
            <p:nvPr/>
          </p:nvSpPr>
          <p:spPr>
            <a:xfrm>
              <a:off x="1850583" y="3588045"/>
              <a:ext cx="1351652" cy="85351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100000">
                  <a:srgbClr val="00CC00"/>
                </a:gs>
              </a:gsLst>
              <a:lin ang="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400" dirty="0">
                  <a:latin typeface="Eurostile"/>
                  <a:cs typeface="Eurostile"/>
                </a:rPr>
                <a:t>uncritical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59B372-9D51-6941-A904-902D98F9FED8}"/>
                </a:ext>
              </a:extLst>
            </p:cNvPr>
            <p:cNvSpPr txBox="1"/>
            <p:nvPr/>
          </p:nvSpPr>
          <p:spPr>
            <a:xfrm>
              <a:off x="1872104" y="4642967"/>
              <a:ext cx="1351652" cy="853510"/>
            </a:xfrm>
            <a:prstGeom prst="rect">
              <a:avLst/>
            </a:prstGeom>
            <a:solidFill>
              <a:srgbClr val="04CB0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400" dirty="0">
                  <a:latin typeface="Eurostile"/>
                  <a:cs typeface="Eurostile"/>
                </a:rPr>
                <a:t>uncritical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C9C5308-B5CD-5F4A-9DAB-9FE7ACA7244D}"/>
                </a:ext>
              </a:extLst>
            </p:cNvPr>
            <p:cNvSpPr txBox="1"/>
            <p:nvPr/>
          </p:nvSpPr>
          <p:spPr>
            <a:xfrm>
              <a:off x="3115762" y="5674956"/>
              <a:ext cx="1351652" cy="8535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400" dirty="0">
                  <a:latin typeface="Eurostile"/>
                  <a:cs typeface="Eurostile"/>
                </a:rPr>
                <a:t>critical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7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3354388" y="2924175"/>
            <a:ext cx="2125662" cy="1647825"/>
            <a:chOff x="2113" y="1842"/>
            <a:chExt cx="1339" cy="1038"/>
          </a:xfrm>
        </p:grpSpPr>
        <p:grpSp>
          <p:nvGrpSpPr>
            <p:cNvPr id="39960" name="Group 3"/>
            <p:cNvGrpSpPr>
              <a:grpSpLocks/>
            </p:cNvGrpSpPr>
            <p:nvPr/>
          </p:nvGrpSpPr>
          <p:grpSpPr bwMode="auto">
            <a:xfrm>
              <a:off x="2113" y="1842"/>
              <a:ext cx="1339" cy="1038"/>
              <a:chOff x="2113" y="1842"/>
              <a:chExt cx="1339" cy="1038"/>
            </a:xfrm>
          </p:grpSpPr>
          <p:grpSp>
            <p:nvGrpSpPr>
              <p:cNvPr id="39962" name="Group 4"/>
              <p:cNvGrpSpPr>
                <a:grpSpLocks/>
              </p:cNvGrpSpPr>
              <p:nvPr/>
            </p:nvGrpSpPr>
            <p:grpSpPr bwMode="auto">
              <a:xfrm>
                <a:off x="2224" y="1850"/>
                <a:ext cx="1124" cy="1028"/>
                <a:chOff x="2237" y="1518"/>
                <a:chExt cx="1124" cy="1028"/>
              </a:xfrm>
            </p:grpSpPr>
            <p:sp>
              <p:nvSpPr>
                <p:cNvPr id="39966" name="Line 5"/>
                <p:cNvSpPr>
                  <a:spLocks noChangeShapeType="1"/>
                </p:cNvSpPr>
                <p:nvPr/>
              </p:nvSpPr>
              <p:spPr bwMode="auto">
                <a:xfrm>
                  <a:off x="2237" y="1518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67" name="Line 6"/>
                <p:cNvSpPr>
                  <a:spLocks noChangeShapeType="1"/>
                </p:cNvSpPr>
                <p:nvPr/>
              </p:nvSpPr>
              <p:spPr bwMode="auto">
                <a:xfrm>
                  <a:off x="2237" y="2546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963" name="Oval 7"/>
              <p:cNvSpPr>
                <a:spLocks noChangeArrowheads="1"/>
              </p:cNvSpPr>
              <p:nvPr/>
            </p:nvSpPr>
            <p:spPr bwMode="auto">
              <a:xfrm>
                <a:off x="2113" y="1857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64" name="Oval 8"/>
              <p:cNvSpPr>
                <a:spLocks noChangeArrowheads="1"/>
              </p:cNvSpPr>
              <p:nvPr/>
            </p:nvSpPr>
            <p:spPr bwMode="auto">
              <a:xfrm>
                <a:off x="3235" y="1842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65" name="Rectangle 9"/>
              <p:cNvSpPr>
                <a:spLocks noChangeArrowheads="1"/>
              </p:cNvSpPr>
              <p:nvPr/>
            </p:nvSpPr>
            <p:spPr bwMode="auto">
              <a:xfrm>
                <a:off x="3117" y="1864"/>
                <a:ext cx="224" cy="100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961" name="Text Box 10"/>
            <p:cNvSpPr txBox="1">
              <a:spLocks noChangeArrowheads="1"/>
            </p:cNvSpPr>
            <p:nvPr/>
          </p:nvSpPr>
          <p:spPr bwMode="auto">
            <a:xfrm>
              <a:off x="2190" y="1852"/>
              <a:ext cx="95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 rIns="54000">
              <a:prstTxWarp prst="textNoShape">
                <a:avLst/>
              </a:prstTxWarp>
              <a:spAutoFit/>
            </a:bodyPr>
            <a:lstStyle/>
            <a:p>
              <a:pPr marL="742950" indent="-285750" algn="ctr" eaLnBrk="1" hangingPunct="1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charset="2"/>
                <a:buNone/>
              </a:pPr>
              <a:r>
                <a:rPr lang="en-US" sz="2000" b="0"/>
                <a:t>Internet</a:t>
              </a:r>
            </a:p>
          </p:txBody>
        </p:sp>
      </p:grpSp>
      <p:sp>
        <p:nvSpPr>
          <p:cNvPr id="3993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Textual commands and textual chat</a:t>
            </a:r>
          </a:p>
        </p:txBody>
      </p:sp>
      <p:pic>
        <p:nvPicPr>
          <p:cNvPr id="39940" name="Picture 12" descr="bdpcwam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3988"/>
            <a:ext cx="17208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3" descr="dydztnrf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2118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4" descr="bdpcwam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75" y="3303588"/>
            <a:ext cx="17208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5" descr="dydztnrf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7725" y="112553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Freeform 16"/>
          <p:cNvSpPr>
            <a:spLocks/>
          </p:cNvSpPr>
          <p:nvPr/>
        </p:nvSpPr>
        <p:spPr bwMode="auto">
          <a:xfrm>
            <a:off x="1506538" y="2560638"/>
            <a:ext cx="4700587" cy="1089025"/>
          </a:xfrm>
          <a:custGeom>
            <a:avLst/>
            <a:gdLst>
              <a:gd name="T0" fmla="*/ 0 w 2961"/>
              <a:gd name="T1" fmla="*/ 0 h 686"/>
              <a:gd name="T2" fmla="*/ 2147483647 w 2961"/>
              <a:gd name="T3" fmla="*/ 2147483647 h 686"/>
              <a:gd name="T4" fmla="*/ 2147483647 w 2961"/>
              <a:gd name="T5" fmla="*/ 2147483647 h 686"/>
              <a:gd name="T6" fmla="*/ 0 60000 65536"/>
              <a:gd name="T7" fmla="*/ 0 60000 65536"/>
              <a:gd name="T8" fmla="*/ 0 60000 65536"/>
              <a:gd name="T9" fmla="*/ 0 w 2961"/>
              <a:gd name="T10" fmla="*/ 0 h 686"/>
              <a:gd name="T11" fmla="*/ 2961 w 2961"/>
              <a:gd name="T12" fmla="*/ 686 h 6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1" h="686">
                <a:moveTo>
                  <a:pt x="0" y="0"/>
                </a:moveTo>
                <a:cubicBezTo>
                  <a:pt x="631" y="321"/>
                  <a:pt x="1262" y="642"/>
                  <a:pt x="1755" y="664"/>
                </a:cubicBezTo>
                <a:cubicBezTo>
                  <a:pt x="2248" y="686"/>
                  <a:pt x="2604" y="410"/>
                  <a:pt x="2961" y="135"/>
                </a:cubicBezTo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Freeform 17"/>
          <p:cNvSpPr>
            <a:spLocks/>
          </p:cNvSpPr>
          <p:nvPr/>
        </p:nvSpPr>
        <p:spPr bwMode="auto">
          <a:xfrm>
            <a:off x="1333500" y="4022725"/>
            <a:ext cx="4808538" cy="828675"/>
          </a:xfrm>
          <a:custGeom>
            <a:avLst/>
            <a:gdLst>
              <a:gd name="T0" fmla="*/ 2147483647 w 3029"/>
              <a:gd name="T1" fmla="*/ 0 h 522"/>
              <a:gd name="T2" fmla="*/ 2147483647 w 3029"/>
              <a:gd name="T3" fmla="*/ 2147483647 h 522"/>
              <a:gd name="T4" fmla="*/ 0 w 3029"/>
              <a:gd name="T5" fmla="*/ 2147483647 h 522"/>
              <a:gd name="T6" fmla="*/ 0 60000 65536"/>
              <a:gd name="T7" fmla="*/ 0 60000 65536"/>
              <a:gd name="T8" fmla="*/ 0 60000 65536"/>
              <a:gd name="T9" fmla="*/ 0 w 3029"/>
              <a:gd name="T10" fmla="*/ 0 h 522"/>
              <a:gd name="T11" fmla="*/ 3029 w 3029"/>
              <a:gd name="T12" fmla="*/ 522 h 5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29" h="522">
                <a:moveTo>
                  <a:pt x="3029" y="0"/>
                </a:moveTo>
                <a:cubicBezTo>
                  <a:pt x="2468" y="14"/>
                  <a:pt x="1908" y="29"/>
                  <a:pt x="1403" y="116"/>
                </a:cubicBezTo>
                <a:cubicBezTo>
                  <a:pt x="898" y="203"/>
                  <a:pt x="449" y="362"/>
                  <a:pt x="0" y="522"/>
                </a:cubicBezTo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0D4CE-188E-834B-8FAD-5DA3BB717FB5}"/>
              </a:ext>
            </a:extLst>
          </p:cNvPr>
          <p:cNvSpPr txBox="1"/>
          <p:nvPr/>
        </p:nvSpPr>
        <p:spPr>
          <a:xfrm>
            <a:off x="2885563" y="5938309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 networking problems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19C99F-371C-6B42-A5C4-DBBFEFC8D77A}"/>
              </a:ext>
            </a:extLst>
          </p:cNvPr>
          <p:cNvSpPr txBox="1"/>
          <p:nvPr/>
        </p:nvSpPr>
        <p:spPr>
          <a:xfrm>
            <a:off x="2885563" y="4851288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 high delays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D4D2D2-86DD-734C-B076-0A9FBB52FDF4}"/>
              </a:ext>
            </a:extLst>
          </p:cNvPr>
          <p:cNvSpPr txBox="1"/>
          <p:nvPr/>
        </p:nvSpPr>
        <p:spPr>
          <a:xfrm>
            <a:off x="2885563" y="5387046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 high traffic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D79C5C-3E62-7C4B-9F57-2BA1EC2D82E7}"/>
              </a:ext>
            </a:extLst>
          </p:cNvPr>
          <p:cNvSpPr txBox="1"/>
          <p:nvPr/>
        </p:nvSpPr>
        <p:spPr>
          <a:xfrm>
            <a:off x="7535271" y="4846919"/>
            <a:ext cx="1351652" cy="4860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00CC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uncritical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17035B-5EC1-9744-84DE-1348C0030F5F}"/>
              </a:ext>
            </a:extLst>
          </p:cNvPr>
          <p:cNvSpPr txBox="1"/>
          <p:nvPr/>
        </p:nvSpPr>
        <p:spPr>
          <a:xfrm>
            <a:off x="7535271" y="5387046"/>
            <a:ext cx="1351652" cy="486000"/>
          </a:xfrm>
          <a:prstGeom prst="rect">
            <a:avLst/>
          </a:prstGeom>
          <a:solidFill>
            <a:srgbClr val="04CB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uncritical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27E401-4F50-ED4D-B95B-BDE82C052A6B}"/>
              </a:ext>
            </a:extLst>
          </p:cNvPr>
          <p:cNvSpPr txBox="1"/>
          <p:nvPr/>
        </p:nvSpPr>
        <p:spPr>
          <a:xfrm>
            <a:off x="7535271" y="5938309"/>
            <a:ext cx="1351652" cy="486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critical</a:t>
            </a:r>
          </a:p>
        </p:txBody>
      </p:sp>
    </p:spTree>
    <p:extLst>
      <p:ext uri="{BB962C8B-B14F-4D97-AF65-F5344CB8AC3E}">
        <p14:creationId xmlns:p14="http://schemas.microsoft.com/office/powerpoint/2010/main" val="2750153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3354388" y="2924175"/>
            <a:ext cx="2125662" cy="1647825"/>
            <a:chOff x="2113" y="1842"/>
            <a:chExt cx="1339" cy="1038"/>
          </a:xfrm>
        </p:grpSpPr>
        <p:grpSp>
          <p:nvGrpSpPr>
            <p:cNvPr id="42005" name="Group 3"/>
            <p:cNvGrpSpPr>
              <a:grpSpLocks/>
            </p:cNvGrpSpPr>
            <p:nvPr/>
          </p:nvGrpSpPr>
          <p:grpSpPr bwMode="auto">
            <a:xfrm>
              <a:off x="2113" y="1842"/>
              <a:ext cx="1339" cy="1038"/>
              <a:chOff x="2113" y="1842"/>
              <a:chExt cx="1339" cy="1038"/>
            </a:xfrm>
          </p:grpSpPr>
          <p:grpSp>
            <p:nvGrpSpPr>
              <p:cNvPr id="42007" name="Group 4"/>
              <p:cNvGrpSpPr>
                <a:grpSpLocks/>
              </p:cNvGrpSpPr>
              <p:nvPr/>
            </p:nvGrpSpPr>
            <p:grpSpPr bwMode="auto">
              <a:xfrm>
                <a:off x="2224" y="1850"/>
                <a:ext cx="1124" cy="1028"/>
                <a:chOff x="2237" y="1518"/>
                <a:chExt cx="1124" cy="1028"/>
              </a:xfrm>
            </p:grpSpPr>
            <p:sp>
              <p:nvSpPr>
                <p:cNvPr id="42011" name="Line 5"/>
                <p:cNvSpPr>
                  <a:spLocks noChangeShapeType="1"/>
                </p:cNvSpPr>
                <p:nvPr/>
              </p:nvSpPr>
              <p:spPr bwMode="auto">
                <a:xfrm>
                  <a:off x="2237" y="1518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12" name="Line 6"/>
                <p:cNvSpPr>
                  <a:spLocks noChangeShapeType="1"/>
                </p:cNvSpPr>
                <p:nvPr/>
              </p:nvSpPr>
              <p:spPr bwMode="auto">
                <a:xfrm>
                  <a:off x="2237" y="2546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008" name="Oval 7"/>
              <p:cNvSpPr>
                <a:spLocks noChangeArrowheads="1"/>
              </p:cNvSpPr>
              <p:nvPr/>
            </p:nvSpPr>
            <p:spPr bwMode="auto">
              <a:xfrm>
                <a:off x="2113" y="1857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09" name="Oval 8"/>
              <p:cNvSpPr>
                <a:spLocks noChangeArrowheads="1"/>
              </p:cNvSpPr>
              <p:nvPr/>
            </p:nvSpPr>
            <p:spPr bwMode="auto">
              <a:xfrm>
                <a:off x="3235" y="1842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10" name="Rectangle 9"/>
              <p:cNvSpPr>
                <a:spLocks noChangeArrowheads="1"/>
              </p:cNvSpPr>
              <p:nvPr/>
            </p:nvSpPr>
            <p:spPr bwMode="auto">
              <a:xfrm>
                <a:off x="3117" y="1864"/>
                <a:ext cx="224" cy="100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006" name="Text Box 10"/>
            <p:cNvSpPr txBox="1">
              <a:spLocks noChangeArrowheads="1"/>
            </p:cNvSpPr>
            <p:nvPr/>
          </p:nvSpPr>
          <p:spPr bwMode="auto">
            <a:xfrm>
              <a:off x="2190" y="1852"/>
              <a:ext cx="95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 rIns="54000">
              <a:prstTxWarp prst="textNoShape">
                <a:avLst/>
              </a:prstTxWarp>
              <a:spAutoFit/>
            </a:bodyPr>
            <a:lstStyle/>
            <a:p>
              <a:pPr marL="742950" indent="-285750" algn="ctr" eaLnBrk="1" hangingPunct="1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charset="2"/>
                <a:buNone/>
              </a:pPr>
              <a:r>
                <a:rPr lang="en-US" sz="2000" b="0"/>
                <a:t>Internet</a:t>
              </a:r>
            </a:p>
          </p:txBody>
        </p:sp>
      </p:grpSp>
      <p:sp>
        <p:nvSpPr>
          <p:cNvPr id="4198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Live and on-Demand Streaming</a:t>
            </a:r>
          </a:p>
        </p:txBody>
      </p:sp>
      <p:pic>
        <p:nvPicPr>
          <p:cNvPr id="42002" name="Picture 29" descr="MCj0286877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0013" y="5414963"/>
            <a:ext cx="8286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3" name="Picture 30" descr="MCj0351240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508875" y="565150"/>
            <a:ext cx="1084263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4" name="Freeform 31"/>
          <p:cNvSpPr>
            <a:spLocks/>
          </p:cNvSpPr>
          <p:nvPr/>
        </p:nvSpPr>
        <p:spPr bwMode="auto">
          <a:xfrm>
            <a:off x="2909888" y="1828800"/>
            <a:ext cx="4714875" cy="3206750"/>
          </a:xfrm>
          <a:custGeom>
            <a:avLst/>
            <a:gdLst>
              <a:gd name="T0" fmla="*/ 0 w 2970"/>
              <a:gd name="T1" fmla="*/ 2147483647 h 2020"/>
              <a:gd name="T2" fmla="*/ 2147483647 w 2970"/>
              <a:gd name="T3" fmla="*/ 2147483647 h 2020"/>
              <a:gd name="T4" fmla="*/ 2147483647 w 2970"/>
              <a:gd name="T5" fmla="*/ 2147483647 h 2020"/>
              <a:gd name="T6" fmla="*/ 2147483647 w 2970"/>
              <a:gd name="T7" fmla="*/ 0 h 2020"/>
              <a:gd name="T8" fmla="*/ 0 60000 65536"/>
              <a:gd name="T9" fmla="*/ 0 60000 65536"/>
              <a:gd name="T10" fmla="*/ 0 60000 65536"/>
              <a:gd name="T11" fmla="*/ 0 60000 65536"/>
              <a:gd name="T12" fmla="*/ 0 w 2970"/>
              <a:gd name="T13" fmla="*/ 0 h 2020"/>
              <a:gd name="T14" fmla="*/ 2970 w 2970"/>
              <a:gd name="T15" fmla="*/ 2020 h 20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0" h="2020">
                <a:moveTo>
                  <a:pt x="0" y="2020"/>
                </a:moveTo>
                <a:cubicBezTo>
                  <a:pt x="13" y="1731"/>
                  <a:pt x="27" y="1442"/>
                  <a:pt x="325" y="1306"/>
                </a:cubicBezTo>
                <a:cubicBezTo>
                  <a:pt x="623" y="1170"/>
                  <a:pt x="1344" y="1419"/>
                  <a:pt x="1785" y="1201"/>
                </a:cubicBezTo>
                <a:cubicBezTo>
                  <a:pt x="2226" y="983"/>
                  <a:pt x="2598" y="491"/>
                  <a:pt x="2970" y="0"/>
                </a:cubicBezTo>
              </a:path>
            </a:pathLst>
          </a:cu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39A08-836A-0C44-9156-BF744F5E9A23}"/>
              </a:ext>
            </a:extLst>
          </p:cNvPr>
          <p:cNvSpPr txBox="1"/>
          <p:nvPr/>
        </p:nvSpPr>
        <p:spPr>
          <a:xfrm>
            <a:off x="323850" y="2104527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 networking problems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45153E-9796-5E42-AEB1-D0E0A43FA099}"/>
              </a:ext>
            </a:extLst>
          </p:cNvPr>
          <p:cNvSpPr txBox="1"/>
          <p:nvPr/>
        </p:nvSpPr>
        <p:spPr>
          <a:xfrm>
            <a:off x="323850" y="1017506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 high delays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884C17-2C5F-1D4F-8827-4C8EA436A016}"/>
              </a:ext>
            </a:extLst>
          </p:cNvPr>
          <p:cNvSpPr txBox="1"/>
          <p:nvPr/>
        </p:nvSpPr>
        <p:spPr>
          <a:xfrm>
            <a:off x="323850" y="1553264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 high traffic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7C86CB-A915-494B-A01A-352904E70929}"/>
              </a:ext>
            </a:extLst>
          </p:cNvPr>
          <p:cNvSpPr txBox="1"/>
          <p:nvPr/>
        </p:nvSpPr>
        <p:spPr>
          <a:xfrm>
            <a:off x="4973558" y="1013137"/>
            <a:ext cx="1351652" cy="486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some ok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E00370-9DAC-9448-8A5C-301A68729EF0}"/>
              </a:ext>
            </a:extLst>
          </p:cNvPr>
          <p:cNvSpPr txBox="1"/>
          <p:nvPr/>
        </p:nvSpPr>
        <p:spPr>
          <a:xfrm>
            <a:off x="4973558" y="1553264"/>
            <a:ext cx="1351652" cy="486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critical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75B217-711C-0B45-BF09-E28586944493}"/>
              </a:ext>
            </a:extLst>
          </p:cNvPr>
          <p:cNvSpPr txBox="1"/>
          <p:nvPr/>
        </p:nvSpPr>
        <p:spPr>
          <a:xfrm>
            <a:off x="4973558" y="2104527"/>
            <a:ext cx="1351652" cy="486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some ok</a:t>
            </a:r>
          </a:p>
        </p:txBody>
      </p:sp>
    </p:spTree>
    <p:extLst>
      <p:ext uri="{BB962C8B-B14F-4D97-AF65-F5344CB8AC3E}">
        <p14:creationId xmlns:p14="http://schemas.microsoft.com/office/powerpoint/2010/main" val="31387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3354388" y="2924175"/>
            <a:ext cx="2125662" cy="1647825"/>
            <a:chOff x="2113" y="1842"/>
            <a:chExt cx="1339" cy="1038"/>
          </a:xfrm>
        </p:grpSpPr>
        <p:grpSp>
          <p:nvGrpSpPr>
            <p:cNvPr id="44064" name="Group 3"/>
            <p:cNvGrpSpPr>
              <a:grpSpLocks/>
            </p:cNvGrpSpPr>
            <p:nvPr/>
          </p:nvGrpSpPr>
          <p:grpSpPr bwMode="auto">
            <a:xfrm>
              <a:off x="2113" y="1842"/>
              <a:ext cx="1339" cy="1038"/>
              <a:chOff x="2113" y="1842"/>
              <a:chExt cx="1339" cy="1038"/>
            </a:xfrm>
          </p:grpSpPr>
          <p:grpSp>
            <p:nvGrpSpPr>
              <p:cNvPr id="44066" name="Group 4"/>
              <p:cNvGrpSpPr>
                <a:grpSpLocks/>
              </p:cNvGrpSpPr>
              <p:nvPr/>
            </p:nvGrpSpPr>
            <p:grpSpPr bwMode="auto">
              <a:xfrm>
                <a:off x="2224" y="1850"/>
                <a:ext cx="1124" cy="1028"/>
                <a:chOff x="2237" y="1518"/>
                <a:chExt cx="1124" cy="1028"/>
              </a:xfrm>
            </p:grpSpPr>
            <p:sp>
              <p:nvSpPr>
                <p:cNvPr id="44070" name="Line 5"/>
                <p:cNvSpPr>
                  <a:spLocks noChangeShapeType="1"/>
                </p:cNvSpPr>
                <p:nvPr/>
              </p:nvSpPr>
              <p:spPr bwMode="auto">
                <a:xfrm>
                  <a:off x="2237" y="1518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71" name="Line 6"/>
                <p:cNvSpPr>
                  <a:spLocks noChangeShapeType="1"/>
                </p:cNvSpPr>
                <p:nvPr/>
              </p:nvSpPr>
              <p:spPr bwMode="auto">
                <a:xfrm>
                  <a:off x="2237" y="2546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4067" name="Oval 7"/>
              <p:cNvSpPr>
                <a:spLocks noChangeArrowheads="1"/>
              </p:cNvSpPr>
              <p:nvPr/>
            </p:nvSpPr>
            <p:spPr bwMode="auto">
              <a:xfrm>
                <a:off x="2113" y="1857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8" name="Oval 8"/>
              <p:cNvSpPr>
                <a:spLocks noChangeArrowheads="1"/>
              </p:cNvSpPr>
              <p:nvPr/>
            </p:nvSpPr>
            <p:spPr bwMode="auto">
              <a:xfrm>
                <a:off x="3235" y="1842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69" name="Rectangle 9"/>
              <p:cNvSpPr>
                <a:spLocks noChangeArrowheads="1"/>
              </p:cNvSpPr>
              <p:nvPr/>
            </p:nvSpPr>
            <p:spPr bwMode="auto">
              <a:xfrm>
                <a:off x="3117" y="1864"/>
                <a:ext cx="224" cy="100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4065" name="Text Box 10"/>
            <p:cNvSpPr txBox="1">
              <a:spLocks noChangeArrowheads="1"/>
            </p:cNvSpPr>
            <p:nvPr/>
          </p:nvSpPr>
          <p:spPr bwMode="auto">
            <a:xfrm>
              <a:off x="2190" y="1852"/>
              <a:ext cx="95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 rIns="54000">
              <a:prstTxWarp prst="textNoShape">
                <a:avLst/>
              </a:prstTxWarp>
              <a:spAutoFit/>
            </a:bodyPr>
            <a:lstStyle/>
            <a:p>
              <a:pPr marL="742950" indent="-285750" algn="ctr" eaLnBrk="1" hangingPunct="1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charset="2"/>
                <a:buNone/>
              </a:pPr>
              <a:r>
                <a:rPr lang="en-US" sz="2000" b="0"/>
                <a:t>Internet</a:t>
              </a:r>
            </a:p>
          </p:txBody>
        </p:sp>
      </p:grpSp>
      <p:sp>
        <p:nvSpPr>
          <p:cNvPr id="4403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AV chat and AV conferencing</a:t>
            </a:r>
          </a:p>
        </p:txBody>
      </p:sp>
      <p:grpSp>
        <p:nvGrpSpPr>
          <p:cNvPr id="44036" name="Group 12"/>
          <p:cNvGrpSpPr>
            <a:grpSpLocks/>
          </p:cNvGrpSpPr>
          <p:nvPr/>
        </p:nvGrpSpPr>
        <p:grpSpPr bwMode="auto">
          <a:xfrm>
            <a:off x="0" y="2878138"/>
            <a:ext cx="2822575" cy="1392237"/>
            <a:chOff x="196" y="1799"/>
            <a:chExt cx="1778" cy="877"/>
          </a:xfrm>
        </p:grpSpPr>
        <p:pic>
          <p:nvPicPr>
            <p:cNvPr id="44062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6" y="1848"/>
              <a:ext cx="828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3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" y="1799"/>
              <a:ext cx="941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037" name="Picture 15" descr="dydztnrf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2118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6213" y="4979988"/>
            <a:ext cx="15970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9" name="Group 17"/>
          <p:cNvGrpSpPr>
            <a:grpSpLocks/>
          </p:cNvGrpSpPr>
          <p:nvPr/>
        </p:nvGrpSpPr>
        <p:grpSpPr bwMode="auto">
          <a:xfrm>
            <a:off x="6175375" y="4757738"/>
            <a:ext cx="2822575" cy="1392237"/>
            <a:chOff x="196" y="1799"/>
            <a:chExt cx="1778" cy="877"/>
          </a:xfrm>
        </p:grpSpPr>
        <p:pic>
          <p:nvPicPr>
            <p:cNvPr id="44060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6" y="1848"/>
              <a:ext cx="828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1" name="Picture 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" y="1799"/>
              <a:ext cx="941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040" name="Picture 20" descr="dydztnrf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7725" y="112553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3938" y="1684338"/>
            <a:ext cx="15970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22"/>
          <p:cNvSpPr>
            <a:spLocks/>
          </p:cNvSpPr>
          <p:nvPr/>
        </p:nvSpPr>
        <p:spPr bwMode="auto">
          <a:xfrm>
            <a:off x="2624138" y="2678113"/>
            <a:ext cx="3648075" cy="1241425"/>
          </a:xfrm>
          <a:custGeom>
            <a:avLst/>
            <a:gdLst>
              <a:gd name="T0" fmla="*/ 0 w 2298"/>
              <a:gd name="T1" fmla="*/ 2147483647 h 782"/>
              <a:gd name="T2" fmla="*/ 2147483647 w 2298"/>
              <a:gd name="T3" fmla="*/ 2147483647 h 782"/>
              <a:gd name="T4" fmla="*/ 2147483647 w 2298"/>
              <a:gd name="T5" fmla="*/ 0 h 782"/>
              <a:gd name="T6" fmla="*/ 0 60000 65536"/>
              <a:gd name="T7" fmla="*/ 0 60000 65536"/>
              <a:gd name="T8" fmla="*/ 0 60000 65536"/>
              <a:gd name="T9" fmla="*/ 0 w 2298"/>
              <a:gd name="T10" fmla="*/ 0 h 782"/>
              <a:gd name="T11" fmla="*/ 2298 w 2298"/>
              <a:gd name="T12" fmla="*/ 782 h 7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8" h="782">
                <a:moveTo>
                  <a:pt x="0" y="664"/>
                </a:moveTo>
                <a:cubicBezTo>
                  <a:pt x="172" y="665"/>
                  <a:pt x="641" y="782"/>
                  <a:pt x="1024" y="671"/>
                </a:cubicBezTo>
                <a:cubicBezTo>
                  <a:pt x="1407" y="560"/>
                  <a:pt x="1852" y="275"/>
                  <a:pt x="2298" y="0"/>
                </a:cubicBezTo>
              </a:path>
            </a:pathLst>
          </a:custGeom>
          <a:noFill/>
          <a:ln w="76200">
            <a:solidFill>
              <a:schemeClr val="tx2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3" name="Freeform 23"/>
          <p:cNvSpPr>
            <a:spLocks/>
          </p:cNvSpPr>
          <p:nvPr/>
        </p:nvSpPr>
        <p:spPr bwMode="auto">
          <a:xfrm>
            <a:off x="828675" y="2614613"/>
            <a:ext cx="6819900" cy="1779587"/>
          </a:xfrm>
          <a:custGeom>
            <a:avLst/>
            <a:gdLst>
              <a:gd name="T0" fmla="*/ 0 w 4296"/>
              <a:gd name="T1" fmla="*/ 2147483647 h 1121"/>
              <a:gd name="T2" fmla="*/ 2147483647 w 4296"/>
              <a:gd name="T3" fmla="*/ 2147483647 h 1121"/>
              <a:gd name="T4" fmla="*/ 2147483647 w 4296"/>
              <a:gd name="T5" fmla="*/ 2147483647 h 1121"/>
              <a:gd name="T6" fmla="*/ 2147483647 w 4296"/>
              <a:gd name="T7" fmla="*/ 2147483647 h 1121"/>
              <a:gd name="T8" fmla="*/ 2147483647 w 4296"/>
              <a:gd name="T9" fmla="*/ 2147483647 h 1121"/>
              <a:gd name="T10" fmla="*/ 2147483647 w 4296"/>
              <a:gd name="T11" fmla="*/ 0 h 11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96"/>
              <a:gd name="T19" fmla="*/ 0 h 1121"/>
              <a:gd name="T20" fmla="*/ 4296 w 4296"/>
              <a:gd name="T21" fmla="*/ 1121 h 11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96" h="1121">
                <a:moveTo>
                  <a:pt x="0" y="962"/>
                </a:moveTo>
                <a:cubicBezTo>
                  <a:pt x="137" y="986"/>
                  <a:pt x="606" y="1121"/>
                  <a:pt x="820" y="1104"/>
                </a:cubicBezTo>
                <a:cubicBezTo>
                  <a:pt x="1034" y="1087"/>
                  <a:pt x="1084" y="911"/>
                  <a:pt x="1287" y="860"/>
                </a:cubicBezTo>
                <a:cubicBezTo>
                  <a:pt x="1490" y="809"/>
                  <a:pt x="1743" y="884"/>
                  <a:pt x="2040" y="799"/>
                </a:cubicBezTo>
                <a:cubicBezTo>
                  <a:pt x="2337" y="714"/>
                  <a:pt x="2694" y="485"/>
                  <a:pt x="3070" y="352"/>
                </a:cubicBezTo>
                <a:cubicBezTo>
                  <a:pt x="3446" y="219"/>
                  <a:pt x="4041" y="73"/>
                  <a:pt x="4296" y="0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4" name="Freeform 24"/>
          <p:cNvSpPr>
            <a:spLocks/>
          </p:cNvSpPr>
          <p:nvPr/>
        </p:nvSpPr>
        <p:spPr bwMode="auto">
          <a:xfrm>
            <a:off x="2560638" y="4160838"/>
            <a:ext cx="3721100" cy="895350"/>
          </a:xfrm>
          <a:custGeom>
            <a:avLst/>
            <a:gdLst>
              <a:gd name="T0" fmla="*/ 2147483647 w 2344"/>
              <a:gd name="T1" fmla="*/ 2147483647 h 564"/>
              <a:gd name="T2" fmla="*/ 2147483647 w 2344"/>
              <a:gd name="T3" fmla="*/ 2147483647 h 564"/>
              <a:gd name="T4" fmla="*/ 2147483647 w 2344"/>
              <a:gd name="T5" fmla="*/ 2147483647 h 564"/>
              <a:gd name="T6" fmla="*/ 0 w 2344"/>
              <a:gd name="T7" fmla="*/ 2147483647 h 564"/>
              <a:gd name="T8" fmla="*/ 0 60000 65536"/>
              <a:gd name="T9" fmla="*/ 0 60000 65536"/>
              <a:gd name="T10" fmla="*/ 0 60000 65536"/>
              <a:gd name="T11" fmla="*/ 0 60000 65536"/>
              <a:gd name="T12" fmla="*/ 0 w 2344"/>
              <a:gd name="T13" fmla="*/ 0 h 564"/>
              <a:gd name="T14" fmla="*/ 2344 w 2344"/>
              <a:gd name="T15" fmla="*/ 564 h 5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4" h="564">
                <a:moveTo>
                  <a:pt x="2344" y="550"/>
                </a:moveTo>
                <a:cubicBezTo>
                  <a:pt x="2242" y="484"/>
                  <a:pt x="2002" y="231"/>
                  <a:pt x="1728" y="151"/>
                </a:cubicBezTo>
                <a:cubicBezTo>
                  <a:pt x="1454" y="71"/>
                  <a:pt x="986" y="0"/>
                  <a:pt x="698" y="69"/>
                </a:cubicBezTo>
                <a:cubicBezTo>
                  <a:pt x="410" y="138"/>
                  <a:pt x="205" y="351"/>
                  <a:pt x="0" y="564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5" name="Freeform 25"/>
          <p:cNvSpPr>
            <a:spLocks/>
          </p:cNvSpPr>
          <p:nvPr/>
        </p:nvSpPr>
        <p:spPr bwMode="auto">
          <a:xfrm>
            <a:off x="1355725" y="4078288"/>
            <a:ext cx="6272213" cy="966787"/>
          </a:xfrm>
          <a:custGeom>
            <a:avLst/>
            <a:gdLst>
              <a:gd name="T0" fmla="*/ 2147483647 w 3951"/>
              <a:gd name="T1" fmla="*/ 2147483647 h 609"/>
              <a:gd name="T2" fmla="*/ 2147483647 w 3951"/>
              <a:gd name="T3" fmla="*/ 2147483647 h 609"/>
              <a:gd name="T4" fmla="*/ 2147483647 w 3951"/>
              <a:gd name="T5" fmla="*/ 2147483647 h 609"/>
              <a:gd name="T6" fmla="*/ 2147483647 w 3951"/>
              <a:gd name="T7" fmla="*/ 2147483647 h 609"/>
              <a:gd name="T8" fmla="*/ 0 w 3951"/>
              <a:gd name="T9" fmla="*/ 2147483647 h 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51"/>
              <a:gd name="T16" fmla="*/ 0 h 609"/>
              <a:gd name="T17" fmla="*/ 3951 w 3951"/>
              <a:gd name="T18" fmla="*/ 609 h 6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51" h="609">
                <a:moveTo>
                  <a:pt x="3951" y="609"/>
                </a:moveTo>
                <a:cubicBezTo>
                  <a:pt x="3392" y="418"/>
                  <a:pt x="2834" y="227"/>
                  <a:pt x="2487" y="128"/>
                </a:cubicBezTo>
                <a:cubicBezTo>
                  <a:pt x="2140" y="29"/>
                  <a:pt x="2056" y="20"/>
                  <a:pt x="1870" y="13"/>
                </a:cubicBezTo>
                <a:cubicBezTo>
                  <a:pt x="1684" y="6"/>
                  <a:pt x="1681" y="0"/>
                  <a:pt x="1369" y="87"/>
                </a:cubicBezTo>
                <a:cubicBezTo>
                  <a:pt x="1057" y="174"/>
                  <a:pt x="528" y="354"/>
                  <a:pt x="0" y="535"/>
                </a:cubicBezTo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E9FA7-C383-2545-9B6D-CBB0D975E4E9}"/>
              </a:ext>
            </a:extLst>
          </p:cNvPr>
          <p:cNvSpPr txBox="1"/>
          <p:nvPr/>
        </p:nvSpPr>
        <p:spPr>
          <a:xfrm>
            <a:off x="312738" y="1826864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 networking problems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027972-A5FC-4448-AD42-99B6AE9E2D00}"/>
              </a:ext>
            </a:extLst>
          </p:cNvPr>
          <p:cNvSpPr txBox="1"/>
          <p:nvPr/>
        </p:nvSpPr>
        <p:spPr>
          <a:xfrm>
            <a:off x="312738" y="739843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 high delays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9073C5-6416-E54D-8B18-C274B2D3C6F5}"/>
              </a:ext>
            </a:extLst>
          </p:cNvPr>
          <p:cNvSpPr txBox="1"/>
          <p:nvPr/>
        </p:nvSpPr>
        <p:spPr>
          <a:xfrm>
            <a:off x="312738" y="1275601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 high traffic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8DF12B-B04E-8C46-BDC9-F20017BD2D1C}"/>
              </a:ext>
            </a:extLst>
          </p:cNvPr>
          <p:cNvSpPr txBox="1"/>
          <p:nvPr/>
        </p:nvSpPr>
        <p:spPr>
          <a:xfrm>
            <a:off x="4962446" y="735474"/>
            <a:ext cx="1351652" cy="4860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some ok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B7E259-39EA-A142-94E0-2E4DB654FA34}"/>
              </a:ext>
            </a:extLst>
          </p:cNvPr>
          <p:cNvSpPr txBox="1"/>
          <p:nvPr/>
        </p:nvSpPr>
        <p:spPr>
          <a:xfrm>
            <a:off x="4962446" y="1275601"/>
            <a:ext cx="1351652" cy="4860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C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latin typeface="Eurostile"/>
                <a:cs typeface="Eurostile"/>
              </a:rPr>
              <a:t>important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D8325E-D809-AF4B-958E-13638DD21FB3}"/>
              </a:ext>
            </a:extLst>
          </p:cNvPr>
          <p:cNvSpPr txBox="1"/>
          <p:nvPr/>
        </p:nvSpPr>
        <p:spPr>
          <a:xfrm>
            <a:off x="4962446" y="1826864"/>
            <a:ext cx="1351652" cy="486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some ok</a:t>
            </a:r>
          </a:p>
        </p:txBody>
      </p:sp>
    </p:spTree>
    <p:extLst>
      <p:ext uri="{BB962C8B-B14F-4D97-AF65-F5344CB8AC3E}">
        <p14:creationId xmlns:p14="http://schemas.microsoft.com/office/powerpoint/2010/main" val="1589634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3354388" y="2924175"/>
            <a:ext cx="2125662" cy="1647825"/>
            <a:chOff x="2113" y="1842"/>
            <a:chExt cx="1339" cy="1038"/>
          </a:xfrm>
        </p:grpSpPr>
        <p:grpSp>
          <p:nvGrpSpPr>
            <p:cNvPr id="46114" name="Group 3"/>
            <p:cNvGrpSpPr>
              <a:grpSpLocks/>
            </p:cNvGrpSpPr>
            <p:nvPr/>
          </p:nvGrpSpPr>
          <p:grpSpPr bwMode="auto">
            <a:xfrm>
              <a:off x="2113" y="1842"/>
              <a:ext cx="1339" cy="1038"/>
              <a:chOff x="2113" y="1842"/>
              <a:chExt cx="1339" cy="1038"/>
            </a:xfrm>
          </p:grpSpPr>
          <p:grpSp>
            <p:nvGrpSpPr>
              <p:cNvPr id="46116" name="Group 4"/>
              <p:cNvGrpSpPr>
                <a:grpSpLocks/>
              </p:cNvGrpSpPr>
              <p:nvPr/>
            </p:nvGrpSpPr>
            <p:grpSpPr bwMode="auto">
              <a:xfrm>
                <a:off x="2224" y="1850"/>
                <a:ext cx="1124" cy="1028"/>
                <a:chOff x="2237" y="1518"/>
                <a:chExt cx="1124" cy="1028"/>
              </a:xfrm>
            </p:grpSpPr>
            <p:sp>
              <p:nvSpPr>
                <p:cNvPr id="46120" name="Line 5"/>
                <p:cNvSpPr>
                  <a:spLocks noChangeShapeType="1"/>
                </p:cNvSpPr>
                <p:nvPr/>
              </p:nvSpPr>
              <p:spPr bwMode="auto">
                <a:xfrm>
                  <a:off x="2237" y="1518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1" name="Line 6"/>
                <p:cNvSpPr>
                  <a:spLocks noChangeShapeType="1"/>
                </p:cNvSpPr>
                <p:nvPr/>
              </p:nvSpPr>
              <p:spPr bwMode="auto">
                <a:xfrm>
                  <a:off x="2237" y="2546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6117" name="Oval 7"/>
              <p:cNvSpPr>
                <a:spLocks noChangeArrowheads="1"/>
              </p:cNvSpPr>
              <p:nvPr/>
            </p:nvSpPr>
            <p:spPr bwMode="auto">
              <a:xfrm>
                <a:off x="2113" y="1857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8" name="Oval 8"/>
              <p:cNvSpPr>
                <a:spLocks noChangeArrowheads="1"/>
              </p:cNvSpPr>
              <p:nvPr/>
            </p:nvSpPr>
            <p:spPr bwMode="auto">
              <a:xfrm>
                <a:off x="3235" y="1842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9" name="Rectangle 9"/>
              <p:cNvSpPr>
                <a:spLocks noChangeArrowheads="1"/>
              </p:cNvSpPr>
              <p:nvPr/>
            </p:nvSpPr>
            <p:spPr bwMode="auto">
              <a:xfrm>
                <a:off x="3117" y="1864"/>
                <a:ext cx="224" cy="100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115" name="Text Box 10"/>
            <p:cNvSpPr txBox="1">
              <a:spLocks noChangeArrowheads="1"/>
            </p:cNvSpPr>
            <p:nvPr/>
          </p:nvSpPr>
          <p:spPr bwMode="auto">
            <a:xfrm>
              <a:off x="2190" y="1852"/>
              <a:ext cx="95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 rIns="54000">
              <a:prstTxWarp prst="textNoShape">
                <a:avLst/>
              </a:prstTxWarp>
              <a:spAutoFit/>
            </a:bodyPr>
            <a:lstStyle/>
            <a:p>
              <a:pPr marL="742950" indent="-285750" algn="ctr" eaLnBrk="1" hangingPunct="1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charset="2"/>
                <a:buNone/>
              </a:pPr>
              <a:r>
                <a:rPr lang="en-US" sz="2000" b="0"/>
                <a:t>Internet</a:t>
              </a:r>
            </a:p>
          </p:txBody>
        </p:sp>
      </p:grpSp>
      <p:sp>
        <p:nvSpPr>
          <p:cNvPr id="460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Haptic Interaction</a:t>
            </a:r>
          </a:p>
        </p:txBody>
      </p:sp>
      <p:pic>
        <p:nvPicPr>
          <p:cNvPr id="46084" name="Picture 12" descr="eaek_vf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0550" y="1443038"/>
            <a:ext cx="900113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085" name="Group 13"/>
          <p:cNvGrpSpPr>
            <a:grpSpLocks/>
          </p:cNvGrpSpPr>
          <p:nvPr/>
        </p:nvGrpSpPr>
        <p:grpSpPr bwMode="auto">
          <a:xfrm>
            <a:off x="0" y="2878138"/>
            <a:ext cx="2822575" cy="1392237"/>
            <a:chOff x="196" y="1799"/>
            <a:chExt cx="1778" cy="877"/>
          </a:xfrm>
        </p:grpSpPr>
        <p:pic>
          <p:nvPicPr>
            <p:cNvPr id="46112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6" y="1848"/>
              <a:ext cx="828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13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1799"/>
              <a:ext cx="941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86" name="Picture 16" descr="bdpcwam4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3988"/>
            <a:ext cx="17208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7" descr="dydztnrf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2118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6213" y="4979988"/>
            <a:ext cx="15970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19" descr="eaek_vf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5925" y="3322638"/>
            <a:ext cx="900113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090" name="Group 20"/>
          <p:cNvGrpSpPr>
            <a:grpSpLocks/>
          </p:cNvGrpSpPr>
          <p:nvPr/>
        </p:nvGrpSpPr>
        <p:grpSpPr bwMode="auto">
          <a:xfrm>
            <a:off x="6175375" y="4757738"/>
            <a:ext cx="2822575" cy="1392237"/>
            <a:chOff x="196" y="1799"/>
            <a:chExt cx="1778" cy="877"/>
          </a:xfrm>
        </p:grpSpPr>
        <p:pic>
          <p:nvPicPr>
            <p:cNvPr id="46110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6" y="1848"/>
              <a:ext cx="828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11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1799"/>
              <a:ext cx="941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91" name="Picture 23" descr="bdpcwam4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5375" y="3303588"/>
            <a:ext cx="17208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24" descr="dydztnrf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7725" y="112553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3938" y="1684338"/>
            <a:ext cx="15970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Freeform 26"/>
          <p:cNvSpPr>
            <a:spLocks/>
          </p:cNvSpPr>
          <p:nvPr/>
        </p:nvSpPr>
        <p:spPr bwMode="auto">
          <a:xfrm>
            <a:off x="2754313" y="2571750"/>
            <a:ext cx="3549650" cy="1092200"/>
          </a:xfrm>
          <a:custGeom>
            <a:avLst/>
            <a:gdLst>
              <a:gd name="T0" fmla="*/ 0 w 2236"/>
              <a:gd name="T1" fmla="*/ 2147483647 h 688"/>
              <a:gd name="T2" fmla="*/ 2147483647 w 2236"/>
              <a:gd name="T3" fmla="*/ 2147483647 h 688"/>
              <a:gd name="T4" fmla="*/ 2147483647 w 2236"/>
              <a:gd name="T5" fmla="*/ 2147483647 h 688"/>
              <a:gd name="T6" fmla="*/ 2147483647 w 2236"/>
              <a:gd name="T7" fmla="*/ 0 h 688"/>
              <a:gd name="T8" fmla="*/ 0 60000 65536"/>
              <a:gd name="T9" fmla="*/ 0 60000 65536"/>
              <a:gd name="T10" fmla="*/ 0 60000 65536"/>
              <a:gd name="T11" fmla="*/ 0 60000 65536"/>
              <a:gd name="T12" fmla="*/ 0 w 2236"/>
              <a:gd name="T13" fmla="*/ 0 h 688"/>
              <a:gd name="T14" fmla="*/ 2236 w 2236"/>
              <a:gd name="T15" fmla="*/ 688 h 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36" h="688">
                <a:moveTo>
                  <a:pt x="0" y="67"/>
                </a:moveTo>
                <a:cubicBezTo>
                  <a:pt x="262" y="288"/>
                  <a:pt x="524" y="509"/>
                  <a:pt x="772" y="596"/>
                </a:cubicBezTo>
                <a:cubicBezTo>
                  <a:pt x="1020" y="683"/>
                  <a:pt x="1247" y="688"/>
                  <a:pt x="1491" y="589"/>
                </a:cubicBezTo>
                <a:cubicBezTo>
                  <a:pt x="1735" y="490"/>
                  <a:pt x="1985" y="245"/>
                  <a:pt x="2236" y="0"/>
                </a:cubicBezTo>
              </a:path>
            </a:pathLst>
          </a:custGeom>
          <a:noFill/>
          <a:ln w="25400">
            <a:solidFill>
              <a:schemeClr val="hlink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5" name="Freeform 27"/>
          <p:cNvSpPr>
            <a:spLocks/>
          </p:cNvSpPr>
          <p:nvPr/>
        </p:nvSpPr>
        <p:spPr bwMode="auto">
          <a:xfrm>
            <a:off x="1301750" y="4235450"/>
            <a:ext cx="6691313" cy="584200"/>
          </a:xfrm>
          <a:custGeom>
            <a:avLst/>
            <a:gdLst>
              <a:gd name="T0" fmla="*/ 2147483647 w 4215"/>
              <a:gd name="T1" fmla="*/ 2147483647 h 368"/>
              <a:gd name="T2" fmla="*/ 2147483647 w 4215"/>
              <a:gd name="T3" fmla="*/ 2147483647 h 368"/>
              <a:gd name="T4" fmla="*/ 2147483647 w 4215"/>
              <a:gd name="T5" fmla="*/ 2147483647 h 368"/>
              <a:gd name="T6" fmla="*/ 0 w 4215"/>
              <a:gd name="T7" fmla="*/ 2147483647 h 368"/>
              <a:gd name="T8" fmla="*/ 0 60000 65536"/>
              <a:gd name="T9" fmla="*/ 0 60000 65536"/>
              <a:gd name="T10" fmla="*/ 0 60000 65536"/>
              <a:gd name="T11" fmla="*/ 0 60000 65536"/>
              <a:gd name="T12" fmla="*/ 0 w 4215"/>
              <a:gd name="T13" fmla="*/ 0 h 368"/>
              <a:gd name="T14" fmla="*/ 4215 w 4215"/>
              <a:gd name="T15" fmla="*/ 368 h 3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15" h="368">
                <a:moveTo>
                  <a:pt x="4215" y="198"/>
                </a:moveTo>
                <a:cubicBezTo>
                  <a:pt x="3974" y="254"/>
                  <a:pt x="3733" y="311"/>
                  <a:pt x="3375" y="280"/>
                </a:cubicBezTo>
                <a:cubicBezTo>
                  <a:pt x="3017" y="249"/>
                  <a:pt x="2629" y="0"/>
                  <a:pt x="2067" y="15"/>
                </a:cubicBezTo>
                <a:cubicBezTo>
                  <a:pt x="1505" y="30"/>
                  <a:pt x="752" y="199"/>
                  <a:pt x="0" y="368"/>
                </a:cubicBezTo>
              </a:path>
            </a:pathLst>
          </a:custGeom>
          <a:noFill/>
          <a:ln w="25400">
            <a:solidFill>
              <a:schemeClr val="hlink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62B3C6-8FDF-FD45-99E9-11D324F3B3BB}"/>
              </a:ext>
            </a:extLst>
          </p:cNvPr>
          <p:cNvSpPr txBox="1"/>
          <p:nvPr/>
        </p:nvSpPr>
        <p:spPr>
          <a:xfrm>
            <a:off x="1351525" y="6009243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dealing with networking problems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150BB-D5F0-6349-9440-BF9F75F540C8}"/>
              </a:ext>
            </a:extLst>
          </p:cNvPr>
          <p:cNvSpPr txBox="1"/>
          <p:nvPr/>
        </p:nvSpPr>
        <p:spPr>
          <a:xfrm>
            <a:off x="1351525" y="4922222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avoiding high delays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954561-4B3B-F946-8AF4-8C7392F3A236}"/>
              </a:ext>
            </a:extLst>
          </p:cNvPr>
          <p:cNvSpPr txBox="1"/>
          <p:nvPr/>
        </p:nvSpPr>
        <p:spPr>
          <a:xfrm>
            <a:off x="1351525" y="5457980"/>
            <a:ext cx="4500000" cy="4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support high traffic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947CAE-0066-844E-8595-6E24F84E54D1}"/>
              </a:ext>
            </a:extLst>
          </p:cNvPr>
          <p:cNvSpPr txBox="1"/>
          <p:nvPr/>
        </p:nvSpPr>
        <p:spPr>
          <a:xfrm>
            <a:off x="6001233" y="4917853"/>
            <a:ext cx="1351652" cy="486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critical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642753-F995-074C-B336-0A8AD2ED6DA8}"/>
              </a:ext>
            </a:extLst>
          </p:cNvPr>
          <p:cNvSpPr txBox="1"/>
          <p:nvPr/>
        </p:nvSpPr>
        <p:spPr>
          <a:xfrm>
            <a:off x="6001233" y="5457980"/>
            <a:ext cx="1351652" cy="486000"/>
          </a:xfrm>
          <a:prstGeom prst="rect">
            <a:avLst/>
          </a:prstGeom>
          <a:solidFill>
            <a:srgbClr val="04CB0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uncritical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D0E91F-A414-504C-906C-C1F77E61FFF7}"/>
              </a:ext>
            </a:extLst>
          </p:cNvPr>
          <p:cNvSpPr txBox="1"/>
          <p:nvPr/>
        </p:nvSpPr>
        <p:spPr>
          <a:xfrm>
            <a:off x="6001233" y="6009243"/>
            <a:ext cx="1351652" cy="4860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04CB0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some ok</a:t>
            </a:r>
          </a:p>
        </p:txBody>
      </p:sp>
    </p:spTree>
    <p:extLst>
      <p:ext uri="{BB962C8B-B14F-4D97-AF65-F5344CB8AC3E}">
        <p14:creationId xmlns:p14="http://schemas.microsoft.com/office/powerpoint/2010/main" val="419386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73127B-A33B-6641-A5BC-7934F7AFA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5"/>
            <a:ext cx="8682535" cy="56483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urllib.request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contents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urllib.request.urlopen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urllib.request.Request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"http://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heim.ifi.uio.no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griff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index.html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).read()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contents.decode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("utf-8”))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E1C92E-5771-8D43-B989-3E721087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the network</a:t>
            </a:r>
          </a:p>
        </p:txBody>
      </p:sp>
      <p:sp>
        <p:nvSpPr>
          <p:cNvPr id="4" name="Folded Corner 3">
            <a:extLst>
              <a:ext uri="{FF2B5EF4-FFF2-40B4-BE49-F238E27FC236}">
                <a16:creationId xmlns:a16="http://schemas.microsoft.com/office/drawing/2014/main" id="{3081CE62-5ED5-8A4A-AA1E-EEE1497BB876}"/>
              </a:ext>
            </a:extLst>
          </p:cNvPr>
          <p:cNvSpPr/>
          <p:nvPr/>
        </p:nvSpPr>
        <p:spPr bwMode="auto">
          <a:xfrm>
            <a:off x="3934301" y="688975"/>
            <a:ext cx="4951193" cy="5826124"/>
          </a:xfrm>
          <a:prstGeom prst="foldedCorner">
            <a:avLst>
              <a:gd name="adj" fmla="val 8029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&lt;!DOCTYPE HTML PUBLIC "-//W3C//DTD HTML 4.0 Transitional//EN"&gt;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&lt;html&gt;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&lt;head&gt;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&lt;title&gt;   Griff's Homepage     &lt;/title&gt;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&lt;meta http-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equiv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="Content-Type" content="text/html; charset=UTF-8" /&gt;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&lt;meta http-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equiv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="X-UA-Compatible" content="IE=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edge,chrome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=1" /&gt;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&lt;style type="text/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css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.boxy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width:45%;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background-color:#CCCCCC;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margin-top:10px;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margin-bottom:10px;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margin-right:1%;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margin-left:1%;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padding:3px;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-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moz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-border-radius: 5px;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-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webkit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-border-radius: 5px;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-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khtml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-border-radius: 5px;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border-radius: 5px;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box-shadow: 5px 5px 2px #222222;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ctr"/>
            <a:r>
              <a:rPr lang="en-US" sz="2400" b="1" dirty="0">
                <a:latin typeface="Eurostile"/>
                <a:cs typeface="Eurostile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0711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3354388" y="2924175"/>
            <a:ext cx="2125662" cy="1647825"/>
            <a:chOff x="2113" y="1842"/>
            <a:chExt cx="1339" cy="1038"/>
          </a:xfrm>
        </p:grpSpPr>
        <p:grpSp>
          <p:nvGrpSpPr>
            <p:cNvPr id="48189" name="Group 3"/>
            <p:cNvGrpSpPr>
              <a:grpSpLocks/>
            </p:cNvGrpSpPr>
            <p:nvPr/>
          </p:nvGrpSpPr>
          <p:grpSpPr bwMode="auto">
            <a:xfrm>
              <a:off x="2113" y="1842"/>
              <a:ext cx="1339" cy="1038"/>
              <a:chOff x="2113" y="1842"/>
              <a:chExt cx="1339" cy="1038"/>
            </a:xfrm>
          </p:grpSpPr>
          <p:grpSp>
            <p:nvGrpSpPr>
              <p:cNvPr id="48191" name="Group 4"/>
              <p:cNvGrpSpPr>
                <a:grpSpLocks/>
              </p:cNvGrpSpPr>
              <p:nvPr/>
            </p:nvGrpSpPr>
            <p:grpSpPr bwMode="auto">
              <a:xfrm>
                <a:off x="2224" y="1850"/>
                <a:ext cx="1124" cy="1028"/>
                <a:chOff x="2237" y="1518"/>
                <a:chExt cx="1124" cy="1028"/>
              </a:xfrm>
            </p:grpSpPr>
            <p:sp>
              <p:nvSpPr>
                <p:cNvPr id="48195" name="Line 5"/>
                <p:cNvSpPr>
                  <a:spLocks noChangeShapeType="1"/>
                </p:cNvSpPr>
                <p:nvPr/>
              </p:nvSpPr>
              <p:spPr bwMode="auto">
                <a:xfrm>
                  <a:off x="2237" y="1518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96" name="Line 6"/>
                <p:cNvSpPr>
                  <a:spLocks noChangeShapeType="1"/>
                </p:cNvSpPr>
                <p:nvPr/>
              </p:nvSpPr>
              <p:spPr bwMode="auto">
                <a:xfrm>
                  <a:off x="2237" y="2546"/>
                  <a:ext cx="11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rIns="5400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8192" name="Oval 7"/>
              <p:cNvSpPr>
                <a:spLocks noChangeArrowheads="1"/>
              </p:cNvSpPr>
              <p:nvPr/>
            </p:nvSpPr>
            <p:spPr bwMode="auto">
              <a:xfrm>
                <a:off x="2113" y="1857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93" name="Oval 8"/>
              <p:cNvSpPr>
                <a:spLocks noChangeArrowheads="1"/>
              </p:cNvSpPr>
              <p:nvPr/>
            </p:nvSpPr>
            <p:spPr bwMode="auto">
              <a:xfrm>
                <a:off x="3235" y="1842"/>
                <a:ext cx="217" cy="102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94" name="Rectangle 9"/>
              <p:cNvSpPr>
                <a:spLocks noChangeArrowheads="1"/>
              </p:cNvSpPr>
              <p:nvPr/>
            </p:nvSpPr>
            <p:spPr bwMode="auto">
              <a:xfrm>
                <a:off x="3117" y="1864"/>
                <a:ext cx="224" cy="100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rIns="540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190" name="Text Box 10"/>
            <p:cNvSpPr txBox="1">
              <a:spLocks noChangeArrowheads="1"/>
            </p:cNvSpPr>
            <p:nvPr/>
          </p:nvSpPr>
          <p:spPr bwMode="auto">
            <a:xfrm>
              <a:off x="2190" y="1852"/>
              <a:ext cx="95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 rIns="54000">
              <a:prstTxWarp prst="textNoShape">
                <a:avLst/>
              </a:prstTxWarp>
              <a:spAutoFit/>
            </a:bodyPr>
            <a:lstStyle/>
            <a:p>
              <a:pPr marL="742950" indent="-285750" algn="ctr" eaLnBrk="1" hangingPunct="1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charset="2"/>
                <a:buNone/>
              </a:pPr>
              <a:r>
                <a:rPr lang="en-US" sz="2000" b="0"/>
                <a:t>Internet</a:t>
              </a:r>
            </a:p>
          </p:txBody>
        </p:sp>
      </p:grpSp>
      <p:sp>
        <p:nvSpPr>
          <p:cNvPr id="4813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The Internet must </a:t>
            </a:r>
            <a:r>
              <a:rPr lang="en-US" sz="3200" b="1" dirty="0"/>
              <a:t>support all of them</a:t>
            </a:r>
          </a:p>
        </p:txBody>
      </p:sp>
      <p:pic>
        <p:nvPicPr>
          <p:cNvPr id="48132" name="Picture 12" descr="eaek_vf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0550" y="1443038"/>
            <a:ext cx="900113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3" name="Group 13"/>
          <p:cNvGrpSpPr>
            <a:grpSpLocks/>
          </p:cNvGrpSpPr>
          <p:nvPr/>
        </p:nvGrpSpPr>
        <p:grpSpPr bwMode="auto">
          <a:xfrm>
            <a:off x="0" y="2878138"/>
            <a:ext cx="2822575" cy="1392237"/>
            <a:chOff x="196" y="1799"/>
            <a:chExt cx="1778" cy="877"/>
          </a:xfrm>
        </p:grpSpPr>
        <p:pic>
          <p:nvPicPr>
            <p:cNvPr id="48187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6" y="1848"/>
              <a:ext cx="828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8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1799"/>
              <a:ext cx="941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34" name="Picture 16" descr="bdpcwam4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3988"/>
            <a:ext cx="17208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7" descr="dydztnrf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2118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6213" y="4979988"/>
            <a:ext cx="15970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19" descr="eaek_vf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5925" y="3322638"/>
            <a:ext cx="900113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8" name="Group 20"/>
          <p:cNvGrpSpPr>
            <a:grpSpLocks/>
          </p:cNvGrpSpPr>
          <p:nvPr/>
        </p:nvGrpSpPr>
        <p:grpSpPr bwMode="auto">
          <a:xfrm>
            <a:off x="6175375" y="4757738"/>
            <a:ext cx="2822575" cy="1392237"/>
            <a:chOff x="196" y="1799"/>
            <a:chExt cx="1778" cy="877"/>
          </a:xfrm>
        </p:grpSpPr>
        <p:pic>
          <p:nvPicPr>
            <p:cNvPr id="48185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6" y="1848"/>
              <a:ext cx="828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6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1799"/>
              <a:ext cx="941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39" name="Picture 23" descr="bdpcwam4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5375" y="3303588"/>
            <a:ext cx="17208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24" descr="dydztnrf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7725" y="1125538"/>
            <a:ext cx="15843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3938" y="1684338"/>
            <a:ext cx="15970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2" name="Freeform 26"/>
          <p:cNvSpPr>
            <a:spLocks/>
          </p:cNvSpPr>
          <p:nvPr/>
        </p:nvSpPr>
        <p:spPr bwMode="auto">
          <a:xfrm>
            <a:off x="2754313" y="2571750"/>
            <a:ext cx="3549650" cy="1092200"/>
          </a:xfrm>
          <a:custGeom>
            <a:avLst/>
            <a:gdLst>
              <a:gd name="T0" fmla="*/ 0 w 2236"/>
              <a:gd name="T1" fmla="*/ 2147483647 h 688"/>
              <a:gd name="T2" fmla="*/ 2147483647 w 2236"/>
              <a:gd name="T3" fmla="*/ 2147483647 h 688"/>
              <a:gd name="T4" fmla="*/ 2147483647 w 2236"/>
              <a:gd name="T5" fmla="*/ 2147483647 h 688"/>
              <a:gd name="T6" fmla="*/ 2147483647 w 2236"/>
              <a:gd name="T7" fmla="*/ 0 h 688"/>
              <a:gd name="T8" fmla="*/ 0 60000 65536"/>
              <a:gd name="T9" fmla="*/ 0 60000 65536"/>
              <a:gd name="T10" fmla="*/ 0 60000 65536"/>
              <a:gd name="T11" fmla="*/ 0 60000 65536"/>
              <a:gd name="T12" fmla="*/ 0 w 2236"/>
              <a:gd name="T13" fmla="*/ 0 h 688"/>
              <a:gd name="T14" fmla="*/ 2236 w 2236"/>
              <a:gd name="T15" fmla="*/ 688 h 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36" h="688">
                <a:moveTo>
                  <a:pt x="0" y="67"/>
                </a:moveTo>
                <a:cubicBezTo>
                  <a:pt x="262" y="288"/>
                  <a:pt x="524" y="509"/>
                  <a:pt x="772" y="596"/>
                </a:cubicBezTo>
                <a:cubicBezTo>
                  <a:pt x="1020" y="683"/>
                  <a:pt x="1247" y="688"/>
                  <a:pt x="1491" y="589"/>
                </a:cubicBezTo>
                <a:cubicBezTo>
                  <a:pt x="1735" y="490"/>
                  <a:pt x="1985" y="245"/>
                  <a:pt x="2236" y="0"/>
                </a:cubicBezTo>
              </a:path>
            </a:pathLst>
          </a:custGeom>
          <a:noFill/>
          <a:ln w="25400">
            <a:solidFill>
              <a:schemeClr val="hlink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3" name="Freeform 27"/>
          <p:cNvSpPr>
            <a:spLocks/>
          </p:cNvSpPr>
          <p:nvPr/>
        </p:nvSpPr>
        <p:spPr bwMode="auto">
          <a:xfrm>
            <a:off x="1301750" y="4235450"/>
            <a:ext cx="6691313" cy="584200"/>
          </a:xfrm>
          <a:custGeom>
            <a:avLst/>
            <a:gdLst>
              <a:gd name="T0" fmla="*/ 2147483647 w 4215"/>
              <a:gd name="T1" fmla="*/ 2147483647 h 368"/>
              <a:gd name="T2" fmla="*/ 2147483647 w 4215"/>
              <a:gd name="T3" fmla="*/ 2147483647 h 368"/>
              <a:gd name="T4" fmla="*/ 2147483647 w 4215"/>
              <a:gd name="T5" fmla="*/ 2147483647 h 368"/>
              <a:gd name="T6" fmla="*/ 0 w 4215"/>
              <a:gd name="T7" fmla="*/ 2147483647 h 368"/>
              <a:gd name="T8" fmla="*/ 0 60000 65536"/>
              <a:gd name="T9" fmla="*/ 0 60000 65536"/>
              <a:gd name="T10" fmla="*/ 0 60000 65536"/>
              <a:gd name="T11" fmla="*/ 0 60000 65536"/>
              <a:gd name="T12" fmla="*/ 0 w 4215"/>
              <a:gd name="T13" fmla="*/ 0 h 368"/>
              <a:gd name="T14" fmla="*/ 4215 w 4215"/>
              <a:gd name="T15" fmla="*/ 368 h 3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15" h="368">
                <a:moveTo>
                  <a:pt x="4215" y="198"/>
                </a:moveTo>
                <a:cubicBezTo>
                  <a:pt x="3974" y="254"/>
                  <a:pt x="3733" y="311"/>
                  <a:pt x="3375" y="280"/>
                </a:cubicBezTo>
                <a:cubicBezTo>
                  <a:pt x="3017" y="249"/>
                  <a:pt x="2629" y="0"/>
                  <a:pt x="2067" y="15"/>
                </a:cubicBezTo>
                <a:cubicBezTo>
                  <a:pt x="1505" y="30"/>
                  <a:pt x="752" y="199"/>
                  <a:pt x="0" y="368"/>
                </a:cubicBezTo>
              </a:path>
            </a:pathLst>
          </a:custGeom>
          <a:noFill/>
          <a:ln w="25400">
            <a:solidFill>
              <a:schemeClr val="hlink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4" name="Freeform 28"/>
          <p:cNvSpPr>
            <a:spLocks/>
          </p:cNvSpPr>
          <p:nvPr/>
        </p:nvSpPr>
        <p:spPr bwMode="auto">
          <a:xfrm>
            <a:off x="1506538" y="2560638"/>
            <a:ext cx="4700587" cy="1089025"/>
          </a:xfrm>
          <a:custGeom>
            <a:avLst/>
            <a:gdLst>
              <a:gd name="T0" fmla="*/ 0 w 2961"/>
              <a:gd name="T1" fmla="*/ 0 h 686"/>
              <a:gd name="T2" fmla="*/ 2147483647 w 2961"/>
              <a:gd name="T3" fmla="*/ 2147483647 h 686"/>
              <a:gd name="T4" fmla="*/ 2147483647 w 2961"/>
              <a:gd name="T5" fmla="*/ 2147483647 h 686"/>
              <a:gd name="T6" fmla="*/ 0 60000 65536"/>
              <a:gd name="T7" fmla="*/ 0 60000 65536"/>
              <a:gd name="T8" fmla="*/ 0 60000 65536"/>
              <a:gd name="T9" fmla="*/ 0 w 2961"/>
              <a:gd name="T10" fmla="*/ 0 h 686"/>
              <a:gd name="T11" fmla="*/ 2961 w 2961"/>
              <a:gd name="T12" fmla="*/ 686 h 6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1" h="686">
                <a:moveTo>
                  <a:pt x="0" y="0"/>
                </a:moveTo>
                <a:cubicBezTo>
                  <a:pt x="631" y="321"/>
                  <a:pt x="1262" y="642"/>
                  <a:pt x="1755" y="664"/>
                </a:cubicBezTo>
                <a:cubicBezTo>
                  <a:pt x="2248" y="686"/>
                  <a:pt x="2604" y="410"/>
                  <a:pt x="2961" y="135"/>
                </a:cubicBezTo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5" name="Freeform 29"/>
          <p:cNvSpPr>
            <a:spLocks/>
          </p:cNvSpPr>
          <p:nvPr/>
        </p:nvSpPr>
        <p:spPr bwMode="auto">
          <a:xfrm>
            <a:off x="1333500" y="4022725"/>
            <a:ext cx="4808538" cy="828675"/>
          </a:xfrm>
          <a:custGeom>
            <a:avLst/>
            <a:gdLst>
              <a:gd name="T0" fmla="*/ 2147483647 w 3029"/>
              <a:gd name="T1" fmla="*/ 0 h 522"/>
              <a:gd name="T2" fmla="*/ 2147483647 w 3029"/>
              <a:gd name="T3" fmla="*/ 2147483647 h 522"/>
              <a:gd name="T4" fmla="*/ 0 w 3029"/>
              <a:gd name="T5" fmla="*/ 2147483647 h 522"/>
              <a:gd name="T6" fmla="*/ 0 60000 65536"/>
              <a:gd name="T7" fmla="*/ 0 60000 65536"/>
              <a:gd name="T8" fmla="*/ 0 60000 65536"/>
              <a:gd name="T9" fmla="*/ 0 w 3029"/>
              <a:gd name="T10" fmla="*/ 0 h 522"/>
              <a:gd name="T11" fmla="*/ 3029 w 3029"/>
              <a:gd name="T12" fmla="*/ 522 h 5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29" h="522">
                <a:moveTo>
                  <a:pt x="3029" y="0"/>
                </a:moveTo>
                <a:cubicBezTo>
                  <a:pt x="2468" y="14"/>
                  <a:pt x="1908" y="29"/>
                  <a:pt x="1403" y="116"/>
                </a:cubicBezTo>
                <a:cubicBezTo>
                  <a:pt x="898" y="203"/>
                  <a:pt x="449" y="362"/>
                  <a:pt x="0" y="522"/>
                </a:cubicBezTo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6" name="Freeform 30"/>
          <p:cNvSpPr>
            <a:spLocks/>
          </p:cNvSpPr>
          <p:nvPr/>
        </p:nvSpPr>
        <p:spPr bwMode="auto">
          <a:xfrm>
            <a:off x="2624138" y="2678113"/>
            <a:ext cx="3648075" cy="1241425"/>
          </a:xfrm>
          <a:custGeom>
            <a:avLst/>
            <a:gdLst>
              <a:gd name="T0" fmla="*/ 0 w 2298"/>
              <a:gd name="T1" fmla="*/ 2147483647 h 782"/>
              <a:gd name="T2" fmla="*/ 2147483647 w 2298"/>
              <a:gd name="T3" fmla="*/ 2147483647 h 782"/>
              <a:gd name="T4" fmla="*/ 2147483647 w 2298"/>
              <a:gd name="T5" fmla="*/ 0 h 782"/>
              <a:gd name="T6" fmla="*/ 0 60000 65536"/>
              <a:gd name="T7" fmla="*/ 0 60000 65536"/>
              <a:gd name="T8" fmla="*/ 0 60000 65536"/>
              <a:gd name="T9" fmla="*/ 0 w 2298"/>
              <a:gd name="T10" fmla="*/ 0 h 782"/>
              <a:gd name="T11" fmla="*/ 2298 w 2298"/>
              <a:gd name="T12" fmla="*/ 782 h 7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8" h="782">
                <a:moveTo>
                  <a:pt x="0" y="664"/>
                </a:moveTo>
                <a:cubicBezTo>
                  <a:pt x="172" y="665"/>
                  <a:pt x="641" y="782"/>
                  <a:pt x="1024" y="671"/>
                </a:cubicBezTo>
                <a:cubicBezTo>
                  <a:pt x="1407" y="560"/>
                  <a:pt x="1852" y="275"/>
                  <a:pt x="2298" y="0"/>
                </a:cubicBezTo>
              </a:path>
            </a:pathLst>
          </a:custGeom>
          <a:noFill/>
          <a:ln w="76200">
            <a:solidFill>
              <a:schemeClr val="tx2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7" name="Freeform 31"/>
          <p:cNvSpPr>
            <a:spLocks/>
          </p:cNvSpPr>
          <p:nvPr/>
        </p:nvSpPr>
        <p:spPr bwMode="auto">
          <a:xfrm>
            <a:off x="828675" y="2614613"/>
            <a:ext cx="6819900" cy="1779587"/>
          </a:xfrm>
          <a:custGeom>
            <a:avLst/>
            <a:gdLst>
              <a:gd name="T0" fmla="*/ 0 w 4296"/>
              <a:gd name="T1" fmla="*/ 2147483647 h 1121"/>
              <a:gd name="T2" fmla="*/ 2147483647 w 4296"/>
              <a:gd name="T3" fmla="*/ 2147483647 h 1121"/>
              <a:gd name="T4" fmla="*/ 2147483647 w 4296"/>
              <a:gd name="T5" fmla="*/ 2147483647 h 1121"/>
              <a:gd name="T6" fmla="*/ 2147483647 w 4296"/>
              <a:gd name="T7" fmla="*/ 2147483647 h 1121"/>
              <a:gd name="T8" fmla="*/ 2147483647 w 4296"/>
              <a:gd name="T9" fmla="*/ 2147483647 h 1121"/>
              <a:gd name="T10" fmla="*/ 2147483647 w 4296"/>
              <a:gd name="T11" fmla="*/ 0 h 11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96"/>
              <a:gd name="T19" fmla="*/ 0 h 1121"/>
              <a:gd name="T20" fmla="*/ 4296 w 4296"/>
              <a:gd name="T21" fmla="*/ 1121 h 11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96" h="1121">
                <a:moveTo>
                  <a:pt x="0" y="962"/>
                </a:moveTo>
                <a:cubicBezTo>
                  <a:pt x="137" y="986"/>
                  <a:pt x="606" y="1121"/>
                  <a:pt x="820" y="1104"/>
                </a:cubicBezTo>
                <a:cubicBezTo>
                  <a:pt x="1034" y="1087"/>
                  <a:pt x="1084" y="911"/>
                  <a:pt x="1287" y="860"/>
                </a:cubicBezTo>
                <a:cubicBezTo>
                  <a:pt x="1490" y="809"/>
                  <a:pt x="1743" y="884"/>
                  <a:pt x="2040" y="799"/>
                </a:cubicBezTo>
                <a:cubicBezTo>
                  <a:pt x="2337" y="714"/>
                  <a:pt x="2694" y="485"/>
                  <a:pt x="3070" y="352"/>
                </a:cubicBezTo>
                <a:cubicBezTo>
                  <a:pt x="3446" y="219"/>
                  <a:pt x="4041" y="73"/>
                  <a:pt x="4296" y="0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8" name="Freeform 32"/>
          <p:cNvSpPr>
            <a:spLocks/>
          </p:cNvSpPr>
          <p:nvPr/>
        </p:nvSpPr>
        <p:spPr bwMode="auto">
          <a:xfrm>
            <a:off x="2560638" y="4160838"/>
            <a:ext cx="3721100" cy="895350"/>
          </a:xfrm>
          <a:custGeom>
            <a:avLst/>
            <a:gdLst>
              <a:gd name="T0" fmla="*/ 2147483647 w 2344"/>
              <a:gd name="T1" fmla="*/ 2147483647 h 564"/>
              <a:gd name="T2" fmla="*/ 2147483647 w 2344"/>
              <a:gd name="T3" fmla="*/ 2147483647 h 564"/>
              <a:gd name="T4" fmla="*/ 2147483647 w 2344"/>
              <a:gd name="T5" fmla="*/ 2147483647 h 564"/>
              <a:gd name="T6" fmla="*/ 0 w 2344"/>
              <a:gd name="T7" fmla="*/ 2147483647 h 564"/>
              <a:gd name="T8" fmla="*/ 0 60000 65536"/>
              <a:gd name="T9" fmla="*/ 0 60000 65536"/>
              <a:gd name="T10" fmla="*/ 0 60000 65536"/>
              <a:gd name="T11" fmla="*/ 0 60000 65536"/>
              <a:gd name="T12" fmla="*/ 0 w 2344"/>
              <a:gd name="T13" fmla="*/ 0 h 564"/>
              <a:gd name="T14" fmla="*/ 2344 w 2344"/>
              <a:gd name="T15" fmla="*/ 564 h 5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4" h="564">
                <a:moveTo>
                  <a:pt x="2344" y="550"/>
                </a:moveTo>
                <a:cubicBezTo>
                  <a:pt x="2242" y="484"/>
                  <a:pt x="2002" y="231"/>
                  <a:pt x="1728" y="151"/>
                </a:cubicBezTo>
                <a:cubicBezTo>
                  <a:pt x="1454" y="71"/>
                  <a:pt x="986" y="0"/>
                  <a:pt x="698" y="69"/>
                </a:cubicBezTo>
                <a:cubicBezTo>
                  <a:pt x="410" y="138"/>
                  <a:pt x="205" y="351"/>
                  <a:pt x="0" y="564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9" name="Freeform 33"/>
          <p:cNvSpPr>
            <a:spLocks/>
          </p:cNvSpPr>
          <p:nvPr/>
        </p:nvSpPr>
        <p:spPr bwMode="auto">
          <a:xfrm>
            <a:off x="1355725" y="4078288"/>
            <a:ext cx="6272213" cy="966787"/>
          </a:xfrm>
          <a:custGeom>
            <a:avLst/>
            <a:gdLst>
              <a:gd name="T0" fmla="*/ 2147483647 w 3951"/>
              <a:gd name="T1" fmla="*/ 2147483647 h 609"/>
              <a:gd name="T2" fmla="*/ 2147483647 w 3951"/>
              <a:gd name="T3" fmla="*/ 2147483647 h 609"/>
              <a:gd name="T4" fmla="*/ 2147483647 w 3951"/>
              <a:gd name="T5" fmla="*/ 2147483647 h 609"/>
              <a:gd name="T6" fmla="*/ 2147483647 w 3951"/>
              <a:gd name="T7" fmla="*/ 2147483647 h 609"/>
              <a:gd name="T8" fmla="*/ 0 w 3951"/>
              <a:gd name="T9" fmla="*/ 2147483647 h 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51"/>
              <a:gd name="T16" fmla="*/ 0 h 609"/>
              <a:gd name="T17" fmla="*/ 3951 w 3951"/>
              <a:gd name="T18" fmla="*/ 609 h 6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51" h="609">
                <a:moveTo>
                  <a:pt x="3951" y="609"/>
                </a:moveTo>
                <a:cubicBezTo>
                  <a:pt x="3392" y="418"/>
                  <a:pt x="2834" y="227"/>
                  <a:pt x="2487" y="128"/>
                </a:cubicBezTo>
                <a:cubicBezTo>
                  <a:pt x="2140" y="29"/>
                  <a:pt x="2056" y="20"/>
                  <a:pt x="1870" y="13"/>
                </a:cubicBezTo>
                <a:cubicBezTo>
                  <a:pt x="1684" y="6"/>
                  <a:pt x="1681" y="0"/>
                  <a:pt x="1369" y="87"/>
                </a:cubicBezTo>
                <a:cubicBezTo>
                  <a:pt x="1057" y="174"/>
                  <a:pt x="528" y="354"/>
                  <a:pt x="0" y="535"/>
                </a:cubicBezTo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0" name="Freeform 34"/>
          <p:cNvSpPr>
            <a:spLocks/>
          </p:cNvSpPr>
          <p:nvPr/>
        </p:nvSpPr>
        <p:spPr bwMode="auto">
          <a:xfrm rot="1315031">
            <a:off x="2209800" y="2501900"/>
            <a:ext cx="3962400" cy="1089025"/>
          </a:xfrm>
          <a:custGeom>
            <a:avLst/>
            <a:gdLst>
              <a:gd name="T0" fmla="*/ 0 w 2961"/>
              <a:gd name="T1" fmla="*/ 0 h 686"/>
              <a:gd name="T2" fmla="*/ 2147483647 w 2961"/>
              <a:gd name="T3" fmla="*/ 2147483647 h 686"/>
              <a:gd name="T4" fmla="*/ 2147483647 w 2961"/>
              <a:gd name="T5" fmla="*/ 2147483647 h 686"/>
              <a:gd name="T6" fmla="*/ 0 60000 65536"/>
              <a:gd name="T7" fmla="*/ 0 60000 65536"/>
              <a:gd name="T8" fmla="*/ 0 60000 65536"/>
              <a:gd name="T9" fmla="*/ 0 w 2961"/>
              <a:gd name="T10" fmla="*/ 0 h 686"/>
              <a:gd name="T11" fmla="*/ 2961 w 2961"/>
              <a:gd name="T12" fmla="*/ 686 h 6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1" h="686">
                <a:moveTo>
                  <a:pt x="0" y="0"/>
                </a:moveTo>
                <a:cubicBezTo>
                  <a:pt x="631" y="321"/>
                  <a:pt x="1262" y="642"/>
                  <a:pt x="1755" y="664"/>
                </a:cubicBezTo>
                <a:cubicBezTo>
                  <a:pt x="2248" y="686"/>
                  <a:pt x="2604" y="410"/>
                  <a:pt x="2961" y="135"/>
                </a:cubicBezTo>
              </a:path>
            </a:pathLst>
          </a:custGeom>
          <a:noFill/>
          <a:ln w="31750">
            <a:solidFill>
              <a:srgbClr val="C0C0C0"/>
            </a:solidFill>
            <a:round/>
            <a:headEnd/>
            <a:tailEnd type="triangle" w="lg" len="lg"/>
          </a:ln>
        </p:spPr>
        <p:txBody>
          <a:bodyPr rIns="5400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151" name="Group 35"/>
          <p:cNvGrpSpPr>
            <a:grpSpLocks/>
          </p:cNvGrpSpPr>
          <p:nvPr/>
        </p:nvGrpSpPr>
        <p:grpSpPr bwMode="auto">
          <a:xfrm>
            <a:off x="2087563" y="968375"/>
            <a:ext cx="928687" cy="731838"/>
            <a:chOff x="2896" y="2246"/>
            <a:chExt cx="561" cy="405"/>
          </a:xfrm>
        </p:grpSpPr>
        <p:sp>
          <p:nvSpPr>
            <p:cNvPr id="48156" name="Freeform 36"/>
            <p:cNvSpPr>
              <a:spLocks/>
            </p:cNvSpPr>
            <p:nvPr/>
          </p:nvSpPr>
          <p:spPr bwMode="auto">
            <a:xfrm>
              <a:off x="2932" y="2426"/>
              <a:ext cx="387" cy="225"/>
            </a:xfrm>
            <a:custGeom>
              <a:avLst/>
              <a:gdLst>
                <a:gd name="T0" fmla="*/ 204 w 387"/>
                <a:gd name="T1" fmla="*/ 212 h 225"/>
                <a:gd name="T2" fmla="*/ 243 w 387"/>
                <a:gd name="T3" fmla="*/ 219 h 225"/>
                <a:gd name="T4" fmla="*/ 277 w 387"/>
                <a:gd name="T5" fmla="*/ 225 h 225"/>
                <a:gd name="T6" fmla="*/ 308 w 387"/>
                <a:gd name="T7" fmla="*/ 222 h 225"/>
                <a:gd name="T8" fmla="*/ 337 w 387"/>
                <a:gd name="T9" fmla="*/ 217 h 225"/>
                <a:gd name="T10" fmla="*/ 358 w 387"/>
                <a:gd name="T11" fmla="*/ 209 h 225"/>
                <a:gd name="T12" fmla="*/ 374 w 387"/>
                <a:gd name="T13" fmla="*/ 196 h 225"/>
                <a:gd name="T14" fmla="*/ 384 w 387"/>
                <a:gd name="T15" fmla="*/ 180 h 225"/>
                <a:gd name="T16" fmla="*/ 387 w 387"/>
                <a:gd name="T17" fmla="*/ 162 h 225"/>
                <a:gd name="T18" fmla="*/ 379 w 387"/>
                <a:gd name="T19" fmla="*/ 141 h 225"/>
                <a:gd name="T20" fmla="*/ 368 w 387"/>
                <a:gd name="T21" fmla="*/ 120 h 225"/>
                <a:gd name="T22" fmla="*/ 348 w 387"/>
                <a:gd name="T23" fmla="*/ 97 h 225"/>
                <a:gd name="T24" fmla="*/ 321 w 387"/>
                <a:gd name="T25" fmla="*/ 76 h 225"/>
                <a:gd name="T26" fmla="*/ 293 w 387"/>
                <a:gd name="T27" fmla="*/ 57 h 225"/>
                <a:gd name="T28" fmla="*/ 259 w 387"/>
                <a:gd name="T29" fmla="*/ 39 h 225"/>
                <a:gd name="T30" fmla="*/ 222 w 387"/>
                <a:gd name="T31" fmla="*/ 23 h 225"/>
                <a:gd name="T32" fmla="*/ 183 w 387"/>
                <a:gd name="T33" fmla="*/ 13 h 225"/>
                <a:gd name="T34" fmla="*/ 144 w 387"/>
                <a:gd name="T35" fmla="*/ 3 h 225"/>
                <a:gd name="T36" fmla="*/ 110 w 387"/>
                <a:gd name="T37" fmla="*/ 0 h 225"/>
                <a:gd name="T38" fmla="*/ 76 w 387"/>
                <a:gd name="T39" fmla="*/ 0 h 225"/>
                <a:gd name="T40" fmla="*/ 50 w 387"/>
                <a:gd name="T41" fmla="*/ 5 h 225"/>
                <a:gd name="T42" fmla="*/ 26 w 387"/>
                <a:gd name="T43" fmla="*/ 13 h 225"/>
                <a:gd name="T44" fmla="*/ 11 w 387"/>
                <a:gd name="T45" fmla="*/ 26 h 225"/>
                <a:gd name="T46" fmla="*/ 0 w 387"/>
                <a:gd name="T47" fmla="*/ 42 h 225"/>
                <a:gd name="T48" fmla="*/ 0 w 387"/>
                <a:gd name="T49" fmla="*/ 60 h 225"/>
                <a:gd name="T50" fmla="*/ 6 w 387"/>
                <a:gd name="T51" fmla="*/ 81 h 225"/>
                <a:gd name="T52" fmla="*/ 19 w 387"/>
                <a:gd name="T53" fmla="*/ 104 h 225"/>
                <a:gd name="T54" fmla="*/ 40 w 387"/>
                <a:gd name="T55" fmla="*/ 125 h 225"/>
                <a:gd name="T56" fmla="*/ 63 w 387"/>
                <a:gd name="T57" fmla="*/ 146 h 225"/>
                <a:gd name="T58" fmla="*/ 94 w 387"/>
                <a:gd name="T59" fmla="*/ 167 h 225"/>
                <a:gd name="T60" fmla="*/ 128 w 387"/>
                <a:gd name="T61" fmla="*/ 183 h 225"/>
                <a:gd name="T62" fmla="*/ 165 w 387"/>
                <a:gd name="T63" fmla="*/ 198 h 2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7"/>
                <a:gd name="T97" fmla="*/ 0 h 225"/>
                <a:gd name="T98" fmla="*/ 387 w 387"/>
                <a:gd name="T99" fmla="*/ 225 h 2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7" h="225">
                  <a:moveTo>
                    <a:pt x="183" y="206"/>
                  </a:moveTo>
                  <a:lnTo>
                    <a:pt x="204" y="212"/>
                  </a:lnTo>
                  <a:lnTo>
                    <a:pt x="225" y="217"/>
                  </a:lnTo>
                  <a:lnTo>
                    <a:pt x="243" y="219"/>
                  </a:lnTo>
                  <a:lnTo>
                    <a:pt x="261" y="222"/>
                  </a:lnTo>
                  <a:lnTo>
                    <a:pt x="277" y="225"/>
                  </a:lnTo>
                  <a:lnTo>
                    <a:pt x="293" y="225"/>
                  </a:lnTo>
                  <a:lnTo>
                    <a:pt x="308" y="222"/>
                  </a:lnTo>
                  <a:lnTo>
                    <a:pt x="324" y="222"/>
                  </a:lnTo>
                  <a:lnTo>
                    <a:pt x="337" y="217"/>
                  </a:lnTo>
                  <a:lnTo>
                    <a:pt x="348" y="214"/>
                  </a:lnTo>
                  <a:lnTo>
                    <a:pt x="358" y="209"/>
                  </a:lnTo>
                  <a:lnTo>
                    <a:pt x="368" y="204"/>
                  </a:lnTo>
                  <a:lnTo>
                    <a:pt x="374" y="196"/>
                  </a:lnTo>
                  <a:lnTo>
                    <a:pt x="382" y="191"/>
                  </a:lnTo>
                  <a:lnTo>
                    <a:pt x="384" y="180"/>
                  </a:lnTo>
                  <a:lnTo>
                    <a:pt x="387" y="172"/>
                  </a:lnTo>
                  <a:lnTo>
                    <a:pt x="387" y="162"/>
                  </a:lnTo>
                  <a:lnTo>
                    <a:pt x="384" y="151"/>
                  </a:lnTo>
                  <a:lnTo>
                    <a:pt x="379" y="141"/>
                  </a:lnTo>
                  <a:lnTo>
                    <a:pt x="374" y="131"/>
                  </a:lnTo>
                  <a:lnTo>
                    <a:pt x="368" y="120"/>
                  </a:lnTo>
                  <a:lnTo>
                    <a:pt x="358" y="107"/>
                  </a:lnTo>
                  <a:lnTo>
                    <a:pt x="348" y="97"/>
                  </a:lnTo>
                  <a:lnTo>
                    <a:pt x="337" y="86"/>
                  </a:lnTo>
                  <a:lnTo>
                    <a:pt x="321" y="76"/>
                  </a:lnTo>
                  <a:lnTo>
                    <a:pt x="308" y="65"/>
                  </a:lnTo>
                  <a:lnTo>
                    <a:pt x="293" y="57"/>
                  </a:lnTo>
                  <a:lnTo>
                    <a:pt x="277" y="47"/>
                  </a:lnTo>
                  <a:lnTo>
                    <a:pt x="259" y="39"/>
                  </a:lnTo>
                  <a:lnTo>
                    <a:pt x="241" y="31"/>
                  </a:lnTo>
                  <a:lnTo>
                    <a:pt x="222" y="23"/>
                  </a:lnTo>
                  <a:lnTo>
                    <a:pt x="201" y="18"/>
                  </a:lnTo>
                  <a:lnTo>
                    <a:pt x="183" y="13"/>
                  </a:lnTo>
                  <a:lnTo>
                    <a:pt x="162" y="8"/>
                  </a:lnTo>
                  <a:lnTo>
                    <a:pt x="144" y="3"/>
                  </a:lnTo>
                  <a:lnTo>
                    <a:pt x="126" y="3"/>
                  </a:lnTo>
                  <a:lnTo>
                    <a:pt x="110" y="0"/>
                  </a:lnTo>
                  <a:lnTo>
                    <a:pt x="92" y="0"/>
                  </a:lnTo>
                  <a:lnTo>
                    <a:pt x="76" y="0"/>
                  </a:lnTo>
                  <a:lnTo>
                    <a:pt x="63" y="3"/>
                  </a:lnTo>
                  <a:lnTo>
                    <a:pt x="50" y="5"/>
                  </a:lnTo>
                  <a:lnTo>
                    <a:pt x="37" y="10"/>
                  </a:lnTo>
                  <a:lnTo>
                    <a:pt x="26" y="13"/>
                  </a:lnTo>
                  <a:lnTo>
                    <a:pt x="19" y="21"/>
                  </a:lnTo>
                  <a:lnTo>
                    <a:pt x="11" y="26"/>
                  </a:lnTo>
                  <a:lnTo>
                    <a:pt x="6" y="34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3" y="70"/>
                  </a:lnTo>
                  <a:lnTo>
                    <a:pt x="6" y="81"/>
                  </a:lnTo>
                  <a:lnTo>
                    <a:pt x="11" y="91"/>
                  </a:lnTo>
                  <a:lnTo>
                    <a:pt x="19" y="104"/>
                  </a:lnTo>
                  <a:lnTo>
                    <a:pt x="26" y="115"/>
                  </a:lnTo>
                  <a:lnTo>
                    <a:pt x="40" y="125"/>
                  </a:lnTo>
                  <a:lnTo>
                    <a:pt x="50" y="136"/>
                  </a:lnTo>
                  <a:lnTo>
                    <a:pt x="63" y="146"/>
                  </a:lnTo>
                  <a:lnTo>
                    <a:pt x="79" y="157"/>
                  </a:lnTo>
                  <a:lnTo>
                    <a:pt x="94" y="167"/>
                  </a:lnTo>
                  <a:lnTo>
                    <a:pt x="110" y="175"/>
                  </a:lnTo>
                  <a:lnTo>
                    <a:pt x="128" y="183"/>
                  </a:lnTo>
                  <a:lnTo>
                    <a:pt x="147" y="193"/>
                  </a:lnTo>
                  <a:lnTo>
                    <a:pt x="165" y="198"/>
                  </a:lnTo>
                  <a:lnTo>
                    <a:pt x="183" y="206"/>
                  </a:lnTo>
                  <a:close/>
                </a:path>
              </a:pathLst>
            </a:custGeom>
            <a:solidFill>
              <a:srgbClr val="8AB84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" name="Freeform 37"/>
            <p:cNvSpPr>
              <a:spLocks/>
            </p:cNvSpPr>
            <p:nvPr/>
          </p:nvSpPr>
          <p:spPr bwMode="auto">
            <a:xfrm>
              <a:off x="2995" y="2449"/>
              <a:ext cx="97" cy="118"/>
            </a:xfrm>
            <a:custGeom>
              <a:avLst/>
              <a:gdLst>
                <a:gd name="T0" fmla="*/ 65 w 97"/>
                <a:gd name="T1" fmla="*/ 3 h 118"/>
                <a:gd name="T2" fmla="*/ 60 w 97"/>
                <a:gd name="T3" fmla="*/ 6 h 118"/>
                <a:gd name="T4" fmla="*/ 52 w 97"/>
                <a:gd name="T5" fmla="*/ 14 h 118"/>
                <a:gd name="T6" fmla="*/ 37 w 97"/>
                <a:gd name="T7" fmla="*/ 24 h 118"/>
                <a:gd name="T8" fmla="*/ 24 w 97"/>
                <a:gd name="T9" fmla="*/ 29 h 118"/>
                <a:gd name="T10" fmla="*/ 16 w 97"/>
                <a:gd name="T11" fmla="*/ 32 h 118"/>
                <a:gd name="T12" fmla="*/ 8 w 97"/>
                <a:gd name="T13" fmla="*/ 37 h 118"/>
                <a:gd name="T14" fmla="*/ 0 w 97"/>
                <a:gd name="T15" fmla="*/ 47 h 118"/>
                <a:gd name="T16" fmla="*/ 0 w 97"/>
                <a:gd name="T17" fmla="*/ 55 h 118"/>
                <a:gd name="T18" fmla="*/ 0 w 97"/>
                <a:gd name="T19" fmla="*/ 61 h 118"/>
                <a:gd name="T20" fmla="*/ 3 w 97"/>
                <a:gd name="T21" fmla="*/ 66 h 118"/>
                <a:gd name="T22" fmla="*/ 10 w 97"/>
                <a:gd name="T23" fmla="*/ 74 h 118"/>
                <a:gd name="T24" fmla="*/ 18 w 97"/>
                <a:gd name="T25" fmla="*/ 84 h 118"/>
                <a:gd name="T26" fmla="*/ 34 w 97"/>
                <a:gd name="T27" fmla="*/ 94 h 118"/>
                <a:gd name="T28" fmla="*/ 55 w 97"/>
                <a:gd name="T29" fmla="*/ 105 h 118"/>
                <a:gd name="T30" fmla="*/ 81 w 97"/>
                <a:gd name="T31" fmla="*/ 113 h 118"/>
                <a:gd name="T32" fmla="*/ 89 w 97"/>
                <a:gd name="T33" fmla="*/ 94 h 118"/>
                <a:gd name="T34" fmla="*/ 84 w 97"/>
                <a:gd name="T35" fmla="*/ 92 h 118"/>
                <a:gd name="T36" fmla="*/ 76 w 97"/>
                <a:gd name="T37" fmla="*/ 92 h 118"/>
                <a:gd name="T38" fmla="*/ 63 w 97"/>
                <a:gd name="T39" fmla="*/ 87 h 118"/>
                <a:gd name="T40" fmla="*/ 50 w 97"/>
                <a:gd name="T41" fmla="*/ 81 h 118"/>
                <a:gd name="T42" fmla="*/ 37 w 97"/>
                <a:gd name="T43" fmla="*/ 76 h 118"/>
                <a:gd name="T44" fmla="*/ 24 w 97"/>
                <a:gd name="T45" fmla="*/ 68 h 118"/>
                <a:gd name="T46" fmla="*/ 16 w 97"/>
                <a:gd name="T47" fmla="*/ 61 h 118"/>
                <a:gd name="T48" fmla="*/ 10 w 97"/>
                <a:gd name="T49" fmla="*/ 53 h 118"/>
                <a:gd name="T50" fmla="*/ 10 w 97"/>
                <a:gd name="T51" fmla="*/ 50 h 118"/>
                <a:gd name="T52" fmla="*/ 13 w 97"/>
                <a:gd name="T53" fmla="*/ 45 h 118"/>
                <a:gd name="T54" fmla="*/ 16 w 97"/>
                <a:gd name="T55" fmla="*/ 40 h 118"/>
                <a:gd name="T56" fmla="*/ 26 w 97"/>
                <a:gd name="T57" fmla="*/ 34 h 118"/>
                <a:gd name="T58" fmla="*/ 31 w 97"/>
                <a:gd name="T59" fmla="*/ 32 h 118"/>
                <a:gd name="T60" fmla="*/ 44 w 97"/>
                <a:gd name="T61" fmla="*/ 24 h 118"/>
                <a:gd name="T62" fmla="*/ 57 w 97"/>
                <a:gd name="T63" fmla="*/ 16 h 118"/>
                <a:gd name="T64" fmla="*/ 68 w 97"/>
                <a:gd name="T65" fmla="*/ 6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7"/>
                <a:gd name="T100" fmla="*/ 0 h 118"/>
                <a:gd name="T101" fmla="*/ 97 w 9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7" h="118">
                  <a:moveTo>
                    <a:pt x="65" y="0"/>
                  </a:moveTo>
                  <a:lnTo>
                    <a:pt x="65" y="3"/>
                  </a:lnTo>
                  <a:lnTo>
                    <a:pt x="63" y="3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2" y="14"/>
                  </a:lnTo>
                  <a:lnTo>
                    <a:pt x="44" y="19"/>
                  </a:lnTo>
                  <a:lnTo>
                    <a:pt x="37" y="24"/>
                  </a:lnTo>
                  <a:lnTo>
                    <a:pt x="26" y="27"/>
                  </a:lnTo>
                  <a:lnTo>
                    <a:pt x="24" y="29"/>
                  </a:lnTo>
                  <a:lnTo>
                    <a:pt x="21" y="29"/>
                  </a:lnTo>
                  <a:lnTo>
                    <a:pt x="16" y="32"/>
                  </a:lnTo>
                  <a:lnTo>
                    <a:pt x="10" y="34"/>
                  </a:lnTo>
                  <a:lnTo>
                    <a:pt x="8" y="37"/>
                  </a:lnTo>
                  <a:lnTo>
                    <a:pt x="3" y="42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3" y="63"/>
                  </a:lnTo>
                  <a:lnTo>
                    <a:pt x="3" y="66"/>
                  </a:lnTo>
                  <a:lnTo>
                    <a:pt x="5" y="71"/>
                  </a:lnTo>
                  <a:lnTo>
                    <a:pt x="10" y="74"/>
                  </a:lnTo>
                  <a:lnTo>
                    <a:pt x="13" y="79"/>
                  </a:lnTo>
                  <a:lnTo>
                    <a:pt x="18" y="84"/>
                  </a:lnTo>
                  <a:lnTo>
                    <a:pt x="26" y="89"/>
                  </a:lnTo>
                  <a:lnTo>
                    <a:pt x="34" y="94"/>
                  </a:lnTo>
                  <a:lnTo>
                    <a:pt x="44" y="100"/>
                  </a:lnTo>
                  <a:lnTo>
                    <a:pt x="55" y="105"/>
                  </a:lnTo>
                  <a:lnTo>
                    <a:pt x="65" y="110"/>
                  </a:lnTo>
                  <a:lnTo>
                    <a:pt x="81" y="113"/>
                  </a:lnTo>
                  <a:lnTo>
                    <a:pt x="97" y="118"/>
                  </a:lnTo>
                  <a:lnTo>
                    <a:pt x="89" y="94"/>
                  </a:lnTo>
                  <a:lnTo>
                    <a:pt x="86" y="94"/>
                  </a:lnTo>
                  <a:lnTo>
                    <a:pt x="84" y="92"/>
                  </a:lnTo>
                  <a:lnTo>
                    <a:pt x="81" y="92"/>
                  </a:lnTo>
                  <a:lnTo>
                    <a:pt x="76" y="92"/>
                  </a:lnTo>
                  <a:lnTo>
                    <a:pt x="71" y="89"/>
                  </a:lnTo>
                  <a:lnTo>
                    <a:pt x="63" y="87"/>
                  </a:lnTo>
                  <a:lnTo>
                    <a:pt x="57" y="84"/>
                  </a:lnTo>
                  <a:lnTo>
                    <a:pt x="50" y="81"/>
                  </a:lnTo>
                  <a:lnTo>
                    <a:pt x="42" y="79"/>
                  </a:lnTo>
                  <a:lnTo>
                    <a:pt x="37" y="76"/>
                  </a:lnTo>
                  <a:lnTo>
                    <a:pt x="29" y="74"/>
                  </a:lnTo>
                  <a:lnTo>
                    <a:pt x="24" y="68"/>
                  </a:lnTo>
                  <a:lnTo>
                    <a:pt x="18" y="66"/>
                  </a:lnTo>
                  <a:lnTo>
                    <a:pt x="16" y="61"/>
                  </a:lnTo>
                  <a:lnTo>
                    <a:pt x="13" y="55"/>
                  </a:lnTo>
                  <a:lnTo>
                    <a:pt x="10" y="53"/>
                  </a:lnTo>
                  <a:lnTo>
                    <a:pt x="10" y="50"/>
                  </a:lnTo>
                  <a:lnTo>
                    <a:pt x="10" y="47"/>
                  </a:lnTo>
                  <a:lnTo>
                    <a:pt x="13" y="45"/>
                  </a:lnTo>
                  <a:lnTo>
                    <a:pt x="13" y="42"/>
                  </a:lnTo>
                  <a:lnTo>
                    <a:pt x="16" y="40"/>
                  </a:lnTo>
                  <a:lnTo>
                    <a:pt x="21" y="37"/>
                  </a:lnTo>
                  <a:lnTo>
                    <a:pt x="26" y="34"/>
                  </a:lnTo>
                  <a:lnTo>
                    <a:pt x="31" y="32"/>
                  </a:lnTo>
                  <a:lnTo>
                    <a:pt x="37" y="29"/>
                  </a:lnTo>
                  <a:lnTo>
                    <a:pt x="44" y="24"/>
                  </a:lnTo>
                  <a:lnTo>
                    <a:pt x="50" y="19"/>
                  </a:lnTo>
                  <a:lnTo>
                    <a:pt x="57" y="16"/>
                  </a:lnTo>
                  <a:lnTo>
                    <a:pt x="63" y="11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" name="Freeform 38"/>
            <p:cNvSpPr>
              <a:spLocks/>
            </p:cNvSpPr>
            <p:nvPr/>
          </p:nvSpPr>
          <p:spPr bwMode="auto">
            <a:xfrm>
              <a:off x="2995" y="2246"/>
              <a:ext cx="321" cy="394"/>
            </a:xfrm>
            <a:custGeom>
              <a:avLst/>
              <a:gdLst>
                <a:gd name="T0" fmla="*/ 89 w 321"/>
                <a:gd name="T1" fmla="*/ 350 h 394"/>
                <a:gd name="T2" fmla="*/ 154 w 321"/>
                <a:gd name="T3" fmla="*/ 389 h 394"/>
                <a:gd name="T4" fmla="*/ 188 w 321"/>
                <a:gd name="T5" fmla="*/ 378 h 394"/>
                <a:gd name="T6" fmla="*/ 209 w 321"/>
                <a:gd name="T7" fmla="*/ 394 h 394"/>
                <a:gd name="T8" fmla="*/ 295 w 321"/>
                <a:gd name="T9" fmla="*/ 363 h 394"/>
                <a:gd name="T10" fmla="*/ 321 w 321"/>
                <a:gd name="T11" fmla="*/ 26 h 394"/>
                <a:gd name="T12" fmla="*/ 133 w 321"/>
                <a:gd name="T13" fmla="*/ 0 h 394"/>
                <a:gd name="T14" fmla="*/ 0 w 321"/>
                <a:gd name="T15" fmla="*/ 18 h 394"/>
                <a:gd name="T16" fmla="*/ 89 w 321"/>
                <a:gd name="T17" fmla="*/ 350 h 3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1"/>
                <a:gd name="T28" fmla="*/ 0 h 394"/>
                <a:gd name="T29" fmla="*/ 321 w 321"/>
                <a:gd name="T30" fmla="*/ 394 h 3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1" h="394">
                  <a:moveTo>
                    <a:pt x="89" y="350"/>
                  </a:moveTo>
                  <a:lnTo>
                    <a:pt x="154" y="389"/>
                  </a:lnTo>
                  <a:lnTo>
                    <a:pt x="188" y="378"/>
                  </a:lnTo>
                  <a:lnTo>
                    <a:pt x="209" y="394"/>
                  </a:lnTo>
                  <a:lnTo>
                    <a:pt x="295" y="363"/>
                  </a:lnTo>
                  <a:lnTo>
                    <a:pt x="321" y="26"/>
                  </a:lnTo>
                  <a:lnTo>
                    <a:pt x="133" y="0"/>
                  </a:lnTo>
                  <a:lnTo>
                    <a:pt x="0" y="18"/>
                  </a:lnTo>
                  <a:lnTo>
                    <a:pt x="89" y="350"/>
                  </a:lnTo>
                  <a:close/>
                </a:path>
              </a:pathLst>
            </a:custGeom>
            <a:solidFill>
              <a:srgbClr val="68C0E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" name="Freeform 39"/>
            <p:cNvSpPr>
              <a:spLocks/>
            </p:cNvSpPr>
            <p:nvPr/>
          </p:nvSpPr>
          <p:spPr bwMode="auto">
            <a:xfrm>
              <a:off x="3314" y="2476"/>
              <a:ext cx="107" cy="86"/>
            </a:xfrm>
            <a:custGeom>
              <a:avLst/>
              <a:gdLst>
                <a:gd name="T0" fmla="*/ 107 w 107"/>
                <a:gd name="T1" fmla="*/ 67 h 86"/>
                <a:gd name="T2" fmla="*/ 88 w 107"/>
                <a:gd name="T3" fmla="*/ 86 h 86"/>
                <a:gd name="T4" fmla="*/ 0 w 107"/>
                <a:gd name="T5" fmla="*/ 0 h 86"/>
                <a:gd name="T6" fmla="*/ 107 w 107"/>
                <a:gd name="T7" fmla="*/ 67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86"/>
                <a:gd name="T14" fmla="*/ 107 w 107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86">
                  <a:moveTo>
                    <a:pt x="107" y="67"/>
                  </a:moveTo>
                  <a:lnTo>
                    <a:pt x="88" y="86"/>
                  </a:lnTo>
                  <a:lnTo>
                    <a:pt x="0" y="0"/>
                  </a:lnTo>
                  <a:lnTo>
                    <a:pt x="107" y="67"/>
                  </a:lnTo>
                  <a:close/>
                </a:path>
              </a:pathLst>
            </a:custGeom>
            <a:solidFill>
              <a:srgbClr val="E35E4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" name="Freeform 40"/>
            <p:cNvSpPr>
              <a:spLocks/>
            </p:cNvSpPr>
            <p:nvPr/>
          </p:nvSpPr>
          <p:spPr bwMode="auto">
            <a:xfrm>
              <a:off x="3319" y="2402"/>
              <a:ext cx="138" cy="29"/>
            </a:xfrm>
            <a:custGeom>
              <a:avLst/>
              <a:gdLst>
                <a:gd name="T0" fmla="*/ 130 w 138"/>
                <a:gd name="T1" fmla="*/ 0 h 29"/>
                <a:gd name="T2" fmla="*/ 138 w 138"/>
                <a:gd name="T3" fmla="*/ 24 h 29"/>
                <a:gd name="T4" fmla="*/ 0 w 138"/>
                <a:gd name="T5" fmla="*/ 29 h 29"/>
                <a:gd name="T6" fmla="*/ 130 w 138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29"/>
                <a:gd name="T14" fmla="*/ 138 w 138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29">
                  <a:moveTo>
                    <a:pt x="130" y="0"/>
                  </a:moveTo>
                  <a:lnTo>
                    <a:pt x="138" y="24"/>
                  </a:lnTo>
                  <a:lnTo>
                    <a:pt x="0" y="2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35E4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" name="Freeform 41"/>
            <p:cNvSpPr>
              <a:spLocks/>
            </p:cNvSpPr>
            <p:nvPr/>
          </p:nvSpPr>
          <p:spPr bwMode="auto">
            <a:xfrm>
              <a:off x="3324" y="2301"/>
              <a:ext cx="115" cy="81"/>
            </a:xfrm>
            <a:custGeom>
              <a:avLst/>
              <a:gdLst>
                <a:gd name="T0" fmla="*/ 94 w 115"/>
                <a:gd name="T1" fmla="*/ 0 h 81"/>
                <a:gd name="T2" fmla="*/ 115 w 115"/>
                <a:gd name="T3" fmla="*/ 18 h 81"/>
                <a:gd name="T4" fmla="*/ 0 w 115"/>
                <a:gd name="T5" fmla="*/ 81 h 81"/>
                <a:gd name="T6" fmla="*/ 94 w 115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81"/>
                <a:gd name="T14" fmla="*/ 115 w 115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81">
                  <a:moveTo>
                    <a:pt x="94" y="0"/>
                  </a:moveTo>
                  <a:lnTo>
                    <a:pt x="115" y="18"/>
                  </a:lnTo>
                  <a:lnTo>
                    <a:pt x="0" y="81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35E4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" name="Freeform 42"/>
            <p:cNvSpPr>
              <a:spLocks/>
            </p:cNvSpPr>
            <p:nvPr/>
          </p:nvSpPr>
          <p:spPr bwMode="auto">
            <a:xfrm>
              <a:off x="3003" y="2256"/>
              <a:ext cx="305" cy="374"/>
            </a:xfrm>
            <a:custGeom>
              <a:avLst/>
              <a:gdLst>
                <a:gd name="T0" fmla="*/ 89 w 305"/>
                <a:gd name="T1" fmla="*/ 329 h 374"/>
                <a:gd name="T2" fmla="*/ 151 w 305"/>
                <a:gd name="T3" fmla="*/ 368 h 374"/>
                <a:gd name="T4" fmla="*/ 180 w 305"/>
                <a:gd name="T5" fmla="*/ 361 h 374"/>
                <a:gd name="T6" fmla="*/ 201 w 305"/>
                <a:gd name="T7" fmla="*/ 374 h 374"/>
                <a:gd name="T8" fmla="*/ 279 w 305"/>
                <a:gd name="T9" fmla="*/ 348 h 374"/>
                <a:gd name="T10" fmla="*/ 305 w 305"/>
                <a:gd name="T11" fmla="*/ 21 h 374"/>
                <a:gd name="T12" fmla="*/ 128 w 305"/>
                <a:gd name="T13" fmla="*/ 0 h 374"/>
                <a:gd name="T14" fmla="*/ 0 w 305"/>
                <a:gd name="T15" fmla="*/ 11 h 374"/>
                <a:gd name="T16" fmla="*/ 89 w 305"/>
                <a:gd name="T17" fmla="*/ 329 h 3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5"/>
                <a:gd name="T28" fmla="*/ 0 h 374"/>
                <a:gd name="T29" fmla="*/ 305 w 305"/>
                <a:gd name="T30" fmla="*/ 374 h 3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5" h="374">
                  <a:moveTo>
                    <a:pt x="89" y="329"/>
                  </a:moveTo>
                  <a:lnTo>
                    <a:pt x="151" y="368"/>
                  </a:lnTo>
                  <a:lnTo>
                    <a:pt x="180" y="361"/>
                  </a:lnTo>
                  <a:lnTo>
                    <a:pt x="201" y="374"/>
                  </a:lnTo>
                  <a:lnTo>
                    <a:pt x="279" y="348"/>
                  </a:lnTo>
                  <a:lnTo>
                    <a:pt x="305" y="21"/>
                  </a:lnTo>
                  <a:lnTo>
                    <a:pt x="128" y="0"/>
                  </a:lnTo>
                  <a:lnTo>
                    <a:pt x="0" y="11"/>
                  </a:lnTo>
                  <a:lnTo>
                    <a:pt x="89" y="3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" name="Freeform 43"/>
            <p:cNvSpPr>
              <a:spLocks/>
            </p:cNvSpPr>
            <p:nvPr/>
          </p:nvSpPr>
          <p:spPr bwMode="auto">
            <a:xfrm>
              <a:off x="3039" y="2293"/>
              <a:ext cx="105" cy="305"/>
            </a:xfrm>
            <a:custGeom>
              <a:avLst/>
              <a:gdLst>
                <a:gd name="T0" fmla="*/ 105 w 105"/>
                <a:gd name="T1" fmla="*/ 305 h 305"/>
                <a:gd name="T2" fmla="*/ 84 w 105"/>
                <a:gd name="T3" fmla="*/ 23 h 305"/>
                <a:gd name="T4" fmla="*/ 0 w 105"/>
                <a:gd name="T5" fmla="*/ 0 h 305"/>
                <a:gd name="T6" fmla="*/ 71 w 105"/>
                <a:gd name="T7" fmla="*/ 282 h 305"/>
                <a:gd name="T8" fmla="*/ 105 w 105"/>
                <a:gd name="T9" fmla="*/ 305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305"/>
                <a:gd name="T17" fmla="*/ 105 w 105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305">
                  <a:moveTo>
                    <a:pt x="105" y="305"/>
                  </a:moveTo>
                  <a:lnTo>
                    <a:pt x="84" y="23"/>
                  </a:lnTo>
                  <a:lnTo>
                    <a:pt x="0" y="0"/>
                  </a:lnTo>
                  <a:lnTo>
                    <a:pt x="71" y="282"/>
                  </a:lnTo>
                  <a:lnTo>
                    <a:pt x="105" y="305"/>
                  </a:lnTo>
                  <a:close/>
                </a:path>
              </a:pathLst>
            </a:custGeom>
            <a:solidFill>
              <a:srgbClr val="FAC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" name="Freeform 44"/>
            <p:cNvSpPr>
              <a:spLocks/>
            </p:cNvSpPr>
            <p:nvPr/>
          </p:nvSpPr>
          <p:spPr bwMode="auto">
            <a:xfrm>
              <a:off x="3188" y="2316"/>
              <a:ext cx="89" cy="282"/>
            </a:xfrm>
            <a:custGeom>
              <a:avLst/>
              <a:gdLst>
                <a:gd name="T0" fmla="*/ 16 w 89"/>
                <a:gd name="T1" fmla="*/ 282 h 282"/>
                <a:gd name="T2" fmla="*/ 76 w 89"/>
                <a:gd name="T3" fmla="*/ 264 h 282"/>
                <a:gd name="T4" fmla="*/ 89 w 89"/>
                <a:gd name="T5" fmla="*/ 0 h 282"/>
                <a:gd name="T6" fmla="*/ 0 w 89"/>
                <a:gd name="T7" fmla="*/ 19 h 282"/>
                <a:gd name="T8" fmla="*/ 16 w 89"/>
                <a:gd name="T9" fmla="*/ 282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82"/>
                <a:gd name="T17" fmla="*/ 89 w 89"/>
                <a:gd name="T18" fmla="*/ 282 h 2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82">
                  <a:moveTo>
                    <a:pt x="16" y="282"/>
                  </a:moveTo>
                  <a:lnTo>
                    <a:pt x="76" y="264"/>
                  </a:lnTo>
                  <a:lnTo>
                    <a:pt x="89" y="0"/>
                  </a:lnTo>
                  <a:lnTo>
                    <a:pt x="0" y="19"/>
                  </a:lnTo>
                  <a:lnTo>
                    <a:pt x="16" y="282"/>
                  </a:lnTo>
                  <a:close/>
                </a:path>
              </a:pathLst>
            </a:custGeom>
            <a:solidFill>
              <a:srgbClr val="625D9C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" name="Freeform 45"/>
            <p:cNvSpPr>
              <a:spLocks/>
            </p:cNvSpPr>
            <p:nvPr/>
          </p:nvSpPr>
          <p:spPr bwMode="auto">
            <a:xfrm>
              <a:off x="3144" y="2295"/>
              <a:ext cx="125" cy="306"/>
            </a:xfrm>
            <a:custGeom>
              <a:avLst/>
              <a:gdLst>
                <a:gd name="T0" fmla="*/ 125 w 125"/>
                <a:gd name="T1" fmla="*/ 0 h 306"/>
                <a:gd name="T2" fmla="*/ 125 w 125"/>
                <a:gd name="T3" fmla="*/ 8 h 306"/>
                <a:gd name="T4" fmla="*/ 23 w 125"/>
                <a:gd name="T5" fmla="*/ 32 h 306"/>
                <a:gd name="T6" fmla="*/ 42 w 125"/>
                <a:gd name="T7" fmla="*/ 301 h 306"/>
                <a:gd name="T8" fmla="*/ 21 w 125"/>
                <a:gd name="T9" fmla="*/ 306 h 306"/>
                <a:gd name="T10" fmla="*/ 0 w 125"/>
                <a:gd name="T11" fmla="*/ 19 h 306"/>
                <a:gd name="T12" fmla="*/ 125 w 125"/>
                <a:gd name="T13" fmla="*/ 0 h 3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5"/>
                <a:gd name="T22" fmla="*/ 0 h 306"/>
                <a:gd name="T23" fmla="*/ 125 w 125"/>
                <a:gd name="T24" fmla="*/ 306 h 3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5" h="306">
                  <a:moveTo>
                    <a:pt x="125" y="0"/>
                  </a:moveTo>
                  <a:lnTo>
                    <a:pt x="125" y="8"/>
                  </a:lnTo>
                  <a:lnTo>
                    <a:pt x="23" y="32"/>
                  </a:lnTo>
                  <a:lnTo>
                    <a:pt x="42" y="301"/>
                  </a:lnTo>
                  <a:lnTo>
                    <a:pt x="21" y="306"/>
                  </a:lnTo>
                  <a:lnTo>
                    <a:pt x="0" y="1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51438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" name="Freeform 46"/>
            <p:cNvSpPr>
              <a:spLocks/>
            </p:cNvSpPr>
            <p:nvPr/>
          </p:nvSpPr>
          <p:spPr bwMode="auto">
            <a:xfrm>
              <a:off x="3204" y="2512"/>
              <a:ext cx="55" cy="24"/>
            </a:xfrm>
            <a:custGeom>
              <a:avLst/>
              <a:gdLst>
                <a:gd name="T0" fmla="*/ 52 w 55"/>
                <a:gd name="T1" fmla="*/ 0 h 24"/>
                <a:gd name="T2" fmla="*/ 0 w 55"/>
                <a:gd name="T3" fmla="*/ 11 h 24"/>
                <a:gd name="T4" fmla="*/ 2 w 55"/>
                <a:gd name="T5" fmla="*/ 24 h 24"/>
                <a:gd name="T6" fmla="*/ 55 w 55"/>
                <a:gd name="T7" fmla="*/ 11 h 24"/>
                <a:gd name="T8" fmla="*/ 52 w 5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24"/>
                <a:gd name="T17" fmla="*/ 55 w 5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24">
                  <a:moveTo>
                    <a:pt x="52" y="0"/>
                  </a:moveTo>
                  <a:lnTo>
                    <a:pt x="0" y="11"/>
                  </a:lnTo>
                  <a:lnTo>
                    <a:pt x="2" y="24"/>
                  </a:lnTo>
                  <a:lnTo>
                    <a:pt x="55" y="1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" name="Freeform 47"/>
            <p:cNvSpPr>
              <a:spLocks/>
            </p:cNvSpPr>
            <p:nvPr/>
          </p:nvSpPr>
          <p:spPr bwMode="auto">
            <a:xfrm>
              <a:off x="3206" y="2523"/>
              <a:ext cx="53" cy="23"/>
            </a:xfrm>
            <a:custGeom>
              <a:avLst/>
              <a:gdLst>
                <a:gd name="T0" fmla="*/ 50 w 53"/>
                <a:gd name="T1" fmla="*/ 0 h 23"/>
                <a:gd name="T2" fmla="*/ 0 w 53"/>
                <a:gd name="T3" fmla="*/ 13 h 23"/>
                <a:gd name="T4" fmla="*/ 3 w 53"/>
                <a:gd name="T5" fmla="*/ 23 h 23"/>
                <a:gd name="T6" fmla="*/ 53 w 53"/>
                <a:gd name="T7" fmla="*/ 10 h 23"/>
                <a:gd name="T8" fmla="*/ 50 w 5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23"/>
                <a:gd name="T17" fmla="*/ 53 w 5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23">
                  <a:moveTo>
                    <a:pt x="50" y="0"/>
                  </a:moveTo>
                  <a:lnTo>
                    <a:pt x="0" y="13"/>
                  </a:lnTo>
                  <a:lnTo>
                    <a:pt x="3" y="23"/>
                  </a:lnTo>
                  <a:lnTo>
                    <a:pt x="53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" name="Freeform 48"/>
            <p:cNvSpPr>
              <a:spLocks/>
            </p:cNvSpPr>
            <p:nvPr/>
          </p:nvSpPr>
          <p:spPr bwMode="auto">
            <a:xfrm>
              <a:off x="3206" y="2533"/>
              <a:ext cx="53" cy="24"/>
            </a:xfrm>
            <a:custGeom>
              <a:avLst/>
              <a:gdLst>
                <a:gd name="T0" fmla="*/ 50 w 53"/>
                <a:gd name="T1" fmla="*/ 0 h 24"/>
                <a:gd name="T2" fmla="*/ 0 w 53"/>
                <a:gd name="T3" fmla="*/ 13 h 24"/>
                <a:gd name="T4" fmla="*/ 3 w 53"/>
                <a:gd name="T5" fmla="*/ 24 h 24"/>
                <a:gd name="T6" fmla="*/ 53 w 53"/>
                <a:gd name="T7" fmla="*/ 10 h 24"/>
                <a:gd name="T8" fmla="*/ 50 w 53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24"/>
                <a:gd name="T17" fmla="*/ 53 w 5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24">
                  <a:moveTo>
                    <a:pt x="50" y="0"/>
                  </a:moveTo>
                  <a:lnTo>
                    <a:pt x="0" y="13"/>
                  </a:lnTo>
                  <a:lnTo>
                    <a:pt x="3" y="24"/>
                  </a:lnTo>
                  <a:lnTo>
                    <a:pt x="53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" name="Freeform 49"/>
            <p:cNvSpPr>
              <a:spLocks/>
            </p:cNvSpPr>
            <p:nvPr/>
          </p:nvSpPr>
          <p:spPr bwMode="auto">
            <a:xfrm>
              <a:off x="3206" y="2543"/>
              <a:ext cx="53" cy="27"/>
            </a:xfrm>
            <a:custGeom>
              <a:avLst/>
              <a:gdLst>
                <a:gd name="T0" fmla="*/ 50 w 53"/>
                <a:gd name="T1" fmla="*/ 0 h 27"/>
                <a:gd name="T2" fmla="*/ 0 w 53"/>
                <a:gd name="T3" fmla="*/ 14 h 27"/>
                <a:gd name="T4" fmla="*/ 3 w 53"/>
                <a:gd name="T5" fmla="*/ 27 h 27"/>
                <a:gd name="T6" fmla="*/ 53 w 53"/>
                <a:gd name="T7" fmla="*/ 14 h 27"/>
                <a:gd name="T8" fmla="*/ 50 w 53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27"/>
                <a:gd name="T17" fmla="*/ 53 w 5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27">
                  <a:moveTo>
                    <a:pt x="50" y="0"/>
                  </a:moveTo>
                  <a:lnTo>
                    <a:pt x="0" y="14"/>
                  </a:lnTo>
                  <a:lnTo>
                    <a:pt x="3" y="27"/>
                  </a:lnTo>
                  <a:lnTo>
                    <a:pt x="53" y="1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" name="Freeform 50"/>
            <p:cNvSpPr>
              <a:spLocks/>
            </p:cNvSpPr>
            <p:nvPr/>
          </p:nvSpPr>
          <p:spPr bwMode="auto">
            <a:xfrm>
              <a:off x="3206" y="2557"/>
              <a:ext cx="53" cy="23"/>
            </a:xfrm>
            <a:custGeom>
              <a:avLst/>
              <a:gdLst>
                <a:gd name="T0" fmla="*/ 50 w 53"/>
                <a:gd name="T1" fmla="*/ 0 h 23"/>
                <a:gd name="T2" fmla="*/ 0 w 53"/>
                <a:gd name="T3" fmla="*/ 13 h 23"/>
                <a:gd name="T4" fmla="*/ 3 w 53"/>
                <a:gd name="T5" fmla="*/ 23 h 23"/>
                <a:gd name="T6" fmla="*/ 53 w 53"/>
                <a:gd name="T7" fmla="*/ 10 h 23"/>
                <a:gd name="T8" fmla="*/ 50 w 5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23"/>
                <a:gd name="T17" fmla="*/ 53 w 5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23">
                  <a:moveTo>
                    <a:pt x="50" y="0"/>
                  </a:moveTo>
                  <a:lnTo>
                    <a:pt x="0" y="13"/>
                  </a:lnTo>
                  <a:lnTo>
                    <a:pt x="3" y="23"/>
                  </a:lnTo>
                  <a:lnTo>
                    <a:pt x="53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" name="Freeform 51"/>
            <p:cNvSpPr>
              <a:spLocks/>
            </p:cNvSpPr>
            <p:nvPr/>
          </p:nvSpPr>
          <p:spPr bwMode="auto">
            <a:xfrm>
              <a:off x="3052" y="2308"/>
              <a:ext cx="58" cy="220"/>
            </a:xfrm>
            <a:custGeom>
              <a:avLst/>
              <a:gdLst>
                <a:gd name="T0" fmla="*/ 45 w 58"/>
                <a:gd name="T1" fmla="*/ 16 h 220"/>
                <a:gd name="T2" fmla="*/ 0 w 58"/>
                <a:gd name="T3" fmla="*/ 0 h 220"/>
                <a:gd name="T4" fmla="*/ 58 w 58"/>
                <a:gd name="T5" fmla="*/ 220 h 220"/>
                <a:gd name="T6" fmla="*/ 16 w 58"/>
                <a:gd name="T7" fmla="*/ 16 h 220"/>
                <a:gd name="T8" fmla="*/ 45 w 58"/>
                <a:gd name="T9" fmla="*/ 16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20"/>
                <a:gd name="T17" fmla="*/ 58 w 58"/>
                <a:gd name="T18" fmla="*/ 220 h 2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20">
                  <a:moveTo>
                    <a:pt x="45" y="16"/>
                  </a:moveTo>
                  <a:lnTo>
                    <a:pt x="0" y="0"/>
                  </a:lnTo>
                  <a:lnTo>
                    <a:pt x="58" y="220"/>
                  </a:lnTo>
                  <a:lnTo>
                    <a:pt x="16" y="16"/>
                  </a:lnTo>
                  <a:lnTo>
                    <a:pt x="45" y="16"/>
                  </a:lnTo>
                  <a:close/>
                </a:path>
              </a:pathLst>
            </a:custGeom>
            <a:solidFill>
              <a:srgbClr val="FFFCBD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" name="Freeform 52"/>
            <p:cNvSpPr>
              <a:spLocks/>
            </p:cNvSpPr>
            <p:nvPr/>
          </p:nvSpPr>
          <p:spPr bwMode="auto">
            <a:xfrm>
              <a:off x="3186" y="2376"/>
              <a:ext cx="96" cy="34"/>
            </a:xfrm>
            <a:custGeom>
              <a:avLst/>
              <a:gdLst>
                <a:gd name="T0" fmla="*/ 94 w 96"/>
                <a:gd name="T1" fmla="*/ 0 h 34"/>
                <a:gd name="T2" fmla="*/ 0 w 96"/>
                <a:gd name="T3" fmla="*/ 21 h 34"/>
                <a:gd name="T4" fmla="*/ 2 w 96"/>
                <a:gd name="T5" fmla="*/ 34 h 34"/>
                <a:gd name="T6" fmla="*/ 96 w 96"/>
                <a:gd name="T7" fmla="*/ 13 h 34"/>
                <a:gd name="T8" fmla="*/ 94 w 9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34"/>
                <a:gd name="T17" fmla="*/ 96 w 9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34">
                  <a:moveTo>
                    <a:pt x="94" y="0"/>
                  </a:moveTo>
                  <a:lnTo>
                    <a:pt x="0" y="21"/>
                  </a:lnTo>
                  <a:lnTo>
                    <a:pt x="2" y="34"/>
                  </a:lnTo>
                  <a:lnTo>
                    <a:pt x="96" y="1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" name="Freeform 53"/>
            <p:cNvSpPr>
              <a:spLocks/>
            </p:cNvSpPr>
            <p:nvPr/>
          </p:nvSpPr>
          <p:spPr bwMode="auto">
            <a:xfrm>
              <a:off x="3183" y="2345"/>
              <a:ext cx="97" cy="31"/>
            </a:xfrm>
            <a:custGeom>
              <a:avLst/>
              <a:gdLst>
                <a:gd name="T0" fmla="*/ 97 w 97"/>
                <a:gd name="T1" fmla="*/ 0 h 31"/>
                <a:gd name="T2" fmla="*/ 0 w 97"/>
                <a:gd name="T3" fmla="*/ 18 h 31"/>
                <a:gd name="T4" fmla="*/ 3 w 97"/>
                <a:gd name="T5" fmla="*/ 31 h 31"/>
                <a:gd name="T6" fmla="*/ 97 w 97"/>
                <a:gd name="T7" fmla="*/ 10 h 31"/>
                <a:gd name="T8" fmla="*/ 97 w 9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31"/>
                <a:gd name="T17" fmla="*/ 97 w 9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31">
                  <a:moveTo>
                    <a:pt x="97" y="0"/>
                  </a:moveTo>
                  <a:lnTo>
                    <a:pt x="0" y="18"/>
                  </a:lnTo>
                  <a:lnTo>
                    <a:pt x="3" y="31"/>
                  </a:lnTo>
                  <a:lnTo>
                    <a:pt x="97" y="1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" name="Freeform 54"/>
            <p:cNvSpPr>
              <a:spLocks/>
            </p:cNvSpPr>
            <p:nvPr/>
          </p:nvSpPr>
          <p:spPr bwMode="auto">
            <a:xfrm>
              <a:off x="3157" y="2418"/>
              <a:ext cx="13" cy="13"/>
            </a:xfrm>
            <a:custGeom>
              <a:avLst/>
              <a:gdLst>
                <a:gd name="T0" fmla="*/ 8 w 13"/>
                <a:gd name="T1" fmla="*/ 13 h 13"/>
                <a:gd name="T2" fmla="*/ 10 w 13"/>
                <a:gd name="T3" fmla="*/ 13 h 13"/>
                <a:gd name="T4" fmla="*/ 13 w 13"/>
                <a:gd name="T5" fmla="*/ 13 h 13"/>
                <a:gd name="T6" fmla="*/ 13 w 13"/>
                <a:gd name="T7" fmla="*/ 11 h 13"/>
                <a:gd name="T8" fmla="*/ 13 w 13"/>
                <a:gd name="T9" fmla="*/ 8 h 13"/>
                <a:gd name="T10" fmla="*/ 13 w 13"/>
                <a:gd name="T11" fmla="*/ 5 h 13"/>
                <a:gd name="T12" fmla="*/ 10 w 13"/>
                <a:gd name="T13" fmla="*/ 3 h 13"/>
                <a:gd name="T14" fmla="*/ 8 w 13"/>
                <a:gd name="T15" fmla="*/ 0 h 13"/>
                <a:gd name="T16" fmla="*/ 5 w 13"/>
                <a:gd name="T17" fmla="*/ 0 h 13"/>
                <a:gd name="T18" fmla="*/ 2 w 13"/>
                <a:gd name="T19" fmla="*/ 0 h 13"/>
                <a:gd name="T20" fmla="*/ 2 w 13"/>
                <a:gd name="T21" fmla="*/ 3 h 13"/>
                <a:gd name="T22" fmla="*/ 0 w 13"/>
                <a:gd name="T23" fmla="*/ 5 h 13"/>
                <a:gd name="T24" fmla="*/ 0 w 13"/>
                <a:gd name="T25" fmla="*/ 8 h 13"/>
                <a:gd name="T26" fmla="*/ 0 w 13"/>
                <a:gd name="T27" fmla="*/ 11 h 13"/>
                <a:gd name="T28" fmla="*/ 2 w 13"/>
                <a:gd name="T29" fmla="*/ 13 h 13"/>
                <a:gd name="T30" fmla="*/ 5 w 13"/>
                <a:gd name="T31" fmla="*/ 13 h 13"/>
                <a:gd name="T32" fmla="*/ 8 w 13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3"/>
                <a:gd name="T53" fmla="*/ 13 w 1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3">
                  <a:moveTo>
                    <a:pt x="8" y="13"/>
                  </a:moveTo>
                  <a:lnTo>
                    <a:pt x="10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7D72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" name="Freeform 55"/>
            <p:cNvSpPr>
              <a:spLocks/>
            </p:cNvSpPr>
            <p:nvPr/>
          </p:nvSpPr>
          <p:spPr bwMode="auto">
            <a:xfrm>
              <a:off x="3157" y="2418"/>
              <a:ext cx="13" cy="13"/>
            </a:xfrm>
            <a:custGeom>
              <a:avLst/>
              <a:gdLst>
                <a:gd name="T0" fmla="*/ 8 w 13"/>
                <a:gd name="T1" fmla="*/ 13 h 13"/>
                <a:gd name="T2" fmla="*/ 10 w 13"/>
                <a:gd name="T3" fmla="*/ 13 h 13"/>
                <a:gd name="T4" fmla="*/ 13 w 13"/>
                <a:gd name="T5" fmla="*/ 13 h 13"/>
                <a:gd name="T6" fmla="*/ 13 w 13"/>
                <a:gd name="T7" fmla="*/ 11 h 13"/>
                <a:gd name="T8" fmla="*/ 13 w 13"/>
                <a:gd name="T9" fmla="*/ 8 h 13"/>
                <a:gd name="T10" fmla="*/ 13 w 13"/>
                <a:gd name="T11" fmla="*/ 5 h 13"/>
                <a:gd name="T12" fmla="*/ 10 w 13"/>
                <a:gd name="T13" fmla="*/ 3 h 13"/>
                <a:gd name="T14" fmla="*/ 8 w 13"/>
                <a:gd name="T15" fmla="*/ 0 h 13"/>
                <a:gd name="T16" fmla="*/ 5 w 13"/>
                <a:gd name="T17" fmla="*/ 0 h 13"/>
                <a:gd name="T18" fmla="*/ 2 w 13"/>
                <a:gd name="T19" fmla="*/ 0 h 13"/>
                <a:gd name="T20" fmla="*/ 2 w 13"/>
                <a:gd name="T21" fmla="*/ 3 h 13"/>
                <a:gd name="T22" fmla="*/ 0 w 13"/>
                <a:gd name="T23" fmla="*/ 5 h 13"/>
                <a:gd name="T24" fmla="*/ 0 w 13"/>
                <a:gd name="T25" fmla="*/ 8 h 13"/>
                <a:gd name="T26" fmla="*/ 0 w 13"/>
                <a:gd name="T27" fmla="*/ 11 h 13"/>
                <a:gd name="T28" fmla="*/ 2 w 13"/>
                <a:gd name="T29" fmla="*/ 13 h 13"/>
                <a:gd name="T30" fmla="*/ 5 w 13"/>
                <a:gd name="T31" fmla="*/ 13 h 13"/>
                <a:gd name="T32" fmla="*/ 8 w 13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3"/>
                <a:gd name="T53" fmla="*/ 13 w 1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3">
                  <a:moveTo>
                    <a:pt x="8" y="13"/>
                  </a:moveTo>
                  <a:lnTo>
                    <a:pt x="10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0" y="3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8" y="13"/>
                  </a:lnTo>
                  <a:close/>
                </a:path>
              </a:pathLst>
            </a:custGeom>
            <a:noFill/>
            <a:ln w="7938">
              <a:solidFill>
                <a:srgbClr val="1F1A1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" name="Freeform 56"/>
            <p:cNvSpPr>
              <a:spLocks/>
            </p:cNvSpPr>
            <p:nvPr/>
          </p:nvSpPr>
          <p:spPr bwMode="auto">
            <a:xfrm>
              <a:off x="3159" y="2444"/>
              <a:ext cx="14" cy="16"/>
            </a:xfrm>
            <a:custGeom>
              <a:avLst/>
              <a:gdLst>
                <a:gd name="T0" fmla="*/ 6 w 14"/>
                <a:gd name="T1" fmla="*/ 16 h 16"/>
                <a:gd name="T2" fmla="*/ 8 w 14"/>
                <a:gd name="T3" fmla="*/ 16 h 16"/>
                <a:gd name="T4" fmla="*/ 11 w 14"/>
                <a:gd name="T5" fmla="*/ 13 h 16"/>
                <a:gd name="T6" fmla="*/ 14 w 14"/>
                <a:gd name="T7" fmla="*/ 11 h 16"/>
                <a:gd name="T8" fmla="*/ 14 w 14"/>
                <a:gd name="T9" fmla="*/ 8 h 16"/>
                <a:gd name="T10" fmla="*/ 14 w 14"/>
                <a:gd name="T11" fmla="*/ 5 h 16"/>
                <a:gd name="T12" fmla="*/ 11 w 14"/>
                <a:gd name="T13" fmla="*/ 3 h 16"/>
                <a:gd name="T14" fmla="*/ 8 w 14"/>
                <a:gd name="T15" fmla="*/ 3 h 16"/>
                <a:gd name="T16" fmla="*/ 6 w 14"/>
                <a:gd name="T17" fmla="*/ 0 h 16"/>
                <a:gd name="T18" fmla="*/ 3 w 14"/>
                <a:gd name="T19" fmla="*/ 3 h 16"/>
                <a:gd name="T20" fmla="*/ 0 w 14"/>
                <a:gd name="T21" fmla="*/ 3 h 16"/>
                <a:gd name="T22" fmla="*/ 0 w 14"/>
                <a:gd name="T23" fmla="*/ 5 h 16"/>
                <a:gd name="T24" fmla="*/ 0 w 14"/>
                <a:gd name="T25" fmla="*/ 8 h 16"/>
                <a:gd name="T26" fmla="*/ 0 w 14"/>
                <a:gd name="T27" fmla="*/ 11 h 16"/>
                <a:gd name="T28" fmla="*/ 3 w 14"/>
                <a:gd name="T29" fmla="*/ 13 h 16"/>
                <a:gd name="T30" fmla="*/ 3 w 14"/>
                <a:gd name="T31" fmla="*/ 16 h 16"/>
                <a:gd name="T32" fmla="*/ 6 w 14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6"/>
                <a:gd name="T53" fmla="*/ 14 w 1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6">
                  <a:moveTo>
                    <a:pt x="6" y="16"/>
                  </a:moveTo>
                  <a:lnTo>
                    <a:pt x="8" y="16"/>
                  </a:lnTo>
                  <a:lnTo>
                    <a:pt x="11" y="13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1" y="3"/>
                  </a:lnTo>
                  <a:lnTo>
                    <a:pt x="8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7D72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" name="Freeform 57"/>
            <p:cNvSpPr>
              <a:spLocks/>
            </p:cNvSpPr>
            <p:nvPr/>
          </p:nvSpPr>
          <p:spPr bwMode="auto">
            <a:xfrm>
              <a:off x="3159" y="2444"/>
              <a:ext cx="14" cy="16"/>
            </a:xfrm>
            <a:custGeom>
              <a:avLst/>
              <a:gdLst>
                <a:gd name="T0" fmla="*/ 6 w 14"/>
                <a:gd name="T1" fmla="*/ 16 h 16"/>
                <a:gd name="T2" fmla="*/ 8 w 14"/>
                <a:gd name="T3" fmla="*/ 16 h 16"/>
                <a:gd name="T4" fmla="*/ 11 w 14"/>
                <a:gd name="T5" fmla="*/ 13 h 16"/>
                <a:gd name="T6" fmla="*/ 14 w 14"/>
                <a:gd name="T7" fmla="*/ 11 h 16"/>
                <a:gd name="T8" fmla="*/ 14 w 14"/>
                <a:gd name="T9" fmla="*/ 8 h 16"/>
                <a:gd name="T10" fmla="*/ 14 w 14"/>
                <a:gd name="T11" fmla="*/ 5 h 16"/>
                <a:gd name="T12" fmla="*/ 11 w 14"/>
                <a:gd name="T13" fmla="*/ 3 h 16"/>
                <a:gd name="T14" fmla="*/ 8 w 14"/>
                <a:gd name="T15" fmla="*/ 3 h 16"/>
                <a:gd name="T16" fmla="*/ 6 w 14"/>
                <a:gd name="T17" fmla="*/ 0 h 16"/>
                <a:gd name="T18" fmla="*/ 3 w 14"/>
                <a:gd name="T19" fmla="*/ 3 h 16"/>
                <a:gd name="T20" fmla="*/ 0 w 14"/>
                <a:gd name="T21" fmla="*/ 3 h 16"/>
                <a:gd name="T22" fmla="*/ 0 w 14"/>
                <a:gd name="T23" fmla="*/ 5 h 16"/>
                <a:gd name="T24" fmla="*/ 0 w 14"/>
                <a:gd name="T25" fmla="*/ 8 h 16"/>
                <a:gd name="T26" fmla="*/ 0 w 14"/>
                <a:gd name="T27" fmla="*/ 11 h 16"/>
                <a:gd name="T28" fmla="*/ 3 w 14"/>
                <a:gd name="T29" fmla="*/ 13 h 16"/>
                <a:gd name="T30" fmla="*/ 3 w 14"/>
                <a:gd name="T31" fmla="*/ 16 h 16"/>
                <a:gd name="T32" fmla="*/ 6 w 14"/>
                <a:gd name="T33" fmla="*/ 1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6"/>
                <a:gd name="T53" fmla="*/ 14 w 1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6">
                  <a:moveTo>
                    <a:pt x="6" y="16"/>
                  </a:moveTo>
                  <a:lnTo>
                    <a:pt x="8" y="16"/>
                  </a:lnTo>
                  <a:lnTo>
                    <a:pt x="11" y="13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1" y="3"/>
                  </a:lnTo>
                  <a:lnTo>
                    <a:pt x="8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6" y="16"/>
                  </a:lnTo>
                  <a:close/>
                </a:path>
              </a:pathLst>
            </a:custGeom>
            <a:noFill/>
            <a:ln w="7938">
              <a:solidFill>
                <a:srgbClr val="1F1A1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8" name="Freeform 58"/>
            <p:cNvSpPr>
              <a:spLocks/>
            </p:cNvSpPr>
            <p:nvPr/>
          </p:nvSpPr>
          <p:spPr bwMode="auto">
            <a:xfrm>
              <a:off x="3149" y="2329"/>
              <a:ext cx="13" cy="8"/>
            </a:xfrm>
            <a:custGeom>
              <a:avLst/>
              <a:gdLst>
                <a:gd name="T0" fmla="*/ 13 w 13"/>
                <a:gd name="T1" fmla="*/ 0 h 8"/>
                <a:gd name="T2" fmla="*/ 13 w 13"/>
                <a:gd name="T3" fmla="*/ 6 h 8"/>
                <a:gd name="T4" fmla="*/ 0 w 13"/>
                <a:gd name="T5" fmla="*/ 8 h 8"/>
                <a:gd name="T6" fmla="*/ 0 w 13"/>
                <a:gd name="T7" fmla="*/ 3 h 8"/>
                <a:gd name="T8" fmla="*/ 13 w 13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8"/>
                <a:gd name="T17" fmla="*/ 13 w 1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8">
                  <a:moveTo>
                    <a:pt x="13" y="0"/>
                  </a:moveTo>
                  <a:lnTo>
                    <a:pt x="13" y="6"/>
                  </a:lnTo>
                  <a:lnTo>
                    <a:pt x="0" y="8"/>
                  </a:lnTo>
                  <a:lnTo>
                    <a:pt x="0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A8D58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9" name="Freeform 59"/>
            <p:cNvSpPr>
              <a:spLocks/>
            </p:cNvSpPr>
            <p:nvPr/>
          </p:nvSpPr>
          <p:spPr bwMode="auto">
            <a:xfrm>
              <a:off x="3188" y="2324"/>
              <a:ext cx="86" cy="26"/>
            </a:xfrm>
            <a:custGeom>
              <a:avLst/>
              <a:gdLst>
                <a:gd name="T0" fmla="*/ 0 w 86"/>
                <a:gd name="T1" fmla="*/ 18 h 26"/>
                <a:gd name="T2" fmla="*/ 86 w 86"/>
                <a:gd name="T3" fmla="*/ 0 h 26"/>
                <a:gd name="T4" fmla="*/ 86 w 86"/>
                <a:gd name="T5" fmla="*/ 11 h 26"/>
                <a:gd name="T6" fmla="*/ 0 w 86"/>
                <a:gd name="T7" fmla="*/ 26 h 26"/>
                <a:gd name="T8" fmla="*/ 0 w 86"/>
                <a:gd name="T9" fmla="*/ 18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6"/>
                <a:gd name="T17" fmla="*/ 86 w 8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6">
                  <a:moveTo>
                    <a:pt x="0" y="18"/>
                  </a:moveTo>
                  <a:lnTo>
                    <a:pt x="86" y="0"/>
                  </a:lnTo>
                  <a:lnTo>
                    <a:pt x="86" y="11"/>
                  </a:lnTo>
                  <a:lnTo>
                    <a:pt x="0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7D72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0" name="Freeform 60"/>
            <p:cNvSpPr>
              <a:spLocks/>
            </p:cNvSpPr>
            <p:nvPr/>
          </p:nvSpPr>
          <p:spPr bwMode="auto">
            <a:xfrm>
              <a:off x="3206" y="2329"/>
              <a:ext cx="53" cy="19"/>
            </a:xfrm>
            <a:custGeom>
              <a:avLst/>
              <a:gdLst>
                <a:gd name="T0" fmla="*/ 3 w 53"/>
                <a:gd name="T1" fmla="*/ 11 h 19"/>
                <a:gd name="T2" fmla="*/ 0 w 53"/>
                <a:gd name="T3" fmla="*/ 19 h 19"/>
                <a:gd name="T4" fmla="*/ 53 w 53"/>
                <a:gd name="T5" fmla="*/ 8 h 19"/>
                <a:gd name="T6" fmla="*/ 53 w 53"/>
                <a:gd name="T7" fmla="*/ 0 h 19"/>
                <a:gd name="T8" fmla="*/ 3 w 53"/>
                <a:gd name="T9" fmla="*/ 1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9"/>
                <a:gd name="T17" fmla="*/ 53 w 53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9">
                  <a:moveTo>
                    <a:pt x="3" y="11"/>
                  </a:moveTo>
                  <a:lnTo>
                    <a:pt x="0" y="19"/>
                  </a:lnTo>
                  <a:lnTo>
                    <a:pt x="53" y="8"/>
                  </a:lnTo>
                  <a:lnTo>
                    <a:pt x="5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1" name="Freeform 61"/>
            <p:cNvSpPr>
              <a:spLocks/>
            </p:cNvSpPr>
            <p:nvPr/>
          </p:nvSpPr>
          <p:spPr bwMode="auto">
            <a:xfrm>
              <a:off x="3058" y="2272"/>
              <a:ext cx="156" cy="26"/>
            </a:xfrm>
            <a:custGeom>
              <a:avLst/>
              <a:gdLst>
                <a:gd name="T0" fmla="*/ 0 w 156"/>
                <a:gd name="T1" fmla="*/ 5 h 26"/>
                <a:gd name="T2" fmla="*/ 86 w 156"/>
                <a:gd name="T3" fmla="*/ 26 h 26"/>
                <a:gd name="T4" fmla="*/ 156 w 156"/>
                <a:gd name="T5" fmla="*/ 16 h 26"/>
                <a:gd name="T6" fmla="*/ 83 w 156"/>
                <a:gd name="T7" fmla="*/ 18 h 26"/>
                <a:gd name="T8" fmla="*/ 112 w 156"/>
                <a:gd name="T9" fmla="*/ 8 h 26"/>
                <a:gd name="T10" fmla="*/ 55 w 156"/>
                <a:gd name="T11" fmla="*/ 10 h 26"/>
                <a:gd name="T12" fmla="*/ 83 w 156"/>
                <a:gd name="T13" fmla="*/ 0 h 26"/>
                <a:gd name="T14" fmla="*/ 0 w 156"/>
                <a:gd name="T15" fmla="*/ 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6"/>
                <a:gd name="T25" fmla="*/ 0 h 26"/>
                <a:gd name="T26" fmla="*/ 156 w 156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6" h="26">
                  <a:moveTo>
                    <a:pt x="0" y="5"/>
                  </a:moveTo>
                  <a:lnTo>
                    <a:pt x="86" y="26"/>
                  </a:lnTo>
                  <a:lnTo>
                    <a:pt x="156" y="16"/>
                  </a:lnTo>
                  <a:lnTo>
                    <a:pt x="83" y="18"/>
                  </a:lnTo>
                  <a:lnTo>
                    <a:pt x="112" y="8"/>
                  </a:lnTo>
                  <a:lnTo>
                    <a:pt x="55" y="10"/>
                  </a:lnTo>
                  <a:lnTo>
                    <a:pt x="8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AC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2" name="Freeform 62"/>
            <p:cNvSpPr>
              <a:spLocks/>
            </p:cNvSpPr>
            <p:nvPr/>
          </p:nvSpPr>
          <p:spPr bwMode="auto">
            <a:xfrm>
              <a:off x="2925" y="2494"/>
              <a:ext cx="104" cy="86"/>
            </a:xfrm>
            <a:custGeom>
              <a:avLst/>
              <a:gdLst>
                <a:gd name="T0" fmla="*/ 0 w 104"/>
                <a:gd name="T1" fmla="*/ 70 h 86"/>
                <a:gd name="T2" fmla="*/ 18 w 104"/>
                <a:gd name="T3" fmla="*/ 86 h 86"/>
                <a:gd name="T4" fmla="*/ 104 w 104"/>
                <a:gd name="T5" fmla="*/ 0 h 86"/>
                <a:gd name="T6" fmla="*/ 0 w 104"/>
                <a:gd name="T7" fmla="*/ 7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86"/>
                <a:gd name="T14" fmla="*/ 104 w 104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86">
                  <a:moveTo>
                    <a:pt x="0" y="70"/>
                  </a:moveTo>
                  <a:lnTo>
                    <a:pt x="18" y="86"/>
                  </a:lnTo>
                  <a:lnTo>
                    <a:pt x="104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35E4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" name="Freeform 63"/>
            <p:cNvSpPr>
              <a:spLocks/>
            </p:cNvSpPr>
            <p:nvPr/>
          </p:nvSpPr>
          <p:spPr bwMode="auto">
            <a:xfrm>
              <a:off x="2896" y="2426"/>
              <a:ext cx="138" cy="29"/>
            </a:xfrm>
            <a:custGeom>
              <a:avLst/>
              <a:gdLst>
                <a:gd name="T0" fmla="*/ 10 w 138"/>
                <a:gd name="T1" fmla="*/ 0 h 29"/>
                <a:gd name="T2" fmla="*/ 0 w 138"/>
                <a:gd name="T3" fmla="*/ 23 h 29"/>
                <a:gd name="T4" fmla="*/ 138 w 138"/>
                <a:gd name="T5" fmla="*/ 29 h 29"/>
                <a:gd name="T6" fmla="*/ 10 w 138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29"/>
                <a:gd name="T14" fmla="*/ 138 w 138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29">
                  <a:moveTo>
                    <a:pt x="10" y="0"/>
                  </a:moveTo>
                  <a:lnTo>
                    <a:pt x="0" y="23"/>
                  </a:lnTo>
                  <a:lnTo>
                    <a:pt x="138" y="2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5E4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" name="Freeform 64"/>
            <p:cNvSpPr>
              <a:spLocks/>
            </p:cNvSpPr>
            <p:nvPr/>
          </p:nvSpPr>
          <p:spPr bwMode="auto">
            <a:xfrm>
              <a:off x="2906" y="2319"/>
              <a:ext cx="113" cy="83"/>
            </a:xfrm>
            <a:custGeom>
              <a:avLst/>
              <a:gdLst>
                <a:gd name="T0" fmla="*/ 21 w 113"/>
                <a:gd name="T1" fmla="*/ 0 h 83"/>
                <a:gd name="T2" fmla="*/ 0 w 113"/>
                <a:gd name="T3" fmla="*/ 21 h 83"/>
                <a:gd name="T4" fmla="*/ 113 w 113"/>
                <a:gd name="T5" fmla="*/ 83 h 83"/>
                <a:gd name="T6" fmla="*/ 21 w 113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83"/>
                <a:gd name="T14" fmla="*/ 113 w 113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83">
                  <a:moveTo>
                    <a:pt x="21" y="0"/>
                  </a:moveTo>
                  <a:lnTo>
                    <a:pt x="0" y="21"/>
                  </a:lnTo>
                  <a:lnTo>
                    <a:pt x="113" y="8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35E4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8152" name="Picture 65" descr="MCj03906800000[1]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3775" y="2992438"/>
            <a:ext cx="75247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3" name="Picture 66" descr="MCj02868770000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40013" y="5414963"/>
            <a:ext cx="8286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4" name="Picture 67" descr="MCj03512400000[1]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7508875" y="565150"/>
            <a:ext cx="1084263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5" name="Freeform 68"/>
          <p:cNvSpPr>
            <a:spLocks/>
          </p:cNvSpPr>
          <p:nvPr/>
        </p:nvSpPr>
        <p:spPr bwMode="auto">
          <a:xfrm>
            <a:off x="2909888" y="1536700"/>
            <a:ext cx="4714875" cy="3838575"/>
          </a:xfrm>
          <a:custGeom>
            <a:avLst/>
            <a:gdLst>
              <a:gd name="T0" fmla="*/ 0 w 2970"/>
              <a:gd name="T1" fmla="*/ 2147483647 h 2020"/>
              <a:gd name="T2" fmla="*/ 2147483647 w 2970"/>
              <a:gd name="T3" fmla="*/ 2147483647 h 2020"/>
              <a:gd name="T4" fmla="*/ 2147483647 w 2970"/>
              <a:gd name="T5" fmla="*/ 2147483647 h 2020"/>
              <a:gd name="T6" fmla="*/ 2147483647 w 2970"/>
              <a:gd name="T7" fmla="*/ 0 h 2020"/>
              <a:gd name="T8" fmla="*/ 0 60000 65536"/>
              <a:gd name="T9" fmla="*/ 0 60000 65536"/>
              <a:gd name="T10" fmla="*/ 0 60000 65536"/>
              <a:gd name="T11" fmla="*/ 0 60000 65536"/>
              <a:gd name="T12" fmla="*/ 0 w 2970"/>
              <a:gd name="T13" fmla="*/ 0 h 2020"/>
              <a:gd name="T14" fmla="*/ 2970 w 2970"/>
              <a:gd name="T15" fmla="*/ 2020 h 20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0" h="2020">
                <a:moveTo>
                  <a:pt x="0" y="2020"/>
                </a:moveTo>
                <a:cubicBezTo>
                  <a:pt x="13" y="1731"/>
                  <a:pt x="27" y="1442"/>
                  <a:pt x="325" y="1306"/>
                </a:cubicBezTo>
                <a:cubicBezTo>
                  <a:pt x="623" y="1170"/>
                  <a:pt x="1344" y="1419"/>
                  <a:pt x="1785" y="1201"/>
                </a:cubicBezTo>
                <a:cubicBezTo>
                  <a:pt x="2226" y="983"/>
                  <a:pt x="2598" y="491"/>
                  <a:pt x="2970" y="0"/>
                </a:cubicBezTo>
              </a:path>
            </a:pathLst>
          </a:cu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57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59">
            <a:extLst>
              <a:ext uri="{FF2B5EF4-FFF2-40B4-BE49-F238E27FC236}">
                <a16:creationId xmlns:a16="http://schemas.microsoft.com/office/drawing/2014/main" id="{8EFDB746-1E42-8B42-A256-A0D5432612DC}"/>
              </a:ext>
            </a:extLst>
          </p:cNvPr>
          <p:cNvSpPr/>
          <p:nvPr/>
        </p:nvSpPr>
        <p:spPr bwMode="auto">
          <a:xfrm>
            <a:off x="4758848" y="1175222"/>
            <a:ext cx="3680301" cy="14923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05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7504" y="866775"/>
            <a:ext cx="4651343" cy="564832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Broadcasting channels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Cable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old-fashioned Ethernet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Radio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Aloha (first wireless data transmission)</a:t>
            </a:r>
          </a:p>
          <a:p>
            <a:pPr lvl="1">
              <a:lnSpc>
                <a:spcPct val="90000"/>
              </a:lnSpc>
            </a:pPr>
            <a:r>
              <a:rPr lang="en-US" sz="2000" dirty="0" err="1"/>
              <a:t>WiFi</a:t>
            </a:r>
            <a:r>
              <a:rPr lang="en-US" sz="2000" dirty="0"/>
              <a:t> (IEEE 802.11)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mobile: 3G, 4G, 5G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satellites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Properties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when one node sends, potentially many nodes can hear it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when two nodes send, both messages are potentially ruined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error detection is important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coordination is desirable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Structures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E6FCE5-FF26-D147-917F-F4978CFD7965}"/>
              </a:ext>
            </a:extLst>
          </p:cNvPr>
          <p:cNvCxnSpPr/>
          <p:nvPr/>
        </p:nvCxnSpPr>
        <p:spPr bwMode="auto">
          <a:xfrm>
            <a:off x="4963691" y="2346785"/>
            <a:ext cx="32540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20361C-8F1F-EB47-8041-68EFE4351369}"/>
              </a:ext>
            </a:extLst>
          </p:cNvPr>
          <p:cNvGrpSpPr/>
          <p:nvPr/>
        </p:nvGrpSpPr>
        <p:grpSpPr>
          <a:xfrm>
            <a:off x="5821864" y="1501479"/>
            <a:ext cx="121993" cy="837960"/>
            <a:chOff x="7491867" y="1501479"/>
            <a:chExt cx="121993" cy="837960"/>
          </a:xfrm>
        </p:grpSpPr>
        <p:sp>
          <p:nvSpPr>
            <p:cNvPr id="205" name="Connector 204">
              <a:extLst>
                <a:ext uri="{FF2B5EF4-FFF2-40B4-BE49-F238E27FC236}">
                  <a16:creationId xmlns:a16="http://schemas.microsoft.com/office/drawing/2014/main" id="{78C51D38-9E50-C64C-9926-74F540CB593F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CA38FFD-E6D1-5E46-8AE3-C73FB948EB88}"/>
                </a:ext>
              </a:extLst>
            </p:cNvPr>
            <p:cNvCxnSpPr>
              <a:cxnSpLocks/>
              <a:stCxn id="205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6886D3-E5F8-2541-8D52-1F7D62EE9FB6}"/>
              </a:ext>
            </a:extLst>
          </p:cNvPr>
          <p:cNvGrpSpPr/>
          <p:nvPr/>
        </p:nvGrpSpPr>
        <p:grpSpPr>
          <a:xfrm>
            <a:off x="5116090" y="1501479"/>
            <a:ext cx="121993" cy="837960"/>
            <a:chOff x="6939872" y="1501479"/>
            <a:chExt cx="121993" cy="837960"/>
          </a:xfrm>
        </p:grpSpPr>
        <p:sp>
          <p:nvSpPr>
            <p:cNvPr id="231" name="Connector 230">
              <a:extLst>
                <a:ext uri="{FF2B5EF4-FFF2-40B4-BE49-F238E27FC236}">
                  <a16:creationId xmlns:a16="http://schemas.microsoft.com/office/drawing/2014/main" id="{4C62E65B-7E8F-9948-9829-80C7B0945450}"/>
                </a:ext>
              </a:extLst>
            </p:cNvPr>
            <p:cNvSpPr/>
            <p:nvPr/>
          </p:nvSpPr>
          <p:spPr bwMode="auto">
            <a:xfrm>
              <a:off x="6939872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CC5E375-9851-CA4A-851D-66531CF4261B}"/>
                </a:ext>
              </a:extLst>
            </p:cNvPr>
            <p:cNvCxnSpPr>
              <a:cxnSpLocks/>
              <a:stCxn id="231" idx="4"/>
            </p:cNvCxnSpPr>
            <p:nvPr/>
          </p:nvCxnSpPr>
          <p:spPr bwMode="auto">
            <a:xfrm>
              <a:off x="7000869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2D473B5-DF5C-7D45-B585-7DD9747B0F02}"/>
              </a:ext>
            </a:extLst>
          </p:cNvPr>
          <p:cNvGrpSpPr/>
          <p:nvPr/>
        </p:nvGrpSpPr>
        <p:grpSpPr>
          <a:xfrm>
            <a:off x="6527638" y="1501479"/>
            <a:ext cx="121993" cy="837960"/>
            <a:chOff x="7491867" y="1501479"/>
            <a:chExt cx="121993" cy="837960"/>
          </a:xfrm>
        </p:grpSpPr>
        <p:sp>
          <p:nvSpPr>
            <p:cNvPr id="236" name="Connector 235">
              <a:extLst>
                <a:ext uri="{FF2B5EF4-FFF2-40B4-BE49-F238E27FC236}">
                  <a16:creationId xmlns:a16="http://schemas.microsoft.com/office/drawing/2014/main" id="{59D1C1B6-4EBE-434A-B1FE-31F44C6D6A4F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3F9F7B5-5B52-8640-ABE1-CFEF596A6ACF}"/>
                </a:ext>
              </a:extLst>
            </p:cNvPr>
            <p:cNvCxnSpPr>
              <a:cxnSpLocks/>
              <a:stCxn id="236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EB2944E-3A11-4F4A-AAE9-0CAA0D43D2DD}"/>
              </a:ext>
            </a:extLst>
          </p:cNvPr>
          <p:cNvGrpSpPr/>
          <p:nvPr/>
        </p:nvGrpSpPr>
        <p:grpSpPr>
          <a:xfrm>
            <a:off x="7233412" y="1501479"/>
            <a:ext cx="121993" cy="837960"/>
            <a:chOff x="7491867" y="1501479"/>
            <a:chExt cx="121993" cy="837960"/>
          </a:xfrm>
        </p:grpSpPr>
        <p:sp>
          <p:nvSpPr>
            <p:cNvPr id="239" name="Connector 238">
              <a:extLst>
                <a:ext uri="{FF2B5EF4-FFF2-40B4-BE49-F238E27FC236}">
                  <a16:creationId xmlns:a16="http://schemas.microsoft.com/office/drawing/2014/main" id="{30B017F8-21CF-7A4D-A721-D8A4B5B3CB1E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6753850-7950-F74E-BAE1-F28D8C5D43D8}"/>
                </a:ext>
              </a:extLst>
            </p:cNvPr>
            <p:cNvCxnSpPr>
              <a:cxnSpLocks/>
              <a:stCxn id="239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FE2E922-7927-6843-B4B9-6B31A7CA896E}"/>
              </a:ext>
            </a:extLst>
          </p:cNvPr>
          <p:cNvGrpSpPr/>
          <p:nvPr/>
        </p:nvGrpSpPr>
        <p:grpSpPr>
          <a:xfrm>
            <a:off x="7939186" y="1501479"/>
            <a:ext cx="121993" cy="837960"/>
            <a:chOff x="7491867" y="1501479"/>
            <a:chExt cx="121993" cy="837960"/>
          </a:xfrm>
        </p:grpSpPr>
        <p:sp>
          <p:nvSpPr>
            <p:cNvPr id="242" name="Connector 241">
              <a:extLst>
                <a:ext uri="{FF2B5EF4-FFF2-40B4-BE49-F238E27FC236}">
                  <a16:creationId xmlns:a16="http://schemas.microsoft.com/office/drawing/2014/main" id="{DE67F008-82A0-5F4F-AD1F-70945D1D3C8A}"/>
                </a:ext>
              </a:extLst>
            </p:cNvPr>
            <p:cNvSpPr/>
            <p:nvPr/>
          </p:nvSpPr>
          <p:spPr bwMode="auto">
            <a:xfrm>
              <a:off x="7491867" y="1501479"/>
              <a:ext cx="121993" cy="121494"/>
            </a:xfrm>
            <a:prstGeom prst="flowChartConnec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E02BC911-1420-F34B-BB0F-67DB60ECDB1A}"/>
                </a:ext>
              </a:extLst>
            </p:cNvPr>
            <p:cNvCxnSpPr>
              <a:cxnSpLocks/>
              <a:stCxn id="242" idx="4"/>
            </p:cNvCxnSpPr>
            <p:nvPr/>
          </p:nvCxnSpPr>
          <p:spPr bwMode="auto">
            <a:xfrm>
              <a:off x="7552864" y="1622973"/>
              <a:ext cx="0" cy="716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750753A-EF77-AF4C-A7D9-9C8677BB9057}"/>
              </a:ext>
            </a:extLst>
          </p:cNvPr>
          <p:cNvCxnSpPr>
            <a:cxnSpLocks/>
          </p:cNvCxnSpPr>
          <p:nvPr/>
        </p:nvCxnSpPr>
        <p:spPr bwMode="auto">
          <a:xfrm>
            <a:off x="7294408" y="1622973"/>
            <a:ext cx="0" cy="716466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58BF3B-C599-F341-AB92-E028EA000D36}"/>
              </a:ext>
            </a:extLst>
          </p:cNvPr>
          <p:cNvCxnSpPr/>
          <p:nvPr/>
        </p:nvCxnSpPr>
        <p:spPr bwMode="auto">
          <a:xfrm>
            <a:off x="7294408" y="2346785"/>
            <a:ext cx="923317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C9F381-F31D-A044-8229-0EA29271BABB}"/>
              </a:ext>
            </a:extLst>
          </p:cNvPr>
          <p:cNvCxnSpPr/>
          <p:nvPr/>
        </p:nvCxnSpPr>
        <p:spPr bwMode="auto">
          <a:xfrm flipH="1">
            <a:off x="6426199" y="2346785"/>
            <a:ext cx="868208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999EE9-5AEF-BF4A-AD72-AC004A4ADF3F}"/>
              </a:ext>
            </a:extLst>
          </p:cNvPr>
          <p:cNvCxnSpPr>
            <a:cxnSpLocks/>
          </p:cNvCxnSpPr>
          <p:nvPr/>
        </p:nvCxnSpPr>
        <p:spPr bwMode="auto">
          <a:xfrm>
            <a:off x="5177084" y="1630319"/>
            <a:ext cx="0" cy="716466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949AA1-E4F6-2046-8041-121EB5303148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1228" y="2343112"/>
            <a:ext cx="644780" cy="734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C89B209-A6D4-524F-93F2-DA002A073EC4}"/>
              </a:ext>
            </a:extLst>
          </p:cNvPr>
          <p:cNvCxnSpPr>
            <a:cxnSpLocks/>
          </p:cNvCxnSpPr>
          <p:nvPr/>
        </p:nvCxnSpPr>
        <p:spPr bwMode="auto">
          <a:xfrm flipH="1">
            <a:off x="5821864" y="2346785"/>
            <a:ext cx="6043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6F9B780-9BB0-6F4D-A670-8C646A898D8F}"/>
              </a:ext>
            </a:extLst>
          </p:cNvPr>
          <p:cNvCxnSpPr/>
          <p:nvPr/>
        </p:nvCxnSpPr>
        <p:spPr bwMode="auto">
          <a:xfrm flipH="1">
            <a:off x="4963691" y="2346785"/>
            <a:ext cx="21754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Explosion 2 3">
            <a:extLst>
              <a:ext uri="{FF2B5EF4-FFF2-40B4-BE49-F238E27FC236}">
                <a16:creationId xmlns:a16="http://schemas.microsoft.com/office/drawing/2014/main" id="{61FCFA56-C6A6-BD42-B092-165E248084C6}"/>
              </a:ext>
            </a:extLst>
          </p:cNvPr>
          <p:cNvSpPr/>
          <p:nvPr/>
        </p:nvSpPr>
        <p:spPr bwMode="auto">
          <a:xfrm>
            <a:off x="5676784" y="2191209"/>
            <a:ext cx="298450" cy="31115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FFCEE7-641A-3340-9957-8B8E650D0296}"/>
              </a:ext>
            </a:extLst>
          </p:cNvPr>
          <p:cNvCxnSpPr>
            <a:cxnSpLocks/>
          </p:cNvCxnSpPr>
          <p:nvPr/>
        </p:nvCxnSpPr>
        <p:spPr bwMode="auto">
          <a:xfrm>
            <a:off x="5882861" y="2358660"/>
            <a:ext cx="70577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2F2F4A-3FCE-F64A-8937-E07E2B62784F}"/>
              </a:ext>
            </a:extLst>
          </p:cNvPr>
          <p:cNvCxnSpPr>
            <a:cxnSpLocks/>
          </p:cNvCxnSpPr>
          <p:nvPr/>
        </p:nvCxnSpPr>
        <p:spPr bwMode="auto">
          <a:xfrm flipH="1">
            <a:off x="5177087" y="2358660"/>
            <a:ext cx="70577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C3DFC7-D9E3-0F49-A5C7-4B7042A78BCE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2861" y="1624951"/>
            <a:ext cx="0" cy="7337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5DF60A-AF28-C646-A8B9-C9CD1F6CA821}"/>
              </a:ext>
            </a:extLst>
          </p:cNvPr>
          <p:cNvCxnSpPr>
            <a:cxnSpLocks/>
          </p:cNvCxnSpPr>
          <p:nvPr/>
        </p:nvCxnSpPr>
        <p:spPr bwMode="auto">
          <a:xfrm flipH="1">
            <a:off x="4889087" y="2358660"/>
            <a:ext cx="288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1F77A0-D639-C745-8AA0-ECEFCFF05DBF}"/>
              </a:ext>
            </a:extLst>
          </p:cNvPr>
          <p:cNvCxnSpPr>
            <a:cxnSpLocks/>
          </p:cNvCxnSpPr>
          <p:nvPr/>
        </p:nvCxnSpPr>
        <p:spPr bwMode="auto">
          <a:xfrm flipV="1">
            <a:off x="5177087" y="1624951"/>
            <a:ext cx="0" cy="7337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2A728C-984D-DC43-9B35-B8BECC2F655A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8635" y="1624951"/>
            <a:ext cx="0" cy="7337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30F8AA-DB11-834C-A81A-C2597BFC56F3}"/>
              </a:ext>
            </a:extLst>
          </p:cNvPr>
          <p:cNvCxnSpPr>
            <a:cxnSpLocks/>
          </p:cNvCxnSpPr>
          <p:nvPr/>
        </p:nvCxnSpPr>
        <p:spPr bwMode="auto">
          <a:xfrm>
            <a:off x="6588635" y="2348763"/>
            <a:ext cx="70577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88C5BD-EE29-AD40-9954-BB261087D695}"/>
              </a:ext>
            </a:extLst>
          </p:cNvPr>
          <p:cNvCxnSpPr>
            <a:cxnSpLocks/>
          </p:cNvCxnSpPr>
          <p:nvPr/>
        </p:nvCxnSpPr>
        <p:spPr bwMode="auto">
          <a:xfrm flipV="1">
            <a:off x="7294409" y="1624951"/>
            <a:ext cx="0" cy="7337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0D50CF-F098-2A43-8247-AFC56AE492AA}"/>
              </a:ext>
            </a:extLst>
          </p:cNvPr>
          <p:cNvCxnSpPr>
            <a:cxnSpLocks/>
          </p:cNvCxnSpPr>
          <p:nvPr/>
        </p:nvCxnSpPr>
        <p:spPr bwMode="auto">
          <a:xfrm>
            <a:off x="7294409" y="2341417"/>
            <a:ext cx="70577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326A918-73A6-BC4A-BE2F-E3C5143B429F}"/>
              </a:ext>
            </a:extLst>
          </p:cNvPr>
          <p:cNvCxnSpPr>
            <a:cxnSpLocks/>
          </p:cNvCxnSpPr>
          <p:nvPr/>
        </p:nvCxnSpPr>
        <p:spPr bwMode="auto">
          <a:xfrm flipV="1">
            <a:off x="8000183" y="1624951"/>
            <a:ext cx="0" cy="7337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ED081E-BE1D-814E-8B3E-DD4B4CFD81ED}"/>
              </a:ext>
            </a:extLst>
          </p:cNvPr>
          <p:cNvCxnSpPr>
            <a:cxnSpLocks/>
          </p:cNvCxnSpPr>
          <p:nvPr/>
        </p:nvCxnSpPr>
        <p:spPr bwMode="auto">
          <a:xfrm>
            <a:off x="8000183" y="2358660"/>
            <a:ext cx="288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3F32390C-FE53-8847-8FB3-8872C47E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403228" y="1570852"/>
            <a:ext cx="1168771" cy="65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F4B7403-D22C-3B4C-9090-94B1ECFD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28" y="2882643"/>
            <a:ext cx="1162462" cy="109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281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C7A5EE17-59D2-FF4B-9AAF-4666AA4CB129}"/>
              </a:ext>
            </a:extLst>
          </p:cNvPr>
          <p:cNvSpPr/>
          <p:nvPr/>
        </p:nvSpPr>
        <p:spPr bwMode="auto">
          <a:xfrm>
            <a:off x="4883608" y="3952230"/>
            <a:ext cx="3680301" cy="14923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05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7504" y="866775"/>
            <a:ext cx="4772167" cy="564832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Broadcasting channels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Cable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old-fashioned Ethernet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Radio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Aloha (first wireless data transmission)</a:t>
            </a:r>
          </a:p>
          <a:p>
            <a:pPr lvl="1">
              <a:lnSpc>
                <a:spcPct val="90000"/>
              </a:lnSpc>
            </a:pPr>
            <a:r>
              <a:rPr lang="en-US" sz="2000" dirty="0" err="1"/>
              <a:t>WiFi</a:t>
            </a:r>
            <a:r>
              <a:rPr lang="en-US" sz="2000" dirty="0"/>
              <a:t> (IEEE 802.11)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mobile: 3G, 4G, 5G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satellites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Properties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when one node sends, potentially many nodes can hear it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when two nodes send, both messages are potentially ruined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error detection is important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coordination is desirable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Structures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1B200C-93B4-5A47-8F52-83A474F470CA}"/>
              </a:ext>
            </a:extLst>
          </p:cNvPr>
          <p:cNvGrpSpPr/>
          <p:nvPr/>
        </p:nvGrpSpPr>
        <p:grpSpPr>
          <a:xfrm>
            <a:off x="4758848" y="1175222"/>
            <a:ext cx="3680301" cy="1492378"/>
            <a:chOff x="4758848" y="1175222"/>
            <a:chExt cx="3680301" cy="1492378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8EFDB746-1E42-8B42-A256-A0D5432612DC}"/>
                </a:ext>
              </a:extLst>
            </p:cNvPr>
            <p:cNvSpPr/>
            <p:nvPr/>
          </p:nvSpPr>
          <p:spPr bwMode="auto">
            <a:xfrm>
              <a:off x="4758848" y="1175222"/>
              <a:ext cx="3680301" cy="149237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6E6FCE5-FF26-D147-917F-F4978CFD7965}"/>
                </a:ext>
              </a:extLst>
            </p:cNvPr>
            <p:cNvCxnSpPr/>
            <p:nvPr/>
          </p:nvCxnSpPr>
          <p:spPr bwMode="auto">
            <a:xfrm>
              <a:off x="4963691" y="2339439"/>
              <a:ext cx="32540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20361C-8F1F-EB47-8041-68EFE4351369}"/>
                </a:ext>
              </a:extLst>
            </p:cNvPr>
            <p:cNvGrpSpPr/>
            <p:nvPr/>
          </p:nvGrpSpPr>
          <p:grpSpPr>
            <a:xfrm>
              <a:off x="5821864" y="1501479"/>
              <a:ext cx="121993" cy="837960"/>
              <a:chOff x="7491867" y="1501479"/>
              <a:chExt cx="121993" cy="837960"/>
            </a:xfrm>
          </p:grpSpPr>
          <p:sp>
            <p:nvSpPr>
              <p:cNvPr id="205" name="Connector 204">
                <a:extLst>
                  <a:ext uri="{FF2B5EF4-FFF2-40B4-BE49-F238E27FC236}">
                    <a16:creationId xmlns:a16="http://schemas.microsoft.com/office/drawing/2014/main" id="{78C51D38-9E50-C64C-9926-74F540CB593F}"/>
                  </a:ext>
                </a:extLst>
              </p:cNvPr>
              <p:cNvSpPr/>
              <p:nvPr/>
            </p:nvSpPr>
            <p:spPr bwMode="auto">
              <a:xfrm>
                <a:off x="7491867" y="1501479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CA38FFD-E6D1-5E46-8AE3-C73FB948EB88}"/>
                  </a:ext>
                </a:extLst>
              </p:cNvPr>
              <p:cNvCxnSpPr>
                <a:cxnSpLocks/>
                <a:stCxn id="205" idx="4"/>
              </p:cNvCxnSpPr>
              <p:nvPr/>
            </p:nvCxnSpPr>
            <p:spPr bwMode="auto">
              <a:xfrm>
                <a:off x="7552864" y="1622973"/>
                <a:ext cx="0" cy="7164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06886D3-E5F8-2541-8D52-1F7D62EE9FB6}"/>
                </a:ext>
              </a:extLst>
            </p:cNvPr>
            <p:cNvGrpSpPr/>
            <p:nvPr/>
          </p:nvGrpSpPr>
          <p:grpSpPr>
            <a:xfrm>
              <a:off x="5116090" y="1501479"/>
              <a:ext cx="121993" cy="837960"/>
              <a:chOff x="6939872" y="1501479"/>
              <a:chExt cx="121993" cy="837960"/>
            </a:xfrm>
          </p:grpSpPr>
          <p:sp>
            <p:nvSpPr>
              <p:cNvPr id="231" name="Connector 230">
                <a:extLst>
                  <a:ext uri="{FF2B5EF4-FFF2-40B4-BE49-F238E27FC236}">
                    <a16:creationId xmlns:a16="http://schemas.microsoft.com/office/drawing/2014/main" id="{4C62E65B-7E8F-9948-9829-80C7B0945450}"/>
                  </a:ext>
                </a:extLst>
              </p:cNvPr>
              <p:cNvSpPr/>
              <p:nvPr/>
            </p:nvSpPr>
            <p:spPr bwMode="auto">
              <a:xfrm>
                <a:off x="6939872" y="1501479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9CC5E375-9851-CA4A-851D-66531CF4261B}"/>
                  </a:ext>
                </a:extLst>
              </p:cNvPr>
              <p:cNvCxnSpPr>
                <a:cxnSpLocks/>
                <a:stCxn id="231" idx="4"/>
              </p:cNvCxnSpPr>
              <p:nvPr/>
            </p:nvCxnSpPr>
            <p:spPr bwMode="auto">
              <a:xfrm>
                <a:off x="7000869" y="1622973"/>
                <a:ext cx="0" cy="7164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52D473B5-DF5C-7D45-B585-7DD9747B0F02}"/>
                </a:ext>
              </a:extLst>
            </p:cNvPr>
            <p:cNvGrpSpPr/>
            <p:nvPr/>
          </p:nvGrpSpPr>
          <p:grpSpPr>
            <a:xfrm>
              <a:off x="6527638" y="1501479"/>
              <a:ext cx="121993" cy="837960"/>
              <a:chOff x="7491867" y="1501479"/>
              <a:chExt cx="121993" cy="837960"/>
            </a:xfrm>
          </p:grpSpPr>
          <p:sp>
            <p:nvSpPr>
              <p:cNvPr id="236" name="Connector 235">
                <a:extLst>
                  <a:ext uri="{FF2B5EF4-FFF2-40B4-BE49-F238E27FC236}">
                    <a16:creationId xmlns:a16="http://schemas.microsoft.com/office/drawing/2014/main" id="{59D1C1B6-4EBE-434A-B1FE-31F44C6D6A4F}"/>
                  </a:ext>
                </a:extLst>
              </p:cNvPr>
              <p:cNvSpPr/>
              <p:nvPr/>
            </p:nvSpPr>
            <p:spPr bwMode="auto">
              <a:xfrm>
                <a:off x="7491867" y="1501479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83F9F7B5-5B52-8640-ABE1-CFEF596A6ACF}"/>
                  </a:ext>
                </a:extLst>
              </p:cNvPr>
              <p:cNvCxnSpPr>
                <a:cxnSpLocks/>
                <a:stCxn id="236" idx="4"/>
              </p:cNvCxnSpPr>
              <p:nvPr/>
            </p:nvCxnSpPr>
            <p:spPr bwMode="auto">
              <a:xfrm>
                <a:off x="7552864" y="1622973"/>
                <a:ext cx="0" cy="7164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3EB2944E-3A11-4F4A-AAE9-0CAA0D43D2DD}"/>
                </a:ext>
              </a:extLst>
            </p:cNvPr>
            <p:cNvGrpSpPr/>
            <p:nvPr/>
          </p:nvGrpSpPr>
          <p:grpSpPr>
            <a:xfrm>
              <a:off x="7233412" y="1501479"/>
              <a:ext cx="121993" cy="837960"/>
              <a:chOff x="7491867" y="1501479"/>
              <a:chExt cx="121993" cy="837960"/>
            </a:xfrm>
          </p:grpSpPr>
          <p:sp>
            <p:nvSpPr>
              <p:cNvPr id="239" name="Connector 238">
                <a:extLst>
                  <a:ext uri="{FF2B5EF4-FFF2-40B4-BE49-F238E27FC236}">
                    <a16:creationId xmlns:a16="http://schemas.microsoft.com/office/drawing/2014/main" id="{30B017F8-21CF-7A4D-A721-D8A4B5B3CB1E}"/>
                  </a:ext>
                </a:extLst>
              </p:cNvPr>
              <p:cNvSpPr/>
              <p:nvPr/>
            </p:nvSpPr>
            <p:spPr bwMode="auto">
              <a:xfrm>
                <a:off x="7491867" y="1501479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6753850-7950-F74E-BAE1-F28D8C5D43D8}"/>
                  </a:ext>
                </a:extLst>
              </p:cNvPr>
              <p:cNvCxnSpPr>
                <a:cxnSpLocks/>
                <a:stCxn id="239" idx="4"/>
              </p:cNvCxnSpPr>
              <p:nvPr/>
            </p:nvCxnSpPr>
            <p:spPr bwMode="auto">
              <a:xfrm>
                <a:off x="7552864" y="1622973"/>
                <a:ext cx="0" cy="7164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DFE2E922-7927-6843-B4B9-6B31A7CA896E}"/>
                </a:ext>
              </a:extLst>
            </p:cNvPr>
            <p:cNvGrpSpPr/>
            <p:nvPr/>
          </p:nvGrpSpPr>
          <p:grpSpPr>
            <a:xfrm>
              <a:off x="7939186" y="1501479"/>
              <a:ext cx="121993" cy="837960"/>
              <a:chOff x="7491867" y="1501479"/>
              <a:chExt cx="121993" cy="837960"/>
            </a:xfrm>
          </p:grpSpPr>
          <p:sp>
            <p:nvSpPr>
              <p:cNvPr id="242" name="Connector 241">
                <a:extLst>
                  <a:ext uri="{FF2B5EF4-FFF2-40B4-BE49-F238E27FC236}">
                    <a16:creationId xmlns:a16="http://schemas.microsoft.com/office/drawing/2014/main" id="{DE67F008-82A0-5F4F-AD1F-70945D1D3C8A}"/>
                  </a:ext>
                </a:extLst>
              </p:cNvPr>
              <p:cNvSpPr/>
              <p:nvPr/>
            </p:nvSpPr>
            <p:spPr bwMode="auto">
              <a:xfrm>
                <a:off x="7491867" y="1501479"/>
                <a:ext cx="121993" cy="121494"/>
              </a:xfrm>
              <a:prstGeom prst="flowChartConnector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E02BC911-1420-F34B-BB0F-67DB60ECDB1A}"/>
                  </a:ext>
                </a:extLst>
              </p:cNvPr>
              <p:cNvCxnSpPr>
                <a:cxnSpLocks/>
                <a:stCxn id="242" idx="4"/>
              </p:cNvCxnSpPr>
              <p:nvPr/>
            </p:nvCxnSpPr>
            <p:spPr bwMode="auto">
              <a:xfrm>
                <a:off x="7552864" y="1622973"/>
                <a:ext cx="0" cy="7164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2" name="Connector 41">
            <a:extLst>
              <a:ext uri="{FF2B5EF4-FFF2-40B4-BE49-F238E27FC236}">
                <a16:creationId xmlns:a16="http://schemas.microsoft.com/office/drawing/2014/main" id="{BEF1FD57-0300-5143-A6B3-C0617FF231FB}"/>
              </a:ext>
            </a:extLst>
          </p:cNvPr>
          <p:cNvSpPr/>
          <p:nvPr/>
        </p:nvSpPr>
        <p:spPr bwMode="auto">
          <a:xfrm>
            <a:off x="5538077" y="4914755"/>
            <a:ext cx="121993" cy="121494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3" name="Connector 42">
            <a:extLst>
              <a:ext uri="{FF2B5EF4-FFF2-40B4-BE49-F238E27FC236}">
                <a16:creationId xmlns:a16="http://schemas.microsoft.com/office/drawing/2014/main" id="{042E7055-C4C6-644B-A13D-FF7E43F367CE}"/>
              </a:ext>
            </a:extLst>
          </p:cNvPr>
          <p:cNvSpPr/>
          <p:nvPr/>
        </p:nvSpPr>
        <p:spPr bwMode="auto">
          <a:xfrm>
            <a:off x="6550228" y="4304701"/>
            <a:ext cx="121993" cy="121494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4" name="Connector 43">
            <a:extLst>
              <a:ext uri="{FF2B5EF4-FFF2-40B4-BE49-F238E27FC236}">
                <a16:creationId xmlns:a16="http://schemas.microsoft.com/office/drawing/2014/main" id="{C4E56706-C2CA-B74F-AF71-F850D207C641}"/>
              </a:ext>
            </a:extLst>
          </p:cNvPr>
          <p:cNvSpPr/>
          <p:nvPr/>
        </p:nvSpPr>
        <p:spPr bwMode="auto">
          <a:xfrm>
            <a:off x="7367754" y="4443176"/>
            <a:ext cx="121993" cy="121494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5" name="Connector 44">
            <a:extLst>
              <a:ext uri="{FF2B5EF4-FFF2-40B4-BE49-F238E27FC236}">
                <a16:creationId xmlns:a16="http://schemas.microsoft.com/office/drawing/2014/main" id="{06865594-C4A1-7147-B8D3-49C9E4CD993C}"/>
              </a:ext>
            </a:extLst>
          </p:cNvPr>
          <p:cNvSpPr/>
          <p:nvPr/>
        </p:nvSpPr>
        <p:spPr bwMode="auto">
          <a:xfrm>
            <a:off x="6978785" y="4988198"/>
            <a:ext cx="121993" cy="121494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6" name="Connector 45">
            <a:extLst>
              <a:ext uri="{FF2B5EF4-FFF2-40B4-BE49-F238E27FC236}">
                <a16:creationId xmlns:a16="http://schemas.microsoft.com/office/drawing/2014/main" id="{906E8C63-166F-8242-9FBA-46D0678C5846}"/>
              </a:ext>
            </a:extLst>
          </p:cNvPr>
          <p:cNvSpPr/>
          <p:nvPr/>
        </p:nvSpPr>
        <p:spPr bwMode="auto">
          <a:xfrm>
            <a:off x="6316826" y="5029654"/>
            <a:ext cx="121993" cy="121494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7" name="Connector 46">
            <a:extLst>
              <a:ext uri="{FF2B5EF4-FFF2-40B4-BE49-F238E27FC236}">
                <a16:creationId xmlns:a16="http://schemas.microsoft.com/office/drawing/2014/main" id="{BB5ABCCA-4E03-FE4B-A0CC-6824251C63F5}"/>
              </a:ext>
            </a:extLst>
          </p:cNvPr>
          <p:cNvSpPr>
            <a:spLocks noChangeAspect="1"/>
          </p:cNvSpPr>
          <p:nvPr/>
        </p:nvSpPr>
        <p:spPr bwMode="auto">
          <a:xfrm>
            <a:off x="6287453" y="5000401"/>
            <a:ext cx="180739" cy="18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8" name="Connector 47">
            <a:extLst>
              <a:ext uri="{FF2B5EF4-FFF2-40B4-BE49-F238E27FC236}">
                <a16:creationId xmlns:a16="http://schemas.microsoft.com/office/drawing/2014/main" id="{539AAEA4-96CC-1A49-9FBF-85184C408C85}"/>
              </a:ext>
            </a:extLst>
          </p:cNvPr>
          <p:cNvSpPr>
            <a:spLocks noChangeAspect="1"/>
          </p:cNvSpPr>
          <p:nvPr/>
        </p:nvSpPr>
        <p:spPr bwMode="auto">
          <a:xfrm>
            <a:off x="6197083" y="4910401"/>
            <a:ext cx="361478" cy="36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9" name="Connector 48">
            <a:extLst>
              <a:ext uri="{FF2B5EF4-FFF2-40B4-BE49-F238E27FC236}">
                <a16:creationId xmlns:a16="http://schemas.microsoft.com/office/drawing/2014/main" id="{2A3E251E-C9C2-CD4A-86EB-5FA43A643297}"/>
              </a:ext>
            </a:extLst>
          </p:cNvPr>
          <p:cNvSpPr>
            <a:spLocks noChangeAspect="1"/>
          </p:cNvSpPr>
          <p:nvPr/>
        </p:nvSpPr>
        <p:spPr bwMode="auto">
          <a:xfrm>
            <a:off x="6106713" y="4820401"/>
            <a:ext cx="542218" cy="54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0" name="Connector 49">
            <a:extLst>
              <a:ext uri="{FF2B5EF4-FFF2-40B4-BE49-F238E27FC236}">
                <a16:creationId xmlns:a16="http://schemas.microsoft.com/office/drawing/2014/main" id="{A7F543E7-0D2A-6B47-A462-C7DB319FCE34}"/>
              </a:ext>
            </a:extLst>
          </p:cNvPr>
          <p:cNvSpPr>
            <a:spLocks noChangeAspect="1"/>
          </p:cNvSpPr>
          <p:nvPr/>
        </p:nvSpPr>
        <p:spPr bwMode="auto">
          <a:xfrm>
            <a:off x="6016344" y="4730401"/>
            <a:ext cx="722957" cy="72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1" name="Connector 50">
            <a:extLst>
              <a:ext uri="{FF2B5EF4-FFF2-40B4-BE49-F238E27FC236}">
                <a16:creationId xmlns:a16="http://schemas.microsoft.com/office/drawing/2014/main" id="{22D4816E-F694-0F49-BE76-224475A65369}"/>
              </a:ext>
            </a:extLst>
          </p:cNvPr>
          <p:cNvSpPr>
            <a:spLocks noChangeAspect="1"/>
          </p:cNvSpPr>
          <p:nvPr/>
        </p:nvSpPr>
        <p:spPr bwMode="auto">
          <a:xfrm>
            <a:off x="5925974" y="4640401"/>
            <a:ext cx="903696" cy="90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2" name="Connector 51">
            <a:extLst>
              <a:ext uri="{FF2B5EF4-FFF2-40B4-BE49-F238E27FC236}">
                <a16:creationId xmlns:a16="http://schemas.microsoft.com/office/drawing/2014/main" id="{429F635C-D4A1-9349-A03D-DC3717EC492D}"/>
              </a:ext>
            </a:extLst>
          </p:cNvPr>
          <p:cNvSpPr>
            <a:spLocks noChangeAspect="1"/>
          </p:cNvSpPr>
          <p:nvPr/>
        </p:nvSpPr>
        <p:spPr bwMode="auto">
          <a:xfrm>
            <a:off x="5835605" y="4550401"/>
            <a:ext cx="1084435" cy="108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3" name="Connector 52">
            <a:extLst>
              <a:ext uri="{FF2B5EF4-FFF2-40B4-BE49-F238E27FC236}">
                <a16:creationId xmlns:a16="http://schemas.microsoft.com/office/drawing/2014/main" id="{BF9C979E-5E94-2B47-AE1B-2993E2E078E4}"/>
              </a:ext>
            </a:extLst>
          </p:cNvPr>
          <p:cNvSpPr>
            <a:spLocks noChangeAspect="1"/>
          </p:cNvSpPr>
          <p:nvPr/>
        </p:nvSpPr>
        <p:spPr bwMode="auto">
          <a:xfrm>
            <a:off x="5745235" y="4460401"/>
            <a:ext cx="1265174" cy="126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4" name="Connector 53">
            <a:extLst>
              <a:ext uri="{FF2B5EF4-FFF2-40B4-BE49-F238E27FC236}">
                <a16:creationId xmlns:a16="http://schemas.microsoft.com/office/drawing/2014/main" id="{69609413-B388-FA4B-9FCF-2923E090F0DC}"/>
              </a:ext>
            </a:extLst>
          </p:cNvPr>
          <p:cNvSpPr>
            <a:spLocks noChangeAspect="1"/>
          </p:cNvSpPr>
          <p:nvPr/>
        </p:nvSpPr>
        <p:spPr bwMode="auto">
          <a:xfrm>
            <a:off x="5654866" y="4370401"/>
            <a:ext cx="1445913" cy="144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5" name="Connector 54">
            <a:extLst>
              <a:ext uri="{FF2B5EF4-FFF2-40B4-BE49-F238E27FC236}">
                <a16:creationId xmlns:a16="http://schemas.microsoft.com/office/drawing/2014/main" id="{E7338829-51E4-2B40-B3AD-ACDF99F07D80}"/>
              </a:ext>
            </a:extLst>
          </p:cNvPr>
          <p:cNvSpPr>
            <a:spLocks noChangeAspect="1"/>
          </p:cNvSpPr>
          <p:nvPr/>
        </p:nvSpPr>
        <p:spPr bwMode="auto">
          <a:xfrm>
            <a:off x="5564496" y="4280401"/>
            <a:ext cx="1626652" cy="162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6" name="Connector 55">
            <a:extLst>
              <a:ext uri="{FF2B5EF4-FFF2-40B4-BE49-F238E27FC236}">
                <a16:creationId xmlns:a16="http://schemas.microsoft.com/office/drawing/2014/main" id="{A200030E-6F00-8947-A0A5-76F4FAD4D29B}"/>
              </a:ext>
            </a:extLst>
          </p:cNvPr>
          <p:cNvSpPr>
            <a:spLocks noChangeAspect="1"/>
          </p:cNvSpPr>
          <p:nvPr/>
        </p:nvSpPr>
        <p:spPr bwMode="auto">
          <a:xfrm>
            <a:off x="5474127" y="4190401"/>
            <a:ext cx="1807391" cy="180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7" name="Connector 56">
            <a:extLst>
              <a:ext uri="{FF2B5EF4-FFF2-40B4-BE49-F238E27FC236}">
                <a16:creationId xmlns:a16="http://schemas.microsoft.com/office/drawing/2014/main" id="{AC54F5C9-AB61-A34C-8D47-6DA79B00509A}"/>
              </a:ext>
            </a:extLst>
          </p:cNvPr>
          <p:cNvSpPr>
            <a:spLocks noChangeAspect="1"/>
          </p:cNvSpPr>
          <p:nvPr/>
        </p:nvSpPr>
        <p:spPr bwMode="auto">
          <a:xfrm>
            <a:off x="7334614" y="4415401"/>
            <a:ext cx="180739" cy="18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8" name="Connector 57">
            <a:extLst>
              <a:ext uri="{FF2B5EF4-FFF2-40B4-BE49-F238E27FC236}">
                <a16:creationId xmlns:a16="http://schemas.microsoft.com/office/drawing/2014/main" id="{DD64D3C1-1265-3B42-BC4F-0F15CF3E517A}"/>
              </a:ext>
            </a:extLst>
          </p:cNvPr>
          <p:cNvSpPr>
            <a:spLocks noChangeAspect="1"/>
          </p:cNvSpPr>
          <p:nvPr/>
        </p:nvSpPr>
        <p:spPr bwMode="auto">
          <a:xfrm>
            <a:off x="7244244" y="4325401"/>
            <a:ext cx="361478" cy="36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9" name="Connector 58">
            <a:extLst>
              <a:ext uri="{FF2B5EF4-FFF2-40B4-BE49-F238E27FC236}">
                <a16:creationId xmlns:a16="http://schemas.microsoft.com/office/drawing/2014/main" id="{4D2AF705-9F19-4348-8258-F9415D505CB0}"/>
              </a:ext>
            </a:extLst>
          </p:cNvPr>
          <p:cNvSpPr>
            <a:spLocks noChangeAspect="1"/>
          </p:cNvSpPr>
          <p:nvPr/>
        </p:nvSpPr>
        <p:spPr bwMode="auto">
          <a:xfrm>
            <a:off x="7153874" y="4235401"/>
            <a:ext cx="542218" cy="54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0" name="Connector 59">
            <a:extLst>
              <a:ext uri="{FF2B5EF4-FFF2-40B4-BE49-F238E27FC236}">
                <a16:creationId xmlns:a16="http://schemas.microsoft.com/office/drawing/2014/main" id="{CAF56152-4907-614C-B87D-7E5593703AA8}"/>
              </a:ext>
            </a:extLst>
          </p:cNvPr>
          <p:cNvSpPr>
            <a:spLocks noChangeAspect="1"/>
          </p:cNvSpPr>
          <p:nvPr/>
        </p:nvSpPr>
        <p:spPr bwMode="auto">
          <a:xfrm>
            <a:off x="7063505" y="4145401"/>
            <a:ext cx="722957" cy="72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1" name="Connector 60">
            <a:extLst>
              <a:ext uri="{FF2B5EF4-FFF2-40B4-BE49-F238E27FC236}">
                <a16:creationId xmlns:a16="http://schemas.microsoft.com/office/drawing/2014/main" id="{C822AAE0-73E1-104F-A058-E4F4E2AFEEE9}"/>
              </a:ext>
            </a:extLst>
          </p:cNvPr>
          <p:cNvSpPr>
            <a:spLocks noChangeAspect="1"/>
          </p:cNvSpPr>
          <p:nvPr/>
        </p:nvSpPr>
        <p:spPr bwMode="auto">
          <a:xfrm>
            <a:off x="6973135" y="4055401"/>
            <a:ext cx="903696" cy="90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2" name="Connector 61">
            <a:extLst>
              <a:ext uri="{FF2B5EF4-FFF2-40B4-BE49-F238E27FC236}">
                <a16:creationId xmlns:a16="http://schemas.microsoft.com/office/drawing/2014/main" id="{E3C79E2C-17DD-EF45-8545-FA944C7DE0A6}"/>
              </a:ext>
            </a:extLst>
          </p:cNvPr>
          <p:cNvSpPr>
            <a:spLocks noChangeAspect="1"/>
          </p:cNvSpPr>
          <p:nvPr/>
        </p:nvSpPr>
        <p:spPr bwMode="auto">
          <a:xfrm>
            <a:off x="6882766" y="3965401"/>
            <a:ext cx="1084435" cy="108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3" name="Connector 62">
            <a:extLst>
              <a:ext uri="{FF2B5EF4-FFF2-40B4-BE49-F238E27FC236}">
                <a16:creationId xmlns:a16="http://schemas.microsoft.com/office/drawing/2014/main" id="{31A839AE-F185-8644-9A95-60E8F8BDBD70}"/>
              </a:ext>
            </a:extLst>
          </p:cNvPr>
          <p:cNvSpPr>
            <a:spLocks noChangeAspect="1"/>
          </p:cNvSpPr>
          <p:nvPr/>
        </p:nvSpPr>
        <p:spPr bwMode="auto">
          <a:xfrm>
            <a:off x="6792396" y="3875401"/>
            <a:ext cx="1265174" cy="126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4" name="Connector 63">
            <a:extLst>
              <a:ext uri="{FF2B5EF4-FFF2-40B4-BE49-F238E27FC236}">
                <a16:creationId xmlns:a16="http://schemas.microsoft.com/office/drawing/2014/main" id="{B3AAE1EC-2366-FB45-BF16-94CAF2527159}"/>
              </a:ext>
            </a:extLst>
          </p:cNvPr>
          <p:cNvSpPr>
            <a:spLocks noChangeAspect="1"/>
          </p:cNvSpPr>
          <p:nvPr/>
        </p:nvSpPr>
        <p:spPr bwMode="auto">
          <a:xfrm>
            <a:off x="6702027" y="3785401"/>
            <a:ext cx="1445913" cy="144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5" name="Connector 64">
            <a:extLst>
              <a:ext uri="{FF2B5EF4-FFF2-40B4-BE49-F238E27FC236}">
                <a16:creationId xmlns:a16="http://schemas.microsoft.com/office/drawing/2014/main" id="{32EEB284-9837-0F4E-B231-CF08BC2FE388}"/>
              </a:ext>
            </a:extLst>
          </p:cNvPr>
          <p:cNvSpPr>
            <a:spLocks noChangeAspect="1"/>
          </p:cNvSpPr>
          <p:nvPr/>
        </p:nvSpPr>
        <p:spPr bwMode="auto">
          <a:xfrm>
            <a:off x="6611657" y="3695401"/>
            <a:ext cx="1626652" cy="162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6" name="Connector 65">
            <a:extLst>
              <a:ext uri="{FF2B5EF4-FFF2-40B4-BE49-F238E27FC236}">
                <a16:creationId xmlns:a16="http://schemas.microsoft.com/office/drawing/2014/main" id="{B79495A0-7E85-7944-8E3C-4C081AA17BA8}"/>
              </a:ext>
            </a:extLst>
          </p:cNvPr>
          <p:cNvSpPr>
            <a:spLocks noChangeAspect="1"/>
          </p:cNvSpPr>
          <p:nvPr/>
        </p:nvSpPr>
        <p:spPr bwMode="auto">
          <a:xfrm>
            <a:off x="6521288" y="3605401"/>
            <a:ext cx="1807391" cy="180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7" name="Connector 66">
            <a:extLst>
              <a:ext uri="{FF2B5EF4-FFF2-40B4-BE49-F238E27FC236}">
                <a16:creationId xmlns:a16="http://schemas.microsoft.com/office/drawing/2014/main" id="{6AE048FC-0EBF-1544-8C47-172E02FA9146}"/>
              </a:ext>
            </a:extLst>
          </p:cNvPr>
          <p:cNvSpPr>
            <a:spLocks noChangeAspect="1"/>
          </p:cNvSpPr>
          <p:nvPr/>
        </p:nvSpPr>
        <p:spPr bwMode="auto">
          <a:xfrm>
            <a:off x="6281103" y="5000401"/>
            <a:ext cx="180739" cy="18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8" name="Connector 67">
            <a:extLst>
              <a:ext uri="{FF2B5EF4-FFF2-40B4-BE49-F238E27FC236}">
                <a16:creationId xmlns:a16="http://schemas.microsoft.com/office/drawing/2014/main" id="{D7701B53-30B9-D645-A585-22177B6DA8B5}"/>
              </a:ext>
            </a:extLst>
          </p:cNvPr>
          <p:cNvSpPr>
            <a:spLocks noChangeAspect="1"/>
          </p:cNvSpPr>
          <p:nvPr/>
        </p:nvSpPr>
        <p:spPr bwMode="auto">
          <a:xfrm>
            <a:off x="6190733" y="4910401"/>
            <a:ext cx="361478" cy="36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9" name="Connector 68">
            <a:extLst>
              <a:ext uri="{FF2B5EF4-FFF2-40B4-BE49-F238E27FC236}">
                <a16:creationId xmlns:a16="http://schemas.microsoft.com/office/drawing/2014/main" id="{6F5CD59F-3806-4C4E-8F4D-8803FF0F555D}"/>
              </a:ext>
            </a:extLst>
          </p:cNvPr>
          <p:cNvSpPr>
            <a:spLocks noChangeAspect="1"/>
          </p:cNvSpPr>
          <p:nvPr/>
        </p:nvSpPr>
        <p:spPr bwMode="auto">
          <a:xfrm>
            <a:off x="6100363" y="4820401"/>
            <a:ext cx="542218" cy="54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0" name="Connector 69">
            <a:extLst>
              <a:ext uri="{FF2B5EF4-FFF2-40B4-BE49-F238E27FC236}">
                <a16:creationId xmlns:a16="http://schemas.microsoft.com/office/drawing/2014/main" id="{199E7491-1672-3A47-B71A-29810E33A877}"/>
              </a:ext>
            </a:extLst>
          </p:cNvPr>
          <p:cNvSpPr>
            <a:spLocks noChangeAspect="1"/>
          </p:cNvSpPr>
          <p:nvPr/>
        </p:nvSpPr>
        <p:spPr bwMode="auto">
          <a:xfrm>
            <a:off x="6009994" y="4730401"/>
            <a:ext cx="722957" cy="72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1" name="Connector 70">
            <a:extLst>
              <a:ext uri="{FF2B5EF4-FFF2-40B4-BE49-F238E27FC236}">
                <a16:creationId xmlns:a16="http://schemas.microsoft.com/office/drawing/2014/main" id="{F1DF2E7D-D3ED-5940-91F1-275422285EB0}"/>
              </a:ext>
            </a:extLst>
          </p:cNvPr>
          <p:cNvSpPr>
            <a:spLocks noChangeAspect="1"/>
          </p:cNvSpPr>
          <p:nvPr/>
        </p:nvSpPr>
        <p:spPr bwMode="auto">
          <a:xfrm>
            <a:off x="5919624" y="4640401"/>
            <a:ext cx="903696" cy="90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2" name="Connector 71">
            <a:extLst>
              <a:ext uri="{FF2B5EF4-FFF2-40B4-BE49-F238E27FC236}">
                <a16:creationId xmlns:a16="http://schemas.microsoft.com/office/drawing/2014/main" id="{CEB6A37F-AB2B-BB49-B4A1-F6B46434F322}"/>
              </a:ext>
            </a:extLst>
          </p:cNvPr>
          <p:cNvSpPr>
            <a:spLocks noChangeAspect="1"/>
          </p:cNvSpPr>
          <p:nvPr/>
        </p:nvSpPr>
        <p:spPr bwMode="auto">
          <a:xfrm>
            <a:off x="5829255" y="4550401"/>
            <a:ext cx="1084435" cy="108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3" name="Connector 72">
            <a:extLst>
              <a:ext uri="{FF2B5EF4-FFF2-40B4-BE49-F238E27FC236}">
                <a16:creationId xmlns:a16="http://schemas.microsoft.com/office/drawing/2014/main" id="{173242CA-0431-F340-8100-C4C7DFB09FBE}"/>
              </a:ext>
            </a:extLst>
          </p:cNvPr>
          <p:cNvSpPr>
            <a:spLocks noChangeAspect="1"/>
          </p:cNvSpPr>
          <p:nvPr/>
        </p:nvSpPr>
        <p:spPr bwMode="auto">
          <a:xfrm>
            <a:off x="5738885" y="4460401"/>
            <a:ext cx="1265174" cy="126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4" name="Connector 73">
            <a:extLst>
              <a:ext uri="{FF2B5EF4-FFF2-40B4-BE49-F238E27FC236}">
                <a16:creationId xmlns:a16="http://schemas.microsoft.com/office/drawing/2014/main" id="{9298F370-8ADA-154E-9EAE-52D63315C6B4}"/>
              </a:ext>
            </a:extLst>
          </p:cNvPr>
          <p:cNvSpPr>
            <a:spLocks noChangeAspect="1"/>
          </p:cNvSpPr>
          <p:nvPr/>
        </p:nvSpPr>
        <p:spPr bwMode="auto">
          <a:xfrm>
            <a:off x="5648516" y="4370401"/>
            <a:ext cx="1445913" cy="144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5" name="Connector 74">
            <a:extLst>
              <a:ext uri="{FF2B5EF4-FFF2-40B4-BE49-F238E27FC236}">
                <a16:creationId xmlns:a16="http://schemas.microsoft.com/office/drawing/2014/main" id="{79F6603E-B8D1-2448-864C-BC388149AB6C}"/>
              </a:ext>
            </a:extLst>
          </p:cNvPr>
          <p:cNvSpPr>
            <a:spLocks noChangeAspect="1"/>
          </p:cNvSpPr>
          <p:nvPr/>
        </p:nvSpPr>
        <p:spPr bwMode="auto">
          <a:xfrm>
            <a:off x="5558146" y="4280401"/>
            <a:ext cx="1626652" cy="162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6" name="Connector 75">
            <a:extLst>
              <a:ext uri="{FF2B5EF4-FFF2-40B4-BE49-F238E27FC236}">
                <a16:creationId xmlns:a16="http://schemas.microsoft.com/office/drawing/2014/main" id="{CD4B04E2-1DFC-4943-9F57-3AD8D2B97C9D}"/>
              </a:ext>
            </a:extLst>
          </p:cNvPr>
          <p:cNvSpPr>
            <a:spLocks noChangeAspect="1"/>
          </p:cNvSpPr>
          <p:nvPr/>
        </p:nvSpPr>
        <p:spPr bwMode="auto">
          <a:xfrm>
            <a:off x="5467777" y="4190401"/>
            <a:ext cx="1807391" cy="180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7" name="Connector 76">
            <a:extLst>
              <a:ext uri="{FF2B5EF4-FFF2-40B4-BE49-F238E27FC236}">
                <a16:creationId xmlns:a16="http://schemas.microsoft.com/office/drawing/2014/main" id="{03F97F57-6D34-764D-ACBD-48EEFC3CF270}"/>
              </a:ext>
            </a:extLst>
          </p:cNvPr>
          <p:cNvSpPr>
            <a:spLocks noChangeAspect="1"/>
          </p:cNvSpPr>
          <p:nvPr/>
        </p:nvSpPr>
        <p:spPr bwMode="auto">
          <a:xfrm>
            <a:off x="7328264" y="4415401"/>
            <a:ext cx="180739" cy="18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8" name="Connector 77">
            <a:extLst>
              <a:ext uri="{FF2B5EF4-FFF2-40B4-BE49-F238E27FC236}">
                <a16:creationId xmlns:a16="http://schemas.microsoft.com/office/drawing/2014/main" id="{DBAA02E5-9272-6A4E-AD7F-F2A83E68639A}"/>
              </a:ext>
            </a:extLst>
          </p:cNvPr>
          <p:cNvSpPr>
            <a:spLocks noChangeAspect="1"/>
          </p:cNvSpPr>
          <p:nvPr/>
        </p:nvSpPr>
        <p:spPr bwMode="auto">
          <a:xfrm>
            <a:off x="7237894" y="4325401"/>
            <a:ext cx="361478" cy="36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9" name="Connector 78">
            <a:extLst>
              <a:ext uri="{FF2B5EF4-FFF2-40B4-BE49-F238E27FC236}">
                <a16:creationId xmlns:a16="http://schemas.microsoft.com/office/drawing/2014/main" id="{F58A50D3-C74C-8744-B708-F293E90A76BF}"/>
              </a:ext>
            </a:extLst>
          </p:cNvPr>
          <p:cNvSpPr>
            <a:spLocks noChangeAspect="1"/>
          </p:cNvSpPr>
          <p:nvPr/>
        </p:nvSpPr>
        <p:spPr bwMode="auto">
          <a:xfrm>
            <a:off x="7147524" y="4235401"/>
            <a:ext cx="542218" cy="54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0" name="Connector 79">
            <a:extLst>
              <a:ext uri="{FF2B5EF4-FFF2-40B4-BE49-F238E27FC236}">
                <a16:creationId xmlns:a16="http://schemas.microsoft.com/office/drawing/2014/main" id="{78B66E07-A45C-0F41-BAD5-49F6BF20E806}"/>
              </a:ext>
            </a:extLst>
          </p:cNvPr>
          <p:cNvSpPr>
            <a:spLocks noChangeAspect="1"/>
          </p:cNvSpPr>
          <p:nvPr/>
        </p:nvSpPr>
        <p:spPr bwMode="auto">
          <a:xfrm>
            <a:off x="7057155" y="4145401"/>
            <a:ext cx="722957" cy="72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1" name="Connector 80">
            <a:extLst>
              <a:ext uri="{FF2B5EF4-FFF2-40B4-BE49-F238E27FC236}">
                <a16:creationId xmlns:a16="http://schemas.microsoft.com/office/drawing/2014/main" id="{136DA4BA-EF3F-6D48-95E6-6D8E2A26759B}"/>
              </a:ext>
            </a:extLst>
          </p:cNvPr>
          <p:cNvSpPr>
            <a:spLocks noChangeAspect="1"/>
          </p:cNvSpPr>
          <p:nvPr/>
        </p:nvSpPr>
        <p:spPr bwMode="auto">
          <a:xfrm>
            <a:off x="6966785" y="4055401"/>
            <a:ext cx="903696" cy="90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2" name="Connector 81">
            <a:extLst>
              <a:ext uri="{FF2B5EF4-FFF2-40B4-BE49-F238E27FC236}">
                <a16:creationId xmlns:a16="http://schemas.microsoft.com/office/drawing/2014/main" id="{D5E02712-6068-B04F-9AF3-6FDB0BB723CD}"/>
              </a:ext>
            </a:extLst>
          </p:cNvPr>
          <p:cNvSpPr>
            <a:spLocks noChangeAspect="1"/>
          </p:cNvSpPr>
          <p:nvPr/>
        </p:nvSpPr>
        <p:spPr bwMode="auto">
          <a:xfrm>
            <a:off x="6876416" y="3965401"/>
            <a:ext cx="1084435" cy="108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3" name="Connector 82">
            <a:extLst>
              <a:ext uri="{FF2B5EF4-FFF2-40B4-BE49-F238E27FC236}">
                <a16:creationId xmlns:a16="http://schemas.microsoft.com/office/drawing/2014/main" id="{85F28961-191C-064E-8117-382898646602}"/>
              </a:ext>
            </a:extLst>
          </p:cNvPr>
          <p:cNvSpPr>
            <a:spLocks noChangeAspect="1"/>
          </p:cNvSpPr>
          <p:nvPr/>
        </p:nvSpPr>
        <p:spPr bwMode="auto">
          <a:xfrm>
            <a:off x="6786046" y="3875401"/>
            <a:ext cx="1265174" cy="126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4" name="Connector 83">
            <a:extLst>
              <a:ext uri="{FF2B5EF4-FFF2-40B4-BE49-F238E27FC236}">
                <a16:creationId xmlns:a16="http://schemas.microsoft.com/office/drawing/2014/main" id="{026D681E-8CA1-EF47-AF5F-F973FEE55035}"/>
              </a:ext>
            </a:extLst>
          </p:cNvPr>
          <p:cNvSpPr>
            <a:spLocks noChangeAspect="1"/>
          </p:cNvSpPr>
          <p:nvPr/>
        </p:nvSpPr>
        <p:spPr bwMode="auto">
          <a:xfrm>
            <a:off x="6695677" y="3785401"/>
            <a:ext cx="1445913" cy="144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5" name="Connector 84">
            <a:extLst>
              <a:ext uri="{FF2B5EF4-FFF2-40B4-BE49-F238E27FC236}">
                <a16:creationId xmlns:a16="http://schemas.microsoft.com/office/drawing/2014/main" id="{59FFAFFC-F2E5-EE4E-9B40-801D2748E4F1}"/>
              </a:ext>
            </a:extLst>
          </p:cNvPr>
          <p:cNvSpPr>
            <a:spLocks noChangeAspect="1"/>
          </p:cNvSpPr>
          <p:nvPr/>
        </p:nvSpPr>
        <p:spPr bwMode="auto">
          <a:xfrm>
            <a:off x="6605307" y="3695401"/>
            <a:ext cx="1626652" cy="162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6" name="Connector 85">
            <a:extLst>
              <a:ext uri="{FF2B5EF4-FFF2-40B4-BE49-F238E27FC236}">
                <a16:creationId xmlns:a16="http://schemas.microsoft.com/office/drawing/2014/main" id="{7DBB8350-8188-6248-AB6B-077DC9598422}"/>
              </a:ext>
            </a:extLst>
          </p:cNvPr>
          <p:cNvSpPr>
            <a:spLocks noChangeAspect="1"/>
          </p:cNvSpPr>
          <p:nvPr/>
        </p:nvSpPr>
        <p:spPr bwMode="auto">
          <a:xfrm>
            <a:off x="6514938" y="3605401"/>
            <a:ext cx="1807391" cy="180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7" name="Connector 86">
            <a:extLst>
              <a:ext uri="{FF2B5EF4-FFF2-40B4-BE49-F238E27FC236}">
                <a16:creationId xmlns:a16="http://schemas.microsoft.com/office/drawing/2014/main" id="{A41E6229-14BB-824D-9A73-9781ED984779}"/>
              </a:ext>
            </a:extLst>
          </p:cNvPr>
          <p:cNvSpPr>
            <a:spLocks noChangeAspect="1"/>
          </p:cNvSpPr>
          <p:nvPr/>
        </p:nvSpPr>
        <p:spPr bwMode="auto">
          <a:xfrm>
            <a:off x="6287453" y="5000401"/>
            <a:ext cx="180739" cy="18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8" name="Connector 87">
            <a:extLst>
              <a:ext uri="{FF2B5EF4-FFF2-40B4-BE49-F238E27FC236}">
                <a16:creationId xmlns:a16="http://schemas.microsoft.com/office/drawing/2014/main" id="{AF4EFE36-A293-8241-B7A7-3C0CC1BDEF44}"/>
              </a:ext>
            </a:extLst>
          </p:cNvPr>
          <p:cNvSpPr>
            <a:spLocks noChangeAspect="1"/>
          </p:cNvSpPr>
          <p:nvPr/>
        </p:nvSpPr>
        <p:spPr bwMode="auto">
          <a:xfrm>
            <a:off x="6197083" y="4910401"/>
            <a:ext cx="361478" cy="36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9" name="Connector 88">
            <a:extLst>
              <a:ext uri="{FF2B5EF4-FFF2-40B4-BE49-F238E27FC236}">
                <a16:creationId xmlns:a16="http://schemas.microsoft.com/office/drawing/2014/main" id="{7B0E13A2-1D2F-0841-BAF8-550A29DA7F90}"/>
              </a:ext>
            </a:extLst>
          </p:cNvPr>
          <p:cNvSpPr>
            <a:spLocks noChangeAspect="1"/>
          </p:cNvSpPr>
          <p:nvPr/>
        </p:nvSpPr>
        <p:spPr bwMode="auto">
          <a:xfrm>
            <a:off x="6106713" y="4820401"/>
            <a:ext cx="542218" cy="54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0" name="Connector 89">
            <a:extLst>
              <a:ext uri="{FF2B5EF4-FFF2-40B4-BE49-F238E27FC236}">
                <a16:creationId xmlns:a16="http://schemas.microsoft.com/office/drawing/2014/main" id="{640B0090-300C-C34B-B33A-23A68587CEE6}"/>
              </a:ext>
            </a:extLst>
          </p:cNvPr>
          <p:cNvSpPr>
            <a:spLocks noChangeAspect="1"/>
          </p:cNvSpPr>
          <p:nvPr/>
        </p:nvSpPr>
        <p:spPr bwMode="auto">
          <a:xfrm>
            <a:off x="6016344" y="4730401"/>
            <a:ext cx="722957" cy="72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1" name="Connector 90">
            <a:extLst>
              <a:ext uri="{FF2B5EF4-FFF2-40B4-BE49-F238E27FC236}">
                <a16:creationId xmlns:a16="http://schemas.microsoft.com/office/drawing/2014/main" id="{54BB2AF5-C89B-6B45-BC36-9B36ACB5A45E}"/>
              </a:ext>
            </a:extLst>
          </p:cNvPr>
          <p:cNvSpPr>
            <a:spLocks noChangeAspect="1"/>
          </p:cNvSpPr>
          <p:nvPr/>
        </p:nvSpPr>
        <p:spPr bwMode="auto">
          <a:xfrm>
            <a:off x="5925974" y="4640401"/>
            <a:ext cx="903696" cy="90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2" name="Connector 91">
            <a:extLst>
              <a:ext uri="{FF2B5EF4-FFF2-40B4-BE49-F238E27FC236}">
                <a16:creationId xmlns:a16="http://schemas.microsoft.com/office/drawing/2014/main" id="{3EE4FAF1-6392-734A-BAE0-DA7C99166FED}"/>
              </a:ext>
            </a:extLst>
          </p:cNvPr>
          <p:cNvSpPr>
            <a:spLocks noChangeAspect="1"/>
          </p:cNvSpPr>
          <p:nvPr/>
        </p:nvSpPr>
        <p:spPr bwMode="auto">
          <a:xfrm>
            <a:off x="5835605" y="4550401"/>
            <a:ext cx="1084435" cy="108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3" name="Connector 92">
            <a:extLst>
              <a:ext uri="{FF2B5EF4-FFF2-40B4-BE49-F238E27FC236}">
                <a16:creationId xmlns:a16="http://schemas.microsoft.com/office/drawing/2014/main" id="{39249407-DF49-6A4B-ACAD-67F4433FE498}"/>
              </a:ext>
            </a:extLst>
          </p:cNvPr>
          <p:cNvSpPr>
            <a:spLocks noChangeAspect="1"/>
          </p:cNvSpPr>
          <p:nvPr/>
        </p:nvSpPr>
        <p:spPr bwMode="auto">
          <a:xfrm>
            <a:off x="5745235" y="4460401"/>
            <a:ext cx="1265174" cy="126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4" name="Connector 93">
            <a:extLst>
              <a:ext uri="{FF2B5EF4-FFF2-40B4-BE49-F238E27FC236}">
                <a16:creationId xmlns:a16="http://schemas.microsoft.com/office/drawing/2014/main" id="{9758A185-2837-E24F-9997-95DB86E2FFF0}"/>
              </a:ext>
            </a:extLst>
          </p:cNvPr>
          <p:cNvSpPr>
            <a:spLocks noChangeAspect="1"/>
          </p:cNvSpPr>
          <p:nvPr/>
        </p:nvSpPr>
        <p:spPr bwMode="auto">
          <a:xfrm>
            <a:off x="5654866" y="4370401"/>
            <a:ext cx="1445913" cy="144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5" name="Connector 94">
            <a:extLst>
              <a:ext uri="{FF2B5EF4-FFF2-40B4-BE49-F238E27FC236}">
                <a16:creationId xmlns:a16="http://schemas.microsoft.com/office/drawing/2014/main" id="{03383A44-354F-0248-AE57-90E098064FB7}"/>
              </a:ext>
            </a:extLst>
          </p:cNvPr>
          <p:cNvSpPr>
            <a:spLocks noChangeAspect="1"/>
          </p:cNvSpPr>
          <p:nvPr/>
        </p:nvSpPr>
        <p:spPr bwMode="auto">
          <a:xfrm>
            <a:off x="5564496" y="4280401"/>
            <a:ext cx="1626652" cy="162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6" name="Connector 95">
            <a:extLst>
              <a:ext uri="{FF2B5EF4-FFF2-40B4-BE49-F238E27FC236}">
                <a16:creationId xmlns:a16="http://schemas.microsoft.com/office/drawing/2014/main" id="{3B888950-0889-2041-82FD-BDCA97C70813}"/>
              </a:ext>
            </a:extLst>
          </p:cNvPr>
          <p:cNvSpPr>
            <a:spLocks noChangeAspect="1"/>
          </p:cNvSpPr>
          <p:nvPr/>
        </p:nvSpPr>
        <p:spPr bwMode="auto">
          <a:xfrm>
            <a:off x="5474127" y="4190401"/>
            <a:ext cx="1807391" cy="1800000"/>
          </a:xfrm>
          <a:prstGeom prst="flowChartConnector">
            <a:avLst/>
          </a:prstGeom>
          <a:noFill/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7" name="Connector 96">
            <a:extLst>
              <a:ext uri="{FF2B5EF4-FFF2-40B4-BE49-F238E27FC236}">
                <a16:creationId xmlns:a16="http://schemas.microsoft.com/office/drawing/2014/main" id="{2A2FE7C9-ECA3-774F-9577-C948FFFF26B5}"/>
              </a:ext>
            </a:extLst>
          </p:cNvPr>
          <p:cNvSpPr>
            <a:spLocks noChangeAspect="1"/>
          </p:cNvSpPr>
          <p:nvPr/>
        </p:nvSpPr>
        <p:spPr bwMode="auto">
          <a:xfrm>
            <a:off x="7334614" y="4415401"/>
            <a:ext cx="180739" cy="18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8" name="Connector 97">
            <a:extLst>
              <a:ext uri="{FF2B5EF4-FFF2-40B4-BE49-F238E27FC236}">
                <a16:creationId xmlns:a16="http://schemas.microsoft.com/office/drawing/2014/main" id="{4DAC6ED6-9206-DE4D-9FDA-AA3FCC981156}"/>
              </a:ext>
            </a:extLst>
          </p:cNvPr>
          <p:cNvSpPr>
            <a:spLocks noChangeAspect="1"/>
          </p:cNvSpPr>
          <p:nvPr/>
        </p:nvSpPr>
        <p:spPr bwMode="auto">
          <a:xfrm>
            <a:off x="7244244" y="4325401"/>
            <a:ext cx="361478" cy="36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9" name="Connector 98">
            <a:extLst>
              <a:ext uri="{FF2B5EF4-FFF2-40B4-BE49-F238E27FC236}">
                <a16:creationId xmlns:a16="http://schemas.microsoft.com/office/drawing/2014/main" id="{03D1D14C-3486-8742-B36C-2BC77C9CB9D3}"/>
              </a:ext>
            </a:extLst>
          </p:cNvPr>
          <p:cNvSpPr>
            <a:spLocks noChangeAspect="1"/>
          </p:cNvSpPr>
          <p:nvPr/>
        </p:nvSpPr>
        <p:spPr bwMode="auto">
          <a:xfrm>
            <a:off x="7153874" y="4235401"/>
            <a:ext cx="542218" cy="54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0" name="Connector 99">
            <a:extLst>
              <a:ext uri="{FF2B5EF4-FFF2-40B4-BE49-F238E27FC236}">
                <a16:creationId xmlns:a16="http://schemas.microsoft.com/office/drawing/2014/main" id="{8BC8AF08-0FCE-7543-9063-CF04835412DA}"/>
              </a:ext>
            </a:extLst>
          </p:cNvPr>
          <p:cNvSpPr>
            <a:spLocks noChangeAspect="1"/>
          </p:cNvSpPr>
          <p:nvPr/>
        </p:nvSpPr>
        <p:spPr bwMode="auto">
          <a:xfrm>
            <a:off x="7063505" y="4145401"/>
            <a:ext cx="722957" cy="72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1" name="Connector 100">
            <a:extLst>
              <a:ext uri="{FF2B5EF4-FFF2-40B4-BE49-F238E27FC236}">
                <a16:creationId xmlns:a16="http://schemas.microsoft.com/office/drawing/2014/main" id="{8DB652A9-5C05-4E46-B908-AB22FCF08B64}"/>
              </a:ext>
            </a:extLst>
          </p:cNvPr>
          <p:cNvSpPr>
            <a:spLocks noChangeAspect="1"/>
          </p:cNvSpPr>
          <p:nvPr/>
        </p:nvSpPr>
        <p:spPr bwMode="auto">
          <a:xfrm>
            <a:off x="6973135" y="4055401"/>
            <a:ext cx="903696" cy="90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2" name="Connector 101">
            <a:extLst>
              <a:ext uri="{FF2B5EF4-FFF2-40B4-BE49-F238E27FC236}">
                <a16:creationId xmlns:a16="http://schemas.microsoft.com/office/drawing/2014/main" id="{4B95443F-89B8-B449-9476-9F9A1FBB6B63}"/>
              </a:ext>
            </a:extLst>
          </p:cNvPr>
          <p:cNvSpPr>
            <a:spLocks noChangeAspect="1"/>
          </p:cNvSpPr>
          <p:nvPr/>
        </p:nvSpPr>
        <p:spPr bwMode="auto">
          <a:xfrm>
            <a:off x="6882766" y="3965401"/>
            <a:ext cx="1084435" cy="108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3" name="Connector 102">
            <a:extLst>
              <a:ext uri="{FF2B5EF4-FFF2-40B4-BE49-F238E27FC236}">
                <a16:creationId xmlns:a16="http://schemas.microsoft.com/office/drawing/2014/main" id="{5AA8D23C-9852-0746-8137-1DD75F03F32C}"/>
              </a:ext>
            </a:extLst>
          </p:cNvPr>
          <p:cNvSpPr>
            <a:spLocks noChangeAspect="1"/>
          </p:cNvSpPr>
          <p:nvPr/>
        </p:nvSpPr>
        <p:spPr bwMode="auto">
          <a:xfrm>
            <a:off x="6792396" y="3875401"/>
            <a:ext cx="1265174" cy="126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4" name="Connector 103">
            <a:extLst>
              <a:ext uri="{FF2B5EF4-FFF2-40B4-BE49-F238E27FC236}">
                <a16:creationId xmlns:a16="http://schemas.microsoft.com/office/drawing/2014/main" id="{DA8A7A56-12D2-BA49-9E08-7B2D83E07FB9}"/>
              </a:ext>
            </a:extLst>
          </p:cNvPr>
          <p:cNvSpPr>
            <a:spLocks noChangeAspect="1"/>
          </p:cNvSpPr>
          <p:nvPr/>
        </p:nvSpPr>
        <p:spPr bwMode="auto">
          <a:xfrm>
            <a:off x="6702027" y="3785401"/>
            <a:ext cx="1445913" cy="144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5" name="Connector 104">
            <a:extLst>
              <a:ext uri="{FF2B5EF4-FFF2-40B4-BE49-F238E27FC236}">
                <a16:creationId xmlns:a16="http://schemas.microsoft.com/office/drawing/2014/main" id="{9AE8333F-865F-A844-BBFC-7AF4BDBCC924}"/>
              </a:ext>
            </a:extLst>
          </p:cNvPr>
          <p:cNvSpPr>
            <a:spLocks noChangeAspect="1"/>
          </p:cNvSpPr>
          <p:nvPr/>
        </p:nvSpPr>
        <p:spPr bwMode="auto">
          <a:xfrm>
            <a:off x="6611657" y="3695401"/>
            <a:ext cx="1626652" cy="162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6" name="Connector 105">
            <a:extLst>
              <a:ext uri="{FF2B5EF4-FFF2-40B4-BE49-F238E27FC236}">
                <a16:creationId xmlns:a16="http://schemas.microsoft.com/office/drawing/2014/main" id="{F9B33BAD-03F6-4744-B0E2-53B644D37488}"/>
              </a:ext>
            </a:extLst>
          </p:cNvPr>
          <p:cNvSpPr>
            <a:spLocks noChangeAspect="1"/>
          </p:cNvSpPr>
          <p:nvPr/>
        </p:nvSpPr>
        <p:spPr bwMode="auto">
          <a:xfrm>
            <a:off x="6521288" y="3605401"/>
            <a:ext cx="1807391" cy="1800000"/>
          </a:xfrm>
          <a:prstGeom prst="flowChartConnector">
            <a:avLst/>
          </a:prstGeom>
          <a:noFill/>
          <a:ln w="508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3417419-9377-A742-AB0B-840AF6C21F96}"/>
              </a:ext>
            </a:extLst>
          </p:cNvPr>
          <p:cNvGrpSpPr/>
          <p:nvPr/>
        </p:nvGrpSpPr>
        <p:grpSpPr>
          <a:xfrm>
            <a:off x="5660070" y="4365448"/>
            <a:ext cx="1725549" cy="724953"/>
            <a:chOff x="5660070" y="4365448"/>
            <a:chExt cx="1725549" cy="724953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EDCBBB9-6B79-5C4F-9895-0A3182BF519C}"/>
                </a:ext>
              </a:extLst>
            </p:cNvPr>
            <p:cNvCxnSpPr/>
            <p:nvPr/>
          </p:nvCxnSpPr>
          <p:spPr bwMode="auto">
            <a:xfrm flipH="1" flipV="1">
              <a:off x="5660070" y="4975502"/>
              <a:ext cx="656756" cy="1148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B759618-96C6-4E49-A7D6-08D3BA13A2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77823" y="4426195"/>
              <a:ext cx="233402" cy="6034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E3A5F78-124D-7A4D-9525-624493EFADF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8819" y="5048945"/>
              <a:ext cx="539966" cy="414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01BD087-D17C-D94E-A26E-1003BD2929C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082913" y="4546878"/>
              <a:ext cx="302706" cy="4591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E84EC91-FA2E-024C-A699-C614B40D2F1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672221" y="4365448"/>
              <a:ext cx="695533" cy="1384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240433E3-8AC4-0646-9761-0FF2D2F3A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403228" y="1570852"/>
            <a:ext cx="1168771" cy="65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5DC6432-DDEC-8540-AC2A-E27D39C8C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28" y="2882643"/>
            <a:ext cx="1162462" cy="109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434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8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1500"/>
                            </p:stCondLst>
                            <p:childTnLst>
                              <p:par>
                                <p:cTn id="31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4500"/>
                            </p:stCondLst>
                            <p:childTnLst>
                              <p:par>
                                <p:cTn id="36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5500"/>
                            </p:stCondLst>
                            <p:childTnLst>
                              <p:par>
                                <p:cTn id="38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39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26500"/>
                            </p:stCondLst>
                            <p:childTnLst>
                              <p:par>
                                <p:cTn id="39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7000"/>
                            </p:stCondLst>
                            <p:childTnLst>
                              <p:par>
                                <p:cTn id="40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7500"/>
                            </p:stCondLst>
                            <p:childTnLst>
                              <p:par>
                                <p:cTn id="41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28500"/>
                            </p:stCondLst>
                            <p:childTnLst>
                              <p:par>
                                <p:cTn id="4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C30DE8-F5A0-EF40-8226-221EC6AE5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5612" y="908050"/>
            <a:ext cx="1185813" cy="1682750"/>
          </a:xfrm>
          <a:prstGeom prst="rect">
            <a:avLst/>
          </a:prstGeom>
        </p:spPr>
      </p:pic>
      <p:pic>
        <p:nvPicPr>
          <p:cNvPr id="13" name="Picture 12" descr="Clipart - house elevation / élévation maison">
            <a:extLst>
              <a:ext uri="{FF2B5EF4-FFF2-40B4-BE49-F238E27FC236}">
                <a16:creationId xmlns:a16="http://schemas.microsoft.com/office/drawing/2014/main" id="{9BD2FA85-BBD5-3B47-A7FC-4318188C4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9100" y="742950"/>
            <a:ext cx="2070022" cy="2011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C74735-502A-EB46-B712-354A05E3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possible path communication path</a:t>
            </a: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72C74B7A-F618-884B-8F0B-4CA0068358D4}"/>
              </a:ext>
            </a:extLst>
          </p:cNvPr>
          <p:cNvSpPr/>
          <p:nvPr/>
        </p:nvSpPr>
        <p:spPr bwMode="auto">
          <a:xfrm flipH="1">
            <a:off x="3990974" y="1692275"/>
            <a:ext cx="104775" cy="266701"/>
          </a:xfrm>
          <a:prstGeom prst="cub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9EFC4878-FB46-FC4B-A8AB-5222E40CD289}"/>
              </a:ext>
            </a:extLst>
          </p:cNvPr>
          <p:cNvCxnSpPr>
            <a:stCxn id="4" idx="5"/>
            <a:endCxn id="17" idx="4"/>
          </p:cNvCxnSpPr>
          <p:nvPr/>
        </p:nvCxnSpPr>
        <p:spPr bwMode="auto">
          <a:xfrm>
            <a:off x="2032000" y="1690688"/>
            <a:ext cx="1985168" cy="148034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8C6395-14AA-5B4E-9C63-A3019EDC896A}"/>
              </a:ext>
            </a:extLst>
          </p:cNvPr>
          <p:cNvGrpSpPr/>
          <p:nvPr/>
        </p:nvGrpSpPr>
        <p:grpSpPr>
          <a:xfrm>
            <a:off x="5176787" y="1326555"/>
            <a:ext cx="420973" cy="863599"/>
            <a:chOff x="5167027" y="276622"/>
            <a:chExt cx="1511186" cy="3876278"/>
          </a:xfrm>
        </p:grpSpPr>
        <p:pic>
          <p:nvPicPr>
            <p:cNvPr id="23" name="Picture 22" descr="Clipart - Modem">
              <a:extLst>
                <a:ext uri="{FF2B5EF4-FFF2-40B4-BE49-F238E27FC236}">
                  <a16:creationId xmlns:a16="http://schemas.microsoft.com/office/drawing/2014/main" id="{AEE6F938-5294-4F49-BDDA-550D581C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2590800"/>
              <a:ext cx="1511186" cy="1562100"/>
            </a:xfrm>
            <a:prstGeom prst="rect">
              <a:avLst/>
            </a:prstGeom>
          </p:spPr>
        </p:pic>
        <p:pic>
          <p:nvPicPr>
            <p:cNvPr id="24" name="Picture 23" descr="Clipart - Modem">
              <a:extLst>
                <a:ext uri="{FF2B5EF4-FFF2-40B4-BE49-F238E27FC236}">
                  <a16:creationId xmlns:a16="http://schemas.microsoft.com/office/drawing/2014/main" id="{D5BDFE27-D1B3-2E4C-BDB9-A02FD1F0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2260204"/>
              <a:ext cx="1511186" cy="1562100"/>
            </a:xfrm>
            <a:prstGeom prst="rect">
              <a:avLst/>
            </a:prstGeom>
          </p:spPr>
        </p:pic>
        <p:pic>
          <p:nvPicPr>
            <p:cNvPr id="25" name="Picture 24" descr="Clipart - Modem">
              <a:extLst>
                <a:ext uri="{FF2B5EF4-FFF2-40B4-BE49-F238E27FC236}">
                  <a16:creationId xmlns:a16="http://schemas.microsoft.com/office/drawing/2014/main" id="{2F869294-C07A-4D4D-B8B2-2F6F4F0F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1929607"/>
              <a:ext cx="1511186" cy="1562100"/>
            </a:xfrm>
            <a:prstGeom prst="rect">
              <a:avLst/>
            </a:prstGeom>
          </p:spPr>
        </p:pic>
        <p:pic>
          <p:nvPicPr>
            <p:cNvPr id="26" name="Picture 25" descr="Clipart - Modem">
              <a:extLst>
                <a:ext uri="{FF2B5EF4-FFF2-40B4-BE49-F238E27FC236}">
                  <a16:creationId xmlns:a16="http://schemas.microsoft.com/office/drawing/2014/main" id="{40B72192-18CE-B147-A9F1-E3ECAD72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1599010"/>
              <a:ext cx="1511186" cy="1562100"/>
            </a:xfrm>
            <a:prstGeom prst="rect">
              <a:avLst/>
            </a:prstGeom>
          </p:spPr>
        </p:pic>
        <p:pic>
          <p:nvPicPr>
            <p:cNvPr id="27" name="Picture 26" descr="Clipart - Modem">
              <a:extLst>
                <a:ext uri="{FF2B5EF4-FFF2-40B4-BE49-F238E27FC236}">
                  <a16:creationId xmlns:a16="http://schemas.microsoft.com/office/drawing/2014/main" id="{49BD19E8-9329-844F-B645-993F41E2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1268413"/>
              <a:ext cx="1511186" cy="1562100"/>
            </a:xfrm>
            <a:prstGeom prst="rect">
              <a:avLst/>
            </a:prstGeom>
          </p:spPr>
        </p:pic>
        <p:pic>
          <p:nvPicPr>
            <p:cNvPr id="28" name="Picture 27" descr="Clipart - Modem">
              <a:extLst>
                <a:ext uri="{FF2B5EF4-FFF2-40B4-BE49-F238E27FC236}">
                  <a16:creationId xmlns:a16="http://schemas.microsoft.com/office/drawing/2014/main" id="{98B1764F-B774-AB43-AB58-BCED1C6B7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937816"/>
              <a:ext cx="1511186" cy="1562100"/>
            </a:xfrm>
            <a:prstGeom prst="rect">
              <a:avLst/>
            </a:prstGeom>
          </p:spPr>
        </p:pic>
        <p:pic>
          <p:nvPicPr>
            <p:cNvPr id="29" name="Picture 28" descr="Clipart - Modem">
              <a:extLst>
                <a:ext uri="{FF2B5EF4-FFF2-40B4-BE49-F238E27FC236}">
                  <a16:creationId xmlns:a16="http://schemas.microsoft.com/office/drawing/2014/main" id="{7E2E25E5-5999-6F4D-9CFB-C39110105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607219"/>
              <a:ext cx="1511186" cy="1562100"/>
            </a:xfrm>
            <a:prstGeom prst="rect">
              <a:avLst/>
            </a:prstGeom>
          </p:spPr>
        </p:pic>
        <p:pic>
          <p:nvPicPr>
            <p:cNvPr id="30" name="Picture 29" descr="Clipart - Modem">
              <a:extLst>
                <a:ext uri="{FF2B5EF4-FFF2-40B4-BE49-F238E27FC236}">
                  <a16:creationId xmlns:a16="http://schemas.microsoft.com/office/drawing/2014/main" id="{78752FA3-B69C-DC42-88C2-1F292A29F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167027" y="276622"/>
              <a:ext cx="1511186" cy="1562100"/>
            </a:xfrm>
            <a:prstGeom prst="rect">
              <a:avLst/>
            </a:prstGeom>
          </p:spPr>
        </p:pic>
      </p:grp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81E22F92-18E5-2A4F-BE1C-A6143DFA2C4C}"/>
              </a:ext>
            </a:extLst>
          </p:cNvPr>
          <p:cNvCxnSpPr>
            <a:cxnSpLocks/>
            <a:stCxn id="17" idx="2"/>
            <a:endCxn id="30" idx="1"/>
          </p:cNvCxnSpPr>
          <p:nvPr/>
        </p:nvCxnSpPr>
        <p:spPr bwMode="auto">
          <a:xfrm flipV="1">
            <a:off x="4095749" y="1500566"/>
            <a:ext cx="1081038" cy="338156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A5AD7FB-5352-7F42-B7A4-E4DE5253BB8D}"/>
              </a:ext>
            </a:extLst>
          </p:cNvPr>
          <p:cNvSpPr txBox="1"/>
          <p:nvPr/>
        </p:nvSpPr>
        <p:spPr>
          <a:xfrm>
            <a:off x="3742092" y="2067580"/>
            <a:ext cx="55015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Eurostile"/>
                <a:cs typeface="Eurostile"/>
              </a:rPr>
              <a:t>fiber</a:t>
            </a:r>
          </a:p>
          <a:p>
            <a:pPr algn="ctr"/>
            <a:r>
              <a:rPr lang="en-US" sz="1400" dirty="0">
                <a:latin typeface="Eurostile"/>
                <a:cs typeface="Eurostile"/>
              </a:rPr>
              <a:t>node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1213F7-ADAB-F84D-A748-0F588BAD3A54}"/>
              </a:ext>
            </a:extLst>
          </p:cNvPr>
          <p:cNvSpPr txBox="1"/>
          <p:nvPr/>
        </p:nvSpPr>
        <p:spPr>
          <a:xfrm>
            <a:off x="5035723" y="2267092"/>
            <a:ext cx="75212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Eurostile"/>
                <a:cs typeface="Eurostile"/>
              </a:rPr>
              <a:t>modem</a:t>
            </a:r>
          </a:p>
          <a:p>
            <a:pPr algn="ctr"/>
            <a:r>
              <a:rPr lang="en-US" sz="1400" dirty="0">
                <a:latin typeface="Eurostile"/>
                <a:cs typeface="Eurostile"/>
              </a:rPr>
              <a:t>pool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E47D6D-D3AA-184B-9B84-E39FADC4006F}"/>
              </a:ext>
            </a:extLst>
          </p:cNvPr>
          <p:cNvSpPr txBox="1"/>
          <p:nvPr/>
        </p:nvSpPr>
        <p:spPr>
          <a:xfrm>
            <a:off x="1944185" y="765502"/>
            <a:ext cx="75212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Eurostile"/>
                <a:cs typeface="Eurostile"/>
              </a:rPr>
              <a:t>cable</a:t>
            </a:r>
          </a:p>
          <a:p>
            <a:pPr algn="ctr"/>
            <a:r>
              <a:rPr lang="en-US" sz="1400" dirty="0">
                <a:latin typeface="Eurostile"/>
                <a:cs typeface="Eurostile"/>
              </a:rPr>
              <a:t>modem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455AE3-C6E2-AB43-9377-53B59B4D4525}"/>
              </a:ext>
            </a:extLst>
          </p:cNvPr>
          <p:cNvSpPr txBox="1"/>
          <p:nvPr/>
        </p:nvSpPr>
        <p:spPr>
          <a:xfrm>
            <a:off x="155962" y="2052418"/>
            <a:ext cx="86433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Eurostile"/>
                <a:cs typeface="Eurostile"/>
              </a:rPr>
              <a:t>home</a:t>
            </a:r>
          </a:p>
          <a:p>
            <a:pPr algn="ctr"/>
            <a:r>
              <a:rPr lang="en-US" sz="1400" dirty="0">
                <a:latin typeface="Eurostile"/>
                <a:cs typeface="Eurostile"/>
              </a:rPr>
              <a:t>assistant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22A4050-A870-CF4B-89B4-62D6E8A2E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149" y="1010681"/>
            <a:ext cx="845851" cy="5635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2723686-A065-7244-9709-1FA7AC14EE59}"/>
              </a:ext>
            </a:extLst>
          </p:cNvPr>
          <p:cNvSpPr txBox="1"/>
          <p:nvPr/>
        </p:nvSpPr>
        <p:spPr>
          <a:xfrm>
            <a:off x="6003069" y="1707582"/>
            <a:ext cx="82426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Eurostile"/>
                <a:cs typeface="Eurostile"/>
              </a:rPr>
              <a:t>cable</a:t>
            </a:r>
          </a:p>
          <a:p>
            <a:pPr algn="ctr"/>
            <a:r>
              <a:rPr lang="en-US" sz="1400" dirty="0">
                <a:latin typeface="Eurostile"/>
                <a:cs typeface="Eurostile"/>
              </a:rPr>
              <a:t>headend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45B2C5BE-843F-4042-8ABD-5CB0A274BFC5}"/>
              </a:ext>
            </a:extLst>
          </p:cNvPr>
          <p:cNvCxnSpPr>
            <a:cxnSpLocks/>
            <a:stCxn id="30" idx="3"/>
            <a:endCxn id="41" idx="1"/>
          </p:cNvCxnSpPr>
          <p:nvPr/>
        </p:nvCxnSpPr>
        <p:spPr bwMode="auto">
          <a:xfrm flipV="1">
            <a:off x="5597760" y="1292450"/>
            <a:ext cx="414389" cy="2081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F5355932-83C2-554D-A3C9-BC0D08399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0470" y="1715854"/>
            <a:ext cx="1047785" cy="694102"/>
          </a:xfrm>
          <a:prstGeom prst="rect">
            <a:avLst/>
          </a:prstGeom>
        </p:spPr>
      </p:pic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100C685F-356F-0E47-8F06-6687BDA5D0BD}"/>
              </a:ext>
            </a:extLst>
          </p:cNvPr>
          <p:cNvCxnSpPr>
            <a:cxnSpLocks/>
            <a:stCxn id="41" idx="3"/>
            <a:endCxn id="48" idx="0"/>
          </p:cNvCxnSpPr>
          <p:nvPr/>
        </p:nvCxnSpPr>
        <p:spPr bwMode="auto">
          <a:xfrm>
            <a:off x="6858000" y="1292450"/>
            <a:ext cx="776363" cy="423404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009D17C-6633-0242-81D1-19DCFC8642A1}"/>
              </a:ext>
            </a:extLst>
          </p:cNvPr>
          <p:cNvSpPr txBox="1"/>
          <p:nvPr/>
        </p:nvSpPr>
        <p:spPr>
          <a:xfrm>
            <a:off x="7868472" y="1292786"/>
            <a:ext cx="65915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Eurostile"/>
                <a:cs typeface="Eurostile"/>
              </a:rPr>
              <a:t>router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FC91FA3-4358-0341-99FC-6AB68F7881C3}"/>
              </a:ext>
            </a:extLst>
          </p:cNvPr>
          <p:cNvSpPr/>
          <p:nvPr/>
        </p:nvSpPr>
        <p:spPr bwMode="auto">
          <a:xfrm>
            <a:off x="2986304" y="742950"/>
            <a:ext cx="5738596" cy="215080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telco company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047230B-81E1-574E-8A24-6E7A22036A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5794" y="3956563"/>
            <a:ext cx="1047785" cy="694102"/>
          </a:xfrm>
          <a:prstGeom prst="rect">
            <a:avLst/>
          </a:prstGeom>
        </p:spPr>
      </p:pic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5DA2E262-B9A9-AB4B-B7FB-B7D4687BC9AF}"/>
              </a:ext>
            </a:extLst>
          </p:cNvPr>
          <p:cNvCxnSpPr>
            <a:cxnSpLocks/>
            <a:stCxn id="48" idx="2"/>
            <a:endCxn id="54" idx="0"/>
          </p:cNvCxnSpPr>
          <p:nvPr/>
        </p:nvCxnSpPr>
        <p:spPr bwMode="auto">
          <a:xfrm rot="16200000" flipH="1">
            <a:off x="7033722" y="3010597"/>
            <a:ext cx="1546607" cy="34532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4750F41E-E680-F944-A1F5-F249E5D3F704}"/>
              </a:ext>
            </a:extLst>
          </p:cNvPr>
          <p:cNvCxnSpPr>
            <a:cxnSpLocks/>
            <a:stCxn id="54" idx="2"/>
            <a:endCxn id="57" idx="0"/>
          </p:cNvCxnSpPr>
          <p:nvPr/>
        </p:nvCxnSpPr>
        <p:spPr bwMode="auto">
          <a:xfrm rot="5400000">
            <a:off x="7743394" y="4533016"/>
            <a:ext cx="118644" cy="35394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D3120B33-4FAA-E44F-B731-795FDD090ADD}"/>
              </a:ext>
            </a:extLst>
          </p:cNvPr>
          <p:cNvCxnSpPr>
            <a:cxnSpLocks/>
            <a:stCxn id="57" idx="2"/>
            <a:endCxn id="55" idx="0"/>
          </p:cNvCxnSpPr>
          <p:nvPr/>
        </p:nvCxnSpPr>
        <p:spPr bwMode="auto">
          <a:xfrm rot="5400000">
            <a:off x="7201948" y="5295600"/>
            <a:ext cx="222195" cy="6254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37D5D39-BFBE-3748-91C7-F33AE8902C97}"/>
              </a:ext>
            </a:extLst>
          </p:cNvPr>
          <p:cNvSpPr/>
          <p:nvPr/>
        </p:nvSpPr>
        <p:spPr bwMode="auto">
          <a:xfrm>
            <a:off x="6476451" y="3771900"/>
            <a:ext cx="2248450" cy="27305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tier 1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provider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998FD2A-9FC6-474E-B2F8-652A4D792A87}"/>
              </a:ext>
            </a:extLst>
          </p:cNvPr>
          <p:cNvSpPr txBox="1"/>
          <p:nvPr/>
        </p:nvSpPr>
        <p:spPr>
          <a:xfrm>
            <a:off x="6955148" y="3891164"/>
            <a:ext cx="50526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Eurostile"/>
                <a:cs typeface="Eurostile"/>
              </a:rPr>
              <a:t>Oslo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FE880715-44C6-4E4E-9887-939AA9DF7665}"/>
              </a:ext>
            </a:extLst>
          </p:cNvPr>
          <p:cNvGrpSpPr/>
          <p:nvPr/>
        </p:nvGrpSpPr>
        <p:grpSpPr>
          <a:xfrm>
            <a:off x="6476451" y="5719398"/>
            <a:ext cx="1053695" cy="694102"/>
            <a:chOff x="6476451" y="5719398"/>
            <a:chExt cx="1053695" cy="69410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EB7183C-E956-F44C-BBFA-B7885A50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76451" y="5719398"/>
              <a:ext cx="1047785" cy="69410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9B53C3-02B9-4D48-A8EF-78BC90B0DFB9}"/>
                </a:ext>
              </a:extLst>
            </p:cNvPr>
            <p:cNvSpPr txBox="1"/>
            <p:nvPr/>
          </p:nvSpPr>
          <p:spPr>
            <a:xfrm>
              <a:off x="6885418" y="6100057"/>
              <a:ext cx="644728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Eurostile"/>
                  <a:cs typeface="Eurostile"/>
                </a:rPr>
                <a:t>Dublin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0C12B75-06EF-484C-BFDD-DAE46D2CAF9D}"/>
              </a:ext>
            </a:extLst>
          </p:cNvPr>
          <p:cNvGrpSpPr/>
          <p:nvPr/>
        </p:nvGrpSpPr>
        <p:grpSpPr>
          <a:xfrm>
            <a:off x="7064477" y="4769309"/>
            <a:ext cx="1947224" cy="795905"/>
            <a:chOff x="7064477" y="4769309"/>
            <a:chExt cx="1947224" cy="795905"/>
          </a:xfrm>
        </p:grpSpPr>
        <p:pic>
          <p:nvPicPr>
            <p:cNvPr id="57" name="Picture 56" descr="File:Cartoon cloud.svg - Wikipedia">
              <a:extLst>
                <a:ext uri="{FF2B5EF4-FFF2-40B4-BE49-F238E27FC236}">
                  <a16:creationId xmlns:a16="http://schemas.microsoft.com/office/drawing/2014/main" id="{3AA9DCAA-CB83-5648-A881-5D5CF2D6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7064477" y="4769309"/>
              <a:ext cx="1122536" cy="727894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6324203-455D-B04E-94BE-A21567B3DE12}"/>
                </a:ext>
              </a:extLst>
            </p:cNvPr>
            <p:cNvSpPr txBox="1"/>
            <p:nvPr/>
          </p:nvSpPr>
          <p:spPr>
            <a:xfrm>
              <a:off x="7802716" y="4874014"/>
              <a:ext cx="1208985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Eurostile"/>
                  <a:cs typeface="Eurostile"/>
                </a:rPr>
                <a:t>Copenhagen?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D4925B8-EADD-8D4D-ADB5-3BA832777FAC}"/>
                </a:ext>
              </a:extLst>
            </p:cNvPr>
            <p:cNvSpPr txBox="1"/>
            <p:nvPr/>
          </p:nvSpPr>
          <p:spPr>
            <a:xfrm>
              <a:off x="7941400" y="5257437"/>
              <a:ext cx="824265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Eurostile"/>
                  <a:cs typeface="Eurostile"/>
                </a:rPr>
                <a:t>London?</a:t>
              </a: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0FC3F74B-746E-1D40-A35D-F9C2AE9F22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4077" y="5669282"/>
            <a:ext cx="1047785" cy="694102"/>
          </a:xfrm>
          <a:prstGeom prst="rect">
            <a:avLst/>
          </a:prstGeom>
        </p:spPr>
      </p:pic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3B2068F0-16DD-C449-B88A-2BCE2100022C}"/>
              </a:ext>
            </a:extLst>
          </p:cNvPr>
          <p:cNvCxnSpPr>
            <a:cxnSpLocks/>
            <a:stCxn id="55" idx="1"/>
            <a:endCxn id="92" idx="3"/>
          </p:cNvCxnSpPr>
          <p:nvPr/>
        </p:nvCxnSpPr>
        <p:spPr bwMode="auto">
          <a:xfrm rot="10800000">
            <a:off x="6071863" y="6016333"/>
            <a:ext cx="404589" cy="501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Curved Connector 98">
            <a:extLst>
              <a:ext uri="{FF2B5EF4-FFF2-40B4-BE49-F238E27FC236}">
                <a16:creationId xmlns:a16="http://schemas.microsoft.com/office/drawing/2014/main" id="{9581435D-0E99-B84B-8A3A-CFE99419FC63}"/>
              </a:ext>
            </a:extLst>
          </p:cNvPr>
          <p:cNvCxnSpPr>
            <a:cxnSpLocks/>
            <a:stCxn id="92" idx="1"/>
            <a:endCxn id="94" idx="3"/>
          </p:cNvCxnSpPr>
          <p:nvPr/>
        </p:nvCxnSpPr>
        <p:spPr bwMode="auto">
          <a:xfrm rot="10800000">
            <a:off x="4595899" y="5925297"/>
            <a:ext cx="428178" cy="9103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AE383BC-2C4B-6B45-AA8F-99B93A508753}"/>
              </a:ext>
            </a:extLst>
          </p:cNvPr>
          <p:cNvSpPr/>
          <p:nvPr/>
        </p:nvSpPr>
        <p:spPr bwMode="auto">
          <a:xfrm>
            <a:off x="1880995" y="5150417"/>
            <a:ext cx="4279802" cy="143770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assistant</a:t>
            </a:r>
          </a:p>
        </p:txBody>
      </p:sp>
      <p:pic>
        <p:nvPicPr>
          <p:cNvPr id="112" name="Picture 111" descr="btyooebtl.jpg [Spanish 3853 Wiki]">
            <a:extLst>
              <a:ext uri="{FF2B5EF4-FFF2-40B4-BE49-F238E27FC236}">
                <a16:creationId xmlns:a16="http://schemas.microsoft.com/office/drawing/2014/main" id="{69131989-F57A-9C49-AE66-841858B6F2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103717" y="1453555"/>
            <a:ext cx="656407" cy="492305"/>
          </a:xfrm>
          <a:prstGeom prst="rect">
            <a:avLst/>
          </a:prstGeom>
        </p:spPr>
      </p:pic>
      <p:sp>
        <p:nvSpPr>
          <p:cNvPr id="2" name="Can 1">
            <a:extLst>
              <a:ext uri="{FF2B5EF4-FFF2-40B4-BE49-F238E27FC236}">
                <a16:creationId xmlns:a16="http://schemas.microsoft.com/office/drawing/2014/main" id="{164F140E-55AF-9449-A183-8582CE0CB629}"/>
              </a:ext>
            </a:extLst>
          </p:cNvPr>
          <p:cNvSpPr/>
          <p:nvPr/>
        </p:nvSpPr>
        <p:spPr bwMode="auto">
          <a:xfrm>
            <a:off x="888178" y="1580555"/>
            <a:ext cx="165100" cy="342900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505C9387-28E8-3841-88C0-4D2368E9C795}"/>
              </a:ext>
            </a:extLst>
          </p:cNvPr>
          <p:cNvSpPr/>
          <p:nvPr/>
        </p:nvSpPr>
        <p:spPr bwMode="auto">
          <a:xfrm>
            <a:off x="1803400" y="1647825"/>
            <a:ext cx="228600" cy="114300"/>
          </a:xfrm>
          <a:prstGeom prst="cub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4A0303F-ADB3-6E40-8460-615252EDA726}"/>
              </a:ext>
            </a:extLst>
          </p:cNvPr>
          <p:cNvGrpSpPr/>
          <p:nvPr/>
        </p:nvGrpSpPr>
        <p:grpSpPr>
          <a:xfrm>
            <a:off x="3643948" y="5368509"/>
            <a:ext cx="1124822" cy="1142310"/>
            <a:chOff x="3643948" y="5368509"/>
            <a:chExt cx="1124822" cy="1142310"/>
          </a:xfrm>
        </p:grpSpPr>
        <p:pic>
          <p:nvPicPr>
            <p:cNvPr id="94" name="Picture 93" descr="Server PNG Transparent Images | PNG All">
              <a:extLst>
                <a:ext uri="{FF2B5EF4-FFF2-40B4-BE49-F238E27FC236}">
                  <a16:creationId xmlns:a16="http://schemas.microsoft.com/office/drawing/2014/main" id="{98A33AC7-F9CC-E541-BC94-A1A5C5EA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l="19392" r="23751"/>
            <a:stretch/>
          </p:blipFill>
          <p:spPr>
            <a:xfrm>
              <a:off x="3643948" y="5368509"/>
              <a:ext cx="951951" cy="1113573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52C1EDB-D26F-CA43-B21D-4CD4FF3B105D}"/>
                </a:ext>
              </a:extLst>
            </p:cNvPr>
            <p:cNvSpPr txBox="1"/>
            <p:nvPr/>
          </p:nvSpPr>
          <p:spPr>
            <a:xfrm>
              <a:off x="3928475" y="5987599"/>
              <a:ext cx="840295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Eurostile"/>
                  <a:cs typeface="Eurostile"/>
                </a:rPr>
                <a:t>compute</a:t>
              </a:r>
            </a:p>
            <a:p>
              <a:pPr algn="ctr"/>
              <a:r>
                <a:rPr lang="en-US" sz="1400" dirty="0">
                  <a:latin typeface="Eurostile"/>
                  <a:cs typeface="Eurostile"/>
                </a:rPr>
                <a:t>cluster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DED5803-B6E0-0043-8EFF-67B6030F09FA}"/>
              </a:ext>
            </a:extLst>
          </p:cNvPr>
          <p:cNvGrpSpPr/>
          <p:nvPr/>
        </p:nvGrpSpPr>
        <p:grpSpPr>
          <a:xfrm>
            <a:off x="1908517" y="5297112"/>
            <a:ext cx="2019960" cy="1213706"/>
            <a:chOff x="1908517" y="5297112"/>
            <a:chExt cx="2019960" cy="1213706"/>
          </a:xfrm>
        </p:grpSpPr>
        <p:sp>
          <p:nvSpPr>
            <p:cNvPr id="109" name="Trapezoid 108">
              <a:extLst>
                <a:ext uri="{FF2B5EF4-FFF2-40B4-BE49-F238E27FC236}">
                  <a16:creationId xmlns:a16="http://schemas.microsoft.com/office/drawing/2014/main" id="{BFC767E2-0FB2-F440-828A-98B7677676EF}"/>
                </a:ext>
              </a:extLst>
            </p:cNvPr>
            <p:cNvSpPr/>
            <p:nvPr/>
          </p:nvSpPr>
          <p:spPr bwMode="auto">
            <a:xfrm rot="16200000">
              <a:off x="3406074" y="5988416"/>
              <a:ext cx="527801" cy="517004"/>
            </a:xfrm>
            <a:prstGeom prst="trapezoid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8B64FA7-705F-F846-9169-E7D6F351A268}"/>
                </a:ext>
              </a:extLst>
            </p:cNvPr>
            <p:cNvGrpSpPr/>
            <p:nvPr/>
          </p:nvGrpSpPr>
          <p:grpSpPr>
            <a:xfrm>
              <a:off x="1908517" y="5467788"/>
              <a:ext cx="1934314" cy="989724"/>
              <a:chOff x="1242358" y="5352855"/>
              <a:chExt cx="1934314" cy="989724"/>
            </a:xfrm>
          </p:grpSpPr>
          <p:pic>
            <p:nvPicPr>
              <p:cNvPr id="105" name="Picture 104" descr="機器學習/深度學習地圖 – Allenyl Lee – Medium">
                <a:extLst>
                  <a:ext uri="{FF2B5EF4-FFF2-40B4-BE49-F238E27FC236}">
                    <a16:creationId xmlns:a16="http://schemas.microsoft.com/office/drawing/2014/main" id="{BA493EF9-BB91-F744-8043-EF89766A4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837473B0-CC2E-450A-ABE3-18F120FF3D39}">
                    <a1611:picAttrSrcUrl xmlns:a1611="http://schemas.microsoft.com/office/drawing/2016/11/main" r:id="rId18"/>
                  </a:ext>
                </a:extLst>
              </a:blip>
              <a:stretch>
                <a:fillRect/>
              </a:stretch>
            </p:blipFill>
            <p:spPr>
              <a:xfrm>
                <a:off x="1242358" y="5352855"/>
                <a:ext cx="1934314" cy="989724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561D20C-3F73-0345-BF25-CFCD6C7690CC}"/>
                  </a:ext>
                </a:extLst>
              </p:cNvPr>
              <p:cNvSpPr txBox="1"/>
              <p:nvPr/>
            </p:nvSpPr>
            <p:spPr>
              <a:xfrm>
                <a:off x="1713908" y="5979024"/>
                <a:ext cx="1031052" cy="30777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Eurostile"/>
                    <a:cs typeface="Eurostile"/>
                  </a:rPr>
                  <a:t>AI software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EFA3D93-E02F-064E-8231-05CC4BD59945}"/>
                </a:ext>
              </a:extLst>
            </p:cNvPr>
            <p:cNvGrpSpPr/>
            <p:nvPr/>
          </p:nvGrpSpPr>
          <p:grpSpPr>
            <a:xfrm>
              <a:off x="2044741" y="5297112"/>
              <a:ext cx="1407431" cy="343117"/>
              <a:chOff x="3062968" y="4307546"/>
              <a:chExt cx="1407431" cy="343117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76804D2-D7CB-814E-B63F-48830429D369}"/>
                  </a:ext>
                </a:extLst>
              </p:cNvPr>
              <p:cNvSpPr txBox="1"/>
              <p:nvPr/>
            </p:nvSpPr>
            <p:spPr>
              <a:xfrm>
                <a:off x="3062968" y="4307546"/>
                <a:ext cx="1407431" cy="34311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rtlCol="0" anchor="ctr" anchorCtr="0">
                <a:noAutofit/>
              </a:bodyPr>
              <a:lstStyle/>
              <a:p>
                <a:pPr algn="r"/>
                <a:r>
                  <a:rPr lang="en-US" sz="1400" dirty="0">
                    <a:latin typeface="Eurostile"/>
                    <a:cs typeface="Eurostile"/>
                  </a:rPr>
                  <a:t>= ”Alexa”?</a:t>
                </a:r>
              </a:p>
            </p:txBody>
          </p:sp>
          <p:sp>
            <p:nvSpPr>
              <p:cNvPr id="114" name="Oval Callout 113">
                <a:extLst>
                  <a:ext uri="{FF2B5EF4-FFF2-40B4-BE49-F238E27FC236}">
                    <a16:creationId xmlns:a16="http://schemas.microsoft.com/office/drawing/2014/main" id="{A3490E77-7069-0040-ACED-1E420A1909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180825" y="4345647"/>
                <a:ext cx="401620" cy="180000"/>
              </a:xfrm>
              <a:prstGeom prst="wedgeEllipseCallout">
                <a:avLst>
                  <a:gd name="adj1" fmla="val -27123"/>
                  <a:gd name="adj2" fmla="val 104606"/>
                </a:avLst>
              </a:prstGeom>
              <a:solidFill>
                <a:schemeClr val="bg1"/>
              </a:solidFill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D33A966-8834-704C-899D-EF23403902B8}"/>
              </a:ext>
            </a:extLst>
          </p:cNvPr>
          <p:cNvGrpSpPr/>
          <p:nvPr/>
        </p:nvGrpSpPr>
        <p:grpSpPr>
          <a:xfrm>
            <a:off x="379577" y="3571577"/>
            <a:ext cx="2873045" cy="1437707"/>
            <a:chOff x="1701799" y="3510322"/>
            <a:chExt cx="2873045" cy="1437707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23A68A1D-4FCF-3342-90A6-4C4731656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65397" y="3686371"/>
              <a:ext cx="1047785" cy="694102"/>
            </a:xfrm>
            <a:prstGeom prst="rect">
              <a:avLst/>
            </a:prstGeom>
          </p:spPr>
        </p:pic>
        <p:pic>
          <p:nvPicPr>
            <p:cNvPr id="118" name="Picture 117" descr="Server PNG Transparent Images | PNG All">
              <a:extLst>
                <a:ext uri="{FF2B5EF4-FFF2-40B4-BE49-F238E27FC236}">
                  <a16:creationId xmlns:a16="http://schemas.microsoft.com/office/drawing/2014/main" id="{3439A61F-8E02-5941-9F0C-2135256D2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l="19392" r="23751"/>
            <a:stretch/>
          </p:blipFill>
          <p:spPr>
            <a:xfrm>
              <a:off x="2203661" y="3577113"/>
              <a:ext cx="951951" cy="1113573"/>
            </a:xfrm>
            <a:prstGeom prst="rect">
              <a:avLst/>
            </a:prstGeom>
          </p:spPr>
        </p:pic>
        <p:cxnSp>
          <p:nvCxnSpPr>
            <p:cNvPr id="119" name="Curved Connector 118">
              <a:extLst>
                <a:ext uri="{FF2B5EF4-FFF2-40B4-BE49-F238E27FC236}">
                  <a16:creationId xmlns:a16="http://schemas.microsoft.com/office/drawing/2014/main" id="{14A89209-5F46-1C43-847F-72764FBB6C78}"/>
                </a:ext>
              </a:extLst>
            </p:cNvPr>
            <p:cNvCxnSpPr>
              <a:cxnSpLocks/>
              <a:stCxn id="117" idx="1"/>
              <a:endCxn id="118" idx="3"/>
            </p:cNvCxnSpPr>
            <p:nvPr/>
          </p:nvCxnSpPr>
          <p:spPr bwMode="auto">
            <a:xfrm rot="10800000" flipV="1">
              <a:off x="3155613" y="4033422"/>
              <a:ext cx="309785" cy="100478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EE01AB0-51DE-4F4E-A9BF-65D7100FC884}"/>
                </a:ext>
              </a:extLst>
            </p:cNvPr>
            <p:cNvSpPr txBox="1"/>
            <p:nvPr/>
          </p:nvSpPr>
          <p:spPr>
            <a:xfrm>
              <a:off x="2342523" y="4347504"/>
              <a:ext cx="840295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Eurostile"/>
                  <a:cs typeface="Eurostile"/>
                </a:rPr>
                <a:t>compute</a:t>
              </a:r>
            </a:p>
            <a:p>
              <a:pPr algn="ctr"/>
              <a:r>
                <a:rPr lang="en-US" sz="1400" dirty="0">
                  <a:latin typeface="Eurostile"/>
                  <a:cs typeface="Eurostile"/>
                </a:rPr>
                <a:t>cluster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F54A527-D84D-A440-A676-66410EB5C079}"/>
                </a:ext>
              </a:extLst>
            </p:cNvPr>
            <p:cNvSpPr/>
            <p:nvPr/>
          </p:nvSpPr>
          <p:spPr bwMode="auto">
            <a:xfrm>
              <a:off x="1701799" y="3510322"/>
              <a:ext cx="2873045" cy="1437707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latin typeface="Eurostile"/>
                  <a:cs typeface="Eurostile"/>
                </a:rPr>
                <a:t>Home 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latin typeface="Eurostile"/>
                  <a:cs typeface="Eurostile"/>
                </a:rPr>
                <a:t>automation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CC1F15A-9A14-4447-BE8C-7130D5C922AC}"/>
                </a:ext>
              </a:extLst>
            </p:cNvPr>
            <p:cNvSpPr/>
            <p:nvPr/>
          </p:nvSpPr>
          <p:spPr>
            <a:xfrm>
              <a:off x="1803499" y="3539547"/>
              <a:ext cx="57740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?</a:t>
              </a: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54C8AA4-EE07-834D-AB48-A9789B0B7656}"/>
              </a:ext>
            </a:extLst>
          </p:cNvPr>
          <p:cNvSpPr/>
          <p:nvPr/>
        </p:nvSpPr>
        <p:spPr bwMode="auto">
          <a:xfrm>
            <a:off x="5105397" y="4279228"/>
            <a:ext cx="1085895" cy="73888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tier 1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provider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837B3825-847B-BE46-BF01-5C9DA1D4C740}"/>
              </a:ext>
            </a:extLst>
          </p:cNvPr>
          <p:cNvCxnSpPr>
            <a:cxnSpLocks/>
            <a:stCxn id="134" idx="2"/>
            <a:endCxn id="92" idx="0"/>
          </p:cNvCxnSpPr>
          <p:nvPr/>
        </p:nvCxnSpPr>
        <p:spPr bwMode="auto">
          <a:xfrm rot="5400000">
            <a:off x="5272575" y="5293512"/>
            <a:ext cx="651166" cy="10037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Curved Connector 137">
            <a:extLst>
              <a:ext uri="{FF2B5EF4-FFF2-40B4-BE49-F238E27FC236}">
                <a16:creationId xmlns:a16="http://schemas.microsoft.com/office/drawing/2014/main" id="{945BAA24-AD24-8143-85BD-8E467F958C25}"/>
              </a:ext>
            </a:extLst>
          </p:cNvPr>
          <p:cNvCxnSpPr>
            <a:cxnSpLocks/>
            <a:stCxn id="143" idx="3"/>
            <a:endCxn id="134" idx="1"/>
          </p:cNvCxnSpPr>
          <p:nvPr/>
        </p:nvCxnSpPr>
        <p:spPr bwMode="auto">
          <a:xfrm>
            <a:off x="4720535" y="4330622"/>
            <a:ext cx="384862" cy="31805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C58625-AFA4-3240-A557-012969F9DBF1}"/>
              </a:ext>
            </a:extLst>
          </p:cNvPr>
          <p:cNvSpPr/>
          <p:nvPr/>
        </p:nvSpPr>
        <p:spPr bwMode="auto">
          <a:xfrm>
            <a:off x="5134588" y="3253775"/>
            <a:ext cx="1085895" cy="73888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tier 1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provider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8D715BA-D7BE-8B40-978A-9FFF2D3808BE}"/>
              </a:ext>
            </a:extLst>
          </p:cNvPr>
          <p:cNvSpPr/>
          <p:nvPr/>
        </p:nvSpPr>
        <p:spPr bwMode="auto">
          <a:xfrm>
            <a:off x="3634640" y="3961178"/>
            <a:ext cx="1085895" cy="73888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tier 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Eurostile"/>
                <a:cs typeface="Eurostile"/>
              </a:rPr>
              <a:t>provider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49" name="Curved Connector 148">
            <a:extLst>
              <a:ext uri="{FF2B5EF4-FFF2-40B4-BE49-F238E27FC236}">
                <a16:creationId xmlns:a16="http://schemas.microsoft.com/office/drawing/2014/main" id="{6D270D77-121C-4949-8323-763EB32F7344}"/>
              </a:ext>
            </a:extLst>
          </p:cNvPr>
          <p:cNvCxnSpPr>
            <a:cxnSpLocks/>
            <a:stCxn id="117" idx="3"/>
            <a:endCxn id="143" idx="1"/>
          </p:cNvCxnSpPr>
          <p:nvPr/>
        </p:nvCxnSpPr>
        <p:spPr bwMode="auto">
          <a:xfrm>
            <a:off x="3190960" y="4094677"/>
            <a:ext cx="443680" cy="23594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Curved Connector 151">
            <a:extLst>
              <a:ext uri="{FF2B5EF4-FFF2-40B4-BE49-F238E27FC236}">
                <a16:creationId xmlns:a16="http://schemas.microsoft.com/office/drawing/2014/main" id="{84F0167D-CE67-A44C-B9A9-E5045BC5DB3E}"/>
              </a:ext>
            </a:extLst>
          </p:cNvPr>
          <p:cNvCxnSpPr>
            <a:cxnSpLocks/>
            <a:stCxn id="141" idx="1"/>
            <a:endCxn id="143" idx="3"/>
          </p:cNvCxnSpPr>
          <p:nvPr/>
        </p:nvCxnSpPr>
        <p:spPr bwMode="auto">
          <a:xfrm rot="10800000" flipV="1">
            <a:off x="4720536" y="3623218"/>
            <a:ext cx="414053" cy="70740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Curved Connector 154">
            <a:extLst>
              <a:ext uri="{FF2B5EF4-FFF2-40B4-BE49-F238E27FC236}">
                <a16:creationId xmlns:a16="http://schemas.microsoft.com/office/drawing/2014/main" id="{9A84478B-B870-BC49-B58C-DEACCBBC4B2D}"/>
              </a:ext>
            </a:extLst>
          </p:cNvPr>
          <p:cNvCxnSpPr>
            <a:cxnSpLocks/>
            <a:stCxn id="48" idx="2"/>
            <a:endCxn id="141" idx="3"/>
          </p:cNvCxnSpPr>
          <p:nvPr/>
        </p:nvCxnSpPr>
        <p:spPr bwMode="auto">
          <a:xfrm rot="5400000">
            <a:off x="6320792" y="2309647"/>
            <a:ext cx="1213263" cy="141388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9" name="Picture 158" descr="TV Isolated Background Clipart Free Stock Photo - Public ...">
            <a:extLst>
              <a:ext uri="{FF2B5EF4-FFF2-40B4-BE49-F238E27FC236}">
                <a16:creationId xmlns:a16="http://schemas.microsoft.com/office/drawing/2014/main" id="{51FB00B9-4713-944A-989B-E12AEF75224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l="7127" t="13412" r="7462" b="14337"/>
          <a:stretch/>
        </p:blipFill>
        <p:spPr>
          <a:xfrm>
            <a:off x="1459247" y="2067580"/>
            <a:ext cx="537794" cy="340717"/>
          </a:xfrm>
          <a:prstGeom prst="rect">
            <a:avLst/>
          </a:prstGeom>
        </p:spPr>
      </p:pic>
      <p:cxnSp>
        <p:nvCxnSpPr>
          <p:cNvPr id="161" name="Curved Connector 160">
            <a:extLst>
              <a:ext uri="{FF2B5EF4-FFF2-40B4-BE49-F238E27FC236}">
                <a16:creationId xmlns:a16="http://schemas.microsoft.com/office/drawing/2014/main" id="{7CCD1EFC-A67F-314C-8D84-D9A3C59CFF3E}"/>
              </a:ext>
            </a:extLst>
          </p:cNvPr>
          <p:cNvCxnSpPr>
            <a:cxnSpLocks/>
            <a:stCxn id="112" idx="0"/>
            <a:endCxn id="2" idx="0"/>
          </p:cNvCxnSpPr>
          <p:nvPr/>
        </p:nvCxnSpPr>
        <p:spPr bwMode="auto">
          <a:xfrm rot="16200000" flipH="1" flipV="1">
            <a:off x="1117187" y="1307095"/>
            <a:ext cx="168275" cy="461193"/>
          </a:xfrm>
          <a:prstGeom prst="curvedConnector3">
            <a:avLst>
              <a:gd name="adj1" fmla="val -13584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Curved Connector 163">
            <a:extLst>
              <a:ext uri="{FF2B5EF4-FFF2-40B4-BE49-F238E27FC236}">
                <a16:creationId xmlns:a16="http://schemas.microsoft.com/office/drawing/2014/main" id="{354351BF-FDB2-7E48-BFD2-28F7DEA20DD6}"/>
              </a:ext>
            </a:extLst>
          </p:cNvPr>
          <p:cNvCxnSpPr>
            <a:cxnSpLocks/>
            <a:stCxn id="4" idx="2"/>
            <a:endCxn id="2" idx="2"/>
          </p:cNvCxnSpPr>
          <p:nvPr/>
        </p:nvCxnSpPr>
        <p:spPr bwMode="auto">
          <a:xfrm rot="10800000" flipV="1">
            <a:off x="888178" y="1719263"/>
            <a:ext cx="915222" cy="32742"/>
          </a:xfrm>
          <a:prstGeom prst="curvedConnector5">
            <a:avLst>
              <a:gd name="adj1" fmla="val 40980"/>
              <a:gd name="adj2" fmla="val 1321825"/>
              <a:gd name="adj3" fmla="val 12497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Curved Connector 166">
            <a:extLst>
              <a:ext uri="{FF2B5EF4-FFF2-40B4-BE49-F238E27FC236}">
                <a16:creationId xmlns:a16="http://schemas.microsoft.com/office/drawing/2014/main" id="{CD95485A-A74D-CB45-90EB-3DEE5E5C7D61}"/>
              </a:ext>
            </a:extLst>
          </p:cNvPr>
          <p:cNvCxnSpPr>
            <a:cxnSpLocks/>
            <a:stCxn id="4" idx="3"/>
            <a:endCxn id="159" idx="3"/>
          </p:cNvCxnSpPr>
          <p:nvPr/>
        </p:nvCxnSpPr>
        <p:spPr bwMode="auto">
          <a:xfrm rot="16200000" flipH="1">
            <a:off x="1712320" y="1953218"/>
            <a:ext cx="475814" cy="93628"/>
          </a:xfrm>
          <a:prstGeom prst="curvedConnector4">
            <a:avLst>
              <a:gd name="adj1" fmla="val 32098"/>
              <a:gd name="adj2" fmla="val 3814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2" name="Internet Latency">
            <a:hlinkClick r:id="" action="ppaction://media"/>
            <a:extLst>
              <a:ext uri="{FF2B5EF4-FFF2-40B4-BE49-F238E27FC236}">
                <a16:creationId xmlns:a16="http://schemas.microsoft.com/office/drawing/2014/main" id="{C3351772-DF5B-E245-AB17-C1D38D4ED3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21"/>
          <a:srcRect/>
          <a:stretch/>
        </p:blipFill>
        <p:spPr>
          <a:xfrm>
            <a:off x="1493295" y="2097084"/>
            <a:ext cx="472444" cy="265750"/>
          </a:xfrm>
          <a:prstGeom prst="rect">
            <a:avLst/>
          </a:prstGeom>
        </p:spPr>
      </p:pic>
      <p:cxnSp>
        <p:nvCxnSpPr>
          <p:cNvPr id="178" name="Curved Connector 177">
            <a:extLst>
              <a:ext uri="{FF2B5EF4-FFF2-40B4-BE49-F238E27FC236}">
                <a16:creationId xmlns:a16="http://schemas.microsoft.com/office/drawing/2014/main" id="{7BCBD29B-04BD-334F-A097-1D117A89E0C9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1858791" y="4005777"/>
            <a:ext cx="309785" cy="10047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Curved Connector 178">
            <a:extLst>
              <a:ext uri="{FF2B5EF4-FFF2-40B4-BE49-F238E27FC236}">
                <a16:creationId xmlns:a16="http://schemas.microsoft.com/office/drawing/2014/main" id="{E75ED7A8-C7BE-514F-A404-DD1BCD409FB8}"/>
              </a:ext>
            </a:extLst>
          </p:cNvPr>
          <p:cNvCxnSpPr>
            <a:cxnSpLocks/>
          </p:cNvCxnSpPr>
          <p:nvPr/>
        </p:nvCxnSpPr>
        <p:spPr bwMode="auto">
          <a:xfrm>
            <a:off x="3216360" y="4005777"/>
            <a:ext cx="443680" cy="23594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Curved Connector 179">
            <a:extLst>
              <a:ext uri="{FF2B5EF4-FFF2-40B4-BE49-F238E27FC236}">
                <a16:creationId xmlns:a16="http://schemas.microsoft.com/office/drawing/2014/main" id="{52279BD2-6FD4-2043-8029-4BE00B5A4E55}"/>
              </a:ext>
            </a:extLst>
          </p:cNvPr>
          <p:cNvCxnSpPr>
            <a:cxnSpLocks/>
          </p:cNvCxnSpPr>
          <p:nvPr/>
        </p:nvCxnSpPr>
        <p:spPr bwMode="auto">
          <a:xfrm>
            <a:off x="6896100" y="1228950"/>
            <a:ext cx="776363" cy="423404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Curved Connector 180">
            <a:extLst>
              <a:ext uri="{FF2B5EF4-FFF2-40B4-BE49-F238E27FC236}">
                <a16:creationId xmlns:a16="http://schemas.microsoft.com/office/drawing/2014/main" id="{00E7F188-1E4C-EC42-A34A-3FEB1DE58ECB}"/>
              </a:ext>
            </a:extLst>
          </p:cNvPr>
          <p:cNvCxnSpPr>
            <a:cxnSpLocks/>
          </p:cNvCxnSpPr>
          <p:nvPr/>
        </p:nvCxnSpPr>
        <p:spPr bwMode="auto">
          <a:xfrm flipV="1">
            <a:off x="5585060" y="1228950"/>
            <a:ext cx="414389" cy="2081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Curved Connector 181">
            <a:extLst>
              <a:ext uri="{FF2B5EF4-FFF2-40B4-BE49-F238E27FC236}">
                <a16:creationId xmlns:a16="http://schemas.microsoft.com/office/drawing/2014/main" id="{052F5642-BC3E-0F42-8E00-ED03F55D599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95749" y="1462466"/>
            <a:ext cx="1081038" cy="338156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Curved Connector 182">
            <a:extLst>
              <a:ext uri="{FF2B5EF4-FFF2-40B4-BE49-F238E27FC236}">
                <a16:creationId xmlns:a16="http://schemas.microsoft.com/office/drawing/2014/main" id="{9503109B-B6E0-0C4B-897C-5CAE9D722EE1}"/>
              </a:ext>
            </a:extLst>
          </p:cNvPr>
          <p:cNvCxnSpPr/>
          <p:nvPr/>
        </p:nvCxnSpPr>
        <p:spPr bwMode="auto">
          <a:xfrm>
            <a:off x="2032000" y="1728788"/>
            <a:ext cx="1985168" cy="148034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27A7A8B-1DF4-E54E-B5EF-7BDB985650D5}"/>
              </a:ext>
            </a:extLst>
          </p:cNvPr>
          <p:cNvSpPr txBox="1"/>
          <p:nvPr/>
        </p:nvSpPr>
        <p:spPr>
          <a:xfrm>
            <a:off x="215900" y="2768600"/>
            <a:ext cx="2563522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  <a:hlinkClick r:id="rId22"/>
              </a:rPr>
              <a:t>https://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  <a:hlinkClick r:id="rId22"/>
              </a:rPr>
              <a:t>youtu.be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  <a:hlinkClick r:id="rId22"/>
              </a:rPr>
              <a:t>/F1a-eMF9xdY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2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2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</p:childTnLst>
        </p:cTn>
      </p:par>
    </p:tnLst>
    <p:bldLst>
      <p:bldP spid="17" grpId="0" animBg="1"/>
      <p:bldP spid="36" grpId="0" animBg="1"/>
      <p:bldP spid="37" grpId="0" animBg="1"/>
      <p:bldP spid="38" grpId="0" animBg="1"/>
      <p:bldP spid="42" grpId="0" animBg="1"/>
      <p:bldP spid="52" grpId="0" animBg="1"/>
      <p:bldP spid="53" grpId="0" animBg="1"/>
      <p:bldP spid="79" grpId="0" animBg="1"/>
      <p:bldP spid="88" grpId="0" animBg="1"/>
      <p:bldP spid="110" grpId="0" animBg="1"/>
      <p:bldP spid="4" grpId="0" animBg="1"/>
      <p:bldP spid="134" grpId="0" animBg="1"/>
      <p:bldP spid="141" grpId="0" animBg="1"/>
      <p:bldP spid="1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64D201-1A06-7741-95CE-8261FBECA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does it matter if </a:t>
            </a:r>
            <a:r>
              <a:rPr lang="en-US" b="1" i="1" dirty="0"/>
              <a:t>we</a:t>
            </a:r>
            <a:r>
              <a:rPr lang="en-US" dirty="0"/>
              <a:t> understand it?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26C7996F-E5F7-A142-AF59-0017543418A1}"/>
              </a:ext>
            </a:extLst>
          </p:cNvPr>
          <p:cNvSpPr/>
          <p:nvPr/>
        </p:nvSpPr>
        <p:spPr bwMode="auto">
          <a:xfrm>
            <a:off x="3243436" y="822787"/>
            <a:ext cx="2889735" cy="1268064"/>
          </a:xfrm>
          <a:prstGeom prst="cub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algn="l" rotWithShape="0">
              <a:srgbClr val="FFFF00">
                <a:alpha val="6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Eurostile"/>
                <a:cs typeface="Eurostile"/>
              </a:rPr>
              <a:t>the net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E0F1F-6D40-A540-8B5B-96AF503D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9" y="2255039"/>
            <a:ext cx="4405183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B64EA7-B345-7941-BA5A-EC333173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0" y="3191400"/>
            <a:ext cx="4405183" cy="32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9B6633-B31F-534F-83CB-04FE57057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8" y="2255039"/>
            <a:ext cx="4536000" cy="32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E60285-3DF3-6F4A-859F-4777353B0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678" y="3429000"/>
            <a:ext cx="4405183" cy="3240000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FAE062A2-82F5-084C-BCBB-240430FF151A}"/>
              </a:ext>
            </a:extLst>
          </p:cNvPr>
          <p:cNvSpPr/>
          <p:nvPr/>
        </p:nvSpPr>
        <p:spPr bwMode="auto">
          <a:xfrm>
            <a:off x="1417602" y="1800350"/>
            <a:ext cx="1760496" cy="2324285"/>
          </a:xfrm>
          <a:custGeom>
            <a:avLst/>
            <a:gdLst>
              <a:gd name="connsiteX0" fmla="*/ 1842296 w 2176833"/>
              <a:gd name="connsiteY0" fmla="*/ 3412273 h 3412273"/>
              <a:gd name="connsiteX1" fmla="*/ 2345 w 2176833"/>
              <a:gd name="connsiteY1" fmla="*/ 947854 h 3412273"/>
              <a:gd name="connsiteX2" fmla="*/ 2176833 w 2176833"/>
              <a:gd name="connsiteY2" fmla="*/ 0 h 3412273"/>
              <a:gd name="connsiteX0" fmla="*/ 979290 w 2257641"/>
              <a:gd name="connsiteY0" fmla="*/ 3457793 h 3457793"/>
              <a:gd name="connsiteX1" fmla="*/ 83153 w 2257641"/>
              <a:gd name="connsiteY1" fmla="*/ 947854 h 3457793"/>
              <a:gd name="connsiteX2" fmla="*/ 2257641 w 2257641"/>
              <a:gd name="connsiteY2" fmla="*/ 0 h 345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7641" h="3457793">
                <a:moveTo>
                  <a:pt x="979290" y="3457793"/>
                </a:moveTo>
                <a:cubicBezTo>
                  <a:pt x="31436" y="2509939"/>
                  <a:pt x="-129906" y="1524153"/>
                  <a:pt x="83153" y="947854"/>
                </a:cubicBezTo>
                <a:cubicBezTo>
                  <a:pt x="296212" y="371555"/>
                  <a:pt x="1198275" y="189571"/>
                  <a:pt x="2257641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D744330-12BF-A747-AB5B-E0B0AD568DFF}"/>
              </a:ext>
            </a:extLst>
          </p:cNvPr>
          <p:cNvSpPr/>
          <p:nvPr/>
        </p:nvSpPr>
        <p:spPr bwMode="auto">
          <a:xfrm>
            <a:off x="360823" y="1625335"/>
            <a:ext cx="2817275" cy="2009961"/>
          </a:xfrm>
          <a:custGeom>
            <a:avLst/>
            <a:gdLst>
              <a:gd name="connsiteX0" fmla="*/ 268707 w 2699673"/>
              <a:gd name="connsiteY0" fmla="*/ 2085278 h 2085278"/>
              <a:gd name="connsiteX1" fmla="*/ 224102 w 2699673"/>
              <a:gd name="connsiteY1" fmla="*/ 512957 h 2085278"/>
              <a:gd name="connsiteX2" fmla="*/ 2699673 w 2699673"/>
              <a:gd name="connsiteY2" fmla="*/ 0 h 2085278"/>
              <a:gd name="connsiteX0" fmla="*/ 185587 w 2783821"/>
              <a:gd name="connsiteY0" fmla="*/ 2141034 h 2141034"/>
              <a:gd name="connsiteX1" fmla="*/ 308250 w 2783821"/>
              <a:gd name="connsiteY1" fmla="*/ 512957 h 2141034"/>
              <a:gd name="connsiteX2" fmla="*/ 2783821 w 2783821"/>
              <a:gd name="connsiteY2" fmla="*/ 0 h 214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3821" h="2141034">
                <a:moveTo>
                  <a:pt x="185587" y="2141034"/>
                </a:moveTo>
                <a:cubicBezTo>
                  <a:pt x="-39296" y="1528646"/>
                  <a:pt x="-124789" y="869796"/>
                  <a:pt x="308250" y="512957"/>
                </a:cubicBezTo>
                <a:cubicBezTo>
                  <a:pt x="741289" y="156118"/>
                  <a:pt x="1748616" y="82705"/>
                  <a:pt x="2783821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2391FAB-6C45-C245-9A0D-0E8A38F04559}"/>
              </a:ext>
            </a:extLst>
          </p:cNvPr>
          <p:cNvSpPr/>
          <p:nvPr/>
        </p:nvSpPr>
        <p:spPr bwMode="auto">
          <a:xfrm>
            <a:off x="6345044" y="1625335"/>
            <a:ext cx="1999425" cy="1497006"/>
          </a:xfrm>
          <a:custGeom>
            <a:avLst/>
            <a:gdLst>
              <a:gd name="connsiteX0" fmla="*/ 1092819 w 1999425"/>
              <a:gd name="connsiteY0" fmla="*/ 1739590 h 1739590"/>
              <a:gd name="connsiteX1" fmla="*/ 1962615 w 1999425"/>
              <a:gd name="connsiteY1" fmla="*/ 602166 h 1739590"/>
              <a:gd name="connsiteX2" fmla="*/ 0 w 1999425"/>
              <a:gd name="connsiteY2" fmla="*/ 0 h 173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9425" h="1739590">
                <a:moveTo>
                  <a:pt x="1092819" y="1739590"/>
                </a:moveTo>
                <a:cubicBezTo>
                  <a:pt x="1618785" y="1315844"/>
                  <a:pt x="2144751" y="892098"/>
                  <a:pt x="1962615" y="602166"/>
                </a:cubicBezTo>
                <a:cubicBezTo>
                  <a:pt x="1780479" y="312234"/>
                  <a:pt x="890239" y="156117"/>
                  <a:pt x="0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A237EFB-59BA-4B4A-AFE1-7AA8FEB87AC9}"/>
              </a:ext>
            </a:extLst>
          </p:cNvPr>
          <p:cNvSpPr/>
          <p:nvPr/>
        </p:nvSpPr>
        <p:spPr bwMode="auto">
          <a:xfrm>
            <a:off x="6335272" y="1800351"/>
            <a:ext cx="2263376" cy="3240000"/>
          </a:xfrm>
          <a:custGeom>
            <a:avLst/>
            <a:gdLst>
              <a:gd name="connsiteX0" fmla="*/ 724829 w 2208999"/>
              <a:gd name="connsiteY0" fmla="*/ 3334214 h 3334214"/>
              <a:gd name="connsiteX1" fmla="*/ 2196790 w 2208999"/>
              <a:gd name="connsiteY1" fmla="*/ 1170878 h 3334214"/>
              <a:gd name="connsiteX2" fmla="*/ 0 w 2208999"/>
              <a:gd name="connsiteY2" fmla="*/ 0 h 333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999" h="3334214">
                <a:moveTo>
                  <a:pt x="724829" y="3334214"/>
                </a:moveTo>
                <a:cubicBezTo>
                  <a:pt x="1521212" y="2530397"/>
                  <a:pt x="2317595" y="1726580"/>
                  <a:pt x="2196790" y="1170878"/>
                </a:cubicBezTo>
                <a:cubicBezTo>
                  <a:pt x="2075985" y="615176"/>
                  <a:pt x="1037992" y="307588"/>
                  <a:pt x="0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0635E-983C-E940-BE85-076FE1E884DC}"/>
              </a:ext>
            </a:extLst>
          </p:cNvPr>
          <p:cNvSpPr txBox="1"/>
          <p:nvPr/>
        </p:nvSpPr>
        <p:spPr>
          <a:xfrm>
            <a:off x="6282788" y="839167"/>
            <a:ext cx="144142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Standards</a:t>
            </a:r>
          </a:p>
          <a:p>
            <a:r>
              <a:rPr lang="en-US" dirty="0">
                <a:latin typeface="Eurostile"/>
                <a:cs typeface="Eurostile"/>
              </a:rPr>
              <a:t>contributions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2B202E-07AC-1145-AE4E-1833B77D1A84}"/>
              </a:ext>
            </a:extLst>
          </p:cNvPr>
          <p:cNvSpPr txBox="1"/>
          <p:nvPr/>
        </p:nvSpPr>
        <p:spPr>
          <a:xfrm>
            <a:off x="1649150" y="839167"/>
            <a:ext cx="144142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Eurostile"/>
                <a:cs typeface="Eurostile"/>
              </a:rPr>
              <a:t>Linux</a:t>
            </a:r>
          </a:p>
          <a:p>
            <a:r>
              <a:rPr lang="en-US" dirty="0">
                <a:latin typeface="Eurostile"/>
                <a:cs typeface="Eurostile"/>
              </a:rPr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3891609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201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7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1013"/>
            <a:ext cx="7407275" cy="1462087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Network structures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Structuring the tasks</a:t>
            </a:r>
          </a:p>
        </p:txBody>
      </p:sp>
      <p:sp>
        <p:nvSpPr>
          <p:cNvPr id="116019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351088"/>
          </a:xfrm>
        </p:spPr>
        <p:txBody>
          <a:bodyPr/>
          <a:lstStyle/>
          <a:p>
            <a:endParaRPr lang="en-US" dirty="0">
              <a:latin typeface="Comic Sans MS" pitchFamily="66" charset="0"/>
            </a:endParaRPr>
          </a:p>
          <a:p>
            <a:fld id="{FEF68755-BF31-2D4A-BF5A-E25D16668FB2}" type="datetime2">
              <a:rPr lang="en-US" smtClean="0">
                <a:latin typeface="Comic Sans MS" pitchFamily="66" charset="0"/>
              </a:rPr>
              <a:pPr/>
              <a:t>Monday, March 8, 2021</a:t>
            </a:fld>
            <a:endParaRPr lang="en-US" dirty="0"/>
          </a:p>
        </p:txBody>
      </p:sp>
      <p:sp>
        <p:nvSpPr>
          <p:cNvPr id="1160199" name="Line 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6" name="Text Box 4"/>
          <p:cNvSpPr txBox="1">
            <a:spLocks noChangeArrowheads="1"/>
          </p:cNvSpPr>
          <p:nvPr/>
        </p:nvSpPr>
        <p:spPr bwMode="auto">
          <a:xfrm>
            <a:off x="684213" y="188913"/>
            <a:ext cx="80016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IN2140: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Introduction to Operating Systems and Data Communication</a:t>
            </a:r>
          </a:p>
        </p:txBody>
      </p:sp>
      <p:sp>
        <p:nvSpPr>
          <p:cNvPr id="1160200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78097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04739E-B1C7-4546-9C7A-4532933A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866775"/>
            <a:ext cx="4921696" cy="56483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It is impossible for a single person to solve all of these challenges for all intermediate systems, end systems and applications in the entire world.</a:t>
            </a:r>
          </a:p>
          <a:p>
            <a:pPr marL="0" indent="0">
              <a:buNone/>
            </a:pPr>
            <a:r>
              <a:rPr lang="en-US" sz="2000" dirty="0"/>
              <a:t>Collaboration and coordination is necessary.</a:t>
            </a:r>
          </a:p>
          <a:p>
            <a:pPr marL="0" indent="0">
              <a:buNone/>
            </a:pPr>
            <a:r>
              <a:rPr lang="en-US" sz="2000" dirty="0"/>
              <a:t>Many ideas have been proposed.</a:t>
            </a:r>
          </a:p>
          <a:p>
            <a:pPr marL="0" indent="0">
              <a:buNone/>
            </a:pPr>
            <a:r>
              <a:rPr lang="en-US" sz="3200" dirty="0"/>
              <a:t>Q:</a:t>
            </a:r>
            <a:r>
              <a:rPr lang="en-US" sz="2000" dirty="0"/>
              <a:t> How would you structure all of these tasks?</a:t>
            </a:r>
          </a:p>
          <a:p>
            <a:r>
              <a:rPr lang="en-US" sz="1800" dirty="0"/>
              <a:t>find out how tasks depend on each other, solve the most basic ones first, and build the next most important on top of them, </a:t>
            </a:r>
            <a:r>
              <a:rPr lang="en-US" sz="1800" dirty="0" err="1"/>
              <a:t>etc</a:t>
            </a:r>
            <a:endParaRPr lang="en-US" sz="1800" dirty="0"/>
          </a:p>
          <a:p>
            <a:r>
              <a:rPr lang="en-US" sz="1800" dirty="0"/>
              <a:t>create a large toolbox of standard algorithms, and put them together as required</a:t>
            </a:r>
          </a:p>
          <a:p>
            <a:r>
              <a:rPr lang="en-US" sz="1800" dirty="0"/>
              <a:t>solve local challenges locally, use that to solve them for a longer distances, repeat for even longer distances, </a:t>
            </a:r>
            <a:r>
              <a:rPr lang="en-US" sz="1800" dirty="0" err="1"/>
              <a:t>etc</a:t>
            </a:r>
            <a:r>
              <a:rPr lang="en-US" sz="1800" dirty="0"/>
              <a:t> … recursively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C299E4-8F22-1449-95BE-86A57A6D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Questions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62DEE2-31A8-E34C-8235-EAFF9EBA1912}"/>
              </a:ext>
            </a:extLst>
          </p:cNvPr>
          <p:cNvGrpSpPr/>
          <p:nvPr/>
        </p:nvGrpSpPr>
        <p:grpSpPr>
          <a:xfrm>
            <a:off x="266919" y="1371600"/>
            <a:ext cx="3619284" cy="4549267"/>
            <a:chOff x="355819" y="1635111"/>
            <a:chExt cx="3868712" cy="45397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B84448-D3EB-C84F-8BD3-F63411141F45}"/>
                </a:ext>
              </a:extLst>
            </p:cNvPr>
            <p:cNvSpPr txBox="1"/>
            <p:nvPr/>
          </p:nvSpPr>
          <p:spPr>
            <a:xfrm>
              <a:off x="420741" y="1635111"/>
              <a:ext cx="2348720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knowing the way 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from one IS to another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60F36E-3743-2D4D-8BAE-A928ED233A27}"/>
                </a:ext>
              </a:extLst>
            </p:cNvPr>
            <p:cNvSpPr txBox="1"/>
            <p:nvPr/>
          </p:nvSpPr>
          <p:spPr>
            <a:xfrm>
              <a:off x="2591548" y="2453860"/>
              <a:ext cx="1617752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knowing which 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ES to contact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3F10CA-E14F-B548-B82B-491EE009DFEA}"/>
                </a:ext>
              </a:extLst>
            </p:cNvPr>
            <p:cNvSpPr txBox="1"/>
            <p:nvPr/>
          </p:nvSpPr>
          <p:spPr>
            <a:xfrm>
              <a:off x="1972787" y="4398972"/>
              <a:ext cx="2202845" cy="9233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knowing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which process 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to contact on that 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36FD5-B10B-3645-A4BD-2A09EFF83EBD}"/>
                </a:ext>
              </a:extLst>
            </p:cNvPr>
            <p:cNvSpPr txBox="1"/>
            <p:nvPr/>
          </p:nvSpPr>
          <p:spPr>
            <a:xfrm>
              <a:off x="406314" y="2453860"/>
              <a:ext cx="2100255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knowing how to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find the reverse way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CBEFB2-F421-9745-B6A4-CD85FC04612F}"/>
                </a:ext>
              </a:extLst>
            </p:cNvPr>
            <p:cNvSpPr txBox="1"/>
            <p:nvPr/>
          </p:nvSpPr>
          <p:spPr>
            <a:xfrm>
              <a:off x="2074579" y="3268284"/>
              <a:ext cx="2105063" cy="9233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coding the data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in a comprehensible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manner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E42324-99C2-B749-BA00-DB3CE85F6BCE}"/>
                </a:ext>
              </a:extLst>
            </p:cNvPr>
            <p:cNvSpPr txBox="1"/>
            <p:nvPr/>
          </p:nvSpPr>
          <p:spPr>
            <a:xfrm>
              <a:off x="2936996" y="5528536"/>
              <a:ext cx="1287533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maintaining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privacy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4D2482-6F56-CF4A-95BA-632A8E9FA834}"/>
                </a:ext>
              </a:extLst>
            </p:cNvPr>
            <p:cNvSpPr txBox="1"/>
            <p:nvPr/>
          </p:nvSpPr>
          <p:spPr>
            <a:xfrm>
              <a:off x="412726" y="5528536"/>
              <a:ext cx="2196435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dealing with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networking problems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EC3EBF-8B3A-2847-B551-BFCF1CBB9370}"/>
                </a:ext>
              </a:extLst>
            </p:cNvPr>
            <p:cNvSpPr txBox="1"/>
            <p:nvPr/>
          </p:nvSpPr>
          <p:spPr>
            <a:xfrm>
              <a:off x="2936998" y="1635111"/>
              <a:ext cx="1287533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maintaining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security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1CA6BD-2886-FE4A-9B01-A14DD405027D}"/>
                </a:ext>
              </a:extLst>
            </p:cNvPr>
            <p:cNvSpPr txBox="1"/>
            <p:nvPr/>
          </p:nvSpPr>
          <p:spPr>
            <a:xfrm>
              <a:off x="358224" y="4552860"/>
              <a:ext cx="1231426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avoiding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high delays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051778-2C03-004C-BDE2-15A14A24E02B}"/>
                </a:ext>
              </a:extLst>
            </p:cNvPr>
            <p:cNvSpPr txBox="1"/>
            <p:nvPr/>
          </p:nvSpPr>
          <p:spPr>
            <a:xfrm>
              <a:off x="355819" y="3422172"/>
              <a:ext cx="1200970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support</a:t>
              </a:r>
            </a:p>
            <a:p>
              <a:pPr algn="ctr"/>
              <a:r>
                <a:rPr lang="en-US" dirty="0">
                  <a:latin typeface="Eurostile"/>
                  <a:cs typeface="Eurostile"/>
                </a:rPr>
                <a:t>high traffic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0488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0A614D-8181-F64E-B890-734E110F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structure the tasks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C5F7579-9F0D-5D4C-B261-08551F20964C}"/>
              </a:ext>
            </a:extLst>
          </p:cNvPr>
          <p:cNvSpPr txBox="1">
            <a:spLocks/>
          </p:cNvSpPr>
          <p:nvPr/>
        </p:nvSpPr>
        <p:spPr bwMode="auto">
          <a:xfrm>
            <a:off x="691116" y="985838"/>
            <a:ext cx="8112641" cy="4886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2"/>
              <a:buChar char="§"/>
              <a:defRPr sz="28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2"/>
              <a:buChar char="§"/>
              <a:defRPr sz="19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kern="0" dirty="0"/>
              <a:t>layered approach: arrange tasks in layers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5B7FCA-721E-6C47-BDB3-8708BC35B8DC}"/>
              </a:ext>
            </a:extLst>
          </p:cNvPr>
          <p:cNvGrpSpPr/>
          <p:nvPr/>
        </p:nvGrpSpPr>
        <p:grpSpPr>
          <a:xfrm>
            <a:off x="850733" y="1621992"/>
            <a:ext cx="4238661" cy="4029729"/>
            <a:chOff x="2371188" y="1568830"/>
            <a:chExt cx="4238661" cy="40297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9EB687-21FC-EC41-832E-0F1B401378A7}"/>
                </a:ext>
              </a:extLst>
            </p:cNvPr>
            <p:cNvSpPr txBox="1"/>
            <p:nvPr/>
          </p:nvSpPr>
          <p:spPr>
            <a:xfrm>
              <a:off x="3555006" y="5229227"/>
              <a:ext cx="1871025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specify hardware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E24853-29DA-B940-89B9-6A121340A1EB}"/>
                </a:ext>
              </a:extLst>
            </p:cNvPr>
            <p:cNvSpPr txBox="1"/>
            <p:nvPr/>
          </p:nvSpPr>
          <p:spPr>
            <a:xfrm>
              <a:off x="2648507" y="4771680"/>
              <a:ext cx="3684022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encode bits, choose speed, fix errors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B80F9B-96F2-7542-9520-2901CCD4BAFB}"/>
                </a:ext>
              </a:extLst>
            </p:cNvPr>
            <p:cNvSpPr txBox="1"/>
            <p:nvPr/>
          </p:nvSpPr>
          <p:spPr>
            <a:xfrm>
              <a:off x="3215169" y="4314130"/>
              <a:ext cx="2550698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build data units from bits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654009-6D17-C545-839D-731305323455}"/>
                </a:ext>
              </a:extLst>
            </p:cNvPr>
            <p:cNvSpPr txBox="1"/>
            <p:nvPr/>
          </p:nvSpPr>
          <p:spPr>
            <a:xfrm>
              <a:off x="2371188" y="3399030"/>
              <a:ext cx="4238661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transfer between neighbors, adapt speed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32FED9-4FB1-8346-AC56-7A98D795071D}"/>
                </a:ext>
              </a:extLst>
            </p:cNvPr>
            <p:cNvSpPr txBox="1"/>
            <p:nvPr/>
          </p:nvSpPr>
          <p:spPr>
            <a:xfrm>
              <a:off x="3666414" y="3856580"/>
              <a:ext cx="1648208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find </a:t>
              </a:r>
              <a:r>
                <a:rPr lang="en-US" dirty="0" err="1">
                  <a:latin typeface="Eurostile"/>
                  <a:cs typeface="Eurostile"/>
                </a:rPr>
                <a:t>neighbours</a:t>
              </a:r>
              <a:endParaRPr lang="en-US" dirty="0">
                <a:latin typeface="Eurostile"/>
                <a:cs typeface="Eurostile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6139AF-AE44-D149-8931-D6C4F17D7AAC}"/>
                </a:ext>
              </a:extLst>
            </p:cNvPr>
            <p:cNvSpPr txBox="1"/>
            <p:nvPr/>
          </p:nvSpPr>
          <p:spPr>
            <a:xfrm>
              <a:off x="3191124" y="2941480"/>
              <a:ext cx="2598788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transfer longer distances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447287-04B7-094C-B325-D32C309E8556}"/>
                </a:ext>
              </a:extLst>
            </p:cNvPr>
            <p:cNvSpPr txBox="1"/>
            <p:nvPr/>
          </p:nvSpPr>
          <p:spPr>
            <a:xfrm>
              <a:off x="3726527" y="2483930"/>
              <a:ext cx="1527982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find a process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573BD9-1254-3B4D-8782-BD746F75827E}"/>
                </a:ext>
              </a:extLst>
            </p:cNvPr>
            <p:cNvSpPr txBox="1"/>
            <p:nvPr/>
          </p:nvSpPr>
          <p:spPr>
            <a:xfrm>
              <a:off x="3375066" y="2026380"/>
              <a:ext cx="2249334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establish connections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86F78A-C29A-8E43-BDFA-D23E2072163D}"/>
                </a:ext>
              </a:extLst>
            </p:cNvPr>
            <p:cNvSpPr txBox="1"/>
            <p:nvPr/>
          </p:nvSpPr>
          <p:spPr>
            <a:xfrm>
              <a:off x="3155608" y="1568830"/>
              <a:ext cx="2694970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Eurostile"/>
                  <a:cs typeface="Eurostile"/>
                </a:rPr>
                <a:t>choose common encoding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F5434D-91F1-4E4A-9978-B1460ECA40E3}"/>
              </a:ext>
            </a:extLst>
          </p:cNvPr>
          <p:cNvCxnSpPr>
            <a:cxnSpLocks/>
          </p:cNvCxnSpPr>
          <p:nvPr/>
        </p:nvCxnSpPr>
        <p:spPr bwMode="auto">
          <a:xfrm>
            <a:off x="5316280" y="1774759"/>
            <a:ext cx="0" cy="38450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stealth" w="lg" len="lg"/>
            <a:tailEnd type="stealth" w="lg" len="lg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06F645-943F-AA42-AB2B-293DFBEE7155}"/>
              </a:ext>
            </a:extLst>
          </p:cNvPr>
          <p:cNvSpPr txBox="1"/>
          <p:nvPr/>
        </p:nvSpPr>
        <p:spPr>
          <a:xfrm>
            <a:off x="5964865" y="1625028"/>
            <a:ext cx="2417650" cy="1744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latin typeface="Eurostile"/>
                <a:cs typeface="Eurostile"/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clear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clear assignment of responsibilities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develop layers independently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1AB946-9B22-5143-91BC-08736D7028F2}"/>
              </a:ext>
            </a:extLst>
          </p:cNvPr>
          <p:cNvSpPr txBox="1"/>
          <p:nvPr/>
        </p:nvSpPr>
        <p:spPr>
          <a:xfrm>
            <a:off x="5964865" y="3906872"/>
            <a:ext cx="2417650" cy="1744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latin typeface="Eurostile"/>
                <a:cs typeface="Eurostile"/>
              </a:rPr>
              <a:t>disadvantages: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not perfectly suited for all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similar problems are solved several times</a:t>
            </a:r>
          </a:p>
        </p:txBody>
      </p:sp>
    </p:spTree>
    <p:extLst>
      <p:ext uri="{BB962C8B-B14F-4D97-AF65-F5344CB8AC3E}">
        <p14:creationId xmlns:p14="http://schemas.microsoft.com/office/powerpoint/2010/main" val="2574185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21C9F1AB-B804-D54D-9712-9327BA2D462D}"/>
              </a:ext>
            </a:extLst>
          </p:cNvPr>
          <p:cNvSpPr txBox="1">
            <a:spLocks/>
          </p:cNvSpPr>
          <p:nvPr/>
        </p:nvSpPr>
        <p:spPr bwMode="auto">
          <a:xfrm>
            <a:off x="691116" y="985838"/>
            <a:ext cx="8112641" cy="4886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2"/>
              <a:buChar char="§"/>
              <a:defRPr sz="28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2"/>
              <a:buChar char="§"/>
              <a:defRPr sz="19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component approach: interacting components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0A614D-8181-F64E-B890-734E110F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structure the tasks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9E199C-06D9-C54C-8AE2-B125AE0C7C78}"/>
              </a:ext>
            </a:extLst>
          </p:cNvPr>
          <p:cNvGrpSpPr/>
          <p:nvPr/>
        </p:nvGrpSpPr>
        <p:grpSpPr>
          <a:xfrm>
            <a:off x="3026089" y="3054325"/>
            <a:ext cx="1256171" cy="1278812"/>
            <a:chOff x="5077837" y="4114622"/>
            <a:chExt cx="1256171" cy="12788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E32A8A-EF05-0847-9B5C-0C65930A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11008" y="4114622"/>
              <a:ext cx="723000" cy="720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37AC1CF-532A-2048-9F0B-FDF5E69AE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7837" y="4124159"/>
              <a:ext cx="717000" cy="72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356368-1A11-164D-BAA6-31CB38E80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597514" y="4673434"/>
              <a:ext cx="720000" cy="72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D1111F8-669A-2645-923E-5ED12FD3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8529" y="4668825"/>
              <a:ext cx="717000" cy="720000"/>
            </a:xfrm>
            <a:prstGeom prst="rect">
              <a:avLst/>
            </a:prstGeom>
          </p:spPr>
        </p:pic>
      </p:grpSp>
      <p:pic>
        <p:nvPicPr>
          <p:cNvPr id="9" name="Picture 8" descr="Jeri’s Organizing &amp; Decluttering News: Toolboxes and Tool ...">
            <a:extLst>
              <a:ext uri="{FF2B5EF4-FFF2-40B4-BE49-F238E27FC236}">
                <a16:creationId xmlns:a16="http://schemas.microsoft.com/office/drawing/2014/main" id="{F51E9D60-DD97-2543-A73E-3CA4B47E3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41808" y="2251426"/>
            <a:ext cx="636178" cy="47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Jeri’s Organizing &amp; Decluttering News: Toolboxes and Tool ...">
            <a:extLst>
              <a:ext uri="{FF2B5EF4-FFF2-40B4-BE49-F238E27FC236}">
                <a16:creationId xmlns:a16="http://schemas.microsoft.com/office/drawing/2014/main" id="{9B23CCA2-F876-034B-9ECF-0ABB4D0FEE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41808" y="3054325"/>
            <a:ext cx="636178" cy="47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 descr="Jeri’s Organizing &amp; Decluttering News: Toolboxes and Tool ...">
            <a:extLst>
              <a:ext uri="{FF2B5EF4-FFF2-40B4-BE49-F238E27FC236}">
                <a16:creationId xmlns:a16="http://schemas.microsoft.com/office/drawing/2014/main" id="{D77C208A-FFA0-8B4D-9F5E-86A825FE3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41808" y="3895435"/>
            <a:ext cx="636178" cy="47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 descr="Jeri’s Organizing &amp; Decluttering News: Toolboxes and Tool ...">
            <a:extLst>
              <a:ext uri="{FF2B5EF4-FFF2-40B4-BE49-F238E27FC236}">
                <a16:creationId xmlns:a16="http://schemas.microsoft.com/office/drawing/2014/main" id="{72F64764-2623-274F-9F43-A39F64A4A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41808" y="4720209"/>
            <a:ext cx="636178" cy="47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A2864E-96D4-7342-9C38-31FB3F0364D6}"/>
              </a:ext>
            </a:extLst>
          </p:cNvPr>
          <p:cNvSpPr txBox="1"/>
          <p:nvPr/>
        </p:nvSpPr>
        <p:spPr>
          <a:xfrm>
            <a:off x="835688" y="4622324"/>
            <a:ext cx="1207383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encoding</a:t>
            </a:r>
          </a:p>
          <a:p>
            <a:pPr algn="ctr"/>
            <a:r>
              <a:rPr lang="en-US" dirty="0">
                <a:latin typeface="Eurostile"/>
                <a:cs typeface="Eurostile"/>
              </a:rPr>
              <a:t>algorithms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F4266A-923A-4742-82AD-729B39AD1D7F}"/>
              </a:ext>
            </a:extLst>
          </p:cNvPr>
          <p:cNvSpPr txBox="1"/>
          <p:nvPr/>
        </p:nvSpPr>
        <p:spPr>
          <a:xfrm>
            <a:off x="835688" y="3803675"/>
            <a:ext cx="1207383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location</a:t>
            </a:r>
          </a:p>
          <a:p>
            <a:pPr algn="ctr"/>
            <a:r>
              <a:rPr lang="en-US" dirty="0">
                <a:latin typeface="Eurostile"/>
                <a:cs typeface="Eurostile"/>
              </a:rPr>
              <a:t>algorithms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9350F-D5A4-E442-88D3-F0143D18B119}"/>
              </a:ext>
            </a:extLst>
          </p:cNvPr>
          <p:cNvSpPr txBox="1"/>
          <p:nvPr/>
        </p:nvSpPr>
        <p:spPr>
          <a:xfrm>
            <a:off x="835689" y="2972678"/>
            <a:ext cx="1207382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speed ctrl</a:t>
            </a:r>
          </a:p>
          <a:p>
            <a:pPr algn="ctr"/>
            <a:r>
              <a:rPr lang="en-US" dirty="0">
                <a:latin typeface="Eurostile"/>
                <a:cs typeface="Eurostile"/>
              </a:rPr>
              <a:t>algorithms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D23822-369F-0643-A245-6FCF3707F43E}"/>
              </a:ext>
            </a:extLst>
          </p:cNvPr>
          <p:cNvSpPr txBox="1"/>
          <p:nvPr/>
        </p:nvSpPr>
        <p:spPr>
          <a:xfrm>
            <a:off x="834426" y="2154029"/>
            <a:ext cx="1207382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recovery</a:t>
            </a:r>
          </a:p>
          <a:p>
            <a:pPr algn="ctr"/>
            <a:r>
              <a:rPr lang="en-US" dirty="0">
                <a:latin typeface="Eurostile"/>
                <a:cs typeface="Eurostile"/>
              </a:rPr>
              <a:t>algorithms</a:t>
            </a: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A038AC7B-006C-CE42-96F1-408A95A68B18}"/>
              </a:ext>
            </a:extLst>
          </p:cNvPr>
          <p:cNvCxnSpPr>
            <a:cxnSpLocks/>
            <a:stCxn id="9" idx="3"/>
            <a:endCxn id="23" idx="2"/>
          </p:cNvCxnSpPr>
          <p:nvPr/>
        </p:nvCxnSpPr>
        <p:spPr bwMode="auto">
          <a:xfrm>
            <a:off x="2677986" y="2490813"/>
            <a:ext cx="1242774" cy="563512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lg" len="lg"/>
          </a:ln>
          <a:effectLst/>
        </p:spPr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B95952A6-41AE-8741-862B-F10B852A67EA}"/>
              </a:ext>
            </a:extLst>
          </p:cNvPr>
          <p:cNvCxnSpPr>
            <a:cxnSpLocks/>
            <a:stCxn id="28" idx="3"/>
            <a:endCxn id="25" idx="1"/>
          </p:cNvCxnSpPr>
          <p:nvPr/>
        </p:nvCxnSpPr>
        <p:spPr bwMode="auto">
          <a:xfrm>
            <a:off x="2677986" y="3293712"/>
            <a:ext cx="348103" cy="13015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lg" len="lg"/>
          </a:ln>
          <a:effectLst/>
        </p:spPr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9C216C42-001E-9145-ABCD-111BD1B91276}"/>
              </a:ext>
            </a:extLst>
          </p:cNvPr>
          <p:cNvCxnSpPr>
            <a:cxnSpLocks/>
            <a:stCxn id="31" idx="3"/>
            <a:endCxn id="29" idx="1"/>
          </p:cNvCxnSpPr>
          <p:nvPr/>
        </p:nvCxnSpPr>
        <p:spPr bwMode="auto">
          <a:xfrm flipV="1">
            <a:off x="2677986" y="3968528"/>
            <a:ext cx="358795" cy="16629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lg" len="lg"/>
          </a:ln>
          <a:effectLst/>
        </p:spPr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B1D24B47-657C-6943-A0ED-7A1B7044BA04}"/>
              </a:ext>
            </a:extLst>
          </p:cNvPr>
          <p:cNvCxnSpPr>
            <a:cxnSpLocks/>
            <a:stCxn id="32" idx="3"/>
            <a:endCxn id="27" idx="3"/>
          </p:cNvCxnSpPr>
          <p:nvPr/>
        </p:nvCxnSpPr>
        <p:spPr bwMode="auto">
          <a:xfrm flipV="1">
            <a:off x="2677986" y="4333137"/>
            <a:ext cx="1227780" cy="626459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lg" len="lg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D2FB5A5-ABBF-2A47-AC1B-BBC442BF7D5D}"/>
              </a:ext>
            </a:extLst>
          </p:cNvPr>
          <p:cNvSpPr txBox="1"/>
          <p:nvPr/>
        </p:nvSpPr>
        <p:spPr>
          <a:xfrm>
            <a:off x="5223242" y="1625028"/>
            <a:ext cx="3159273" cy="1744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latin typeface="Eurostile"/>
                <a:cs typeface="Eurostile"/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possible to avoid duplicated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possible to choose perfect network </a:t>
            </a:r>
            <a:r>
              <a:rPr lang="en-US" dirty="0" err="1">
                <a:latin typeface="Eurostile"/>
                <a:cs typeface="Eurostile"/>
              </a:rPr>
              <a:t>behaviour</a:t>
            </a:r>
            <a:r>
              <a:rPr lang="en-US" dirty="0">
                <a:latin typeface="Eurostile"/>
                <a:cs typeface="Eurostile"/>
              </a:rPr>
              <a:t> for every application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9AFF6-48FD-AE42-9650-7BCF2AC889CC}"/>
              </a:ext>
            </a:extLst>
          </p:cNvPr>
          <p:cNvSpPr txBox="1"/>
          <p:nvPr/>
        </p:nvSpPr>
        <p:spPr>
          <a:xfrm>
            <a:off x="5223242" y="3906872"/>
            <a:ext cx="3159273" cy="1744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latin typeface="Eurostile"/>
                <a:cs typeface="Eurostile"/>
              </a:rPr>
              <a:t>disadvantages: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must negotiate choice of every piece with all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toolbox must be complete on all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needs flexible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746026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ntent Placeholder 1">
            <a:extLst>
              <a:ext uri="{FF2B5EF4-FFF2-40B4-BE49-F238E27FC236}">
                <a16:creationId xmlns:a16="http://schemas.microsoft.com/office/drawing/2014/main" id="{F730FE94-2234-8F41-AE46-81618E50DBB6}"/>
              </a:ext>
            </a:extLst>
          </p:cNvPr>
          <p:cNvSpPr txBox="1">
            <a:spLocks/>
          </p:cNvSpPr>
          <p:nvPr/>
        </p:nvSpPr>
        <p:spPr bwMode="auto">
          <a:xfrm>
            <a:off x="691116" y="985838"/>
            <a:ext cx="8112641" cy="4886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2"/>
              <a:buChar char="§"/>
              <a:defRPr sz="28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2"/>
              <a:buChar char="§"/>
              <a:defRPr sz="19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recursive approach: handle challenges locally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0A614D-8181-F64E-B890-734E110F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structure the tasks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C06A39-8BB3-0D4C-8FF0-582EEFBADE94}"/>
              </a:ext>
            </a:extLst>
          </p:cNvPr>
          <p:cNvSpPr/>
          <p:nvPr/>
        </p:nvSpPr>
        <p:spPr bwMode="auto">
          <a:xfrm>
            <a:off x="864681" y="1783468"/>
            <a:ext cx="4752528" cy="2304256"/>
          </a:xfrm>
          <a:prstGeom prst="ellipse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52A072-83DE-A142-BCDB-CCB6147E09FC}"/>
              </a:ext>
            </a:extLst>
          </p:cNvPr>
          <p:cNvSpPr/>
          <p:nvPr/>
        </p:nvSpPr>
        <p:spPr bwMode="auto">
          <a:xfrm>
            <a:off x="1584761" y="1999492"/>
            <a:ext cx="1368152" cy="800472"/>
          </a:xfrm>
          <a:prstGeom prst="ellipse">
            <a:avLst/>
          </a:prstGeom>
          <a:pattFill prst="ltDn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3F11E74-F0D2-DC4C-B77F-FD5627987F67}"/>
              </a:ext>
            </a:extLst>
          </p:cNvPr>
          <p:cNvSpPr/>
          <p:nvPr/>
        </p:nvSpPr>
        <p:spPr bwMode="auto">
          <a:xfrm>
            <a:off x="3672993" y="2047876"/>
            <a:ext cx="1368152" cy="959728"/>
          </a:xfrm>
          <a:prstGeom prst="ellipse">
            <a:avLst/>
          </a:prstGeom>
          <a:pattFill prst="ltDn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328D3D-6F10-674F-B513-3682E08ED2D0}"/>
              </a:ext>
            </a:extLst>
          </p:cNvPr>
          <p:cNvSpPr/>
          <p:nvPr/>
        </p:nvSpPr>
        <p:spPr bwMode="auto">
          <a:xfrm>
            <a:off x="1656769" y="22875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9D2573-8E76-4A45-A39D-6042290F7C1D}"/>
              </a:ext>
            </a:extLst>
          </p:cNvPr>
          <p:cNvSpPr/>
          <p:nvPr/>
        </p:nvSpPr>
        <p:spPr bwMode="auto">
          <a:xfrm>
            <a:off x="2448857" y="22875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637C8C-1477-EB41-87BC-732CA512C235}"/>
              </a:ext>
            </a:extLst>
          </p:cNvPr>
          <p:cNvSpPr/>
          <p:nvPr/>
        </p:nvSpPr>
        <p:spPr bwMode="auto">
          <a:xfrm>
            <a:off x="2088817" y="250354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256DAD2-C82D-6B40-9205-771B490CD635}"/>
              </a:ext>
            </a:extLst>
          </p:cNvPr>
          <p:cNvSpPr/>
          <p:nvPr/>
        </p:nvSpPr>
        <p:spPr bwMode="auto">
          <a:xfrm>
            <a:off x="3096929" y="21435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56E14F4-E5CA-5341-95CD-7F334DAADFE4}"/>
              </a:ext>
            </a:extLst>
          </p:cNvPr>
          <p:cNvSpPr/>
          <p:nvPr/>
        </p:nvSpPr>
        <p:spPr bwMode="auto">
          <a:xfrm>
            <a:off x="3817009" y="237953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F27A1D8-59A9-9F40-B265-4E1B8A243BD5}"/>
              </a:ext>
            </a:extLst>
          </p:cNvPr>
          <p:cNvSpPr/>
          <p:nvPr/>
        </p:nvSpPr>
        <p:spPr bwMode="auto">
          <a:xfrm>
            <a:off x="4681105" y="245154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2832C3-D5AC-7F4D-AB96-FC2A50E636D9}"/>
              </a:ext>
            </a:extLst>
          </p:cNvPr>
          <p:cNvSpPr/>
          <p:nvPr/>
        </p:nvSpPr>
        <p:spPr bwMode="auto">
          <a:xfrm>
            <a:off x="4249057" y="245154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20FB72-51AB-534D-B1D4-2ED7E0124B4F}"/>
              </a:ext>
            </a:extLst>
          </p:cNvPr>
          <p:cNvCxnSpPr>
            <a:stCxn id="31" idx="2"/>
            <a:endCxn id="34" idx="1"/>
          </p:cNvCxnSpPr>
          <p:nvPr/>
        </p:nvCxnSpPr>
        <p:spPr bwMode="auto">
          <a:xfrm>
            <a:off x="1800785" y="2503548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979F871-A831-834F-84D5-B16BE6279E33}"/>
              </a:ext>
            </a:extLst>
          </p:cNvPr>
          <p:cNvCxnSpPr>
            <a:stCxn id="34" idx="3"/>
            <a:endCxn id="33" idx="2"/>
          </p:cNvCxnSpPr>
          <p:nvPr/>
        </p:nvCxnSpPr>
        <p:spPr bwMode="auto">
          <a:xfrm flipV="1">
            <a:off x="2376849" y="2503548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9D03806-6F76-134D-B1B9-278DC5E3E904}"/>
              </a:ext>
            </a:extLst>
          </p:cNvPr>
          <p:cNvCxnSpPr>
            <a:stCxn id="47" idx="1"/>
            <a:endCxn id="33" idx="3"/>
          </p:cNvCxnSpPr>
          <p:nvPr/>
        </p:nvCxnSpPr>
        <p:spPr bwMode="auto">
          <a:xfrm flipH="1">
            <a:off x="2736889" y="2251520"/>
            <a:ext cx="36004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1C39626-6E89-B34C-9BE5-55D09278BA36}"/>
              </a:ext>
            </a:extLst>
          </p:cNvPr>
          <p:cNvCxnSpPr>
            <a:stCxn id="47" idx="3"/>
            <a:endCxn id="49" idx="1"/>
          </p:cNvCxnSpPr>
          <p:nvPr/>
        </p:nvCxnSpPr>
        <p:spPr bwMode="auto">
          <a:xfrm>
            <a:off x="3384961" y="2251520"/>
            <a:ext cx="432048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0BD507A-3464-2443-82E1-CAFA5E2D996E}"/>
              </a:ext>
            </a:extLst>
          </p:cNvPr>
          <p:cNvCxnSpPr>
            <a:stCxn id="49" idx="3"/>
            <a:endCxn id="52" idx="1"/>
          </p:cNvCxnSpPr>
          <p:nvPr/>
        </p:nvCxnSpPr>
        <p:spPr bwMode="auto">
          <a:xfrm>
            <a:off x="4105041" y="2487544"/>
            <a:ext cx="144016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5446DF9-7217-A141-B244-56B8E05285C3}"/>
              </a:ext>
            </a:extLst>
          </p:cNvPr>
          <p:cNvCxnSpPr>
            <a:stCxn id="51" idx="1"/>
            <a:endCxn id="52" idx="3"/>
          </p:cNvCxnSpPr>
          <p:nvPr/>
        </p:nvCxnSpPr>
        <p:spPr bwMode="auto">
          <a:xfrm flipH="1">
            <a:off x="4537089" y="2559552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D3CC3530-BDA5-DE44-B036-C8796C49935A}"/>
              </a:ext>
            </a:extLst>
          </p:cNvPr>
          <p:cNvSpPr/>
          <p:nvPr/>
        </p:nvSpPr>
        <p:spPr bwMode="auto">
          <a:xfrm>
            <a:off x="5617209" y="221551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3B814E8-C263-0E41-961E-6E6256557E32}"/>
              </a:ext>
            </a:extLst>
          </p:cNvPr>
          <p:cNvSpPr/>
          <p:nvPr/>
        </p:nvSpPr>
        <p:spPr bwMode="auto">
          <a:xfrm>
            <a:off x="864681" y="19994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73FFAB9-9814-A64D-A7EB-FD1336DFA230}"/>
              </a:ext>
            </a:extLst>
          </p:cNvPr>
          <p:cNvCxnSpPr>
            <a:stCxn id="80" idx="3"/>
            <a:endCxn id="31" idx="1"/>
          </p:cNvCxnSpPr>
          <p:nvPr/>
        </p:nvCxnSpPr>
        <p:spPr bwMode="auto">
          <a:xfrm>
            <a:off x="1152713" y="2107504"/>
            <a:ext cx="50405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04AD523-EF11-5F44-B8A2-7ABECCC30E68}"/>
              </a:ext>
            </a:extLst>
          </p:cNvPr>
          <p:cNvCxnSpPr>
            <a:stCxn id="77" idx="1"/>
            <a:endCxn id="51" idx="3"/>
          </p:cNvCxnSpPr>
          <p:nvPr/>
        </p:nvCxnSpPr>
        <p:spPr bwMode="auto">
          <a:xfrm flipH="1">
            <a:off x="4969137" y="2323528"/>
            <a:ext cx="648072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761FA6-F77E-0741-BE8D-CB200DDD308F}"/>
              </a:ext>
            </a:extLst>
          </p:cNvPr>
          <p:cNvCxnSpPr>
            <a:cxnSpLocks/>
          </p:cNvCxnSpPr>
          <p:nvPr/>
        </p:nvCxnSpPr>
        <p:spPr bwMode="auto">
          <a:xfrm>
            <a:off x="1152713" y="5282640"/>
            <a:ext cx="4638061" cy="9279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diamond" w="lg" len="lg"/>
            <a:tailEnd type="diamond" w="lg" len="lg"/>
          </a:ln>
          <a:effectLst/>
        </p:spPr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C0D624A-F383-8749-8C73-09F14886026A}"/>
              </a:ext>
            </a:extLst>
          </p:cNvPr>
          <p:cNvGrpSpPr/>
          <p:nvPr/>
        </p:nvGrpSpPr>
        <p:grpSpPr>
          <a:xfrm>
            <a:off x="1818378" y="3720279"/>
            <a:ext cx="3041920" cy="0"/>
            <a:chOff x="2565028" y="3821814"/>
            <a:chExt cx="3041920" cy="0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64E7CD1-26DB-DA43-B25F-05F0BEE50D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5028" y="3821814"/>
              <a:ext cx="793389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B128427-14D0-6043-93FC-EC1F649252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6569" y="3821814"/>
              <a:ext cx="880379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360EF25-0649-F74F-9187-DDE5086B0CBF}"/>
              </a:ext>
            </a:extLst>
          </p:cNvPr>
          <p:cNvCxnSpPr>
            <a:cxnSpLocks/>
          </p:cNvCxnSpPr>
          <p:nvPr/>
        </p:nvCxnSpPr>
        <p:spPr bwMode="auto">
          <a:xfrm>
            <a:off x="1818378" y="4525384"/>
            <a:ext cx="3041920" cy="5316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diamond" w="lg" len="lg"/>
            <a:tailEnd type="diamond" w="lg" len="lg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09201C-7762-2B44-AD72-821AC0DDAE76}"/>
              </a:ext>
            </a:extLst>
          </p:cNvPr>
          <p:cNvGrpSpPr/>
          <p:nvPr/>
        </p:nvGrpSpPr>
        <p:grpSpPr>
          <a:xfrm>
            <a:off x="1152713" y="2998266"/>
            <a:ext cx="4616847" cy="23238"/>
            <a:chOff x="1152713" y="2998266"/>
            <a:chExt cx="4616847" cy="23238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FAAB682-CA5B-5B43-8B19-963813369E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2713" y="3001868"/>
              <a:ext cx="504056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E5310F7-DE12-CE43-B205-B284287154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63181" y="2998266"/>
              <a:ext cx="906379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D0919C7-124D-B54F-ACEE-D51EF629E4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72793" y="3001868"/>
              <a:ext cx="216024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5C15B47-8E77-F14A-95CB-BA074171E9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40845" y="2998266"/>
              <a:ext cx="216024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DBED712-3626-8141-9F95-2353F48764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36889" y="2998266"/>
              <a:ext cx="452878" cy="9338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419954C-57B5-AB4B-AAA3-9999C2736F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40779" y="3012166"/>
              <a:ext cx="452878" cy="9338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CA98BD6-D53F-984E-8836-329498ED20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33033" y="3001868"/>
              <a:ext cx="216024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C4A3EA4-712C-4748-888B-611B071BED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01085" y="2998266"/>
              <a:ext cx="216024" cy="0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rgbClr val="FF0000"/>
              </a:solidFill>
              <a:prstDash val="solid"/>
              <a:round/>
              <a:headEnd type="diamond" w="lg" len="lg"/>
              <a:tailEnd type="diamond" w="lg" len="lg"/>
            </a:ln>
            <a:effectLst/>
          </p:spPr>
        </p:cxn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8CAA76E-E198-8E48-B613-45E668DEA8A5}"/>
              </a:ext>
            </a:extLst>
          </p:cNvPr>
          <p:cNvSpPr/>
          <p:nvPr/>
        </p:nvSpPr>
        <p:spPr bwMode="auto">
          <a:xfrm>
            <a:off x="1970172" y="2874859"/>
            <a:ext cx="234267" cy="94528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7FAA452E-6E9B-304B-8ED5-DF091926DEAC}"/>
              </a:ext>
            </a:extLst>
          </p:cNvPr>
          <p:cNvSpPr/>
          <p:nvPr/>
        </p:nvSpPr>
        <p:spPr bwMode="auto">
          <a:xfrm>
            <a:off x="2218268" y="2874859"/>
            <a:ext cx="234267" cy="94528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C973AA1C-3525-B84F-8459-BF98C8FE994A}"/>
              </a:ext>
            </a:extLst>
          </p:cNvPr>
          <p:cNvSpPr/>
          <p:nvPr/>
        </p:nvSpPr>
        <p:spPr bwMode="auto">
          <a:xfrm>
            <a:off x="4122678" y="2874859"/>
            <a:ext cx="234267" cy="94528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36876E5C-F9FF-B341-9D0A-1F8941BDFDC1}"/>
              </a:ext>
            </a:extLst>
          </p:cNvPr>
          <p:cNvSpPr/>
          <p:nvPr/>
        </p:nvSpPr>
        <p:spPr bwMode="auto">
          <a:xfrm>
            <a:off x="4370774" y="2874859"/>
            <a:ext cx="234267" cy="94528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B3449F5D-BC9A-E544-8702-CAC5A8D45D3F}"/>
              </a:ext>
            </a:extLst>
          </p:cNvPr>
          <p:cNvSpPr/>
          <p:nvPr/>
        </p:nvSpPr>
        <p:spPr bwMode="auto">
          <a:xfrm>
            <a:off x="3700407" y="2874859"/>
            <a:ext cx="404634" cy="94528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38F22923-3DDE-EB47-A344-9A6D015676A1}"/>
              </a:ext>
            </a:extLst>
          </p:cNvPr>
          <p:cNvSpPr/>
          <p:nvPr/>
        </p:nvSpPr>
        <p:spPr bwMode="auto">
          <a:xfrm>
            <a:off x="2500027" y="2874859"/>
            <a:ext cx="404634" cy="94528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945C4450-C078-FF47-8D0F-A61F6121B120}"/>
              </a:ext>
            </a:extLst>
          </p:cNvPr>
          <p:cNvSpPr/>
          <p:nvPr/>
        </p:nvSpPr>
        <p:spPr bwMode="auto">
          <a:xfrm>
            <a:off x="1536028" y="2874859"/>
            <a:ext cx="404634" cy="253205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686160CB-CDF6-FB47-A507-9AA9F459FD52}"/>
              </a:ext>
            </a:extLst>
          </p:cNvPr>
          <p:cNvSpPr/>
          <p:nvPr/>
        </p:nvSpPr>
        <p:spPr bwMode="auto">
          <a:xfrm>
            <a:off x="4622804" y="2874859"/>
            <a:ext cx="404634" cy="253205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AAD171F3-449E-804A-B64A-8EBBBD201F74}"/>
              </a:ext>
            </a:extLst>
          </p:cNvPr>
          <p:cNvSpPr/>
          <p:nvPr/>
        </p:nvSpPr>
        <p:spPr bwMode="auto">
          <a:xfrm>
            <a:off x="1009905" y="2874859"/>
            <a:ext cx="230535" cy="253205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5DF39A53-B276-F449-A4AC-4FC3A41CEF70}"/>
              </a:ext>
            </a:extLst>
          </p:cNvPr>
          <p:cNvSpPr/>
          <p:nvPr/>
        </p:nvSpPr>
        <p:spPr bwMode="auto">
          <a:xfrm>
            <a:off x="5668935" y="2874859"/>
            <a:ext cx="230535" cy="253205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1DB77D4C-8DDD-1849-8757-81DA6A887B44}"/>
              </a:ext>
            </a:extLst>
          </p:cNvPr>
          <p:cNvSpPr/>
          <p:nvPr/>
        </p:nvSpPr>
        <p:spPr bwMode="auto">
          <a:xfrm>
            <a:off x="3062956" y="2874859"/>
            <a:ext cx="404634" cy="177186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0878319-E6F6-F445-8DB5-F693D6C51D64}"/>
              </a:ext>
            </a:extLst>
          </p:cNvPr>
          <p:cNvSpPr txBox="1"/>
          <p:nvPr/>
        </p:nvSpPr>
        <p:spPr>
          <a:xfrm>
            <a:off x="5603585" y="1523111"/>
            <a:ext cx="3159273" cy="22818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latin typeface="Eurostile"/>
                <a:cs typeface="Eurostile"/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reuse the concept of inter-process communication on all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concepts are repeated at every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all challenges can be solved as local as possible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1332C5A-BAF2-5C45-9E6B-37478579B3BE}"/>
              </a:ext>
            </a:extLst>
          </p:cNvPr>
          <p:cNvSpPr txBox="1"/>
          <p:nvPr/>
        </p:nvSpPr>
        <p:spPr>
          <a:xfrm>
            <a:off x="5603585" y="4142571"/>
            <a:ext cx="3159273" cy="14922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latin typeface="Eurostile"/>
                <a:cs typeface="Eurostile"/>
              </a:rPr>
              <a:t>disadvantages: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more negotiations and setup than layered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unclear how to best share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21341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9CF166-62E1-3B4A-B19A-2D5680BA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Web-based software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E89CA-AF39-EB49-A475-18682ABD9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85" y="953006"/>
            <a:ext cx="2710286" cy="18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F0B920-73F0-CE4C-A7AB-4F57D576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329" y="953006"/>
            <a:ext cx="2710286" cy="18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1943F3-3B49-EE47-A233-B28F8EF8BFA1}"/>
              </a:ext>
            </a:extLst>
          </p:cNvPr>
          <p:cNvSpPr txBox="1"/>
          <p:nvPr/>
        </p:nvSpPr>
        <p:spPr>
          <a:xfrm>
            <a:off x="6573830" y="2656071"/>
            <a:ext cx="94128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Banking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6FD22-20A4-2945-9270-E42A63B2443C}"/>
              </a:ext>
            </a:extLst>
          </p:cNvPr>
          <p:cNvSpPr txBox="1"/>
          <p:nvPr/>
        </p:nvSpPr>
        <p:spPr>
          <a:xfrm>
            <a:off x="1769345" y="2753006"/>
            <a:ext cx="70884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Video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191BE0-0954-3146-8852-B183A64C0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85" y="3411471"/>
            <a:ext cx="2710286" cy="18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79439-3A66-3645-8568-5C4F4B48E5D2}"/>
              </a:ext>
            </a:extLst>
          </p:cNvPr>
          <p:cNvSpPr txBox="1"/>
          <p:nvPr/>
        </p:nvSpPr>
        <p:spPr>
          <a:xfrm>
            <a:off x="1882161" y="5268604"/>
            <a:ext cx="43473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TV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EA1694-8AD8-6640-86DE-EE75DA24A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328" y="3411471"/>
            <a:ext cx="2710286" cy="18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B5CD8D-B5D9-134D-A3B6-F2C8DA5A5B08}"/>
              </a:ext>
            </a:extLst>
          </p:cNvPr>
          <p:cNvSpPr txBox="1"/>
          <p:nvPr/>
        </p:nvSpPr>
        <p:spPr>
          <a:xfrm>
            <a:off x="6425554" y="5211471"/>
            <a:ext cx="123783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Office tools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83F24A-3742-D148-B44E-BD22B40DD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857" y="1404995"/>
            <a:ext cx="2710286" cy="18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2A5581-904A-6A43-B26E-E813928B3E92}"/>
              </a:ext>
            </a:extLst>
          </p:cNvPr>
          <p:cNvSpPr txBox="1"/>
          <p:nvPr/>
        </p:nvSpPr>
        <p:spPr>
          <a:xfrm>
            <a:off x="4118430" y="3204995"/>
            <a:ext cx="118654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Navigation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A06B75-B288-9E49-B5BE-B44D44013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857" y="3859482"/>
            <a:ext cx="2710286" cy="180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F18E73-FFA5-0E46-8690-13F6472FB62B}"/>
              </a:ext>
            </a:extLst>
          </p:cNvPr>
          <p:cNvSpPr txBox="1"/>
          <p:nvPr/>
        </p:nvSpPr>
        <p:spPr>
          <a:xfrm>
            <a:off x="4040445" y="5659481"/>
            <a:ext cx="1063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3079024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201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7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1013"/>
            <a:ext cx="7407275" cy="1462087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Network structures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Layering model</a:t>
            </a:r>
          </a:p>
        </p:txBody>
      </p:sp>
      <p:sp>
        <p:nvSpPr>
          <p:cNvPr id="116019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351088"/>
          </a:xfrm>
        </p:spPr>
        <p:txBody>
          <a:bodyPr/>
          <a:lstStyle/>
          <a:p>
            <a:endParaRPr lang="en-US" dirty="0">
              <a:latin typeface="Comic Sans MS" pitchFamily="66" charset="0"/>
            </a:endParaRPr>
          </a:p>
          <a:p>
            <a:fld id="{FEF68755-BF31-2D4A-BF5A-E25D16668FB2}" type="datetime2">
              <a:rPr lang="en-US" smtClean="0">
                <a:latin typeface="Comic Sans MS" pitchFamily="66" charset="0"/>
              </a:rPr>
              <a:pPr/>
              <a:t>Monday, March 8, 2021</a:t>
            </a:fld>
            <a:endParaRPr lang="en-US" dirty="0"/>
          </a:p>
        </p:txBody>
      </p:sp>
      <p:sp>
        <p:nvSpPr>
          <p:cNvPr id="1160199" name="Line 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6" name="Text Box 4"/>
          <p:cNvSpPr txBox="1">
            <a:spLocks noChangeArrowheads="1"/>
          </p:cNvSpPr>
          <p:nvPr/>
        </p:nvSpPr>
        <p:spPr bwMode="auto">
          <a:xfrm>
            <a:off x="684213" y="188913"/>
            <a:ext cx="80016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IN2140: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Introduction to Operating Systems and Data Communication</a:t>
            </a:r>
          </a:p>
        </p:txBody>
      </p:sp>
      <p:sp>
        <p:nvSpPr>
          <p:cNvPr id="1160200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73666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66" name="Rectangle 4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Right now, the layered models dominate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ISO OSI (Open Systems Interconnection) Reference Model</a:t>
            </a:r>
          </a:p>
          <a:p>
            <a:pPr marL="0" indent="0" algn="ctr">
              <a:buNone/>
            </a:pPr>
            <a:r>
              <a:rPr lang="en-US" sz="2400" dirty="0"/>
              <a:t>and</a:t>
            </a:r>
          </a:p>
          <a:p>
            <a:pPr marL="0" indent="0" algn="ctr">
              <a:buNone/>
            </a:pPr>
            <a:r>
              <a:rPr lang="en-US" sz="2400" b="1" dirty="0"/>
              <a:t>TCP/IP Reference Model Internet Architecture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layers are easy to understand</a:t>
            </a:r>
          </a:p>
          <a:p>
            <a:r>
              <a:rPr lang="en-US" sz="2400" dirty="0"/>
              <a:t>interfaces are clearly defined</a:t>
            </a:r>
          </a:p>
          <a:p>
            <a:r>
              <a:rPr lang="en-US" sz="2400" dirty="0"/>
              <a:t>not every node must implement every layer</a:t>
            </a:r>
          </a:p>
          <a:p>
            <a:r>
              <a:rPr lang="en-US" sz="2400" dirty="0"/>
              <a:t>…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Approaches to structure the tasks</a:t>
            </a:r>
          </a:p>
        </p:txBody>
      </p:sp>
    </p:spTree>
    <p:extLst>
      <p:ext uri="{BB962C8B-B14F-4D97-AF65-F5344CB8AC3E}">
        <p14:creationId xmlns:p14="http://schemas.microsoft.com/office/powerpoint/2010/main" val="110456982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66" name="Rectangle 46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9013"/>
            <a:ext cx="8637588" cy="159175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ISO OSI (Open Systems Interconnection) Reference Model</a:t>
            </a:r>
          </a:p>
          <a:p>
            <a:r>
              <a:rPr lang="en-US" sz="2000" dirty="0"/>
              <a:t>model for layered communication systems</a:t>
            </a:r>
          </a:p>
          <a:p>
            <a:r>
              <a:rPr lang="en-US" sz="2000" dirty="0"/>
              <a:t>defines fundamental concepts and terminology</a:t>
            </a:r>
          </a:p>
          <a:p>
            <a:r>
              <a:rPr lang="en-US" sz="2000" dirty="0"/>
              <a:t>defines 7 layers and their functionalities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Reference Model for Open Systems Interconnection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F6D6A1EB-7276-1342-9527-3A49653AA504}"/>
              </a:ext>
            </a:extLst>
          </p:cNvPr>
          <p:cNvSpPr/>
          <p:nvPr/>
        </p:nvSpPr>
        <p:spPr bwMode="auto">
          <a:xfrm>
            <a:off x="1460665" y="5542211"/>
            <a:ext cx="1282535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1</a:t>
            </a: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E087A4DA-9F43-E14C-8926-C0C097CCE5B5}"/>
              </a:ext>
            </a:extLst>
          </p:cNvPr>
          <p:cNvSpPr/>
          <p:nvPr/>
        </p:nvSpPr>
        <p:spPr bwMode="auto">
          <a:xfrm>
            <a:off x="2613008" y="5542211"/>
            <a:ext cx="5307836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Physical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54C47C33-573A-BF4F-8495-0A698B9A6885}"/>
              </a:ext>
            </a:extLst>
          </p:cNvPr>
          <p:cNvSpPr/>
          <p:nvPr/>
        </p:nvSpPr>
        <p:spPr bwMode="auto">
          <a:xfrm>
            <a:off x="1460665" y="5104903"/>
            <a:ext cx="1282535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2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C97E282A-A709-ED4C-9B3A-DC09EE99EAC1}"/>
              </a:ext>
            </a:extLst>
          </p:cNvPr>
          <p:cNvSpPr/>
          <p:nvPr/>
        </p:nvSpPr>
        <p:spPr bwMode="auto">
          <a:xfrm>
            <a:off x="2613008" y="5104903"/>
            <a:ext cx="5307836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Data link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0CE1014-362E-ED40-9967-E7139E4805E3}"/>
              </a:ext>
            </a:extLst>
          </p:cNvPr>
          <p:cNvSpPr/>
          <p:nvPr/>
        </p:nvSpPr>
        <p:spPr bwMode="auto">
          <a:xfrm>
            <a:off x="1460665" y="4667594"/>
            <a:ext cx="1282535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744C9B3-6F5D-B147-ADC1-DA9B55BC4644}"/>
              </a:ext>
            </a:extLst>
          </p:cNvPr>
          <p:cNvSpPr/>
          <p:nvPr/>
        </p:nvSpPr>
        <p:spPr bwMode="auto">
          <a:xfrm>
            <a:off x="2613008" y="4667594"/>
            <a:ext cx="5307836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Network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FE40ABA-3F59-BC4A-97F9-F85B5932FE0F}"/>
              </a:ext>
            </a:extLst>
          </p:cNvPr>
          <p:cNvSpPr/>
          <p:nvPr/>
        </p:nvSpPr>
        <p:spPr bwMode="auto">
          <a:xfrm>
            <a:off x="1460665" y="4230286"/>
            <a:ext cx="1282535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4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95288B17-F92F-2E47-BC55-245A2016F967}"/>
              </a:ext>
            </a:extLst>
          </p:cNvPr>
          <p:cNvSpPr/>
          <p:nvPr/>
        </p:nvSpPr>
        <p:spPr bwMode="auto">
          <a:xfrm>
            <a:off x="2613008" y="4230286"/>
            <a:ext cx="5307836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Transport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04376D4F-E337-D440-9E52-A2435DD6EF55}"/>
              </a:ext>
            </a:extLst>
          </p:cNvPr>
          <p:cNvSpPr/>
          <p:nvPr/>
        </p:nvSpPr>
        <p:spPr bwMode="auto">
          <a:xfrm>
            <a:off x="1460665" y="3792977"/>
            <a:ext cx="1282535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5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B4257B44-BE54-E647-9903-6E797FA6D727}"/>
              </a:ext>
            </a:extLst>
          </p:cNvPr>
          <p:cNvSpPr/>
          <p:nvPr/>
        </p:nvSpPr>
        <p:spPr bwMode="auto">
          <a:xfrm>
            <a:off x="2613008" y="3792977"/>
            <a:ext cx="5307836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Session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908173A8-F526-8240-B0A8-B8187A3E9526}"/>
              </a:ext>
            </a:extLst>
          </p:cNvPr>
          <p:cNvSpPr/>
          <p:nvPr/>
        </p:nvSpPr>
        <p:spPr bwMode="auto">
          <a:xfrm>
            <a:off x="1460665" y="3355669"/>
            <a:ext cx="1282535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6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2C2C2F1A-C64C-D441-A2CD-58628B4734AD}"/>
              </a:ext>
            </a:extLst>
          </p:cNvPr>
          <p:cNvSpPr/>
          <p:nvPr/>
        </p:nvSpPr>
        <p:spPr bwMode="auto">
          <a:xfrm>
            <a:off x="2613008" y="3355669"/>
            <a:ext cx="5307836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Presentation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1CCDD42B-5619-EE4C-9208-F756AEBC06F5}"/>
              </a:ext>
            </a:extLst>
          </p:cNvPr>
          <p:cNvSpPr/>
          <p:nvPr/>
        </p:nvSpPr>
        <p:spPr bwMode="auto">
          <a:xfrm>
            <a:off x="1460665" y="2918361"/>
            <a:ext cx="1282535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7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A1BF5AAD-F767-5849-8B6F-AB92AD104B42}"/>
              </a:ext>
            </a:extLst>
          </p:cNvPr>
          <p:cNvSpPr/>
          <p:nvPr/>
        </p:nvSpPr>
        <p:spPr bwMode="auto">
          <a:xfrm>
            <a:off x="2613008" y="2918361"/>
            <a:ext cx="5307836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Application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99550220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66" name="Rectangle 46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9013"/>
            <a:ext cx="8637588" cy="1516681"/>
          </a:xfrm>
        </p:spPr>
        <p:txBody>
          <a:bodyPr/>
          <a:lstStyle/>
          <a:p>
            <a:pPr marL="0" lvl="0" indent="0">
              <a:buClrTx/>
              <a:buSzTx/>
              <a:buNone/>
              <a:defRPr/>
            </a:pPr>
            <a:r>
              <a:rPr lang="en-US" sz="2400" b="1" kern="1200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insecure bitstream between adjacent systems</a:t>
            </a:r>
            <a:endParaRPr lang="en-US" sz="2400" b="1" kern="1200" dirty="0">
              <a:latin typeface="Eurostile" panose="020B0504020202050204" pitchFamily="34" charset="77"/>
            </a:endParaRPr>
          </a:p>
          <a:p>
            <a:pPr marL="377825" lvl="1" indent="-198438">
              <a:buClrTx/>
              <a:buFont typeface="Wingdings" pitchFamily="2" charset="2"/>
              <a:buChar char="§"/>
            </a:pPr>
            <a:r>
              <a:rPr lang="en-US" sz="1800" dirty="0">
                <a:latin typeface="Eurostile" panose="020B0504020202050204" pitchFamily="34" charset="77"/>
              </a:rPr>
              <a:t>mechanics</a:t>
            </a:r>
          </a:p>
          <a:p>
            <a:pPr marL="377825" lvl="1" indent="-198438">
              <a:buClrTx/>
              <a:buFont typeface="Wingdings" pitchFamily="2" charset="2"/>
              <a:buChar char="§"/>
            </a:pPr>
            <a:r>
              <a:rPr lang="en-US" sz="1800" dirty="0">
                <a:latin typeface="Eurostile" panose="020B0504020202050204" pitchFamily="34" charset="77"/>
              </a:rPr>
              <a:t>electronics</a:t>
            </a:r>
          </a:p>
          <a:p>
            <a:pPr marL="377825" lvl="1" indent="-198438">
              <a:buClrTx/>
              <a:buFont typeface="Wingdings" pitchFamily="2" charset="2"/>
              <a:buChar char="§"/>
            </a:pPr>
            <a:r>
              <a:rPr lang="en-US" sz="1800" dirty="0">
                <a:latin typeface="Eurostile" panose="020B0504020202050204" pitchFamily="34" charset="77"/>
              </a:rPr>
              <a:t>procedural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functions: physical layer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F6D6A1EB-7276-1342-9527-3A49653AA504}"/>
              </a:ext>
            </a:extLst>
          </p:cNvPr>
          <p:cNvSpPr/>
          <p:nvPr/>
        </p:nvSpPr>
        <p:spPr bwMode="auto">
          <a:xfrm>
            <a:off x="1508165" y="5767842"/>
            <a:ext cx="1282535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1</a:t>
            </a: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E087A4DA-9F43-E14C-8926-C0C097CCE5B5}"/>
              </a:ext>
            </a:extLst>
          </p:cNvPr>
          <p:cNvSpPr/>
          <p:nvPr/>
        </p:nvSpPr>
        <p:spPr bwMode="auto">
          <a:xfrm>
            <a:off x="2660508" y="5767842"/>
            <a:ext cx="5307836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Physical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pic>
        <p:nvPicPr>
          <p:cNvPr id="20" name="Picture 5" descr="l1-upd-1up_06">
            <a:extLst>
              <a:ext uri="{FF2B5EF4-FFF2-40B4-BE49-F238E27FC236}">
                <a16:creationId xmlns:a16="http://schemas.microsoft.com/office/drawing/2014/main" id="{437C457E-5D74-A544-BF39-EA44F6A2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62" y="1505114"/>
            <a:ext cx="2355539" cy="194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6" descr="l1-upd-1up_07">
            <a:extLst>
              <a:ext uri="{FF2B5EF4-FFF2-40B4-BE49-F238E27FC236}">
                <a16:creationId xmlns:a16="http://schemas.microsoft.com/office/drawing/2014/main" id="{F1F92183-F269-0841-A324-F1E34F86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94" y="1538601"/>
            <a:ext cx="2564487" cy="140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6" descr="l1-upd-1up_08">
            <a:extLst>
              <a:ext uri="{FF2B5EF4-FFF2-40B4-BE49-F238E27FC236}">
                <a16:creationId xmlns:a16="http://schemas.microsoft.com/office/drawing/2014/main" id="{1993BFC1-70A2-9C46-87F1-E092E22B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00" y="3392493"/>
            <a:ext cx="3049113" cy="161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 descr="sinus1-increasefreq1.png">
            <a:extLst>
              <a:ext uri="{FF2B5EF4-FFF2-40B4-BE49-F238E27FC236}">
                <a16:creationId xmlns:a16="http://schemas.microsoft.com/office/drawing/2014/main" id="{7E0D61AA-2B53-8A4E-B5F8-25E84F75C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01" y="3708494"/>
            <a:ext cx="2520000" cy="188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sinus1-increasefreq0.png">
            <a:extLst>
              <a:ext uri="{FF2B5EF4-FFF2-40B4-BE49-F238E27FC236}">
                <a16:creationId xmlns:a16="http://schemas.microsoft.com/office/drawing/2014/main" id="{2BBF2293-520B-034D-A829-CAF5AAB30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1" y="3708494"/>
            <a:ext cx="2520000" cy="188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5C6F9B-A497-3140-8AFB-DAE78086D598}"/>
              </a:ext>
            </a:extLst>
          </p:cNvPr>
          <p:cNvSpPr txBox="1"/>
          <p:nvPr/>
        </p:nvSpPr>
        <p:spPr>
          <a:xfrm>
            <a:off x="345611" y="2700489"/>
            <a:ext cx="145424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encoding and</a:t>
            </a:r>
          </a:p>
          <a:p>
            <a:r>
              <a:rPr lang="en-US" dirty="0">
                <a:latin typeface="Eurostile"/>
                <a:cs typeface="Eurostile"/>
              </a:rPr>
              <a:t>decoding of</a:t>
            </a:r>
          </a:p>
          <a:p>
            <a:r>
              <a:rPr lang="en-US" dirty="0">
                <a:latin typeface="Eurostile"/>
                <a:cs typeface="Eurostile"/>
              </a:rPr>
              <a:t>bits</a:t>
            </a:r>
          </a:p>
        </p:txBody>
      </p:sp>
    </p:spTree>
    <p:extLst>
      <p:ext uri="{BB962C8B-B14F-4D97-AF65-F5344CB8AC3E}">
        <p14:creationId xmlns:p14="http://schemas.microsoft.com/office/powerpoint/2010/main" val="1676733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3F8130-F92A-D84C-8553-F17509E8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914523"/>
          </a:xfrm>
        </p:spPr>
        <p:txBody>
          <a:bodyPr numCol="1"/>
          <a:lstStyle/>
          <a:p>
            <a:pPr marL="0" lvl="0" indent="0">
              <a:buClrTx/>
              <a:buSzTx/>
              <a:buNone/>
            </a:pPr>
            <a:r>
              <a:rPr lang="en-US" sz="2400" b="1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error-recovering frame stream, adjacent systems</a:t>
            </a:r>
            <a:endParaRPr lang="en-US" sz="2400" b="1" dirty="0">
              <a:latin typeface="Eurostile" panose="020B0504020202050204" pitchFamily="34" charset="77"/>
            </a:endParaRPr>
          </a:p>
          <a:p>
            <a:pPr marL="0" lvl="0" indent="0">
              <a:buClrTx/>
              <a:buSzTx/>
              <a:buNone/>
            </a:pPr>
            <a:r>
              <a:rPr lang="en-US" sz="1800" b="1" dirty="0">
                <a:latin typeface="Arial" charset="0"/>
              </a:rPr>
              <a:t>Reliable data transfer between adjacent stations with frames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functions: data link layer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54C47C33-573A-BF4F-8495-0A698B9A6885}"/>
              </a:ext>
            </a:extLst>
          </p:cNvPr>
          <p:cNvSpPr/>
          <p:nvPr/>
        </p:nvSpPr>
        <p:spPr bwMode="auto">
          <a:xfrm>
            <a:off x="1495848" y="5771238"/>
            <a:ext cx="1282535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2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C97E282A-A709-ED4C-9B3A-DC09EE99EAC1}"/>
              </a:ext>
            </a:extLst>
          </p:cNvPr>
          <p:cNvSpPr/>
          <p:nvPr/>
        </p:nvSpPr>
        <p:spPr bwMode="auto">
          <a:xfrm>
            <a:off x="2648191" y="5771238"/>
            <a:ext cx="5307836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Data link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4F800AC-2764-1A4A-9B40-F32519CC5B5F}"/>
              </a:ext>
            </a:extLst>
          </p:cNvPr>
          <p:cNvGrpSpPr/>
          <p:nvPr/>
        </p:nvGrpSpPr>
        <p:grpSpPr>
          <a:xfrm>
            <a:off x="4883555" y="2982518"/>
            <a:ext cx="4022939" cy="1587500"/>
            <a:chOff x="4883555" y="2982518"/>
            <a:chExt cx="4022939" cy="1587500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B77B27C1-77DC-9940-80D3-75BFC1C82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555" y="2982518"/>
              <a:ext cx="4022939" cy="1587500"/>
            </a:xfrm>
            <a:prstGeom prst="rect">
              <a:avLst/>
            </a:prstGeom>
            <a:solidFill>
              <a:srgbClr val="DDDDDD">
                <a:alpha val="79999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700"/>
            </a:p>
          </p:txBody>
        </p: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5F9D0C48-93F2-0F4E-AF8A-78DA83C41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355" y="3311131"/>
              <a:ext cx="1520825" cy="94297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17B3E8-BAE7-6B4D-8FC2-741443056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1205" y="3328593"/>
              <a:ext cx="10779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bg1"/>
                  </a:solidFill>
                </a:rPr>
                <a:t>Logical Link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A338649-453B-7744-BBCE-D6FE48A62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1205" y="3517506"/>
              <a:ext cx="1212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bg1"/>
                  </a:solidFill>
                </a:rPr>
                <a:t>Control (LLC)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AB01C-C389-3F46-B96F-E7D40C7DC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1205" y="3795318"/>
              <a:ext cx="13636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bg1"/>
                  </a:solidFill>
                </a:rPr>
                <a:t>Medium Access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52AA4D8-2AB9-4447-942E-70214A5E2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1205" y="3971531"/>
              <a:ext cx="12715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bg1"/>
                  </a:solidFill>
                </a:rPr>
                <a:t>Control (MAC)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6E224EC5-77C4-804C-B5F5-252F21CA0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005" y="3757218"/>
              <a:ext cx="1520825" cy="1588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DF2E30-F560-9648-B295-CE7261DB8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318" y="4273156"/>
              <a:ext cx="76200" cy="114300"/>
            </a:xfrm>
            <a:custGeom>
              <a:avLst/>
              <a:gdLst>
                <a:gd name="T0" fmla="*/ 24 w 48"/>
                <a:gd name="T1" fmla="*/ 0 h 72"/>
                <a:gd name="T2" fmla="*/ 48 w 48"/>
                <a:gd name="T3" fmla="*/ 0 h 72"/>
                <a:gd name="T4" fmla="*/ 24 w 48"/>
                <a:gd name="T5" fmla="*/ 72 h 72"/>
                <a:gd name="T6" fmla="*/ 0 w 48"/>
                <a:gd name="T7" fmla="*/ 0 h 72"/>
                <a:gd name="T8" fmla="*/ 24 w 4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0"/>
                  </a:moveTo>
                  <a:lnTo>
                    <a:pt x="48" y="0"/>
                  </a:lnTo>
                  <a:lnTo>
                    <a:pt x="24" y="72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A860A57-37B0-BC43-B848-746F9CABF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318" y="4273156"/>
              <a:ext cx="76200" cy="114300"/>
            </a:xfrm>
            <a:custGeom>
              <a:avLst/>
              <a:gdLst>
                <a:gd name="T0" fmla="*/ 24 w 48"/>
                <a:gd name="T1" fmla="*/ 0 h 72"/>
                <a:gd name="T2" fmla="*/ 48 w 48"/>
                <a:gd name="T3" fmla="*/ 0 h 72"/>
                <a:gd name="T4" fmla="*/ 24 w 48"/>
                <a:gd name="T5" fmla="*/ 72 h 72"/>
                <a:gd name="T6" fmla="*/ 0 w 48"/>
                <a:gd name="T7" fmla="*/ 0 h 72"/>
                <a:gd name="T8" fmla="*/ 24 w 4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0"/>
                  </a:moveTo>
                  <a:lnTo>
                    <a:pt x="48" y="0"/>
                  </a:lnTo>
                  <a:lnTo>
                    <a:pt x="24" y="72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05378E07-666B-B74C-B491-082C15379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4418" y="4235056"/>
              <a:ext cx="1588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C670F38-6127-474C-9F06-FAD9D6139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430" y="4260456"/>
              <a:ext cx="76200" cy="114300"/>
            </a:xfrm>
            <a:custGeom>
              <a:avLst/>
              <a:gdLst>
                <a:gd name="T0" fmla="*/ 24 w 48"/>
                <a:gd name="T1" fmla="*/ 72 h 72"/>
                <a:gd name="T2" fmla="*/ 0 w 48"/>
                <a:gd name="T3" fmla="*/ 72 h 72"/>
                <a:gd name="T4" fmla="*/ 24 w 48"/>
                <a:gd name="T5" fmla="*/ 0 h 72"/>
                <a:gd name="T6" fmla="*/ 48 w 48"/>
                <a:gd name="T7" fmla="*/ 72 h 72"/>
                <a:gd name="T8" fmla="*/ 24 w 48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72"/>
                  </a:moveTo>
                  <a:lnTo>
                    <a:pt x="0" y="72"/>
                  </a:lnTo>
                  <a:lnTo>
                    <a:pt x="24" y="0"/>
                  </a:lnTo>
                  <a:lnTo>
                    <a:pt x="48" y="72"/>
                  </a:lnTo>
                  <a:lnTo>
                    <a:pt x="24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7B4121E-1B05-B94D-97AB-CB05D1C5A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430" y="4260456"/>
              <a:ext cx="76200" cy="114300"/>
            </a:xfrm>
            <a:custGeom>
              <a:avLst/>
              <a:gdLst>
                <a:gd name="T0" fmla="*/ 24 w 48"/>
                <a:gd name="T1" fmla="*/ 72 h 72"/>
                <a:gd name="T2" fmla="*/ 0 w 48"/>
                <a:gd name="T3" fmla="*/ 72 h 72"/>
                <a:gd name="T4" fmla="*/ 24 w 48"/>
                <a:gd name="T5" fmla="*/ 0 h 72"/>
                <a:gd name="T6" fmla="*/ 48 w 48"/>
                <a:gd name="T7" fmla="*/ 72 h 72"/>
                <a:gd name="T8" fmla="*/ 24 w 48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72"/>
                  </a:moveTo>
                  <a:lnTo>
                    <a:pt x="0" y="72"/>
                  </a:lnTo>
                  <a:lnTo>
                    <a:pt x="24" y="0"/>
                  </a:lnTo>
                  <a:lnTo>
                    <a:pt x="48" y="7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2170D80C-4222-5246-A1BF-0477375B60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7530" y="4374756"/>
              <a:ext cx="1588" cy="38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5E849D9-5491-E94D-9341-9BA1692CE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618" y="3165081"/>
              <a:ext cx="76200" cy="114300"/>
            </a:xfrm>
            <a:custGeom>
              <a:avLst/>
              <a:gdLst>
                <a:gd name="T0" fmla="*/ 24 w 48"/>
                <a:gd name="T1" fmla="*/ 0 h 72"/>
                <a:gd name="T2" fmla="*/ 48 w 48"/>
                <a:gd name="T3" fmla="*/ 0 h 72"/>
                <a:gd name="T4" fmla="*/ 24 w 48"/>
                <a:gd name="T5" fmla="*/ 72 h 72"/>
                <a:gd name="T6" fmla="*/ 0 w 48"/>
                <a:gd name="T7" fmla="*/ 0 h 72"/>
                <a:gd name="T8" fmla="*/ 24 w 4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0"/>
                  </a:moveTo>
                  <a:lnTo>
                    <a:pt x="48" y="0"/>
                  </a:lnTo>
                  <a:lnTo>
                    <a:pt x="24" y="72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87A9D88-3D96-EB40-B959-D459C876C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618" y="3165081"/>
              <a:ext cx="76200" cy="114300"/>
            </a:xfrm>
            <a:custGeom>
              <a:avLst/>
              <a:gdLst>
                <a:gd name="T0" fmla="*/ 24 w 48"/>
                <a:gd name="T1" fmla="*/ 0 h 72"/>
                <a:gd name="T2" fmla="*/ 48 w 48"/>
                <a:gd name="T3" fmla="*/ 0 h 72"/>
                <a:gd name="T4" fmla="*/ 24 w 48"/>
                <a:gd name="T5" fmla="*/ 72 h 72"/>
                <a:gd name="T6" fmla="*/ 0 w 48"/>
                <a:gd name="T7" fmla="*/ 0 h 72"/>
                <a:gd name="T8" fmla="*/ 24 w 4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0"/>
                  </a:moveTo>
                  <a:lnTo>
                    <a:pt x="48" y="0"/>
                  </a:lnTo>
                  <a:lnTo>
                    <a:pt x="24" y="72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37" name="Line 19">
              <a:extLst>
                <a:ext uri="{FF2B5EF4-FFF2-40B4-BE49-F238E27FC236}">
                  <a16:creationId xmlns:a16="http://schemas.microsoft.com/office/drawing/2014/main" id="{13450C17-8D2A-9246-A569-D183C2C40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1718" y="3115868"/>
              <a:ext cx="1588" cy="365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3BF0E1E-606B-C948-8BDF-B29A414B7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730" y="3139681"/>
              <a:ext cx="76200" cy="114300"/>
            </a:xfrm>
            <a:custGeom>
              <a:avLst/>
              <a:gdLst>
                <a:gd name="T0" fmla="*/ 24 w 48"/>
                <a:gd name="T1" fmla="*/ 72 h 72"/>
                <a:gd name="T2" fmla="*/ 0 w 48"/>
                <a:gd name="T3" fmla="*/ 72 h 72"/>
                <a:gd name="T4" fmla="*/ 24 w 48"/>
                <a:gd name="T5" fmla="*/ 0 h 72"/>
                <a:gd name="T6" fmla="*/ 48 w 48"/>
                <a:gd name="T7" fmla="*/ 72 h 72"/>
                <a:gd name="T8" fmla="*/ 24 w 48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72"/>
                  </a:moveTo>
                  <a:lnTo>
                    <a:pt x="0" y="72"/>
                  </a:lnTo>
                  <a:lnTo>
                    <a:pt x="24" y="0"/>
                  </a:lnTo>
                  <a:lnTo>
                    <a:pt x="48" y="72"/>
                  </a:lnTo>
                  <a:lnTo>
                    <a:pt x="24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4311D31-2383-1946-9970-20E46521A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730" y="3139681"/>
              <a:ext cx="76200" cy="114300"/>
            </a:xfrm>
            <a:custGeom>
              <a:avLst/>
              <a:gdLst>
                <a:gd name="T0" fmla="*/ 24 w 48"/>
                <a:gd name="T1" fmla="*/ 72 h 72"/>
                <a:gd name="T2" fmla="*/ 0 w 48"/>
                <a:gd name="T3" fmla="*/ 72 h 72"/>
                <a:gd name="T4" fmla="*/ 24 w 48"/>
                <a:gd name="T5" fmla="*/ 0 h 72"/>
                <a:gd name="T6" fmla="*/ 48 w 48"/>
                <a:gd name="T7" fmla="*/ 72 h 72"/>
                <a:gd name="T8" fmla="*/ 24 w 48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2"/>
                <a:gd name="T17" fmla="*/ 48 w 4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2">
                  <a:moveTo>
                    <a:pt x="24" y="72"/>
                  </a:moveTo>
                  <a:lnTo>
                    <a:pt x="0" y="72"/>
                  </a:lnTo>
                  <a:lnTo>
                    <a:pt x="24" y="0"/>
                  </a:lnTo>
                  <a:lnTo>
                    <a:pt x="48" y="7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40" name="Line 22">
              <a:extLst>
                <a:ext uri="{FF2B5EF4-FFF2-40B4-BE49-F238E27FC236}">
                  <a16:creationId xmlns:a16="http://schemas.microsoft.com/office/drawing/2014/main" id="{FBA2251A-CE62-724E-BF87-929C90FF4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4830" y="3253981"/>
              <a:ext cx="1588" cy="508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5431232-287C-5C48-B5B1-E52C43634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743" y="3379393"/>
              <a:ext cx="14589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error detection </a:t>
              </a:r>
              <a:endParaRPr lang="en-US" sz="1600" b="1">
                <a:solidFill>
                  <a:schemeClr val="tx2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E2A2BD6-AC16-344E-8FB1-3A28EBAD7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743" y="3769918"/>
              <a:ext cx="162326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000000"/>
                  </a:solidFill>
                </a:rPr>
                <a:t>access to medium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D956F17-4791-1C40-A8A5-9DFA71353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743" y="3492106"/>
              <a:ext cx="127000" cy="63500"/>
            </a:xfrm>
            <a:custGeom>
              <a:avLst/>
              <a:gdLst>
                <a:gd name="T0" fmla="*/ 80 w 80"/>
                <a:gd name="T1" fmla="*/ 24 h 40"/>
                <a:gd name="T2" fmla="*/ 80 w 80"/>
                <a:gd name="T3" fmla="*/ 40 h 40"/>
                <a:gd name="T4" fmla="*/ 0 w 80"/>
                <a:gd name="T5" fmla="*/ 40 h 40"/>
                <a:gd name="T6" fmla="*/ 72 w 80"/>
                <a:gd name="T7" fmla="*/ 0 h 40"/>
                <a:gd name="T8" fmla="*/ 80 w 80"/>
                <a:gd name="T9" fmla="*/ 24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40"/>
                <a:gd name="T17" fmla="*/ 80 w 8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40">
                  <a:moveTo>
                    <a:pt x="80" y="24"/>
                  </a:moveTo>
                  <a:lnTo>
                    <a:pt x="80" y="40"/>
                  </a:lnTo>
                  <a:lnTo>
                    <a:pt x="0" y="40"/>
                  </a:lnTo>
                  <a:lnTo>
                    <a:pt x="72" y="0"/>
                  </a:lnTo>
                  <a:lnTo>
                    <a:pt x="80" y="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D0C0579-C30A-B447-BE16-36A5E1432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743" y="3492106"/>
              <a:ext cx="127000" cy="63500"/>
            </a:xfrm>
            <a:custGeom>
              <a:avLst/>
              <a:gdLst>
                <a:gd name="T0" fmla="*/ 80 w 80"/>
                <a:gd name="T1" fmla="*/ 24 h 40"/>
                <a:gd name="T2" fmla="*/ 80 w 80"/>
                <a:gd name="T3" fmla="*/ 40 h 40"/>
                <a:gd name="T4" fmla="*/ 0 w 80"/>
                <a:gd name="T5" fmla="*/ 40 h 40"/>
                <a:gd name="T6" fmla="*/ 72 w 80"/>
                <a:gd name="T7" fmla="*/ 0 h 40"/>
                <a:gd name="T8" fmla="*/ 80 w 80"/>
                <a:gd name="T9" fmla="*/ 24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40"/>
                <a:gd name="T17" fmla="*/ 80 w 8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40">
                  <a:moveTo>
                    <a:pt x="80" y="24"/>
                  </a:moveTo>
                  <a:lnTo>
                    <a:pt x="80" y="40"/>
                  </a:lnTo>
                  <a:lnTo>
                    <a:pt x="0" y="40"/>
                  </a:lnTo>
                  <a:lnTo>
                    <a:pt x="72" y="0"/>
                  </a:lnTo>
                  <a:lnTo>
                    <a:pt x="8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46" name="Line 28">
              <a:extLst>
                <a:ext uri="{FF2B5EF4-FFF2-40B4-BE49-F238E27FC236}">
                  <a16:creationId xmlns:a16="http://schemas.microsoft.com/office/drawing/2014/main" id="{CB569362-C7E1-2D44-81DA-E815F5012C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64743" y="3480993"/>
              <a:ext cx="190500" cy="365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BD02091-664F-3A47-B09D-63AEF1D95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630" y="3895331"/>
              <a:ext cx="125413" cy="76200"/>
            </a:xfrm>
            <a:custGeom>
              <a:avLst/>
              <a:gdLst>
                <a:gd name="T0" fmla="*/ 79 w 79"/>
                <a:gd name="T1" fmla="*/ 24 h 48"/>
                <a:gd name="T2" fmla="*/ 79 w 79"/>
                <a:gd name="T3" fmla="*/ 48 h 48"/>
                <a:gd name="T4" fmla="*/ 0 w 79"/>
                <a:gd name="T5" fmla="*/ 40 h 48"/>
                <a:gd name="T6" fmla="*/ 71 w 79"/>
                <a:gd name="T7" fmla="*/ 0 h 48"/>
                <a:gd name="T8" fmla="*/ 79 w 79"/>
                <a:gd name="T9" fmla="*/ 2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48"/>
                <a:gd name="T17" fmla="*/ 79 w 7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48">
                  <a:moveTo>
                    <a:pt x="79" y="24"/>
                  </a:moveTo>
                  <a:lnTo>
                    <a:pt x="79" y="48"/>
                  </a:lnTo>
                  <a:lnTo>
                    <a:pt x="0" y="40"/>
                  </a:lnTo>
                  <a:lnTo>
                    <a:pt x="71" y="0"/>
                  </a:lnTo>
                  <a:lnTo>
                    <a:pt x="79" y="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A1CC360-E683-0047-AC57-A321AEF0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630" y="3895331"/>
              <a:ext cx="125413" cy="76200"/>
            </a:xfrm>
            <a:custGeom>
              <a:avLst/>
              <a:gdLst>
                <a:gd name="T0" fmla="*/ 79 w 79"/>
                <a:gd name="T1" fmla="*/ 24 h 48"/>
                <a:gd name="T2" fmla="*/ 79 w 79"/>
                <a:gd name="T3" fmla="*/ 48 h 48"/>
                <a:gd name="T4" fmla="*/ 0 w 79"/>
                <a:gd name="T5" fmla="*/ 40 h 48"/>
                <a:gd name="T6" fmla="*/ 71 w 79"/>
                <a:gd name="T7" fmla="*/ 0 h 48"/>
                <a:gd name="T8" fmla="*/ 79 w 79"/>
                <a:gd name="T9" fmla="*/ 2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48"/>
                <a:gd name="T17" fmla="*/ 79 w 7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48">
                  <a:moveTo>
                    <a:pt x="79" y="24"/>
                  </a:moveTo>
                  <a:lnTo>
                    <a:pt x="79" y="48"/>
                  </a:lnTo>
                  <a:lnTo>
                    <a:pt x="0" y="40"/>
                  </a:lnTo>
                  <a:lnTo>
                    <a:pt x="71" y="0"/>
                  </a:lnTo>
                  <a:lnTo>
                    <a:pt x="79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700"/>
            </a:p>
          </p:txBody>
        </p:sp>
        <p:sp>
          <p:nvSpPr>
            <p:cNvPr id="49" name="Line 31">
              <a:extLst>
                <a:ext uri="{FF2B5EF4-FFF2-40B4-BE49-F238E27FC236}">
                  <a16:creationId xmlns:a16="http://schemas.microsoft.com/office/drawing/2014/main" id="{6006228F-7557-F242-B65E-6C9F79D1A9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2043" y="3882631"/>
              <a:ext cx="177800" cy="508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8334C5-366D-9C4B-99D9-AEC2C73C2335}"/>
              </a:ext>
            </a:extLst>
          </p:cNvPr>
          <p:cNvGrpSpPr/>
          <p:nvPr/>
        </p:nvGrpSpPr>
        <p:grpSpPr>
          <a:xfrm>
            <a:off x="419059" y="2530271"/>
            <a:ext cx="4032448" cy="720080"/>
            <a:chOff x="3059832" y="2564904"/>
            <a:chExt cx="4032448" cy="720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BA748E7-0DE0-8F4D-A4AB-43D537E387C3}"/>
                </a:ext>
              </a:extLst>
            </p:cNvPr>
            <p:cNvSpPr/>
            <p:nvPr/>
          </p:nvSpPr>
          <p:spPr bwMode="auto">
            <a:xfrm>
              <a:off x="3059832" y="2564904"/>
              <a:ext cx="360040" cy="720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/>
                  <a:cs typeface="Arial"/>
                </a:rPr>
                <a:t>SOF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8EEDA56-76DD-4841-A1DD-6DB891C8D449}"/>
                </a:ext>
              </a:extLst>
            </p:cNvPr>
            <p:cNvSpPr/>
            <p:nvPr/>
          </p:nvSpPr>
          <p:spPr bwMode="auto">
            <a:xfrm>
              <a:off x="3419872" y="2564904"/>
              <a:ext cx="2520280" cy="720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/>
                  <a:cs typeface="Arial"/>
                </a:rPr>
                <a:t>DATA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A783EC-7025-A245-AFE8-71D012189E08}"/>
                </a:ext>
              </a:extLst>
            </p:cNvPr>
            <p:cNvSpPr/>
            <p:nvPr/>
          </p:nvSpPr>
          <p:spPr bwMode="auto">
            <a:xfrm>
              <a:off x="5940152" y="2564904"/>
              <a:ext cx="792088" cy="720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/>
                  <a:cs typeface="Arial"/>
                </a:rPr>
                <a:t>CHK SUM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FA550F8-35AF-7848-B41C-385F36703899}"/>
                </a:ext>
              </a:extLst>
            </p:cNvPr>
            <p:cNvSpPr/>
            <p:nvPr/>
          </p:nvSpPr>
          <p:spPr bwMode="auto">
            <a:xfrm>
              <a:off x="6732240" y="2564904"/>
              <a:ext cx="360040" cy="720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/>
                  <a:cs typeface="Arial"/>
                </a:rPr>
                <a:t>EOF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55" name="Line Callout 2 54">
            <a:extLst>
              <a:ext uri="{FF2B5EF4-FFF2-40B4-BE49-F238E27FC236}">
                <a16:creationId xmlns:a16="http://schemas.microsoft.com/office/drawing/2014/main" id="{C5B1E9FD-2022-D245-9687-FB3CE81CE070}"/>
              </a:ext>
            </a:extLst>
          </p:cNvPr>
          <p:cNvSpPr/>
          <p:nvPr/>
        </p:nvSpPr>
        <p:spPr bwMode="auto">
          <a:xfrm>
            <a:off x="599079" y="3522111"/>
            <a:ext cx="1584176" cy="570015"/>
          </a:xfrm>
          <a:prstGeom prst="borderCallout2">
            <a:avLst>
              <a:gd name="adj1" fmla="val 51481"/>
              <a:gd name="adj2" fmla="val -1189"/>
              <a:gd name="adj3" fmla="val 51482"/>
              <a:gd name="adj4" fmla="val -14617"/>
              <a:gd name="adj5" fmla="val -62280"/>
              <a:gd name="adj6" fmla="val -1673"/>
            </a:avLst>
          </a:prstGeom>
          <a:solidFill>
            <a:srgbClr val="FFF5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start of frame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e.g.</a:t>
            </a:r>
            <a:r>
              <a:rPr kumimoji="0" lang="en-US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 </a:t>
            </a:r>
            <a:r>
              <a:rPr lang="en-US" sz="1600" dirty="0">
                <a:latin typeface="Eurostile"/>
                <a:cs typeface="Eurostile"/>
              </a:rPr>
              <a:t>01111110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6" name="Line Callout 2 55">
            <a:extLst>
              <a:ext uri="{FF2B5EF4-FFF2-40B4-BE49-F238E27FC236}">
                <a16:creationId xmlns:a16="http://schemas.microsoft.com/office/drawing/2014/main" id="{8DE300F5-7AE0-7044-8222-89084818B569}"/>
              </a:ext>
            </a:extLst>
          </p:cNvPr>
          <p:cNvSpPr/>
          <p:nvPr/>
        </p:nvSpPr>
        <p:spPr bwMode="auto">
          <a:xfrm>
            <a:off x="2648191" y="3539022"/>
            <a:ext cx="1584176" cy="570015"/>
          </a:xfrm>
          <a:prstGeom prst="borderCallout2">
            <a:avLst>
              <a:gd name="adj1" fmla="val 51481"/>
              <a:gd name="adj2" fmla="val 100010"/>
              <a:gd name="adj3" fmla="val 51482"/>
              <a:gd name="adj4" fmla="val 115068"/>
              <a:gd name="adj5" fmla="val -64363"/>
              <a:gd name="adj6" fmla="val 103274"/>
            </a:avLst>
          </a:prstGeom>
          <a:solidFill>
            <a:srgbClr val="FFF5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end of frame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e.g.</a:t>
            </a:r>
            <a:r>
              <a:rPr kumimoji="0" lang="en-US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rPr>
              <a:t> </a:t>
            </a:r>
            <a:r>
              <a:rPr lang="en-US" sz="1600" dirty="0">
                <a:latin typeface="Eurostile"/>
                <a:cs typeface="Eurostile"/>
              </a:rPr>
              <a:t>01111101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2DF11AE-74EF-434A-ADA6-A82E7E085140}"/>
              </a:ext>
            </a:extLst>
          </p:cNvPr>
          <p:cNvSpPr/>
          <p:nvPr/>
        </p:nvSpPr>
        <p:spPr bwMode="auto">
          <a:xfrm rot="5400000">
            <a:off x="2257153" y="301662"/>
            <a:ext cx="356260" cy="4032448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8BFC2-E738-534C-AC2C-53005A1A36EE}"/>
              </a:ext>
            </a:extLst>
          </p:cNvPr>
          <p:cNvSpPr txBox="1"/>
          <p:nvPr/>
        </p:nvSpPr>
        <p:spPr>
          <a:xfrm>
            <a:off x="955550" y="1757211"/>
            <a:ext cx="295946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Eurostile"/>
                <a:cs typeface="Eurostile"/>
              </a:rPr>
              <a:t>create data frames from bits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447105-9E7B-8C4D-AD69-042982AFC3B6}"/>
              </a:ext>
            </a:extLst>
          </p:cNvPr>
          <p:cNvSpPr txBox="1"/>
          <p:nvPr/>
        </p:nvSpPr>
        <p:spPr>
          <a:xfrm>
            <a:off x="4010602" y="4650981"/>
            <a:ext cx="48958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where to send? → MAC address</a:t>
            </a:r>
          </a:p>
          <a:p>
            <a:r>
              <a:rPr lang="en-US" dirty="0">
                <a:latin typeface="Eurostile"/>
                <a:cs typeface="Eurostile"/>
              </a:rPr>
              <a:t>when to send? → wait for silence, wait for token</a:t>
            </a:r>
          </a:p>
          <a:p>
            <a:r>
              <a:rPr lang="en-US" dirty="0">
                <a:latin typeface="Eurostile"/>
                <a:cs typeface="Eurostile"/>
              </a:rPr>
              <a:t>correct frame? → check for bit errors and repair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2911C0-BC95-AC46-A9D2-29E1A9D2E9C9}"/>
              </a:ext>
            </a:extLst>
          </p:cNvPr>
          <p:cNvSpPr txBox="1"/>
          <p:nvPr/>
        </p:nvSpPr>
        <p:spPr>
          <a:xfrm>
            <a:off x="4836149" y="1942359"/>
            <a:ext cx="407034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handle speed differences between nodes</a:t>
            </a:r>
          </a:p>
          <a:p>
            <a:r>
              <a:rPr lang="en-US" dirty="0">
                <a:latin typeface="Eurostile"/>
                <a:cs typeface="Eurostile"/>
              </a:rPr>
              <a:t>handle several L3 protocols</a:t>
            </a:r>
          </a:p>
          <a:p>
            <a:r>
              <a:rPr lang="en-US" dirty="0">
                <a:latin typeface="Eurostile"/>
                <a:cs typeface="Eurostile"/>
              </a:rPr>
              <a:t>translate between different MAC layers </a:t>
            </a:r>
          </a:p>
        </p:txBody>
      </p:sp>
    </p:spTree>
    <p:extLst>
      <p:ext uri="{BB962C8B-B14F-4D97-AF65-F5344CB8AC3E}">
        <p14:creationId xmlns:p14="http://schemas.microsoft.com/office/powerpoint/2010/main" val="3084192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58BAD-193C-F742-980F-0EAFCFCD8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866775"/>
            <a:ext cx="8928992" cy="561975"/>
          </a:xfrm>
        </p:spPr>
        <p:txBody>
          <a:bodyPr/>
          <a:lstStyle/>
          <a:p>
            <a:pPr marL="0" lvl="0" indent="0">
              <a:buClrTx/>
              <a:buSzTx/>
              <a:buNone/>
            </a:pPr>
            <a:r>
              <a:rPr lang="en-US" sz="2400" b="1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packet stream between end systems 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functions: network layer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0CE1014-362E-ED40-9967-E7139E4805E3}"/>
              </a:ext>
            </a:extLst>
          </p:cNvPr>
          <p:cNvSpPr/>
          <p:nvPr/>
        </p:nvSpPr>
        <p:spPr bwMode="auto">
          <a:xfrm>
            <a:off x="1508165" y="5760120"/>
            <a:ext cx="1282535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744C9B3-6F5D-B147-ADC1-DA9B55BC4644}"/>
              </a:ext>
            </a:extLst>
          </p:cNvPr>
          <p:cNvSpPr/>
          <p:nvPr/>
        </p:nvSpPr>
        <p:spPr bwMode="auto">
          <a:xfrm>
            <a:off x="2660508" y="5760120"/>
            <a:ext cx="5307836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Network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262F4-BE70-E44D-AA07-3200A88E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41" y="1428750"/>
            <a:ext cx="4501108" cy="412503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04411BC-905C-574F-A71D-765B484E441C}"/>
              </a:ext>
            </a:extLst>
          </p:cNvPr>
          <p:cNvGrpSpPr/>
          <p:nvPr/>
        </p:nvGrpSpPr>
        <p:grpSpPr>
          <a:xfrm>
            <a:off x="1598021" y="2002036"/>
            <a:ext cx="2457450" cy="1776214"/>
            <a:chOff x="3305176" y="2002036"/>
            <a:chExt cx="2457450" cy="177621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6CE321-F5CF-2C4B-A1A3-555964FD0DC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37063" y="2473325"/>
              <a:ext cx="344487" cy="3492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25362C-617F-6445-983E-C432C319A34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146550" y="2508250"/>
              <a:ext cx="288925" cy="412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E208F91-866B-5643-92CA-D67EA9A2724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84625" y="2549525"/>
              <a:ext cx="161925" cy="2495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8E7BF4C-3855-A744-8FE6-903FB7D40B14}"/>
                </a:ext>
              </a:extLst>
            </p:cNvPr>
            <p:cNvCxnSpPr/>
            <p:nvPr/>
          </p:nvCxnSpPr>
          <p:spPr bwMode="auto">
            <a:xfrm flipH="1">
              <a:off x="3625850" y="2799118"/>
              <a:ext cx="358775" cy="66355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5A61A13-B82D-9644-A974-EC3FDD9FD1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81550" y="2266991"/>
              <a:ext cx="25400" cy="2063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57DDCAA-732A-C142-AE3F-A09F4F6C53D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06950" y="2002036"/>
              <a:ext cx="263526" cy="26495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8D4C4C-9F87-AC47-8130-00842E077BD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70476" y="2002036"/>
              <a:ext cx="69215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7F1B360-E14B-B748-8F30-E0E2F94EB55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22650" y="3462672"/>
              <a:ext cx="2032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5B62816-EC6C-AE49-AEFD-EC8131DD4B9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05176" y="3462672"/>
              <a:ext cx="117474" cy="31557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C0DFD9D-EA82-9145-BC7D-E28806AC6465}"/>
              </a:ext>
            </a:extLst>
          </p:cNvPr>
          <p:cNvSpPr txBox="1"/>
          <p:nvPr/>
        </p:nvSpPr>
        <p:spPr>
          <a:xfrm>
            <a:off x="5005047" y="1428750"/>
            <a:ext cx="3692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end-to-end transport of packets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F74E61-4869-F247-B61C-595DCEF1B6C9}"/>
              </a:ext>
            </a:extLst>
          </p:cNvPr>
          <p:cNvSpPr txBox="1"/>
          <p:nvPr/>
        </p:nvSpPr>
        <p:spPr>
          <a:xfrm>
            <a:off x="5005047" y="2003975"/>
            <a:ext cx="36926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ability to address source and target nodes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62A224-B1DF-ED4A-87CC-5C3373EBADCC}"/>
              </a:ext>
            </a:extLst>
          </p:cNvPr>
          <p:cNvSpPr txBox="1"/>
          <p:nvPr/>
        </p:nvSpPr>
        <p:spPr>
          <a:xfrm>
            <a:off x="5005047" y="2856199"/>
            <a:ext cx="36926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routing from source node to target node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C8A403-0620-554A-925B-D42CD8DF4BCD}"/>
              </a:ext>
            </a:extLst>
          </p:cNvPr>
          <p:cNvSpPr>
            <a:spLocks noChangeAspect="1"/>
          </p:cNvSpPr>
          <p:nvPr/>
        </p:nvSpPr>
        <p:spPr bwMode="auto">
          <a:xfrm>
            <a:off x="3995599" y="1935842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E842E9E-44F7-C44E-97B6-456A6DA1AA57}"/>
              </a:ext>
            </a:extLst>
          </p:cNvPr>
          <p:cNvSpPr>
            <a:spLocks noChangeAspect="1"/>
          </p:cNvSpPr>
          <p:nvPr/>
        </p:nvSpPr>
        <p:spPr bwMode="auto">
          <a:xfrm>
            <a:off x="1530438" y="3757616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74299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1" grpId="0" animBg="1"/>
      <p:bldP spid="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555" name="Group 619554">
            <a:extLst>
              <a:ext uri="{FF2B5EF4-FFF2-40B4-BE49-F238E27FC236}">
                <a16:creationId xmlns:a16="http://schemas.microsoft.com/office/drawing/2014/main" id="{18B1B747-8A4B-BB42-B41D-8120755F3E35}"/>
              </a:ext>
            </a:extLst>
          </p:cNvPr>
          <p:cNvGrpSpPr/>
          <p:nvPr/>
        </p:nvGrpSpPr>
        <p:grpSpPr>
          <a:xfrm>
            <a:off x="6112092" y="4205808"/>
            <a:ext cx="2328646" cy="1083954"/>
            <a:chOff x="6112092" y="4205808"/>
            <a:chExt cx="2328646" cy="1083954"/>
          </a:xfrm>
        </p:grpSpPr>
        <p:sp>
          <p:nvSpPr>
            <p:cNvPr id="619553" name="Freeform 619552">
              <a:extLst>
                <a:ext uri="{FF2B5EF4-FFF2-40B4-BE49-F238E27FC236}">
                  <a16:creationId xmlns:a16="http://schemas.microsoft.com/office/drawing/2014/main" id="{02FAFCB2-FBA2-9B42-8A3F-45031476A35D}"/>
                </a:ext>
              </a:extLst>
            </p:cNvPr>
            <p:cNvSpPr/>
            <p:nvPr/>
          </p:nvSpPr>
          <p:spPr bwMode="auto">
            <a:xfrm>
              <a:off x="6129338" y="4205808"/>
              <a:ext cx="2311400" cy="548717"/>
            </a:xfrm>
            <a:custGeom>
              <a:avLst/>
              <a:gdLst>
                <a:gd name="connsiteX0" fmla="*/ 0 w 2311400"/>
                <a:gd name="connsiteY0" fmla="*/ 0 h 559446"/>
                <a:gd name="connsiteX1" fmla="*/ 1206500 w 2311400"/>
                <a:gd name="connsiteY1" fmla="*/ 498475 h 559446"/>
                <a:gd name="connsiteX2" fmla="*/ 2311400 w 2311400"/>
                <a:gd name="connsiteY2" fmla="*/ 533400 h 559446"/>
                <a:gd name="connsiteX0" fmla="*/ 0 w 2311400"/>
                <a:gd name="connsiteY0" fmla="*/ 0 h 548717"/>
                <a:gd name="connsiteX1" fmla="*/ 1206500 w 2311400"/>
                <a:gd name="connsiteY1" fmla="*/ 469900 h 548717"/>
                <a:gd name="connsiteX2" fmla="*/ 2311400 w 2311400"/>
                <a:gd name="connsiteY2" fmla="*/ 533400 h 54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1400" h="548717">
                  <a:moveTo>
                    <a:pt x="0" y="0"/>
                  </a:moveTo>
                  <a:cubicBezTo>
                    <a:pt x="410633" y="204787"/>
                    <a:pt x="821267" y="381000"/>
                    <a:pt x="1206500" y="469900"/>
                  </a:cubicBezTo>
                  <a:cubicBezTo>
                    <a:pt x="1591733" y="558800"/>
                    <a:pt x="1951566" y="560387"/>
                    <a:pt x="2311400" y="533400"/>
                  </a:cubicBezTo>
                </a:path>
              </a:pathLst>
            </a:custGeom>
            <a:noFill/>
            <a:ln w="101600" cap="flat" cmpd="sng" algn="ctr">
              <a:solidFill>
                <a:srgbClr val="FF0000">
                  <a:alpha val="25000"/>
                </a:srgb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F91E812-F3B1-384E-9072-A443BCE1366B}"/>
                </a:ext>
              </a:extLst>
            </p:cNvPr>
            <p:cNvSpPr/>
            <p:nvPr/>
          </p:nvSpPr>
          <p:spPr bwMode="auto">
            <a:xfrm flipV="1">
              <a:off x="6112092" y="4741045"/>
              <a:ext cx="2311400" cy="548717"/>
            </a:xfrm>
            <a:custGeom>
              <a:avLst/>
              <a:gdLst>
                <a:gd name="connsiteX0" fmla="*/ 0 w 2311400"/>
                <a:gd name="connsiteY0" fmla="*/ 0 h 559446"/>
                <a:gd name="connsiteX1" fmla="*/ 1206500 w 2311400"/>
                <a:gd name="connsiteY1" fmla="*/ 498475 h 559446"/>
                <a:gd name="connsiteX2" fmla="*/ 2311400 w 2311400"/>
                <a:gd name="connsiteY2" fmla="*/ 533400 h 559446"/>
                <a:gd name="connsiteX0" fmla="*/ 0 w 2311400"/>
                <a:gd name="connsiteY0" fmla="*/ 0 h 548717"/>
                <a:gd name="connsiteX1" fmla="*/ 1206500 w 2311400"/>
                <a:gd name="connsiteY1" fmla="*/ 469900 h 548717"/>
                <a:gd name="connsiteX2" fmla="*/ 2311400 w 2311400"/>
                <a:gd name="connsiteY2" fmla="*/ 533400 h 54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1400" h="548717">
                  <a:moveTo>
                    <a:pt x="0" y="0"/>
                  </a:moveTo>
                  <a:cubicBezTo>
                    <a:pt x="410633" y="204787"/>
                    <a:pt x="821267" y="381000"/>
                    <a:pt x="1206500" y="469900"/>
                  </a:cubicBezTo>
                  <a:cubicBezTo>
                    <a:pt x="1591733" y="558800"/>
                    <a:pt x="1951566" y="560387"/>
                    <a:pt x="2311400" y="533400"/>
                  </a:cubicBezTo>
                </a:path>
              </a:pathLst>
            </a:custGeom>
            <a:noFill/>
            <a:ln w="101600" cap="flat" cmpd="sng" algn="ctr">
              <a:solidFill>
                <a:srgbClr val="0000FF">
                  <a:alpha val="25000"/>
                </a:srgb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58BAD-193C-F742-980F-0EAFCFCD8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866775"/>
            <a:ext cx="8928992" cy="561975"/>
          </a:xfrm>
        </p:spPr>
        <p:txBody>
          <a:bodyPr/>
          <a:lstStyle/>
          <a:p>
            <a:pPr marL="0" lvl="0" indent="0">
              <a:buClrTx/>
              <a:buSzTx/>
              <a:buNone/>
            </a:pPr>
            <a:r>
              <a:rPr lang="en-US" sz="2400" b="1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packet stream between end systems 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functions: network layer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0CE1014-362E-ED40-9967-E7139E4805E3}"/>
              </a:ext>
            </a:extLst>
          </p:cNvPr>
          <p:cNvSpPr/>
          <p:nvPr/>
        </p:nvSpPr>
        <p:spPr bwMode="auto">
          <a:xfrm>
            <a:off x="1508165" y="5760120"/>
            <a:ext cx="1282535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744C9B3-6F5D-B147-ADC1-DA9B55BC4644}"/>
              </a:ext>
            </a:extLst>
          </p:cNvPr>
          <p:cNvSpPr/>
          <p:nvPr/>
        </p:nvSpPr>
        <p:spPr bwMode="auto">
          <a:xfrm>
            <a:off x="2660508" y="5760120"/>
            <a:ext cx="5307836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Network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0DFD9D-EA82-9145-BC7D-E28806AC6465}"/>
              </a:ext>
            </a:extLst>
          </p:cNvPr>
          <p:cNvSpPr txBox="1"/>
          <p:nvPr/>
        </p:nvSpPr>
        <p:spPr>
          <a:xfrm>
            <a:off x="5005047" y="1428750"/>
            <a:ext cx="3692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end-to-end transport of packets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F74E61-4869-F247-B61C-595DCEF1B6C9}"/>
              </a:ext>
            </a:extLst>
          </p:cNvPr>
          <p:cNvSpPr txBox="1"/>
          <p:nvPr/>
        </p:nvSpPr>
        <p:spPr>
          <a:xfrm>
            <a:off x="5005047" y="2003975"/>
            <a:ext cx="36926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ability to address source and target nodes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62A224-B1DF-ED4A-87CC-5C3373EBADCC}"/>
              </a:ext>
            </a:extLst>
          </p:cNvPr>
          <p:cNvSpPr txBox="1"/>
          <p:nvPr/>
        </p:nvSpPr>
        <p:spPr>
          <a:xfrm>
            <a:off x="5005047" y="2856199"/>
            <a:ext cx="36926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routing from source node to target node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C8A403-0620-554A-925B-D42CD8DF4BCD}"/>
              </a:ext>
            </a:extLst>
          </p:cNvPr>
          <p:cNvSpPr>
            <a:spLocks noChangeAspect="1"/>
          </p:cNvSpPr>
          <p:nvPr/>
        </p:nvSpPr>
        <p:spPr bwMode="auto">
          <a:xfrm>
            <a:off x="3995599" y="1935842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E842E9E-44F7-C44E-97B6-456A6DA1AA57}"/>
              </a:ext>
            </a:extLst>
          </p:cNvPr>
          <p:cNvSpPr>
            <a:spLocks noChangeAspect="1"/>
          </p:cNvSpPr>
          <p:nvPr/>
        </p:nvSpPr>
        <p:spPr bwMode="auto">
          <a:xfrm>
            <a:off x="1530438" y="3757616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B57DD0-DD77-AC46-9989-66567404A1D6}"/>
              </a:ext>
            </a:extLst>
          </p:cNvPr>
          <p:cNvSpPr>
            <a:spLocks noChangeAspect="1"/>
          </p:cNvSpPr>
          <p:nvPr/>
        </p:nvSpPr>
        <p:spPr bwMode="auto">
          <a:xfrm>
            <a:off x="3339017" y="1928113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675755-3F95-C644-8D61-35733248B2F2}"/>
              </a:ext>
            </a:extLst>
          </p:cNvPr>
          <p:cNvSpPr>
            <a:spLocks noChangeAspect="1"/>
          </p:cNvSpPr>
          <p:nvPr/>
        </p:nvSpPr>
        <p:spPr bwMode="auto">
          <a:xfrm>
            <a:off x="3041947" y="2213905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FCEEE54-3CB0-BB4B-9CFD-C78372D43191}"/>
              </a:ext>
            </a:extLst>
          </p:cNvPr>
          <p:cNvSpPr>
            <a:spLocks noChangeAspect="1"/>
          </p:cNvSpPr>
          <p:nvPr/>
        </p:nvSpPr>
        <p:spPr bwMode="auto">
          <a:xfrm>
            <a:off x="3012211" y="2425774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033A23-EDA4-F746-A613-6444379BF440}"/>
              </a:ext>
            </a:extLst>
          </p:cNvPr>
          <p:cNvSpPr>
            <a:spLocks noChangeAspect="1"/>
          </p:cNvSpPr>
          <p:nvPr/>
        </p:nvSpPr>
        <p:spPr bwMode="auto">
          <a:xfrm>
            <a:off x="2670761" y="2453879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8C254B-5306-E846-A347-F6BF3B4C3F4C}"/>
              </a:ext>
            </a:extLst>
          </p:cNvPr>
          <p:cNvSpPr>
            <a:spLocks noChangeAspect="1"/>
          </p:cNvSpPr>
          <p:nvPr/>
        </p:nvSpPr>
        <p:spPr bwMode="auto">
          <a:xfrm>
            <a:off x="2392224" y="2481056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C15652C-4D30-6342-B366-4C89D9411FCB}"/>
              </a:ext>
            </a:extLst>
          </p:cNvPr>
          <p:cNvSpPr>
            <a:spLocks noChangeAspect="1"/>
          </p:cNvSpPr>
          <p:nvPr/>
        </p:nvSpPr>
        <p:spPr bwMode="auto">
          <a:xfrm>
            <a:off x="2204898" y="2739718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8FBA82C-3B95-F949-9E35-4822D8B310D5}"/>
              </a:ext>
            </a:extLst>
          </p:cNvPr>
          <p:cNvSpPr>
            <a:spLocks noChangeAspect="1"/>
          </p:cNvSpPr>
          <p:nvPr/>
        </p:nvSpPr>
        <p:spPr bwMode="auto">
          <a:xfrm>
            <a:off x="1967277" y="3193654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30869AC-BA25-634C-A403-A6C198E4F27B}"/>
              </a:ext>
            </a:extLst>
          </p:cNvPr>
          <p:cNvSpPr>
            <a:spLocks noChangeAspect="1"/>
          </p:cNvSpPr>
          <p:nvPr/>
        </p:nvSpPr>
        <p:spPr bwMode="auto">
          <a:xfrm>
            <a:off x="1858823" y="3409587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0369C6A-2EC5-4A49-9C27-7112B7A3722C}"/>
              </a:ext>
            </a:extLst>
          </p:cNvPr>
          <p:cNvSpPr>
            <a:spLocks noChangeAspect="1"/>
          </p:cNvSpPr>
          <p:nvPr/>
        </p:nvSpPr>
        <p:spPr bwMode="auto">
          <a:xfrm>
            <a:off x="1656758" y="3395328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F1BA819-E54C-8140-8EB1-CF2132AA442A}"/>
              </a:ext>
            </a:extLst>
          </p:cNvPr>
          <p:cNvSpPr>
            <a:spLocks noChangeAspect="1"/>
          </p:cNvSpPr>
          <p:nvPr/>
        </p:nvSpPr>
        <p:spPr bwMode="auto">
          <a:xfrm>
            <a:off x="2038210" y="2490125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9C177A9-5C06-B246-B852-ACCC5DAE444C}"/>
              </a:ext>
            </a:extLst>
          </p:cNvPr>
          <p:cNvSpPr>
            <a:spLocks noChangeAspect="1"/>
          </p:cNvSpPr>
          <p:nvPr/>
        </p:nvSpPr>
        <p:spPr bwMode="auto">
          <a:xfrm>
            <a:off x="2660889" y="2759413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3AFF6B6-869B-BE44-836D-AC0E5056B8AE}"/>
              </a:ext>
            </a:extLst>
          </p:cNvPr>
          <p:cNvSpPr>
            <a:spLocks noChangeAspect="1"/>
          </p:cNvSpPr>
          <p:nvPr/>
        </p:nvSpPr>
        <p:spPr bwMode="auto">
          <a:xfrm>
            <a:off x="3795270" y="2223463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F8BBF27-910B-3F4F-8E24-1D5533056891}"/>
              </a:ext>
            </a:extLst>
          </p:cNvPr>
          <p:cNvSpPr>
            <a:spLocks noChangeAspect="1"/>
          </p:cNvSpPr>
          <p:nvPr/>
        </p:nvSpPr>
        <p:spPr bwMode="auto">
          <a:xfrm>
            <a:off x="3352744" y="2222616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3C5A06-534A-A048-9A0B-543506A3EAD6}"/>
              </a:ext>
            </a:extLst>
          </p:cNvPr>
          <p:cNvSpPr>
            <a:spLocks noChangeAspect="1"/>
          </p:cNvSpPr>
          <p:nvPr/>
        </p:nvSpPr>
        <p:spPr bwMode="auto">
          <a:xfrm>
            <a:off x="3288379" y="2608925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9A2341E-CFBA-2647-A51A-B0C8C030A912}"/>
              </a:ext>
            </a:extLst>
          </p:cNvPr>
          <p:cNvSpPr>
            <a:spLocks noChangeAspect="1"/>
          </p:cNvSpPr>
          <p:nvPr/>
        </p:nvSpPr>
        <p:spPr bwMode="auto">
          <a:xfrm>
            <a:off x="3635857" y="2676460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4682690-1694-3E42-9460-411BF930D4E3}"/>
              </a:ext>
            </a:extLst>
          </p:cNvPr>
          <p:cNvSpPr>
            <a:spLocks noChangeAspect="1"/>
          </p:cNvSpPr>
          <p:nvPr/>
        </p:nvSpPr>
        <p:spPr bwMode="auto">
          <a:xfrm>
            <a:off x="3032409" y="2737399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44CF1-A327-BA4C-9DDB-B30DB927AC54}"/>
              </a:ext>
            </a:extLst>
          </p:cNvPr>
          <p:cNvSpPr>
            <a:spLocks noChangeAspect="1"/>
          </p:cNvSpPr>
          <p:nvPr/>
        </p:nvSpPr>
        <p:spPr bwMode="auto">
          <a:xfrm>
            <a:off x="2332352" y="2982394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D007827-117E-614B-A12F-AD47D0224C84}"/>
              </a:ext>
            </a:extLst>
          </p:cNvPr>
          <p:cNvSpPr>
            <a:spLocks noChangeAspect="1"/>
          </p:cNvSpPr>
          <p:nvPr/>
        </p:nvSpPr>
        <p:spPr bwMode="auto">
          <a:xfrm>
            <a:off x="1858822" y="2856199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D9C6FED-AF34-444C-BFDB-1DBDF5CA44FC}"/>
              </a:ext>
            </a:extLst>
          </p:cNvPr>
          <p:cNvSpPr>
            <a:spLocks noChangeAspect="1"/>
          </p:cNvSpPr>
          <p:nvPr/>
        </p:nvSpPr>
        <p:spPr bwMode="auto">
          <a:xfrm>
            <a:off x="2365801" y="2216740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6203FFA-81CB-7941-A2C9-64C66B28F090}"/>
              </a:ext>
            </a:extLst>
          </p:cNvPr>
          <p:cNvSpPr>
            <a:spLocks noChangeAspect="1"/>
          </p:cNvSpPr>
          <p:nvPr/>
        </p:nvSpPr>
        <p:spPr bwMode="auto">
          <a:xfrm>
            <a:off x="2725835" y="2083074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6312BAE-1B54-B848-8AD8-054F66989CDD}"/>
              </a:ext>
            </a:extLst>
          </p:cNvPr>
          <p:cNvSpPr>
            <a:spLocks noChangeAspect="1"/>
          </p:cNvSpPr>
          <p:nvPr/>
        </p:nvSpPr>
        <p:spPr bwMode="auto">
          <a:xfrm>
            <a:off x="3014467" y="1927611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D557554-04D2-9142-8319-8E5A5FFC1700}"/>
              </a:ext>
            </a:extLst>
          </p:cNvPr>
          <p:cNvSpPr>
            <a:spLocks noChangeAspect="1"/>
          </p:cNvSpPr>
          <p:nvPr/>
        </p:nvSpPr>
        <p:spPr bwMode="auto">
          <a:xfrm>
            <a:off x="2842279" y="3080772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FCE3ADE-6253-8345-9274-AFBC2316B873}"/>
              </a:ext>
            </a:extLst>
          </p:cNvPr>
          <p:cNvSpPr>
            <a:spLocks noChangeAspect="1"/>
          </p:cNvSpPr>
          <p:nvPr/>
        </p:nvSpPr>
        <p:spPr bwMode="auto">
          <a:xfrm>
            <a:off x="1675837" y="3192105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1336173-0C84-DF4B-BF40-AF10A1413431}"/>
              </a:ext>
            </a:extLst>
          </p:cNvPr>
          <p:cNvSpPr>
            <a:spLocks noChangeAspect="1"/>
          </p:cNvSpPr>
          <p:nvPr/>
        </p:nvSpPr>
        <p:spPr bwMode="auto">
          <a:xfrm>
            <a:off x="2089560" y="3445399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617FAC2-DD6E-8E4E-BE47-DEF321AF4A4A}"/>
              </a:ext>
            </a:extLst>
          </p:cNvPr>
          <p:cNvSpPr>
            <a:spLocks noChangeAspect="1"/>
          </p:cNvSpPr>
          <p:nvPr/>
        </p:nvSpPr>
        <p:spPr bwMode="auto">
          <a:xfrm>
            <a:off x="2340713" y="3446470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AD3977D-2765-9444-ACF0-756350E3F0C4}"/>
              </a:ext>
            </a:extLst>
          </p:cNvPr>
          <p:cNvSpPr>
            <a:spLocks noChangeAspect="1"/>
          </p:cNvSpPr>
          <p:nvPr/>
        </p:nvSpPr>
        <p:spPr bwMode="auto">
          <a:xfrm>
            <a:off x="2181312" y="3231503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E25B0C7-C71F-5347-8C21-14DEC6231C14}"/>
              </a:ext>
            </a:extLst>
          </p:cNvPr>
          <p:cNvSpPr>
            <a:spLocks noChangeAspect="1"/>
          </p:cNvSpPr>
          <p:nvPr/>
        </p:nvSpPr>
        <p:spPr bwMode="auto">
          <a:xfrm>
            <a:off x="1817379" y="3601083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335A54F-C1D7-8647-B4AE-99945926173A}"/>
              </a:ext>
            </a:extLst>
          </p:cNvPr>
          <p:cNvSpPr>
            <a:spLocks noChangeAspect="1"/>
          </p:cNvSpPr>
          <p:nvPr/>
        </p:nvSpPr>
        <p:spPr bwMode="auto">
          <a:xfrm>
            <a:off x="2641998" y="3272515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2FA9CE-E991-D344-A7A9-63837EB5492A}"/>
              </a:ext>
            </a:extLst>
          </p:cNvPr>
          <p:cNvSpPr>
            <a:spLocks noChangeAspect="1"/>
          </p:cNvSpPr>
          <p:nvPr/>
        </p:nvSpPr>
        <p:spPr bwMode="auto">
          <a:xfrm>
            <a:off x="2960675" y="3303992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57B960F-5814-5B47-A84B-3B6D32EBFEEB}"/>
              </a:ext>
            </a:extLst>
          </p:cNvPr>
          <p:cNvSpPr>
            <a:spLocks noChangeAspect="1"/>
          </p:cNvSpPr>
          <p:nvPr/>
        </p:nvSpPr>
        <p:spPr bwMode="auto">
          <a:xfrm>
            <a:off x="3303449" y="3055110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DB3C737-ABAA-6B4B-9931-D90C0328D51D}"/>
              </a:ext>
            </a:extLst>
          </p:cNvPr>
          <p:cNvSpPr>
            <a:spLocks noChangeAspect="1"/>
          </p:cNvSpPr>
          <p:nvPr/>
        </p:nvSpPr>
        <p:spPr bwMode="auto">
          <a:xfrm>
            <a:off x="3494074" y="2886515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9830F61-597F-7F4B-9F1E-D4E60883A731}"/>
              </a:ext>
            </a:extLst>
          </p:cNvPr>
          <p:cNvSpPr>
            <a:spLocks noChangeAspect="1"/>
          </p:cNvSpPr>
          <p:nvPr/>
        </p:nvSpPr>
        <p:spPr bwMode="auto">
          <a:xfrm>
            <a:off x="2607016" y="3005315"/>
            <a:ext cx="119743" cy="11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57BA55-BB0A-CD4F-BC7D-8AB91542FA64}"/>
              </a:ext>
            </a:extLst>
          </p:cNvPr>
          <p:cNvCxnSpPr>
            <a:cxnSpLocks/>
            <a:stCxn id="51" idx="3"/>
            <a:endCxn id="38" idx="7"/>
          </p:cNvCxnSpPr>
          <p:nvPr/>
        </p:nvCxnSpPr>
        <p:spPr bwMode="auto">
          <a:xfrm flipH="1">
            <a:off x="3897477" y="2037244"/>
            <a:ext cx="115658" cy="2036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AFE5990-2686-F246-8264-58E3AC69012A}"/>
              </a:ext>
            </a:extLst>
          </p:cNvPr>
          <p:cNvCxnSpPr>
            <a:cxnSpLocks/>
            <a:stCxn id="38" idx="4"/>
            <a:endCxn id="43" idx="0"/>
          </p:cNvCxnSpPr>
          <p:nvPr/>
        </p:nvCxnSpPr>
        <p:spPr bwMode="auto">
          <a:xfrm flipH="1">
            <a:off x="3695729" y="2342263"/>
            <a:ext cx="159413" cy="3341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5DA9C59-EA63-6E4C-9FCD-ED63F7D90EC6}"/>
              </a:ext>
            </a:extLst>
          </p:cNvPr>
          <p:cNvCxnSpPr>
            <a:cxnSpLocks/>
            <a:stCxn id="43" idx="3"/>
            <a:endCxn id="66" idx="7"/>
          </p:cNvCxnSpPr>
          <p:nvPr/>
        </p:nvCxnSpPr>
        <p:spPr bwMode="auto">
          <a:xfrm flipH="1">
            <a:off x="3596281" y="2777862"/>
            <a:ext cx="57112" cy="1260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3419941-7FF6-394D-809F-AA8031361169}"/>
              </a:ext>
            </a:extLst>
          </p:cNvPr>
          <p:cNvCxnSpPr>
            <a:cxnSpLocks/>
            <a:stCxn id="66" idx="3"/>
            <a:endCxn id="65" idx="7"/>
          </p:cNvCxnSpPr>
          <p:nvPr/>
        </p:nvCxnSpPr>
        <p:spPr bwMode="auto">
          <a:xfrm flipH="1">
            <a:off x="3405656" y="2987917"/>
            <a:ext cx="105954" cy="845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E36DB4E-5D3C-D94C-9D07-6BC919991314}"/>
              </a:ext>
            </a:extLst>
          </p:cNvPr>
          <p:cNvCxnSpPr>
            <a:cxnSpLocks/>
            <a:stCxn id="65" idx="3"/>
            <a:endCxn id="64" idx="7"/>
          </p:cNvCxnSpPr>
          <p:nvPr/>
        </p:nvCxnSpPr>
        <p:spPr bwMode="auto">
          <a:xfrm flipH="1">
            <a:off x="3062882" y="3156512"/>
            <a:ext cx="258103" cy="1648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9CD6C5F-FD32-964D-9521-1D924324B9D5}"/>
              </a:ext>
            </a:extLst>
          </p:cNvPr>
          <p:cNvCxnSpPr>
            <a:cxnSpLocks/>
            <a:stCxn id="64" idx="2"/>
            <a:endCxn id="63" idx="6"/>
          </p:cNvCxnSpPr>
          <p:nvPr/>
        </p:nvCxnSpPr>
        <p:spPr bwMode="auto">
          <a:xfrm flipH="1" flipV="1">
            <a:off x="2761741" y="3331915"/>
            <a:ext cx="198934" cy="314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EBEBCD-BEC0-5848-8C79-DA452F8D88DF}"/>
              </a:ext>
            </a:extLst>
          </p:cNvPr>
          <p:cNvCxnSpPr>
            <a:cxnSpLocks/>
            <a:stCxn id="62" idx="3"/>
            <a:endCxn id="56" idx="7"/>
          </p:cNvCxnSpPr>
          <p:nvPr/>
        </p:nvCxnSpPr>
        <p:spPr bwMode="auto">
          <a:xfrm flipH="1">
            <a:off x="1632645" y="3702485"/>
            <a:ext cx="202270" cy="725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4CA380-E787-F64F-B87B-F0D14A2D449E}"/>
              </a:ext>
            </a:extLst>
          </p:cNvPr>
          <p:cNvCxnSpPr>
            <a:cxnSpLocks/>
            <a:stCxn id="32" idx="4"/>
            <a:endCxn id="62" idx="0"/>
          </p:cNvCxnSpPr>
          <p:nvPr/>
        </p:nvCxnSpPr>
        <p:spPr bwMode="auto">
          <a:xfrm flipH="1">
            <a:off x="1877251" y="3528387"/>
            <a:ext cx="41444" cy="726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06D1890-69E6-BD4D-ADEB-2EA9F296F0A4}"/>
              </a:ext>
            </a:extLst>
          </p:cNvPr>
          <p:cNvCxnSpPr>
            <a:cxnSpLocks/>
            <a:stCxn id="31" idx="6"/>
            <a:endCxn id="61" idx="2"/>
          </p:cNvCxnSpPr>
          <p:nvPr/>
        </p:nvCxnSpPr>
        <p:spPr bwMode="auto">
          <a:xfrm>
            <a:off x="2087020" y="3253054"/>
            <a:ext cx="94292" cy="378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60A57B5-94CB-2647-A21C-1331C1CA4F6E}"/>
              </a:ext>
            </a:extLst>
          </p:cNvPr>
          <p:cNvCxnSpPr>
            <a:cxnSpLocks/>
            <a:stCxn id="58" idx="6"/>
            <a:endCxn id="31" idx="2"/>
          </p:cNvCxnSpPr>
          <p:nvPr/>
        </p:nvCxnSpPr>
        <p:spPr bwMode="auto">
          <a:xfrm>
            <a:off x="1795580" y="3251505"/>
            <a:ext cx="171697" cy="15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9854668-4C69-4444-BF6E-4CBEBF756995}"/>
              </a:ext>
            </a:extLst>
          </p:cNvPr>
          <p:cNvCxnSpPr>
            <a:cxnSpLocks/>
            <a:stCxn id="58" idx="7"/>
            <a:endCxn id="47" idx="3"/>
          </p:cNvCxnSpPr>
          <p:nvPr/>
        </p:nvCxnSpPr>
        <p:spPr bwMode="auto">
          <a:xfrm flipV="1">
            <a:off x="1778044" y="2957601"/>
            <a:ext cx="98314" cy="2519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AD0F526-9BF5-6E4C-A4F0-6414A37AB71F}"/>
              </a:ext>
            </a:extLst>
          </p:cNvPr>
          <p:cNvCxnSpPr>
            <a:cxnSpLocks/>
            <a:stCxn id="34" idx="0"/>
            <a:endCxn id="58" idx="4"/>
          </p:cNvCxnSpPr>
          <p:nvPr/>
        </p:nvCxnSpPr>
        <p:spPr bwMode="auto">
          <a:xfrm flipV="1">
            <a:off x="1716630" y="3310905"/>
            <a:ext cx="19079" cy="844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D3D6FFC-BD81-494C-9A93-7B612891C213}"/>
              </a:ext>
            </a:extLst>
          </p:cNvPr>
          <p:cNvCxnSpPr>
            <a:cxnSpLocks/>
            <a:stCxn id="32" idx="6"/>
            <a:endCxn id="59" idx="2"/>
          </p:cNvCxnSpPr>
          <p:nvPr/>
        </p:nvCxnSpPr>
        <p:spPr bwMode="auto">
          <a:xfrm>
            <a:off x="1978566" y="3468987"/>
            <a:ext cx="110994" cy="358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CFB7890-FAAD-5947-A32B-51429A6D202B}"/>
              </a:ext>
            </a:extLst>
          </p:cNvPr>
          <p:cNvCxnSpPr>
            <a:cxnSpLocks/>
            <a:stCxn id="60" idx="1"/>
            <a:endCxn id="61" idx="5"/>
          </p:cNvCxnSpPr>
          <p:nvPr/>
        </p:nvCxnSpPr>
        <p:spPr bwMode="auto">
          <a:xfrm flipH="1" flipV="1">
            <a:off x="2283519" y="3332905"/>
            <a:ext cx="74730" cy="1309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B0F7227-DE25-D44B-94C6-BD08BBEFD2AA}"/>
              </a:ext>
            </a:extLst>
          </p:cNvPr>
          <p:cNvCxnSpPr>
            <a:cxnSpLocks/>
            <a:stCxn id="60" idx="2"/>
            <a:endCxn id="59" idx="6"/>
          </p:cNvCxnSpPr>
          <p:nvPr/>
        </p:nvCxnSpPr>
        <p:spPr bwMode="auto">
          <a:xfrm flipH="1" flipV="1">
            <a:off x="2209303" y="3504799"/>
            <a:ext cx="131410" cy="10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425E7C9-B7A3-8849-94EC-B6AAEC067E36}"/>
              </a:ext>
            </a:extLst>
          </p:cNvPr>
          <p:cNvCxnSpPr>
            <a:cxnSpLocks/>
            <a:stCxn id="63" idx="2"/>
            <a:endCxn id="60" idx="7"/>
          </p:cNvCxnSpPr>
          <p:nvPr/>
        </p:nvCxnSpPr>
        <p:spPr bwMode="auto">
          <a:xfrm flipH="1">
            <a:off x="2442920" y="3331915"/>
            <a:ext cx="199078" cy="131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4283581-746D-DE41-A5E8-AE77BA704A72}"/>
              </a:ext>
            </a:extLst>
          </p:cNvPr>
          <p:cNvCxnSpPr>
            <a:cxnSpLocks/>
            <a:stCxn id="67" idx="4"/>
            <a:endCxn id="63" idx="0"/>
          </p:cNvCxnSpPr>
          <p:nvPr/>
        </p:nvCxnSpPr>
        <p:spPr bwMode="auto">
          <a:xfrm>
            <a:off x="2666888" y="3124115"/>
            <a:ext cx="34982" cy="148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64C00096-BE3B-EF4D-8A75-22E91F6CA15D}"/>
              </a:ext>
            </a:extLst>
          </p:cNvPr>
          <p:cNvCxnSpPr>
            <a:cxnSpLocks/>
            <a:stCxn id="46" idx="3"/>
            <a:endCxn id="61" idx="0"/>
          </p:cNvCxnSpPr>
          <p:nvPr/>
        </p:nvCxnSpPr>
        <p:spPr bwMode="auto">
          <a:xfrm flipH="1">
            <a:off x="2241184" y="3083796"/>
            <a:ext cx="108704" cy="1477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1C840FD-8B49-004B-AF3E-044E212095A5}"/>
              </a:ext>
            </a:extLst>
          </p:cNvPr>
          <p:cNvCxnSpPr>
            <a:cxnSpLocks/>
            <a:stCxn id="67" idx="2"/>
            <a:endCxn id="46" idx="6"/>
          </p:cNvCxnSpPr>
          <p:nvPr/>
        </p:nvCxnSpPr>
        <p:spPr bwMode="auto">
          <a:xfrm flipH="1" flipV="1">
            <a:off x="2452095" y="3041794"/>
            <a:ext cx="154921" cy="229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60D4C20-107B-C046-ADB7-25427FF5C231}"/>
              </a:ext>
            </a:extLst>
          </p:cNvPr>
          <p:cNvCxnSpPr>
            <a:cxnSpLocks/>
            <a:stCxn id="37" idx="4"/>
            <a:endCxn id="67" idx="0"/>
          </p:cNvCxnSpPr>
          <p:nvPr/>
        </p:nvCxnSpPr>
        <p:spPr bwMode="auto">
          <a:xfrm flipH="1">
            <a:off x="2666888" y="2878213"/>
            <a:ext cx="53873" cy="1271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FE50D08-AF90-6946-83DD-3A1867A0AFDA}"/>
              </a:ext>
            </a:extLst>
          </p:cNvPr>
          <p:cNvCxnSpPr>
            <a:cxnSpLocks/>
            <a:stCxn id="37" idx="5"/>
            <a:endCxn id="57" idx="1"/>
          </p:cNvCxnSpPr>
          <p:nvPr/>
        </p:nvCxnSpPr>
        <p:spPr bwMode="auto">
          <a:xfrm>
            <a:off x="2763096" y="2860815"/>
            <a:ext cx="96719" cy="237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3A3F28B-AE26-C841-930E-65ADF5371B80}"/>
              </a:ext>
            </a:extLst>
          </p:cNvPr>
          <p:cNvCxnSpPr>
            <a:cxnSpLocks/>
            <a:stCxn id="44" idx="3"/>
            <a:endCxn id="57" idx="7"/>
          </p:cNvCxnSpPr>
          <p:nvPr/>
        </p:nvCxnSpPr>
        <p:spPr bwMode="auto">
          <a:xfrm flipH="1">
            <a:off x="2944486" y="2838801"/>
            <a:ext cx="105459" cy="2593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EB300E4-CFAA-A446-92A9-BC9B1F68045F}"/>
              </a:ext>
            </a:extLst>
          </p:cNvPr>
          <p:cNvCxnSpPr>
            <a:cxnSpLocks/>
            <a:stCxn id="57" idx="5"/>
            <a:endCxn id="64" idx="1"/>
          </p:cNvCxnSpPr>
          <p:nvPr/>
        </p:nvCxnSpPr>
        <p:spPr bwMode="auto">
          <a:xfrm>
            <a:off x="2944486" y="3182174"/>
            <a:ext cx="33725" cy="1392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3A0B141-2751-4E48-A907-85CEE890BCDB}"/>
              </a:ext>
            </a:extLst>
          </p:cNvPr>
          <p:cNvCxnSpPr>
            <a:cxnSpLocks/>
            <a:stCxn id="44" idx="5"/>
            <a:endCxn id="65" idx="1"/>
          </p:cNvCxnSpPr>
          <p:nvPr/>
        </p:nvCxnSpPr>
        <p:spPr bwMode="auto">
          <a:xfrm>
            <a:off x="3134616" y="2838801"/>
            <a:ext cx="186369" cy="2337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15BB5F4E-D5E7-F64E-9EFA-5810FD9C4B44}"/>
              </a:ext>
            </a:extLst>
          </p:cNvPr>
          <p:cNvCxnSpPr>
            <a:cxnSpLocks/>
            <a:stCxn id="41" idx="4"/>
            <a:endCxn id="65" idx="0"/>
          </p:cNvCxnSpPr>
          <p:nvPr/>
        </p:nvCxnSpPr>
        <p:spPr bwMode="auto">
          <a:xfrm>
            <a:off x="3348251" y="2727725"/>
            <a:ext cx="15070" cy="3273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0CBE68A-112F-3047-BBCA-326886529187}"/>
              </a:ext>
            </a:extLst>
          </p:cNvPr>
          <p:cNvCxnSpPr>
            <a:cxnSpLocks/>
            <a:stCxn id="41" idx="5"/>
            <a:endCxn id="66" idx="1"/>
          </p:cNvCxnSpPr>
          <p:nvPr/>
        </p:nvCxnSpPr>
        <p:spPr bwMode="auto">
          <a:xfrm>
            <a:off x="3390586" y="2710327"/>
            <a:ext cx="121024" cy="1935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CDDAD853-5A87-3849-9F4A-57CC7E7EE1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 bwMode="auto">
          <a:xfrm>
            <a:off x="3408122" y="2668325"/>
            <a:ext cx="227735" cy="67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DDF5239-BC5D-934B-90C7-221FE80C1081}"/>
              </a:ext>
            </a:extLst>
          </p:cNvPr>
          <p:cNvCxnSpPr>
            <a:cxnSpLocks/>
            <a:stCxn id="25" idx="5"/>
            <a:endCxn id="41" idx="1"/>
          </p:cNvCxnSpPr>
          <p:nvPr/>
        </p:nvCxnSpPr>
        <p:spPr bwMode="auto">
          <a:xfrm>
            <a:off x="3114418" y="2527176"/>
            <a:ext cx="191497" cy="991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0041AF62-BD0A-5242-A03C-EAB499CD2256}"/>
              </a:ext>
            </a:extLst>
          </p:cNvPr>
          <p:cNvCxnSpPr>
            <a:cxnSpLocks/>
            <a:stCxn id="24" idx="6"/>
            <a:endCxn id="40" idx="2"/>
          </p:cNvCxnSpPr>
          <p:nvPr/>
        </p:nvCxnSpPr>
        <p:spPr bwMode="auto">
          <a:xfrm>
            <a:off x="3161690" y="2273305"/>
            <a:ext cx="191054" cy="87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7529C5B-7812-654D-8EEB-347C773D044F}"/>
              </a:ext>
            </a:extLst>
          </p:cNvPr>
          <p:cNvCxnSpPr>
            <a:cxnSpLocks/>
            <a:stCxn id="40" idx="6"/>
            <a:endCxn id="38" idx="2"/>
          </p:cNvCxnSpPr>
          <p:nvPr/>
        </p:nvCxnSpPr>
        <p:spPr bwMode="auto">
          <a:xfrm>
            <a:off x="3472487" y="2282016"/>
            <a:ext cx="322783" cy="8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183DD62-44A7-A54C-9EC1-578E544F3B84}"/>
              </a:ext>
            </a:extLst>
          </p:cNvPr>
          <p:cNvCxnSpPr>
            <a:cxnSpLocks/>
            <a:stCxn id="41" idx="7"/>
            <a:endCxn id="38" idx="3"/>
          </p:cNvCxnSpPr>
          <p:nvPr/>
        </p:nvCxnSpPr>
        <p:spPr bwMode="auto">
          <a:xfrm flipV="1">
            <a:off x="3390586" y="2324865"/>
            <a:ext cx="422220" cy="3014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7AA45AE8-2C6C-BB44-A972-6F01C7981876}"/>
              </a:ext>
            </a:extLst>
          </p:cNvPr>
          <p:cNvCxnSpPr>
            <a:cxnSpLocks/>
            <a:stCxn id="55" idx="6"/>
            <a:endCxn id="22" idx="2"/>
          </p:cNvCxnSpPr>
          <p:nvPr/>
        </p:nvCxnSpPr>
        <p:spPr bwMode="auto">
          <a:xfrm>
            <a:off x="3134210" y="1987011"/>
            <a:ext cx="204807" cy="5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179CE738-3B6E-A84C-BD3F-1786906F05A3}"/>
              </a:ext>
            </a:extLst>
          </p:cNvPr>
          <p:cNvCxnSpPr>
            <a:cxnSpLocks/>
            <a:stCxn id="25" idx="4"/>
            <a:endCxn id="44" idx="0"/>
          </p:cNvCxnSpPr>
          <p:nvPr/>
        </p:nvCxnSpPr>
        <p:spPr bwMode="auto">
          <a:xfrm>
            <a:off x="3072083" y="2544574"/>
            <a:ext cx="20198" cy="192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88CE7E0-A5F1-AF44-8386-F9BE80E4FCD2}"/>
              </a:ext>
            </a:extLst>
          </p:cNvPr>
          <p:cNvCxnSpPr>
            <a:cxnSpLocks/>
            <a:stCxn id="27" idx="4"/>
            <a:endCxn id="37" idx="0"/>
          </p:cNvCxnSpPr>
          <p:nvPr/>
        </p:nvCxnSpPr>
        <p:spPr bwMode="auto">
          <a:xfrm flipH="1">
            <a:off x="2720761" y="2572679"/>
            <a:ext cx="9872" cy="1867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F652F8B-0192-D947-B86D-7E57A774C6BC}"/>
              </a:ext>
            </a:extLst>
          </p:cNvPr>
          <p:cNvCxnSpPr>
            <a:cxnSpLocks/>
            <a:stCxn id="28" idx="5"/>
            <a:endCxn id="37" idx="1"/>
          </p:cNvCxnSpPr>
          <p:nvPr/>
        </p:nvCxnSpPr>
        <p:spPr bwMode="auto">
          <a:xfrm>
            <a:off x="2494431" y="2582458"/>
            <a:ext cx="183994" cy="194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B1C81A3F-1557-2D46-B4B7-4F956DA00CA5}"/>
              </a:ext>
            </a:extLst>
          </p:cNvPr>
          <p:cNvCxnSpPr>
            <a:cxnSpLocks/>
            <a:stCxn id="30" idx="5"/>
            <a:endCxn id="46" idx="1"/>
          </p:cNvCxnSpPr>
          <p:nvPr/>
        </p:nvCxnSpPr>
        <p:spPr bwMode="auto">
          <a:xfrm>
            <a:off x="2307105" y="2841120"/>
            <a:ext cx="42783" cy="158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FB833C89-1370-7F4B-A2D6-EE961F1E369B}"/>
              </a:ext>
            </a:extLst>
          </p:cNvPr>
          <p:cNvCxnSpPr>
            <a:cxnSpLocks/>
            <a:stCxn id="35" idx="3"/>
            <a:endCxn id="47" idx="0"/>
          </p:cNvCxnSpPr>
          <p:nvPr/>
        </p:nvCxnSpPr>
        <p:spPr bwMode="auto">
          <a:xfrm flipH="1">
            <a:off x="1918694" y="2591527"/>
            <a:ext cx="137052" cy="264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2F350239-3721-084C-B893-E4594C09572A}"/>
              </a:ext>
            </a:extLst>
          </p:cNvPr>
          <p:cNvCxnSpPr>
            <a:cxnSpLocks/>
            <a:stCxn id="30" idx="1"/>
            <a:endCxn id="35" idx="5"/>
          </p:cNvCxnSpPr>
          <p:nvPr/>
        </p:nvCxnSpPr>
        <p:spPr bwMode="auto">
          <a:xfrm flipH="1" flipV="1">
            <a:off x="2140417" y="2591527"/>
            <a:ext cx="82017" cy="1655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A0D84348-CFCF-DB4C-9785-1641E1C94F17}"/>
              </a:ext>
            </a:extLst>
          </p:cNvPr>
          <p:cNvCxnSpPr>
            <a:cxnSpLocks/>
            <a:stCxn id="48" idx="2"/>
            <a:endCxn id="35" idx="7"/>
          </p:cNvCxnSpPr>
          <p:nvPr/>
        </p:nvCxnSpPr>
        <p:spPr bwMode="auto">
          <a:xfrm flipH="1">
            <a:off x="2140417" y="2276140"/>
            <a:ext cx="225384" cy="2313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26DCDB0-93C0-D840-A0A6-611B456EE81C}"/>
              </a:ext>
            </a:extLst>
          </p:cNvPr>
          <p:cNvCxnSpPr>
            <a:cxnSpLocks/>
            <a:stCxn id="49" idx="2"/>
            <a:endCxn id="48" idx="7"/>
          </p:cNvCxnSpPr>
          <p:nvPr/>
        </p:nvCxnSpPr>
        <p:spPr bwMode="auto">
          <a:xfrm flipH="1">
            <a:off x="2468008" y="2142474"/>
            <a:ext cx="257827" cy="9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EDC85A7F-7932-9044-91F1-2E075F63D881}"/>
              </a:ext>
            </a:extLst>
          </p:cNvPr>
          <p:cNvCxnSpPr>
            <a:cxnSpLocks/>
            <a:stCxn id="55" idx="2"/>
            <a:endCxn id="49" idx="7"/>
          </p:cNvCxnSpPr>
          <p:nvPr/>
        </p:nvCxnSpPr>
        <p:spPr bwMode="auto">
          <a:xfrm flipH="1">
            <a:off x="2828042" y="1987011"/>
            <a:ext cx="186425" cy="1134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7B42B51C-2423-1C49-A482-80A6C036D260}"/>
              </a:ext>
            </a:extLst>
          </p:cNvPr>
          <p:cNvCxnSpPr>
            <a:cxnSpLocks/>
            <a:stCxn id="55" idx="4"/>
            <a:endCxn id="24" idx="0"/>
          </p:cNvCxnSpPr>
          <p:nvPr/>
        </p:nvCxnSpPr>
        <p:spPr bwMode="auto">
          <a:xfrm>
            <a:off x="3074339" y="2046411"/>
            <a:ext cx="27480" cy="1674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39E1641-0F5F-8346-BE19-C7ED855DCDC9}"/>
              </a:ext>
            </a:extLst>
          </p:cNvPr>
          <p:cNvCxnSpPr>
            <a:cxnSpLocks/>
            <a:stCxn id="49" idx="5"/>
            <a:endCxn id="24" idx="2"/>
          </p:cNvCxnSpPr>
          <p:nvPr/>
        </p:nvCxnSpPr>
        <p:spPr bwMode="auto">
          <a:xfrm>
            <a:off x="2828042" y="2184476"/>
            <a:ext cx="213905" cy="88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A7522281-8337-6D45-A8E5-7C9C204729C2}"/>
              </a:ext>
            </a:extLst>
          </p:cNvPr>
          <p:cNvCxnSpPr>
            <a:cxnSpLocks/>
            <a:stCxn id="49" idx="4"/>
            <a:endCxn id="27" idx="0"/>
          </p:cNvCxnSpPr>
          <p:nvPr/>
        </p:nvCxnSpPr>
        <p:spPr bwMode="auto">
          <a:xfrm flipH="1">
            <a:off x="2730633" y="2201874"/>
            <a:ext cx="55074" cy="2520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F1B036AB-5B20-8B47-9A3B-5B0661A73AFA}"/>
              </a:ext>
            </a:extLst>
          </p:cNvPr>
          <p:cNvCxnSpPr>
            <a:cxnSpLocks/>
            <a:stCxn id="48" idx="4"/>
            <a:endCxn id="28" idx="0"/>
          </p:cNvCxnSpPr>
          <p:nvPr/>
        </p:nvCxnSpPr>
        <p:spPr bwMode="auto">
          <a:xfrm>
            <a:off x="2425673" y="2335540"/>
            <a:ext cx="26423" cy="1455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04411BC-905C-574F-A71D-765B484E441C}"/>
              </a:ext>
            </a:extLst>
          </p:cNvPr>
          <p:cNvGrpSpPr/>
          <p:nvPr/>
        </p:nvGrpSpPr>
        <p:grpSpPr>
          <a:xfrm>
            <a:off x="1598021" y="2002036"/>
            <a:ext cx="2457450" cy="1776214"/>
            <a:chOff x="3305176" y="2002036"/>
            <a:chExt cx="2457450" cy="177621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6CE321-F5CF-2C4B-A1A3-555964FD0DC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37063" y="2473325"/>
              <a:ext cx="344487" cy="3492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25362C-617F-6445-983E-C432C319A34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146550" y="2508250"/>
              <a:ext cx="288925" cy="412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E208F91-866B-5643-92CA-D67EA9A2724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84625" y="2549525"/>
              <a:ext cx="161925" cy="2495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8E7BF4C-3855-A744-8FE6-903FB7D40B14}"/>
                </a:ext>
              </a:extLst>
            </p:cNvPr>
            <p:cNvCxnSpPr/>
            <p:nvPr/>
          </p:nvCxnSpPr>
          <p:spPr bwMode="auto">
            <a:xfrm flipH="1">
              <a:off x="3625850" y="2799118"/>
              <a:ext cx="358775" cy="66355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5A61A13-B82D-9644-A974-EC3FDD9FD1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81550" y="2266991"/>
              <a:ext cx="25400" cy="2063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57DDCAA-732A-C142-AE3F-A09F4F6C53D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06950" y="2002036"/>
              <a:ext cx="263526" cy="26495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8D4C4C-9F87-AC47-8130-00842E077BD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70476" y="2002036"/>
              <a:ext cx="69215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7F1B360-E14B-B748-8F30-E0E2F94EB55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22650" y="3462672"/>
              <a:ext cx="2032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5B62816-EC6C-AE49-AEFD-EC8131DD4B9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05176" y="3462672"/>
              <a:ext cx="117474" cy="31557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5">
                  <a:lumMod val="25000"/>
                </a:schemeClr>
              </a:solidFill>
              <a:prstDash val="sysDash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619530" name="Freeform 619529">
            <a:extLst>
              <a:ext uri="{FF2B5EF4-FFF2-40B4-BE49-F238E27FC236}">
                <a16:creationId xmlns:a16="http://schemas.microsoft.com/office/drawing/2014/main" id="{15C4F113-0986-3A4F-BD62-805B725062CC}"/>
              </a:ext>
            </a:extLst>
          </p:cNvPr>
          <p:cNvSpPr/>
          <p:nvPr/>
        </p:nvSpPr>
        <p:spPr bwMode="auto">
          <a:xfrm>
            <a:off x="1609725" y="1997075"/>
            <a:ext cx="2454275" cy="1822450"/>
          </a:xfrm>
          <a:custGeom>
            <a:avLst/>
            <a:gdLst>
              <a:gd name="connsiteX0" fmla="*/ 2454275 w 2454275"/>
              <a:gd name="connsiteY0" fmla="*/ 0 h 1822450"/>
              <a:gd name="connsiteX1" fmla="*/ 2251075 w 2454275"/>
              <a:gd name="connsiteY1" fmla="*/ 288925 h 1822450"/>
              <a:gd name="connsiteX2" fmla="*/ 1736725 w 2454275"/>
              <a:gd name="connsiteY2" fmla="*/ 669925 h 1822450"/>
              <a:gd name="connsiteX3" fmla="*/ 1476375 w 2454275"/>
              <a:gd name="connsiteY3" fmla="*/ 488950 h 1822450"/>
              <a:gd name="connsiteX4" fmla="*/ 1152525 w 2454275"/>
              <a:gd name="connsiteY4" fmla="*/ 508000 h 1822450"/>
              <a:gd name="connsiteX5" fmla="*/ 866775 w 2454275"/>
              <a:gd name="connsiteY5" fmla="*/ 552450 h 1822450"/>
              <a:gd name="connsiteX6" fmla="*/ 660400 w 2454275"/>
              <a:gd name="connsiteY6" fmla="*/ 800100 h 1822450"/>
              <a:gd name="connsiteX7" fmla="*/ 777875 w 2454275"/>
              <a:gd name="connsiteY7" fmla="*/ 1035050 h 1822450"/>
              <a:gd name="connsiteX8" fmla="*/ 647700 w 2454275"/>
              <a:gd name="connsiteY8" fmla="*/ 1285875 h 1822450"/>
              <a:gd name="connsiteX9" fmla="*/ 803275 w 2454275"/>
              <a:gd name="connsiteY9" fmla="*/ 1511300 h 1822450"/>
              <a:gd name="connsiteX10" fmla="*/ 561975 w 2454275"/>
              <a:gd name="connsiteY10" fmla="*/ 1508125 h 1822450"/>
              <a:gd name="connsiteX11" fmla="*/ 320675 w 2454275"/>
              <a:gd name="connsiteY11" fmla="*/ 1479550 h 1822450"/>
              <a:gd name="connsiteX12" fmla="*/ 273050 w 2454275"/>
              <a:gd name="connsiteY12" fmla="*/ 1670050 h 1822450"/>
              <a:gd name="connsiteX13" fmla="*/ 0 w 2454275"/>
              <a:gd name="connsiteY13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54275" h="1822450">
                <a:moveTo>
                  <a:pt x="2454275" y="0"/>
                </a:moveTo>
                <a:cubicBezTo>
                  <a:pt x="2412471" y="88635"/>
                  <a:pt x="2370667" y="177271"/>
                  <a:pt x="2251075" y="288925"/>
                </a:cubicBezTo>
                <a:cubicBezTo>
                  <a:pt x="2131483" y="400579"/>
                  <a:pt x="1865842" y="636588"/>
                  <a:pt x="1736725" y="669925"/>
                </a:cubicBezTo>
                <a:cubicBezTo>
                  <a:pt x="1607608" y="703262"/>
                  <a:pt x="1573742" y="515938"/>
                  <a:pt x="1476375" y="488950"/>
                </a:cubicBezTo>
                <a:cubicBezTo>
                  <a:pt x="1379008" y="461963"/>
                  <a:pt x="1254125" y="497417"/>
                  <a:pt x="1152525" y="508000"/>
                </a:cubicBezTo>
                <a:cubicBezTo>
                  <a:pt x="1050925" y="518583"/>
                  <a:pt x="948796" y="503767"/>
                  <a:pt x="866775" y="552450"/>
                </a:cubicBezTo>
                <a:cubicBezTo>
                  <a:pt x="784754" y="601133"/>
                  <a:pt x="675217" y="719667"/>
                  <a:pt x="660400" y="800100"/>
                </a:cubicBezTo>
                <a:cubicBezTo>
                  <a:pt x="645583" y="880533"/>
                  <a:pt x="779992" y="954088"/>
                  <a:pt x="777875" y="1035050"/>
                </a:cubicBezTo>
                <a:cubicBezTo>
                  <a:pt x="775758" y="1116012"/>
                  <a:pt x="643467" y="1206500"/>
                  <a:pt x="647700" y="1285875"/>
                </a:cubicBezTo>
                <a:cubicBezTo>
                  <a:pt x="651933" y="1365250"/>
                  <a:pt x="817562" y="1474258"/>
                  <a:pt x="803275" y="1511300"/>
                </a:cubicBezTo>
                <a:cubicBezTo>
                  <a:pt x="788987" y="1548342"/>
                  <a:pt x="642408" y="1513417"/>
                  <a:pt x="561975" y="1508125"/>
                </a:cubicBezTo>
                <a:cubicBezTo>
                  <a:pt x="481542" y="1502833"/>
                  <a:pt x="368829" y="1452563"/>
                  <a:pt x="320675" y="1479550"/>
                </a:cubicBezTo>
                <a:cubicBezTo>
                  <a:pt x="272521" y="1506538"/>
                  <a:pt x="326496" y="1612900"/>
                  <a:pt x="273050" y="1670050"/>
                </a:cubicBezTo>
                <a:cubicBezTo>
                  <a:pt x="219604" y="1727200"/>
                  <a:pt x="109802" y="1774825"/>
                  <a:pt x="0" y="1822450"/>
                </a:cubicBez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19533" name="Freeform 619532">
            <a:extLst>
              <a:ext uri="{FF2B5EF4-FFF2-40B4-BE49-F238E27FC236}">
                <a16:creationId xmlns:a16="http://schemas.microsoft.com/office/drawing/2014/main" id="{48CB740D-329F-1B4A-A8D6-452693E80637}"/>
              </a:ext>
            </a:extLst>
          </p:cNvPr>
          <p:cNvSpPr/>
          <p:nvPr/>
        </p:nvSpPr>
        <p:spPr bwMode="auto">
          <a:xfrm>
            <a:off x="1609725" y="1983509"/>
            <a:ext cx="2451100" cy="1775691"/>
          </a:xfrm>
          <a:custGeom>
            <a:avLst/>
            <a:gdLst>
              <a:gd name="connsiteX0" fmla="*/ 2451100 w 2451100"/>
              <a:gd name="connsiteY0" fmla="*/ 19916 h 1775691"/>
              <a:gd name="connsiteX1" fmla="*/ 1800225 w 2451100"/>
              <a:gd name="connsiteY1" fmla="*/ 13566 h 1775691"/>
              <a:gd name="connsiteX2" fmla="*/ 1800225 w 2451100"/>
              <a:gd name="connsiteY2" fmla="*/ 13566 h 1775691"/>
              <a:gd name="connsiteX3" fmla="*/ 1470025 w 2451100"/>
              <a:gd name="connsiteY3" fmla="*/ 10391 h 1775691"/>
              <a:gd name="connsiteX4" fmla="*/ 1184275 w 2451100"/>
              <a:gd name="connsiteY4" fmla="*/ 162791 h 1775691"/>
              <a:gd name="connsiteX5" fmla="*/ 822325 w 2451100"/>
              <a:gd name="connsiteY5" fmla="*/ 305666 h 1775691"/>
              <a:gd name="connsiteX6" fmla="*/ 504825 w 2451100"/>
              <a:gd name="connsiteY6" fmla="*/ 566016 h 1775691"/>
              <a:gd name="connsiteX7" fmla="*/ 311150 w 2451100"/>
              <a:gd name="connsiteY7" fmla="*/ 934316 h 1775691"/>
              <a:gd name="connsiteX8" fmla="*/ 133350 w 2451100"/>
              <a:gd name="connsiteY8" fmla="*/ 1270866 h 1775691"/>
              <a:gd name="connsiteX9" fmla="*/ 104775 w 2451100"/>
              <a:gd name="connsiteY9" fmla="*/ 1489941 h 1775691"/>
              <a:gd name="connsiteX10" fmla="*/ 0 w 2451100"/>
              <a:gd name="connsiteY10" fmla="*/ 1775691 h 177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1100" h="1775691">
                <a:moveTo>
                  <a:pt x="2451100" y="19916"/>
                </a:moveTo>
                <a:lnTo>
                  <a:pt x="1800225" y="13566"/>
                </a:lnTo>
                <a:lnTo>
                  <a:pt x="1800225" y="13566"/>
                </a:lnTo>
                <a:cubicBezTo>
                  <a:pt x="1745192" y="13037"/>
                  <a:pt x="1572683" y="-14480"/>
                  <a:pt x="1470025" y="10391"/>
                </a:cubicBezTo>
                <a:cubicBezTo>
                  <a:pt x="1367367" y="35262"/>
                  <a:pt x="1292225" y="113579"/>
                  <a:pt x="1184275" y="162791"/>
                </a:cubicBezTo>
                <a:cubicBezTo>
                  <a:pt x="1076325" y="212003"/>
                  <a:pt x="935567" y="238462"/>
                  <a:pt x="822325" y="305666"/>
                </a:cubicBezTo>
                <a:cubicBezTo>
                  <a:pt x="709083" y="372870"/>
                  <a:pt x="590021" y="461241"/>
                  <a:pt x="504825" y="566016"/>
                </a:cubicBezTo>
                <a:cubicBezTo>
                  <a:pt x="419629" y="670791"/>
                  <a:pt x="311150" y="934316"/>
                  <a:pt x="311150" y="934316"/>
                </a:cubicBezTo>
                <a:cubicBezTo>
                  <a:pt x="249237" y="1051791"/>
                  <a:pt x="167746" y="1178262"/>
                  <a:pt x="133350" y="1270866"/>
                </a:cubicBezTo>
                <a:cubicBezTo>
                  <a:pt x="98954" y="1363470"/>
                  <a:pt x="127000" y="1405804"/>
                  <a:pt x="104775" y="1489941"/>
                </a:cubicBezTo>
                <a:cubicBezTo>
                  <a:pt x="82550" y="1574079"/>
                  <a:pt x="41275" y="1674885"/>
                  <a:pt x="0" y="1775691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736CEEC-1D91-E946-8D12-64DDA48DAA46}"/>
              </a:ext>
            </a:extLst>
          </p:cNvPr>
          <p:cNvSpPr txBox="1"/>
          <p:nvPr/>
        </p:nvSpPr>
        <p:spPr>
          <a:xfrm>
            <a:off x="455729" y="3933578"/>
            <a:ext cx="412035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find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choose between alternative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determine best packet size for a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translate addresses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prevent or handle congestion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multiplexing of L4 packets</a:t>
            </a:r>
          </a:p>
        </p:txBody>
      </p:sp>
      <p:grpSp>
        <p:nvGrpSpPr>
          <p:cNvPr id="619548" name="Group 619547">
            <a:extLst>
              <a:ext uri="{FF2B5EF4-FFF2-40B4-BE49-F238E27FC236}">
                <a16:creationId xmlns:a16="http://schemas.microsoft.com/office/drawing/2014/main" id="{77815902-48A7-D845-8F2E-E1FD130066E4}"/>
              </a:ext>
            </a:extLst>
          </p:cNvPr>
          <p:cNvGrpSpPr/>
          <p:nvPr/>
        </p:nvGrpSpPr>
        <p:grpSpPr>
          <a:xfrm>
            <a:off x="6019018" y="4109181"/>
            <a:ext cx="2369549" cy="1246202"/>
            <a:chOff x="6019018" y="4109181"/>
            <a:chExt cx="2369549" cy="1246202"/>
          </a:xfrm>
        </p:grpSpPr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AADF4009-3C92-FA45-A424-260DBFA5BB88}"/>
                </a:ext>
              </a:extLst>
            </p:cNvPr>
            <p:cNvGrpSpPr/>
            <p:nvPr/>
          </p:nvGrpSpPr>
          <p:grpSpPr>
            <a:xfrm flipV="1">
              <a:off x="6019018" y="4732282"/>
              <a:ext cx="2369549" cy="623101"/>
              <a:chOff x="6019018" y="4109443"/>
              <a:chExt cx="2369549" cy="623101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E6C2A497-E4BF-C542-84DD-1A8BFFF1FA67}"/>
                  </a:ext>
                </a:extLst>
              </p:cNvPr>
              <p:cNvSpPr/>
              <p:nvPr/>
            </p:nvSpPr>
            <p:spPr bwMode="auto">
              <a:xfrm flipV="1">
                <a:off x="7121525" y="4476131"/>
                <a:ext cx="504825" cy="114300"/>
              </a:xfrm>
              <a:custGeom>
                <a:avLst/>
                <a:gdLst>
                  <a:gd name="connsiteX0" fmla="*/ 0 w 504825"/>
                  <a:gd name="connsiteY0" fmla="*/ 114300 h 114300"/>
                  <a:gd name="connsiteX1" fmla="*/ 155575 w 504825"/>
                  <a:gd name="connsiteY1" fmla="*/ 44450 h 114300"/>
                  <a:gd name="connsiteX2" fmla="*/ 504825 w 504825"/>
                  <a:gd name="connsiteY2" fmla="*/ 0 h 114300"/>
                  <a:gd name="connsiteX0" fmla="*/ 0 w 504825"/>
                  <a:gd name="connsiteY0" fmla="*/ 114300 h 114300"/>
                  <a:gd name="connsiteX1" fmla="*/ 168275 w 504825"/>
                  <a:gd name="connsiteY1" fmla="*/ 60325 h 114300"/>
                  <a:gd name="connsiteX2" fmla="*/ 504825 w 504825"/>
                  <a:gd name="connsiteY2" fmla="*/ 0 h 114300"/>
                  <a:gd name="connsiteX0" fmla="*/ 0 w 504825"/>
                  <a:gd name="connsiteY0" fmla="*/ 114300 h 114300"/>
                  <a:gd name="connsiteX1" fmla="*/ 168275 w 504825"/>
                  <a:gd name="connsiteY1" fmla="*/ 60325 h 114300"/>
                  <a:gd name="connsiteX2" fmla="*/ 504825 w 504825"/>
                  <a:gd name="connsiteY2" fmla="*/ 0 h 114300"/>
                  <a:gd name="connsiteX0" fmla="*/ 0 w 504825"/>
                  <a:gd name="connsiteY0" fmla="*/ 114300 h 114300"/>
                  <a:gd name="connsiteX1" fmla="*/ 168275 w 504825"/>
                  <a:gd name="connsiteY1" fmla="*/ 60325 h 114300"/>
                  <a:gd name="connsiteX2" fmla="*/ 504825 w 504825"/>
                  <a:gd name="connsiteY2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825" h="114300">
                    <a:moveTo>
                      <a:pt x="0" y="114300"/>
                    </a:moveTo>
                    <a:cubicBezTo>
                      <a:pt x="35719" y="88900"/>
                      <a:pt x="80963" y="85725"/>
                      <a:pt x="168275" y="60325"/>
                    </a:cubicBezTo>
                    <a:cubicBezTo>
                      <a:pt x="255587" y="34925"/>
                      <a:pt x="372268" y="12700"/>
                      <a:pt x="504825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5C9D9BA-427F-2E43-84B3-749B0DE989CD}"/>
                  </a:ext>
                </a:extLst>
              </p:cNvPr>
              <p:cNvCxnSpPr>
                <a:cxnSpLocks/>
                <a:endCxn id="232" idx="0"/>
              </p:cNvCxnSpPr>
              <p:nvPr/>
            </p:nvCxnSpPr>
            <p:spPr bwMode="auto">
              <a:xfrm>
                <a:off x="6115050" y="4109443"/>
                <a:ext cx="1006475" cy="3666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3A0859C4-8A5F-CF45-B599-C7C3C2A325B2}"/>
                  </a:ext>
                </a:extLst>
              </p:cNvPr>
              <p:cNvCxnSpPr>
                <a:cxnSpLocks/>
                <a:stCxn id="232" idx="2"/>
              </p:cNvCxnSpPr>
              <p:nvPr/>
            </p:nvCxnSpPr>
            <p:spPr bwMode="auto">
              <a:xfrm>
                <a:off x="7626350" y="4590431"/>
                <a:ext cx="762217" cy="711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59AFC56B-D4E1-D242-8426-292D73CA7D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19018" y="4352398"/>
                <a:ext cx="1013607" cy="3801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4020130-29D8-B749-AD95-AC0E114D5A4E}"/>
                </a:ext>
              </a:extLst>
            </p:cNvPr>
            <p:cNvGrpSpPr/>
            <p:nvPr/>
          </p:nvGrpSpPr>
          <p:grpSpPr>
            <a:xfrm>
              <a:off x="6019018" y="4109181"/>
              <a:ext cx="2369549" cy="623101"/>
              <a:chOff x="6019018" y="4109443"/>
              <a:chExt cx="2369549" cy="623101"/>
            </a:xfrm>
          </p:grpSpPr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5640000A-F4DD-E54C-B76D-86A3E6D4A378}"/>
                  </a:ext>
                </a:extLst>
              </p:cNvPr>
              <p:cNvSpPr/>
              <p:nvPr/>
            </p:nvSpPr>
            <p:spPr bwMode="auto">
              <a:xfrm flipV="1">
                <a:off x="7121525" y="4476131"/>
                <a:ext cx="504825" cy="114300"/>
              </a:xfrm>
              <a:custGeom>
                <a:avLst/>
                <a:gdLst>
                  <a:gd name="connsiteX0" fmla="*/ 0 w 504825"/>
                  <a:gd name="connsiteY0" fmla="*/ 114300 h 114300"/>
                  <a:gd name="connsiteX1" fmla="*/ 155575 w 504825"/>
                  <a:gd name="connsiteY1" fmla="*/ 44450 h 114300"/>
                  <a:gd name="connsiteX2" fmla="*/ 504825 w 504825"/>
                  <a:gd name="connsiteY2" fmla="*/ 0 h 114300"/>
                  <a:gd name="connsiteX0" fmla="*/ 0 w 504825"/>
                  <a:gd name="connsiteY0" fmla="*/ 114300 h 114300"/>
                  <a:gd name="connsiteX1" fmla="*/ 168275 w 504825"/>
                  <a:gd name="connsiteY1" fmla="*/ 60325 h 114300"/>
                  <a:gd name="connsiteX2" fmla="*/ 504825 w 504825"/>
                  <a:gd name="connsiteY2" fmla="*/ 0 h 114300"/>
                  <a:gd name="connsiteX0" fmla="*/ 0 w 504825"/>
                  <a:gd name="connsiteY0" fmla="*/ 114300 h 114300"/>
                  <a:gd name="connsiteX1" fmla="*/ 168275 w 504825"/>
                  <a:gd name="connsiteY1" fmla="*/ 60325 h 114300"/>
                  <a:gd name="connsiteX2" fmla="*/ 504825 w 504825"/>
                  <a:gd name="connsiteY2" fmla="*/ 0 h 114300"/>
                  <a:gd name="connsiteX0" fmla="*/ 0 w 504825"/>
                  <a:gd name="connsiteY0" fmla="*/ 114300 h 114300"/>
                  <a:gd name="connsiteX1" fmla="*/ 168275 w 504825"/>
                  <a:gd name="connsiteY1" fmla="*/ 60325 h 114300"/>
                  <a:gd name="connsiteX2" fmla="*/ 504825 w 504825"/>
                  <a:gd name="connsiteY2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825" h="114300">
                    <a:moveTo>
                      <a:pt x="0" y="114300"/>
                    </a:moveTo>
                    <a:cubicBezTo>
                      <a:pt x="35719" y="88900"/>
                      <a:pt x="80963" y="85725"/>
                      <a:pt x="168275" y="60325"/>
                    </a:cubicBezTo>
                    <a:cubicBezTo>
                      <a:pt x="255587" y="34925"/>
                      <a:pt x="372268" y="12700"/>
                      <a:pt x="504825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F0A02EA1-9F8C-494F-8AA9-C906CAE2AD03}"/>
                  </a:ext>
                </a:extLst>
              </p:cNvPr>
              <p:cNvCxnSpPr>
                <a:cxnSpLocks/>
                <a:endCxn id="237" idx="0"/>
              </p:cNvCxnSpPr>
              <p:nvPr/>
            </p:nvCxnSpPr>
            <p:spPr bwMode="auto">
              <a:xfrm>
                <a:off x="6115050" y="4109443"/>
                <a:ext cx="1006475" cy="3666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971110C8-0F64-0347-873F-825620A716B9}"/>
                  </a:ext>
                </a:extLst>
              </p:cNvPr>
              <p:cNvCxnSpPr>
                <a:cxnSpLocks/>
                <a:stCxn id="237" idx="2"/>
              </p:cNvCxnSpPr>
              <p:nvPr/>
            </p:nvCxnSpPr>
            <p:spPr bwMode="auto">
              <a:xfrm>
                <a:off x="7626350" y="4590431"/>
                <a:ext cx="762217" cy="711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3F25779B-E5E4-874D-8A8B-582445E96B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19018" y="4352398"/>
                <a:ext cx="1013607" cy="3801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19554" name="Group 619553">
            <a:extLst>
              <a:ext uri="{FF2B5EF4-FFF2-40B4-BE49-F238E27FC236}">
                <a16:creationId xmlns:a16="http://schemas.microsoft.com/office/drawing/2014/main" id="{A79CF7CA-578F-1549-8E45-29263B1A4ECA}"/>
              </a:ext>
            </a:extLst>
          </p:cNvPr>
          <p:cNvGrpSpPr/>
          <p:nvPr/>
        </p:nvGrpSpPr>
        <p:grpSpPr>
          <a:xfrm>
            <a:off x="6006315" y="4190215"/>
            <a:ext cx="2483965" cy="1084134"/>
            <a:chOff x="6006315" y="4190215"/>
            <a:chExt cx="2483965" cy="1084134"/>
          </a:xfrm>
        </p:grpSpPr>
        <p:sp>
          <p:nvSpPr>
            <p:cNvPr id="619549" name="Cube 619548">
              <a:extLst>
                <a:ext uri="{FF2B5EF4-FFF2-40B4-BE49-F238E27FC236}">
                  <a16:creationId xmlns:a16="http://schemas.microsoft.com/office/drawing/2014/main" id="{D75088F5-04A2-7C44-9204-CB1FF94F4F1B}"/>
                </a:ext>
              </a:extLst>
            </p:cNvPr>
            <p:cNvSpPr/>
            <p:nvPr/>
          </p:nvSpPr>
          <p:spPr bwMode="auto">
            <a:xfrm>
              <a:off x="6006315" y="4190215"/>
              <a:ext cx="168275" cy="133350"/>
            </a:xfrm>
            <a:prstGeom prst="cub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48" name="Cube 247">
              <a:extLst>
                <a:ext uri="{FF2B5EF4-FFF2-40B4-BE49-F238E27FC236}">
                  <a16:creationId xmlns:a16="http://schemas.microsoft.com/office/drawing/2014/main" id="{AC2EF571-850D-A04F-B0CD-6AFBE837D058}"/>
                </a:ext>
              </a:extLst>
            </p:cNvPr>
            <p:cNvSpPr/>
            <p:nvPr/>
          </p:nvSpPr>
          <p:spPr bwMode="auto">
            <a:xfrm>
              <a:off x="6387315" y="4310416"/>
              <a:ext cx="168275" cy="133350"/>
            </a:xfrm>
            <a:prstGeom prst="cub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49" name="Cube 248">
              <a:extLst>
                <a:ext uri="{FF2B5EF4-FFF2-40B4-BE49-F238E27FC236}">
                  <a16:creationId xmlns:a16="http://schemas.microsoft.com/office/drawing/2014/main" id="{15A970F0-5A3D-774C-8F44-DBCB53F21B59}"/>
                </a:ext>
              </a:extLst>
            </p:cNvPr>
            <p:cNvSpPr/>
            <p:nvPr/>
          </p:nvSpPr>
          <p:spPr bwMode="auto">
            <a:xfrm>
              <a:off x="6757877" y="4443766"/>
              <a:ext cx="168275" cy="133350"/>
            </a:xfrm>
            <a:prstGeom prst="cub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50" name="Cube 249">
              <a:extLst>
                <a:ext uri="{FF2B5EF4-FFF2-40B4-BE49-F238E27FC236}">
                  <a16:creationId xmlns:a16="http://schemas.microsoft.com/office/drawing/2014/main" id="{65E4D03C-5621-BA42-B2FB-2F8D929F44CA}"/>
                </a:ext>
              </a:extLst>
            </p:cNvPr>
            <p:cNvSpPr/>
            <p:nvPr/>
          </p:nvSpPr>
          <p:spPr bwMode="auto">
            <a:xfrm>
              <a:off x="6929326" y="4517972"/>
              <a:ext cx="168275" cy="133350"/>
            </a:xfrm>
            <a:prstGeom prst="cub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51" name="Cube 250">
              <a:extLst>
                <a:ext uri="{FF2B5EF4-FFF2-40B4-BE49-F238E27FC236}">
                  <a16:creationId xmlns:a16="http://schemas.microsoft.com/office/drawing/2014/main" id="{B7324D0F-9EE9-F641-A998-BD699D1BDE89}"/>
                </a:ext>
              </a:extLst>
            </p:cNvPr>
            <p:cNvSpPr/>
            <p:nvPr/>
          </p:nvSpPr>
          <p:spPr bwMode="auto">
            <a:xfrm>
              <a:off x="7324148" y="4639267"/>
              <a:ext cx="168275" cy="133350"/>
            </a:xfrm>
            <a:prstGeom prst="cub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52" name="Cube 251">
              <a:extLst>
                <a:ext uri="{FF2B5EF4-FFF2-40B4-BE49-F238E27FC236}">
                  <a16:creationId xmlns:a16="http://schemas.microsoft.com/office/drawing/2014/main" id="{1998EBF6-E3B2-AD42-B0C4-0D2D670A85D5}"/>
                </a:ext>
              </a:extLst>
            </p:cNvPr>
            <p:cNvSpPr/>
            <p:nvPr/>
          </p:nvSpPr>
          <p:spPr bwMode="auto">
            <a:xfrm>
              <a:off x="7094848" y="4572258"/>
              <a:ext cx="168275" cy="133350"/>
            </a:xfrm>
            <a:prstGeom prst="cub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53" name="Cube 252">
              <a:extLst>
                <a:ext uri="{FF2B5EF4-FFF2-40B4-BE49-F238E27FC236}">
                  <a16:creationId xmlns:a16="http://schemas.microsoft.com/office/drawing/2014/main" id="{BCE1EB19-B199-C049-9D58-CF90841361E6}"/>
                </a:ext>
              </a:extLst>
            </p:cNvPr>
            <p:cNvSpPr/>
            <p:nvPr/>
          </p:nvSpPr>
          <p:spPr bwMode="auto">
            <a:xfrm>
              <a:off x="7787630" y="4632928"/>
              <a:ext cx="168275" cy="133350"/>
            </a:xfrm>
            <a:prstGeom prst="cub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55" name="Cube 254">
              <a:extLst>
                <a:ext uri="{FF2B5EF4-FFF2-40B4-BE49-F238E27FC236}">
                  <a16:creationId xmlns:a16="http://schemas.microsoft.com/office/drawing/2014/main" id="{D3FC8395-7502-5047-8E3D-45A1E2607DB8}"/>
                </a:ext>
              </a:extLst>
            </p:cNvPr>
            <p:cNvSpPr/>
            <p:nvPr/>
          </p:nvSpPr>
          <p:spPr bwMode="auto">
            <a:xfrm>
              <a:off x="6038767" y="5140999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2" name="Cube 261">
              <a:extLst>
                <a:ext uri="{FF2B5EF4-FFF2-40B4-BE49-F238E27FC236}">
                  <a16:creationId xmlns:a16="http://schemas.microsoft.com/office/drawing/2014/main" id="{D7ED7F2E-2917-D646-B5DD-4BDA7CE61D71}"/>
                </a:ext>
              </a:extLst>
            </p:cNvPr>
            <p:cNvSpPr/>
            <p:nvPr/>
          </p:nvSpPr>
          <p:spPr bwMode="auto">
            <a:xfrm>
              <a:off x="6448425" y="4985840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3" name="Cube 262">
              <a:extLst>
                <a:ext uri="{FF2B5EF4-FFF2-40B4-BE49-F238E27FC236}">
                  <a16:creationId xmlns:a16="http://schemas.microsoft.com/office/drawing/2014/main" id="{EC82CADD-2859-0A4E-A43F-93BC233D2F81}"/>
                </a:ext>
              </a:extLst>
            </p:cNvPr>
            <p:cNvSpPr/>
            <p:nvPr/>
          </p:nvSpPr>
          <p:spPr bwMode="auto">
            <a:xfrm>
              <a:off x="6795859" y="4868365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4" name="Cube 263">
              <a:extLst>
                <a:ext uri="{FF2B5EF4-FFF2-40B4-BE49-F238E27FC236}">
                  <a16:creationId xmlns:a16="http://schemas.microsoft.com/office/drawing/2014/main" id="{B0A34D04-703C-C74E-8623-717C49746144}"/>
                </a:ext>
              </a:extLst>
            </p:cNvPr>
            <p:cNvSpPr/>
            <p:nvPr/>
          </p:nvSpPr>
          <p:spPr bwMode="auto">
            <a:xfrm>
              <a:off x="6975018" y="4805735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5" name="Cube 264">
              <a:extLst>
                <a:ext uri="{FF2B5EF4-FFF2-40B4-BE49-F238E27FC236}">
                  <a16:creationId xmlns:a16="http://schemas.microsoft.com/office/drawing/2014/main" id="{DB8B6755-958E-684F-B3EE-B82D63311ED8}"/>
                </a:ext>
              </a:extLst>
            </p:cNvPr>
            <p:cNvSpPr/>
            <p:nvPr/>
          </p:nvSpPr>
          <p:spPr bwMode="auto">
            <a:xfrm>
              <a:off x="7136318" y="4741045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6" name="Cube 265">
              <a:extLst>
                <a:ext uri="{FF2B5EF4-FFF2-40B4-BE49-F238E27FC236}">
                  <a16:creationId xmlns:a16="http://schemas.microsoft.com/office/drawing/2014/main" id="{016F5A14-45EF-CE4B-9D50-B56512E9EA9E}"/>
                </a:ext>
              </a:extLst>
            </p:cNvPr>
            <p:cNvSpPr/>
            <p:nvPr/>
          </p:nvSpPr>
          <p:spPr bwMode="auto">
            <a:xfrm>
              <a:off x="7501450" y="4699603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7" name="Cube 266">
              <a:extLst>
                <a:ext uri="{FF2B5EF4-FFF2-40B4-BE49-F238E27FC236}">
                  <a16:creationId xmlns:a16="http://schemas.microsoft.com/office/drawing/2014/main" id="{8397F540-0A86-6D4B-B802-0E53A75F335C}"/>
                </a:ext>
              </a:extLst>
            </p:cNvPr>
            <p:cNvSpPr/>
            <p:nvPr/>
          </p:nvSpPr>
          <p:spPr bwMode="auto">
            <a:xfrm>
              <a:off x="8003208" y="4709802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8" name="Cube 267">
              <a:extLst>
                <a:ext uri="{FF2B5EF4-FFF2-40B4-BE49-F238E27FC236}">
                  <a16:creationId xmlns:a16="http://schemas.microsoft.com/office/drawing/2014/main" id="{C6139659-350A-2841-9489-BF241DB6CABF}"/>
                </a:ext>
              </a:extLst>
            </p:cNvPr>
            <p:cNvSpPr/>
            <p:nvPr/>
          </p:nvSpPr>
          <p:spPr bwMode="auto">
            <a:xfrm>
              <a:off x="8322005" y="4700277"/>
              <a:ext cx="168275" cy="133350"/>
            </a:xfrm>
            <a:prstGeom prst="cub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</p:grpSp>
      <p:sp>
        <p:nvSpPr>
          <p:cNvPr id="619556" name="Oval 619555">
            <a:extLst>
              <a:ext uri="{FF2B5EF4-FFF2-40B4-BE49-F238E27FC236}">
                <a16:creationId xmlns:a16="http://schemas.microsoft.com/office/drawing/2014/main" id="{6BBEEE0C-2DEF-EA41-BA35-3A3CEDFFE924}"/>
              </a:ext>
            </a:extLst>
          </p:cNvPr>
          <p:cNvSpPr/>
          <p:nvPr/>
        </p:nvSpPr>
        <p:spPr bwMode="auto">
          <a:xfrm>
            <a:off x="6619813" y="4277799"/>
            <a:ext cx="1090785" cy="856088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699828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1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30" grpId="0" animBg="1"/>
      <p:bldP spid="619533" grpId="0" animBg="1"/>
      <p:bldP spid="210" grpId="0" animBg="1"/>
      <p:bldP spid="6195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657E63-5FE3-884F-AAD5-702B72359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560752"/>
          </a:xfrm>
        </p:spPr>
        <p:txBody>
          <a:bodyPr/>
          <a:lstStyle/>
          <a:p>
            <a:pPr marL="0" lvl="0" indent="0">
              <a:buClrTx/>
              <a:buSzTx/>
              <a:buNone/>
            </a:pPr>
            <a:r>
              <a:rPr lang="en-US" sz="2400" b="1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end-to-end message stream between processes</a:t>
            </a:r>
            <a:endParaRPr lang="en-US" sz="1400" dirty="0">
              <a:latin typeface="Eurostile" panose="020B0504020202050204" pitchFamily="34" charset="77"/>
            </a:endParaRPr>
          </a:p>
          <a:p>
            <a:endParaRPr lang="en-US" dirty="0">
              <a:latin typeface="Eurostile" panose="020B0504020202050204" pitchFamily="34" charset="77"/>
            </a:endParaRP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functions: transport layer</a:t>
            </a: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FE40ABA-3F59-BC4A-97F9-F85B5932FE0F}"/>
              </a:ext>
            </a:extLst>
          </p:cNvPr>
          <p:cNvSpPr/>
          <p:nvPr/>
        </p:nvSpPr>
        <p:spPr bwMode="auto">
          <a:xfrm>
            <a:off x="1508165" y="5762199"/>
            <a:ext cx="1282535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4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95288B17-F92F-2E47-BC55-245A2016F967}"/>
              </a:ext>
            </a:extLst>
          </p:cNvPr>
          <p:cNvSpPr/>
          <p:nvPr/>
        </p:nvSpPr>
        <p:spPr bwMode="auto">
          <a:xfrm>
            <a:off x="2660508" y="5762199"/>
            <a:ext cx="5307836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Transport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BE8B0B6-9762-5C46-A74A-114C21047CA7}"/>
              </a:ext>
            </a:extLst>
          </p:cNvPr>
          <p:cNvSpPr txBox="1"/>
          <p:nvPr/>
        </p:nvSpPr>
        <p:spPr>
          <a:xfrm>
            <a:off x="5005047" y="1472294"/>
            <a:ext cx="3692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end-to-end transport of packets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B6AB57-61C4-D147-AB29-F31CCE44A736}"/>
              </a:ext>
            </a:extLst>
          </p:cNvPr>
          <p:cNvSpPr txBox="1"/>
          <p:nvPr/>
        </p:nvSpPr>
        <p:spPr>
          <a:xfrm>
            <a:off x="5005047" y="2047519"/>
            <a:ext cx="36926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ability to address source and target processes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22E3CCE-F93F-A34E-A511-EB73B45FCC2A}"/>
              </a:ext>
            </a:extLst>
          </p:cNvPr>
          <p:cNvSpPr txBox="1"/>
          <p:nvPr/>
        </p:nvSpPr>
        <p:spPr>
          <a:xfrm>
            <a:off x="5005047" y="2899743"/>
            <a:ext cx="369264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establish process-to-process 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multiplex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end-to-end flow control</a:t>
            </a:r>
            <a:br>
              <a:rPr lang="en-US" dirty="0">
                <a:latin typeface="Eurostile"/>
                <a:cs typeface="Eurostile"/>
              </a:rPr>
            </a:br>
            <a:r>
              <a:rPr lang="en-US" dirty="0">
                <a:latin typeface="Eurostile"/>
                <a:cs typeface="Eurostile"/>
              </a:rPr>
              <a:t>(handles speed differences)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end-to-end error correction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C532D4C-8437-7F4D-BEBA-4D0BDBB9624D}"/>
              </a:ext>
            </a:extLst>
          </p:cNvPr>
          <p:cNvSpPr txBox="1"/>
          <p:nvPr/>
        </p:nvSpPr>
        <p:spPr>
          <a:xfrm>
            <a:off x="312737" y="1498999"/>
            <a:ext cx="41286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wide range of services offered to L5: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D82F9B0-5CDF-B44D-8AEE-9EFC3A249E44}"/>
              </a:ext>
            </a:extLst>
          </p:cNvPr>
          <p:cNvSpPr txBox="1"/>
          <p:nvPr/>
        </p:nvSpPr>
        <p:spPr>
          <a:xfrm>
            <a:off x="312737" y="1939802"/>
            <a:ext cx="197326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connection establishment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55412A7-FC17-0D41-AF22-57FDF9B73183}"/>
              </a:ext>
            </a:extLst>
          </p:cNvPr>
          <p:cNvSpPr txBox="1"/>
          <p:nvPr/>
        </p:nvSpPr>
        <p:spPr>
          <a:xfrm>
            <a:off x="2468107" y="1939802"/>
            <a:ext cx="19732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no connection</a:t>
            </a:r>
            <a:br>
              <a:rPr lang="en-US" dirty="0">
                <a:latin typeface="Eurostile"/>
                <a:cs typeface="Eurostile"/>
              </a:rPr>
            </a:br>
            <a:endParaRPr lang="en-US" dirty="0">
              <a:latin typeface="Eurostile"/>
              <a:cs typeface="Eurostile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9CEAEB5-9FA5-924D-96DB-1B536E4CD94F}"/>
              </a:ext>
            </a:extLst>
          </p:cNvPr>
          <p:cNvSpPr txBox="1"/>
          <p:nvPr/>
        </p:nvSpPr>
        <p:spPr>
          <a:xfrm>
            <a:off x="312737" y="2692395"/>
            <a:ext cx="197326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hide L3 packet size limitations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33E1AA-A4A0-DA4E-BCE9-5D6D3B0AA408}"/>
              </a:ext>
            </a:extLst>
          </p:cNvPr>
          <p:cNvSpPr txBox="1"/>
          <p:nvPr/>
        </p:nvSpPr>
        <p:spPr>
          <a:xfrm>
            <a:off x="2468107" y="2692394"/>
            <a:ext cx="19732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limit L4 packet size to L3 packet’s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169B80D-31F3-094E-922F-C084A91A8F88}"/>
              </a:ext>
            </a:extLst>
          </p:cNvPr>
          <p:cNvSpPr txBox="1"/>
          <p:nvPr/>
        </p:nvSpPr>
        <p:spPr>
          <a:xfrm>
            <a:off x="312737" y="3444988"/>
            <a:ext cx="197326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error correction</a:t>
            </a:r>
            <a:br>
              <a:rPr lang="en-US" dirty="0">
                <a:latin typeface="Eurostile"/>
                <a:cs typeface="Eurostile"/>
              </a:rPr>
            </a:br>
            <a:endParaRPr lang="en-US" dirty="0">
              <a:latin typeface="Eurostile"/>
              <a:cs typeface="Eurostile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B8AD2BB-86F3-4F4A-8ACF-76D20702CE77}"/>
              </a:ext>
            </a:extLst>
          </p:cNvPr>
          <p:cNvSpPr txBox="1"/>
          <p:nvPr/>
        </p:nvSpPr>
        <p:spPr>
          <a:xfrm>
            <a:off x="2468107" y="3429000"/>
            <a:ext cx="19732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no error correction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B5DFC39-E21D-804B-8FAD-C6091BF26F21}"/>
              </a:ext>
            </a:extLst>
          </p:cNvPr>
          <p:cNvSpPr txBox="1"/>
          <p:nvPr/>
        </p:nvSpPr>
        <p:spPr>
          <a:xfrm>
            <a:off x="312737" y="4209165"/>
            <a:ext cx="197326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ensure order of received packets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33E7F13-C930-F042-9FF5-1CD51AD7D7A8}"/>
              </a:ext>
            </a:extLst>
          </p:cNvPr>
          <p:cNvSpPr txBox="1"/>
          <p:nvPr/>
        </p:nvSpPr>
        <p:spPr>
          <a:xfrm>
            <a:off x="2468107" y="4209164"/>
            <a:ext cx="19732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deliver packets as the arrive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28BEEDC-65CB-DA45-A0B3-D1AE7A8B3852}"/>
              </a:ext>
            </a:extLst>
          </p:cNvPr>
          <p:cNvSpPr txBox="1"/>
          <p:nvPr/>
        </p:nvSpPr>
        <p:spPr>
          <a:xfrm>
            <a:off x="312737" y="4973342"/>
            <a:ext cx="197326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adapt sending speed to receiver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1C1969C-B89B-224C-A05A-DAAD2292910A}"/>
              </a:ext>
            </a:extLst>
          </p:cNvPr>
          <p:cNvSpPr txBox="1"/>
          <p:nvPr/>
        </p:nvSpPr>
        <p:spPr>
          <a:xfrm>
            <a:off x="2468107" y="4973341"/>
            <a:ext cx="19732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send as fast as possible</a:t>
            </a:r>
          </a:p>
        </p:txBody>
      </p:sp>
    </p:spTree>
    <p:extLst>
      <p:ext uri="{BB962C8B-B14F-4D97-AF65-F5344CB8AC3E}">
        <p14:creationId xmlns:p14="http://schemas.microsoft.com/office/powerpoint/2010/main" val="128125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A845-1101-764C-B977-D3BD7C002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844250"/>
          </a:xfrm>
        </p:spPr>
        <p:txBody>
          <a:bodyPr/>
          <a:lstStyle/>
          <a:p>
            <a:pPr marL="0" lvl="0" indent="0">
              <a:buClrTx/>
              <a:buSzTx/>
              <a:buNone/>
            </a:pPr>
            <a:r>
              <a:rPr lang="en-US" sz="2400" b="1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structured dialogue </a:t>
            </a:r>
          </a:p>
          <a:p>
            <a:pPr marL="0" lvl="0" indent="0">
              <a:buClrTx/>
              <a:buSzTx/>
              <a:buNone/>
            </a:pPr>
            <a:r>
              <a:rPr lang="en-US" sz="1800" b="1" dirty="0">
                <a:latin typeface="Eurostile" panose="020B0504020202050204" pitchFamily="34" charset="77"/>
              </a:rPr>
              <a:t>support a “session” over a longer period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functions: session layer</a:t>
            </a: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04376D4F-E337-D440-9E52-A2435DD6EF55}"/>
              </a:ext>
            </a:extLst>
          </p:cNvPr>
          <p:cNvSpPr/>
          <p:nvPr/>
        </p:nvSpPr>
        <p:spPr bwMode="auto">
          <a:xfrm>
            <a:off x="1508165" y="5764277"/>
            <a:ext cx="1282535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5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B4257B44-BE54-E647-9903-6E797FA6D727}"/>
              </a:ext>
            </a:extLst>
          </p:cNvPr>
          <p:cNvSpPr/>
          <p:nvPr/>
        </p:nvSpPr>
        <p:spPr bwMode="auto">
          <a:xfrm>
            <a:off x="2660508" y="5764277"/>
            <a:ext cx="5307836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Session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F96260-06CD-824D-A1B1-7C65A5A98CF2}"/>
              </a:ext>
            </a:extLst>
          </p:cNvPr>
          <p:cNvSpPr txBox="1"/>
          <p:nvPr/>
        </p:nvSpPr>
        <p:spPr>
          <a:xfrm>
            <a:off x="4711700" y="3297296"/>
            <a:ext cx="41400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 panose="020B0504020202050204" pitchFamily="34" charset="77"/>
              </a:rPr>
              <a:t>Google OT (operation transformation) allows Google Docs to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user identify when multiple devices are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several inputs on the same document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conflict resolution when writing to the same location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69F44A-5F58-AB42-BE90-3C120EF3CF9F}"/>
              </a:ext>
            </a:extLst>
          </p:cNvPr>
          <p:cNvSpPr txBox="1"/>
          <p:nvPr/>
        </p:nvSpPr>
        <p:spPr>
          <a:xfrm>
            <a:off x="312737" y="1713652"/>
            <a:ext cx="41400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 panose="020B0504020202050204" pitchFamily="34" charset="77"/>
              </a:rPr>
              <a:t>session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establishing identities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assigning writes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tracking identities (cookies)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CCA9FC-B7A2-4B49-8C59-E5F3EE6E543E}"/>
              </a:ext>
            </a:extLst>
          </p:cNvPr>
          <p:cNvSpPr txBox="1"/>
          <p:nvPr/>
        </p:nvSpPr>
        <p:spPr>
          <a:xfrm>
            <a:off x="4691263" y="1649027"/>
            <a:ext cx="41400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 panose="020B0504020202050204" pitchFamily="34" charset="77"/>
              </a:rPr>
              <a:t>token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passing permission to speak in a (large) tele-conference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write-locking of networked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transaction management in databases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D95939-1613-2C42-9153-774946CBDF4B}"/>
              </a:ext>
            </a:extLst>
          </p:cNvPr>
          <p:cNvSpPr txBox="1"/>
          <p:nvPr/>
        </p:nvSpPr>
        <p:spPr>
          <a:xfrm>
            <a:off x="292300" y="4128292"/>
            <a:ext cx="41400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 panose="020B0504020202050204" pitchFamily="34" charset="77"/>
              </a:rPr>
              <a:t>synchronization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lip synchronization of speech and video in tele-conferencing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show live football concurrently on all devices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C7D7F-7E72-3D48-AF54-17CB38FA03AF}"/>
              </a:ext>
            </a:extLst>
          </p:cNvPr>
          <p:cNvSpPr txBox="1"/>
          <p:nvPr/>
        </p:nvSpPr>
        <p:spPr>
          <a:xfrm>
            <a:off x="312737" y="3064356"/>
            <a:ext cx="4140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 panose="020B0504020202050204" pitchFamily="34" charset="77"/>
              </a:rPr>
              <a:t>checkpointing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make program snapshots to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</a:rPr>
              <a:t>restart after crash</a:t>
            </a:r>
          </a:p>
        </p:txBody>
      </p:sp>
    </p:spTree>
    <p:extLst>
      <p:ext uri="{BB962C8B-B14F-4D97-AF65-F5344CB8AC3E}">
        <p14:creationId xmlns:p14="http://schemas.microsoft.com/office/powerpoint/2010/main" val="2087701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9ED2C-09E0-E34F-A3DB-FE5B00B93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546650"/>
          </a:xfrm>
        </p:spPr>
        <p:txBody>
          <a:bodyPr/>
          <a:lstStyle/>
          <a:p>
            <a:pPr marL="0" lvl="0" indent="0">
              <a:buClrTx/>
              <a:buSzTx/>
              <a:buNone/>
            </a:pPr>
            <a:r>
              <a:rPr lang="en-US" sz="2400" b="1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exchange of data (semantics!) 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function: presentation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908173A8-F526-8240-B0A8-B8187A3E9526}"/>
              </a:ext>
            </a:extLst>
          </p:cNvPr>
          <p:cNvSpPr/>
          <p:nvPr/>
        </p:nvSpPr>
        <p:spPr bwMode="auto">
          <a:xfrm>
            <a:off x="1508165" y="5754482"/>
            <a:ext cx="1282535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6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2C2C2F1A-C64C-D441-A2CD-58628B4734AD}"/>
              </a:ext>
            </a:extLst>
          </p:cNvPr>
          <p:cNvSpPr/>
          <p:nvPr/>
        </p:nvSpPr>
        <p:spPr bwMode="auto">
          <a:xfrm>
            <a:off x="2660508" y="5754482"/>
            <a:ext cx="5307836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Presentation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6D0BC-D2AE-B249-9CE3-756D487BD28D}"/>
              </a:ext>
            </a:extLst>
          </p:cNvPr>
          <p:cNvSpPr txBox="1"/>
          <p:nvPr/>
        </p:nvSpPr>
        <p:spPr>
          <a:xfrm>
            <a:off x="460326" y="1405719"/>
            <a:ext cx="2827219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ile"/>
                <a:cs typeface="Eurostile"/>
              </a:rPr>
              <a:t>encoding</a:t>
            </a:r>
            <a:r>
              <a:rPr lang="en-US" dirty="0">
                <a:latin typeface="Eurostile"/>
                <a:cs typeface="Eurostile"/>
              </a:rPr>
              <a:t> of </a:t>
            </a:r>
            <a:r>
              <a:rPr lang="en-US" dirty="0" err="1">
                <a:latin typeface="Eurostile"/>
                <a:cs typeface="Eurostile"/>
              </a:rPr>
              <a:t>int</a:t>
            </a:r>
            <a:endParaRPr lang="en-US" dirty="0">
              <a:latin typeface="Eurostile"/>
              <a:cs typeface="Eurostil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big endian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little endian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XML (as string)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ASN.1 (shortest possible big endian bit sequence)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XDR (4-byte big endian)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7D0999-0B6C-3B41-9426-ED27743649A8}"/>
              </a:ext>
            </a:extLst>
          </p:cNvPr>
          <p:cNvSpPr txBox="1"/>
          <p:nvPr/>
        </p:nvSpPr>
        <p:spPr>
          <a:xfrm>
            <a:off x="460326" y="3652281"/>
            <a:ext cx="203132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latin typeface="Eurostile"/>
                <a:cs typeface="Eurostile"/>
              </a:rPr>
              <a:t>encoding</a:t>
            </a:r>
            <a:r>
              <a:rPr lang="en-US" dirty="0">
                <a:latin typeface="Eurostile"/>
                <a:cs typeface="Eurostile"/>
              </a:rPr>
              <a:t> of strings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ASCII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UTF-8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Unicode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EBCDIC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7B369-4EA8-3349-A3DE-62883554768E}"/>
              </a:ext>
            </a:extLst>
          </p:cNvPr>
          <p:cNvSpPr txBox="1"/>
          <p:nvPr/>
        </p:nvSpPr>
        <p:spPr>
          <a:xfrm>
            <a:off x="6594833" y="4806443"/>
            <a:ext cx="21652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ile"/>
                <a:cs typeface="Eurostile"/>
              </a:rPr>
              <a:t>semantics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NOK, EUR, USD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448D84-82BD-5A41-A6D3-B3E58B40D45B}"/>
              </a:ext>
            </a:extLst>
          </p:cNvPr>
          <p:cNvSpPr txBox="1"/>
          <p:nvPr/>
        </p:nvSpPr>
        <p:spPr>
          <a:xfrm>
            <a:off x="5931031" y="1405226"/>
            <a:ext cx="282904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file name </a:t>
            </a:r>
            <a:r>
              <a:rPr lang="en-US" b="1" dirty="0">
                <a:latin typeface="Eurostile"/>
                <a:cs typeface="Eurostile"/>
              </a:rPr>
              <a:t>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/user/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n.txt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m:\user\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n.txt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4D60E-B03D-0340-A757-08C7EC233E8C}"/>
              </a:ext>
            </a:extLst>
          </p:cNvPr>
          <p:cNvSpPr txBox="1"/>
          <p:nvPr/>
        </p:nvSpPr>
        <p:spPr>
          <a:xfrm>
            <a:off x="2937992" y="4100688"/>
            <a:ext cx="326801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ile" panose="020B0504020202050204" pitchFamily="34" charset="77"/>
                <a:cs typeface="Eurostile"/>
              </a:rPr>
              <a:t>encoding</a:t>
            </a:r>
            <a:r>
              <a:rPr lang="en-US" dirty="0">
                <a:latin typeface="Eurostile" panose="020B0504020202050204" pitchFamily="34" charset="77"/>
                <a:cs typeface="Eurostile"/>
              </a:rPr>
              <a:t> of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  <a:cs typeface="Eurostile"/>
              </a:rPr>
              <a:t>seconds since 1.1.1970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  <a:cs typeface="Eurostile"/>
              </a:rPr>
              <a:t>nanoseconds since 1.1.1601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 panose="020B0504020202050204" pitchFamily="34" charset="77"/>
                <a:cs typeface="Eurostile"/>
              </a:rPr>
              <a:t>string “</a:t>
            </a:r>
            <a:r>
              <a:rPr lang="en" dirty="0">
                <a:latin typeface="Eurostile" panose="020B0504020202050204" pitchFamily="34" charset="77"/>
              </a:rPr>
              <a:t>12 March 2019 13:32:54 UTC”</a:t>
            </a:r>
            <a:endParaRPr lang="en-US" dirty="0">
              <a:latin typeface="Eurostile" panose="020B0504020202050204" pitchFamily="34" charset="77"/>
              <a:cs typeface="Eurostil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3B0F8-8A5B-C043-85FB-4ABBDE86EA44}"/>
              </a:ext>
            </a:extLst>
          </p:cNvPr>
          <p:cNvSpPr txBox="1"/>
          <p:nvPr/>
        </p:nvSpPr>
        <p:spPr>
          <a:xfrm>
            <a:off x="3489376" y="1405441"/>
            <a:ext cx="2165247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ile"/>
                <a:cs typeface="Eurostile"/>
              </a:rPr>
              <a:t>encoding</a:t>
            </a:r>
            <a:r>
              <a:rPr lang="en-US" dirty="0">
                <a:latin typeface="Eurostile"/>
                <a:cs typeface="Eurostile"/>
              </a:rPr>
              <a:t> of structs (“serialization”)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ASN.1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XDR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XML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JSON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Java serialization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Google protocol buffers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94AE3E-C9F5-9D45-89B3-D8FE69554595}"/>
              </a:ext>
            </a:extLst>
          </p:cNvPr>
          <p:cNvSpPr txBox="1"/>
          <p:nvPr/>
        </p:nvSpPr>
        <p:spPr>
          <a:xfrm>
            <a:off x="6594837" y="2441252"/>
            <a:ext cx="21652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latin typeface="Eurostile"/>
                <a:cs typeface="Eurostile"/>
              </a:rPr>
              <a:t>image </a:t>
            </a:r>
            <a:r>
              <a:rPr lang="en-US" b="1" dirty="0">
                <a:latin typeface="Eurostile"/>
                <a:cs typeface="Eurostile"/>
              </a:rPr>
              <a:t>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JPG, PNG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F3D8D8-DEA6-394C-96E1-EF5A0278FB6D}"/>
              </a:ext>
            </a:extLst>
          </p:cNvPr>
          <p:cNvSpPr txBox="1"/>
          <p:nvPr/>
        </p:nvSpPr>
        <p:spPr>
          <a:xfrm>
            <a:off x="6594834" y="3230713"/>
            <a:ext cx="21652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ile"/>
                <a:cs typeface="Eurostile"/>
              </a:rPr>
              <a:t>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zip, </a:t>
            </a:r>
            <a:r>
              <a:rPr lang="en-US" dirty="0" err="1">
                <a:latin typeface="Eurostile"/>
                <a:cs typeface="Eurostile"/>
              </a:rPr>
              <a:t>gzip</a:t>
            </a:r>
            <a:r>
              <a:rPr lang="en-US" dirty="0">
                <a:latin typeface="Eurostile"/>
                <a:cs typeface="Eurostile"/>
              </a:rPr>
              <a:t>, bzip2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75B5E1-38F5-5941-BF49-3AA680F9B165}"/>
              </a:ext>
            </a:extLst>
          </p:cNvPr>
          <p:cNvSpPr txBox="1"/>
          <p:nvPr/>
        </p:nvSpPr>
        <p:spPr>
          <a:xfrm>
            <a:off x="6594834" y="4020174"/>
            <a:ext cx="21652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Eurostile"/>
                <a:cs typeface="Eurostile"/>
              </a:rPr>
              <a:t>encryption</a:t>
            </a:r>
            <a:r>
              <a:rPr lang="en-US" dirty="0">
                <a:latin typeface="Eurostile"/>
                <a:cs typeface="Eurostile"/>
              </a:rPr>
              <a:t>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urostile"/>
                <a:cs typeface="Eurostile"/>
              </a:rPr>
              <a:t>PGP, S/MIME</a:t>
            </a:r>
          </a:p>
        </p:txBody>
      </p:sp>
    </p:spTree>
    <p:extLst>
      <p:ext uri="{BB962C8B-B14F-4D97-AF65-F5344CB8AC3E}">
        <p14:creationId xmlns:p14="http://schemas.microsoft.com/office/powerpoint/2010/main" val="3292877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98790F-3BEB-7044-BA52-D8F43D39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157534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 everyday live,</a:t>
            </a:r>
          </a:p>
          <a:p>
            <a:pPr marL="0" indent="0">
              <a:buNone/>
            </a:pPr>
            <a:r>
              <a:rPr lang="en-US" sz="2400" dirty="0"/>
              <a:t>the network and network functions are black boxes,</a:t>
            </a:r>
          </a:p>
          <a:p>
            <a:pPr marL="0" indent="0">
              <a:buNone/>
            </a:pPr>
            <a:r>
              <a:rPr lang="en-US" sz="2400" dirty="0"/>
              <a:t>language is very inaccurate … and that is only fair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4D201-1A06-7741-95CE-8261FBECA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this enough?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26C7996F-E5F7-A142-AF59-0017543418A1}"/>
              </a:ext>
            </a:extLst>
          </p:cNvPr>
          <p:cNvSpPr/>
          <p:nvPr/>
        </p:nvSpPr>
        <p:spPr bwMode="auto">
          <a:xfrm>
            <a:off x="678655" y="3185271"/>
            <a:ext cx="4062185" cy="2170338"/>
          </a:xfrm>
          <a:prstGeom prst="cub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algn="l" rotWithShape="0">
              <a:srgbClr val="FFFF00">
                <a:alpha val="6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Eurostile"/>
                <a:cs typeface="Eurostile"/>
              </a:rPr>
              <a:t>the net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2042B731-CF3B-3F48-8417-DFC9A6B0FAF6}"/>
              </a:ext>
            </a:extLst>
          </p:cNvPr>
          <p:cNvSpPr/>
          <p:nvPr/>
        </p:nvSpPr>
        <p:spPr bwMode="auto">
          <a:xfrm>
            <a:off x="4517112" y="3185271"/>
            <a:ext cx="4062185" cy="2170338"/>
          </a:xfrm>
          <a:prstGeom prst="cube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algn="l" rotWithShape="0">
              <a:srgbClr val="FFFF00">
                <a:alpha val="6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Eurostile"/>
                <a:cs typeface="Eurostile"/>
              </a:rPr>
              <a:t>the cloud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1BD2A56-DF03-5141-9AF6-5786A23BC8BB}"/>
              </a:ext>
            </a:extLst>
          </p:cNvPr>
          <p:cNvSpPr/>
          <p:nvPr/>
        </p:nvSpPr>
        <p:spPr bwMode="auto">
          <a:xfrm>
            <a:off x="1053092" y="2461378"/>
            <a:ext cx="7495189" cy="693055"/>
          </a:xfrm>
          <a:prstGeom prst="cub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algn="l" rotWithShape="0">
              <a:srgbClr val="FFFF00">
                <a:alpha val="6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Eurostile"/>
                <a:cs typeface="Eurostile"/>
              </a:rPr>
              <a:t>applications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6184BEF9-2004-C44A-81D7-938A789C1E92}"/>
              </a:ext>
            </a:extLst>
          </p:cNvPr>
          <p:cNvSpPr/>
          <p:nvPr/>
        </p:nvSpPr>
        <p:spPr bwMode="auto">
          <a:xfrm>
            <a:off x="687175" y="2770469"/>
            <a:ext cx="7495189" cy="693055"/>
          </a:xfrm>
          <a:prstGeom prst="cub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algn="l" rotWithShape="0">
              <a:srgbClr val="FFFF00">
                <a:alpha val="60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Eurostile"/>
                <a:cs typeface="Eurostile"/>
              </a:rPr>
              <a:t>applications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2BE5072-7BB3-5842-972F-E683F6F583A6}"/>
              </a:ext>
            </a:extLst>
          </p:cNvPr>
          <p:cNvSpPr txBox="1">
            <a:spLocks/>
          </p:cNvSpPr>
          <p:nvPr/>
        </p:nvSpPr>
        <p:spPr bwMode="auto">
          <a:xfrm>
            <a:off x="276344" y="5653670"/>
            <a:ext cx="8928992" cy="86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2"/>
              <a:buChar char="§"/>
              <a:defRPr sz="28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2"/>
              <a:buChar char="§"/>
              <a:defRPr sz="1900"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Eurostile"/>
                <a:ea typeface="ＭＳ Ｐゴシック" charset="-128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kern="0" dirty="0"/>
              <a:t>But we – as software designers, architects, developers or researchers – must understand more</a:t>
            </a:r>
          </a:p>
        </p:txBody>
      </p:sp>
    </p:spTree>
    <p:extLst>
      <p:ext uri="{BB962C8B-B14F-4D97-AF65-F5344CB8AC3E}">
        <p14:creationId xmlns:p14="http://schemas.microsoft.com/office/powerpoint/2010/main" val="3541020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020D393-297F-864D-98B8-31AF97BA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294" y="648010"/>
            <a:ext cx="2867967" cy="1900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728C4-F4F7-8546-9426-A858CB1BD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66776"/>
            <a:ext cx="8928992" cy="474286"/>
          </a:xfrm>
        </p:spPr>
        <p:txBody>
          <a:bodyPr/>
          <a:lstStyle/>
          <a:p>
            <a:pPr marL="0" lvl="0" indent="0">
              <a:buClrTx/>
              <a:buSzTx/>
              <a:buNone/>
            </a:pPr>
            <a:r>
              <a:rPr lang="en-US" sz="2400" b="1" dirty="0">
                <a:latin typeface="Eurostile" panose="020B0504020202050204" pitchFamily="34" charset="77"/>
              </a:rPr>
              <a:t>Responsibility: </a:t>
            </a:r>
            <a:r>
              <a:rPr lang="en-US" sz="2400" dirty="0">
                <a:latin typeface="Eurostile" panose="020B0504020202050204" pitchFamily="34" charset="77"/>
              </a:rPr>
              <a:t>cooperating entities</a:t>
            </a:r>
          </a:p>
        </p:txBody>
      </p:sp>
      <p:sp>
        <p:nvSpPr>
          <p:cNvPr id="61956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Layer functions: application layer</a:t>
            </a: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1CCDD42B-5619-EE4C-9208-F756AEBC06F5}"/>
              </a:ext>
            </a:extLst>
          </p:cNvPr>
          <p:cNvSpPr/>
          <p:nvPr/>
        </p:nvSpPr>
        <p:spPr bwMode="auto">
          <a:xfrm>
            <a:off x="1508165" y="5756558"/>
            <a:ext cx="1282535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7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A1BF5AAD-F767-5849-8B6F-AB92AD104B42}"/>
              </a:ext>
            </a:extLst>
          </p:cNvPr>
          <p:cNvSpPr/>
          <p:nvPr/>
        </p:nvSpPr>
        <p:spPr bwMode="auto">
          <a:xfrm>
            <a:off x="2660508" y="5756558"/>
            <a:ext cx="5307836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Application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97606-2290-F844-ACCD-976DBFFCC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52" y="2000948"/>
            <a:ext cx="2937163" cy="1935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F803ED-29CB-3943-B3FB-65E066DC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929" y="1412313"/>
            <a:ext cx="3355440" cy="1934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A93FA1-77A1-E047-A2C5-2EAE11AD02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78" r="15386"/>
          <a:stretch/>
        </p:blipFill>
        <p:spPr>
          <a:xfrm>
            <a:off x="312738" y="3728632"/>
            <a:ext cx="2648563" cy="189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18FEE7-44AC-EB4F-B1AA-0F3424B18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04" r="7719"/>
          <a:stretch/>
        </p:blipFill>
        <p:spPr>
          <a:xfrm>
            <a:off x="5963294" y="3683698"/>
            <a:ext cx="2867967" cy="1891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B74F6E-1765-F540-969A-32AAFAC26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0262" y="3194392"/>
            <a:ext cx="1290108" cy="1935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5058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9013"/>
            <a:ext cx="8637588" cy="9461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Data flow between two adjacent systems</a:t>
            </a:r>
          </a:p>
        </p:txBody>
      </p:sp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D82B376A-F2D8-544D-97F8-B0772321AD4E}"/>
              </a:ext>
            </a:extLst>
          </p:cNvPr>
          <p:cNvSpPr/>
          <p:nvPr/>
        </p:nvSpPr>
        <p:spPr bwMode="auto">
          <a:xfrm>
            <a:off x="5640779" y="5127856"/>
            <a:ext cx="2137559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1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A0B8E838-349B-BC4B-99D1-2F91C9BFD849}"/>
              </a:ext>
            </a:extLst>
          </p:cNvPr>
          <p:cNvSpPr/>
          <p:nvPr/>
        </p:nvSpPr>
        <p:spPr bwMode="auto">
          <a:xfrm>
            <a:off x="666177" y="5127856"/>
            <a:ext cx="2707137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Physical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E51F6E89-6614-3542-9112-576B0184852A}"/>
              </a:ext>
            </a:extLst>
          </p:cNvPr>
          <p:cNvSpPr/>
          <p:nvPr/>
        </p:nvSpPr>
        <p:spPr bwMode="auto">
          <a:xfrm>
            <a:off x="5640779" y="4690548"/>
            <a:ext cx="2137559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2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FD5DAD08-B287-9746-9F82-55DD22569102}"/>
              </a:ext>
            </a:extLst>
          </p:cNvPr>
          <p:cNvSpPr/>
          <p:nvPr/>
        </p:nvSpPr>
        <p:spPr bwMode="auto">
          <a:xfrm>
            <a:off x="666177" y="4690548"/>
            <a:ext cx="2707137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Data link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BE1F59B2-549C-0D47-A972-4973C22FA86D}"/>
              </a:ext>
            </a:extLst>
          </p:cNvPr>
          <p:cNvSpPr/>
          <p:nvPr/>
        </p:nvSpPr>
        <p:spPr bwMode="auto">
          <a:xfrm>
            <a:off x="5640779" y="4253239"/>
            <a:ext cx="2137559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E8C8F34B-73DE-2844-850B-8BD2893DA718}"/>
              </a:ext>
            </a:extLst>
          </p:cNvPr>
          <p:cNvSpPr/>
          <p:nvPr/>
        </p:nvSpPr>
        <p:spPr bwMode="auto">
          <a:xfrm>
            <a:off x="666177" y="4253239"/>
            <a:ext cx="2707137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Network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2EE6443-0F08-C14C-8A81-CCEB7107DAFF}"/>
              </a:ext>
            </a:extLst>
          </p:cNvPr>
          <p:cNvSpPr/>
          <p:nvPr/>
        </p:nvSpPr>
        <p:spPr bwMode="auto">
          <a:xfrm>
            <a:off x="5640779" y="3815931"/>
            <a:ext cx="2137559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4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FCD1843B-BA0D-654E-B1A0-064F6F8866B3}"/>
              </a:ext>
            </a:extLst>
          </p:cNvPr>
          <p:cNvSpPr/>
          <p:nvPr/>
        </p:nvSpPr>
        <p:spPr bwMode="auto">
          <a:xfrm>
            <a:off x="666177" y="3815931"/>
            <a:ext cx="2707137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Transport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D7282E3C-6A0E-3E49-B5A0-0680C4ADDFD8}"/>
              </a:ext>
            </a:extLst>
          </p:cNvPr>
          <p:cNvSpPr/>
          <p:nvPr/>
        </p:nvSpPr>
        <p:spPr bwMode="auto">
          <a:xfrm>
            <a:off x="5640779" y="3378622"/>
            <a:ext cx="2137559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5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A53A0799-C763-454C-894E-E684E2973C0F}"/>
              </a:ext>
            </a:extLst>
          </p:cNvPr>
          <p:cNvSpPr/>
          <p:nvPr/>
        </p:nvSpPr>
        <p:spPr bwMode="auto">
          <a:xfrm>
            <a:off x="666177" y="3378622"/>
            <a:ext cx="2707137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Session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8957553F-37F7-0141-B0C3-BD3BE08DB03C}"/>
              </a:ext>
            </a:extLst>
          </p:cNvPr>
          <p:cNvSpPr/>
          <p:nvPr/>
        </p:nvSpPr>
        <p:spPr bwMode="auto">
          <a:xfrm>
            <a:off x="5640779" y="2941314"/>
            <a:ext cx="2137559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6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7A45EC35-318F-EF48-8663-1D81BFE4E232}"/>
              </a:ext>
            </a:extLst>
          </p:cNvPr>
          <p:cNvSpPr/>
          <p:nvPr/>
        </p:nvSpPr>
        <p:spPr bwMode="auto">
          <a:xfrm>
            <a:off x="666177" y="2941314"/>
            <a:ext cx="2707137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Presentation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38A66686-F544-DE4D-9EC9-12FA1BA49354}"/>
              </a:ext>
            </a:extLst>
          </p:cNvPr>
          <p:cNvSpPr/>
          <p:nvPr/>
        </p:nvSpPr>
        <p:spPr bwMode="auto">
          <a:xfrm>
            <a:off x="5640779" y="2504006"/>
            <a:ext cx="2137559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7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5AB1D78C-F78E-F048-AB0D-FBF99215FD41}"/>
              </a:ext>
            </a:extLst>
          </p:cNvPr>
          <p:cNvSpPr/>
          <p:nvPr/>
        </p:nvSpPr>
        <p:spPr bwMode="auto">
          <a:xfrm>
            <a:off x="666177" y="2504006"/>
            <a:ext cx="2707137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Application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3D2DF-15A6-C841-A738-4131878636BE}"/>
              </a:ext>
            </a:extLst>
          </p:cNvPr>
          <p:cNvSpPr txBox="1"/>
          <p:nvPr/>
        </p:nvSpPr>
        <p:spPr>
          <a:xfrm>
            <a:off x="1306286" y="1988166"/>
            <a:ext cx="165301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End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BAEE0-9243-9548-A1DB-F384BF39AE5E}"/>
              </a:ext>
            </a:extLst>
          </p:cNvPr>
          <p:cNvSpPr txBox="1"/>
          <p:nvPr/>
        </p:nvSpPr>
        <p:spPr>
          <a:xfrm>
            <a:off x="5894618" y="1988165"/>
            <a:ext cx="165301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End system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D38141F-B3D7-6A4B-90B5-C855FB77A57B}"/>
              </a:ext>
            </a:extLst>
          </p:cNvPr>
          <p:cNvCxnSpPr/>
          <p:nvPr/>
        </p:nvCxnSpPr>
        <p:spPr bwMode="auto">
          <a:xfrm>
            <a:off x="2019745" y="2941314"/>
            <a:ext cx="0" cy="255696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87E3C88-3FC4-BF4C-82FE-AE2D9344E5EF}"/>
              </a:ext>
            </a:extLst>
          </p:cNvPr>
          <p:cNvCxnSpPr>
            <a:cxnSpLocks/>
          </p:cNvCxnSpPr>
          <p:nvPr/>
        </p:nvCxnSpPr>
        <p:spPr bwMode="auto">
          <a:xfrm>
            <a:off x="2019745" y="5485497"/>
            <a:ext cx="4427517" cy="1277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56E2188-C677-FF4E-8E54-1EC9D340EA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7262" y="2886222"/>
            <a:ext cx="0" cy="259927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grpSp>
        <p:nvGrpSpPr>
          <p:cNvPr id="620547" name="Group 620546">
            <a:extLst>
              <a:ext uri="{FF2B5EF4-FFF2-40B4-BE49-F238E27FC236}">
                <a16:creationId xmlns:a16="http://schemas.microsoft.com/office/drawing/2014/main" id="{1D9EC0E1-E1A4-4A49-B10B-CC2EE062AA76}"/>
              </a:ext>
            </a:extLst>
          </p:cNvPr>
          <p:cNvGrpSpPr/>
          <p:nvPr/>
        </p:nvGrpSpPr>
        <p:grpSpPr>
          <a:xfrm>
            <a:off x="3418321" y="2555259"/>
            <a:ext cx="2133251" cy="3138571"/>
            <a:chOff x="3418321" y="2555259"/>
            <a:chExt cx="2133251" cy="313857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80C7F35-354D-ED46-9F28-8D01D722CCCB}"/>
                </a:ext>
              </a:extLst>
            </p:cNvPr>
            <p:cNvGrpSpPr/>
            <p:nvPr/>
          </p:nvGrpSpPr>
          <p:grpSpPr>
            <a:xfrm>
              <a:off x="3418321" y="2555259"/>
              <a:ext cx="2133251" cy="461665"/>
              <a:chOff x="3433472" y="2555259"/>
              <a:chExt cx="2133251" cy="46166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51B0E9-ABEC-084A-BE70-2C542E5CBC48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87502EA1-BB20-334D-9125-482AC95B0B88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 bwMode="auto">
              <a:xfrm flipV="1">
                <a:off x="4911237" y="2780192"/>
                <a:ext cx="655486" cy="59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862475A-CB26-2C4C-A605-58F2545C3F7E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 bwMode="auto">
              <a:xfrm flipH="1">
                <a:off x="3433472" y="2786092"/>
                <a:ext cx="74487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57FD376-09AD-1A40-8BD9-E438D49F20EA}"/>
                </a:ext>
              </a:extLst>
            </p:cNvPr>
            <p:cNvGrpSpPr/>
            <p:nvPr/>
          </p:nvGrpSpPr>
          <p:grpSpPr>
            <a:xfrm>
              <a:off x="3418321" y="2998108"/>
              <a:ext cx="2133251" cy="461665"/>
              <a:chOff x="3433472" y="2555259"/>
              <a:chExt cx="2133251" cy="46166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BEFBAC-F5CB-FB47-B01D-F94B97E4D507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ED97546-D3EB-EF44-A073-434BADC8444B}"/>
                  </a:ext>
                </a:extLst>
              </p:cNvPr>
              <p:cNvCxnSpPr>
                <a:cxnSpLocks/>
                <a:stCxn id="38" idx="3"/>
              </p:cNvCxnSpPr>
              <p:nvPr/>
            </p:nvCxnSpPr>
            <p:spPr bwMode="auto">
              <a:xfrm flipV="1">
                <a:off x="4911237" y="2780192"/>
                <a:ext cx="655486" cy="59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FFBE3A8-DAC8-D740-A6F0-76A8749522A2}"/>
                  </a:ext>
                </a:extLst>
              </p:cNvPr>
              <p:cNvCxnSpPr>
                <a:cxnSpLocks/>
                <a:stCxn id="38" idx="1"/>
              </p:cNvCxnSpPr>
              <p:nvPr/>
            </p:nvCxnSpPr>
            <p:spPr bwMode="auto">
              <a:xfrm flipH="1">
                <a:off x="3433472" y="2786092"/>
                <a:ext cx="74487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A92B1EE-5D6A-A24F-B5C3-4DD9B32F21B4}"/>
                </a:ext>
              </a:extLst>
            </p:cNvPr>
            <p:cNvGrpSpPr/>
            <p:nvPr/>
          </p:nvGrpSpPr>
          <p:grpSpPr>
            <a:xfrm>
              <a:off x="3418321" y="4769503"/>
              <a:ext cx="2133251" cy="461665"/>
              <a:chOff x="3433472" y="2555259"/>
              <a:chExt cx="2133251" cy="4616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7B2E4D3-F19B-294C-BAB5-C96DDE65B40E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AF01E9A-48EE-4B45-8BFA-AC9242A57849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 bwMode="auto">
              <a:xfrm flipV="1">
                <a:off x="4911237" y="2780192"/>
                <a:ext cx="655486" cy="59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E1A0C0BB-0DE4-734A-A58B-3FB20B2F8524}"/>
                  </a:ext>
                </a:extLst>
              </p:cNvPr>
              <p:cNvCxnSpPr>
                <a:cxnSpLocks/>
                <a:stCxn id="42" idx="1"/>
              </p:cNvCxnSpPr>
              <p:nvPr/>
            </p:nvCxnSpPr>
            <p:spPr bwMode="auto">
              <a:xfrm flipH="1">
                <a:off x="3433472" y="2786092"/>
                <a:ext cx="74487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926F01B-E9DB-9A44-8505-1C6D5E2AF8CA}"/>
                </a:ext>
              </a:extLst>
            </p:cNvPr>
            <p:cNvGrpSpPr/>
            <p:nvPr/>
          </p:nvGrpSpPr>
          <p:grpSpPr>
            <a:xfrm>
              <a:off x="3418321" y="4326655"/>
              <a:ext cx="2133251" cy="461665"/>
              <a:chOff x="3433472" y="2555259"/>
              <a:chExt cx="2133251" cy="46166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2FAB646-4A40-5640-BE7F-7A1DA1BA19A7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07E03041-174F-C249-8627-A88A1CD7AE50}"/>
                  </a:ext>
                </a:extLst>
              </p:cNvPr>
              <p:cNvCxnSpPr>
                <a:cxnSpLocks/>
                <a:stCxn id="46" idx="3"/>
              </p:cNvCxnSpPr>
              <p:nvPr/>
            </p:nvCxnSpPr>
            <p:spPr bwMode="auto">
              <a:xfrm flipV="1">
                <a:off x="4911237" y="2780192"/>
                <a:ext cx="655486" cy="59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AD06EE2-6123-894F-A243-BACB742BAD99}"/>
                  </a:ext>
                </a:extLst>
              </p:cNvPr>
              <p:cNvCxnSpPr>
                <a:cxnSpLocks/>
                <a:stCxn id="46" idx="1"/>
              </p:cNvCxnSpPr>
              <p:nvPr/>
            </p:nvCxnSpPr>
            <p:spPr bwMode="auto">
              <a:xfrm flipH="1">
                <a:off x="3433472" y="2786092"/>
                <a:ext cx="74487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5247670-4450-6147-B180-0D01A15FECF7}"/>
                </a:ext>
              </a:extLst>
            </p:cNvPr>
            <p:cNvGrpSpPr/>
            <p:nvPr/>
          </p:nvGrpSpPr>
          <p:grpSpPr>
            <a:xfrm>
              <a:off x="3418321" y="3883806"/>
              <a:ext cx="2133251" cy="461665"/>
              <a:chOff x="3433472" y="2555259"/>
              <a:chExt cx="2133251" cy="46166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ADC8C-9522-E846-B768-10F31299D28B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97AB083-F4B4-B244-9ADA-304561FC03D3}"/>
                  </a:ext>
                </a:extLst>
              </p:cNvPr>
              <p:cNvCxnSpPr>
                <a:cxnSpLocks/>
                <a:stCxn id="50" idx="3"/>
              </p:cNvCxnSpPr>
              <p:nvPr/>
            </p:nvCxnSpPr>
            <p:spPr bwMode="auto">
              <a:xfrm flipV="1">
                <a:off x="4911237" y="2780192"/>
                <a:ext cx="655486" cy="59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7FE7384-A061-C640-94FA-F3698802476A}"/>
                  </a:ext>
                </a:extLst>
              </p:cNvPr>
              <p:cNvCxnSpPr>
                <a:cxnSpLocks/>
                <a:stCxn id="50" idx="1"/>
              </p:cNvCxnSpPr>
              <p:nvPr/>
            </p:nvCxnSpPr>
            <p:spPr bwMode="auto">
              <a:xfrm flipH="1">
                <a:off x="3433472" y="2786092"/>
                <a:ext cx="74487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98C6C1B-45B8-9745-8110-58B844C128BD}"/>
                </a:ext>
              </a:extLst>
            </p:cNvPr>
            <p:cNvGrpSpPr/>
            <p:nvPr/>
          </p:nvGrpSpPr>
          <p:grpSpPr>
            <a:xfrm>
              <a:off x="3418321" y="3440957"/>
              <a:ext cx="2133251" cy="461665"/>
              <a:chOff x="3433472" y="2555259"/>
              <a:chExt cx="2133251" cy="46166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776F3C8-0FAC-D94B-BD73-56A7CBB2924E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6A192E1-6925-8A47-8CD2-5E48104BE53B}"/>
                  </a:ext>
                </a:extLst>
              </p:cNvPr>
              <p:cNvCxnSpPr>
                <a:cxnSpLocks/>
                <a:stCxn id="54" idx="3"/>
              </p:cNvCxnSpPr>
              <p:nvPr/>
            </p:nvCxnSpPr>
            <p:spPr bwMode="auto">
              <a:xfrm flipV="1">
                <a:off x="4911237" y="2780192"/>
                <a:ext cx="655486" cy="59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F09A9EB-8FB8-D846-88D5-647EF489369C}"/>
                  </a:ext>
                </a:extLst>
              </p:cNvPr>
              <p:cNvCxnSpPr>
                <a:cxnSpLocks/>
                <a:stCxn id="54" idx="1"/>
              </p:cNvCxnSpPr>
              <p:nvPr/>
            </p:nvCxnSpPr>
            <p:spPr bwMode="auto">
              <a:xfrm flipH="1">
                <a:off x="3433472" y="2786092"/>
                <a:ext cx="74487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3E3D158-74A4-0948-9661-F8E0C4A2E337}"/>
                </a:ext>
              </a:extLst>
            </p:cNvPr>
            <p:cNvGrpSpPr/>
            <p:nvPr/>
          </p:nvGrpSpPr>
          <p:grpSpPr>
            <a:xfrm>
              <a:off x="3418321" y="5232165"/>
              <a:ext cx="2133251" cy="461665"/>
              <a:chOff x="3433472" y="2555259"/>
              <a:chExt cx="2133251" cy="461665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5D2E959-91DD-634E-8BFB-50107583100B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840B984-B6FB-D549-85FB-47D4433CF70D}"/>
                  </a:ext>
                </a:extLst>
              </p:cNvPr>
              <p:cNvCxnSpPr>
                <a:cxnSpLocks/>
                <a:stCxn id="71" idx="3"/>
              </p:cNvCxnSpPr>
              <p:nvPr/>
            </p:nvCxnSpPr>
            <p:spPr bwMode="auto">
              <a:xfrm flipV="1">
                <a:off x="4911237" y="2780192"/>
                <a:ext cx="655486" cy="59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AA685CB-1BFF-1447-AB9F-3B81CD364498}"/>
                  </a:ext>
                </a:extLst>
              </p:cNvPr>
              <p:cNvCxnSpPr>
                <a:cxnSpLocks/>
                <a:stCxn id="71" idx="1"/>
              </p:cNvCxnSpPr>
              <p:nvPr/>
            </p:nvCxnSpPr>
            <p:spPr bwMode="auto">
              <a:xfrm flipH="1">
                <a:off x="3433472" y="2786092"/>
                <a:ext cx="744872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352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0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9013"/>
            <a:ext cx="8637588" cy="9461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Data flow between two non-adjacent systems</a:t>
            </a:r>
          </a:p>
        </p:txBody>
      </p:sp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D82B376A-F2D8-544D-97F8-B0772321AD4E}"/>
              </a:ext>
            </a:extLst>
          </p:cNvPr>
          <p:cNvSpPr/>
          <p:nvPr/>
        </p:nvSpPr>
        <p:spPr bwMode="auto">
          <a:xfrm>
            <a:off x="6721126" y="5118535"/>
            <a:ext cx="1653017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1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E51F6E89-6614-3542-9112-576B0184852A}"/>
              </a:ext>
            </a:extLst>
          </p:cNvPr>
          <p:cNvSpPr/>
          <p:nvPr/>
        </p:nvSpPr>
        <p:spPr bwMode="auto">
          <a:xfrm>
            <a:off x="6721126" y="4681227"/>
            <a:ext cx="1653017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2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BE1F59B2-549C-0D47-A972-4973C22FA86D}"/>
              </a:ext>
            </a:extLst>
          </p:cNvPr>
          <p:cNvSpPr/>
          <p:nvPr/>
        </p:nvSpPr>
        <p:spPr bwMode="auto">
          <a:xfrm>
            <a:off x="6721126" y="4243918"/>
            <a:ext cx="1653017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2EE6443-0F08-C14C-8A81-CCEB7107DAFF}"/>
              </a:ext>
            </a:extLst>
          </p:cNvPr>
          <p:cNvSpPr/>
          <p:nvPr/>
        </p:nvSpPr>
        <p:spPr bwMode="auto">
          <a:xfrm>
            <a:off x="6721126" y="3806610"/>
            <a:ext cx="1653017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4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D7282E3C-6A0E-3E49-B5A0-0680C4ADDFD8}"/>
              </a:ext>
            </a:extLst>
          </p:cNvPr>
          <p:cNvSpPr/>
          <p:nvPr/>
        </p:nvSpPr>
        <p:spPr bwMode="auto">
          <a:xfrm>
            <a:off x="6721126" y="3369301"/>
            <a:ext cx="1653017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5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8957553F-37F7-0141-B0C3-BD3BE08DB03C}"/>
              </a:ext>
            </a:extLst>
          </p:cNvPr>
          <p:cNvSpPr/>
          <p:nvPr/>
        </p:nvSpPr>
        <p:spPr bwMode="auto">
          <a:xfrm>
            <a:off x="6721126" y="2931993"/>
            <a:ext cx="1653017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6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38A66686-F544-DE4D-9EC9-12FA1BA49354}"/>
              </a:ext>
            </a:extLst>
          </p:cNvPr>
          <p:cNvSpPr/>
          <p:nvPr/>
        </p:nvSpPr>
        <p:spPr bwMode="auto">
          <a:xfrm>
            <a:off x="6721126" y="2494685"/>
            <a:ext cx="1653017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3D2DF-15A6-C841-A738-4131878636BE}"/>
              </a:ext>
            </a:extLst>
          </p:cNvPr>
          <p:cNvSpPr txBox="1"/>
          <p:nvPr/>
        </p:nvSpPr>
        <p:spPr>
          <a:xfrm>
            <a:off x="479776" y="1988164"/>
            <a:ext cx="165301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End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BAEE0-9243-9548-A1DB-F384BF39AE5E}"/>
              </a:ext>
            </a:extLst>
          </p:cNvPr>
          <p:cNvSpPr txBox="1"/>
          <p:nvPr/>
        </p:nvSpPr>
        <p:spPr>
          <a:xfrm>
            <a:off x="6807745" y="2034807"/>
            <a:ext cx="165301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End system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56E2188-C677-FF4E-8E54-1EC9D340EA10}"/>
              </a:ext>
            </a:extLst>
          </p:cNvPr>
          <p:cNvCxnSpPr>
            <a:cxnSpLocks/>
          </p:cNvCxnSpPr>
          <p:nvPr/>
        </p:nvCxnSpPr>
        <p:spPr bwMode="auto">
          <a:xfrm flipV="1">
            <a:off x="7527609" y="2876902"/>
            <a:ext cx="0" cy="259927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C9800-E49E-B045-8AF0-E106EE287253}"/>
              </a:ext>
            </a:extLst>
          </p:cNvPr>
          <p:cNvGrpSpPr/>
          <p:nvPr/>
        </p:nvGrpSpPr>
        <p:grpSpPr>
          <a:xfrm>
            <a:off x="2214432" y="2531693"/>
            <a:ext cx="4420075" cy="1790212"/>
            <a:chOff x="3502993" y="182954"/>
            <a:chExt cx="2133251" cy="179021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80C7F35-354D-ED46-9F28-8D01D722CCCB}"/>
                </a:ext>
              </a:extLst>
            </p:cNvPr>
            <p:cNvGrpSpPr/>
            <p:nvPr/>
          </p:nvGrpSpPr>
          <p:grpSpPr>
            <a:xfrm>
              <a:off x="3502993" y="182954"/>
              <a:ext cx="2133251" cy="461665"/>
              <a:chOff x="3433472" y="2555259"/>
              <a:chExt cx="2133251" cy="46166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51B0E9-ABEC-084A-BE70-2C542E5CBC48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87502EA1-BB20-334D-9125-482AC95B0B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97390" y="2842966"/>
                <a:ext cx="86933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862475A-CB26-2C4C-A605-58F2545C3F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33472" y="2842966"/>
                <a:ext cx="96927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57FD376-09AD-1A40-8BD9-E438D49F20EA}"/>
                </a:ext>
              </a:extLst>
            </p:cNvPr>
            <p:cNvGrpSpPr/>
            <p:nvPr/>
          </p:nvGrpSpPr>
          <p:grpSpPr>
            <a:xfrm>
              <a:off x="3511425" y="625803"/>
              <a:ext cx="2124819" cy="461665"/>
              <a:chOff x="3441904" y="2555259"/>
              <a:chExt cx="2124819" cy="46166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BEFBAC-F5CB-FB47-B01D-F94B97E4D507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ED97546-D3EB-EF44-A073-434BADC844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97390" y="2831917"/>
                <a:ext cx="869333" cy="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FFBE3A8-DAC8-D740-A6F0-76A8749522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41904" y="2831918"/>
                <a:ext cx="960839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5247670-4450-6147-B180-0D01A15FECF7}"/>
                </a:ext>
              </a:extLst>
            </p:cNvPr>
            <p:cNvGrpSpPr/>
            <p:nvPr/>
          </p:nvGrpSpPr>
          <p:grpSpPr>
            <a:xfrm>
              <a:off x="3511425" y="1511501"/>
              <a:ext cx="2124819" cy="461665"/>
              <a:chOff x="3441904" y="2555259"/>
              <a:chExt cx="2124819" cy="46166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ADC8C-9522-E846-B768-10F31299D28B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97AB083-F4B4-B244-9ADA-304561FC03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97390" y="2835219"/>
                <a:ext cx="869333" cy="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7FE7384-A061-C640-94FA-F369880247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3441904" y="2835220"/>
                <a:ext cx="960838" cy="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98C6C1B-45B8-9745-8110-58B844C128BD}"/>
                </a:ext>
              </a:extLst>
            </p:cNvPr>
            <p:cNvGrpSpPr/>
            <p:nvPr/>
          </p:nvGrpSpPr>
          <p:grpSpPr>
            <a:xfrm>
              <a:off x="3502993" y="1068652"/>
              <a:ext cx="2133251" cy="461665"/>
              <a:chOff x="3433472" y="2555259"/>
              <a:chExt cx="2133251" cy="46166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776F3C8-0FAC-D94B-BD73-56A7CBB2924E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6A192E1-6925-8A47-8CD2-5E48104BE5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97390" y="2828594"/>
                <a:ext cx="86933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F09A9EB-8FB8-D846-88D5-647EF48936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33472" y="2828594"/>
                <a:ext cx="969270" cy="12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FB9139-C2CE-F144-AE9B-2558A7D6EC4C}"/>
              </a:ext>
            </a:extLst>
          </p:cNvPr>
          <p:cNvGrpSpPr/>
          <p:nvPr/>
        </p:nvGrpSpPr>
        <p:grpSpPr>
          <a:xfrm>
            <a:off x="5303924" y="4288368"/>
            <a:ext cx="1330588" cy="1367175"/>
            <a:chOff x="3702414" y="2295268"/>
            <a:chExt cx="2172179" cy="13671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926F01B-E9DB-9A44-8505-1C6D5E2AF8CA}"/>
                </a:ext>
              </a:extLst>
            </p:cNvPr>
            <p:cNvGrpSpPr/>
            <p:nvPr/>
          </p:nvGrpSpPr>
          <p:grpSpPr>
            <a:xfrm>
              <a:off x="3702414" y="2295268"/>
              <a:ext cx="2172179" cy="461665"/>
              <a:chOff x="3394544" y="2555259"/>
              <a:chExt cx="2172179" cy="46166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2FAB646-4A40-5640-BE7F-7A1DA1BA19A7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07E03041-174F-C249-8627-A88A1CD7AE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44510" y="2812262"/>
                <a:ext cx="52221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AD06EE2-6123-894F-A243-BACB742BAD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394544" y="2812262"/>
                <a:ext cx="67108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A92B1EE-5D6A-A24F-B5C3-4DD9B32F21B4}"/>
                </a:ext>
              </a:extLst>
            </p:cNvPr>
            <p:cNvGrpSpPr/>
            <p:nvPr/>
          </p:nvGrpSpPr>
          <p:grpSpPr>
            <a:xfrm>
              <a:off x="3730936" y="2738116"/>
              <a:ext cx="2143657" cy="461665"/>
              <a:chOff x="3423066" y="2555259"/>
              <a:chExt cx="2143657" cy="4616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7B2E4D3-F19B-294C-BAB5-C96DDE65B40E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AF01E9A-48EE-4B45-8BFA-AC9242A578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18180" y="2832076"/>
                <a:ext cx="548543" cy="265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E1A0C0BB-0DE4-734A-A58B-3FB20B2F85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3423066" y="2834727"/>
                <a:ext cx="642560" cy="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3E3D158-74A4-0948-9661-F8E0C4A2E337}"/>
                </a:ext>
              </a:extLst>
            </p:cNvPr>
            <p:cNvGrpSpPr/>
            <p:nvPr/>
          </p:nvGrpSpPr>
          <p:grpSpPr>
            <a:xfrm>
              <a:off x="3730937" y="3200778"/>
              <a:ext cx="2143656" cy="461665"/>
              <a:chOff x="3423067" y="2555259"/>
              <a:chExt cx="2143656" cy="461665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5D2E959-91DD-634E-8BFB-50107583100B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840B984-B6FB-D549-85FB-47D4433CF7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18180" y="2834726"/>
                <a:ext cx="54854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AA685CB-1BFF-1447-AB9F-3B81CD3644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23067" y="2834726"/>
                <a:ext cx="642559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</p:grpSp>
      <p:sp>
        <p:nvSpPr>
          <p:cNvPr id="58" name="Cube 57">
            <a:extLst>
              <a:ext uri="{FF2B5EF4-FFF2-40B4-BE49-F238E27FC236}">
                <a16:creationId xmlns:a16="http://schemas.microsoft.com/office/drawing/2014/main" id="{0932DBFC-011E-3941-8F86-6609F7B31DD9}"/>
              </a:ext>
            </a:extLst>
          </p:cNvPr>
          <p:cNvSpPr/>
          <p:nvPr/>
        </p:nvSpPr>
        <p:spPr bwMode="auto">
          <a:xfrm>
            <a:off x="479777" y="5118535"/>
            <a:ext cx="1653017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1</a:t>
            </a:r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DA66F8F9-EC84-A347-8BB1-D29FBC684539}"/>
              </a:ext>
            </a:extLst>
          </p:cNvPr>
          <p:cNvSpPr/>
          <p:nvPr/>
        </p:nvSpPr>
        <p:spPr bwMode="auto">
          <a:xfrm>
            <a:off x="479777" y="4681227"/>
            <a:ext cx="1653017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2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DE5DB7B4-DD9D-D14A-9B67-EA5BF59B0DF6}"/>
              </a:ext>
            </a:extLst>
          </p:cNvPr>
          <p:cNvSpPr/>
          <p:nvPr/>
        </p:nvSpPr>
        <p:spPr bwMode="auto">
          <a:xfrm>
            <a:off x="479777" y="4243918"/>
            <a:ext cx="1653017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4275E789-CF3A-014E-8299-23BE55DACB95}"/>
              </a:ext>
            </a:extLst>
          </p:cNvPr>
          <p:cNvSpPr/>
          <p:nvPr/>
        </p:nvSpPr>
        <p:spPr bwMode="auto">
          <a:xfrm>
            <a:off x="479777" y="3806610"/>
            <a:ext cx="1653017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4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76957ECC-3537-4741-BF42-778710134A74}"/>
              </a:ext>
            </a:extLst>
          </p:cNvPr>
          <p:cNvSpPr/>
          <p:nvPr/>
        </p:nvSpPr>
        <p:spPr bwMode="auto">
          <a:xfrm>
            <a:off x="479777" y="3369301"/>
            <a:ext cx="1653017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5</a:t>
            </a:r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7CE9397B-F407-1543-8AC0-0626CDFC2569}"/>
              </a:ext>
            </a:extLst>
          </p:cNvPr>
          <p:cNvSpPr/>
          <p:nvPr/>
        </p:nvSpPr>
        <p:spPr bwMode="auto">
          <a:xfrm>
            <a:off x="479777" y="2931993"/>
            <a:ext cx="1653017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6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0DD608F7-0B93-6C47-AEA6-168C25E721A7}"/>
              </a:ext>
            </a:extLst>
          </p:cNvPr>
          <p:cNvSpPr/>
          <p:nvPr/>
        </p:nvSpPr>
        <p:spPr bwMode="auto">
          <a:xfrm>
            <a:off x="479777" y="2494685"/>
            <a:ext cx="1653017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7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C597E9B-ADC6-1040-8F73-01619DA77876}"/>
              </a:ext>
            </a:extLst>
          </p:cNvPr>
          <p:cNvCxnSpPr>
            <a:cxnSpLocks/>
          </p:cNvCxnSpPr>
          <p:nvPr/>
        </p:nvCxnSpPr>
        <p:spPr bwMode="auto">
          <a:xfrm flipV="1">
            <a:off x="1286260" y="2876902"/>
            <a:ext cx="0" cy="259927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sp>
        <p:nvSpPr>
          <p:cNvPr id="68" name="Cube 67">
            <a:extLst>
              <a:ext uri="{FF2B5EF4-FFF2-40B4-BE49-F238E27FC236}">
                <a16:creationId xmlns:a16="http://schemas.microsoft.com/office/drawing/2014/main" id="{C51EB2D7-B54C-DF46-9833-F160588A4A32}"/>
              </a:ext>
            </a:extLst>
          </p:cNvPr>
          <p:cNvSpPr/>
          <p:nvPr/>
        </p:nvSpPr>
        <p:spPr bwMode="auto">
          <a:xfrm>
            <a:off x="3600452" y="5118535"/>
            <a:ext cx="1653017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1</a:t>
            </a:r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22FBB69E-DB1D-CD4B-968D-BCBBF326B413}"/>
              </a:ext>
            </a:extLst>
          </p:cNvPr>
          <p:cNvSpPr/>
          <p:nvPr/>
        </p:nvSpPr>
        <p:spPr bwMode="auto">
          <a:xfrm>
            <a:off x="3600452" y="4681227"/>
            <a:ext cx="1653017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2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FC82FD25-AB3A-6B41-804E-164EDAA0897A}"/>
              </a:ext>
            </a:extLst>
          </p:cNvPr>
          <p:cNvSpPr/>
          <p:nvPr/>
        </p:nvSpPr>
        <p:spPr bwMode="auto">
          <a:xfrm>
            <a:off x="3600452" y="4243918"/>
            <a:ext cx="1653017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4A4ECD9-5BF1-9546-84C6-EC17CE8B26A7}"/>
              </a:ext>
            </a:extLst>
          </p:cNvPr>
          <p:cNvCxnSpPr>
            <a:cxnSpLocks/>
          </p:cNvCxnSpPr>
          <p:nvPr/>
        </p:nvCxnSpPr>
        <p:spPr bwMode="auto">
          <a:xfrm>
            <a:off x="4833257" y="5484326"/>
            <a:ext cx="271437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0C6EBED-0379-C241-B9B1-0296E696957D}"/>
              </a:ext>
            </a:extLst>
          </p:cNvPr>
          <p:cNvCxnSpPr>
            <a:cxnSpLocks/>
          </p:cNvCxnSpPr>
          <p:nvPr/>
        </p:nvCxnSpPr>
        <p:spPr bwMode="auto">
          <a:xfrm flipV="1">
            <a:off x="4833257" y="4567947"/>
            <a:ext cx="0" cy="91638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781132F-0A46-DE49-B136-34213780987F}"/>
              </a:ext>
            </a:extLst>
          </p:cNvPr>
          <p:cNvCxnSpPr>
            <a:cxnSpLocks/>
          </p:cNvCxnSpPr>
          <p:nvPr/>
        </p:nvCxnSpPr>
        <p:spPr bwMode="auto">
          <a:xfrm>
            <a:off x="3788229" y="4567947"/>
            <a:ext cx="104502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D92A616-AFBB-1E42-B707-73F039C9E2F3}"/>
              </a:ext>
            </a:extLst>
          </p:cNvPr>
          <p:cNvCxnSpPr>
            <a:cxnSpLocks/>
          </p:cNvCxnSpPr>
          <p:nvPr/>
        </p:nvCxnSpPr>
        <p:spPr bwMode="auto">
          <a:xfrm flipV="1">
            <a:off x="3798125" y="4567946"/>
            <a:ext cx="0" cy="91638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9F1215E-ED2C-0548-BA14-98822A02715F}"/>
              </a:ext>
            </a:extLst>
          </p:cNvPr>
          <p:cNvGrpSpPr/>
          <p:nvPr/>
        </p:nvGrpSpPr>
        <p:grpSpPr>
          <a:xfrm>
            <a:off x="2214432" y="4307418"/>
            <a:ext cx="1330588" cy="1367175"/>
            <a:chOff x="3702414" y="2295268"/>
            <a:chExt cx="2172179" cy="136717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5700D21-E379-734E-A3C9-E1B412FDB09F}"/>
                </a:ext>
              </a:extLst>
            </p:cNvPr>
            <p:cNvGrpSpPr/>
            <p:nvPr/>
          </p:nvGrpSpPr>
          <p:grpSpPr>
            <a:xfrm>
              <a:off x="3702414" y="2295268"/>
              <a:ext cx="2172179" cy="461665"/>
              <a:chOff x="3394544" y="2555259"/>
              <a:chExt cx="2172179" cy="461665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D4AD35C-4EC1-664D-9D89-EEBFE6709A05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4010A3CC-A654-2B4A-8B5E-396C3F7241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44510" y="2812262"/>
                <a:ext cx="52221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6DBDE94D-B0D5-7F4F-99E1-2C36F2D613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394544" y="2812262"/>
                <a:ext cx="67108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D8251B8-2FEB-EA49-8212-46F5C02D9CD5}"/>
                </a:ext>
              </a:extLst>
            </p:cNvPr>
            <p:cNvGrpSpPr/>
            <p:nvPr/>
          </p:nvGrpSpPr>
          <p:grpSpPr>
            <a:xfrm>
              <a:off x="3730936" y="2738116"/>
              <a:ext cx="2143657" cy="461665"/>
              <a:chOff x="3423066" y="2555259"/>
              <a:chExt cx="2143657" cy="46166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CF42791-2691-A64A-8C1C-184DC6E91EDE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A29F2DCD-EEC1-3942-97D4-C54A917E3B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18180" y="2832076"/>
                <a:ext cx="548543" cy="265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7E136FB9-E37A-2240-AF69-AF952DF74B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3423066" y="2834727"/>
                <a:ext cx="642560" cy="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E54C4DE-33AE-3943-8C31-8E2FF500AFA1}"/>
                </a:ext>
              </a:extLst>
            </p:cNvPr>
            <p:cNvGrpSpPr/>
            <p:nvPr/>
          </p:nvGrpSpPr>
          <p:grpSpPr>
            <a:xfrm>
              <a:off x="3730937" y="3200778"/>
              <a:ext cx="2143656" cy="461665"/>
              <a:chOff x="3423067" y="2555259"/>
              <a:chExt cx="2143656" cy="461665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6149A6A-C348-2646-BF83-D9FD905F743E}"/>
                  </a:ext>
                </a:extLst>
              </p:cNvPr>
              <p:cNvSpPr txBox="1"/>
              <p:nvPr/>
            </p:nvSpPr>
            <p:spPr>
              <a:xfrm>
                <a:off x="4178344" y="2555259"/>
                <a:ext cx="732893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Eurostile"/>
                    <a:cs typeface="Eurostile"/>
                  </a:rPr>
                  <a:t>peers</a:t>
                </a:r>
                <a:endParaRPr lang="en-US" sz="2400" dirty="0">
                  <a:latin typeface="Eurostile"/>
                  <a:cs typeface="Eurostile"/>
                </a:endParaRP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9661483A-AABD-A74E-AA7B-7BB58486AC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18180" y="2834726"/>
                <a:ext cx="548543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B6E27DD6-B68E-7447-BA56-6F081F6491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23067" y="2834726"/>
                <a:ext cx="642559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lg" len="lg"/>
              </a:ln>
              <a:effectLst/>
            </p:spPr>
          </p:cxnSp>
        </p:grp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32264930-5D59-FF44-B872-FC6C942603BB}"/>
              </a:ext>
            </a:extLst>
          </p:cNvPr>
          <p:cNvSpPr txBox="1"/>
          <p:nvPr/>
        </p:nvSpPr>
        <p:spPr>
          <a:xfrm>
            <a:off x="2965648" y="5788928"/>
            <a:ext cx="2818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Eurostile"/>
                <a:cs typeface="Eurostile"/>
              </a:rPr>
              <a:t>Intermediate system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87E3C88-3FC4-BF4C-82FE-AE2D9344E5EF}"/>
              </a:ext>
            </a:extLst>
          </p:cNvPr>
          <p:cNvCxnSpPr>
            <a:cxnSpLocks/>
          </p:cNvCxnSpPr>
          <p:nvPr/>
        </p:nvCxnSpPr>
        <p:spPr bwMode="auto">
          <a:xfrm>
            <a:off x="1283129" y="5484326"/>
            <a:ext cx="25051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187074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Application level “messages” are processed as data units.</a:t>
            </a:r>
          </a:p>
          <a:p>
            <a:endParaRPr lang="en-US" sz="2400" dirty="0"/>
          </a:p>
          <a:p>
            <a:r>
              <a:rPr lang="en-US" sz="2400" dirty="0"/>
              <a:t>Following notions for </a:t>
            </a:r>
            <a:r>
              <a:rPr lang="en-US" sz="2400" dirty="0">
                <a:solidFill>
                  <a:srgbClr val="0000FF"/>
                </a:solidFill>
              </a:rPr>
              <a:t>data units </a:t>
            </a:r>
            <a:r>
              <a:rPr lang="en-US" sz="2400" dirty="0"/>
              <a:t>have become common: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packet</a:t>
            </a:r>
            <a:r>
              <a:rPr lang="en-US" sz="2000" dirty="0"/>
              <a:t>: “unit of transportation” (may contain fragments)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datagram</a:t>
            </a:r>
            <a:r>
              <a:rPr lang="en-US" sz="2000" dirty="0"/>
              <a:t>: instead of packet if sent individually (connectionless)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frame</a:t>
            </a:r>
            <a:r>
              <a:rPr lang="en-US" sz="2000" dirty="0"/>
              <a:t>: with final envelope, ready to send (next to lowest layer)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cell</a:t>
            </a:r>
            <a:r>
              <a:rPr lang="en-US" sz="2000" dirty="0"/>
              <a:t>: small packet (or packet fragment) of fixed size</a:t>
            </a:r>
          </a:p>
          <a:p>
            <a:endParaRPr lang="en-US" sz="2400" dirty="0"/>
          </a:p>
          <a:p>
            <a:r>
              <a:rPr lang="en-US" sz="2400" dirty="0" err="1"/>
              <a:t>OSI</a:t>
            </a:r>
            <a:r>
              <a:rPr lang="en-US" sz="2400" dirty="0"/>
              <a:t> terminology: „message“ is a </a:t>
            </a:r>
            <a:r>
              <a:rPr lang="en-US" sz="2400" dirty="0" err="1"/>
              <a:t>PDU</a:t>
            </a:r>
            <a:endParaRPr lang="en-US" sz="2400" dirty="0"/>
          </a:p>
          <a:p>
            <a:pPr lvl="1"/>
            <a:r>
              <a:rPr lang="en-US" sz="2000" dirty="0" err="1">
                <a:solidFill>
                  <a:srgbClr val="0000FF"/>
                </a:solidFill>
              </a:rPr>
              <a:t>PDU</a:t>
            </a:r>
            <a:r>
              <a:rPr lang="en-US" sz="2000" dirty="0"/>
              <a:t>: Protocol Data Unit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SDU</a:t>
            </a:r>
            <a:r>
              <a:rPr lang="en-US" sz="2000" dirty="0"/>
              <a:t>: Service Data Unit = payload - optionally carried in PDU for user</a:t>
            </a:r>
          </a:p>
          <a:p>
            <a:pPr lvl="2"/>
            <a:r>
              <a:rPr lang="en-US" sz="1800" dirty="0"/>
              <a:t>(N)-PDU: semantics understood by peer entities of (N)-service</a:t>
            </a:r>
          </a:p>
          <a:p>
            <a:pPr lvl="2"/>
            <a:r>
              <a:rPr lang="en-US" sz="1800" dirty="0"/>
              <a:t>(N)-PDU = (N)-information plus (N)-SDU</a:t>
            </a:r>
          </a:p>
          <a:p>
            <a:pPr lvl="2"/>
            <a:r>
              <a:rPr lang="en-US" sz="1800" dirty="0"/>
              <a:t>(N)-SDU = (N-1)-information plus (N-1)-SDU</a:t>
            </a:r>
          </a:p>
        </p:txBody>
      </p:sp>
      <p:sp>
        <p:nvSpPr>
          <p:cNvPr id="1843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Units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7644000" y="3150504"/>
            <a:ext cx="269817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Eurostile"/>
                <a:cs typeface="Eurostile"/>
              </a:rPr>
              <a:t>© Ralf Steinmetz, </a:t>
            </a:r>
            <a:r>
              <a:rPr lang="en-US" sz="900" dirty="0" err="1">
                <a:latin typeface="Eurostile"/>
                <a:cs typeface="Eurostile"/>
              </a:rPr>
              <a:t>Technische</a:t>
            </a:r>
            <a:r>
              <a:rPr lang="en-US" sz="900" dirty="0">
                <a:latin typeface="Eurostile"/>
                <a:cs typeface="Eurostile"/>
              </a:rPr>
              <a:t> </a:t>
            </a:r>
            <a:r>
              <a:rPr lang="en-US" sz="900" dirty="0" err="1">
                <a:latin typeface="Eurostile"/>
                <a:cs typeface="Eurostile"/>
              </a:rPr>
              <a:t>Universität</a:t>
            </a:r>
            <a:r>
              <a:rPr lang="en-US" sz="900" dirty="0">
                <a:latin typeface="Eurostile"/>
                <a:cs typeface="Eurostile"/>
              </a:rPr>
              <a:t> Darmstadt</a:t>
            </a:r>
          </a:p>
        </p:txBody>
      </p:sp>
    </p:spTree>
    <p:extLst>
      <p:ext uri="{BB962C8B-B14F-4D97-AF65-F5344CB8AC3E}">
        <p14:creationId xmlns:p14="http://schemas.microsoft.com/office/powerpoint/2010/main" val="22146303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201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7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1013"/>
            <a:ext cx="7407275" cy="1462087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Network structures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TCP/IP model</a:t>
            </a:r>
          </a:p>
        </p:txBody>
      </p:sp>
      <p:sp>
        <p:nvSpPr>
          <p:cNvPr id="116019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351088"/>
          </a:xfrm>
        </p:spPr>
        <p:txBody>
          <a:bodyPr/>
          <a:lstStyle/>
          <a:p>
            <a:endParaRPr lang="en-US" dirty="0">
              <a:latin typeface="Comic Sans MS" pitchFamily="66" charset="0"/>
            </a:endParaRPr>
          </a:p>
          <a:p>
            <a:fld id="{FEF68755-BF31-2D4A-BF5A-E25D16668FB2}" type="datetime2">
              <a:rPr lang="en-US" smtClean="0">
                <a:latin typeface="Comic Sans MS" pitchFamily="66" charset="0"/>
              </a:rPr>
              <a:pPr/>
              <a:t>Monday, March 8, 2021</a:t>
            </a:fld>
            <a:endParaRPr lang="en-US" dirty="0"/>
          </a:p>
        </p:txBody>
      </p:sp>
      <p:sp>
        <p:nvSpPr>
          <p:cNvPr id="1160199" name="Line 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6" name="Text Box 4"/>
          <p:cNvSpPr txBox="1">
            <a:spLocks noChangeArrowheads="1"/>
          </p:cNvSpPr>
          <p:nvPr/>
        </p:nvSpPr>
        <p:spPr bwMode="auto">
          <a:xfrm>
            <a:off x="684213" y="188913"/>
            <a:ext cx="80016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IN2140: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Introduction to Operating Systems and Data Communication</a:t>
            </a:r>
          </a:p>
        </p:txBody>
      </p:sp>
      <p:sp>
        <p:nvSpPr>
          <p:cNvPr id="1160200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353497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866775"/>
            <a:ext cx="8928992" cy="564832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OSI Reference Model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TCP/IP Reference Model Internet Architecture</a:t>
            </a:r>
          </a:p>
          <a:p>
            <a:pPr lvl="1"/>
            <a:r>
              <a:rPr lang="en-US" sz="1800" dirty="0"/>
              <a:t>ISO-OSI presentation, session and application layer merged</a:t>
            </a:r>
          </a:p>
          <a:p>
            <a:pPr lvl="1"/>
            <a:r>
              <a:rPr lang="en-US" sz="1800" dirty="0"/>
              <a:t>ISO-OSI data link layer and physical layer merged to form Network Interface</a:t>
            </a:r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Eurostile"/>
                <a:cs typeface="Eurostile"/>
              </a:rPr>
              <a:t>Five Layer Reference, Internet Reference Model and a Comparison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D35B15-9AFF-934A-9A4B-994CFC32CE19}"/>
              </a:ext>
            </a:extLst>
          </p:cNvPr>
          <p:cNvGrpSpPr/>
          <p:nvPr/>
        </p:nvGrpSpPr>
        <p:grpSpPr>
          <a:xfrm>
            <a:off x="1099457" y="1774371"/>
            <a:ext cx="1101757" cy="2648051"/>
            <a:chOff x="1099457" y="1774371"/>
            <a:chExt cx="1101757" cy="264805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9A38A6-D77E-F247-9D59-A978AF264AD6}"/>
                </a:ext>
              </a:extLst>
            </p:cNvPr>
            <p:cNvSpPr/>
            <p:nvPr/>
          </p:nvSpPr>
          <p:spPr bwMode="auto">
            <a:xfrm>
              <a:off x="1099457" y="1774371"/>
              <a:ext cx="957943" cy="253637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209101" y="1922875"/>
              <a:ext cx="992113" cy="2499547"/>
              <a:chOff x="1209101" y="1922875"/>
              <a:chExt cx="992113" cy="2499547"/>
            </a:xfrm>
            <a:noFill/>
          </p:grpSpPr>
          <p:grpSp>
            <p:nvGrpSpPr>
              <p:cNvPr id="7" name="Group 6"/>
              <p:cNvGrpSpPr/>
              <p:nvPr/>
            </p:nvGrpSpPr>
            <p:grpSpPr>
              <a:xfrm>
                <a:off x="1386033" y="1922875"/>
                <a:ext cx="815181" cy="2499547"/>
                <a:chOff x="1386033" y="1922875"/>
                <a:chExt cx="815181" cy="2499547"/>
              </a:xfrm>
              <a:grpFill/>
            </p:grpSpPr>
            <p:sp>
              <p:nvSpPr>
                <p:cNvPr id="13" name="Rectangle 12"/>
                <p:cNvSpPr/>
                <p:nvPr/>
              </p:nvSpPr>
              <p:spPr bwMode="auto">
                <a:xfrm>
                  <a:off x="1386033" y="3601060"/>
                  <a:ext cx="815181" cy="821362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b="1" i="0" u="none" strike="noStrike" cap="none" normalizeH="0" baseline="0" dirty="0">
                      <a:ln>
                        <a:noFill/>
                      </a:ln>
                      <a:solidFill>
                        <a:srgbClr val="BFBFBF"/>
                      </a:solidFill>
                      <a:effectLst/>
                      <a:latin typeface="Arial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 bwMode="auto">
                <a:xfrm>
                  <a:off x="1386033" y="3236149"/>
                  <a:ext cx="815181" cy="303859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b="1" dirty="0">
                      <a:solidFill>
                        <a:srgbClr val="BFBFBF"/>
                      </a:solidFill>
                      <a:latin typeface="Arial"/>
                      <a:cs typeface="Arial"/>
                    </a:rPr>
                    <a:t>2</a:t>
                  </a:r>
                  <a:endParaRPr kumimoji="0" lang="en-US" b="1" i="0" u="none" strike="noStrike" cap="none" normalizeH="0" baseline="0" dirty="0">
                    <a:ln>
                      <a:noFill/>
                    </a:ln>
                    <a:solidFill>
                      <a:srgbClr val="BFBFBF"/>
                    </a:solidFill>
                    <a:effectLst/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1386033" y="2767660"/>
                  <a:ext cx="815181" cy="303859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b="1" i="0" u="none" strike="noStrike" cap="none" normalizeH="0" baseline="0" dirty="0">
                      <a:ln>
                        <a:noFill/>
                      </a:ln>
                      <a:solidFill>
                        <a:srgbClr val="BFBFBF"/>
                      </a:solidFill>
                      <a:effectLst/>
                      <a:latin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1386033" y="1922875"/>
                  <a:ext cx="815181" cy="303859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b="1" dirty="0">
                      <a:solidFill>
                        <a:srgbClr val="BFBFBF"/>
                      </a:solidFill>
                      <a:latin typeface="Arial"/>
                      <a:cs typeface="Arial"/>
                    </a:rPr>
                    <a:t>4</a:t>
                  </a:r>
                  <a:endParaRPr kumimoji="0" lang="en-US" b="1" i="0" u="none" strike="noStrike" cap="none" normalizeH="0" baseline="0" dirty="0">
                    <a:ln>
                      <a:noFill/>
                    </a:ln>
                    <a:solidFill>
                      <a:srgbClr val="BFBFBF"/>
                    </a:solidFill>
                    <a:effectLst/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 rot="16200000">
                <a:off x="446231" y="2857891"/>
                <a:ext cx="1895071" cy="3693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C0C0C0"/>
                    </a:solidFill>
                    <a:latin typeface="Eurostile"/>
                    <a:cs typeface="Eurostile"/>
                  </a:rPr>
                  <a:t>some people use:</a:t>
                </a:r>
              </a:p>
            </p:txBody>
          </p:sp>
        </p:grpSp>
      </p:grpSp>
      <p:sp>
        <p:nvSpPr>
          <p:cNvPr id="20" name="Cube 19">
            <a:extLst>
              <a:ext uri="{FF2B5EF4-FFF2-40B4-BE49-F238E27FC236}">
                <a16:creationId xmlns:a16="http://schemas.microsoft.com/office/drawing/2014/main" id="{B0229CF7-4446-2C4C-B403-D46CC0CBAA04}"/>
              </a:ext>
            </a:extLst>
          </p:cNvPr>
          <p:cNvSpPr/>
          <p:nvPr/>
        </p:nvSpPr>
        <p:spPr bwMode="auto">
          <a:xfrm>
            <a:off x="2378147" y="3946879"/>
            <a:ext cx="1055914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1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0821D9E3-C805-D543-A42B-18E56C2FBF80}"/>
              </a:ext>
            </a:extLst>
          </p:cNvPr>
          <p:cNvSpPr/>
          <p:nvPr/>
        </p:nvSpPr>
        <p:spPr bwMode="auto">
          <a:xfrm>
            <a:off x="3303869" y="3946879"/>
            <a:ext cx="3787794" cy="570015"/>
          </a:xfrm>
          <a:prstGeom prst="cub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Physical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4292215B-C7D8-4C4B-9C3B-773A513372F3}"/>
              </a:ext>
            </a:extLst>
          </p:cNvPr>
          <p:cNvSpPr/>
          <p:nvPr/>
        </p:nvSpPr>
        <p:spPr bwMode="auto">
          <a:xfrm>
            <a:off x="2378147" y="3509571"/>
            <a:ext cx="1055914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2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4D84E58F-AB72-1A48-A405-F47B5B0DAE0C}"/>
              </a:ext>
            </a:extLst>
          </p:cNvPr>
          <p:cNvSpPr/>
          <p:nvPr/>
        </p:nvSpPr>
        <p:spPr bwMode="auto">
          <a:xfrm>
            <a:off x="3303869" y="3509571"/>
            <a:ext cx="3787794" cy="570015"/>
          </a:xfrm>
          <a:prstGeom prst="cub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Data link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F830FB21-B822-1C4F-847B-910DE86793DD}"/>
              </a:ext>
            </a:extLst>
          </p:cNvPr>
          <p:cNvSpPr/>
          <p:nvPr/>
        </p:nvSpPr>
        <p:spPr bwMode="auto">
          <a:xfrm>
            <a:off x="2378147" y="3072262"/>
            <a:ext cx="1055914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3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5BADD5DF-01F0-5847-BEE8-25223ECEE4F8}"/>
              </a:ext>
            </a:extLst>
          </p:cNvPr>
          <p:cNvSpPr/>
          <p:nvPr/>
        </p:nvSpPr>
        <p:spPr bwMode="auto">
          <a:xfrm>
            <a:off x="3303869" y="3072262"/>
            <a:ext cx="3787794" cy="570015"/>
          </a:xfrm>
          <a:prstGeom prst="cub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Network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C6477224-FC4C-1B4B-A362-E6D8EFEFD899}"/>
              </a:ext>
            </a:extLst>
          </p:cNvPr>
          <p:cNvSpPr/>
          <p:nvPr/>
        </p:nvSpPr>
        <p:spPr bwMode="auto">
          <a:xfrm>
            <a:off x="2378147" y="2634954"/>
            <a:ext cx="1055914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4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E92015AB-B981-E24A-854F-1B982EEB8595}"/>
              </a:ext>
            </a:extLst>
          </p:cNvPr>
          <p:cNvSpPr/>
          <p:nvPr/>
        </p:nvSpPr>
        <p:spPr bwMode="auto">
          <a:xfrm>
            <a:off x="3303869" y="2634954"/>
            <a:ext cx="3787794" cy="570015"/>
          </a:xfrm>
          <a:prstGeom prst="cube">
            <a:avLst/>
          </a:prstGeom>
          <a:solidFill>
            <a:srgbClr val="76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Transport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EC98E89-E43A-8844-ADB0-8D47D8DF713B}"/>
              </a:ext>
            </a:extLst>
          </p:cNvPr>
          <p:cNvSpPr/>
          <p:nvPr/>
        </p:nvSpPr>
        <p:spPr bwMode="auto">
          <a:xfrm>
            <a:off x="2378147" y="2197645"/>
            <a:ext cx="1055914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5</a:t>
            </a:r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554013A5-E3AD-BC44-91DB-0C354967106E}"/>
              </a:ext>
            </a:extLst>
          </p:cNvPr>
          <p:cNvSpPr/>
          <p:nvPr/>
        </p:nvSpPr>
        <p:spPr bwMode="auto">
          <a:xfrm>
            <a:off x="3303869" y="2197645"/>
            <a:ext cx="3787794" cy="570015"/>
          </a:xfrm>
          <a:prstGeom prst="cub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Session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F3DCFC46-AA64-5C46-B354-EFF538B2086E}"/>
              </a:ext>
            </a:extLst>
          </p:cNvPr>
          <p:cNvSpPr/>
          <p:nvPr/>
        </p:nvSpPr>
        <p:spPr bwMode="auto">
          <a:xfrm>
            <a:off x="2378147" y="1760337"/>
            <a:ext cx="1055914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6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63A84C5E-E4A5-6042-9B77-3B3D19BB989B}"/>
              </a:ext>
            </a:extLst>
          </p:cNvPr>
          <p:cNvSpPr/>
          <p:nvPr/>
        </p:nvSpPr>
        <p:spPr bwMode="auto">
          <a:xfrm>
            <a:off x="3303869" y="1760337"/>
            <a:ext cx="3787794" cy="570015"/>
          </a:xfrm>
          <a:prstGeom prst="cub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Presentation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49D4191B-6CC8-3341-AB1E-A30CE532BA4A}"/>
              </a:ext>
            </a:extLst>
          </p:cNvPr>
          <p:cNvSpPr/>
          <p:nvPr/>
        </p:nvSpPr>
        <p:spPr bwMode="auto">
          <a:xfrm>
            <a:off x="2378147" y="1323029"/>
            <a:ext cx="1055914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Eurostile"/>
                <a:cs typeface="Eurostile"/>
              </a:rPr>
              <a:t>7</a:t>
            </a: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F08F616A-794B-8E44-86B0-66AF3F829B96}"/>
              </a:ext>
            </a:extLst>
          </p:cNvPr>
          <p:cNvSpPr/>
          <p:nvPr/>
        </p:nvSpPr>
        <p:spPr bwMode="auto">
          <a:xfrm>
            <a:off x="3303869" y="1323029"/>
            <a:ext cx="3787794" cy="570015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Eurostile"/>
                <a:cs typeface="Eurostile"/>
              </a:rPr>
              <a:t>Application layer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914030-F986-4049-96F7-B593DC01D9A8}"/>
              </a:ext>
            </a:extLst>
          </p:cNvPr>
          <p:cNvGrpSpPr/>
          <p:nvPr/>
        </p:nvGrpSpPr>
        <p:grpSpPr>
          <a:xfrm>
            <a:off x="2378147" y="1323035"/>
            <a:ext cx="4720715" cy="3198165"/>
            <a:chOff x="2378147" y="1323035"/>
            <a:chExt cx="4720715" cy="319816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898CE8-0ED8-F649-8323-BD35EDB5B377}"/>
                </a:ext>
              </a:extLst>
            </p:cNvPr>
            <p:cNvGrpSpPr/>
            <p:nvPr/>
          </p:nvGrpSpPr>
          <p:grpSpPr>
            <a:xfrm>
              <a:off x="2378147" y="1323035"/>
              <a:ext cx="4720715" cy="3193859"/>
              <a:chOff x="2378147" y="1323035"/>
              <a:chExt cx="4720715" cy="319385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40D0F40-7BD9-C74C-BB0D-994AE1F40F70}"/>
                  </a:ext>
                </a:extLst>
              </p:cNvPr>
              <p:cNvGrpSpPr/>
              <p:nvPr/>
            </p:nvGrpSpPr>
            <p:grpSpPr>
              <a:xfrm>
                <a:off x="2378147" y="1467112"/>
                <a:ext cx="4578392" cy="3049782"/>
                <a:chOff x="2378147" y="1467112"/>
                <a:chExt cx="4578392" cy="3049782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295B028-0C65-B24B-A0CD-817596BE1F0A}"/>
                    </a:ext>
                  </a:extLst>
                </p:cNvPr>
                <p:cNvSpPr/>
                <p:nvPr/>
              </p:nvSpPr>
              <p:spPr bwMode="auto">
                <a:xfrm>
                  <a:off x="2378147" y="3642277"/>
                  <a:ext cx="925722" cy="874617"/>
                </a:xfrm>
                <a:prstGeom prst="rect">
                  <a:avLst/>
                </a:prstGeom>
                <a:solidFill>
                  <a:srgbClr val="00AB7E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Eurostile"/>
                      <a:cs typeface="Eurostile"/>
                    </a:rPr>
                    <a:t>1/2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C69212E-A94A-344F-A0AC-9074C9638C44}"/>
                    </a:ext>
                  </a:extLst>
                </p:cNvPr>
                <p:cNvSpPr/>
                <p:nvPr/>
              </p:nvSpPr>
              <p:spPr bwMode="auto">
                <a:xfrm>
                  <a:off x="3311068" y="3642277"/>
                  <a:ext cx="3645471" cy="874617"/>
                </a:xfrm>
                <a:prstGeom prst="rect">
                  <a:avLst/>
                </a:prstGeom>
                <a:solidFill>
                  <a:srgbClr val="00AB7E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Eurostile"/>
                      <a:cs typeface="Eurostile"/>
                    </a:rPr>
                    <a:t>Network interface layer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136A6CF-7995-FB40-BE78-560F000C7D90}"/>
                    </a:ext>
                  </a:extLst>
                </p:cNvPr>
                <p:cNvSpPr/>
                <p:nvPr/>
              </p:nvSpPr>
              <p:spPr bwMode="auto">
                <a:xfrm>
                  <a:off x="3311068" y="1467112"/>
                  <a:ext cx="3645471" cy="13005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Eurostile"/>
                      <a:cs typeface="Eurostile"/>
                    </a:rPr>
                    <a:t>Application layer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96ED18C-692C-8D40-9BC3-3DB4396174B2}"/>
                    </a:ext>
                  </a:extLst>
                </p:cNvPr>
                <p:cNvSpPr/>
                <p:nvPr/>
              </p:nvSpPr>
              <p:spPr bwMode="auto">
                <a:xfrm>
                  <a:off x="2378147" y="1467112"/>
                  <a:ext cx="925722" cy="13005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Eurostile"/>
                      <a:cs typeface="Eurostile"/>
                    </a:rPr>
                    <a:t>5</a:t>
                  </a:r>
                </a:p>
              </p:txBody>
            </p:sp>
          </p:grp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9335796-4575-0F4B-82AC-DB3ADE278569}"/>
                  </a:ext>
                </a:extLst>
              </p:cNvPr>
              <p:cNvSpPr/>
              <p:nvPr/>
            </p:nvSpPr>
            <p:spPr bwMode="auto">
              <a:xfrm>
                <a:off x="6952812" y="1323035"/>
                <a:ext cx="146050" cy="1444625"/>
              </a:xfrm>
              <a:custGeom>
                <a:avLst/>
                <a:gdLst>
                  <a:gd name="connsiteX0" fmla="*/ 0 w 146050"/>
                  <a:gd name="connsiteY0" fmla="*/ 1444625 h 1444625"/>
                  <a:gd name="connsiteX1" fmla="*/ 6350 w 146050"/>
                  <a:gd name="connsiteY1" fmla="*/ 139700 h 1444625"/>
                  <a:gd name="connsiteX2" fmla="*/ 146050 w 146050"/>
                  <a:gd name="connsiteY2" fmla="*/ 0 h 1444625"/>
                  <a:gd name="connsiteX3" fmla="*/ 142875 w 146050"/>
                  <a:gd name="connsiteY3" fmla="*/ 1308100 h 1444625"/>
                  <a:gd name="connsiteX4" fmla="*/ 0 w 146050"/>
                  <a:gd name="connsiteY4" fmla="*/ 1444625 h 144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050" h="1444625">
                    <a:moveTo>
                      <a:pt x="0" y="1444625"/>
                    </a:moveTo>
                    <a:cubicBezTo>
                      <a:pt x="2117" y="1009650"/>
                      <a:pt x="4233" y="574675"/>
                      <a:pt x="6350" y="139700"/>
                    </a:cubicBezTo>
                    <a:lnTo>
                      <a:pt x="146050" y="0"/>
                    </a:lnTo>
                    <a:cubicBezTo>
                      <a:pt x="144992" y="436033"/>
                      <a:pt x="143933" y="872067"/>
                      <a:pt x="142875" y="1308100"/>
                    </a:cubicBezTo>
                    <a:lnTo>
                      <a:pt x="0" y="1444625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urostile"/>
                  <a:cs typeface="Eurostile"/>
                </a:endParaRPr>
              </a:p>
            </p:txBody>
          </p:sp>
        </p:grp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149E9D8-9FDF-2348-9BAA-71D0A456DA34}"/>
                </a:ext>
              </a:extLst>
            </p:cNvPr>
            <p:cNvSpPr/>
            <p:nvPr/>
          </p:nvSpPr>
          <p:spPr bwMode="auto">
            <a:xfrm>
              <a:off x="6956425" y="3511550"/>
              <a:ext cx="139700" cy="1009650"/>
            </a:xfrm>
            <a:custGeom>
              <a:avLst/>
              <a:gdLst>
                <a:gd name="connsiteX0" fmla="*/ 3175 w 139700"/>
                <a:gd name="connsiteY0" fmla="*/ 1009650 h 1009650"/>
                <a:gd name="connsiteX1" fmla="*/ 0 w 139700"/>
                <a:gd name="connsiteY1" fmla="*/ 133350 h 1009650"/>
                <a:gd name="connsiteX2" fmla="*/ 139700 w 139700"/>
                <a:gd name="connsiteY2" fmla="*/ 0 h 1009650"/>
                <a:gd name="connsiteX3" fmla="*/ 139700 w 139700"/>
                <a:gd name="connsiteY3" fmla="*/ 869950 h 1009650"/>
                <a:gd name="connsiteX4" fmla="*/ 3175 w 139700"/>
                <a:gd name="connsiteY4" fmla="*/ 1009650 h 1009650"/>
                <a:gd name="connsiteX0" fmla="*/ 3175 w 139700"/>
                <a:gd name="connsiteY0" fmla="*/ 1009650 h 1009650"/>
                <a:gd name="connsiteX1" fmla="*/ 0 w 139700"/>
                <a:gd name="connsiteY1" fmla="*/ 133350 h 1009650"/>
                <a:gd name="connsiteX2" fmla="*/ 133350 w 139700"/>
                <a:gd name="connsiteY2" fmla="*/ 0 h 1009650"/>
                <a:gd name="connsiteX3" fmla="*/ 139700 w 139700"/>
                <a:gd name="connsiteY3" fmla="*/ 869950 h 1009650"/>
                <a:gd name="connsiteX4" fmla="*/ 3175 w 139700"/>
                <a:gd name="connsiteY4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00" h="1009650">
                  <a:moveTo>
                    <a:pt x="3175" y="1009650"/>
                  </a:moveTo>
                  <a:cubicBezTo>
                    <a:pt x="2117" y="717550"/>
                    <a:pt x="1058" y="425450"/>
                    <a:pt x="0" y="133350"/>
                  </a:cubicBezTo>
                  <a:lnTo>
                    <a:pt x="133350" y="0"/>
                  </a:lnTo>
                  <a:cubicBezTo>
                    <a:pt x="135467" y="289983"/>
                    <a:pt x="137583" y="579967"/>
                    <a:pt x="139700" y="869950"/>
                  </a:cubicBezTo>
                  <a:lnTo>
                    <a:pt x="3175" y="1009650"/>
                  </a:lnTo>
                  <a:close/>
                </a:path>
              </a:pathLst>
            </a:custGeom>
            <a:solidFill>
              <a:srgbClr val="00AB7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794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5"/>
          <p:cNvSpPr>
            <a:spLocks noGrp="1" noChangeArrowheads="1"/>
          </p:cNvSpPr>
          <p:nvPr>
            <p:ph idx="1"/>
          </p:nvPr>
        </p:nvSpPr>
        <p:spPr>
          <a:xfrm>
            <a:off x="179512" y="819740"/>
            <a:ext cx="8784976" cy="56483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Why no clear separation of upper layers?</a:t>
            </a:r>
          </a:p>
          <a:p>
            <a:r>
              <a:rPr lang="en-US" sz="2000" dirty="0"/>
              <a:t>layers 1-4 are essential for co-existence on the Internet</a:t>
            </a:r>
          </a:p>
          <a:p>
            <a:pPr lvl="1"/>
            <a:r>
              <a:rPr lang="en-US" sz="2000" dirty="0"/>
              <a:t>e.g. different congestion control mechanisms on different hosts can lead to strong congestion</a:t>
            </a:r>
          </a:p>
          <a:p>
            <a:r>
              <a:rPr lang="en-US" sz="2000" dirty="0"/>
              <a:t>session and presentation layer functions provide mostly application support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Layers 3 and 4 are not clearly separated</a:t>
            </a:r>
          </a:p>
          <a:p>
            <a:r>
              <a:rPr lang="en-US" sz="2000" dirty="0"/>
              <a:t>transport protocol (TCP, UDP, others) and network protocol IP</a:t>
            </a:r>
          </a:p>
          <a:p>
            <a:r>
              <a:rPr lang="en-US" sz="2000" dirty="0"/>
              <a:t>sometimes hard to draw a clear line where TCP ends and IP begins</a:t>
            </a:r>
          </a:p>
          <a:p>
            <a:r>
              <a:rPr lang="en-US" sz="2000" dirty="0"/>
              <a:t>example:</a:t>
            </a:r>
          </a:p>
          <a:p>
            <a:pPr lvl="1"/>
            <a:r>
              <a:rPr lang="en-US" sz="2000"/>
              <a:t>Explicit </a:t>
            </a:r>
            <a:r>
              <a:rPr lang="en-US" sz="2000" dirty="0"/>
              <a:t>Congestion Notification (ECN) capability is indicated on layer 3 and congestion is indicated on layer 3</a:t>
            </a:r>
          </a:p>
          <a:p>
            <a:pPr lvl="1"/>
            <a:r>
              <a:rPr lang="en-US" sz="2000" dirty="0"/>
              <a:t>sender is told about receiver’s reception of congestion signal on layer 4</a:t>
            </a:r>
          </a:p>
        </p:txBody>
      </p:sp>
      <p:sp>
        <p:nvSpPr>
          <p:cNvPr id="2150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TCP/IP Layering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23194644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03" name="Rectangle 147"/>
          <p:cNvSpPr>
            <a:spLocks noChangeArrowheads="1"/>
          </p:cNvSpPr>
          <p:nvPr/>
        </p:nvSpPr>
        <p:spPr bwMode="auto">
          <a:xfrm>
            <a:off x="251967" y="4292844"/>
            <a:ext cx="8497887" cy="935038"/>
          </a:xfrm>
          <a:prstGeom prst="rect">
            <a:avLst/>
          </a:prstGeom>
          <a:solidFill>
            <a:srgbClr val="96969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Normal1" dir="t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r">
              <a:defRPr/>
            </a:pPr>
            <a:r>
              <a:rPr lang="en-US">
                <a:cs typeface="+mn-cs"/>
              </a:rPr>
              <a:t>Data link and</a:t>
            </a:r>
          </a:p>
          <a:p>
            <a:pPr algn="r">
              <a:defRPr/>
            </a:pPr>
            <a:r>
              <a:rPr lang="en-US">
                <a:cs typeface="+mn-cs"/>
              </a:rPr>
              <a:t>Physical layer</a:t>
            </a:r>
          </a:p>
        </p:txBody>
      </p:sp>
      <p:sp>
        <p:nvSpPr>
          <p:cNvPr id="326804" name="Rectangle 148"/>
          <p:cNvSpPr>
            <a:spLocks noChangeArrowheads="1"/>
          </p:cNvSpPr>
          <p:nvPr/>
        </p:nvSpPr>
        <p:spPr bwMode="auto">
          <a:xfrm>
            <a:off x="251967" y="3140319"/>
            <a:ext cx="8497887" cy="1150938"/>
          </a:xfrm>
          <a:prstGeom prst="rect">
            <a:avLst/>
          </a:prstGeom>
          <a:solidFill>
            <a:srgbClr val="96969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Normal1" dir="t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r">
              <a:defRPr/>
            </a:pPr>
            <a:r>
              <a:rPr lang="en-US">
                <a:cs typeface="+mn-cs"/>
              </a:rPr>
              <a:t>Network</a:t>
            </a:r>
          </a:p>
          <a:p>
            <a:pPr algn="r">
              <a:defRPr/>
            </a:pPr>
            <a:r>
              <a:rPr lang="en-US">
                <a:cs typeface="+mn-cs"/>
              </a:rPr>
              <a:t>layer</a:t>
            </a:r>
          </a:p>
        </p:txBody>
      </p:sp>
      <p:sp>
        <p:nvSpPr>
          <p:cNvPr id="326805" name="Rectangle 149"/>
          <p:cNvSpPr>
            <a:spLocks noChangeArrowheads="1"/>
          </p:cNvSpPr>
          <p:nvPr/>
        </p:nvSpPr>
        <p:spPr bwMode="auto">
          <a:xfrm>
            <a:off x="251967" y="2275132"/>
            <a:ext cx="8497887" cy="863600"/>
          </a:xfrm>
          <a:prstGeom prst="rect">
            <a:avLst/>
          </a:prstGeom>
          <a:solidFill>
            <a:srgbClr val="96969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Normal1" dir="t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r">
              <a:defRPr/>
            </a:pPr>
            <a:r>
              <a:rPr lang="en-US">
                <a:cs typeface="+mn-cs"/>
              </a:rPr>
              <a:t>Transport</a:t>
            </a:r>
          </a:p>
          <a:p>
            <a:pPr algn="r">
              <a:defRPr/>
            </a:pPr>
            <a:r>
              <a:rPr lang="en-US">
                <a:cs typeface="+mn-cs"/>
              </a:rPr>
              <a:t>layer</a:t>
            </a:r>
          </a:p>
        </p:txBody>
      </p:sp>
      <p:sp>
        <p:nvSpPr>
          <p:cNvPr id="326806" name="Rectangle 150"/>
          <p:cNvSpPr>
            <a:spLocks noChangeArrowheads="1"/>
          </p:cNvSpPr>
          <p:nvPr/>
        </p:nvSpPr>
        <p:spPr bwMode="auto">
          <a:xfrm>
            <a:off x="251967" y="1340094"/>
            <a:ext cx="8497887" cy="935038"/>
          </a:xfrm>
          <a:prstGeom prst="rect">
            <a:avLst/>
          </a:prstGeom>
          <a:solidFill>
            <a:srgbClr val="96969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Normal1" dir="t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r">
              <a:defRPr/>
            </a:pPr>
            <a:r>
              <a:rPr lang="en-US">
                <a:cs typeface="+mn-cs"/>
              </a:rPr>
              <a:t>Application</a:t>
            </a:r>
          </a:p>
          <a:p>
            <a:pPr algn="r">
              <a:defRPr/>
            </a:pPr>
            <a:r>
              <a:rPr lang="en-US">
                <a:cs typeface="+mn-cs"/>
              </a:rPr>
              <a:t>layer</a:t>
            </a:r>
          </a:p>
        </p:txBody>
      </p:sp>
      <p:grpSp>
        <p:nvGrpSpPr>
          <p:cNvPr id="326808" name="Group 152"/>
          <p:cNvGrpSpPr>
            <a:grpSpLocks/>
          </p:cNvGrpSpPr>
          <p:nvPr/>
        </p:nvGrpSpPr>
        <p:grpSpPr bwMode="auto">
          <a:xfrm>
            <a:off x="1187004" y="4435719"/>
            <a:ext cx="5041900" cy="942975"/>
            <a:chOff x="838" y="3112"/>
            <a:chExt cx="3176" cy="594"/>
          </a:xfrm>
        </p:grpSpPr>
        <p:sp>
          <p:nvSpPr>
            <p:cNvPr id="326744" name="AutoShape 88"/>
            <p:cNvSpPr>
              <a:spLocks noChangeArrowheads="1"/>
            </p:cNvSpPr>
            <p:nvPr/>
          </p:nvSpPr>
          <p:spPr bwMode="auto">
            <a:xfrm flipV="1">
              <a:off x="838" y="3112"/>
              <a:ext cx="3176" cy="590"/>
            </a:xfrm>
            <a:custGeom>
              <a:avLst/>
              <a:gdLst>
                <a:gd name="G0" fmla="+- 4985 0 0"/>
                <a:gd name="G1" fmla="+- 21600 0 4985"/>
                <a:gd name="G2" fmla="*/ 4985 1 2"/>
                <a:gd name="G3" fmla="+- 21600 0 G2"/>
                <a:gd name="G4" fmla="+/ 4985 21600 2"/>
                <a:gd name="G5" fmla="+/ G1 0 2"/>
                <a:gd name="G6" fmla="*/ 21600 21600 4985"/>
                <a:gd name="G7" fmla="*/ G6 1 2"/>
                <a:gd name="G8" fmla="+- 21600 0 G7"/>
                <a:gd name="G9" fmla="*/ 21600 1 2"/>
                <a:gd name="G10" fmla="+- 4985 0 G9"/>
                <a:gd name="G11" fmla="?: G10 G8 0"/>
                <a:gd name="G12" fmla="?: G10 G7 21600"/>
                <a:gd name="T0" fmla="*/ 19107 w 21600"/>
                <a:gd name="T1" fmla="*/ 10800 h 21600"/>
                <a:gd name="T2" fmla="*/ 10800 w 21600"/>
                <a:gd name="T3" fmla="*/ 21600 h 21600"/>
                <a:gd name="T4" fmla="*/ 2493 w 21600"/>
                <a:gd name="T5" fmla="*/ 10800 h 21600"/>
                <a:gd name="T6" fmla="*/ 10800 w 21600"/>
                <a:gd name="T7" fmla="*/ 0 h 21600"/>
                <a:gd name="T8" fmla="*/ 4293 w 21600"/>
                <a:gd name="T9" fmla="*/ 4293 h 21600"/>
                <a:gd name="T10" fmla="*/ 17307 w 21600"/>
                <a:gd name="T11" fmla="*/ 1730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985" y="21600"/>
                  </a:lnTo>
                  <a:lnTo>
                    <a:pt x="1661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69696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969696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>
              <a:flatTx/>
            </a:bodyPr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46" name="Line 90"/>
            <p:cNvSpPr>
              <a:spLocks noChangeShapeType="1"/>
            </p:cNvSpPr>
            <p:nvPr/>
          </p:nvSpPr>
          <p:spPr bwMode="auto">
            <a:xfrm flipV="1">
              <a:off x="1836" y="3112"/>
              <a:ext cx="272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47" name="Line 91"/>
            <p:cNvSpPr>
              <a:spLocks noChangeShapeType="1"/>
            </p:cNvSpPr>
            <p:nvPr/>
          </p:nvSpPr>
          <p:spPr bwMode="auto">
            <a:xfrm flipH="1" flipV="1">
              <a:off x="2698" y="3112"/>
              <a:ext cx="227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49" name="Text Box 93"/>
            <p:cNvSpPr txBox="1">
              <a:spLocks noChangeArrowheads="1"/>
            </p:cNvSpPr>
            <p:nvPr/>
          </p:nvSpPr>
          <p:spPr bwMode="auto">
            <a:xfrm>
              <a:off x="1473" y="3203"/>
              <a:ext cx="4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WANs</a:t>
              </a:r>
            </a:p>
          </p:txBody>
        </p:sp>
        <p:sp>
          <p:nvSpPr>
            <p:cNvPr id="326750" name="Text Box 94"/>
            <p:cNvSpPr txBox="1">
              <a:spLocks noChangeArrowheads="1"/>
            </p:cNvSpPr>
            <p:nvPr/>
          </p:nvSpPr>
          <p:spPr bwMode="auto">
            <a:xfrm>
              <a:off x="1247" y="3475"/>
              <a:ext cx="3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ATM</a:t>
              </a:r>
            </a:p>
          </p:txBody>
        </p:sp>
        <p:sp>
          <p:nvSpPr>
            <p:cNvPr id="326751" name="Text Box 95"/>
            <p:cNvSpPr txBox="1">
              <a:spLocks noChangeArrowheads="1"/>
            </p:cNvSpPr>
            <p:nvPr/>
          </p:nvSpPr>
          <p:spPr bwMode="auto">
            <a:xfrm>
              <a:off x="1950" y="3203"/>
              <a:ext cx="86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 LLC &amp; MAC</a:t>
              </a:r>
            </a:p>
          </p:txBody>
        </p:sp>
        <p:sp>
          <p:nvSpPr>
            <p:cNvPr id="326752" name="Text Box 96"/>
            <p:cNvSpPr txBox="1">
              <a:spLocks noChangeArrowheads="1"/>
            </p:cNvSpPr>
            <p:nvPr/>
          </p:nvSpPr>
          <p:spPr bwMode="auto">
            <a:xfrm>
              <a:off x="2108" y="347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physical</a:t>
              </a:r>
            </a:p>
          </p:txBody>
        </p:sp>
        <p:sp>
          <p:nvSpPr>
            <p:cNvPr id="326753" name="Text Box 97"/>
            <p:cNvSpPr txBox="1">
              <a:spLocks noChangeArrowheads="1"/>
            </p:cNvSpPr>
            <p:nvPr/>
          </p:nvSpPr>
          <p:spPr bwMode="auto">
            <a:xfrm>
              <a:off x="2880" y="3203"/>
              <a:ext cx="4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LANs</a:t>
              </a:r>
            </a:p>
          </p:txBody>
        </p:sp>
        <p:sp>
          <p:nvSpPr>
            <p:cNvPr id="326754" name="Text Box 98"/>
            <p:cNvSpPr txBox="1">
              <a:spLocks noChangeArrowheads="1"/>
            </p:cNvSpPr>
            <p:nvPr/>
          </p:nvSpPr>
          <p:spPr bwMode="auto">
            <a:xfrm>
              <a:off x="3041" y="3475"/>
              <a:ext cx="4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MANs</a:t>
              </a:r>
            </a:p>
          </p:txBody>
        </p:sp>
      </p:grpSp>
      <p:grpSp>
        <p:nvGrpSpPr>
          <p:cNvPr id="326782" name="Group 126"/>
          <p:cNvGrpSpPr>
            <a:grpSpLocks/>
          </p:cNvGrpSpPr>
          <p:nvPr/>
        </p:nvGrpSpPr>
        <p:grpSpPr bwMode="auto">
          <a:xfrm>
            <a:off x="2341117" y="3284782"/>
            <a:ext cx="2736850" cy="1152525"/>
            <a:chOff x="1882" y="2069"/>
            <a:chExt cx="1724" cy="726"/>
          </a:xfrm>
        </p:grpSpPr>
        <p:sp>
          <p:nvSpPr>
            <p:cNvPr id="326757" name="Freeform 101"/>
            <p:cNvSpPr>
              <a:spLocks/>
            </p:cNvSpPr>
            <p:nvPr/>
          </p:nvSpPr>
          <p:spPr bwMode="auto">
            <a:xfrm>
              <a:off x="1882" y="2069"/>
              <a:ext cx="1724" cy="726"/>
            </a:xfrm>
            <a:custGeom>
              <a:avLst/>
              <a:gdLst>
                <a:gd name="T0" fmla="*/ 0 w 1724"/>
                <a:gd name="T1" fmla="*/ 726 h 726"/>
                <a:gd name="T2" fmla="*/ 1724 w 1724"/>
                <a:gd name="T3" fmla="*/ 726 h 726"/>
                <a:gd name="T4" fmla="*/ 1283 w 1724"/>
                <a:gd name="T5" fmla="*/ 369 h 726"/>
                <a:gd name="T6" fmla="*/ 1724 w 1724"/>
                <a:gd name="T7" fmla="*/ 0 h 726"/>
                <a:gd name="T8" fmla="*/ 0 w 1724"/>
                <a:gd name="T9" fmla="*/ 0 h 726"/>
                <a:gd name="T10" fmla="*/ 408 w 1724"/>
                <a:gd name="T11" fmla="*/ 363 h 726"/>
                <a:gd name="T12" fmla="*/ 0 w 1724"/>
                <a:gd name="T13" fmla="*/ 72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4" h="726">
                  <a:moveTo>
                    <a:pt x="0" y="726"/>
                  </a:moveTo>
                  <a:lnTo>
                    <a:pt x="1724" y="726"/>
                  </a:lnTo>
                  <a:lnTo>
                    <a:pt x="1283" y="369"/>
                  </a:lnTo>
                  <a:lnTo>
                    <a:pt x="1724" y="0"/>
                  </a:lnTo>
                  <a:lnTo>
                    <a:pt x="0" y="0"/>
                  </a:lnTo>
                  <a:lnTo>
                    <a:pt x="408" y="363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prstDash val="solid"/>
              <a:round/>
              <a:headEnd/>
              <a:tailEnd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29" name="Rectangle 73"/>
            <p:cNvSpPr>
              <a:spLocks noChangeArrowheads="1"/>
            </p:cNvSpPr>
            <p:nvPr/>
          </p:nvSpPr>
          <p:spPr bwMode="auto">
            <a:xfrm>
              <a:off x="2313" y="2115"/>
              <a:ext cx="862" cy="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cs typeface="+mn-cs"/>
                </a:rPr>
                <a:t>IPv4 + IPv6</a:t>
              </a:r>
            </a:p>
            <a:p>
              <a:pPr algn="ctr">
                <a:defRPr/>
              </a:pPr>
              <a:r>
                <a:rPr lang="en-US" dirty="0">
                  <a:cs typeface="+mn-cs"/>
                </a:rPr>
                <a:t>+ ICMP</a:t>
              </a:r>
            </a:p>
            <a:p>
              <a:pPr algn="ctr">
                <a:defRPr/>
              </a:pPr>
              <a:r>
                <a:rPr lang="en-US" dirty="0">
                  <a:cs typeface="+mn-cs"/>
                </a:rPr>
                <a:t>+ ARP</a:t>
              </a:r>
            </a:p>
          </p:txBody>
        </p:sp>
      </p:grpSp>
      <p:sp>
        <p:nvSpPr>
          <p:cNvPr id="326767" name="Line 111"/>
          <p:cNvSpPr>
            <a:spLocks noChangeShapeType="1"/>
          </p:cNvSpPr>
          <p:nvPr/>
        </p:nvSpPr>
        <p:spPr bwMode="auto">
          <a:xfrm flipV="1">
            <a:off x="4068317" y="2419594"/>
            <a:ext cx="215900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26800" name="Group 144"/>
          <p:cNvGrpSpPr>
            <a:grpSpLocks/>
          </p:cNvGrpSpPr>
          <p:nvPr/>
        </p:nvGrpSpPr>
        <p:grpSpPr bwMode="auto">
          <a:xfrm>
            <a:off x="1260029" y="2419594"/>
            <a:ext cx="3024188" cy="863600"/>
            <a:chOff x="1202" y="1525"/>
            <a:chExt cx="1905" cy="544"/>
          </a:xfrm>
        </p:grpSpPr>
        <p:sp>
          <p:nvSpPr>
            <p:cNvPr id="326779" name="Freeform 123"/>
            <p:cNvSpPr>
              <a:spLocks/>
            </p:cNvSpPr>
            <p:nvPr/>
          </p:nvSpPr>
          <p:spPr bwMode="auto">
            <a:xfrm>
              <a:off x="1202" y="1525"/>
              <a:ext cx="1905" cy="544"/>
            </a:xfrm>
            <a:custGeom>
              <a:avLst/>
              <a:gdLst>
                <a:gd name="T0" fmla="*/ 0 w 1905"/>
                <a:gd name="T1" fmla="*/ 0 h 544"/>
                <a:gd name="T2" fmla="*/ 1905 w 1905"/>
                <a:gd name="T3" fmla="*/ 0 h 544"/>
                <a:gd name="T4" fmla="*/ 1769 w 1905"/>
                <a:gd name="T5" fmla="*/ 544 h 544"/>
                <a:gd name="T6" fmla="*/ 680 w 1905"/>
                <a:gd name="T7" fmla="*/ 544 h 544"/>
                <a:gd name="T8" fmla="*/ 0 w 1905"/>
                <a:gd name="T9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5" h="544">
                  <a:moveTo>
                    <a:pt x="0" y="0"/>
                  </a:moveTo>
                  <a:lnTo>
                    <a:pt x="1905" y="0"/>
                  </a:lnTo>
                  <a:lnTo>
                    <a:pt x="1769" y="544"/>
                  </a:lnTo>
                  <a:lnTo>
                    <a:pt x="680" y="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27" name="Rectangle 71"/>
            <p:cNvSpPr>
              <a:spLocks noChangeArrowheads="1"/>
            </p:cNvSpPr>
            <p:nvPr/>
          </p:nvSpPr>
          <p:spPr bwMode="auto">
            <a:xfrm>
              <a:off x="2109" y="1684"/>
              <a:ext cx="590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TCP</a:t>
              </a:r>
            </a:p>
          </p:txBody>
        </p:sp>
      </p:grpSp>
      <p:grpSp>
        <p:nvGrpSpPr>
          <p:cNvPr id="326801" name="Group 145"/>
          <p:cNvGrpSpPr>
            <a:grpSpLocks/>
          </p:cNvGrpSpPr>
          <p:nvPr/>
        </p:nvGrpSpPr>
        <p:grpSpPr bwMode="auto">
          <a:xfrm>
            <a:off x="4068317" y="2419594"/>
            <a:ext cx="2087562" cy="863600"/>
            <a:chOff x="2971" y="1525"/>
            <a:chExt cx="1315" cy="544"/>
          </a:xfrm>
        </p:grpSpPr>
        <p:sp>
          <p:nvSpPr>
            <p:cNvPr id="326781" name="Freeform 125"/>
            <p:cNvSpPr>
              <a:spLocks/>
            </p:cNvSpPr>
            <p:nvPr/>
          </p:nvSpPr>
          <p:spPr bwMode="auto">
            <a:xfrm>
              <a:off x="2971" y="1525"/>
              <a:ext cx="1315" cy="544"/>
            </a:xfrm>
            <a:custGeom>
              <a:avLst/>
              <a:gdLst>
                <a:gd name="T0" fmla="*/ 0 w 1315"/>
                <a:gd name="T1" fmla="*/ 544 h 544"/>
                <a:gd name="T2" fmla="*/ 136 w 1315"/>
                <a:gd name="T3" fmla="*/ 0 h 544"/>
                <a:gd name="T4" fmla="*/ 1315 w 1315"/>
                <a:gd name="T5" fmla="*/ 0 h 544"/>
                <a:gd name="T6" fmla="*/ 635 w 1315"/>
                <a:gd name="T7" fmla="*/ 544 h 544"/>
                <a:gd name="T8" fmla="*/ 0 w 1315"/>
                <a:gd name="T9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5" h="544">
                  <a:moveTo>
                    <a:pt x="0" y="544"/>
                  </a:moveTo>
                  <a:lnTo>
                    <a:pt x="136" y="0"/>
                  </a:lnTo>
                  <a:lnTo>
                    <a:pt x="1315" y="0"/>
                  </a:lnTo>
                  <a:lnTo>
                    <a:pt x="635" y="544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98" name="Rectangle 142"/>
            <p:cNvSpPr>
              <a:spLocks noChangeArrowheads="1"/>
            </p:cNvSpPr>
            <p:nvPr/>
          </p:nvSpPr>
          <p:spPr bwMode="auto">
            <a:xfrm>
              <a:off x="3107" y="1684"/>
              <a:ext cx="58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UDP</a:t>
              </a:r>
            </a:p>
          </p:txBody>
        </p:sp>
      </p:grpSp>
      <p:grpSp>
        <p:nvGrpSpPr>
          <p:cNvPr id="326791" name="Group 135"/>
          <p:cNvGrpSpPr>
            <a:grpSpLocks/>
          </p:cNvGrpSpPr>
          <p:nvPr/>
        </p:nvGrpSpPr>
        <p:grpSpPr bwMode="auto">
          <a:xfrm>
            <a:off x="107504" y="1482969"/>
            <a:ext cx="1800225" cy="936625"/>
            <a:chOff x="476" y="935"/>
            <a:chExt cx="1134" cy="590"/>
          </a:xfrm>
        </p:grpSpPr>
        <p:sp>
          <p:nvSpPr>
            <p:cNvPr id="326771" name="Freeform 115"/>
            <p:cNvSpPr>
              <a:spLocks/>
            </p:cNvSpPr>
            <p:nvPr/>
          </p:nvSpPr>
          <p:spPr bwMode="auto">
            <a:xfrm>
              <a:off x="476" y="935"/>
              <a:ext cx="1134" cy="590"/>
            </a:xfrm>
            <a:custGeom>
              <a:avLst/>
              <a:gdLst>
                <a:gd name="T0" fmla="*/ 0 w 1134"/>
                <a:gd name="T1" fmla="*/ 0 h 590"/>
                <a:gd name="T2" fmla="*/ 590 w 1134"/>
                <a:gd name="T3" fmla="*/ 0 h 590"/>
                <a:gd name="T4" fmla="*/ 1134 w 1134"/>
                <a:gd name="T5" fmla="*/ 590 h 590"/>
                <a:gd name="T6" fmla="*/ 726 w 1134"/>
                <a:gd name="T7" fmla="*/ 590 h 590"/>
                <a:gd name="T8" fmla="*/ 0 w 1134"/>
                <a:gd name="T9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4" h="590">
                  <a:moveTo>
                    <a:pt x="0" y="0"/>
                  </a:moveTo>
                  <a:lnTo>
                    <a:pt x="590" y="0"/>
                  </a:lnTo>
                  <a:lnTo>
                    <a:pt x="1134" y="590"/>
                  </a:lnTo>
                  <a:lnTo>
                    <a:pt x="726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84" name="Rectangle 128"/>
            <p:cNvSpPr>
              <a:spLocks noChangeArrowheads="1"/>
            </p:cNvSpPr>
            <p:nvPr/>
          </p:nvSpPr>
          <p:spPr bwMode="auto">
            <a:xfrm rot="2623427">
              <a:off x="839" y="1094"/>
              <a:ext cx="54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SMTP</a:t>
              </a:r>
            </a:p>
          </p:txBody>
        </p:sp>
      </p:grpSp>
      <p:grpSp>
        <p:nvGrpSpPr>
          <p:cNvPr id="326792" name="Group 136"/>
          <p:cNvGrpSpPr>
            <a:grpSpLocks/>
          </p:cNvGrpSpPr>
          <p:nvPr/>
        </p:nvGrpSpPr>
        <p:grpSpPr bwMode="auto">
          <a:xfrm>
            <a:off x="1044129" y="1482969"/>
            <a:ext cx="1439863" cy="936625"/>
            <a:chOff x="1066" y="935"/>
            <a:chExt cx="907" cy="590"/>
          </a:xfrm>
        </p:grpSpPr>
        <p:sp>
          <p:nvSpPr>
            <p:cNvPr id="326772" name="Freeform 116"/>
            <p:cNvSpPr>
              <a:spLocks/>
            </p:cNvSpPr>
            <p:nvPr/>
          </p:nvSpPr>
          <p:spPr bwMode="auto">
            <a:xfrm>
              <a:off x="1066" y="935"/>
              <a:ext cx="907" cy="590"/>
            </a:xfrm>
            <a:custGeom>
              <a:avLst/>
              <a:gdLst>
                <a:gd name="T0" fmla="*/ 544 w 907"/>
                <a:gd name="T1" fmla="*/ 590 h 590"/>
                <a:gd name="T2" fmla="*/ 907 w 907"/>
                <a:gd name="T3" fmla="*/ 590 h 590"/>
                <a:gd name="T4" fmla="*/ 589 w 907"/>
                <a:gd name="T5" fmla="*/ 0 h 590"/>
                <a:gd name="T6" fmla="*/ 0 w 907"/>
                <a:gd name="T7" fmla="*/ 0 h 590"/>
                <a:gd name="T8" fmla="*/ 544 w 907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590">
                  <a:moveTo>
                    <a:pt x="544" y="590"/>
                  </a:moveTo>
                  <a:lnTo>
                    <a:pt x="907" y="590"/>
                  </a:lnTo>
                  <a:lnTo>
                    <a:pt x="589" y="0"/>
                  </a:lnTo>
                  <a:lnTo>
                    <a:pt x="0" y="0"/>
                  </a:lnTo>
                  <a:lnTo>
                    <a:pt x="544" y="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85" name="Rectangle 129"/>
            <p:cNvSpPr>
              <a:spLocks noChangeArrowheads="1"/>
            </p:cNvSpPr>
            <p:nvPr/>
          </p:nvSpPr>
          <p:spPr bwMode="auto">
            <a:xfrm rot="3152677">
              <a:off x="1360" y="1094"/>
              <a:ext cx="54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HTTP</a:t>
              </a:r>
            </a:p>
          </p:txBody>
        </p:sp>
      </p:grpSp>
      <p:grpSp>
        <p:nvGrpSpPr>
          <p:cNvPr id="326794" name="Group 138"/>
          <p:cNvGrpSpPr>
            <a:grpSpLocks/>
          </p:cNvGrpSpPr>
          <p:nvPr/>
        </p:nvGrpSpPr>
        <p:grpSpPr bwMode="auto">
          <a:xfrm>
            <a:off x="1979167" y="1482969"/>
            <a:ext cx="1152525" cy="936625"/>
            <a:chOff x="1655" y="935"/>
            <a:chExt cx="726" cy="590"/>
          </a:xfrm>
        </p:grpSpPr>
        <p:sp>
          <p:nvSpPr>
            <p:cNvPr id="326773" name="Freeform 117"/>
            <p:cNvSpPr>
              <a:spLocks/>
            </p:cNvSpPr>
            <p:nvPr/>
          </p:nvSpPr>
          <p:spPr bwMode="auto">
            <a:xfrm>
              <a:off x="1655" y="935"/>
              <a:ext cx="726" cy="590"/>
            </a:xfrm>
            <a:custGeom>
              <a:avLst/>
              <a:gdLst>
                <a:gd name="T0" fmla="*/ 318 w 726"/>
                <a:gd name="T1" fmla="*/ 590 h 590"/>
                <a:gd name="T2" fmla="*/ 726 w 726"/>
                <a:gd name="T3" fmla="*/ 590 h 590"/>
                <a:gd name="T4" fmla="*/ 545 w 726"/>
                <a:gd name="T5" fmla="*/ 0 h 590"/>
                <a:gd name="T6" fmla="*/ 0 w 726"/>
                <a:gd name="T7" fmla="*/ 0 h 590"/>
                <a:gd name="T8" fmla="*/ 318 w 726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590">
                  <a:moveTo>
                    <a:pt x="318" y="590"/>
                  </a:moveTo>
                  <a:lnTo>
                    <a:pt x="726" y="590"/>
                  </a:lnTo>
                  <a:lnTo>
                    <a:pt x="545" y="0"/>
                  </a:lnTo>
                  <a:lnTo>
                    <a:pt x="0" y="0"/>
                  </a:lnTo>
                  <a:lnTo>
                    <a:pt x="318" y="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86" name="Rectangle 130"/>
            <p:cNvSpPr>
              <a:spLocks noChangeArrowheads="1"/>
            </p:cNvSpPr>
            <p:nvPr/>
          </p:nvSpPr>
          <p:spPr bwMode="auto">
            <a:xfrm rot="4514848">
              <a:off x="1814" y="1094"/>
              <a:ext cx="54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FTP</a:t>
              </a:r>
            </a:p>
          </p:txBody>
        </p:sp>
      </p:grpSp>
      <p:grpSp>
        <p:nvGrpSpPr>
          <p:cNvPr id="326795" name="Group 139"/>
          <p:cNvGrpSpPr>
            <a:grpSpLocks/>
          </p:cNvGrpSpPr>
          <p:nvPr/>
        </p:nvGrpSpPr>
        <p:grpSpPr bwMode="auto">
          <a:xfrm>
            <a:off x="2844354" y="1482969"/>
            <a:ext cx="863600" cy="936625"/>
            <a:chOff x="2200" y="935"/>
            <a:chExt cx="544" cy="590"/>
          </a:xfrm>
        </p:grpSpPr>
        <p:sp>
          <p:nvSpPr>
            <p:cNvPr id="326774" name="Freeform 118"/>
            <p:cNvSpPr>
              <a:spLocks/>
            </p:cNvSpPr>
            <p:nvPr/>
          </p:nvSpPr>
          <p:spPr bwMode="auto">
            <a:xfrm>
              <a:off x="2200" y="935"/>
              <a:ext cx="544" cy="590"/>
            </a:xfrm>
            <a:custGeom>
              <a:avLst/>
              <a:gdLst>
                <a:gd name="T0" fmla="*/ 181 w 544"/>
                <a:gd name="T1" fmla="*/ 590 h 590"/>
                <a:gd name="T2" fmla="*/ 544 w 544"/>
                <a:gd name="T3" fmla="*/ 590 h 590"/>
                <a:gd name="T4" fmla="*/ 544 w 544"/>
                <a:gd name="T5" fmla="*/ 0 h 590"/>
                <a:gd name="T6" fmla="*/ 0 w 544"/>
                <a:gd name="T7" fmla="*/ 0 h 590"/>
                <a:gd name="T8" fmla="*/ 181 w 544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590">
                  <a:moveTo>
                    <a:pt x="181" y="590"/>
                  </a:moveTo>
                  <a:lnTo>
                    <a:pt x="544" y="590"/>
                  </a:lnTo>
                  <a:lnTo>
                    <a:pt x="544" y="0"/>
                  </a:lnTo>
                  <a:lnTo>
                    <a:pt x="0" y="0"/>
                  </a:lnTo>
                  <a:lnTo>
                    <a:pt x="181" y="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87" name="Rectangle 131"/>
            <p:cNvSpPr>
              <a:spLocks noChangeArrowheads="1"/>
            </p:cNvSpPr>
            <p:nvPr/>
          </p:nvSpPr>
          <p:spPr bwMode="auto">
            <a:xfrm rot="5036393">
              <a:off x="2267" y="1094"/>
              <a:ext cx="54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TELNET</a:t>
              </a:r>
            </a:p>
          </p:txBody>
        </p:sp>
      </p:grpSp>
      <p:sp>
        <p:nvSpPr>
          <p:cNvPr id="326775" name="Freeform 119"/>
          <p:cNvSpPr>
            <a:spLocks/>
          </p:cNvSpPr>
          <p:nvPr/>
        </p:nvSpPr>
        <p:spPr bwMode="auto">
          <a:xfrm>
            <a:off x="3707954" y="1482969"/>
            <a:ext cx="792163" cy="936625"/>
          </a:xfrm>
          <a:custGeom>
            <a:avLst/>
            <a:gdLst>
              <a:gd name="T0" fmla="*/ 0 w 499"/>
              <a:gd name="T1" fmla="*/ 590 h 590"/>
              <a:gd name="T2" fmla="*/ 363 w 499"/>
              <a:gd name="T3" fmla="*/ 590 h 590"/>
              <a:gd name="T4" fmla="*/ 499 w 499"/>
              <a:gd name="T5" fmla="*/ 0 h 590"/>
              <a:gd name="T6" fmla="*/ 0 w 499"/>
              <a:gd name="T7" fmla="*/ 0 h 590"/>
              <a:gd name="T8" fmla="*/ 0 w 499"/>
              <a:gd name="T9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" h="590">
                <a:moveTo>
                  <a:pt x="0" y="590"/>
                </a:moveTo>
                <a:lnTo>
                  <a:pt x="363" y="590"/>
                </a:lnTo>
                <a:lnTo>
                  <a:pt x="499" y="0"/>
                </a:lnTo>
                <a:lnTo>
                  <a:pt x="0" y="0"/>
                </a:lnTo>
                <a:lnTo>
                  <a:pt x="0" y="59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scene3d>
            <a:camera prst="legacyObliqueTopRight"/>
            <a:lightRig rig="legacyNormal1" dir="t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1240B29-F687-4f45-9708-019B960494DF}">
              <a14:hiddenLine xmlns="" xmlns:a14="http://schemas.microsoft.com/office/drawing/2010/main" w="9525" cap="flat" cmpd="sng">
                <a:noFill/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6776" name="Freeform 120"/>
          <p:cNvSpPr>
            <a:spLocks/>
          </p:cNvSpPr>
          <p:nvPr/>
        </p:nvSpPr>
        <p:spPr bwMode="auto">
          <a:xfrm>
            <a:off x="4284217" y="1482969"/>
            <a:ext cx="1152525" cy="936625"/>
          </a:xfrm>
          <a:custGeom>
            <a:avLst/>
            <a:gdLst>
              <a:gd name="T0" fmla="*/ 0 w 726"/>
              <a:gd name="T1" fmla="*/ 590 h 590"/>
              <a:gd name="T2" fmla="*/ 408 w 726"/>
              <a:gd name="T3" fmla="*/ 590 h 590"/>
              <a:gd name="T4" fmla="*/ 726 w 726"/>
              <a:gd name="T5" fmla="*/ 0 h 590"/>
              <a:gd name="T6" fmla="*/ 136 w 726"/>
              <a:gd name="T7" fmla="*/ 0 h 590"/>
              <a:gd name="T8" fmla="*/ 0 w 726"/>
              <a:gd name="T9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6" h="590">
                <a:moveTo>
                  <a:pt x="0" y="590"/>
                </a:moveTo>
                <a:lnTo>
                  <a:pt x="408" y="590"/>
                </a:lnTo>
                <a:lnTo>
                  <a:pt x="726" y="0"/>
                </a:lnTo>
                <a:lnTo>
                  <a:pt x="136" y="0"/>
                </a:lnTo>
                <a:lnTo>
                  <a:pt x="0" y="59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scene3d>
            <a:camera prst="legacyObliqueTopRight"/>
            <a:lightRig rig="legacyNormal1" dir="t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  <a:extLst>
            <a:ext uri="{91240B29-F687-4f45-9708-019B960494DF}">
              <a14:hiddenLine xmlns="" xmlns:a14="http://schemas.microsoft.com/office/drawing/2010/main" w="9525" cap="flat" cmpd="sng">
                <a:noFill/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26796" name="Group 140"/>
          <p:cNvGrpSpPr>
            <a:grpSpLocks/>
          </p:cNvGrpSpPr>
          <p:nvPr/>
        </p:nvGrpSpPr>
        <p:grpSpPr bwMode="auto">
          <a:xfrm>
            <a:off x="4931917" y="1482969"/>
            <a:ext cx="1368425" cy="936625"/>
            <a:chOff x="3515" y="935"/>
            <a:chExt cx="862" cy="590"/>
          </a:xfrm>
        </p:grpSpPr>
        <p:sp>
          <p:nvSpPr>
            <p:cNvPr id="326777" name="Freeform 121"/>
            <p:cNvSpPr>
              <a:spLocks/>
            </p:cNvSpPr>
            <p:nvPr/>
          </p:nvSpPr>
          <p:spPr bwMode="auto">
            <a:xfrm>
              <a:off x="3515" y="935"/>
              <a:ext cx="862" cy="590"/>
            </a:xfrm>
            <a:custGeom>
              <a:avLst/>
              <a:gdLst>
                <a:gd name="T0" fmla="*/ 0 w 862"/>
                <a:gd name="T1" fmla="*/ 590 h 590"/>
                <a:gd name="T2" fmla="*/ 363 w 862"/>
                <a:gd name="T3" fmla="*/ 590 h 590"/>
                <a:gd name="T4" fmla="*/ 862 w 862"/>
                <a:gd name="T5" fmla="*/ 0 h 590"/>
                <a:gd name="T6" fmla="*/ 318 w 862"/>
                <a:gd name="T7" fmla="*/ 0 h 590"/>
                <a:gd name="T8" fmla="*/ 0 w 862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2" h="590">
                  <a:moveTo>
                    <a:pt x="0" y="590"/>
                  </a:moveTo>
                  <a:lnTo>
                    <a:pt x="363" y="590"/>
                  </a:lnTo>
                  <a:lnTo>
                    <a:pt x="862" y="0"/>
                  </a:lnTo>
                  <a:lnTo>
                    <a:pt x="318" y="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88" name="Rectangle 132"/>
            <p:cNvSpPr>
              <a:spLocks noChangeArrowheads="1"/>
            </p:cNvSpPr>
            <p:nvPr/>
          </p:nvSpPr>
          <p:spPr bwMode="auto">
            <a:xfrm rot="-3398502">
              <a:off x="3583" y="1094"/>
              <a:ext cx="54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NFS</a:t>
              </a:r>
            </a:p>
          </p:txBody>
        </p:sp>
      </p:grpSp>
      <p:grpSp>
        <p:nvGrpSpPr>
          <p:cNvPr id="326797" name="Group 141"/>
          <p:cNvGrpSpPr>
            <a:grpSpLocks/>
          </p:cNvGrpSpPr>
          <p:nvPr/>
        </p:nvGrpSpPr>
        <p:grpSpPr bwMode="auto">
          <a:xfrm>
            <a:off x="5508179" y="1482969"/>
            <a:ext cx="1800225" cy="936625"/>
            <a:chOff x="3878" y="935"/>
            <a:chExt cx="1134" cy="590"/>
          </a:xfrm>
        </p:grpSpPr>
        <p:sp>
          <p:nvSpPr>
            <p:cNvPr id="326778" name="Freeform 122"/>
            <p:cNvSpPr>
              <a:spLocks/>
            </p:cNvSpPr>
            <p:nvPr/>
          </p:nvSpPr>
          <p:spPr bwMode="auto">
            <a:xfrm>
              <a:off x="3878" y="935"/>
              <a:ext cx="1134" cy="590"/>
            </a:xfrm>
            <a:custGeom>
              <a:avLst/>
              <a:gdLst>
                <a:gd name="T0" fmla="*/ 0 w 1134"/>
                <a:gd name="T1" fmla="*/ 590 h 590"/>
                <a:gd name="T2" fmla="*/ 408 w 1134"/>
                <a:gd name="T3" fmla="*/ 590 h 590"/>
                <a:gd name="T4" fmla="*/ 1134 w 1134"/>
                <a:gd name="T5" fmla="*/ 0 h 590"/>
                <a:gd name="T6" fmla="*/ 499 w 1134"/>
                <a:gd name="T7" fmla="*/ 0 h 590"/>
                <a:gd name="T8" fmla="*/ 0 w 1134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4" h="590">
                  <a:moveTo>
                    <a:pt x="0" y="590"/>
                  </a:moveTo>
                  <a:lnTo>
                    <a:pt x="408" y="590"/>
                  </a:lnTo>
                  <a:lnTo>
                    <a:pt x="1134" y="0"/>
                  </a:lnTo>
                  <a:lnTo>
                    <a:pt x="499" y="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scene3d>
              <a:camera prst="legacyObliqueTopRight"/>
              <a:lightRig rig="legacyNormal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=""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789" name="Rectangle 133"/>
            <p:cNvSpPr>
              <a:spLocks noChangeArrowheads="1"/>
            </p:cNvSpPr>
            <p:nvPr/>
          </p:nvSpPr>
          <p:spPr bwMode="auto">
            <a:xfrm rot="-2704426">
              <a:off x="4082" y="1095"/>
              <a:ext cx="54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cs typeface="+mn-cs"/>
                </a:rPr>
                <a:t>RTP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 Stack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0370" y="5738519"/>
            <a:ext cx="8566126" cy="6397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Nickname: “Hourglass Model”</a:t>
            </a:r>
          </a:p>
        </p:txBody>
      </p:sp>
    </p:spTree>
    <p:extLst>
      <p:ext uri="{BB962C8B-B14F-4D97-AF65-F5344CB8AC3E}">
        <p14:creationId xmlns:p14="http://schemas.microsoft.com/office/powerpoint/2010/main" val="1959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803" grpId="0" animBg="1"/>
      <p:bldP spid="326804" grpId="0" animBg="1"/>
      <p:bldP spid="326805" grpId="0" animBg="1"/>
      <p:bldP spid="3268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47D5D9-B139-5E47-AB9B-EA830694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the whole story?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7559D-6C4F-714B-89A4-0A5C32390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08" b="35878"/>
          <a:stretch/>
        </p:blipFill>
        <p:spPr>
          <a:xfrm>
            <a:off x="1875708" y="1209368"/>
            <a:ext cx="5392584" cy="1165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15D194-98FD-A942-8A1A-A405037A2E95}"/>
              </a:ext>
            </a:extLst>
          </p:cNvPr>
          <p:cNvSpPr txBox="1"/>
          <p:nvPr/>
        </p:nvSpPr>
        <p:spPr>
          <a:xfrm>
            <a:off x="1234546" y="2847668"/>
            <a:ext cx="6663172" cy="1030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latin typeface="Eurostile"/>
                <a:cs typeface="Eurostile"/>
              </a:rPr>
              <a:t>How do you get from a cable in the ground to a virtual home assistant?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72283-2611-EB47-9ADA-1EB848B92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03"/>
          <a:stretch/>
        </p:blipFill>
        <p:spPr>
          <a:xfrm>
            <a:off x="2637913" y="4083707"/>
            <a:ext cx="3868174" cy="21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201" name="Line 9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7" name="Line 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1013"/>
            <a:ext cx="7407275" cy="1462087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Network structures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Structures</a:t>
            </a:r>
          </a:p>
        </p:txBody>
      </p:sp>
      <p:sp>
        <p:nvSpPr>
          <p:cNvPr id="1160198" name="Line 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351088"/>
          </a:xfrm>
        </p:spPr>
        <p:txBody>
          <a:bodyPr/>
          <a:lstStyle/>
          <a:p>
            <a:endParaRPr lang="en-US" dirty="0">
              <a:latin typeface="Comic Sans MS" pitchFamily="66" charset="0"/>
            </a:endParaRPr>
          </a:p>
          <a:p>
            <a:fld id="{FEF68755-BF31-2D4A-BF5A-E25D16668FB2}" type="datetime2">
              <a:rPr lang="en-US" smtClean="0">
                <a:latin typeface="Comic Sans MS" pitchFamily="66" charset="0"/>
              </a:rPr>
              <a:pPr/>
              <a:t>Monday, March 8, 2021</a:t>
            </a:fld>
            <a:endParaRPr lang="en-US" dirty="0"/>
          </a:p>
        </p:txBody>
      </p:sp>
      <p:sp>
        <p:nvSpPr>
          <p:cNvPr id="1160199" name="Line 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60196" name="Text Box 4"/>
          <p:cNvSpPr txBox="1">
            <a:spLocks noChangeArrowheads="1"/>
          </p:cNvSpPr>
          <p:nvPr/>
        </p:nvSpPr>
        <p:spPr bwMode="auto">
          <a:xfrm>
            <a:off x="684213" y="188913"/>
            <a:ext cx="80016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IN2140: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Introduction to Operating Systems and Data Communication</a:t>
            </a:r>
          </a:p>
        </p:txBody>
      </p:sp>
      <p:sp>
        <p:nvSpPr>
          <p:cNvPr id="1160200" name="Line 8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014198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555776" y="1196752"/>
            <a:ext cx="4752528" cy="2304256"/>
          </a:xfrm>
          <a:prstGeom prst="ellipse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203848" y="1412776"/>
            <a:ext cx="3528392" cy="1872208"/>
            <a:chOff x="3203848" y="1412776"/>
            <a:chExt cx="3528392" cy="1872208"/>
          </a:xfrm>
          <a:pattFill prst="ltDnDiag">
            <a:fgClr>
              <a:schemeClr val="tx2">
                <a:lumMod val="20000"/>
                <a:lumOff val="80000"/>
              </a:schemeClr>
            </a:fgClr>
            <a:bgClr>
              <a:prstClr val="white"/>
            </a:bgClr>
          </a:pattFill>
        </p:grpSpPr>
        <p:sp>
          <p:nvSpPr>
            <p:cNvPr id="28" name="Oval 27"/>
            <p:cNvSpPr/>
            <p:nvPr/>
          </p:nvSpPr>
          <p:spPr bwMode="auto">
            <a:xfrm>
              <a:off x="3275856" y="1412776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203848" y="2420888"/>
              <a:ext cx="1368152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5364088" y="1461160"/>
              <a:ext cx="1368152" cy="959728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4644008" y="2196480"/>
              <a:ext cx="864096" cy="51244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652120" y="2484512"/>
              <a:ext cx="927720" cy="800472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</p:grpSp>
      <p:sp>
        <p:nvSpPr>
          <p:cNvPr id="85" name="Content Placeholder 84"/>
          <p:cNvSpPr>
            <a:spLocks noGrp="1"/>
          </p:cNvSpPr>
          <p:nvPr>
            <p:ph idx="1"/>
          </p:nvPr>
        </p:nvSpPr>
        <p:spPr>
          <a:xfrm>
            <a:off x="378965" y="3919336"/>
            <a:ext cx="8875137" cy="2510036"/>
          </a:xfrm>
        </p:spPr>
        <p:txBody>
          <a:bodyPr numCol="2"/>
          <a:lstStyle/>
          <a:p>
            <a:pPr marL="0" indent="0">
              <a:buNone/>
            </a:pPr>
            <a:r>
              <a:rPr lang="en-US" sz="2400" b="1" dirty="0"/>
              <a:t>ES</a:t>
            </a:r>
            <a:r>
              <a:rPr lang="en-US" sz="1800" b="1" dirty="0"/>
              <a:t> - End system</a:t>
            </a:r>
          </a:p>
          <a:p>
            <a:r>
              <a:rPr lang="en-US" sz="1800" dirty="0"/>
              <a:t>end systems are “at the edge” of a network</a:t>
            </a:r>
          </a:p>
          <a:p>
            <a:r>
              <a:rPr lang="en-US" sz="1800" dirty="0"/>
              <a:t>examples: computer, mobile phone, tablet, smart watch, printer, TV, smoke detector, weather station, lamp, door opener, fridge, traffic light …</a:t>
            </a:r>
            <a:endParaRPr lang="en-US" sz="1800" b="1" dirty="0"/>
          </a:p>
          <a:p>
            <a:pPr marL="0" indent="0">
              <a:buNone/>
            </a:pPr>
            <a:r>
              <a:rPr lang="en-US" sz="2400" b="1" dirty="0"/>
              <a:t>IS</a:t>
            </a:r>
            <a:r>
              <a:rPr lang="en-US" sz="1800" b="1" dirty="0"/>
              <a:t> - Intermediate system</a:t>
            </a:r>
          </a:p>
          <a:p>
            <a:r>
              <a:rPr lang="en-US" sz="1800" dirty="0"/>
              <a:t>examples:</a:t>
            </a:r>
          </a:p>
          <a:p>
            <a:pPr lvl="1"/>
            <a:r>
              <a:rPr lang="en-US" sz="1800" dirty="0"/>
              <a:t>router, switch</a:t>
            </a:r>
          </a:p>
          <a:p>
            <a:pPr lvl="1"/>
            <a:r>
              <a:rPr lang="en-US" sz="1800" dirty="0"/>
              <a:t>base station, modem</a:t>
            </a:r>
          </a:p>
          <a:p>
            <a:pPr lvl="1"/>
            <a:r>
              <a:rPr lang="en-US" sz="1800" dirty="0"/>
              <a:t>gateway: web proxy, firewall, NAT gateway</a:t>
            </a:r>
          </a:p>
          <a:p>
            <a:pPr lvl="1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repeater, bridge</a:t>
            </a:r>
          </a:p>
        </p:txBody>
      </p:sp>
      <p:sp>
        <p:nvSpPr>
          <p:cNvPr id="6041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Components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347864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79912" y="14847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39952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79912" y="191683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87824" y="220486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5856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24928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39952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07904" y="292494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16016" y="27809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6016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48064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48064" y="285293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084168" y="256490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075784" y="29801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15744" y="27641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788024" y="155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40152" y="215285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8104" y="179281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940152" y="157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372200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940152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6" name="Straight Connector 5"/>
          <p:cNvCxnSpPr>
            <a:stCxn id="3" idx="0"/>
            <a:endCxn id="8" idx="1"/>
          </p:cNvCxnSpPr>
          <p:nvPr/>
        </p:nvCxnSpPr>
        <p:spPr bwMode="auto">
          <a:xfrm flipV="1">
            <a:off x="3491880" y="1592796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3" idx="2"/>
            <a:endCxn id="10" idx="1"/>
          </p:cNvCxnSpPr>
          <p:nvPr/>
        </p:nvCxnSpPr>
        <p:spPr bwMode="auto">
          <a:xfrm>
            <a:off x="3491880" y="1916832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0" idx="3"/>
            <a:endCxn id="9" idx="2"/>
          </p:cNvCxnSpPr>
          <p:nvPr/>
        </p:nvCxnSpPr>
        <p:spPr bwMode="auto">
          <a:xfrm flipV="1">
            <a:off x="4067944" y="1916832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0"/>
            <a:endCxn id="8" idx="3"/>
          </p:cNvCxnSpPr>
          <p:nvPr/>
        </p:nvCxnSpPr>
        <p:spPr bwMode="auto">
          <a:xfrm flipH="1" flipV="1">
            <a:off x="4067944" y="1592796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0" idx="0"/>
            <a:endCxn id="8" idx="2"/>
          </p:cNvCxnSpPr>
          <p:nvPr/>
        </p:nvCxnSpPr>
        <p:spPr bwMode="auto">
          <a:xfrm flipV="1">
            <a:off x="3923928" y="1700808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1" idx="3"/>
            <a:endCxn id="10" idx="2"/>
          </p:cNvCxnSpPr>
          <p:nvPr/>
        </p:nvCxnSpPr>
        <p:spPr bwMode="auto">
          <a:xfrm flipV="1">
            <a:off x="3275856" y="2132856"/>
            <a:ext cx="648072" cy="180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11" idx="2"/>
            <a:endCxn id="12" idx="0"/>
          </p:cNvCxnSpPr>
          <p:nvPr/>
        </p:nvCxnSpPr>
        <p:spPr bwMode="auto">
          <a:xfrm>
            <a:off x="3131840" y="2420888"/>
            <a:ext cx="28803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2" idx="0"/>
            <a:endCxn id="13" idx="1"/>
          </p:cNvCxnSpPr>
          <p:nvPr/>
        </p:nvCxnSpPr>
        <p:spPr bwMode="auto">
          <a:xfrm flipV="1">
            <a:off x="3419872" y="2600908"/>
            <a:ext cx="360040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14" idx="0"/>
            <a:endCxn id="13" idx="3"/>
          </p:cNvCxnSpPr>
          <p:nvPr/>
        </p:nvCxnSpPr>
        <p:spPr bwMode="auto">
          <a:xfrm flipH="1" flipV="1">
            <a:off x="4067944" y="2600908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5" idx="0"/>
            <a:endCxn id="13" idx="2"/>
          </p:cNvCxnSpPr>
          <p:nvPr/>
        </p:nvCxnSpPr>
        <p:spPr bwMode="auto">
          <a:xfrm flipV="1">
            <a:off x="3851920" y="2708920"/>
            <a:ext cx="7200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6" idx="1"/>
            <a:endCxn id="14" idx="3"/>
          </p:cNvCxnSpPr>
          <p:nvPr/>
        </p:nvCxnSpPr>
        <p:spPr bwMode="auto">
          <a:xfrm flipH="1" flipV="1">
            <a:off x="4427984" y="2816932"/>
            <a:ext cx="288032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6" idx="0"/>
            <a:endCxn id="17" idx="2"/>
          </p:cNvCxnSpPr>
          <p:nvPr/>
        </p:nvCxnSpPr>
        <p:spPr bwMode="auto">
          <a:xfrm flipV="1">
            <a:off x="4860032" y="2556520"/>
            <a:ext cx="0" cy="224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8" idx="1"/>
            <a:endCxn id="17" idx="3"/>
          </p:cNvCxnSpPr>
          <p:nvPr/>
        </p:nvCxnSpPr>
        <p:spPr bwMode="auto">
          <a:xfrm flipH="1">
            <a:off x="5004048" y="244850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2"/>
            <a:endCxn id="19" idx="0"/>
          </p:cNvCxnSpPr>
          <p:nvPr/>
        </p:nvCxnSpPr>
        <p:spPr bwMode="auto">
          <a:xfrm>
            <a:off x="5292080" y="2556520"/>
            <a:ext cx="0" cy="296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19" idx="3"/>
            <a:endCxn id="22" idx="1"/>
          </p:cNvCxnSpPr>
          <p:nvPr/>
        </p:nvCxnSpPr>
        <p:spPr bwMode="auto">
          <a:xfrm flipV="1">
            <a:off x="5436096" y="2872172"/>
            <a:ext cx="279648" cy="88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22" idx="0"/>
            <a:endCxn id="20" idx="1"/>
          </p:cNvCxnSpPr>
          <p:nvPr/>
        </p:nvCxnSpPr>
        <p:spPr bwMode="auto">
          <a:xfrm flipV="1">
            <a:off x="5859760" y="2672916"/>
            <a:ext cx="224408" cy="91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1" idx="0"/>
            <a:endCxn id="20" idx="2"/>
          </p:cNvCxnSpPr>
          <p:nvPr/>
        </p:nvCxnSpPr>
        <p:spPr bwMode="auto">
          <a:xfrm flipV="1">
            <a:off x="6219800" y="2780928"/>
            <a:ext cx="8384" cy="19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1" idx="1"/>
            <a:endCxn id="22" idx="2"/>
          </p:cNvCxnSpPr>
          <p:nvPr/>
        </p:nvCxnSpPr>
        <p:spPr bwMode="auto">
          <a:xfrm flipH="1" flipV="1">
            <a:off x="5859760" y="2980184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3" idx="1"/>
            <a:endCxn id="9" idx="3"/>
          </p:cNvCxnSpPr>
          <p:nvPr/>
        </p:nvCxnSpPr>
        <p:spPr bwMode="auto">
          <a:xfrm flipH="1">
            <a:off x="4427984" y="1664804"/>
            <a:ext cx="36004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3" idx="3"/>
            <a:endCxn id="25" idx="1"/>
          </p:cNvCxnSpPr>
          <p:nvPr/>
        </p:nvCxnSpPr>
        <p:spPr bwMode="auto">
          <a:xfrm>
            <a:off x="5076056" y="1664804"/>
            <a:ext cx="432048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5" idx="3"/>
            <a:endCxn id="33" idx="1"/>
          </p:cNvCxnSpPr>
          <p:nvPr/>
        </p:nvCxnSpPr>
        <p:spPr bwMode="auto">
          <a:xfrm>
            <a:off x="5796136" y="1900828"/>
            <a:ext cx="144016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3" idx="2"/>
            <a:endCxn id="24" idx="0"/>
          </p:cNvCxnSpPr>
          <p:nvPr/>
        </p:nvCxnSpPr>
        <p:spPr bwMode="auto">
          <a:xfrm>
            <a:off x="6084168" y="2080848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26" idx="2"/>
            <a:endCxn id="33" idx="0"/>
          </p:cNvCxnSpPr>
          <p:nvPr/>
        </p:nvCxnSpPr>
        <p:spPr bwMode="auto">
          <a:xfrm>
            <a:off x="6084168" y="1792816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7" idx="1"/>
            <a:endCxn id="33" idx="3"/>
          </p:cNvCxnSpPr>
          <p:nvPr/>
        </p:nvCxnSpPr>
        <p:spPr bwMode="auto">
          <a:xfrm flipH="1">
            <a:off x="6228184" y="197283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 bwMode="auto">
          <a:xfrm>
            <a:off x="7308304" y="16288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6012160" y="9087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3779912" y="9807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555776" y="141277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483768" y="30689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347864" y="34290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5986434" y="35010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20" name="Straight Connector 119"/>
          <p:cNvCxnSpPr>
            <a:stCxn id="115" idx="3"/>
            <a:endCxn id="3" idx="1"/>
          </p:cNvCxnSpPr>
          <p:nvPr/>
        </p:nvCxnSpPr>
        <p:spPr bwMode="auto">
          <a:xfrm>
            <a:off x="2843808" y="1520788"/>
            <a:ext cx="50405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114" idx="2"/>
            <a:endCxn id="8" idx="0"/>
          </p:cNvCxnSpPr>
          <p:nvPr/>
        </p:nvCxnSpPr>
        <p:spPr bwMode="auto">
          <a:xfrm>
            <a:off x="3923928" y="1196752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stCxn id="113" idx="2"/>
            <a:endCxn id="26" idx="0"/>
          </p:cNvCxnSpPr>
          <p:nvPr/>
        </p:nvCxnSpPr>
        <p:spPr bwMode="auto">
          <a:xfrm flipH="1">
            <a:off x="6084168" y="1124744"/>
            <a:ext cx="72008" cy="45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112" idx="1"/>
            <a:endCxn id="27" idx="3"/>
          </p:cNvCxnSpPr>
          <p:nvPr/>
        </p:nvCxnSpPr>
        <p:spPr bwMode="auto">
          <a:xfrm flipH="1">
            <a:off x="6660232" y="1736812"/>
            <a:ext cx="648072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19" idx="0"/>
            <a:endCxn id="21" idx="2"/>
          </p:cNvCxnSpPr>
          <p:nvPr/>
        </p:nvCxnSpPr>
        <p:spPr bwMode="auto">
          <a:xfrm flipV="1">
            <a:off x="6130450" y="3196208"/>
            <a:ext cx="8935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8" idx="0"/>
            <a:endCxn id="15" idx="2"/>
          </p:cNvCxnSpPr>
          <p:nvPr/>
        </p:nvCxnSpPr>
        <p:spPr bwMode="auto">
          <a:xfrm flipV="1">
            <a:off x="3491880" y="3140968"/>
            <a:ext cx="36004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stCxn id="117" idx="3"/>
            <a:endCxn id="12" idx="1"/>
          </p:cNvCxnSpPr>
          <p:nvPr/>
        </p:nvCxnSpPr>
        <p:spPr bwMode="auto">
          <a:xfrm flipV="1">
            <a:off x="2771800" y="2816932"/>
            <a:ext cx="5040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6" name="Group 155"/>
          <p:cNvGrpSpPr/>
          <p:nvPr/>
        </p:nvGrpSpPr>
        <p:grpSpPr>
          <a:xfrm>
            <a:off x="251520" y="2924944"/>
            <a:ext cx="2232248" cy="461665"/>
            <a:chOff x="251520" y="2924944"/>
            <a:chExt cx="2232248" cy="461665"/>
          </a:xfrm>
        </p:grpSpPr>
        <p:sp>
          <p:nvSpPr>
            <p:cNvPr id="173" name="TextBox 172"/>
            <p:cNvSpPr txBox="1"/>
            <p:nvPr/>
          </p:nvSpPr>
          <p:spPr>
            <a:xfrm>
              <a:off x="251520" y="2924944"/>
              <a:ext cx="1705365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Eurostile"/>
                  <a:cs typeface="Eurostile"/>
                </a:rPr>
                <a:t>end system</a:t>
              </a:r>
            </a:p>
          </p:txBody>
        </p:sp>
        <p:cxnSp>
          <p:nvCxnSpPr>
            <p:cNvPr id="174" name="Straight Arrow Connector 173"/>
            <p:cNvCxnSpPr>
              <a:stCxn id="173" idx="3"/>
              <a:endCxn id="117" idx="1"/>
            </p:cNvCxnSpPr>
            <p:nvPr/>
          </p:nvCxnSpPr>
          <p:spPr bwMode="auto">
            <a:xfrm>
              <a:off x="1956885" y="3155777"/>
              <a:ext cx="526883" cy="211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9" name="Group 158"/>
          <p:cNvGrpSpPr/>
          <p:nvPr/>
        </p:nvGrpSpPr>
        <p:grpSpPr>
          <a:xfrm>
            <a:off x="5436096" y="2448508"/>
            <a:ext cx="3546545" cy="1163417"/>
            <a:chOff x="5436096" y="2448508"/>
            <a:chExt cx="3546545" cy="1163417"/>
          </a:xfrm>
        </p:grpSpPr>
        <p:sp>
          <p:nvSpPr>
            <p:cNvPr id="184" name="TextBox 183"/>
            <p:cNvSpPr txBox="1"/>
            <p:nvPr/>
          </p:nvSpPr>
          <p:spPr>
            <a:xfrm>
              <a:off x="7092280" y="2780928"/>
              <a:ext cx="1890361" cy="8309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Eurostile"/>
                  <a:cs typeface="Eurostile"/>
                </a:rPr>
                <a:t>intermediate</a:t>
              </a:r>
              <a:br>
                <a:rPr lang="en-US" sz="2400" b="1" dirty="0">
                  <a:latin typeface="Eurostile"/>
                  <a:cs typeface="Eurostile"/>
                </a:rPr>
              </a:br>
              <a:r>
                <a:rPr lang="en-US" sz="2400" b="1" dirty="0">
                  <a:latin typeface="Eurostile"/>
                  <a:cs typeface="Eurostile"/>
                </a:rPr>
                <a:t>system</a:t>
              </a:r>
            </a:p>
          </p:txBody>
        </p:sp>
        <p:cxnSp>
          <p:nvCxnSpPr>
            <p:cNvPr id="185" name="Straight Arrow Connector 184"/>
            <p:cNvCxnSpPr>
              <a:stCxn id="184" idx="1"/>
              <a:endCxn id="20" idx="3"/>
            </p:cNvCxnSpPr>
            <p:nvPr/>
          </p:nvCxnSpPr>
          <p:spPr bwMode="auto">
            <a:xfrm flipH="1" flipV="1">
              <a:off x="6372200" y="2672916"/>
              <a:ext cx="720080" cy="52351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0" name="Straight Arrow Connector 189"/>
            <p:cNvCxnSpPr>
              <a:stCxn id="184" idx="1"/>
              <a:endCxn id="19" idx="3"/>
            </p:cNvCxnSpPr>
            <p:nvPr/>
          </p:nvCxnSpPr>
          <p:spPr bwMode="auto">
            <a:xfrm flipH="1" flipV="1">
              <a:off x="5436096" y="2960948"/>
              <a:ext cx="1656184" cy="23547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>
              <a:stCxn id="184" idx="1"/>
              <a:endCxn id="18" idx="3"/>
            </p:cNvCxnSpPr>
            <p:nvPr/>
          </p:nvCxnSpPr>
          <p:spPr bwMode="auto">
            <a:xfrm flipH="1" flipV="1">
              <a:off x="5436096" y="2448508"/>
              <a:ext cx="1656184" cy="74791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0" name="Group 159"/>
          <p:cNvGrpSpPr/>
          <p:nvPr/>
        </p:nvGrpSpPr>
        <p:grpSpPr>
          <a:xfrm>
            <a:off x="251520" y="836712"/>
            <a:ext cx="3224697" cy="1973833"/>
            <a:chOff x="251520" y="764704"/>
            <a:chExt cx="3224697" cy="1973833"/>
          </a:xfrm>
        </p:grpSpPr>
        <p:cxnSp>
          <p:nvCxnSpPr>
            <p:cNvPr id="143" name="Straight Arrow Connector 142"/>
            <p:cNvCxnSpPr>
              <a:stCxn id="95" idx="3"/>
              <a:endCxn id="28" idx="1"/>
            </p:cNvCxnSpPr>
            <p:nvPr/>
          </p:nvCxnSpPr>
          <p:spPr bwMode="auto">
            <a:xfrm>
              <a:off x="1683068" y="995537"/>
              <a:ext cx="1793149" cy="53446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95" name="TextBox 94"/>
            <p:cNvSpPr txBox="1"/>
            <p:nvPr/>
          </p:nvSpPr>
          <p:spPr>
            <a:xfrm>
              <a:off x="395536" y="764704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Eurostile"/>
                  <a:cs typeface="Eurostile"/>
                </a:rPr>
                <a:t>network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95536" y="2276872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Eurostile"/>
                  <a:cs typeface="Eurostile"/>
                </a:rPr>
                <a:t>network</a:t>
              </a:r>
            </a:p>
          </p:txBody>
        </p:sp>
        <p:cxnSp>
          <p:nvCxnSpPr>
            <p:cNvPr id="158" name="Straight Arrow Connector 157"/>
            <p:cNvCxnSpPr>
              <a:stCxn id="157" idx="3"/>
            </p:cNvCxnSpPr>
            <p:nvPr/>
          </p:nvCxnSpPr>
          <p:spPr bwMode="auto">
            <a:xfrm flipV="1">
              <a:off x="1683068" y="2348881"/>
              <a:ext cx="1088732" cy="15882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3" name="Straight Arrow Connector 162"/>
            <p:cNvCxnSpPr>
              <a:stCxn id="95" idx="2"/>
              <a:endCxn id="157" idx="0"/>
            </p:cNvCxnSpPr>
            <p:nvPr/>
          </p:nvCxnSpPr>
          <p:spPr bwMode="auto">
            <a:xfrm>
              <a:off x="1039302" y="1226369"/>
              <a:ext cx="0" cy="105050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62" name="TextBox 161"/>
            <p:cNvSpPr txBox="1"/>
            <p:nvPr/>
          </p:nvSpPr>
          <p:spPr>
            <a:xfrm>
              <a:off x="251520" y="1412776"/>
              <a:ext cx="1618126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Eurostile"/>
                  <a:cs typeface="Eurostile"/>
                </a:rPr>
                <a:t>is sub-network</a:t>
              </a:r>
              <a:br>
                <a:rPr lang="en-US" i="1" dirty="0">
                  <a:latin typeface="Eurostile"/>
                  <a:cs typeface="Eurostile"/>
                </a:rPr>
              </a:br>
              <a:r>
                <a:rPr lang="en-US" i="1" dirty="0">
                  <a:latin typeface="Eurostile"/>
                  <a:cs typeface="Eurostile"/>
                </a:rPr>
                <a:t>(</a:t>
              </a:r>
              <a:r>
                <a:rPr lang="en-US" b="1" i="1" dirty="0">
                  <a:latin typeface="Eurostile"/>
                  <a:cs typeface="Eurostile"/>
                </a:rPr>
                <a:t>subnet</a:t>
              </a:r>
              <a:r>
                <a:rPr lang="en-US" i="1" dirty="0">
                  <a:latin typeface="Eurostile"/>
                  <a:cs typeface="Eurostile"/>
                </a:rPr>
                <a:t>) of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450972" y="5991576"/>
            <a:ext cx="8531669" cy="648071"/>
            <a:chOff x="179512" y="5877273"/>
            <a:chExt cx="8856984" cy="648071"/>
          </a:xfrm>
        </p:grpSpPr>
        <p:sp>
          <p:nvSpPr>
            <p:cNvPr id="161" name="Left Brace 160"/>
            <p:cNvSpPr/>
            <p:nvPr/>
          </p:nvSpPr>
          <p:spPr bwMode="auto">
            <a:xfrm rot="16200000">
              <a:off x="4463987" y="1592798"/>
              <a:ext cx="288034" cy="8856984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063069" y="6063679"/>
              <a:ext cx="1056090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Eurostile"/>
                  <a:cs typeface="Eurostile"/>
                </a:rPr>
                <a:t>node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33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F56F61-18D7-D048-AEE8-8BD837D26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3983980"/>
            <a:ext cx="8928992" cy="25184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without the lines showing network boundaries,</a:t>
            </a:r>
            <a:br>
              <a:rPr lang="en-US" sz="2400" dirty="0"/>
            </a:br>
            <a:r>
              <a:rPr lang="en-US" sz="2400" dirty="0"/>
              <a:t>this looks like a typical graph</a:t>
            </a:r>
          </a:p>
          <a:p>
            <a:pPr marL="0" indent="0">
              <a:buNone/>
            </a:pPr>
            <a:r>
              <a:rPr lang="en-US" sz="2400" dirty="0"/>
              <a:t>there are </a:t>
            </a:r>
            <a:r>
              <a:rPr lang="en-US" sz="2400" b="1" dirty="0"/>
              <a:t>nodes</a:t>
            </a:r>
            <a:r>
              <a:rPr lang="en-US" sz="2400" dirty="0"/>
              <a:t>, and </a:t>
            </a:r>
            <a:r>
              <a:rPr lang="en-US" sz="2400" b="1" dirty="0"/>
              <a:t>edges</a:t>
            </a:r>
            <a:r>
              <a:rPr lang="en-US" sz="2400" dirty="0"/>
              <a:t> connecting pairs of nodes to each other</a:t>
            </a:r>
          </a:p>
          <a:p>
            <a:pPr marL="0" indent="0">
              <a:buNone/>
            </a:pPr>
            <a:r>
              <a:rPr lang="en-US" sz="2400" dirty="0"/>
              <a:t>a specific arrangement of nodes and edges is called a </a:t>
            </a:r>
            <a:r>
              <a:rPr lang="en-US" sz="2400" b="1" dirty="0"/>
              <a:t>topology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the terminology implies that edges are network connections</a:t>
            </a:r>
          </a:p>
        </p:txBody>
      </p:sp>
      <p:sp>
        <p:nvSpPr>
          <p:cNvPr id="6041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Structures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347864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79912" y="14847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39952" y="17008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779912" y="191683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87824" y="220486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5856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24928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39952" y="27089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07904" y="292494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16016" y="27809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6016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48064" y="234049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48064" y="285293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084168" y="256490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075784" y="298018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15744" y="27641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788024" y="155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940152" y="215285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8104" y="179281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940152" y="1576792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372200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940152" y="1864824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6" name="Straight Connector 5"/>
          <p:cNvCxnSpPr>
            <a:stCxn id="3" idx="0"/>
            <a:endCxn id="8" idx="1"/>
          </p:cNvCxnSpPr>
          <p:nvPr/>
        </p:nvCxnSpPr>
        <p:spPr bwMode="auto">
          <a:xfrm flipV="1">
            <a:off x="3491880" y="1592796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3" idx="2"/>
            <a:endCxn id="10" idx="1"/>
          </p:cNvCxnSpPr>
          <p:nvPr/>
        </p:nvCxnSpPr>
        <p:spPr bwMode="auto">
          <a:xfrm>
            <a:off x="3491880" y="1916832"/>
            <a:ext cx="288032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0" idx="3"/>
            <a:endCxn id="9" idx="2"/>
          </p:cNvCxnSpPr>
          <p:nvPr/>
        </p:nvCxnSpPr>
        <p:spPr bwMode="auto">
          <a:xfrm flipV="1">
            <a:off x="4067944" y="1916832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9" idx="0"/>
            <a:endCxn id="8" idx="3"/>
          </p:cNvCxnSpPr>
          <p:nvPr/>
        </p:nvCxnSpPr>
        <p:spPr bwMode="auto">
          <a:xfrm flipH="1" flipV="1">
            <a:off x="4067944" y="1592796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0" idx="0"/>
            <a:endCxn id="8" idx="2"/>
          </p:cNvCxnSpPr>
          <p:nvPr/>
        </p:nvCxnSpPr>
        <p:spPr bwMode="auto">
          <a:xfrm flipV="1">
            <a:off x="3923928" y="1700808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1" idx="3"/>
            <a:endCxn id="10" idx="2"/>
          </p:cNvCxnSpPr>
          <p:nvPr/>
        </p:nvCxnSpPr>
        <p:spPr bwMode="auto">
          <a:xfrm flipV="1">
            <a:off x="3275856" y="2132856"/>
            <a:ext cx="648072" cy="180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stCxn id="11" idx="2"/>
            <a:endCxn id="12" idx="0"/>
          </p:cNvCxnSpPr>
          <p:nvPr/>
        </p:nvCxnSpPr>
        <p:spPr bwMode="auto">
          <a:xfrm>
            <a:off x="3131840" y="2420888"/>
            <a:ext cx="28803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2" idx="0"/>
            <a:endCxn id="13" idx="1"/>
          </p:cNvCxnSpPr>
          <p:nvPr/>
        </p:nvCxnSpPr>
        <p:spPr bwMode="auto">
          <a:xfrm flipV="1">
            <a:off x="3419872" y="2600908"/>
            <a:ext cx="360040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14" idx="0"/>
            <a:endCxn id="13" idx="3"/>
          </p:cNvCxnSpPr>
          <p:nvPr/>
        </p:nvCxnSpPr>
        <p:spPr bwMode="auto">
          <a:xfrm flipH="1" flipV="1">
            <a:off x="4067944" y="2600908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5" idx="0"/>
            <a:endCxn id="13" idx="2"/>
          </p:cNvCxnSpPr>
          <p:nvPr/>
        </p:nvCxnSpPr>
        <p:spPr bwMode="auto">
          <a:xfrm flipV="1">
            <a:off x="3851920" y="2708920"/>
            <a:ext cx="72008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16" idx="1"/>
            <a:endCxn id="14" idx="3"/>
          </p:cNvCxnSpPr>
          <p:nvPr/>
        </p:nvCxnSpPr>
        <p:spPr bwMode="auto">
          <a:xfrm flipH="1" flipV="1">
            <a:off x="4427984" y="2816932"/>
            <a:ext cx="288032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6" idx="0"/>
            <a:endCxn id="17" idx="2"/>
          </p:cNvCxnSpPr>
          <p:nvPr/>
        </p:nvCxnSpPr>
        <p:spPr bwMode="auto">
          <a:xfrm flipV="1">
            <a:off x="4860032" y="2556520"/>
            <a:ext cx="0" cy="224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8" idx="1"/>
            <a:endCxn id="17" idx="3"/>
          </p:cNvCxnSpPr>
          <p:nvPr/>
        </p:nvCxnSpPr>
        <p:spPr bwMode="auto">
          <a:xfrm flipH="1">
            <a:off x="5004048" y="244850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8" idx="2"/>
            <a:endCxn id="19" idx="0"/>
          </p:cNvCxnSpPr>
          <p:nvPr/>
        </p:nvCxnSpPr>
        <p:spPr bwMode="auto">
          <a:xfrm>
            <a:off x="5292080" y="2556520"/>
            <a:ext cx="0" cy="296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19" idx="3"/>
            <a:endCxn id="22" idx="1"/>
          </p:cNvCxnSpPr>
          <p:nvPr/>
        </p:nvCxnSpPr>
        <p:spPr bwMode="auto">
          <a:xfrm flipV="1">
            <a:off x="5436096" y="2872172"/>
            <a:ext cx="279648" cy="887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22" idx="0"/>
            <a:endCxn id="20" idx="1"/>
          </p:cNvCxnSpPr>
          <p:nvPr/>
        </p:nvCxnSpPr>
        <p:spPr bwMode="auto">
          <a:xfrm flipV="1">
            <a:off x="5859760" y="2672916"/>
            <a:ext cx="224408" cy="912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1" idx="0"/>
            <a:endCxn id="20" idx="2"/>
          </p:cNvCxnSpPr>
          <p:nvPr/>
        </p:nvCxnSpPr>
        <p:spPr bwMode="auto">
          <a:xfrm flipV="1">
            <a:off x="6219800" y="2780928"/>
            <a:ext cx="8384" cy="199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1" idx="1"/>
            <a:endCxn id="22" idx="2"/>
          </p:cNvCxnSpPr>
          <p:nvPr/>
        </p:nvCxnSpPr>
        <p:spPr bwMode="auto">
          <a:xfrm flipH="1" flipV="1">
            <a:off x="5859760" y="2980184"/>
            <a:ext cx="216024" cy="108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3" idx="1"/>
            <a:endCxn id="9" idx="3"/>
          </p:cNvCxnSpPr>
          <p:nvPr/>
        </p:nvCxnSpPr>
        <p:spPr bwMode="auto">
          <a:xfrm flipH="1">
            <a:off x="4427984" y="1664804"/>
            <a:ext cx="36004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3" idx="3"/>
            <a:endCxn id="25" idx="1"/>
          </p:cNvCxnSpPr>
          <p:nvPr/>
        </p:nvCxnSpPr>
        <p:spPr bwMode="auto">
          <a:xfrm>
            <a:off x="5076056" y="1664804"/>
            <a:ext cx="432048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5" idx="3"/>
            <a:endCxn id="33" idx="1"/>
          </p:cNvCxnSpPr>
          <p:nvPr/>
        </p:nvCxnSpPr>
        <p:spPr bwMode="auto">
          <a:xfrm>
            <a:off x="5796136" y="1900828"/>
            <a:ext cx="144016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3" idx="2"/>
            <a:endCxn id="24" idx="0"/>
          </p:cNvCxnSpPr>
          <p:nvPr/>
        </p:nvCxnSpPr>
        <p:spPr bwMode="auto">
          <a:xfrm>
            <a:off x="6084168" y="2080848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26" idx="2"/>
            <a:endCxn id="33" idx="0"/>
          </p:cNvCxnSpPr>
          <p:nvPr/>
        </p:nvCxnSpPr>
        <p:spPr bwMode="auto">
          <a:xfrm>
            <a:off x="6084168" y="1792816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7" idx="1"/>
            <a:endCxn id="33" idx="3"/>
          </p:cNvCxnSpPr>
          <p:nvPr/>
        </p:nvCxnSpPr>
        <p:spPr bwMode="auto">
          <a:xfrm flipH="1">
            <a:off x="6228184" y="197283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 bwMode="auto">
          <a:xfrm>
            <a:off x="7308304" y="16288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6012160" y="90872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3779912" y="98072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555776" y="1412776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483768" y="306896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347864" y="3429000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5986434" y="3501008"/>
            <a:ext cx="2880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cxnSp>
        <p:nvCxnSpPr>
          <p:cNvPr id="120" name="Straight Connector 119"/>
          <p:cNvCxnSpPr>
            <a:stCxn id="115" idx="3"/>
            <a:endCxn id="3" idx="1"/>
          </p:cNvCxnSpPr>
          <p:nvPr/>
        </p:nvCxnSpPr>
        <p:spPr bwMode="auto">
          <a:xfrm>
            <a:off x="2843808" y="1520788"/>
            <a:ext cx="50405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114" idx="2"/>
            <a:endCxn id="8" idx="0"/>
          </p:cNvCxnSpPr>
          <p:nvPr/>
        </p:nvCxnSpPr>
        <p:spPr bwMode="auto">
          <a:xfrm>
            <a:off x="3923928" y="1196752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stCxn id="113" idx="2"/>
            <a:endCxn id="26" idx="0"/>
          </p:cNvCxnSpPr>
          <p:nvPr/>
        </p:nvCxnSpPr>
        <p:spPr bwMode="auto">
          <a:xfrm flipH="1">
            <a:off x="6084168" y="1124744"/>
            <a:ext cx="72008" cy="45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112" idx="1"/>
            <a:endCxn id="27" idx="3"/>
          </p:cNvCxnSpPr>
          <p:nvPr/>
        </p:nvCxnSpPr>
        <p:spPr bwMode="auto">
          <a:xfrm flipH="1">
            <a:off x="6660232" y="1736812"/>
            <a:ext cx="648072" cy="23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19" idx="0"/>
            <a:endCxn id="21" idx="2"/>
          </p:cNvCxnSpPr>
          <p:nvPr/>
        </p:nvCxnSpPr>
        <p:spPr bwMode="auto">
          <a:xfrm flipV="1">
            <a:off x="6130450" y="3196208"/>
            <a:ext cx="8935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118" idx="0"/>
            <a:endCxn id="15" idx="2"/>
          </p:cNvCxnSpPr>
          <p:nvPr/>
        </p:nvCxnSpPr>
        <p:spPr bwMode="auto">
          <a:xfrm flipV="1">
            <a:off x="3491880" y="3140968"/>
            <a:ext cx="36004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>
            <a:stCxn id="117" idx="3"/>
            <a:endCxn id="12" idx="1"/>
          </p:cNvCxnSpPr>
          <p:nvPr/>
        </p:nvCxnSpPr>
        <p:spPr bwMode="auto">
          <a:xfrm flipV="1">
            <a:off x="2771800" y="2816932"/>
            <a:ext cx="5040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5982889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paalh">
  <a:themeElements>
    <a:clrScheme name="1_paalh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paalh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Eurostile"/>
            <a:cs typeface="Eurostile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solidFill>
          <a:schemeClr val="bg1"/>
        </a:solidFill>
        <a:ln>
          <a:noFill/>
        </a:ln>
        <a:effectLst/>
      </a:spPr>
      <a:bodyPr wrap="none" rtlCol="0">
        <a:spAutoFit/>
      </a:bodyPr>
      <a:lstStyle>
        <a:defPPr>
          <a:defRPr dirty="0" smtClean="0">
            <a:latin typeface="Eurostile"/>
            <a:cs typeface="Eurostile"/>
          </a:defRPr>
        </a:defPPr>
      </a:lstStyle>
    </a:txDef>
  </a:objectDefaults>
  <a:extraClrSchemeLst>
    <a:extraClrScheme>
      <a:clrScheme name="1_paalh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alh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alh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alh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alh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alh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discuss.pptx</Template>
  <TotalTime>5992</TotalTime>
  <Words>3348</Words>
  <Application>Microsoft Macintosh PowerPoint</Application>
  <PresentationFormat>On-screen Show (4:3)</PresentationFormat>
  <Paragraphs>922</Paragraphs>
  <Slides>57</Slides>
  <Notes>51</Notes>
  <HiddenSlides>5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Comic Sans MS</vt:lpstr>
      <vt:lpstr>Courier New</vt:lpstr>
      <vt:lpstr>Eurostile</vt:lpstr>
      <vt:lpstr>Tahoma</vt:lpstr>
      <vt:lpstr>Times New Roman</vt:lpstr>
      <vt:lpstr>Wingdings</vt:lpstr>
      <vt:lpstr>1_paalh</vt:lpstr>
      <vt:lpstr>Data Communication:   Network structures</vt:lpstr>
      <vt:lpstr>Programming the network</vt:lpstr>
      <vt:lpstr>Programming the network</vt:lpstr>
      <vt:lpstr>Web-based software</vt:lpstr>
      <vt:lpstr>Isn’t this enough?</vt:lpstr>
      <vt:lpstr>Is this the whole story?</vt:lpstr>
      <vt:lpstr>Network structures   Structures</vt:lpstr>
      <vt:lpstr>Network Components</vt:lpstr>
      <vt:lpstr>Network Structures</vt:lpstr>
      <vt:lpstr>Network Structures</vt:lpstr>
      <vt:lpstr>Network Structures</vt:lpstr>
      <vt:lpstr>Network Structures</vt:lpstr>
      <vt:lpstr>Questions</vt:lpstr>
      <vt:lpstr>Questions</vt:lpstr>
      <vt:lpstr>Questions</vt:lpstr>
      <vt:lpstr>Network Structures</vt:lpstr>
      <vt:lpstr>Network structures   Network’s tasks</vt:lpstr>
      <vt:lpstr>A lot of tasks</vt:lpstr>
      <vt:lpstr>A lot of tasks</vt:lpstr>
      <vt:lpstr>A lot of tasks</vt:lpstr>
      <vt:lpstr>A lot of tasks</vt:lpstr>
      <vt:lpstr>A lot of tasks</vt:lpstr>
      <vt:lpstr>A lot of tasks</vt:lpstr>
      <vt:lpstr>PowerPoint Presentation</vt:lpstr>
      <vt:lpstr>the application</vt:lpstr>
      <vt:lpstr>Textual commands and textual chat</vt:lpstr>
      <vt:lpstr>Live and on-Demand Streaming</vt:lpstr>
      <vt:lpstr>AV chat and AV conferencing</vt:lpstr>
      <vt:lpstr>Haptic Interaction</vt:lpstr>
      <vt:lpstr>The Internet must support all of them</vt:lpstr>
      <vt:lpstr>Network Structures</vt:lpstr>
      <vt:lpstr>Network Structures</vt:lpstr>
      <vt:lpstr>A possible path communication path</vt:lpstr>
      <vt:lpstr>But does it matter if we understand it?</vt:lpstr>
      <vt:lpstr>Network structures   Structuring the tasks</vt:lpstr>
      <vt:lpstr>Questions</vt:lpstr>
      <vt:lpstr>Approaches to structure the tasks</vt:lpstr>
      <vt:lpstr>Approaches to structure the tasks</vt:lpstr>
      <vt:lpstr>Approaches to structure the tasks</vt:lpstr>
      <vt:lpstr>Network structures   Layering model</vt:lpstr>
      <vt:lpstr>Approaches to structure the tasks</vt:lpstr>
      <vt:lpstr>Reference Model for Open Systems Interconnection</vt:lpstr>
      <vt:lpstr>Layer functions: physical layer</vt:lpstr>
      <vt:lpstr>Layer functions: data link layer</vt:lpstr>
      <vt:lpstr>Layer functions: network layer</vt:lpstr>
      <vt:lpstr>Layer functions: network layer</vt:lpstr>
      <vt:lpstr>Layer functions: transport layer</vt:lpstr>
      <vt:lpstr>Layer functions: session layer</vt:lpstr>
      <vt:lpstr>Layer function: presentation layer</vt:lpstr>
      <vt:lpstr>Layer functions: application layer</vt:lpstr>
      <vt:lpstr>Architecture</vt:lpstr>
      <vt:lpstr>Architecture</vt:lpstr>
      <vt:lpstr>Data Units</vt:lpstr>
      <vt:lpstr>Network structures   TCP/IP model</vt:lpstr>
      <vt:lpstr>Five Layer Reference, Internet Reference Model and a Comparison</vt:lpstr>
      <vt:lpstr>TCP/IP Layering considerations</vt:lpstr>
      <vt:lpstr>Internet Protocol Stack</vt:lpstr>
    </vt:vector>
  </TitlesOfParts>
  <Company>UNIK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</dc:title>
  <dc:creator>Carsten Griwodz</dc:creator>
  <cp:lastModifiedBy>Carsten Griwodz</cp:lastModifiedBy>
  <cp:revision>1095</cp:revision>
  <cp:lastPrinted>2021-03-01T11:20:17Z</cp:lastPrinted>
  <dcterms:created xsi:type="dcterms:W3CDTF">2003-03-06T08:24:12Z</dcterms:created>
  <dcterms:modified xsi:type="dcterms:W3CDTF">2021-03-08T07:43:21Z</dcterms:modified>
</cp:coreProperties>
</file>