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58" r:id="rId4"/>
    <p:sldId id="273" r:id="rId5"/>
    <p:sldId id="275" r:id="rId6"/>
    <p:sldId id="276" r:id="rId7"/>
    <p:sldId id="257" r:id="rId8"/>
    <p:sldId id="285" r:id="rId9"/>
    <p:sldId id="279" r:id="rId10"/>
    <p:sldId id="284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Eurosti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/>
      <a:tcStyle>
        <a:tcBdr/>
        <a:fill>
          <a:solidFill>
            <a:srgbClr val="E6FAF1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6E7CA"/>
          </a:solidFill>
        </a:fill>
      </a:tcStyle>
    </a:wholeTbl>
    <a:band2H>
      <a:tcTxStyle/>
      <a:tcStyle>
        <a:tcBdr/>
        <a:fill>
          <a:solidFill>
            <a:srgbClr val="FAF3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61"/>
    <p:restoredTop sz="85578"/>
  </p:normalViewPr>
  <p:slideViewPr>
    <p:cSldViewPr snapToGrid="0" snapToObjects="1">
      <p:cViewPr varScale="1">
        <p:scale>
          <a:sx n="104" d="100"/>
          <a:sy n="104" d="100"/>
        </p:scale>
        <p:origin x="10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Eurostile"/>
      </a:defRPr>
    </a:lvl1pPr>
    <a:lvl2pPr indent="228600" latinLnBrk="0">
      <a:defRPr sz="1400">
        <a:latin typeface="+mj-lt"/>
        <a:ea typeface="+mj-ea"/>
        <a:cs typeface="+mj-cs"/>
        <a:sym typeface="Eurostile"/>
      </a:defRPr>
    </a:lvl2pPr>
    <a:lvl3pPr indent="457200" latinLnBrk="0">
      <a:defRPr sz="1400">
        <a:latin typeface="+mj-lt"/>
        <a:ea typeface="+mj-ea"/>
        <a:cs typeface="+mj-cs"/>
        <a:sym typeface="Eurostile"/>
      </a:defRPr>
    </a:lvl3pPr>
    <a:lvl4pPr indent="685800" latinLnBrk="0">
      <a:defRPr sz="1400">
        <a:latin typeface="+mj-lt"/>
        <a:ea typeface="+mj-ea"/>
        <a:cs typeface="+mj-cs"/>
        <a:sym typeface="Eurostile"/>
      </a:defRPr>
    </a:lvl4pPr>
    <a:lvl5pPr indent="914400" latinLnBrk="0">
      <a:defRPr sz="1400">
        <a:latin typeface="+mj-lt"/>
        <a:ea typeface="+mj-ea"/>
        <a:cs typeface="+mj-cs"/>
        <a:sym typeface="Eurostile"/>
      </a:defRPr>
    </a:lvl5pPr>
    <a:lvl6pPr indent="1143000" latinLnBrk="0">
      <a:defRPr sz="1400">
        <a:latin typeface="+mj-lt"/>
        <a:ea typeface="+mj-ea"/>
        <a:cs typeface="+mj-cs"/>
        <a:sym typeface="Eurostile"/>
      </a:defRPr>
    </a:lvl6pPr>
    <a:lvl7pPr indent="1371600" latinLnBrk="0">
      <a:defRPr sz="1400">
        <a:latin typeface="+mj-lt"/>
        <a:ea typeface="+mj-ea"/>
        <a:cs typeface="+mj-cs"/>
        <a:sym typeface="Eurostile"/>
      </a:defRPr>
    </a:lvl7pPr>
    <a:lvl8pPr indent="1600200" latinLnBrk="0">
      <a:defRPr sz="1400">
        <a:latin typeface="+mj-lt"/>
        <a:ea typeface="+mj-ea"/>
        <a:cs typeface="+mj-cs"/>
        <a:sym typeface="Eurostile"/>
      </a:defRPr>
    </a:lvl8pPr>
    <a:lvl9pPr indent="1828800" latinLnBrk="0">
      <a:defRPr sz="1400">
        <a:latin typeface="+mj-lt"/>
        <a:ea typeface="+mj-ea"/>
        <a:cs typeface="+mj-cs"/>
        <a:sym typeface="Eurostil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8462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"... can change yourself" - Jeg mener: ikke som nettverksadmin, du må ta flere kurs for dette. Men hvis du er admin av din egen maskin.</a:t>
            </a:r>
          </a:p>
        </p:txBody>
      </p:sp>
    </p:spTree>
    <p:extLst>
      <p:ext uri="{BB962C8B-B14F-4D97-AF65-F5344CB8AC3E}">
        <p14:creationId xmlns:p14="http://schemas.microsoft.com/office/powerpoint/2010/main" val="264110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0861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71e559c1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71e559c1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O" dirty="0"/>
              <a:t>GROUPS !!!</a:t>
            </a:r>
          </a:p>
        </p:txBody>
      </p:sp>
    </p:spTree>
    <p:extLst>
      <p:ext uri="{BB962C8B-B14F-4D97-AF65-F5344CB8AC3E}">
        <p14:creationId xmlns:p14="http://schemas.microsoft.com/office/powerpoint/2010/main" val="30473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33400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638175" y="1708150"/>
            <a:ext cx="7772400" cy="1462088"/>
          </a:xfrm>
          <a:prstGeom prst="rect">
            <a:avLst/>
          </a:prstGeom>
        </p:spPr>
        <p:txBody>
          <a:bodyPr lIns="45699" tIns="45699" rIns="45699" bIns="45699">
            <a:normAutofit/>
          </a:bodyPr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441959" indent="-426719" algn="ctr">
              <a:spcBef>
                <a:spcPts val="500"/>
              </a:spcBef>
              <a:buClrTx/>
              <a:buSzTx/>
              <a:buFontTx/>
              <a:buNone/>
              <a:defRPr sz="2800"/>
            </a:lvl1pPr>
            <a:lvl2pPr marL="977900" indent="-444500" algn="ctr">
              <a:spcBef>
                <a:spcPts val="500"/>
              </a:spcBef>
              <a:buClrTx/>
              <a:buSzPts val="2800"/>
              <a:buFontTx/>
              <a:buNone/>
              <a:defRPr sz="2800"/>
            </a:lvl2pPr>
            <a:lvl3pPr marL="1513839" indent="-497839" algn="ctr">
              <a:spcBef>
                <a:spcPts val="500"/>
              </a:spcBef>
              <a:buClrTx/>
              <a:buSzPts val="2800"/>
              <a:buFontTx/>
              <a:defRPr sz="2800"/>
            </a:lvl3pPr>
            <a:lvl4pPr marL="1994234" indent="-514684" algn="ctr">
              <a:spcBef>
                <a:spcPts val="500"/>
              </a:spcBef>
              <a:buClrTx/>
              <a:buSzPts val="2800"/>
              <a:buFontTx/>
              <a:defRPr sz="2800"/>
            </a:lvl4pPr>
            <a:lvl5pPr marL="2444750" indent="-444500" algn="ctr">
              <a:spcBef>
                <a:spcPts val="500"/>
              </a:spcBef>
              <a:buClrTx/>
              <a:buSzPts val="2800"/>
              <a:buFontTx/>
              <a:defRPr sz="2800"/>
            </a:lvl5pPr>
          </a:lstStyle>
          <a:p>
            <a:r>
              <a:rPr dirty="0"/>
              <a:t>Body Level One</a:t>
            </a:r>
            <a:endParaRPr lang="en-GB" dirty="0"/>
          </a:p>
          <a:p>
            <a:pPr lvl="1"/>
            <a:r>
              <a:rPr lang="en-GB" dirty="0"/>
              <a:t>Body Level Two</a:t>
            </a:r>
          </a:p>
        </p:txBody>
      </p:sp>
      <p:sp>
        <p:nvSpPr>
          <p:cNvPr id="21" name="Google Shape;24;p65"/>
          <p:cNvSpPr/>
          <p:nvPr/>
        </p:nvSpPr>
        <p:spPr>
          <a:xfrm>
            <a:off x="171450" y="2155825"/>
            <a:ext cx="1397000" cy="1276350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22" name="Google Shape;25;p65"/>
          <p:cNvSpPr/>
          <p:nvPr/>
        </p:nvSpPr>
        <p:spPr>
          <a:xfrm>
            <a:off x="36512" y="3336925"/>
            <a:ext cx="8985251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23" name="Google Shape;26;p65"/>
          <p:cNvSpPr/>
          <p:nvPr/>
        </p:nvSpPr>
        <p:spPr>
          <a:xfrm rot="16200000">
            <a:off x="-517525" y="2586038"/>
            <a:ext cx="1685925" cy="92076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1C1C1C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25904" y="6331591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0;p64"/>
          <p:cNvSpPr/>
          <p:nvPr/>
        </p:nvSpPr>
        <p:spPr>
          <a:xfrm>
            <a:off x="107950" y="131762"/>
            <a:ext cx="928688" cy="598489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32" name="Google Shape;13;p64"/>
          <p:cNvSpPr txBox="1"/>
          <p:nvPr/>
        </p:nvSpPr>
        <p:spPr>
          <a:xfrm>
            <a:off x="1791838" y="6654799"/>
            <a:ext cx="4980888" cy="1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 algn="ctr">
              <a:defRPr sz="900"/>
            </a:lvl1pPr>
          </a:lstStyle>
          <a:p>
            <a:r>
              <a:rPr dirty="0"/>
              <a:t>INF2140</a:t>
            </a:r>
            <a:r>
              <a:rPr lang="nb-NO" dirty="0"/>
              <a:t>	</a:t>
            </a:r>
            <a:r>
              <a:rPr lang="en-NO" dirty="0"/>
              <a:t> </a:t>
            </a:r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sp>
        <p:nvSpPr>
          <p:cNvPr id="33" name="Google Shape;14;p64"/>
          <p:cNvSpPr/>
          <p:nvPr/>
        </p:nvSpPr>
        <p:spPr>
          <a:xfrm>
            <a:off x="9524" y="638175"/>
            <a:ext cx="9123365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34" name="Google Shape;15;p64"/>
          <p:cNvSpPr/>
          <p:nvPr/>
        </p:nvSpPr>
        <p:spPr>
          <a:xfrm rot="16200000">
            <a:off x="-165895" y="378618"/>
            <a:ext cx="731840" cy="63501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80808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pic>
        <p:nvPicPr>
          <p:cNvPr id="35" name="Google Shape;16;p64" descr="Google Shape;16;p64"/>
          <p:cNvPicPr>
            <a:picLocks noChangeAspect="1"/>
          </p:cNvPicPr>
          <p:nvPr/>
        </p:nvPicPr>
        <p:blipFill>
          <a:blip r:embed="rId2"/>
          <a:srcRect r="65551"/>
          <a:stretch>
            <a:fillRect/>
          </a:stretch>
        </p:blipFill>
        <p:spPr>
          <a:xfrm>
            <a:off x="15875" y="6572250"/>
            <a:ext cx="312532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Google Shape;17;p64"/>
          <p:cNvSpPr/>
          <p:nvPr/>
        </p:nvSpPr>
        <p:spPr>
          <a:xfrm rot="10800000" flipH="1">
            <a:off x="311149" y="6588124"/>
            <a:ext cx="8821740" cy="46039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Google Shape;19;p64"/>
          <p:cNvSpPr txBox="1"/>
          <p:nvPr/>
        </p:nvSpPr>
        <p:spPr>
          <a:xfrm>
            <a:off x="312288" y="6630988"/>
            <a:ext cx="1359801" cy="2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>
              <a:defRPr sz="1000" b="1"/>
            </a:lvl1pPr>
          </a:lstStyle>
          <a:p>
            <a:r>
              <a:t>University of Oslo</a:t>
            </a:r>
          </a:p>
        </p:txBody>
      </p:sp>
      <p:pic>
        <p:nvPicPr>
          <p:cNvPr id="38" name="Google Shape;20;p64" descr="Google Shape;20;p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74" y="6681227"/>
            <a:ext cx="725973" cy="11879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12738" y="127000"/>
            <a:ext cx="8797926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866775"/>
            <a:ext cx="4495800" cy="564832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41959">
              <a:spcBef>
                <a:spcPts val="600"/>
              </a:spcBef>
              <a:buSzPts val="2800"/>
              <a:buFont typeface="Wingdings" pitchFamily="2" charset="2"/>
              <a:buChar char="§"/>
              <a:defRPr sz="2800"/>
            </a:lvl1pPr>
            <a:lvl2pPr marL="977900" indent="-444500">
              <a:buFont typeface="Wingdings" pitchFamily="2" charset="2"/>
              <a:buChar char="§"/>
              <a:defRPr/>
            </a:lvl2pPr>
            <a:lvl3pPr marL="1513840" indent="-497840">
              <a:buSzPts val="2400"/>
              <a:buFont typeface="Wingdings" pitchFamily="2" charset="2"/>
              <a:buChar char="§"/>
              <a:defRPr sz="2000"/>
            </a:lvl3pPr>
            <a:lvl4pPr marL="2019300" indent="-533400">
              <a:buSzPts val="2200"/>
              <a:buFont typeface="Wingdings" pitchFamily="2" charset="2"/>
              <a:buChar char="§"/>
              <a:defRPr sz="1800"/>
            </a:lvl4pPr>
            <a:lvl5pPr marL="2444750" indent="-444500">
              <a:buSzPts val="2000"/>
              <a:buFont typeface="Wingdings" pitchFamily="2" charset="2"/>
              <a:buChar char="§"/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1" name="Google Shape;30;p66"/>
          <p:cNvSpPr txBox="1">
            <a:spLocks noGrp="1"/>
          </p:cNvSpPr>
          <p:nvPr>
            <p:ph type="body" idx="21"/>
          </p:nvPr>
        </p:nvSpPr>
        <p:spPr>
          <a:xfrm>
            <a:off x="4648200" y="866775"/>
            <a:ext cx="4495800" cy="5648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41959">
              <a:spcBef>
                <a:spcPts val="500"/>
              </a:spcBef>
              <a:buSzPts val="2800"/>
              <a:defRPr sz="2800"/>
            </a:pP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10;p64"/>
          <p:cNvSpPr/>
          <p:nvPr/>
        </p:nvSpPr>
        <p:spPr>
          <a:xfrm>
            <a:off x="107950" y="131762"/>
            <a:ext cx="928688" cy="598489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50" name="Google Shape;13;p64"/>
          <p:cNvSpPr txBox="1"/>
          <p:nvPr/>
        </p:nvSpPr>
        <p:spPr>
          <a:xfrm>
            <a:off x="1791838" y="6654799"/>
            <a:ext cx="4980888" cy="1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 algn="ctr">
              <a:defRPr sz="900"/>
            </a:lvl1pPr>
          </a:lstStyle>
          <a:p>
            <a:r>
              <a:rPr dirty="0"/>
              <a:t>INF2140</a:t>
            </a:r>
            <a:r>
              <a:rPr lang="nb-NO" dirty="0"/>
              <a:t>	</a:t>
            </a:r>
            <a:r>
              <a:rPr lang="en-NO" dirty="0"/>
              <a:t> </a:t>
            </a:r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sp>
        <p:nvSpPr>
          <p:cNvPr id="51" name="Google Shape;14;p64"/>
          <p:cNvSpPr/>
          <p:nvPr/>
        </p:nvSpPr>
        <p:spPr>
          <a:xfrm>
            <a:off x="9524" y="638175"/>
            <a:ext cx="9123365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52" name="Google Shape;15;p64"/>
          <p:cNvSpPr/>
          <p:nvPr/>
        </p:nvSpPr>
        <p:spPr>
          <a:xfrm rot="16200000">
            <a:off x="-165895" y="378618"/>
            <a:ext cx="731840" cy="63501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80808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pic>
        <p:nvPicPr>
          <p:cNvPr id="53" name="Google Shape;16;p64" descr="Google Shape;16;p64"/>
          <p:cNvPicPr>
            <a:picLocks noChangeAspect="1"/>
          </p:cNvPicPr>
          <p:nvPr/>
        </p:nvPicPr>
        <p:blipFill>
          <a:blip r:embed="rId2"/>
          <a:srcRect r="65551"/>
          <a:stretch>
            <a:fillRect/>
          </a:stretch>
        </p:blipFill>
        <p:spPr>
          <a:xfrm>
            <a:off x="15875" y="6572250"/>
            <a:ext cx="312532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Google Shape;17;p64"/>
          <p:cNvSpPr/>
          <p:nvPr/>
        </p:nvSpPr>
        <p:spPr>
          <a:xfrm rot="10800000" flipH="1">
            <a:off x="311149" y="6588124"/>
            <a:ext cx="8821740" cy="46039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Google Shape;19;p64"/>
          <p:cNvSpPr txBox="1"/>
          <p:nvPr/>
        </p:nvSpPr>
        <p:spPr>
          <a:xfrm>
            <a:off x="312288" y="6630988"/>
            <a:ext cx="1359801" cy="2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>
              <a:defRPr sz="1000" b="1"/>
            </a:lvl1pPr>
          </a:lstStyle>
          <a:p>
            <a:r>
              <a:t>University of Oslo</a:t>
            </a:r>
          </a:p>
        </p:txBody>
      </p:sp>
      <p:pic>
        <p:nvPicPr>
          <p:cNvPr id="56" name="Google Shape;20;p64" descr="Google Shape;20;p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74" y="6681227"/>
            <a:ext cx="725973" cy="118796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312738" y="127000"/>
            <a:ext cx="8797926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866775"/>
            <a:ext cx="9144000" cy="5648325"/>
          </a:xfrm>
          <a:prstGeom prst="rect">
            <a:avLst/>
          </a:prstGeom>
        </p:spPr>
        <p:txBody>
          <a:bodyPr>
            <a:normAutofit/>
          </a:bodyPr>
          <a:lstStyle>
            <a:lvl1pPr marL="419877" indent="-328437">
              <a:spcBef>
                <a:spcPts val="600"/>
              </a:spcBef>
              <a:buSzPts val="2800"/>
              <a:buFont typeface="Wingdings" pitchFamily="2" charset="2"/>
              <a:buChar char="§"/>
              <a:defRPr sz="2800"/>
            </a:lvl1pPr>
            <a:lvl2pPr marL="879230" indent="-307730">
              <a:buFont typeface="Wingdings" pitchFamily="2" charset="2"/>
              <a:buChar char="§"/>
              <a:defRPr sz="2400"/>
            </a:lvl2pPr>
            <a:lvl3pPr marL="1428749" indent="-400049">
              <a:buSzPts val="2400"/>
              <a:buFont typeface="Wingdings" pitchFamily="2" charset="2"/>
              <a:buChar char="§"/>
              <a:defRPr sz="2000"/>
            </a:lvl3pPr>
            <a:lvl4pPr marL="2123727" indent="-637827">
              <a:buSzPts val="2200"/>
              <a:buFont typeface="Wingdings" pitchFamily="2" charset="2"/>
              <a:buChar char="§"/>
              <a:defRPr sz="1800"/>
            </a:lvl4pPr>
            <a:lvl5pPr marL="2533650" indent="-533400">
              <a:buSzPts val="2000"/>
              <a:buFont typeface="Wingdings" pitchFamily="2" charset="2"/>
              <a:buChar char="§"/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  <a:endParaRPr lang="nb-NO" dirty="0"/>
          </a:p>
          <a:p>
            <a:pPr lvl="3"/>
            <a:r>
              <a:rPr dirty="0"/>
              <a:t>Body Level Four</a:t>
            </a:r>
            <a:endParaRPr lang="nb-NO" dirty="0"/>
          </a:p>
          <a:p>
            <a:pPr lvl="4"/>
            <a:r>
              <a:rPr dirty="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10;p64"/>
          <p:cNvSpPr/>
          <p:nvPr/>
        </p:nvSpPr>
        <p:spPr>
          <a:xfrm>
            <a:off x="107950" y="131762"/>
            <a:ext cx="928688" cy="598489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86" name="Google Shape;13;p64"/>
          <p:cNvSpPr txBox="1"/>
          <p:nvPr/>
        </p:nvSpPr>
        <p:spPr>
          <a:xfrm>
            <a:off x="1791838" y="6654799"/>
            <a:ext cx="4980888" cy="1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 algn="ctr">
              <a:defRPr sz="900"/>
            </a:lvl1pPr>
          </a:lstStyle>
          <a:p>
            <a:r>
              <a:rPr dirty="0"/>
              <a:t>INF2140</a:t>
            </a:r>
            <a:r>
              <a:rPr lang="nb-NO" dirty="0"/>
              <a:t>	</a:t>
            </a:r>
            <a:r>
              <a:rPr lang="en-NO" dirty="0"/>
              <a:t> </a:t>
            </a:r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sp>
        <p:nvSpPr>
          <p:cNvPr id="87" name="Google Shape;14;p64"/>
          <p:cNvSpPr/>
          <p:nvPr/>
        </p:nvSpPr>
        <p:spPr>
          <a:xfrm>
            <a:off x="9524" y="638175"/>
            <a:ext cx="9123365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88" name="Google Shape;15;p64"/>
          <p:cNvSpPr/>
          <p:nvPr/>
        </p:nvSpPr>
        <p:spPr>
          <a:xfrm rot="16200000">
            <a:off x="-165895" y="378618"/>
            <a:ext cx="731840" cy="63501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80808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pic>
        <p:nvPicPr>
          <p:cNvPr id="89" name="Google Shape;16;p64" descr="Google Shape;16;p64"/>
          <p:cNvPicPr>
            <a:picLocks noChangeAspect="1"/>
          </p:cNvPicPr>
          <p:nvPr/>
        </p:nvPicPr>
        <p:blipFill>
          <a:blip r:embed="rId2"/>
          <a:srcRect r="65551"/>
          <a:stretch>
            <a:fillRect/>
          </a:stretch>
        </p:blipFill>
        <p:spPr>
          <a:xfrm>
            <a:off x="15875" y="6572250"/>
            <a:ext cx="312532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Google Shape;17;p64"/>
          <p:cNvSpPr/>
          <p:nvPr/>
        </p:nvSpPr>
        <p:spPr>
          <a:xfrm rot="10800000" flipH="1">
            <a:off x="311149" y="6588124"/>
            <a:ext cx="8821740" cy="46039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Google Shape;19;p64"/>
          <p:cNvSpPr txBox="1"/>
          <p:nvPr/>
        </p:nvSpPr>
        <p:spPr>
          <a:xfrm>
            <a:off x="312288" y="6630988"/>
            <a:ext cx="1359801" cy="2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>
              <a:defRPr sz="1000" b="1"/>
            </a:lvl1pPr>
          </a:lstStyle>
          <a:p>
            <a:r>
              <a:t>University of Oslo</a:t>
            </a:r>
          </a:p>
        </p:txBody>
      </p:sp>
      <p:pic>
        <p:nvPicPr>
          <p:cNvPr id="92" name="Google Shape;20;p64" descr="Google Shape;20;p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74" y="6681227"/>
            <a:ext cx="725973" cy="118796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312738" y="127000"/>
            <a:ext cx="8797926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0" y="866775"/>
            <a:ext cx="4495800" cy="5648325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365759">
              <a:spcBef>
                <a:spcPts val="600"/>
              </a:spcBef>
              <a:buSzPts val="2800"/>
              <a:defRPr sz="2800"/>
            </a:lvl1pPr>
            <a:lvl2pPr marL="942975" indent="-371475"/>
            <a:lvl3pPr marL="1440180" indent="-411480">
              <a:buSzPts val="2400"/>
              <a:defRPr sz="2400"/>
            </a:lvl3pPr>
            <a:lvl4pPr marL="1882942" indent="-397042">
              <a:buSzPts val="2200"/>
              <a:defRPr sz="2200"/>
            </a:lvl4pPr>
            <a:lvl5pPr marL="2317750" indent="-317500">
              <a:buSzPts val="2000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Google Shape;42;p69"/>
          <p:cNvSpPr txBox="1">
            <a:spLocks noGrp="1"/>
          </p:cNvSpPr>
          <p:nvPr>
            <p:ph type="body" idx="21"/>
          </p:nvPr>
        </p:nvSpPr>
        <p:spPr>
          <a:xfrm>
            <a:off x="4648200" y="866775"/>
            <a:ext cx="4495800" cy="56483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365759">
              <a:buSzPts val="2800"/>
              <a:defRPr sz="28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;p64"/>
          <p:cNvSpPr/>
          <p:nvPr/>
        </p:nvSpPr>
        <p:spPr>
          <a:xfrm>
            <a:off x="107950" y="131762"/>
            <a:ext cx="928688" cy="598489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104" name="Google Shape;13;p64"/>
          <p:cNvSpPr txBox="1"/>
          <p:nvPr userDrawn="1"/>
        </p:nvSpPr>
        <p:spPr>
          <a:xfrm>
            <a:off x="1791838" y="6654799"/>
            <a:ext cx="4980888" cy="1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 algn="ctr">
              <a:defRPr sz="900"/>
            </a:lvl1pPr>
          </a:lstStyle>
          <a:p>
            <a:r>
              <a:rPr dirty="0"/>
              <a:t>INF2140</a:t>
            </a:r>
            <a:r>
              <a:rPr lang="nb-NO" dirty="0"/>
              <a:t>	</a:t>
            </a:r>
            <a:r>
              <a:rPr lang="en-NO" dirty="0"/>
              <a:t> </a:t>
            </a:r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sp>
        <p:nvSpPr>
          <p:cNvPr id="105" name="Google Shape;14;p64"/>
          <p:cNvSpPr/>
          <p:nvPr/>
        </p:nvSpPr>
        <p:spPr>
          <a:xfrm>
            <a:off x="9524" y="638175"/>
            <a:ext cx="9123365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106" name="Google Shape;15;p64"/>
          <p:cNvSpPr/>
          <p:nvPr/>
        </p:nvSpPr>
        <p:spPr>
          <a:xfrm rot="16200000">
            <a:off x="-165895" y="378618"/>
            <a:ext cx="731840" cy="63501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80808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pic>
        <p:nvPicPr>
          <p:cNvPr id="107" name="Google Shape;16;p64" descr="Google Shape;16;p64"/>
          <p:cNvPicPr>
            <a:picLocks noChangeAspect="1"/>
          </p:cNvPicPr>
          <p:nvPr userDrawn="1"/>
        </p:nvPicPr>
        <p:blipFill>
          <a:blip r:embed="rId2"/>
          <a:srcRect r="65551"/>
          <a:stretch>
            <a:fillRect/>
          </a:stretch>
        </p:blipFill>
        <p:spPr>
          <a:xfrm>
            <a:off x="15875" y="6572250"/>
            <a:ext cx="312532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Google Shape;17;p64"/>
          <p:cNvSpPr/>
          <p:nvPr userDrawn="1"/>
        </p:nvSpPr>
        <p:spPr>
          <a:xfrm rot="10800000" flipH="1">
            <a:off x="311149" y="6588124"/>
            <a:ext cx="8821740" cy="46039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Google Shape;19;p64"/>
          <p:cNvSpPr txBox="1"/>
          <p:nvPr userDrawn="1"/>
        </p:nvSpPr>
        <p:spPr>
          <a:xfrm>
            <a:off x="312288" y="6630988"/>
            <a:ext cx="1359801" cy="2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>
              <a:defRPr sz="1000" b="1"/>
            </a:lvl1pPr>
          </a:lstStyle>
          <a:p>
            <a:r>
              <a:t>University of Oslo</a:t>
            </a:r>
          </a:p>
        </p:txBody>
      </p:sp>
      <p:pic>
        <p:nvPicPr>
          <p:cNvPr id="110" name="Google Shape;20;p64" descr="Google Shape;20;p6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7374" y="6681227"/>
            <a:ext cx="725973" cy="11879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312738" y="127000"/>
            <a:ext cx="8797926" cy="5619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99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64"/>
          <p:cNvSpPr/>
          <p:nvPr/>
        </p:nvSpPr>
        <p:spPr>
          <a:xfrm>
            <a:off x="107950" y="131762"/>
            <a:ext cx="928688" cy="598489"/>
          </a:xfrm>
          <a:prstGeom prst="rect">
            <a:avLst/>
          </a:prstGeom>
          <a:gradFill>
            <a:gsLst>
              <a:gs pos="0">
                <a:srgbClr val="FE7519"/>
              </a:gs>
              <a:gs pos="100000">
                <a:schemeClr val="accent3">
                  <a:lumOff val="44000"/>
                </a:schemeClr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sp>
        <p:nvSpPr>
          <p:cNvPr id="3" name="Google Shape;13;p64"/>
          <p:cNvSpPr txBox="1"/>
          <p:nvPr/>
        </p:nvSpPr>
        <p:spPr>
          <a:xfrm>
            <a:off x="1791838" y="6654799"/>
            <a:ext cx="4980888" cy="19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 algn="ctr">
              <a:defRPr sz="900"/>
            </a:lvl1pPr>
          </a:lstStyle>
          <a:p>
            <a:r>
              <a:rPr dirty="0"/>
              <a:t>INF2140</a:t>
            </a:r>
            <a:r>
              <a:rPr lang="nb-NO" dirty="0"/>
              <a:t>	</a:t>
            </a:r>
            <a:r>
              <a:rPr lang="en-NO" dirty="0"/>
              <a:t> </a:t>
            </a:r>
            <a:fld id="{86CB4B4D-7CA3-9044-876B-883B54F8677D}" type="slidenum">
              <a:rPr smtClean="0"/>
              <a:pPr/>
              <a:t>‹#›</a:t>
            </a:fld>
            <a:endParaRPr dirty="0"/>
          </a:p>
        </p:txBody>
      </p:sp>
      <p:sp>
        <p:nvSpPr>
          <p:cNvPr id="4" name="Google Shape;14;p64"/>
          <p:cNvSpPr/>
          <p:nvPr/>
        </p:nvSpPr>
        <p:spPr>
          <a:xfrm>
            <a:off x="9524" y="638175"/>
            <a:ext cx="9123365" cy="46038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2400"/>
            </a:pPr>
            <a:endParaRPr/>
          </a:p>
        </p:txBody>
      </p:sp>
      <p:sp>
        <p:nvSpPr>
          <p:cNvPr id="5" name="Google Shape;15;p64"/>
          <p:cNvSpPr/>
          <p:nvPr/>
        </p:nvSpPr>
        <p:spPr>
          <a:xfrm rot="16200000">
            <a:off x="-165895" y="378618"/>
            <a:ext cx="731840" cy="63501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80808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1"/>
            </a:pPr>
            <a:endParaRPr/>
          </a:p>
        </p:txBody>
      </p:sp>
      <p:pic>
        <p:nvPicPr>
          <p:cNvPr id="6" name="Google Shape;16;p64" descr="Google Shape;16;p64"/>
          <p:cNvPicPr>
            <a:picLocks noChangeAspect="1"/>
          </p:cNvPicPr>
          <p:nvPr/>
        </p:nvPicPr>
        <p:blipFill>
          <a:blip r:embed="rId9"/>
          <a:srcRect r="65551"/>
          <a:stretch>
            <a:fillRect/>
          </a:stretch>
        </p:blipFill>
        <p:spPr>
          <a:xfrm>
            <a:off x="15875" y="6572250"/>
            <a:ext cx="312532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Google Shape;17;p64"/>
          <p:cNvSpPr/>
          <p:nvPr/>
        </p:nvSpPr>
        <p:spPr>
          <a:xfrm rot="10800000" flipH="1">
            <a:off x="311149" y="6588124"/>
            <a:ext cx="8821740" cy="46039"/>
          </a:xfrm>
          <a:prstGeom prst="rect">
            <a:avLst/>
          </a:prstGeom>
          <a:gradFill>
            <a:gsLst>
              <a:gs pos="0">
                <a:srgbClr val="1C1C1C"/>
              </a:gs>
              <a:gs pos="100000">
                <a:srgbClr val="C0C0C0"/>
              </a:gs>
            </a:gsLst>
          </a:gra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Google Shape;19;p64"/>
          <p:cNvSpPr txBox="1"/>
          <p:nvPr/>
        </p:nvSpPr>
        <p:spPr>
          <a:xfrm>
            <a:off x="312288" y="6630988"/>
            <a:ext cx="1359801" cy="2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" tIns="25200" rIns="25200" bIns="25200">
            <a:spAutoFit/>
          </a:bodyPr>
          <a:lstStyle>
            <a:lvl1pPr>
              <a:defRPr sz="1000" b="1"/>
            </a:lvl1pPr>
          </a:lstStyle>
          <a:p>
            <a:r>
              <a:t>University of Oslo</a:t>
            </a:r>
          </a:p>
        </p:txBody>
      </p:sp>
      <p:pic>
        <p:nvPicPr>
          <p:cNvPr id="9" name="Google Shape;20;p64" descr="Google Shape;20;p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7374" y="6681227"/>
            <a:ext cx="725973" cy="11879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000" tIns="36000" rIns="36000" bIns="36000" anchor="b"/>
          <a:lstStyle/>
          <a:p>
            <a:r>
              <a:rPr dirty="0"/>
              <a:t>Title Text</a:t>
            </a:r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908053"/>
            <a:ext cx="8229600" cy="5586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1pPr>
      <a:lvl2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2pPr>
      <a:lvl3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3pPr>
      <a:lvl4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4pPr>
      <a:lvl5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5pPr>
      <a:lvl6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6pPr>
      <a:lvl7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7pPr>
      <a:lvl8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8pPr>
      <a:lvl9pPr marL="0" marR="0" indent="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9pPr>
    </p:titleStyle>
    <p:bodyStyle>
      <a:lvl1pPr marL="425631" marR="0" indent="-41039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Wingdings" pitchFamily="2" charset="2"/>
        <a:buChar char="§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1pPr>
      <a:lvl2pPr marL="94615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Wingdings" pitchFamily="2" charset="2"/>
        <a:buChar char="§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2pPr>
      <a:lvl3pPr marL="1478279" marR="0" indent="-4622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Wingdings" pitchFamily="2" charset="2"/>
        <a:buChar char="§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3pPr>
      <a:lvl4pPr marL="1957471" marR="0" indent="-47792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Wingdings" pitchFamily="2" charset="2"/>
        <a:buChar char="§"/>
        <a:tabLst/>
        <a:defRPr sz="1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4pPr>
      <a:lvl5pPr marL="241300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Wingdings" pitchFamily="2" charset="2"/>
        <a:buChar char="§"/>
        <a:tabLst/>
        <a:defRPr sz="1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5pPr>
      <a:lvl6pPr marL="287020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Helvetica Neue"/>
        <a:buChar char="❑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6pPr>
      <a:lvl7pPr marL="332740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Helvetica Neue"/>
        <a:buChar char="❑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7pPr>
      <a:lvl8pPr marL="378460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Helvetica Neue"/>
        <a:buChar char="❑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8pPr>
      <a:lvl9pPr marL="4241800" marR="0" indent="-41275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>
          <a:srgbClr val="FF6600"/>
        </a:buClr>
        <a:buSzPts val="2600"/>
        <a:buFont typeface="Helvetica Neue"/>
        <a:buChar char="❑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Eurostil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Eurosti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web@petercv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74;p1"/>
          <p:cNvSpPr txBox="1">
            <a:spLocks noGrp="1"/>
          </p:cNvSpPr>
          <p:nvPr>
            <p:ph type="title"/>
          </p:nvPr>
        </p:nvSpPr>
        <p:spPr>
          <a:xfrm>
            <a:off x="990600" y="1751013"/>
            <a:ext cx="7407275" cy="1462088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rPr dirty="0"/>
              <a:t>The Course</a:t>
            </a:r>
          </a:p>
        </p:txBody>
      </p:sp>
      <p:sp>
        <p:nvSpPr>
          <p:cNvPr id="147" name="Google Shape;75;p1"/>
          <p:cNvSpPr txBox="1">
            <a:spLocks noGrp="1"/>
          </p:cNvSpPr>
          <p:nvPr>
            <p:ph type="body" sz="half" idx="1"/>
          </p:nvPr>
        </p:nvSpPr>
        <p:spPr>
          <a:xfrm>
            <a:off x="1371600" y="3886199"/>
            <a:ext cx="6400800" cy="235109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dirty="0"/>
              <a:t>A bunch of people …</a:t>
            </a:r>
          </a:p>
          <a:p>
            <a:pPr marL="0" indent="0"/>
            <a:endParaRPr dirty="0"/>
          </a:p>
          <a:p>
            <a:pPr marL="0" indent="0"/>
            <a:r>
              <a:rPr lang="nb-NO" dirty="0" err="1"/>
              <a:t>Monday</a:t>
            </a:r>
            <a:r>
              <a:rPr dirty="0"/>
              <a:t>, January </a:t>
            </a:r>
            <a:r>
              <a:rPr lang="nb-NO" dirty="0"/>
              <a:t>23</a:t>
            </a:r>
            <a:r>
              <a:rPr dirty="0"/>
              <a:t>, 202</a:t>
            </a:r>
            <a:r>
              <a:rPr lang="nb-NO" dirty="0"/>
              <a:t>3</a:t>
            </a:r>
            <a:endParaRPr dirty="0"/>
          </a:p>
        </p:txBody>
      </p:sp>
      <p:sp>
        <p:nvSpPr>
          <p:cNvPr id="148" name="Google Shape;76;p1"/>
          <p:cNvSpPr txBox="1"/>
          <p:nvPr/>
        </p:nvSpPr>
        <p:spPr>
          <a:xfrm>
            <a:off x="729937" y="188912"/>
            <a:ext cx="7910237" cy="70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pPr>
              <a:defRPr sz="2000" b="1">
                <a:solidFill>
                  <a:srgbClr val="333399"/>
                </a:solidFill>
              </a:defRPr>
            </a:pPr>
            <a:r>
              <a:rPr dirty="0"/>
              <a:t>IN2140:</a:t>
            </a:r>
            <a:br>
              <a:rPr dirty="0"/>
            </a:br>
            <a:r>
              <a:rPr dirty="0"/>
              <a:t>Introduction to Operating Systems and Data Communication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3;gb4ad941612_0_11"/>
          <p:cNvSpPr txBox="1">
            <a:spLocks noGrp="1"/>
          </p:cNvSpPr>
          <p:nvPr>
            <p:ph type="title"/>
          </p:nvPr>
        </p:nvSpPr>
        <p:spPr>
          <a:xfrm>
            <a:off x="312737" y="126999"/>
            <a:ext cx="8797802" cy="561902"/>
          </a:xfrm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Teaching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1DE4D-2141-494E-9150-CD43C5BB36AB}"/>
              </a:ext>
            </a:extLst>
          </p:cNvPr>
          <p:cNvSpPr txBox="1"/>
          <p:nvPr/>
        </p:nvSpPr>
        <p:spPr>
          <a:xfrm>
            <a:off x="400176" y="790814"/>
            <a:ext cx="1371600" cy="494494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Theory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02ED9-4605-D24C-B29D-B1E281BE1A91}"/>
              </a:ext>
            </a:extLst>
          </p:cNvPr>
          <p:cNvSpPr txBox="1"/>
          <p:nvPr/>
        </p:nvSpPr>
        <p:spPr>
          <a:xfrm>
            <a:off x="7361337" y="764352"/>
            <a:ext cx="1371600" cy="494494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3E640-2BCC-5C41-BD2C-6ED7C5C93DA5}"/>
              </a:ext>
            </a:extLst>
          </p:cNvPr>
          <p:cNvSpPr txBox="1"/>
          <p:nvPr/>
        </p:nvSpPr>
        <p:spPr>
          <a:xfrm>
            <a:off x="2895415" y="4687984"/>
            <a:ext cx="3335184" cy="598337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From theory to practice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964565-4275-8742-99C2-1F530823FA44}"/>
              </a:ext>
            </a:extLst>
          </p:cNvPr>
          <p:cNvGrpSpPr/>
          <p:nvPr/>
        </p:nvGrpSpPr>
        <p:grpSpPr>
          <a:xfrm>
            <a:off x="397531" y="1356124"/>
            <a:ext cx="4110290" cy="1469749"/>
            <a:chOff x="400176" y="1432327"/>
            <a:chExt cx="4443133" cy="802191"/>
          </a:xfrm>
        </p:grpSpPr>
        <p:sp>
          <p:nvSpPr>
            <p:cNvPr id="16" name="Google Shape;104;gb4ad941612_0_11">
              <a:extLst>
                <a:ext uri="{FF2B5EF4-FFF2-40B4-BE49-F238E27FC236}">
                  <a16:creationId xmlns:a16="http://schemas.microsoft.com/office/drawing/2014/main" id="{DD982FB5-8EF2-FB49-8A2D-C59650806176}"/>
                </a:ext>
              </a:extLst>
            </p:cNvPr>
            <p:cNvSpPr txBox="1">
              <a:spLocks/>
            </p:cNvSpPr>
            <p:nvPr/>
          </p:nvSpPr>
          <p:spPr>
            <a:xfrm>
              <a:off x="400176" y="1432327"/>
              <a:ext cx="4443133" cy="802191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Attend</a:t>
              </a:r>
              <a:r>
                <a:rPr lang="nb-NO" sz="2000" dirty="0"/>
                <a:t> «</a:t>
              </a:r>
              <a:r>
                <a:rPr lang="nb-NO" sz="2000" dirty="0" err="1"/>
                <a:t>lecture</a:t>
              </a:r>
              <a:r>
                <a:rPr lang="nb-NO" sz="2000" dirty="0"/>
                <a:t>» </a:t>
              </a:r>
              <a:r>
                <a:rPr lang="nb-NO" sz="2000" dirty="0" err="1"/>
                <a:t>session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Answer</a:t>
              </a:r>
              <a:r>
                <a:rPr lang="nb-NO" sz="2000" dirty="0"/>
                <a:t> </a:t>
              </a:r>
              <a:r>
                <a:rPr lang="nb-NO" sz="2000" dirty="0" err="1"/>
                <a:t>comprehension</a:t>
              </a:r>
              <a:r>
                <a:rPr lang="nb-NO" sz="2000" dirty="0"/>
                <a:t> questions</a:t>
              </a:r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Ask </a:t>
              </a:r>
              <a:r>
                <a:rPr lang="nb-NO" sz="2000" dirty="0" err="1"/>
                <a:t>theory</a:t>
              </a:r>
              <a:r>
                <a:rPr lang="nb-NO" sz="2000" dirty="0"/>
                <a:t> questions</a:t>
              </a:r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Reading </a:t>
              </a:r>
              <a:r>
                <a:rPr lang="nb-NO" sz="2000" dirty="0" err="1"/>
                <a:t>groups</a:t>
              </a:r>
              <a:endParaRPr lang="nb-NO" sz="2000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EC4F8CC-A078-614C-9E26-530A96CC92FA}"/>
                </a:ext>
              </a:extLst>
            </p:cNvPr>
            <p:cNvSpPr/>
            <p:nvPr/>
          </p:nvSpPr>
          <p:spPr>
            <a:xfrm>
              <a:off x="400176" y="1432327"/>
              <a:ext cx="4443133" cy="802191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Voluntary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3C80C6-DF58-584F-884E-A1FA67754968}"/>
              </a:ext>
            </a:extLst>
          </p:cNvPr>
          <p:cNvGrpSpPr/>
          <p:nvPr/>
        </p:nvGrpSpPr>
        <p:grpSpPr>
          <a:xfrm>
            <a:off x="397531" y="2968602"/>
            <a:ext cx="4110290" cy="730357"/>
            <a:chOff x="411062" y="2305236"/>
            <a:chExt cx="4443133" cy="730357"/>
          </a:xfrm>
        </p:grpSpPr>
        <p:sp>
          <p:nvSpPr>
            <p:cNvPr id="17" name="Google Shape;104;gb4ad941612_0_11">
              <a:extLst>
                <a:ext uri="{FF2B5EF4-FFF2-40B4-BE49-F238E27FC236}">
                  <a16:creationId xmlns:a16="http://schemas.microsoft.com/office/drawing/2014/main" id="{241D8983-62A0-9249-8701-03D347CA3ED0}"/>
                </a:ext>
              </a:extLst>
            </p:cNvPr>
            <p:cNvSpPr txBox="1">
              <a:spLocks/>
            </p:cNvSpPr>
            <p:nvPr/>
          </p:nvSpPr>
          <p:spPr>
            <a:xfrm>
              <a:off x="411062" y="2305236"/>
              <a:ext cx="4416071" cy="717917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2x/semester </a:t>
              </a:r>
              <a:r>
                <a:rPr lang="nb-NO" sz="2000" dirty="0" err="1"/>
                <a:t>submit</a:t>
              </a:r>
              <a:r>
                <a:rPr lang="nb-NO" sz="2000" dirty="0"/>
                <a:t> </a:t>
              </a:r>
              <a:r>
                <a:rPr lang="nb-NO" sz="2000" dirty="0" err="1"/>
                <a:t>written</a:t>
              </a:r>
              <a:br>
                <a:rPr lang="nb-NO" sz="2000" dirty="0"/>
              </a:br>
              <a:r>
                <a:rPr lang="nb-NO" sz="2000" dirty="0" err="1"/>
                <a:t>answers</a:t>
              </a:r>
              <a:r>
                <a:rPr lang="nb-NO" sz="2000" dirty="0"/>
                <a:t> to </a:t>
              </a:r>
              <a:r>
                <a:rPr lang="nb-NO" sz="2000" dirty="0" err="1"/>
                <a:t>comprehension</a:t>
              </a:r>
              <a:r>
                <a:rPr lang="nb-NO" sz="2000" dirty="0"/>
                <a:t> questions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0393FF-7FA2-4749-9B57-8E1C62E4BA35}"/>
                </a:ext>
              </a:extLst>
            </p:cNvPr>
            <p:cNvSpPr/>
            <p:nvPr/>
          </p:nvSpPr>
          <p:spPr>
            <a:xfrm>
              <a:off x="411062" y="2305236"/>
              <a:ext cx="4443133" cy="730357"/>
            </a:xfrm>
            <a:prstGeom prst="rect">
              <a:avLst/>
            </a:prstGeom>
            <a:noFill/>
            <a:ln w="508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Mandatory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4E427C-69F2-A440-A1D7-993FC773FFBC}"/>
              </a:ext>
            </a:extLst>
          </p:cNvPr>
          <p:cNvGrpSpPr/>
          <p:nvPr/>
        </p:nvGrpSpPr>
        <p:grpSpPr>
          <a:xfrm>
            <a:off x="397531" y="3841688"/>
            <a:ext cx="4110290" cy="730357"/>
            <a:chOff x="411062" y="2305236"/>
            <a:chExt cx="4443133" cy="730357"/>
          </a:xfrm>
        </p:grpSpPr>
        <p:sp>
          <p:nvSpPr>
            <p:cNvPr id="20" name="Google Shape;104;gb4ad941612_0_11">
              <a:extLst>
                <a:ext uri="{FF2B5EF4-FFF2-40B4-BE49-F238E27FC236}">
                  <a16:creationId xmlns:a16="http://schemas.microsoft.com/office/drawing/2014/main" id="{00FEF9EC-8097-0745-BADA-E94986176B92}"/>
                </a:ext>
              </a:extLst>
            </p:cNvPr>
            <p:cNvSpPr txBox="1">
              <a:spLocks/>
            </p:cNvSpPr>
            <p:nvPr/>
          </p:nvSpPr>
          <p:spPr>
            <a:xfrm>
              <a:off x="411062" y="2305236"/>
              <a:ext cx="4416071" cy="717917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4-hour </a:t>
              </a:r>
              <a:r>
                <a:rPr lang="nb-NO" sz="2000" dirty="0" err="1"/>
                <a:t>exam</a:t>
              </a:r>
              <a:r>
                <a:rPr lang="nb-NO" sz="2000" dirty="0"/>
                <a:t>, </a:t>
              </a:r>
              <a:r>
                <a:rPr lang="nb-NO" sz="2000" dirty="0" err="1"/>
                <a:t>mostly</a:t>
              </a:r>
              <a:r>
                <a:rPr lang="nb-NO" sz="2000" dirty="0"/>
                <a:t> </a:t>
              </a:r>
              <a:r>
                <a:rPr lang="nb-NO" sz="2000" dirty="0" err="1"/>
                <a:t>of</a:t>
              </a:r>
              <a:r>
                <a:rPr lang="nb-NO" sz="2000" dirty="0"/>
                <a:t> </a:t>
              </a:r>
              <a:br>
                <a:rPr lang="nb-NO" sz="2000" dirty="0"/>
              </a:br>
              <a:r>
                <a:rPr lang="nb-NO" sz="2000" dirty="0" err="1"/>
                <a:t>comprehension</a:t>
              </a:r>
              <a:r>
                <a:rPr lang="nb-NO" sz="2000" dirty="0"/>
                <a:t> </a:t>
              </a:r>
              <a:r>
                <a:rPr lang="nb-NO" sz="2000" dirty="0" err="1"/>
                <a:t>question</a:t>
              </a:r>
              <a:endParaRPr lang="nb-NO" sz="2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5D386AF-A9A4-A14D-B703-4C6C605CC56D}"/>
                </a:ext>
              </a:extLst>
            </p:cNvPr>
            <p:cNvSpPr/>
            <p:nvPr/>
          </p:nvSpPr>
          <p:spPr>
            <a:xfrm>
              <a:off x="411062" y="2305236"/>
              <a:ext cx="4443133" cy="730357"/>
            </a:xfrm>
            <a:prstGeom prst="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Examination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EE6325-17E7-4E40-94C5-F875B4A3C8C3}"/>
              </a:ext>
            </a:extLst>
          </p:cNvPr>
          <p:cNvGrpSpPr/>
          <p:nvPr/>
        </p:nvGrpSpPr>
        <p:grpSpPr>
          <a:xfrm>
            <a:off x="2725212" y="5378645"/>
            <a:ext cx="3675591" cy="1150841"/>
            <a:chOff x="400176" y="1432327"/>
            <a:chExt cx="3274485" cy="1150841"/>
          </a:xfrm>
        </p:grpSpPr>
        <p:sp>
          <p:nvSpPr>
            <p:cNvPr id="25" name="Google Shape;104;gb4ad941612_0_11">
              <a:extLst>
                <a:ext uri="{FF2B5EF4-FFF2-40B4-BE49-F238E27FC236}">
                  <a16:creationId xmlns:a16="http://schemas.microsoft.com/office/drawing/2014/main" id="{351E7ECF-3AC0-AB46-9F2C-B8F1A1480674}"/>
                </a:ext>
              </a:extLst>
            </p:cNvPr>
            <p:cNvSpPr txBox="1">
              <a:spLocks/>
            </p:cNvSpPr>
            <p:nvPr/>
          </p:nvSpPr>
          <p:spPr>
            <a:xfrm>
              <a:off x="400176" y="1432327"/>
              <a:ext cx="3274485" cy="1150841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Attend</a:t>
              </a:r>
              <a:r>
                <a:rPr lang="nb-NO" sz="2000" dirty="0"/>
                <a:t> «plenum» </a:t>
              </a:r>
              <a:r>
                <a:rPr lang="nb-NO" sz="2000" dirty="0" err="1"/>
                <a:t>session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Get</a:t>
              </a:r>
              <a:r>
                <a:rPr lang="nb-NO" sz="2000" dirty="0"/>
                <a:t> a </a:t>
              </a:r>
              <a:r>
                <a:rPr lang="nb-NO" sz="2000" dirty="0" err="1"/>
                <a:t>practical</a:t>
              </a:r>
              <a:r>
                <a:rPr lang="nb-NO" sz="2000" dirty="0"/>
                <a:t> </a:t>
              </a:r>
              <a:r>
                <a:rPr lang="nb-NO" sz="2000" dirty="0" err="1"/>
                <a:t>look</a:t>
              </a:r>
              <a:r>
                <a:rPr lang="nb-NO" sz="2000" dirty="0"/>
                <a:t> at </a:t>
              </a:r>
              <a:r>
                <a:rPr lang="nb-NO" sz="2000" dirty="0" err="1"/>
                <a:t>theory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Ask questions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D06A171-5449-A545-BBF9-3DAA498E9BFC}"/>
                </a:ext>
              </a:extLst>
            </p:cNvPr>
            <p:cNvSpPr/>
            <p:nvPr/>
          </p:nvSpPr>
          <p:spPr>
            <a:xfrm>
              <a:off x="400176" y="1432327"/>
              <a:ext cx="3274485" cy="1150841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Voluntary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3ED2AF-9D6C-CE41-91D0-516A0E298058}"/>
              </a:ext>
            </a:extLst>
          </p:cNvPr>
          <p:cNvGrpSpPr/>
          <p:nvPr/>
        </p:nvGrpSpPr>
        <p:grpSpPr>
          <a:xfrm>
            <a:off x="4700752" y="1357913"/>
            <a:ext cx="4110290" cy="1469749"/>
            <a:chOff x="400176" y="1432327"/>
            <a:chExt cx="4443133" cy="802191"/>
          </a:xfrm>
        </p:grpSpPr>
        <p:sp>
          <p:nvSpPr>
            <p:cNvPr id="28" name="Google Shape;104;gb4ad941612_0_11">
              <a:extLst>
                <a:ext uri="{FF2B5EF4-FFF2-40B4-BE49-F238E27FC236}">
                  <a16:creationId xmlns:a16="http://schemas.microsoft.com/office/drawing/2014/main" id="{290ADD82-242C-4E4C-9968-54EEAE85F0D6}"/>
                </a:ext>
              </a:extLst>
            </p:cNvPr>
            <p:cNvSpPr txBox="1">
              <a:spLocks/>
            </p:cNvSpPr>
            <p:nvPr/>
          </p:nvSpPr>
          <p:spPr>
            <a:xfrm>
              <a:off x="400176" y="1432327"/>
              <a:ext cx="4443133" cy="802191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Attend</a:t>
              </a:r>
              <a:r>
                <a:rPr lang="nb-NO" sz="2000" dirty="0"/>
                <a:t> «</a:t>
              </a:r>
              <a:r>
                <a:rPr lang="nb-NO" sz="2000" dirty="0" err="1"/>
                <a:t>group</a:t>
              </a:r>
              <a:r>
                <a:rPr lang="nb-NO" sz="2000" dirty="0"/>
                <a:t>» </a:t>
              </a:r>
              <a:r>
                <a:rPr lang="nb-NO" sz="2000" dirty="0" err="1"/>
                <a:t>session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 err="1"/>
                <a:t>Solve</a:t>
              </a:r>
              <a:r>
                <a:rPr lang="nb-NO" sz="2000" dirty="0"/>
                <a:t> </a:t>
              </a:r>
              <a:r>
                <a:rPr lang="nb-NO" sz="2000" dirty="0" err="1"/>
                <a:t>programming</a:t>
              </a:r>
              <a:r>
                <a:rPr lang="nb-NO" sz="2000" dirty="0"/>
                <a:t> </a:t>
              </a:r>
              <a:r>
                <a:rPr lang="nb-NO" sz="2000" dirty="0" err="1"/>
                <a:t>tasks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Ask for </a:t>
              </a:r>
              <a:r>
                <a:rPr lang="nb-NO" sz="2000" dirty="0" err="1"/>
                <a:t>help</a:t>
              </a:r>
              <a:endParaRPr lang="nb-NO" sz="2000" dirty="0"/>
            </a:p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Reading </a:t>
              </a:r>
              <a:r>
                <a:rPr lang="nb-NO" sz="2000" dirty="0" err="1"/>
                <a:t>groups</a:t>
              </a:r>
              <a:endParaRPr lang="nb-NO" sz="2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EF6A48-C735-2D41-80C3-923F06F08EE2}"/>
                </a:ext>
              </a:extLst>
            </p:cNvPr>
            <p:cNvSpPr/>
            <p:nvPr/>
          </p:nvSpPr>
          <p:spPr>
            <a:xfrm>
              <a:off x="400176" y="1432327"/>
              <a:ext cx="4443133" cy="802191"/>
            </a:xfrm>
            <a:prstGeom prst="rect">
              <a:avLst/>
            </a:prstGeom>
            <a:noFill/>
            <a:ln w="508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Voluntary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99EECB-23B1-4E43-BDED-E39FA5C6B45A}"/>
              </a:ext>
            </a:extLst>
          </p:cNvPr>
          <p:cNvGrpSpPr/>
          <p:nvPr/>
        </p:nvGrpSpPr>
        <p:grpSpPr>
          <a:xfrm>
            <a:off x="4700752" y="2969497"/>
            <a:ext cx="4110290" cy="730357"/>
            <a:chOff x="411062" y="2305236"/>
            <a:chExt cx="4443133" cy="730357"/>
          </a:xfrm>
        </p:grpSpPr>
        <p:sp>
          <p:nvSpPr>
            <p:cNvPr id="31" name="Google Shape;104;gb4ad941612_0_11">
              <a:extLst>
                <a:ext uri="{FF2B5EF4-FFF2-40B4-BE49-F238E27FC236}">
                  <a16:creationId xmlns:a16="http://schemas.microsoft.com/office/drawing/2014/main" id="{B9D3B9FA-754D-134A-8BE7-2C8FC23E74F2}"/>
                </a:ext>
              </a:extLst>
            </p:cNvPr>
            <p:cNvSpPr txBox="1">
              <a:spLocks/>
            </p:cNvSpPr>
            <p:nvPr/>
          </p:nvSpPr>
          <p:spPr>
            <a:xfrm>
              <a:off x="411062" y="2305236"/>
              <a:ext cx="4416071" cy="717917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 hangingPunct="1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2x/semester </a:t>
              </a:r>
              <a:r>
                <a:rPr lang="nb-NO" sz="2000" dirty="0" err="1"/>
                <a:t>mandatory</a:t>
              </a:r>
              <a:r>
                <a:rPr lang="nb-NO" sz="2000" dirty="0"/>
                <a:t> </a:t>
              </a:r>
              <a:r>
                <a:rPr lang="nb-NO" sz="2000" dirty="0" err="1"/>
                <a:t>programming</a:t>
              </a:r>
              <a:r>
                <a:rPr lang="nb-NO" sz="2000" dirty="0"/>
                <a:t> </a:t>
              </a:r>
              <a:r>
                <a:rPr lang="nb-NO" sz="2000" dirty="0" err="1"/>
                <a:t>exercise</a:t>
              </a:r>
              <a:endParaRPr lang="nb-NO" sz="20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4C94E3B-A2D7-9D46-B595-D6AEA43B7E55}"/>
                </a:ext>
              </a:extLst>
            </p:cNvPr>
            <p:cNvSpPr/>
            <p:nvPr/>
          </p:nvSpPr>
          <p:spPr>
            <a:xfrm>
              <a:off x="411062" y="2305236"/>
              <a:ext cx="4443133" cy="730357"/>
            </a:xfrm>
            <a:prstGeom prst="rect">
              <a:avLst/>
            </a:prstGeom>
            <a:noFill/>
            <a:ln w="50800" cap="flat">
              <a:solidFill>
                <a:srgbClr val="FFC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Mandatory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7D39BD-B840-7244-8ECD-BB4DB5ABECA2}"/>
              </a:ext>
            </a:extLst>
          </p:cNvPr>
          <p:cNvGrpSpPr/>
          <p:nvPr/>
        </p:nvGrpSpPr>
        <p:grpSpPr>
          <a:xfrm>
            <a:off x="4700752" y="3841688"/>
            <a:ext cx="4110290" cy="730357"/>
            <a:chOff x="411062" y="2305236"/>
            <a:chExt cx="4443133" cy="730357"/>
          </a:xfrm>
        </p:grpSpPr>
        <p:sp>
          <p:nvSpPr>
            <p:cNvPr id="34" name="Google Shape;104;gb4ad941612_0_11">
              <a:extLst>
                <a:ext uri="{FF2B5EF4-FFF2-40B4-BE49-F238E27FC236}">
                  <a16:creationId xmlns:a16="http://schemas.microsoft.com/office/drawing/2014/main" id="{32C2A7A1-F54A-B94A-B60A-F54FA1BD2AD5}"/>
                </a:ext>
              </a:extLst>
            </p:cNvPr>
            <p:cNvSpPr txBox="1">
              <a:spLocks/>
            </p:cNvSpPr>
            <p:nvPr/>
          </p:nvSpPr>
          <p:spPr>
            <a:xfrm>
              <a:off x="411062" y="2305236"/>
              <a:ext cx="4416071" cy="717917"/>
            </a:xfrm>
            <a:prstGeom prst="rect">
              <a:avLst/>
            </a:prstGeom>
            <a:noFill/>
            <a:ln w="12700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699" tIns="45699" rIns="45699" bIns="45699">
              <a:noAutofit/>
            </a:bodyPr>
            <a:lstStyle>
              <a:lvl1pPr marL="419877" marR="0" indent="-328437" algn="l" defTabSz="914400" rtl="0" latinLnBrk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6600"/>
                </a:buClr>
                <a:buSzPts val="2800"/>
                <a:buFont typeface="Wingdings" pitchFamily="2" charset="2"/>
                <a:buChar char="§"/>
                <a:tabLst/>
                <a:defRPr sz="2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1pPr>
              <a:lvl2pPr marL="879230" marR="0" indent="-30773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Wingdings" pitchFamily="2" charset="2"/>
                <a:buChar char="§"/>
                <a:tabLst/>
                <a:defRPr sz="24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2pPr>
              <a:lvl3pPr marL="1428749" marR="0" indent="-400049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400"/>
                <a:buFont typeface="Wingdings" pitchFamily="2" charset="2"/>
                <a:buChar char="§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3pPr>
              <a:lvl4pPr marL="2123727" marR="0" indent="-637827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200"/>
                <a:buFont typeface="Wingdings" pitchFamily="2" charset="2"/>
                <a:buChar char="§"/>
                <a:tabLst/>
                <a:defRPr sz="18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4pPr>
              <a:lvl5pPr marL="2533650" marR="0" indent="-53340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000"/>
                <a:buFont typeface="Wingdings" pitchFamily="2" charset="2"/>
                <a:buChar char="§"/>
                <a:tabLst/>
                <a:defRPr sz="1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5pPr>
              <a:lvl6pPr marL="28702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6pPr>
              <a:lvl7pPr marL="33274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7pPr>
              <a:lvl8pPr marL="37846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8pPr>
              <a:lvl9pPr marL="4241800" marR="0" indent="-412750" algn="l" defTabSz="914400" rtl="0" latinLnBrk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Pts val="2600"/>
                <a:buFont typeface="Helvetica Neue"/>
                <a:buChar char="❑"/>
                <a:tabLst/>
                <a:defRPr sz="2600" b="0" i="0" u="none" strike="noStrike" cap="none" spc="0" baseline="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Eurostile"/>
                </a:defRPr>
              </a:lvl9pPr>
            </a:lstStyle>
            <a:p>
              <a:pPr marL="0" indent="0" defTabSz="676655">
                <a:spcBef>
                  <a:spcPts val="400"/>
                </a:spcBef>
                <a:buSzPts val="2000"/>
                <a:buNone/>
                <a:defRPr sz="2072"/>
              </a:pPr>
              <a:r>
                <a:rPr lang="nb-NO" sz="2000" dirty="0"/>
                <a:t>3-week </a:t>
              </a:r>
              <a:r>
                <a:rPr lang="nb-NO" sz="2000" dirty="0" err="1"/>
                <a:t>home</a:t>
              </a:r>
              <a:r>
                <a:rPr lang="nb-NO" sz="2000" dirty="0"/>
                <a:t> </a:t>
              </a:r>
              <a:r>
                <a:rPr lang="nb-NO" sz="2000" dirty="0" err="1"/>
                <a:t>exam</a:t>
              </a:r>
              <a:r>
                <a:rPr lang="nb-NO" sz="2000" dirty="0"/>
                <a:t>,</a:t>
              </a:r>
              <a:br>
                <a:rPr lang="nb-NO" sz="2000" dirty="0"/>
              </a:br>
              <a:r>
                <a:rPr lang="nb-NO" sz="2000" dirty="0" err="1"/>
                <a:t>solving</a:t>
              </a:r>
              <a:r>
                <a:rPr lang="nb-NO" sz="2000" dirty="0"/>
                <a:t> a </a:t>
              </a:r>
              <a:r>
                <a:rPr lang="nb-NO" sz="2000" dirty="0" err="1"/>
                <a:t>programming</a:t>
              </a:r>
              <a:r>
                <a:rPr lang="nb-NO" sz="2000" dirty="0"/>
                <a:t> </a:t>
              </a:r>
              <a:r>
                <a:rPr lang="nb-NO" sz="2000" dirty="0" err="1"/>
                <a:t>task</a:t>
              </a:r>
              <a:endParaRPr lang="nb-NO" sz="20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54FE9C-A5FF-9D4F-8207-429BFAF92F51}"/>
                </a:ext>
              </a:extLst>
            </p:cNvPr>
            <p:cNvSpPr/>
            <p:nvPr/>
          </p:nvSpPr>
          <p:spPr>
            <a:xfrm>
              <a:off x="411062" y="2305236"/>
              <a:ext cx="4443133" cy="730357"/>
            </a:xfrm>
            <a:prstGeom prst="rect">
              <a:avLst/>
            </a:prstGeom>
            <a:noFill/>
            <a:ln w="508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36000" bIns="0" numCol="1" spcCol="38100" rtlCol="0" anchor="t" anchorCtr="0">
              <a:noAutofit/>
            </a:bodyPr>
            <a:lstStyle/>
            <a:p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NO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Eurostile"/>
                </a:rPr>
                <a:t>Examination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7237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33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Pensum</a:t>
            </a:r>
          </a:p>
        </p:txBody>
      </p:sp>
      <p:sp>
        <p:nvSpPr>
          <p:cNvPr id="182" name="Google Shape;134;p5"/>
          <p:cNvSpPr txBox="1">
            <a:spLocks noGrp="1"/>
          </p:cNvSpPr>
          <p:nvPr>
            <p:ph type="body" idx="1"/>
          </p:nvPr>
        </p:nvSpPr>
        <p:spPr>
          <a:xfrm>
            <a:off x="1" y="748361"/>
            <a:ext cx="7189076" cy="578600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defTabSz="786384">
              <a:spcBef>
                <a:spcPts val="500"/>
              </a:spcBef>
              <a:buSzPts val="2400"/>
              <a:defRPr sz="2408"/>
            </a:pPr>
            <a:r>
              <a:rPr dirty="0"/>
              <a:t>Topics taught in the </a:t>
            </a:r>
            <a:r>
              <a:rPr lang="nb-NO" dirty="0"/>
              <a:t>videos, slides and live sessions</a:t>
            </a:r>
            <a:br>
              <a:rPr dirty="0"/>
            </a:br>
            <a:r>
              <a:rPr dirty="0"/>
              <a:t>together with the given slides and exercises constitute the “pensum”</a:t>
            </a:r>
            <a:endParaRPr lang="nb-NO" dirty="0"/>
          </a:p>
          <a:p>
            <a:pPr marL="342900" indent="-342900" defTabSz="786384">
              <a:spcBef>
                <a:spcPts val="500"/>
              </a:spcBef>
              <a:buSzPts val="2400"/>
              <a:defRPr sz="2408"/>
            </a:pPr>
            <a:endParaRPr dirty="0"/>
          </a:p>
          <a:p>
            <a:pPr marL="342900" indent="-342900" defTabSz="786384">
              <a:spcBef>
                <a:spcPts val="500"/>
              </a:spcBef>
              <a:buSzPts val="2400"/>
              <a:defRPr sz="2408"/>
            </a:pPr>
            <a:r>
              <a:rPr u="sng" dirty="0"/>
              <a:t>Supporting</a:t>
            </a:r>
            <a:r>
              <a:rPr dirty="0"/>
              <a:t> books</a:t>
            </a:r>
          </a:p>
          <a:p>
            <a:pPr marL="686943" lvl="1" indent="-342900" defTabSz="786384">
              <a:spcBef>
                <a:spcPts val="200"/>
              </a:spcBef>
              <a:buSzPts val="2200"/>
              <a:defRPr sz="2236"/>
            </a:pPr>
            <a:r>
              <a:rPr dirty="0"/>
              <a:t>Modern Operating Systems: </a:t>
            </a:r>
            <a:br>
              <a:rPr dirty="0"/>
            </a:br>
            <a:r>
              <a:rPr dirty="0"/>
              <a:t>Andrew S. Tanenbaum</a:t>
            </a:r>
            <a:endParaRPr sz="1548" dirty="0"/>
          </a:p>
          <a:p>
            <a:pPr marL="686943" lvl="1" indent="-342900" defTabSz="786384">
              <a:spcBef>
                <a:spcPts val="200"/>
              </a:spcBef>
              <a:buSzPts val="2200"/>
              <a:defRPr sz="2236"/>
            </a:pPr>
            <a:r>
              <a:rPr dirty="0"/>
              <a:t>Computer Networks:</a:t>
            </a:r>
            <a:br>
              <a:rPr dirty="0"/>
            </a:br>
            <a:r>
              <a:rPr dirty="0"/>
              <a:t>Andrew S. Tanenbaum</a:t>
            </a:r>
            <a:endParaRPr sz="1548" dirty="0"/>
          </a:p>
          <a:p>
            <a:pPr marL="686943" lvl="1" indent="-342900" defTabSz="786384">
              <a:spcBef>
                <a:spcPts val="200"/>
              </a:spcBef>
              <a:buSzPts val="2200"/>
              <a:defRPr sz="2236"/>
            </a:pPr>
            <a:r>
              <a:rPr dirty="0"/>
              <a:t>C Notes for Professionals book:</a:t>
            </a:r>
            <a:br>
              <a:rPr dirty="0"/>
            </a:br>
            <a:r>
              <a:rPr dirty="0"/>
              <a:t>editor: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/>
              </a:rPr>
              <a:t>web@petercv.com</a:t>
            </a:r>
            <a:endParaRPr sz="1548" dirty="0"/>
          </a:p>
          <a:p>
            <a:pPr marL="686943" lvl="1" indent="-342900" defTabSz="786384">
              <a:spcBef>
                <a:spcPts val="200"/>
              </a:spcBef>
              <a:buSzPts val="2200"/>
              <a:defRPr sz="2236"/>
            </a:pPr>
            <a:r>
              <a:rPr dirty="0"/>
              <a:t>Other useful C books:</a:t>
            </a:r>
            <a:endParaRPr sz="2064" dirty="0"/>
          </a:p>
          <a:p>
            <a:pPr marL="1030986" lvl="2" indent="-342900" defTabSz="786384">
              <a:spcBef>
                <a:spcPts val="200"/>
              </a:spcBef>
              <a:buSzPts val="2000"/>
              <a:defRPr sz="2064"/>
            </a:pPr>
            <a:r>
              <a:rPr dirty="0"/>
              <a:t>The C programming Language: </a:t>
            </a:r>
            <a:br>
              <a:rPr dirty="0"/>
            </a:br>
            <a:r>
              <a:rPr dirty="0"/>
              <a:t>Brian Kernighan and Dennis Ritchie </a:t>
            </a:r>
          </a:p>
          <a:p>
            <a:pPr marL="1030986" lvl="2" indent="-342900" defTabSz="786384">
              <a:spcBef>
                <a:spcPts val="200"/>
              </a:spcBef>
              <a:buSzPts val="2000"/>
              <a:defRPr sz="2064"/>
            </a:pPr>
            <a:r>
              <a:rPr dirty="0"/>
              <a:t>C: A Reference Manual: </a:t>
            </a:r>
            <a:br>
              <a:rPr dirty="0"/>
            </a:br>
            <a:r>
              <a:rPr dirty="0"/>
              <a:t>Samuel P. Harbison and Guy L. Steele  </a:t>
            </a:r>
          </a:p>
        </p:txBody>
      </p:sp>
      <p:pic>
        <p:nvPicPr>
          <p:cNvPr id="183" name="Google Shape;135;p5" descr="Google Shape;135;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408" y="2566046"/>
            <a:ext cx="644782" cy="83197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184" name="Google Shape;136;p5" descr="Google Shape;136;p5"/>
          <p:cNvPicPr>
            <a:picLocks noChangeAspect="1"/>
          </p:cNvPicPr>
          <p:nvPr/>
        </p:nvPicPr>
        <p:blipFill>
          <a:blip r:embed="rId4"/>
          <a:srcRect l="23426" t="973" r="19230" b="8766"/>
          <a:stretch>
            <a:fillRect/>
          </a:stretch>
        </p:blipFill>
        <p:spPr>
          <a:xfrm>
            <a:off x="7698395" y="273573"/>
            <a:ext cx="1064605" cy="138897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185" name="Google Shape;137;p5" descr="Google Shape;137;p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780" y="3925149"/>
            <a:ext cx="648001" cy="85317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pic>
        <p:nvPicPr>
          <p:cNvPr id="186" name="Google Shape;138;p5" descr="Google Shape;138;p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8281" y="5349087"/>
            <a:ext cx="648001" cy="91460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000000">
                <a:alpha val="64705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43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Information	</a:t>
            </a:r>
          </a:p>
        </p:txBody>
      </p:sp>
      <p:sp>
        <p:nvSpPr>
          <p:cNvPr id="189" name="Google Shape;144;p6"/>
          <p:cNvSpPr txBox="1">
            <a:spLocks noGrp="1"/>
          </p:cNvSpPr>
          <p:nvPr>
            <p:ph type="body" idx="1"/>
          </p:nvPr>
        </p:nvSpPr>
        <p:spPr>
          <a:xfrm>
            <a:off x="-1" y="866775"/>
            <a:ext cx="5889171" cy="5648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/>
              <a:t>Course h</a:t>
            </a:r>
            <a:r>
              <a:rPr sz="1800" dirty="0" err="1"/>
              <a:t>omepage</a:t>
            </a:r>
            <a:r>
              <a:rPr lang="nb-NO" sz="1800" dirty="0"/>
              <a:t> in </a:t>
            </a:r>
            <a:r>
              <a:rPr lang="nb-NO" sz="1800" dirty="0" err="1"/>
              <a:t>Vortex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en-GB" sz="1800" dirty="0"/>
              <a:t>y</a:t>
            </a:r>
            <a:r>
              <a:rPr lang="en-NO" sz="1800" dirty="0"/>
              <a:t>our starting point</a:t>
            </a:r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en-GB" sz="1800" dirty="0"/>
              <a:t>m</a:t>
            </a:r>
            <a:r>
              <a:rPr lang="en-NO" sz="1800" dirty="0"/>
              <a:t>essages &amp; news</a:t>
            </a:r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en-GB" sz="1800" dirty="0"/>
              <a:t>s</a:t>
            </a:r>
            <a:r>
              <a:rPr lang="en-NO" sz="1800" dirty="0"/>
              <a:t>chedule (timeplan) – not actively used</a:t>
            </a:r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en-NO" sz="1800" dirty="0"/>
              <a:t>weekly schedule (ukeplan) with links</a:t>
            </a:r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endParaRPr lang="en-NO" sz="1800" dirty="0"/>
          </a:p>
          <a:p>
            <a:pPr indent="-457200" defTabSz="896111">
              <a:spcBef>
                <a:spcPts val="0"/>
              </a:spcBef>
              <a:buSzPts val="2700"/>
              <a:defRPr sz="2744"/>
            </a:pPr>
            <a:r>
              <a:rPr lang="en-GB" sz="1800" dirty="0" err="1"/>
              <a:t>Github</a:t>
            </a:r>
            <a:endParaRPr lang="en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 err="1"/>
              <a:t>collection</a:t>
            </a:r>
            <a:r>
              <a:rPr lang="nb-NO" sz="1800" dirty="0"/>
              <a:t> </a:t>
            </a:r>
            <a:r>
              <a:rPr lang="nb-NO" sz="1800" dirty="0" err="1"/>
              <a:t>of</a:t>
            </a:r>
            <a:r>
              <a:rPr lang="nb-NO" sz="1800" dirty="0"/>
              <a:t> all </a:t>
            </a:r>
            <a:r>
              <a:rPr lang="nb-NO" sz="1800" dirty="0" err="1"/>
              <a:t>teaching</a:t>
            </a:r>
            <a:r>
              <a:rPr lang="nb-NO" sz="1800" dirty="0"/>
              <a:t> material: slides, </a:t>
            </a:r>
            <a:r>
              <a:rPr lang="nb-NO" sz="1800" dirty="0" err="1"/>
              <a:t>code</a:t>
            </a:r>
            <a:r>
              <a:rPr lang="nb-NO" sz="1800" dirty="0"/>
              <a:t> etc.</a:t>
            </a:r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endParaRPr lang="nb-NO" sz="1800" dirty="0"/>
          </a:p>
          <a:p>
            <a:pPr indent="-457200" defTabSz="896111">
              <a:spcBef>
                <a:spcPts val="0"/>
              </a:spcBef>
              <a:buSzPts val="2700"/>
              <a:defRPr sz="2744"/>
            </a:pPr>
            <a:r>
              <a:rPr sz="1800" dirty="0" err="1"/>
              <a:t>Mattermost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sz="1800" dirty="0"/>
              <a:t>official channel</a:t>
            </a:r>
            <a:r>
              <a:rPr lang="nb-NO" sz="1800" dirty="0"/>
              <a:t>s for </a:t>
            </a:r>
            <a:r>
              <a:rPr lang="nb-NO" sz="1800" dirty="0" err="1"/>
              <a:t>your</a:t>
            </a:r>
            <a:r>
              <a:rPr lang="nb-NO" sz="1800" dirty="0"/>
              <a:t> </a:t>
            </a:r>
            <a:r>
              <a:rPr lang="nb-NO" sz="1800" dirty="0" err="1"/>
              <a:t>discussions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 err="1"/>
              <a:t>we</a:t>
            </a:r>
            <a:r>
              <a:rPr lang="nb-NO" sz="1800" dirty="0"/>
              <a:t> monitor for FAQs – hot or </a:t>
            </a:r>
            <a:r>
              <a:rPr lang="nb-NO" sz="1800" dirty="0" err="1"/>
              <a:t>important</a:t>
            </a:r>
            <a:r>
              <a:rPr lang="nb-NO" sz="1800" dirty="0"/>
              <a:t> </a:t>
            </a:r>
            <a:r>
              <a:rPr lang="nb-NO" sz="1800" dirty="0" err="1"/>
              <a:t>topics</a:t>
            </a:r>
            <a:r>
              <a:rPr lang="nb-NO" sz="1800" dirty="0"/>
              <a:t> </a:t>
            </a:r>
            <a:r>
              <a:rPr lang="nb-NO" sz="1800" dirty="0" err="1"/>
              <a:t>are</a:t>
            </a:r>
            <a:r>
              <a:rPr lang="nb-NO" sz="1800" dirty="0"/>
              <a:t> </a:t>
            </a:r>
            <a:r>
              <a:rPr lang="nb-NO" sz="1800" dirty="0" err="1"/>
              <a:t>picked</a:t>
            </a:r>
            <a:r>
              <a:rPr lang="nb-NO" sz="1800" dirty="0"/>
              <a:t> up in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/>
              <a:t>Plenum</a:t>
            </a:r>
            <a:r>
              <a:rPr lang="nb-NO" sz="1800" dirty="0"/>
              <a:t> </a:t>
            </a:r>
            <a:r>
              <a:rPr lang="nb-NO" sz="1800" dirty="0" err="1"/>
              <a:t>session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endParaRPr lang="nb-NO" sz="1800" dirty="0"/>
          </a:p>
          <a:p>
            <a:pPr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 err="1"/>
              <a:t>Devilry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/>
              <a:t>for </a:t>
            </a:r>
            <a:r>
              <a:rPr lang="nb-NO" sz="1800" dirty="0" err="1"/>
              <a:t>submitting</a:t>
            </a:r>
            <a:r>
              <a:rPr lang="nb-NO" sz="1800" dirty="0"/>
              <a:t> </a:t>
            </a:r>
            <a:r>
              <a:rPr lang="nb-NO" sz="1800" dirty="0" err="1"/>
              <a:t>your</a:t>
            </a:r>
            <a:r>
              <a:rPr lang="nb-NO" sz="1800" dirty="0"/>
              <a:t> </a:t>
            </a:r>
            <a:r>
              <a:rPr lang="nb-NO" sz="1800" dirty="0" err="1"/>
              <a:t>responses</a:t>
            </a:r>
            <a:r>
              <a:rPr lang="nb-NO" sz="1800" dirty="0"/>
              <a:t> to </a:t>
            </a:r>
            <a:r>
              <a:rPr lang="nb-NO" sz="1800" dirty="0" err="1"/>
              <a:t>mandatory</a:t>
            </a:r>
            <a:r>
              <a:rPr lang="nb-NO" sz="1800" dirty="0"/>
              <a:t> </a:t>
            </a:r>
            <a:r>
              <a:rPr lang="nb-NO" sz="1800" dirty="0" err="1"/>
              <a:t>tasks</a:t>
            </a:r>
            <a:endParaRPr lang="nb-NO" sz="1800" dirty="0"/>
          </a:p>
          <a:p>
            <a:pPr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 err="1"/>
              <a:t>Inspera</a:t>
            </a:r>
            <a:endParaRPr lang="nb-NO" sz="1800" dirty="0"/>
          </a:p>
          <a:p>
            <a:pPr lvl="1" indent="-457200" defTabSz="896111">
              <a:spcBef>
                <a:spcPts val="0"/>
              </a:spcBef>
              <a:buSzPts val="2700"/>
              <a:defRPr sz="2744"/>
            </a:pPr>
            <a:r>
              <a:rPr lang="nb-NO" sz="1800" dirty="0"/>
              <a:t>for </a:t>
            </a:r>
            <a:r>
              <a:rPr lang="nb-NO" sz="1800" dirty="0" err="1"/>
              <a:t>both</a:t>
            </a:r>
            <a:r>
              <a:rPr lang="nb-NO" sz="1800" dirty="0"/>
              <a:t> </a:t>
            </a:r>
            <a:r>
              <a:rPr lang="nb-NO" sz="1800" dirty="0" err="1"/>
              <a:t>exams</a:t>
            </a:r>
            <a:endParaRPr sz="1800" dirty="0"/>
          </a:p>
        </p:txBody>
      </p:sp>
      <p:pic>
        <p:nvPicPr>
          <p:cNvPr id="191" name="mattermost-pic.png" descr="mattermost-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171" y="4426236"/>
            <a:ext cx="3049443" cy="2029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8CC22F-65A9-7645-BE64-911D8D01C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93" y="2617150"/>
            <a:ext cx="2824073" cy="165297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2D074-5BFB-B94D-8EB5-9D4A38256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093" y="808065"/>
            <a:ext cx="2824070" cy="1652974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5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Exams and Mandatory Exercises</a:t>
            </a:r>
          </a:p>
        </p:txBody>
      </p:sp>
      <p:sp>
        <p:nvSpPr>
          <p:cNvPr id="194" name="Google Shape;151;p7"/>
          <p:cNvSpPr txBox="1">
            <a:spLocks noGrp="1"/>
          </p:cNvSpPr>
          <p:nvPr>
            <p:ph type="body" idx="1"/>
          </p:nvPr>
        </p:nvSpPr>
        <p:spPr>
          <a:xfrm>
            <a:off x="1" y="866775"/>
            <a:ext cx="5943600" cy="5648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defTabSz="713231">
              <a:spcBef>
                <a:spcPts val="400"/>
              </a:spcBef>
              <a:buSzPts val="2100"/>
              <a:defRPr sz="2184"/>
            </a:pPr>
            <a:r>
              <a:rPr lang="nb-NO" dirty="0"/>
              <a:t>M</a:t>
            </a:r>
            <a:r>
              <a:rPr dirty="0" err="1"/>
              <a:t>andatory</a:t>
            </a:r>
            <a:r>
              <a:rPr dirty="0"/>
              <a:t> exercises</a:t>
            </a:r>
            <a:r>
              <a:rPr lang="nb-NO" dirty="0"/>
              <a:t>: </a:t>
            </a:r>
            <a:r>
              <a:rPr lang="nb-NO" dirty="0" err="1">
                <a:solidFill>
                  <a:srgbClr val="FF0000"/>
                </a:solidFill>
              </a:rPr>
              <a:t>groups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of</a:t>
            </a:r>
            <a:r>
              <a:rPr lang="nb-NO" dirty="0">
                <a:solidFill>
                  <a:srgbClr val="FF0000"/>
                </a:solidFill>
              </a:rPr>
              <a:t> 5 or 6 students</a:t>
            </a:r>
            <a:endParaRPr dirty="0">
              <a:solidFill>
                <a:srgbClr val="FF0000"/>
              </a:solidFill>
            </a:endParaRPr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lang="nb-NO" dirty="0" err="1"/>
              <a:t>answer</a:t>
            </a:r>
            <a:r>
              <a:rPr lang="nb-NO" dirty="0"/>
              <a:t> </a:t>
            </a:r>
            <a:r>
              <a:rPr lang="nb-NO" dirty="0" err="1">
                <a:solidFill>
                  <a:srgbClr val="FF0000"/>
                </a:solidFill>
              </a:rPr>
              <a:t>comprehension</a:t>
            </a:r>
            <a:r>
              <a:rPr lang="nb-NO" dirty="0">
                <a:solidFill>
                  <a:srgbClr val="FF0000"/>
                </a:solidFill>
              </a:rPr>
              <a:t> questions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occasions</a:t>
            </a:r>
            <a:endParaRPr lang="nb-NO" dirty="0"/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one C </a:t>
            </a:r>
            <a:r>
              <a:rPr dirty="0">
                <a:solidFill>
                  <a:srgbClr val="FF0000"/>
                </a:solidFill>
              </a:rPr>
              <a:t>programming exercise</a:t>
            </a:r>
            <a:endParaRPr sz="1871" dirty="0">
              <a:solidFill>
                <a:srgbClr val="FF0000"/>
              </a:solidFill>
            </a:endParaRPr>
          </a:p>
          <a:p>
            <a:pPr marL="1056132" lvl="2" indent="-342900" defTabSz="713231">
              <a:spcBef>
                <a:spcPts val="200"/>
              </a:spcBef>
              <a:buSzPts val="1800"/>
              <a:defRPr sz="1871"/>
            </a:pPr>
            <a:r>
              <a:rPr dirty="0"/>
              <a:t>preparation for home exam</a:t>
            </a:r>
            <a:endParaRPr sz="1560" dirty="0"/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few multiple choice questions about theory</a:t>
            </a:r>
            <a:endParaRPr sz="1871" dirty="0"/>
          </a:p>
          <a:p>
            <a:pPr marL="1056132" lvl="2" indent="-342900" defTabSz="713231">
              <a:spcBef>
                <a:spcPts val="200"/>
              </a:spcBef>
              <a:buSzPts val="1800"/>
              <a:defRPr sz="1871"/>
            </a:pPr>
            <a:r>
              <a:rPr dirty="0"/>
              <a:t>preparation for final exam</a:t>
            </a:r>
            <a:endParaRPr sz="1560" dirty="0"/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>
                <a:solidFill>
                  <a:srgbClr val="FF2600"/>
                </a:solidFill>
              </a:rPr>
              <a:t>tentative</a:t>
            </a:r>
            <a:r>
              <a:rPr dirty="0"/>
              <a:t> dates </a:t>
            </a:r>
            <a:r>
              <a:rPr lang="nb-NO" dirty="0"/>
              <a:t>in </a:t>
            </a:r>
            <a:r>
              <a:rPr lang="nb-NO" dirty="0" err="1"/>
              <a:t>Vortex</a:t>
            </a:r>
            <a:r>
              <a:rPr lang="nb-NO" dirty="0"/>
              <a:t> (Ukeplan)</a:t>
            </a:r>
            <a:br>
              <a:rPr dirty="0"/>
            </a:br>
            <a:endParaRPr sz="1560" dirty="0"/>
          </a:p>
          <a:p>
            <a:pPr marL="342900" indent="-342900" defTabSz="713231">
              <a:spcBef>
                <a:spcPts val="400"/>
              </a:spcBef>
              <a:buSzPts val="2100"/>
              <a:defRPr sz="2184"/>
            </a:pPr>
            <a:r>
              <a:rPr lang="nb-NO" dirty="0"/>
              <a:t>Programming </a:t>
            </a:r>
            <a:r>
              <a:rPr dirty="0"/>
              <a:t>exam</a:t>
            </a:r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focus on programming and documenting</a:t>
            </a:r>
            <a:br>
              <a:rPr dirty="0"/>
            </a:br>
            <a:r>
              <a:rPr dirty="0"/>
              <a:t>one concept related to OS and </a:t>
            </a:r>
            <a:r>
              <a:rPr dirty="0" err="1"/>
              <a:t>DataCom</a:t>
            </a:r>
            <a:endParaRPr dirty="0"/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>
                <a:solidFill>
                  <a:srgbClr val="FF0000"/>
                </a:solidFill>
              </a:rPr>
              <a:t>tentative</a:t>
            </a:r>
            <a:r>
              <a:rPr dirty="0"/>
              <a:t> date</a:t>
            </a:r>
            <a:r>
              <a:rPr lang="nb-NO" dirty="0"/>
              <a:t>: 28.4 – 16.5</a:t>
            </a:r>
            <a:endParaRPr dirty="0"/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endParaRPr dirty="0"/>
          </a:p>
          <a:p>
            <a:pPr marL="342900" indent="-342900" defTabSz="713231">
              <a:spcBef>
                <a:spcPts val="400"/>
              </a:spcBef>
              <a:buSzPts val="2100"/>
              <a:defRPr sz="2184"/>
            </a:pPr>
            <a:r>
              <a:rPr lang="nb-NO" dirty="0" err="1"/>
              <a:t>Theory</a:t>
            </a:r>
            <a:r>
              <a:rPr dirty="0"/>
              <a:t> exam</a:t>
            </a:r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focus on the concepts, not programming</a:t>
            </a:r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date </a:t>
            </a:r>
            <a:r>
              <a:rPr lang="nb-NO" dirty="0"/>
              <a:t>7</a:t>
            </a:r>
            <a:r>
              <a:rPr dirty="0"/>
              <a:t>.6.</a:t>
            </a:r>
          </a:p>
          <a:p>
            <a:pPr marL="699516" lvl="1" indent="-342900" defTabSz="713231">
              <a:spcBef>
                <a:spcPts val="200"/>
              </a:spcBef>
              <a:buSzPts val="2000"/>
              <a:defRPr sz="2027"/>
            </a:pPr>
            <a:r>
              <a:rPr dirty="0"/>
              <a:t>4 hours</a:t>
            </a:r>
            <a:br>
              <a:rPr dirty="0"/>
            </a:br>
            <a:endParaRPr dirty="0"/>
          </a:p>
        </p:txBody>
      </p:sp>
      <p:pic>
        <p:nvPicPr>
          <p:cNvPr id="195" name="Google Shape;152;p7" descr="Google Shape;152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661" y="831270"/>
            <a:ext cx="2827031" cy="347159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705"/>
              </a:srgbClr>
            </a:outerShdw>
          </a:effectLst>
        </p:spPr>
      </p:pic>
      <p:sp>
        <p:nvSpPr>
          <p:cNvPr id="196" name="Google Shape;153;p7"/>
          <p:cNvSpPr txBox="1"/>
          <p:nvPr/>
        </p:nvSpPr>
        <p:spPr>
          <a:xfrm>
            <a:off x="6021649" y="4562800"/>
            <a:ext cx="2832301" cy="954065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rgbClr val="BFBFBF"/>
            </a:solidFill>
          </a:ln>
          <a:effectLst>
            <a:outerShdw blurRad="292100" dist="139700" dir="2700000" rotWithShape="0">
              <a:srgbClr val="000000">
                <a:alpha val="64705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/>
          <a:p>
            <a:r>
              <a:rPr dirty="0"/>
              <a:t>Note:</a:t>
            </a:r>
          </a:p>
          <a:p>
            <a:r>
              <a:rPr dirty="0"/>
              <a:t>spring 202</a:t>
            </a:r>
            <a:r>
              <a:rPr lang="nb-NO" dirty="0"/>
              <a:t>3</a:t>
            </a:r>
            <a:r>
              <a:rPr dirty="0"/>
              <a:t> exam</a:t>
            </a:r>
            <a:r>
              <a:rPr lang="nb-NO" dirty="0"/>
              <a:t>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similar</a:t>
            </a:r>
            <a:r>
              <a:rPr lang="nb-NO" dirty="0"/>
              <a:t> to 2021+2022 </a:t>
            </a:r>
            <a:r>
              <a:rPr lang="nb-NO" dirty="0" err="1"/>
              <a:t>exams</a:t>
            </a:r>
            <a:r>
              <a:rPr lang="nb-NO" dirty="0"/>
              <a:t> </a:t>
            </a:r>
            <a:r>
              <a:rPr lang="nb-NO" dirty="0" err="1"/>
              <a:t>but</a:t>
            </a:r>
            <a:r>
              <a:rPr dirty="0"/>
              <a:t> </a:t>
            </a:r>
            <a:br>
              <a:rPr lang="nb-NO" dirty="0"/>
            </a:br>
            <a:r>
              <a:rPr dirty="0"/>
              <a:t>very different from </a:t>
            </a:r>
            <a:r>
              <a:rPr lang="nb-NO" dirty="0" err="1"/>
              <a:t>earlier</a:t>
            </a:r>
            <a:r>
              <a:rPr lang="nb-NO" dirty="0"/>
              <a:t> </a:t>
            </a:r>
            <a:r>
              <a:rPr lang="nb-NO" dirty="0" err="1"/>
              <a:t>ones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5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Evaluation and grading	</a:t>
            </a:r>
          </a:p>
        </p:txBody>
      </p:sp>
      <p:sp>
        <p:nvSpPr>
          <p:cNvPr id="199" name="Google Shape;159;p8"/>
          <p:cNvSpPr txBox="1">
            <a:spLocks noGrp="1"/>
          </p:cNvSpPr>
          <p:nvPr>
            <p:ph type="body" idx="1"/>
          </p:nvPr>
        </p:nvSpPr>
        <p:spPr>
          <a:xfrm>
            <a:off x="0" y="689260"/>
            <a:ext cx="9144000" cy="341439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57200" indent="-457200" defTabSz="822959">
              <a:spcBef>
                <a:spcPts val="0"/>
              </a:spcBef>
              <a:buSzPts val="2500"/>
              <a:defRPr sz="2520"/>
            </a:pPr>
            <a:r>
              <a:rPr lang="nb-NO" dirty="0"/>
              <a:t>Passing </a:t>
            </a:r>
            <a:r>
              <a:rPr lang="nb-NO" dirty="0" err="1">
                <a:solidFill>
                  <a:srgbClr val="FF0000"/>
                </a:solidFill>
              </a:rPr>
              <a:t>oblig</a:t>
            </a:r>
            <a:r>
              <a:rPr lang="nb-NO" dirty="0">
                <a:solidFill>
                  <a:srgbClr val="FF0000"/>
                </a:solidFill>
              </a:rPr>
              <a:t> 1</a:t>
            </a:r>
            <a:r>
              <a:rPr lang="nb-NO" dirty="0"/>
              <a:t> is </a:t>
            </a:r>
            <a:r>
              <a:rPr lang="nb-NO" dirty="0" err="1"/>
              <a:t>required</a:t>
            </a:r>
            <a:r>
              <a:rPr lang="nb-NO" dirty="0"/>
              <a:t> to </a:t>
            </a:r>
            <a:r>
              <a:rPr lang="nb-NO" dirty="0" err="1"/>
              <a:t>submit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programming</a:t>
            </a:r>
            <a:r>
              <a:rPr lang="nb-NO" dirty="0"/>
              <a:t> </a:t>
            </a:r>
            <a:r>
              <a:rPr lang="nb-NO" dirty="0" err="1"/>
              <a:t>exam</a:t>
            </a:r>
            <a:endParaRPr lang="nb-NO" dirty="0"/>
          </a:p>
          <a:p>
            <a:pPr marL="457200" indent="-457200" defTabSz="822959">
              <a:spcBef>
                <a:spcPts val="0"/>
              </a:spcBef>
              <a:buSzPts val="2500"/>
              <a:defRPr sz="2520"/>
            </a:pPr>
            <a:r>
              <a:rPr lang="nb-NO" dirty="0"/>
              <a:t>Passing </a:t>
            </a:r>
            <a:r>
              <a:rPr lang="nb-NO" dirty="0" err="1">
                <a:solidFill>
                  <a:srgbClr val="FF0000"/>
                </a:solidFill>
              </a:rPr>
              <a:t>obligs</a:t>
            </a:r>
            <a:r>
              <a:rPr lang="nb-NO" dirty="0">
                <a:solidFill>
                  <a:srgbClr val="FF0000"/>
                </a:solidFill>
              </a:rPr>
              <a:t> 1+2 </a:t>
            </a:r>
            <a:r>
              <a:rPr lang="nb-NO" dirty="0"/>
              <a:t>and </a:t>
            </a:r>
            <a:r>
              <a:rPr lang="nb-NO" dirty="0" err="1">
                <a:solidFill>
                  <a:srgbClr val="FF0000"/>
                </a:solidFill>
              </a:rPr>
              <a:t>comprehension</a:t>
            </a:r>
            <a:r>
              <a:rPr lang="nb-NO" dirty="0">
                <a:solidFill>
                  <a:srgbClr val="FF0000"/>
                </a:solidFill>
              </a:rPr>
              <a:t> questions </a:t>
            </a:r>
            <a:r>
              <a:rPr lang="nb-NO" dirty="0"/>
              <a:t>is </a:t>
            </a:r>
            <a:r>
              <a:rPr lang="nb-NO" dirty="0" err="1"/>
              <a:t>required</a:t>
            </a:r>
            <a:r>
              <a:rPr lang="nb-NO" dirty="0"/>
              <a:t> for </a:t>
            </a:r>
            <a:r>
              <a:rPr lang="nb-NO" dirty="0" err="1"/>
              <a:t>admission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theory</a:t>
            </a:r>
            <a:r>
              <a:rPr lang="nb-NO" dirty="0"/>
              <a:t> </a:t>
            </a:r>
            <a:r>
              <a:rPr lang="nb-NO" dirty="0" err="1"/>
              <a:t>exam</a:t>
            </a:r>
            <a:endParaRPr lang="nb-NO" dirty="0"/>
          </a:p>
          <a:p>
            <a:pPr marL="457200" indent="-457200" defTabSz="822959">
              <a:spcBef>
                <a:spcPts val="0"/>
              </a:spcBef>
              <a:buSzPts val="2500"/>
              <a:defRPr sz="2520"/>
            </a:pPr>
            <a:r>
              <a:rPr lang="nb-NO" dirty="0"/>
              <a:t>Passing </a:t>
            </a:r>
            <a:r>
              <a:rPr lang="nb-NO" dirty="0" err="1"/>
              <a:t>programming</a:t>
            </a:r>
            <a:r>
              <a:rPr lang="nb-NO" dirty="0"/>
              <a:t> </a:t>
            </a:r>
            <a:r>
              <a:rPr lang="nb-NO" dirty="0" err="1"/>
              <a:t>exam</a:t>
            </a:r>
            <a:r>
              <a:rPr lang="nb-NO" dirty="0"/>
              <a:t> and </a:t>
            </a:r>
            <a:r>
              <a:rPr lang="nb-NO" dirty="0" err="1"/>
              <a:t>theory</a:t>
            </a:r>
            <a:r>
              <a:rPr lang="nb-NO" dirty="0"/>
              <a:t> </a:t>
            </a:r>
            <a:r>
              <a:rPr lang="nb-NO" dirty="0" err="1"/>
              <a:t>exam</a:t>
            </a:r>
            <a:r>
              <a:rPr lang="nb-NO" dirty="0"/>
              <a:t> is </a:t>
            </a:r>
            <a:r>
              <a:rPr lang="nb-NO" dirty="0" err="1"/>
              <a:t>required</a:t>
            </a:r>
            <a:r>
              <a:rPr lang="nb-NO" dirty="0"/>
              <a:t> to pass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course</a:t>
            </a:r>
            <a:endParaRPr lang="nb-NO" dirty="0"/>
          </a:p>
          <a:p>
            <a:pPr marL="457200" indent="-457200" defTabSz="822959">
              <a:spcBef>
                <a:spcPts val="0"/>
              </a:spcBef>
              <a:buSzPts val="2500"/>
              <a:defRPr sz="2520"/>
            </a:pPr>
            <a:r>
              <a:rPr lang="nb-NO" dirty="0" err="1"/>
              <a:t>admission</a:t>
            </a:r>
            <a:r>
              <a:rPr lang="nb-NO" dirty="0"/>
              <a:t> to</a:t>
            </a:r>
            <a:r>
              <a:rPr dirty="0"/>
              <a:t> the </a:t>
            </a:r>
            <a:r>
              <a:rPr lang="nb-NO" dirty="0" err="1"/>
              <a:t>theory</a:t>
            </a:r>
            <a:r>
              <a:rPr lang="nb-NO" dirty="0"/>
              <a:t> </a:t>
            </a:r>
            <a:r>
              <a:rPr dirty="0"/>
              <a:t>exam</a:t>
            </a:r>
            <a:endParaRPr lang="nb-NO" dirty="0"/>
          </a:p>
          <a:p>
            <a:pPr marL="428625" lvl="1" indent="-285750" defTabSz="822959">
              <a:buSzTx/>
              <a:defRPr sz="2340"/>
            </a:pPr>
            <a:endParaRPr lang="nb-NO" sz="1800" dirty="0"/>
          </a:p>
          <a:p>
            <a:pPr marL="457200" indent="-457200" defTabSz="822959">
              <a:spcBef>
                <a:spcPts val="300"/>
              </a:spcBef>
              <a:buSzPts val="2500"/>
              <a:defRPr sz="2520"/>
            </a:pPr>
            <a:r>
              <a:rPr dirty="0"/>
              <a:t>Grading:</a:t>
            </a:r>
          </a:p>
          <a:p>
            <a:pPr marL="754380" lvl="1" indent="-342900" defTabSz="822959">
              <a:buSzPts val="2300"/>
              <a:defRPr sz="2340">
                <a:solidFill>
                  <a:srgbClr val="FF0000"/>
                </a:solidFill>
              </a:defRPr>
            </a:pPr>
            <a:r>
              <a:rPr dirty="0"/>
              <a:t>40% </a:t>
            </a:r>
            <a:r>
              <a:rPr dirty="0" err="1">
                <a:solidFill>
                  <a:srgbClr val="000000"/>
                </a:solidFill>
              </a:rPr>
              <a:t>homeexam</a:t>
            </a:r>
            <a:endParaRPr sz="1800" dirty="0"/>
          </a:p>
          <a:p>
            <a:pPr marL="754380" lvl="1" indent="-342900" defTabSz="822959">
              <a:buSzPts val="2300"/>
              <a:defRPr sz="2340">
                <a:solidFill>
                  <a:srgbClr val="FF0000"/>
                </a:solidFill>
              </a:defRPr>
            </a:pPr>
            <a:r>
              <a:rPr dirty="0"/>
              <a:t>60% </a:t>
            </a:r>
            <a:r>
              <a:rPr dirty="0">
                <a:solidFill>
                  <a:srgbClr val="000000"/>
                </a:solidFill>
              </a:rPr>
              <a:t>final exam</a:t>
            </a:r>
            <a:br>
              <a:rPr dirty="0">
                <a:solidFill>
                  <a:srgbClr val="000000"/>
                </a:solidFill>
              </a:rPr>
            </a:br>
            <a:endParaRPr sz="1800" dirty="0"/>
          </a:p>
          <a:p>
            <a:pPr marL="360044" indent="-360044" defTabSz="822959">
              <a:spcBef>
                <a:spcPts val="300"/>
              </a:spcBef>
              <a:buSzPts val="2500"/>
              <a:defRPr sz="2520"/>
            </a:pPr>
            <a:r>
              <a:rPr dirty="0"/>
              <a:t>Both exams count</a:t>
            </a:r>
          </a:p>
        </p:txBody>
      </p:sp>
      <p:pic>
        <p:nvPicPr>
          <p:cNvPr id="200" name="Google Shape;160;p8" descr="Google Shape;160;p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874" y="4328004"/>
            <a:ext cx="2807688" cy="16236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Google Shape;161;p8" descr="Google Shape;161;p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481" y="4186763"/>
            <a:ext cx="2807688" cy="1535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Google Shape;162;p8" descr="Google Shape;162;p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5" y="4228532"/>
            <a:ext cx="2646053" cy="150085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Google Shape;163;p8"/>
          <p:cNvSpPr txBox="1"/>
          <p:nvPr/>
        </p:nvSpPr>
        <p:spPr>
          <a:xfrm>
            <a:off x="264205" y="5912086"/>
            <a:ext cx="8652867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>
                <a:solidFill>
                  <a:srgbClr val="FF0000"/>
                </a:solidFill>
              </a:defRPr>
            </a:lvl1pPr>
          </a:lstStyle>
          <a:p>
            <a:r>
              <a:t>programming is fun, but counts only for 40% of the final grade</a:t>
            </a:r>
          </a:p>
        </p:txBody>
      </p:sp>
      <p:sp>
        <p:nvSpPr>
          <p:cNvPr id="204" name="Google Shape;164;p8"/>
          <p:cNvSpPr txBox="1"/>
          <p:nvPr/>
        </p:nvSpPr>
        <p:spPr>
          <a:xfrm>
            <a:off x="2796199" y="4700787"/>
            <a:ext cx="345089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+</a:t>
            </a:r>
          </a:p>
        </p:txBody>
      </p:sp>
      <p:sp>
        <p:nvSpPr>
          <p:cNvPr id="205" name="Google Shape;165;p8"/>
          <p:cNvSpPr txBox="1"/>
          <p:nvPr/>
        </p:nvSpPr>
        <p:spPr>
          <a:xfrm>
            <a:off x="6075168" y="4691758"/>
            <a:ext cx="345089" cy="4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t>=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71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Questions?</a:t>
            </a:r>
          </a:p>
        </p:txBody>
      </p:sp>
      <p:pic>
        <p:nvPicPr>
          <p:cNvPr id="208" name="Google Shape;172;p9" descr="Google Shape;172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60" y="2584986"/>
            <a:ext cx="2370004" cy="2370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8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People</a:t>
            </a:r>
          </a:p>
        </p:txBody>
      </p:sp>
      <p:sp>
        <p:nvSpPr>
          <p:cNvPr id="151" name="Google Shape;83;p2"/>
          <p:cNvSpPr txBox="1">
            <a:spLocks noGrp="1"/>
          </p:cNvSpPr>
          <p:nvPr>
            <p:ph type="body" idx="1"/>
          </p:nvPr>
        </p:nvSpPr>
        <p:spPr>
          <a:xfrm>
            <a:off x="0" y="709334"/>
            <a:ext cx="4495800" cy="56483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9184" indent="-329184" defTabSz="877823">
              <a:spcBef>
                <a:spcPts val="0"/>
              </a:spcBef>
              <a:buSzPts val="2600"/>
              <a:defRPr sz="2688"/>
            </a:pPr>
            <a:r>
              <a:rPr dirty="0"/>
              <a:t>Lecturers</a:t>
            </a:r>
          </a:p>
          <a:p>
            <a:pPr marL="124358" indent="80467" defTabSz="877823">
              <a:spcBef>
                <a:spcPts val="500"/>
              </a:spcBef>
              <a:buSzTx/>
              <a:buNone/>
              <a:defRPr sz="2688"/>
            </a:pPr>
            <a:endParaRPr lang="en-NO" sz="1400" dirty="0"/>
          </a:p>
          <a:p>
            <a:pPr marL="781812" lvl="1" indent="-342900" defTabSz="877823">
              <a:buSzPts val="2400"/>
              <a:defRPr sz="2496"/>
            </a:pPr>
            <a:r>
              <a:rPr sz="2800" dirty="0"/>
              <a:t>Magnus </a:t>
            </a:r>
            <a:r>
              <a:rPr sz="2800" dirty="0" err="1"/>
              <a:t>Klausen</a:t>
            </a:r>
            <a:br>
              <a:rPr sz="2800" dirty="0"/>
            </a:br>
            <a:r>
              <a:rPr sz="1400" dirty="0" err="1"/>
              <a:t>magnukla</a:t>
            </a:r>
            <a:r>
              <a:rPr sz="1400" dirty="0"/>
              <a:t> @ </a:t>
            </a:r>
            <a:r>
              <a:rPr sz="1400" dirty="0" err="1"/>
              <a:t>ifi</a:t>
            </a:r>
            <a:br>
              <a:rPr lang="nb-NO" sz="1400" dirty="0"/>
            </a:br>
            <a:endParaRPr sz="1100" dirty="0"/>
          </a:p>
          <a:p>
            <a:pPr marL="781812" lvl="1" indent="-342900" defTabSz="877823">
              <a:buSzPts val="2400"/>
              <a:defRPr sz="2496"/>
            </a:pPr>
            <a:r>
              <a:rPr sz="2800" dirty="0"/>
              <a:t>Carsten Griwodz</a:t>
            </a:r>
            <a:br>
              <a:rPr sz="2800" dirty="0"/>
            </a:br>
            <a:r>
              <a:rPr sz="1400" dirty="0" err="1"/>
              <a:t>griff</a:t>
            </a:r>
            <a:r>
              <a:rPr sz="1400" dirty="0"/>
              <a:t> @ </a:t>
            </a:r>
            <a:r>
              <a:rPr lang="nb-NO" sz="1400" dirty="0"/>
              <a:t>i</a:t>
            </a:r>
            <a:r>
              <a:rPr sz="1400" dirty="0"/>
              <a:t>fi</a:t>
            </a:r>
          </a:p>
          <a:p>
            <a:pPr marL="761238" lvl="1" indent="-285750" defTabSz="877823">
              <a:buSzPts val="2300"/>
              <a:defRPr sz="2304"/>
            </a:pPr>
            <a:endParaRPr sz="1400" dirty="0"/>
          </a:p>
          <a:p>
            <a:pPr marL="781812" lvl="1" indent="-342900" defTabSz="877823">
              <a:buSzPts val="2400"/>
              <a:defRPr sz="2496"/>
            </a:pPr>
            <a:r>
              <a:rPr lang="en-GB" sz="2800" dirty="0" err="1"/>
              <a:t>Pål</a:t>
            </a:r>
            <a:r>
              <a:rPr lang="en-GB" sz="2800" dirty="0"/>
              <a:t> Halvorsen</a:t>
            </a:r>
            <a:br>
              <a:rPr lang="en-GB" sz="2800" dirty="0"/>
            </a:br>
            <a:r>
              <a:rPr lang="en-GB" sz="1400" dirty="0" err="1"/>
              <a:t>paalh</a:t>
            </a:r>
            <a:r>
              <a:rPr lang="en-GB" sz="1400" dirty="0"/>
              <a:t> @ </a:t>
            </a:r>
            <a:r>
              <a:rPr lang="en-GB" sz="1400" dirty="0" err="1"/>
              <a:t>ifi</a:t>
            </a:r>
            <a:br>
              <a:rPr lang="en-GB" sz="1400" dirty="0"/>
            </a:br>
            <a:endParaRPr lang="en-GB" sz="1400" dirty="0"/>
          </a:p>
          <a:p>
            <a:pPr marL="781812" lvl="1" indent="-342900" defTabSz="877823">
              <a:buSzPts val="2400"/>
              <a:defRPr sz="2496"/>
            </a:pPr>
            <a:r>
              <a:rPr lang="en-GB" sz="2800" dirty="0" err="1"/>
              <a:t>Özgü</a:t>
            </a:r>
            <a:r>
              <a:rPr lang="en-GB" sz="2800" dirty="0"/>
              <a:t> Alay</a:t>
            </a:r>
            <a:br>
              <a:rPr lang="en-GB" sz="1400" dirty="0"/>
            </a:br>
            <a:r>
              <a:rPr lang="en-GB" sz="1400" dirty="0" err="1"/>
              <a:t>ozgua</a:t>
            </a:r>
            <a:r>
              <a:rPr lang="en-GB" sz="1400" dirty="0"/>
              <a:t>  @  </a:t>
            </a:r>
            <a:r>
              <a:rPr lang="en-GB" sz="1400" dirty="0" err="1"/>
              <a:t>ifi</a:t>
            </a:r>
            <a:endParaRPr lang="en-GB" sz="1400" dirty="0"/>
          </a:p>
          <a:p>
            <a:pPr marL="781812" lvl="1" indent="-342900" defTabSz="877823">
              <a:buSzPts val="2400"/>
              <a:defRPr sz="2496"/>
            </a:pPr>
            <a:endParaRPr lang="en-GB" sz="900" dirty="0"/>
          </a:p>
          <a:p>
            <a:pPr marL="781812" lvl="1" indent="-342900" defTabSz="877823">
              <a:buSzPts val="2400"/>
              <a:defRPr sz="2496"/>
            </a:pPr>
            <a:r>
              <a:rPr lang="nb-NO" sz="2800" dirty="0" err="1"/>
              <a:t>Jie</a:t>
            </a:r>
            <a:r>
              <a:rPr lang="nb-NO" sz="2800" dirty="0"/>
              <a:t> </a:t>
            </a:r>
            <a:r>
              <a:rPr lang="nb-NO" sz="2800" dirty="0" err="1"/>
              <a:t>Bian</a:t>
            </a:r>
            <a:br>
              <a:rPr lang="nb-NO" sz="2800" dirty="0"/>
            </a:br>
            <a:r>
              <a:rPr lang="nb-NO" sz="1400" dirty="0" err="1"/>
              <a:t>jiebi</a:t>
            </a:r>
            <a:r>
              <a:rPr lang="nb-NO" sz="1400" dirty="0"/>
              <a:t> @ </a:t>
            </a:r>
            <a:r>
              <a:rPr lang="nb-NO" sz="1400" dirty="0" err="1"/>
              <a:t>ifi</a:t>
            </a:r>
            <a:endParaRPr lang="nb-NO" sz="1400" dirty="0"/>
          </a:p>
          <a:p>
            <a:pPr marL="761238" lvl="1" indent="-285750" defTabSz="877823">
              <a:buSzPts val="2300"/>
              <a:defRPr sz="2304"/>
            </a:pPr>
            <a:endParaRPr sz="1400" dirty="0"/>
          </a:p>
        </p:txBody>
      </p:sp>
      <p:sp>
        <p:nvSpPr>
          <p:cNvPr id="152" name="Google Shape;84;p2"/>
          <p:cNvSpPr txBox="1">
            <a:spLocks noGrp="1"/>
          </p:cNvSpPr>
          <p:nvPr>
            <p:ph type="body" idx="21"/>
          </p:nvPr>
        </p:nvSpPr>
        <p:spPr>
          <a:xfrm>
            <a:off x="4458839" y="709334"/>
            <a:ext cx="4685161" cy="585873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SzPts val="2800"/>
              <a:defRPr sz="2800"/>
            </a:pPr>
            <a:r>
              <a:rPr dirty="0"/>
              <a:t>Group teachers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Mathias Enger Storvik, mathies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Ole Jørgen Norstrand, olejno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Lise Chen, liseche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Christopher Østensen Olberg, chrisool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Oskar Haukebøe, oskah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Philip Høeg Eriksen, philipe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r>
              <a:rPr lang="en-NO" sz="1800" dirty="0"/>
              <a:t>Theo Halvorsen, theogh</a:t>
            </a:r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endParaRPr sz="1800" dirty="0"/>
          </a:p>
          <a:p>
            <a:pPr marL="742950" lvl="1" indent="-285750">
              <a:spcBef>
                <a:spcPts val="400"/>
              </a:spcBef>
              <a:buSzPts val="1400"/>
              <a:defRPr sz="1400"/>
            </a:pPr>
            <a:endParaRPr dirty="0"/>
          </a:p>
        </p:txBody>
      </p:sp>
      <p:pic>
        <p:nvPicPr>
          <p:cNvPr id="153" name="Google Shape;85;p2" descr="Google Shape;85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806" y="-4023806"/>
            <a:ext cx="1951030" cy="170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B96434-4348-D845-9447-A06CBA1B4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593" y="4282027"/>
            <a:ext cx="619200" cy="709911"/>
          </a:xfrm>
          <a:prstGeom prst="rect">
            <a:avLst/>
          </a:prstGeom>
        </p:spPr>
      </p:pic>
      <p:pic>
        <p:nvPicPr>
          <p:cNvPr id="4" name="Picture 3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EAEDD155-0E1D-8442-8F54-707731F90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051" y="5230057"/>
            <a:ext cx="619087" cy="7324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9028AE-ABEB-3896-2FED-58C925300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38" y="2266420"/>
            <a:ext cx="622300" cy="622300"/>
          </a:xfrm>
          <a:prstGeom prst="rect">
            <a:avLst/>
          </a:prstGeom>
        </p:spPr>
      </p:pic>
      <p:pic>
        <p:nvPicPr>
          <p:cNvPr id="8" name="Picture 7" descr="A person wearing a bow tie&#10;&#10;Description automatically generated with low confidence">
            <a:extLst>
              <a:ext uri="{FF2B5EF4-FFF2-40B4-BE49-F238E27FC236}">
                <a16:creationId xmlns:a16="http://schemas.microsoft.com/office/drawing/2014/main" id="{545A5ABA-0445-DAFB-DAA8-4A3BB60C6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38" y="1396380"/>
            <a:ext cx="619200" cy="632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C50986-1BF5-4D3D-8F2F-0E426AFCD7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93" y="3234115"/>
            <a:ext cx="619200" cy="79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271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t>Learning Outcome</a:t>
            </a:r>
          </a:p>
        </p:txBody>
      </p:sp>
      <p:sp>
        <p:nvSpPr>
          <p:cNvPr id="160" name="Google Shape;96;p3"/>
          <p:cNvSpPr txBox="1">
            <a:spLocks noGrp="1"/>
          </p:cNvSpPr>
          <p:nvPr>
            <p:ph type="body" idx="1"/>
          </p:nvPr>
        </p:nvSpPr>
        <p:spPr>
          <a:xfrm>
            <a:off x="0" y="866775"/>
            <a:ext cx="8946566" cy="56483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400050" indent="-400050">
              <a:lnSpc>
                <a:spcPct val="120000"/>
              </a:lnSpc>
              <a:spcBef>
                <a:spcPts val="0"/>
              </a:spcBef>
            </a:pPr>
            <a:r>
              <a:rPr dirty="0"/>
              <a:t>Course content</a:t>
            </a:r>
            <a:endParaRPr lang="nb-NO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dirty="0"/>
              <a:t>an introduction to </a:t>
            </a:r>
            <a:r>
              <a:rPr b="1" u="sng" dirty="0"/>
              <a:t>operating systems</a:t>
            </a:r>
            <a:r>
              <a:rPr dirty="0"/>
              <a:t> (OS), </a:t>
            </a:r>
            <a:br>
              <a:rPr dirty="0"/>
            </a:br>
            <a:r>
              <a:rPr dirty="0"/>
              <a:t>viewed from both the user’s and machine’s point of view</a:t>
            </a:r>
            <a:endParaRPr lang="nb-NO" dirty="0"/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dirty="0"/>
              <a:t>have basic knowledge of the most important components of an operating system </a:t>
            </a:r>
            <a:endParaRPr lang="nb-NO" sz="1800" dirty="0"/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dirty="0"/>
              <a:t>be able to develop small applications that call OS services</a:t>
            </a:r>
            <a:br>
              <a:rPr dirty="0"/>
            </a:br>
            <a:endParaRPr sz="1200" dirty="0"/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</a:pPr>
            <a:r>
              <a:rPr dirty="0"/>
              <a:t>insight into how </a:t>
            </a:r>
            <a:r>
              <a:rPr b="1" u="sng" dirty="0"/>
              <a:t>data communication</a:t>
            </a:r>
            <a:r>
              <a:rPr dirty="0"/>
              <a:t> is taking place </a:t>
            </a:r>
            <a:endParaRPr lang="nb-NO" dirty="0"/>
          </a:p>
          <a:p>
            <a:pPr marL="1463919" lvl="2" indent="-457200">
              <a:lnSpc>
                <a:spcPct val="120000"/>
              </a:lnSpc>
              <a:spcBef>
                <a:spcPts val="400"/>
              </a:spcBef>
            </a:pPr>
            <a:r>
              <a:rPr dirty="0"/>
              <a:t>be able to choose between algorithms that enable today's data communication in the Internet </a:t>
            </a:r>
            <a:endParaRPr lang="nb-NO" dirty="0"/>
          </a:p>
          <a:p>
            <a:pPr marL="1463919" lvl="2" indent="-457200">
              <a:lnSpc>
                <a:spcPct val="120000"/>
              </a:lnSpc>
              <a:spcBef>
                <a:spcPts val="400"/>
              </a:spcBef>
            </a:pPr>
            <a:r>
              <a:rPr dirty="0"/>
              <a:t>be able to develop programs with processes that communicate –  </a:t>
            </a:r>
            <a:br>
              <a:rPr dirty="0"/>
            </a:br>
            <a:r>
              <a:rPr dirty="0"/>
              <a:t>within the computer and over a network</a:t>
            </a:r>
            <a:br>
              <a:rPr lang="nb-NO" dirty="0"/>
            </a:br>
            <a:endParaRPr lang="nb-NO" dirty="0"/>
          </a:p>
          <a:p>
            <a:pPr marL="914400" lvl="1" indent="-457200">
              <a:lnSpc>
                <a:spcPct val="120000"/>
              </a:lnSpc>
              <a:spcBef>
                <a:spcPts val="400"/>
              </a:spcBef>
            </a:pPr>
            <a:r>
              <a:rPr lang="nb-NO" dirty="0" err="1"/>
              <a:t>understanding</a:t>
            </a:r>
            <a:r>
              <a:rPr dirty="0"/>
              <a:t> theory </a:t>
            </a:r>
            <a:r>
              <a:rPr lang="nb-NO" dirty="0" err="1"/>
              <a:t>through</a:t>
            </a:r>
            <a:r>
              <a:rPr dirty="0"/>
              <a:t> practice by </a:t>
            </a:r>
            <a:r>
              <a:rPr b="1" u="sng" dirty="0"/>
              <a:t>programming</a:t>
            </a:r>
            <a:endParaRPr lang="nb-NO" sz="2800" b="1" u="sng" dirty="0"/>
          </a:p>
          <a:p>
            <a:pPr marL="1463919" lvl="2" indent="-457200">
              <a:lnSpc>
                <a:spcPct val="120000"/>
              </a:lnSpc>
              <a:spcBef>
                <a:spcPts val="400"/>
              </a:spcBef>
            </a:pPr>
            <a:r>
              <a:rPr lang="en-GB" dirty="0"/>
              <a:t>experience implementing algorithms for operating systems and data communication without the protective cover provided by runtimes and interpreters</a:t>
            </a:r>
          </a:p>
          <a:p>
            <a:pPr marL="1463919" lvl="2" indent="-457200">
              <a:lnSpc>
                <a:spcPct val="120000"/>
              </a:lnSpc>
              <a:spcBef>
                <a:spcPts val="400"/>
              </a:spcBef>
            </a:pPr>
            <a:r>
              <a:rPr dirty="0"/>
              <a:t>learn to program in the C programming language</a:t>
            </a:r>
            <a:endParaRPr lang="nb-NO" b="1" u="sng" dirty="0"/>
          </a:p>
        </p:txBody>
      </p:sp>
      <p:pic>
        <p:nvPicPr>
          <p:cNvPr id="161" name="Google Shape;97;p3" descr="Google Shape;97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29" y="104405"/>
            <a:ext cx="1907537" cy="1237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Learning Outcome</a:t>
            </a:r>
            <a:r>
              <a:rPr lang="nb-NO" dirty="0"/>
              <a:t>: OS</a:t>
            </a:r>
            <a:endParaRPr dirty="0"/>
          </a:p>
        </p:txBody>
      </p:sp>
      <p:sp>
        <p:nvSpPr>
          <p:cNvPr id="160" name="Google Shape;96;p3"/>
          <p:cNvSpPr txBox="1">
            <a:spLocks noGrp="1"/>
          </p:cNvSpPr>
          <p:nvPr>
            <p:ph type="body" idx="1"/>
          </p:nvPr>
        </p:nvSpPr>
        <p:spPr>
          <a:xfrm>
            <a:off x="0" y="1949270"/>
            <a:ext cx="9144000" cy="456582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00050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Why?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Know that operating systems hide hardware complexity for you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Know about kernel space and user space, and how they interact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Learn typical algorithms for the most important operations performed by the operating system for you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how algorithms perform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that different algorithms are good for different workloads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when software is wasting performance unnecessarily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Select the right hardware, services and algorithms when you build complex systems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Need-to-know for advanced courses in operating systems, compilers, distributed systems, parallel programming, HPC, ...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161" name="Google Shape;97;p3" descr="Google Shape;97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029" y="104405"/>
            <a:ext cx="1907537" cy="12375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31F7B-F86C-CC4F-90FC-C306441A4D78}"/>
              </a:ext>
            </a:extLst>
          </p:cNvPr>
          <p:cNvSpPr txBox="1"/>
          <p:nvPr/>
        </p:nvSpPr>
        <p:spPr>
          <a:xfrm>
            <a:off x="376518" y="1296335"/>
            <a:ext cx="7951694" cy="590931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541338" lvl="2" indent="-355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have basic knowledge of the most important components of an operating system </a:t>
            </a:r>
            <a:endParaRPr lang="en-GB" sz="2000" dirty="0"/>
          </a:p>
          <a:p>
            <a:pPr marL="541338" lvl="2" indent="-355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be able to develop small applications that call OS services</a:t>
            </a:r>
            <a:endParaRPr kumimoji="0" lang="en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4052896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Learning Outcome</a:t>
            </a:r>
            <a:r>
              <a:rPr lang="nb-NO" dirty="0"/>
              <a:t>: </a:t>
            </a:r>
            <a:r>
              <a:rPr lang="nb-NO" dirty="0" err="1"/>
              <a:t>Datacom</a:t>
            </a:r>
            <a:endParaRPr dirty="0"/>
          </a:p>
        </p:txBody>
      </p:sp>
      <p:sp>
        <p:nvSpPr>
          <p:cNvPr id="160" name="Google Shape;96;p3"/>
          <p:cNvSpPr txBox="1">
            <a:spLocks noGrp="1"/>
          </p:cNvSpPr>
          <p:nvPr>
            <p:ph type="body" idx="1"/>
          </p:nvPr>
        </p:nvSpPr>
        <p:spPr>
          <a:xfrm>
            <a:off x="0" y="2285324"/>
            <a:ext cx="9144000" cy="42297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00050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Why?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Know how data and information are moved over a network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how networks are structured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Know those parts of the network that you can change yourself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Write simple networked and distributed applications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Make the right choices when programming networked and distributed applications 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and change basic network configurations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the cost of distributing applications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the performance of complex distributed applications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Need-to-know for advanced courses in networks, distributed systems, parallel programming, HPC, security, ...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161" name="Google Shape;97;p3" descr="Google Shape;97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29" y="104405"/>
            <a:ext cx="1907537" cy="12375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31F7B-F86C-CC4F-90FC-C306441A4D78}"/>
              </a:ext>
            </a:extLst>
          </p:cNvPr>
          <p:cNvSpPr txBox="1"/>
          <p:nvPr/>
        </p:nvSpPr>
        <p:spPr>
          <a:xfrm>
            <a:off x="376518" y="1296335"/>
            <a:ext cx="8408894" cy="841256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541338" lvl="2" indent="-355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be able to choose between algorithms that enable today's data communication in the Internet </a:t>
            </a:r>
          </a:p>
          <a:p>
            <a:pPr marL="541338" lvl="2" indent="-355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be able to develop programs with processes that communicate –  within the computer and over a network</a:t>
            </a:r>
            <a:endParaRPr kumimoji="0" lang="en-NO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635891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95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Learning Outcome</a:t>
            </a:r>
            <a:r>
              <a:rPr lang="nb-NO" dirty="0"/>
              <a:t>: C</a:t>
            </a:r>
            <a:endParaRPr dirty="0"/>
          </a:p>
        </p:txBody>
      </p:sp>
      <p:sp>
        <p:nvSpPr>
          <p:cNvPr id="160" name="Google Shape;96;p3"/>
          <p:cNvSpPr txBox="1">
            <a:spLocks noGrp="1"/>
          </p:cNvSpPr>
          <p:nvPr>
            <p:ph type="body" idx="1"/>
          </p:nvPr>
        </p:nvSpPr>
        <p:spPr>
          <a:xfrm>
            <a:off x="0" y="2285324"/>
            <a:ext cx="9144000" cy="42297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00050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Why?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memory and memory addresses in much more detail than from theory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how operating systems are related to computer architecture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Understand that networks do not know about data structures and program structures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 brings you very close to the computer’s architecture and OS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Most importantly</a:t>
            </a:r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 allows you to easily </a:t>
            </a:r>
            <a:r>
              <a:rPr lang="en-US" sz="2400" b="1" dirty="0"/>
              <a:t>interpret every</a:t>
            </a:r>
            <a:r>
              <a:rPr lang="en-US" sz="2400" dirty="0"/>
              <a:t> </a:t>
            </a:r>
            <a:r>
              <a:rPr lang="en-US" sz="1700" dirty="0"/>
              <a:t>(readable) </a:t>
            </a:r>
            <a:r>
              <a:rPr lang="en-US" sz="2400" b="1" dirty="0"/>
              <a:t>byte </a:t>
            </a:r>
            <a:r>
              <a:rPr lang="en-US" sz="2400" dirty="0"/>
              <a:t>in the computer </a:t>
            </a:r>
            <a:r>
              <a:rPr lang="en-US" sz="2400" b="1" dirty="0"/>
              <a:t>as you like</a:t>
            </a:r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Re-interpretation is an absolute necessity for an operating system</a:t>
            </a:r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Most programming languages make that very hard or impossible</a:t>
            </a:r>
          </a:p>
          <a:p>
            <a:pPr marL="1408922" lvl="2" indent="-40005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You cannot write an OS without interpreting memory</a:t>
            </a:r>
          </a:p>
          <a:p>
            <a:pPr marL="459353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 is the (grand-) parent of C++, Objective C, Java, C#, Scala, Python, PHP, Perl, Ruby, …</a:t>
            </a:r>
          </a:p>
          <a:p>
            <a:pPr marL="859403" lvl="1" indent="-40005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 is not the final word in OS writing, but so far, all others failed. Will Rust succeed?</a:t>
            </a:r>
          </a:p>
        </p:txBody>
      </p:sp>
      <p:pic>
        <p:nvPicPr>
          <p:cNvPr id="161" name="Google Shape;97;p3" descr="Google Shape;97;p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29" y="104405"/>
            <a:ext cx="1907537" cy="12375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E31F7B-F86C-CC4F-90FC-C306441A4D78}"/>
              </a:ext>
            </a:extLst>
          </p:cNvPr>
          <p:cNvSpPr txBox="1"/>
          <p:nvPr/>
        </p:nvSpPr>
        <p:spPr>
          <a:xfrm>
            <a:off x="376518" y="1296335"/>
            <a:ext cx="8408894" cy="841256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541338" lvl="2" indent="-355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experience implementing algorithms for operating systems and data communication</a:t>
            </a:r>
            <a:br>
              <a:rPr lang="en-GB" sz="1600" dirty="0"/>
            </a:br>
            <a:r>
              <a:rPr lang="en-GB" sz="1600" dirty="0"/>
              <a:t>without the protective cover provided by runtimes and interpreters</a:t>
            </a:r>
          </a:p>
          <a:p>
            <a:pPr marL="541338" lvl="2" indent="-3556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dirty="0"/>
              <a:t>learn to program in the C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23619471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 rot="17850321">
            <a:off x="3507462" y="3204533"/>
            <a:ext cx="947400" cy="669384"/>
          </a:xfrm>
          <a:prstGeom prst="rect">
            <a:avLst/>
          </a:prstGeom>
          <a:solidFill>
            <a:srgbClr val="FF0000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Oblig 2: filer/ -system</a:t>
            </a:r>
            <a:endParaRPr sz="1050" b="1"/>
          </a:p>
        </p:txBody>
      </p:sp>
      <p:sp>
        <p:nvSpPr>
          <p:cNvPr id="62" name="Google Shape;62;p14"/>
          <p:cNvSpPr txBox="1"/>
          <p:nvPr/>
        </p:nvSpPr>
        <p:spPr>
          <a:xfrm rot="17850203">
            <a:off x="21250" y="1952266"/>
            <a:ext cx="1502700" cy="346218"/>
          </a:xfrm>
          <a:prstGeom prst="rect">
            <a:avLst/>
          </a:prstGeom>
          <a:solidFill>
            <a:schemeClr val="accent1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 dirty="0"/>
              <a:t>OS: </a:t>
            </a:r>
            <a:r>
              <a:rPr lang="en" sz="1050" b="1" dirty="0" err="1"/>
              <a:t>Introduksjon</a:t>
            </a:r>
            <a:endParaRPr sz="1050" b="1" dirty="0"/>
          </a:p>
        </p:txBody>
      </p:sp>
      <p:sp>
        <p:nvSpPr>
          <p:cNvPr id="63" name="Google Shape;63;p14"/>
          <p:cNvSpPr txBox="1"/>
          <p:nvPr/>
        </p:nvSpPr>
        <p:spPr>
          <a:xfrm rot="17850203">
            <a:off x="773283" y="1871475"/>
            <a:ext cx="1502700" cy="507801"/>
          </a:xfrm>
          <a:prstGeom prst="rect">
            <a:avLst/>
          </a:prstGeom>
          <a:solidFill>
            <a:schemeClr val="accent1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 dirty="0"/>
              <a:t>OS: </a:t>
            </a:r>
            <a:r>
              <a:rPr lang="en" sz="1050" b="1" dirty="0" err="1"/>
              <a:t>prosesser</a:t>
            </a:r>
            <a:r>
              <a:rPr lang="en" sz="1050" b="1" dirty="0"/>
              <a:t> </a:t>
            </a:r>
            <a:r>
              <a:rPr lang="en" sz="1050" b="1" dirty="0" err="1"/>
              <a:t>og</a:t>
            </a:r>
            <a:r>
              <a:rPr lang="en" sz="1050" b="1" dirty="0"/>
              <a:t> CPU scheduling</a:t>
            </a:r>
            <a:endParaRPr sz="1050" b="1" dirty="0"/>
          </a:p>
        </p:txBody>
      </p:sp>
      <p:sp>
        <p:nvSpPr>
          <p:cNvPr id="65" name="Google Shape;65;p14"/>
          <p:cNvSpPr txBox="1"/>
          <p:nvPr/>
        </p:nvSpPr>
        <p:spPr>
          <a:xfrm rot="17850203">
            <a:off x="1448366" y="1952266"/>
            <a:ext cx="1502700" cy="346218"/>
          </a:xfrm>
          <a:prstGeom prst="rect">
            <a:avLst/>
          </a:prstGeom>
          <a:solidFill>
            <a:schemeClr val="accent1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OS: minne</a:t>
            </a:r>
            <a:endParaRPr sz="1050" b="1"/>
          </a:p>
        </p:txBody>
      </p:sp>
      <p:sp>
        <p:nvSpPr>
          <p:cNvPr id="67" name="Google Shape;67;p14"/>
          <p:cNvSpPr txBox="1"/>
          <p:nvPr/>
        </p:nvSpPr>
        <p:spPr>
          <a:xfrm rot="17850203">
            <a:off x="2046499" y="1952266"/>
            <a:ext cx="1502700" cy="346218"/>
          </a:xfrm>
          <a:prstGeom prst="rect">
            <a:avLst/>
          </a:prstGeom>
          <a:solidFill>
            <a:schemeClr val="accent1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OS: lagring	</a:t>
            </a:r>
            <a:endParaRPr sz="1050" b="1"/>
          </a:p>
        </p:txBody>
      </p:sp>
      <p:sp>
        <p:nvSpPr>
          <p:cNvPr id="68" name="Google Shape;68;p14"/>
          <p:cNvSpPr txBox="1"/>
          <p:nvPr/>
        </p:nvSpPr>
        <p:spPr>
          <a:xfrm rot="17846771">
            <a:off x="2644632" y="1952266"/>
            <a:ext cx="1502700" cy="346218"/>
          </a:xfrm>
          <a:prstGeom prst="rect">
            <a:avLst/>
          </a:prstGeom>
          <a:solidFill>
            <a:schemeClr val="accent1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OS: IPC</a:t>
            </a:r>
            <a:endParaRPr sz="1050" b="1"/>
          </a:p>
        </p:txBody>
      </p:sp>
      <p:sp>
        <p:nvSpPr>
          <p:cNvPr id="69" name="Google Shape;69;p14"/>
          <p:cNvSpPr txBox="1"/>
          <p:nvPr/>
        </p:nvSpPr>
        <p:spPr>
          <a:xfrm rot="17850203">
            <a:off x="3242765" y="1952266"/>
            <a:ext cx="1502700" cy="346218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Datakom: introduksjon</a:t>
            </a:r>
            <a:endParaRPr sz="1050" b="1"/>
          </a:p>
        </p:txBody>
      </p:sp>
      <p:sp>
        <p:nvSpPr>
          <p:cNvPr id="70" name="Google Shape;70;p14"/>
          <p:cNvSpPr txBox="1"/>
          <p:nvPr/>
        </p:nvSpPr>
        <p:spPr>
          <a:xfrm rot="17850203">
            <a:off x="3917848" y="1871475"/>
            <a:ext cx="1502700" cy="507801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 dirty="0" err="1"/>
              <a:t>Datakom</a:t>
            </a:r>
            <a:r>
              <a:rPr lang="en" sz="1050" b="1" dirty="0"/>
              <a:t>: ad</a:t>
            </a:r>
            <a:r>
              <a:rPr lang="en-GB" sz="1050" b="1" dirty="0"/>
              <a:t>d</a:t>
            </a:r>
            <a:r>
              <a:rPr lang="en" sz="1050" b="1" dirty="0" err="1"/>
              <a:t>resser</a:t>
            </a:r>
            <a:br>
              <a:rPr lang="en" sz="1050" b="1" dirty="0"/>
            </a:br>
            <a:r>
              <a:rPr lang="en" sz="1050" b="1" dirty="0"/>
              <a:t> </a:t>
            </a:r>
            <a:r>
              <a:rPr lang="en" sz="1050" b="1" dirty="0" err="1"/>
              <a:t>på</a:t>
            </a:r>
            <a:r>
              <a:rPr lang="en" sz="1050" b="1" dirty="0"/>
              <a:t> L2 </a:t>
            </a:r>
            <a:r>
              <a:rPr lang="en" sz="1050" b="1" dirty="0" err="1"/>
              <a:t>og</a:t>
            </a:r>
            <a:r>
              <a:rPr lang="en" sz="1050" b="1" dirty="0"/>
              <a:t> L3</a:t>
            </a:r>
            <a:endParaRPr sz="1050" b="1" dirty="0"/>
          </a:p>
        </p:txBody>
      </p:sp>
      <p:sp>
        <p:nvSpPr>
          <p:cNvPr id="71" name="Google Shape;71;p14"/>
          <p:cNvSpPr txBox="1"/>
          <p:nvPr/>
        </p:nvSpPr>
        <p:spPr>
          <a:xfrm rot="17850203">
            <a:off x="4669881" y="1871475"/>
            <a:ext cx="1502700" cy="507801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 dirty="0" err="1"/>
              <a:t>Datakom</a:t>
            </a:r>
            <a:r>
              <a:rPr lang="en" sz="1050" b="1" dirty="0"/>
              <a:t>: </a:t>
            </a:r>
            <a:r>
              <a:rPr lang="en" sz="1050" b="1" dirty="0" err="1"/>
              <a:t>namer</a:t>
            </a:r>
            <a:br>
              <a:rPr lang="en" sz="1050" b="1" dirty="0"/>
            </a:br>
            <a:r>
              <a:rPr lang="en" sz="1050" b="1" dirty="0"/>
              <a:t> </a:t>
            </a:r>
            <a:r>
              <a:rPr lang="en" sz="1050" b="1" dirty="0" err="1"/>
              <a:t>på</a:t>
            </a:r>
            <a:r>
              <a:rPr lang="en" sz="1050" b="1" dirty="0"/>
              <a:t> L4 </a:t>
            </a:r>
            <a:r>
              <a:rPr lang="en" sz="1050" b="1" dirty="0" err="1"/>
              <a:t>og</a:t>
            </a:r>
            <a:r>
              <a:rPr lang="en" sz="1050" b="1" dirty="0"/>
              <a:t> </a:t>
            </a:r>
            <a:r>
              <a:rPr lang="en-GB" sz="1050" b="1" dirty="0"/>
              <a:t>DNS</a:t>
            </a:r>
            <a:endParaRPr sz="1050" b="1" dirty="0"/>
          </a:p>
        </p:txBody>
      </p:sp>
      <p:sp>
        <p:nvSpPr>
          <p:cNvPr id="72" name="Google Shape;72;p14"/>
          <p:cNvSpPr txBox="1"/>
          <p:nvPr/>
        </p:nvSpPr>
        <p:spPr>
          <a:xfrm rot="17850203">
            <a:off x="5421914" y="1871475"/>
            <a:ext cx="1502700" cy="507801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Datakom: forbindelseso. &amp; -løst</a:t>
            </a:r>
            <a:endParaRPr sz="1050" b="1"/>
          </a:p>
        </p:txBody>
      </p:sp>
      <p:sp>
        <p:nvSpPr>
          <p:cNvPr id="73" name="Google Shape;73;p14"/>
          <p:cNvSpPr txBox="1"/>
          <p:nvPr/>
        </p:nvSpPr>
        <p:spPr>
          <a:xfrm rot="17850203">
            <a:off x="6096997" y="1952266"/>
            <a:ext cx="1502700" cy="346218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Datakom: Flytkontroll</a:t>
            </a:r>
            <a:endParaRPr sz="1050" b="1"/>
          </a:p>
        </p:txBody>
      </p:sp>
      <p:sp>
        <p:nvSpPr>
          <p:cNvPr id="74" name="Google Shape;74;p14"/>
          <p:cNvSpPr txBox="1"/>
          <p:nvPr/>
        </p:nvSpPr>
        <p:spPr>
          <a:xfrm rot="17850203">
            <a:off x="6772080" y="1871475"/>
            <a:ext cx="1502700" cy="507801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Datakom: metningskontroll</a:t>
            </a:r>
            <a:endParaRPr sz="1050" b="1"/>
          </a:p>
        </p:txBody>
      </p:sp>
      <p:sp>
        <p:nvSpPr>
          <p:cNvPr id="75" name="Google Shape;75;p14"/>
          <p:cNvSpPr txBox="1"/>
          <p:nvPr/>
        </p:nvSpPr>
        <p:spPr>
          <a:xfrm rot="17850203">
            <a:off x="7447161" y="1952266"/>
            <a:ext cx="1502700" cy="346218"/>
          </a:xfrm>
          <a:prstGeom prst="rect">
            <a:avLst/>
          </a:prstGeom>
          <a:solidFill>
            <a:schemeClr val="accent2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Datakom: ruting</a:t>
            </a:r>
            <a:endParaRPr sz="1050" b="1"/>
          </a:p>
        </p:txBody>
      </p:sp>
      <p:sp>
        <p:nvSpPr>
          <p:cNvPr id="79" name="Google Shape;79;p14"/>
          <p:cNvSpPr txBox="1"/>
          <p:nvPr/>
        </p:nvSpPr>
        <p:spPr>
          <a:xfrm rot="17850039">
            <a:off x="-5694" y="4740891"/>
            <a:ext cx="1632300" cy="553968"/>
          </a:xfrm>
          <a:prstGeom prst="rect">
            <a:avLst/>
          </a:prstGeom>
          <a:solidFill>
            <a:srgbClr val="FF7E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200" b="1">
                <a:solidFill>
                  <a:schemeClr val="dk1"/>
                </a:solidFill>
              </a:rPr>
              <a:t>Basistypene, string, adresser, pekere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 rot="17850039">
            <a:off x="769291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stack og heap, dynamic memory</a:t>
            </a:r>
            <a:endParaRPr sz="1050" b="1"/>
          </a:p>
        </p:txBody>
      </p:sp>
      <p:sp>
        <p:nvSpPr>
          <p:cNvPr id="81" name="Google Shape;81;p14"/>
          <p:cNvSpPr txBox="1"/>
          <p:nvPr/>
        </p:nvSpPr>
        <p:spPr>
          <a:xfrm rot="17850039">
            <a:off x="1598126" y="4683183"/>
            <a:ext cx="1632300" cy="669384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avanserte datatyper, aksess uten peker, dereferensering</a:t>
            </a:r>
            <a:endParaRPr sz="1050" b="1"/>
          </a:p>
        </p:txBody>
      </p:sp>
      <p:sp>
        <p:nvSpPr>
          <p:cNvPr id="82" name="Google Shape;82;p14"/>
          <p:cNvSpPr txBox="1"/>
          <p:nvPr/>
        </p:nvSpPr>
        <p:spPr>
          <a:xfrm rot="17850039">
            <a:off x="2350012" y="4844766"/>
            <a:ext cx="1632300" cy="346218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Filer, minnelayout</a:t>
            </a:r>
            <a:endParaRPr sz="1050" b="1"/>
          </a:p>
        </p:txBody>
      </p:sp>
      <p:sp>
        <p:nvSpPr>
          <p:cNvPr id="83" name="Google Shape;83;p14"/>
          <p:cNvSpPr txBox="1"/>
          <p:nvPr/>
        </p:nvSpPr>
        <p:spPr>
          <a:xfrm rot="17850039">
            <a:off x="3024948" y="4763974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 dirty="0" err="1"/>
              <a:t>grafer</a:t>
            </a:r>
            <a:r>
              <a:rPr lang="en" sz="1050" b="1" dirty="0"/>
              <a:t>, </a:t>
            </a:r>
            <a:r>
              <a:rPr lang="en" sz="1050" b="1" dirty="0" err="1"/>
              <a:t>serialisering</a:t>
            </a:r>
            <a:r>
              <a:rPr lang="en" sz="1050" b="1" dirty="0"/>
              <a:t>, </a:t>
            </a:r>
            <a:r>
              <a:rPr lang="en" sz="1050" b="1" dirty="0" err="1"/>
              <a:t>minnelayout</a:t>
            </a:r>
            <a:endParaRPr sz="1050" b="1" dirty="0"/>
          </a:p>
        </p:txBody>
      </p:sp>
      <p:sp>
        <p:nvSpPr>
          <p:cNvPr id="84" name="Google Shape;84;p14"/>
          <p:cNvSpPr txBox="1"/>
          <p:nvPr/>
        </p:nvSpPr>
        <p:spPr>
          <a:xfrm rot="17846880">
            <a:off x="3776834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håndtering av bits, boolske operatorer</a:t>
            </a:r>
            <a:endParaRPr sz="1050" b="1"/>
          </a:p>
        </p:txBody>
      </p:sp>
      <p:sp>
        <p:nvSpPr>
          <p:cNvPr id="85" name="Google Shape;85;p14"/>
          <p:cNvSpPr txBox="1"/>
          <p:nvPr/>
        </p:nvSpPr>
        <p:spPr>
          <a:xfrm rot="17850039">
            <a:off x="4528720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Pipe, fork, relasjon til serialisering</a:t>
            </a:r>
            <a:endParaRPr sz="1050" b="1"/>
          </a:p>
        </p:txBody>
      </p:sp>
      <p:sp>
        <p:nvSpPr>
          <p:cNvPr id="87" name="Google Shape;87;p14"/>
          <p:cNvSpPr txBox="1"/>
          <p:nvPr/>
        </p:nvSpPr>
        <p:spPr>
          <a:xfrm rot="17850039">
            <a:off x="5280606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sockets, getaddrinfo, klienter og servere</a:t>
            </a:r>
            <a:endParaRPr sz="1050" b="1"/>
          </a:p>
        </p:txBody>
      </p:sp>
      <p:sp>
        <p:nvSpPr>
          <p:cNvPr id="88" name="Google Shape;88;p14"/>
          <p:cNvSpPr txBox="1"/>
          <p:nvPr/>
        </p:nvSpPr>
        <p:spPr>
          <a:xfrm rot="17850039">
            <a:off x="6032492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Forbindelsesløst &amp; -orientert</a:t>
            </a:r>
            <a:endParaRPr sz="1050" b="1"/>
          </a:p>
        </p:txBody>
      </p:sp>
      <p:sp>
        <p:nvSpPr>
          <p:cNvPr id="89" name="Google Shape;89;p14"/>
          <p:cNvSpPr txBox="1"/>
          <p:nvPr/>
        </p:nvSpPr>
        <p:spPr>
          <a:xfrm rot="17850039">
            <a:off x="6707428" y="4844766"/>
            <a:ext cx="1632300" cy="346218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hendelsesløkker</a:t>
            </a:r>
            <a:endParaRPr sz="1050" b="1"/>
          </a:p>
        </p:txBody>
      </p:sp>
      <p:sp>
        <p:nvSpPr>
          <p:cNvPr id="90" name="Google Shape;90;p14"/>
          <p:cNvSpPr txBox="1"/>
          <p:nvPr/>
        </p:nvSpPr>
        <p:spPr>
          <a:xfrm rot="17850039">
            <a:off x="7382361" y="4763975"/>
            <a:ext cx="1632300" cy="507801"/>
          </a:xfrm>
          <a:prstGeom prst="rect">
            <a:avLst/>
          </a:prstGeom>
          <a:solidFill>
            <a:srgbClr val="FF7E79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avansert bruk av getaddrinfo, IPv6</a:t>
            </a:r>
            <a:endParaRPr sz="1050" b="1"/>
          </a:p>
        </p:txBody>
      </p:sp>
      <p:sp>
        <p:nvSpPr>
          <p:cNvPr id="99" name="Google Shape;99;p14"/>
          <p:cNvSpPr txBox="1"/>
          <p:nvPr/>
        </p:nvSpPr>
        <p:spPr>
          <a:xfrm rot="17850321">
            <a:off x="1574495" y="3285325"/>
            <a:ext cx="947400" cy="507801"/>
          </a:xfrm>
          <a:prstGeom prst="rect">
            <a:avLst/>
          </a:prstGeom>
          <a:solidFill>
            <a:srgbClr val="FF0000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Oblig 1: strings≈</a:t>
            </a:r>
            <a:endParaRPr sz="1050" b="1"/>
          </a:p>
        </p:txBody>
      </p:sp>
      <p:sp>
        <p:nvSpPr>
          <p:cNvPr id="103" name="Google Shape;103;p14"/>
          <p:cNvSpPr txBox="1"/>
          <p:nvPr/>
        </p:nvSpPr>
        <p:spPr>
          <a:xfrm rot="17850321">
            <a:off x="6541137" y="3366116"/>
            <a:ext cx="947400" cy="346218"/>
          </a:xfrm>
          <a:prstGeom prst="rect">
            <a:avLst/>
          </a:prstGeom>
          <a:solidFill>
            <a:srgbClr val="FF0000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HE: praksis</a:t>
            </a:r>
            <a:endParaRPr sz="1050" b="1"/>
          </a:p>
        </p:txBody>
      </p:sp>
      <p:sp>
        <p:nvSpPr>
          <p:cNvPr id="106" name="Google Shape;106;p14"/>
          <p:cNvSpPr txBox="1"/>
          <p:nvPr/>
        </p:nvSpPr>
        <p:spPr>
          <a:xfrm rot="17850321">
            <a:off x="8121012" y="3366116"/>
            <a:ext cx="947400" cy="346218"/>
          </a:xfrm>
          <a:prstGeom prst="rect">
            <a:avLst/>
          </a:prstGeom>
          <a:solidFill>
            <a:srgbClr val="FF0000"/>
          </a:solidFill>
          <a:ln>
            <a:solidFill>
              <a:schemeClr val="dk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1050" b="1"/>
              <a:t>FE: teori</a:t>
            </a:r>
            <a:endParaRPr sz="105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F4F3B-64BB-BB88-E351-1B51C8C9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Connecting the dots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Hexagon 83">
            <a:extLst>
              <a:ext uri="{FF2B5EF4-FFF2-40B4-BE49-F238E27FC236}">
                <a16:creationId xmlns:a16="http://schemas.microsoft.com/office/drawing/2014/main" id="{19CE30A0-A4E9-1F45-B024-0BA218450DF0}"/>
              </a:ext>
            </a:extLst>
          </p:cNvPr>
          <p:cNvSpPr/>
          <p:nvPr/>
        </p:nvSpPr>
        <p:spPr>
          <a:xfrm>
            <a:off x="2727476" y="5832652"/>
            <a:ext cx="2031693" cy="549144"/>
          </a:xfrm>
          <a:prstGeom prst="hexagon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/>
              <a:t>understanding</a:t>
            </a:r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7B0A5317-B959-C44E-B1EB-E0804D8C6BC5}"/>
              </a:ext>
            </a:extLst>
          </p:cNvPr>
          <p:cNvSpPr/>
          <p:nvPr/>
        </p:nvSpPr>
        <p:spPr>
          <a:xfrm>
            <a:off x="5525043" y="5872093"/>
            <a:ext cx="1620096" cy="470263"/>
          </a:xfrm>
          <a:prstGeom prst="hexagon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/>
              <a:t>experience</a:t>
            </a:r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5F5F6772-647F-5B4D-A224-09DB9C3D7B0B}"/>
              </a:ext>
            </a:extLst>
          </p:cNvPr>
          <p:cNvSpPr/>
          <p:nvPr/>
        </p:nvSpPr>
        <p:spPr>
          <a:xfrm>
            <a:off x="7010539" y="911882"/>
            <a:ext cx="1436916" cy="470263"/>
          </a:xfrm>
          <a:prstGeom prst="hexagon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/>
              <a:t>praxis</a:t>
            </a:r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0FBBCD57-32A2-5847-8495-2252913F178D}"/>
              </a:ext>
            </a:extLst>
          </p:cNvPr>
          <p:cNvSpPr/>
          <p:nvPr/>
        </p:nvSpPr>
        <p:spPr>
          <a:xfrm>
            <a:off x="4312854" y="911882"/>
            <a:ext cx="1436916" cy="470263"/>
          </a:xfrm>
          <a:prstGeom prst="hexagon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/>
              <a:t>transfer</a:t>
            </a:r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BD9047D6-914D-E24C-A2AD-86B26FABF515}"/>
              </a:ext>
            </a:extLst>
          </p:cNvPr>
          <p:cNvSpPr/>
          <p:nvPr/>
        </p:nvSpPr>
        <p:spPr>
          <a:xfrm>
            <a:off x="1730762" y="911882"/>
            <a:ext cx="1436916" cy="470263"/>
          </a:xfrm>
          <a:prstGeom prst="hexagon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/>
              <a:t>theory</a:t>
            </a:r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BF75E34B-F340-8641-BB5B-316700FEB76D}"/>
              </a:ext>
            </a:extLst>
          </p:cNvPr>
          <p:cNvSpPr/>
          <p:nvPr/>
        </p:nvSpPr>
        <p:spPr>
          <a:xfrm>
            <a:off x="625325" y="4068428"/>
            <a:ext cx="1436916" cy="470263"/>
          </a:xfrm>
          <a:prstGeom prst="hexag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solidFill>
                  <a:schemeClr val="tx1"/>
                </a:solidFill>
              </a:rPr>
              <a:t>Operating systems</a:t>
            </a:r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46F38AF4-9403-394B-B24B-7C2EA6B9AB46}"/>
              </a:ext>
            </a:extLst>
          </p:cNvPr>
          <p:cNvSpPr/>
          <p:nvPr/>
        </p:nvSpPr>
        <p:spPr>
          <a:xfrm>
            <a:off x="416292" y="5245378"/>
            <a:ext cx="1436916" cy="470263"/>
          </a:xfrm>
          <a:prstGeom prst="hexag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solidFill>
                  <a:schemeClr val="tx1"/>
                </a:solidFill>
              </a:rPr>
              <a:t>Networks</a:t>
            </a:r>
          </a:p>
        </p:txBody>
      </p:sp>
      <p:cxnSp>
        <p:nvCxnSpPr>
          <p:cNvPr id="91" name="Elbow Connector 16">
            <a:extLst>
              <a:ext uri="{FF2B5EF4-FFF2-40B4-BE49-F238E27FC236}">
                <a16:creationId xmlns:a16="http://schemas.microsoft.com/office/drawing/2014/main" id="{FE9C3989-5FCD-164D-AFB7-872084636B0B}"/>
              </a:ext>
            </a:extLst>
          </p:cNvPr>
          <p:cNvCxnSpPr>
            <a:cxnSpLocks/>
            <a:stCxn id="84" idx="3"/>
            <a:endCxn id="90" idx="1"/>
          </p:cNvCxnSpPr>
          <p:nvPr/>
        </p:nvCxnSpPr>
        <p:spPr>
          <a:xfrm rot="10800000">
            <a:off x="1735642" y="5715642"/>
            <a:ext cx="991834" cy="391583"/>
          </a:xfrm>
          <a:prstGeom prst="curvedConnector2">
            <a:avLst/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16">
            <a:extLst>
              <a:ext uri="{FF2B5EF4-FFF2-40B4-BE49-F238E27FC236}">
                <a16:creationId xmlns:a16="http://schemas.microsoft.com/office/drawing/2014/main" id="{207DBB58-EFD5-0043-A6D5-D38B877A9805}"/>
              </a:ext>
            </a:extLst>
          </p:cNvPr>
          <p:cNvCxnSpPr>
            <a:cxnSpLocks/>
            <a:stCxn id="84" idx="3"/>
            <a:endCxn id="89" idx="1"/>
          </p:cNvCxnSpPr>
          <p:nvPr/>
        </p:nvCxnSpPr>
        <p:spPr>
          <a:xfrm rot="10800000">
            <a:off x="1944676" y="4538692"/>
            <a:ext cx="782801" cy="1568533"/>
          </a:xfrm>
          <a:prstGeom prst="curvedConnector2">
            <a:avLst/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16">
            <a:extLst>
              <a:ext uri="{FF2B5EF4-FFF2-40B4-BE49-F238E27FC236}">
                <a16:creationId xmlns:a16="http://schemas.microsoft.com/office/drawing/2014/main" id="{C0AA490C-D4EE-FA47-A887-EA042EDCC071}"/>
              </a:ext>
            </a:extLst>
          </p:cNvPr>
          <p:cNvCxnSpPr>
            <a:cxnSpLocks/>
            <a:stCxn id="89" idx="3"/>
            <a:endCxn id="88" idx="3"/>
          </p:cNvCxnSpPr>
          <p:nvPr/>
        </p:nvCxnSpPr>
        <p:spPr>
          <a:xfrm rot="10800000" flipH="1">
            <a:off x="625324" y="1147014"/>
            <a:ext cx="1105437" cy="3156546"/>
          </a:xfrm>
          <a:prstGeom prst="curvedConnector3">
            <a:avLst>
              <a:gd name="adj1" fmla="val -20680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16">
            <a:extLst>
              <a:ext uri="{FF2B5EF4-FFF2-40B4-BE49-F238E27FC236}">
                <a16:creationId xmlns:a16="http://schemas.microsoft.com/office/drawing/2014/main" id="{2D84D1F5-937C-F248-BACE-E9A59FB995F1}"/>
              </a:ext>
            </a:extLst>
          </p:cNvPr>
          <p:cNvCxnSpPr>
            <a:cxnSpLocks/>
            <a:stCxn id="90" idx="3"/>
            <a:endCxn id="88" idx="3"/>
          </p:cNvCxnSpPr>
          <p:nvPr/>
        </p:nvCxnSpPr>
        <p:spPr>
          <a:xfrm rot="10800000" flipH="1">
            <a:off x="416292" y="1147014"/>
            <a:ext cx="1314470" cy="4333496"/>
          </a:xfrm>
          <a:prstGeom prst="curvedConnector3">
            <a:avLst>
              <a:gd name="adj1" fmla="val -17391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16">
            <a:extLst>
              <a:ext uri="{FF2B5EF4-FFF2-40B4-BE49-F238E27FC236}">
                <a16:creationId xmlns:a16="http://schemas.microsoft.com/office/drawing/2014/main" id="{3377EFFE-58B4-C740-A910-80921B3EBAF5}"/>
              </a:ext>
            </a:extLst>
          </p:cNvPr>
          <p:cNvCxnSpPr>
            <a:cxnSpLocks/>
            <a:stCxn id="88" idx="0"/>
            <a:endCxn id="87" idx="3"/>
          </p:cNvCxnSpPr>
          <p:nvPr/>
        </p:nvCxnSpPr>
        <p:spPr>
          <a:xfrm>
            <a:off x="3167678" y="1147014"/>
            <a:ext cx="1145176" cy="12700"/>
          </a:xfrm>
          <a:prstGeom prst="curvedConnector3">
            <a:avLst>
              <a:gd name="adj1" fmla="val 50000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16">
            <a:extLst>
              <a:ext uri="{FF2B5EF4-FFF2-40B4-BE49-F238E27FC236}">
                <a16:creationId xmlns:a16="http://schemas.microsoft.com/office/drawing/2014/main" id="{46DF1BE9-FCAE-BD47-A51B-4354B877ABAA}"/>
              </a:ext>
            </a:extLst>
          </p:cNvPr>
          <p:cNvCxnSpPr>
            <a:cxnSpLocks/>
            <a:stCxn id="87" idx="0"/>
            <a:endCxn id="86" idx="3"/>
          </p:cNvCxnSpPr>
          <p:nvPr/>
        </p:nvCxnSpPr>
        <p:spPr>
          <a:xfrm>
            <a:off x="5749770" y="1147014"/>
            <a:ext cx="1260769" cy="12700"/>
          </a:xfrm>
          <a:prstGeom prst="curvedConnector3">
            <a:avLst>
              <a:gd name="adj1" fmla="val 50000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6">
            <a:extLst>
              <a:ext uri="{FF2B5EF4-FFF2-40B4-BE49-F238E27FC236}">
                <a16:creationId xmlns:a16="http://schemas.microsoft.com/office/drawing/2014/main" id="{6A279D25-51C6-5A4A-B654-4314F603A888}"/>
              </a:ext>
            </a:extLst>
          </p:cNvPr>
          <p:cNvCxnSpPr>
            <a:cxnSpLocks/>
            <a:stCxn id="86" idx="0"/>
            <a:endCxn id="85" idx="0"/>
          </p:cNvCxnSpPr>
          <p:nvPr/>
        </p:nvCxnSpPr>
        <p:spPr>
          <a:xfrm flipH="1">
            <a:off x="7145139" y="1147014"/>
            <a:ext cx="1302316" cy="4960211"/>
          </a:xfrm>
          <a:prstGeom prst="curvedConnector3">
            <a:avLst>
              <a:gd name="adj1" fmla="val -17553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lbow Connector 16">
            <a:extLst>
              <a:ext uri="{FF2B5EF4-FFF2-40B4-BE49-F238E27FC236}">
                <a16:creationId xmlns:a16="http://schemas.microsoft.com/office/drawing/2014/main" id="{8F215298-BA4E-D544-88F2-78F808C833CB}"/>
              </a:ext>
            </a:extLst>
          </p:cNvPr>
          <p:cNvCxnSpPr>
            <a:cxnSpLocks/>
            <a:stCxn id="85" idx="3"/>
            <a:endCxn id="84" idx="0"/>
          </p:cNvCxnSpPr>
          <p:nvPr/>
        </p:nvCxnSpPr>
        <p:spPr>
          <a:xfrm rot="10800000">
            <a:off x="4759169" y="6107225"/>
            <a:ext cx="765874" cy="1"/>
          </a:xfrm>
          <a:prstGeom prst="curvedConnector3">
            <a:avLst>
              <a:gd name="adj1" fmla="val 50000"/>
            </a:avLst>
          </a:prstGeom>
          <a:ln w="50800" cmpd="tri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Hexagon 105">
            <a:extLst>
              <a:ext uri="{FF2B5EF4-FFF2-40B4-BE49-F238E27FC236}">
                <a16:creationId xmlns:a16="http://schemas.microsoft.com/office/drawing/2014/main" id="{37EEDD7F-00BB-0B49-9652-C85243B617FB}"/>
              </a:ext>
            </a:extLst>
          </p:cNvPr>
          <p:cNvSpPr/>
          <p:nvPr/>
        </p:nvSpPr>
        <p:spPr>
          <a:xfrm>
            <a:off x="1088133" y="2127119"/>
            <a:ext cx="2061298" cy="470263"/>
          </a:xfrm>
          <a:prstGeom prst="hexagon">
            <a:avLst/>
          </a:prstGeom>
          <a:solidFill>
            <a:srgbClr val="FF7E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Comprehension</a:t>
            </a:r>
            <a:r>
              <a:rPr lang="nb-NO" sz="1600" dirty="0">
                <a:solidFill>
                  <a:schemeClr val="tx1"/>
                </a:solidFill>
              </a:rPr>
              <a:t> </a:t>
            </a:r>
            <a:r>
              <a:rPr lang="nb-NO" sz="1600" dirty="0" err="1">
                <a:solidFill>
                  <a:schemeClr val="tx1"/>
                </a:solidFill>
              </a:rPr>
              <a:t>tasks</a:t>
            </a:r>
            <a:endParaRPr lang="en-NO" sz="1600" dirty="0">
              <a:solidFill>
                <a:schemeClr val="tx1"/>
              </a:solidFill>
            </a:endParaRPr>
          </a:p>
        </p:txBody>
      </p:sp>
      <p:cxnSp>
        <p:nvCxnSpPr>
          <p:cNvPr id="111" name="Elbow Connector 16">
            <a:extLst>
              <a:ext uri="{FF2B5EF4-FFF2-40B4-BE49-F238E27FC236}">
                <a16:creationId xmlns:a16="http://schemas.microsoft.com/office/drawing/2014/main" id="{285A8864-1DDD-504E-BD41-4543267C859F}"/>
              </a:ext>
            </a:extLst>
          </p:cNvPr>
          <p:cNvCxnSpPr>
            <a:cxnSpLocks/>
            <a:stCxn id="88" idx="2"/>
            <a:endCxn id="106" idx="4"/>
          </p:cNvCxnSpPr>
          <p:nvPr/>
        </p:nvCxnSpPr>
        <p:spPr>
          <a:xfrm rot="5400000">
            <a:off x="1154527" y="1433318"/>
            <a:ext cx="744974" cy="642629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Hexagon 111">
            <a:extLst>
              <a:ext uri="{FF2B5EF4-FFF2-40B4-BE49-F238E27FC236}">
                <a16:creationId xmlns:a16="http://schemas.microsoft.com/office/drawing/2014/main" id="{1348031B-B84D-2744-B68B-65DEA7E83A89}"/>
              </a:ext>
            </a:extLst>
          </p:cNvPr>
          <p:cNvSpPr/>
          <p:nvPr/>
        </p:nvSpPr>
        <p:spPr>
          <a:xfrm>
            <a:off x="3488511" y="1752887"/>
            <a:ext cx="1660118" cy="609363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err="1">
                <a:solidFill>
                  <a:schemeClr val="tx1"/>
                </a:solidFill>
              </a:rPr>
              <a:t>Compreh</a:t>
            </a:r>
            <a:r>
              <a:rPr lang="nb-NO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nb-NO" sz="1600" dirty="0" err="1">
                <a:solidFill>
                  <a:schemeClr val="tx1"/>
                </a:solidFill>
              </a:rPr>
              <a:t>discussions</a:t>
            </a:r>
            <a:endParaRPr lang="en-NO" sz="1600" dirty="0">
              <a:solidFill>
                <a:schemeClr val="tx1"/>
              </a:solidFill>
            </a:endParaRPr>
          </a:p>
        </p:txBody>
      </p:sp>
      <p:cxnSp>
        <p:nvCxnSpPr>
          <p:cNvPr id="114" name="Elbow Connector 16">
            <a:extLst>
              <a:ext uri="{FF2B5EF4-FFF2-40B4-BE49-F238E27FC236}">
                <a16:creationId xmlns:a16="http://schemas.microsoft.com/office/drawing/2014/main" id="{D62C6E5B-0517-9643-AC60-236184BA91AF}"/>
              </a:ext>
            </a:extLst>
          </p:cNvPr>
          <p:cNvCxnSpPr>
            <a:cxnSpLocks/>
            <a:stCxn id="88" idx="1"/>
            <a:endCxn id="112" idx="4"/>
          </p:cNvCxnSpPr>
          <p:nvPr/>
        </p:nvCxnSpPr>
        <p:spPr>
          <a:xfrm rot="16200000" flipH="1">
            <a:off x="3160111" y="1272146"/>
            <a:ext cx="370742" cy="590740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6">
            <a:extLst>
              <a:ext uri="{FF2B5EF4-FFF2-40B4-BE49-F238E27FC236}">
                <a16:creationId xmlns:a16="http://schemas.microsoft.com/office/drawing/2014/main" id="{F4F74E81-DE45-B545-A41E-1B927F085CEA}"/>
              </a:ext>
            </a:extLst>
          </p:cNvPr>
          <p:cNvCxnSpPr>
            <a:cxnSpLocks/>
            <a:stCxn id="106" idx="0"/>
            <a:endCxn id="112" idx="3"/>
          </p:cNvCxnSpPr>
          <p:nvPr/>
        </p:nvCxnSpPr>
        <p:spPr>
          <a:xfrm flipV="1">
            <a:off x="3149431" y="2057569"/>
            <a:ext cx="339080" cy="304682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Hexagon 132">
            <a:extLst>
              <a:ext uri="{FF2B5EF4-FFF2-40B4-BE49-F238E27FC236}">
                <a16:creationId xmlns:a16="http://schemas.microsoft.com/office/drawing/2014/main" id="{725125FE-2338-3841-A421-E55023828678}"/>
              </a:ext>
            </a:extLst>
          </p:cNvPr>
          <p:cNvSpPr/>
          <p:nvPr/>
        </p:nvSpPr>
        <p:spPr>
          <a:xfrm>
            <a:off x="5477266" y="2078586"/>
            <a:ext cx="1192299" cy="619638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600" dirty="0">
                <a:solidFill>
                  <a:schemeClr val="tx1"/>
                </a:solidFill>
              </a:rPr>
              <a:t>Plenum</a:t>
            </a:r>
          </a:p>
        </p:txBody>
      </p:sp>
      <p:cxnSp>
        <p:nvCxnSpPr>
          <p:cNvPr id="135" name="Elbow Connector 16">
            <a:extLst>
              <a:ext uri="{FF2B5EF4-FFF2-40B4-BE49-F238E27FC236}">
                <a16:creationId xmlns:a16="http://schemas.microsoft.com/office/drawing/2014/main" id="{606FC95E-A0EA-0E4B-84B0-9689BCA75384}"/>
              </a:ext>
            </a:extLst>
          </p:cNvPr>
          <p:cNvCxnSpPr>
            <a:cxnSpLocks/>
            <a:stCxn id="87" idx="1"/>
            <a:endCxn id="133" idx="4"/>
          </p:cNvCxnSpPr>
          <p:nvPr/>
        </p:nvCxnSpPr>
        <p:spPr>
          <a:xfrm rot="5400000">
            <a:off x="5283970" y="1730351"/>
            <a:ext cx="696441" cy="28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6">
            <a:extLst>
              <a:ext uri="{FF2B5EF4-FFF2-40B4-BE49-F238E27FC236}">
                <a16:creationId xmlns:a16="http://schemas.microsoft.com/office/drawing/2014/main" id="{41309334-31D1-9D44-9809-B1D19B13901A}"/>
              </a:ext>
            </a:extLst>
          </p:cNvPr>
          <p:cNvCxnSpPr>
            <a:cxnSpLocks/>
            <a:stCxn id="145" idx="3"/>
            <a:endCxn id="89" idx="0"/>
          </p:cNvCxnSpPr>
          <p:nvPr/>
        </p:nvCxnSpPr>
        <p:spPr>
          <a:xfrm rot="10800000">
            <a:off x="2062242" y="4303560"/>
            <a:ext cx="1733031" cy="604402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16">
            <a:extLst>
              <a:ext uri="{FF2B5EF4-FFF2-40B4-BE49-F238E27FC236}">
                <a16:creationId xmlns:a16="http://schemas.microsoft.com/office/drawing/2014/main" id="{C1C14DD3-14BA-CF49-B403-252D2A020800}"/>
              </a:ext>
            </a:extLst>
          </p:cNvPr>
          <p:cNvCxnSpPr>
            <a:cxnSpLocks/>
            <a:stCxn id="145" idx="3"/>
            <a:endCxn id="90" idx="0"/>
          </p:cNvCxnSpPr>
          <p:nvPr/>
        </p:nvCxnSpPr>
        <p:spPr>
          <a:xfrm rot="10800000" flipV="1">
            <a:off x="1853208" y="4907962"/>
            <a:ext cx="1942064" cy="572548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Hexagon 144">
            <a:extLst>
              <a:ext uri="{FF2B5EF4-FFF2-40B4-BE49-F238E27FC236}">
                <a16:creationId xmlns:a16="http://schemas.microsoft.com/office/drawing/2014/main" id="{50A4D236-8976-D344-8E60-E66D12914F99}"/>
              </a:ext>
            </a:extLst>
          </p:cNvPr>
          <p:cNvSpPr/>
          <p:nvPr/>
        </p:nvSpPr>
        <p:spPr>
          <a:xfrm>
            <a:off x="3795272" y="4537892"/>
            <a:ext cx="2031693" cy="740140"/>
          </a:xfrm>
          <a:prstGeom prst="hexag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Understand by </a:t>
            </a:r>
            <a:r>
              <a:rPr lang="nb-NO" sz="1600" dirty="0" err="1">
                <a:solidFill>
                  <a:schemeClr val="tx1"/>
                </a:solidFill>
              </a:rPr>
              <a:t>programming</a:t>
            </a:r>
            <a:endParaRPr lang="en-NO" sz="1600" dirty="0">
              <a:solidFill>
                <a:schemeClr val="tx1"/>
              </a:solidFill>
            </a:endParaRPr>
          </a:p>
        </p:txBody>
      </p:sp>
      <p:cxnSp>
        <p:nvCxnSpPr>
          <p:cNvPr id="150" name="Elbow Connector 16">
            <a:extLst>
              <a:ext uri="{FF2B5EF4-FFF2-40B4-BE49-F238E27FC236}">
                <a16:creationId xmlns:a16="http://schemas.microsoft.com/office/drawing/2014/main" id="{9789F9B6-0FFF-144B-A5CF-13D76A8B617B}"/>
              </a:ext>
            </a:extLst>
          </p:cNvPr>
          <p:cNvCxnSpPr>
            <a:cxnSpLocks/>
            <a:stCxn id="133" idx="2"/>
            <a:endCxn id="145" idx="5"/>
          </p:cNvCxnSpPr>
          <p:nvPr/>
        </p:nvCxnSpPr>
        <p:spPr>
          <a:xfrm rot="16200000" flipH="1">
            <a:off x="4717219" y="3613181"/>
            <a:ext cx="1839668" cy="9754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Hexagon 154">
            <a:extLst>
              <a:ext uri="{FF2B5EF4-FFF2-40B4-BE49-F238E27FC236}">
                <a16:creationId xmlns:a16="http://schemas.microsoft.com/office/drawing/2014/main" id="{A0892FD1-8A95-E54E-91EB-4F365769EA38}"/>
              </a:ext>
            </a:extLst>
          </p:cNvPr>
          <p:cNvSpPr/>
          <p:nvPr/>
        </p:nvSpPr>
        <p:spPr>
          <a:xfrm>
            <a:off x="6468390" y="3953071"/>
            <a:ext cx="1854688" cy="546874"/>
          </a:xfrm>
          <a:prstGeom prst="hexagon">
            <a:avLst/>
          </a:prstGeom>
          <a:solidFill>
            <a:srgbClr val="FF7E7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Programming </a:t>
            </a:r>
            <a:r>
              <a:rPr lang="nb-NO" sz="1600" dirty="0" err="1">
                <a:solidFill>
                  <a:schemeClr val="tx1"/>
                </a:solidFill>
              </a:rPr>
              <a:t>tasks</a:t>
            </a:r>
            <a:endParaRPr lang="en-NO" sz="1600" dirty="0">
              <a:solidFill>
                <a:schemeClr val="tx1"/>
              </a:solidFill>
            </a:endParaRPr>
          </a:p>
        </p:txBody>
      </p:sp>
      <p:sp>
        <p:nvSpPr>
          <p:cNvPr id="156" name="Hexagon 155">
            <a:extLst>
              <a:ext uri="{FF2B5EF4-FFF2-40B4-BE49-F238E27FC236}">
                <a16:creationId xmlns:a16="http://schemas.microsoft.com/office/drawing/2014/main" id="{660BFE9C-F7A1-2941-9C20-A4294A40F986}"/>
              </a:ext>
            </a:extLst>
          </p:cNvPr>
          <p:cNvSpPr/>
          <p:nvPr/>
        </p:nvSpPr>
        <p:spPr>
          <a:xfrm>
            <a:off x="6484178" y="2912663"/>
            <a:ext cx="1324798" cy="470263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Group </a:t>
            </a:r>
            <a:r>
              <a:rPr lang="nb-NO" sz="1600" dirty="0" err="1">
                <a:solidFill>
                  <a:schemeClr val="tx1"/>
                </a:solidFill>
              </a:rPr>
              <a:t>session</a:t>
            </a:r>
            <a:endParaRPr lang="en-NO" sz="1600" dirty="0">
              <a:solidFill>
                <a:schemeClr val="tx1"/>
              </a:solidFill>
            </a:endParaRPr>
          </a:p>
        </p:txBody>
      </p:sp>
      <p:cxnSp>
        <p:nvCxnSpPr>
          <p:cNvPr id="157" name="Elbow Connector 16">
            <a:extLst>
              <a:ext uri="{FF2B5EF4-FFF2-40B4-BE49-F238E27FC236}">
                <a16:creationId xmlns:a16="http://schemas.microsoft.com/office/drawing/2014/main" id="{EDB98104-7F5E-904C-872A-5715235D9BDA}"/>
              </a:ext>
            </a:extLst>
          </p:cNvPr>
          <p:cNvCxnSpPr>
            <a:cxnSpLocks/>
            <a:stCxn id="156" idx="2"/>
            <a:endCxn id="155" idx="4"/>
          </p:cNvCxnSpPr>
          <p:nvPr/>
        </p:nvCxnSpPr>
        <p:spPr>
          <a:xfrm rot="16200000" flipH="1">
            <a:off x="6318354" y="3666315"/>
            <a:ext cx="570145" cy="3365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6">
            <a:extLst>
              <a:ext uri="{FF2B5EF4-FFF2-40B4-BE49-F238E27FC236}">
                <a16:creationId xmlns:a16="http://schemas.microsoft.com/office/drawing/2014/main" id="{DA663343-F306-D240-9C7A-24A8EB4AD0A0}"/>
              </a:ext>
            </a:extLst>
          </p:cNvPr>
          <p:cNvCxnSpPr>
            <a:cxnSpLocks/>
            <a:stCxn id="86" idx="1"/>
            <a:endCxn id="156" idx="5"/>
          </p:cNvCxnSpPr>
          <p:nvPr/>
        </p:nvCxnSpPr>
        <p:spPr>
          <a:xfrm rot="5400000">
            <a:off x="7245391" y="1828165"/>
            <a:ext cx="1530518" cy="638479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">
            <a:extLst>
              <a:ext uri="{FF2B5EF4-FFF2-40B4-BE49-F238E27FC236}">
                <a16:creationId xmlns:a16="http://schemas.microsoft.com/office/drawing/2014/main" id="{2848E324-7E58-754D-99B6-2BF01960429C}"/>
              </a:ext>
            </a:extLst>
          </p:cNvPr>
          <p:cNvCxnSpPr>
            <a:cxnSpLocks/>
            <a:stCxn id="155" idx="2"/>
            <a:endCxn id="145" idx="0"/>
          </p:cNvCxnSpPr>
          <p:nvPr/>
        </p:nvCxnSpPr>
        <p:spPr>
          <a:xfrm rot="5400000">
            <a:off x="6012029" y="4314881"/>
            <a:ext cx="408017" cy="778144"/>
          </a:xfrm>
          <a:prstGeom prst="curvedConnector2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6">
            <a:extLst>
              <a:ext uri="{FF2B5EF4-FFF2-40B4-BE49-F238E27FC236}">
                <a16:creationId xmlns:a16="http://schemas.microsoft.com/office/drawing/2014/main" id="{4E5D8F02-F66F-FC41-831F-FC4CA21DC812}"/>
              </a:ext>
            </a:extLst>
          </p:cNvPr>
          <p:cNvCxnSpPr>
            <a:cxnSpLocks/>
            <a:stCxn id="145" idx="1"/>
            <a:endCxn id="85" idx="4"/>
          </p:cNvCxnSpPr>
          <p:nvPr/>
        </p:nvCxnSpPr>
        <p:spPr>
          <a:xfrm rot="16200000" flipH="1">
            <a:off x="5345239" y="5574722"/>
            <a:ext cx="594061" cy="679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Hexagon 193">
            <a:extLst>
              <a:ext uri="{FF2B5EF4-FFF2-40B4-BE49-F238E27FC236}">
                <a16:creationId xmlns:a16="http://schemas.microsoft.com/office/drawing/2014/main" id="{81D676FD-C179-E546-A59B-88A1CF7F82C7}"/>
              </a:ext>
            </a:extLst>
          </p:cNvPr>
          <p:cNvSpPr/>
          <p:nvPr/>
        </p:nvSpPr>
        <p:spPr>
          <a:xfrm>
            <a:off x="2700511" y="3407399"/>
            <a:ext cx="1940234" cy="664480"/>
          </a:xfrm>
          <a:prstGeom prst="hexagon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>
                <a:solidFill>
                  <a:schemeClr val="tx1"/>
                </a:solidFill>
              </a:rPr>
              <a:t>Understand </a:t>
            </a:r>
            <a:r>
              <a:rPr lang="nb-NO" sz="1600" dirty="0" err="1">
                <a:solidFill>
                  <a:schemeClr val="tx1"/>
                </a:solidFill>
              </a:rPr>
              <a:t>theory</a:t>
            </a:r>
            <a:endParaRPr lang="en-NO" sz="1600" dirty="0">
              <a:solidFill>
                <a:schemeClr val="tx1"/>
              </a:solidFill>
            </a:endParaRPr>
          </a:p>
        </p:txBody>
      </p:sp>
      <p:cxnSp>
        <p:nvCxnSpPr>
          <p:cNvPr id="195" name="Elbow Connector 16">
            <a:extLst>
              <a:ext uri="{FF2B5EF4-FFF2-40B4-BE49-F238E27FC236}">
                <a16:creationId xmlns:a16="http://schemas.microsoft.com/office/drawing/2014/main" id="{31D0E08F-9EC2-6A45-9A0E-C73894C50853}"/>
              </a:ext>
            </a:extLst>
          </p:cNvPr>
          <p:cNvCxnSpPr>
            <a:cxnSpLocks/>
            <a:stCxn id="112" idx="2"/>
            <a:endCxn id="194" idx="4"/>
          </p:cNvCxnSpPr>
          <p:nvPr/>
        </p:nvCxnSpPr>
        <p:spPr>
          <a:xfrm rot="5400000">
            <a:off x="2731168" y="2497714"/>
            <a:ext cx="1045149" cy="774221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6">
            <a:extLst>
              <a:ext uri="{FF2B5EF4-FFF2-40B4-BE49-F238E27FC236}">
                <a16:creationId xmlns:a16="http://schemas.microsoft.com/office/drawing/2014/main" id="{E8A767FB-8206-2C4E-B42A-09846AD37E20}"/>
              </a:ext>
            </a:extLst>
          </p:cNvPr>
          <p:cNvCxnSpPr>
            <a:cxnSpLocks/>
            <a:stCxn id="133" idx="3"/>
            <a:endCxn id="194" idx="5"/>
          </p:cNvCxnSpPr>
          <p:nvPr/>
        </p:nvCxnSpPr>
        <p:spPr>
          <a:xfrm rot="10800000" flipV="1">
            <a:off x="4474626" y="2388405"/>
            <a:ext cx="1002641" cy="1018994"/>
          </a:xfrm>
          <a:prstGeom prst="curvedConnector2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Elbow Connector 16">
            <a:extLst>
              <a:ext uri="{FF2B5EF4-FFF2-40B4-BE49-F238E27FC236}">
                <a16:creationId xmlns:a16="http://schemas.microsoft.com/office/drawing/2014/main" id="{1E5396A1-25A8-0849-9E7F-54AD327DE288}"/>
              </a:ext>
            </a:extLst>
          </p:cNvPr>
          <p:cNvCxnSpPr>
            <a:cxnSpLocks/>
            <a:stCxn id="194" idx="3"/>
            <a:endCxn id="89" idx="5"/>
          </p:cNvCxnSpPr>
          <p:nvPr/>
        </p:nvCxnSpPr>
        <p:spPr>
          <a:xfrm rot="10800000" flipV="1">
            <a:off x="1944675" y="3739638"/>
            <a:ext cx="755836" cy="328789"/>
          </a:xfrm>
          <a:prstGeom prst="curvedConnector2">
            <a:avLst/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16">
            <a:extLst>
              <a:ext uri="{FF2B5EF4-FFF2-40B4-BE49-F238E27FC236}">
                <a16:creationId xmlns:a16="http://schemas.microsoft.com/office/drawing/2014/main" id="{27159DE5-3C6B-404C-A380-AD91AA3CF2B2}"/>
              </a:ext>
            </a:extLst>
          </p:cNvPr>
          <p:cNvCxnSpPr>
            <a:cxnSpLocks/>
            <a:stCxn id="194" idx="2"/>
            <a:endCxn id="90" idx="5"/>
          </p:cNvCxnSpPr>
          <p:nvPr/>
        </p:nvCxnSpPr>
        <p:spPr>
          <a:xfrm rot="5400000">
            <a:off x="1714388" y="4093134"/>
            <a:ext cx="1173499" cy="1130989"/>
          </a:xfrm>
          <a:prstGeom prst="curvedConnector3">
            <a:avLst>
              <a:gd name="adj1" fmla="val 50000"/>
            </a:avLst>
          </a:prstGeom>
          <a:ln w="3810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itle 573">
            <a:extLst>
              <a:ext uri="{FF2B5EF4-FFF2-40B4-BE49-F238E27FC236}">
                <a16:creationId xmlns:a16="http://schemas.microsoft.com/office/drawing/2014/main" id="{6B384DD7-F4FC-9E40-BC86-8D3414F0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Teaching structure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6304101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03;gb4ad941612_0_11"/>
          <p:cNvSpPr txBox="1">
            <a:spLocks noGrp="1"/>
          </p:cNvSpPr>
          <p:nvPr>
            <p:ph type="title"/>
          </p:nvPr>
        </p:nvSpPr>
        <p:spPr>
          <a:xfrm>
            <a:off x="312737" y="126999"/>
            <a:ext cx="8797802" cy="561902"/>
          </a:xfrm>
          <a:prstGeom prst="rect">
            <a:avLst/>
          </a:prstGeom>
        </p:spPr>
        <p:txBody>
          <a:bodyPr/>
          <a:lstStyle>
            <a:lvl1pPr defTabSz="822959">
              <a:defRPr sz="3239"/>
            </a:lvl1pPr>
          </a:lstStyle>
          <a:p>
            <a:r>
              <a:rPr dirty="0"/>
              <a:t>Teaching structure</a:t>
            </a:r>
          </a:p>
        </p:txBody>
      </p:sp>
      <p:sp>
        <p:nvSpPr>
          <p:cNvPr id="164" name="Google Shape;104;gb4ad941612_0_11"/>
          <p:cNvSpPr txBox="1">
            <a:spLocks noGrp="1"/>
          </p:cNvSpPr>
          <p:nvPr>
            <p:ph type="body" idx="1"/>
          </p:nvPr>
        </p:nvSpPr>
        <p:spPr>
          <a:xfrm>
            <a:off x="400176" y="1378291"/>
            <a:ext cx="4531053" cy="252125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dirty="0"/>
              <a:t>Input</a:t>
            </a:r>
          </a:p>
          <a:p>
            <a:pPr marL="802253" lvl="1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dirty="0" err="1"/>
              <a:t>Tanenbaum’s</a:t>
            </a:r>
            <a:r>
              <a:rPr lang="nb-NO" sz="2000" dirty="0"/>
              <a:t> </a:t>
            </a:r>
            <a:r>
              <a:rPr lang="nb-NO" sz="2000" dirty="0" err="1"/>
              <a:t>books</a:t>
            </a:r>
            <a:endParaRPr lang="nb-NO" sz="2000" dirty="0"/>
          </a:p>
          <a:p>
            <a:pPr marL="802253" lvl="1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dirty="0" err="1"/>
              <a:t>Weekly</a:t>
            </a:r>
            <a:r>
              <a:rPr lang="nb-NO" sz="2000" dirty="0"/>
              <a:t> videos</a:t>
            </a:r>
          </a:p>
          <a:p>
            <a:pPr marL="802253" lvl="1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dirty="0" err="1"/>
              <a:t>Weekly</a:t>
            </a:r>
            <a:r>
              <a:rPr lang="nb-NO" sz="2000" dirty="0"/>
              <a:t> slides</a:t>
            </a:r>
          </a:p>
          <a:p>
            <a:pPr marL="802253" lvl="1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dirty="0" err="1"/>
              <a:t>Weekly</a:t>
            </a:r>
            <a:r>
              <a:rPr lang="nb-NO" sz="2000" dirty="0"/>
              <a:t> </a:t>
            </a:r>
            <a:r>
              <a:rPr lang="nb-NO" sz="2000" dirty="0" err="1"/>
              <a:t>comprehension</a:t>
            </a:r>
            <a:r>
              <a:rPr lang="nb-NO" sz="2000" dirty="0"/>
              <a:t> questions</a:t>
            </a:r>
          </a:p>
          <a:p>
            <a:pPr marL="802253" lvl="1" indent="-342900" defTabSz="676655">
              <a:spcBef>
                <a:spcPts val="400"/>
              </a:spcBef>
              <a:buSzPts val="2000"/>
              <a:defRPr sz="2072"/>
            </a:pPr>
            <a:r>
              <a:rPr lang="nb-NO" sz="2000" b="1" dirty="0"/>
              <a:t>Live</a:t>
            </a:r>
            <a:r>
              <a:rPr lang="nb-NO" sz="2000" dirty="0"/>
              <a:t> </a:t>
            </a:r>
            <a:r>
              <a:rPr lang="nb-NO" sz="2000" dirty="0" err="1"/>
              <a:t>weekly</a:t>
            </a:r>
            <a:r>
              <a:rPr lang="nb-NO" sz="2000" dirty="0"/>
              <a:t> </a:t>
            </a:r>
            <a:r>
              <a:rPr lang="nb-NO" sz="2000" dirty="0" err="1"/>
              <a:t>discussion</a:t>
            </a:r>
            <a:r>
              <a:rPr lang="nb-NO" sz="2000" dirty="0"/>
              <a:t> </a:t>
            </a:r>
            <a:r>
              <a:rPr lang="nb-NO" sz="2000" dirty="0" err="1"/>
              <a:t>of</a:t>
            </a:r>
            <a:r>
              <a:rPr lang="nb-NO" sz="2000" dirty="0"/>
              <a:t> </a:t>
            </a:r>
            <a:r>
              <a:rPr lang="nb-NO" sz="2000" dirty="0" err="1"/>
              <a:t>answers</a:t>
            </a:r>
            <a:r>
              <a:rPr lang="nb-NO" sz="2000" dirty="0"/>
              <a:t> to </a:t>
            </a:r>
            <a:r>
              <a:rPr lang="nb-NO" sz="2000" dirty="0" err="1"/>
              <a:t>comprehension</a:t>
            </a:r>
            <a:r>
              <a:rPr lang="nb-NO" sz="2000" dirty="0"/>
              <a:t> </a:t>
            </a:r>
            <a:r>
              <a:rPr lang="nb-NO" sz="2000" dirty="0" err="1"/>
              <a:t>question</a:t>
            </a:r>
            <a:endParaRPr lang="nb-NO" sz="2000" dirty="0"/>
          </a:p>
        </p:txBody>
      </p:sp>
      <p:pic>
        <p:nvPicPr>
          <p:cNvPr id="165" name="Google Shape;105;gb4ad941612_0_11" descr="Google Shape;105;gb4ad941612_0_11"/>
          <p:cNvPicPr>
            <a:picLocks noChangeAspect="1"/>
          </p:cNvPicPr>
          <p:nvPr/>
        </p:nvPicPr>
        <p:blipFill>
          <a:blip r:embed="rId2"/>
          <a:srcRect t="10893" b="5115"/>
          <a:stretch>
            <a:fillRect/>
          </a:stretch>
        </p:blipFill>
        <p:spPr>
          <a:xfrm>
            <a:off x="3865356" y="801333"/>
            <a:ext cx="2285073" cy="1281227"/>
          </a:xfrm>
          <a:prstGeom prst="rect">
            <a:avLst/>
          </a:prstGeom>
          <a:ln w="12700">
            <a:miter lim="400000"/>
          </a:ln>
          <a:effectLst>
            <a:outerShdw blurRad="520700" dist="139700" dir="2700000" rotWithShape="0">
              <a:srgbClr val="000000">
                <a:alpha val="749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B1DE4D-2141-494E-9150-CD43C5BB36AB}"/>
              </a:ext>
            </a:extLst>
          </p:cNvPr>
          <p:cNvSpPr txBox="1"/>
          <p:nvPr/>
        </p:nvSpPr>
        <p:spPr>
          <a:xfrm>
            <a:off x="400176" y="790814"/>
            <a:ext cx="1371600" cy="494494"/>
          </a:xfrm>
          <a:prstGeom prst="rect">
            <a:avLst/>
          </a:prstGeom>
          <a:solidFill>
            <a:schemeClr val="accent1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Theory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902ED9-4605-D24C-B29D-B1E281BE1A91}"/>
              </a:ext>
            </a:extLst>
          </p:cNvPr>
          <p:cNvSpPr txBox="1"/>
          <p:nvPr/>
        </p:nvSpPr>
        <p:spPr>
          <a:xfrm>
            <a:off x="461710" y="4268761"/>
            <a:ext cx="1371600" cy="494494"/>
          </a:xfrm>
          <a:prstGeom prst="rect">
            <a:avLst/>
          </a:prstGeom>
          <a:solidFill>
            <a:srgbClr val="FF7E79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E3E640-2BCC-5C41-BD2C-6ED7C5C93DA5}"/>
              </a:ext>
            </a:extLst>
          </p:cNvPr>
          <p:cNvSpPr txBox="1"/>
          <p:nvPr/>
        </p:nvSpPr>
        <p:spPr>
          <a:xfrm>
            <a:off x="5585014" y="2295477"/>
            <a:ext cx="3335184" cy="494494"/>
          </a:xfrm>
          <a:prstGeom prst="rect">
            <a:avLst/>
          </a:prstGeom>
          <a:solidFill>
            <a:srgbClr val="FFC000"/>
          </a:solidFill>
          <a:ln w="12700" cap="flat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7938" lvl="2" algn="ctr">
              <a:lnSpc>
                <a:spcPct val="120000"/>
              </a:lnSpc>
              <a:spcBef>
                <a:spcPts val="400"/>
              </a:spcBef>
            </a:pPr>
            <a:r>
              <a:rPr lang="en-GB" sz="2400" dirty="0"/>
              <a:t>From theory to practice</a:t>
            </a:r>
          </a:p>
        </p:txBody>
      </p:sp>
      <p:sp>
        <p:nvSpPr>
          <p:cNvPr id="12" name="Google Shape;104;gb4ad941612_0_11">
            <a:extLst>
              <a:ext uri="{FF2B5EF4-FFF2-40B4-BE49-F238E27FC236}">
                <a16:creationId xmlns:a16="http://schemas.microsoft.com/office/drawing/2014/main" id="{30121721-438C-7C43-9744-B72EA436569C}"/>
              </a:ext>
            </a:extLst>
          </p:cNvPr>
          <p:cNvSpPr txBox="1">
            <a:spLocks/>
          </p:cNvSpPr>
          <p:nvPr/>
        </p:nvSpPr>
        <p:spPr>
          <a:xfrm>
            <a:off x="461709" y="4878681"/>
            <a:ext cx="4469519" cy="1522119"/>
          </a:xfrm>
          <a:prstGeom prst="rect">
            <a:avLst/>
          </a:prstGeom>
          <a:solidFill>
            <a:srgbClr val="FF7E79"/>
          </a:solidFill>
          <a:ln w="12700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Autofit/>
          </a:bodyPr>
          <a:lstStyle>
            <a:lvl1pPr marL="419877" marR="0" indent="-32843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1pPr>
            <a:lvl2pPr marL="879230" marR="0" indent="-30773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2pPr>
            <a:lvl3pPr marL="1428749" marR="0" indent="-40004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Wingdings" pitchFamily="2" charset="2"/>
              <a:buChar char="§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3pPr>
            <a:lvl4pPr marL="2123727" marR="0" indent="-637827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Wingdings" pitchFamily="2" charset="2"/>
              <a:buChar char="§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4pPr>
            <a:lvl5pPr marL="2533650" marR="0" indent="-5334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5pPr>
            <a:lvl6pPr marL="28702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6pPr>
            <a:lvl7pPr marL="33274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7pPr>
            <a:lvl8pPr marL="37846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8pPr>
            <a:lvl9pPr marL="42418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9pPr>
          </a:lstStyle>
          <a:p>
            <a:pPr marL="342900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en-GB" sz="2000" dirty="0"/>
              <a:t>Input</a:t>
            </a:r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en-GB" sz="2000" dirty="0"/>
              <a:t>Weekly “</a:t>
            </a:r>
            <a:r>
              <a:rPr lang="en-GB" sz="2000" dirty="0" err="1"/>
              <a:t>Cbra</a:t>
            </a:r>
            <a:r>
              <a:rPr lang="en-GB" sz="2000" dirty="0"/>
              <a:t>” videos</a:t>
            </a:r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en-GB" sz="2000" b="1" dirty="0"/>
              <a:t>Live</a:t>
            </a:r>
            <a:r>
              <a:rPr lang="en-GB" sz="2000" dirty="0"/>
              <a:t> C concept presentation</a:t>
            </a:r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en-GB" sz="2000" dirty="0"/>
              <a:t>Weekly exercises</a:t>
            </a:r>
          </a:p>
        </p:txBody>
      </p:sp>
      <p:sp>
        <p:nvSpPr>
          <p:cNvPr id="14" name="Google Shape;104;gb4ad941612_0_11">
            <a:extLst>
              <a:ext uri="{FF2B5EF4-FFF2-40B4-BE49-F238E27FC236}">
                <a16:creationId xmlns:a16="http://schemas.microsoft.com/office/drawing/2014/main" id="{8BA28C84-54E4-234F-9FF8-CD36E121A1CD}"/>
              </a:ext>
            </a:extLst>
          </p:cNvPr>
          <p:cNvSpPr txBox="1">
            <a:spLocks/>
          </p:cNvSpPr>
          <p:nvPr/>
        </p:nvSpPr>
        <p:spPr>
          <a:xfrm>
            <a:off x="5018314" y="2906875"/>
            <a:ext cx="3901884" cy="1765554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lnSpcReduction="10000"/>
          </a:bodyPr>
          <a:lstStyle>
            <a:lvl1pPr marL="419877" marR="0" indent="-328437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ts val="2800"/>
              <a:buFont typeface="Wingdings" pitchFamily="2" charset="2"/>
              <a:buChar char="§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1pPr>
            <a:lvl2pPr marL="879230" marR="0" indent="-30773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2pPr>
            <a:lvl3pPr marL="1428749" marR="0" indent="-400049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400"/>
              <a:buFont typeface="Wingdings" pitchFamily="2" charset="2"/>
              <a:buChar char="§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3pPr>
            <a:lvl4pPr marL="2123727" marR="0" indent="-637827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200"/>
              <a:buFont typeface="Wingdings" pitchFamily="2" charset="2"/>
              <a:buChar char="§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4pPr>
            <a:lvl5pPr marL="2533650" marR="0" indent="-53340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Wingdings" pitchFamily="2" charset="2"/>
              <a:buChar char="§"/>
              <a:tabLst/>
              <a:defRPr sz="1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5pPr>
            <a:lvl6pPr marL="28702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6pPr>
            <a:lvl7pPr marL="33274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7pPr>
            <a:lvl8pPr marL="37846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8pPr>
            <a:lvl9pPr marL="4241800" marR="0" indent="-412750" algn="l" defTabSz="914400" rtl="0" latinLnBrk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6600"/>
              </a:buClr>
              <a:buSzPts val="2600"/>
              <a:buFont typeface="Helvetica Neue"/>
              <a:buChar char="❑"/>
              <a:tabLst/>
              <a:defRPr sz="2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Eurostile"/>
              </a:defRPr>
            </a:lvl9pPr>
          </a:lstStyle>
          <a:p>
            <a:pPr marL="342900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nb-NO" sz="2000" dirty="0"/>
              <a:t>Input</a:t>
            </a:r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nb-NO" sz="2000" b="1" dirty="0"/>
              <a:t>Live</a:t>
            </a:r>
            <a:r>
              <a:rPr lang="nb-NO" sz="2000" dirty="0"/>
              <a:t> </a:t>
            </a:r>
            <a:r>
              <a:rPr lang="nb-NO" sz="2000" dirty="0" err="1"/>
              <a:t>weekly</a:t>
            </a:r>
            <a:r>
              <a:rPr lang="nb-NO" sz="2000" dirty="0"/>
              <a:t>, </a:t>
            </a:r>
            <a:r>
              <a:rPr lang="nb-NO" sz="2000" dirty="0" err="1"/>
              <a:t>unrecorded</a:t>
            </a:r>
            <a:r>
              <a:rPr lang="nb-NO" sz="2000" dirty="0"/>
              <a:t> sessions</a:t>
            </a:r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nb-NO" sz="2000" dirty="0"/>
              <a:t>From </a:t>
            </a:r>
            <a:r>
              <a:rPr lang="nb-NO" sz="2000" dirty="0" err="1"/>
              <a:t>theory</a:t>
            </a:r>
            <a:r>
              <a:rPr lang="nb-NO" sz="2000" dirty="0"/>
              <a:t> to </a:t>
            </a:r>
            <a:r>
              <a:rPr lang="nb-NO" sz="2000" dirty="0" err="1"/>
              <a:t>code</a:t>
            </a:r>
            <a:endParaRPr lang="nb-NO" sz="2000" dirty="0"/>
          </a:p>
          <a:p>
            <a:pPr marL="802253" lvl="1" indent="-342900" defTabSz="676655" hangingPunct="1">
              <a:spcBef>
                <a:spcPts val="400"/>
              </a:spcBef>
              <a:buSzPts val="2000"/>
              <a:defRPr sz="2072"/>
            </a:pPr>
            <a:r>
              <a:rPr lang="nb-NO" sz="2000" dirty="0"/>
              <a:t>Q&amp;A</a:t>
            </a:r>
          </a:p>
        </p:txBody>
      </p:sp>
      <p:pic>
        <p:nvPicPr>
          <p:cNvPr id="166" name="Google Shape;106;gb4ad941612_0_11" descr="Google Shape;106;gb4ad941612_0_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900" y="5131884"/>
            <a:ext cx="1974275" cy="1385457"/>
          </a:xfrm>
          <a:prstGeom prst="rect">
            <a:avLst/>
          </a:prstGeom>
          <a:ln w="12700">
            <a:miter lim="400000"/>
          </a:ln>
          <a:effectLst>
            <a:outerShdw blurRad="520700" dist="139700" dir="2700000" rotWithShape="0">
              <a:srgbClr val="000000">
                <a:alpha val="749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0901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paalh">
  <a:themeElements>
    <a:clrScheme name="1_paal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1_paalh">
      <a:majorFont>
        <a:latin typeface="Eurostile"/>
        <a:ea typeface="Eurostile"/>
        <a:cs typeface="Eurostile"/>
      </a:majorFont>
      <a:minorFont>
        <a:latin typeface="Helvetica Neue"/>
        <a:ea typeface="Helvetica Neue"/>
        <a:cs typeface="Helvetica Neue"/>
      </a:minorFont>
    </a:fontScheme>
    <a:fmtScheme name="1_paal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Eurost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Eurost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aalh">
  <a:themeElements>
    <a:clrScheme name="1_paalh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8F8F8F"/>
      </a:accent3>
      <a:accent4>
        <a:srgbClr val="707070"/>
      </a:accent4>
      <a:accent5>
        <a:srgbClr val="AAEFD1"/>
      </a:accent5>
      <a:accent6>
        <a:srgbClr val="E7BB01"/>
      </a:accent6>
      <a:hlink>
        <a:srgbClr val="0000FF"/>
      </a:hlink>
      <a:folHlink>
        <a:srgbClr val="FF00FF"/>
      </a:folHlink>
    </a:clrScheme>
    <a:fontScheme name="1_paalh">
      <a:majorFont>
        <a:latin typeface="Eurostile"/>
        <a:ea typeface="Eurostile"/>
        <a:cs typeface="Eurostile"/>
      </a:majorFont>
      <a:minorFont>
        <a:latin typeface="Helvetica Neue"/>
        <a:ea typeface="Helvetica Neue"/>
        <a:cs typeface="Helvetica Neue"/>
      </a:minorFont>
    </a:fontScheme>
    <a:fmtScheme name="1_paalh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Eurost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Eurost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1296</Words>
  <Application>Microsoft Macintosh PowerPoint</Application>
  <PresentationFormat>On-screen Show (4:3)</PresentationFormat>
  <Paragraphs>230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Eurostile</vt:lpstr>
      <vt:lpstr>Helvetica Neue</vt:lpstr>
      <vt:lpstr>Wingdings</vt:lpstr>
      <vt:lpstr>1_paalh</vt:lpstr>
      <vt:lpstr>The Course</vt:lpstr>
      <vt:lpstr>People</vt:lpstr>
      <vt:lpstr>Learning Outcome</vt:lpstr>
      <vt:lpstr>Learning Outcome: OS</vt:lpstr>
      <vt:lpstr>Learning Outcome: Datacom</vt:lpstr>
      <vt:lpstr>Learning Outcome: C</vt:lpstr>
      <vt:lpstr>Connecting the dots</vt:lpstr>
      <vt:lpstr>Teaching structure</vt:lpstr>
      <vt:lpstr>Teaching structure</vt:lpstr>
      <vt:lpstr>Teaching structure</vt:lpstr>
      <vt:lpstr>Pensum</vt:lpstr>
      <vt:lpstr>Information </vt:lpstr>
      <vt:lpstr>Exams and Mandatory Exercises</vt:lpstr>
      <vt:lpstr>Evaluation and grading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Course</dc:title>
  <cp:lastModifiedBy>Carsten Griwodz</cp:lastModifiedBy>
  <cp:revision>74</cp:revision>
  <cp:lastPrinted>2022-01-18T17:16:56Z</cp:lastPrinted>
  <dcterms:modified xsi:type="dcterms:W3CDTF">2023-01-23T10:29:32Z</dcterms:modified>
</cp:coreProperties>
</file>