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21"/>
  </p:notesMasterIdLst>
  <p:sldIdLst>
    <p:sldId id="259" r:id="rId2"/>
    <p:sldId id="564" r:id="rId3"/>
    <p:sldId id="592" r:id="rId4"/>
    <p:sldId id="656" r:id="rId5"/>
    <p:sldId id="643" r:id="rId6"/>
    <p:sldId id="657" r:id="rId7"/>
    <p:sldId id="658" r:id="rId8"/>
    <p:sldId id="644" r:id="rId9"/>
    <p:sldId id="645" r:id="rId10"/>
    <p:sldId id="646" r:id="rId11"/>
    <p:sldId id="647" r:id="rId12"/>
    <p:sldId id="648" r:id="rId13"/>
    <p:sldId id="649" r:id="rId14"/>
    <p:sldId id="650" r:id="rId15"/>
    <p:sldId id="651" r:id="rId16"/>
    <p:sldId id="652" r:id="rId17"/>
    <p:sldId id="653" r:id="rId18"/>
    <p:sldId id="659" r:id="rId19"/>
    <p:sldId id="654" r:id="rId20"/>
  </p:sldIdLst>
  <p:sldSz cx="9144000" cy="6858000" type="screen4x3"/>
  <p:notesSz cx="7099300" cy="102346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15C726D5-C09F-476B-9A32-3DED0F94CBF9}">
          <p14:sldIdLst>
            <p14:sldId id="259"/>
            <p14:sldId id="564"/>
          </p14:sldIdLst>
        </p14:section>
        <p14:section name="Inndeling uten navn" id="{F82860E0-400C-41F4-AF54-C27FB205FC2D}">
          <p14:sldIdLst>
            <p14:sldId id="592"/>
            <p14:sldId id="656"/>
            <p14:sldId id="643"/>
            <p14:sldId id="657"/>
            <p14:sldId id="658"/>
            <p14:sldId id="644"/>
            <p14:sldId id="645"/>
            <p14:sldId id="646"/>
            <p14:sldId id="647"/>
            <p14:sldId id="648"/>
            <p14:sldId id="649"/>
            <p14:sldId id="650"/>
            <p14:sldId id="651"/>
            <p14:sldId id="652"/>
            <p14:sldId id="653"/>
            <p14:sldId id="659"/>
            <p14:sldId id="6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8000"/>
    <a:srgbClr val="FFCC99"/>
    <a:srgbClr val="CC6600"/>
    <a:srgbClr val="CCFFCC"/>
    <a:srgbClr val="FFFF00"/>
    <a:srgbClr val="D9FFF5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50000" autoAdjust="0"/>
  </p:normalViewPr>
  <p:slideViewPr>
    <p:cSldViewPr>
      <p:cViewPr varScale="1">
        <p:scale>
          <a:sx n="121" d="100"/>
          <a:sy n="121" d="100"/>
        </p:scale>
        <p:origin x="2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2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CE8554B-CEC2-48D7-B598-E688F7E17C77}" type="datetimeFigureOut">
              <a:rPr lang="nb-NO" smtClean="0"/>
              <a:pPr/>
              <a:t>03.04.2019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06AB904-1DF5-43CE-9478-405E80D7FCB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029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77" indent="-2857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888" indent="-2285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43" indent="-2285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198" indent="-2285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53" indent="-228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09" indent="-228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664" indent="-228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19" indent="-228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FF"/>
              </a:buClr>
            </a:pPr>
            <a:fld id="{3D073915-8A33-4E80-9448-DC6F1E5E4C87}" type="slidenum">
              <a:rPr lang="nb-NO" altLang="nb-NO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Clr>
                  <a:srgbClr val="0000FF"/>
                </a:buClr>
              </a:pPr>
              <a:t>1</a:t>
            </a:fld>
            <a:endParaRPr lang="nb-NO" altLang="nb-NO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AB904-1DF5-43CE-9478-405E80D7FCBE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032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AB904-1DF5-43CE-9478-405E80D7FCBE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123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AB904-1DF5-43CE-9478-405E80D7FCBE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8273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AB904-1DF5-43CE-9478-405E80D7FCBE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1280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3988" y="2120900"/>
            <a:ext cx="9009062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fontAlgn="base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0000"/>
                  </a:buClr>
                  <a:buSzPct val="55000"/>
                  <a:buFont typeface="Wingdings" pitchFamily="2" charset="2"/>
                  <a:buNone/>
                </a:pPr>
                <a:endParaRPr lang="nb-NO" altLang="nb-NO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fontAlgn="base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0000"/>
                  </a:buClr>
                  <a:buSzPct val="55000"/>
                  <a:buFont typeface="Wingdings" pitchFamily="2" charset="2"/>
                  <a:buNone/>
                </a:pPr>
                <a:endParaRPr lang="nb-NO" altLang="nb-NO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fontAlgn="base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0000"/>
                  </a:buClr>
                  <a:buSzPct val="55000"/>
                  <a:buFont typeface="Wingdings" pitchFamily="2" charset="2"/>
                  <a:buNone/>
                </a:pPr>
                <a:endParaRPr lang="nb-NO" altLang="nb-NO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defRPr sz="14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fontAlgn="base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0000"/>
                  </a:buClr>
                  <a:buSzPct val="55000"/>
                  <a:buFont typeface="Wingdings" pitchFamily="2" charset="2"/>
                  <a:buNone/>
                </a:pPr>
                <a:endParaRPr lang="nb-NO" altLang="nb-NO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0000"/>
                </a:buClr>
                <a:buSzPct val="55000"/>
                <a:buFont typeface="Wingdings" pitchFamily="2" charset="2"/>
                <a:buNone/>
              </a:pPr>
              <a:endParaRPr lang="nb-NO" altLang="nb-NO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0000"/>
                </a:buClr>
                <a:buSzPct val="55000"/>
                <a:buFont typeface="Wingdings" pitchFamily="2" charset="2"/>
                <a:buNone/>
              </a:pPr>
              <a:endParaRPr lang="nb-NO" altLang="nb-NO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defRPr sz="14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0000"/>
                </a:buClr>
                <a:buSzPct val="55000"/>
                <a:buFont typeface="Wingdings" pitchFamily="2" charset="2"/>
                <a:buNone/>
              </a:pPr>
              <a:endParaRPr lang="nb-NO" altLang="nb-NO">
                <a:solidFill>
                  <a:srgbClr val="000000"/>
                </a:solidFill>
              </a:endParaRPr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4588" y="13589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nb-NO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b-NO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b-NO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2283ACB-6AF9-4BF6-9914-D6AD14E531B9}" type="slidenum">
              <a:rPr lang="nb-NO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7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8FE00-EE6B-4020-A55C-300A50692D2F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13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2071-1264-4461-ABA2-9EAA58A008FA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138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286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314450"/>
            <a:ext cx="3810000" cy="481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314450"/>
            <a:ext cx="3810000" cy="481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3C224-D263-4DD0-983B-D890F84AF20A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251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286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314450"/>
            <a:ext cx="3810000" cy="481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314450"/>
            <a:ext cx="3810000" cy="481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C88A2-028F-411F-BE58-82B38CFC1A29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0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286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314450"/>
            <a:ext cx="3810000" cy="481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314450"/>
            <a:ext cx="3810000" cy="2332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3798888"/>
            <a:ext cx="3810000" cy="233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497C8-C5CD-44F4-B17B-D9158697A286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6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aseline="0"/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C119C-BAD2-474F-B7B2-66F11C4D5BFD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5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E24AA-31CE-4F89-904B-E6BDB8EAE7CB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0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314450"/>
            <a:ext cx="3810000" cy="4818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314450"/>
            <a:ext cx="3810000" cy="4818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78CB3-283C-4960-8D44-934A4FD6D723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44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4ED1-80A2-4D44-B3F5-B28083BFD663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74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E4BEE-34BD-45E8-807D-9D81BD53E60F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6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7921E-7B4C-4555-B282-9B0856B0325B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E8318-8D50-44AA-949F-71D6A8D3C272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4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E18FE-EF61-4DE6-A58C-94C454A76821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9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522288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nb-NO" altLang="nb-NO" sz="2400" i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5222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nb-NO" altLang="nb-NO" sz="2400" i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944563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nb-NO" altLang="nb-NO" sz="2400" i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94456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nb-NO" altLang="nb-NO" sz="2400" i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871538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nb-NO" altLang="nb-NO" sz="2400" i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414338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nb-NO" altLang="nb-NO" sz="2400" i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2049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nb-NO" altLang="nb-NO" sz="2400" i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314450"/>
            <a:ext cx="7772400" cy="481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Click to edit Master text styles</a:t>
            </a:r>
          </a:p>
          <a:p>
            <a:pPr lvl="1"/>
            <a:r>
              <a:rPr lang="nb-NO" altLang="nb-NO"/>
              <a:t>Second level</a:t>
            </a:r>
          </a:p>
          <a:p>
            <a:pPr lvl="2"/>
            <a:r>
              <a:rPr lang="nb-NO" altLang="nb-NO"/>
              <a:t>Third level</a:t>
            </a:r>
          </a:p>
          <a:p>
            <a:pPr lvl="3"/>
            <a:r>
              <a:rPr lang="nb-NO" altLang="nb-NO"/>
              <a:t>Fourth level</a:t>
            </a:r>
          </a:p>
          <a:p>
            <a:pPr lvl="4"/>
            <a:r>
              <a:rPr lang="nb-NO" altLang="nb-NO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i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nb-NO" sz="1400">
              <a:solidFill>
                <a:srgbClr val="000000"/>
              </a:solidFill>
            </a:endParaRP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i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nb-NO" sz="1400">
              <a:solidFill>
                <a:srgbClr val="000000"/>
              </a:solidFill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i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7B0F74F-4C71-4646-B964-CEF69E33E404}" type="slidenum">
              <a:rPr lang="nb-NO" sz="140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nb-NO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33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  <p:sldLayoutId id="2147484236" r:id="rId12"/>
    <p:sldLayoutId id="2147484237" r:id="rId13"/>
    <p:sldLayoutId id="2147484238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B1E6F-5505-4244-B2EA-CAE49B692FA4}" type="slidenum">
              <a:rPr lang="nb-NO">
                <a:solidFill>
                  <a:srgbClr val="1C1C1C"/>
                </a:solidFill>
              </a:rPr>
              <a:pPr>
                <a:defRPr/>
              </a:pPr>
              <a:t>1</a:t>
            </a:fld>
            <a:endParaRPr lang="nb-NO" dirty="0">
              <a:solidFill>
                <a:srgbClr val="1C1C1C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1358900"/>
            <a:ext cx="7369324" cy="1462088"/>
          </a:xfrm>
        </p:spPr>
        <p:txBody>
          <a:bodyPr/>
          <a:lstStyle/>
          <a:p>
            <a:pPr algn="ctr" eaLnBrk="1" hangingPunct="1"/>
            <a:r>
              <a:rPr lang="nb-NO" noProof="0" dirty="0"/>
              <a:t>IN3030 Uke 12, </a:t>
            </a:r>
            <a:r>
              <a:rPr lang="nb-NO" dirty="0"/>
              <a:t>v</a:t>
            </a:r>
            <a:r>
              <a:rPr lang="nb-NO" noProof="0" dirty="0"/>
              <a:t>2019 </a:t>
            </a:r>
            <a:endParaRPr lang="nb-NO" altLang="nb-NO" noProof="0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19175" y="3886200"/>
            <a:ext cx="7069138" cy="1752600"/>
          </a:xfrm>
        </p:spPr>
        <p:txBody>
          <a:bodyPr/>
          <a:lstStyle/>
          <a:p>
            <a:r>
              <a:rPr lang="nb-NO" dirty="0"/>
              <a:t>Eric Jul</a:t>
            </a:r>
            <a:endParaRPr lang="nb-NO" noProof="0" dirty="0"/>
          </a:p>
          <a:p>
            <a:r>
              <a:rPr lang="nb-NO" dirty="0"/>
              <a:t>PSE</a:t>
            </a:r>
            <a:r>
              <a:rPr lang="nb-NO" noProof="0" dirty="0"/>
              <a:t>, </a:t>
            </a:r>
          </a:p>
          <a:p>
            <a:r>
              <a:rPr lang="nb-NO" noProof="0" dirty="0"/>
              <a:t>Inst. for informatikk</a:t>
            </a:r>
          </a:p>
        </p:txBody>
      </p:sp>
    </p:spTree>
    <p:extLst>
      <p:ext uri="{BB962C8B-B14F-4D97-AF65-F5344CB8AC3E}">
        <p14:creationId xmlns:p14="http://schemas.microsoft.com/office/powerpoint/2010/main" val="4234638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550391"/>
          </a:xfrm>
        </p:spPr>
        <p:txBody>
          <a:bodyPr/>
          <a:lstStyle/>
          <a:p>
            <a:pPr lvl="1"/>
            <a:r>
              <a:rPr lang="nb-NO" dirty="0">
                <a:solidFill>
                  <a:srgbClr val="00B050"/>
                </a:solidFill>
              </a:rPr>
              <a:t>b) </a:t>
            </a:r>
            <a:r>
              <a:rPr lang="nb-NO" dirty="0" err="1">
                <a:solidFill>
                  <a:srgbClr val="00B050"/>
                </a:solidFill>
              </a:rPr>
              <a:t>count</a:t>
            </a:r>
            <a:r>
              <a:rPr lang="nb-NO" dirty="0">
                <a:solidFill>
                  <a:srgbClr val="00B050"/>
                </a:solidFill>
              </a:rPr>
              <a:t>= </a:t>
            </a:r>
            <a:r>
              <a:rPr lang="nb-NO" dirty="0" err="1">
                <a:solidFill>
                  <a:srgbClr val="00B050"/>
                </a:solidFill>
              </a:rPr>
              <a:t>oppttelling</a:t>
            </a:r>
            <a:r>
              <a:rPr lang="nb-NO" dirty="0">
                <a:solidFill>
                  <a:srgbClr val="00B050"/>
                </a:solidFill>
              </a:rPr>
              <a:t> av ulike sifferverdier i a[]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933056"/>
            <a:ext cx="7772400" cy="2513807"/>
          </a:xfrm>
        </p:spPr>
        <p:txBody>
          <a:bodyPr/>
          <a:lstStyle/>
          <a:p>
            <a:r>
              <a:rPr lang="nb-NO" dirty="0"/>
              <a:t>Skal: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Hver tråd har en kopi av count[] 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Eller skal </a:t>
            </a:r>
            <a:r>
              <a:rPr lang="nb-NO" dirty="0" err="1"/>
              <a:t>count</a:t>
            </a:r>
            <a:r>
              <a:rPr lang="nb-NO" dirty="0"/>
              <a:t> være en </a:t>
            </a:r>
            <a:r>
              <a:rPr lang="nb-NO" dirty="0" err="1"/>
              <a:t>AtomicIntegerArray</a:t>
            </a:r>
            <a:endParaRPr lang="nb-NO" dirty="0"/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Eller skal de ulike trådene gå gjennom hele a[] og tråd-0 bare ta de små verdiene, tråd-1 de nest minste verdien,..(</a:t>
            </a:r>
            <a:r>
              <a:rPr lang="nb-NO" dirty="0" err="1"/>
              <a:t>dvs</a:t>
            </a:r>
            <a:r>
              <a:rPr lang="nb-NO" dirty="0"/>
              <a:t>: dele verdiene mellom trådene)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nb-NO">
              <a:solidFill>
                <a:srgbClr val="0000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11560" y="1434480"/>
            <a:ext cx="3724846" cy="2138536"/>
            <a:chOff x="1187624" y="1434480"/>
            <a:chExt cx="3724846" cy="2138536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2555776" y="2658616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Rectangle 5"/>
            <p:cNvSpPr/>
            <p:nvPr/>
          </p:nvSpPr>
          <p:spPr bwMode="auto">
            <a:xfrm>
              <a:off x="1187624" y="17225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87624" y="1434480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a[]</a:t>
              </a:r>
            </a:p>
          </p:txBody>
        </p:sp>
        <p:cxnSp>
          <p:nvCxnSpPr>
            <p:cNvPr id="8" name="Straight Arrow Connector 7"/>
            <p:cNvCxnSpPr>
              <a:stCxn id="6" idx="0"/>
              <a:endCxn id="12" idx="1"/>
            </p:cNvCxnSpPr>
            <p:nvPr/>
          </p:nvCxnSpPr>
          <p:spPr bwMode="auto">
            <a:xfrm flipV="1">
              <a:off x="1475656" y="1614500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151410" y="1533200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51410" y="1857236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tråd1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195736" y="1578496"/>
              <a:ext cx="936104" cy="1728192"/>
              <a:chOff x="2267744" y="1340768"/>
              <a:chExt cx="936104" cy="1728192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2267744" y="134076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267744" y="141277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267744" y="148478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2267744" y="155679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2267744" y="162880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267744" y="170080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267744" y="177281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267744" y="184482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267744" y="191683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267744" y="198884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267744" y="206084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2267744" y="213285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267744" y="220486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267744" y="227687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267744" y="234888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267744" y="242088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267744" y="249289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267744" y="256490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2267744" y="263691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2267744" y="270892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267744" y="278092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2267744" y="285293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2267744" y="292494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2267744" y="299695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Right Brace 35"/>
              <p:cNvSpPr/>
              <p:nvPr/>
            </p:nvSpPr>
            <p:spPr bwMode="auto">
              <a:xfrm>
                <a:off x="2987824" y="1340768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ight Brace 36"/>
              <p:cNvSpPr/>
              <p:nvPr/>
            </p:nvSpPr>
            <p:spPr bwMode="auto">
              <a:xfrm>
                <a:off x="2987824" y="166480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ight Brace 37"/>
              <p:cNvSpPr/>
              <p:nvPr/>
            </p:nvSpPr>
            <p:spPr bwMode="auto">
              <a:xfrm>
                <a:off x="2987824" y="274492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3151410" y="2937356"/>
              <a:ext cx="1761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 k-1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 bwMode="auto">
          <a:xfrm>
            <a:off x="5969507" y="2636912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4601355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55976" y="1412776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err="1"/>
              <a:t>count</a:t>
            </a:r>
            <a:r>
              <a:rPr lang="nb-NO" sz="1600" dirty="0"/>
              <a:t>[]</a:t>
            </a:r>
          </a:p>
        </p:txBody>
      </p:sp>
      <p:cxnSp>
        <p:nvCxnSpPr>
          <p:cNvPr id="45" name="Straight Arrow Connector 44"/>
          <p:cNvCxnSpPr>
            <a:stCxn id="43" idx="0"/>
            <a:endCxn id="50" idx="1"/>
          </p:cNvCxnSpPr>
          <p:nvPr/>
        </p:nvCxnSpPr>
        <p:spPr bwMode="auto">
          <a:xfrm flipV="1">
            <a:off x="4889387" y="1592796"/>
            <a:ext cx="720080" cy="1080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5609467" y="155679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609467" y="162880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609467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609467" y="177281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609467" y="184482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609467" y="191683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609467" y="198884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609467" y="206084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609467" y="213285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609467" y="220486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609467" y="227687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609467" y="234888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609467" y="242088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609467" y="249289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609467" y="256490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609467" y="263691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609467" y="270892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609467" y="278092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609467" y="285293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609467" y="292494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609467" y="299695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609467" y="306896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609467" y="314096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609467" y="321297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28183" y="1484784"/>
            <a:ext cx="6557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0</a:t>
            </a:r>
          </a:p>
          <a:p>
            <a:r>
              <a:rPr lang="nb-NO" sz="1000" dirty="0"/>
              <a:t>1</a:t>
            </a:r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800" dirty="0"/>
          </a:p>
          <a:p>
            <a:endParaRPr lang="nb-NO" sz="800" dirty="0"/>
          </a:p>
          <a:p>
            <a:endParaRPr lang="nb-NO" sz="1000" dirty="0"/>
          </a:p>
          <a:p>
            <a:endParaRPr lang="nb-NO" sz="1000" dirty="0"/>
          </a:p>
          <a:p>
            <a:r>
              <a:rPr lang="nb-NO" sz="1000" dirty="0"/>
              <a:t>1023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59632" y="83671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chemeClr val="accent6">
                    <a:lumMod val="75000"/>
                  </a:schemeClr>
                </a:solidFill>
              </a:rPr>
              <a:t>Anta at det er 10 bit i et siffer – dvs. 1024 mulige sifferverdier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6732240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660232" y="1268760"/>
            <a:ext cx="1493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err="1"/>
              <a:t>allCount</a:t>
            </a:r>
            <a:r>
              <a:rPr lang="nb-NO" sz="1600" dirty="0"/>
              <a:t>[] []</a:t>
            </a:r>
          </a:p>
        </p:txBody>
      </p:sp>
      <p:cxnSp>
        <p:nvCxnSpPr>
          <p:cNvPr id="82" name="Straight Arrow Connector 81"/>
          <p:cNvCxnSpPr>
            <a:stCxn id="79" idx="0"/>
          </p:cNvCxnSpPr>
          <p:nvPr/>
        </p:nvCxnSpPr>
        <p:spPr bwMode="auto">
          <a:xfrm>
            <a:off x="6971924" y="1686508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 bwMode="auto">
          <a:xfrm>
            <a:off x="7812360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812360" y="177281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812360" y="184482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812360" y="191683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7812360" y="198884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388424" y="1700808"/>
            <a:ext cx="255198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700"/>
              </a:lnSpc>
            </a:pPr>
            <a:r>
              <a:rPr lang="nb-NO" sz="1000" dirty="0"/>
              <a:t>0</a:t>
            </a:r>
          </a:p>
          <a:p>
            <a:pPr>
              <a:lnSpc>
                <a:spcPts val="700"/>
              </a:lnSpc>
            </a:pPr>
            <a:r>
              <a:rPr lang="nb-NO" sz="1000" dirty="0"/>
              <a:t>.</a:t>
            </a:r>
          </a:p>
          <a:p>
            <a:pPr>
              <a:lnSpc>
                <a:spcPts val="700"/>
              </a:lnSpc>
            </a:pPr>
            <a:r>
              <a:rPr lang="nb-NO" sz="1000" dirty="0"/>
              <a:t>.</a:t>
            </a:r>
          </a:p>
          <a:p>
            <a:pPr>
              <a:lnSpc>
                <a:spcPts val="700"/>
              </a:lnSpc>
            </a:pPr>
            <a:r>
              <a:rPr lang="nb-NO" sz="1000" dirty="0"/>
              <a:t>k</a:t>
            </a:r>
          </a:p>
        </p:txBody>
      </p:sp>
      <p:cxnSp>
        <p:nvCxnSpPr>
          <p:cNvPr id="47" name="Straight Arrow Connector 46"/>
          <p:cNvCxnSpPr>
            <a:stCxn id="79" idx="2"/>
            <a:endCxn id="83" idx="1"/>
          </p:cNvCxnSpPr>
          <p:nvPr/>
        </p:nvCxnSpPr>
        <p:spPr bwMode="auto">
          <a:xfrm flipV="1">
            <a:off x="7020272" y="1736812"/>
            <a:ext cx="792088" cy="3600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2212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delvis deklarasjoner av </a:t>
            </a:r>
            <a:r>
              <a:rPr lang="nb-NO" dirty="0" err="1"/>
              <a:t>arrayer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err="1"/>
              <a:t>int</a:t>
            </a:r>
            <a:r>
              <a:rPr lang="nb-NO" dirty="0"/>
              <a:t> </a:t>
            </a:r>
            <a:r>
              <a:rPr lang="nb-NO" sz="2400" dirty="0" err="1"/>
              <a:t>allCount</a:t>
            </a:r>
            <a:r>
              <a:rPr lang="nb-NO" sz="2400" dirty="0"/>
              <a:t>[] [];  - da lages ?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err="1"/>
              <a:t>int</a:t>
            </a:r>
            <a:r>
              <a:rPr lang="nb-NO" sz="2400" dirty="0"/>
              <a:t> </a:t>
            </a:r>
            <a:r>
              <a:rPr lang="nb-NO" sz="2400" dirty="0" err="1"/>
              <a:t>allCount</a:t>
            </a:r>
            <a:r>
              <a:rPr lang="nb-NO" sz="2400" dirty="0"/>
              <a:t>[] [] = </a:t>
            </a:r>
            <a:r>
              <a:rPr lang="nb-NO" sz="2400" dirty="0" err="1"/>
              <a:t>new</a:t>
            </a:r>
            <a:r>
              <a:rPr lang="nb-NO" sz="2400" dirty="0"/>
              <a:t> </a:t>
            </a:r>
            <a:r>
              <a:rPr lang="nb-NO" sz="2400" dirty="0" err="1"/>
              <a:t>int</a:t>
            </a:r>
            <a:r>
              <a:rPr lang="nb-NO" sz="2400" dirty="0"/>
              <a:t> [k][];  - da lages ?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err="1"/>
              <a:t>int</a:t>
            </a:r>
            <a:r>
              <a:rPr lang="nb-NO" sz="2400" dirty="0"/>
              <a:t> [] </a:t>
            </a:r>
            <a:r>
              <a:rPr lang="nb-NO" sz="2400" dirty="0" err="1"/>
              <a:t>count</a:t>
            </a:r>
            <a:r>
              <a:rPr lang="nb-NO" sz="2400" dirty="0"/>
              <a:t> = </a:t>
            </a:r>
            <a:r>
              <a:rPr lang="nb-NO" sz="2400" dirty="0" err="1"/>
              <a:t>new</a:t>
            </a:r>
            <a:r>
              <a:rPr lang="nb-NO" sz="2400" dirty="0"/>
              <a:t> </a:t>
            </a:r>
            <a:r>
              <a:rPr lang="nb-NO" sz="2400" dirty="0" err="1"/>
              <a:t>int</a:t>
            </a:r>
            <a:r>
              <a:rPr lang="nb-NO" sz="2400" dirty="0"/>
              <a:t>[10] ;</a:t>
            </a:r>
          </a:p>
          <a:p>
            <a:pPr marL="0" indent="0">
              <a:buNone/>
            </a:pPr>
            <a:r>
              <a:rPr lang="nb-NO" sz="2400" dirty="0" err="1"/>
              <a:t>allCount</a:t>
            </a:r>
            <a:r>
              <a:rPr lang="nb-NO" sz="2400" dirty="0"/>
              <a:t>[k] [0] = x;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1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239" y="286321"/>
            <a:ext cx="8260407" cy="838423"/>
          </a:xfrm>
        </p:spPr>
        <p:txBody>
          <a:bodyPr/>
          <a:lstStyle/>
          <a:p>
            <a:r>
              <a:rPr lang="nb-NO" sz="2400" dirty="0"/>
              <a:t>Løsning b1) – lokale </a:t>
            </a:r>
            <a:r>
              <a:rPr lang="nb-NO" sz="2400" dirty="0" err="1"/>
              <a:t>count</a:t>
            </a:r>
            <a:r>
              <a:rPr lang="nb-NO" sz="2400" dirty="0"/>
              <a:t>[] i hver tråd som etter opptelling settes inn i </a:t>
            </a:r>
            <a:r>
              <a:rPr lang="nb-NO" sz="2400" dirty="0" err="1"/>
              <a:t>allCount</a:t>
            </a:r>
            <a:r>
              <a:rPr lang="nb-NO" sz="2400" dirty="0"/>
              <a:t>[] []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423776"/>
            <a:ext cx="7772400" cy="2199457"/>
          </a:xfrm>
        </p:spPr>
        <p:txBody>
          <a:bodyPr/>
          <a:lstStyle/>
          <a:p>
            <a:r>
              <a:rPr lang="nb-NO" dirty="0"/>
              <a:t>Hver </a:t>
            </a:r>
            <a:r>
              <a:rPr lang="nb-NO" dirty="0" err="1"/>
              <a:t>tråd-i</a:t>
            </a:r>
            <a:r>
              <a:rPr lang="nb-NO" dirty="0"/>
              <a:t> teller opp de ulike sifferverdien i sin del av a[] opp i sin lokale </a:t>
            </a:r>
            <a:r>
              <a:rPr lang="nb-NO" dirty="0" err="1"/>
              <a:t>count</a:t>
            </a:r>
            <a:r>
              <a:rPr lang="nb-NO" dirty="0"/>
              <a:t>[] som så hektes inn i </a:t>
            </a:r>
            <a:r>
              <a:rPr lang="nb-NO" sz="2000" dirty="0" err="1"/>
              <a:t>allCount</a:t>
            </a:r>
            <a:r>
              <a:rPr lang="nb-NO" sz="2000" dirty="0"/>
              <a:t>[] []</a:t>
            </a:r>
          </a:p>
          <a:p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</a:t>
            </a:r>
            <a:r>
              <a:rPr lang="nb-NO" sz="2000" dirty="0" err="1">
                <a:solidFill>
                  <a:srgbClr val="C00000"/>
                </a:solidFill>
              </a:rPr>
              <a:t>CyclicBarrier</a:t>
            </a:r>
            <a:r>
              <a:rPr lang="nb-NO" sz="2000" dirty="0">
                <a:solidFill>
                  <a:srgbClr val="C00000"/>
                </a:solidFill>
              </a:rPr>
              <a:t>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</a:p>
          <a:p>
            <a:r>
              <a:rPr lang="nb-NO" sz="2000" dirty="0"/>
              <a:t>Nå er hele opptellingen av a[] i de k </a:t>
            </a:r>
            <a:r>
              <a:rPr lang="nb-NO" sz="2000" dirty="0" err="1"/>
              <a:t>count</a:t>
            </a:r>
            <a:r>
              <a:rPr lang="nb-NO" sz="2000" dirty="0"/>
              <a:t>[]-ene som henger i </a:t>
            </a:r>
            <a:r>
              <a:rPr lang="nb-NO" sz="2000" dirty="0" err="1"/>
              <a:t>allCount</a:t>
            </a:r>
            <a:r>
              <a:rPr lang="nb-NO" sz="2000" dirty="0"/>
              <a:t>[] []</a:t>
            </a:r>
          </a:p>
          <a:p>
            <a:r>
              <a:rPr lang="nb-NO" sz="2000" dirty="0"/>
              <a:t>Denne løsningen trenger (kanskje) et tillegg b1-b: </a:t>
            </a:r>
          </a:p>
          <a:p>
            <a:pPr lvl="1"/>
            <a:r>
              <a:rPr lang="nb-NO" sz="1800" dirty="0"/>
              <a:t>Summering av verdiene i </a:t>
            </a:r>
            <a:r>
              <a:rPr lang="nb-NO" sz="1800" dirty="0" err="1"/>
              <a:t>allCount</a:t>
            </a:r>
            <a:r>
              <a:rPr lang="nb-NO" sz="1800" dirty="0"/>
              <a:t>[][] til en felles </a:t>
            </a:r>
            <a:r>
              <a:rPr lang="nb-NO" sz="1800" dirty="0" err="1"/>
              <a:t>globalCount</a:t>
            </a:r>
            <a:r>
              <a:rPr lang="nb-NO" sz="1800" dirty="0"/>
              <a:t>[]</a:t>
            </a:r>
          </a:p>
          <a:p>
            <a:pPr lvl="1"/>
            <a:endParaRPr lang="nb-NO" sz="1800" dirty="0"/>
          </a:p>
          <a:p>
            <a:endParaRPr lang="nb-NO" sz="2000" dirty="0"/>
          </a:p>
          <a:p>
            <a:endParaRPr lang="nb-NO" sz="2000" dirty="0"/>
          </a:p>
          <a:p>
            <a:endParaRPr lang="nb-NO" sz="2000" dirty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nb-NO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496" y="1434480"/>
            <a:ext cx="3724846" cy="2138536"/>
            <a:chOff x="1187624" y="1434480"/>
            <a:chExt cx="3724846" cy="2138536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2555776" y="2658616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/>
            <p:cNvSpPr/>
            <p:nvPr/>
          </p:nvSpPr>
          <p:spPr bwMode="auto">
            <a:xfrm>
              <a:off x="1187624" y="17225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87624" y="1434480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a[]</a:t>
              </a:r>
            </a:p>
          </p:txBody>
        </p:sp>
        <p:cxnSp>
          <p:nvCxnSpPr>
            <p:cNvPr id="9" name="Straight Arrow Connector 8"/>
            <p:cNvCxnSpPr>
              <a:stCxn id="7" idx="0"/>
              <a:endCxn id="14" idx="1"/>
            </p:cNvCxnSpPr>
            <p:nvPr/>
          </p:nvCxnSpPr>
          <p:spPr bwMode="auto">
            <a:xfrm flipV="1">
              <a:off x="1475656" y="1614500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3151410" y="1533200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51410" y="1857236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tråd1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195736" y="1578496"/>
              <a:ext cx="936104" cy="1728192"/>
              <a:chOff x="2267744" y="1340768"/>
              <a:chExt cx="936104" cy="1728192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267744" y="134076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2267744" y="141277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2267744" y="148478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267744" y="155679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267744" y="162880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267744" y="170080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267744" y="177281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267744" y="184482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267744" y="191683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2267744" y="198884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267744" y="206084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267744" y="213285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267744" y="220486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267744" y="227687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267744" y="234888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267744" y="242088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2267744" y="249289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2267744" y="256490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267744" y="263691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2267744" y="270892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2267744" y="278092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2267744" y="285293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2267744" y="292494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267744" y="299695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ight Brace 37"/>
              <p:cNvSpPr/>
              <p:nvPr/>
            </p:nvSpPr>
            <p:spPr bwMode="auto">
              <a:xfrm>
                <a:off x="2987824" y="1340768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Right Brace 38"/>
              <p:cNvSpPr/>
              <p:nvPr/>
            </p:nvSpPr>
            <p:spPr bwMode="auto">
              <a:xfrm>
                <a:off x="2987824" y="166480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Right Brace 39"/>
              <p:cNvSpPr/>
              <p:nvPr/>
            </p:nvSpPr>
            <p:spPr bwMode="auto">
              <a:xfrm>
                <a:off x="2987824" y="274492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3151410" y="2937356"/>
              <a:ext cx="1761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 k-1</a:t>
              </a:r>
            </a:p>
          </p:txBody>
        </p:sp>
      </p:grpSp>
      <p:cxnSp>
        <p:nvCxnSpPr>
          <p:cNvPr id="41" name="Straight Connector 40"/>
          <p:cNvCxnSpPr/>
          <p:nvPr/>
        </p:nvCxnSpPr>
        <p:spPr bwMode="auto">
          <a:xfrm>
            <a:off x="5393443" y="2636912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5" name="Group 114"/>
          <p:cNvGrpSpPr/>
          <p:nvPr/>
        </p:nvGrpSpPr>
        <p:grpSpPr>
          <a:xfrm>
            <a:off x="3707904" y="1124744"/>
            <a:ext cx="1901563" cy="2160240"/>
            <a:chOff x="3707904" y="1124744"/>
            <a:chExt cx="1901563" cy="2160240"/>
          </a:xfrm>
        </p:grpSpPr>
        <p:sp>
          <p:nvSpPr>
            <p:cNvPr id="42" name="Rectangle 41"/>
            <p:cNvSpPr/>
            <p:nvPr/>
          </p:nvSpPr>
          <p:spPr bwMode="auto">
            <a:xfrm>
              <a:off x="4025291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07904" y="1124744"/>
              <a:ext cx="8451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Lokal</a:t>
              </a:r>
              <a:br>
                <a:rPr lang="nb-NO" sz="1600" dirty="0"/>
              </a:br>
              <a:r>
                <a:rPr lang="nb-NO" sz="1600" dirty="0" err="1"/>
                <a:t>count</a:t>
              </a:r>
              <a:r>
                <a:rPr lang="nb-NO" sz="1600" dirty="0"/>
                <a:t>[]</a:t>
              </a:r>
            </a:p>
          </p:txBody>
        </p:sp>
        <p:cxnSp>
          <p:nvCxnSpPr>
            <p:cNvPr id="44" name="Straight Arrow Connector 43"/>
            <p:cNvCxnSpPr>
              <a:stCxn id="42" idx="0"/>
              <a:endCxn id="45" idx="1"/>
            </p:cNvCxnSpPr>
            <p:nvPr/>
          </p:nvCxnSpPr>
          <p:spPr bwMode="auto">
            <a:xfrm flipV="1">
              <a:off x="4313323" y="1592796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5033403" y="155679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033403" y="162880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033403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033403" y="177281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033403" y="184482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5033403" y="191683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033403" y="198884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033403" y="206084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033403" y="213285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033403" y="220486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033403" y="227687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033403" y="234888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033403" y="242088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033403" y="249289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033403" y="256490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033403" y="26369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033403" y="270892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033403" y="278092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033403" y="285293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5033403" y="292494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033403" y="299695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033403" y="306896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033403" y="314096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033403" y="321297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652119" y="1484784"/>
            <a:ext cx="6557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0</a:t>
            </a:r>
          </a:p>
          <a:p>
            <a:r>
              <a:rPr lang="nb-NO" sz="1000" dirty="0"/>
              <a:t>1</a:t>
            </a:r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800" dirty="0"/>
          </a:p>
          <a:p>
            <a:endParaRPr lang="nb-NO" sz="800" dirty="0"/>
          </a:p>
          <a:p>
            <a:endParaRPr lang="nb-NO" sz="1000" dirty="0"/>
          </a:p>
          <a:p>
            <a:endParaRPr lang="nb-NO" sz="1000" dirty="0"/>
          </a:p>
          <a:p>
            <a:r>
              <a:rPr lang="nb-NO" sz="1000" dirty="0"/>
              <a:t>1023</a:t>
            </a:r>
          </a:p>
        </p:txBody>
      </p:sp>
      <p:grpSp>
        <p:nvGrpSpPr>
          <p:cNvPr id="116" name="Group 115"/>
          <p:cNvGrpSpPr/>
          <p:nvPr/>
        </p:nvGrpSpPr>
        <p:grpSpPr>
          <a:xfrm>
            <a:off x="6084168" y="1268760"/>
            <a:ext cx="2871363" cy="1332148"/>
            <a:chOff x="6084168" y="1268760"/>
            <a:chExt cx="2871363" cy="1332148"/>
          </a:xfrm>
        </p:grpSpPr>
        <p:sp>
          <p:nvSpPr>
            <p:cNvPr id="70" name="Rectangle 69"/>
            <p:cNvSpPr/>
            <p:nvPr/>
          </p:nvSpPr>
          <p:spPr bwMode="auto">
            <a:xfrm>
              <a:off x="6156176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084168" y="1268760"/>
              <a:ext cx="14931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dirty="0" err="1"/>
                <a:t>allCount</a:t>
              </a:r>
              <a:r>
                <a:rPr lang="nb-NO" sz="1600" dirty="0"/>
                <a:t>[] []</a:t>
              </a:r>
            </a:p>
          </p:txBody>
        </p:sp>
        <p:cxnSp>
          <p:nvCxnSpPr>
            <p:cNvPr id="72" name="Straight Arrow Connector 71"/>
            <p:cNvCxnSpPr>
              <a:stCxn id="70" idx="0"/>
            </p:cNvCxnSpPr>
            <p:nvPr/>
          </p:nvCxnSpPr>
          <p:spPr bwMode="auto">
            <a:xfrm>
              <a:off x="6395860" y="1686508"/>
              <a:ext cx="914400" cy="914400"/>
            </a:xfrm>
            <a:prstGeom prst="straightConnector1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" name="Rectangle 72"/>
            <p:cNvSpPr/>
            <p:nvPr/>
          </p:nvSpPr>
          <p:spPr bwMode="auto">
            <a:xfrm>
              <a:off x="7092280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7092280" y="177281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092280" y="184482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092280" y="191683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092280" y="198884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9" name="Straight Arrow Connector 78"/>
            <p:cNvCxnSpPr>
              <a:stCxn id="70" idx="2"/>
            </p:cNvCxnSpPr>
            <p:nvPr/>
          </p:nvCxnSpPr>
          <p:spPr bwMode="auto">
            <a:xfrm flipV="1">
              <a:off x="6444208" y="1736812"/>
              <a:ext cx="576064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3" idx="3"/>
            </p:cNvCxnSpPr>
            <p:nvPr/>
          </p:nvCxnSpPr>
          <p:spPr bwMode="auto">
            <a:xfrm flipV="1">
              <a:off x="7668344" y="1700808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7668344" y="1772816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 flipV="1">
              <a:off x="7668344" y="1844824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V="1">
              <a:off x="7668344" y="1916832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 flipV="1">
              <a:off x="7668344" y="1988840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95" name="Group 94"/>
            <p:cNvGrpSpPr/>
            <p:nvPr/>
          </p:nvGrpSpPr>
          <p:grpSpPr>
            <a:xfrm>
              <a:off x="8007836" y="1659622"/>
              <a:ext cx="864096" cy="72008"/>
              <a:chOff x="8028384" y="1628800"/>
              <a:chExt cx="864096" cy="72008"/>
            </a:xfrm>
          </p:grpSpPr>
          <p:sp>
            <p:nvSpPr>
              <p:cNvPr id="90" name="Rectangle 89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8028384" y="1772816"/>
              <a:ext cx="864096" cy="72008"/>
              <a:chOff x="8028384" y="1628800"/>
              <a:chExt cx="864096" cy="72008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8028384" y="1886010"/>
              <a:ext cx="864096" cy="72008"/>
              <a:chOff x="8028384" y="1628800"/>
              <a:chExt cx="864096" cy="72008"/>
            </a:xfrm>
          </p:grpSpPr>
          <p:sp>
            <p:nvSpPr>
              <p:cNvPr id="103" name="Rectangle 102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8028384" y="1999204"/>
              <a:ext cx="864096" cy="72008"/>
              <a:chOff x="8028384" y="1628800"/>
              <a:chExt cx="864096" cy="72008"/>
            </a:xfrm>
          </p:grpSpPr>
          <p:sp>
            <p:nvSpPr>
              <p:cNvPr id="109" name="Rectangle 108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8007836" y="1412776"/>
              <a:ext cx="9476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900" dirty="0"/>
                <a:t>0 1 ….     1023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1989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646" y="116632"/>
            <a:ext cx="8347850" cy="478383"/>
          </a:xfrm>
        </p:spPr>
        <p:txBody>
          <a:bodyPr/>
          <a:lstStyle/>
          <a:p>
            <a:pPr lvl="1"/>
            <a:r>
              <a:rPr lang="nb-NO" sz="2000" dirty="0"/>
              <a:t>b1+) : Summering av verdiene i </a:t>
            </a:r>
            <a:r>
              <a:rPr lang="nb-NO" sz="2000" dirty="0" err="1"/>
              <a:t>allCount</a:t>
            </a:r>
            <a:r>
              <a:rPr lang="nb-NO" sz="2000" dirty="0"/>
              <a:t>[][] til en felles: </a:t>
            </a:r>
            <a:r>
              <a:rPr lang="nb-NO" sz="2000" dirty="0" err="1"/>
              <a:t>globalCount</a:t>
            </a:r>
            <a:r>
              <a:rPr lang="nb-NO" sz="2000" dirty="0"/>
              <a:t>[]</a:t>
            </a:r>
            <a:endParaRPr lang="nb-N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8060432" cy="2703513"/>
          </a:xfrm>
        </p:spPr>
        <p:txBody>
          <a:bodyPr/>
          <a:lstStyle/>
          <a:p>
            <a:r>
              <a:rPr lang="nb-NO" sz="1800" dirty="0"/>
              <a:t>Deler opp de mulige sifferverdiene (1024) på de k trådene slik at tråd-0 for de 1024/k minste, tråd-1 de 1024/k nest minste,…</a:t>
            </a:r>
          </a:p>
          <a:p>
            <a:r>
              <a:rPr lang="nb-NO" sz="1800" dirty="0" err="1"/>
              <a:t>Tråd-i</a:t>
            </a:r>
            <a:r>
              <a:rPr lang="nb-NO" sz="1800" dirty="0"/>
              <a:t> summerer sine verdier (sine kolonner) ‘på tvers’ i de k </a:t>
            </a:r>
            <a:r>
              <a:rPr lang="nb-NO" sz="1800" dirty="0" err="1"/>
              <a:t>count</a:t>
            </a:r>
            <a:r>
              <a:rPr lang="nb-NO" sz="1800" dirty="0"/>
              <a:t>[] –</a:t>
            </a:r>
            <a:r>
              <a:rPr lang="nb-NO" sz="1800" dirty="0" err="1"/>
              <a:t>arrayene</a:t>
            </a:r>
            <a:r>
              <a:rPr lang="nb-NO" sz="1800" dirty="0"/>
              <a:t> som henger i </a:t>
            </a:r>
            <a:r>
              <a:rPr lang="nb-NO" sz="1800" dirty="0" err="1"/>
              <a:t>allCount</a:t>
            </a:r>
            <a:r>
              <a:rPr lang="nb-NO" sz="1800" dirty="0"/>
              <a:t>[] [], inn i </a:t>
            </a:r>
            <a:r>
              <a:rPr lang="nb-NO" sz="1800" dirty="0" err="1"/>
              <a:t>globalCount</a:t>
            </a:r>
            <a:r>
              <a:rPr lang="nb-NO" sz="1800" dirty="0"/>
              <a:t>[]</a:t>
            </a:r>
          </a:p>
          <a:p>
            <a:r>
              <a:rPr lang="nb-NO" sz="1800" dirty="0"/>
              <a:t>Bør </a:t>
            </a:r>
            <a:r>
              <a:rPr lang="nb-NO" sz="1800" dirty="0" err="1"/>
              <a:t>allCount</a:t>
            </a:r>
            <a:r>
              <a:rPr lang="nb-NO" sz="1800" dirty="0"/>
              <a:t>[][] transponeres før summering (mer </a:t>
            </a:r>
            <a:r>
              <a:rPr lang="nb-NO" sz="1800" dirty="0" err="1"/>
              <a:t>cache</a:t>
            </a:r>
            <a:r>
              <a:rPr lang="nb-NO" sz="1800" dirty="0"/>
              <a:t>-vennlig) ??</a:t>
            </a:r>
          </a:p>
          <a:p>
            <a:r>
              <a:rPr lang="nb-NO" sz="1800" dirty="0">
                <a:solidFill>
                  <a:srgbClr val="C00000"/>
                </a:solidFill>
              </a:rPr>
              <a:t>&lt;</a:t>
            </a:r>
            <a:r>
              <a:rPr lang="nb-NO" sz="1800" dirty="0" err="1">
                <a:solidFill>
                  <a:srgbClr val="C00000"/>
                </a:solidFill>
              </a:rPr>
              <a:t>sync</a:t>
            </a:r>
            <a:r>
              <a:rPr lang="nb-NO" sz="1800" dirty="0">
                <a:solidFill>
                  <a:srgbClr val="C00000"/>
                </a:solidFill>
              </a:rPr>
              <a:t> på en </a:t>
            </a:r>
            <a:r>
              <a:rPr lang="nb-NO" sz="1800" dirty="0" err="1">
                <a:solidFill>
                  <a:srgbClr val="C00000"/>
                </a:solidFill>
              </a:rPr>
              <a:t>CyclicBarrier</a:t>
            </a:r>
            <a:r>
              <a:rPr lang="nb-NO" sz="1800" dirty="0">
                <a:solidFill>
                  <a:srgbClr val="C00000"/>
                </a:solidFill>
              </a:rPr>
              <a:t> </a:t>
            </a:r>
            <a:r>
              <a:rPr lang="nb-NO" sz="1800" dirty="0" err="1">
                <a:solidFill>
                  <a:srgbClr val="C00000"/>
                </a:solidFill>
              </a:rPr>
              <a:t>cb</a:t>
            </a:r>
            <a:r>
              <a:rPr lang="nb-NO" sz="1800" dirty="0">
                <a:solidFill>
                  <a:srgbClr val="C00000"/>
                </a:solidFill>
              </a:rPr>
              <a:t>&gt;</a:t>
            </a:r>
          </a:p>
          <a:p>
            <a:r>
              <a:rPr lang="nb-NO" sz="1800" dirty="0"/>
              <a:t>Da er </a:t>
            </a:r>
            <a:r>
              <a:rPr lang="nb-NO" sz="1800" dirty="0" err="1"/>
              <a:t>globalCount</a:t>
            </a:r>
            <a:r>
              <a:rPr lang="nb-NO" sz="1800" dirty="0"/>
              <a:t>[] fullt oppdatert</a:t>
            </a:r>
          </a:p>
          <a:p>
            <a:r>
              <a:rPr lang="nb-NO" sz="1800" dirty="0"/>
              <a:t>Spørsmål:</a:t>
            </a:r>
          </a:p>
          <a:p>
            <a:pPr marL="685800" lvl="1"/>
            <a:r>
              <a:rPr lang="nb-NO" sz="1600" dirty="0"/>
              <a:t>Trenger vi </a:t>
            </a:r>
            <a:r>
              <a:rPr lang="nb-NO" sz="1600" dirty="0" err="1"/>
              <a:t>globalCount</a:t>
            </a:r>
            <a:r>
              <a:rPr lang="nb-NO" sz="1600" dirty="0"/>
              <a:t>[] , eller holder det med </a:t>
            </a:r>
            <a:r>
              <a:rPr lang="nb-NO" sz="1600" dirty="0" err="1"/>
              <a:t>allCount</a:t>
            </a:r>
            <a:r>
              <a:rPr lang="nb-NO" sz="1600" dirty="0"/>
              <a:t>[][]?</a:t>
            </a:r>
          </a:p>
          <a:p>
            <a:pPr marL="685800" lvl="1"/>
            <a:r>
              <a:rPr lang="nb-NO" sz="1600" dirty="0"/>
              <a:t>Svar : Avhenger av neste steg c)</a:t>
            </a:r>
          </a:p>
          <a:p>
            <a:pPr marL="685800" lvl="1"/>
            <a:endParaRPr lang="nb-NO" sz="1600" dirty="0"/>
          </a:p>
          <a:p>
            <a:endParaRPr lang="nb-NO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nb-NO">
              <a:solidFill>
                <a:srgbClr val="00000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283968" y="836712"/>
            <a:ext cx="1901563" cy="2160240"/>
            <a:chOff x="3707904" y="1124744"/>
            <a:chExt cx="1901563" cy="216024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4025291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07904" y="1124744"/>
              <a:ext cx="14141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br>
                <a:rPr lang="nb-NO" sz="1600" dirty="0"/>
              </a:br>
              <a:r>
                <a:rPr lang="nb-NO" sz="1600" dirty="0" err="1"/>
                <a:t>globalCount</a:t>
              </a:r>
              <a:r>
                <a:rPr lang="nb-NO" sz="1600" dirty="0"/>
                <a:t>[]</a:t>
              </a:r>
            </a:p>
          </p:txBody>
        </p:sp>
        <p:cxnSp>
          <p:nvCxnSpPr>
            <p:cNvPr id="45" name="Straight Arrow Connector 44"/>
            <p:cNvCxnSpPr>
              <a:stCxn id="43" idx="0"/>
              <a:endCxn id="46" idx="1"/>
            </p:cNvCxnSpPr>
            <p:nvPr/>
          </p:nvCxnSpPr>
          <p:spPr bwMode="auto">
            <a:xfrm flipV="1">
              <a:off x="4313323" y="1592796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5033403" y="155679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033403" y="162880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033403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033403" y="177281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5033403" y="184482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033403" y="191683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033403" y="198884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033403" y="206084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033403" y="213285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033403" y="220486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033403" y="227687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033403" y="234888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033403" y="242088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033403" y="249289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033403" y="256490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033403" y="26369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033403" y="270892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033403" y="278092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5033403" y="285293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033403" y="292494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033403" y="299695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033403" y="306896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033403" y="314096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033403" y="321297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6148525" y="1196752"/>
            <a:ext cx="6557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0</a:t>
            </a:r>
          </a:p>
          <a:p>
            <a:r>
              <a:rPr lang="nb-NO" sz="1000" dirty="0"/>
              <a:t>1</a:t>
            </a:r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800" dirty="0"/>
          </a:p>
          <a:p>
            <a:endParaRPr lang="nb-NO" sz="800" dirty="0"/>
          </a:p>
          <a:p>
            <a:endParaRPr lang="nb-NO" sz="1000" dirty="0"/>
          </a:p>
          <a:p>
            <a:endParaRPr lang="nb-NO" sz="1000" dirty="0"/>
          </a:p>
          <a:p>
            <a:r>
              <a:rPr lang="nb-NO" sz="1000" dirty="0"/>
              <a:t>1023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805956" y="1099227"/>
            <a:ext cx="2871363" cy="1332148"/>
            <a:chOff x="5445053" y="1124744"/>
            <a:chExt cx="2871363" cy="1332148"/>
          </a:xfrm>
        </p:grpSpPr>
        <p:sp>
          <p:nvSpPr>
            <p:cNvPr id="71" name="Rectangle 70"/>
            <p:cNvSpPr/>
            <p:nvPr/>
          </p:nvSpPr>
          <p:spPr bwMode="auto">
            <a:xfrm>
              <a:off x="5517061" y="155679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45053" y="1124744"/>
              <a:ext cx="14931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dirty="0" err="1"/>
                <a:t>allCount</a:t>
              </a:r>
              <a:r>
                <a:rPr lang="nb-NO" sz="1600" dirty="0"/>
                <a:t>[] []</a:t>
              </a:r>
            </a:p>
          </p:txBody>
        </p:sp>
        <p:cxnSp>
          <p:nvCxnSpPr>
            <p:cNvPr id="73" name="Straight Arrow Connector 72"/>
            <p:cNvCxnSpPr>
              <a:stCxn id="71" idx="0"/>
            </p:cNvCxnSpPr>
            <p:nvPr/>
          </p:nvCxnSpPr>
          <p:spPr bwMode="auto">
            <a:xfrm>
              <a:off x="5756745" y="1542492"/>
              <a:ext cx="914400" cy="914400"/>
            </a:xfrm>
            <a:prstGeom prst="straightConnector1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4" name="Rectangle 73"/>
            <p:cNvSpPr/>
            <p:nvPr/>
          </p:nvSpPr>
          <p:spPr bwMode="auto">
            <a:xfrm>
              <a:off x="6453165" y="155679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453165" y="162880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453165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453165" y="177281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6453165" y="184482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9" name="Straight Arrow Connector 78"/>
            <p:cNvCxnSpPr>
              <a:stCxn id="71" idx="2"/>
            </p:cNvCxnSpPr>
            <p:nvPr/>
          </p:nvCxnSpPr>
          <p:spPr bwMode="auto">
            <a:xfrm flipV="1">
              <a:off x="5805093" y="1592796"/>
              <a:ext cx="576064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0" name="Straight Arrow Connector 79"/>
            <p:cNvCxnSpPr>
              <a:stCxn id="74" idx="3"/>
            </p:cNvCxnSpPr>
            <p:nvPr/>
          </p:nvCxnSpPr>
          <p:spPr bwMode="auto">
            <a:xfrm flipV="1">
              <a:off x="7029229" y="1556792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7029229" y="1628800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2" name="Straight Arrow Connector 81"/>
            <p:cNvCxnSpPr/>
            <p:nvPr/>
          </p:nvCxnSpPr>
          <p:spPr bwMode="auto">
            <a:xfrm flipV="1">
              <a:off x="7029229" y="1700808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 flipV="1">
              <a:off x="7029229" y="1772816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7029229" y="1844824"/>
              <a:ext cx="288032" cy="360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7368721" y="1515606"/>
              <a:ext cx="864096" cy="72008"/>
              <a:chOff x="8028384" y="1628800"/>
              <a:chExt cx="864096" cy="72008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7389269" y="1628800"/>
              <a:ext cx="864096" cy="72008"/>
              <a:chOff x="8028384" y="1628800"/>
              <a:chExt cx="864096" cy="72008"/>
            </a:xfrm>
          </p:grpSpPr>
          <p:sp>
            <p:nvSpPr>
              <p:cNvPr id="92" name="Rectangle 91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7389269" y="1741994"/>
              <a:ext cx="864096" cy="72008"/>
              <a:chOff x="8028384" y="1628800"/>
              <a:chExt cx="864096" cy="72008"/>
            </a:xfrm>
          </p:grpSpPr>
          <p:sp>
            <p:nvSpPr>
              <p:cNvPr id="98" name="Rectangle 97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7389269" y="1855188"/>
              <a:ext cx="864096" cy="72008"/>
              <a:chOff x="8028384" y="1628800"/>
              <a:chExt cx="864096" cy="72008"/>
            </a:xfrm>
          </p:grpSpPr>
          <p:sp>
            <p:nvSpPr>
              <p:cNvPr id="104" name="Rectangle 103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>
              <a:off x="7368721" y="1268760"/>
              <a:ext cx="9476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900" dirty="0"/>
                <a:t>0 1 ….     1023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89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14313"/>
            <a:ext cx="7793037" cy="550391"/>
          </a:xfrm>
        </p:spPr>
        <p:txBody>
          <a:bodyPr/>
          <a:lstStyle/>
          <a:p>
            <a:pPr lvl="1"/>
            <a:r>
              <a:rPr lang="nb-NO" sz="2000" dirty="0"/>
              <a:t>Løsning b2) – Eller skal </a:t>
            </a:r>
            <a:r>
              <a:rPr lang="nb-NO" sz="2000" dirty="0" err="1"/>
              <a:t>count</a:t>
            </a:r>
            <a:r>
              <a:rPr lang="nb-NO" sz="2000" dirty="0"/>
              <a:t>[] være en </a:t>
            </a:r>
            <a:r>
              <a:rPr lang="nb-NO" sz="2000" dirty="0" err="1"/>
              <a:t>AtomicIntegerArray</a:t>
            </a:r>
            <a:r>
              <a:rPr lang="nb-NO" sz="20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3717032"/>
            <a:ext cx="7772400" cy="2415481"/>
          </a:xfrm>
        </p:spPr>
        <p:txBody>
          <a:bodyPr/>
          <a:lstStyle/>
          <a:p>
            <a:r>
              <a:rPr lang="nb-NO" sz="2000" dirty="0"/>
              <a:t>Alle tråder oppdaterer </a:t>
            </a:r>
            <a:r>
              <a:rPr lang="nb-NO" sz="2000" dirty="0" err="1"/>
              <a:t>AtomicIntegerArray</a:t>
            </a:r>
            <a:r>
              <a:rPr lang="nb-NO" sz="2000" dirty="0"/>
              <a:t> </a:t>
            </a:r>
            <a:r>
              <a:rPr lang="nb-NO" sz="2000" dirty="0" err="1"/>
              <a:t>count</a:t>
            </a:r>
            <a:r>
              <a:rPr lang="nb-NO" sz="2000" dirty="0"/>
              <a:t>[] samtidig uten fare for synkroniserings-problemer med sifferverdiene fra sin del av a[] pga synkroniseringa av </a:t>
            </a:r>
            <a:r>
              <a:rPr lang="nb-NO" sz="2000" dirty="0" err="1"/>
              <a:t>AtomicIntegerArray-elementene</a:t>
            </a:r>
            <a:endParaRPr lang="nb-NO" sz="2000" dirty="0"/>
          </a:p>
          <a:p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</a:t>
            </a:r>
            <a:r>
              <a:rPr lang="nb-NO" sz="2000" dirty="0" err="1">
                <a:solidFill>
                  <a:srgbClr val="C00000"/>
                </a:solidFill>
              </a:rPr>
              <a:t>CyclicBarrier</a:t>
            </a:r>
            <a:r>
              <a:rPr lang="nb-NO" sz="2000" dirty="0">
                <a:solidFill>
                  <a:srgbClr val="C00000"/>
                </a:solidFill>
              </a:rPr>
              <a:t>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</a:p>
          <a:p>
            <a:r>
              <a:rPr lang="nb-NO" sz="2000" dirty="0"/>
              <a:t>Spørsmål:</a:t>
            </a:r>
          </a:p>
          <a:p>
            <a:pPr lvl="1"/>
            <a:r>
              <a:rPr lang="nb-NO" sz="1800" dirty="0"/>
              <a:t>Hvor mange synkroniseringer trenger vi med denne løsningen</a:t>
            </a:r>
          </a:p>
          <a:p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nb-NO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83851" y="1290464"/>
            <a:ext cx="3724846" cy="2138536"/>
            <a:chOff x="1187624" y="1434480"/>
            <a:chExt cx="3724846" cy="2138536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2555776" y="2658616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/>
            <p:cNvSpPr/>
            <p:nvPr/>
          </p:nvSpPr>
          <p:spPr bwMode="auto">
            <a:xfrm>
              <a:off x="1187624" y="17225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87624" y="1434480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a[]</a:t>
              </a:r>
            </a:p>
          </p:txBody>
        </p:sp>
        <p:cxnSp>
          <p:nvCxnSpPr>
            <p:cNvPr id="9" name="Straight Arrow Connector 8"/>
            <p:cNvCxnSpPr>
              <a:stCxn id="7" idx="0"/>
              <a:endCxn id="14" idx="1"/>
            </p:cNvCxnSpPr>
            <p:nvPr/>
          </p:nvCxnSpPr>
          <p:spPr bwMode="auto">
            <a:xfrm flipV="1">
              <a:off x="1475656" y="1614500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3151410" y="1533200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51410" y="1857236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tråd1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195736" y="1578496"/>
              <a:ext cx="936104" cy="1728192"/>
              <a:chOff x="2267744" y="1340768"/>
              <a:chExt cx="936104" cy="1728192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267744" y="134076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2267744" y="141277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2267744" y="148478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267744" y="155679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267744" y="162880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267744" y="170080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267744" y="177281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267744" y="184482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267744" y="191683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2267744" y="198884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267744" y="206084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267744" y="213285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267744" y="220486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267744" y="227687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267744" y="234888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267744" y="242088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2267744" y="249289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2267744" y="256490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267744" y="263691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2267744" y="270892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2267744" y="278092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2267744" y="285293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2267744" y="292494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267744" y="299695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ight Brace 37"/>
              <p:cNvSpPr/>
              <p:nvPr/>
            </p:nvSpPr>
            <p:spPr bwMode="auto">
              <a:xfrm>
                <a:off x="2987824" y="1340768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Right Brace 38"/>
              <p:cNvSpPr/>
              <p:nvPr/>
            </p:nvSpPr>
            <p:spPr bwMode="auto">
              <a:xfrm>
                <a:off x="2987824" y="166480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Right Brace 39"/>
              <p:cNvSpPr/>
              <p:nvPr/>
            </p:nvSpPr>
            <p:spPr bwMode="auto">
              <a:xfrm>
                <a:off x="2987824" y="274492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3151410" y="2937356"/>
              <a:ext cx="1761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 k-1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756259" y="980728"/>
            <a:ext cx="2552045" cy="2160240"/>
            <a:chOff x="3707904" y="1124744"/>
            <a:chExt cx="2552045" cy="2160240"/>
          </a:xfrm>
        </p:grpSpPr>
        <p:sp>
          <p:nvSpPr>
            <p:cNvPr id="42" name="Rectangle 41"/>
            <p:cNvSpPr/>
            <p:nvPr/>
          </p:nvSpPr>
          <p:spPr bwMode="auto">
            <a:xfrm>
              <a:off x="4025291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07904" y="1124744"/>
              <a:ext cx="25520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Felles </a:t>
              </a:r>
              <a:r>
                <a:rPr lang="nb-NO" sz="1600" dirty="0" err="1"/>
                <a:t>AtomicIntegerArray</a:t>
              </a:r>
              <a:br>
                <a:rPr lang="nb-NO" sz="1600" dirty="0"/>
              </a:br>
              <a:r>
                <a:rPr lang="nb-NO" sz="1600" dirty="0" err="1"/>
                <a:t>count</a:t>
              </a:r>
              <a:r>
                <a:rPr lang="nb-NO" sz="1600" dirty="0"/>
                <a:t>[]</a:t>
              </a:r>
            </a:p>
          </p:txBody>
        </p:sp>
        <p:cxnSp>
          <p:nvCxnSpPr>
            <p:cNvPr id="44" name="Straight Arrow Connector 43"/>
            <p:cNvCxnSpPr>
              <a:stCxn id="42" idx="0"/>
              <a:endCxn id="45" idx="1"/>
            </p:cNvCxnSpPr>
            <p:nvPr/>
          </p:nvCxnSpPr>
          <p:spPr bwMode="auto">
            <a:xfrm flipV="1">
              <a:off x="4313323" y="1592796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5033403" y="155679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033403" y="162880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033403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033403" y="177281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033403" y="184482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5033403" y="191683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033403" y="198884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033403" y="206084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033403" y="213285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033403" y="220486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033403" y="227687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033403" y="234888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033403" y="242088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033403" y="249289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033403" y="256490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033403" y="26369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033403" y="270892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033403" y="278092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033403" y="285293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5033403" y="292494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033403" y="299695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033403" y="306896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033403" y="314096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033403" y="321297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8595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78769"/>
            <a:ext cx="8280920" cy="550391"/>
          </a:xfrm>
        </p:spPr>
        <p:txBody>
          <a:bodyPr/>
          <a:lstStyle/>
          <a:p>
            <a:pPr marL="914400" lvl="1" indent="-457200"/>
            <a:r>
              <a:rPr lang="nb-NO" sz="1800" dirty="0"/>
              <a:t>Løsning b3) – Eller skal de ulike trådene gå gjennom hele a[] og tråd-0 bare ta de n/k minste verdiene, tråd-1 de n/k  nest minste verdiene,..</a:t>
            </a:r>
            <a:br>
              <a:rPr lang="nb-NO" sz="1800" dirty="0"/>
            </a:br>
            <a:r>
              <a:rPr lang="nb-NO" sz="1800" dirty="0"/>
              <a:t>(dvs. dele verdiene mellom trådene)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3717032"/>
            <a:ext cx="7772400" cy="2415481"/>
          </a:xfrm>
        </p:spPr>
        <p:txBody>
          <a:bodyPr/>
          <a:lstStyle/>
          <a:p>
            <a:r>
              <a:rPr lang="nb-NO" sz="2000" dirty="0" err="1"/>
              <a:t>Tråd-i</a:t>
            </a:r>
            <a:r>
              <a:rPr lang="nb-NO" sz="2000" dirty="0"/>
              <a:t> oppdaterer </a:t>
            </a:r>
            <a:r>
              <a:rPr lang="nb-NO" sz="2000" dirty="0" err="1"/>
              <a:t>count</a:t>
            </a:r>
            <a:r>
              <a:rPr lang="nb-NO" sz="2000" dirty="0"/>
              <a:t>[] bare med </a:t>
            </a:r>
            <a:r>
              <a:rPr lang="nb-NO" sz="2000" b="1" dirty="0"/>
              <a:t>de verdiene  </a:t>
            </a:r>
            <a:r>
              <a:rPr lang="nb-NO" sz="2000" dirty="0"/>
              <a:t>som </a:t>
            </a:r>
            <a:r>
              <a:rPr lang="nb-NO" sz="2000" dirty="0" err="1"/>
              <a:t>tråd-i</a:t>
            </a:r>
            <a:r>
              <a:rPr lang="nb-NO" sz="2000" dirty="0"/>
              <a:t> eier uten fare for synkroniserings-problemer med sifferverdiene fra hele a[] – ingen andre skriver slike sifferverdier.</a:t>
            </a:r>
          </a:p>
          <a:p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</a:t>
            </a:r>
            <a:r>
              <a:rPr lang="nb-NO" sz="2000" dirty="0" err="1">
                <a:solidFill>
                  <a:srgbClr val="C00000"/>
                </a:solidFill>
              </a:rPr>
              <a:t>CyclicBarrier</a:t>
            </a:r>
            <a:r>
              <a:rPr lang="nb-NO" sz="2000" dirty="0">
                <a:solidFill>
                  <a:srgbClr val="C00000"/>
                </a:solidFill>
              </a:rPr>
              <a:t>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</a:p>
          <a:p>
            <a:r>
              <a:rPr lang="nb-NO" sz="2000" dirty="0"/>
              <a:t>Spørsmål:</a:t>
            </a:r>
          </a:p>
          <a:p>
            <a:pPr lvl="1"/>
            <a:r>
              <a:rPr lang="nb-NO" sz="1800" dirty="0"/>
              <a:t>Hvor mange synkroniseringer trenger vi med denne løsningen</a:t>
            </a:r>
          </a:p>
          <a:p>
            <a:pPr lvl="1"/>
            <a:r>
              <a:rPr lang="nb-NO" sz="1800" dirty="0"/>
              <a:t>Hvor mye av a[] leser hver tråd</a:t>
            </a:r>
          </a:p>
          <a:p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nb-NO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721496" y="265861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115616" y="172251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1434480"/>
            <a:ext cx="44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/>
              <a:t>a[]</a:t>
            </a:r>
          </a:p>
        </p:txBody>
      </p:sp>
      <p:cxnSp>
        <p:nvCxnSpPr>
          <p:cNvPr id="9" name="Straight Arrow Connector 8"/>
          <p:cNvCxnSpPr>
            <a:endCxn id="14" idx="1"/>
          </p:cNvCxnSpPr>
          <p:nvPr/>
        </p:nvCxnSpPr>
        <p:spPr bwMode="auto">
          <a:xfrm flipV="1">
            <a:off x="1641376" y="1614500"/>
            <a:ext cx="720080" cy="1080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2361456" y="157849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61456" y="165050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361456" y="172251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361456" y="179452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361456" y="186652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361456" y="193853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361456" y="201054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361456" y="208255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361456" y="215456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361456" y="222656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361456" y="229857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361456" y="237058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361456" y="244259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361456" y="251460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361456" y="25866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361456" y="265861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361456" y="273062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361456" y="280263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361456" y="287464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361456" y="294664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361456" y="301865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361456" y="309066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361456" y="316267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361456" y="323468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025291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31840" y="1268059"/>
            <a:ext cx="1705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/>
              <a:t>Felles </a:t>
            </a:r>
            <a:r>
              <a:rPr lang="nb-NO" sz="1600" dirty="0" err="1"/>
              <a:t>int</a:t>
            </a:r>
            <a:r>
              <a:rPr lang="nb-NO" sz="1600" dirty="0"/>
              <a:t> []</a:t>
            </a:r>
            <a:r>
              <a:rPr lang="nb-NO" sz="1600" dirty="0" err="1"/>
              <a:t>count</a:t>
            </a:r>
            <a:endParaRPr lang="nb-NO" sz="1600" dirty="0"/>
          </a:p>
        </p:txBody>
      </p:sp>
      <p:cxnSp>
        <p:nvCxnSpPr>
          <p:cNvPr id="44" name="Straight Arrow Connector 43"/>
          <p:cNvCxnSpPr>
            <a:stCxn id="42" idx="0"/>
            <a:endCxn id="45" idx="1"/>
          </p:cNvCxnSpPr>
          <p:nvPr/>
        </p:nvCxnSpPr>
        <p:spPr bwMode="auto">
          <a:xfrm flipV="1">
            <a:off x="4313323" y="1592796"/>
            <a:ext cx="720080" cy="1080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5033403" y="155679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033403" y="162880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033403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033403" y="177281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033403" y="184482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033403" y="191683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033403" y="198884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033403" y="206084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033403" y="213285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33403" y="220486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033403" y="227687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033403" y="234888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033403" y="242088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033403" y="249289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033403" y="256490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033403" y="263691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3403" y="270892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033403" y="278092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033403" y="285293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033403" y="292494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033403" y="299695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033403" y="306896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033403" y="314096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033403" y="321297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87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94" y="0"/>
            <a:ext cx="7793037" cy="550391"/>
          </a:xfrm>
        </p:spPr>
        <p:txBody>
          <a:bodyPr/>
          <a:lstStyle/>
          <a:p>
            <a:pPr lvl="1"/>
            <a:r>
              <a:rPr lang="nb-NO" sz="2000" dirty="0">
                <a:solidFill>
                  <a:srgbClr val="00B050"/>
                </a:solidFill>
              </a:rPr>
              <a:t>c1) </a:t>
            </a:r>
            <a:r>
              <a:rPr lang="nb-NO" sz="2000" b="1" dirty="0">
                <a:solidFill>
                  <a:srgbClr val="00B050"/>
                </a:solidFill>
              </a:rPr>
              <a:t>Gitt b1</a:t>
            </a:r>
            <a:r>
              <a:rPr lang="nb-NO" sz="2000" dirty="0">
                <a:solidFill>
                  <a:srgbClr val="00B050"/>
                </a:solidFill>
              </a:rPr>
              <a:t>: </a:t>
            </a:r>
            <a:r>
              <a:rPr lang="nb-NO" sz="2000" dirty="0" err="1">
                <a:solidFill>
                  <a:srgbClr val="00B050"/>
                </a:solidFill>
              </a:rPr>
              <a:t>Summér</a:t>
            </a:r>
            <a:r>
              <a:rPr lang="nb-NO" sz="2000" dirty="0">
                <a:solidFill>
                  <a:srgbClr val="00B050"/>
                </a:solidFill>
              </a:rPr>
              <a:t> opp i </a:t>
            </a:r>
            <a:r>
              <a:rPr lang="nb-NO" sz="2000" dirty="0" err="1">
                <a:solidFill>
                  <a:srgbClr val="00B050"/>
                </a:solidFill>
              </a:rPr>
              <a:t>count</a:t>
            </a:r>
            <a:r>
              <a:rPr lang="nb-NO" sz="2000" dirty="0">
                <a:solidFill>
                  <a:srgbClr val="00B050"/>
                </a:solidFill>
              </a:rPr>
              <a:t>[]  akkumulerte verdier (pekere)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24944"/>
            <a:ext cx="8487544" cy="2415481"/>
          </a:xfrm>
        </p:spPr>
        <p:txBody>
          <a:bodyPr/>
          <a:lstStyle/>
          <a:p>
            <a:r>
              <a:rPr lang="nb-NO" sz="2000" dirty="0"/>
              <a:t>Vi trenger et prinsipp for at hver tråd finner akkurat hvor den skal plassere sin del av a[].</a:t>
            </a:r>
          </a:p>
          <a:p>
            <a:pPr lvl="1"/>
            <a:r>
              <a:rPr lang="nb-NO" sz="1800" dirty="0"/>
              <a:t>Hver tråd får </a:t>
            </a:r>
            <a:r>
              <a:rPr lang="nb-NO" sz="1800" b="1" dirty="0"/>
              <a:t>nok en kopi </a:t>
            </a:r>
            <a:r>
              <a:rPr lang="nb-NO" sz="1800" dirty="0"/>
              <a:t>av </a:t>
            </a:r>
            <a:r>
              <a:rPr lang="nb-NO" sz="1800" dirty="0" err="1"/>
              <a:t>count</a:t>
            </a:r>
            <a:r>
              <a:rPr lang="nb-NO" sz="1800" dirty="0"/>
              <a:t>[]: </a:t>
            </a:r>
            <a:r>
              <a:rPr lang="nb-NO" sz="1800" dirty="0" err="1"/>
              <a:t>localCount</a:t>
            </a:r>
            <a:r>
              <a:rPr lang="nb-NO" sz="1800" dirty="0"/>
              <a:t>[] – </a:t>
            </a:r>
            <a:r>
              <a:rPr lang="nb-NO" sz="1800" dirty="0" err="1"/>
              <a:t>initielt</a:t>
            </a:r>
            <a:r>
              <a:rPr lang="nb-NO" sz="1800" dirty="0"/>
              <a:t> tom (=0)</a:t>
            </a:r>
          </a:p>
          <a:p>
            <a:pPr lvl="1"/>
            <a:r>
              <a:rPr lang="nb-NO" sz="1800" dirty="0"/>
              <a:t>Tråd-i sin localCount[t] er lik summen av alle tråder sin opptelling i allCount[r][s] for alle r og s&lt;t + sum av allCount[r][t] for r &lt; i når s = t</a:t>
            </a:r>
          </a:p>
          <a:p>
            <a:pPr lvl="1"/>
            <a:r>
              <a:rPr lang="nb-NO" sz="1800" dirty="0"/>
              <a:t>Vitsen er at før tråd-i plasserer sine sifferverdier s, må det først gjøres plass til alle lavere sifferverdier + de sifferverdiene i tråder med indeks mindre enn i.</a:t>
            </a:r>
          </a:p>
          <a:p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CyclicBarrier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nb-NO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441576" y="2371285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179512" y="764704"/>
            <a:ext cx="3724846" cy="2138536"/>
            <a:chOff x="1187624" y="1434480"/>
            <a:chExt cx="3724846" cy="2138536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2555776" y="2658616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Rectangle 70"/>
            <p:cNvSpPr/>
            <p:nvPr/>
          </p:nvSpPr>
          <p:spPr bwMode="auto">
            <a:xfrm>
              <a:off x="1187624" y="17225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87624" y="1434480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a[]</a:t>
              </a:r>
            </a:p>
          </p:txBody>
        </p:sp>
        <p:cxnSp>
          <p:nvCxnSpPr>
            <p:cNvPr id="73" name="Straight Arrow Connector 72"/>
            <p:cNvCxnSpPr>
              <a:stCxn id="71" idx="0"/>
              <a:endCxn id="78" idx="1"/>
            </p:cNvCxnSpPr>
            <p:nvPr/>
          </p:nvCxnSpPr>
          <p:spPr bwMode="auto">
            <a:xfrm flipV="1">
              <a:off x="1475656" y="1614500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3151410" y="1533200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151410" y="1857236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tråd1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2195736" y="1578496"/>
              <a:ext cx="936104" cy="1728192"/>
              <a:chOff x="2267744" y="1340768"/>
              <a:chExt cx="936104" cy="172819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2267744" y="134076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2267744" y="141277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2267744" y="148478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2267744" y="155679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2267744" y="162880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2267744" y="170080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2267744" y="177281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2267744" y="184482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2267744" y="191683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2267744" y="198884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2267744" y="206084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2267744" y="213285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2267744" y="220486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2267744" y="227687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2267744" y="234888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2267744" y="242088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2267744" y="249289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2267744" y="256490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2267744" y="263691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2267744" y="270892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2267744" y="278092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2267744" y="285293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2267744" y="292494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2267744" y="299695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2" name="Right Brace 101"/>
              <p:cNvSpPr/>
              <p:nvPr/>
            </p:nvSpPr>
            <p:spPr bwMode="auto">
              <a:xfrm>
                <a:off x="2987824" y="1340768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3" name="Right Brace 102"/>
              <p:cNvSpPr/>
              <p:nvPr/>
            </p:nvSpPr>
            <p:spPr bwMode="auto">
              <a:xfrm>
                <a:off x="2987824" y="166480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4" name="Right Brace 103"/>
              <p:cNvSpPr/>
              <p:nvPr/>
            </p:nvSpPr>
            <p:spPr bwMode="auto">
              <a:xfrm>
                <a:off x="2987824" y="274492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151410" y="2937356"/>
              <a:ext cx="1761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 k-1</a:t>
              </a:r>
            </a:p>
          </p:txBody>
        </p:sp>
      </p:grpSp>
      <p:cxnSp>
        <p:nvCxnSpPr>
          <p:cNvPr id="108" name="Straight Arrow Connector 107"/>
          <p:cNvCxnSpPr>
            <a:stCxn id="106" idx="0"/>
          </p:cNvCxnSpPr>
          <p:nvPr/>
        </p:nvCxnSpPr>
        <p:spPr bwMode="auto">
          <a:xfrm>
            <a:off x="3972001" y="1191565"/>
            <a:ext cx="914400" cy="944847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344846" y="2444773"/>
            <a:ext cx="242385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Fra løsning b1 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5153484" y="1652685"/>
            <a:ext cx="235017" cy="72008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89" name="Group 188"/>
          <p:cNvGrpSpPr/>
          <p:nvPr/>
        </p:nvGrpSpPr>
        <p:grpSpPr>
          <a:xfrm>
            <a:off x="7020272" y="836712"/>
            <a:ext cx="1980409" cy="2019781"/>
            <a:chOff x="7056087" y="977872"/>
            <a:chExt cx="1980409" cy="2019781"/>
          </a:xfrm>
        </p:grpSpPr>
        <p:sp>
          <p:nvSpPr>
            <p:cNvPr id="190" name="Rectangle 189"/>
            <p:cNvSpPr/>
            <p:nvPr/>
          </p:nvSpPr>
          <p:spPr bwMode="auto">
            <a:xfrm>
              <a:off x="7452320" y="141347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7056087" y="977872"/>
              <a:ext cx="15744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 err="1"/>
                <a:t>int</a:t>
              </a:r>
              <a:r>
                <a:rPr lang="nb-NO" sz="1600" dirty="0"/>
                <a:t> []</a:t>
              </a:r>
              <a:r>
                <a:rPr lang="nb-NO" sz="1600" dirty="0" err="1"/>
                <a:t>localCount</a:t>
              </a:r>
              <a:endParaRPr lang="nb-NO" sz="1600" dirty="0"/>
            </a:p>
          </p:txBody>
        </p:sp>
        <p:cxnSp>
          <p:nvCxnSpPr>
            <p:cNvPr id="192" name="Straight Arrow Connector 191"/>
            <p:cNvCxnSpPr>
              <a:stCxn id="190" idx="0"/>
              <a:endCxn id="193" idx="1"/>
            </p:cNvCxnSpPr>
            <p:nvPr/>
          </p:nvCxnSpPr>
          <p:spPr bwMode="auto">
            <a:xfrm flipV="1">
              <a:off x="7740352" y="1305465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8460432" y="126946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8460432" y="134146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8460432" y="141347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8460432" y="148548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8460432" y="155749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8460432" y="162950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8460432" y="170150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8460432" y="177351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8460432" y="184552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8460432" y="191753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8460432" y="198954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8460432" y="206154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8460432" y="213355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8460432" y="220556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8460432" y="227757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8460432" y="234958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8460432" y="242158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8460432" y="249359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8460432" y="256560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8460432" y="263761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8460432" y="270962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8460432" y="278162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8460432" y="285363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460432" y="292564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660309" y="908719"/>
            <a:ext cx="2871363" cy="720081"/>
            <a:chOff x="3660309" y="908719"/>
            <a:chExt cx="2871363" cy="720081"/>
          </a:xfrm>
        </p:grpSpPr>
        <p:sp>
          <p:nvSpPr>
            <p:cNvPr id="106" name="Rectangle 105"/>
            <p:cNvSpPr/>
            <p:nvPr/>
          </p:nvSpPr>
          <p:spPr bwMode="auto">
            <a:xfrm>
              <a:off x="3732317" y="1206342"/>
              <a:ext cx="576064" cy="744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660309" y="908719"/>
              <a:ext cx="1493175" cy="286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 err="1"/>
                <a:t>allCount</a:t>
              </a:r>
              <a:r>
                <a:rPr lang="nb-NO" sz="1200" dirty="0"/>
                <a:t>[][]</a:t>
              </a: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4668421" y="1206342"/>
              <a:ext cx="576064" cy="744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4668421" y="1280747"/>
              <a:ext cx="576064" cy="744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4668421" y="1355153"/>
              <a:ext cx="576064" cy="744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4668421" y="1429558"/>
              <a:ext cx="576064" cy="744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4668421" y="1503964"/>
              <a:ext cx="576064" cy="744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4" name="Straight Arrow Connector 113"/>
            <p:cNvCxnSpPr>
              <a:stCxn id="106" idx="0"/>
            </p:cNvCxnSpPr>
            <p:nvPr/>
          </p:nvCxnSpPr>
          <p:spPr bwMode="auto">
            <a:xfrm>
              <a:off x="4020349" y="1206342"/>
              <a:ext cx="576064" cy="3720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5" name="Straight Arrow Connector 114"/>
            <p:cNvCxnSpPr>
              <a:stCxn id="109" idx="3"/>
            </p:cNvCxnSpPr>
            <p:nvPr/>
          </p:nvCxnSpPr>
          <p:spPr bwMode="auto">
            <a:xfrm flipV="1">
              <a:off x="5244485" y="1206342"/>
              <a:ext cx="288032" cy="3720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6" name="Straight Arrow Connector 115"/>
            <p:cNvCxnSpPr/>
            <p:nvPr/>
          </p:nvCxnSpPr>
          <p:spPr bwMode="auto">
            <a:xfrm flipV="1">
              <a:off x="5244485" y="1280747"/>
              <a:ext cx="288032" cy="3720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7" name="Straight Arrow Connector 116"/>
            <p:cNvCxnSpPr/>
            <p:nvPr/>
          </p:nvCxnSpPr>
          <p:spPr bwMode="auto">
            <a:xfrm flipV="1">
              <a:off x="5244485" y="1355153"/>
              <a:ext cx="288032" cy="3720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8" name="Straight Arrow Connector 117"/>
            <p:cNvCxnSpPr/>
            <p:nvPr/>
          </p:nvCxnSpPr>
          <p:spPr bwMode="auto">
            <a:xfrm flipV="1">
              <a:off x="5244485" y="1429558"/>
              <a:ext cx="288032" cy="3720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9" name="Straight Arrow Connector 118"/>
            <p:cNvCxnSpPr/>
            <p:nvPr/>
          </p:nvCxnSpPr>
          <p:spPr bwMode="auto">
            <a:xfrm flipV="1">
              <a:off x="5244485" y="1503964"/>
              <a:ext cx="288032" cy="3720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20" name="Group 119"/>
            <p:cNvGrpSpPr/>
            <p:nvPr/>
          </p:nvGrpSpPr>
          <p:grpSpPr>
            <a:xfrm>
              <a:off x="5583977" y="1163784"/>
              <a:ext cx="864096" cy="74406"/>
              <a:chOff x="8028384" y="1628800"/>
              <a:chExt cx="864096" cy="72008"/>
            </a:xfrm>
          </p:grpSpPr>
          <p:sp>
            <p:nvSpPr>
              <p:cNvPr id="140" name="Rectangle 139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5604525" y="1280747"/>
              <a:ext cx="864096" cy="74406"/>
              <a:chOff x="8028384" y="1628800"/>
              <a:chExt cx="864096" cy="72008"/>
            </a:xfrm>
          </p:grpSpPr>
          <p:sp>
            <p:nvSpPr>
              <p:cNvPr id="135" name="Rectangle 134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5604525" y="1397710"/>
              <a:ext cx="864096" cy="74406"/>
              <a:chOff x="8028384" y="1628800"/>
              <a:chExt cx="864096" cy="72008"/>
            </a:xfrm>
          </p:grpSpPr>
          <p:sp>
            <p:nvSpPr>
              <p:cNvPr id="130" name="Rectangle 129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5604525" y="1514673"/>
              <a:ext cx="864096" cy="74406"/>
              <a:chOff x="8028384" y="1628800"/>
              <a:chExt cx="864096" cy="72008"/>
            </a:xfrm>
          </p:grpSpPr>
          <p:sp>
            <p:nvSpPr>
              <p:cNvPr id="125" name="Rectangle 124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 bwMode="auto">
              <a:xfrm>
                <a:off x="8028384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 bwMode="auto">
              <a:xfrm>
                <a:off x="8244408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 bwMode="auto">
              <a:xfrm>
                <a:off x="8460432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 bwMode="auto">
              <a:xfrm>
                <a:off x="8676456" y="1628800"/>
                <a:ext cx="21602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5583977" y="908719"/>
              <a:ext cx="947695" cy="238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900" dirty="0"/>
                <a:t>0 1 ….     1023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55976" y="1177394"/>
              <a:ext cx="38445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700"/>
                </a:lnSpc>
              </a:pPr>
              <a:r>
                <a:rPr lang="nb-NO" sz="800" dirty="0"/>
                <a:t>o</a:t>
              </a:r>
            </a:p>
            <a:p>
              <a:pPr algn="r">
                <a:lnSpc>
                  <a:spcPts val="700"/>
                </a:lnSpc>
              </a:pPr>
              <a:r>
                <a:rPr lang="nb-NO" sz="800" dirty="0"/>
                <a:t>1</a:t>
              </a:r>
            </a:p>
            <a:p>
              <a:pPr algn="r">
                <a:lnSpc>
                  <a:spcPts val="700"/>
                </a:lnSpc>
              </a:pPr>
              <a:r>
                <a:rPr lang="nb-NO" sz="800" dirty="0"/>
                <a:t>.</a:t>
              </a:r>
            </a:p>
            <a:p>
              <a:pPr algn="r">
                <a:lnSpc>
                  <a:spcPts val="700"/>
                </a:lnSpc>
              </a:pPr>
              <a:r>
                <a:rPr lang="nb-NO" sz="800" dirty="0"/>
                <a:t>k-1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7562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93037" cy="550391"/>
          </a:xfrm>
        </p:spPr>
        <p:txBody>
          <a:bodyPr/>
          <a:lstStyle/>
          <a:p>
            <a:pPr lvl="1"/>
            <a:r>
              <a:rPr lang="nb-NO" sz="2000" dirty="0">
                <a:solidFill>
                  <a:srgbClr val="00B050"/>
                </a:solidFill>
              </a:rPr>
              <a:t>c2 og c3) </a:t>
            </a:r>
            <a:r>
              <a:rPr lang="nb-NO" sz="2000" dirty="0" err="1">
                <a:solidFill>
                  <a:srgbClr val="00B050"/>
                </a:solidFill>
              </a:rPr>
              <a:t>Summér</a:t>
            </a:r>
            <a:r>
              <a:rPr lang="nb-NO" sz="2000" dirty="0">
                <a:solidFill>
                  <a:srgbClr val="00B050"/>
                </a:solidFill>
              </a:rPr>
              <a:t> opp i </a:t>
            </a:r>
            <a:r>
              <a:rPr lang="nb-NO" sz="2000" dirty="0" err="1">
                <a:solidFill>
                  <a:srgbClr val="00B050"/>
                </a:solidFill>
              </a:rPr>
              <a:t>count</a:t>
            </a:r>
            <a:r>
              <a:rPr lang="nb-NO" sz="2000" dirty="0">
                <a:solidFill>
                  <a:srgbClr val="00B050"/>
                </a:solidFill>
              </a:rPr>
              <a:t>[]  akkumulerte verdier (pekere)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194" y="3461791"/>
            <a:ext cx="8229894" cy="2415481"/>
          </a:xfrm>
        </p:spPr>
        <p:txBody>
          <a:bodyPr/>
          <a:lstStyle/>
          <a:p>
            <a:r>
              <a:rPr lang="nb-NO" sz="2000" dirty="0"/>
              <a:t>I løsning b2 og b3 har vi samme situasjon som sekvensiell løsning. Kan parallelliseres som følger :Deler verdiene i </a:t>
            </a:r>
            <a:r>
              <a:rPr lang="nb-NO" sz="2000" dirty="0" err="1"/>
              <a:t>count</a:t>
            </a:r>
            <a:r>
              <a:rPr lang="nb-NO" sz="2000" dirty="0"/>
              <a:t>[] mellom de k trådene som før. Alle summerer sine verdier og legger de i en separat </a:t>
            </a:r>
            <a:r>
              <a:rPr lang="nb-NO" sz="2000" dirty="0" err="1"/>
              <a:t>array</a:t>
            </a:r>
            <a:r>
              <a:rPr lang="nb-NO" sz="2000" dirty="0"/>
              <a:t> </a:t>
            </a:r>
            <a:r>
              <a:rPr lang="nb-NO" sz="2000" dirty="0" err="1"/>
              <a:t>delSum</a:t>
            </a:r>
            <a:r>
              <a:rPr lang="nb-NO" sz="2000" dirty="0"/>
              <a:t>[k].</a:t>
            </a:r>
          </a:p>
          <a:p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</a:t>
            </a:r>
            <a:r>
              <a:rPr lang="nb-NO" sz="2000" dirty="0" err="1">
                <a:solidFill>
                  <a:srgbClr val="C00000"/>
                </a:solidFill>
              </a:rPr>
              <a:t>CyclicBarrier</a:t>
            </a:r>
            <a:r>
              <a:rPr lang="nb-NO" sz="2000" dirty="0">
                <a:solidFill>
                  <a:srgbClr val="C00000"/>
                </a:solidFill>
              </a:rPr>
              <a:t>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</a:p>
          <a:p>
            <a:r>
              <a:rPr lang="nb-NO" sz="2000" dirty="0"/>
              <a:t>Deretter justerer du dine plasser i </a:t>
            </a:r>
            <a:r>
              <a:rPr lang="nb-NO" sz="2000" dirty="0" err="1"/>
              <a:t>count</a:t>
            </a:r>
            <a:r>
              <a:rPr lang="nb-NO" sz="2000" dirty="0"/>
              <a:t>[] med summen av delsummene i </a:t>
            </a:r>
            <a:r>
              <a:rPr lang="nb-NO" sz="2000" dirty="0" err="1"/>
              <a:t>delSum</a:t>
            </a:r>
            <a:r>
              <a:rPr lang="nb-NO" sz="2000" dirty="0"/>
              <a:t>[k] fra tråder med mindre indeks enn deg.</a:t>
            </a:r>
          </a:p>
          <a:p>
            <a:r>
              <a:rPr lang="nb-NO" sz="2000" dirty="0"/>
              <a:t>Spørsmål:</a:t>
            </a:r>
          </a:p>
          <a:p>
            <a:pPr lvl="1"/>
            <a:r>
              <a:rPr lang="nb-NO" sz="1800" dirty="0"/>
              <a:t>Hvor lang tid tar dette kontra at tråd-0 gjør hele jobben og de andre venter.</a:t>
            </a: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nb-NO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441576" y="2371285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8" name="Group 147"/>
          <p:cNvGrpSpPr/>
          <p:nvPr/>
        </p:nvGrpSpPr>
        <p:grpSpPr>
          <a:xfrm>
            <a:off x="6558869" y="764704"/>
            <a:ext cx="2477627" cy="2232949"/>
            <a:chOff x="6558869" y="764704"/>
            <a:chExt cx="2477627" cy="2232949"/>
          </a:xfrm>
        </p:grpSpPr>
        <p:sp>
          <p:nvSpPr>
            <p:cNvPr id="42" name="Rectangle 41"/>
            <p:cNvSpPr/>
            <p:nvPr/>
          </p:nvSpPr>
          <p:spPr bwMode="auto">
            <a:xfrm>
              <a:off x="7452320" y="141347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558869" y="764704"/>
              <a:ext cx="23852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 err="1"/>
                <a:t>AtomicIntegerArray</a:t>
              </a:r>
              <a:r>
                <a:rPr lang="nb-NO" sz="1600" dirty="0"/>
                <a:t> eller</a:t>
              </a:r>
              <a:br>
                <a:rPr lang="nb-NO" sz="1600" dirty="0"/>
              </a:br>
              <a:r>
                <a:rPr lang="nb-NO" sz="1600" dirty="0"/>
                <a:t>Felles </a:t>
              </a:r>
              <a:r>
                <a:rPr lang="nb-NO" sz="1600" dirty="0" err="1"/>
                <a:t>int</a:t>
              </a:r>
              <a:r>
                <a:rPr lang="nb-NO" sz="1600" dirty="0"/>
                <a:t> []</a:t>
              </a:r>
              <a:r>
                <a:rPr lang="nb-NO" sz="1600" dirty="0" err="1"/>
                <a:t>count</a:t>
              </a:r>
              <a:endParaRPr lang="nb-NO" sz="1600" dirty="0"/>
            </a:p>
          </p:txBody>
        </p:sp>
        <p:cxnSp>
          <p:nvCxnSpPr>
            <p:cNvPr id="44" name="Straight Arrow Connector 43"/>
            <p:cNvCxnSpPr>
              <a:stCxn id="42" idx="0"/>
              <a:endCxn id="45" idx="1"/>
            </p:cNvCxnSpPr>
            <p:nvPr/>
          </p:nvCxnSpPr>
          <p:spPr bwMode="auto">
            <a:xfrm flipV="1">
              <a:off x="7740352" y="1305465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8460432" y="126946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8460432" y="134146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8460432" y="141347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8460432" y="148548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460432" y="155749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460432" y="162950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8460432" y="170150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8460432" y="177351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8460432" y="184552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8460432" y="191753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8460432" y="198954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460432" y="206154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8460432" y="213355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8460432" y="220556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8460432" y="227757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8460432" y="234958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8460432" y="242158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8460432" y="249359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8460432" y="256560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8460432" y="263761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8460432" y="270962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8460432" y="278162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8460432" y="285363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8460432" y="292564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79512" y="977981"/>
            <a:ext cx="3528392" cy="1916306"/>
            <a:chOff x="1187624" y="1434480"/>
            <a:chExt cx="3724846" cy="2138536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2555776" y="2658616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Rectangle 70"/>
            <p:cNvSpPr/>
            <p:nvPr/>
          </p:nvSpPr>
          <p:spPr bwMode="auto">
            <a:xfrm>
              <a:off x="1187624" y="17225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87624" y="1434480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a[]</a:t>
              </a:r>
            </a:p>
          </p:txBody>
        </p:sp>
        <p:cxnSp>
          <p:nvCxnSpPr>
            <p:cNvPr id="73" name="Straight Arrow Connector 72"/>
            <p:cNvCxnSpPr>
              <a:stCxn id="71" idx="0"/>
              <a:endCxn id="78" idx="1"/>
            </p:cNvCxnSpPr>
            <p:nvPr/>
          </p:nvCxnSpPr>
          <p:spPr bwMode="auto">
            <a:xfrm flipV="1">
              <a:off x="1475656" y="1614500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3151410" y="1533200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151410" y="1857236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tråd1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2195736" y="1578496"/>
              <a:ext cx="936104" cy="1728192"/>
              <a:chOff x="2267744" y="1340768"/>
              <a:chExt cx="936104" cy="172819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2267744" y="134076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2267744" y="141277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2267744" y="148478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2267744" y="155679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2267744" y="162880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2267744" y="170080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2267744" y="177281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2267744" y="184482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2267744" y="191683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2267744" y="198884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2267744" y="206084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2267744" y="213285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2267744" y="220486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2267744" y="227687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2267744" y="234888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2267744" y="242088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2267744" y="249289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2267744" y="256490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2267744" y="263691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2267744" y="270892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2267744" y="278092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2267744" y="285293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2267744" y="292494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2267744" y="299695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2" name="Right Brace 101"/>
              <p:cNvSpPr/>
              <p:nvPr/>
            </p:nvSpPr>
            <p:spPr bwMode="auto">
              <a:xfrm>
                <a:off x="2987824" y="1340768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3" name="Right Brace 102"/>
              <p:cNvSpPr/>
              <p:nvPr/>
            </p:nvSpPr>
            <p:spPr bwMode="auto">
              <a:xfrm>
                <a:off x="2987824" y="166480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4" name="Right Brace 103"/>
              <p:cNvSpPr/>
              <p:nvPr/>
            </p:nvSpPr>
            <p:spPr bwMode="auto">
              <a:xfrm>
                <a:off x="2987824" y="274492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151410" y="2937356"/>
              <a:ext cx="1761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 k-1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307672" y="3116474"/>
            <a:ext cx="242385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Fra løsning b2, b3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flipV="1">
            <a:off x="6405409" y="1647503"/>
            <a:ext cx="1983015" cy="15050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V="1">
            <a:off x="7218839" y="1959846"/>
            <a:ext cx="1180118" cy="118182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1" name="Group 10"/>
          <p:cNvGrpSpPr/>
          <p:nvPr/>
        </p:nvGrpSpPr>
        <p:grpSpPr>
          <a:xfrm>
            <a:off x="4038837" y="936714"/>
            <a:ext cx="2052811" cy="1051395"/>
            <a:chOff x="4038837" y="936714"/>
            <a:chExt cx="2052811" cy="1051395"/>
          </a:xfrm>
        </p:grpSpPr>
        <p:sp>
          <p:nvSpPr>
            <p:cNvPr id="106" name="Rectangle 105"/>
            <p:cNvSpPr/>
            <p:nvPr/>
          </p:nvSpPr>
          <p:spPr bwMode="auto">
            <a:xfrm>
              <a:off x="4398407" y="170150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038837" y="936714"/>
              <a:ext cx="13676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>
                  <a:solidFill>
                    <a:schemeClr val="accent6">
                      <a:lumMod val="75000"/>
                    </a:schemeClr>
                  </a:solidFill>
                </a:rPr>
                <a:t>Sentralt</a:t>
              </a:r>
              <a:br>
                <a:rPr lang="nb-NO" sz="1600" dirty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nb-NO" sz="1600" dirty="0">
                  <a:solidFill>
                    <a:schemeClr val="accent6">
                      <a:lumMod val="75000"/>
                    </a:schemeClr>
                  </a:solidFill>
                </a:rPr>
                <a:t>int [] delSum</a:t>
              </a:r>
            </a:p>
          </p:txBody>
        </p:sp>
        <p:cxnSp>
          <p:nvCxnSpPr>
            <p:cNvPr id="108" name="Straight Arrow Connector 107"/>
            <p:cNvCxnSpPr>
              <a:stCxn id="106" idx="0"/>
              <a:endCxn id="109" idx="1"/>
            </p:cNvCxnSpPr>
            <p:nvPr/>
          </p:nvCxnSpPr>
          <p:spPr bwMode="auto">
            <a:xfrm flipV="1">
              <a:off x="4686439" y="1593497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9" name="Rectangle 108"/>
            <p:cNvSpPr/>
            <p:nvPr/>
          </p:nvSpPr>
          <p:spPr bwMode="auto">
            <a:xfrm>
              <a:off x="5406519" y="155749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5406519" y="162950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5406519" y="170150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5406519" y="177351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5406519" y="184552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40152" y="1526444"/>
              <a:ext cx="151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dirty="0"/>
                <a:t>0</a:t>
              </a:r>
            </a:p>
            <a:p>
              <a:r>
                <a:rPr lang="nb-NO" sz="800" dirty="0"/>
                <a:t>.</a:t>
              </a:r>
            </a:p>
            <a:p>
              <a:r>
                <a:rPr lang="nb-NO" sz="800" dirty="0"/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819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93037" cy="550391"/>
          </a:xfrm>
        </p:spPr>
        <p:txBody>
          <a:bodyPr/>
          <a:lstStyle/>
          <a:p>
            <a:pPr lvl="1"/>
            <a:r>
              <a:rPr lang="nb-NO" sz="2000" dirty="0">
                <a:solidFill>
                  <a:srgbClr val="00B050"/>
                </a:solidFill>
              </a:rPr>
              <a:t>c4+b1) </a:t>
            </a:r>
            <a:r>
              <a:rPr lang="nb-NO" sz="2000" dirty="0" err="1">
                <a:solidFill>
                  <a:srgbClr val="00B050"/>
                </a:solidFill>
              </a:rPr>
              <a:t>Summér</a:t>
            </a:r>
            <a:r>
              <a:rPr lang="nb-NO" sz="2000" dirty="0">
                <a:solidFill>
                  <a:srgbClr val="00B050"/>
                </a:solidFill>
              </a:rPr>
              <a:t> opp </a:t>
            </a:r>
            <a:r>
              <a:rPr lang="nb-NO" sz="2000" dirty="0" err="1">
                <a:solidFill>
                  <a:srgbClr val="00B050"/>
                </a:solidFill>
              </a:rPr>
              <a:t>count</a:t>
            </a:r>
            <a:r>
              <a:rPr lang="nb-NO" sz="2000" dirty="0">
                <a:solidFill>
                  <a:srgbClr val="00B050"/>
                </a:solidFill>
              </a:rPr>
              <a:t>[][]  OG juster pekere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373" y="1163544"/>
            <a:ext cx="8229894" cy="5433808"/>
          </a:xfrm>
        </p:spPr>
        <p:txBody>
          <a:bodyPr/>
          <a:lstStyle/>
          <a:p>
            <a:r>
              <a:rPr lang="nb-NO" sz="2000" dirty="0"/>
              <a:t>Etter b1) mangler: oppsummering </a:t>
            </a:r>
            <a:r>
              <a:rPr lang="nb-NO" sz="2000" dirty="0" err="1"/>
              <a:t>af</a:t>
            </a:r>
            <a:r>
              <a:rPr lang="nb-NO" sz="2000" dirty="0"/>
              <a:t> alle de lokale </a:t>
            </a:r>
            <a:r>
              <a:rPr lang="nb-NO" sz="2000" dirty="0" err="1"/>
              <a:t>count</a:t>
            </a:r>
            <a:r>
              <a:rPr lang="nb-NO" sz="2000" dirty="0"/>
              <a:t>[] i et </a:t>
            </a:r>
            <a:r>
              <a:rPr lang="nb-NO" sz="2000" dirty="0" err="1"/>
              <a:t>globalCount</a:t>
            </a:r>
            <a:r>
              <a:rPr lang="nb-NO" sz="2000" dirty="0"/>
              <a:t>[]</a:t>
            </a:r>
          </a:p>
          <a:p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CyclicBarrier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  <a:endParaRPr lang="nb-NO" sz="2000" dirty="0"/>
          </a:p>
          <a:p>
            <a:r>
              <a:rPr lang="nb-NO" sz="2000" dirty="0"/>
              <a:t>Justering </a:t>
            </a:r>
            <a:r>
              <a:rPr lang="nb-NO" sz="2000" dirty="0" err="1"/>
              <a:t>af</a:t>
            </a:r>
            <a:r>
              <a:rPr lang="nb-NO" sz="2000" dirty="0"/>
              <a:t> </a:t>
            </a:r>
            <a:r>
              <a:rPr lang="nb-NO" sz="2000" dirty="0" err="1"/>
              <a:t>globalCount</a:t>
            </a:r>
            <a:r>
              <a:rPr lang="nb-NO" sz="2000" dirty="0"/>
              <a:t>[] så sum bliver til pekere.</a:t>
            </a:r>
          </a:p>
          <a:p>
            <a:r>
              <a:rPr lang="nb-NO" sz="2000" dirty="0"/>
              <a:t>Dette kan kombineres i EN løkka, hvis man gjør det sekvensielt i EN tråd.</a:t>
            </a:r>
          </a:p>
          <a:p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CyclicBarrier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  <a:endParaRPr lang="nb-NO" sz="2000" dirty="0"/>
          </a:p>
          <a:p>
            <a:r>
              <a:rPr lang="nb-NO" sz="2000" dirty="0"/>
              <a:t>Sekvensiell løsning muligvis svær at gjøre raskere i parallell?</a:t>
            </a:r>
          </a:p>
          <a:p>
            <a:endParaRPr lang="nb-NO" sz="2000" dirty="0"/>
          </a:p>
          <a:p>
            <a:r>
              <a:rPr lang="nb-NO" sz="2000" dirty="0"/>
              <a:t>Spørsmål:</a:t>
            </a:r>
          </a:p>
          <a:p>
            <a:pPr lvl="1"/>
            <a:r>
              <a:rPr lang="nb-NO" sz="1800" dirty="0"/>
              <a:t>Hvor lang tid tar dette kontra at en tråd gjør hele jobben og de andre venter?</a:t>
            </a:r>
          </a:p>
          <a:p>
            <a:pPr lvl="1"/>
            <a:r>
              <a:rPr lang="nb-NO" sz="1800" dirty="0"/>
              <a:t>Prøv at regne på antallet av </a:t>
            </a:r>
            <a:r>
              <a:rPr lang="nb-NO" sz="1800" dirty="0" err="1"/>
              <a:t>operationer</a:t>
            </a:r>
            <a:r>
              <a:rPr lang="nb-NO" sz="1800" dirty="0"/>
              <a:t> versus </a:t>
            </a:r>
            <a:r>
              <a:rPr lang="nb-NO" sz="1800" dirty="0" err="1"/>
              <a:t>antal</a:t>
            </a:r>
            <a:r>
              <a:rPr lang="nb-NO" sz="1800" dirty="0"/>
              <a:t> </a:t>
            </a:r>
            <a:r>
              <a:rPr lang="nb-NO" sz="1800" dirty="0" err="1"/>
              <a:t>operationer</a:t>
            </a:r>
            <a:r>
              <a:rPr lang="nb-NO" sz="1800" dirty="0"/>
              <a:t> i andre steg.</a:t>
            </a: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nb-NO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441576" y="2371285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05260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94" y="214313"/>
            <a:ext cx="8539882" cy="622399"/>
          </a:xfrm>
        </p:spPr>
        <p:txBody>
          <a:bodyPr/>
          <a:lstStyle/>
          <a:p>
            <a:pPr lvl="1"/>
            <a:r>
              <a:rPr lang="nb-NO" sz="2200" dirty="0">
                <a:solidFill>
                  <a:srgbClr val="00B050"/>
                </a:solidFill>
              </a:rPr>
              <a:t>d1,2 og 3) Flytt elementer fra a[] til b[] etter innholdet i </a:t>
            </a:r>
            <a:r>
              <a:rPr lang="nb-NO" sz="2200" dirty="0" err="1">
                <a:solidFill>
                  <a:srgbClr val="00B050"/>
                </a:solidFill>
              </a:rPr>
              <a:t>count</a:t>
            </a:r>
            <a:r>
              <a:rPr lang="nb-NO" sz="2200" dirty="0">
                <a:solidFill>
                  <a:srgbClr val="00B050"/>
                </a:solidFill>
              </a:rPr>
              <a:t>[]</a:t>
            </a:r>
            <a:endParaRPr lang="nb-NO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212976"/>
            <a:ext cx="7772400" cy="4818063"/>
          </a:xfrm>
        </p:spPr>
        <p:txBody>
          <a:bodyPr/>
          <a:lstStyle/>
          <a:p>
            <a:r>
              <a:rPr lang="nb-NO" sz="2000" dirty="0"/>
              <a:t>Løsning b1: Nå kan alle trådene i full parallell kopiere fordi hver </a:t>
            </a:r>
            <a:r>
              <a:rPr lang="nb-NO" sz="2000" dirty="0" err="1"/>
              <a:t>localCount</a:t>
            </a:r>
            <a:r>
              <a:rPr lang="nb-NO" sz="2000" dirty="0"/>
              <a:t>[] peker inn i ulike plasser i b[].</a:t>
            </a:r>
          </a:p>
          <a:p>
            <a:r>
              <a:rPr lang="nb-NO" sz="2000" dirty="0"/>
              <a:t>Løsning b2: Alle trådene kan i full parallell kopiere over fra a[] til b[] fordi hver gang blir synkronisering foretatt av </a:t>
            </a:r>
            <a:r>
              <a:rPr lang="nb-NO" sz="2000" dirty="0" err="1"/>
              <a:t>AtomicIntegerArray</a:t>
            </a:r>
            <a:r>
              <a:rPr lang="nb-NO" sz="2000" dirty="0"/>
              <a:t>.</a:t>
            </a:r>
          </a:p>
          <a:p>
            <a:r>
              <a:rPr lang="nb-NO" sz="2000" dirty="0"/>
              <a:t>Løsning b3: Nå kan alle trådene i full parallell flytte elementer fra a[] til b[] fordi hver tråd bare flytter sine sifferverdier. Hver tråd går gjennom hele a[] .</a:t>
            </a:r>
          </a:p>
          <a:p>
            <a:r>
              <a:rPr lang="nb-NO" sz="2000" dirty="0"/>
              <a:t>Alle b1,b2,b3: </a:t>
            </a:r>
            <a:r>
              <a:rPr lang="nb-NO" sz="2000" dirty="0">
                <a:solidFill>
                  <a:srgbClr val="C00000"/>
                </a:solidFill>
              </a:rPr>
              <a:t>&lt;</a:t>
            </a:r>
            <a:r>
              <a:rPr lang="nb-NO" sz="2000" dirty="0" err="1">
                <a:solidFill>
                  <a:srgbClr val="C00000"/>
                </a:solidFill>
              </a:rPr>
              <a:t>sync</a:t>
            </a:r>
            <a:r>
              <a:rPr lang="nb-NO" sz="2000" dirty="0">
                <a:solidFill>
                  <a:srgbClr val="C00000"/>
                </a:solidFill>
              </a:rPr>
              <a:t> på en CyclicBarrier </a:t>
            </a:r>
            <a:r>
              <a:rPr lang="nb-NO" sz="2000" dirty="0" err="1">
                <a:solidFill>
                  <a:srgbClr val="C00000"/>
                </a:solidFill>
              </a:rPr>
              <a:t>cb</a:t>
            </a:r>
            <a:r>
              <a:rPr lang="nb-NO" sz="2000" dirty="0">
                <a:solidFill>
                  <a:srgbClr val="C00000"/>
                </a:solidFill>
              </a:rPr>
              <a:t>&gt;</a:t>
            </a:r>
            <a:endParaRPr lang="nb-NO" sz="2000" dirty="0"/>
          </a:p>
          <a:p>
            <a:pPr lvl="1"/>
            <a:r>
              <a:rPr lang="nb-NO" sz="1800" dirty="0"/>
              <a:t>Spørsmål: Hvilken av løsningene tar lengst tid?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nb-NO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9512" y="1147149"/>
            <a:ext cx="3724846" cy="2138536"/>
            <a:chOff x="1187624" y="1434480"/>
            <a:chExt cx="3724846" cy="2138536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2555776" y="2658616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/>
            <p:cNvSpPr/>
            <p:nvPr/>
          </p:nvSpPr>
          <p:spPr bwMode="auto">
            <a:xfrm>
              <a:off x="1187624" y="17225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87624" y="1434480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a[]</a:t>
              </a:r>
            </a:p>
          </p:txBody>
        </p:sp>
        <p:cxnSp>
          <p:nvCxnSpPr>
            <p:cNvPr id="9" name="Straight Arrow Connector 8"/>
            <p:cNvCxnSpPr>
              <a:stCxn id="7" idx="0"/>
              <a:endCxn id="14" idx="1"/>
            </p:cNvCxnSpPr>
            <p:nvPr/>
          </p:nvCxnSpPr>
          <p:spPr bwMode="auto">
            <a:xfrm flipV="1">
              <a:off x="1475656" y="1614500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3151410" y="1533200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51410" y="1857236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tråd1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195736" y="1578496"/>
              <a:ext cx="936104" cy="1728192"/>
              <a:chOff x="2267744" y="1340768"/>
              <a:chExt cx="936104" cy="1728192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267744" y="134076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2267744" y="141277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2267744" y="148478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267744" y="155679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267744" y="162880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267744" y="170080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267744" y="177281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267744" y="184482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267744" y="191683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2267744" y="198884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267744" y="206084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267744" y="213285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267744" y="220486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267744" y="227687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267744" y="234888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267744" y="242088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2267744" y="249289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2267744" y="256490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267744" y="263691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2267744" y="270892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2267744" y="278092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2267744" y="285293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2267744" y="292494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267744" y="299695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ight Brace 37"/>
              <p:cNvSpPr/>
              <p:nvPr/>
            </p:nvSpPr>
            <p:spPr bwMode="auto">
              <a:xfrm>
                <a:off x="2987824" y="1340768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Right Brace 38"/>
              <p:cNvSpPr/>
              <p:nvPr/>
            </p:nvSpPr>
            <p:spPr bwMode="auto">
              <a:xfrm>
                <a:off x="2987824" y="166480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Right Brace 39"/>
              <p:cNvSpPr/>
              <p:nvPr/>
            </p:nvSpPr>
            <p:spPr bwMode="auto">
              <a:xfrm>
                <a:off x="2987824" y="274492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3151410" y="2937356"/>
              <a:ext cx="1761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 k-1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 bwMode="auto">
          <a:xfrm>
            <a:off x="7906072" y="2370584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537920" y="143448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37920" y="1146448"/>
            <a:ext cx="4555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/>
              <a:t>b[]</a:t>
            </a:r>
          </a:p>
        </p:txBody>
      </p:sp>
      <p:cxnSp>
        <p:nvCxnSpPr>
          <p:cNvPr id="45" name="Straight Arrow Connector 44"/>
          <p:cNvCxnSpPr>
            <a:stCxn id="43" idx="0"/>
            <a:endCxn id="50" idx="1"/>
          </p:cNvCxnSpPr>
          <p:nvPr/>
        </p:nvCxnSpPr>
        <p:spPr bwMode="auto">
          <a:xfrm flipV="1">
            <a:off x="6825952" y="1326468"/>
            <a:ext cx="720080" cy="1080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7546032" y="129046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546032" y="136247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546032" y="143448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546032" y="150648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546032" y="157849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546032" y="165050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46032" y="172251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546032" y="179452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546032" y="186652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546032" y="193853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546032" y="201054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46032" y="208255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546032" y="215456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46032" y="222656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46032" y="229857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546032" y="237058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546032" y="244259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546032" y="251460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7546032" y="25866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7546032" y="265861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7546032" y="273062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546032" y="280263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7546032" y="287464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546032" y="294664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3851920" y="1121187"/>
            <a:ext cx="2052417" cy="2019781"/>
            <a:chOff x="6984079" y="977872"/>
            <a:chExt cx="2052417" cy="2019781"/>
          </a:xfrm>
        </p:grpSpPr>
        <p:sp>
          <p:nvSpPr>
            <p:cNvPr id="75" name="Rectangle 74"/>
            <p:cNvSpPr/>
            <p:nvPr/>
          </p:nvSpPr>
          <p:spPr bwMode="auto">
            <a:xfrm>
              <a:off x="7452320" y="141347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984079" y="977872"/>
              <a:ext cx="18533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b2, b3: </a:t>
              </a:r>
              <a:r>
                <a:rPr lang="nb-NO" sz="1600" dirty="0" err="1"/>
                <a:t>int</a:t>
              </a:r>
              <a:r>
                <a:rPr lang="nb-NO" sz="1600" dirty="0"/>
                <a:t> []</a:t>
              </a:r>
              <a:r>
                <a:rPr lang="nb-NO" sz="1600" dirty="0" err="1"/>
                <a:t>count</a:t>
              </a:r>
              <a:endParaRPr lang="nb-NO" sz="1600" dirty="0"/>
            </a:p>
          </p:txBody>
        </p:sp>
        <p:cxnSp>
          <p:nvCxnSpPr>
            <p:cNvPr id="77" name="Straight Arrow Connector 76"/>
            <p:cNvCxnSpPr>
              <a:stCxn id="75" idx="0"/>
              <a:endCxn id="78" idx="1"/>
            </p:cNvCxnSpPr>
            <p:nvPr/>
          </p:nvCxnSpPr>
          <p:spPr bwMode="auto">
            <a:xfrm flipV="1">
              <a:off x="7740352" y="1305465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8" name="Rectangle 77"/>
            <p:cNvSpPr/>
            <p:nvPr/>
          </p:nvSpPr>
          <p:spPr bwMode="auto">
            <a:xfrm>
              <a:off x="8460432" y="126946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8460432" y="134146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8460432" y="141347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8460432" y="148548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8460432" y="155749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8460432" y="162950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8460432" y="170150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8460432" y="177351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8460432" y="184552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8460432" y="191753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8460432" y="198954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8460432" y="206154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8460432" y="213355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8460432" y="220556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8460432" y="227757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8460432" y="234958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8460432" y="242158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8460432" y="249359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8460432" y="256560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460432" y="2637613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8460432" y="2709621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8460432" y="2781629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8460432" y="2853637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8460432" y="2925645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3851920" y="836712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/>
              <a:t>b1: </a:t>
            </a:r>
            <a:r>
              <a:rPr lang="nb-NO" sz="1600" dirty="0" err="1"/>
              <a:t>localCount</a:t>
            </a:r>
            <a:r>
              <a:rPr lang="nb-NO" sz="1600" dirty="0"/>
              <a:t>[] – k stk.</a:t>
            </a:r>
          </a:p>
        </p:txBody>
      </p:sp>
    </p:spTree>
    <p:extLst>
      <p:ext uri="{BB962C8B-B14F-4D97-AF65-F5344CB8AC3E}">
        <p14:creationId xmlns:p14="http://schemas.microsoft.com/office/powerpoint/2010/main" val="104493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skal vi se på i Uke 12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27584" y="1314450"/>
            <a:ext cx="8127504" cy="4818063"/>
          </a:xfrm>
        </p:spPr>
        <p:txBody>
          <a:bodyPr/>
          <a:lstStyle/>
          <a:p>
            <a:r>
              <a:rPr lang="nb-NO" dirty="0" err="1"/>
              <a:t>Review</a:t>
            </a:r>
            <a:r>
              <a:rPr lang="nb-NO" dirty="0"/>
              <a:t> </a:t>
            </a:r>
            <a:r>
              <a:rPr lang="nb-NO" dirty="0" err="1"/>
              <a:t>Radix</a:t>
            </a:r>
            <a:r>
              <a:rPr lang="nb-NO" dirty="0"/>
              <a:t> sort</a:t>
            </a:r>
          </a:p>
          <a:p>
            <a:r>
              <a:rPr lang="nb-NO" dirty="0"/>
              <a:t>Oblig 4</a:t>
            </a:r>
          </a:p>
          <a:p>
            <a:pPr lvl="1"/>
            <a:r>
              <a:rPr lang="nb-NO"/>
              <a:t>Text</a:t>
            </a:r>
            <a:endParaRPr lang="nb-NO" dirty="0"/>
          </a:p>
          <a:p>
            <a:pPr lvl="1"/>
            <a:r>
              <a:rPr lang="nb-NO" dirty="0"/>
              <a:t>Program</a:t>
            </a:r>
          </a:p>
          <a:p>
            <a:pPr lvl="1"/>
            <a:r>
              <a:rPr lang="nb-NO" dirty="0" err="1"/>
              <a:t>Parallellizing</a:t>
            </a:r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4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Oblig 4 </a:t>
            </a:r>
            <a:r>
              <a:rPr lang="nb-NO" dirty="0" err="1"/>
              <a:t>Radix</a:t>
            </a:r>
            <a:r>
              <a:rPr lang="nb-NO" dirty="0"/>
              <a:t> sort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1182688" y="1314451"/>
            <a:ext cx="7772400" cy="674390"/>
          </a:xfrm>
        </p:spPr>
        <p:txBody>
          <a:bodyPr/>
          <a:lstStyle/>
          <a:p>
            <a:r>
              <a:rPr lang="nb-NO" dirty="0"/>
              <a:t>Parallelliser Radix-sortering med fra 1 – 5 sifre</a:t>
            </a:r>
          </a:p>
          <a:p>
            <a:r>
              <a:rPr lang="nb-NO" dirty="0"/>
              <a:t>Skriv rapport om </a:t>
            </a:r>
            <a:r>
              <a:rPr lang="nb-NO" dirty="0" err="1"/>
              <a:t>speedup</a:t>
            </a:r>
            <a:r>
              <a:rPr lang="nb-NO" dirty="0"/>
              <a:t> for n= 1000, 10 000, 100 000, 1 mill., 10 </a:t>
            </a:r>
            <a:r>
              <a:rPr lang="nb-NO" dirty="0" err="1"/>
              <a:t>mill</a:t>
            </a:r>
            <a:r>
              <a:rPr lang="nb-NO" dirty="0"/>
              <a:t> og 100 mill.</a:t>
            </a:r>
          </a:p>
          <a:p>
            <a:r>
              <a:rPr lang="nb-NO" dirty="0"/>
              <a:t>Radix består av to metoder, begge skal </a:t>
            </a:r>
            <a:r>
              <a:rPr lang="en-US" sz="2400" dirty="0" err="1"/>
              <a:t>parallelliseres</a:t>
            </a:r>
            <a:r>
              <a:rPr lang="en-US" sz="2400" dirty="0"/>
              <a:t>.</a:t>
            </a:r>
          </a:p>
          <a:p>
            <a:r>
              <a:rPr lang="en-US" sz="2400" dirty="0"/>
              <a:t>Den </a:t>
            </a:r>
            <a:r>
              <a:rPr lang="en-US" sz="2400" dirty="0" err="1"/>
              <a:t>første</a:t>
            </a:r>
            <a:r>
              <a:rPr lang="en-US" sz="2400" dirty="0"/>
              <a:t> </a:t>
            </a:r>
            <a:r>
              <a:rPr lang="en-US" sz="2400" dirty="0" err="1"/>
              <a:t>har</a:t>
            </a:r>
            <a:r>
              <a:rPr lang="en-US" sz="2400" dirty="0"/>
              <a:t> et </a:t>
            </a:r>
            <a:r>
              <a:rPr lang="en-US" sz="2400" dirty="0" err="1"/>
              <a:t>steg</a:t>
            </a:r>
            <a:r>
              <a:rPr lang="en-US" sz="2400" dirty="0"/>
              <a:t>, </a:t>
            </a:r>
            <a:r>
              <a:rPr lang="en-US" sz="2400" dirty="0" err="1"/>
              <a:t>finn</a:t>
            </a:r>
            <a:r>
              <a:rPr lang="en-US" sz="2400" dirty="0"/>
              <a:t> max(a[]) – </a:t>
            </a:r>
            <a:r>
              <a:rPr lang="en-US" sz="2400" dirty="0" err="1"/>
              <a:t>løst</a:t>
            </a:r>
            <a:r>
              <a:rPr lang="en-US" sz="2400" dirty="0"/>
              <a:t> </a:t>
            </a:r>
            <a:r>
              <a:rPr lang="en-US" sz="2400" dirty="0" err="1"/>
              <a:t>tidligere</a:t>
            </a:r>
            <a:endParaRPr lang="en-US" sz="2400" dirty="0"/>
          </a:p>
          <a:p>
            <a:r>
              <a:rPr lang="en-US" sz="2400" dirty="0"/>
              <a:t>Den </a:t>
            </a:r>
            <a:r>
              <a:rPr lang="en-US" sz="2400" dirty="0" err="1"/>
              <a:t>andre</a:t>
            </a:r>
            <a:r>
              <a:rPr lang="en-US" sz="2400" dirty="0"/>
              <a:t> </a:t>
            </a:r>
            <a:r>
              <a:rPr lang="en-US" sz="2400" dirty="0" err="1"/>
              <a:t>har</a:t>
            </a:r>
            <a:r>
              <a:rPr lang="en-US" sz="2400" dirty="0"/>
              <a:t> </a:t>
            </a:r>
            <a:r>
              <a:rPr lang="en-US" sz="2400" dirty="0" err="1"/>
              <a:t>tre</a:t>
            </a:r>
            <a:r>
              <a:rPr lang="en-US" sz="2400" dirty="0"/>
              <a:t> </a:t>
            </a:r>
            <a:r>
              <a:rPr lang="en-US" sz="2400" dirty="0" err="1"/>
              <a:t>steg</a:t>
            </a:r>
            <a:r>
              <a:rPr lang="en-US" sz="2400" dirty="0"/>
              <a:t> – </a:t>
            </a:r>
            <a:r>
              <a:rPr lang="en-US" sz="2400" dirty="0" err="1"/>
              <a:t>løses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parallell</a:t>
            </a:r>
            <a:r>
              <a:rPr lang="en-US" sz="2400" dirty="0"/>
              <a:t> </a:t>
            </a:r>
            <a:r>
              <a:rPr lang="en-US" sz="2400" dirty="0" err="1"/>
              <a:t>effektivt</a:t>
            </a:r>
            <a:r>
              <a:rPr lang="en-US" sz="2400" dirty="0"/>
              <a:t>:</a:t>
            </a:r>
          </a:p>
          <a:p>
            <a:pPr marL="400050" lvl="1" indent="0">
              <a:buNone/>
            </a:pPr>
            <a:r>
              <a:rPr lang="en-US" dirty="0"/>
              <a:t>  b) </a:t>
            </a:r>
            <a:r>
              <a:rPr lang="nb-NO" dirty="0"/>
              <a:t>tell hvor mange det er av hvert sifferverdi i a[] i </a:t>
            </a:r>
            <a:r>
              <a:rPr lang="nb-NO" dirty="0" err="1"/>
              <a:t>count</a:t>
            </a:r>
            <a:r>
              <a:rPr lang="nb-NO" dirty="0"/>
              <a:t>[]</a:t>
            </a:r>
          </a:p>
          <a:p>
            <a:pPr marL="400050" lvl="1" indent="0">
              <a:buNone/>
            </a:pPr>
            <a:r>
              <a:rPr lang="en-US" dirty="0"/>
              <a:t>  c) </a:t>
            </a:r>
            <a:r>
              <a:rPr lang="en-US" dirty="0" err="1"/>
              <a:t>legg</a:t>
            </a:r>
            <a:r>
              <a:rPr lang="en-US" dirty="0"/>
              <a:t>  </a:t>
            </a:r>
            <a:r>
              <a:rPr lang="en-US" dirty="0" err="1"/>
              <a:t>sammen</a:t>
            </a:r>
            <a:r>
              <a:rPr lang="en-US" dirty="0"/>
              <a:t> </a:t>
            </a:r>
            <a:r>
              <a:rPr lang="en-US" dirty="0" err="1"/>
              <a:t>verdiene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count[] </a:t>
            </a:r>
            <a:r>
              <a:rPr lang="en-US" dirty="0" err="1"/>
              <a:t>til</a:t>
            </a:r>
            <a:r>
              <a:rPr lang="en-US" dirty="0"/>
              <a:t> ‘</a:t>
            </a:r>
            <a:r>
              <a:rPr lang="en-US" dirty="0" err="1"/>
              <a:t>pekere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b[]</a:t>
            </a:r>
            <a:endParaRPr lang="nb-NO" dirty="0"/>
          </a:p>
          <a:p>
            <a:pPr marL="400050" lvl="1" indent="0">
              <a:buNone/>
            </a:pPr>
            <a:r>
              <a:rPr lang="en-US" dirty="0"/>
              <a:t>  d) </a:t>
            </a:r>
            <a:r>
              <a:rPr lang="nb-NO" dirty="0"/>
              <a:t>flytt tallene fra a[] til b[]</a:t>
            </a:r>
          </a:p>
          <a:p>
            <a:r>
              <a:rPr lang="nb-NO" dirty="0"/>
              <a:t>Steg b) er løst tidligere (hvor bla. hver tråd har sin kopi av </a:t>
            </a:r>
            <a:r>
              <a:rPr lang="nb-NO" dirty="0" err="1"/>
              <a:t>count</a:t>
            </a:r>
            <a:r>
              <a:rPr lang="nb-NO" dirty="0"/>
              <a:t>[])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CE4BEE-34BD-45E8-807D-9D81BD53E60F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90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Flere tips til Oblig3 - MultiRadix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Problemet med data-konkurranse: To eller flere tråder skriver ‘samtidig’ på samme variabel (i++-problemet), i samme plass i en </a:t>
            </a:r>
            <a:r>
              <a:rPr lang="nb-NO" dirty="0" err="1"/>
              <a:t>array</a:t>
            </a:r>
            <a:r>
              <a:rPr lang="nb-NO" dirty="0"/>
              <a:t>:</a:t>
            </a:r>
          </a:p>
          <a:p>
            <a:pPr lvl="1"/>
            <a:r>
              <a:rPr lang="nb-NO" dirty="0"/>
              <a:t>Løsning: Hver tråd har en kopi av disse felles variable</a:t>
            </a:r>
          </a:p>
          <a:p>
            <a:pPr lvl="1"/>
            <a:r>
              <a:rPr lang="nb-NO" dirty="0"/>
              <a:t>Etter at alle trådene er ferdig (f.eks. etter en barrier-synk) kan resultatene fra hver tråd </a:t>
            </a:r>
            <a:r>
              <a:rPr lang="nb-NO" dirty="0" err="1"/>
              <a:t>samstilles</a:t>
            </a:r>
            <a:r>
              <a:rPr lang="nb-NO" dirty="0"/>
              <a:t> (også dette helst i parallell) til et felles svar</a:t>
            </a:r>
          </a:p>
          <a:p>
            <a:pPr lvl="1"/>
            <a:r>
              <a:rPr lang="nb-NO" dirty="0"/>
              <a:t>Muligens må man kopiere data mer enn en gang ?</a:t>
            </a:r>
          </a:p>
          <a:p>
            <a:r>
              <a:rPr lang="nb-NO" dirty="0"/>
              <a:t>Oppdeling av data i </a:t>
            </a:r>
            <a:r>
              <a:rPr lang="nb-NO" dirty="0" err="1"/>
              <a:t>arrayer</a:t>
            </a:r>
            <a:r>
              <a:rPr lang="nb-NO" dirty="0"/>
              <a:t> man skal behandle med k tråder:</a:t>
            </a:r>
          </a:p>
          <a:p>
            <a:pPr lvl="1"/>
            <a:r>
              <a:rPr lang="nb-NO" dirty="0"/>
              <a:t>Dele opp </a:t>
            </a:r>
            <a:r>
              <a:rPr lang="nb-NO" dirty="0" err="1"/>
              <a:t>arrayen</a:t>
            </a:r>
            <a:r>
              <a:rPr lang="nb-NO" dirty="0"/>
              <a:t> i like store deler (det er indeksene man deler opp)</a:t>
            </a:r>
          </a:p>
          <a:p>
            <a:pPr lvl="1"/>
            <a:r>
              <a:rPr lang="nb-NO" dirty="0"/>
              <a:t>Dele opp etter verdiene i elementene (tråd 0 eier de minste verdiene, tråd 1 de nest-minste,.. ,)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1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/>
              <a:t>Datastrukturer og grep i Oblig4 (hvordan parallellisere)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Radix</a:t>
            </a:r>
            <a:r>
              <a:rPr lang="nb-NO" dirty="0"/>
              <a:t> består av 4 steg (løkker) – flere valg for datastruktur og oppdeling ved parallellisering</a:t>
            </a:r>
          </a:p>
          <a:p>
            <a:pPr lvl="1"/>
            <a:r>
              <a:rPr lang="nb-NO" dirty="0">
                <a:solidFill>
                  <a:srgbClr val="00B050"/>
                </a:solidFill>
              </a:rPr>
              <a:t> a) finn </a:t>
            </a:r>
            <a:r>
              <a:rPr lang="nb-NO" dirty="0" err="1">
                <a:solidFill>
                  <a:srgbClr val="00B050"/>
                </a:solidFill>
              </a:rPr>
              <a:t>max</a:t>
            </a:r>
            <a:r>
              <a:rPr lang="nb-NO" dirty="0">
                <a:solidFill>
                  <a:srgbClr val="00B050"/>
                </a:solidFill>
              </a:rPr>
              <a:t> verdi i a[]</a:t>
            </a:r>
          </a:p>
          <a:p>
            <a:pPr lvl="1"/>
            <a:r>
              <a:rPr lang="nb-NO" dirty="0">
                <a:solidFill>
                  <a:srgbClr val="00B050"/>
                </a:solidFill>
              </a:rPr>
              <a:t> b) </a:t>
            </a:r>
            <a:r>
              <a:rPr lang="nb-NO" dirty="0" err="1">
                <a:solidFill>
                  <a:srgbClr val="00B050"/>
                </a:solidFill>
              </a:rPr>
              <a:t>count</a:t>
            </a:r>
            <a:r>
              <a:rPr lang="nb-NO" dirty="0">
                <a:solidFill>
                  <a:srgbClr val="00B050"/>
                </a:solidFill>
              </a:rPr>
              <a:t>= </a:t>
            </a:r>
            <a:r>
              <a:rPr lang="nb-NO" dirty="0" err="1">
                <a:solidFill>
                  <a:srgbClr val="00B050"/>
                </a:solidFill>
              </a:rPr>
              <a:t>oppttelling</a:t>
            </a:r>
            <a:r>
              <a:rPr lang="nb-NO" dirty="0">
                <a:solidFill>
                  <a:srgbClr val="00B050"/>
                </a:solidFill>
              </a:rPr>
              <a:t> av ulike sifferverdier i a[]</a:t>
            </a:r>
          </a:p>
          <a:p>
            <a:pPr lvl="1"/>
            <a:r>
              <a:rPr lang="nb-NO" dirty="0">
                <a:solidFill>
                  <a:srgbClr val="00B050"/>
                </a:solidFill>
              </a:rPr>
              <a:t> c) </a:t>
            </a:r>
            <a:r>
              <a:rPr lang="nb-NO" dirty="0" err="1">
                <a:solidFill>
                  <a:srgbClr val="00B050"/>
                </a:solidFill>
              </a:rPr>
              <a:t>Summér</a:t>
            </a:r>
            <a:r>
              <a:rPr lang="nb-NO" dirty="0">
                <a:solidFill>
                  <a:srgbClr val="00B050"/>
                </a:solidFill>
              </a:rPr>
              <a:t> opp i </a:t>
            </a:r>
            <a:r>
              <a:rPr lang="nb-NO" dirty="0" err="1">
                <a:solidFill>
                  <a:srgbClr val="00B050"/>
                </a:solidFill>
              </a:rPr>
              <a:t>count</a:t>
            </a:r>
            <a:r>
              <a:rPr lang="nb-NO" dirty="0">
                <a:solidFill>
                  <a:srgbClr val="00B050"/>
                </a:solidFill>
              </a:rPr>
              <a:t>[]  akkumulerte verdier (pekere)</a:t>
            </a:r>
          </a:p>
          <a:p>
            <a:pPr lvl="1"/>
            <a:r>
              <a:rPr lang="nb-NO" dirty="0">
                <a:solidFill>
                  <a:srgbClr val="00B050"/>
                </a:solidFill>
              </a:rPr>
              <a:t> d) Flytt elementer fra a[] til b[] etter innholdet i </a:t>
            </a:r>
            <a:r>
              <a:rPr lang="nb-NO" dirty="0" err="1">
                <a:solidFill>
                  <a:srgbClr val="00B050"/>
                </a:solidFill>
              </a:rPr>
              <a:t>count</a:t>
            </a:r>
            <a:r>
              <a:rPr lang="nb-NO" dirty="0">
                <a:solidFill>
                  <a:srgbClr val="00B050"/>
                </a:solidFill>
              </a:rPr>
              <a:t>[]</a:t>
            </a:r>
          </a:p>
          <a:p>
            <a:r>
              <a:rPr lang="nb-NO" dirty="0"/>
              <a:t>Generelt skal vi se følgende teknikker med k tråder:</a:t>
            </a:r>
          </a:p>
          <a:p>
            <a:pPr lvl="1"/>
            <a:r>
              <a:rPr lang="nb-NO" dirty="0"/>
              <a:t>Dele opp data i a [] i k like deler</a:t>
            </a:r>
          </a:p>
          <a:p>
            <a:pPr lvl="1"/>
            <a:r>
              <a:rPr lang="nb-NO" dirty="0"/>
              <a:t>Dele opp verdiene i a[] i k like deler =&gt; dele opp </a:t>
            </a:r>
            <a:r>
              <a:rPr lang="nb-NO" dirty="0" err="1"/>
              <a:t>count</a:t>
            </a:r>
            <a:r>
              <a:rPr lang="nb-NO" dirty="0"/>
              <a:t>[] i k like deler</a:t>
            </a:r>
          </a:p>
          <a:p>
            <a:pPr lvl="1"/>
            <a:r>
              <a:rPr lang="nb-NO" dirty="0"/>
              <a:t>Kopiere delte data til hver tråd – her lokal count[]  kopi en eller to ganger</a:t>
            </a:r>
          </a:p>
          <a:p>
            <a:pPr lvl="1"/>
            <a:r>
              <a:rPr lang="nb-NO" dirty="0"/>
              <a:t>Innføre ekstra datastrukturer som ikke er i den sekvensielle løsningen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17921E-7B4C-4555-B282-9B0856B0325B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2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93037" cy="828675"/>
          </a:xfrm>
        </p:spPr>
        <p:txBody>
          <a:bodyPr/>
          <a:lstStyle/>
          <a:p>
            <a:pPr lvl="1"/>
            <a:r>
              <a:rPr lang="nb-NO" dirty="0">
                <a:solidFill>
                  <a:srgbClr val="00B050"/>
                </a:solidFill>
              </a:rPr>
              <a:t>a) finn </a:t>
            </a:r>
            <a:r>
              <a:rPr lang="nb-NO" dirty="0" err="1">
                <a:solidFill>
                  <a:srgbClr val="00B050"/>
                </a:solidFill>
              </a:rPr>
              <a:t>max</a:t>
            </a:r>
            <a:r>
              <a:rPr lang="nb-NO" dirty="0">
                <a:solidFill>
                  <a:srgbClr val="00B050"/>
                </a:solidFill>
              </a:rPr>
              <a:t> verdi i a[]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3356992"/>
            <a:ext cx="8055496" cy="2559497"/>
          </a:xfrm>
        </p:spPr>
        <p:txBody>
          <a:bodyPr/>
          <a:lstStyle/>
          <a:p>
            <a:r>
              <a:rPr lang="nb-NO" dirty="0" err="1"/>
              <a:t>Tråd-i</a:t>
            </a:r>
            <a:r>
              <a:rPr lang="nb-NO" dirty="0"/>
              <a:t> finner </a:t>
            </a:r>
            <a:r>
              <a:rPr lang="nb-NO" dirty="0" err="1"/>
              <a:t>max</a:t>
            </a:r>
            <a:r>
              <a:rPr lang="nb-NO" dirty="0"/>
              <a:t> i sin del av a[] og legger svaret i </a:t>
            </a:r>
            <a:r>
              <a:rPr lang="nb-NO" dirty="0" err="1"/>
              <a:t>allMax</a:t>
            </a:r>
            <a:r>
              <a:rPr lang="nb-NO" dirty="0"/>
              <a:t>[i]</a:t>
            </a:r>
          </a:p>
          <a:p>
            <a:r>
              <a:rPr lang="nb-NO" dirty="0">
                <a:solidFill>
                  <a:srgbClr val="C00000"/>
                </a:solidFill>
              </a:rPr>
              <a:t>&lt;</a:t>
            </a:r>
            <a:r>
              <a:rPr lang="nb-NO" dirty="0" err="1">
                <a:solidFill>
                  <a:srgbClr val="C00000"/>
                </a:solidFill>
              </a:rPr>
              <a:t>sync</a:t>
            </a:r>
            <a:r>
              <a:rPr lang="nb-NO" dirty="0">
                <a:solidFill>
                  <a:srgbClr val="C00000"/>
                </a:solidFill>
              </a:rPr>
              <a:t> på en </a:t>
            </a:r>
            <a:r>
              <a:rPr lang="nb-NO" dirty="0" err="1">
                <a:solidFill>
                  <a:srgbClr val="C00000"/>
                </a:solidFill>
              </a:rPr>
              <a:t>CyclicBarrier</a:t>
            </a:r>
            <a:r>
              <a:rPr lang="nb-NO" dirty="0">
                <a:solidFill>
                  <a:srgbClr val="C00000"/>
                </a:solidFill>
              </a:rPr>
              <a:t> </a:t>
            </a:r>
            <a:r>
              <a:rPr lang="nb-NO" dirty="0" err="1">
                <a:solidFill>
                  <a:srgbClr val="C00000"/>
                </a:solidFill>
              </a:rPr>
              <a:t>cb</a:t>
            </a:r>
            <a:r>
              <a:rPr lang="nb-NO" dirty="0">
                <a:solidFill>
                  <a:srgbClr val="C00000"/>
                </a:solidFill>
              </a:rPr>
              <a:t>&gt;</a:t>
            </a:r>
          </a:p>
          <a:p>
            <a:r>
              <a:rPr lang="nb-NO" dirty="0"/>
              <a:t>Nå har alle trådene sin </a:t>
            </a:r>
            <a:r>
              <a:rPr lang="nb-NO" dirty="0" err="1"/>
              <a:t>max</a:t>
            </a:r>
            <a:r>
              <a:rPr lang="nb-NO" dirty="0"/>
              <a:t> i </a:t>
            </a:r>
            <a:r>
              <a:rPr lang="nb-NO" dirty="0" err="1"/>
              <a:t>allMax</a:t>
            </a:r>
            <a:r>
              <a:rPr lang="nb-NO" dirty="0"/>
              <a:t>[] – valg nå:</a:t>
            </a:r>
          </a:p>
          <a:p>
            <a:pPr lvl="1"/>
            <a:r>
              <a:rPr lang="nb-NO" dirty="0"/>
              <a:t>Skal en av trådene (f.eks. tråd-0) finne svaret og legge det i en felles </a:t>
            </a:r>
            <a:r>
              <a:rPr lang="nb-NO" dirty="0" err="1"/>
              <a:t>globalMax</a:t>
            </a:r>
            <a:r>
              <a:rPr lang="nb-NO" dirty="0"/>
              <a:t> (mens de andre trådene venter i så fall nok en </a:t>
            </a:r>
            <a:r>
              <a:rPr lang="nb-NO" dirty="0">
                <a:solidFill>
                  <a:srgbClr val="C00000"/>
                </a:solidFill>
              </a:rPr>
              <a:t>&lt;</a:t>
            </a:r>
            <a:r>
              <a:rPr lang="nb-NO" dirty="0" err="1">
                <a:solidFill>
                  <a:srgbClr val="C00000"/>
                </a:solidFill>
              </a:rPr>
              <a:t>sync</a:t>
            </a:r>
            <a:r>
              <a:rPr lang="nb-NO" dirty="0">
                <a:solidFill>
                  <a:srgbClr val="C00000"/>
                </a:solidFill>
              </a:rPr>
              <a:t> på en </a:t>
            </a:r>
            <a:r>
              <a:rPr lang="nb-NO" dirty="0" err="1">
                <a:solidFill>
                  <a:srgbClr val="C00000"/>
                </a:solidFill>
              </a:rPr>
              <a:t>CyclicBarrier</a:t>
            </a:r>
            <a:r>
              <a:rPr lang="nb-NO" dirty="0">
                <a:solidFill>
                  <a:srgbClr val="C00000"/>
                </a:solidFill>
              </a:rPr>
              <a:t> </a:t>
            </a:r>
            <a:r>
              <a:rPr lang="nb-NO" dirty="0" err="1">
                <a:solidFill>
                  <a:srgbClr val="C00000"/>
                </a:solidFill>
              </a:rPr>
              <a:t>cb</a:t>
            </a:r>
            <a:r>
              <a:rPr lang="nb-NO" dirty="0">
                <a:solidFill>
                  <a:srgbClr val="C00000"/>
                </a:solidFill>
              </a:rPr>
              <a:t>&gt;</a:t>
            </a:r>
            <a:r>
              <a:rPr lang="nb-NO" dirty="0"/>
              <a:t>) ?</a:t>
            </a:r>
          </a:p>
          <a:p>
            <a:pPr lvl="1"/>
            <a:r>
              <a:rPr lang="nb-NO" dirty="0"/>
              <a:t>Skal alle trådene hver regne ut en lokal </a:t>
            </a:r>
            <a:r>
              <a:rPr lang="nb-NO" dirty="0" err="1"/>
              <a:t>globalMax</a:t>
            </a:r>
            <a:r>
              <a:rPr lang="nb-NO" dirty="0"/>
              <a:t>  (de får vel samme svar?) og fortsette direkte til steg 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nb-NO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627784" y="2420888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1259632" y="148478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259632" y="1196752"/>
            <a:ext cx="44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/>
              <a:t>a[]</a:t>
            </a:r>
          </a:p>
        </p:txBody>
      </p:sp>
      <p:cxnSp>
        <p:nvCxnSpPr>
          <p:cNvPr id="130" name="Straight Arrow Connector 129"/>
          <p:cNvCxnSpPr>
            <a:stCxn id="127" idx="0"/>
            <a:endCxn id="103" idx="1"/>
          </p:cNvCxnSpPr>
          <p:nvPr/>
        </p:nvCxnSpPr>
        <p:spPr bwMode="auto">
          <a:xfrm flipV="1">
            <a:off x="1547664" y="1376772"/>
            <a:ext cx="720080" cy="1080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3223418" y="1295472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eies av tråd0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223418" y="161950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eies av tråd1</a:t>
            </a:r>
          </a:p>
        </p:txBody>
      </p:sp>
      <p:grpSp>
        <p:nvGrpSpPr>
          <p:cNvPr id="137" name="Group 136"/>
          <p:cNvGrpSpPr/>
          <p:nvPr/>
        </p:nvGrpSpPr>
        <p:grpSpPr>
          <a:xfrm>
            <a:off x="2267744" y="1340768"/>
            <a:ext cx="936104" cy="1728192"/>
            <a:chOff x="2267744" y="1340768"/>
            <a:chExt cx="936104" cy="1728192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2267744" y="134076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267744" y="141277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267744" y="148478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267744" y="155679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267744" y="162880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67744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67744" y="177281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267744" y="184482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267744" y="191683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267744" y="198884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267744" y="206084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267744" y="213285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267744" y="220486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267744" y="227687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267744" y="234888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2267744" y="242088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267744" y="249289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267744" y="256490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267744" y="26369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267744" y="270892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267744" y="278092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67744" y="285293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67744" y="292494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267744" y="299695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1" name="Right Brace 130"/>
            <p:cNvSpPr/>
            <p:nvPr/>
          </p:nvSpPr>
          <p:spPr bwMode="auto">
            <a:xfrm>
              <a:off x="2987824" y="1340768"/>
              <a:ext cx="216024" cy="324036"/>
            </a:xfrm>
            <a:prstGeom prst="rightBrace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3" name="Right Brace 132"/>
            <p:cNvSpPr/>
            <p:nvPr/>
          </p:nvSpPr>
          <p:spPr bwMode="auto">
            <a:xfrm>
              <a:off x="2987824" y="1664804"/>
              <a:ext cx="216024" cy="324036"/>
            </a:xfrm>
            <a:prstGeom prst="rightBrace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5" name="Right Brace 134"/>
            <p:cNvSpPr/>
            <p:nvPr/>
          </p:nvSpPr>
          <p:spPr bwMode="auto">
            <a:xfrm>
              <a:off x="2987824" y="2744924"/>
              <a:ext cx="216024" cy="324036"/>
            </a:xfrm>
            <a:prstGeom prst="rightBrace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3223418" y="2699628"/>
            <a:ext cx="176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eies av tråd k-1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860032" y="1052736"/>
            <a:ext cx="2664296" cy="1197424"/>
            <a:chOff x="4860032" y="1052736"/>
            <a:chExt cx="2664296" cy="1197424"/>
          </a:xfrm>
        </p:grpSpPr>
        <p:sp>
          <p:nvSpPr>
            <p:cNvPr id="139" name="Rectangle 138"/>
            <p:cNvSpPr/>
            <p:nvPr/>
          </p:nvSpPr>
          <p:spPr bwMode="auto">
            <a:xfrm>
              <a:off x="6300192" y="1295472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6300192" y="1412776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6300192" y="1530080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6300192" y="1647384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6300192" y="1764688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6300192" y="1881992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092280" y="1196752"/>
              <a:ext cx="43204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0</a:t>
              </a:r>
            </a:p>
            <a:p>
              <a:r>
                <a:rPr lang="nb-NO" sz="1000" dirty="0"/>
                <a:t>1</a:t>
              </a:r>
            </a:p>
            <a:p>
              <a:endParaRPr lang="nb-NO" sz="1000" dirty="0"/>
            </a:p>
            <a:p>
              <a:endParaRPr lang="nb-NO" sz="1000" dirty="0"/>
            </a:p>
            <a:p>
              <a:r>
                <a:rPr lang="nb-NO" sz="1000" dirty="0"/>
                <a:t>k-1</a:t>
              </a: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5148064" y="1340768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8" name="Straight Arrow Connector 147"/>
            <p:cNvCxnSpPr>
              <a:stCxn id="146" idx="0"/>
              <a:endCxn id="139" idx="1"/>
            </p:cNvCxnSpPr>
            <p:nvPr/>
          </p:nvCxnSpPr>
          <p:spPr bwMode="auto">
            <a:xfrm>
              <a:off x="5544108" y="1340768"/>
              <a:ext cx="756084" cy="1335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0" name="TextBox 149"/>
            <p:cNvSpPr txBox="1"/>
            <p:nvPr/>
          </p:nvSpPr>
          <p:spPr>
            <a:xfrm>
              <a:off x="5148064" y="1052736"/>
              <a:ext cx="8215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err="1"/>
                <a:t>allMax</a:t>
              </a:r>
              <a:r>
                <a:rPr lang="nb-NO" sz="1400" dirty="0"/>
                <a:t>[]</a:t>
              </a: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5220072" y="2132856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860032" y="1844824"/>
              <a:ext cx="12362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err="1"/>
                <a:t>int</a:t>
              </a:r>
              <a:r>
                <a:rPr lang="nb-NO" sz="1400" dirty="0"/>
                <a:t> </a:t>
              </a:r>
              <a:r>
                <a:rPr lang="nb-NO" sz="1400" dirty="0" err="1"/>
                <a:t>globalMax</a:t>
              </a:r>
              <a:endParaRPr lang="nb-NO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719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550391"/>
          </a:xfrm>
        </p:spPr>
        <p:txBody>
          <a:bodyPr/>
          <a:lstStyle/>
          <a:p>
            <a:pPr lvl="1"/>
            <a:r>
              <a:rPr lang="nb-NO" dirty="0">
                <a:solidFill>
                  <a:srgbClr val="00B050"/>
                </a:solidFill>
              </a:rPr>
              <a:t>b) </a:t>
            </a:r>
            <a:r>
              <a:rPr lang="nb-NO" dirty="0" err="1">
                <a:solidFill>
                  <a:srgbClr val="00B050"/>
                </a:solidFill>
              </a:rPr>
              <a:t>count</a:t>
            </a:r>
            <a:r>
              <a:rPr lang="nb-NO" dirty="0">
                <a:solidFill>
                  <a:srgbClr val="00B050"/>
                </a:solidFill>
              </a:rPr>
              <a:t>= </a:t>
            </a:r>
            <a:r>
              <a:rPr lang="nb-NO" dirty="0" err="1">
                <a:solidFill>
                  <a:srgbClr val="00B050"/>
                </a:solidFill>
              </a:rPr>
              <a:t>oppttelling</a:t>
            </a:r>
            <a:r>
              <a:rPr lang="nb-NO" dirty="0">
                <a:solidFill>
                  <a:srgbClr val="00B050"/>
                </a:solidFill>
              </a:rPr>
              <a:t> av ulike sifferverdier i a[]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933056"/>
            <a:ext cx="7772400" cy="2513807"/>
          </a:xfrm>
        </p:spPr>
        <p:txBody>
          <a:bodyPr/>
          <a:lstStyle/>
          <a:p>
            <a:r>
              <a:rPr lang="nb-NO" dirty="0"/>
              <a:t>Skal: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Hver tråd ha en kopi av </a:t>
            </a:r>
            <a:r>
              <a:rPr lang="nb-NO" dirty="0" err="1"/>
              <a:t>count</a:t>
            </a:r>
            <a:r>
              <a:rPr lang="nb-NO" dirty="0"/>
              <a:t>[] 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Eller skal </a:t>
            </a:r>
            <a:r>
              <a:rPr lang="nb-NO" dirty="0" err="1"/>
              <a:t>count</a:t>
            </a:r>
            <a:r>
              <a:rPr lang="nb-NO" dirty="0"/>
              <a:t> være en </a:t>
            </a:r>
            <a:r>
              <a:rPr lang="nb-NO" dirty="0" err="1"/>
              <a:t>AtomicIntegerArray</a:t>
            </a:r>
            <a:endParaRPr lang="nb-NO" dirty="0"/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Eller skal de ulike trådene gå gjennom hele a[] og tråd-0 bare ta de små verdiene, tråd-1 de nest minste verdien,..(</a:t>
            </a:r>
            <a:r>
              <a:rPr lang="nb-NO" dirty="0" err="1"/>
              <a:t>dvs</a:t>
            </a:r>
            <a:r>
              <a:rPr lang="nb-NO" dirty="0"/>
              <a:t>: dele verdiene mellom trådene)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nb-NO">
              <a:solidFill>
                <a:srgbClr val="0000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11560" y="1434480"/>
            <a:ext cx="3724846" cy="2138536"/>
            <a:chOff x="1187624" y="1434480"/>
            <a:chExt cx="3724846" cy="2138536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2555776" y="2658616"/>
              <a:ext cx="914400" cy="9144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Rectangle 5"/>
            <p:cNvSpPr/>
            <p:nvPr/>
          </p:nvSpPr>
          <p:spPr bwMode="auto">
            <a:xfrm>
              <a:off x="1187624" y="17225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87624" y="1434480"/>
              <a:ext cx="449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/>
                <a:t>a[]</a:t>
              </a:r>
            </a:p>
          </p:txBody>
        </p:sp>
        <p:cxnSp>
          <p:nvCxnSpPr>
            <p:cNvPr id="8" name="Straight Arrow Connector 7"/>
            <p:cNvCxnSpPr>
              <a:stCxn id="6" idx="0"/>
              <a:endCxn id="12" idx="1"/>
            </p:cNvCxnSpPr>
            <p:nvPr/>
          </p:nvCxnSpPr>
          <p:spPr bwMode="auto">
            <a:xfrm flipV="1">
              <a:off x="1475656" y="1614500"/>
              <a:ext cx="720080" cy="10801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151410" y="1533200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51410" y="1857236"/>
              <a:ext cx="1500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tråd1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195736" y="1578496"/>
              <a:ext cx="936104" cy="1728192"/>
              <a:chOff x="2267744" y="1340768"/>
              <a:chExt cx="936104" cy="1728192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2267744" y="134076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267744" y="141277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267744" y="148478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2267744" y="155679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2267744" y="162880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267744" y="170080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267744" y="177281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267744" y="184482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267744" y="191683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267744" y="198884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267744" y="206084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2267744" y="213285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267744" y="220486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267744" y="227687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267744" y="234888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267744" y="242088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267744" y="249289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267744" y="256490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2267744" y="263691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2267744" y="2708920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267744" y="2780928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2267744" y="2852936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2267744" y="2924944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2267744" y="2996952"/>
                <a:ext cx="576064" cy="720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Right Brace 35"/>
              <p:cNvSpPr/>
              <p:nvPr/>
            </p:nvSpPr>
            <p:spPr bwMode="auto">
              <a:xfrm>
                <a:off x="2987824" y="1340768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ight Brace 36"/>
              <p:cNvSpPr/>
              <p:nvPr/>
            </p:nvSpPr>
            <p:spPr bwMode="auto">
              <a:xfrm>
                <a:off x="2987824" y="166480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ight Brace 37"/>
              <p:cNvSpPr/>
              <p:nvPr/>
            </p:nvSpPr>
            <p:spPr bwMode="auto">
              <a:xfrm>
                <a:off x="2987824" y="2744924"/>
                <a:ext cx="216024" cy="324036"/>
              </a:xfrm>
              <a:prstGeom prst="rightBrace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285750" marR="0" indent="-285750" algn="l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None/>
                  <a:tabLst/>
                </a:pPr>
                <a:endParaRPr kumimoji="0" lang="nb-NO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3151410" y="2937356"/>
              <a:ext cx="1761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eies av tråd k-1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 bwMode="auto">
          <a:xfrm>
            <a:off x="5969507" y="2636912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4601355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55976" y="1412776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err="1"/>
              <a:t>count</a:t>
            </a:r>
            <a:r>
              <a:rPr lang="nb-NO" sz="1600" dirty="0"/>
              <a:t>[]</a:t>
            </a:r>
          </a:p>
        </p:txBody>
      </p:sp>
      <p:cxnSp>
        <p:nvCxnSpPr>
          <p:cNvPr id="45" name="Straight Arrow Connector 44"/>
          <p:cNvCxnSpPr>
            <a:stCxn id="43" idx="0"/>
            <a:endCxn id="50" idx="1"/>
          </p:cNvCxnSpPr>
          <p:nvPr/>
        </p:nvCxnSpPr>
        <p:spPr bwMode="auto">
          <a:xfrm flipV="1">
            <a:off x="4889387" y="1592796"/>
            <a:ext cx="720080" cy="1080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5609467" y="155679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609467" y="162880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609467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609467" y="177281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609467" y="184482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609467" y="191683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609467" y="198884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609467" y="206084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609467" y="213285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609467" y="220486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609467" y="227687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609467" y="234888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609467" y="242088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609467" y="249289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609467" y="256490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609467" y="263691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609467" y="270892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609467" y="278092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609467" y="285293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609467" y="292494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609467" y="299695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609467" y="306896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609467" y="314096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609467" y="321297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28183" y="1484784"/>
            <a:ext cx="6557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0</a:t>
            </a:r>
          </a:p>
          <a:p>
            <a:r>
              <a:rPr lang="nb-NO" sz="1000" dirty="0"/>
              <a:t>1</a:t>
            </a:r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1000" dirty="0"/>
          </a:p>
          <a:p>
            <a:endParaRPr lang="nb-NO" sz="800" dirty="0"/>
          </a:p>
          <a:p>
            <a:endParaRPr lang="nb-NO" sz="800" dirty="0"/>
          </a:p>
          <a:p>
            <a:endParaRPr lang="nb-NO" sz="1000" dirty="0"/>
          </a:p>
          <a:p>
            <a:endParaRPr lang="nb-NO" sz="1000" dirty="0"/>
          </a:p>
          <a:p>
            <a:r>
              <a:rPr lang="nb-NO" sz="1000" dirty="0"/>
              <a:t>1023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59632" y="83671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chemeClr val="accent6">
                    <a:lumMod val="75000"/>
                  </a:schemeClr>
                </a:solidFill>
              </a:rPr>
              <a:t>Anta at det er 10 bit i et siffer – dvs. 1024 mulige sifferverdier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6732240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660232" y="1268760"/>
            <a:ext cx="1493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err="1"/>
              <a:t>allCount</a:t>
            </a:r>
            <a:r>
              <a:rPr lang="nb-NO" sz="1600" dirty="0"/>
              <a:t>[] []</a:t>
            </a:r>
          </a:p>
        </p:txBody>
      </p:sp>
      <p:cxnSp>
        <p:nvCxnSpPr>
          <p:cNvPr id="82" name="Straight Arrow Connector 81"/>
          <p:cNvCxnSpPr>
            <a:stCxn id="79" idx="0"/>
          </p:cNvCxnSpPr>
          <p:nvPr/>
        </p:nvCxnSpPr>
        <p:spPr bwMode="auto">
          <a:xfrm>
            <a:off x="6971924" y="1686508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 bwMode="auto">
          <a:xfrm>
            <a:off x="7812360" y="1700808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812360" y="1772816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812360" y="184482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812360" y="1916832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7812360" y="1988840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388424" y="1700808"/>
            <a:ext cx="255198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700"/>
              </a:lnSpc>
            </a:pPr>
            <a:r>
              <a:rPr lang="nb-NO" sz="1000" dirty="0"/>
              <a:t>0</a:t>
            </a:r>
          </a:p>
          <a:p>
            <a:pPr>
              <a:lnSpc>
                <a:spcPts val="700"/>
              </a:lnSpc>
            </a:pPr>
            <a:r>
              <a:rPr lang="nb-NO" sz="1000" dirty="0"/>
              <a:t>.</a:t>
            </a:r>
          </a:p>
          <a:p>
            <a:pPr>
              <a:lnSpc>
                <a:spcPts val="700"/>
              </a:lnSpc>
            </a:pPr>
            <a:r>
              <a:rPr lang="nb-NO" sz="1000" dirty="0"/>
              <a:t>.</a:t>
            </a:r>
          </a:p>
          <a:p>
            <a:pPr>
              <a:lnSpc>
                <a:spcPts val="700"/>
              </a:lnSpc>
            </a:pPr>
            <a:r>
              <a:rPr lang="nb-NO" sz="1000" dirty="0"/>
              <a:t>k</a:t>
            </a:r>
          </a:p>
        </p:txBody>
      </p:sp>
      <p:cxnSp>
        <p:nvCxnSpPr>
          <p:cNvPr id="47" name="Straight Arrow Connector 46"/>
          <p:cNvCxnSpPr>
            <a:stCxn id="79" idx="2"/>
            <a:endCxn id="83" idx="1"/>
          </p:cNvCxnSpPr>
          <p:nvPr/>
        </p:nvCxnSpPr>
        <p:spPr bwMode="auto">
          <a:xfrm flipV="1">
            <a:off x="7020272" y="1736812"/>
            <a:ext cx="792088" cy="3600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3708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err="1"/>
              <a:t>Roadmap</a:t>
            </a:r>
            <a:r>
              <a:rPr lang="nb-NO" sz="2400" dirty="0"/>
              <a:t> – oversikt over drøftelsen av Oblig4 – flere alternativer på steg b og senere endringer i c og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2304997"/>
            <a:ext cx="864096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1666" y="3356992"/>
            <a:ext cx="1056278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b3)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1666" y="2446629"/>
            <a:ext cx="1056278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b2)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7824" y="1628800"/>
            <a:ext cx="108012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b1)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051720" y="1726069"/>
            <a:ext cx="936104" cy="676197"/>
            <a:chOff x="2051720" y="1654061"/>
            <a:chExt cx="936104" cy="676197"/>
          </a:xfrm>
        </p:grpSpPr>
        <p:cxnSp>
          <p:nvCxnSpPr>
            <p:cNvPr id="10" name="Straight Arrow Connector 9"/>
            <p:cNvCxnSpPr>
              <a:stCxn id="5" idx="3"/>
              <a:endCxn id="8" idx="1"/>
            </p:cNvCxnSpPr>
            <p:nvPr/>
          </p:nvCxnSpPr>
          <p:spPr bwMode="auto">
            <a:xfrm flipV="1">
              <a:off x="2051720" y="1654061"/>
              <a:ext cx="936104" cy="67619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2339752" y="1895346"/>
              <a:ext cx="3600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b-NO" dirty="0"/>
                <a:t>?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51720" y="2350149"/>
            <a:ext cx="959946" cy="369332"/>
            <a:chOff x="1899320" y="2125741"/>
            <a:chExt cx="959946" cy="369332"/>
          </a:xfrm>
        </p:grpSpPr>
        <p:cxnSp>
          <p:nvCxnSpPr>
            <p:cNvPr id="14" name="Straight Arrow Connector 13"/>
            <p:cNvCxnSpPr>
              <a:stCxn id="5" idx="3"/>
              <a:endCxn id="7" idx="1"/>
            </p:cNvCxnSpPr>
            <p:nvPr/>
          </p:nvCxnSpPr>
          <p:spPr bwMode="auto">
            <a:xfrm>
              <a:off x="1899320" y="2177858"/>
              <a:ext cx="959946" cy="14163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199273" y="2125741"/>
              <a:ext cx="3600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b-NO" dirty="0"/>
                <a:t>?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051720" y="2546282"/>
            <a:ext cx="948025" cy="1051995"/>
            <a:chOff x="1911241" y="1411511"/>
            <a:chExt cx="948025" cy="1051995"/>
          </a:xfrm>
        </p:grpSpPr>
        <p:cxnSp>
          <p:nvCxnSpPr>
            <p:cNvPr id="21" name="Straight Arrow Connector 20"/>
            <p:cNvCxnSpPr>
              <a:stCxn id="5" idx="3"/>
            </p:cNvCxnSpPr>
            <p:nvPr/>
          </p:nvCxnSpPr>
          <p:spPr bwMode="auto">
            <a:xfrm>
              <a:off x="1911241" y="1411511"/>
              <a:ext cx="948025" cy="105199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2339752" y="1895346"/>
              <a:ext cx="3600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b-NO" dirty="0"/>
                <a:t>?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211960" y="1938318"/>
            <a:ext cx="1224136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b1+)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3491880" y="1967354"/>
            <a:ext cx="684076" cy="14024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681599" y="1969095"/>
            <a:ext cx="42234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400" dirty="0"/>
              <a:t>?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80112" y="1556792"/>
            <a:ext cx="108012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c1)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80112" y="2442374"/>
            <a:ext cx="108012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c2)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80112" y="3327956"/>
            <a:ext cx="108012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c3)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08304" y="1506270"/>
            <a:ext cx="108012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d1)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80312" y="2442374"/>
            <a:ext cx="108012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d2)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52320" y="3378478"/>
            <a:ext cx="108012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nb-NO" sz="1600" dirty="0"/>
              <a:t>Steg d3)</a:t>
            </a:r>
          </a:p>
        </p:txBody>
      </p:sp>
      <p:cxnSp>
        <p:nvCxnSpPr>
          <p:cNvPr id="37" name="Straight Arrow Connector 36"/>
          <p:cNvCxnSpPr>
            <a:stCxn id="8" idx="3"/>
            <a:endCxn id="30" idx="1"/>
          </p:cNvCxnSpPr>
          <p:nvPr/>
        </p:nvCxnSpPr>
        <p:spPr bwMode="auto">
          <a:xfrm flipV="1">
            <a:off x="4067944" y="1726069"/>
            <a:ext cx="1512168" cy="7200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7" idx="3"/>
            <a:endCxn id="31" idx="1"/>
          </p:cNvCxnSpPr>
          <p:nvPr/>
        </p:nvCxnSpPr>
        <p:spPr bwMode="auto">
          <a:xfrm flipV="1">
            <a:off x="4067944" y="2611651"/>
            <a:ext cx="1512168" cy="42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6" idx="3"/>
            <a:endCxn id="32" idx="1"/>
          </p:cNvCxnSpPr>
          <p:nvPr/>
        </p:nvCxnSpPr>
        <p:spPr bwMode="auto">
          <a:xfrm flipV="1">
            <a:off x="4067944" y="3497233"/>
            <a:ext cx="1512168" cy="2903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24" idx="3"/>
            <a:endCxn id="30" idx="1"/>
          </p:cNvCxnSpPr>
          <p:nvPr/>
        </p:nvCxnSpPr>
        <p:spPr bwMode="auto">
          <a:xfrm flipV="1">
            <a:off x="5436096" y="1726069"/>
            <a:ext cx="144016" cy="38152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644008" y="1504527"/>
            <a:ext cx="3600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dirty="0"/>
              <a:t>?</a:t>
            </a:r>
          </a:p>
        </p:txBody>
      </p:sp>
      <p:cxnSp>
        <p:nvCxnSpPr>
          <p:cNvPr id="48" name="Straight Arrow Connector 47"/>
          <p:cNvCxnSpPr>
            <a:stCxn id="30" idx="3"/>
            <a:endCxn id="33" idx="1"/>
          </p:cNvCxnSpPr>
          <p:nvPr/>
        </p:nvCxnSpPr>
        <p:spPr bwMode="auto">
          <a:xfrm flipV="1">
            <a:off x="6660232" y="1675547"/>
            <a:ext cx="648072" cy="50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31" idx="3"/>
            <a:endCxn id="34" idx="1"/>
          </p:cNvCxnSpPr>
          <p:nvPr/>
        </p:nvCxnSpPr>
        <p:spPr bwMode="auto">
          <a:xfrm>
            <a:off x="6660232" y="2611651"/>
            <a:ext cx="72008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32" idx="3"/>
            <a:endCxn id="35" idx="1"/>
          </p:cNvCxnSpPr>
          <p:nvPr/>
        </p:nvCxnSpPr>
        <p:spPr bwMode="auto">
          <a:xfrm>
            <a:off x="6660232" y="3497233"/>
            <a:ext cx="792088" cy="50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971600" y="436510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/>
              <a:t>FinnMax</a:t>
            </a:r>
            <a:r>
              <a:rPr lang="nb-NO" dirty="0"/>
              <a:t>             Tell sifferverdier                 lag pekere           flytt a[] til b[]</a:t>
            </a:r>
          </a:p>
        </p:txBody>
      </p:sp>
    </p:spTree>
    <p:extLst>
      <p:ext uri="{BB962C8B-B14F-4D97-AF65-F5344CB8AC3E}">
        <p14:creationId xmlns:p14="http://schemas.microsoft.com/office/powerpoint/2010/main" val="116914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93037" cy="828675"/>
          </a:xfrm>
        </p:spPr>
        <p:txBody>
          <a:bodyPr/>
          <a:lstStyle/>
          <a:p>
            <a:pPr lvl="1"/>
            <a:r>
              <a:rPr lang="nb-NO" dirty="0">
                <a:solidFill>
                  <a:srgbClr val="00B050"/>
                </a:solidFill>
              </a:rPr>
              <a:t>a) finn </a:t>
            </a:r>
            <a:r>
              <a:rPr lang="nb-NO" dirty="0" err="1">
                <a:solidFill>
                  <a:srgbClr val="00B050"/>
                </a:solidFill>
              </a:rPr>
              <a:t>max</a:t>
            </a:r>
            <a:r>
              <a:rPr lang="nb-NO" dirty="0">
                <a:solidFill>
                  <a:srgbClr val="00B050"/>
                </a:solidFill>
              </a:rPr>
              <a:t> verdi i a[]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3356992"/>
            <a:ext cx="8055496" cy="2559497"/>
          </a:xfrm>
        </p:spPr>
        <p:txBody>
          <a:bodyPr/>
          <a:lstStyle/>
          <a:p>
            <a:r>
              <a:rPr lang="nb-NO" dirty="0" err="1"/>
              <a:t>Tråd-i</a:t>
            </a:r>
            <a:r>
              <a:rPr lang="nb-NO" dirty="0"/>
              <a:t> finner </a:t>
            </a:r>
            <a:r>
              <a:rPr lang="nb-NO" b="1" dirty="0" err="1"/>
              <a:t>max</a:t>
            </a:r>
            <a:r>
              <a:rPr lang="nb-NO" dirty="0"/>
              <a:t> i sin del av a[] og legger svaret i </a:t>
            </a:r>
            <a:r>
              <a:rPr lang="nb-NO" dirty="0" err="1"/>
              <a:t>allMax</a:t>
            </a:r>
            <a:r>
              <a:rPr lang="nb-NO" dirty="0"/>
              <a:t>[i]</a:t>
            </a:r>
          </a:p>
          <a:p>
            <a:r>
              <a:rPr lang="nb-NO" dirty="0">
                <a:solidFill>
                  <a:srgbClr val="C00000"/>
                </a:solidFill>
              </a:rPr>
              <a:t>&lt;</a:t>
            </a:r>
            <a:r>
              <a:rPr lang="nb-NO" dirty="0" err="1">
                <a:solidFill>
                  <a:srgbClr val="C00000"/>
                </a:solidFill>
              </a:rPr>
              <a:t>sync</a:t>
            </a:r>
            <a:r>
              <a:rPr lang="nb-NO" dirty="0">
                <a:solidFill>
                  <a:srgbClr val="C00000"/>
                </a:solidFill>
              </a:rPr>
              <a:t> på en </a:t>
            </a:r>
            <a:r>
              <a:rPr lang="nb-NO" dirty="0" err="1">
                <a:solidFill>
                  <a:srgbClr val="C00000"/>
                </a:solidFill>
              </a:rPr>
              <a:t>CyclicBarrier</a:t>
            </a:r>
            <a:r>
              <a:rPr lang="nb-NO" dirty="0">
                <a:solidFill>
                  <a:srgbClr val="C00000"/>
                </a:solidFill>
              </a:rPr>
              <a:t> </a:t>
            </a:r>
            <a:r>
              <a:rPr lang="nb-NO" dirty="0" err="1">
                <a:solidFill>
                  <a:srgbClr val="C00000"/>
                </a:solidFill>
              </a:rPr>
              <a:t>cb</a:t>
            </a:r>
            <a:r>
              <a:rPr lang="nb-NO" dirty="0">
                <a:solidFill>
                  <a:srgbClr val="C00000"/>
                </a:solidFill>
              </a:rPr>
              <a:t>&gt;</a:t>
            </a:r>
          </a:p>
          <a:p>
            <a:r>
              <a:rPr lang="nb-NO" dirty="0"/>
              <a:t>Nå har alle trådene sin </a:t>
            </a:r>
            <a:r>
              <a:rPr lang="nb-NO" dirty="0" err="1"/>
              <a:t>max</a:t>
            </a:r>
            <a:r>
              <a:rPr lang="nb-NO" dirty="0"/>
              <a:t> i </a:t>
            </a:r>
            <a:r>
              <a:rPr lang="nb-NO" dirty="0" err="1"/>
              <a:t>allMax</a:t>
            </a:r>
            <a:r>
              <a:rPr lang="nb-NO" dirty="0"/>
              <a:t>[] – valg nå:</a:t>
            </a:r>
          </a:p>
          <a:p>
            <a:pPr lvl="1"/>
            <a:r>
              <a:rPr lang="nb-NO" dirty="0"/>
              <a:t>Skal en av trådene (f.eks. tråd-0) finne svaret og legge det i en felles </a:t>
            </a:r>
            <a:r>
              <a:rPr lang="nb-NO" dirty="0" err="1"/>
              <a:t>globalMax</a:t>
            </a:r>
            <a:r>
              <a:rPr lang="nb-NO" dirty="0"/>
              <a:t> (mens de andre trådene venter i så fall nok en </a:t>
            </a:r>
            <a:r>
              <a:rPr lang="nb-NO" dirty="0">
                <a:solidFill>
                  <a:srgbClr val="C00000"/>
                </a:solidFill>
              </a:rPr>
              <a:t>&lt;</a:t>
            </a:r>
            <a:r>
              <a:rPr lang="nb-NO" dirty="0" err="1">
                <a:solidFill>
                  <a:srgbClr val="C00000"/>
                </a:solidFill>
              </a:rPr>
              <a:t>sync</a:t>
            </a:r>
            <a:r>
              <a:rPr lang="nb-NO" dirty="0">
                <a:solidFill>
                  <a:srgbClr val="C00000"/>
                </a:solidFill>
              </a:rPr>
              <a:t> på en </a:t>
            </a:r>
            <a:r>
              <a:rPr lang="nb-NO" dirty="0" err="1">
                <a:solidFill>
                  <a:srgbClr val="C00000"/>
                </a:solidFill>
              </a:rPr>
              <a:t>CyclicBarrier</a:t>
            </a:r>
            <a:r>
              <a:rPr lang="nb-NO" dirty="0">
                <a:solidFill>
                  <a:srgbClr val="C00000"/>
                </a:solidFill>
              </a:rPr>
              <a:t> </a:t>
            </a:r>
            <a:r>
              <a:rPr lang="nb-NO" dirty="0" err="1">
                <a:solidFill>
                  <a:srgbClr val="C00000"/>
                </a:solidFill>
              </a:rPr>
              <a:t>cb</a:t>
            </a:r>
            <a:r>
              <a:rPr lang="nb-NO" dirty="0">
                <a:solidFill>
                  <a:srgbClr val="C00000"/>
                </a:solidFill>
              </a:rPr>
              <a:t>&gt;</a:t>
            </a:r>
            <a:r>
              <a:rPr lang="nb-NO" dirty="0"/>
              <a:t>) ?</a:t>
            </a:r>
          </a:p>
          <a:p>
            <a:pPr lvl="1"/>
            <a:r>
              <a:rPr lang="nb-NO" dirty="0"/>
              <a:t>Skal alle trådene hver regne ut en lokal </a:t>
            </a:r>
            <a:r>
              <a:rPr lang="nb-NO" dirty="0" err="1"/>
              <a:t>globalMax</a:t>
            </a:r>
            <a:r>
              <a:rPr lang="nb-NO" dirty="0"/>
              <a:t>  (de får vel samme svar?) og fortsette direkte til steg 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C119C-BAD2-474F-B7B2-66F11C4D5BFD}" type="slidenum">
              <a:rPr lang="nb-NO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nb-NO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627784" y="2420888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1259632" y="1484784"/>
            <a:ext cx="576064" cy="720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</a:pPr>
            <a:endParaRPr kumimoji="0" lang="nb-NO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259632" y="1196752"/>
            <a:ext cx="44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/>
              <a:t>a[]</a:t>
            </a:r>
          </a:p>
        </p:txBody>
      </p:sp>
      <p:cxnSp>
        <p:nvCxnSpPr>
          <p:cNvPr id="130" name="Straight Arrow Connector 129"/>
          <p:cNvCxnSpPr>
            <a:stCxn id="127" idx="0"/>
            <a:endCxn id="103" idx="1"/>
          </p:cNvCxnSpPr>
          <p:nvPr/>
        </p:nvCxnSpPr>
        <p:spPr bwMode="auto">
          <a:xfrm flipV="1">
            <a:off x="1547664" y="1376772"/>
            <a:ext cx="720080" cy="1080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3223418" y="1295472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eies av tråd0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223418" y="161950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eies av tråd1</a:t>
            </a:r>
          </a:p>
        </p:txBody>
      </p:sp>
      <p:grpSp>
        <p:nvGrpSpPr>
          <p:cNvPr id="137" name="Group 136"/>
          <p:cNvGrpSpPr/>
          <p:nvPr/>
        </p:nvGrpSpPr>
        <p:grpSpPr>
          <a:xfrm>
            <a:off x="2267744" y="1340768"/>
            <a:ext cx="936104" cy="1728192"/>
            <a:chOff x="2267744" y="1340768"/>
            <a:chExt cx="936104" cy="1728192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2267744" y="134076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267744" y="141277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267744" y="148478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267744" y="155679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267744" y="162880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67744" y="170080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67744" y="177281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267744" y="184482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267744" y="191683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267744" y="198884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267744" y="206084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267744" y="213285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267744" y="220486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267744" y="227687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267744" y="234888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2267744" y="242088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267744" y="249289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267744" y="256490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267744" y="263691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267744" y="2708920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267744" y="2780928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67744" y="2852936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67744" y="2924944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267744" y="2996952"/>
              <a:ext cx="576064" cy="720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1" name="Right Brace 130"/>
            <p:cNvSpPr/>
            <p:nvPr/>
          </p:nvSpPr>
          <p:spPr bwMode="auto">
            <a:xfrm>
              <a:off x="2987824" y="1340768"/>
              <a:ext cx="216024" cy="324036"/>
            </a:xfrm>
            <a:prstGeom prst="rightBrace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3" name="Right Brace 132"/>
            <p:cNvSpPr/>
            <p:nvPr/>
          </p:nvSpPr>
          <p:spPr bwMode="auto">
            <a:xfrm>
              <a:off x="2987824" y="1664804"/>
              <a:ext cx="216024" cy="324036"/>
            </a:xfrm>
            <a:prstGeom prst="rightBrace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5" name="Right Brace 134"/>
            <p:cNvSpPr/>
            <p:nvPr/>
          </p:nvSpPr>
          <p:spPr bwMode="auto">
            <a:xfrm>
              <a:off x="2987824" y="2744924"/>
              <a:ext cx="216024" cy="324036"/>
            </a:xfrm>
            <a:prstGeom prst="rightBrace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3223418" y="2699628"/>
            <a:ext cx="176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eies av tråd k-1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860032" y="1052736"/>
            <a:ext cx="2664296" cy="1197424"/>
            <a:chOff x="4860032" y="1052736"/>
            <a:chExt cx="2664296" cy="1197424"/>
          </a:xfrm>
        </p:grpSpPr>
        <p:sp>
          <p:nvSpPr>
            <p:cNvPr id="139" name="Rectangle 138"/>
            <p:cNvSpPr/>
            <p:nvPr/>
          </p:nvSpPr>
          <p:spPr bwMode="auto">
            <a:xfrm>
              <a:off x="6300192" y="1295472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6300192" y="1412776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6300192" y="1530080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6300192" y="1647384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6300192" y="1764688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6300192" y="1881992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092280" y="1196752"/>
              <a:ext cx="43204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0</a:t>
              </a:r>
            </a:p>
            <a:p>
              <a:r>
                <a:rPr lang="nb-NO" sz="1000" dirty="0"/>
                <a:t>1</a:t>
              </a:r>
            </a:p>
            <a:p>
              <a:endParaRPr lang="nb-NO" sz="1000" dirty="0"/>
            </a:p>
            <a:p>
              <a:endParaRPr lang="nb-NO" sz="1000" dirty="0"/>
            </a:p>
            <a:p>
              <a:r>
                <a:rPr lang="nb-NO" sz="1000" dirty="0"/>
                <a:t>k-1</a:t>
              </a: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5148064" y="1340768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8" name="Straight Arrow Connector 147"/>
            <p:cNvCxnSpPr>
              <a:stCxn id="146" idx="0"/>
              <a:endCxn id="139" idx="1"/>
            </p:cNvCxnSpPr>
            <p:nvPr/>
          </p:nvCxnSpPr>
          <p:spPr bwMode="auto">
            <a:xfrm>
              <a:off x="5544108" y="1340768"/>
              <a:ext cx="756084" cy="1335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0" name="TextBox 149"/>
            <p:cNvSpPr txBox="1"/>
            <p:nvPr/>
          </p:nvSpPr>
          <p:spPr>
            <a:xfrm>
              <a:off x="5148064" y="1052736"/>
              <a:ext cx="8215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err="1"/>
                <a:t>allMax</a:t>
              </a:r>
              <a:r>
                <a:rPr lang="nb-NO" sz="1400" dirty="0"/>
                <a:t>[]</a:t>
              </a: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5220072" y="2132856"/>
              <a:ext cx="792088" cy="1173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285750" marR="0" indent="-285750" algn="l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None/>
                <a:tabLst/>
              </a:pPr>
              <a:endParaRPr kumimoji="0" lang="nb-NO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860032" y="1844824"/>
              <a:ext cx="12362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err="1"/>
                <a:t>int</a:t>
              </a:r>
              <a:r>
                <a:rPr lang="nb-NO" sz="1400" dirty="0"/>
                <a:t> </a:t>
              </a:r>
              <a:r>
                <a:rPr lang="nb-NO" sz="1400" dirty="0" err="1"/>
                <a:t>globalMax</a:t>
              </a:r>
              <a:endParaRPr lang="nb-NO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3959086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85750" marR="0" indent="-28575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85750" marR="0" indent="-28575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99487</TotalTime>
  <Words>1940</Words>
  <Application>Microsoft Macintosh PowerPoint</Application>
  <PresentationFormat>Skjermfremvisning (4:3)</PresentationFormat>
  <Paragraphs>308</Paragraphs>
  <Slides>19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4" baseType="lpstr">
      <vt:lpstr>Calibri</vt:lpstr>
      <vt:lpstr>Tahoma</vt:lpstr>
      <vt:lpstr>Times New Roman</vt:lpstr>
      <vt:lpstr>Wingdings</vt:lpstr>
      <vt:lpstr>Blends</vt:lpstr>
      <vt:lpstr>IN3030 Uke 12, v2019 </vt:lpstr>
      <vt:lpstr>Hva skal vi se på i Uke 12</vt:lpstr>
      <vt:lpstr>Oblig 4 Radix sort</vt:lpstr>
      <vt:lpstr>Flere tips til Oblig3 - MultiRadix</vt:lpstr>
      <vt:lpstr>Datastrukturer og grep i Oblig4 (hvordan parallellisere)</vt:lpstr>
      <vt:lpstr>a) finn max verdi i a[]</vt:lpstr>
      <vt:lpstr>b) count= oppttelling av ulike sifferverdier i a[]</vt:lpstr>
      <vt:lpstr>Roadmap – oversikt over drøftelsen av Oblig4 – flere alternativer på steg b og senere endringer i c og d</vt:lpstr>
      <vt:lpstr>a) finn max verdi i a[]</vt:lpstr>
      <vt:lpstr>b) count= oppttelling av ulike sifferverdier i a[]</vt:lpstr>
      <vt:lpstr>Om delvis deklarasjoner av arrayer</vt:lpstr>
      <vt:lpstr>Løsning b1) – lokale count[] i hver tråd som etter opptelling settes inn i allCount[] []</vt:lpstr>
      <vt:lpstr>b1+) : Summering av verdiene i allCount[][] til en felles: globalCount[]</vt:lpstr>
      <vt:lpstr>Løsning b2) – Eller skal count[] være en AtomicIntegerArray?</vt:lpstr>
      <vt:lpstr>Løsning b3) – Eller skal de ulike trådene gå gjennom hele a[] og tråd-0 bare ta de n/k minste verdiene, tråd-1 de n/k  nest minste verdiene,.. (dvs. dele verdiene mellom trådene)</vt:lpstr>
      <vt:lpstr>c1) Gitt b1: Summér opp i count[]  akkumulerte verdier (pekere)</vt:lpstr>
      <vt:lpstr>c2 og c3) Summér opp i count[]  akkumulerte verdier (pekere)</vt:lpstr>
      <vt:lpstr>c4+b1) Summér opp count[][]  OG juster pekere</vt:lpstr>
      <vt:lpstr>d1,2 og 3) Flytt elementer fra a[] til b[] etter innholdet i count[]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INF2440 – Effektiv parallellprogrammering Uke 1, v2014</dc:title>
  <dc:creator>Arne Maus</dc:creator>
  <cp:lastModifiedBy>Eric Jul</cp:lastModifiedBy>
  <cp:revision>816</cp:revision>
  <cp:lastPrinted>2015-04-08T12:45:35Z</cp:lastPrinted>
  <dcterms:created xsi:type="dcterms:W3CDTF">2013-10-07T06:57:58Z</dcterms:created>
  <dcterms:modified xsi:type="dcterms:W3CDTF">2019-04-03T11:57:07Z</dcterms:modified>
</cp:coreProperties>
</file>