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52"/>
  </p:notesMasterIdLst>
  <p:sldIdLst>
    <p:sldId id="259" r:id="rId2"/>
    <p:sldId id="260" r:id="rId3"/>
    <p:sldId id="315" r:id="rId4"/>
    <p:sldId id="317" r:id="rId5"/>
    <p:sldId id="314" r:id="rId6"/>
    <p:sldId id="311" r:id="rId7"/>
    <p:sldId id="306" r:id="rId8"/>
    <p:sldId id="269" r:id="rId9"/>
    <p:sldId id="270" r:id="rId10"/>
    <p:sldId id="271" r:id="rId11"/>
    <p:sldId id="275" r:id="rId12"/>
    <p:sldId id="312" r:id="rId13"/>
    <p:sldId id="266" r:id="rId14"/>
    <p:sldId id="307" r:id="rId15"/>
    <p:sldId id="284" r:id="rId16"/>
    <p:sldId id="261" r:id="rId17"/>
    <p:sldId id="313" r:id="rId18"/>
    <p:sldId id="262" r:id="rId19"/>
    <p:sldId id="267" r:id="rId20"/>
    <p:sldId id="263" r:id="rId21"/>
    <p:sldId id="273" r:id="rId22"/>
    <p:sldId id="274" r:id="rId23"/>
    <p:sldId id="309" r:id="rId24"/>
    <p:sldId id="310" r:id="rId25"/>
    <p:sldId id="294" r:id="rId26"/>
    <p:sldId id="295" r:id="rId27"/>
    <p:sldId id="296" r:id="rId28"/>
    <p:sldId id="302" r:id="rId29"/>
    <p:sldId id="297" r:id="rId30"/>
    <p:sldId id="298" r:id="rId31"/>
    <p:sldId id="272" r:id="rId32"/>
    <p:sldId id="319" r:id="rId33"/>
    <p:sldId id="281" r:id="rId34"/>
    <p:sldId id="283" r:id="rId35"/>
    <p:sldId id="280" r:id="rId36"/>
    <p:sldId id="290" r:id="rId37"/>
    <p:sldId id="300" r:id="rId38"/>
    <p:sldId id="288" r:id="rId39"/>
    <p:sldId id="318" r:id="rId40"/>
    <p:sldId id="289" r:id="rId41"/>
    <p:sldId id="285" r:id="rId42"/>
    <p:sldId id="286" r:id="rId43"/>
    <p:sldId id="287" r:id="rId44"/>
    <p:sldId id="305" r:id="rId45"/>
    <p:sldId id="293" r:id="rId46"/>
    <p:sldId id="303" r:id="rId47"/>
    <p:sldId id="304" r:id="rId48"/>
    <p:sldId id="308" r:id="rId49"/>
    <p:sldId id="301" r:id="rId50"/>
    <p:sldId id="316" r:id="rId51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86370" autoAdjust="0"/>
  </p:normalViewPr>
  <p:slideViewPr>
    <p:cSldViewPr>
      <p:cViewPr varScale="1">
        <p:scale>
          <a:sx n="104" d="100"/>
          <a:sy n="104" d="100"/>
        </p:scale>
        <p:origin x="18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E8554B-CEC2-48D7-B598-E688F7E17C77}" type="datetimeFigureOut">
              <a:rPr lang="nb-NO" smtClean="0"/>
              <a:pPr/>
              <a:t>20.01.2020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6AB904-1DF5-43CE-9478-405E80D7FCB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29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fld id="{3D073915-8A33-4E80-9448-DC6F1E5E4C87}" type="slidenum">
              <a:rPr lang="nb-NO" altLang="nb-NO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Clr>
                  <a:srgbClr val="0000FF"/>
                </a:buClr>
              </a:pPr>
              <a:t>1</a:t>
            </a:fld>
            <a:endParaRPr lang="nb-NO" altLang="nb-NO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72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55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90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90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473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291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40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836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120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89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90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145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0B20-3052-4CB8-8AB0-32EC2028D663}" type="slidenum">
              <a:rPr lang="nb-NO" smtClean="0"/>
              <a:pPr/>
              <a:t>42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001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761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436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709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27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297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0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20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6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25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1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10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84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57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3988" y="21209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4588" y="13589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83ACB-6AF9-4BF6-9914-D6AD14E531B9}" type="slidenum">
              <a:rPr lang="nb-NO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FE00-EE6B-4020-A55C-300A50692D2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2071-1264-4461-ABA2-9EAA58A008F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C224-D263-4DD0-983B-D890F84AF20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88A2-028F-411F-BE58-82B38CFC1A2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314450"/>
            <a:ext cx="3810000" cy="233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798888"/>
            <a:ext cx="3810000" cy="233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97C8-C5CD-44F4-B17B-D9158697A28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119C-BAD2-474F-B7B2-66F11C4D5BF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24AA-31CE-4F89-904B-E6BDB8EAE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8CB3-283C-4960-8D44-934A4FD6D72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4ED1-80A2-4D44-B3F5-B28083BFD66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4BEE-34BD-45E8-807D-9D81BD53E60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921E-7B4C-4555-B282-9B0856B0325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8318-8D50-44AA-949F-71D6A8D3C27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18FE-EF61-4DE6-A58C-94C454A76821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2228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2228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4456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4456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715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41433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2049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14450"/>
            <a:ext cx="7772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B0F74F-4C71-4646-B964-CEF69E33E404}" type="slidenum">
              <a:rPr lang="nb-NO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book/97801241599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1E6F-5505-4244-B2EA-CAE49B692FA4}" type="slidenum">
              <a:rPr lang="nb-NO">
                <a:solidFill>
                  <a:srgbClr val="1C1C1C"/>
                </a:solidFill>
              </a:rPr>
              <a:pPr>
                <a:defRPr/>
              </a:pPr>
              <a:t>1</a:t>
            </a:fld>
            <a:endParaRPr lang="nb-NO">
              <a:solidFill>
                <a:srgbClr val="1C1C1C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nb-NO" dirty="0"/>
              <a:t>IN3030 – Effektiv parallellprogrammering</a:t>
            </a:r>
            <a:br>
              <a:rPr lang="nb-NO" dirty="0"/>
            </a:br>
            <a:r>
              <a:rPr lang="nb-NO" dirty="0"/>
              <a:t>Uke 1, våren 2020</a:t>
            </a:r>
            <a:endParaRPr lang="nb-NO" altLang="nb-NO" noProof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6219" y="4869160"/>
            <a:ext cx="7069138" cy="1752600"/>
          </a:xfrm>
        </p:spPr>
        <p:txBody>
          <a:bodyPr/>
          <a:lstStyle/>
          <a:p>
            <a:r>
              <a:rPr lang="nb-NO" dirty="0"/>
              <a:t>Eric Jul</a:t>
            </a:r>
          </a:p>
          <a:p>
            <a:r>
              <a:rPr lang="nb-NO" dirty="0"/>
              <a:t>Professor</a:t>
            </a:r>
          </a:p>
          <a:p>
            <a:r>
              <a:rPr lang="nb-NO" dirty="0"/>
              <a:t>PSE</a:t>
            </a:r>
          </a:p>
          <a:p>
            <a:r>
              <a:rPr lang="nb-NO" dirty="0"/>
              <a:t>Institutt for Informatikk</a:t>
            </a:r>
          </a:p>
        </p:txBody>
      </p:sp>
    </p:spTree>
    <p:extLst>
      <p:ext uri="{BB962C8B-B14F-4D97-AF65-F5344CB8AC3E}">
        <p14:creationId xmlns:p14="http://schemas.microsoft.com/office/powerpoint/2010/main" val="423463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dag – teori og praksis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923305"/>
            <a:ext cx="7772400" cy="4818063"/>
          </a:xfrm>
        </p:spPr>
        <p:txBody>
          <a:bodyPr/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sz="2000" dirty="0"/>
              <a:t>    programmer som har S &lt; 1 og forklare hvorfor.</a:t>
            </a:r>
          </a:p>
        </p:txBody>
      </p:sp>
      <p:pic>
        <p:nvPicPr>
          <p:cNvPr id="1026" name="Picture 2" descr="D:\INF2440Para\Powerpoint\Id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340768"/>
            <a:ext cx="7416824" cy="4596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92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Lineær speedup 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Selvsagt ønsker vi lineær speedup – dvs. bruker vi </a:t>
            </a:r>
            <a:r>
              <a:rPr lang="nb-NO" i="1" dirty="0"/>
              <a:t>k</a:t>
            </a:r>
            <a:r>
              <a:rPr lang="nb-NO" dirty="0"/>
              <a:t> kjerner skulle det helst gå </a:t>
            </a:r>
            <a:r>
              <a:rPr lang="nb-NO" i="1" dirty="0"/>
              <a:t>k</a:t>
            </a:r>
            <a:r>
              <a:rPr lang="nb-NO" dirty="0"/>
              <a:t> ganger fortere enn med 1 kjerne.</a:t>
            </a:r>
          </a:p>
          <a:p>
            <a:r>
              <a:rPr lang="nb-NO" dirty="0"/>
              <a:t>Meget sjelden at det kan oppnås (mer om det siden)</a:t>
            </a:r>
          </a:p>
          <a:p>
            <a:r>
              <a:rPr lang="nb-NO" dirty="0"/>
              <a:t>Kan superlineær speedup oppnås?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Lineær speedup analogier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0"/>
            <a:ext cx="7961312" cy="4818063"/>
          </a:xfrm>
        </p:spPr>
        <p:txBody>
          <a:bodyPr/>
          <a:lstStyle/>
          <a:p>
            <a:r>
              <a:rPr lang="nb-NO" dirty="0"/>
              <a:t>Selvsagt ønsker vi lineær speedup, MEN:</a:t>
            </a:r>
          </a:p>
          <a:p>
            <a:r>
              <a:rPr lang="nb-NO" dirty="0" err="1"/>
              <a:t>Nogle</a:t>
            </a:r>
            <a:r>
              <a:rPr lang="nb-NO" dirty="0"/>
              <a:t> problemer er nemme at parallellisere: Eksempel: 10 personer kan plante 10 treer ca. 10 gange fortere end 1 person kan plante 10 treer.</a:t>
            </a:r>
          </a:p>
          <a:p>
            <a:r>
              <a:rPr lang="nb-NO" dirty="0"/>
              <a:t>Andre problemer er vanskeligere at parallellisere: Eksempel: hvis 1 person kan samle et Lego-</a:t>
            </a:r>
            <a:r>
              <a:rPr lang="nb-NO" dirty="0" err="1"/>
              <a:t>set</a:t>
            </a:r>
            <a:r>
              <a:rPr lang="nb-NO" dirty="0"/>
              <a:t> på 10 timer, så vil det være vanskelig for 10 personer at samle det på 1 time </a:t>
            </a:r>
            <a:r>
              <a:rPr lang="mr-IN" dirty="0"/>
              <a:t>–</a:t>
            </a:r>
            <a:r>
              <a:rPr lang="nb-NO" dirty="0"/>
              <a:t> der er avhengigheter mellom delene. </a:t>
            </a:r>
          </a:p>
          <a:p>
            <a:r>
              <a:rPr lang="nb-NO" dirty="0"/>
              <a:t>Andre problemer er nærmest umulige at parallellisere: Eksempel: hvis 1 kvinne kan lage et barn på 9 måneder, kan 9 kvinner så lage et barn på 1 måned?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Flynns</a:t>
            </a:r>
            <a:r>
              <a:rPr lang="nb-NO" dirty="0"/>
              <a:t> klassifikasjon av datamaskiner: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526592"/>
              </p:ext>
            </p:extLst>
          </p:nvPr>
        </p:nvGraphicFramePr>
        <p:xfrm>
          <a:off x="755576" y="1700808"/>
          <a:ext cx="7772400" cy="422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883"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Single </a:t>
                      </a:r>
                      <a:r>
                        <a:rPr lang="nb-NO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Instruction</a:t>
                      </a:r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Multiple </a:t>
                      </a:r>
                      <a:r>
                        <a:rPr lang="nb-NO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Instruction</a:t>
                      </a:r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83">
                <a:tc>
                  <a:txBody>
                    <a:bodyPr/>
                    <a:lstStyle/>
                    <a:p>
                      <a:r>
                        <a:rPr lang="nb-NO" dirty="0"/>
                        <a:t>Single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SISD : Enkeltkjerne 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MISD : Pipeline utførelse av instruksjoner</a:t>
                      </a:r>
                      <a:r>
                        <a:rPr lang="nb-NO" baseline="0" dirty="0"/>
                        <a:t> i en CPU.</a:t>
                      </a:r>
                    </a:p>
                    <a:p>
                      <a:r>
                        <a:rPr lang="nb-NO" baseline="0" dirty="0"/>
                        <a:t>Flere maskiner som av sikkerhetsgrunner  utfører samme instruksjoner.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883">
                <a:tc>
                  <a:txBody>
                    <a:bodyPr/>
                    <a:lstStyle/>
                    <a:p>
                      <a:r>
                        <a:rPr lang="nb-NO" dirty="0"/>
                        <a:t>Multiple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SIMD :  </a:t>
                      </a:r>
                      <a:r>
                        <a:rPr lang="nb-NO" b="1" dirty="0"/>
                        <a:t>GPU</a:t>
                      </a:r>
                      <a:r>
                        <a:rPr lang="nb-NO" dirty="0"/>
                        <a:t> – samme operasjon på mange elementer (en vektor)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Det finnes også  slike SSE – instruksjoner på Intel og AMDs CPU-er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MIMD</a:t>
                      </a:r>
                      <a:r>
                        <a:rPr lang="nb-NO" b="1" baseline="0" dirty="0"/>
                        <a:t> : </a:t>
                      </a:r>
                      <a:r>
                        <a:rPr lang="nb-NO" b="0" baseline="0" dirty="0"/>
                        <a:t>klynge av datamaskiner, og</a:t>
                      </a:r>
                    </a:p>
                    <a:p>
                      <a:r>
                        <a:rPr lang="nb-NO" b="1" baseline="0" dirty="0" err="1"/>
                        <a:t>Multikjerne</a:t>
                      </a:r>
                      <a:r>
                        <a:rPr lang="nb-NO" b="1" baseline="0" dirty="0"/>
                        <a:t> CPU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8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en SSSE 3-instruksjon (Intel i7)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3717032"/>
            <a:ext cx="7772400" cy="2441799"/>
          </a:xfrm>
        </p:spPr>
        <p:txBody>
          <a:bodyPr/>
          <a:lstStyle/>
          <a:p>
            <a:r>
              <a:rPr lang="nb-NO" sz="2000" dirty="0"/>
              <a:t>Det er mange registre (opp til 32) på en kjerne for bl.a. slike instruksjoner</a:t>
            </a:r>
          </a:p>
          <a:p>
            <a:r>
              <a:rPr lang="nb-NO" sz="2000" dirty="0"/>
              <a:t>Et register kan sees på som en cache 0 – det tar bare én instruksjons-sykel å aksessere et register mot 3 sykler i cache1 </a:t>
            </a:r>
          </a:p>
          <a:p>
            <a:r>
              <a:rPr lang="nb-NO" sz="2000" dirty="0"/>
              <a:t>(i en 3 GHz CPU er en sykel 1/3 ns = 1/3 milliard dels sekund)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19076"/>
              </p:ext>
            </p:extLst>
          </p:nvPr>
        </p:nvGraphicFramePr>
        <p:xfrm>
          <a:off x="395536" y="1916832"/>
          <a:ext cx="8280921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PHADDW, PHADDD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Packed Horizontal Add (Words or </a:t>
                      </a:r>
                      <a:r>
                        <a:rPr lang="en-US" dirty="0" err="1"/>
                        <a:t>Doublewords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takes registers A = [a0 a1 a2 …] and B = [b0 b1 b2 …] and outputs [a0+a1 a2+a3 … b0+b1 b2+b3 …]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6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kurset handler om tråder og effektivitet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Hva er tråder</a:t>
            </a:r>
          </a:p>
          <a:p>
            <a:pPr lvl="1"/>
            <a:r>
              <a:rPr lang="nb-NO" sz="1800" dirty="0"/>
              <a:t>Se litt på maskinen</a:t>
            </a:r>
          </a:p>
          <a:p>
            <a:pPr lvl="1"/>
            <a:r>
              <a:rPr lang="nb-NO" sz="1800" dirty="0"/>
              <a:t>Se på operativsystemet</a:t>
            </a:r>
          </a:p>
          <a:p>
            <a:pPr lvl="1"/>
            <a:r>
              <a:rPr lang="nb-NO" sz="1800" dirty="0"/>
              <a:t>Hvordan skal vi oppfatte en tråd i et Java-program</a:t>
            </a:r>
          </a:p>
          <a:p>
            <a:pPr lvl="1"/>
            <a:r>
              <a:rPr lang="nb-NO" sz="1800" dirty="0"/>
              <a:t>Senere se på kompileringen og kjøring av Java-kode</a:t>
            </a:r>
          </a:p>
          <a:p>
            <a:r>
              <a:rPr lang="nb-NO" sz="2000" dirty="0"/>
              <a:t>Hvordan måle effektivitet</a:t>
            </a:r>
          </a:p>
          <a:p>
            <a:pPr lvl="1"/>
            <a:r>
              <a:rPr lang="nb-NO" sz="1800" dirty="0"/>
              <a:t>Hvordan ta tiden på ulike deler av et program; både:</a:t>
            </a:r>
          </a:p>
          <a:p>
            <a:pPr lvl="2"/>
            <a:r>
              <a:rPr lang="nb-NO" sz="1800" dirty="0"/>
              <a:t>Den sekvensielle algoritmen</a:t>
            </a:r>
          </a:p>
          <a:p>
            <a:pPr lvl="2"/>
            <a:r>
              <a:rPr lang="nb-NO" sz="1800" dirty="0"/>
              <a:t>En eller flere parallelle løsninger</a:t>
            </a:r>
          </a:p>
          <a:p>
            <a:pPr lvl="1"/>
            <a:r>
              <a:rPr lang="nb-NO" sz="1800" dirty="0"/>
              <a:t>I dag: Enkel tidtaking</a:t>
            </a:r>
          </a:p>
          <a:p>
            <a:pPr lvl="1"/>
            <a:r>
              <a:rPr lang="nb-NO" sz="1800" dirty="0"/>
              <a:t>Neste gang: Bedre tidtaking</a:t>
            </a:r>
          </a:p>
          <a:p>
            <a:r>
              <a:rPr lang="nb-NO" sz="2000" dirty="0"/>
              <a:t>Praktisk i dag</a:t>
            </a:r>
          </a:p>
          <a:p>
            <a:pPr lvl="1"/>
            <a:r>
              <a:rPr lang="nb-NO" sz="1800" dirty="0"/>
              <a:t>Standard måte å starte programmet med tråder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mulige synsvinkler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Mange nivåer i parallellprogrammering: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Maskinvare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Programmeringsspråk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Programmeringsabstraksjon.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Hvilke typer problem egner seg for parallelle løsninger?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Empiriske eller formelle metoder for parallelle beregninger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INF2440</a:t>
            </a:r>
            <a:r>
              <a:rPr lang="nb-NO" dirty="0"/>
              <a:t>: Parallellprogrammering av ulike algoritmer med tråder på multikjerne CPU i Java – empirisk vurdert ved tidsmålinger.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Learning-by-</a:t>
            </a:r>
            <a:r>
              <a:rPr lang="nb-NO" dirty="0" err="1"/>
              <a:t>doing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Dette kurs er et Learning-by-</a:t>
            </a:r>
            <a:r>
              <a:rPr lang="nb-NO" dirty="0" err="1"/>
              <a:t>doing</a:t>
            </a:r>
            <a:r>
              <a:rPr lang="nb-NO" dirty="0"/>
              <a:t> kurs!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Utbyttet ditt er avhengig av DIN innsats!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828675"/>
          </a:xfrm>
        </p:spPr>
        <p:txBody>
          <a:bodyPr/>
          <a:lstStyle/>
          <a:p>
            <a:pPr rtl="0" eaLnBrk="0" fontAlgn="base" hangingPunct="0"/>
            <a:r>
              <a:rPr lang="nb-NO" sz="2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Maskinvare og språk for parallelle </a:t>
            </a:r>
            <a:r>
              <a:rPr lang="nb-NO" sz="2400" dirty="0"/>
              <a:t>b</a:t>
            </a:r>
            <a:r>
              <a:rPr lang="nb-NO" sz="2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eregninger og Ifi-kurs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48180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/>
              <a:t>Klynger av datamaskiner  - </a:t>
            </a:r>
            <a:r>
              <a:rPr lang="nb-NO" sz="2000" b="1" dirty="0"/>
              <a:t>INF3380</a:t>
            </a:r>
          </a:p>
          <a:p>
            <a:pPr lvl="1"/>
            <a:r>
              <a:rPr lang="nb-NO" sz="1800" dirty="0"/>
              <a:t>jfr. </a:t>
            </a:r>
            <a:r>
              <a:rPr lang="nb-NO" sz="1800" dirty="0" err="1"/>
              <a:t>Abelklyngen</a:t>
            </a:r>
            <a:r>
              <a:rPr lang="nb-NO" sz="1800" dirty="0"/>
              <a:t> på USIT med  </a:t>
            </a:r>
            <a:r>
              <a:rPr lang="nb-NO" sz="1800" dirty="0" err="1"/>
              <a:t>ca</a:t>
            </a:r>
            <a:r>
              <a:rPr lang="nb-NO" sz="1800" dirty="0"/>
              <a:t> 10 000 kjerner. 640 maskiner (noder), hver med 16 kjerner </a:t>
            </a:r>
          </a:p>
          <a:p>
            <a:pPr lvl="1"/>
            <a:r>
              <a:rPr lang="nb-NO" sz="1800" dirty="0"/>
              <a:t>C, C++, Fortran, MPI –de ulike programbitene i kjernene sender meldinger til hverandre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err="1"/>
              <a:t>Grafikkkort</a:t>
            </a:r>
            <a:r>
              <a:rPr lang="nb-NO" sz="2000" dirty="0"/>
              <a:t> GPU med 2000+ små-kjerner, </a:t>
            </a:r>
            <a:r>
              <a:rPr lang="nb-NO" sz="2000" b="1" dirty="0"/>
              <a:t>INF5063</a:t>
            </a:r>
          </a:p>
          <a:p>
            <a:pPr lvl="1"/>
            <a:r>
              <a:rPr lang="nb-NO" sz="1800" dirty="0"/>
              <a:t>Eks </a:t>
            </a:r>
            <a:r>
              <a:rPr lang="nb-NO" sz="1800" dirty="0" err="1"/>
              <a:t>Nvidia</a:t>
            </a:r>
            <a:r>
              <a:rPr lang="nb-NO" sz="1800" dirty="0"/>
              <a:t> med flere tusen småkjerner (SIMD – maskin)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err="1"/>
              <a:t>Multikjerne</a:t>
            </a:r>
            <a:r>
              <a:rPr lang="nb-NO" sz="2000" dirty="0"/>
              <a:t> CPU (2-100 kjerner per CPU)  </a:t>
            </a:r>
            <a:r>
              <a:rPr lang="nb-NO" sz="2000" b="1" dirty="0">
                <a:solidFill>
                  <a:srgbClr val="C00000"/>
                </a:solidFill>
              </a:rPr>
              <a:t>INF2440 </a:t>
            </a:r>
          </a:p>
          <a:p>
            <a:pPr lvl="1"/>
            <a:r>
              <a:rPr lang="nb-NO" sz="1800" dirty="0"/>
              <a:t>AMD, Intel, ARM, Mobiltelefoner,..</a:t>
            </a:r>
          </a:p>
          <a:p>
            <a:pPr lvl="1"/>
            <a:r>
              <a:rPr lang="nb-NO" sz="1800" dirty="0"/>
              <a:t>De fleste programmeringsspråk: Java, C, C++,..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Mange maskiner løst koblet over internett. </a:t>
            </a:r>
            <a:r>
              <a:rPr lang="nb-NO" sz="2000" b="1" dirty="0"/>
              <a:t>INF5510</a:t>
            </a:r>
          </a:p>
          <a:p>
            <a:pPr lvl="1"/>
            <a:r>
              <a:rPr lang="nb-NO" sz="1800" dirty="0" err="1"/>
              <a:t>Planetlab</a:t>
            </a:r>
            <a:r>
              <a:rPr lang="nb-NO" sz="1800" dirty="0"/>
              <a:t> </a:t>
            </a:r>
            <a:r>
              <a:rPr lang="mr-IN" sz="1800" dirty="0"/>
              <a:t>–</a:t>
            </a:r>
            <a:r>
              <a:rPr lang="nb-NO" sz="1800" dirty="0"/>
              <a:t> </a:t>
            </a:r>
            <a:r>
              <a:rPr lang="nb-NO" sz="1800" dirty="0" err="1"/>
              <a:t>world-wide</a:t>
            </a:r>
            <a:r>
              <a:rPr lang="nb-NO" sz="1800" dirty="0"/>
              <a:t> </a:t>
            </a:r>
            <a:r>
              <a:rPr lang="nb-NO" sz="1800" dirty="0" err="1"/>
              <a:t>testbed</a:t>
            </a:r>
            <a:endParaRPr lang="nb-NO" sz="1800" dirty="0"/>
          </a:p>
          <a:p>
            <a:pPr lvl="1"/>
            <a:r>
              <a:rPr lang="nb-NO" sz="1800" dirty="0" err="1"/>
              <a:t>Emerald</a:t>
            </a:r>
            <a:r>
              <a:rPr lang="nb-NO" sz="1800" dirty="0"/>
              <a:t> </a:t>
            </a:r>
            <a:r>
              <a:rPr lang="mr-IN" sz="1800" dirty="0"/>
              <a:t>–</a:t>
            </a:r>
            <a:r>
              <a:rPr lang="nb-NO" sz="1800" dirty="0"/>
              <a:t> språk til distribuert programmering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Teoretiske modeller for beregningene  </a:t>
            </a:r>
            <a:r>
              <a:rPr lang="nb-NO" sz="2000" b="1" dirty="0"/>
              <a:t>INF4140</a:t>
            </a:r>
          </a:p>
          <a:p>
            <a:pPr marL="857250" lvl="1" indent="-457200"/>
            <a:r>
              <a:rPr lang="nb-NO" sz="1600" dirty="0"/>
              <a:t>PRAM modellen og formelle modeller (</a:t>
            </a:r>
            <a:r>
              <a:rPr lang="nb-NO" sz="1600" dirty="0" err="1"/>
              <a:t>f.eks</a:t>
            </a:r>
            <a:r>
              <a:rPr lang="nb-NO" sz="1600" dirty="0"/>
              <a:t> FSM)</a:t>
            </a:r>
          </a:p>
          <a:p>
            <a:pPr lvl="1"/>
            <a:endParaRPr lang="nb-NO" sz="1800" dirty="0"/>
          </a:p>
          <a:p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9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Multikjerne - Intel </a:t>
            </a:r>
            <a:r>
              <a:rPr lang="nb-NO" dirty="0" err="1"/>
              <a:t>Multicore</a:t>
            </a:r>
            <a:r>
              <a:rPr lang="nb-NO" dirty="0"/>
              <a:t> </a:t>
            </a:r>
            <a:r>
              <a:rPr lang="nb-NO" dirty="0" err="1"/>
              <a:t>Nehalam</a:t>
            </a:r>
            <a:r>
              <a:rPr lang="nb-NO" dirty="0"/>
              <a:t>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19C-BAD2-474F-B7B2-66F11C4D5BFD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1028" name="Picture 4" descr="http://mb.yesky.com/imagelist/2008/291/96h60p648h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19" y="1340767"/>
            <a:ext cx="4672211" cy="47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l Microarchitecture Based on 45nm D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" y="1700808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5120024"/>
            <a:ext cx="4294215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Mange ulike deler i en Multicore CPU – bla. en pipeline av maskininstruksjoner; kjernene holder på med 10 til 20 instruksjoner </a:t>
            </a:r>
            <a:r>
              <a:rPr lang="nb-NO" b="1" i="1" dirty="0"/>
              <a:t>samtidig</a:t>
            </a:r>
            <a:r>
              <a:rPr lang="nb-NO" dirty="0"/>
              <a:t>  dvs. instruksjonsparallellitet</a:t>
            </a:r>
          </a:p>
        </p:txBody>
      </p:sp>
    </p:spTree>
    <p:extLst>
      <p:ext uri="{BB962C8B-B14F-4D97-AF65-F5344CB8AC3E}">
        <p14:creationId xmlns:p14="http://schemas.microsoft.com/office/powerpoint/2010/main" val="105942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om 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 err="1"/>
              <a:t>Ph.D</a:t>
            </a:r>
            <a:r>
              <a:rPr lang="nb-NO" sz="1800" b="1" dirty="0"/>
              <a:t>. </a:t>
            </a:r>
            <a:r>
              <a:rPr lang="nb-NO" sz="1800" b="1" dirty="0" err="1"/>
              <a:t>University</a:t>
            </a:r>
            <a:r>
              <a:rPr lang="nb-NO" sz="1800" b="1" dirty="0"/>
              <a:t> </a:t>
            </a:r>
            <a:r>
              <a:rPr lang="nb-NO" sz="1800" b="1" dirty="0" err="1"/>
              <a:t>of</a:t>
            </a:r>
            <a:r>
              <a:rPr lang="nb-NO" sz="1800" b="1" dirty="0"/>
              <a:t> Washington, 1989</a:t>
            </a:r>
          </a:p>
          <a:p>
            <a:r>
              <a:rPr lang="nb-NO" sz="1800" b="1" dirty="0"/>
              <a:t>Dansk-amerikaner</a:t>
            </a:r>
          </a:p>
          <a:p>
            <a:r>
              <a:rPr lang="nb-NO" sz="1800" b="1" dirty="0"/>
              <a:t>Bor i Danmark </a:t>
            </a:r>
            <a:r>
              <a:rPr lang="mr-IN" sz="1800" b="1" dirty="0"/>
              <a:t>–</a:t>
            </a:r>
            <a:r>
              <a:rPr lang="nb-NO" sz="1800" b="1" dirty="0"/>
              <a:t> pendler til Oslo </a:t>
            </a:r>
            <a:r>
              <a:rPr lang="nb-NO" sz="1800" b="1" dirty="0" err="1"/>
              <a:t>ca</a:t>
            </a:r>
            <a:r>
              <a:rPr lang="nb-NO" sz="1800" b="1" dirty="0"/>
              <a:t> 3-4 gange/måned</a:t>
            </a:r>
          </a:p>
          <a:p>
            <a:r>
              <a:rPr lang="nb-NO" sz="1800" b="1" dirty="0"/>
              <a:t>1989-2000: </a:t>
            </a:r>
            <a:r>
              <a:rPr lang="nb-NO" sz="1800" b="1" dirty="0" err="1"/>
              <a:t>Førsteamauensis</a:t>
            </a:r>
            <a:r>
              <a:rPr lang="nb-NO" sz="1800" b="1" dirty="0"/>
              <a:t> Københavns Universitet</a:t>
            </a:r>
          </a:p>
          <a:p>
            <a:r>
              <a:rPr lang="nb-NO" sz="1800" b="1" dirty="0"/>
              <a:t>2000-2009: Professor Københavns Universitet</a:t>
            </a:r>
          </a:p>
          <a:p>
            <a:r>
              <a:rPr lang="nb-NO" sz="1800" b="1" dirty="0"/>
              <a:t>2009-2015: Bell Labs, Dublin &amp; Professor II, IfI</a:t>
            </a:r>
          </a:p>
          <a:p>
            <a:r>
              <a:rPr lang="nb-NO" sz="1800" b="1" dirty="0"/>
              <a:t>2016- Professor IfI</a:t>
            </a: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nb-NO" sz="2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Hvorfor får vi </a:t>
            </a:r>
            <a:r>
              <a:rPr lang="nb-NO" sz="28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multikjerne</a:t>
            </a:r>
            <a:r>
              <a:rPr lang="nb-NO" sz="2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CPUer 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 18-24 måned dobler antall transistorer vi kan få på en brikke: Moores lov</a:t>
            </a:r>
          </a:p>
          <a:p>
            <a:r>
              <a:rPr lang="nb-NO" dirty="0"/>
              <a:t>Vi kan ikke lage raskere kretser fordi da vil vi ikke greie å </a:t>
            </a:r>
            <a:r>
              <a:rPr lang="nb-NO" dirty="0" err="1"/>
              <a:t>luftkjøle</a:t>
            </a:r>
            <a:r>
              <a:rPr lang="nb-NO" dirty="0"/>
              <a:t> dem (ca. 120 Watt på ca. 2x2 cm – varmere enn en rødglødende kokeplate). Og der er kvantemekaniske begrensninger også.</a:t>
            </a:r>
          </a:p>
          <a:p>
            <a:r>
              <a:rPr lang="nb-NO" dirty="0"/>
              <a:t>Med </a:t>
            </a:r>
            <a:r>
              <a:rPr lang="nb-NO" dirty="0" err="1"/>
              <a:t>f.eks</a:t>
            </a:r>
            <a:r>
              <a:rPr lang="nb-NO" dirty="0"/>
              <a:t> dobbelt så mange transistorer ønsker vi oss egentlig en dobbelt så rask maskin, men det vi får er dessverre ‘bare’ dobbelt så mange CPU-kjerner. </a:t>
            </a:r>
          </a:p>
          <a:p>
            <a:r>
              <a:rPr lang="nb-NO" dirty="0"/>
              <a:t>Med flere regnekverner (kjerner) må vi få opp hastigheten ved å lage parallelle programmer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MooresL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84"/>
            <a:ext cx="896681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4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FreqencyHa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4"/>
            <a:ext cx="8877186" cy="63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8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Helt avgjørede for oss – cache-hukommelse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Hva er cache</a:t>
            </a:r>
          </a:p>
          <a:p>
            <a:pPr lvl="1"/>
            <a:r>
              <a:rPr lang="nb-NO" sz="1800" dirty="0"/>
              <a:t>Raskere (men også dyrere) hukommelse mellom hovedlageret og kjernene.</a:t>
            </a:r>
          </a:p>
          <a:p>
            <a:pPr lvl="1"/>
            <a:r>
              <a:rPr lang="nb-NO" sz="1800" dirty="0"/>
              <a:t>Vi må ha cache fordi det er så store hastighetsforskjeller mellom en CPU-kjerne og hovedlageret (‘main memory’ )</a:t>
            </a:r>
          </a:p>
          <a:p>
            <a:pPr lvl="1"/>
            <a:r>
              <a:rPr lang="nb-NO" sz="1800" dirty="0"/>
              <a:t>Ofte nå 3-4 lag med cache hukommelser  + et antall registere i kjernen (enda raskere enn cache-hukommelsene) som holder data eller intruksjoner</a:t>
            </a:r>
          </a:p>
          <a:p>
            <a:pPr lvl="1"/>
            <a:r>
              <a:rPr lang="nb-NO" sz="1800" dirty="0"/>
              <a:t>Når en kjerne trenger data eller en ny instruksjon (og den ikke har det i et register) leter den nedover i cache-hukommelsene. Først cache level 1 (L1), så L2 cachen, .. , før den går til hovedhukommelsen for data eller instruksjoner.</a:t>
            </a:r>
          </a:p>
          <a:p>
            <a:pPr lvl="1"/>
            <a:r>
              <a:rPr lang="nb-NO" sz="1800" dirty="0"/>
              <a:t>Det finns flere teknikker for å gjøre dette raskt (som pre-fetch , dvs at systemet henter neste data/instruksjon uten at kjernen eksplisitt har bedt om det)</a:t>
            </a:r>
          </a:p>
          <a:p>
            <a:pPr lvl="1"/>
            <a:endParaRPr lang="nb-NO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4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tar vi hensyn til cache-systemet for å få raskere programmer?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Vi ser bare på data-cachene (lite å hente på instruksjonene)</a:t>
            </a:r>
          </a:p>
          <a:p>
            <a:r>
              <a:rPr lang="nb-NO" sz="2000" dirty="0"/>
              <a:t>Viktig å vite er at hver gang vi skal hente data i hovedlageret , får vi en cach-linje = 64 byte = f.eks 8 heltall (int)</a:t>
            </a:r>
          </a:p>
          <a:p>
            <a:r>
              <a:rPr lang="nb-NO" sz="2000" dirty="0"/>
              <a:t>Det er svært begrenset plass i cachene, og en cach-linje som ikke har vært brukt på ‘lenge’ vil bli ‘kastet ut’(overskrevet av en annen, nyere) cache-linje</a:t>
            </a:r>
          </a:p>
          <a:p>
            <a:r>
              <a:rPr lang="nb-NO" sz="2000" dirty="0"/>
              <a:t>Slik er raskest:</a:t>
            </a:r>
          </a:p>
          <a:p>
            <a:pPr lvl="1"/>
            <a:r>
              <a:rPr lang="nb-NO" sz="1600" dirty="0"/>
              <a:t>Jobber på få data (korte deler av en array) ‘lenge’ av gangen – ikke hoppe rundt.</a:t>
            </a:r>
          </a:p>
          <a:p>
            <a:pPr lvl="1"/>
            <a:r>
              <a:rPr lang="nb-NO" sz="1600" dirty="0"/>
              <a:t>Helst gå forlengs eller baklengs gjennom data (arrayene) (i, i+1,.. eller: i, i-1,..)</a:t>
            </a:r>
            <a:br>
              <a:rPr lang="nb-NO" sz="1600" dirty="0"/>
            </a:br>
            <a:endParaRPr lang="nb-NO" sz="1600" dirty="0"/>
          </a:p>
          <a:p>
            <a:pPr marL="57150" indent="0">
              <a:buNone/>
            </a:pPr>
            <a:r>
              <a:rPr lang="en-US" dirty="0">
                <a:solidFill>
                  <a:srgbClr val="CC6600"/>
                </a:solidFill>
              </a:rPr>
              <a:t>Vi</a:t>
            </a:r>
            <a:r>
              <a:rPr lang="nb-NO" dirty="0">
                <a:solidFill>
                  <a:srgbClr val="CC6600"/>
                </a:solidFill>
              </a:rPr>
              <a:t> må lage slike cache-vennlige programmer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12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 1980 (uten </a:t>
            </a:r>
            <a:r>
              <a:rPr lang="nb-NO" dirty="0" err="1"/>
              <a:t>cache</a:t>
            </a:r>
            <a:r>
              <a:rPr lang="nb-NO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695" y="1772816"/>
            <a:ext cx="6290580" cy="28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08518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Figur 19.1 Skisse av en datamaskin i ca. 1980 hvor det bare var én beregningsenhet, en CPU, som leste sine instruksjoner og både skrev og leste data (variable) direkte i </a:t>
            </a:r>
            <a:r>
              <a:rPr lang="nb-NO" i="1" dirty="0" err="1"/>
              <a:t>hovedhukommelsen</a:t>
            </a:r>
            <a:r>
              <a:rPr lang="nb-NO" i="1" dirty="0"/>
              <a:t>. Intel 8080: 1 MHz CPU</a:t>
            </a:r>
            <a:endParaRPr lang="nb-N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 ca. 2010 med to dobbeltkjerne </a:t>
            </a:r>
            <a:r>
              <a:rPr lang="nb-NO" dirty="0" err="1"/>
              <a:t>CPU-er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264696" cy="521327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http://upload.wikimedia.org/wikipedia/commons/e/ec/AMD_Bulldozer_block_diagram_(8_core_CPU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2231"/>
            <a:ext cx="7138652" cy="58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259632" y="188640"/>
            <a:ext cx="712879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Hukommelses-systemet i en 4 kjerne CPU – mange lag og flere ulike beregningsmoduler i hver kjerne.:</a:t>
            </a:r>
          </a:p>
        </p:txBody>
      </p:sp>
    </p:spTree>
    <p:extLst>
      <p:ext uri="{BB962C8B-B14F-4D97-AF65-F5344CB8AC3E}">
        <p14:creationId xmlns:p14="http://schemas.microsoft.com/office/powerpoint/2010/main" val="3238054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Instruksjonsparallellitet i en CPU-kjerne. Pipeline – flere instruksjoner (her 4) utføres </a:t>
            </a:r>
            <a:r>
              <a:rPr lang="nb-NO" sz="2000" i="1" dirty="0"/>
              <a:t>samtidig</a:t>
            </a:r>
            <a:r>
              <a:rPr lang="nb-NO" sz="2000" dirty="0"/>
              <a:t> i raskest mulig rekkefølge.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Pipe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6148"/>
            <a:ext cx="5676974" cy="50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16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Test av forsinkelse i data-</a:t>
            </a:r>
            <a:r>
              <a:rPr lang="nb-NO" sz="2400" dirty="0" err="1"/>
              <a:t>cachene</a:t>
            </a:r>
            <a:r>
              <a:rPr lang="nb-NO" sz="2400" dirty="0"/>
              <a:t> og </a:t>
            </a:r>
            <a:r>
              <a:rPr lang="nb-NO" sz="2400" dirty="0" err="1"/>
              <a:t>hovedhukommelsen</a:t>
            </a:r>
            <a:r>
              <a:rPr lang="nb-NO" sz="2400" dirty="0"/>
              <a:t>  - latency.exe (fra CPUZ)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5"/>
            <a:ext cx="7632848" cy="58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3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beslutning: hvilket språk?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Skal jeg forelese på dansk?</a:t>
            </a:r>
          </a:p>
          <a:p>
            <a:r>
              <a:rPr lang="nb-NO" sz="1800" b="1" dirty="0"/>
              <a:t>Or English?</a:t>
            </a:r>
          </a:p>
          <a:p>
            <a:endParaRPr lang="nb-NO" sz="1800" b="1" dirty="0"/>
          </a:p>
          <a:p>
            <a:r>
              <a:rPr lang="nb-NO" sz="1800" b="1" dirty="0" err="1"/>
              <a:t>Recording</a:t>
            </a:r>
            <a:r>
              <a:rPr lang="nb-NO" sz="1800" b="1" dirty="0"/>
              <a:t> </a:t>
            </a:r>
            <a:r>
              <a:rPr lang="nb-NO" sz="1800" b="1" dirty="0" err="1"/>
              <a:t>lectues</a:t>
            </a:r>
            <a:r>
              <a:rPr lang="nb-NO" sz="1800" b="1" dirty="0"/>
              <a:t>: I </a:t>
            </a:r>
            <a:r>
              <a:rPr lang="nb-NO" sz="1800" b="1" dirty="0" err="1"/>
              <a:t>will</a:t>
            </a:r>
            <a:r>
              <a:rPr lang="nb-NO" sz="1800" b="1" dirty="0"/>
              <a:t> </a:t>
            </a:r>
            <a:r>
              <a:rPr lang="nb-NO" sz="1800" b="1" dirty="0" err="1"/>
              <a:t>attempt</a:t>
            </a:r>
            <a:r>
              <a:rPr lang="nb-NO" sz="1800" b="1" dirty="0"/>
              <a:t> BUT I make </a:t>
            </a:r>
            <a:r>
              <a:rPr lang="nb-NO" sz="1800" b="1" dirty="0" err="1"/>
              <a:t>no</a:t>
            </a:r>
            <a:r>
              <a:rPr lang="nb-NO" sz="1800" b="1" dirty="0"/>
              <a:t> </a:t>
            </a:r>
            <a:r>
              <a:rPr lang="nb-NO" sz="1800" b="1" dirty="0" err="1"/>
              <a:t>promises</a:t>
            </a:r>
            <a:r>
              <a:rPr lang="nb-NO" sz="1800" b="1" dirty="0"/>
              <a:t> – my </a:t>
            </a:r>
            <a:r>
              <a:rPr lang="nb-NO" sz="1800" b="1" dirty="0" err="1"/>
              <a:t>recoding</a:t>
            </a:r>
            <a:r>
              <a:rPr lang="nb-NO" sz="1800" b="1" dirty="0"/>
              <a:t> last Fall </a:t>
            </a:r>
            <a:r>
              <a:rPr lang="nb-NO" sz="1800" b="1" dirty="0" err="1"/>
              <a:t>did</a:t>
            </a:r>
            <a:r>
              <a:rPr lang="nb-NO" sz="1800" b="1" dirty="0"/>
              <a:t> not </a:t>
            </a:r>
            <a:r>
              <a:rPr lang="nb-NO" sz="1800" b="1" dirty="0" err="1"/>
              <a:t>work</a:t>
            </a:r>
            <a:r>
              <a:rPr lang="nb-NO" sz="1800" b="1" dirty="0"/>
              <a:t> </a:t>
            </a:r>
            <a:r>
              <a:rPr lang="nb-NO" sz="1800" b="1" dirty="0">
                <a:sym typeface="Wingdings" pitchFamily="2" charset="2"/>
              </a:rPr>
              <a:t>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Lecture</a:t>
            </a:r>
            <a:r>
              <a:rPr lang="nb-NO" sz="1800" b="1" dirty="0">
                <a:sym typeface="Wingdings" pitchFamily="2" charset="2"/>
              </a:rPr>
              <a:t> slides </a:t>
            </a:r>
            <a:r>
              <a:rPr lang="nb-NO" sz="1800" b="1" dirty="0" err="1">
                <a:sym typeface="Wingdings" pitchFamily="2" charset="2"/>
              </a:rPr>
              <a:t>are</a:t>
            </a:r>
            <a:r>
              <a:rPr lang="nb-NO" sz="1800" b="1" dirty="0">
                <a:sym typeface="Wingdings" pitchFamily="2" charset="2"/>
              </a:rPr>
              <a:t> in Norwegian (</a:t>
            </a:r>
            <a:r>
              <a:rPr lang="nb-NO" sz="1800" b="1" dirty="0" err="1">
                <a:sym typeface="Wingdings" pitchFamily="2" charset="2"/>
              </a:rPr>
              <a:t>perhaps</a:t>
            </a:r>
            <a:r>
              <a:rPr lang="nb-NO" sz="1800" b="1" dirty="0">
                <a:sym typeface="Wingdings" pitchFamily="2" charset="2"/>
              </a:rPr>
              <a:t> a </a:t>
            </a:r>
            <a:r>
              <a:rPr lang="nb-NO" sz="1800" b="1" dirty="0" err="1">
                <a:sym typeface="Wingdings" pitchFamily="2" charset="2"/>
              </a:rPr>
              <a:t>little</a:t>
            </a:r>
            <a:r>
              <a:rPr lang="nb-NO" sz="1800" b="1" dirty="0">
                <a:sym typeface="Wingdings" pitchFamily="2" charset="2"/>
              </a:rPr>
              <a:t> Danish </a:t>
            </a:r>
            <a:r>
              <a:rPr lang="nb-NO" sz="1800" b="1" dirty="0" err="1">
                <a:sym typeface="Wingdings" pitchFamily="2" charset="2"/>
              </a:rPr>
              <a:t>intermixed</a:t>
            </a:r>
            <a:r>
              <a:rPr lang="nb-NO" sz="1800" b="1" dirty="0">
                <a:sym typeface="Wingdings" pitchFamily="2" charset="2"/>
              </a:rPr>
              <a:t> in a </a:t>
            </a:r>
            <a:r>
              <a:rPr lang="nb-NO" sz="1800" b="1" dirty="0" err="1">
                <a:sym typeface="Wingdings" pitchFamily="2" charset="2"/>
              </a:rPr>
              <a:t>few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places</a:t>
            </a:r>
            <a:r>
              <a:rPr lang="nb-NO" sz="1800" b="1" dirty="0">
                <a:sym typeface="Wingdings" pitchFamily="2" charset="2"/>
              </a:rPr>
              <a:t>...)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Please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keep</a:t>
            </a:r>
            <a:r>
              <a:rPr lang="nb-NO" sz="1800" b="1" dirty="0">
                <a:sym typeface="Wingdings" pitchFamily="2" charset="2"/>
              </a:rPr>
              <a:t> up </a:t>
            </a:r>
            <a:r>
              <a:rPr lang="nb-NO" sz="1800" b="1" dirty="0" err="1">
                <a:sym typeface="Wingdings" pitchFamily="2" charset="2"/>
              </a:rPr>
              <a:t>with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messages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on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web </a:t>
            </a:r>
            <a:r>
              <a:rPr lang="nb-NO" sz="1800" b="1" dirty="0" err="1">
                <a:sym typeface="Wingdings" pitchFamily="2" charset="2"/>
              </a:rPr>
              <a:t>site</a:t>
            </a:r>
            <a:endParaRPr lang="nb-NO" sz="1800" b="1" dirty="0">
              <a:sym typeface="Wingdings" pitchFamily="2" charset="2"/>
            </a:endParaRP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Use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Hjeplelærer</a:t>
            </a:r>
            <a:r>
              <a:rPr lang="nb-NO" sz="1800" b="1" dirty="0">
                <a:sym typeface="Wingdings" pitchFamily="2" charset="2"/>
              </a:rPr>
              <a:t> 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Ask questions </a:t>
            </a:r>
            <a:r>
              <a:rPr lang="nb-NO" sz="1800" b="1" dirty="0" err="1">
                <a:sym typeface="Wingdings" pitchFamily="2" charset="2"/>
              </a:rPr>
              <a:t>when</a:t>
            </a:r>
            <a:r>
              <a:rPr lang="nb-NO" sz="1800" b="1" dirty="0">
                <a:sym typeface="Wingdings" pitchFamily="2" charset="2"/>
              </a:rPr>
              <a:t> in </a:t>
            </a:r>
            <a:r>
              <a:rPr lang="nb-NO" sz="1800" b="1" dirty="0" err="1">
                <a:sym typeface="Wingdings" pitchFamily="2" charset="2"/>
              </a:rPr>
              <a:t>doubt</a:t>
            </a: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9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– ideen om at vi har uniform aksesstid i hukommelsen er helt galt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innhold 4"/>
          <p:cNvSpPr txBox="1">
            <a:spLocks noGrp="1"/>
          </p:cNvSpPr>
          <p:nvPr>
            <p:ph idx="1"/>
          </p:nvPr>
        </p:nvSpPr>
        <p:spPr>
          <a:xfrm>
            <a:off x="1182688" y="1314450"/>
            <a:ext cx="7772400" cy="41672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Hukommelses-systemet i en multicore CPU ,</a:t>
            </a:r>
            <a:r>
              <a:rPr lang="nb-NO" sz="2000" dirty="0"/>
              <a:t>Intel Core i5-459 3.3 GHz</a:t>
            </a:r>
            <a:r>
              <a:rPr lang="nb-NO" dirty="0"/>
              <a:t>,  – mange lag (typisk aksesstid i instruksjonssykler):</a:t>
            </a:r>
            <a:br>
              <a:rPr lang="nb-NO" dirty="0"/>
            </a:br>
            <a:endParaRPr lang="nb-NO" sz="1200" dirty="0"/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Registre i kjernen (1) – 8/32 registre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L1 cache  (3-4) – 32 Kb 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L2  cache (13) – 256 kb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L3 </a:t>
            </a:r>
            <a:r>
              <a:rPr lang="nb-NO" sz="1800" dirty="0" err="1"/>
              <a:t>cache</a:t>
            </a:r>
            <a:r>
              <a:rPr lang="nb-NO" sz="1800" dirty="0"/>
              <a:t>  (32) – 8Mb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 err="1"/>
              <a:t>Hovedhukommelsen</a:t>
            </a:r>
            <a:r>
              <a:rPr lang="nb-NO" sz="1800" dirty="0"/>
              <a:t> (virtuell hukommelse) (ca. 200) – 8-64 GB</a:t>
            </a:r>
          </a:p>
          <a:p>
            <a:pPr lvl="1" indent="-342900">
              <a:buFont typeface="+mj-lt"/>
              <a:buAutoNum type="arabicPeriod"/>
            </a:pPr>
            <a:r>
              <a:rPr lang="nb-NO" sz="1800" dirty="0"/>
              <a:t>Disken (15 000 000 roterende) = 5 ms – 1000 GB </a:t>
            </a:r>
            <a:r>
              <a:rPr lang="mr-IN" sz="1800" dirty="0"/>
              <a:t>–</a:t>
            </a:r>
            <a:r>
              <a:rPr lang="nb-NO" sz="1800" dirty="0"/>
              <a:t> 1-5 TB</a:t>
            </a:r>
            <a:br>
              <a:rPr lang="nb-NO" sz="1800" dirty="0"/>
            </a:br>
            <a:r>
              <a:rPr lang="nb-NO" sz="1800" dirty="0"/>
              <a:t>FlashDisk (ca 2 000 000 les, ca. 10 000 000 skriv) = ca. 1 ms  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48647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Vi kan ikke hente mer fra automatisk forbedring av hastigheten på våre programmer: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Ikke raskere maskiner </a:t>
            </a:r>
            <a:r>
              <a:rPr lang="nb-NO" dirty="0"/>
              <a:t>– luftkjølingsproblemet</a:t>
            </a:r>
          </a:p>
          <a:p>
            <a:r>
              <a:rPr lang="nb-NO" b="1" dirty="0" err="1"/>
              <a:t>Hovedhukommelsen</a:t>
            </a:r>
            <a:r>
              <a:rPr lang="nb-NO" b="1" dirty="0"/>
              <a:t>  - </a:t>
            </a:r>
            <a:r>
              <a:rPr lang="nb-NO" dirty="0"/>
              <a:t>både </a:t>
            </a:r>
            <a:r>
              <a:rPr lang="nb-NO" i="1" dirty="0"/>
              <a:t>mye</a:t>
            </a:r>
            <a:r>
              <a:rPr lang="nb-NO" dirty="0"/>
              <a:t> langsommere enn CPU-ene (derfor cache), og det å sette stadig flere kjerner oppå en langsom hukommelse gir køer.</a:t>
            </a:r>
          </a:p>
          <a:p>
            <a:r>
              <a:rPr lang="nb-NO" b="1" dirty="0"/>
              <a:t>Instruksjons-parallelliteten </a:t>
            </a:r>
            <a:r>
              <a:rPr lang="nb-NO" dirty="0"/>
              <a:t>i hver kjerne (pipelinen) er fult utnyttet – ikke mer å hente</a:t>
            </a:r>
          </a:p>
          <a:p>
            <a:r>
              <a:rPr lang="nb-NO" b="1" dirty="0"/>
              <a:t>Kompilatoren </a:t>
            </a:r>
            <a:r>
              <a:rPr lang="nb-NO" dirty="0"/>
              <a:t>– Java (etter ver 1.3) kompilerer videre til maskinkode og (etter ver 1.6) optimaliserer mye. JIT-kompilering. Ikke mulig å gjøre særlig mer effektiv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  <a:sym typeface="Symbol"/>
              </a:rPr>
              <a:t> </a:t>
            </a:r>
            <a:r>
              <a:rPr lang="nb-NO" b="1" dirty="0">
                <a:solidFill>
                  <a:srgbClr val="FF0000"/>
                </a:solidFill>
              </a:rPr>
              <a:t>Konklusjon</a:t>
            </a:r>
            <a:r>
              <a:rPr lang="nb-NO" b="1" dirty="0"/>
              <a:t> </a:t>
            </a:r>
            <a:r>
              <a:rPr lang="nb-NO" dirty="0"/>
              <a:t>Skal vi ha raskere programmer, må vi som programmerere </a:t>
            </a:r>
            <a:r>
              <a:rPr lang="nb-NO" i="1" dirty="0"/>
              <a:t>selv </a:t>
            </a:r>
            <a:r>
              <a:rPr lang="nb-NO" dirty="0"/>
              <a:t>skrive parallelle løsninger på våre problemer.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09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END OF LECTURE F1, 2020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93037" cy="828675"/>
          </a:xfrm>
        </p:spPr>
        <p:txBody>
          <a:bodyPr/>
          <a:lstStyle/>
          <a:p>
            <a:r>
              <a:rPr lang="nb-NO" dirty="0"/>
              <a:t>Operativsystemet og tråder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268760"/>
            <a:ext cx="7921352" cy="890413"/>
          </a:xfrm>
        </p:spPr>
        <p:txBody>
          <a:bodyPr/>
          <a:lstStyle/>
          <a:p>
            <a:r>
              <a:rPr lang="nb-NO" sz="1800" dirty="0"/>
              <a:t>De ulike operativsystemene (Linux, Windows) har ulike begreper for det som kjøres; mange nivåer (egentlig flere enn det som vises her)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403648" y="2342917"/>
            <a:ext cx="1706856" cy="33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Linux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959599" y="2276872"/>
            <a:ext cx="2204689" cy="33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Windows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830362" y="2871279"/>
            <a:ext cx="1066785" cy="33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Task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830362" y="3721344"/>
            <a:ext cx="1066785" cy="33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Process</a:t>
            </a:r>
            <a:endParaRPr lang="nb-NO" dirty="0"/>
          </a:p>
        </p:txBody>
      </p:sp>
      <p:cxnSp>
        <p:nvCxnSpPr>
          <p:cNvPr id="12" name="Rett linje 11"/>
          <p:cNvCxnSpPr/>
          <p:nvPr/>
        </p:nvCxnSpPr>
        <p:spPr bwMode="auto">
          <a:xfrm>
            <a:off x="4266188" y="2408962"/>
            <a:ext cx="17780" cy="2509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Rett linje 14"/>
          <p:cNvCxnSpPr>
            <a:stCxn id="8" idx="2"/>
            <a:endCxn id="9" idx="0"/>
          </p:cNvCxnSpPr>
          <p:nvPr/>
        </p:nvCxnSpPr>
        <p:spPr bwMode="auto">
          <a:xfrm>
            <a:off x="2363755" y="3210028"/>
            <a:ext cx="0" cy="5113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kstSylinder 15"/>
          <p:cNvSpPr txBox="1"/>
          <p:nvPr/>
        </p:nvSpPr>
        <p:spPr>
          <a:xfrm>
            <a:off x="2347958" y="321162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1</a:t>
            </a:r>
          </a:p>
          <a:p>
            <a:endParaRPr lang="nb-NO" sz="1000" b="1" dirty="0"/>
          </a:p>
          <a:p>
            <a:r>
              <a:rPr lang="nb-NO" sz="1000" b="1" dirty="0"/>
              <a:t>1..*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830362" y="4579932"/>
            <a:ext cx="1066785" cy="33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Tråd</a:t>
            </a:r>
          </a:p>
        </p:txBody>
      </p:sp>
      <p:cxnSp>
        <p:nvCxnSpPr>
          <p:cNvPr id="18" name="Rett linje 17"/>
          <p:cNvCxnSpPr>
            <a:endCxn id="17" idx="0"/>
          </p:cNvCxnSpPr>
          <p:nvPr/>
        </p:nvCxnSpPr>
        <p:spPr bwMode="auto">
          <a:xfrm>
            <a:off x="2363755" y="4068615"/>
            <a:ext cx="0" cy="5113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kstSylinder 18"/>
          <p:cNvSpPr txBox="1"/>
          <p:nvPr/>
        </p:nvSpPr>
        <p:spPr>
          <a:xfrm>
            <a:off x="2347958" y="4070212"/>
            <a:ext cx="423034" cy="508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1</a:t>
            </a:r>
          </a:p>
          <a:p>
            <a:endParaRPr lang="nb-NO" sz="1000" b="1" dirty="0"/>
          </a:p>
          <a:p>
            <a:r>
              <a:rPr lang="nb-NO" sz="1000" b="1" dirty="0"/>
              <a:t>1..*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496734" y="2739189"/>
            <a:ext cx="1332545" cy="380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Application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5566180" y="3465686"/>
            <a:ext cx="1209023" cy="310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/>
              <a:t>Process</a:t>
            </a:r>
            <a:endParaRPr lang="nb-NO" sz="1600" dirty="0"/>
          </a:p>
        </p:txBody>
      </p:sp>
      <p:cxnSp>
        <p:nvCxnSpPr>
          <p:cNvPr id="22" name="Rett linje 21"/>
          <p:cNvCxnSpPr>
            <a:stCxn id="20" idx="2"/>
            <a:endCxn id="21" idx="0"/>
          </p:cNvCxnSpPr>
          <p:nvPr/>
        </p:nvCxnSpPr>
        <p:spPr bwMode="auto">
          <a:xfrm>
            <a:off x="6163007" y="3119209"/>
            <a:ext cx="7685" cy="3464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kstSylinder 22"/>
          <p:cNvSpPr txBox="1"/>
          <p:nvPr/>
        </p:nvSpPr>
        <p:spPr>
          <a:xfrm>
            <a:off x="6097503" y="3103726"/>
            <a:ext cx="454318" cy="46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b="1" dirty="0"/>
              <a:t>1</a:t>
            </a:r>
          </a:p>
          <a:p>
            <a:endParaRPr lang="nb-NO" sz="700" b="1" dirty="0"/>
          </a:p>
          <a:p>
            <a:r>
              <a:rPr lang="nb-NO" sz="700" b="1" dirty="0"/>
              <a:t>1..*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580112" y="4192183"/>
            <a:ext cx="1209023" cy="310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Tråd</a:t>
            </a:r>
          </a:p>
        </p:txBody>
      </p:sp>
      <p:cxnSp>
        <p:nvCxnSpPr>
          <p:cNvPr id="25" name="Rett linje 24"/>
          <p:cNvCxnSpPr>
            <a:stCxn id="21" idx="2"/>
            <a:endCxn id="24" idx="0"/>
          </p:cNvCxnSpPr>
          <p:nvPr/>
        </p:nvCxnSpPr>
        <p:spPr bwMode="auto">
          <a:xfrm>
            <a:off x="6170692" y="3776205"/>
            <a:ext cx="13932" cy="4159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kstSylinder 25"/>
          <p:cNvSpPr txBox="1"/>
          <p:nvPr/>
        </p:nvSpPr>
        <p:spPr>
          <a:xfrm>
            <a:off x="6141018" y="3729867"/>
            <a:ext cx="454318" cy="46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1</a:t>
            </a:r>
          </a:p>
          <a:p>
            <a:endParaRPr lang="nb-NO" sz="900" b="1" dirty="0"/>
          </a:p>
          <a:p>
            <a:r>
              <a:rPr lang="nb-NO" sz="900" b="1" dirty="0"/>
              <a:t>1..*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5599670" y="4918681"/>
            <a:ext cx="1209023" cy="310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fiber</a:t>
            </a:r>
          </a:p>
        </p:txBody>
      </p:sp>
      <p:cxnSp>
        <p:nvCxnSpPr>
          <p:cNvPr id="31" name="Rett linje 30"/>
          <p:cNvCxnSpPr>
            <a:stCxn id="24" idx="2"/>
            <a:endCxn id="30" idx="0"/>
          </p:cNvCxnSpPr>
          <p:nvPr/>
        </p:nvCxnSpPr>
        <p:spPr bwMode="auto">
          <a:xfrm>
            <a:off x="6184624" y="4502702"/>
            <a:ext cx="19558" cy="4159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kstSylinder 31"/>
          <p:cNvSpPr txBox="1"/>
          <p:nvPr/>
        </p:nvSpPr>
        <p:spPr>
          <a:xfrm>
            <a:off x="6168622" y="4456364"/>
            <a:ext cx="454318" cy="46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1</a:t>
            </a:r>
          </a:p>
          <a:p>
            <a:endParaRPr lang="nb-NO" sz="900" b="1" dirty="0"/>
          </a:p>
          <a:p>
            <a:r>
              <a:rPr lang="nb-NO" sz="900" b="1" dirty="0"/>
              <a:t>1..*</a:t>
            </a:r>
          </a:p>
        </p:txBody>
      </p:sp>
      <p:cxnSp>
        <p:nvCxnSpPr>
          <p:cNvPr id="46" name="Vinkel 45"/>
          <p:cNvCxnSpPr/>
          <p:nvPr/>
        </p:nvCxnSpPr>
        <p:spPr bwMode="auto">
          <a:xfrm flipH="1" flipV="1">
            <a:off x="2755436" y="3721344"/>
            <a:ext cx="533392" cy="169375"/>
          </a:xfrm>
          <a:prstGeom prst="bentConnector4">
            <a:avLst>
              <a:gd name="adj1" fmla="val -42858"/>
              <a:gd name="adj2" fmla="val 2349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Rett linje 63"/>
          <p:cNvCxnSpPr>
            <a:stCxn id="9" idx="3"/>
          </p:cNvCxnSpPr>
          <p:nvPr/>
        </p:nvCxnSpPr>
        <p:spPr bwMode="auto">
          <a:xfrm flipV="1">
            <a:off x="2897147" y="3890718"/>
            <a:ext cx="391681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kstSylinder 64"/>
          <p:cNvSpPr txBox="1"/>
          <p:nvPr/>
        </p:nvSpPr>
        <p:spPr>
          <a:xfrm>
            <a:off x="2914200" y="3890719"/>
            <a:ext cx="39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1</a:t>
            </a:r>
          </a:p>
        </p:txBody>
      </p:sp>
      <p:sp>
        <p:nvSpPr>
          <p:cNvPr id="66" name="TekstSylinder 65"/>
          <p:cNvSpPr txBox="1"/>
          <p:nvPr/>
        </p:nvSpPr>
        <p:spPr>
          <a:xfrm>
            <a:off x="2771800" y="3465685"/>
            <a:ext cx="51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1..*</a:t>
            </a:r>
          </a:p>
        </p:txBody>
      </p:sp>
      <p:sp>
        <p:nvSpPr>
          <p:cNvPr id="67" name="Plassholder for innhold 2"/>
          <p:cNvSpPr txBox="1">
            <a:spLocks/>
          </p:cNvSpPr>
          <p:nvPr/>
        </p:nvSpPr>
        <p:spPr bwMode="auto">
          <a:xfrm>
            <a:off x="2627784" y="5900117"/>
            <a:ext cx="3744416" cy="337195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800" kern="0" dirty="0"/>
              <a:t>Heldigvis forenkler Java dette</a:t>
            </a:r>
          </a:p>
        </p:txBody>
      </p:sp>
    </p:spTree>
    <p:extLst>
      <p:ext uri="{BB962C8B-B14F-4D97-AF65-F5344CB8AC3E}">
        <p14:creationId xmlns:p14="http://schemas.microsoft.com/office/powerpoint/2010/main" val="4061127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4443585"/>
            <a:ext cx="7772400" cy="1577703"/>
          </a:xfrm>
        </p:spPr>
        <p:txBody>
          <a:bodyPr/>
          <a:lstStyle/>
          <a:p>
            <a:r>
              <a:rPr lang="nb-NO" b="1" dirty="0"/>
              <a:t>Alle trådene i et Java-program deler samme adresserom </a:t>
            </a:r>
            <a:r>
              <a:rPr lang="nb-NO" dirty="0"/>
              <a:t>(= samme plasser i  </a:t>
            </a:r>
            <a:r>
              <a:rPr lang="nb-NO" dirty="0" err="1"/>
              <a:t>hovedhukommelsen</a:t>
            </a:r>
            <a:r>
              <a:rPr lang="nb-NO" dirty="0"/>
              <a:t>). Alle trådene kan lese og skrive i de variable (objektene) programmet har og ha adgang til samme kode (metodene i klassene).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innhold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br>
              <a:rPr lang="nb-NO" sz="2800" kern="0" dirty="0"/>
            </a:br>
            <a:r>
              <a:rPr lang="nb-NO" sz="2800" kern="0" dirty="0"/>
              <a:t>Java forenkler dette ved å velge to nivåer </a:t>
            </a:r>
          </a:p>
        </p:txBody>
      </p:sp>
      <p:grpSp>
        <p:nvGrpSpPr>
          <p:cNvPr id="33" name="Gruppe 32"/>
          <p:cNvGrpSpPr/>
          <p:nvPr/>
        </p:nvGrpSpPr>
        <p:grpSpPr>
          <a:xfrm>
            <a:off x="1932791" y="1700808"/>
            <a:ext cx="3960887" cy="2058150"/>
            <a:chOff x="3913235" y="2134032"/>
            <a:chExt cx="3960887" cy="2058150"/>
          </a:xfrm>
        </p:grpSpPr>
        <p:sp>
          <p:nvSpPr>
            <p:cNvPr id="7" name="TekstSylinder 6"/>
            <p:cNvSpPr txBox="1"/>
            <p:nvPr/>
          </p:nvSpPr>
          <p:spPr>
            <a:xfrm>
              <a:off x="6167266" y="2135725"/>
              <a:ext cx="1706856" cy="3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/>
                <a:t>Linux</a:t>
              </a: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3913235" y="2134032"/>
              <a:ext cx="2204689" cy="3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/>
                <a:t>Windows</a:t>
              </a: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4922826" y="2636912"/>
              <a:ext cx="239019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/>
                <a:t>Java program</a:t>
              </a:r>
              <a:br>
                <a:rPr lang="nb-NO" sz="1600" dirty="0"/>
              </a:br>
              <a:r>
                <a:rPr lang="nb-NO" sz="1600" dirty="0"/>
                <a:t>( kjører på en Java VM )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5513412" y="3881663"/>
              <a:ext cx="1209023" cy="3105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/>
                <a:t>Tråd</a:t>
              </a:r>
            </a:p>
          </p:txBody>
        </p:sp>
        <p:cxnSp>
          <p:nvCxnSpPr>
            <p:cNvPr id="22" name="Rett linje 21"/>
            <p:cNvCxnSpPr>
              <a:stCxn id="18" idx="2"/>
              <a:endCxn id="21" idx="0"/>
            </p:cNvCxnSpPr>
            <p:nvPr/>
          </p:nvCxnSpPr>
          <p:spPr bwMode="auto">
            <a:xfrm>
              <a:off x="6117924" y="3221687"/>
              <a:ext cx="0" cy="6599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kstSylinder 22"/>
            <p:cNvSpPr txBox="1"/>
            <p:nvPr/>
          </p:nvSpPr>
          <p:spPr>
            <a:xfrm>
              <a:off x="6098126" y="3287901"/>
              <a:ext cx="454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b="1" dirty="0"/>
                <a:t>1</a:t>
              </a:r>
            </a:p>
            <a:p>
              <a:endParaRPr lang="nb-NO" sz="900" b="1" dirty="0"/>
            </a:p>
            <a:p>
              <a:endParaRPr lang="nb-NO" sz="900" b="1" dirty="0"/>
            </a:p>
            <a:p>
              <a:r>
                <a:rPr lang="nb-NO" sz="900" b="1" dirty="0"/>
                <a:t>1..*</a:t>
              </a:r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4572000" y="3249906"/>
            <a:ext cx="592744" cy="658024"/>
            <a:chOff x="7668344" y="3897978"/>
            <a:chExt cx="592744" cy="658024"/>
          </a:xfrm>
        </p:grpSpPr>
        <p:cxnSp>
          <p:nvCxnSpPr>
            <p:cNvPr id="35" name="Vinkel 34"/>
            <p:cNvCxnSpPr/>
            <p:nvPr/>
          </p:nvCxnSpPr>
          <p:spPr bwMode="auto">
            <a:xfrm flipH="1" flipV="1">
              <a:off x="7668344" y="4123721"/>
              <a:ext cx="533392" cy="169375"/>
            </a:xfrm>
            <a:prstGeom prst="bentConnector4">
              <a:avLst>
                <a:gd name="adj1" fmla="val -42858"/>
                <a:gd name="adj2" fmla="val 2349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Rett linje 35"/>
            <p:cNvCxnSpPr/>
            <p:nvPr/>
          </p:nvCxnSpPr>
          <p:spPr bwMode="auto">
            <a:xfrm flipV="1">
              <a:off x="7810055" y="4293095"/>
              <a:ext cx="391681" cy="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kstSylinder 36"/>
            <p:cNvSpPr txBox="1"/>
            <p:nvPr/>
          </p:nvSpPr>
          <p:spPr>
            <a:xfrm>
              <a:off x="7804947" y="4309781"/>
              <a:ext cx="3967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/>
                <a:t>1</a:t>
              </a: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7745594" y="3897978"/>
              <a:ext cx="5154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/>
                <a:t>1..*</a:t>
              </a:r>
            </a:p>
          </p:txBody>
        </p:sp>
      </p:grpSp>
      <p:sp>
        <p:nvSpPr>
          <p:cNvPr id="2" name="TekstSylinder 1"/>
          <p:cNvSpPr txBox="1"/>
          <p:nvPr/>
        </p:nvSpPr>
        <p:spPr>
          <a:xfrm>
            <a:off x="5132842" y="366170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2142163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50963" y="260648"/>
            <a:ext cx="7793037" cy="828675"/>
          </a:xfrm>
        </p:spPr>
        <p:txBody>
          <a:bodyPr/>
          <a:lstStyle/>
          <a:p>
            <a:r>
              <a:rPr lang="nb-NO" dirty="0"/>
              <a:t>Hva er tråder i Java ?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187624" y="1458466"/>
            <a:ext cx="7056784" cy="3770734"/>
          </a:xfrm>
        </p:spPr>
        <p:txBody>
          <a:bodyPr/>
          <a:lstStyle/>
          <a:p>
            <a:r>
              <a:rPr lang="nb-NO" sz="2000" dirty="0"/>
              <a:t>I alle programmer kjører minst en tråd – main tråden (starter og kjører i </a:t>
            </a:r>
            <a:r>
              <a:rPr lang="nb-NO" sz="2000" dirty="0" err="1"/>
              <a:t>public</a:t>
            </a:r>
            <a:r>
              <a:rPr lang="nb-NO" sz="2000" dirty="0"/>
              <a:t> </a:t>
            </a:r>
            <a:r>
              <a:rPr lang="nb-NO" sz="2000" dirty="0" err="1"/>
              <a:t>static</a:t>
            </a:r>
            <a:r>
              <a:rPr lang="nb-NO" sz="2000" dirty="0"/>
              <a:t> </a:t>
            </a:r>
            <a:r>
              <a:rPr lang="nb-NO" sz="2000" dirty="0" err="1"/>
              <a:t>void</a:t>
            </a:r>
            <a:r>
              <a:rPr lang="nb-NO" sz="2000" dirty="0"/>
              <a:t> main).</a:t>
            </a:r>
          </a:p>
          <a:p>
            <a:r>
              <a:rPr lang="nb-NO" sz="2000" dirty="0"/>
              <a:t>Main-tråden kan starte en eller flere andre, nye tråder.</a:t>
            </a:r>
          </a:p>
          <a:p>
            <a:r>
              <a:rPr lang="nb-NO" sz="2000" dirty="0"/>
              <a:t>Enhver tråd som er startet, kan stoppes midlertidig eller permanent av:</a:t>
            </a:r>
          </a:p>
          <a:p>
            <a:pPr lvl="1"/>
            <a:r>
              <a:rPr lang="nb-NO" sz="1600" dirty="0"/>
              <a:t>Av seg selv ved kall på synkroniseringsobjekter hvor den må vente</a:t>
            </a:r>
          </a:p>
          <a:p>
            <a:pPr lvl="1"/>
            <a:r>
              <a:rPr lang="nb-NO" sz="1600" dirty="0"/>
              <a:t>Den er ferdig med sin kode (i metoden run), terminerer da</a:t>
            </a:r>
          </a:p>
          <a:p>
            <a:r>
              <a:rPr lang="nb-NO" sz="2000" dirty="0"/>
              <a:t>Main-tråden og de nye trådene går i parallell ved at:</a:t>
            </a:r>
          </a:p>
          <a:p>
            <a:pPr lvl="1"/>
            <a:r>
              <a:rPr lang="nb-NO" sz="1600" dirty="0"/>
              <a:t>De kjører enten på hver sin kjerne</a:t>
            </a:r>
          </a:p>
          <a:p>
            <a:pPr lvl="1"/>
            <a:r>
              <a:rPr lang="nb-NO" sz="1600" dirty="0"/>
              <a:t>Hvis vi har flere tråder enn kjerner, vil klokka i maskinen sørge for at trådene av og til avbrytes og en annen tråd får kjøretid på kjernen.</a:t>
            </a:r>
          </a:p>
          <a:p>
            <a:r>
              <a:rPr lang="nb-NO" sz="2000" dirty="0"/>
              <a:t>Vi bruker tråder til å parallellisere programmene våre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19C-BAD2-474F-B7B2-66F11C4D5BFD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177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&gt;</a:t>
            </a:r>
            <a:r>
              <a:rPr lang="nb-NO" dirty="0" err="1"/>
              <a:t>java</a:t>
            </a:r>
            <a:r>
              <a:rPr lang="nb-NO" dirty="0"/>
              <a:t> (også kalt JVM) starter </a:t>
            </a:r>
            <a:r>
              <a:rPr lang="nb-NO" dirty="0" err="1"/>
              <a:t>main-tråden</a:t>
            </a:r>
            <a:br>
              <a:rPr lang="nb-NO" dirty="0"/>
            </a:br>
            <a:r>
              <a:rPr lang="nb-NO" dirty="0"/>
              <a:t> som igjen starter nye tråder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23728" y="1700808"/>
            <a:ext cx="6166913" cy="3240360"/>
            <a:chOff x="395536" y="1412776"/>
            <a:chExt cx="4992263" cy="2592288"/>
          </a:xfrm>
        </p:grpSpPr>
        <p:sp>
          <p:nvSpPr>
            <p:cNvPr id="5" name="Oval 4"/>
            <p:cNvSpPr/>
            <p:nvPr/>
          </p:nvSpPr>
          <p:spPr bwMode="auto">
            <a:xfrm>
              <a:off x="2411760" y="1484784"/>
              <a:ext cx="864096" cy="3843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None/>
                <a:tabLst/>
              </a:pPr>
              <a:r>
                <a:rPr kumimoji="0" lang="nb-NO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JVM</a:t>
              </a:r>
            </a:p>
          </p:txBody>
        </p:sp>
        <p:cxnSp>
          <p:nvCxnSpPr>
            <p:cNvPr id="6" name="Straight Connector 5"/>
            <p:cNvCxnSpPr>
              <a:stCxn id="5" idx="4"/>
              <a:endCxn id="8" idx="0"/>
            </p:cNvCxnSpPr>
            <p:nvPr/>
          </p:nvCxnSpPr>
          <p:spPr bwMode="auto">
            <a:xfrm>
              <a:off x="2843809" y="1869103"/>
              <a:ext cx="0" cy="55178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043608" y="1412776"/>
              <a:ext cx="1371896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1) JVM starter </a:t>
              </a:r>
              <a:br>
                <a:rPr lang="nb-NO" dirty="0"/>
              </a:br>
              <a:r>
                <a:rPr lang="nb-NO" dirty="0"/>
                <a:t>Main-tråden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63688" y="2420888"/>
              <a:ext cx="2304256" cy="1584176"/>
              <a:chOff x="1691680" y="2492896"/>
              <a:chExt cx="2304256" cy="158417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411760" y="2492896"/>
                <a:ext cx="720080" cy="40249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nb-NO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>
                <a:stCxn id="8" idx="2"/>
              </p:cNvCxnSpPr>
              <p:nvPr/>
            </p:nvCxnSpPr>
            <p:spPr bwMode="auto">
              <a:xfrm flipH="1">
                <a:off x="1691680" y="2694145"/>
                <a:ext cx="720080" cy="123891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2411760" y="2852936"/>
                <a:ext cx="105454" cy="115212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8" idx="4"/>
              </p:cNvCxnSpPr>
              <p:nvPr/>
            </p:nvCxnSpPr>
            <p:spPr bwMode="auto">
              <a:xfrm>
                <a:off x="2771800" y="2895393"/>
                <a:ext cx="216024" cy="111805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987824" y="2852936"/>
                <a:ext cx="576064" cy="122413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8" idx="6"/>
              </p:cNvCxnSpPr>
              <p:nvPr/>
            </p:nvCxnSpPr>
            <p:spPr bwMode="auto">
              <a:xfrm>
                <a:off x="3131840" y="2694145"/>
                <a:ext cx="864096" cy="123891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395536" y="2420888"/>
              <a:ext cx="1954394" cy="96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3) Main-tråden venter</a:t>
              </a:r>
              <a:br>
                <a:rPr lang="nb-NO" dirty="0"/>
              </a:br>
              <a:r>
                <a:rPr lang="nb-NO" dirty="0"/>
                <a:t>mens de andre </a:t>
              </a:r>
              <a:br>
                <a:rPr lang="nb-NO" dirty="0"/>
              </a:br>
              <a:r>
                <a:rPr lang="nb-NO" dirty="0"/>
                <a:t>trådene løser</a:t>
              </a:r>
              <a:br>
                <a:rPr lang="nb-NO" dirty="0"/>
              </a:br>
              <a:r>
                <a:rPr lang="nb-NO" dirty="0"/>
                <a:t>problemet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843808" y="2420888"/>
              <a:ext cx="72008" cy="1512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" name="TextBox 6"/>
            <p:cNvSpPr txBox="1"/>
            <p:nvPr/>
          </p:nvSpPr>
          <p:spPr>
            <a:xfrm>
              <a:off x="3416380" y="1688147"/>
              <a:ext cx="1971419" cy="5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2) Main-tråden starter</a:t>
              </a:r>
            </a:p>
            <a:p>
              <a:r>
                <a:rPr lang="nb-NO" dirty="0"/>
                <a:t>k nye tråder</a:t>
              </a:r>
            </a:p>
          </p:txBody>
        </p:sp>
      </p:grpSp>
      <p:sp>
        <p:nvSpPr>
          <p:cNvPr id="9" name="TekstSylinder 8"/>
          <p:cNvSpPr txBox="1"/>
          <p:nvPr/>
        </p:nvSpPr>
        <p:spPr>
          <a:xfrm>
            <a:off x="2411760" y="5795972"/>
            <a:ext cx="46805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Tråder i Java er objekter av klassen </a:t>
            </a:r>
            <a:r>
              <a:rPr lang="nb-NO" dirty="0" err="1"/>
              <a:t>Thread</a:t>
            </a:r>
            <a:r>
              <a:rPr lang="nb-NO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Konstruktør til </a:t>
            </a:r>
            <a:r>
              <a:rPr lang="nb-NO" dirty="0" err="1"/>
              <a:t>Thread</a:t>
            </a:r>
            <a:r>
              <a:rPr lang="nb-NO" dirty="0"/>
              <a:t>-klassen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82688" y="4653136"/>
            <a:ext cx="7772400" cy="1479377"/>
          </a:xfrm>
        </p:spPr>
        <p:txBody>
          <a:bodyPr/>
          <a:lstStyle/>
          <a:p>
            <a:r>
              <a:rPr lang="nb-NO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Runnable</a:t>
            </a:r>
            <a:r>
              <a:rPr lang="nb-NO" b="1" dirty="0">
                <a:latin typeface="Courier New" panose="02070309020205020404" pitchFamily="49" charset="0"/>
                <a:cs typeface="Courier New" panose="02070309020205020404" pitchFamily="49" charset="0"/>
              </a:rPr>
              <a:t> target </a:t>
            </a:r>
            <a:r>
              <a:rPr lang="nb-NO" dirty="0"/>
              <a:t>er :</a:t>
            </a:r>
          </a:p>
          <a:p>
            <a:pPr lvl="1"/>
            <a:r>
              <a:rPr lang="nb-NO" dirty="0"/>
              <a:t>En klasse som implementerer grensesnittet ‘</a:t>
            </a:r>
            <a:r>
              <a:rPr lang="nb-NO" dirty="0" err="1"/>
              <a:t>Runnable</a:t>
            </a:r>
            <a:r>
              <a:rPr lang="nb-NO" dirty="0"/>
              <a:t>’</a:t>
            </a:r>
          </a:p>
          <a:p>
            <a:r>
              <a:rPr lang="nb-NO" sz="2000" dirty="0"/>
              <a:t>Det er en annen måte å starte er tråd hvor vi lager en </a:t>
            </a:r>
            <a:r>
              <a:rPr lang="nb-NO" sz="2000" dirty="0" err="1"/>
              <a:t>subklasse</a:t>
            </a:r>
            <a:r>
              <a:rPr lang="nb-NO" sz="2000" dirty="0"/>
              <a:t> av </a:t>
            </a:r>
            <a:r>
              <a:rPr lang="nb-NO" sz="2000" dirty="0" err="1"/>
              <a:t>Thread</a:t>
            </a:r>
            <a:r>
              <a:rPr lang="nb-NO" sz="2000" dirty="0"/>
              <a:t> (ikke fullt så fleksibel).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8" name="Picture 4" descr="M:\INF2440Para\Powerpoint\Threa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3" y="1340768"/>
            <a:ext cx="8351687" cy="32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1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Tråder i Java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314451"/>
            <a:ext cx="8055496" cy="2474590"/>
          </a:xfrm>
        </p:spPr>
        <p:txBody>
          <a:bodyPr/>
          <a:lstStyle/>
          <a:p>
            <a:r>
              <a:rPr lang="nb-NO" sz="1800" dirty="0"/>
              <a:t>Er én programflyt, dvs. en serie med instruksjoner som oppfører seg som ett vanlig, sekvensielt program – og kjører på én kjerne</a:t>
            </a:r>
          </a:p>
          <a:p>
            <a:r>
              <a:rPr lang="nb-NO" sz="1800" dirty="0"/>
              <a:t>Det kan godt være (langt) flere tråder  enn det er kjerner.</a:t>
            </a:r>
          </a:p>
          <a:p>
            <a:r>
              <a:rPr lang="nb-NO" sz="1800" dirty="0"/>
              <a:t>En tråd er ofte implementert i form av en indre klasse i den klassen som løser problemet vårt (da får trådene greit aksess til </a:t>
            </a:r>
            <a:r>
              <a:rPr lang="nb-NO" sz="1800" b="1" dirty="0"/>
              <a:t>felles data</a:t>
            </a:r>
            <a:r>
              <a:rPr lang="nb-NO" sz="1800" dirty="0"/>
              <a:t>):</a:t>
            </a:r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403648" y="2915066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0070C0"/>
                </a:solidFill>
              </a:rPr>
              <a:t>import </a:t>
            </a:r>
            <a:r>
              <a:rPr lang="nb-NO" sz="1400" dirty="0" err="1">
                <a:solidFill>
                  <a:srgbClr val="0070C0"/>
                </a:solidFill>
              </a:rPr>
              <a:t>java.util.concurrent</a:t>
            </a:r>
            <a:r>
              <a:rPr lang="nb-NO" sz="1400" dirty="0">
                <a:solidFill>
                  <a:srgbClr val="0070C0"/>
                </a:solidFill>
              </a:rPr>
              <a:t>.*;</a:t>
            </a:r>
          </a:p>
          <a:p>
            <a:r>
              <a:rPr lang="nb-NO" sz="1400" dirty="0">
                <a:solidFill>
                  <a:srgbClr val="0070C0"/>
                </a:solidFill>
              </a:rPr>
              <a:t>class</a:t>
            </a:r>
            <a:r>
              <a:rPr lang="nb-NO" sz="1400" dirty="0"/>
              <a:t> Problem { </a:t>
            </a:r>
            <a:r>
              <a:rPr lang="nb-NO" sz="1400" dirty="0">
                <a:solidFill>
                  <a:srgbClr val="FF0000"/>
                </a:solidFill>
              </a:rPr>
              <a:t>int [] </a:t>
            </a:r>
            <a:r>
              <a:rPr lang="nb-NO" sz="1400" dirty="0" err="1">
                <a:solidFill>
                  <a:srgbClr val="FF0000"/>
                </a:solidFill>
              </a:rPr>
              <a:t>fellesData</a:t>
            </a:r>
            <a:r>
              <a:rPr lang="nb-NO" sz="1400" dirty="0">
                <a:solidFill>
                  <a:srgbClr val="FF0000"/>
                </a:solidFill>
              </a:rPr>
              <a:t> ; </a:t>
            </a:r>
            <a:r>
              <a:rPr lang="nb-NO" sz="1400" dirty="0">
                <a:solidFill>
                  <a:srgbClr val="00B050"/>
                </a:solidFill>
              </a:rPr>
              <a:t>// dette er </a:t>
            </a:r>
            <a:r>
              <a:rPr lang="nb-NO" sz="1400" b="1" dirty="0">
                <a:solidFill>
                  <a:srgbClr val="00B050"/>
                </a:solidFill>
              </a:rPr>
              <a:t>felles, delte data for alle trådene</a:t>
            </a:r>
          </a:p>
          <a:p>
            <a:r>
              <a:rPr lang="nb-NO" sz="1400" dirty="0">
                <a:solidFill>
                  <a:srgbClr val="0070C0"/>
                </a:solidFill>
              </a:rPr>
              <a:t>        </a:t>
            </a:r>
            <a:r>
              <a:rPr lang="nb-NO" sz="1400" dirty="0" err="1">
                <a:solidFill>
                  <a:srgbClr val="0070C0"/>
                </a:solidFill>
              </a:rPr>
              <a:t>public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nb-NO" sz="1400" dirty="0" err="1">
                <a:solidFill>
                  <a:srgbClr val="0070C0"/>
                </a:solidFill>
              </a:rPr>
              <a:t>static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nb-NO" sz="1400" dirty="0"/>
              <a:t>void main(String [] </a:t>
            </a:r>
            <a:r>
              <a:rPr lang="nb-NO" sz="1400" dirty="0" err="1"/>
              <a:t>args</a:t>
            </a:r>
            <a:r>
              <a:rPr lang="nb-NO" sz="1400" dirty="0"/>
              <a:t>) {</a:t>
            </a:r>
          </a:p>
          <a:p>
            <a:r>
              <a:rPr lang="nb-NO" sz="1400" dirty="0"/>
              <a:t>                  Problem p = new Problem();</a:t>
            </a:r>
          </a:p>
          <a:p>
            <a:r>
              <a:rPr lang="nb-NO" sz="1400" dirty="0"/>
              <a:t>                           </a:t>
            </a:r>
            <a:r>
              <a:rPr lang="nb-NO" sz="1400" dirty="0" err="1"/>
              <a:t>p.utfoer</a:t>
            </a:r>
            <a:r>
              <a:rPr lang="nb-NO" sz="1400" dirty="0"/>
              <a:t>();</a:t>
            </a:r>
          </a:p>
          <a:p>
            <a:r>
              <a:rPr lang="nb-NO" sz="1400" dirty="0"/>
              <a:t>	    }</a:t>
            </a:r>
          </a:p>
          <a:p>
            <a:r>
              <a:rPr lang="nb-NO" sz="1400" dirty="0"/>
              <a:t>	    </a:t>
            </a:r>
            <a:r>
              <a:rPr lang="nb-NO" sz="1400" dirty="0">
                <a:solidFill>
                  <a:srgbClr val="0070C0"/>
                </a:solidFill>
              </a:rPr>
              <a:t>void</a:t>
            </a:r>
            <a:r>
              <a:rPr lang="nb-NO" sz="1400" dirty="0"/>
              <a:t> </a:t>
            </a:r>
            <a:r>
              <a:rPr lang="nb-NO" sz="1400" dirty="0" err="1"/>
              <a:t>utfoer</a:t>
            </a:r>
            <a:r>
              <a:rPr lang="nb-NO" sz="1400" dirty="0"/>
              <a:t> () { </a:t>
            </a:r>
            <a:r>
              <a:rPr lang="nb-NO" sz="1400" dirty="0" err="1"/>
              <a:t>Thread</a:t>
            </a:r>
            <a:r>
              <a:rPr lang="nb-NO" sz="1400" dirty="0"/>
              <a:t>  t = new </a:t>
            </a:r>
            <a:r>
              <a:rPr lang="nb-NO" sz="1400" dirty="0" err="1"/>
              <a:t>Thread</a:t>
            </a:r>
            <a:r>
              <a:rPr lang="nb-NO" sz="1400" dirty="0"/>
              <a:t>(new Arbeider());</a:t>
            </a:r>
          </a:p>
          <a:p>
            <a:r>
              <a:rPr lang="nb-NO" sz="1400" dirty="0"/>
              <a:t>                         </a:t>
            </a:r>
            <a:r>
              <a:rPr lang="nb-NO" sz="1400" dirty="0" err="1"/>
              <a:t>t.start</a:t>
            </a:r>
            <a:r>
              <a:rPr lang="nb-NO" sz="1400" dirty="0"/>
              <a:t>();</a:t>
            </a:r>
          </a:p>
          <a:p>
            <a:r>
              <a:rPr lang="nb-NO" sz="1400" dirty="0"/>
              <a:t>	     }</a:t>
            </a:r>
          </a:p>
          <a:p>
            <a:r>
              <a:rPr lang="nb-NO" sz="1400" dirty="0"/>
              <a:t>		</a:t>
            </a:r>
          </a:p>
          <a:p>
            <a:r>
              <a:rPr lang="nb-NO" sz="1400" dirty="0"/>
              <a:t>           </a:t>
            </a:r>
            <a:r>
              <a:rPr lang="nb-NO" sz="1400" dirty="0" err="1">
                <a:solidFill>
                  <a:srgbClr val="0070C0"/>
                </a:solidFill>
              </a:rPr>
              <a:t>class</a:t>
            </a:r>
            <a:r>
              <a:rPr lang="nb-NO" sz="1400" dirty="0"/>
              <a:t> Arbeider </a:t>
            </a:r>
            <a:r>
              <a:rPr lang="nb-NO" sz="1400" dirty="0" err="1">
                <a:solidFill>
                  <a:srgbClr val="0070C0"/>
                </a:solidFill>
              </a:rPr>
              <a:t>implements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  <a:r>
              <a:rPr lang="nb-NO" sz="1400" dirty="0" err="1"/>
              <a:t>Runnable</a:t>
            </a:r>
            <a:r>
              <a:rPr lang="nb-NO" sz="1400" dirty="0"/>
              <a:t> {</a:t>
            </a:r>
          </a:p>
          <a:p>
            <a:r>
              <a:rPr lang="nb-NO" sz="1400" dirty="0">
                <a:solidFill>
                  <a:srgbClr val="FF0000"/>
                </a:solidFill>
              </a:rPr>
              <a:t>                 int </a:t>
            </a:r>
            <a:r>
              <a:rPr lang="nb-NO" sz="1400" dirty="0" err="1">
                <a:solidFill>
                  <a:srgbClr val="FF0000"/>
                </a:solidFill>
              </a:rPr>
              <a:t>i,lokalData</a:t>
            </a:r>
            <a:r>
              <a:rPr lang="nb-NO" sz="1400" dirty="0">
                <a:solidFill>
                  <a:srgbClr val="FF0000"/>
                </a:solidFill>
              </a:rPr>
              <a:t>; </a:t>
            </a:r>
            <a:r>
              <a:rPr lang="nb-NO" sz="1400" dirty="0">
                <a:solidFill>
                  <a:srgbClr val="00B050"/>
                </a:solidFill>
              </a:rPr>
              <a:t>// dette er </a:t>
            </a:r>
            <a:r>
              <a:rPr lang="nb-NO" sz="1400" b="1" dirty="0">
                <a:solidFill>
                  <a:srgbClr val="00B050"/>
                </a:solidFill>
              </a:rPr>
              <a:t>lokale data for hver tråd</a:t>
            </a:r>
          </a:p>
          <a:p>
            <a:r>
              <a:rPr lang="nb-NO" sz="1400" dirty="0"/>
              <a:t> 	    </a:t>
            </a:r>
            <a:r>
              <a:rPr lang="nb-NO" sz="1400" dirty="0" err="1">
                <a:solidFill>
                  <a:srgbClr val="0070C0"/>
                </a:solidFill>
              </a:rPr>
              <a:t>public</a:t>
            </a:r>
            <a:r>
              <a:rPr lang="nb-NO" sz="1400" dirty="0">
                <a:solidFill>
                  <a:srgbClr val="0070C0"/>
                </a:solidFill>
              </a:rPr>
              <a:t> void </a:t>
            </a:r>
            <a:r>
              <a:rPr lang="nb-NO" sz="1400" dirty="0"/>
              <a:t>run() {</a:t>
            </a:r>
          </a:p>
          <a:p>
            <a:r>
              <a:rPr lang="nb-NO" sz="1400" dirty="0"/>
              <a:t>                            </a:t>
            </a:r>
            <a:r>
              <a:rPr lang="nb-NO" sz="1400" dirty="0">
                <a:solidFill>
                  <a:srgbClr val="00B050"/>
                </a:solidFill>
              </a:rPr>
              <a:t>// denne kalles når tråden er startet</a:t>
            </a:r>
          </a:p>
          <a:p>
            <a:r>
              <a:rPr lang="nb-NO" sz="1400" dirty="0"/>
              <a:t>	    }</a:t>
            </a:r>
          </a:p>
          <a:p>
            <a:r>
              <a:rPr lang="nb-NO" sz="1400" dirty="0"/>
              <a:t>            } </a:t>
            </a:r>
            <a:r>
              <a:rPr lang="nb-NO" sz="1400" dirty="0">
                <a:solidFill>
                  <a:srgbClr val="00B050"/>
                </a:solidFill>
              </a:rPr>
              <a:t>// end indre klasse Arbeider</a:t>
            </a:r>
          </a:p>
          <a:p>
            <a:r>
              <a:rPr lang="nb-NO" sz="1400" dirty="0"/>
              <a:t>} </a:t>
            </a:r>
            <a:r>
              <a:rPr lang="nb-NO" sz="1400" dirty="0">
                <a:solidFill>
                  <a:srgbClr val="00B050"/>
                </a:solidFill>
              </a:rPr>
              <a:t>// end class Problem</a:t>
            </a:r>
          </a:p>
          <a:p>
            <a:r>
              <a:rPr lang="nb-NO" sz="14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890149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END OF LECTURE UKE1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252" y="1677771"/>
            <a:ext cx="8055496" cy="2474590"/>
          </a:xfrm>
        </p:spPr>
        <p:txBody>
          <a:bodyPr/>
          <a:lstStyle/>
          <a:p>
            <a:r>
              <a:rPr lang="nb-NO" sz="1800" dirty="0"/>
              <a:t>The first </a:t>
            </a:r>
            <a:r>
              <a:rPr lang="nb-NO" sz="1800" dirty="0" err="1"/>
              <a:t>lecture</a:t>
            </a:r>
            <a:r>
              <a:rPr lang="nb-NO" sz="1800" dirty="0"/>
              <a:t>, uke1, </a:t>
            </a:r>
            <a:r>
              <a:rPr lang="nb-NO" sz="1800" dirty="0" err="1"/>
              <a:t>ended</a:t>
            </a:r>
            <a:r>
              <a:rPr lang="nb-NO" sz="1800" dirty="0"/>
              <a:t> </a:t>
            </a:r>
            <a:r>
              <a:rPr lang="nb-NO" sz="1800" dirty="0" err="1"/>
              <a:t>here</a:t>
            </a:r>
            <a:r>
              <a:rPr lang="nb-NO" sz="1800" dirty="0"/>
              <a:t>,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remaining</a:t>
            </a:r>
            <a:r>
              <a:rPr lang="nb-NO" sz="1800" dirty="0"/>
              <a:t> slides </a:t>
            </a:r>
            <a:r>
              <a:rPr lang="nb-NO" sz="1800" dirty="0" err="1"/>
              <a:t>will</a:t>
            </a:r>
            <a:r>
              <a:rPr lang="nb-NO" sz="1800" dirty="0"/>
              <a:t> be </a:t>
            </a:r>
            <a:r>
              <a:rPr lang="nb-NO" sz="1800" dirty="0" err="1"/>
              <a:t>covered</a:t>
            </a:r>
            <a:r>
              <a:rPr lang="nb-NO" sz="1800" dirty="0"/>
              <a:t> in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lecture</a:t>
            </a:r>
            <a:r>
              <a:rPr lang="nb-NO" sz="1800" dirty="0"/>
              <a:t> in uke2 </a:t>
            </a:r>
            <a:r>
              <a:rPr lang="nb-NO" sz="1800" dirty="0">
                <a:sym typeface="Wingdings" pitchFamily="2" charset="2"/>
              </a:rPr>
              <a:t></a:t>
            </a: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9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IN3030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Kurs er fra 2014 – tidligere INF2440</a:t>
            </a:r>
          </a:p>
          <a:p>
            <a:r>
              <a:rPr lang="nb-NO" sz="1800" b="1" dirty="0"/>
              <a:t>Lavet av Arne </a:t>
            </a:r>
            <a:r>
              <a:rPr lang="nb-NO" sz="1800" b="1" dirty="0" err="1"/>
              <a:t>Maus</a:t>
            </a:r>
            <a:r>
              <a:rPr lang="nb-NO" sz="1800" b="1" dirty="0"/>
              <a:t> – nu Emeritus</a:t>
            </a:r>
          </a:p>
          <a:p>
            <a:r>
              <a:rPr lang="nb-NO" sz="1800" b="1" dirty="0"/>
              <a:t>Overtaket av Eric 2018</a:t>
            </a:r>
          </a:p>
          <a:p>
            <a:r>
              <a:rPr lang="nb-NO" sz="1800" b="1" dirty="0"/>
              <a:t>I 2019: INF2440 -&gt; IN3030</a:t>
            </a: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11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Tråder i Java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nb-NO" sz="2000" dirty="0"/>
              <a:t>En tråd er enten subklasse av Thread eller får til sin konstruktør  et objekt av en klasse  som implementerer Runnable.</a:t>
            </a:r>
          </a:p>
          <a:p>
            <a:r>
              <a:rPr lang="nb-NO" sz="2000" dirty="0"/>
              <a:t>Poenget er at begge måtene inneholder en metode:</a:t>
            </a:r>
          </a:p>
          <a:p>
            <a:pPr lvl="1"/>
            <a:r>
              <a:rPr lang="nb-NO" sz="1600" dirty="0"/>
              <a:t> ’ </a:t>
            </a:r>
            <a:r>
              <a:rPr lang="nb-NO" sz="1600" dirty="0" err="1"/>
              <a:t>public</a:t>
            </a:r>
            <a:r>
              <a:rPr lang="nb-NO" sz="1600" dirty="0"/>
              <a:t> </a:t>
            </a:r>
            <a:r>
              <a:rPr lang="nb-NO" sz="1600" dirty="0" err="1"/>
              <a:t>void</a:t>
            </a:r>
            <a:r>
              <a:rPr lang="nb-NO" sz="1600" dirty="0"/>
              <a:t> run()’</a:t>
            </a:r>
          </a:p>
          <a:p>
            <a:r>
              <a:rPr lang="nb-NO" sz="2000" dirty="0"/>
              <a:t>Vi kaller metoden start() i klassen </a:t>
            </a:r>
            <a:r>
              <a:rPr lang="nb-NO" sz="2000" dirty="0" err="1"/>
              <a:t>Thread</a:t>
            </a:r>
            <a:r>
              <a:rPr lang="nb-NO" sz="2000" dirty="0"/>
              <a:t> . Det sørger for at JVM starter tråden og at ’run()’ i vår klasse deretter kalles.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437112"/>
            <a:ext cx="2448272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br>
              <a:rPr lang="nb-NO" dirty="0"/>
            </a:br>
            <a:r>
              <a:rPr lang="nb-NO" dirty="0"/>
              <a:t> JVM som inneholder sin del av start() som gjør mye og til slutt kaller run()</a:t>
            </a:r>
            <a:br>
              <a:rPr lang="nb-NO" dirty="0"/>
            </a:b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496923"/>
            <a:ext cx="377019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Vårt program kaller start</a:t>
            </a:r>
          </a:p>
          <a:p>
            <a:r>
              <a:rPr lang="nb-NO" dirty="0"/>
              <a:t>i vårt objekt av en </a:t>
            </a:r>
            <a:r>
              <a:rPr lang="nb-NO" dirty="0" err="1"/>
              <a:t>subklasse</a:t>
            </a:r>
            <a:r>
              <a:rPr lang="nb-NO" dirty="0"/>
              <a:t> av </a:t>
            </a:r>
            <a:br>
              <a:rPr lang="nb-NO" dirty="0"/>
            </a:br>
            <a:r>
              <a:rPr lang="nb-NO" dirty="0" err="1"/>
              <a:t>Thread</a:t>
            </a:r>
            <a:r>
              <a:rPr lang="nb-NO" dirty="0"/>
              <a:t> (eller </a:t>
            </a:r>
            <a:r>
              <a:rPr lang="nb-NO" dirty="0" err="1"/>
              <a:t>Runnable</a:t>
            </a:r>
            <a:r>
              <a:rPr lang="nb-NO" dirty="0"/>
              <a:t>). Etter start</a:t>
            </a:r>
          </a:p>
          <a:p>
            <a:r>
              <a:rPr lang="nb-NO" dirty="0"/>
              <a:t> av tråden kalles vår run()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3923928" y="4653136"/>
            <a:ext cx="1080120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851920" y="5564829"/>
            <a:ext cx="1152128" cy="1080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0149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problemer med parallellitet og tråder i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8760"/>
            <a:ext cx="6870192" cy="5184576"/>
          </a:xfrm>
        </p:spPr>
        <p:txBody>
          <a:bodyPr>
            <a:normAutofit fontScale="77500" lnSpcReduction="20000"/>
          </a:bodyPr>
          <a:lstStyle/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Operasjoner blandes (oppdateringer går tapt).</a:t>
            </a:r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Oppdaterte verdier til felles data er ikke alltid synlig fra alle tråder (oppdateringer er ikke synlige når du trenger dem).</a:t>
            </a:r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Synlighet har ofte med </a:t>
            </a:r>
            <a:r>
              <a:rPr lang="nb-NO" sz="2600" dirty="0" err="1"/>
              <a:t>cache</a:t>
            </a:r>
            <a:r>
              <a:rPr lang="nb-NO" sz="2600" dirty="0"/>
              <a:t> å gjøre.</a:t>
            </a:r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600" dirty="0"/>
              <a:t>The Java memory model (= hva skjer ’egentlig’ når du kjører et Java-program).</a:t>
            </a:r>
          </a:p>
          <a:p>
            <a:pPr marL="596646" indent="-514350">
              <a:lnSpc>
                <a:spcPct val="120000"/>
              </a:lnSpc>
              <a:buNone/>
            </a:pPr>
            <a:endParaRPr lang="nb-NO" sz="2600" dirty="0"/>
          </a:p>
          <a:p>
            <a:pPr marL="596646" indent="-514350">
              <a:lnSpc>
                <a:spcPct val="120000"/>
              </a:lnSpc>
            </a:pPr>
            <a:r>
              <a:rPr lang="nb-NO" sz="2600" dirty="0"/>
              <a:t>Vi må finne på ’skuddsikre’ måter å programmere parallelle programmer</a:t>
            </a:r>
          </a:p>
          <a:p>
            <a:pPr marL="870966" lvl="1" indent="-514350">
              <a:lnSpc>
                <a:spcPct val="120000"/>
              </a:lnSpc>
            </a:pPr>
            <a:r>
              <a:rPr lang="nb-NO" sz="1800" dirty="0"/>
              <a:t>De er kanskje ikke helt tidsoptimale</a:t>
            </a:r>
          </a:p>
          <a:p>
            <a:pPr marL="870966" lvl="1" indent="-514350">
              <a:lnSpc>
                <a:spcPct val="120000"/>
              </a:lnSpc>
            </a:pPr>
            <a:r>
              <a:rPr lang="nb-NO" sz="1800" dirty="0"/>
              <a:t>Men de er lettere å bruke !!</a:t>
            </a:r>
          </a:p>
          <a:p>
            <a:pPr marL="870966" lvl="1" indent="-514350">
              <a:lnSpc>
                <a:spcPct val="120000"/>
              </a:lnSpc>
            </a:pPr>
            <a:r>
              <a:rPr lang="nb-NO" sz="1800" dirty="0"/>
              <a:t>Det er vanskelig nok likevel.</a:t>
            </a:r>
          </a:p>
          <a:p>
            <a:pPr marL="596646" indent="-514350">
              <a:lnSpc>
                <a:spcPct val="120000"/>
              </a:lnSpc>
            </a:pPr>
            <a:r>
              <a:rPr lang="nb-NO" sz="2600" dirty="0">
                <a:solidFill>
                  <a:srgbClr val="C00000"/>
                </a:solidFill>
                <a:latin typeface="+mj-lt"/>
              </a:rPr>
              <a:t>Bare oversiktelige, ’enkle’  måter å programmere parallelt er mulig i praksis</a:t>
            </a:r>
          </a:p>
          <a:p>
            <a:pPr>
              <a:lnSpc>
                <a:spcPct val="120000"/>
              </a:lnSpc>
            </a:pPr>
            <a:endParaRPr lang="nb-NO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Autofit/>
          </a:bodyPr>
          <a:lstStyle/>
          <a:p>
            <a:pPr algn="ctr"/>
            <a:r>
              <a:rPr lang="nb-NO" sz="2800" dirty="0"/>
              <a:t>1) Ett problem i dag:  operasjoner blandes ved samtidige oppdateringer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1981200"/>
          </a:xfrm>
        </p:spPr>
        <p:txBody>
          <a:bodyPr>
            <a:noAutofit/>
          </a:bodyPr>
          <a:lstStyle/>
          <a:p>
            <a:r>
              <a:rPr lang="nb-NO" dirty="0"/>
              <a:t>Samtidig oppdatering  - flere tråder sier gjentatte ganger: </a:t>
            </a:r>
            <a:r>
              <a:rPr lang="nb-NO" b="1" dirty="0"/>
              <a:t>i++ ; </a:t>
            </a:r>
            <a:r>
              <a:rPr lang="nb-NO" dirty="0"/>
              <a:t>der i er en felles int.</a:t>
            </a:r>
            <a:br>
              <a:rPr lang="nb-NO" b="1" dirty="0"/>
            </a:br>
            <a:endParaRPr lang="nb-NO" sz="1000" b="1" dirty="0"/>
          </a:p>
          <a:p>
            <a:pPr lvl="1"/>
            <a:r>
              <a:rPr lang="nb-NO" sz="1800" dirty="0"/>
              <a:t> </a:t>
            </a:r>
            <a:r>
              <a:rPr lang="nb-NO" sz="1800" b="1" dirty="0"/>
              <a:t>i++ </a:t>
            </a:r>
            <a:r>
              <a:rPr lang="nb-NO" sz="1800" b="1" dirty="0">
                <a:solidFill>
                  <a:schemeClr val="accent3"/>
                </a:solidFill>
              </a:rPr>
              <a:t> </a:t>
            </a:r>
            <a:r>
              <a:rPr lang="nb-NO" sz="1800" dirty="0"/>
              <a:t>er 3 operasjoner:  a) les i, b) legg til </a:t>
            </a:r>
            <a:r>
              <a:rPr lang="nb-NO" sz="1800" dirty="0">
                <a:latin typeface="Andalus" pitchFamily="18" charset="-78"/>
                <a:cs typeface="Andalus" pitchFamily="18" charset="-78"/>
              </a:rPr>
              <a:t>1</a:t>
            </a:r>
            <a:r>
              <a:rPr lang="nb-NO" sz="1800" dirty="0"/>
              <a:t>, c) skriv i tilbake</a:t>
            </a:r>
          </a:p>
          <a:p>
            <a:pPr lvl="1"/>
            <a:r>
              <a:rPr lang="nb-NO" sz="1800" dirty="0"/>
              <a:t>Anta i =2, og to tråder gjør i++</a:t>
            </a:r>
          </a:p>
          <a:p>
            <a:pPr lvl="1"/>
            <a:r>
              <a:rPr lang="nb-NO" sz="1800" dirty="0"/>
              <a:t>Vi kan få svaret 3 eller 4 (skulle fått 4!)</a:t>
            </a:r>
          </a:p>
          <a:p>
            <a:pPr lvl="1"/>
            <a:r>
              <a:rPr lang="nb-NO" sz="1800" dirty="0"/>
              <a:t>Dette skjer i praksis !</a:t>
            </a:r>
          </a:p>
          <a:p>
            <a:pPr lvl="1"/>
            <a:endParaRPr lang="nb-NO" sz="1800" dirty="0"/>
          </a:p>
          <a:p>
            <a:pPr lvl="1"/>
            <a:endParaRPr lang="nb-NO" sz="1800" dirty="0"/>
          </a:p>
        </p:txBody>
      </p:sp>
      <p:grpSp>
        <p:nvGrpSpPr>
          <p:cNvPr id="5" name="Gruppe 4"/>
          <p:cNvGrpSpPr/>
          <p:nvPr/>
        </p:nvGrpSpPr>
        <p:grpSpPr>
          <a:xfrm>
            <a:off x="1219200" y="3874532"/>
            <a:ext cx="7696200" cy="2819400"/>
            <a:chOff x="1219200" y="3505200"/>
            <a:chExt cx="7696200" cy="3188732"/>
          </a:xfrm>
        </p:grpSpPr>
        <p:sp>
          <p:nvSpPr>
            <p:cNvPr id="4" name="Rectangle 3"/>
            <p:cNvSpPr/>
            <p:nvPr/>
          </p:nvSpPr>
          <p:spPr>
            <a:xfrm>
              <a:off x="2438400" y="38862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33600" y="6096000"/>
              <a:ext cx="5638800" cy="0"/>
            </a:xfrm>
            <a:prstGeom prst="line">
              <a:avLst/>
            </a:prstGeom>
            <a:ln w="381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3"/>
              <a:endCxn id="11" idx="1"/>
            </p:cNvCxnSpPr>
            <p:nvPr/>
          </p:nvCxnSpPr>
          <p:spPr>
            <a:xfrm>
              <a:off x="3124200" y="40767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038600" y="38862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3" name="Straight Arrow Connector 12"/>
            <p:cNvCxnSpPr>
              <a:endCxn id="14" idx="1"/>
            </p:cNvCxnSpPr>
            <p:nvPr/>
          </p:nvCxnSpPr>
          <p:spPr>
            <a:xfrm>
              <a:off x="4725988" y="4038600"/>
              <a:ext cx="2055812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781800" y="38862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40386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Arial" pitchFamily="34" charset="0"/>
                  <a:cs typeface="Arial" pitchFamily="34" charset="0"/>
                </a:rPr>
                <a:t>tråd1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0" y="48122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Arial" pitchFamily="34" charset="0"/>
                  <a:cs typeface="Arial" pitchFamily="34" charset="0"/>
                </a:rPr>
                <a:t>tråd2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48006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5" name="Straight Arrow Connector 24"/>
            <p:cNvCxnSpPr>
              <a:stCxn id="24" idx="3"/>
              <a:endCxn id="26" idx="1"/>
            </p:cNvCxnSpPr>
            <p:nvPr/>
          </p:nvCxnSpPr>
          <p:spPr>
            <a:xfrm>
              <a:off x="4038600" y="49911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953000" y="48006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27" name="Straight Arrow Connector 26"/>
            <p:cNvCxnSpPr>
              <a:endCxn id="28" idx="1"/>
            </p:cNvCxnSpPr>
            <p:nvPr/>
          </p:nvCxnSpPr>
          <p:spPr>
            <a:xfrm>
              <a:off x="5640388" y="4953000"/>
              <a:ext cx="2055812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696200" y="4800600"/>
              <a:ext cx="685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400" y="350520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Les 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8600" y="3505200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Legg til </a:t>
              </a:r>
              <a:r>
                <a:rPr lang="nb-NO" dirty="0">
                  <a:latin typeface="Andalus" pitchFamily="18" charset="-78"/>
                  <a:cs typeface="Andalus" pitchFamily="18" charset="-78"/>
                </a:rPr>
                <a:t>1</a:t>
              </a:r>
              <a:endParaRPr lang="nb-NO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29400" y="3505200"/>
              <a:ext cx="14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Skriv i tilbake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62400" y="63246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tiden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6600" y="4431268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Les 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4431268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Legg til </a:t>
              </a:r>
              <a:r>
                <a:rPr lang="nb-NO" dirty="0">
                  <a:latin typeface="Andalus" pitchFamily="18" charset="-78"/>
                  <a:cs typeface="Andalus" pitchFamily="18" charset="-78"/>
                </a:rPr>
                <a:t>1</a:t>
              </a:r>
              <a:endParaRPr lang="nb-NO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84046" y="4431268"/>
              <a:ext cx="14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Skriv i tilbake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 på i++;   parallell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>
            <a:noAutofit/>
          </a:bodyPr>
          <a:lstStyle/>
          <a:p>
            <a:r>
              <a:rPr lang="nb-NO" sz="1800" dirty="0"/>
              <a:t>Setter i gang </a:t>
            </a:r>
            <a:r>
              <a:rPr lang="nb-NO" sz="1800" b="1" dirty="0"/>
              <a:t>n tråder </a:t>
            </a:r>
            <a:r>
              <a:rPr lang="nb-NO" sz="1800" dirty="0"/>
              <a:t>(på en 2-kjerner CPU) som alle prøver å øke med</a:t>
            </a:r>
            <a:r>
              <a:rPr lang="nb-NO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nb-NO" sz="1800" dirty="0"/>
              <a:t>en felles variabel </a:t>
            </a:r>
            <a:r>
              <a:rPr lang="nb-NO" sz="1800" dirty="0" err="1"/>
              <a:t>int</a:t>
            </a:r>
            <a:r>
              <a:rPr lang="nb-NO" sz="1800" dirty="0"/>
              <a:t> i; 100 000 ganger uten synkronisering;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Vi fikk følgende feil - antall og %, (manglende verdier).</a:t>
            </a:r>
            <a:br>
              <a:rPr lang="nb-NO" sz="1800" dirty="0"/>
            </a:br>
            <a:r>
              <a:rPr lang="nb-NO" sz="1800" dirty="0"/>
              <a:t>Merk: Resultatene </a:t>
            </a:r>
            <a:r>
              <a:rPr lang="nb-NO" sz="1800" i="1" dirty="0"/>
              <a:t>varierer</a:t>
            </a:r>
            <a:r>
              <a:rPr lang="nb-NO" sz="1800" dirty="0"/>
              <a:t> </a:t>
            </a:r>
            <a:r>
              <a:rPr lang="nb-NO" sz="1800" i="1" dirty="0"/>
              <a:t>også mye </a:t>
            </a:r>
            <a:r>
              <a:rPr lang="nb-NO" sz="1800" dirty="0"/>
              <a:t>mellom hver kjøring :</a:t>
            </a:r>
          </a:p>
          <a:p>
            <a:pPr>
              <a:buNone/>
            </a:pPr>
            <a:endParaRPr lang="nb-NO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757871" y="2200870"/>
            <a:ext cx="293830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for (</a:t>
            </a:r>
            <a:r>
              <a:rPr lang="nb-NO" dirty="0" err="1"/>
              <a:t>int</a:t>
            </a:r>
            <a:r>
              <a:rPr lang="nb-NO" dirty="0"/>
              <a:t> j =0; j&lt; 100000; j++) {</a:t>
            </a:r>
          </a:p>
          <a:p>
            <a:r>
              <a:rPr lang="nb-NO" dirty="0"/>
              <a:t>	i++;</a:t>
            </a:r>
            <a:br>
              <a:rPr lang="nb-NO" dirty="0"/>
            </a:br>
            <a:r>
              <a:rPr lang="nb-NO" dirty="0"/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55939"/>
              </p:ext>
            </p:extLst>
          </p:nvPr>
        </p:nvGraphicFramePr>
        <p:xfrm>
          <a:off x="755579" y="4005064"/>
          <a:ext cx="8159822" cy="22522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9197">
                <a:tc>
                  <a:txBody>
                    <a:bodyPr/>
                    <a:lstStyle/>
                    <a:p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Antall tråder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nb-NO" dirty="0">
                          <a:latin typeface="Courier New" pitchFamily="49" charset="0"/>
                          <a:cs typeface="Courier New" pitchFamily="49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979">
                <a:tc>
                  <a:txBody>
                    <a:bodyPr/>
                    <a:lstStyle/>
                    <a:p>
                      <a:r>
                        <a:rPr lang="nb-NO" dirty="0"/>
                        <a:t>Svar     1.gang </a:t>
                      </a:r>
                    </a:p>
                    <a:p>
                      <a:r>
                        <a:rPr lang="nb-NO" dirty="0"/>
                        <a:t>           2.gang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100 000</a:t>
                      </a:r>
                    </a:p>
                    <a:p>
                      <a:pPr algn="ctr"/>
                      <a:r>
                        <a:rPr lang="nb-NO" dirty="0"/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200000</a:t>
                      </a:r>
                    </a:p>
                    <a:p>
                      <a:pPr algn="ctr"/>
                      <a:r>
                        <a:rPr lang="nb-NO" dirty="0"/>
                        <a:t>159234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1290279 1706068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16940111</a:t>
                      </a:r>
                    </a:p>
                    <a:p>
                      <a:pPr algn="ctr"/>
                      <a:r>
                        <a:rPr lang="nb-NO" dirty="0"/>
                        <a:t>16459210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170127199</a:t>
                      </a:r>
                    </a:p>
                    <a:p>
                      <a:pPr algn="ctr"/>
                      <a:r>
                        <a:rPr lang="nb-NO" dirty="0"/>
                        <a:t>164954894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83">
                <a:tc>
                  <a:txBody>
                    <a:bodyPr/>
                    <a:lstStyle/>
                    <a:p>
                      <a:r>
                        <a:rPr lang="nb-NO" dirty="0"/>
                        <a:t>Tap   1.gang</a:t>
                      </a:r>
                    </a:p>
                    <a:p>
                      <a:r>
                        <a:rPr lang="nb-NO" dirty="0"/>
                        <a:t>        2. 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 0 %</a:t>
                      </a:r>
                    </a:p>
                    <a:p>
                      <a:pPr algn="ctr"/>
                      <a:r>
                        <a:rPr lang="nb-NO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35,5%</a:t>
                      </a:r>
                    </a:p>
                    <a:p>
                      <a:pPr algn="ctr"/>
                      <a:r>
                        <a:rPr lang="nb-NO" dirty="0"/>
                        <a:t>14,6%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15,3%</a:t>
                      </a:r>
                    </a:p>
                    <a:p>
                      <a:pPr algn="ctr"/>
                      <a:r>
                        <a:rPr lang="nb-NO" dirty="0"/>
                        <a:t>17,7%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14,9%</a:t>
                      </a:r>
                    </a:p>
                    <a:p>
                      <a:pPr algn="ctr"/>
                      <a:r>
                        <a:rPr lang="nb-NO" dirty="0"/>
                        <a:t>17,5%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Kommende program bruker CyclicBarrier. Hva gjør den?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94262" y="1340768"/>
            <a:ext cx="5249738" cy="4791745"/>
          </a:xfrm>
        </p:spPr>
        <p:txBody>
          <a:bodyPr/>
          <a:lstStyle/>
          <a:p>
            <a:r>
              <a:rPr lang="nb-NO" sz="1800" dirty="0"/>
              <a:t>Man lager først ett, felles objekt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nb-NO" sz="1800" dirty="0"/>
              <a:t>av klassen CyclicBarrier med et tall: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nb-NO" sz="1800" dirty="0"/>
              <a:t> til konstruktøren = det antall tråder den skal køe opp før alle trådene slippes fri ‘samtidig’.</a:t>
            </a:r>
          </a:p>
          <a:p>
            <a:r>
              <a:rPr lang="nb-NO" sz="1800" dirty="0"/>
              <a:t>Tråder (også main-tråden) som vil køe opp på en CyclicBarrier sier await() på den.</a:t>
            </a:r>
          </a:p>
          <a:p>
            <a:r>
              <a:rPr lang="nb-NO" sz="1800" dirty="0"/>
              <a:t>De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ant-1</a:t>
            </a:r>
            <a:r>
              <a:rPr lang="nb-NO" sz="1800" dirty="0">
                <a:solidFill>
                  <a:srgbClr val="C00000"/>
                </a:solidFill>
              </a:rPr>
              <a:t> </a:t>
            </a:r>
            <a:r>
              <a:rPr lang="nb-NO" sz="1800" dirty="0"/>
              <a:t>første trådene som sier await(), blir lagt i en kø.</a:t>
            </a:r>
          </a:p>
          <a:p>
            <a:r>
              <a:rPr lang="nb-NO" sz="1800" dirty="0"/>
              <a:t>Når tråd nummer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nb-NO" sz="1800" dirty="0">
                <a:solidFill>
                  <a:srgbClr val="C00000"/>
                </a:solidFill>
              </a:rPr>
              <a:t>  </a:t>
            </a:r>
            <a:r>
              <a:rPr lang="nb-NO" sz="1800" dirty="0"/>
              <a:t>sier await() på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</a:t>
            </a:r>
            <a:r>
              <a:rPr lang="nb-NO" sz="1800" dirty="0"/>
              <a:t> blir alle trådene sluppet ut av køen ‘samtidig’ og fortsetter i sin kode.</a:t>
            </a:r>
          </a:p>
          <a:p>
            <a:r>
              <a:rPr lang="nb-NO" sz="1800" dirty="0"/>
              <a:t>Det sykliske barriere objektet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nb-NO" sz="1800" dirty="0"/>
              <a:t>er da med en gang klar til å være kø for nye,  </a:t>
            </a:r>
            <a:r>
              <a:rPr lang="nb-NO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nb-NO" sz="1800" dirty="0">
                <a:solidFill>
                  <a:srgbClr val="C00000"/>
                </a:solidFill>
              </a:rPr>
              <a:t> </a:t>
            </a:r>
            <a:r>
              <a:rPr lang="nb-NO" sz="1800" dirty="0"/>
              <a:t>stk.</a:t>
            </a:r>
            <a:r>
              <a:rPr lang="nb-NO" sz="1800" dirty="0">
                <a:solidFill>
                  <a:srgbClr val="C00000"/>
                </a:solidFill>
              </a:rPr>
              <a:t> </a:t>
            </a:r>
            <a:r>
              <a:rPr lang="nb-NO" sz="1800" dirty="0"/>
              <a:t>tråder.</a:t>
            </a:r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5" name="Picture 1" descr="trå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9835"/>
            <a:ext cx="3714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01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40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sz="2400" dirty="0"/>
              <a:t>Praktisk: skal nå se på programmet som laget tabellen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51520" y="692696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Arial Narrow" panose="020B0606020202030204" pitchFamily="34" charset="0"/>
              </a:rPr>
              <a:t>import </a:t>
            </a:r>
            <a:r>
              <a:rPr lang="nb-NO" sz="1600" dirty="0" err="1">
                <a:latin typeface="Arial Narrow" panose="020B0606020202030204" pitchFamily="34" charset="0"/>
              </a:rPr>
              <a:t>java.util</a:t>
            </a:r>
            <a:r>
              <a:rPr lang="nb-NO" sz="1600" dirty="0">
                <a:latin typeface="Arial Narrow" panose="020B0606020202030204" pitchFamily="34" charset="0"/>
              </a:rPr>
              <a:t>.*;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import easyIO.*;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import </a:t>
            </a:r>
            <a:r>
              <a:rPr lang="nb-NO" sz="1600" dirty="0" err="1">
                <a:latin typeface="Arial Narrow" panose="020B0606020202030204" pitchFamily="34" charset="0"/>
              </a:rPr>
              <a:t>java.util.concurrent</a:t>
            </a:r>
            <a:r>
              <a:rPr lang="nb-NO" sz="1600" dirty="0">
                <a:latin typeface="Arial Narrow" panose="020B0606020202030204" pitchFamily="34" charset="0"/>
              </a:rPr>
              <a:t>.*;</a:t>
            </a:r>
          </a:p>
          <a:p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/** Viser at manglende synkronisering på ett felles objekt gir feil – bare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loesning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1) er riktig'*/</a:t>
            </a:r>
          </a:p>
          <a:p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 err="1">
                <a:latin typeface="Arial Narrow" panose="020B0606020202030204" pitchFamily="34" charset="0"/>
              </a:rPr>
              <a:t>public</a:t>
            </a:r>
            <a:r>
              <a:rPr lang="nb-NO" sz="1600" dirty="0">
                <a:latin typeface="Arial Narrow" panose="020B0606020202030204" pitchFamily="34" charset="0"/>
              </a:rPr>
              <a:t> class </a:t>
            </a:r>
            <a:r>
              <a:rPr lang="nb-NO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Parallell </a:t>
            </a:r>
            <a:r>
              <a:rPr lang="nb-NO" sz="1600" dirty="0">
                <a:latin typeface="Arial Narrow" panose="020B0606020202030204" pitchFamily="34" charset="0"/>
              </a:rPr>
              <a:t>{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int tall;                                       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Sum av at '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antTraader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'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traader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teller opp denne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</a:t>
            </a:r>
            <a:r>
              <a:rPr lang="nb-NO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CyclicBarrier</a:t>
            </a:r>
            <a:r>
              <a:rPr lang="nb-NO" sz="1600" dirty="0">
                <a:latin typeface="Arial Narrow" panose="020B0606020202030204" pitchFamily="34" charset="0"/>
              </a:rPr>
              <a:t> b ;                         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sikrer at alle er ferdige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naar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vi tar tid og sum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int antTraader, antGanger ,svar;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Etter summering: riktig svar er:antTraader*antGanger</a:t>
            </a:r>
            <a:b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nb-NO" sz="16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det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kommer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ialt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4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forsøk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på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å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øke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i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, bare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en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av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dem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er</a:t>
            </a:r>
            <a:r>
              <a:rPr 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riktig</a:t>
            </a:r>
            <a:endParaRPr lang="nb-NO" sz="16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//synchronized void </a:t>
            </a:r>
            <a:r>
              <a:rPr lang="nb-NO" sz="16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inkrTall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(){ tall++;}       // 1) –OK fordi synkroniserer på ett objekt (p)</a:t>
            </a:r>
          </a:p>
          <a:p>
            <a:r>
              <a:rPr lang="nb-NO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void </a:t>
            </a:r>
            <a:r>
              <a:rPr lang="nb-NO" sz="16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inkrTall</a:t>
            </a:r>
            <a:r>
              <a:rPr lang="nb-NO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() { tall++;}                               // 2) - feil</a:t>
            </a:r>
          </a:p>
          <a:p>
            <a:endParaRPr lang="nb-NO" sz="1600" dirty="0">
              <a:latin typeface="Arial Narrow" panose="020B0606020202030204" pitchFamily="34" charset="0"/>
            </a:endParaRPr>
          </a:p>
          <a:p>
            <a:r>
              <a:rPr lang="nb-NO" sz="1600" dirty="0">
                <a:latin typeface="Arial Narrow" panose="020B0606020202030204" pitchFamily="34" charset="0"/>
              </a:rPr>
              <a:t>	</a:t>
            </a:r>
            <a:r>
              <a:rPr lang="nb-NO" sz="1600" dirty="0" err="1">
                <a:latin typeface="Arial Narrow" panose="020B0606020202030204" pitchFamily="34" charset="0"/>
              </a:rPr>
              <a:t>public</a:t>
            </a:r>
            <a:r>
              <a:rPr lang="nb-NO" sz="1600" dirty="0">
                <a:latin typeface="Arial Narrow" panose="020B0606020202030204" pitchFamily="34" charset="0"/>
              </a:rPr>
              <a:t> </a:t>
            </a:r>
            <a:r>
              <a:rPr lang="nb-NO" sz="1600" dirty="0" err="1">
                <a:latin typeface="Arial Narrow" panose="020B0606020202030204" pitchFamily="34" charset="0"/>
              </a:rPr>
              <a:t>static</a:t>
            </a:r>
            <a:r>
              <a:rPr lang="nb-NO" sz="1600" dirty="0">
                <a:latin typeface="Arial Narrow" panose="020B0606020202030204" pitchFamily="34" charset="0"/>
              </a:rPr>
              <a:t> void </a:t>
            </a:r>
            <a:r>
              <a:rPr lang="nb-NO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main</a:t>
            </a:r>
            <a:r>
              <a:rPr lang="nb-NO" sz="1600" dirty="0">
                <a:latin typeface="Arial Narrow" panose="020B0606020202030204" pitchFamily="34" charset="0"/>
              </a:rPr>
              <a:t> (String [] </a:t>
            </a:r>
            <a:r>
              <a:rPr lang="nb-NO" sz="1600" dirty="0" err="1">
                <a:latin typeface="Arial Narrow" panose="020B0606020202030204" pitchFamily="34" charset="0"/>
              </a:rPr>
              <a:t>args</a:t>
            </a:r>
            <a:r>
              <a:rPr lang="nb-NO" sz="1600" dirty="0">
                <a:latin typeface="Arial Narrow" panose="020B0606020202030204" pitchFamily="34" charset="0"/>
              </a:rPr>
              <a:t>) {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</a:t>
            </a:r>
            <a:r>
              <a:rPr lang="nb-NO" sz="1600" dirty="0" err="1">
                <a:latin typeface="Arial Narrow" panose="020B0606020202030204" pitchFamily="34" charset="0"/>
              </a:rPr>
              <a:t>if</a:t>
            </a:r>
            <a:r>
              <a:rPr lang="nb-NO" sz="1600" dirty="0">
                <a:latin typeface="Arial Narrow" panose="020B0606020202030204" pitchFamily="34" charset="0"/>
              </a:rPr>
              <a:t> (</a:t>
            </a:r>
            <a:r>
              <a:rPr lang="nb-NO" sz="1600" dirty="0" err="1">
                <a:latin typeface="Arial Narrow" panose="020B0606020202030204" pitchFamily="34" charset="0"/>
              </a:rPr>
              <a:t>args.length</a:t>
            </a:r>
            <a:r>
              <a:rPr lang="nb-NO" sz="1600" dirty="0">
                <a:latin typeface="Arial Narrow" panose="020B0606020202030204" pitchFamily="34" charset="0"/>
              </a:rPr>
              <a:t> &lt; 2) {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System.out.println("bruk &gt;</a:t>
            </a:r>
            <a:r>
              <a:rPr lang="nb-NO" sz="1600" dirty="0" err="1">
                <a:latin typeface="Arial Narrow" panose="020B0606020202030204" pitchFamily="34" charset="0"/>
              </a:rPr>
              <a:t>java</a:t>
            </a:r>
            <a:r>
              <a:rPr lang="nb-NO" sz="1600" dirty="0">
                <a:latin typeface="Arial Narrow" panose="020B0606020202030204" pitchFamily="34" charset="0"/>
              </a:rPr>
              <a:t> Parallell &lt;</a:t>
            </a:r>
            <a:r>
              <a:rPr lang="nb-NO" sz="1600" dirty="0" err="1">
                <a:latin typeface="Arial Narrow" panose="020B0606020202030204" pitchFamily="34" charset="0"/>
              </a:rPr>
              <a:t>antTraader</a:t>
            </a:r>
            <a:r>
              <a:rPr lang="nb-NO" sz="1600" dirty="0">
                <a:latin typeface="Arial Narrow" panose="020B0606020202030204" pitchFamily="34" charset="0"/>
              </a:rPr>
              <a:t>&gt; &lt;n= </a:t>
            </a:r>
            <a:r>
              <a:rPr lang="nb-NO" sz="1600" dirty="0" err="1">
                <a:latin typeface="Arial Narrow" panose="020B0606020202030204" pitchFamily="34" charset="0"/>
              </a:rPr>
              <a:t>antGanger</a:t>
            </a:r>
            <a:r>
              <a:rPr lang="nb-NO" sz="1600" dirty="0">
                <a:latin typeface="Arial Narrow" panose="020B0606020202030204" pitchFamily="34" charset="0"/>
              </a:rPr>
              <a:t>&gt;");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}</a:t>
            </a:r>
            <a:r>
              <a:rPr lang="nb-NO" sz="1600" dirty="0" err="1">
                <a:latin typeface="Arial Narrow" panose="020B0606020202030204" pitchFamily="34" charset="0"/>
              </a:rPr>
              <a:t>else</a:t>
            </a:r>
            <a:r>
              <a:rPr lang="nb-NO" sz="1600" dirty="0">
                <a:latin typeface="Arial Narrow" panose="020B0606020202030204" pitchFamily="34" charset="0"/>
              </a:rPr>
              <a:t>{    int </a:t>
            </a:r>
            <a:r>
              <a:rPr lang="nb-NO" sz="1600" dirty="0" err="1">
                <a:latin typeface="Arial Narrow" panose="020B0606020202030204" pitchFamily="34" charset="0"/>
              </a:rPr>
              <a:t>antKjerner</a:t>
            </a:r>
            <a:r>
              <a:rPr lang="nb-NO" sz="1600" dirty="0">
                <a:latin typeface="Arial Narrow" panose="020B0606020202030204" pitchFamily="34" charset="0"/>
              </a:rPr>
              <a:t> = </a:t>
            </a:r>
            <a:r>
              <a:rPr lang="nb-NO" sz="1600" dirty="0" err="1">
                <a:latin typeface="Arial Narrow" panose="020B0606020202030204" pitchFamily="34" charset="0"/>
              </a:rPr>
              <a:t>Runtime.getRuntime</a:t>
            </a:r>
            <a:r>
              <a:rPr lang="nb-NO" sz="1600" dirty="0">
                <a:latin typeface="Arial Narrow" panose="020B0606020202030204" pitchFamily="34" charset="0"/>
              </a:rPr>
              <a:t>().</a:t>
            </a:r>
            <a:r>
              <a:rPr lang="nb-NO" sz="1600" dirty="0" err="1">
                <a:latin typeface="Arial Narrow" panose="020B0606020202030204" pitchFamily="34" charset="0"/>
              </a:rPr>
              <a:t>availableProcessors</a:t>
            </a:r>
            <a:r>
              <a:rPr lang="nb-NO" sz="1600" dirty="0">
                <a:latin typeface="Arial Narrow" panose="020B0606020202030204" pitchFamily="34" charset="0"/>
              </a:rPr>
              <a:t>();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System.out.println("Maskinen har "+ </a:t>
            </a:r>
            <a:r>
              <a:rPr lang="nb-NO" sz="1600" dirty="0" err="1">
                <a:latin typeface="Arial Narrow" panose="020B0606020202030204" pitchFamily="34" charset="0"/>
              </a:rPr>
              <a:t>antKjerner</a:t>
            </a:r>
            <a:r>
              <a:rPr lang="nb-NO" sz="1600" dirty="0">
                <a:latin typeface="Arial Narrow" panose="020B0606020202030204" pitchFamily="34" charset="0"/>
              </a:rPr>
              <a:t> + " prosessorkjerner.");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Parallell </a:t>
            </a:r>
            <a:r>
              <a:rPr lang="nb-NO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nb-NO" sz="1600" dirty="0">
                <a:latin typeface="Arial Narrow" panose="020B0606020202030204" pitchFamily="34" charset="0"/>
              </a:rPr>
              <a:t> =  new Parallell();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 </a:t>
            </a:r>
            <a:r>
              <a:rPr lang="nb-NO" sz="1600" dirty="0" err="1">
                <a:latin typeface="Arial Narrow" panose="020B0606020202030204" pitchFamily="34" charset="0"/>
              </a:rPr>
              <a:t>p.antTraader</a:t>
            </a:r>
            <a:r>
              <a:rPr lang="nb-NO" sz="1600" dirty="0">
                <a:latin typeface="Arial Narrow" panose="020B0606020202030204" pitchFamily="34" charset="0"/>
              </a:rPr>
              <a:t> = </a:t>
            </a:r>
            <a:r>
              <a:rPr lang="nb-NO" sz="1600" dirty="0" err="1">
                <a:latin typeface="Arial Narrow" panose="020B0606020202030204" pitchFamily="34" charset="0"/>
              </a:rPr>
              <a:t>Integer.parseInt</a:t>
            </a:r>
            <a:r>
              <a:rPr lang="nb-NO" sz="1600" dirty="0">
                <a:latin typeface="Arial Narrow" panose="020B0606020202030204" pitchFamily="34" charset="0"/>
              </a:rPr>
              <a:t>(</a:t>
            </a:r>
            <a:r>
              <a:rPr lang="nb-NO" sz="1600" dirty="0" err="1">
                <a:latin typeface="Arial Narrow" panose="020B0606020202030204" pitchFamily="34" charset="0"/>
              </a:rPr>
              <a:t>args</a:t>
            </a:r>
            <a:r>
              <a:rPr lang="nb-NO" sz="1600" dirty="0">
                <a:latin typeface="Arial Narrow" panose="020B0606020202030204" pitchFamily="34" charset="0"/>
              </a:rPr>
              <a:t>[0]);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</a:t>
            </a:r>
            <a:r>
              <a:rPr lang="nb-NO" sz="1600" dirty="0" err="1">
                <a:latin typeface="Arial Narrow" panose="020B0606020202030204" pitchFamily="34" charset="0"/>
              </a:rPr>
              <a:t>p.antGanger</a:t>
            </a:r>
            <a:r>
              <a:rPr lang="nb-NO" sz="1600" dirty="0">
                <a:latin typeface="Arial Narrow" panose="020B0606020202030204" pitchFamily="34" charset="0"/>
              </a:rPr>
              <a:t> = </a:t>
            </a:r>
            <a:r>
              <a:rPr lang="nb-NO" sz="1600" dirty="0" err="1">
                <a:latin typeface="Arial Narrow" panose="020B0606020202030204" pitchFamily="34" charset="0"/>
              </a:rPr>
              <a:t>Integer.parseInt</a:t>
            </a:r>
            <a:r>
              <a:rPr lang="nb-NO" sz="1600" dirty="0">
                <a:latin typeface="Arial Narrow" panose="020B0606020202030204" pitchFamily="34" charset="0"/>
              </a:rPr>
              <a:t>(</a:t>
            </a:r>
            <a:r>
              <a:rPr lang="nb-NO" sz="1600" dirty="0" err="1">
                <a:latin typeface="Arial Narrow" panose="020B0606020202030204" pitchFamily="34" charset="0"/>
              </a:rPr>
              <a:t>args</a:t>
            </a:r>
            <a:r>
              <a:rPr lang="nb-NO" sz="1600" dirty="0">
                <a:latin typeface="Arial Narrow" panose="020B0606020202030204" pitchFamily="34" charset="0"/>
              </a:rPr>
              <a:t>[1]);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	              </a:t>
            </a:r>
            <a:r>
              <a:rPr lang="nb-NO" sz="1600" dirty="0" err="1">
                <a:latin typeface="Arial Narrow" panose="020B0606020202030204" pitchFamily="34" charset="0"/>
              </a:rPr>
              <a:t>p.utfor</a:t>
            </a:r>
            <a:r>
              <a:rPr lang="nb-NO" sz="1600" dirty="0">
                <a:latin typeface="Arial Narrow" panose="020B0606020202030204" pitchFamily="34" charset="0"/>
              </a:rPr>
              <a:t>();</a:t>
            </a:r>
          </a:p>
          <a:p>
            <a:r>
              <a:rPr lang="nb-NO" sz="1600" dirty="0">
                <a:latin typeface="Arial Narrow" panose="020B0606020202030204" pitchFamily="34" charset="0"/>
              </a:rPr>
              <a:t>	} } </a:t>
            </a:r>
            <a:r>
              <a:rPr lang="nb-NO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// end main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43040" y="260648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    void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utskrift</a:t>
            </a:r>
            <a:r>
              <a:rPr lang="nb-NO" dirty="0">
                <a:latin typeface="Arial Narrow" panose="020B0606020202030204" pitchFamily="34" charset="0"/>
              </a:rPr>
              <a:t> (double tid) {</a:t>
            </a:r>
          </a:p>
          <a:p>
            <a:r>
              <a:rPr lang="nb-NO" dirty="0">
                <a:latin typeface="Arial Narrow" panose="020B0606020202030204" pitchFamily="34" charset="0"/>
              </a:rPr>
              <a:t>	   svar = </a:t>
            </a:r>
            <a:r>
              <a:rPr lang="nb-NO" dirty="0" err="1">
                <a:latin typeface="Arial Narrow" panose="020B0606020202030204" pitchFamily="34" charset="0"/>
              </a:rPr>
              <a:t>antGanger</a:t>
            </a:r>
            <a:r>
              <a:rPr lang="nb-NO" dirty="0">
                <a:latin typeface="Arial Narrow" panose="020B0606020202030204" pitchFamily="34" charset="0"/>
              </a:rPr>
              <a:t>*</a:t>
            </a:r>
            <a:r>
              <a:rPr lang="nb-NO" dirty="0" err="1">
                <a:latin typeface="Arial Narrow" panose="020B0606020202030204" pitchFamily="34" charset="0"/>
              </a:rPr>
              <a:t>antTraader</a:t>
            </a:r>
            <a:r>
              <a:rPr lang="nb-NO" dirty="0">
                <a:latin typeface="Arial Narrow" panose="020B0606020202030204" pitchFamily="34" charset="0"/>
              </a:rPr>
              <a:t>;</a:t>
            </a:r>
          </a:p>
          <a:p>
            <a:r>
              <a:rPr lang="nb-NO" dirty="0">
                <a:latin typeface="Arial Narrow" panose="020B0606020202030204" pitchFamily="34" charset="0"/>
              </a:rPr>
              <a:t>	   System.out.println("Tid "+</a:t>
            </a:r>
            <a:r>
              <a:rPr lang="nb-NO" dirty="0" err="1">
                <a:latin typeface="Arial Narrow" panose="020B0606020202030204" pitchFamily="34" charset="0"/>
              </a:rPr>
              <a:t>antGanger</a:t>
            </a:r>
            <a:r>
              <a:rPr lang="nb-NO" dirty="0">
                <a:latin typeface="Arial Narrow" panose="020B0606020202030204" pitchFamily="34" charset="0"/>
              </a:rPr>
              <a:t>+" kall * "+ </a:t>
            </a:r>
            <a:r>
              <a:rPr lang="nb-NO" dirty="0" err="1">
                <a:latin typeface="Arial Narrow" panose="020B0606020202030204" pitchFamily="34" charset="0"/>
              </a:rPr>
              <a:t>antTraader</a:t>
            </a:r>
            <a:r>
              <a:rPr lang="nb-NO" dirty="0">
                <a:latin typeface="Arial Narrow" panose="020B0606020202030204" pitchFamily="34" charset="0"/>
              </a:rPr>
              <a:t>+" </a:t>
            </a:r>
            <a:r>
              <a:rPr lang="nb-NO" dirty="0" err="1">
                <a:latin typeface="Arial Narrow" panose="020B0606020202030204" pitchFamily="34" charset="0"/>
              </a:rPr>
              <a:t>Traader</a:t>
            </a:r>
            <a:r>
              <a:rPr lang="nb-NO" dirty="0">
                <a:latin typeface="Arial Narrow" panose="020B0606020202030204" pitchFamily="34" charset="0"/>
              </a:rPr>
              <a:t> ="+</a:t>
            </a:r>
            <a:br>
              <a:rPr lang="nb-NO" dirty="0">
                <a:latin typeface="Arial Narrow" panose="020B0606020202030204" pitchFamily="34" charset="0"/>
              </a:rPr>
            </a:br>
            <a:r>
              <a:rPr lang="nb-NO" dirty="0">
                <a:latin typeface="Arial Narrow" panose="020B0606020202030204" pitchFamily="34" charset="0"/>
              </a:rPr>
              <a:t>		                                                 </a:t>
            </a:r>
            <a:r>
              <a:rPr lang="nb-NO" dirty="0" err="1">
                <a:latin typeface="Arial Narrow" panose="020B0606020202030204" pitchFamily="34" charset="0"/>
              </a:rPr>
              <a:t>Format.align</a:t>
            </a:r>
            <a:r>
              <a:rPr lang="nb-NO" dirty="0">
                <a:latin typeface="Arial Narrow" panose="020B0606020202030204" pitchFamily="34" charset="0"/>
              </a:rPr>
              <a:t>(tid,9,1)+ " </a:t>
            </a:r>
            <a:r>
              <a:rPr lang="nb-NO" dirty="0" err="1">
                <a:latin typeface="Arial Narrow" panose="020B0606020202030204" pitchFamily="34" charset="0"/>
              </a:rPr>
              <a:t>millisek</a:t>
            </a:r>
            <a:r>
              <a:rPr lang="nb-NO" dirty="0">
                <a:latin typeface="Arial Narrow" panose="020B0606020202030204" pitchFamily="34" charset="0"/>
              </a:rPr>
              <a:t>,");</a:t>
            </a:r>
          </a:p>
          <a:p>
            <a:r>
              <a:rPr lang="nb-NO" dirty="0">
                <a:latin typeface="Arial Narrow" panose="020B0606020202030204" pitchFamily="34" charset="0"/>
              </a:rPr>
              <a:t>     	    System.out.println(" sum:"+ tall +", tap:"+ (svar -tall)+" = "+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</a:t>
            </a:r>
            <a:r>
              <a:rPr lang="nb-NO" dirty="0" err="1">
                <a:latin typeface="Arial Narrow" panose="020B0606020202030204" pitchFamily="34" charset="0"/>
              </a:rPr>
              <a:t>Format.align</a:t>
            </a:r>
            <a:r>
              <a:rPr lang="nb-NO" dirty="0">
                <a:latin typeface="Arial Narrow" panose="020B0606020202030204" pitchFamily="34" charset="0"/>
              </a:rPr>
              <a:t>( ((svar - tall)*100.0 /svar),12,6)+"%");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utskrift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      void 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utfor</a:t>
            </a:r>
            <a:r>
              <a:rPr lang="nb-NO" dirty="0">
                <a:latin typeface="Arial Narrow" panose="020B0606020202030204" pitchFamily="34" charset="0"/>
              </a:rPr>
              <a:t> () {   b = new CyclicBarrier(antTraader+1);      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//+1, også main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long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nb-NO" dirty="0">
                <a:latin typeface="Arial Narrow" panose="020B0606020202030204" pitchFamily="34" charset="0"/>
              </a:rPr>
              <a:t> = </a:t>
            </a:r>
            <a:r>
              <a:rPr lang="nb-NO" dirty="0" err="1">
                <a:latin typeface="Arial Narrow" panose="020B0606020202030204" pitchFamily="34" charset="0"/>
              </a:rPr>
              <a:t>System.nanoTime</a:t>
            </a:r>
            <a:r>
              <a:rPr lang="nb-NO" dirty="0">
                <a:latin typeface="Arial Narrow" panose="020B0606020202030204" pitchFamily="34" charset="0"/>
              </a:rPr>
              <a:t>();                    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start klokke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	             for (int j = 0; j&lt; </a:t>
            </a:r>
            <a:r>
              <a:rPr lang="nb-NO" dirty="0" err="1">
                <a:latin typeface="Arial Narrow" panose="020B0606020202030204" pitchFamily="34" charset="0"/>
              </a:rPr>
              <a:t>antTraader</a:t>
            </a:r>
            <a:r>
              <a:rPr lang="nb-NO" dirty="0">
                <a:latin typeface="Arial Narrow" panose="020B0606020202030204" pitchFamily="34" charset="0"/>
              </a:rPr>
              <a:t>; </a:t>
            </a:r>
            <a:r>
              <a:rPr lang="nb-NO" dirty="0" err="1">
                <a:latin typeface="Arial Narrow" panose="020B0606020202030204" pitchFamily="34" charset="0"/>
              </a:rPr>
              <a:t>j++</a:t>
            </a:r>
            <a:r>
              <a:rPr lang="nb-NO" dirty="0">
                <a:latin typeface="Arial Narrow" panose="020B0606020202030204" pitchFamily="34" charset="0"/>
              </a:rPr>
              <a:t>) {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 	   </a:t>
            </a:r>
            <a:r>
              <a:rPr lang="nb-NO" dirty="0">
                <a:solidFill>
                  <a:srgbClr val="C00000"/>
                </a:solidFill>
                <a:latin typeface="Arial Narrow" panose="020B0606020202030204" pitchFamily="34" charset="0"/>
              </a:rPr>
              <a:t>new </a:t>
            </a:r>
            <a:r>
              <a:rPr lang="nb-NO" dirty="0" err="1">
                <a:solidFill>
                  <a:srgbClr val="C00000"/>
                </a:solidFill>
                <a:latin typeface="Arial Narrow" panose="020B0606020202030204" pitchFamily="34" charset="0"/>
              </a:rPr>
              <a:t>Thread</a:t>
            </a:r>
            <a:r>
              <a:rPr lang="nb-NO" dirty="0">
                <a:solidFill>
                  <a:srgbClr val="C00000"/>
                </a:solidFill>
                <a:latin typeface="Arial Narrow" panose="020B0606020202030204" pitchFamily="34" charset="0"/>
              </a:rPr>
              <a:t>(new Para(j)).start();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 }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latin typeface="Arial Narrow" panose="020B0606020202030204" pitchFamily="34" charset="0"/>
              </a:rPr>
              <a:t>	           </a:t>
            </a:r>
            <a:r>
              <a:rPr lang="nb-NO" dirty="0" err="1">
                <a:latin typeface="Arial Narrow" panose="020B0606020202030204" pitchFamily="34" charset="0"/>
              </a:rPr>
              <a:t>try</a:t>
            </a:r>
            <a:r>
              <a:rPr lang="nb-NO" dirty="0">
                <a:latin typeface="Arial Narrow" panose="020B0606020202030204" pitchFamily="34" charset="0"/>
              </a:rPr>
              <a:t>{ 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main </a:t>
            </a:r>
            <a:r>
              <a:rPr lang="nb-NO" dirty="0" err="1">
                <a:solidFill>
                  <a:srgbClr val="00B050"/>
                </a:solidFill>
                <a:latin typeface="Arial Narrow" panose="020B0606020202030204" pitchFamily="34" charset="0"/>
              </a:rPr>
              <a:t>thread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venter</a:t>
            </a:r>
          </a:p>
          <a:p>
            <a:r>
              <a:rPr lang="nb-NO" dirty="0">
                <a:latin typeface="Arial Narrow" panose="020B0606020202030204" pitchFamily="34" charset="0"/>
              </a:rPr>
              <a:t>		   </a:t>
            </a:r>
            <a:r>
              <a:rPr lang="nb-NO" dirty="0" err="1">
                <a:latin typeface="Arial Narrow" panose="020B0606020202030204" pitchFamily="34" charset="0"/>
              </a:rPr>
              <a:t>b.await</a:t>
            </a:r>
            <a:r>
              <a:rPr lang="nb-NO" dirty="0">
                <a:latin typeface="Arial Narrow" panose="020B0606020202030204" pitchFamily="34" charset="0"/>
              </a:rPr>
              <a:t>();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       } </a:t>
            </a:r>
            <a:r>
              <a:rPr lang="nb-NO" dirty="0" err="1">
                <a:latin typeface="Arial Narrow" panose="020B0606020202030204" pitchFamily="34" charset="0"/>
              </a:rPr>
              <a:t>catch</a:t>
            </a:r>
            <a:r>
              <a:rPr lang="nb-NO" dirty="0">
                <a:latin typeface="Arial Narrow" panose="020B0606020202030204" pitchFamily="34" charset="0"/>
              </a:rPr>
              <a:t> (</a:t>
            </a:r>
            <a:r>
              <a:rPr lang="nb-NO" dirty="0" err="1">
                <a:latin typeface="Arial Narrow" panose="020B0606020202030204" pitchFamily="34" charset="0"/>
              </a:rPr>
              <a:t>Exception</a:t>
            </a:r>
            <a:r>
              <a:rPr lang="nb-NO" dirty="0">
                <a:latin typeface="Arial Narrow" panose="020B0606020202030204" pitchFamily="34" charset="0"/>
              </a:rPr>
              <a:t> e) {</a:t>
            </a:r>
            <a:r>
              <a:rPr lang="nb-NO" dirty="0" err="1">
                <a:latin typeface="Arial Narrow" panose="020B0606020202030204" pitchFamily="34" charset="0"/>
              </a:rPr>
              <a:t>return</a:t>
            </a:r>
            <a:r>
              <a:rPr lang="nb-NO" dirty="0">
                <a:latin typeface="Arial Narrow" panose="020B0606020202030204" pitchFamily="34" charset="0"/>
              </a:rPr>
              <a:t>;}</a:t>
            </a:r>
          </a:p>
          <a:p>
            <a:r>
              <a:rPr lang="nb-NO" dirty="0">
                <a:latin typeface="Arial Narrow" panose="020B0606020202030204" pitchFamily="34" charset="0"/>
              </a:rPr>
              <a:t>                              double tid = (</a:t>
            </a:r>
            <a:r>
              <a:rPr lang="nb-NO" dirty="0" err="1">
                <a:latin typeface="Arial Narrow" panose="020B0606020202030204" pitchFamily="34" charset="0"/>
              </a:rPr>
              <a:t>System.nanoTime</a:t>
            </a:r>
            <a:r>
              <a:rPr lang="nb-NO" dirty="0">
                <a:latin typeface="Arial Narrow" panose="020B0606020202030204" pitchFamily="34" charset="0"/>
              </a:rPr>
              <a:t>()-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nb-NO" dirty="0">
                <a:latin typeface="Arial Narrow" panose="020B0606020202030204" pitchFamily="34" charset="0"/>
              </a:rPr>
              <a:t>)/1000000.0;</a:t>
            </a:r>
          </a:p>
          <a:p>
            <a:r>
              <a:rPr lang="nb-NO" dirty="0">
                <a:latin typeface="Arial Narrow" panose="020B0606020202030204" pitchFamily="34" charset="0"/>
              </a:rPr>
              <a:t>                              utskrift(tid);</a:t>
            </a:r>
          </a:p>
          <a:p>
            <a:r>
              <a:rPr lang="nb-NO" dirty="0">
                <a:latin typeface="Arial Narrow" panose="020B0606020202030204" pitchFamily="34" charset="0"/>
              </a:rPr>
              <a:t>   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utfor</a:t>
            </a:r>
          </a:p>
          <a:p>
            <a:endParaRPr lang="nb-N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3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39552" y="40466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 class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Para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implements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solidFill>
                  <a:srgbClr val="0070C0"/>
                </a:solidFill>
                <a:latin typeface="Arial Narrow" panose="020B0606020202030204" pitchFamily="34" charset="0"/>
              </a:rPr>
              <a:t>Runnable</a:t>
            </a:r>
            <a:r>
              <a:rPr lang="nb-NO" dirty="0">
                <a:latin typeface="Arial Narrow" panose="020B0606020202030204" pitchFamily="34" charset="0"/>
              </a:rPr>
              <a:t>{</a:t>
            </a:r>
          </a:p>
          <a:p>
            <a:r>
              <a:rPr lang="nb-NO" dirty="0">
                <a:latin typeface="Arial Narrow" panose="020B0606020202030204" pitchFamily="34" charset="0"/>
              </a:rPr>
              <a:t>	   int </a:t>
            </a:r>
            <a:r>
              <a:rPr lang="nb-NO" dirty="0" err="1">
                <a:latin typeface="Arial Narrow" panose="020B0606020202030204" pitchFamily="34" charset="0"/>
              </a:rPr>
              <a:t>ind</a:t>
            </a:r>
            <a:r>
              <a:rPr lang="nb-NO" dirty="0">
                <a:latin typeface="Arial Narrow" panose="020B0606020202030204" pitchFamily="34" charset="0"/>
              </a:rPr>
              <a:t>;</a:t>
            </a:r>
          </a:p>
          <a:p>
            <a:r>
              <a:rPr lang="nb-NO" dirty="0">
                <a:latin typeface="Arial Narrow" panose="020B0606020202030204" pitchFamily="34" charset="0"/>
              </a:rPr>
              <a:t>	   Para(int ind) { this.ind =ind;}</a:t>
            </a:r>
          </a:p>
          <a:p>
            <a:r>
              <a:rPr lang="nb-NO" dirty="0">
                <a:latin typeface="Arial Narrow" panose="020B0606020202030204" pitchFamily="34" charset="0"/>
              </a:rPr>
              <a:t>	</a:t>
            </a:r>
            <a:br>
              <a:rPr lang="nb-NO" dirty="0">
                <a:latin typeface="Arial Narrow" panose="020B0606020202030204" pitchFamily="34" charset="0"/>
              </a:rPr>
            </a:br>
            <a:r>
              <a:rPr lang="nb-NO" dirty="0">
                <a:latin typeface="Arial Narrow" panose="020B0606020202030204" pitchFamily="34" charset="0"/>
              </a:rPr>
              <a:t>	   </a:t>
            </a:r>
            <a:r>
              <a:rPr lang="nb-NO" dirty="0" err="1">
                <a:latin typeface="Arial Narrow" panose="020B0606020202030204" pitchFamily="34" charset="0"/>
              </a:rPr>
              <a:t>public</a:t>
            </a:r>
            <a:r>
              <a:rPr lang="nb-NO" dirty="0">
                <a:latin typeface="Arial Narrow" panose="020B0606020202030204" pitchFamily="34" charset="0"/>
              </a:rPr>
              <a:t> void </a:t>
            </a:r>
            <a:r>
              <a:rPr lang="nb-NO" dirty="0">
                <a:solidFill>
                  <a:srgbClr val="0070C0"/>
                </a:solidFill>
                <a:latin typeface="Arial Narrow" panose="020B0606020202030204" pitchFamily="34" charset="0"/>
              </a:rPr>
              <a:t>run</a:t>
            </a:r>
            <a:r>
              <a:rPr lang="nb-NO" dirty="0">
                <a:latin typeface="Arial Narrow" panose="020B0606020202030204" pitchFamily="34" charset="0"/>
              </a:rPr>
              <a:t>() {</a:t>
            </a:r>
            <a:br>
              <a:rPr lang="nb-NO" dirty="0">
                <a:latin typeface="Arial Narrow" panose="020B0606020202030204" pitchFamily="34" charset="0"/>
              </a:rPr>
            </a:br>
            <a:r>
              <a:rPr lang="nb-NO" dirty="0">
                <a:latin typeface="Arial Narrow" panose="020B0606020202030204" pitchFamily="34" charset="0"/>
              </a:rPr>
              <a:t>                             for (int j = 0; j&lt; </a:t>
            </a:r>
            <a:r>
              <a:rPr lang="nb-NO" dirty="0" err="1">
                <a:latin typeface="Arial Narrow" panose="020B0606020202030204" pitchFamily="34" charset="0"/>
              </a:rPr>
              <a:t>antGanger</a:t>
            </a:r>
            <a:r>
              <a:rPr lang="nb-NO" dirty="0">
                <a:latin typeface="Arial Narrow" panose="020B0606020202030204" pitchFamily="34" charset="0"/>
              </a:rPr>
              <a:t>; </a:t>
            </a:r>
            <a:r>
              <a:rPr lang="nb-NO" dirty="0" err="1">
                <a:latin typeface="Arial Narrow" panose="020B0606020202030204" pitchFamily="34" charset="0"/>
              </a:rPr>
              <a:t>j++</a:t>
            </a:r>
            <a:r>
              <a:rPr lang="nb-NO" dirty="0">
                <a:latin typeface="Arial Narrow" panose="020B0606020202030204" pitchFamily="34" charset="0"/>
              </a:rPr>
              <a:t>) {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		          </a:t>
            </a:r>
            <a:r>
              <a:rPr lang="nb-NO" dirty="0" err="1">
                <a:latin typeface="Arial Narrow" panose="020B0606020202030204" pitchFamily="34" charset="0"/>
              </a:rPr>
              <a:t>inkrTall</a:t>
            </a:r>
            <a:r>
              <a:rPr lang="nb-NO" dirty="0">
                <a:latin typeface="Arial Narrow" panose="020B0606020202030204" pitchFamily="34" charset="0"/>
              </a:rPr>
              <a:t>();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	              }</a:t>
            </a:r>
          </a:p>
          <a:p>
            <a:pPr lvl="2"/>
            <a:r>
              <a:rPr lang="nb-NO" dirty="0">
                <a:latin typeface="Arial Narrow" panose="020B0606020202030204" pitchFamily="34" charset="0"/>
              </a:rPr>
              <a:t>              </a:t>
            </a:r>
            <a:r>
              <a:rPr lang="nb-NO" dirty="0" err="1">
                <a:latin typeface="Arial Narrow" panose="020B0606020202030204" pitchFamily="34" charset="0"/>
              </a:rPr>
              <a:t>try</a:t>
            </a:r>
            <a:r>
              <a:rPr lang="nb-NO" dirty="0">
                <a:latin typeface="Arial Narrow" panose="020B0606020202030204" pitchFamily="34" charset="0"/>
              </a:rPr>
              <a:t> {  // </a:t>
            </a:r>
            <a:r>
              <a:rPr lang="nb-NO" dirty="0" err="1">
                <a:latin typeface="Arial Narrow" panose="020B0606020202030204" pitchFamily="34" charset="0"/>
              </a:rPr>
              <a:t>wait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on</a:t>
            </a:r>
            <a:r>
              <a:rPr lang="nb-NO" dirty="0">
                <a:latin typeface="Arial Narrow" panose="020B0606020202030204" pitchFamily="34" charset="0"/>
              </a:rPr>
              <a:t> all </a:t>
            </a:r>
            <a:r>
              <a:rPr lang="nb-NO" dirty="0" err="1">
                <a:latin typeface="Arial Narrow" panose="020B0606020202030204" pitchFamily="34" charset="0"/>
              </a:rPr>
              <a:t>other</a:t>
            </a:r>
            <a:r>
              <a:rPr lang="nb-NO" dirty="0">
                <a:latin typeface="Arial Narrow" panose="020B0606020202030204" pitchFamily="34" charset="0"/>
              </a:rPr>
              <a:t> </a:t>
            </a:r>
            <a:r>
              <a:rPr lang="nb-NO" dirty="0" err="1">
                <a:latin typeface="Arial Narrow" panose="020B0606020202030204" pitchFamily="34" charset="0"/>
              </a:rPr>
              <a:t>threads</a:t>
            </a:r>
            <a:r>
              <a:rPr lang="nb-NO" dirty="0">
                <a:latin typeface="Arial Narrow" panose="020B0606020202030204" pitchFamily="34" charset="0"/>
              </a:rPr>
              <a:t> + main</a:t>
            </a:r>
          </a:p>
          <a:p>
            <a:pPr lvl="2"/>
            <a:r>
              <a:rPr lang="nb-NO" dirty="0">
                <a:latin typeface="Arial Narrow" panose="020B0606020202030204" pitchFamily="34" charset="0"/>
              </a:rPr>
              <a:t>	          </a:t>
            </a:r>
            <a:r>
              <a:rPr lang="nb-NO" dirty="0" err="1">
                <a:latin typeface="Arial Narrow" panose="020B0606020202030204" pitchFamily="34" charset="0"/>
              </a:rPr>
              <a:t>b.await</a:t>
            </a:r>
            <a:r>
              <a:rPr lang="nb-NO" dirty="0">
                <a:latin typeface="Arial Narrow" panose="020B0606020202030204" pitchFamily="34" charset="0"/>
              </a:rPr>
              <a:t>();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	              } </a:t>
            </a:r>
            <a:r>
              <a:rPr lang="nb-NO" dirty="0" err="1">
                <a:latin typeface="Arial Narrow" panose="020B0606020202030204" pitchFamily="34" charset="0"/>
              </a:rPr>
              <a:t>catch</a:t>
            </a:r>
            <a:r>
              <a:rPr lang="nb-NO" dirty="0">
                <a:latin typeface="Arial Narrow" panose="020B0606020202030204" pitchFamily="34" charset="0"/>
              </a:rPr>
              <a:t> (</a:t>
            </a:r>
            <a:r>
              <a:rPr lang="nb-NO" dirty="0" err="1">
                <a:latin typeface="Arial Narrow" panose="020B0606020202030204" pitchFamily="34" charset="0"/>
              </a:rPr>
              <a:t>Exception</a:t>
            </a:r>
            <a:r>
              <a:rPr lang="nb-NO" dirty="0">
                <a:latin typeface="Arial Narrow" panose="020B0606020202030204" pitchFamily="34" charset="0"/>
              </a:rPr>
              <a:t> e) {</a:t>
            </a:r>
            <a:r>
              <a:rPr lang="nb-NO" dirty="0" err="1">
                <a:latin typeface="Arial Narrow" panose="020B0606020202030204" pitchFamily="34" charset="0"/>
              </a:rPr>
              <a:t>return</a:t>
            </a:r>
            <a:r>
              <a:rPr lang="nb-NO" dirty="0">
                <a:latin typeface="Arial Narrow" panose="020B0606020202030204" pitchFamily="34" charset="0"/>
              </a:rPr>
              <a:t>;}</a:t>
            </a:r>
          </a:p>
          <a:p>
            <a:r>
              <a:rPr lang="nb-NO" dirty="0">
                <a:latin typeface="Arial Narrow" panose="020B0606020202030204" pitchFamily="34" charset="0"/>
              </a:rPr>
              <a:t>	 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run</a:t>
            </a:r>
          </a:p>
          <a:p>
            <a:endParaRPr lang="nb-NO" dirty="0">
              <a:latin typeface="Arial Narrow" panose="020B0606020202030204" pitchFamily="34" charset="0"/>
            </a:endParaRPr>
          </a:p>
          <a:p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    void inkrTall() { tall++;}                        //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3) Feil - usynkronisert</a:t>
            </a:r>
          </a:p>
          <a:p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//    synchronized void inkrTall(){ tall++;}  //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4) Feil – kallene synkroniserer på 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          				               //      </a:t>
            </a:r>
            <a:r>
              <a:rPr lang="nb-NO" dirty="0">
                <a:solidFill>
                  <a:srgbClr val="FF0000"/>
                </a:solidFill>
                <a:latin typeface="Arial Narrow" panose="020B0606020202030204" pitchFamily="34" charset="0"/>
              </a:rPr>
              <a:t>hvert sitt objekt </a:t>
            </a:r>
          </a:p>
          <a:p>
            <a:r>
              <a:rPr lang="nb-NO" dirty="0">
                <a:latin typeface="Arial Narrow" panose="020B0606020202030204" pitchFamily="34" charset="0"/>
              </a:rPr>
              <a:t>     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class Para</a:t>
            </a:r>
          </a:p>
          <a:p>
            <a:r>
              <a:rPr lang="nb-NO" dirty="0">
                <a:latin typeface="Arial Narrow" panose="020B0606020202030204" pitchFamily="34" charset="0"/>
              </a:rPr>
              <a:t>} </a:t>
            </a:r>
            <a:r>
              <a:rPr lang="nb-NO" dirty="0">
                <a:solidFill>
                  <a:srgbClr val="00B050"/>
                </a:solidFill>
                <a:latin typeface="Arial Narrow" panose="020B0606020202030204" pitchFamily="34" charset="0"/>
              </a:rPr>
              <a:t>// END class Parallell</a:t>
            </a:r>
            <a:endParaRPr lang="nb-N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78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Husk: Vanligste oppsett av main-tråden + k tråder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08693" y="1916832"/>
            <a:ext cx="27003" cy="25922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456765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808693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744797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32829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20861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08893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896925" y="2348880"/>
            <a:ext cx="27003" cy="18722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835696" y="2348880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11560" y="1475492"/>
            <a:ext cx="26414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main, lager k nye tråder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907704" y="4221088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Left Brace 22"/>
          <p:cNvSpPr/>
          <p:nvPr/>
        </p:nvSpPr>
        <p:spPr bwMode="auto">
          <a:xfrm rot="16200000">
            <a:off x="3084585" y="3764287"/>
            <a:ext cx="252027" cy="1453661"/>
          </a:xfrm>
          <a:prstGeom prst="leftBrace">
            <a:avLst>
              <a:gd name="adj1" fmla="val 15440"/>
              <a:gd name="adj2" fmla="val 39993"/>
            </a:avLst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4818" y="4725144"/>
            <a:ext cx="3675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k tråder, leser og skriver i egne og</a:t>
            </a:r>
            <a:br>
              <a:rPr lang="nb-NO" dirty="0"/>
            </a:br>
            <a:r>
              <a:rPr lang="nb-NO" dirty="0"/>
              <a:t> i felles data og løser problemet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9632" y="5877272"/>
            <a:ext cx="635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Hver av trådene (main + k nye) er sekvensielle programmer.</a:t>
            </a:r>
          </a:p>
          <a:p>
            <a:r>
              <a:rPr lang="nb-NO" dirty="0"/>
              <a:t>Problemet er at de samtidig </a:t>
            </a:r>
            <a:r>
              <a:rPr lang="nb-NO" i="1" dirty="0"/>
              <a:t>ikke kan skrive</a:t>
            </a:r>
            <a:r>
              <a:rPr lang="nb-NO" dirty="0"/>
              <a:t> på felles data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3408686" y="1267663"/>
            <a:ext cx="1739378" cy="865193"/>
          </a:xfrm>
          <a:prstGeom prst="cloud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nb-NO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6123" y="147549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5084" y="2961818"/>
            <a:ext cx="83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main 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venter</a:t>
            </a:r>
          </a:p>
        </p:txBody>
      </p:sp>
    </p:spTree>
    <p:extLst>
      <p:ext uri="{BB962C8B-B14F-4D97-AF65-F5344CB8AC3E}">
        <p14:creationId xmlns:p14="http://schemas.microsoft.com/office/powerpoint/2010/main" val="3838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– Uke1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314450"/>
            <a:ext cx="7632848" cy="5210894"/>
          </a:xfrm>
        </p:spPr>
        <p:txBody>
          <a:bodyPr/>
          <a:lstStyle/>
          <a:p>
            <a:r>
              <a:rPr lang="nb-NO" sz="1800" dirty="0"/>
              <a:t>Vi har gjennomgått hvorfor vi får flere-kjerne CPUer</a:t>
            </a:r>
          </a:p>
          <a:p>
            <a:r>
              <a:rPr lang="nb-NO" sz="1800" dirty="0"/>
              <a:t>Tråder er måten som et Javaprogram bruker for å skape flere uavhengige parallelle </a:t>
            </a:r>
            <a:r>
              <a:rPr lang="nb-NO" sz="1800" dirty="0" err="1"/>
              <a:t>programflyter</a:t>
            </a:r>
            <a:r>
              <a:rPr lang="nb-NO" sz="1800" dirty="0"/>
              <a:t> i tillegg til main-tråden</a:t>
            </a:r>
          </a:p>
          <a:p>
            <a:r>
              <a:rPr lang="nb-NO" sz="1800" dirty="0"/>
              <a:t>Tråder deler felles adresserom (data og kode) men har også egne lokale data og metoder</a:t>
            </a:r>
          </a:p>
          <a:p>
            <a:r>
              <a:rPr lang="nb-NO" sz="1800" dirty="0"/>
              <a:t>Stygg feil vi kan gjøre: Samtidig oppdatering (=skriving) på delte data (eks: i++) </a:t>
            </a:r>
          </a:p>
          <a:p>
            <a:pPr lvl="1"/>
            <a:r>
              <a:rPr lang="nb-NO" sz="1600" dirty="0"/>
              <a:t>Dette løses ved synkronisering . </a:t>
            </a:r>
          </a:p>
          <a:p>
            <a:pPr lvl="1"/>
            <a:r>
              <a:rPr lang="nb-NO" sz="1600" dirty="0"/>
              <a:t>Alle tråder som vil skrive må køes opp på </a:t>
            </a:r>
            <a:r>
              <a:rPr lang="nb-NO" sz="1600" b="1" dirty="0"/>
              <a:t>samme</a:t>
            </a:r>
            <a:r>
              <a:rPr lang="nb-NO" sz="1600" dirty="0"/>
              <a:t> synkroniseringsvariabel (som er et objekt) slik at bare én tråd slipper til av gangen.</a:t>
            </a:r>
          </a:p>
          <a:p>
            <a:pPr lvl="1"/>
            <a:r>
              <a:rPr lang="nb-NO" sz="1600" b="1" i="1" dirty="0"/>
              <a:t>Alle objekter  </a:t>
            </a:r>
            <a:r>
              <a:rPr lang="nb-NO" sz="1600" dirty="0"/>
              <a:t>kan nyttes som en synkroniseringsvariabel, og da kan vi bruke enten en synchronized metode,</a:t>
            </a:r>
          </a:p>
          <a:p>
            <a:pPr lvl="1"/>
            <a:r>
              <a:rPr lang="nb-NO" sz="1600" dirty="0"/>
              <a:t>eller objekter av spesielle klasser som:</a:t>
            </a:r>
          </a:p>
          <a:p>
            <a:pPr lvl="2"/>
            <a:r>
              <a:rPr lang="nb-NO" sz="1600" dirty="0" err="1"/>
              <a:t>CyclicBarrier</a:t>
            </a:r>
            <a:endParaRPr lang="nb-NO" sz="1600" dirty="0"/>
          </a:p>
          <a:p>
            <a:pPr lvl="2"/>
            <a:r>
              <a:rPr lang="nb-NO" sz="1600" dirty="0" err="1"/>
              <a:t>Semaphore</a:t>
            </a:r>
            <a:r>
              <a:rPr lang="nb-NO" sz="1600" dirty="0"/>
              <a:t> (undervises senere)</a:t>
            </a:r>
          </a:p>
          <a:p>
            <a:pPr lvl="1"/>
            <a:r>
              <a:rPr lang="en-US" sz="1600" dirty="0"/>
              <a:t>De </a:t>
            </a:r>
            <a:r>
              <a:rPr lang="en-US" sz="1600" dirty="0" err="1"/>
              <a:t>inneholder</a:t>
            </a:r>
            <a:r>
              <a:rPr lang="en-US" sz="1600" dirty="0"/>
              <a:t> </a:t>
            </a:r>
            <a:r>
              <a:rPr lang="en-US" sz="1600" dirty="0" err="1"/>
              <a:t>metoder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 await(),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gjør</a:t>
            </a:r>
            <a:r>
              <a:rPr lang="en-US" sz="1600" dirty="0"/>
              <a:t> at </a:t>
            </a:r>
            <a:r>
              <a:rPr lang="en-US" sz="1600" dirty="0" err="1"/>
              <a:t>tr</a:t>
            </a:r>
            <a:r>
              <a:rPr lang="nb-NO" sz="1600" dirty="0"/>
              <a:t>å</a:t>
            </a:r>
            <a:r>
              <a:rPr lang="en-US" sz="1600" dirty="0"/>
              <a:t>der venter.</a:t>
            </a:r>
          </a:p>
          <a:p>
            <a:r>
              <a:rPr lang="nb-NO" sz="2000" dirty="0"/>
              <a:t>Senere vil vi lære å dele opp et problem i mindre biter til hver tråd og </a:t>
            </a:r>
            <a:r>
              <a:rPr lang="nb-NO" sz="2000" b="1" dirty="0"/>
              <a:t>ikke</a:t>
            </a:r>
            <a:r>
              <a:rPr lang="nb-NO" sz="2000" dirty="0"/>
              <a:t> synkronisere for mye (tar for mye tid)</a:t>
            </a:r>
          </a:p>
          <a:p>
            <a:pPr lvl="1"/>
            <a:endParaRPr lang="nb-NO" sz="16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Motivation</a:t>
            </a:r>
            <a:r>
              <a:rPr lang="nb-NO" dirty="0"/>
              <a:t> for Parallelle Programmer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Maskiner kan bestå av flere CPU-er</a:t>
            </a:r>
          </a:p>
          <a:p>
            <a:pPr lvl="1"/>
            <a:r>
              <a:rPr lang="nb-NO" sz="1800" dirty="0"/>
              <a:t>Hver CPU kan utføre programmer uavhengig av de andre </a:t>
            </a:r>
            <a:r>
              <a:rPr lang="nb-NO" sz="1800" dirty="0" err="1"/>
              <a:t>CPUer</a:t>
            </a:r>
            <a:r>
              <a:rPr lang="nb-NO" sz="1800" dirty="0"/>
              <a:t> </a:t>
            </a:r>
          </a:p>
          <a:p>
            <a:r>
              <a:rPr lang="nb-NO" sz="1800" b="1" dirty="0"/>
              <a:t>Hver CPU kan have flere kjerner</a:t>
            </a:r>
          </a:p>
          <a:p>
            <a:pPr lvl="1"/>
            <a:r>
              <a:rPr lang="nb-NO" sz="1800" dirty="0"/>
              <a:t> Hver kjerne kan utføre programmer</a:t>
            </a:r>
          </a:p>
          <a:p>
            <a:r>
              <a:rPr lang="nb-NO" sz="1800" dirty="0"/>
              <a:t>Vi vil gjerne utnytte disse muligheter for parallellisme</a:t>
            </a:r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80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8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skal lære om i dette kurset: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/>
              <a:t>Lage parallelle programmer (algoritmer) som er: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dirty="0"/>
              <a:t>Riktige</a:t>
            </a:r>
          </a:p>
          <a:p>
            <a:pPr lvl="1"/>
            <a:r>
              <a:rPr lang="nb-NO" sz="1800" dirty="0"/>
              <a:t>Parallelle programmer er klart vanskeligere å lage enn sekvensielle løsninger på et problem.</a:t>
            </a:r>
          </a:p>
          <a:p>
            <a:r>
              <a:rPr lang="nb-NO" sz="1800" b="1" dirty="0"/>
              <a:t>Effektive </a:t>
            </a:r>
          </a:p>
          <a:p>
            <a:pPr lvl="1"/>
            <a:r>
              <a:rPr lang="nb-NO" sz="1800" dirty="0"/>
              <a:t> dvs. raskere  enn en sekvensiell løsning på samme problem</a:t>
            </a:r>
          </a:p>
          <a:p>
            <a:pPr lvl="1"/>
            <a:endParaRPr lang="nb-NO" sz="1800" dirty="0"/>
          </a:p>
          <a:p>
            <a:r>
              <a:rPr lang="nb-NO" sz="1800" dirty="0"/>
              <a:t>Lære hvordan man parallelliserer et riktig, sekvensielt program </a:t>
            </a:r>
            <a:r>
              <a:rPr lang="nb-NO" sz="1800" dirty="0">
                <a:solidFill>
                  <a:srgbClr val="00B050"/>
                </a:solidFill>
              </a:rPr>
              <a:t>+ lage egne parallelle algoritmer som ikke bare er en slik parallellisering;</a:t>
            </a:r>
          </a:p>
          <a:p>
            <a:r>
              <a:rPr lang="nb-NO" sz="1800" dirty="0"/>
              <a:t>Lære de mange problemene vi støter på og hvordan disse kan takles.</a:t>
            </a:r>
          </a:p>
          <a:p>
            <a:r>
              <a:rPr lang="nb-NO" sz="1800" dirty="0"/>
              <a:t>Kurset er </a:t>
            </a:r>
            <a:r>
              <a:rPr lang="nb-NO" sz="1800" b="1" dirty="0"/>
              <a:t>empirisk</a:t>
            </a:r>
            <a:r>
              <a:rPr lang="nb-NO" sz="1800" dirty="0"/>
              <a:t> (med tidsmålinger), ikke basert på en teoretisk </a:t>
            </a:r>
            <a:r>
              <a:rPr lang="nb-NO" sz="1800" i="1" dirty="0"/>
              <a:t>modell</a:t>
            </a:r>
            <a:r>
              <a:rPr lang="nb-NO" sz="1800" dirty="0"/>
              <a:t> av parallelle beregninger, </a:t>
            </a:r>
          </a:p>
          <a:p>
            <a:r>
              <a:rPr lang="nb-NO" sz="1800" dirty="0"/>
              <a:t>Vi oppfatter programmet som en god nok modell av det problemet vi skal løse. Vi trenger ingen modell av modellen.</a:t>
            </a:r>
          </a:p>
          <a:p>
            <a:r>
              <a:rPr lang="nb-NO" sz="1800" dirty="0">
                <a:solidFill>
                  <a:srgbClr val="00B050"/>
                </a:solidFill>
              </a:rPr>
              <a:t>Presenterer en klassifikasjon av parallelle algoritmer (nytt).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grunner til å lage parallelle programmer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484784"/>
            <a:ext cx="7277744" cy="481806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1) Skille ut aktiviteter som går </a:t>
            </a:r>
            <a:r>
              <a:rPr lang="nb-NO" sz="2000" b="1" dirty="0"/>
              <a:t>langsommere </a:t>
            </a:r>
            <a:r>
              <a:rPr lang="nb-NO" sz="2000" dirty="0"/>
              <a:t>i en egen tråd.</a:t>
            </a:r>
          </a:p>
          <a:p>
            <a:pPr lvl="1"/>
            <a:r>
              <a:rPr lang="nb-NO" sz="1800" dirty="0"/>
              <a:t>Eks: Tegne grafikk på skjermen, lese i databasen, sende melding på nettet. Asynkron kommunikasjon.</a:t>
            </a:r>
          </a:p>
          <a:p>
            <a:pPr marL="0" indent="0">
              <a:buNone/>
            </a:pPr>
            <a:r>
              <a:rPr lang="nb-NO" sz="2000" dirty="0"/>
              <a:t>2) Av og til er det </a:t>
            </a:r>
            <a:r>
              <a:rPr lang="nb-NO" sz="2000" b="1" dirty="0"/>
              <a:t>lettere </a:t>
            </a:r>
            <a:r>
              <a:rPr lang="nb-NO" sz="2000" dirty="0"/>
              <a:t>å programmere løsningen som flere</a:t>
            </a:r>
            <a:br>
              <a:rPr lang="nb-NO" sz="2000" dirty="0"/>
            </a:br>
            <a:r>
              <a:rPr lang="nb-NO" sz="2000" dirty="0"/>
              <a:t>    parallelle tråder. Naturlig oppdeling.</a:t>
            </a:r>
          </a:p>
          <a:p>
            <a:pPr lvl="1"/>
            <a:r>
              <a:rPr lang="nb-NO" sz="1800" dirty="0"/>
              <a:t>Eks: Kundesystem over nettet hvor hver bruker får en tråd. </a:t>
            </a:r>
          </a:p>
          <a:p>
            <a:pPr lvl="1"/>
            <a:r>
              <a:rPr lang="nb-NO" sz="1800" dirty="0"/>
              <a:t>Hele operativsystemet har mye parallellitet – 1572 aktive tråder i Windows 7 akkurat da denne foilen blev skrevet i 2017 </a:t>
            </a:r>
            <a:r>
              <a:rPr lang="mr-IN" sz="1800" dirty="0"/>
              <a:t>–</a:t>
            </a:r>
            <a:r>
              <a:rPr lang="nb-NO" sz="1800" dirty="0"/>
              <a:t> og 1921 aktive tråder i Mac OS </a:t>
            </a:r>
            <a:r>
              <a:rPr lang="nb-NO" sz="1800" dirty="0" err="1"/>
              <a:t>X</a:t>
            </a:r>
            <a:r>
              <a:rPr lang="nb-NO" sz="1800" dirty="0"/>
              <a:t> Sierra.</a:t>
            </a:r>
          </a:p>
          <a:p>
            <a:pPr marL="0" indent="0">
              <a:buNone/>
            </a:pPr>
            <a:r>
              <a:rPr lang="nb-NO" sz="2000" dirty="0"/>
              <a:t>3) Vi ønsker </a:t>
            </a:r>
            <a:r>
              <a:rPr lang="nb-NO" sz="2000" b="1" dirty="0"/>
              <a:t>raskere </a:t>
            </a:r>
            <a:r>
              <a:rPr lang="nb-NO" sz="2000" dirty="0"/>
              <a:t>programmer, raskere algoritmer.</a:t>
            </a:r>
          </a:p>
          <a:p>
            <a:pPr lvl="1"/>
            <a:r>
              <a:rPr lang="nb-NO" sz="1800" dirty="0"/>
              <a:t>Eks: Tekniske beregninger, søking og sortering.</a:t>
            </a:r>
            <a:br>
              <a:rPr lang="nb-NO" sz="1800" dirty="0"/>
            </a:br>
            <a:endParaRPr lang="nb-NO" sz="1800" dirty="0"/>
          </a:p>
          <a:p>
            <a:pPr marL="0" indent="0">
              <a:buNone/>
            </a:pPr>
            <a:r>
              <a:rPr lang="nb-NO" sz="1800" dirty="0"/>
              <a:t>Dette kurset legger nesten all vekt på raskere algoritmer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IN3030 - et </a:t>
            </a:r>
            <a:r>
              <a:rPr lang="nb-NO" b="1" dirty="0"/>
              <a:t>nytt</a:t>
            </a:r>
            <a:r>
              <a:rPr lang="nb-NO" dirty="0"/>
              <a:t> kurs – og dog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IN3030 er 90% </a:t>
            </a:r>
            <a:r>
              <a:rPr lang="nb-NO" sz="1800" dirty="0" err="1"/>
              <a:t>baseret</a:t>
            </a:r>
            <a:r>
              <a:rPr lang="nb-NO" sz="1800" dirty="0"/>
              <a:t> på INF2440.</a:t>
            </a:r>
          </a:p>
          <a:p>
            <a:r>
              <a:rPr lang="nb-NO" sz="1800" dirty="0"/>
              <a:t>Et relativt UNIKT kurs – </a:t>
            </a:r>
            <a:r>
              <a:rPr lang="nb-NO" sz="1800" dirty="0" err="1"/>
              <a:t>set</a:t>
            </a:r>
            <a:r>
              <a:rPr lang="nb-NO" sz="1800" dirty="0"/>
              <a:t> </a:t>
            </a:r>
            <a:r>
              <a:rPr lang="nb-NO" sz="1800" dirty="0" err="1"/>
              <a:t>internationalt</a:t>
            </a:r>
            <a:r>
              <a:rPr lang="nb-NO" sz="1800" dirty="0"/>
              <a:t>.</a:t>
            </a:r>
          </a:p>
          <a:p>
            <a:r>
              <a:rPr lang="nb-NO" sz="1800" dirty="0"/>
              <a:t>Planlagt fem obliger  - den første legges ut 23. jan. Så ca. 3 uker per oblig.</a:t>
            </a:r>
          </a:p>
          <a:p>
            <a:pPr lvl="1"/>
            <a:r>
              <a:rPr lang="nb-NO" sz="1400" dirty="0"/>
              <a:t>De individuelle innleveringer : Man kan samarbeide om algoritmer, men </a:t>
            </a:r>
            <a:r>
              <a:rPr lang="nb-NO" sz="1400" b="1" dirty="0"/>
              <a:t>ikke</a:t>
            </a:r>
            <a:r>
              <a:rPr lang="nb-NO" sz="1400" dirty="0"/>
              <a:t> ha helt lik eller delvis felles kode med andre. Rapport skal skrives selv.</a:t>
            </a:r>
          </a:p>
          <a:p>
            <a:r>
              <a:rPr lang="nb-NO" sz="1800" dirty="0"/>
              <a:t>En oblig er ikke bare innlevering av ett eller flere  parallelle programmer, men </a:t>
            </a:r>
            <a:r>
              <a:rPr lang="nb-NO" sz="1800" b="1" dirty="0"/>
              <a:t>også en liten rapport</a:t>
            </a:r>
            <a:r>
              <a:rPr lang="nb-NO" sz="1800" dirty="0"/>
              <a:t> om de testene man har gjort: hastighetsmålinger på disse for ulike størrelse av data med konklusjoner – f.eks speedup + O( ) og en forklaring på resultatene  .</a:t>
            </a:r>
          </a:p>
          <a:p>
            <a:r>
              <a:rPr lang="nb-NO" sz="1800" dirty="0"/>
              <a:t>Gruppetimer:</a:t>
            </a:r>
          </a:p>
          <a:p>
            <a:pPr lvl="1"/>
            <a:r>
              <a:rPr lang="nb-NO" sz="1400" dirty="0"/>
              <a:t>Jobbing med ukeoppgaver og </a:t>
            </a:r>
            <a:r>
              <a:rPr lang="nb-NO" sz="1400" dirty="0" err="1"/>
              <a:t>obligene</a:t>
            </a:r>
            <a:endParaRPr lang="nb-NO" sz="1400" dirty="0"/>
          </a:p>
          <a:p>
            <a:r>
              <a:rPr lang="nb-NO" sz="1800" dirty="0"/>
              <a:t>Kurs under utvikling betyr at også dere selv vil være med på forme kurset, og at ikke alt vil være </a:t>
            </a:r>
            <a:r>
              <a:rPr lang="nb-NO" sz="1800" dirty="0" err="1"/>
              <a:t>perfeekt</a:t>
            </a:r>
            <a:r>
              <a:rPr lang="nb-NO" sz="1800" dirty="0"/>
              <a:t>. 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6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  </a:t>
            </a:r>
          </a:p>
          <a:p>
            <a:pPr lvl="1"/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Ingen dekkende lærebok er funnet, men:</a:t>
            </a:r>
          </a:p>
          <a:p>
            <a:pPr lvl="1"/>
            <a:r>
              <a:rPr lang="nb-NO" b="1" dirty="0"/>
              <a:t>Det som foreleses (</a:t>
            </a:r>
            <a:r>
              <a:rPr lang="nb-NO" b="1" dirty="0" err="1"/>
              <a:t>Powerpoint</a:t>
            </a:r>
            <a:r>
              <a:rPr lang="nb-NO" b="1" dirty="0"/>
              <a:t> slides) + oppgavene (</a:t>
            </a:r>
            <a:r>
              <a:rPr lang="nb-NO" b="1" dirty="0" err="1"/>
              <a:t>obliger</a:t>
            </a:r>
            <a:r>
              <a:rPr lang="nb-NO" b="1" dirty="0"/>
              <a:t> + ukeoppgaver) er pensum.</a:t>
            </a:r>
            <a:br>
              <a:rPr lang="nb-NO" b="1" dirty="0"/>
            </a:br>
            <a:endParaRPr lang="nb-NO" b="1" dirty="0"/>
          </a:p>
          <a:p>
            <a:pPr lvl="1"/>
            <a:r>
              <a:rPr lang="nb-NO" b="1" dirty="0"/>
              <a:t>Bra bok:</a:t>
            </a:r>
            <a:r>
              <a:rPr lang="nb-NO" dirty="0"/>
              <a:t> Brian </a:t>
            </a:r>
            <a:r>
              <a:rPr lang="nb-NO" dirty="0" err="1"/>
              <a:t>Goetz</a:t>
            </a:r>
            <a:r>
              <a:rPr lang="nb-NO" dirty="0"/>
              <a:t>, </a:t>
            </a:r>
            <a:r>
              <a:rPr lang="nb-NO" dirty="0" err="1"/>
              <a:t>T.Perlis</a:t>
            </a:r>
            <a:r>
              <a:rPr lang="nb-NO" dirty="0"/>
              <a:t>, J. Bloch, J. </a:t>
            </a:r>
            <a:r>
              <a:rPr lang="nb-NO" dirty="0" err="1"/>
              <a:t>Bobeer</a:t>
            </a:r>
            <a:r>
              <a:rPr lang="nb-NO" dirty="0"/>
              <a:t>, D. Holms og Doug Lea::"Java </a:t>
            </a:r>
            <a:r>
              <a:rPr lang="nb-NO" dirty="0" err="1"/>
              <a:t>Concurrency</a:t>
            </a:r>
            <a:r>
              <a:rPr lang="nb-NO" dirty="0"/>
              <a:t> in </a:t>
            </a:r>
            <a:r>
              <a:rPr lang="nb-NO" dirty="0" err="1"/>
              <a:t>practice</a:t>
            </a:r>
            <a:r>
              <a:rPr lang="nb-NO" dirty="0"/>
              <a:t>", </a:t>
            </a:r>
            <a:r>
              <a:rPr lang="nb-NO" dirty="0" err="1"/>
              <a:t>Addison</a:t>
            </a:r>
            <a:r>
              <a:rPr lang="nb-NO" dirty="0"/>
              <a:t> </a:t>
            </a:r>
            <a:r>
              <a:rPr lang="nb-NO" dirty="0" err="1"/>
              <a:t>Wesley</a:t>
            </a:r>
            <a:r>
              <a:rPr lang="nb-NO" dirty="0"/>
              <a:t> 2006</a:t>
            </a:r>
          </a:p>
          <a:p>
            <a:pPr lvl="1"/>
            <a:r>
              <a:rPr lang="nb-NO" dirty="0" err="1"/>
              <a:t>Kap</a:t>
            </a:r>
            <a:r>
              <a:rPr lang="nb-NO" dirty="0"/>
              <a:t>. </a:t>
            </a:r>
            <a:r>
              <a:rPr lang="nb-NO" b="1" dirty="0"/>
              <a:t>18 og 19 </a:t>
            </a:r>
            <a:r>
              <a:rPr lang="nb-NO" dirty="0"/>
              <a:t>i A. </a:t>
            </a:r>
            <a:r>
              <a:rPr lang="nb-NO" dirty="0" err="1"/>
              <a:t>Brunland</a:t>
            </a:r>
            <a:r>
              <a:rPr lang="nb-NO" dirty="0"/>
              <a:t>, K. Hegna, O.C. Lingjærde, A. </a:t>
            </a:r>
            <a:r>
              <a:rPr lang="nb-NO" dirty="0" err="1"/>
              <a:t>Maus:"Rett</a:t>
            </a:r>
            <a:r>
              <a:rPr lang="nb-NO" dirty="0"/>
              <a:t> på Java" 3.utg. Universitetsforlaget, 2011.</a:t>
            </a:r>
          </a:p>
          <a:p>
            <a:pPr lvl="1"/>
            <a:r>
              <a:rPr lang="nb-NO" dirty="0"/>
              <a:t>I tillegg leses </a:t>
            </a:r>
            <a:r>
              <a:rPr lang="nb-NO" i="1" dirty="0"/>
              <a:t>fra en maskin på </a:t>
            </a:r>
            <a:r>
              <a:rPr lang="nb-NO" i="1" dirty="0" err="1"/>
              <a:t>Ifi</a:t>
            </a:r>
            <a:r>
              <a:rPr lang="nb-NO" i="1" dirty="0"/>
              <a:t>  </a:t>
            </a:r>
            <a:r>
              <a:rPr lang="nb-NO" dirty="0" err="1"/>
              <a:t>kap</a:t>
            </a:r>
            <a:r>
              <a:rPr lang="nb-NO" dirty="0"/>
              <a:t> 1 til 1.4,  hele 2 og 3.1 til 3.7 (hopp over programeksemplene) i :</a:t>
            </a:r>
          </a:p>
          <a:p>
            <a:pPr marL="457200" lvl="1" indent="0">
              <a:buNone/>
            </a:pPr>
            <a:r>
              <a:rPr lang="nb-NO" dirty="0">
                <a:hlinkClick r:id="rId2"/>
              </a:rPr>
              <a:t>http://www.sciencedirect.com/science/book/9780124159938</a:t>
            </a:r>
            <a:endParaRPr lang="nb-NO" dirty="0"/>
          </a:p>
          <a:p>
            <a:pPr marL="457200" lvl="1" indent="0">
              <a:buNone/>
            </a:pPr>
            <a:r>
              <a:rPr lang="nb-NO" dirty="0"/>
              <a:t>(Hvis leses utenfor </a:t>
            </a:r>
            <a:r>
              <a:rPr lang="nb-NO" dirty="0" err="1"/>
              <a:t>Ifi</a:t>
            </a:r>
            <a:r>
              <a:rPr lang="nb-NO" dirty="0"/>
              <a:t>, så koster det $!)</a:t>
            </a:r>
          </a:p>
          <a:p>
            <a:pPr marL="0" indent="0">
              <a:buNone/>
            </a:pPr>
            <a:endParaRPr lang="nb-NO" sz="2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3410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28341</TotalTime>
  <Words>4243</Words>
  <Application>Microsoft Macintosh PowerPoint</Application>
  <PresentationFormat>Skjermfremvisning (4:3)</PresentationFormat>
  <Paragraphs>562</Paragraphs>
  <Slides>50</Slides>
  <Notes>28</Notes>
  <HiddenSlides>18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9" baseType="lpstr">
      <vt:lpstr>Andalus</vt:lpstr>
      <vt:lpstr>Arial</vt:lpstr>
      <vt:lpstr>Arial Narrow</vt:lpstr>
      <vt:lpstr>Calibri</vt:lpstr>
      <vt:lpstr>Courier New</vt:lpstr>
      <vt:lpstr>Tahoma</vt:lpstr>
      <vt:lpstr>Times New Roman</vt:lpstr>
      <vt:lpstr>Wingdings</vt:lpstr>
      <vt:lpstr>Blends</vt:lpstr>
      <vt:lpstr>IN3030 – Effektiv parallellprogrammering Uke 1, våren 2020</vt:lpstr>
      <vt:lpstr>Litt om Eric</vt:lpstr>
      <vt:lpstr>En beslutning: hvilket språk?</vt:lpstr>
      <vt:lpstr>Bakgrunn IN3030</vt:lpstr>
      <vt:lpstr>Motivation for Parallelle Programmer</vt:lpstr>
      <vt:lpstr>Hva vi skal lære om i dette kurset:</vt:lpstr>
      <vt:lpstr>Tre grunner til å lage parallelle programmer</vt:lpstr>
      <vt:lpstr>IN3030 - et nytt kurs – og dog</vt:lpstr>
      <vt:lpstr>Pensum</vt:lpstr>
      <vt:lpstr>I dag – teori og praksis</vt:lpstr>
      <vt:lpstr>Lineær speedup ?</vt:lpstr>
      <vt:lpstr>Lineær speedup analogier</vt:lpstr>
      <vt:lpstr>Flynns klassifikasjon av datamaskiner:</vt:lpstr>
      <vt:lpstr>Eksempel på en SSSE 3-instruksjon (Intel i7)</vt:lpstr>
      <vt:lpstr>Dette kurset handler om tråder og effektivitet</vt:lpstr>
      <vt:lpstr>Flere mulige synsvinkler</vt:lpstr>
      <vt:lpstr>Learning-by-doing</vt:lpstr>
      <vt:lpstr>Maskinvare og språk for parallelle beregninger og Ifi-kurs</vt:lpstr>
      <vt:lpstr>Multikjerne - Intel Multicore Nehalam CPU</vt:lpstr>
      <vt:lpstr>Hvorfor får vi multikjerne CPUer ?</vt:lpstr>
      <vt:lpstr>PowerPoint-presentasjon</vt:lpstr>
      <vt:lpstr>PowerPoint-presentasjon</vt:lpstr>
      <vt:lpstr>Helt avgjørede for oss – cache-hukommelse</vt:lpstr>
      <vt:lpstr>Hvordan tar vi hensyn til cache-systemet for å få raskere programmer?</vt:lpstr>
      <vt:lpstr>Maskin 1980 (uten cache)</vt:lpstr>
      <vt:lpstr>Maskin ca. 2010 med to dobbeltkjerne CPU-er</vt:lpstr>
      <vt:lpstr>PowerPoint-presentasjon</vt:lpstr>
      <vt:lpstr>Instruksjonsparallellitet i en CPU-kjerne. Pipeline – flere instruksjoner (her 4) utføres samtidig i raskest mulig rekkefølge.</vt:lpstr>
      <vt:lpstr>Test av forsinkelse i data-cachene og hovedhukommelsen  - latency.exe (fra CPUZ)</vt:lpstr>
      <vt:lpstr>Oppsummering – ideen om at vi har uniform aksesstid i hukommelsen er helt galt</vt:lpstr>
      <vt:lpstr>Vi kan ikke hente mer fra automatisk forbedring av hastigheten på våre programmer:</vt:lpstr>
      <vt:lpstr>END OF LECTURE F1, 2020</vt:lpstr>
      <vt:lpstr>Operativsystemet og tråder</vt:lpstr>
      <vt:lpstr> Java forenkler dette ved å velge to nivåer </vt:lpstr>
      <vt:lpstr>Hva er tråder i Java ?</vt:lpstr>
      <vt:lpstr>&gt;java (også kalt JVM) starter main-tråden  som igjen starter nye tråder</vt:lpstr>
      <vt:lpstr>Konstruktør til Thread-klassen</vt:lpstr>
      <vt:lpstr>   Tråder i Java </vt:lpstr>
      <vt:lpstr>   END OF LECTURE UKE1 </vt:lpstr>
      <vt:lpstr>   Tråder i Java </vt:lpstr>
      <vt:lpstr>Flere problemer med parallellitet og tråder i Java</vt:lpstr>
      <vt:lpstr>1) Ett problem i dag:  operasjoner blandes ved samtidige oppdateringer</vt:lpstr>
      <vt:lpstr>Test på i++;   parallell</vt:lpstr>
      <vt:lpstr>Kommende program bruker CyclicBarrier. Hva gjør den?</vt:lpstr>
      <vt:lpstr>Praktisk: skal nå se på programmet som laget tabellen</vt:lpstr>
      <vt:lpstr>PowerPoint-presentasjon</vt:lpstr>
      <vt:lpstr>PowerPoint-presentasjon</vt:lpstr>
      <vt:lpstr>Husk: Vanligste oppsett av main-tråden + k tråder</vt:lpstr>
      <vt:lpstr>Oppsummering – Uke1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INF2440 – Effektiv parallellprogrammering Uke 1, v2014</dc:title>
  <dc:creator>Arne Maus</dc:creator>
  <cp:lastModifiedBy>Eric Jul</cp:lastModifiedBy>
  <cp:revision>250</cp:revision>
  <cp:lastPrinted>2018-01-19T12:15:20Z</cp:lastPrinted>
  <dcterms:created xsi:type="dcterms:W3CDTF">2013-10-07T06:57:58Z</dcterms:created>
  <dcterms:modified xsi:type="dcterms:W3CDTF">2020-01-20T18:49:02Z</dcterms:modified>
</cp:coreProperties>
</file>