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notesMasterIdLst>
    <p:notesMasterId r:id="rId52"/>
  </p:notesMasterIdLst>
  <p:sldIdLst>
    <p:sldId id="259" r:id="rId2"/>
    <p:sldId id="322" r:id="rId3"/>
    <p:sldId id="323" r:id="rId4"/>
    <p:sldId id="281" r:id="rId5"/>
    <p:sldId id="283" r:id="rId6"/>
    <p:sldId id="280" r:id="rId7"/>
    <p:sldId id="290" r:id="rId8"/>
    <p:sldId id="300" r:id="rId9"/>
    <p:sldId id="288" r:id="rId10"/>
    <p:sldId id="289" r:id="rId11"/>
    <p:sldId id="285" r:id="rId12"/>
    <p:sldId id="286" r:id="rId13"/>
    <p:sldId id="287" r:id="rId14"/>
    <p:sldId id="324" r:id="rId15"/>
    <p:sldId id="305" r:id="rId16"/>
    <p:sldId id="316" r:id="rId17"/>
    <p:sldId id="293" r:id="rId18"/>
    <p:sldId id="303" r:id="rId19"/>
    <p:sldId id="304" r:id="rId20"/>
    <p:sldId id="308" r:id="rId21"/>
    <p:sldId id="299" r:id="rId22"/>
    <p:sldId id="325" r:id="rId23"/>
    <p:sldId id="326" r:id="rId24"/>
    <p:sldId id="301" r:id="rId25"/>
    <p:sldId id="302" r:id="rId26"/>
    <p:sldId id="327" r:id="rId27"/>
    <p:sldId id="328" r:id="rId28"/>
    <p:sldId id="279" r:id="rId29"/>
    <p:sldId id="297" r:id="rId30"/>
    <p:sldId id="329" r:id="rId31"/>
    <p:sldId id="330" r:id="rId32"/>
    <p:sldId id="294" r:id="rId33"/>
    <p:sldId id="291" r:id="rId34"/>
    <p:sldId id="295" r:id="rId35"/>
    <p:sldId id="318" r:id="rId36"/>
    <p:sldId id="319" r:id="rId37"/>
    <p:sldId id="292" r:id="rId38"/>
    <p:sldId id="314" r:id="rId39"/>
    <p:sldId id="320" r:id="rId40"/>
    <p:sldId id="331" r:id="rId41"/>
    <p:sldId id="332" r:id="rId42"/>
    <p:sldId id="306" r:id="rId43"/>
    <p:sldId id="309" r:id="rId44"/>
    <p:sldId id="310" r:id="rId45"/>
    <p:sldId id="321" r:id="rId46"/>
    <p:sldId id="311" r:id="rId47"/>
    <p:sldId id="333" r:id="rId48"/>
    <p:sldId id="315" r:id="rId49"/>
    <p:sldId id="312" r:id="rId50"/>
    <p:sldId id="334" r:id="rId51"/>
  </p:sldIdLst>
  <p:sldSz cx="9144000" cy="6858000" type="screen4x3"/>
  <p:notesSz cx="7099300" cy="102346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49" autoAdjust="0"/>
    <p:restoredTop sz="86370" autoAdjust="0"/>
  </p:normalViewPr>
  <p:slideViewPr>
    <p:cSldViewPr>
      <p:cViewPr varScale="1">
        <p:scale>
          <a:sx n="104" d="100"/>
          <a:sy n="104" d="100"/>
        </p:scale>
        <p:origin x="51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3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7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0CE8554B-CEC2-48D7-B598-E688F7E17C77}" type="datetimeFigureOut">
              <a:rPr lang="nb-NO" smtClean="0"/>
              <a:pPr/>
              <a:t>28.01.2020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06AB904-1DF5-43CE-9478-405E80D7FCB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0294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877" indent="-2857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2888" indent="-2285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043" indent="-2285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198" indent="-22857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353" indent="-2285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509" indent="-2285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8664" indent="-2285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5819" indent="-22857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FF"/>
              </a:buClr>
            </a:pPr>
            <a:fld id="{3D073915-8A33-4E80-9448-DC6F1E5E4C87}" type="slidenum">
              <a:rPr lang="nb-NO" altLang="nb-NO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buClr>
                  <a:srgbClr val="0000FF"/>
                </a:buClr>
              </a:pPr>
              <a:t>1</a:t>
            </a:fld>
            <a:endParaRPr lang="nb-NO" altLang="nb-NO">
              <a:solidFill>
                <a:prstClr val="black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88993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81456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880B20-3052-4CB8-8AB0-32EC2028D663}" type="slidenum">
              <a:rPr lang="nb-NO" smtClean="0"/>
              <a:pPr/>
              <a:t>12</a:t>
            </a:fld>
            <a:endParaRPr lang="nb-NO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70015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27612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743651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37095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7278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0297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2335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8065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2900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19045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24732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092917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04003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50836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3988" y="2120900"/>
            <a:ext cx="9009062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4588" y="13589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r>
              <a:rPr lang="nb-NO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2283ACB-6AF9-4BF6-9914-D6AD14E531B9}" type="slidenum">
              <a:rPr lang="nb-NO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47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8FE00-EE6B-4020-A55C-300A50692D2F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13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72071-1264-4461-ABA2-9EAA58A008F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138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3C224-D263-4DD0-983B-D890F84AF20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251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C88A2-028F-411F-BE58-82B38CFC1A29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703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1314450"/>
            <a:ext cx="3810000" cy="2332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3798888"/>
            <a:ext cx="3810000" cy="233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497C8-C5CD-44F4-B17B-D9158697A286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66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C119C-BAD2-474F-B7B2-66F11C4D5BFD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352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E24AA-31CE-4F89-904B-E6BDB8EAE7CB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308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78CB3-283C-4960-8D44-934A4FD6D72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44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14ED1-80A2-4D44-B3F5-B28083BFD66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749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E4BEE-34BD-45E8-807D-9D81BD53E60F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6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7921E-7B4C-4555-B282-9B0856B0325B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0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E8318-8D50-44AA-949F-71D6A8D3C272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14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E18FE-EF61-4DE6-A58C-94C454A76821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39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522288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522288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944563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944563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871538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414338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204913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314450"/>
            <a:ext cx="7772400" cy="4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Click to edit Master text styles</a:t>
            </a:r>
          </a:p>
          <a:p>
            <a:pPr lvl="1"/>
            <a:r>
              <a:rPr lang="nb-NO" altLang="nb-NO"/>
              <a:t>Second level</a:t>
            </a:r>
          </a:p>
          <a:p>
            <a:pPr lvl="2"/>
            <a:r>
              <a:rPr lang="nb-NO" altLang="nb-NO"/>
              <a:t>Third level</a:t>
            </a:r>
          </a:p>
          <a:p>
            <a:pPr lvl="3"/>
            <a:r>
              <a:rPr lang="nb-NO" altLang="nb-NO"/>
              <a:t>Fourth level</a:t>
            </a:r>
          </a:p>
          <a:p>
            <a:pPr lvl="4"/>
            <a:r>
              <a:rPr lang="nb-NO" altLang="nb-NO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nb-NO" sz="1400">
              <a:solidFill>
                <a:srgbClr val="000000"/>
              </a:solidFill>
            </a:endParaRP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nb-NO" sz="1400">
              <a:solidFill>
                <a:srgbClr val="000000"/>
              </a:solidFill>
            </a:endParaRP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C7B0F74F-4C71-4646-B964-CEF69E33E404}" type="slidenum">
              <a:rPr lang="nb-NO" sz="140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nb-NO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33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  <p:sldLayoutId id="2147484236" r:id="rId12"/>
    <p:sldLayoutId id="2147484237" r:id="rId13"/>
    <p:sldLayoutId id="2147484238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3" Type="http://schemas.openxmlformats.org/officeDocument/2006/relationships/hyperlink" Target="http://docs.oracle.com/javase/7/docs/api/java/util/concurrent/DelayQueue.html" TargetMode="External"/><Relationship Id="rId18" Type="http://schemas.openxmlformats.org/officeDocument/2006/relationships/hyperlink" Target="http://docs.oracle.com/javase/7/docs/api/java/util/concurrent/ThreadPoolExecutor.AbortPolicy.html" TargetMode="External"/><Relationship Id="rId26" Type="http://schemas.openxmlformats.org/officeDocument/2006/relationships/hyperlink" Target="http://docs.oracle.com/javase/7/docs/api/java/util/concurrent/ForkJoinPool.html" TargetMode="External"/><Relationship Id="rId39" Type="http://schemas.openxmlformats.org/officeDocument/2006/relationships/hyperlink" Target="http://docs.oracle.com/javase/7/docs/api/java/util/concurrent/Callable.html" TargetMode="External"/><Relationship Id="rId21" Type="http://schemas.openxmlformats.org/officeDocument/2006/relationships/hyperlink" Target="http://docs.oracle.com/javase/7/docs/api/java/util/concurrent/ThreadPoolExecutor.DiscardPolicy.html" TargetMode="External"/><Relationship Id="rId34" Type="http://schemas.openxmlformats.org/officeDocument/2006/relationships/hyperlink" Target="http://docs.oracle.com/javase/7/docs/api/java/util/concurrent/PriorityBlockingQueue.html" TargetMode="External"/><Relationship Id="rId42" Type="http://schemas.openxmlformats.org/officeDocument/2006/relationships/hyperlink" Target="http://docs.oracle.com/javase/7/docs/api/java/util/concurrent/ConcurrentNavigableMap.html" TargetMode="External"/><Relationship Id="rId47" Type="http://schemas.openxmlformats.org/officeDocument/2006/relationships/hyperlink" Target="http://docs.oracle.com/javase/7/docs/api/java/util/concurrent/ForkJoinPool.ManagedBlocker.html" TargetMode="External"/><Relationship Id="rId50" Type="http://schemas.openxmlformats.org/officeDocument/2006/relationships/hyperlink" Target="http://docs.oracle.com/javase/7/docs/api/java/util/concurrent/RunnableFuture.html" TargetMode="External"/><Relationship Id="rId55" Type="http://schemas.openxmlformats.org/officeDocument/2006/relationships/hyperlink" Target="http://docs.oracle.com/javase/7/docs/api/java/util/concurrent/TransferQueue.html" TargetMode="External"/><Relationship Id="rId7" Type="http://schemas.openxmlformats.org/officeDocument/2006/relationships/hyperlink" Target="http://docs.oracle.com/javase/7/docs/api/java/util/concurrent/ConcurrentSkipListMap.html" TargetMode="External"/><Relationship Id="rId2" Type="http://schemas.openxmlformats.org/officeDocument/2006/relationships/hyperlink" Target="http://docs.oracle.com/javase/7/docs/api/java/util/concurrent/AbstractExecutorService.html" TargetMode="External"/><Relationship Id="rId16" Type="http://schemas.openxmlformats.org/officeDocument/2006/relationships/hyperlink" Target="http://docs.oracle.com/javase/7/docs/api/java/util/concurrent/ScheduledThreadPoolExecutor.html" TargetMode="External"/><Relationship Id="rId29" Type="http://schemas.openxmlformats.org/officeDocument/2006/relationships/hyperlink" Target="http://docs.oracle.com/javase/7/docs/api/java/util/concurrent/FutureTask.html" TargetMode="External"/><Relationship Id="rId11" Type="http://schemas.openxmlformats.org/officeDocument/2006/relationships/hyperlink" Target="http://docs.oracle.com/javase/7/docs/api/java/util/concurrent/CountDownLatch.html" TargetMode="External"/><Relationship Id="rId24" Type="http://schemas.openxmlformats.org/officeDocument/2006/relationships/hyperlink" Target="http://docs.oracle.com/javase/7/docs/api/java/util/concurrent/ThreadLocalRandom.html" TargetMode="External"/><Relationship Id="rId32" Type="http://schemas.openxmlformats.org/officeDocument/2006/relationships/hyperlink" Target="http://docs.oracle.com/javase/7/docs/api/java/util/concurrent/LinkedTransferQueue.html" TargetMode="External"/><Relationship Id="rId37" Type="http://schemas.openxmlformats.org/officeDocument/2006/relationships/hyperlink" Target="http://docs.oracle.com/javase/7/docs/api/java/util/concurrent/BlockingDeque.html" TargetMode="External"/><Relationship Id="rId40" Type="http://schemas.openxmlformats.org/officeDocument/2006/relationships/hyperlink" Target="http://docs.oracle.com/javase/7/docs/api/java/util/concurrent/CompletionService.html" TargetMode="External"/><Relationship Id="rId45" Type="http://schemas.openxmlformats.org/officeDocument/2006/relationships/hyperlink" Target="http://docs.oracle.com/javase/7/docs/api/java/util/concurrent/ExecutorService.html" TargetMode="External"/><Relationship Id="rId53" Type="http://schemas.openxmlformats.org/officeDocument/2006/relationships/hyperlink" Target="http://docs.oracle.com/javase/7/docs/api/java/util/concurrent/ScheduledFuture.html" TargetMode="External"/><Relationship Id="rId5" Type="http://schemas.openxmlformats.org/officeDocument/2006/relationships/hyperlink" Target="http://docs.oracle.com/javase/7/docs/api/java/util/concurrent/ConcurrentLinkedDeque.html" TargetMode="External"/><Relationship Id="rId10" Type="http://schemas.openxmlformats.org/officeDocument/2006/relationships/hyperlink" Target="http://docs.oracle.com/javase/7/docs/api/java/util/concurrent/CopyOnWriteArraySet.html" TargetMode="External"/><Relationship Id="rId19" Type="http://schemas.openxmlformats.org/officeDocument/2006/relationships/hyperlink" Target="http://docs.oracle.com/javase/7/docs/api/java/util/concurrent/ThreadPoolExecutor.CallerRunsPolicy.html" TargetMode="External"/><Relationship Id="rId31" Type="http://schemas.openxmlformats.org/officeDocument/2006/relationships/hyperlink" Target="http://docs.oracle.com/javase/7/docs/api/java/util/concurrent/LinkedBlockingQueue.html" TargetMode="External"/><Relationship Id="rId44" Type="http://schemas.openxmlformats.org/officeDocument/2006/relationships/hyperlink" Target="http://docs.oracle.com/javase/7/docs/api/java/util/concurrent/Executor.html" TargetMode="External"/><Relationship Id="rId52" Type="http://schemas.openxmlformats.org/officeDocument/2006/relationships/hyperlink" Target="http://docs.oracle.com/javase/7/docs/api/java/util/concurrent/ScheduledExecutorService.html" TargetMode="External"/><Relationship Id="rId4" Type="http://schemas.openxmlformats.org/officeDocument/2006/relationships/hyperlink" Target="http://docs.oracle.com/javase/7/docs/api/java/util/concurrent/ConcurrentHashMap.html" TargetMode="External"/><Relationship Id="rId9" Type="http://schemas.openxmlformats.org/officeDocument/2006/relationships/hyperlink" Target="http://docs.oracle.com/javase/7/docs/api/java/util/concurrent/CopyOnWriteArrayList.html" TargetMode="External"/><Relationship Id="rId14" Type="http://schemas.openxmlformats.org/officeDocument/2006/relationships/hyperlink" Target="http://docs.oracle.com/javase/7/docs/api/java/util/concurrent/Exchanger.html" TargetMode="External"/><Relationship Id="rId22" Type="http://schemas.openxmlformats.org/officeDocument/2006/relationships/hyperlink" Target="http://docs.oracle.com/javase/7/docs/api/java/util/concurrent/Semaphore.html" TargetMode="External"/><Relationship Id="rId27" Type="http://schemas.openxmlformats.org/officeDocument/2006/relationships/hyperlink" Target="http://docs.oracle.com/javase/7/docs/api/java/util/concurrent/ForkJoinTask.html" TargetMode="External"/><Relationship Id="rId30" Type="http://schemas.openxmlformats.org/officeDocument/2006/relationships/hyperlink" Target="http://docs.oracle.com/javase/7/docs/api/java/util/concurrent/LinkedBlockingDeque.html" TargetMode="External"/><Relationship Id="rId35" Type="http://schemas.openxmlformats.org/officeDocument/2006/relationships/hyperlink" Target="http://docs.oracle.com/javase/7/docs/api/java/util/concurrent/RecursiveAction.html" TargetMode="External"/><Relationship Id="rId43" Type="http://schemas.openxmlformats.org/officeDocument/2006/relationships/hyperlink" Target="http://docs.oracle.com/javase/7/docs/api/java/util/concurrent/Delayed.html" TargetMode="External"/><Relationship Id="rId48" Type="http://schemas.openxmlformats.org/officeDocument/2006/relationships/hyperlink" Target="http://docs.oracle.com/javase/7/docs/api/java/util/concurrent/Future.html" TargetMode="External"/><Relationship Id="rId8" Type="http://schemas.openxmlformats.org/officeDocument/2006/relationships/hyperlink" Target="http://docs.oracle.com/javase/7/docs/api/java/util/concurrent/ConcurrentSkipListSet.html" TargetMode="External"/><Relationship Id="rId51" Type="http://schemas.openxmlformats.org/officeDocument/2006/relationships/hyperlink" Target="http://docs.oracle.com/javase/7/docs/api/java/util/concurrent/RunnableScheduledFuture.html" TargetMode="External"/><Relationship Id="rId3" Type="http://schemas.openxmlformats.org/officeDocument/2006/relationships/hyperlink" Target="http://docs.oracle.com/javase/7/docs/api/java/util/concurrent/ArrayBlockingQueue.html" TargetMode="External"/><Relationship Id="rId12" Type="http://schemas.openxmlformats.org/officeDocument/2006/relationships/hyperlink" Target="http://docs.oracle.com/javase/7/docs/api/java/util/concurrent/CyclicBarrier.html" TargetMode="External"/><Relationship Id="rId17" Type="http://schemas.openxmlformats.org/officeDocument/2006/relationships/hyperlink" Target="http://docs.oracle.com/javase/7/docs/api/java/util/concurrent/ThreadPoolExecutor.html" TargetMode="External"/><Relationship Id="rId25" Type="http://schemas.openxmlformats.org/officeDocument/2006/relationships/hyperlink" Target="http://docs.oracle.com/javase/7/docs/api/java/util/concurrent/Executors.html" TargetMode="External"/><Relationship Id="rId33" Type="http://schemas.openxmlformats.org/officeDocument/2006/relationships/hyperlink" Target="http://docs.oracle.com/javase/7/docs/api/java/util/concurrent/Phaser.html" TargetMode="External"/><Relationship Id="rId38" Type="http://schemas.openxmlformats.org/officeDocument/2006/relationships/hyperlink" Target="http://docs.oracle.com/javase/7/docs/api/java/util/concurrent/BlockingQueue.html" TargetMode="External"/><Relationship Id="rId46" Type="http://schemas.openxmlformats.org/officeDocument/2006/relationships/hyperlink" Target="http://docs.oracle.com/javase/7/docs/api/java/util/concurrent/ForkJoinPool.ForkJoinWorkerThreadFactory.html" TargetMode="External"/><Relationship Id="rId20" Type="http://schemas.openxmlformats.org/officeDocument/2006/relationships/hyperlink" Target="http://docs.oracle.com/javase/7/docs/api/java/util/concurrent/ThreadPoolExecutor.DiscardOldestPolicy.html" TargetMode="External"/><Relationship Id="rId41" Type="http://schemas.openxmlformats.org/officeDocument/2006/relationships/hyperlink" Target="http://docs.oracle.com/javase/7/docs/api/java/util/concurrent/ConcurrentMap.html" TargetMode="External"/><Relationship Id="rId54" Type="http://schemas.openxmlformats.org/officeDocument/2006/relationships/hyperlink" Target="http://docs.oracle.com/javase/7/docs/api/java/util/concurrent/ThreadFactory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docs.oracle.com/javase/7/docs/api/java/util/concurrent/ConcurrentLinkedQueue.html" TargetMode="External"/><Relationship Id="rId15" Type="http://schemas.openxmlformats.org/officeDocument/2006/relationships/hyperlink" Target="http://docs.oracle.com/javase/7/docs/api/java/util/concurrent/ExecutorCompletionService.html" TargetMode="External"/><Relationship Id="rId23" Type="http://schemas.openxmlformats.org/officeDocument/2006/relationships/hyperlink" Target="http://docs.oracle.com/javase/7/docs/api/java/util/concurrent/SynchronousQueue.html" TargetMode="External"/><Relationship Id="rId28" Type="http://schemas.openxmlformats.org/officeDocument/2006/relationships/hyperlink" Target="http://docs.oracle.com/javase/7/docs/api/java/util/concurrent/ForkJoinWorkerThread.html" TargetMode="External"/><Relationship Id="rId36" Type="http://schemas.openxmlformats.org/officeDocument/2006/relationships/hyperlink" Target="http://docs.oracle.com/javase/7/docs/api/java/util/concurrent/RecursiveTask.html" TargetMode="External"/><Relationship Id="rId49" Type="http://schemas.openxmlformats.org/officeDocument/2006/relationships/hyperlink" Target="http://docs.oracle.com/javase/7/docs/api/java/util/concurrent/RejectedExecutionHandler.html" TargetMode="Externa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hyperlink" Target="http://docs.oracle.com/javase/7/docs/api/java/util/concurrent/atomic/AtomicLongFieldUpdater.html" TargetMode="External"/><Relationship Id="rId13" Type="http://schemas.openxmlformats.org/officeDocument/2006/relationships/hyperlink" Target="http://docs.oracle.com/javase/7/docs/api/java/util/concurrent/atomic/AtomicStampedReference.html" TargetMode="External"/><Relationship Id="rId3" Type="http://schemas.openxmlformats.org/officeDocument/2006/relationships/hyperlink" Target="http://docs.oracle.com/javase/7/docs/api/java/util/concurrent/atomic/AtomicInteger.html" TargetMode="External"/><Relationship Id="rId7" Type="http://schemas.openxmlformats.org/officeDocument/2006/relationships/hyperlink" Target="http://docs.oracle.com/javase/7/docs/api/java/util/concurrent/atomic/AtomicLongArray.html" TargetMode="External"/><Relationship Id="rId12" Type="http://schemas.openxmlformats.org/officeDocument/2006/relationships/hyperlink" Target="http://docs.oracle.com/javase/7/docs/api/java/util/concurrent/atomic/AtomicReferenceFieldUpdater.html" TargetMode="External"/><Relationship Id="rId2" Type="http://schemas.openxmlformats.org/officeDocument/2006/relationships/hyperlink" Target="http://docs.oracle.com/javase/7/docs/api/java/util/concurrent/atomic/AtomicBoolean.html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docs.oracle.com/javase/7/docs/api/java/util/concurrent/atomic/AtomicLong.html" TargetMode="External"/><Relationship Id="rId11" Type="http://schemas.openxmlformats.org/officeDocument/2006/relationships/hyperlink" Target="http://docs.oracle.com/javase/7/docs/api/java/util/concurrent/atomic/AtomicReferenceArray.html" TargetMode="External"/><Relationship Id="rId5" Type="http://schemas.openxmlformats.org/officeDocument/2006/relationships/hyperlink" Target="http://docs.oracle.com/javase/7/docs/api/java/util/concurrent/atomic/AtomicIntegerFieldUpdater.html" TargetMode="External"/><Relationship Id="rId10" Type="http://schemas.openxmlformats.org/officeDocument/2006/relationships/hyperlink" Target="http://docs.oracle.com/javase/7/docs/api/java/util/concurrent/atomic/AtomicReference.html" TargetMode="External"/><Relationship Id="rId4" Type="http://schemas.openxmlformats.org/officeDocument/2006/relationships/hyperlink" Target="http://docs.oracle.com/javase/7/docs/api/java/util/concurrent/atomic/AtomicIntegerArray.html" TargetMode="External"/><Relationship Id="rId9" Type="http://schemas.openxmlformats.org/officeDocument/2006/relationships/hyperlink" Target="http://docs.oracle.com/javase/7/docs/api/java/util/concurrent/atomic/AtomicMarkableReference.html" TargetMode="Externa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8/docs/api/java/util/concurrent/locks/package-summary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B1E6F-5505-4244-B2EA-CAE49B692FA4}" type="slidenum">
              <a:rPr lang="nb-NO">
                <a:solidFill>
                  <a:srgbClr val="1C1C1C"/>
                </a:solidFill>
              </a:rPr>
              <a:pPr>
                <a:defRPr/>
              </a:pPr>
              <a:t>1</a:t>
            </a:fld>
            <a:endParaRPr lang="nb-NO">
              <a:solidFill>
                <a:srgbClr val="1C1C1C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nb-NO" dirty="0"/>
              <a:t>IN3030 – Effektiv parallellprogrammering</a:t>
            </a:r>
            <a:br>
              <a:rPr lang="nb-NO" dirty="0"/>
            </a:br>
            <a:r>
              <a:rPr lang="nb-NO" dirty="0"/>
              <a:t>Uke 2, våren 2020</a:t>
            </a:r>
            <a:endParaRPr lang="nb-NO" altLang="nb-NO" noProof="1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96219" y="4869160"/>
            <a:ext cx="7069138" cy="1752600"/>
          </a:xfrm>
        </p:spPr>
        <p:txBody>
          <a:bodyPr/>
          <a:lstStyle/>
          <a:p>
            <a:r>
              <a:rPr lang="nb-NO" dirty="0"/>
              <a:t>Eric Jul</a:t>
            </a:r>
          </a:p>
          <a:p>
            <a:r>
              <a:rPr lang="nb-NO" dirty="0"/>
              <a:t>Professor</a:t>
            </a:r>
          </a:p>
          <a:p>
            <a:r>
              <a:rPr lang="nb-NO" dirty="0"/>
              <a:t>PSE</a:t>
            </a:r>
          </a:p>
          <a:p>
            <a:r>
              <a:rPr lang="nb-NO" dirty="0"/>
              <a:t>Institutt for Informatikk</a:t>
            </a:r>
          </a:p>
        </p:txBody>
      </p:sp>
    </p:spTree>
    <p:extLst>
      <p:ext uri="{BB962C8B-B14F-4D97-AF65-F5344CB8AC3E}">
        <p14:creationId xmlns:p14="http://schemas.microsoft.com/office/powerpoint/2010/main" val="4234638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b-NO" dirty="0"/>
            </a:br>
            <a:br>
              <a:rPr lang="nb-NO" dirty="0"/>
            </a:br>
            <a:br>
              <a:rPr lang="nb-NO" dirty="0"/>
            </a:br>
            <a:r>
              <a:rPr lang="nb-NO" dirty="0"/>
              <a:t>Tråder i Java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nb-NO" sz="2000" dirty="0"/>
              <a:t>En tråd er enten subklasse av Thread eller får til sin konstruktør  et objekt av en klasse  som implementerer Runnable.</a:t>
            </a:r>
          </a:p>
          <a:p>
            <a:r>
              <a:rPr lang="nb-NO" sz="2000" dirty="0"/>
              <a:t>Poenget er at begge måtene inneholder en metode:</a:t>
            </a:r>
          </a:p>
          <a:p>
            <a:pPr lvl="1"/>
            <a:r>
              <a:rPr lang="nb-NO" sz="1600" dirty="0"/>
              <a:t> ’ </a:t>
            </a:r>
            <a:r>
              <a:rPr lang="nb-NO" sz="1600" dirty="0" err="1"/>
              <a:t>public</a:t>
            </a:r>
            <a:r>
              <a:rPr lang="nb-NO" sz="1600" dirty="0"/>
              <a:t> </a:t>
            </a:r>
            <a:r>
              <a:rPr lang="nb-NO" sz="1600" dirty="0" err="1"/>
              <a:t>void</a:t>
            </a:r>
            <a:r>
              <a:rPr lang="nb-NO" sz="1600" dirty="0"/>
              <a:t> run()’</a:t>
            </a:r>
          </a:p>
          <a:p>
            <a:r>
              <a:rPr lang="nb-NO" sz="2000" dirty="0"/>
              <a:t>Vi kaller metoden start() i klassen </a:t>
            </a:r>
            <a:r>
              <a:rPr lang="nb-NO" sz="2000" dirty="0" err="1"/>
              <a:t>Thread</a:t>
            </a:r>
            <a:r>
              <a:rPr lang="nb-NO" sz="2000" dirty="0"/>
              <a:t> . Det sørger for at JVM starter tråden og at ’run()’ i vår klasse deretter kalles.</a:t>
            </a:r>
          </a:p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  <a:p>
            <a:endParaRPr lang="nb-NO" sz="20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75656" y="4437112"/>
            <a:ext cx="2448272" cy="1754326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pPr algn="ctr"/>
            <a:br>
              <a:rPr lang="nb-NO" dirty="0"/>
            </a:br>
            <a:r>
              <a:rPr lang="nb-NO" dirty="0"/>
              <a:t> JVM som inneholder sin del av start() som gjør mye og til slutt kaller run()</a:t>
            </a:r>
            <a:br>
              <a:rPr lang="nb-NO" dirty="0"/>
            </a:br>
            <a:endParaRPr lang="nb-NO" dirty="0"/>
          </a:p>
        </p:txBody>
      </p:sp>
      <p:sp>
        <p:nvSpPr>
          <p:cNvPr id="8" name="TextBox 7"/>
          <p:cNvSpPr txBox="1"/>
          <p:nvPr/>
        </p:nvSpPr>
        <p:spPr>
          <a:xfrm>
            <a:off x="5004048" y="4496923"/>
            <a:ext cx="3770199" cy="120032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Vårt program kaller start</a:t>
            </a:r>
          </a:p>
          <a:p>
            <a:r>
              <a:rPr lang="nb-NO" dirty="0"/>
              <a:t>i vårt objekt av en </a:t>
            </a:r>
            <a:r>
              <a:rPr lang="nb-NO" dirty="0" err="1"/>
              <a:t>subklasse</a:t>
            </a:r>
            <a:r>
              <a:rPr lang="nb-NO" dirty="0"/>
              <a:t> av </a:t>
            </a:r>
            <a:br>
              <a:rPr lang="nb-NO" dirty="0"/>
            </a:br>
            <a:r>
              <a:rPr lang="nb-NO" dirty="0" err="1"/>
              <a:t>Thread</a:t>
            </a:r>
            <a:r>
              <a:rPr lang="nb-NO" dirty="0"/>
              <a:t> (eller </a:t>
            </a:r>
            <a:r>
              <a:rPr lang="nb-NO" dirty="0" err="1"/>
              <a:t>Runnable</a:t>
            </a:r>
            <a:r>
              <a:rPr lang="nb-NO" dirty="0"/>
              <a:t>). Etter start</a:t>
            </a:r>
          </a:p>
          <a:p>
            <a:r>
              <a:rPr lang="nb-NO" dirty="0"/>
              <a:t> av tråden kalles vår run()</a:t>
            </a:r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 flipV="1">
            <a:off x="3923928" y="4653136"/>
            <a:ext cx="1080120" cy="36004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V="1">
            <a:off x="3851920" y="5564829"/>
            <a:ext cx="1152128" cy="108012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90149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Flere problemer med parallellitet og tråder i Java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268760"/>
            <a:ext cx="6870192" cy="5184576"/>
          </a:xfrm>
        </p:spPr>
        <p:txBody>
          <a:bodyPr>
            <a:normAutofit fontScale="77500" lnSpcReduction="20000"/>
          </a:bodyPr>
          <a:lstStyle/>
          <a:p>
            <a:pPr marL="596646" indent="-514350">
              <a:lnSpc>
                <a:spcPct val="120000"/>
              </a:lnSpc>
              <a:buFont typeface="+mj-lt"/>
              <a:buAutoNum type="arabicPeriod"/>
            </a:pPr>
            <a:r>
              <a:rPr lang="nb-NO" sz="2600" dirty="0"/>
              <a:t>Operasjoner blandes (oppdateringer går tapt).</a:t>
            </a:r>
          </a:p>
          <a:p>
            <a:pPr marL="596646" indent="-514350">
              <a:lnSpc>
                <a:spcPct val="120000"/>
              </a:lnSpc>
              <a:buFont typeface="+mj-lt"/>
              <a:buAutoNum type="arabicPeriod"/>
            </a:pPr>
            <a:r>
              <a:rPr lang="nb-NO" sz="2600" dirty="0"/>
              <a:t>Oppdaterte verdier til felles data er ikke alltid synlig fra alle tråder (oppdateringer er ikke synlige når du trenger dem).</a:t>
            </a:r>
          </a:p>
          <a:p>
            <a:pPr marL="596646" indent="-514350">
              <a:lnSpc>
                <a:spcPct val="120000"/>
              </a:lnSpc>
              <a:buFont typeface="+mj-lt"/>
              <a:buAutoNum type="arabicPeriod"/>
            </a:pPr>
            <a:r>
              <a:rPr lang="nb-NO" sz="2600" dirty="0"/>
              <a:t>Synlighet har ofte med </a:t>
            </a:r>
            <a:r>
              <a:rPr lang="nb-NO" sz="2600" dirty="0" err="1"/>
              <a:t>cache</a:t>
            </a:r>
            <a:r>
              <a:rPr lang="nb-NO" sz="2600" dirty="0"/>
              <a:t> å gjøre.</a:t>
            </a:r>
          </a:p>
          <a:p>
            <a:pPr marL="596646" indent="-514350">
              <a:lnSpc>
                <a:spcPct val="120000"/>
              </a:lnSpc>
              <a:buFont typeface="+mj-lt"/>
              <a:buAutoNum type="arabicPeriod"/>
            </a:pPr>
            <a:r>
              <a:rPr lang="nb-NO" sz="2600" dirty="0"/>
              <a:t>The Java memory model (= hva skjer ’egentlig’ når du kjører et Java-program).</a:t>
            </a:r>
          </a:p>
          <a:p>
            <a:pPr marL="596646" indent="-514350">
              <a:lnSpc>
                <a:spcPct val="120000"/>
              </a:lnSpc>
              <a:buNone/>
            </a:pPr>
            <a:endParaRPr lang="nb-NO" sz="2600" dirty="0"/>
          </a:p>
          <a:p>
            <a:pPr marL="596646" indent="-514350">
              <a:lnSpc>
                <a:spcPct val="120000"/>
              </a:lnSpc>
            </a:pPr>
            <a:r>
              <a:rPr lang="nb-NO" sz="2600" dirty="0"/>
              <a:t>Vi må finne på ’skuddsikre’ måter å programmere parallelle programmer</a:t>
            </a:r>
          </a:p>
          <a:p>
            <a:pPr marL="870966" lvl="1" indent="-514350">
              <a:lnSpc>
                <a:spcPct val="120000"/>
              </a:lnSpc>
            </a:pPr>
            <a:r>
              <a:rPr lang="nb-NO" sz="1800" dirty="0"/>
              <a:t>De er kanskje ikke helt tidsoptimale</a:t>
            </a:r>
          </a:p>
          <a:p>
            <a:pPr marL="870966" lvl="1" indent="-514350">
              <a:lnSpc>
                <a:spcPct val="120000"/>
              </a:lnSpc>
            </a:pPr>
            <a:r>
              <a:rPr lang="nb-NO" sz="1800" dirty="0"/>
              <a:t>Men de er lettere å bruke !!</a:t>
            </a:r>
          </a:p>
          <a:p>
            <a:pPr marL="870966" lvl="1" indent="-514350">
              <a:lnSpc>
                <a:spcPct val="120000"/>
              </a:lnSpc>
            </a:pPr>
            <a:r>
              <a:rPr lang="nb-NO" sz="1800" dirty="0"/>
              <a:t>Det er vanskelig nok likevel.</a:t>
            </a:r>
          </a:p>
          <a:p>
            <a:pPr marL="596646" indent="-514350">
              <a:lnSpc>
                <a:spcPct val="120000"/>
              </a:lnSpc>
            </a:pPr>
            <a:r>
              <a:rPr lang="nb-NO" sz="2600" dirty="0">
                <a:solidFill>
                  <a:srgbClr val="C00000"/>
                </a:solidFill>
                <a:latin typeface="+mj-lt"/>
              </a:rPr>
              <a:t>Bare oversiktelige, ’enkle’  måter å programmere parallelt er mulig i praksis</a:t>
            </a:r>
          </a:p>
          <a:p>
            <a:pPr>
              <a:lnSpc>
                <a:spcPct val="120000"/>
              </a:lnSpc>
            </a:pPr>
            <a:endParaRPr lang="nb-NO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2162"/>
          </a:xfrm>
        </p:spPr>
        <p:txBody>
          <a:bodyPr>
            <a:noAutofit/>
          </a:bodyPr>
          <a:lstStyle/>
          <a:p>
            <a:pPr algn="ctr"/>
            <a:r>
              <a:rPr lang="nb-NO" sz="2800" dirty="0"/>
              <a:t>1) Ett problem i dag:  operasjoner blandes ved samtidige oppdateringer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340768"/>
            <a:ext cx="7498080" cy="1981200"/>
          </a:xfrm>
        </p:spPr>
        <p:txBody>
          <a:bodyPr>
            <a:noAutofit/>
          </a:bodyPr>
          <a:lstStyle/>
          <a:p>
            <a:r>
              <a:rPr lang="nb-NO" dirty="0"/>
              <a:t>Samtidig oppdatering  - flere tråder sier gjentatte ganger: </a:t>
            </a:r>
            <a:r>
              <a:rPr lang="nb-NO" b="1" dirty="0"/>
              <a:t>i++ ; </a:t>
            </a:r>
            <a:r>
              <a:rPr lang="nb-NO" dirty="0"/>
              <a:t>der i er en felles int.</a:t>
            </a:r>
            <a:br>
              <a:rPr lang="nb-NO" b="1" dirty="0"/>
            </a:br>
            <a:endParaRPr lang="nb-NO" sz="1000" b="1" dirty="0"/>
          </a:p>
          <a:p>
            <a:pPr lvl="1"/>
            <a:r>
              <a:rPr lang="nb-NO" sz="1800" dirty="0"/>
              <a:t> </a:t>
            </a:r>
            <a:r>
              <a:rPr lang="nb-NO" sz="1800" b="1" dirty="0"/>
              <a:t>i++ </a:t>
            </a:r>
            <a:r>
              <a:rPr lang="nb-NO" sz="1800" b="1" dirty="0">
                <a:solidFill>
                  <a:schemeClr val="accent3"/>
                </a:solidFill>
              </a:rPr>
              <a:t> </a:t>
            </a:r>
            <a:r>
              <a:rPr lang="nb-NO" sz="1800" dirty="0"/>
              <a:t>er 3 operasjoner:  a) les i, b) legg til </a:t>
            </a:r>
            <a:r>
              <a:rPr lang="nb-NO" sz="1800" dirty="0">
                <a:latin typeface="Andalus" pitchFamily="18" charset="-78"/>
                <a:cs typeface="Andalus" pitchFamily="18" charset="-78"/>
              </a:rPr>
              <a:t>1</a:t>
            </a:r>
            <a:r>
              <a:rPr lang="nb-NO" sz="1800" dirty="0"/>
              <a:t>, c) skriv i tilbake</a:t>
            </a:r>
          </a:p>
          <a:p>
            <a:pPr lvl="1"/>
            <a:r>
              <a:rPr lang="nb-NO" sz="1800" dirty="0"/>
              <a:t>Anta i =2, og to tråder gjør i++</a:t>
            </a:r>
          </a:p>
          <a:p>
            <a:pPr lvl="1"/>
            <a:r>
              <a:rPr lang="nb-NO" sz="1800" dirty="0"/>
              <a:t>Vi kan få svaret 3 eller 4 (skulle fått 4!)</a:t>
            </a:r>
          </a:p>
          <a:p>
            <a:pPr lvl="1"/>
            <a:r>
              <a:rPr lang="nb-NO" sz="1800" dirty="0"/>
              <a:t>Dette skjer i praksis !</a:t>
            </a:r>
          </a:p>
          <a:p>
            <a:pPr lvl="1"/>
            <a:endParaRPr lang="nb-NO" sz="1800" dirty="0"/>
          </a:p>
          <a:p>
            <a:pPr lvl="1"/>
            <a:endParaRPr lang="nb-NO" sz="1800" dirty="0"/>
          </a:p>
        </p:txBody>
      </p:sp>
      <p:grpSp>
        <p:nvGrpSpPr>
          <p:cNvPr id="5" name="Gruppe 4"/>
          <p:cNvGrpSpPr/>
          <p:nvPr/>
        </p:nvGrpSpPr>
        <p:grpSpPr>
          <a:xfrm>
            <a:off x="1219200" y="3874532"/>
            <a:ext cx="7696200" cy="2819400"/>
            <a:chOff x="1219200" y="3505200"/>
            <a:chExt cx="7696200" cy="3188732"/>
          </a:xfrm>
        </p:grpSpPr>
        <p:sp>
          <p:nvSpPr>
            <p:cNvPr id="4" name="Rectangle 3"/>
            <p:cNvSpPr/>
            <p:nvPr/>
          </p:nvSpPr>
          <p:spPr>
            <a:xfrm>
              <a:off x="2438400" y="3886200"/>
              <a:ext cx="685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2133600" y="6096000"/>
              <a:ext cx="5638800" cy="0"/>
            </a:xfrm>
            <a:prstGeom prst="line">
              <a:avLst/>
            </a:prstGeom>
            <a:ln w="38100">
              <a:headEnd type="oval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4" idx="3"/>
              <a:endCxn id="11" idx="1"/>
            </p:cNvCxnSpPr>
            <p:nvPr/>
          </p:nvCxnSpPr>
          <p:spPr>
            <a:xfrm>
              <a:off x="3124200" y="407670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4038600" y="3886200"/>
              <a:ext cx="685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cxnSp>
          <p:nvCxnSpPr>
            <p:cNvPr id="13" name="Straight Arrow Connector 12"/>
            <p:cNvCxnSpPr>
              <a:endCxn id="14" idx="1"/>
            </p:cNvCxnSpPr>
            <p:nvPr/>
          </p:nvCxnSpPr>
          <p:spPr>
            <a:xfrm>
              <a:off x="4725988" y="4038600"/>
              <a:ext cx="2055812" cy="381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6781800" y="3886200"/>
              <a:ext cx="685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219200" y="4038600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latin typeface="Arial" pitchFamily="34" charset="0"/>
                  <a:cs typeface="Arial" pitchFamily="34" charset="0"/>
                </a:rPr>
                <a:t>tråd1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19200" y="4812268"/>
              <a:ext cx="7104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latin typeface="Arial" pitchFamily="34" charset="0"/>
                  <a:cs typeface="Arial" pitchFamily="34" charset="0"/>
                </a:rPr>
                <a:t>tråd2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352800" y="4800600"/>
              <a:ext cx="685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latin typeface="Arial" pitchFamily="34" charset="0"/>
                  <a:cs typeface="Arial" pitchFamily="34" charset="0"/>
                </a:rPr>
                <a:t>2</a:t>
              </a:r>
            </a:p>
          </p:txBody>
        </p:sp>
        <p:cxnSp>
          <p:nvCxnSpPr>
            <p:cNvPr id="25" name="Straight Arrow Connector 24"/>
            <p:cNvCxnSpPr>
              <a:stCxn id="24" idx="3"/>
              <a:endCxn id="26" idx="1"/>
            </p:cNvCxnSpPr>
            <p:nvPr/>
          </p:nvCxnSpPr>
          <p:spPr>
            <a:xfrm>
              <a:off x="4038600" y="499110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4953000" y="4800600"/>
              <a:ext cx="685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cxnSp>
          <p:nvCxnSpPr>
            <p:cNvPr id="27" name="Straight Arrow Connector 26"/>
            <p:cNvCxnSpPr>
              <a:endCxn id="28" idx="1"/>
            </p:cNvCxnSpPr>
            <p:nvPr/>
          </p:nvCxnSpPr>
          <p:spPr>
            <a:xfrm>
              <a:off x="5640388" y="4953000"/>
              <a:ext cx="2055812" cy="381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7696200" y="4800600"/>
              <a:ext cx="685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dirty="0">
                  <a:latin typeface="Arial" pitchFamily="34" charset="0"/>
                  <a:cs typeface="Arial" pitchFamily="34" charset="0"/>
                </a:rPr>
                <a:t>3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438400" y="3505200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Les i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038600" y="3505200"/>
              <a:ext cx="1040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Legg til </a:t>
              </a:r>
              <a:r>
                <a:rPr lang="nb-NO" dirty="0">
                  <a:latin typeface="Andalus" pitchFamily="18" charset="-78"/>
                  <a:cs typeface="Andalus" pitchFamily="18" charset="-78"/>
                </a:rPr>
                <a:t>1</a:t>
              </a:r>
              <a:endParaRPr lang="nb-NO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6629400" y="3505200"/>
              <a:ext cx="14313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Skriv i tilbake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962400" y="6324600"/>
              <a:ext cx="6559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tiden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276600" y="4431268"/>
              <a:ext cx="6126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Les i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4876800" y="4431268"/>
              <a:ext cx="1040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Legg til </a:t>
              </a:r>
              <a:r>
                <a:rPr lang="nb-NO" dirty="0">
                  <a:latin typeface="Andalus" pitchFamily="18" charset="-78"/>
                  <a:cs typeface="Andalus" pitchFamily="18" charset="-78"/>
                </a:rPr>
                <a:t>1</a:t>
              </a:r>
              <a:endParaRPr lang="nb-NO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484046" y="4431268"/>
              <a:ext cx="14313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Skriv i tilbake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Test på i++;   parallell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762000"/>
          </a:xfrm>
        </p:spPr>
        <p:txBody>
          <a:bodyPr>
            <a:noAutofit/>
          </a:bodyPr>
          <a:lstStyle/>
          <a:p>
            <a:r>
              <a:rPr lang="nb-NO" sz="1800" dirty="0"/>
              <a:t>Setter i gang </a:t>
            </a:r>
            <a:r>
              <a:rPr lang="nb-NO" sz="1800" b="1" dirty="0"/>
              <a:t>n tråder </a:t>
            </a:r>
            <a:r>
              <a:rPr lang="nb-NO" sz="1800" dirty="0"/>
              <a:t>(på en 2-kjerner CPU) som alle prøver å øke med</a:t>
            </a:r>
            <a:r>
              <a:rPr lang="nb-NO" sz="18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nb-NO" sz="1800" dirty="0"/>
              <a:t>en felles variabel </a:t>
            </a:r>
            <a:r>
              <a:rPr lang="nb-NO" sz="1800" dirty="0" err="1"/>
              <a:t>int</a:t>
            </a:r>
            <a:r>
              <a:rPr lang="nb-NO" sz="1800" dirty="0"/>
              <a:t> i; 100 000 ganger uten synkronisering;</a:t>
            </a:r>
          </a:p>
          <a:p>
            <a:endParaRPr lang="nb-NO" sz="1800" dirty="0"/>
          </a:p>
          <a:p>
            <a:endParaRPr lang="nb-NO" sz="1800" dirty="0"/>
          </a:p>
          <a:p>
            <a:endParaRPr lang="nb-NO" sz="1800" dirty="0"/>
          </a:p>
          <a:p>
            <a:r>
              <a:rPr lang="nb-NO" sz="1800" dirty="0"/>
              <a:t>Vi fikk følgende feil - antall og %, (manglende verdier).</a:t>
            </a:r>
            <a:br>
              <a:rPr lang="nb-NO" sz="1800" dirty="0"/>
            </a:br>
            <a:r>
              <a:rPr lang="nb-NO" sz="1800" dirty="0"/>
              <a:t>Merk: Resultatene </a:t>
            </a:r>
            <a:r>
              <a:rPr lang="nb-NO" sz="1800" i="1" dirty="0"/>
              <a:t>varierer</a:t>
            </a:r>
            <a:r>
              <a:rPr lang="nb-NO" sz="1800" dirty="0"/>
              <a:t> </a:t>
            </a:r>
            <a:r>
              <a:rPr lang="nb-NO" sz="1800" i="1" dirty="0"/>
              <a:t>også mye </a:t>
            </a:r>
            <a:r>
              <a:rPr lang="nb-NO" sz="1800" dirty="0"/>
              <a:t>mellom hver kjøring :</a:t>
            </a:r>
          </a:p>
          <a:p>
            <a:pPr>
              <a:buNone/>
            </a:pPr>
            <a:endParaRPr lang="nb-NO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2757871" y="2200870"/>
            <a:ext cx="2938305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for (</a:t>
            </a:r>
            <a:r>
              <a:rPr lang="nb-NO" dirty="0" err="1"/>
              <a:t>int</a:t>
            </a:r>
            <a:r>
              <a:rPr lang="nb-NO" dirty="0"/>
              <a:t> j =0; j&lt; 100000; j++) {</a:t>
            </a:r>
          </a:p>
          <a:p>
            <a:r>
              <a:rPr lang="nb-NO" dirty="0"/>
              <a:t>	i++;</a:t>
            </a:r>
            <a:br>
              <a:rPr lang="nb-NO" dirty="0"/>
            </a:br>
            <a:r>
              <a:rPr lang="nb-NO" dirty="0"/>
              <a:t>}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0255939"/>
              </p:ext>
            </p:extLst>
          </p:nvPr>
        </p:nvGraphicFramePr>
        <p:xfrm>
          <a:off x="755579" y="4005064"/>
          <a:ext cx="8159822" cy="2252259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33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9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79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599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599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09197">
                <a:tc>
                  <a:txBody>
                    <a:bodyPr/>
                    <a:lstStyle/>
                    <a:p>
                      <a:r>
                        <a:rPr lang="nb-NO" dirty="0">
                          <a:latin typeface="Courier New" pitchFamily="49" charset="0"/>
                          <a:cs typeface="Courier New" pitchFamily="49" charset="0"/>
                        </a:rPr>
                        <a:t>Antall tråder 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nb-NO" dirty="0"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nb-NO" dirty="0"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nb-NO" dirty="0">
                          <a:latin typeface="Courier New" pitchFamily="49" charset="0"/>
                          <a:cs typeface="Courier New" pitchFamily="49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nb-NO" dirty="0">
                          <a:latin typeface="Courier New" pitchFamily="49" charset="0"/>
                          <a:cs typeface="Courier New" pitchFamily="49" charset="0"/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dirty="0">
                        <a:latin typeface="Courier New" pitchFamily="49" charset="0"/>
                        <a:cs typeface="Courier New" pitchFamily="49" charset="0"/>
                      </a:endParaRPr>
                    </a:p>
                    <a:p>
                      <a:pPr algn="ctr"/>
                      <a:r>
                        <a:rPr lang="nb-NO" dirty="0">
                          <a:latin typeface="Courier New" pitchFamily="49" charset="0"/>
                          <a:cs typeface="Courier New" pitchFamily="49" charset="0"/>
                        </a:rPr>
                        <a:t>2000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4979">
                <a:tc>
                  <a:txBody>
                    <a:bodyPr/>
                    <a:lstStyle/>
                    <a:p>
                      <a:r>
                        <a:rPr lang="nb-NO" dirty="0"/>
                        <a:t>Svar     1.gang </a:t>
                      </a:r>
                    </a:p>
                    <a:p>
                      <a:r>
                        <a:rPr lang="nb-NO" dirty="0"/>
                        <a:t>           2.gang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100 000</a:t>
                      </a:r>
                    </a:p>
                    <a:p>
                      <a:pPr algn="ctr"/>
                      <a:r>
                        <a:rPr lang="nb-NO" dirty="0"/>
                        <a:t>100 000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200000</a:t>
                      </a:r>
                    </a:p>
                    <a:p>
                      <a:pPr algn="ctr"/>
                      <a:r>
                        <a:rPr lang="nb-NO" dirty="0"/>
                        <a:t>159234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1290279 1706068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16940111</a:t>
                      </a:r>
                    </a:p>
                    <a:p>
                      <a:pPr algn="ctr"/>
                      <a:r>
                        <a:rPr lang="nb-NO" dirty="0"/>
                        <a:t>16459210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170127199</a:t>
                      </a:r>
                    </a:p>
                    <a:p>
                      <a:pPr algn="ctr"/>
                      <a:r>
                        <a:rPr lang="nb-NO" dirty="0"/>
                        <a:t>164954894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8083">
                <a:tc>
                  <a:txBody>
                    <a:bodyPr/>
                    <a:lstStyle/>
                    <a:p>
                      <a:r>
                        <a:rPr lang="nb-NO" dirty="0"/>
                        <a:t>Tap   1.gang</a:t>
                      </a:r>
                    </a:p>
                    <a:p>
                      <a:r>
                        <a:rPr lang="nb-NO" dirty="0"/>
                        <a:t>        2. gang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 0 %</a:t>
                      </a:r>
                    </a:p>
                    <a:p>
                      <a:pPr algn="ctr"/>
                      <a:r>
                        <a:rPr lang="nb-NO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0%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dirty="0"/>
                        <a:t>20,4%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35,5%</a:t>
                      </a:r>
                    </a:p>
                    <a:p>
                      <a:pPr algn="ctr"/>
                      <a:r>
                        <a:rPr lang="nb-NO" dirty="0"/>
                        <a:t>14,6%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15,3%</a:t>
                      </a:r>
                    </a:p>
                    <a:p>
                      <a:pPr algn="ctr"/>
                      <a:r>
                        <a:rPr lang="nb-NO" dirty="0"/>
                        <a:t>17,7%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dirty="0"/>
                        <a:t>14,9%</a:t>
                      </a:r>
                    </a:p>
                    <a:p>
                      <a:pPr algn="ctr"/>
                      <a:r>
                        <a:rPr lang="nb-NO" dirty="0"/>
                        <a:t>17,5%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592F211-BA31-8946-B8D1-CCBC00AF9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Synchronization</a:t>
            </a:r>
            <a:r>
              <a:rPr lang="nb-NO" dirty="0"/>
              <a:t> </a:t>
            </a:r>
            <a:r>
              <a:rPr lang="nb-NO" dirty="0" err="1"/>
              <a:t>Necessary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96804A4-E13D-2346-850E-5AD720EE8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/>
              <a:t>Prevent</a:t>
            </a:r>
            <a:r>
              <a:rPr lang="nb-NO" dirty="0"/>
              <a:t> </a:t>
            </a:r>
            <a:r>
              <a:rPr lang="nb-NO" dirty="0" err="1"/>
              <a:t>concurrent</a:t>
            </a:r>
            <a:r>
              <a:rPr lang="nb-NO" dirty="0"/>
              <a:t> </a:t>
            </a:r>
            <a:r>
              <a:rPr lang="nb-NO" dirty="0" err="1"/>
              <a:t>update</a:t>
            </a:r>
            <a:r>
              <a:rPr lang="nb-NO" dirty="0"/>
              <a:t> problem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B815A752-9F60-174F-BDFA-B4DDC61C7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3715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Kommende program bruker CyclicBarrier. Hva gjør den?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94262" y="1340768"/>
            <a:ext cx="5249738" cy="4791745"/>
          </a:xfrm>
        </p:spPr>
        <p:txBody>
          <a:bodyPr/>
          <a:lstStyle/>
          <a:p>
            <a:r>
              <a:rPr lang="nb-NO" sz="1800" dirty="0"/>
              <a:t>Man lager først ett, felles objekt </a:t>
            </a:r>
            <a:r>
              <a:rPr lang="nb-NO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nb-NO" sz="1800" dirty="0"/>
              <a:t>av klassen CyclicBarrier med et tall: </a:t>
            </a:r>
            <a:r>
              <a:rPr lang="nb-NO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</a:t>
            </a:r>
            <a:r>
              <a:rPr lang="nb-NO" sz="1800" dirty="0"/>
              <a:t> til konstruktøren = det antall tråder den skal køe opp før alle trådene slippes fri ‘samtidig’.</a:t>
            </a:r>
          </a:p>
          <a:p>
            <a:r>
              <a:rPr lang="nb-NO" sz="1800" dirty="0"/>
              <a:t>Tråder (også main-tråden) som vil køe opp på en CyclicBarrier sier await() på den.</a:t>
            </a:r>
          </a:p>
          <a:p>
            <a:r>
              <a:rPr lang="nb-NO" sz="1800" dirty="0"/>
              <a:t>De </a:t>
            </a:r>
            <a:r>
              <a:rPr lang="nb-NO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ant-1</a:t>
            </a:r>
            <a:r>
              <a:rPr lang="nb-NO" sz="1800" dirty="0">
                <a:solidFill>
                  <a:srgbClr val="C00000"/>
                </a:solidFill>
              </a:rPr>
              <a:t> </a:t>
            </a:r>
            <a:r>
              <a:rPr lang="nb-NO" sz="1800" dirty="0"/>
              <a:t>første trådene som sier await(), blir lagt i en kø.</a:t>
            </a:r>
          </a:p>
          <a:p>
            <a:r>
              <a:rPr lang="nb-NO" sz="1800" dirty="0"/>
              <a:t>Når tråd nummer </a:t>
            </a:r>
            <a:r>
              <a:rPr lang="nb-NO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</a:t>
            </a:r>
            <a:r>
              <a:rPr lang="nb-NO" sz="1800" dirty="0">
                <a:solidFill>
                  <a:srgbClr val="C00000"/>
                </a:solidFill>
              </a:rPr>
              <a:t>  </a:t>
            </a:r>
            <a:r>
              <a:rPr lang="nb-NO" sz="1800" dirty="0"/>
              <a:t>sier await() på </a:t>
            </a:r>
            <a:r>
              <a:rPr lang="nb-NO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b,</a:t>
            </a:r>
            <a:r>
              <a:rPr lang="nb-NO" sz="1800" dirty="0"/>
              <a:t> blir alle trådene sluppet ut av køen ‘samtidig’ og fortsetter i sin kode.</a:t>
            </a:r>
          </a:p>
          <a:p>
            <a:r>
              <a:rPr lang="nb-NO" sz="1800" dirty="0"/>
              <a:t>Det sykliske barriere objektet </a:t>
            </a:r>
            <a:r>
              <a:rPr lang="nb-NO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</a:t>
            </a:r>
            <a:r>
              <a:rPr lang="nb-NO" sz="1800" dirty="0"/>
              <a:t>er da med en gang klar til å være kø for nye,  </a:t>
            </a:r>
            <a:r>
              <a:rPr lang="nb-NO" sz="18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ant</a:t>
            </a:r>
            <a:r>
              <a:rPr lang="nb-NO" sz="1800" dirty="0">
                <a:solidFill>
                  <a:srgbClr val="C00000"/>
                </a:solidFill>
              </a:rPr>
              <a:t> </a:t>
            </a:r>
            <a:r>
              <a:rPr lang="nb-NO" sz="1800" dirty="0"/>
              <a:t>stk.</a:t>
            </a:r>
            <a:r>
              <a:rPr lang="nb-NO" sz="1800" dirty="0">
                <a:solidFill>
                  <a:srgbClr val="C00000"/>
                </a:solidFill>
              </a:rPr>
              <a:t> </a:t>
            </a:r>
            <a:r>
              <a:rPr lang="nb-NO" sz="1800" dirty="0"/>
              <a:t>tråder.</a:t>
            </a:r>
          </a:p>
          <a:p>
            <a:endParaRPr lang="nb-NO" sz="1800" dirty="0"/>
          </a:p>
          <a:p>
            <a:endParaRPr lang="nb-NO" sz="18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1025" name="Picture 1" descr="tråde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49835"/>
            <a:ext cx="3714750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0011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 of uke2 </a:t>
            </a:r>
            <a:r>
              <a:rPr lang="en-US"/>
              <a:t>first lecture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585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406375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nb-NO" sz="2400" dirty="0"/>
              <a:t>Praktisk: skal nå se på programmet som laget tabellen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251520" y="692696"/>
            <a:ext cx="871296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dirty="0">
                <a:latin typeface="Arial Narrow" panose="020B0606020202030204" pitchFamily="34" charset="0"/>
              </a:rPr>
              <a:t>import </a:t>
            </a:r>
            <a:r>
              <a:rPr lang="nb-NO" sz="1600" dirty="0" err="1">
                <a:latin typeface="Arial Narrow" panose="020B0606020202030204" pitchFamily="34" charset="0"/>
              </a:rPr>
              <a:t>java.util</a:t>
            </a:r>
            <a:r>
              <a:rPr lang="nb-NO" sz="1600" dirty="0">
                <a:latin typeface="Arial Narrow" panose="020B0606020202030204" pitchFamily="34" charset="0"/>
              </a:rPr>
              <a:t>.*;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import easyIO.*;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import </a:t>
            </a:r>
            <a:r>
              <a:rPr lang="nb-NO" sz="1600" dirty="0" err="1">
                <a:latin typeface="Arial Narrow" panose="020B0606020202030204" pitchFamily="34" charset="0"/>
              </a:rPr>
              <a:t>java.util.concurrent</a:t>
            </a:r>
            <a:r>
              <a:rPr lang="nb-NO" sz="1600" dirty="0">
                <a:latin typeface="Arial Narrow" panose="020B0606020202030204" pitchFamily="34" charset="0"/>
              </a:rPr>
              <a:t>.*;</a:t>
            </a:r>
          </a:p>
          <a:p>
            <a:r>
              <a:rPr lang="nb-NO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/** Viser at manglende synkronisering på ett felles objekt gir feil – bare </a:t>
            </a:r>
            <a:r>
              <a:rPr lang="nb-NO" sz="16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loesning</a:t>
            </a:r>
            <a:r>
              <a:rPr lang="nb-NO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 1) er riktig'*/</a:t>
            </a:r>
          </a:p>
          <a:p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</a:rPr>
              <a:t>public</a:t>
            </a:r>
            <a:r>
              <a:rPr lang="nb-NO" sz="1600" dirty="0">
                <a:latin typeface="Arial Narrow" panose="020B0606020202030204" pitchFamily="34" charset="0"/>
              </a:rPr>
              <a:t> class </a:t>
            </a:r>
            <a:r>
              <a:rPr lang="nb-NO" sz="1600" dirty="0">
                <a:solidFill>
                  <a:srgbClr val="0070C0"/>
                </a:solidFill>
                <a:latin typeface="Arial Narrow" panose="020B0606020202030204" pitchFamily="34" charset="0"/>
              </a:rPr>
              <a:t>Parallell </a:t>
            </a:r>
            <a:r>
              <a:rPr lang="nb-NO" sz="1600" dirty="0">
                <a:latin typeface="Arial Narrow" panose="020B0606020202030204" pitchFamily="34" charset="0"/>
              </a:rPr>
              <a:t>{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int tall;                                        </a:t>
            </a:r>
            <a:r>
              <a:rPr lang="nb-NO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// Sum av at '</a:t>
            </a:r>
            <a:r>
              <a:rPr lang="nb-NO" sz="16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antTraader</a:t>
            </a:r>
            <a:r>
              <a:rPr lang="nb-NO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' </a:t>
            </a:r>
            <a:r>
              <a:rPr lang="nb-NO" sz="16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traader</a:t>
            </a:r>
            <a:r>
              <a:rPr lang="nb-NO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 teller opp denne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</a:t>
            </a:r>
            <a:r>
              <a:rPr lang="nb-NO" sz="1600" dirty="0">
                <a:solidFill>
                  <a:srgbClr val="0070C0"/>
                </a:solidFill>
                <a:latin typeface="Arial Narrow" panose="020B0606020202030204" pitchFamily="34" charset="0"/>
              </a:rPr>
              <a:t>CyclicBarrier</a:t>
            </a:r>
            <a:r>
              <a:rPr lang="nb-NO" sz="1600" dirty="0">
                <a:latin typeface="Arial Narrow" panose="020B0606020202030204" pitchFamily="34" charset="0"/>
              </a:rPr>
              <a:t> b ;                          </a:t>
            </a:r>
            <a:r>
              <a:rPr lang="nb-NO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// sikrer at alle er ferdige </a:t>
            </a:r>
            <a:r>
              <a:rPr lang="nb-NO" sz="16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naar</a:t>
            </a:r>
            <a:r>
              <a:rPr lang="nb-NO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 vi tar tid og sum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int antTraader, antGanger ,svar; </a:t>
            </a:r>
            <a:r>
              <a:rPr lang="nb-NO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// Etter summering: riktig svar er:antTraader*antGanger</a:t>
            </a:r>
            <a:br>
              <a:rPr lang="nb-NO" sz="1600" dirty="0">
                <a:solidFill>
                  <a:srgbClr val="00B050"/>
                </a:solidFill>
                <a:latin typeface="Arial Narrow" panose="020B0606020202030204" pitchFamily="34" charset="0"/>
              </a:rPr>
            </a:br>
            <a:endParaRPr lang="nb-NO" sz="1600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r>
              <a:rPr lang="en-US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                    // det </a:t>
            </a:r>
            <a:r>
              <a:rPr lang="en-US" sz="16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kommer</a:t>
            </a:r>
            <a:r>
              <a:rPr lang="en-US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 I alt 4 </a:t>
            </a:r>
            <a:r>
              <a:rPr lang="en-US" sz="16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forsøk</a:t>
            </a:r>
            <a:r>
              <a:rPr lang="en-US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på</a:t>
            </a:r>
            <a:r>
              <a:rPr lang="en-US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 å </a:t>
            </a:r>
            <a:r>
              <a:rPr lang="en-US" sz="16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øke</a:t>
            </a:r>
            <a:r>
              <a:rPr lang="en-US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i</a:t>
            </a:r>
            <a:r>
              <a:rPr lang="en-US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, bare </a:t>
            </a:r>
            <a:r>
              <a:rPr lang="en-US" sz="16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en</a:t>
            </a:r>
            <a:r>
              <a:rPr lang="en-US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 av dem </a:t>
            </a:r>
            <a:r>
              <a:rPr lang="en-US" sz="16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er</a:t>
            </a:r>
            <a:r>
              <a:rPr lang="en-US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 </a:t>
            </a:r>
            <a:r>
              <a:rPr lang="en-US" sz="16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riktig</a:t>
            </a:r>
            <a:endParaRPr lang="nb-NO" sz="1600" dirty="0">
              <a:solidFill>
                <a:srgbClr val="00B050"/>
              </a:solidFill>
              <a:latin typeface="Arial Narrow" panose="020B0606020202030204" pitchFamily="34" charset="0"/>
            </a:endParaRPr>
          </a:p>
          <a:p>
            <a:r>
              <a:rPr lang="nb-NO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                    //synchronized void </a:t>
            </a:r>
            <a:r>
              <a:rPr lang="nb-NO" sz="1600" dirty="0" err="1">
                <a:solidFill>
                  <a:srgbClr val="00B050"/>
                </a:solidFill>
                <a:latin typeface="Arial Narrow" panose="020B0606020202030204" pitchFamily="34" charset="0"/>
              </a:rPr>
              <a:t>inkrTall</a:t>
            </a:r>
            <a:r>
              <a:rPr lang="nb-NO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(){ tall++;}       // 1) –OK fordi synkroniserer på ett objekt (p)</a:t>
            </a:r>
          </a:p>
          <a:p>
            <a:r>
              <a:rPr lang="nb-NO" sz="1600" dirty="0">
                <a:solidFill>
                  <a:srgbClr val="C00000"/>
                </a:solidFill>
                <a:latin typeface="Arial Narrow" panose="020B0606020202030204" pitchFamily="34" charset="0"/>
              </a:rPr>
              <a:t>                    void </a:t>
            </a:r>
            <a:r>
              <a:rPr lang="nb-NO" sz="1600" dirty="0" err="1">
                <a:solidFill>
                  <a:srgbClr val="C00000"/>
                </a:solidFill>
                <a:latin typeface="Arial Narrow" panose="020B0606020202030204" pitchFamily="34" charset="0"/>
              </a:rPr>
              <a:t>inkrTall</a:t>
            </a:r>
            <a:r>
              <a:rPr lang="nb-NO" sz="1600" dirty="0">
                <a:solidFill>
                  <a:srgbClr val="C00000"/>
                </a:solidFill>
                <a:latin typeface="Arial Narrow" panose="020B0606020202030204" pitchFamily="34" charset="0"/>
              </a:rPr>
              <a:t>() { tall++;}                               // 2) - feil</a:t>
            </a:r>
          </a:p>
          <a:p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>
                <a:latin typeface="Arial Narrow" panose="020B0606020202030204" pitchFamily="34" charset="0"/>
              </a:rPr>
              <a:t>	</a:t>
            </a:r>
            <a:r>
              <a:rPr lang="nb-NO" sz="1600" dirty="0" err="1">
                <a:latin typeface="Arial Narrow" panose="020B0606020202030204" pitchFamily="34" charset="0"/>
              </a:rPr>
              <a:t>public</a:t>
            </a:r>
            <a:r>
              <a:rPr lang="nb-NO" sz="1600" dirty="0">
                <a:latin typeface="Arial Narrow" panose="020B0606020202030204" pitchFamily="34" charset="0"/>
              </a:rPr>
              <a:t> </a:t>
            </a:r>
            <a:r>
              <a:rPr lang="nb-NO" sz="1600" dirty="0" err="1">
                <a:latin typeface="Arial Narrow" panose="020B0606020202030204" pitchFamily="34" charset="0"/>
              </a:rPr>
              <a:t>static</a:t>
            </a:r>
            <a:r>
              <a:rPr lang="nb-NO" sz="1600" dirty="0">
                <a:latin typeface="Arial Narrow" panose="020B0606020202030204" pitchFamily="34" charset="0"/>
              </a:rPr>
              <a:t> void </a:t>
            </a:r>
            <a:r>
              <a:rPr lang="nb-NO" sz="1600" dirty="0">
                <a:solidFill>
                  <a:srgbClr val="0070C0"/>
                </a:solidFill>
                <a:latin typeface="Arial Narrow" panose="020B0606020202030204" pitchFamily="34" charset="0"/>
              </a:rPr>
              <a:t>main</a:t>
            </a:r>
            <a:r>
              <a:rPr lang="nb-NO" sz="1600" dirty="0">
                <a:latin typeface="Arial Narrow" panose="020B0606020202030204" pitchFamily="34" charset="0"/>
              </a:rPr>
              <a:t> (String [] </a:t>
            </a:r>
            <a:r>
              <a:rPr lang="nb-NO" sz="1600" dirty="0" err="1">
                <a:latin typeface="Arial Narrow" panose="020B0606020202030204" pitchFamily="34" charset="0"/>
              </a:rPr>
              <a:t>args</a:t>
            </a:r>
            <a:r>
              <a:rPr lang="nb-NO" sz="1600" dirty="0">
                <a:latin typeface="Arial Narrow" panose="020B0606020202030204" pitchFamily="34" charset="0"/>
              </a:rPr>
              <a:t>) {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	</a:t>
            </a:r>
            <a:r>
              <a:rPr lang="nb-NO" sz="1600" dirty="0" err="1">
                <a:latin typeface="Arial Narrow" panose="020B0606020202030204" pitchFamily="34" charset="0"/>
              </a:rPr>
              <a:t>if</a:t>
            </a:r>
            <a:r>
              <a:rPr lang="nb-NO" sz="1600" dirty="0">
                <a:latin typeface="Arial Narrow" panose="020B0606020202030204" pitchFamily="34" charset="0"/>
              </a:rPr>
              <a:t> (</a:t>
            </a:r>
            <a:r>
              <a:rPr lang="nb-NO" sz="1600" dirty="0" err="1">
                <a:latin typeface="Arial Narrow" panose="020B0606020202030204" pitchFamily="34" charset="0"/>
              </a:rPr>
              <a:t>args.length</a:t>
            </a:r>
            <a:r>
              <a:rPr lang="nb-NO" sz="1600" dirty="0">
                <a:latin typeface="Arial Narrow" panose="020B0606020202030204" pitchFamily="34" charset="0"/>
              </a:rPr>
              <a:t> &lt; 2) {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	             System.out.println("bruk &gt;</a:t>
            </a:r>
            <a:r>
              <a:rPr lang="nb-NO" sz="1600" dirty="0" err="1">
                <a:latin typeface="Arial Narrow" panose="020B0606020202030204" pitchFamily="34" charset="0"/>
              </a:rPr>
              <a:t>java</a:t>
            </a:r>
            <a:r>
              <a:rPr lang="nb-NO" sz="1600" dirty="0">
                <a:latin typeface="Arial Narrow" panose="020B0606020202030204" pitchFamily="34" charset="0"/>
              </a:rPr>
              <a:t> Parallell &lt;</a:t>
            </a:r>
            <a:r>
              <a:rPr lang="nb-NO" sz="1600" dirty="0" err="1">
                <a:latin typeface="Arial Narrow" panose="020B0606020202030204" pitchFamily="34" charset="0"/>
              </a:rPr>
              <a:t>antTraader</a:t>
            </a:r>
            <a:r>
              <a:rPr lang="nb-NO" sz="1600" dirty="0">
                <a:latin typeface="Arial Narrow" panose="020B0606020202030204" pitchFamily="34" charset="0"/>
              </a:rPr>
              <a:t>&gt; &lt;n= </a:t>
            </a:r>
            <a:r>
              <a:rPr lang="nb-NO" sz="1600" dirty="0" err="1">
                <a:latin typeface="Arial Narrow" panose="020B0606020202030204" pitchFamily="34" charset="0"/>
              </a:rPr>
              <a:t>antGanger</a:t>
            </a:r>
            <a:r>
              <a:rPr lang="nb-NO" sz="1600" dirty="0">
                <a:latin typeface="Arial Narrow" panose="020B0606020202030204" pitchFamily="34" charset="0"/>
              </a:rPr>
              <a:t>&gt;");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	}</a:t>
            </a:r>
            <a:r>
              <a:rPr lang="nb-NO" sz="1600" dirty="0" err="1">
                <a:latin typeface="Arial Narrow" panose="020B0606020202030204" pitchFamily="34" charset="0"/>
              </a:rPr>
              <a:t>else</a:t>
            </a:r>
            <a:r>
              <a:rPr lang="nb-NO" sz="1600" dirty="0">
                <a:latin typeface="Arial Narrow" panose="020B0606020202030204" pitchFamily="34" charset="0"/>
              </a:rPr>
              <a:t>{    int </a:t>
            </a:r>
            <a:r>
              <a:rPr lang="nb-NO" sz="1600" dirty="0" err="1">
                <a:latin typeface="Arial Narrow" panose="020B0606020202030204" pitchFamily="34" charset="0"/>
              </a:rPr>
              <a:t>antKjerner</a:t>
            </a:r>
            <a:r>
              <a:rPr lang="nb-NO" sz="1600" dirty="0">
                <a:latin typeface="Arial Narrow" panose="020B0606020202030204" pitchFamily="34" charset="0"/>
              </a:rPr>
              <a:t> = </a:t>
            </a:r>
            <a:r>
              <a:rPr lang="nb-NO" sz="1600" dirty="0" err="1">
                <a:latin typeface="Arial Narrow" panose="020B0606020202030204" pitchFamily="34" charset="0"/>
              </a:rPr>
              <a:t>Runtime.getRuntime</a:t>
            </a:r>
            <a:r>
              <a:rPr lang="nb-NO" sz="1600" dirty="0">
                <a:latin typeface="Arial Narrow" panose="020B0606020202030204" pitchFamily="34" charset="0"/>
              </a:rPr>
              <a:t>().</a:t>
            </a:r>
            <a:r>
              <a:rPr lang="nb-NO" sz="1600" dirty="0" err="1">
                <a:latin typeface="Arial Narrow" panose="020B0606020202030204" pitchFamily="34" charset="0"/>
              </a:rPr>
              <a:t>availableProcessors</a:t>
            </a:r>
            <a:r>
              <a:rPr lang="nb-NO" sz="1600" dirty="0">
                <a:latin typeface="Arial Narrow" panose="020B0606020202030204" pitchFamily="34" charset="0"/>
              </a:rPr>
              <a:t>();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	             System.out.println("Maskinen har "+ </a:t>
            </a:r>
            <a:r>
              <a:rPr lang="nb-NO" sz="1600" dirty="0" err="1">
                <a:latin typeface="Arial Narrow" panose="020B0606020202030204" pitchFamily="34" charset="0"/>
              </a:rPr>
              <a:t>antKjerner</a:t>
            </a:r>
            <a:r>
              <a:rPr lang="nb-NO" sz="1600" dirty="0">
                <a:latin typeface="Arial Narrow" panose="020B0606020202030204" pitchFamily="34" charset="0"/>
              </a:rPr>
              <a:t> + " prosessorkjerner.");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	              Parallell </a:t>
            </a:r>
            <a:r>
              <a:rPr lang="nb-NO" sz="1600" dirty="0">
                <a:solidFill>
                  <a:srgbClr val="C00000"/>
                </a:solidFill>
                <a:latin typeface="Arial Narrow" panose="020B0606020202030204" pitchFamily="34" charset="0"/>
              </a:rPr>
              <a:t>p</a:t>
            </a:r>
            <a:r>
              <a:rPr lang="nb-NO" sz="1600" dirty="0">
                <a:latin typeface="Arial Narrow" panose="020B0606020202030204" pitchFamily="34" charset="0"/>
              </a:rPr>
              <a:t> =  new Parallell();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	               </a:t>
            </a:r>
            <a:r>
              <a:rPr lang="nb-NO" sz="1600" dirty="0" err="1">
                <a:latin typeface="Arial Narrow" panose="020B0606020202030204" pitchFamily="34" charset="0"/>
              </a:rPr>
              <a:t>p.antTraader</a:t>
            </a:r>
            <a:r>
              <a:rPr lang="nb-NO" sz="1600" dirty="0">
                <a:latin typeface="Arial Narrow" panose="020B0606020202030204" pitchFamily="34" charset="0"/>
              </a:rPr>
              <a:t> = </a:t>
            </a:r>
            <a:r>
              <a:rPr lang="nb-NO" sz="1600" dirty="0" err="1">
                <a:latin typeface="Arial Narrow" panose="020B0606020202030204" pitchFamily="34" charset="0"/>
              </a:rPr>
              <a:t>Integer.parseInt</a:t>
            </a:r>
            <a:r>
              <a:rPr lang="nb-NO" sz="1600" dirty="0">
                <a:latin typeface="Arial Narrow" panose="020B0606020202030204" pitchFamily="34" charset="0"/>
              </a:rPr>
              <a:t>(</a:t>
            </a:r>
            <a:r>
              <a:rPr lang="nb-NO" sz="1600" dirty="0" err="1">
                <a:latin typeface="Arial Narrow" panose="020B0606020202030204" pitchFamily="34" charset="0"/>
              </a:rPr>
              <a:t>args</a:t>
            </a:r>
            <a:r>
              <a:rPr lang="nb-NO" sz="1600" dirty="0">
                <a:latin typeface="Arial Narrow" panose="020B0606020202030204" pitchFamily="34" charset="0"/>
              </a:rPr>
              <a:t>[0]);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	              </a:t>
            </a:r>
            <a:r>
              <a:rPr lang="nb-NO" sz="1600" dirty="0" err="1">
                <a:latin typeface="Arial Narrow" panose="020B0606020202030204" pitchFamily="34" charset="0"/>
              </a:rPr>
              <a:t>p.antGanger</a:t>
            </a:r>
            <a:r>
              <a:rPr lang="nb-NO" sz="1600" dirty="0">
                <a:latin typeface="Arial Narrow" panose="020B0606020202030204" pitchFamily="34" charset="0"/>
              </a:rPr>
              <a:t> = </a:t>
            </a:r>
            <a:r>
              <a:rPr lang="nb-NO" sz="1600" dirty="0" err="1">
                <a:latin typeface="Arial Narrow" panose="020B0606020202030204" pitchFamily="34" charset="0"/>
              </a:rPr>
              <a:t>Integer.parseInt</a:t>
            </a:r>
            <a:r>
              <a:rPr lang="nb-NO" sz="1600" dirty="0">
                <a:latin typeface="Arial Narrow" panose="020B0606020202030204" pitchFamily="34" charset="0"/>
              </a:rPr>
              <a:t>(</a:t>
            </a:r>
            <a:r>
              <a:rPr lang="nb-NO" sz="1600" dirty="0" err="1">
                <a:latin typeface="Arial Narrow" panose="020B0606020202030204" pitchFamily="34" charset="0"/>
              </a:rPr>
              <a:t>args</a:t>
            </a:r>
            <a:r>
              <a:rPr lang="nb-NO" sz="1600" dirty="0">
                <a:latin typeface="Arial Narrow" panose="020B0606020202030204" pitchFamily="34" charset="0"/>
              </a:rPr>
              <a:t>[1]);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	              </a:t>
            </a:r>
            <a:r>
              <a:rPr lang="nb-NO" sz="1600" dirty="0" err="1">
                <a:latin typeface="Arial Narrow" panose="020B0606020202030204" pitchFamily="34" charset="0"/>
              </a:rPr>
              <a:t>p.utfor</a:t>
            </a:r>
            <a:r>
              <a:rPr lang="nb-NO" sz="1600" dirty="0">
                <a:latin typeface="Arial Narrow" panose="020B0606020202030204" pitchFamily="34" charset="0"/>
              </a:rPr>
              <a:t>();</a:t>
            </a:r>
          </a:p>
          <a:p>
            <a:r>
              <a:rPr lang="nb-NO" sz="1600" dirty="0">
                <a:latin typeface="Arial Narrow" panose="020B0606020202030204" pitchFamily="34" charset="0"/>
              </a:rPr>
              <a:t>	} } </a:t>
            </a:r>
            <a:r>
              <a:rPr lang="nb-NO" sz="1600" dirty="0">
                <a:solidFill>
                  <a:srgbClr val="00B050"/>
                </a:solidFill>
                <a:latin typeface="Arial Narrow" panose="020B0606020202030204" pitchFamily="34" charset="0"/>
              </a:rPr>
              <a:t>// end main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343040" y="260648"/>
            <a:ext cx="878497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Arial Narrow" panose="020B0606020202030204" pitchFamily="34" charset="0"/>
              </a:rPr>
              <a:t>    void </a:t>
            </a:r>
            <a:r>
              <a:rPr lang="nb-NO" dirty="0">
                <a:solidFill>
                  <a:srgbClr val="0070C0"/>
                </a:solidFill>
                <a:latin typeface="Arial Narrow" panose="020B0606020202030204" pitchFamily="34" charset="0"/>
              </a:rPr>
              <a:t>utskrift</a:t>
            </a:r>
            <a:r>
              <a:rPr lang="nb-NO" dirty="0">
                <a:latin typeface="Arial Narrow" panose="020B0606020202030204" pitchFamily="34" charset="0"/>
              </a:rPr>
              <a:t> (double tid) {</a:t>
            </a:r>
          </a:p>
          <a:p>
            <a:r>
              <a:rPr lang="nb-NO" dirty="0">
                <a:latin typeface="Arial Narrow" panose="020B0606020202030204" pitchFamily="34" charset="0"/>
              </a:rPr>
              <a:t>	   svar = </a:t>
            </a:r>
            <a:r>
              <a:rPr lang="nb-NO" dirty="0" err="1">
                <a:latin typeface="Arial Narrow" panose="020B0606020202030204" pitchFamily="34" charset="0"/>
              </a:rPr>
              <a:t>antGanger</a:t>
            </a:r>
            <a:r>
              <a:rPr lang="nb-NO" dirty="0">
                <a:latin typeface="Arial Narrow" panose="020B0606020202030204" pitchFamily="34" charset="0"/>
              </a:rPr>
              <a:t>*</a:t>
            </a:r>
            <a:r>
              <a:rPr lang="nb-NO" dirty="0" err="1">
                <a:latin typeface="Arial Narrow" panose="020B0606020202030204" pitchFamily="34" charset="0"/>
              </a:rPr>
              <a:t>antTraader</a:t>
            </a:r>
            <a:r>
              <a:rPr lang="nb-NO" dirty="0">
                <a:latin typeface="Arial Narrow" panose="020B0606020202030204" pitchFamily="34" charset="0"/>
              </a:rPr>
              <a:t>;</a:t>
            </a:r>
          </a:p>
          <a:p>
            <a:r>
              <a:rPr lang="nb-NO" dirty="0">
                <a:latin typeface="Arial Narrow" panose="020B0606020202030204" pitchFamily="34" charset="0"/>
              </a:rPr>
              <a:t>	   System.out.println("Tid "+</a:t>
            </a:r>
            <a:r>
              <a:rPr lang="nb-NO" dirty="0" err="1">
                <a:latin typeface="Arial Narrow" panose="020B0606020202030204" pitchFamily="34" charset="0"/>
              </a:rPr>
              <a:t>antGanger</a:t>
            </a:r>
            <a:r>
              <a:rPr lang="nb-NO" dirty="0">
                <a:latin typeface="Arial Narrow" panose="020B0606020202030204" pitchFamily="34" charset="0"/>
              </a:rPr>
              <a:t>+" kall * "+ </a:t>
            </a:r>
            <a:r>
              <a:rPr lang="nb-NO" dirty="0" err="1">
                <a:latin typeface="Arial Narrow" panose="020B0606020202030204" pitchFamily="34" charset="0"/>
              </a:rPr>
              <a:t>antTraader</a:t>
            </a:r>
            <a:r>
              <a:rPr lang="nb-NO" dirty="0">
                <a:latin typeface="Arial Narrow" panose="020B0606020202030204" pitchFamily="34" charset="0"/>
              </a:rPr>
              <a:t>+" </a:t>
            </a:r>
            <a:r>
              <a:rPr lang="nb-NO" dirty="0" err="1">
                <a:latin typeface="Arial Narrow" panose="020B0606020202030204" pitchFamily="34" charset="0"/>
              </a:rPr>
              <a:t>Traader</a:t>
            </a:r>
            <a:r>
              <a:rPr lang="nb-NO" dirty="0">
                <a:latin typeface="Arial Narrow" panose="020B0606020202030204" pitchFamily="34" charset="0"/>
              </a:rPr>
              <a:t> ="+</a:t>
            </a:r>
            <a:br>
              <a:rPr lang="nb-NO" dirty="0">
                <a:latin typeface="Arial Narrow" panose="020B0606020202030204" pitchFamily="34" charset="0"/>
              </a:rPr>
            </a:br>
            <a:r>
              <a:rPr lang="nb-NO" dirty="0">
                <a:latin typeface="Arial Narrow" panose="020B0606020202030204" pitchFamily="34" charset="0"/>
              </a:rPr>
              <a:t>		                                                 </a:t>
            </a:r>
            <a:r>
              <a:rPr lang="nb-NO" dirty="0" err="1">
                <a:latin typeface="Arial Narrow" panose="020B0606020202030204" pitchFamily="34" charset="0"/>
              </a:rPr>
              <a:t>Format.align</a:t>
            </a:r>
            <a:r>
              <a:rPr lang="nb-NO" dirty="0">
                <a:latin typeface="Arial Narrow" panose="020B0606020202030204" pitchFamily="34" charset="0"/>
              </a:rPr>
              <a:t>(tid,9,1)+ " </a:t>
            </a:r>
            <a:r>
              <a:rPr lang="nb-NO" dirty="0" err="1">
                <a:latin typeface="Arial Narrow" panose="020B0606020202030204" pitchFamily="34" charset="0"/>
              </a:rPr>
              <a:t>millisek</a:t>
            </a:r>
            <a:r>
              <a:rPr lang="nb-NO" dirty="0">
                <a:latin typeface="Arial Narrow" panose="020B0606020202030204" pitchFamily="34" charset="0"/>
              </a:rPr>
              <a:t>,");</a:t>
            </a:r>
          </a:p>
          <a:p>
            <a:r>
              <a:rPr lang="nb-NO" dirty="0">
                <a:latin typeface="Arial Narrow" panose="020B0606020202030204" pitchFamily="34" charset="0"/>
              </a:rPr>
              <a:t>     	    System.out.println(" sum:"+ tall +", tap:"+ (svar -tall)+" = "+</a:t>
            </a:r>
          </a:p>
          <a:p>
            <a:r>
              <a:rPr lang="nb-NO" dirty="0">
                <a:latin typeface="Arial Narrow" panose="020B0606020202030204" pitchFamily="34" charset="0"/>
              </a:rPr>
              <a:t>	     </a:t>
            </a:r>
            <a:r>
              <a:rPr lang="nb-NO" dirty="0" err="1">
                <a:latin typeface="Arial Narrow" panose="020B0606020202030204" pitchFamily="34" charset="0"/>
              </a:rPr>
              <a:t>Format.align</a:t>
            </a:r>
            <a:r>
              <a:rPr lang="nb-NO" dirty="0">
                <a:latin typeface="Arial Narrow" panose="020B0606020202030204" pitchFamily="34" charset="0"/>
              </a:rPr>
              <a:t>( ((svar - tall)*100.0 /svar),12,6)+"%");</a:t>
            </a:r>
          </a:p>
          <a:p>
            <a:endParaRPr lang="nb-NO" dirty="0">
              <a:latin typeface="Arial Narrow" panose="020B0606020202030204" pitchFamily="34" charset="0"/>
            </a:endParaRPr>
          </a:p>
          <a:p>
            <a:r>
              <a:rPr lang="nb-NO" dirty="0">
                <a:latin typeface="Arial Narrow" panose="020B0606020202030204" pitchFamily="34" charset="0"/>
              </a:rPr>
              <a:t>     } 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// end utskrift</a:t>
            </a:r>
          </a:p>
          <a:p>
            <a:endParaRPr lang="nb-NO" dirty="0">
              <a:latin typeface="Arial Narrow" panose="020B0606020202030204" pitchFamily="34" charset="0"/>
            </a:endParaRPr>
          </a:p>
          <a:p>
            <a:r>
              <a:rPr lang="nb-NO" dirty="0">
                <a:latin typeface="Arial Narrow" panose="020B0606020202030204" pitchFamily="34" charset="0"/>
              </a:rPr>
              <a:t>      void  </a:t>
            </a:r>
            <a:r>
              <a:rPr lang="nb-NO" dirty="0">
                <a:solidFill>
                  <a:srgbClr val="0070C0"/>
                </a:solidFill>
                <a:latin typeface="Arial Narrow" panose="020B0606020202030204" pitchFamily="34" charset="0"/>
              </a:rPr>
              <a:t>utfor</a:t>
            </a:r>
            <a:r>
              <a:rPr lang="nb-NO" dirty="0">
                <a:latin typeface="Arial Narrow" panose="020B0606020202030204" pitchFamily="34" charset="0"/>
              </a:rPr>
              <a:t> () {   b = new CyclicBarrier(antTraader+1);        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//+1, også main</a:t>
            </a:r>
          </a:p>
          <a:p>
            <a:r>
              <a:rPr lang="nb-NO" dirty="0">
                <a:latin typeface="Arial Narrow" panose="020B0606020202030204" pitchFamily="34" charset="0"/>
              </a:rPr>
              <a:t>	             long </a:t>
            </a:r>
            <a:r>
              <a:rPr lang="nb-NO" dirty="0">
                <a:solidFill>
                  <a:srgbClr val="FF0000"/>
                </a:solidFill>
                <a:latin typeface="Arial Narrow" panose="020B0606020202030204" pitchFamily="34" charset="0"/>
              </a:rPr>
              <a:t>t</a:t>
            </a:r>
            <a:r>
              <a:rPr lang="nb-NO" dirty="0">
                <a:latin typeface="Arial Narrow" panose="020B0606020202030204" pitchFamily="34" charset="0"/>
              </a:rPr>
              <a:t> = </a:t>
            </a:r>
            <a:r>
              <a:rPr lang="nb-NO" dirty="0" err="1">
                <a:latin typeface="Arial Narrow" panose="020B0606020202030204" pitchFamily="34" charset="0"/>
              </a:rPr>
              <a:t>System.nanoTime</a:t>
            </a:r>
            <a:r>
              <a:rPr lang="nb-NO" dirty="0">
                <a:latin typeface="Arial Narrow" panose="020B0606020202030204" pitchFamily="34" charset="0"/>
              </a:rPr>
              <a:t>();                      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// start klokke</a:t>
            </a:r>
          </a:p>
          <a:p>
            <a:endParaRPr lang="nb-NO" dirty="0">
              <a:latin typeface="Arial Narrow" panose="020B0606020202030204" pitchFamily="34" charset="0"/>
            </a:endParaRPr>
          </a:p>
          <a:p>
            <a:r>
              <a:rPr lang="nb-NO" dirty="0">
                <a:latin typeface="Arial Narrow" panose="020B0606020202030204" pitchFamily="34" charset="0"/>
              </a:rPr>
              <a:t>	             for (int j = 0; j&lt; </a:t>
            </a:r>
            <a:r>
              <a:rPr lang="nb-NO" dirty="0" err="1">
                <a:latin typeface="Arial Narrow" panose="020B0606020202030204" pitchFamily="34" charset="0"/>
              </a:rPr>
              <a:t>antTraader</a:t>
            </a:r>
            <a:r>
              <a:rPr lang="nb-NO" dirty="0">
                <a:latin typeface="Arial Narrow" panose="020B0606020202030204" pitchFamily="34" charset="0"/>
              </a:rPr>
              <a:t>; </a:t>
            </a:r>
            <a:r>
              <a:rPr lang="nb-NO" dirty="0" err="1">
                <a:latin typeface="Arial Narrow" panose="020B0606020202030204" pitchFamily="34" charset="0"/>
              </a:rPr>
              <a:t>j++</a:t>
            </a:r>
            <a:r>
              <a:rPr lang="nb-NO" dirty="0">
                <a:latin typeface="Arial Narrow" panose="020B0606020202030204" pitchFamily="34" charset="0"/>
              </a:rPr>
              <a:t>) {</a:t>
            </a:r>
          </a:p>
          <a:p>
            <a:r>
              <a:rPr lang="nb-NO" dirty="0">
                <a:latin typeface="Arial Narrow" panose="020B0606020202030204" pitchFamily="34" charset="0"/>
              </a:rPr>
              <a:t>	              	   </a:t>
            </a:r>
            <a:r>
              <a:rPr lang="nb-NO" dirty="0">
                <a:solidFill>
                  <a:srgbClr val="C00000"/>
                </a:solidFill>
                <a:latin typeface="Arial Narrow" panose="020B0606020202030204" pitchFamily="34" charset="0"/>
              </a:rPr>
              <a:t>new </a:t>
            </a:r>
            <a:r>
              <a:rPr lang="nb-NO" dirty="0" err="1">
                <a:solidFill>
                  <a:srgbClr val="C00000"/>
                </a:solidFill>
                <a:latin typeface="Arial Narrow" panose="020B0606020202030204" pitchFamily="34" charset="0"/>
              </a:rPr>
              <a:t>Thread</a:t>
            </a:r>
            <a:r>
              <a:rPr lang="nb-NO" dirty="0">
                <a:solidFill>
                  <a:srgbClr val="C00000"/>
                </a:solidFill>
                <a:latin typeface="Arial Narrow" panose="020B0606020202030204" pitchFamily="34" charset="0"/>
              </a:rPr>
              <a:t>(new Para(j)).start();</a:t>
            </a:r>
          </a:p>
          <a:p>
            <a:r>
              <a:rPr lang="nb-NO" dirty="0">
                <a:latin typeface="Arial Narrow" panose="020B0606020202030204" pitchFamily="34" charset="0"/>
              </a:rPr>
              <a:t>	              }</a:t>
            </a:r>
          </a:p>
          <a:p>
            <a:endParaRPr lang="nb-NO" dirty="0">
              <a:latin typeface="Arial Narrow" panose="020B0606020202030204" pitchFamily="34" charset="0"/>
            </a:endParaRPr>
          </a:p>
          <a:p>
            <a:r>
              <a:rPr lang="nb-NO" dirty="0">
                <a:latin typeface="Arial Narrow" panose="020B0606020202030204" pitchFamily="34" charset="0"/>
              </a:rPr>
              <a:t>	           </a:t>
            </a:r>
            <a:r>
              <a:rPr lang="nb-NO" dirty="0" err="1">
                <a:latin typeface="Arial Narrow" panose="020B0606020202030204" pitchFamily="34" charset="0"/>
              </a:rPr>
              <a:t>try</a:t>
            </a:r>
            <a:r>
              <a:rPr lang="nb-NO" dirty="0">
                <a:latin typeface="Arial Narrow" panose="020B0606020202030204" pitchFamily="34" charset="0"/>
              </a:rPr>
              <a:t>{   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// main </a:t>
            </a:r>
            <a:r>
              <a:rPr lang="nb-NO" dirty="0" err="1">
                <a:solidFill>
                  <a:srgbClr val="00B050"/>
                </a:solidFill>
                <a:latin typeface="Arial Narrow" panose="020B0606020202030204" pitchFamily="34" charset="0"/>
              </a:rPr>
              <a:t>thread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 venter</a:t>
            </a:r>
          </a:p>
          <a:p>
            <a:r>
              <a:rPr lang="nb-NO" dirty="0">
                <a:latin typeface="Arial Narrow" panose="020B0606020202030204" pitchFamily="34" charset="0"/>
              </a:rPr>
              <a:t>		   </a:t>
            </a:r>
            <a:r>
              <a:rPr lang="nb-NO" dirty="0" err="1">
                <a:latin typeface="Arial Narrow" panose="020B0606020202030204" pitchFamily="34" charset="0"/>
              </a:rPr>
              <a:t>b.await</a:t>
            </a:r>
            <a:r>
              <a:rPr lang="nb-NO" dirty="0">
                <a:latin typeface="Arial Narrow" panose="020B0606020202030204" pitchFamily="34" charset="0"/>
              </a:rPr>
              <a:t>();</a:t>
            </a:r>
          </a:p>
          <a:p>
            <a:r>
              <a:rPr lang="nb-NO" dirty="0">
                <a:latin typeface="Arial Narrow" panose="020B0606020202030204" pitchFamily="34" charset="0"/>
              </a:rPr>
              <a:t>	             } </a:t>
            </a:r>
            <a:r>
              <a:rPr lang="nb-NO" dirty="0" err="1">
                <a:latin typeface="Arial Narrow" panose="020B0606020202030204" pitchFamily="34" charset="0"/>
              </a:rPr>
              <a:t>catch</a:t>
            </a:r>
            <a:r>
              <a:rPr lang="nb-NO" dirty="0">
                <a:latin typeface="Arial Narrow" panose="020B0606020202030204" pitchFamily="34" charset="0"/>
              </a:rPr>
              <a:t> (</a:t>
            </a:r>
            <a:r>
              <a:rPr lang="nb-NO" dirty="0" err="1">
                <a:latin typeface="Arial Narrow" panose="020B0606020202030204" pitchFamily="34" charset="0"/>
              </a:rPr>
              <a:t>Exception</a:t>
            </a:r>
            <a:r>
              <a:rPr lang="nb-NO" dirty="0">
                <a:latin typeface="Arial Narrow" panose="020B0606020202030204" pitchFamily="34" charset="0"/>
              </a:rPr>
              <a:t> e) {</a:t>
            </a:r>
            <a:r>
              <a:rPr lang="nb-NO" dirty="0" err="1">
                <a:latin typeface="Arial Narrow" panose="020B0606020202030204" pitchFamily="34" charset="0"/>
              </a:rPr>
              <a:t>return</a:t>
            </a:r>
            <a:r>
              <a:rPr lang="nb-NO" dirty="0">
                <a:latin typeface="Arial Narrow" panose="020B0606020202030204" pitchFamily="34" charset="0"/>
              </a:rPr>
              <a:t>;}</a:t>
            </a:r>
          </a:p>
          <a:p>
            <a:r>
              <a:rPr lang="nb-NO" dirty="0">
                <a:latin typeface="Arial Narrow" panose="020B0606020202030204" pitchFamily="34" charset="0"/>
              </a:rPr>
              <a:t>                              double tid = (</a:t>
            </a:r>
            <a:r>
              <a:rPr lang="nb-NO" dirty="0" err="1">
                <a:latin typeface="Arial Narrow" panose="020B0606020202030204" pitchFamily="34" charset="0"/>
              </a:rPr>
              <a:t>System.nanoTime</a:t>
            </a:r>
            <a:r>
              <a:rPr lang="nb-NO" dirty="0">
                <a:latin typeface="Arial Narrow" panose="020B0606020202030204" pitchFamily="34" charset="0"/>
              </a:rPr>
              <a:t>()-</a:t>
            </a:r>
            <a:r>
              <a:rPr lang="nb-NO" dirty="0">
                <a:solidFill>
                  <a:srgbClr val="FF0000"/>
                </a:solidFill>
                <a:latin typeface="Arial Narrow" panose="020B0606020202030204" pitchFamily="34" charset="0"/>
              </a:rPr>
              <a:t>t</a:t>
            </a:r>
            <a:r>
              <a:rPr lang="nb-NO" dirty="0">
                <a:latin typeface="Arial Narrow" panose="020B0606020202030204" pitchFamily="34" charset="0"/>
              </a:rPr>
              <a:t>)/1000000.0;</a:t>
            </a:r>
          </a:p>
          <a:p>
            <a:r>
              <a:rPr lang="nb-NO" dirty="0">
                <a:latin typeface="Arial Narrow" panose="020B0606020202030204" pitchFamily="34" charset="0"/>
              </a:rPr>
              <a:t>                              utskrift(tid);</a:t>
            </a:r>
          </a:p>
          <a:p>
            <a:r>
              <a:rPr lang="nb-NO" dirty="0">
                <a:latin typeface="Arial Narrow" panose="020B0606020202030204" pitchFamily="34" charset="0"/>
              </a:rPr>
              <a:t>        } 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// utfor</a:t>
            </a:r>
          </a:p>
          <a:p>
            <a:endParaRPr lang="nb-NO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9326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539552" y="404664"/>
            <a:ext cx="78488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latin typeface="Arial Narrow" panose="020B0606020202030204" pitchFamily="34" charset="0"/>
              </a:rPr>
              <a:t> class </a:t>
            </a:r>
            <a:r>
              <a:rPr lang="nb-NO" dirty="0">
                <a:solidFill>
                  <a:srgbClr val="0070C0"/>
                </a:solidFill>
                <a:latin typeface="Arial Narrow" panose="020B0606020202030204" pitchFamily="34" charset="0"/>
              </a:rPr>
              <a:t>Para</a:t>
            </a:r>
            <a:r>
              <a:rPr lang="nb-NO" dirty="0">
                <a:latin typeface="Arial Narrow" panose="020B0606020202030204" pitchFamily="34" charset="0"/>
              </a:rPr>
              <a:t> </a:t>
            </a:r>
            <a:r>
              <a:rPr lang="nb-NO" dirty="0" err="1">
                <a:latin typeface="Arial Narrow" panose="020B0606020202030204" pitchFamily="34" charset="0"/>
              </a:rPr>
              <a:t>implements</a:t>
            </a:r>
            <a:r>
              <a:rPr lang="nb-NO" dirty="0">
                <a:latin typeface="Arial Narrow" panose="020B0606020202030204" pitchFamily="34" charset="0"/>
              </a:rPr>
              <a:t> </a:t>
            </a:r>
            <a:r>
              <a:rPr lang="nb-NO" dirty="0" err="1">
                <a:solidFill>
                  <a:srgbClr val="0070C0"/>
                </a:solidFill>
                <a:latin typeface="Arial Narrow" panose="020B0606020202030204" pitchFamily="34" charset="0"/>
              </a:rPr>
              <a:t>Runnable</a:t>
            </a:r>
            <a:r>
              <a:rPr lang="nb-NO" dirty="0">
                <a:latin typeface="Arial Narrow" panose="020B0606020202030204" pitchFamily="34" charset="0"/>
              </a:rPr>
              <a:t>{</a:t>
            </a:r>
          </a:p>
          <a:p>
            <a:r>
              <a:rPr lang="nb-NO" dirty="0">
                <a:latin typeface="Arial Narrow" panose="020B0606020202030204" pitchFamily="34" charset="0"/>
              </a:rPr>
              <a:t>	   int </a:t>
            </a:r>
            <a:r>
              <a:rPr lang="nb-NO" dirty="0" err="1">
                <a:latin typeface="Arial Narrow" panose="020B0606020202030204" pitchFamily="34" charset="0"/>
              </a:rPr>
              <a:t>ind</a:t>
            </a:r>
            <a:r>
              <a:rPr lang="nb-NO" dirty="0">
                <a:latin typeface="Arial Narrow" panose="020B0606020202030204" pitchFamily="34" charset="0"/>
              </a:rPr>
              <a:t>;</a:t>
            </a:r>
          </a:p>
          <a:p>
            <a:r>
              <a:rPr lang="nb-NO" dirty="0">
                <a:latin typeface="Arial Narrow" panose="020B0606020202030204" pitchFamily="34" charset="0"/>
              </a:rPr>
              <a:t>	   Para(int ind) { this.ind =ind;}</a:t>
            </a:r>
          </a:p>
          <a:p>
            <a:r>
              <a:rPr lang="nb-NO" dirty="0">
                <a:latin typeface="Arial Narrow" panose="020B0606020202030204" pitchFamily="34" charset="0"/>
              </a:rPr>
              <a:t>	</a:t>
            </a:r>
            <a:br>
              <a:rPr lang="nb-NO" dirty="0">
                <a:latin typeface="Arial Narrow" panose="020B0606020202030204" pitchFamily="34" charset="0"/>
              </a:rPr>
            </a:br>
            <a:r>
              <a:rPr lang="nb-NO" dirty="0">
                <a:latin typeface="Arial Narrow" panose="020B0606020202030204" pitchFamily="34" charset="0"/>
              </a:rPr>
              <a:t>	   </a:t>
            </a:r>
            <a:r>
              <a:rPr lang="nb-NO" dirty="0" err="1">
                <a:latin typeface="Arial Narrow" panose="020B0606020202030204" pitchFamily="34" charset="0"/>
              </a:rPr>
              <a:t>public</a:t>
            </a:r>
            <a:r>
              <a:rPr lang="nb-NO" dirty="0">
                <a:latin typeface="Arial Narrow" panose="020B0606020202030204" pitchFamily="34" charset="0"/>
              </a:rPr>
              <a:t> void </a:t>
            </a:r>
            <a:r>
              <a:rPr lang="nb-NO" dirty="0">
                <a:solidFill>
                  <a:srgbClr val="0070C0"/>
                </a:solidFill>
                <a:latin typeface="Arial Narrow" panose="020B0606020202030204" pitchFamily="34" charset="0"/>
              </a:rPr>
              <a:t>run</a:t>
            </a:r>
            <a:r>
              <a:rPr lang="nb-NO" dirty="0">
                <a:latin typeface="Arial Narrow" panose="020B0606020202030204" pitchFamily="34" charset="0"/>
              </a:rPr>
              <a:t>() {</a:t>
            </a:r>
            <a:br>
              <a:rPr lang="nb-NO" dirty="0">
                <a:latin typeface="Arial Narrow" panose="020B0606020202030204" pitchFamily="34" charset="0"/>
              </a:rPr>
            </a:br>
            <a:r>
              <a:rPr lang="nb-NO" dirty="0">
                <a:latin typeface="Arial Narrow" panose="020B0606020202030204" pitchFamily="34" charset="0"/>
              </a:rPr>
              <a:t>                             for (int j = 0; j&lt; </a:t>
            </a:r>
            <a:r>
              <a:rPr lang="nb-NO" dirty="0" err="1">
                <a:latin typeface="Arial Narrow" panose="020B0606020202030204" pitchFamily="34" charset="0"/>
              </a:rPr>
              <a:t>antGanger</a:t>
            </a:r>
            <a:r>
              <a:rPr lang="nb-NO" dirty="0">
                <a:latin typeface="Arial Narrow" panose="020B0606020202030204" pitchFamily="34" charset="0"/>
              </a:rPr>
              <a:t>; </a:t>
            </a:r>
            <a:r>
              <a:rPr lang="nb-NO" dirty="0" err="1">
                <a:latin typeface="Arial Narrow" panose="020B0606020202030204" pitchFamily="34" charset="0"/>
              </a:rPr>
              <a:t>j++</a:t>
            </a:r>
            <a:r>
              <a:rPr lang="nb-NO" dirty="0">
                <a:latin typeface="Arial Narrow" panose="020B0606020202030204" pitchFamily="34" charset="0"/>
              </a:rPr>
              <a:t>) {</a:t>
            </a:r>
          </a:p>
          <a:p>
            <a:pPr lvl="1"/>
            <a:r>
              <a:rPr lang="nb-NO" dirty="0">
                <a:latin typeface="Arial Narrow" panose="020B0606020202030204" pitchFamily="34" charset="0"/>
              </a:rPr>
              <a:t>		          </a:t>
            </a:r>
            <a:r>
              <a:rPr lang="nb-NO" dirty="0" err="1">
                <a:latin typeface="Arial Narrow" panose="020B0606020202030204" pitchFamily="34" charset="0"/>
              </a:rPr>
              <a:t>inkrTall</a:t>
            </a:r>
            <a:r>
              <a:rPr lang="nb-NO" dirty="0">
                <a:latin typeface="Arial Narrow" panose="020B0606020202030204" pitchFamily="34" charset="0"/>
              </a:rPr>
              <a:t>();</a:t>
            </a:r>
          </a:p>
          <a:p>
            <a:pPr lvl="1"/>
            <a:r>
              <a:rPr lang="nb-NO" dirty="0">
                <a:latin typeface="Arial Narrow" panose="020B0606020202030204" pitchFamily="34" charset="0"/>
              </a:rPr>
              <a:t>	              }</a:t>
            </a:r>
          </a:p>
          <a:p>
            <a:pPr lvl="2"/>
            <a:r>
              <a:rPr lang="nb-NO" dirty="0">
                <a:latin typeface="Arial Narrow" panose="020B0606020202030204" pitchFamily="34" charset="0"/>
              </a:rPr>
              <a:t>              </a:t>
            </a:r>
            <a:r>
              <a:rPr lang="nb-NO" dirty="0" err="1">
                <a:latin typeface="Arial Narrow" panose="020B0606020202030204" pitchFamily="34" charset="0"/>
              </a:rPr>
              <a:t>try</a:t>
            </a:r>
            <a:r>
              <a:rPr lang="nb-NO" dirty="0">
                <a:latin typeface="Arial Narrow" panose="020B0606020202030204" pitchFamily="34" charset="0"/>
              </a:rPr>
              <a:t> {  // </a:t>
            </a:r>
            <a:r>
              <a:rPr lang="nb-NO" dirty="0" err="1">
                <a:latin typeface="Arial Narrow" panose="020B0606020202030204" pitchFamily="34" charset="0"/>
              </a:rPr>
              <a:t>wait</a:t>
            </a:r>
            <a:r>
              <a:rPr lang="nb-NO" dirty="0">
                <a:latin typeface="Arial Narrow" panose="020B0606020202030204" pitchFamily="34" charset="0"/>
              </a:rPr>
              <a:t> </a:t>
            </a:r>
            <a:r>
              <a:rPr lang="nb-NO" dirty="0" err="1">
                <a:latin typeface="Arial Narrow" panose="020B0606020202030204" pitchFamily="34" charset="0"/>
              </a:rPr>
              <a:t>on</a:t>
            </a:r>
            <a:r>
              <a:rPr lang="nb-NO" dirty="0">
                <a:latin typeface="Arial Narrow" panose="020B0606020202030204" pitchFamily="34" charset="0"/>
              </a:rPr>
              <a:t> all </a:t>
            </a:r>
            <a:r>
              <a:rPr lang="nb-NO" dirty="0" err="1">
                <a:latin typeface="Arial Narrow" panose="020B0606020202030204" pitchFamily="34" charset="0"/>
              </a:rPr>
              <a:t>other</a:t>
            </a:r>
            <a:r>
              <a:rPr lang="nb-NO" dirty="0">
                <a:latin typeface="Arial Narrow" panose="020B0606020202030204" pitchFamily="34" charset="0"/>
              </a:rPr>
              <a:t> </a:t>
            </a:r>
            <a:r>
              <a:rPr lang="nb-NO" dirty="0" err="1">
                <a:latin typeface="Arial Narrow" panose="020B0606020202030204" pitchFamily="34" charset="0"/>
              </a:rPr>
              <a:t>threads</a:t>
            </a:r>
            <a:r>
              <a:rPr lang="nb-NO" dirty="0">
                <a:latin typeface="Arial Narrow" panose="020B0606020202030204" pitchFamily="34" charset="0"/>
              </a:rPr>
              <a:t> + main</a:t>
            </a:r>
          </a:p>
          <a:p>
            <a:pPr lvl="2"/>
            <a:r>
              <a:rPr lang="nb-NO" dirty="0">
                <a:latin typeface="Arial Narrow" panose="020B0606020202030204" pitchFamily="34" charset="0"/>
              </a:rPr>
              <a:t>	          </a:t>
            </a:r>
            <a:r>
              <a:rPr lang="nb-NO" dirty="0" err="1">
                <a:latin typeface="Arial Narrow" panose="020B0606020202030204" pitchFamily="34" charset="0"/>
              </a:rPr>
              <a:t>b.await</a:t>
            </a:r>
            <a:r>
              <a:rPr lang="nb-NO" dirty="0">
                <a:latin typeface="Arial Narrow" panose="020B0606020202030204" pitchFamily="34" charset="0"/>
              </a:rPr>
              <a:t>();</a:t>
            </a:r>
          </a:p>
          <a:p>
            <a:pPr lvl="1"/>
            <a:r>
              <a:rPr lang="nb-NO" dirty="0">
                <a:latin typeface="Arial Narrow" panose="020B0606020202030204" pitchFamily="34" charset="0"/>
              </a:rPr>
              <a:t>	              } </a:t>
            </a:r>
            <a:r>
              <a:rPr lang="nb-NO" dirty="0" err="1">
                <a:latin typeface="Arial Narrow" panose="020B0606020202030204" pitchFamily="34" charset="0"/>
              </a:rPr>
              <a:t>catch</a:t>
            </a:r>
            <a:r>
              <a:rPr lang="nb-NO" dirty="0">
                <a:latin typeface="Arial Narrow" panose="020B0606020202030204" pitchFamily="34" charset="0"/>
              </a:rPr>
              <a:t> (</a:t>
            </a:r>
            <a:r>
              <a:rPr lang="nb-NO" dirty="0" err="1">
                <a:latin typeface="Arial Narrow" panose="020B0606020202030204" pitchFamily="34" charset="0"/>
              </a:rPr>
              <a:t>Exception</a:t>
            </a:r>
            <a:r>
              <a:rPr lang="nb-NO" dirty="0">
                <a:latin typeface="Arial Narrow" panose="020B0606020202030204" pitchFamily="34" charset="0"/>
              </a:rPr>
              <a:t> e) {</a:t>
            </a:r>
            <a:r>
              <a:rPr lang="nb-NO" dirty="0" err="1">
                <a:latin typeface="Arial Narrow" panose="020B0606020202030204" pitchFamily="34" charset="0"/>
              </a:rPr>
              <a:t>return</a:t>
            </a:r>
            <a:r>
              <a:rPr lang="nb-NO" dirty="0">
                <a:latin typeface="Arial Narrow" panose="020B0606020202030204" pitchFamily="34" charset="0"/>
              </a:rPr>
              <a:t>;}</a:t>
            </a:r>
          </a:p>
          <a:p>
            <a:r>
              <a:rPr lang="nb-NO" dirty="0">
                <a:latin typeface="Arial Narrow" panose="020B0606020202030204" pitchFamily="34" charset="0"/>
              </a:rPr>
              <a:t>	      } 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// end run</a:t>
            </a:r>
          </a:p>
          <a:p>
            <a:endParaRPr lang="nb-NO" dirty="0">
              <a:latin typeface="Arial Narrow" panose="020B0606020202030204" pitchFamily="34" charset="0"/>
            </a:endParaRPr>
          </a:p>
          <a:p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                    //    void inkrTall() { tall++;}                        // </a:t>
            </a:r>
            <a:r>
              <a:rPr lang="nb-NO" dirty="0">
                <a:solidFill>
                  <a:srgbClr val="FF0000"/>
                </a:solidFill>
                <a:latin typeface="Arial Narrow" panose="020B0606020202030204" pitchFamily="34" charset="0"/>
              </a:rPr>
              <a:t>3) Feil - usynkronisert</a:t>
            </a:r>
          </a:p>
          <a:p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                    //    synchronized void inkrTall(){ tall++;}  // </a:t>
            </a:r>
            <a:r>
              <a:rPr lang="nb-NO" dirty="0">
                <a:solidFill>
                  <a:srgbClr val="FF0000"/>
                </a:solidFill>
                <a:latin typeface="Arial Narrow" panose="020B0606020202030204" pitchFamily="34" charset="0"/>
              </a:rPr>
              <a:t>4) Feil – kallene synkroniserer på  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                              				               //      </a:t>
            </a:r>
            <a:r>
              <a:rPr lang="nb-NO" dirty="0">
                <a:solidFill>
                  <a:srgbClr val="FF0000"/>
                </a:solidFill>
                <a:latin typeface="Arial Narrow" panose="020B0606020202030204" pitchFamily="34" charset="0"/>
              </a:rPr>
              <a:t>hvert sitt objekt </a:t>
            </a:r>
          </a:p>
          <a:p>
            <a:r>
              <a:rPr lang="nb-NO" dirty="0">
                <a:latin typeface="Arial Narrow" panose="020B0606020202030204" pitchFamily="34" charset="0"/>
              </a:rPr>
              <a:t>     } 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// end class Para</a:t>
            </a:r>
          </a:p>
          <a:p>
            <a:r>
              <a:rPr lang="nb-NO" dirty="0">
                <a:latin typeface="Arial Narrow" panose="020B0606020202030204" pitchFamily="34" charset="0"/>
              </a:rPr>
              <a:t>} 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// END class Parallell</a:t>
            </a:r>
            <a:endParaRPr lang="nb-NO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278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/>
              <a:t>Oppsummering  –  Uke1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15616" y="1314450"/>
            <a:ext cx="7848872" cy="5210894"/>
          </a:xfrm>
        </p:spPr>
        <p:txBody>
          <a:bodyPr/>
          <a:lstStyle/>
          <a:p>
            <a:r>
              <a:rPr lang="nb-NO" sz="2000" noProof="0" dirty="0" err="1"/>
              <a:t>Why</a:t>
            </a:r>
            <a:r>
              <a:rPr lang="nb-NO" sz="2000" noProof="0" dirty="0"/>
              <a:t> </a:t>
            </a:r>
            <a:r>
              <a:rPr lang="nb-NO" sz="2000" noProof="0" dirty="0" err="1"/>
              <a:t>did</a:t>
            </a:r>
            <a:r>
              <a:rPr lang="nb-NO" sz="2000" noProof="0" dirty="0"/>
              <a:t> </a:t>
            </a:r>
            <a:r>
              <a:rPr lang="nb-NO" sz="2000" noProof="0" dirty="0" err="1"/>
              <a:t>we</a:t>
            </a:r>
            <a:r>
              <a:rPr lang="nb-NO" sz="2000" noProof="0" dirty="0"/>
              <a:t> </a:t>
            </a:r>
            <a:r>
              <a:rPr lang="nb-NO" sz="2000" noProof="0" dirty="0" err="1"/>
              <a:t>get</a:t>
            </a:r>
            <a:r>
              <a:rPr lang="nb-NO" sz="2000" noProof="0" dirty="0"/>
              <a:t> </a:t>
            </a:r>
            <a:r>
              <a:rPr lang="nb-NO" sz="2000" noProof="0" dirty="0" err="1"/>
              <a:t>multicore</a:t>
            </a:r>
            <a:r>
              <a:rPr lang="nb-NO" sz="2000" noProof="0" dirty="0"/>
              <a:t> computers? – </a:t>
            </a:r>
            <a:r>
              <a:rPr lang="nb-NO" sz="2000" noProof="0" dirty="0" err="1"/>
              <a:t>Moore’s</a:t>
            </a:r>
            <a:r>
              <a:rPr lang="nb-NO" sz="2000" noProof="0" dirty="0"/>
              <a:t> </a:t>
            </a:r>
            <a:r>
              <a:rPr lang="nb-NO" sz="2000" noProof="0" dirty="0" err="1"/>
              <a:t>law</a:t>
            </a:r>
            <a:r>
              <a:rPr lang="nb-NO" sz="2000" noProof="0" dirty="0"/>
              <a:t>.</a:t>
            </a:r>
          </a:p>
          <a:p>
            <a:r>
              <a:rPr lang="nb-NO" sz="2000" noProof="0" dirty="0"/>
              <a:t>Speed-up </a:t>
            </a:r>
            <a:r>
              <a:rPr lang="nb-NO" sz="2000" noProof="0" dirty="0" err="1"/>
              <a:t>central</a:t>
            </a:r>
            <a:r>
              <a:rPr lang="nb-NO" sz="2000" noProof="0" dirty="0"/>
              <a:t>:</a:t>
            </a:r>
          </a:p>
          <a:p>
            <a:pPr marL="0" indent="0">
              <a:buNone/>
            </a:pPr>
            <a:endParaRPr lang="nb-NO" sz="2000" dirty="0"/>
          </a:p>
          <a:p>
            <a:pPr marL="0" indent="0">
              <a:buNone/>
            </a:pPr>
            <a:r>
              <a:rPr lang="nb-NO" sz="2000" noProof="0" dirty="0"/>
              <a:t>     </a:t>
            </a:r>
            <a:r>
              <a:rPr lang="nb-NO" sz="2000" i="1" noProof="0" dirty="0"/>
              <a:t>S  =   Time(</a:t>
            </a:r>
            <a:r>
              <a:rPr lang="nb-NO" sz="2000" i="1" noProof="0" dirty="0" err="1"/>
              <a:t>Sequential</a:t>
            </a:r>
            <a:r>
              <a:rPr lang="nb-NO" sz="2000" i="1" noProof="0" dirty="0"/>
              <a:t> </a:t>
            </a:r>
            <a:r>
              <a:rPr lang="nb-NO" sz="2000" i="1" noProof="0" dirty="0" err="1"/>
              <a:t>algorithm</a:t>
            </a:r>
            <a:r>
              <a:rPr lang="nb-NO" sz="2000" i="1" noProof="0" dirty="0"/>
              <a:t>) / Time(</a:t>
            </a:r>
            <a:r>
              <a:rPr lang="nb-NO" sz="2000" i="1" noProof="0" dirty="0" err="1"/>
              <a:t>Parallel</a:t>
            </a:r>
            <a:r>
              <a:rPr lang="nb-NO" sz="2000" i="1" noProof="0" dirty="0"/>
              <a:t> </a:t>
            </a:r>
            <a:r>
              <a:rPr lang="nb-NO" sz="2000" i="1" dirty="0"/>
              <a:t>a</a:t>
            </a:r>
            <a:r>
              <a:rPr lang="nb-NO" sz="2000" i="1" noProof="0" dirty="0" err="1"/>
              <a:t>lgorithm</a:t>
            </a:r>
            <a:r>
              <a:rPr lang="nb-NO" sz="2000" i="1" noProof="0" dirty="0"/>
              <a:t>)</a:t>
            </a:r>
            <a:endParaRPr lang="nb-NO" sz="2000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6402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Husk: Vanligste oppsett av main-tråden + k tråder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nb-NO">
              <a:solidFill>
                <a:srgbClr val="00000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1808693" y="1916832"/>
            <a:ext cx="27003" cy="259228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2456765" y="2348880"/>
            <a:ext cx="27003" cy="187220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1808693" y="2348880"/>
            <a:ext cx="27003" cy="1872208"/>
          </a:xfrm>
          <a:prstGeom prst="line">
            <a:avLst/>
          </a:prstGeom>
          <a:noFill/>
          <a:ln w="38100" cap="flat" cmpd="sng" algn="ctr">
            <a:solidFill>
              <a:schemeClr val="bg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2744797" y="2348880"/>
            <a:ext cx="27003" cy="187220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3032829" y="2348880"/>
            <a:ext cx="27003" cy="187220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3320861" y="2348880"/>
            <a:ext cx="27003" cy="187220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3608893" y="2348880"/>
            <a:ext cx="27003" cy="187220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3896925" y="2348880"/>
            <a:ext cx="27003" cy="1872208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1835696" y="2348880"/>
            <a:ext cx="504056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611560" y="1475492"/>
            <a:ext cx="2641429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main, lager k nye tråder</a:t>
            </a: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1907704" y="4221088"/>
            <a:ext cx="504056" cy="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3" name="Left Brace 22"/>
          <p:cNvSpPr/>
          <p:nvPr/>
        </p:nvSpPr>
        <p:spPr bwMode="auto">
          <a:xfrm rot="16200000">
            <a:off x="3084585" y="3764287"/>
            <a:ext cx="252027" cy="1453661"/>
          </a:xfrm>
          <a:prstGeom prst="leftBrace">
            <a:avLst>
              <a:gd name="adj1" fmla="val 15440"/>
              <a:gd name="adj2" fmla="val 39993"/>
            </a:avLst>
          </a:prstGeom>
          <a:noFill/>
          <a:ln w="190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794818" y="4725144"/>
            <a:ext cx="3675173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/>
              <a:t>k tråder, leser og skriver i egne og</a:t>
            </a:r>
            <a:br>
              <a:rPr lang="nb-NO" dirty="0"/>
            </a:br>
            <a:r>
              <a:rPr lang="nb-NO" dirty="0"/>
              <a:t> i felles data og løser problemet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259632" y="5877272"/>
            <a:ext cx="63565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Hver av trådene (main + k nye) er sekvensielle programmer.</a:t>
            </a:r>
          </a:p>
          <a:p>
            <a:r>
              <a:rPr lang="nb-NO" dirty="0"/>
              <a:t>Problemet er at de samtidig </a:t>
            </a:r>
            <a:r>
              <a:rPr lang="nb-NO" i="1" dirty="0"/>
              <a:t>ikke kan skrive</a:t>
            </a:r>
            <a:r>
              <a:rPr lang="nb-NO" dirty="0"/>
              <a:t> på felles data</a:t>
            </a:r>
          </a:p>
        </p:txBody>
      </p:sp>
      <p:sp>
        <p:nvSpPr>
          <p:cNvPr id="26" name="Cloud 25"/>
          <p:cNvSpPr/>
          <p:nvPr/>
        </p:nvSpPr>
        <p:spPr bwMode="auto">
          <a:xfrm>
            <a:off x="3408686" y="1267663"/>
            <a:ext cx="1739378" cy="865193"/>
          </a:xfrm>
          <a:prstGeom prst="cloud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916123" y="1475492"/>
            <a:ext cx="662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Data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55084" y="2961818"/>
            <a:ext cx="830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main </a:t>
            </a:r>
            <a:br>
              <a:rPr lang="nb-NO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nb-NO" dirty="0">
                <a:solidFill>
                  <a:schemeClr val="accent1">
                    <a:lumMod val="75000"/>
                  </a:schemeClr>
                </a:solidFill>
              </a:rPr>
              <a:t>venter</a:t>
            </a:r>
          </a:p>
        </p:txBody>
      </p:sp>
    </p:spTree>
    <p:extLst>
      <p:ext uri="{BB962C8B-B14F-4D97-AF65-F5344CB8AC3E}">
        <p14:creationId xmlns:p14="http://schemas.microsoft.com/office/powerpoint/2010/main" val="383855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1) Avslutning med en CyclicBarrier 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9552" y="1491257"/>
            <a:ext cx="8415536" cy="4818063"/>
          </a:xfrm>
        </p:spPr>
        <p:txBody>
          <a:bodyPr/>
          <a:lstStyle/>
          <a:p>
            <a:r>
              <a:rPr lang="nb-NO" sz="2000" dirty="0"/>
              <a:t>En CyclicBarrier (</a:t>
            </a:r>
            <a:r>
              <a:rPr lang="nb-NO" sz="2000" dirty="0" err="1">
                <a:solidFill>
                  <a:srgbClr val="0070C0"/>
                </a:solidFill>
              </a:rPr>
              <a:t>cb</a:t>
            </a:r>
            <a:r>
              <a:rPr lang="nb-NO" sz="2000" dirty="0">
                <a:solidFill>
                  <a:srgbClr val="0070C0"/>
                </a:solidFill>
              </a:rPr>
              <a:t>= new CyclicBarrier (n+1)</a:t>
            </a:r>
            <a:r>
              <a:rPr lang="nb-NO" sz="2000" dirty="0"/>
              <a:t>)</a:t>
            </a:r>
          </a:p>
          <a:p>
            <a:pPr lvl="1"/>
            <a:r>
              <a:rPr lang="nb-NO" sz="1800" dirty="0"/>
              <a:t>Er tenkt som et ventested, en bom/grind for et antall (i dette tilfellet for n+1) tråder - de n ‘nye’ trådene + </a:t>
            </a:r>
            <a:r>
              <a:rPr lang="nb-NO" sz="1800" dirty="0" err="1"/>
              <a:t>main</a:t>
            </a:r>
            <a:r>
              <a:rPr lang="nb-NO" sz="1800" dirty="0"/>
              <a:t>. Alle må vente når de sier </a:t>
            </a:r>
            <a:r>
              <a:rPr lang="nb-NO" sz="1800" dirty="0" err="1"/>
              <a:t>sier</a:t>
            </a:r>
            <a:r>
              <a:rPr lang="nb-NO" sz="1800" dirty="0"/>
              <a:t> </a:t>
            </a:r>
            <a:r>
              <a:rPr lang="nb-NO" sz="1800" dirty="0" err="1">
                <a:solidFill>
                  <a:srgbClr val="0070C0"/>
                </a:solidFill>
              </a:rPr>
              <a:t>cb.await</a:t>
            </a:r>
            <a:r>
              <a:rPr lang="nb-NO" sz="1800" dirty="0"/>
              <a:t>()  til sistemann ankommer køen, og </a:t>
            </a:r>
            <a:r>
              <a:rPr lang="nb-NO" sz="1800" b="1" dirty="0"/>
              <a:t>da</a:t>
            </a:r>
            <a:r>
              <a:rPr lang="nb-NO" sz="1800" dirty="0"/>
              <a:t> kan alle fortsette. </a:t>
            </a:r>
          </a:p>
          <a:p>
            <a:pPr lvl="1"/>
            <a:r>
              <a:rPr lang="nb-NO" sz="1800" dirty="0"/>
              <a:t>Trådene kan da være ferdige med en beregning kan selv avslutte med å bli ferdige med sin run() -kode. Main-tråden forsetter, og vet at de andre trådene er ferdige. Main-tråden kan da bruke resultatene fra trådene.</a:t>
            </a:r>
          </a:p>
          <a:p>
            <a:pPr lvl="1"/>
            <a:r>
              <a:rPr lang="nb-NO" sz="1800" dirty="0"/>
              <a:t>Den sykliske barrieren </a:t>
            </a:r>
            <a:r>
              <a:rPr lang="nb-NO" sz="1800" dirty="0" err="1"/>
              <a:t>cb</a:t>
            </a:r>
            <a:r>
              <a:rPr lang="nb-NO" sz="1800" dirty="0"/>
              <a:t> er da strakt klar til å køe nye n tråder som</a:t>
            </a:r>
            <a:br>
              <a:rPr lang="nb-NO" sz="1800" dirty="0"/>
            </a:br>
            <a:r>
              <a:rPr lang="nb-NO" sz="1800" dirty="0"/>
              <a:t> sier </a:t>
            </a:r>
            <a:r>
              <a:rPr lang="nb-NO" sz="1800" dirty="0" err="1">
                <a:solidFill>
                  <a:srgbClr val="0070C0"/>
                </a:solidFill>
              </a:rPr>
              <a:t>cb.await</a:t>
            </a:r>
            <a:r>
              <a:rPr lang="nb-NO" sz="1800" dirty="0"/>
              <a:t>() , .. </a:t>
            </a:r>
            <a:r>
              <a:rPr lang="nb-NO" sz="1800" dirty="0" err="1"/>
              <a:t>osv</a:t>
            </a:r>
            <a:endParaRPr lang="nb-NO" sz="1800" dirty="0"/>
          </a:p>
          <a:p>
            <a:pPr lvl="1"/>
            <a:r>
              <a:rPr lang="nb-NO" sz="1800" dirty="0" err="1">
                <a:solidFill>
                  <a:srgbClr val="0070C0"/>
                </a:solidFill>
              </a:rPr>
              <a:t>cb.await</a:t>
            </a:r>
            <a:r>
              <a:rPr lang="nb-NO" sz="1800" dirty="0"/>
              <a:t>() sies inne i en </a:t>
            </a:r>
            <a:r>
              <a:rPr lang="nb-NO" sz="1800" dirty="0" err="1"/>
              <a:t>try-catch</a:t>
            </a:r>
            <a:r>
              <a:rPr lang="nb-NO" sz="1800" dirty="0"/>
              <a:t> blokk</a:t>
            </a:r>
          </a:p>
          <a:p>
            <a:pPr lvl="2"/>
            <a:endParaRPr lang="nb-NO" sz="1800" dirty="0"/>
          </a:p>
          <a:p>
            <a:pPr lvl="2"/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26980412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2) Avslutning med en </a:t>
            </a:r>
            <a:r>
              <a:rPr lang="nb-NO" sz="2400" dirty="0" err="1"/>
              <a:t>Semaphore</a:t>
            </a:r>
            <a:r>
              <a:rPr lang="nb-NO" sz="2400" dirty="0"/>
              <a:t>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39552" y="1563265"/>
            <a:ext cx="8415536" cy="4818063"/>
          </a:xfrm>
        </p:spPr>
        <p:txBody>
          <a:bodyPr/>
          <a:lstStyle/>
          <a:p>
            <a:r>
              <a:rPr lang="nb-NO" dirty="0"/>
              <a:t> En </a:t>
            </a:r>
            <a:r>
              <a:rPr lang="nb-NO" dirty="0" err="1"/>
              <a:t>Semaphore</a:t>
            </a:r>
            <a:r>
              <a:rPr lang="nb-NO" dirty="0"/>
              <a:t> (</a:t>
            </a:r>
            <a:r>
              <a:rPr lang="nb-NO" dirty="0" err="1">
                <a:solidFill>
                  <a:srgbClr val="0070C0"/>
                </a:solidFill>
              </a:rPr>
              <a:t>sf</a:t>
            </a:r>
            <a:r>
              <a:rPr lang="nb-NO" dirty="0">
                <a:solidFill>
                  <a:srgbClr val="0070C0"/>
                </a:solidFill>
              </a:rPr>
              <a:t> = new </a:t>
            </a:r>
            <a:r>
              <a:rPr lang="nb-NO" dirty="0" err="1">
                <a:solidFill>
                  <a:srgbClr val="0070C0"/>
                </a:solidFill>
              </a:rPr>
              <a:t>Semaphore</a:t>
            </a:r>
            <a:r>
              <a:rPr lang="nb-NO" dirty="0">
                <a:solidFill>
                  <a:srgbClr val="0070C0"/>
                </a:solidFill>
              </a:rPr>
              <a:t>(-n+1)</a:t>
            </a:r>
            <a:r>
              <a:rPr lang="nb-NO" dirty="0"/>
              <a:t>)</a:t>
            </a:r>
            <a:r>
              <a:rPr lang="nb-NO" dirty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nb-NO" sz="1800" dirty="0"/>
              <a:t>Administrerer (i dette tilfellet) –n+1 stk. </a:t>
            </a:r>
            <a:r>
              <a:rPr lang="nb-NO" sz="1800" b="1" dirty="0"/>
              <a:t>tillatelser</a:t>
            </a:r>
            <a:r>
              <a:rPr lang="nb-NO" sz="1800" dirty="0"/>
              <a:t>.</a:t>
            </a:r>
          </a:p>
          <a:p>
            <a:pPr lvl="1"/>
            <a:r>
              <a:rPr lang="nb-NO" sz="1800" dirty="0"/>
              <a:t>To sentrale </a:t>
            </a:r>
            <a:r>
              <a:rPr lang="nb-NO" sz="1800" dirty="0" err="1"/>
              <a:t>primitiver</a:t>
            </a:r>
            <a:r>
              <a:rPr lang="nb-NO" sz="1800" dirty="0"/>
              <a:t>:</a:t>
            </a:r>
          </a:p>
          <a:p>
            <a:pPr lvl="2"/>
            <a:r>
              <a:rPr lang="nb-NO" sz="1800" dirty="0" err="1">
                <a:solidFill>
                  <a:srgbClr val="0070C0"/>
                </a:solidFill>
              </a:rPr>
              <a:t>sf.acquire</a:t>
            </a:r>
            <a:r>
              <a:rPr lang="nb-NO" sz="1800" dirty="0"/>
              <a:t>() – ber om </a:t>
            </a:r>
            <a:r>
              <a:rPr lang="nb-NO" sz="1800" b="1" dirty="0"/>
              <a:t>en</a:t>
            </a:r>
            <a:r>
              <a:rPr lang="nb-NO" sz="1800" dirty="0"/>
              <a:t> tillatelse. Antall tillatelser i </a:t>
            </a:r>
            <a:r>
              <a:rPr lang="nb-NO" sz="1800" dirty="0" err="1"/>
              <a:t>sf</a:t>
            </a:r>
            <a:r>
              <a:rPr lang="nb-NO" sz="1800" dirty="0"/>
              <a:t> blir da 1 mindre hvis antallet er &gt;0. Hvis det ikke er noen ledig tillatelse, må tråden vente i en kø (inne i en </a:t>
            </a:r>
            <a:r>
              <a:rPr lang="nb-NO" sz="1800" dirty="0" err="1"/>
              <a:t>try-catch</a:t>
            </a:r>
            <a:r>
              <a:rPr lang="nb-NO" sz="1800" dirty="0"/>
              <a:t> blokk)</a:t>
            </a:r>
          </a:p>
          <a:p>
            <a:pPr lvl="2"/>
            <a:r>
              <a:rPr lang="nb-NO" sz="1800" dirty="0" err="1">
                <a:solidFill>
                  <a:srgbClr val="0070C0"/>
                </a:solidFill>
              </a:rPr>
              <a:t>sf.release</a:t>
            </a:r>
            <a:r>
              <a:rPr lang="nb-NO" sz="1800" dirty="0"/>
              <a:t>() – gir </a:t>
            </a:r>
            <a:r>
              <a:rPr lang="nb-NO" sz="1800" b="1" dirty="0"/>
              <a:t>én</a:t>
            </a:r>
            <a:r>
              <a:rPr lang="nb-NO" sz="1800" dirty="0"/>
              <a:t> tillatelse tilbake til semaforen </a:t>
            </a:r>
            <a:r>
              <a:rPr lang="nb-NO" sz="1800" dirty="0" err="1"/>
              <a:t>sf</a:t>
            </a:r>
            <a:r>
              <a:rPr lang="nb-NO" sz="1800" dirty="0"/>
              <a:t>. Ikke </a:t>
            </a:r>
            <a:r>
              <a:rPr lang="nb-NO" sz="1800" dirty="0" err="1"/>
              <a:t>try-catch</a:t>
            </a:r>
            <a:r>
              <a:rPr lang="nb-NO" sz="1800" dirty="0"/>
              <a:t> blokk (Den tillatelsen som gis tilbake behøver ikke vært ‘fått’ ved hjelp av </a:t>
            </a:r>
            <a:r>
              <a:rPr lang="nb-NO" sz="1800" dirty="0" err="1"/>
              <a:t>aquire</a:t>
            </a:r>
            <a:r>
              <a:rPr lang="nb-NO" sz="1800" dirty="0"/>
              <a:t>() ; den er bare et tall).</a:t>
            </a:r>
          </a:p>
          <a:p>
            <a:pPr lvl="1"/>
            <a:r>
              <a:rPr lang="nb-NO" sz="1800" dirty="0" err="1"/>
              <a:t>Avlutning</a:t>
            </a:r>
            <a:r>
              <a:rPr lang="nb-NO" sz="1800" dirty="0"/>
              <a:t> med </a:t>
            </a:r>
            <a:r>
              <a:rPr lang="nb-NO" sz="1800" dirty="0" err="1"/>
              <a:t>Semaphore</a:t>
            </a:r>
            <a:r>
              <a:rPr lang="nb-NO" sz="1800" dirty="0"/>
              <a:t> </a:t>
            </a:r>
            <a:r>
              <a:rPr lang="nb-NO" sz="1800" dirty="0" err="1"/>
              <a:t>sf</a:t>
            </a:r>
            <a:r>
              <a:rPr lang="nb-NO" sz="1800" dirty="0"/>
              <a:t>:</a:t>
            </a:r>
          </a:p>
          <a:p>
            <a:pPr lvl="2"/>
            <a:r>
              <a:rPr lang="nb-NO" sz="1800" dirty="0"/>
              <a:t>Maintråden sier </a:t>
            </a:r>
            <a:r>
              <a:rPr lang="nb-NO" sz="1800" dirty="0" err="1">
                <a:solidFill>
                  <a:srgbClr val="0070C0"/>
                </a:solidFill>
              </a:rPr>
              <a:t>sf.acquire</a:t>
            </a:r>
            <a:r>
              <a:rPr lang="nb-NO" sz="1800" dirty="0"/>
              <a:t>() – og må vente på at det er minst en tillatelse i </a:t>
            </a:r>
            <a:r>
              <a:rPr lang="nb-NO" sz="1800" dirty="0" err="1">
                <a:solidFill>
                  <a:srgbClr val="0070C0"/>
                </a:solidFill>
              </a:rPr>
              <a:t>sf</a:t>
            </a:r>
            <a:r>
              <a:rPr lang="nb-NO" sz="1800" dirty="0"/>
              <a:t>.</a:t>
            </a:r>
          </a:p>
          <a:p>
            <a:pPr lvl="2"/>
            <a:r>
              <a:rPr lang="nb-NO" sz="1800" dirty="0"/>
              <a:t>Alle de n nye trådene sier </a:t>
            </a:r>
            <a:r>
              <a:rPr lang="nb-NO" sz="1800" dirty="0">
                <a:solidFill>
                  <a:srgbClr val="0070C0"/>
                </a:solidFill>
              </a:rPr>
              <a:t>sf.release</a:t>
            </a:r>
            <a:r>
              <a:rPr lang="nb-NO" sz="1800" dirty="0"/>
              <a:t>() når de terminerer, og når den siste sier </a:t>
            </a:r>
            <a:r>
              <a:rPr lang="nb-NO" sz="1800" dirty="0">
                <a:solidFill>
                  <a:srgbClr val="0070C0"/>
                </a:solidFill>
              </a:rPr>
              <a:t>sf.release</a:t>
            </a:r>
            <a:r>
              <a:rPr lang="nb-NO" sz="1800" dirty="0"/>
              <a:t>() blir det 1 tillatelse ledig og main fortsetter.</a:t>
            </a:r>
          </a:p>
          <a:p>
            <a:pPr lvl="2"/>
            <a:r>
              <a:rPr lang="nb-NO" sz="1800" dirty="0"/>
              <a:t>Ikke syklisk.</a:t>
            </a:r>
          </a:p>
          <a:p>
            <a:pPr lvl="2"/>
            <a:endParaRPr lang="nb-NO" sz="1800" dirty="0"/>
          </a:p>
          <a:p>
            <a:pPr lvl="2"/>
            <a:endParaRPr lang="nb-NO" sz="1600" dirty="0"/>
          </a:p>
        </p:txBody>
      </p:sp>
    </p:spTree>
    <p:extLst>
      <p:ext uri="{BB962C8B-B14F-4D97-AF65-F5344CB8AC3E}">
        <p14:creationId xmlns:p14="http://schemas.microsoft.com/office/powerpoint/2010/main" val="36450579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3) Avslutning med </a:t>
            </a:r>
            <a:r>
              <a:rPr lang="nb-NO" dirty="0" err="1"/>
              <a:t>join</a:t>
            </a:r>
            <a:r>
              <a:rPr lang="nb-NO" dirty="0"/>
              <a:t>() - enklest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2688" y="1314451"/>
            <a:ext cx="7772400" cy="818406"/>
          </a:xfrm>
        </p:spPr>
        <p:txBody>
          <a:bodyPr/>
          <a:lstStyle/>
          <a:p>
            <a:r>
              <a:rPr lang="nb-NO" sz="2000" dirty="0"/>
              <a:t>Logikken er her at i den rutinen hvor alle trådene lages, legges de også inn i en array. Main-tråden legger seg til å vente på den tråden som den har peker til skal terminere selv. </a:t>
            </a:r>
            <a:br>
              <a:rPr lang="nb-NO" sz="2000" dirty="0"/>
            </a:br>
            <a:r>
              <a:rPr lang="nb-NO" sz="2000" dirty="0"/>
              <a:t>Venter på alle trådene etter tur at de terminerer: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979712" y="2708920"/>
            <a:ext cx="4824536" cy="34163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latin typeface="Arial Narrow" panose="020B0606020202030204" pitchFamily="34" charset="0"/>
              </a:rPr>
              <a:t> </a:t>
            </a:r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// main –tråden i konstruktøren </a:t>
            </a:r>
          </a:p>
          <a:p>
            <a:r>
              <a:rPr lang="nb-NO" dirty="0" err="1">
                <a:latin typeface="Arial Narrow" panose="020B0606020202030204" pitchFamily="34" charset="0"/>
              </a:rPr>
              <a:t>Thread</a:t>
            </a:r>
            <a:r>
              <a:rPr lang="nb-NO" dirty="0">
                <a:latin typeface="Arial Narrow" panose="020B0606020202030204" pitchFamily="34" charset="0"/>
              </a:rPr>
              <a:t> [] t = new </a:t>
            </a:r>
            <a:r>
              <a:rPr lang="nb-NO" dirty="0" err="1">
                <a:latin typeface="Arial Narrow" panose="020B0606020202030204" pitchFamily="34" charset="0"/>
              </a:rPr>
              <a:t>Thread</a:t>
            </a:r>
            <a:r>
              <a:rPr lang="nb-NO" dirty="0">
                <a:latin typeface="Arial Narrow" panose="020B0606020202030204" pitchFamily="34" charset="0"/>
              </a:rPr>
              <a:t>[n];</a:t>
            </a:r>
          </a:p>
          <a:p>
            <a:r>
              <a:rPr lang="nb-NO" dirty="0">
                <a:solidFill>
                  <a:srgbClr val="0070C0"/>
                </a:solidFill>
                <a:latin typeface="Arial Narrow" panose="020B0606020202030204" pitchFamily="34" charset="0"/>
              </a:rPr>
              <a:t>for</a:t>
            </a:r>
            <a:r>
              <a:rPr lang="nb-NO" dirty="0">
                <a:latin typeface="Arial Narrow" panose="020B0606020202030204" pitchFamily="34" charset="0"/>
              </a:rPr>
              <a:t> (int i = 0; i &lt; n; i++) {</a:t>
            </a:r>
          </a:p>
          <a:p>
            <a:r>
              <a:rPr lang="nb-NO" dirty="0">
                <a:latin typeface="Arial Narrow" panose="020B0606020202030204" pitchFamily="34" charset="0"/>
              </a:rPr>
              <a:t>   t[i] = </a:t>
            </a:r>
            <a:r>
              <a:rPr lang="nb-NO" dirty="0">
                <a:solidFill>
                  <a:srgbClr val="0070C0"/>
                </a:solidFill>
                <a:latin typeface="Arial Narrow" panose="020B0606020202030204" pitchFamily="34" charset="0"/>
              </a:rPr>
              <a:t>new</a:t>
            </a:r>
            <a:r>
              <a:rPr lang="nb-NO" dirty="0">
                <a:latin typeface="Arial Narrow" panose="020B0606020202030204" pitchFamily="34" charset="0"/>
              </a:rPr>
              <a:t> </a:t>
            </a:r>
            <a:r>
              <a:rPr lang="nb-NO" dirty="0" err="1">
                <a:latin typeface="Arial Narrow" panose="020B0606020202030204" pitchFamily="34" charset="0"/>
              </a:rPr>
              <a:t>Thread</a:t>
            </a:r>
            <a:r>
              <a:rPr lang="nb-NO" dirty="0">
                <a:latin typeface="Arial Narrow" panose="020B0606020202030204" pitchFamily="34" charset="0"/>
              </a:rPr>
              <a:t> (</a:t>
            </a:r>
            <a:r>
              <a:rPr lang="nb-NO" dirty="0">
                <a:solidFill>
                  <a:srgbClr val="0070C0"/>
                </a:solidFill>
                <a:latin typeface="Arial Narrow" panose="020B0606020202030204" pitchFamily="34" charset="0"/>
              </a:rPr>
              <a:t>new</a:t>
            </a:r>
            <a:r>
              <a:rPr lang="nb-NO" dirty="0">
                <a:latin typeface="Arial Narrow" panose="020B0606020202030204" pitchFamily="34" charset="0"/>
              </a:rPr>
              <a:t> Arbeider(..));</a:t>
            </a:r>
          </a:p>
          <a:p>
            <a:r>
              <a:rPr lang="nb-NO" dirty="0">
                <a:latin typeface="Arial Narrow" panose="020B0606020202030204" pitchFamily="34" charset="0"/>
              </a:rPr>
              <a:t>   t[i].start();</a:t>
            </a:r>
          </a:p>
          <a:p>
            <a:r>
              <a:rPr lang="nb-NO" dirty="0">
                <a:latin typeface="Arial Narrow" panose="020B0606020202030204" pitchFamily="34" charset="0"/>
              </a:rPr>
              <a:t> }</a:t>
            </a:r>
          </a:p>
          <a:p>
            <a:r>
              <a:rPr lang="nb-NO" dirty="0">
                <a:solidFill>
                  <a:srgbClr val="0070C0"/>
                </a:solidFill>
                <a:latin typeface="Arial Narrow" panose="020B0606020202030204" pitchFamily="34" charset="0"/>
              </a:rPr>
              <a:t>  …………</a:t>
            </a:r>
          </a:p>
          <a:p>
            <a:r>
              <a:rPr lang="nb-NO" dirty="0">
                <a:solidFill>
                  <a:srgbClr val="00B050"/>
                </a:solidFill>
                <a:latin typeface="Arial Narrow" panose="020B0606020202030204" pitchFamily="34" charset="0"/>
              </a:rPr>
              <a:t>  // main vil vente her til trådene er ferdige</a:t>
            </a:r>
          </a:p>
          <a:p>
            <a:r>
              <a:rPr lang="en-US" dirty="0">
                <a:solidFill>
                  <a:srgbClr val="0070C0"/>
                </a:solidFill>
                <a:latin typeface="Arial Narrow" panose="020B0606020202030204" pitchFamily="34" charset="0"/>
              </a:rPr>
              <a:t>for</a:t>
            </a:r>
            <a:r>
              <a:rPr lang="en-US" dirty="0">
                <a:latin typeface="Arial Narrow" panose="020B0606020202030204" pitchFamily="34" charset="0"/>
              </a:rPr>
              <a:t>(</a:t>
            </a:r>
            <a:r>
              <a:rPr lang="nb-NO" dirty="0">
                <a:latin typeface="Arial Narrow" panose="020B0606020202030204" pitchFamily="34" charset="0"/>
              </a:rPr>
              <a:t>int i = 0; i &lt; n; i++) </a:t>
            </a:r>
            <a:r>
              <a:rPr lang="en-US" dirty="0">
                <a:latin typeface="Arial Narrow" panose="020B0606020202030204" pitchFamily="34" charset="0"/>
              </a:rPr>
              <a:t>{</a:t>
            </a:r>
          </a:p>
          <a:p>
            <a:r>
              <a:rPr lang="en-US" dirty="0">
                <a:latin typeface="Arial Narrow" panose="020B0606020202030204" pitchFamily="34" charset="0"/>
              </a:rPr>
              <a:t>       try{ </a:t>
            </a:r>
            <a:r>
              <a:rPr lang="en-US" dirty="0">
                <a:solidFill>
                  <a:srgbClr val="C00000"/>
                </a:solidFill>
                <a:latin typeface="Arial Narrow" panose="020B0606020202030204" pitchFamily="34" charset="0"/>
              </a:rPr>
              <a:t>t[</a:t>
            </a:r>
            <a:r>
              <a:rPr lang="en-US" dirty="0" err="1">
                <a:solidFill>
                  <a:srgbClr val="C00000"/>
                </a:solidFill>
                <a:latin typeface="Arial Narrow" panose="020B0606020202030204" pitchFamily="34" charset="0"/>
              </a:rPr>
              <a:t>i</a:t>
            </a:r>
            <a:r>
              <a:rPr lang="en-US" dirty="0">
                <a:solidFill>
                  <a:srgbClr val="C00000"/>
                </a:solidFill>
                <a:latin typeface="Arial Narrow" panose="020B0606020202030204" pitchFamily="34" charset="0"/>
              </a:rPr>
              <a:t>].join();</a:t>
            </a:r>
          </a:p>
          <a:p>
            <a:r>
              <a:rPr lang="en-US" dirty="0">
                <a:latin typeface="Arial Narrow" panose="020B0606020202030204" pitchFamily="34" charset="0"/>
              </a:rPr>
              <a:t>        }catch (Exception e){return;};</a:t>
            </a:r>
          </a:p>
          <a:p>
            <a:r>
              <a:rPr lang="en-US" dirty="0">
                <a:latin typeface="Arial Narrow" panose="020B0606020202030204" pitchFamily="34" charset="0"/>
              </a:rPr>
              <a:t>}</a:t>
            </a:r>
            <a:r>
              <a:rPr lang="nb-NO" dirty="0">
                <a:latin typeface="Arial Narrow" panose="020B0606020202030204" pitchFamily="34" charset="0"/>
              </a:rPr>
              <a:t>     ……………..</a:t>
            </a:r>
          </a:p>
        </p:txBody>
      </p:sp>
    </p:spTree>
    <p:extLst>
      <p:ext uri="{BB962C8B-B14F-4D97-AF65-F5344CB8AC3E}">
        <p14:creationId xmlns:p14="http://schemas.microsoft.com/office/powerpoint/2010/main" val="21981950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793037" cy="828675"/>
          </a:xfrm>
        </p:spPr>
        <p:txBody>
          <a:bodyPr/>
          <a:lstStyle/>
          <a:p>
            <a:r>
              <a:rPr lang="nb-NO" dirty="0"/>
              <a:t>II) Mange ulike synkroniserings </a:t>
            </a:r>
            <a:r>
              <a:rPr lang="nb-NO" dirty="0" err="1"/>
              <a:t>primitiver</a:t>
            </a:r>
            <a:r>
              <a:rPr lang="nb-NO" dirty="0"/>
              <a:t> </a:t>
            </a:r>
            <a:br>
              <a:rPr lang="nb-NO" dirty="0"/>
            </a:br>
            <a:r>
              <a:rPr lang="nb-NO" dirty="0"/>
              <a:t>Vi skal bare lære noen få !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>
          <a:xfrm>
            <a:off x="1182688" y="1314451"/>
            <a:ext cx="7772400" cy="674390"/>
          </a:xfrm>
        </p:spPr>
        <p:txBody>
          <a:bodyPr/>
          <a:lstStyle/>
          <a:p>
            <a:r>
              <a:rPr lang="nb-NO" dirty="0"/>
              <a:t> </a:t>
            </a:r>
            <a:r>
              <a:rPr lang="nb-NO" dirty="0" err="1"/>
              <a:t>java.util.concurrent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27609" y="1628800"/>
            <a:ext cx="316835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 b="1" dirty="0" err="1">
                <a:latin typeface="Arial Narrow" panose="020B0606020202030204" pitchFamily="34" charset="0"/>
              </a:rPr>
              <a:t>Classes</a:t>
            </a:r>
            <a:endParaRPr lang="nb-NO" sz="1500" b="1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2" tooltip="class in java.util.concurrent"/>
              </a:rPr>
              <a:t>AbstractExecutorService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3" tooltip="class in java.util.concurrent"/>
              </a:rPr>
              <a:t>ArrayBlockingQueue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4" tooltip="class in java.util.concurrent"/>
              </a:rPr>
              <a:t>ConcurrentHashMap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5" tooltip="class in java.util.concurrent"/>
              </a:rPr>
              <a:t>ConcurrentLinkedDeque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6" tooltip="class in java.util.concurrent"/>
              </a:rPr>
              <a:t>ConcurrentLinkedQueue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7" tooltip="class in java.util.concurrent"/>
              </a:rPr>
              <a:t>ConcurrentSkipListMap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8" tooltip="class in java.util.concurrent"/>
              </a:rPr>
              <a:t>ConcurrentSkipListSet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9" tooltip="class in java.util.concurrent"/>
              </a:rPr>
              <a:t>CopyOnWriteArrayList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10" tooltip="class in java.util.concurrent"/>
              </a:rPr>
              <a:t>CopyOnWriteArraySet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11" tooltip="class in java.util.concurrent"/>
              </a:rPr>
              <a:t>CountDownLatch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b="1" i="1" u="sng" dirty="0">
                <a:latin typeface="Arial Narrow" panose="020B0606020202030204" pitchFamily="34" charset="0"/>
                <a:hlinkClick r:id="rId12" tooltip="class in java.util.concurrent"/>
              </a:rPr>
              <a:t>CyclicBarrier</a:t>
            </a:r>
            <a:endParaRPr lang="nb-NO" b="1" i="1" u="sng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13" tooltip="class in java.util.concurrent"/>
              </a:rPr>
              <a:t>DelayQueue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14" tooltip="class in java.util.concurrent"/>
              </a:rPr>
              <a:t>Exchanger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15" tooltip="class in java.util.concurrent"/>
              </a:rPr>
              <a:t>ExecutorCompletionService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16" tooltip="class in java.util.concurrent"/>
              </a:rPr>
              <a:t>ecutor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17" tooltip="class in java.util.concurrent"/>
              </a:rPr>
              <a:t>eadPoolExecutor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18" tooltip="class in java.util.concurrent"/>
              </a:rPr>
              <a:t>ThreadPoolExecutor.AbortPolicy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19" tooltip="class in java.util.concurrent"/>
              </a:rPr>
              <a:t>ThreadPoolExecutor.CallerRunsPolicy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20" tooltip="class in java.util.concurrent"/>
              </a:rPr>
              <a:t>ThreadPoolExecutor.DiscardOldestPolicy</a:t>
            </a:r>
            <a:endParaRPr lang="nb-NO" sz="1500" dirty="0">
              <a:latin typeface="Arial Narrow" panose="020B0606020202030204" pitchFamily="34" charset="0"/>
            </a:endParaRPr>
          </a:p>
          <a:p>
            <a:r>
              <a:rPr lang="nb-NO" sz="1500" dirty="0" err="1">
                <a:latin typeface="Arial Narrow" panose="020B0606020202030204" pitchFamily="34" charset="0"/>
                <a:hlinkClick r:id="rId21" tooltip="class in java.util.concurrent"/>
              </a:rPr>
              <a:t>ThreadPoolExecutor.DiscardPolicy</a:t>
            </a:r>
            <a:endParaRPr lang="nb-NO" sz="1500" dirty="0">
              <a:latin typeface="Arial Narrow" panose="020B0606020202030204" pitchFamily="34" charset="0"/>
            </a:endParaRPr>
          </a:p>
          <a:p>
            <a:endParaRPr lang="nb-NO" sz="1500" dirty="0">
              <a:latin typeface="Arial Narrow" panose="020B0606020202030204" pitchFamily="34" charset="0"/>
            </a:endParaRPr>
          </a:p>
        </p:txBody>
      </p:sp>
      <p:sp>
        <p:nvSpPr>
          <p:cNvPr id="8" name="TekstSylinder 7"/>
          <p:cNvSpPr txBox="1"/>
          <p:nvPr/>
        </p:nvSpPr>
        <p:spPr>
          <a:xfrm>
            <a:off x="2771800" y="1844824"/>
            <a:ext cx="269979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err="1">
                <a:solidFill>
                  <a:srgbClr val="0070C0"/>
                </a:solidFill>
                <a:latin typeface="Arial Narrow" panose="020B0606020202030204" pitchFamily="34" charset="0"/>
                <a:hlinkClick r:id="rId22" tooltip="class in java.util.concurrent"/>
              </a:rPr>
              <a:t>Semaphore</a:t>
            </a:r>
            <a:endParaRPr lang="nb-NO" b="1" dirty="0">
              <a:solidFill>
                <a:srgbClr val="0070C0"/>
              </a:solidFill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23" tooltip="class in java.util.concurrent"/>
              </a:rPr>
              <a:t>SynchronousQueue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24" tooltip="class in java.util.concurrent"/>
              </a:rPr>
              <a:t>ThreadLocalRandom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17" tooltip="class in java.util.concurrent"/>
              </a:rPr>
              <a:t>Thr</a:t>
            </a:r>
            <a:r>
              <a:rPr lang="nb-NO" sz="1600" dirty="0" err="1">
                <a:latin typeface="Arial Narrow" panose="020B0606020202030204" pitchFamily="34" charset="0"/>
                <a:hlinkClick r:id="rId25" tooltip="class in java.util.concurrent"/>
              </a:rPr>
              <a:t>Executors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26" tooltip="class in java.util.concurrent"/>
              </a:rPr>
              <a:t>ForkJoinPool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27" tooltip="class in java.util.concurrent"/>
              </a:rPr>
              <a:t>ForkJoinTask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28" tooltip="class in java.util.concurrent"/>
              </a:rPr>
              <a:t>ForkJoinWorkerThread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b="1" dirty="0" err="1">
                <a:latin typeface="Arial Narrow" panose="020B0606020202030204" pitchFamily="34" charset="0"/>
                <a:hlinkClick r:id="rId29" tooltip="class in java.util.concurrent"/>
              </a:rPr>
              <a:t>FutureTask</a:t>
            </a:r>
            <a:endParaRPr lang="nb-NO" sz="1600" b="1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30" tooltip="class in java.util.concurrent"/>
              </a:rPr>
              <a:t>LinkedBlockingDeque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31" tooltip="class in java.util.concurrent"/>
              </a:rPr>
              <a:t>LinkedBlockingQueue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32" tooltip="class in java.util.concurrent"/>
              </a:rPr>
              <a:t>LinkedTransferQueue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33" tooltip="class in java.util.concurrent"/>
              </a:rPr>
              <a:t>Phaser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34" tooltip="class in java.util.concurrent"/>
              </a:rPr>
              <a:t>PriorityBlockingQueue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35" tooltip="class in java.util.concurrent"/>
              </a:rPr>
              <a:t>RecursiveAction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36" tooltip="class in java.util.concurrent"/>
              </a:rPr>
              <a:t>RecursiveTask</a:t>
            </a:r>
            <a:endParaRPr lang="nb-NO" sz="1600" dirty="0">
              <a:latin typeface="Arial Narrow" panose="020B0606020202030204" pitchFamily="34" charset="0"/>
            </a:endParaRPr>
          </a:p>
          <a:p>
            <a:r>
              <a:rPr lang="nb-NO" sz="1600" dirty="0" err="1">
                <a:latin typeface="Arial Narrow" panose="020B0606020202030204" pitchFamily="34" charset="0"/>
                <a:hlinkClick r:id="rId16" tooltip="class in java.util.concurrent"/>
              </a:rPr>
              <a:t>ScheduledThreadPoolEx</a:t>
            </a:r>
            <a:endParaRPr lang="nb-NO" sz="1600" dirty="0"/>
          </a:p>
          <a:p>
            <a:endParaRPr lang="nb-NO" sz="1600" dirty="0">
              <a:latin typeface="Arial Narrow" panose="020B0606020202030204" pitchFamily="34" charset="0"/>
            </a:endParaRPr>
          </a:p>
        </p:txBody>
      </p:sp>
      <p:sp>
        <p:nvSpPr>
          <p:cNvPr id="10" name="TekstSylinder 9"/>
          <p:cNvSpPr txBox="1"/>
          <p:nvPr/>
        </p:nvSpPr>
        <p:spPr>
          <a:xfrm>
            <a:off x="5386783" y="1628800"/>
            <a:ext cx="367240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500" b="1" dirty="0"/>
              <a:t>Interfaces</a:t>
            </a:r>
          </a:p>
          <a:p>
            <a:r>
              <a:rPr lang="nb-NO" sz="1500" i="1" dirty="0" err="1">
                <a:hlinkClick r:id="rId37" tooltip="interface in java.util.concurrent"/>
              </a:rPr>
              <a:t>BlockingDeque</a:t>
            </a:r>
            <a:endParaRPr lang="nb-NO" sz="1500" dirty="0"/>
          </a:p>
          <a:p>
            <a:r>
              <a:rPr lang="nb-NO" sz="1500" i="1" dirty="0" err="1">
                <a:hlinkClick r:id="rId38" tooltip="interface in java.util.concurrent"/>
              </a:rPr>
              <a:t>BlockingQueue</a:t>
            </a:r>
            <a:endParaRPr lang="nb-NO" sz="1500" dirty="0"/>
          </a:p>
          <a:p>
            <a:r>
              <a:rPr lang="nb-NO" sz="1500" i="1" dirty="0" err="1">
                <a:hlinkClick r:id="rId39" tooltip="interface in java.util.concurrent"/>
              </a:rPr>
              <a:t>Callable</a:t>
            </a:r>
            <a:endParaRPr lang="nb-NO" sz="1500" dirty="0"/>
          </a:p>
          <a:p>
            <a:r>
              <a:rPr lang="nb-NO" sz="1500" i="1" dirty="0" err="1">
                <a:hlinkClick r:id="rId40" tooltip="interface in java.util.concurrent"/>
              </a:rPr>
              <a:t>CompletionService</a:t>
            </a:r>
            <a:endParaRPr lang="nb-NO" sz="1500" dirty="0"/>
          </a:p>
          <a:p>
            <a:r>
              <a:rPr lang="nb-NO" sz="1500" i="1" dirty="0" err="1">
                <a:hlinkClick r:id="rId41" tooltip="interface in java.util.concurrent"/>
              </a:rPr>
              <a:t>ConcurrentMap</a:t>
            </a:r>
            <a:endParaRPr lang="nb-NO" sz="1500" dirty="0"/>
          </a:p>
          <a:p>
            <a:r>
              <a:rPr lang="nb-NO" sz="1500" i="1" dirty="0" err="1">
                <a:hlinkClick r:id="rId42" tooltip="interface in java.util.concurrent"/>
              </a:rPr>
              <a:t>ConcurrentNavigableMap</a:t>
            </a:r>
            <a:endParaRPr lang="nb-NO" sz="1500" dirty="0"/>
          </a:p>
          <a:p>
            <a:r>
              <a:rPr lang="nb-NO" sz="1500" i="1" dirty="0" err="1">
                <a:hlinkClick r:id="rId43" tooltip="interface in java.util.concurrent"/>
              </a:rPr>
              <a:t>Delayed</a:t>
            </a:r>
            <a:endParaRPr lang="nb-NO" sz="1500" dirty="0"/>
          </a:p>
          <a:p>
            <a:r>
              <a:rPr lang="nb-NO" sz="1500" i="1" dirty="0" err="1">
                <a:hlinkClick r:id="rId44" tooltip="interface in java.util.concurrent"/>
              </a:rPr>
              <a:t>Executor</a:t>
            </a:r>
            <a:endParaRPr lang="nb-NO" sz="1500" dirty="0"/>
          </a:p>
          <a:p>
            <a:r>
              <a:rPr lang="nb-NO" sz="1500" b="1" i="1" dirty="0" err="1">
                <a:hlinkClick r:id="rId45" tooltip="interface in java.util.concurrent"/>
              </a:rPr>
              <a:t>ExecutorService</a:t>
            </a:r>
            <a:endParaRPr lang="nb-NO" sz="1500" b="1" dirty="0"/>
          </a:p>
          <a:p>
            <a:r>
              <a:rPr lang="nb-NO" sz="1500" i="1" dirty="0" err="1">
                <a:hlinkClick r:id="rId46" tooltip="interface in java.util.concurrent"/>
              </a:rPr>
              <a:t>ForkJoinPool.ForkJoinWorkerThreadFactory</a:t>
            </a:r>
            <a:endParaRPr lang="nb-NO" sz="1500" dirty="0"/>
          </a:p>
          <a:p>
            <a:r>
              <a:rPr lang="nb-NO" sz="1500" i="1" dirty="0" err="1">
                <a:hlinkClick r:id="rId47" tooltip="interface in java.util.concurrent"/>
              </a:rPr>
              <a:t>ForkJoinPool.ManagedBlocker</a:t>
            </a:r>
            <a:endParaRPr lang="nb-NO" sz="1500" dirty="0"/>
          </a:p>
          <a:p>
            <a:r>
              <a:rPr lang="nb-NO" sz="1500" b="1" i="1" dirty="0" err="1">
                <a:hlinkClick r:id="rId48" tooltip="interface in java.util.concurrent"/>
              </a:rPr>
              <a:t>Future</a:t>
            </a:r>
            <a:endParaRPr lang="nb-NO" sz="1500" b="1" dirty="0"/>
          </a:p>
          <a:p>
            <a:r>
              <a:rPr lang="nb-NO" sz="1500" i="1" dirty="0" err="1">
                <a:hlinkClick r:id="rId49" tooltip="interface in java.util.concurrent"/>
              </a:rPr>
              <a:t>RejectedExecutionHandler</a:t>
            </a:r>
            <a:endParaRPr lang="nb-NO" sz="1500" dirty="0"/>
          </a:p>
          <a:p>
            <a:r>
              <a:rPr lang="nb-NO" sz="1500" i="1" dirty="0" err="1">
                <a:hlinkClick r:id="rId50" tooltip="interface in java.util.concurrent"/>
              </a:rPr>
              <a:t>RunnableFuture</a:t>
            </a:r>
            <a:endParaRPr lang="nb-NO" sz="1500" dirty="0"/>
          </a:p>
          <a:p>
            <a:r>
              <a:rPr lang="nb-NO" sz="1500" i="1" dirty="0" err="1">
                <a:hlinkClick r:id="rId51" tooltip="interface in java.util.concurrent"/>
              </a:rPr>
              <a:t>RunnableScheduledFuture</a:t>
            </a:r>
            <a:endParaRPr lang="nb-NO" sz="1500" dirty="0"/>
          </a:p>
          <a:p>
            <a:r>
              <a:rPr lang="nb-NO" sz="1500" i="1" dirty="0" err="1">
                <a:hlinkClick r:id="rId52" tooltip="interface in java.util.concurrent"/>
              </a:rPr>
              <a:t>ScheduledExecutorService</a:t>
            </a:r>
            <a:endParaRPr lang="nb-NO" sz="1500" dirty="0"/>
          </a:p>
          <a:p>
            <a:r>
              <a:rPr lang="nb-NO" sz="1500" i="1" dirty="0" err="1">
                <a:hlinkClick r:id="rId53" tooltip="interface in java.util.concurrent"/>
              </a:rPr>
              <a:t>ScheduledFuture</a:t>
            </a:r>
            <a:endParaRPr lang="nb-NO" sz="1500" dirty="0"/>
          </a:p>
          <a:p>
            <a:r>
              <a:rPr lang="nb-NO" sz="1500" i="1" dirty="0" err="1">
                <a:hlinkClick r:id="rId54" tooltip="interface in java.util.concurrent"/>
              </a:rPr>
              <a:t>ThreadFactory</a:t>
            </a:r>
            <a:endParaRPr lang="nb-NO" sz="1500" dirty="0"/>
          </a:p>
          <a:p>
            <a:r>
              <a:rPr lang="nb-NO" sz="1500" i="1" dirty="0" err="1">
                <a:hlinkClick r:id="rId55" tooltip="interface in java.util.concurrent"/>
              </a:rPr>
              <a:t>TransferQueue</a:t>
            </a:r>
            <a:endParaRPr lang="nb-NO" sz="1500" dirty="0"/>
          </a:p>
          <a:p>
            <a:endParaRPr lang="nb-NO" sz="1500" dirty="0"/>
          </a:p>
        </p:txBody>
      </p:sp>
    </p:spTree>
    <p:extLst>
      <p:ext uri="{BB962C8B-B14F-4D97-AF65-F5344CB8AC3E}">
        <p14:creationId xmlns:p14="http://schemas.microsoft.com/office/powerpoint/2010/main" val="26684246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95536" y="214313"/>
            <a:ext cx="4429174" cy="478383"/>
          </a:xfrm>
          <a:solidFill>
            <a:schemeClr val="bg2">
              <a:lumMod val="10000"/>
              <a:lumOff val="90000"/>
            </a:schemeClr>
          </a:solidFill>
        </p:spPr>
        <p:txBody>
          <a:bodyPr/>
          <a:lstStyle/>
          <a:p>
            <a:r>
              <a:rPr lang="nb-NO" dirty="0" err="1"/>
              <a:t>java.util.concurrent.atomic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5436096" y="476672"/>
            <a:ext cx="3528392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 b="1" dirty="0" err="1"/>
              <a:t>Classes</a:t>
            </a:r>
            <a:endParaRPr lang="nb-NO" sz="1600" b="1" dirty="0"/>
          </a:p>
          <a:p>
            <a:r>
              <a:rPr lang="nb-NO" sz="1600" dirty="0" err="1">
                <a:hlinkClick r:id="rId2" tooltip="class in java.util.concurrent.atomic"/>
              </a:rPr>
              <a:t>AtomicBoolean</a:t>
            </a:r>
            <a:endParaRPr lang="nb-NO" sz="1600" dirty="0"/>
          </a:p>
          <a:p>
            <a:r>
              <a:rPr lang="nb-NO" sz="1600" dirty="0" err="1">
                <a:hlinkClick r:id="rId3" tooltip="class in java.util.concurrent.atomic"/>
              </a:rPr>
              <a:t>AtomicInteger</a:t>
            </a:r>
            <a:endParaRPr lang="nb-NO" sz="1600" dirty="0"/>
          </a:p>
          <a:p>
            <a:r>
              <a:rPr lang="nb-NO" sz="2000" b="1" dirty="0" err="1">
                <a:hlinkClick r:id="rId4" tooltip="class in java.util.concurrent.atomic"/>
              </a:rPr>
              <a:t>AtomicIntegerArray</a:t>
            </a:r>
            <a:endParaRPr lang="nb-NO" sz="2000" b="1" dirty="0"/>
          </a:p>
          <a:p>
            <a:r>
              <a:rPr lang="nb-NO" sz="1600" dirty="0" err="1">
                <a:hlinkClick r:id="rId5" tooltip="class in java.util.concurrent.atomic"/>
              </a:rPr>
              <a:t>AtomicIntegerFieldUpdater</a:t>
            </a:r>
            <a:endParaRPr lang="nb-NO" sz="1600" dirty="0"/>
          </a:p>
          <a:p>
            <a:r>
              <a:rPr lang="nb-NO" sz="1600" dirty="0" err="1">
                <a:hlinkClick r:id="rId6" tooltip="class in java.util.concurrent.atomic"/>
              </a:rPr>
              <a:t>AtomicLong</a:t>
            </a:r>
            <a:endParaRPr lang="nb-NO" sz="1600" dirty="0"/>
          </a:p>
          <a:p>
            <a:r>
              <a:rPr lang="nb-NO" sz="1600" dirty="0" err="1">
                <a:hlinkClick r:id="rId7" tooltip="class in java.util.concurrent.atomic"/>
              </a:rPr>
              <a:t>AtomicLongArray</a:t>
            </a:r>
            <a:endParaRPr lang="nb-NO" sz="1600" dirty="0"/>
          </a:p>
          <a:p>
            <a:r>
              <a:rPr lang="nb-NO" sz="1600" dirty="0" err="1">
                <a:hlinkClick r:id="rId8" tooltip="class in java.util.concurrent.atomic"/>
              </a:rPr>
              <a:t>AtomicLongFieldUpdater</a:t>
            </a:r>
            <a:endParaRPr lang="nb-NO" sz="1600" dirty="0"/>
          </a:p>
          <a:p>
            <a:r>
              <a:rPr lang="nb-NO" sz="1600" dirty="0" err="1">
                <a:hlinkClick r:id="rId9" tooltip="class in java.util.concurrent.atomic"/>
              </a:rPr>
              <a:t>AtomicMarkableReference</a:t>
            </a:r>
            <a:endParaRPr lang="nb-NO" sz="1600" dirty="0"/>
          </a:p>
          <a:p>
            <a:r>
              <a:rPr lang="nb-NO" sz="1600" dirty="0" err="1">
                <a:hlinkClick r:id="rId10" tooltip="class in java.util.concurrent.atomic"/>
              </a:rPr>
              <a:t>AtomicReference</a:t>
            </a:r>
            <a:endParaRPr lang="nb-NO" sz="1600" dirty="0"/>
          </a:p>
          <a:p>
            <a:r>
              <a:rPr lang="nb-NO" sz="1600" dirty="0" err="1">
                <a:hlinkClick r:id="rId11" tooltip="class in java.util.concurrent.atomic"/>
              </a:rPr>
              <a:t>AtomicReferenceArray</a:t>
            </a:r>
            <a:endParaRPr lang="nb-NO" sz="1600" dirty="0"/>
          </a:p>
          <a:p>
            <a:r>
              <a:rPr lang="nb-NO" sz="1600" dirty="0" err="1">
                <a:hlinkClick r:id="rId12" tooltip="class in java.util.concurrent.atomic"/>
              </a:rPr>
              <a:t>AtomicReferenceFieldUpdater</a:t>
            </a:r>
            <a:endParaRPr lang="nb-NO" sz="1600" dirty="0"/>
          </a:p>
          <a:p>
            <a:r>
              <a:rPr lang="nb-NO" sz="1600" dirty="0" err="1">
                <a:hlinkClick r:id="rId13" tooltip="class in java.util.concurrent.atomic"/>
              </a:rPr>
              <a:t>AtomicStampedReference</a:t>
            </a:r>
            <a:endParaRPr lang="nb-NO" sz="1600" dirty="0"/>
          </a:p>
          <a:p>
            <a:endParaRPr lang="nb-NO" sz="1600" dirty="0"/>
          </a:p>
        </p:txBody>
      </p:sp>
      <p:sp>
        <p:nvSpPr>
          <p:cNvPr id="6" name="TekstSylinder 5"/>
          <p:cNvSpPr txBox="1"/>
          <p:nvPr/>
        </p:nvSpPr>
        <p:spPr>
          <a:xfrm>
            <a:off x="395536" y="985083"/>
            <a:ext cx="38164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De har samme virkning (semantikk) som volatile variable (forklares senere), men kan gjøre mer sammensatte operasjoner. Mye raskere enn </a:t>
            </a:r>
            <a:r>
              <a:rPr lang="nb-NO" dirty="0" err="1"/>
              <a:t>sychronized</a:t>
            </a:r>
            <a:r>
              <a:rPr lang="nb-NO" dirty="0"/>
              <a:t> </a:t>
            </a:r>
            <a:r>
              <a:rPr lang="nb-NO" dirty="0" err="1"/>
              <a:t>methods</a:t>
            </a:r>
            <a:r>
              <a:rPr lang="nb-NO" dirty="0"/>
              <a:t>.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Eksempel på operasjoner i </a:t>
            </a:r>
            <a:r>
              <a:rPr lang="nb-NO" b="1" dirty="0" err="1">
                <a:solidFill>
                  <a:srgbClr val="0070C0"/>
                </a:solidFill>
              </a:rPr>
              <a:t>AtomicIntegerArray</a:t>
            </a:r>
            <a:r>
              <a:rPr lang="nb-NO" b="1" dirty="0">
                <a:solidFill>
                  <a:srgbClr val="0070C0"/>
                </a:solidFill>
              </a:rPr>
              <a:t>:</a:t>
            </a:r>
          </a:p>
          <a:p>
            <a:endParaRPr lang="nb-NO" dirty="0"/>
          </a:p>
        </p:txBody>
      </p:sp>
      <p:graphicFrame>
        <p:nvGraphicFramePr>
          <p:cNvPr id="8" name="Tabell 7"/>
          <p:cNvGraphicFramePr>
            <a:graphicFrameLocks noGrp="1"/>
          </p:cNvGraphicFramePr>
          <p:nvPr/>
        </p:nvGraphicFramePr>
        <p:xfrm>
          <a:off x="539552" y="4102184"/>
          <a:ext cx="7772400" cy="2423160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nb-NO" sz="1600" dirty="0"/>
                        <a:t>int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hlinkClick r:id="rId4"/>
                        </a:rPr>
                        <a:t>get</a:t>
                      </a:r>
                      <a:r>
                        <a:rPr lang="en-US" sz="1600" dirty="0"/>
                        <a:t>(int </a:t>
                      </a:r>
                      <a:r>
                        <a:rPr lang="en-US" sz="1600" dirty="0" err="1"/>
                        <a:t>i</a:t>
                      </a:r>
                      <a:r>
                        <a:rPr lang="en-US" sz="1600" dirty="0"/>
                        <a:t>) Gets the current value at position </a:t>
                      </a:r>
                      <a:r>
                        <a:rPr lang="en-US" sz="1600" dirty="0" err="1"/>
                        <a:t>i</a:t>
                      </a:r>
                      <a:r>
                        <a:rPr lang="en-US" sz="1600" dirty="0"/>
                        <a:t>.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b-NO" sz="1600" dirty="0"/>
                        <a:t>int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hlinkClick r:id="rId4"/>
                        </a:rPr>
                        <a:t>getAndAdd</a:t>
                      </a:r>
                      <a:r>
                        <a:rPr lang="en-US" sz="1600"/>
                        <a:t>(int i, int delta) Atomically adds the given value to the element at index i.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b-NO" sz="1600" dirty="0"/>
                        <a:t>int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 err="1">
                          <a:hlinkClick r:id="rId4"/>
                        </a:rPr>
                        <a:t>getAndDecrement</a:t>
                      </a:r>
                      <a:r>
                        <a:rPr lang="en-US" sz="1600" dirty="0"/>
                        <a:t>(int </a:t>
                      </a:r>
                      <a:r>
                        <a:rPr lang="en-US" sz="1600" dirty="0" err="1"/>
                        <a:t>i</a:t>
                      </a:r>
                      <a:r>
                        <a:rPr lang="en-US" sz="1600" dirty="0"/>
                        <a:t>) Atomically decrements by one the element at index 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nb-NO" sz="1600" dirty="0"/>
                        <a:t>void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hlinkClick r:id="rId4"/>
                        </a:rPr>
                        <a:t>set</a:t>
                      </a:r>
                      <a:r>
                        <a:rPr lang="en-US" sz="1600" dirty="0"/>
                        <a:t>(int </a:t>
                      </a:r>
                      <a:r>
                        <a:rPr lang="en-US" sz="1600" dirty="0" err="1"/>
                        <a:t>i</a:t>
                      </a:r>
                      <a:r>
                        <a:rPr lang="en-US" sz="1600" dirty="0"/>
                        <a:t>, int </a:t>
                      </a:r>
                      <a:r>
                        <a:rPr lang="en-US" sz="1600" dirty="0" err="1"/>
                        <a:t>newValue</a:t>
                      </a:r>
                      <a:r>
                        <a:rPr lang="en-US" sz="1600" dirty="0"/>
                        <a:t>) Sets the element at position </a:t>
                      </a:r>
                      <a:r>
                        <a:rPr lang="en-US" sz="1600" dirty="0" err="1"/>
                        <a:t>i</a:t>
                      </a:r>
                      <a:r>
                        <a:rPr lang="en-US" sz="1600" dirty="0"/>
                        <a:t> to the given value.</a:t>
                      </a:r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74839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Vi skal bare lære ett fåtall av dette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Her er de vi skal konsentrere oss om:</a:t>
            </a:r>
          </a:p>
          <a:p>
            <a:pPr lvl="1"/>
            <a:r>
              <a:rPr lang="nb-NO" sz="1800" dirty="0"/>
              <a:t>new </a:t>
            </a:r>
            <a:r>
              <a:rPr lang="nb-NO" sz="1800" dirty="0" err="1"/>
              <a:t>Thread</a:t>
            </a:r>
            <a:r>
              <a:rPr lang="nb-NO" sz="1800" dirty="0"/>
              <a:t> – </a:t>
            </a:r>
            <a:r>
              <a:rPr lang="nb-NO" sz="1800" dirty="0" err="1"/>
              <a:t>join</a:t>
            </a:r>
            <a:r>
              <a:rPr lang="nb-NO" sz="1800" dirty="0"/>
              <a:t>()</a:t>
            </a:r>
          </a:p>
          <a:p>
            <a:pPr lvl="1"/>
            <a:r>
              <a:rPr lang="nb-NO" sz="1800" dirty="0"/>
              <a:t>synchronized method</a:t>
            </a:r>
          </a:p>
          <a:p>
            <a:pPr lvl="1"/>
            <a:r>
              <a:rPr lang="nb-NO" sz="1800" dirty="0" err="1"/>
              <a:t>Semaphore</a:t>
            </a:r>
            <a:r>
              <a:rPr lang="nb-NO" sz="1800" dirty="0"/>
              <a:t> – </a:t>
            </a:r>
            <a:r>
              <a:rPr lang="nb-NO" sz="1800" dirty="0" err="1"/>
              <a:t>aquire</a:t>
            </a:r>
            <a:r>
              <a:rPr lang="nb-NO" sz="1800" dirty="0"/>
              <a:t>() og </a:t>
            </a:r>
            <a:r>
              <a:rPr lang="nb-NO" sz="1800" dirty="0" err="1"/>
              <a:t>release</a:t>
            </a:r>
            <a:r>
              <a:rPr lang="nb-NO" sz="1800" dirty="0"/>
              <a:t>()</a:t>
            </a:r>
          </a:p>
          <a:p>
            <a:pPr lvl="1"/>
            <a:r>
              <a:rPr lang="nb-NO" sz="1800" dirty="0"/>
              <a:t>CyclicBarrier – await()</a:t>
            </a:r>
          </a:p>
          <a:p>
            <a:pPr lvl="1"/>
            <a:r>
              <a:rPr lang="en-US" sz="1600" dirty="0" err="1"/>
              <a:t>ExecutorService</a:t>
            </a:r>
            <a:r>
              <a:rPr lang="en-US" sz="1600" dirty="0"/>
              <a:t> pool =  </a:t>
            </a:r>
            <a:r>
              <a:rPr lang="en-US" sz="1600" dirty="0" err="1"/>
              <a:t>Executors.newFixedThreadPool</a:t>
            </a:r>
            <a:r>
              <a:rPr lang="en-US" sz="1600" dirty="0"/>
              <a:t>(k);</a:t>
            </a:r>
          </a:p>
          <a:p>
            <a:pPr marL="857250" lvl="2" indent="0">
              <a:buNone/>
            </a:pPr>
            <a:r>
              <a:rPr lang="en-US" sz="1600" dirty="0"/>
              <a:t>med Futures  - </a:t>
            </a:r>
            <a:r>
              <a:rPr lang="en-US" sz="1600" dirty="0" err="1"/>
              <a:t>forklares</a:t>
            </a:r>
            <a:r>
              <a:rPr lang="en-US" sz="1600" dirty="0"/>
              <a:t> </a:t>
            </a:r>
            <a:r>
              <a:rPr lang="en-US" sz="1600" dirty="0" err="1"/>
              <a:t>senere</a:t>
            </a:r>
            <a:endParaRPr lang="en-US" sz="1600" dirty="0"/>
          </a:p>
          <a:p>
            <a:pPr lvl="1"/>
            <a:r>
              <a:rPr lang="en-US" sz="1600" dirty="0" err="1"/>
              <a:t>AtomicIntegerArray</a:t>
            </a:r>
            <a:r>
              <a:rPr lang="en-US" sz="1600" dirty="0"/>
              <a:t> – get(), set(), </a:t>
            </a:r>
            <a:r>
              <a:rPr lang="en-US" sz="1600" dirty="0" err="1"/>
              <a:t>getAndAdd</a:t>
            </a:r>
            <a:r>
              <a:rPr lang="en-US" sz="1600" dirty="0"/>
              <a:t>(),..</a:t>
            </a:r>
          </a:p>
          <a:p>
            <a:pPr lvl="1"/>
            <a:r>
              <a:rPr lang="nb-NO" sz="1600" dirty="0" err="1"/>
              <a:t>ReentrantLock</a:t>
            </a:r>
            <a:r>
              <a:rPr lang="nb-NO" sz="1600" dirty="0"/>
              <a:t> ( i pakken: </a:t>
            </a:r>
            <a:r>
              <a:rPr lang="nb-NO" sz="1600" b="1" dirty="0" err="1">
                <a:hlinkClick r:id="rId2"/>
              </a:rPr>
              <a:t>java.util.concurrent.locks</a:t>
            </a:r>
            <a:r>
              <a:rPr lang="nb-NO" sz="1600" b="1" dirty="0"/>
              <a:t>)</a:t>
            </a:r>
            <a:endParaRPr lang="en-US" sz="1600" dirty="0"/>
          </a:p>
          <a:p>
            <a:pPr lvl="1"/>
            <a:r>
              <a:rPr lang="en-US" sz="1600" dirty="0"/>
              <a:t>volatile variable - </a:t>
            </a:r>
            <a:r>
              <a:rPr lang="en-US" sz="1600" dirty="0" err="1"/>
              <a:t>forklares</a:t>
            </a:r>
            <a:r>
              <a:rPr lang="en-US" sz="1600" dirty="0"/>
              <a:t> </a:t>
            </a:r>
            <a:r>
              <a:rPr lang="en-US" sz="1600" dirty="0" err="1"/>
              <a:t>senere</a:t>
            </a:r>
            <a:endParaRPr lang="en-US" sz="1600" dirty="0"/>
          </a:p>
          <a:p>
            <a:pPr marL="457200" lvl="1" indent="0">
              <a:buNone/>
            </a:pPr>
            <a:r>
              <a:rPr lang="en-US" sz="1600" dirty="0"/>
              <a:t> </a:t>
            </a:r>
          </a:p>
          <a:p>
            <a:pPr marL="400050"/>
            <a:r>
              <a:rPr lang="nb-NO" sz="2000" dirty="0"/>
              <a:t>Alle de synkroniseringer vi trenger, kan gjøres med disse!</a:t>
            </a:r>
          </a:p>
          <a:p>
            <a:pPr marL="400050"/>
            <a:r>
              <a:rPr lang="nb-NO" sz="2000" dirty="0"/>
              <a:t>De fleste andre har sine måter å gjøre det på, men man har neppe tid til å lære seg alle.</a:t>
            </a:r>
          </a:p>
          <a:p>
            <a:pPr marL="400050"/>
            <a:r>
              <a:rPr lang="nb-NO" sz="2000" dirty="0"/>
              <a:t>Bedre å bli flink i et lite og tilstrekkelig sett av synkroniseringsprimitiver, enn halvgod i de fleste.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7781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/>
              <a:t>II) Tidtagning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noProof="0" dirty="0"/>
              <a:t>JIT –kompilering</a:t>
            </a:r>
          </a:p>
          <a:p>
            <a:pPr lvl="1"/>
            <a:r>
              <a:rPr lang="nb-NO" noProof="0" dirty="0"/>
              <a:t>Hvor mye betyr det egentlig</a:t>
            </a:r>
          </a:p>
          <a:p>
            <a:r>
              <a:rPr lang="nb-NO" noProof="0" dirty="0"/>
              <a:t>Operativsystemet (Windows eller Linux)</a:t>
            </a:r>
          </a:p>
          <a:p>
            <a:pPr lvl="1"/>
            <a:r>
              <a:rPr lang="nb-NO" noProof="0" dirty="0"/>
              <a:t>Er de like raske?</a:t>
            </a:r>
          </a:p>
          <a:p>
            <a:pPr lvl="0"/>
            <a:r>
              <a:rPr lang="nb-NO" noProof="0" dirty="0"/>
              <a:t>Søppeltømming i Java</a:t>
            </a:r>
          </a:p>
          <a:p>
            <a:pPr lvl="1"/>
            <a:r>
              <a:rPr lang="nb-NO" noProof="0" dirty="0"/>
              <a:t>Skjer under kjøring (med i tidene)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28911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/>
              <a:t>Tidsmålinger og JIT (Just In Time) -kompilering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2688" y="1314451"/>
            <a:ext cx="7772400" cy="674390"/>
          </a:xfrm>
        </p:spPr>
        <p:txBody>
          <a:bodyPr/>
          <a:lstStyle/>
          <a:p>
            <a:r>
              <a:rPr lang="nb-NO" noProof="0" dirty="0"/>
              <a:t>Tilbake til kompileringen av et Java-program: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nb-NO">
              <a:solidFill>
                <a:srgbClr val="000000"/>
              </a:solidFill>
            </a:endParaRPr>
          </a:p>
        </p:txBody>
      </p:sp>
      <p:grpSp>
        <p:nvGrpSpPr>
          <p:cNvPr id="9" name="Gruppe 8"/>
          <p:cNvGrpSpPr/>
          <p:nvPr/>
        </p:nvGrpSpPr>
        <p:grpSpPr>
          <a:xfrm>
            <a:off x="827584" y="1925831"/>
            <a:ext cx="8027323" cy="4867513"/>
            <a:chOff x="1238064" y="4437112"/>
            <a:chExt cx="8027323" cy="4867513"/>
          </a:xfrm>
        </p:grpSpPr>
        <p:sp>
          <p:nvSpPr>
            <p:cNvPr id="5" name="TextBox 6"/>
            <p:cNvSpPr txBox="1"/>
            <p:nvPr/>
          </p:nvSpPr>
          <p:spPr>
            <a:xfrm>
              <a:off x="1238064" y="4437112"/>
              <a:ext cx="2757872" cy="1200329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err="1"/>
                <a:t>javac</a:t>
              </a:r>
              <a:r>
                <a:rPr lang="nb-NO" dirty="0"/>
                <a:t>  kompilerer først vårt java-program til en .class fil. som består av </a:t>
              </a:r>
              <a:r>
                <a:rPr lang="nb-NO" b="1" dirty="0"/>
                <a:t>byte-kode</a:t>
              </a:r>
            </a:p>
          </p:txBody>
        </p:sp>
        <p:sp>
          <p:nvSpPr>
            <p:cNvPr id="6" name="TextBox 7"/>
            <p:cNvSpPr txBox="1"/>
            <p:nvPr/>
          </p:nvSpPr>
          <p:spPr>
            <a:xfrm>
              <a:off x="5198504" y="5364217"/>
              <a:ext cx="4066883" cy="1754326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 rtlCol="0">
              <a:spAutoFit/>
            </a:bodyPr>
            <a:lstStyle/>
            <a:p>
              <a:r>
                <a:rPr lang="nb-NO" dirty="0"/>
                <a:t>main(  ).</a:t>
              </a:r>
              <a:br>
                <a:rPr lang="nb-NO" dirty="0"/>
              </a:br>
              <a:r>
                <a:rPr lang="nb-NO" dirty="0"/>
                <a:t>Vårt program kjører først</a:t>
              </a:r>
            </a:p>
            <a:p>
              <a:r>
                <a:rPr lang="nb-NO" dirty="0"/>
                <a:t> interpretert (byte-koden tolkes).</a:t>
              </a:r>
            </a:p>
            <a:p>
              <a:r>
                <a:rPr lang="nb-NO" dirty="0"/>
                <a:t>Blir JIT-kompilert (mens koden kjører)</a:t>
              </a:r>
            </a:p>
            <a:p>
              <a:r>
                <a:rPr lang="nb-NO" dirty="0"/>
                <a:t>en eller flere ganger. Går mye raskere</a:t>
              </a:r>
            </a:p>
            <a:p>
              <a:endParaRPr lang="nb-NO" dirty="0"/>
            </a:p>
          </p:txBody>
        </p:sp>
        <p:cxnSp>
          <p:nvCxnSpPr>
            <p:cNvPr id="8" name="Straight Arrow Connector 13"/>
            <p:cNvCxnSpPr/>
            <p:nvPr/>
          </p:nvCxnSpPr>
          <p:spPr bwMode="auto">
            <a:xfrm flipV="1">
              <a:off x="4118383" y="5637442"/>
              <a:ext cx="1080121" cy="603938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0" name="TextBox 6"/>
            <p:cNvSpPr txBox="1"/>
            <p:nvPr/>
          </p:nvSpPr>
          <p:spPr>
            <a:xfrm>
              <a:off x="1246374" y="6165304"/>
              <a:ext cx="2872009" cy="3139321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/>
                <a:t> java (JVM)  starter vår </a:t>
              </a:r>
            </a:p>
            <a:p>
              <a:pPr algn="ctr"/>
              <a:r>
                <a:rPr lang="nb-NO" dirty="0"/>
                <a:t>program i ‘main()’, men følger med. </a:t>
              </a:r>
            </a:p>
            <a:p>
              <a:pPr algn="ctr"/>
              <a:r>
                <a:rPr lang="nb-NO" dirty="0"/>
                <a:t>1.Kalles en metode flere ganger, kompileres den over fra bytekode til </a:t>
              </a:r>
              <a:r>
                <a:rPr lang="nb-NO" b="1" dirty="0"/>
                <a:t>maskinkode</a:t>
              </a:r>
              <a:r>
                <a:rPr lang="nb-NO" dirty="0"/>
                <a:t>. </a:t>
              </a:r>
            </a:p>
            <a:p>
              <a:pPr algn="ctr"/>
              <a:r>
                <a:rPr lang="nb-NO" dirty="0"/>
                <a:t>2. Kalles den enda mange ganger kan denne koden igjen </a:t>
              </a:r>
              <a:r>
                <a:rPr lang="nb-NO" b="1" dirty="0"/>
                <a:t>optimaliseres </a:t>
              </a:r>
            </a:p>
            <a:p>
              <a:pPr algn="ctr"/>
              <a:r>
                <a:rPr lang="nb-NO" dirty="0"/>
                <a:t>(flere ganger)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 bwMode="auto">
            <a:xfrm flipV="1">
              <a:off x="4118384" y="6488471"/>
              <a:ext cx="1080121" cy="603938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5" name="Straight Arrow Connector 13"/>
            <p:cNvCxnSpPr/>
            <p:nvPr/>
          </p:nvCxnSpPr>
          <p:spPr bwMode="auto">
            <a:xfrm flipV="1">
              <a:off x="4118383" y="6790440"/>
              <a:ext cx="1080121" cy="138209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</p:grpSp>
      <p:cxnSp>
        <p:nvCxnSpPr>
          <p:cNvPr id="19" name="Rett pil 18"/>
          <p:cNvCxnSpPr/>
          <p:nvPr/>
        </p:nvCxnSpPr>
        <p:spPr bwMode="auto">
          <a:xfrm>
            <a:off x="3585456" y="2276872"/>
            <a:ext cx="1202568" cy="849288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0336201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07504" y="1274108"/>
            <a:ext cx="2830020" cy="378565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600" dirty="0"/>
              <a:t>class A {</a:t>
            </a:r>
          </a:p>
          <a:p>
            <a:r>
              <a:rPr lang="nb-NO" sz="1600" dirty="0"/>
              <a:t>  B </a:t>
            </a:r>
            <a:r>
              <a:rPr lang="nb-NO" sz="1600" dirty="0" err="1"/>
              <a:t>b</a:t>
            </a:r>
            <a:r>
              <a:rPr lang="nb-NO" sz="1600" dirty="0"/>
              <a:t>;</a:t>
            </a:r>
          </a:p>
          <a:p>
            <a:r>
              <a:rPr lang="nb-NO" sz="1600" dirty="0"/>
              <a:t>  </a:t>
            </a:r>
            <a:r>
              <a:rPr lang="nb-NO" sz="1600" dirty="0" err="1"/>
              <a:t>public</a:t>
            </a:r>
            <a:r>
              <a:rPr lang="nb-NO" sz="1600" dirty="0"/>
              <a:t> void </a:t>
            </a:r>
            <a:r>
              <a:rPr lang="nb-NO" sz="1600" dirty="0" err="1"/>
              <a:t>newMethod</a:t>
            </a:r>
            <a:r>
              <a:rPr lang="nb-NO" sz="1600" dirty="0"/>
              <a:t>() {</a:t>
            </a:r>
          </a:p>
          <a:p>
            <a:r>
              <a:rPr lang="nb-NO" sz="1600" dirty="0"/>
              <a:t>    y = </a:t>
            </a:r>
            <a:r>
              <a:rPr lang="nb-NO" sz="1600" dirty="0" err="1">
                <a:solidFill>
                  <a:srgbClr val="C00000"/>
                </a:solidFill>
              </a:rPr>
              <a:t>b.get</a:t>
            </a:r>
            <a:r>
              <a:rPr lang="nb-NO" sz="1600" dirty="0">
                <a:solidFill>
                  <a:srgbClr val="C00000"/>
                </a:solidFill>
              </a:rPr>
              <a:t>(</a:t>
            </a:r>
            <a:r>
              <a:rPr lang="nb-NO" sz="1600" dirty="0"/>
              <a:t>);</a:t>
            </a:r>
          </a:p>
          <a:p>
            <a:r>
              <a:rPr lang="nb-NO" sz="1600" dirty="0"/>
              <a:t>    ...do </a:t>
            </a:r>
            <a:r>
              <a:rPr lang="nb-NO" sz="1600" dirty="0" err="1"/>
              <a:t>stuff</a:t>
            </a:r>
            <a:r>
              <a:rPr lang="nb-NO" sz="1600" dirty="0"/>
              <a:t>...</a:t>
            </a:r>
          </a:p>
          <a:p>
            <a:r>
              <a:rPr lang="nb-NO" sz="1600" dirty="0"/>
              <a:t>    z = </a:t>
            </a:r>
            <a:r>
              <a:rPr lang="nb-NO" sz="1600" dirty="0" err="1">
                <a:solidFill>
                  <a:srgbClr val="C00000"/>
                </a:solidFill>
              </a:rPr>
              <a:t>b.get</a:t>
            </a:r>
            <a:r>
              <a:rPr lang="nb-NO" sz="1600" dirty="0">
                <a:solidFill>
                  <a:srgbClr val="C00000"/>
                </a:solidFill>
              </a:rPr>
              <a:t>();</a:t>
            </a:r>
          </a:p>
          <a:p>
            <a:r>
              <a:rPr lang="nb-NO" sz="1600" dirty="0"/>
              <a:t>    sum = y + z;</a:t>
            </a:r>
          </a:p>
          <a:p>
            <a:r>
              <a:rPr lang="nb-NO" sz="1600" dirty="0"/>
              <a:t>  }</a:t>
            </a:r>
          </a:p>
          <a:p>
            <a:r>
              <a:rPr lang="nb-NO" sz="1600" dirty="0"/>
              <a:t>}</a:t>
            </a:r>
          </a:p>
          <a:p>
            <a:r>
              <a:rPr lang="nb-NO" sz="1600" dirty="0"/>
              <a:t>class B {</a:t>
            </a:r>
          </a:p>
          <a:p>
            <a:r>
              <a:rPr lang="nb-NO" sz="1600" dirty="0"/>
              <a:t>   int </a:t>
            </a:r>
            <a:r>
              <a:rPr lang="nb-NO" sz="1600" dirty="0" err="1"/>
              <a:t>value</a:t>
            </a:r>
            <a:r>
              <a:rPr lang="nb-NO" sz="1600" dirty="0"/>
              <a:t>;</a:t>
            </a:r>
          </a:p>
          <a:p>
            <a:r>
              <a:rPr lang="nb-NO" sz="1600" dirty="0"/>
              <a:t>   final int </a:t>
            </a:r>
            <a:r>
              <a:rPr lang="nb-NO" sz="1600" dirty="0" err="1"/>
              <a:t>get</a:t>
            </a:r>
            <a:r>
              <a:rPr lang="nb-NO" sz="1600" dirty="0"/>
              <a:t>() {</a:t>
            </a:r>
          </a:p>
          <a:p>
            <a:r>
              <a:rPr lang="nb-NO" sz="1600" dirty="0"/>
              <a:t>      </a:t>
            </a:r>
            <a:r>
              <a:rPr lang="nb-NO" sz="1600" dirty="0" err="1"/>
              <a:t>return</a:t>
            </a:r>
            <a:r>
              <a:rPr lang="nb-NO" sz="1600" dirty="0"/>
              <a:t> </a:t>
            </a:r>
            <a:r>
              <a:rPr lang="nb-NO" sz="1600" dirty="0" err="1"/>
              <a:t>value</a:t>
            </a:r>
            <a:r>
              <a:rPr lang="nb-NO" sz="1600" dirty="0"/>
              <a:t>;</a:t>
            </a:r>
          </a:p>
          <a:p>
            <a:r>
              <a:rPr lang="nb-NO" sz="1600" dirty="0"/>
              <a:t>   }</a:t>
            </a:r>
          </a:p>
          <a:p>
            <a:r>
              <a:rPr lang="nb-NO" sz="1600" dirty="0"/>
              <a:t>}</a:t>
            </a:r>
          </a:p>
        </p:txBody>
      </p:sp>
      <p:sp>
        <p:nvSpPr>
          <p:cNvPr id="6" name="TekstSylinder 5"/>
          <p:cNvSpPr txBox="1"/>
          <p:nvPr/>
        </p:nvSpPr>
        <p:spPr>
          <a:xfrm>
            <a:off x="683568" y="260648"/>
            <a:ext cx="7272808" cy="369332"/>
          </a:xfrm>
          <a:prstGeom prst="rect">
            <a:avLst/>
          </a:prstGeom>
          <a:solidFill>
            <a:srgbClr val="D9FFF5"/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dirty="0" err="1"/>
              <a:t>Optimaliserng</a:t>
            </a:r>
            <a:r>
              <a:rPr lang="nb-NO" dirty="0"/>
              <a:t> – ett eksempel </a:t>
            </a:r>
          </a:p>
        </p:txBody>
      </p:sp>
      <p:sp>
        <p:nvSpPr>
          <p:cNvPr id="7" name="TekstSylinder 6"/>
          <p:cNvSpPr txBox="1"/>
          <p:nvPr/>
        </p:nvSpPr>
        <p:spPr>
          <a:xfrm>
            <a:off x="455688" y="908720"/>
            <a:ext cx="1605884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/>
              <a:t>Original kode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3362166" y="1412776"/>
            <a:ext cx="22322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public void </a:t>
            </a:r>
            <a:r>
              <a:rPr lang="en-US" dirty="0" err="1"/>
              <a:t>newMethod</a:t>
            </a:r>
            <a:r>
              <a:rPr lang="en-US" dirty="0"/>
              <a:t>() {</a:t>
            </a:r>
          </a:p>
          <a:p>
            <a:r>
              <a:rPr lang="en-US" dirty="0"/>
              <a:t>    y = </a:t>
            </a:r>
            <a:r>
              <a:rPr lang="en-US" dirty="0" err="1">
                <a:solidFill>
                  <a:srgbClr val="C00000"/>
                </a:solidFill>
              </a:rPr>
              <a:t>b.value</a:t>
            </a:r>
            <a:r>
              <a:rPr lang="en-US" dirty="0">
                <a:solidFill>
                  <a:srgbClr val="C00000"/>
                </a:solidFill>
              </a:rPr>
              <a:t>;</a:t>
            </a:r>
          </a:p>
          <a:p>
            <a:r>
              <a:rPr lang="en-US" dirty="0"/>
              <a:t>    ...do stuff...</a:t>
            </a:r>
          </a:p>
          <a:p>
            <a:r>
              <a:rPr lang="en-US" dirty="0"/>
              <a:t>    z = </a:t>
            </a:r>
            <a:r>
              <a:rPr lang="en-US" dirty="0" err="1">
                <a:solidFill>
                  <a:srgbClr val="C00000"/>
                </a:solidFill>
              </a:rPr>
              <a:t>b.value</a:t>
            </a:r>
            <a:r>
              <a:rPr lang="en-US" dirty="0">
                <a:solidFill>
                  <a:srgbClr val="C00000"/>
                </a:solidFill>
              </a:rPr>
              <a:t>;</a:t>
            </a:r>
          </a:p>
          <a:p>
            <a:r>
              <a:rPr lang="en-US" dirty="0"/>
              <a:t>    sum = y + z;</a:t>
            </a:r>
          </a:p>
          <a:p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9" name="TekstSylinder 8"/>
          <p:cNvSpPr txBox="1"/>
          <p:nvPr/>
        </p:nvSpPr>
        <p:spPr>
          <a:xfrm>
            <a:off x="3398164" y="960983"/>
            <a:ext cx="1605884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/>
              <a:t>1) </a:t>
            </a:r>
            <a:r>
              <a:rPr lang="nb-NO" sz="1400" dirty="0" err="1"/>
              <a:t>Inline</a:t>
            </a:r>
            <a:r>
              <a:rPr lang="nb-NO" sz="1400" dirty="0"/>
              <a:t> </a:t>
            </a:r>
            <a:r>
              <a:rPr lang="nb-NO" sz="1400" dirty="0" err="1"/>
              <a:t>get</a:t>
            </a:r>
            <a:endParaRPr lang="nb-NO" sz="1400" dirty="0"/>
          </a:p>
        </p:txBody>
      </p:sp>
      <p:sp>
        <p:nvSpPr>
          <p:cNvPr id="10" name="TekstSylinder 9"/>
          <p:cNvSpPr txBox="1"/>
          <p:nvPr/>
        </p:nvSpPr>
        <p:spPr>
          <a:xfrm>
            <a:off x="5940152" y="1484784"/>
            <a:ext cx="223224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public  void </a:t>
            </a:r>
            <a:r>
              <a:rPr lang="en-US" sz="1600" dirty="0" err="1"/>
              <a:t>newMethod</a:t>
            </a:r>
            <a:r>
              <a:rPr lang="en-US" sz="1600" dirty="0"/>
              <a:t>() {</a:t>
            </a:r>
          </a:p>
          <a:p>
            <a:r>
              <a:rPr lang="en-US" sz="1600" dirty="0"/>
              <a:t>    y = </a:t>
            </a:r>
            <a:r>
              <a:rPr lang="en-US" sz="1600" dirty="0" err="1"/>
              <a:t>b.value</a:t>
            </a:r>
            <a:r>
              <a:rPr lang="en-US" sz="1600" dirty="0"/>
              <a:t>;</a:t>
            </a:r>
          </a:p>
          <a:p>
            <a:r>
              <a:rPr lang="en-US" sz="1600" dirty="0"/>
              <a:t>    ...do stuff...</a:t>
            </a:r>
          </a:p>
          <a:p>
            <a:r>
              <a:rPr lang="en-US" sz="1600" dirty="0"/>
              <a:t>    z = </a:t>
            </a:r>
            <a:r>
              <a:rPr lang="en-US" sz="1600" dirty="0">
                <a:solidFill>
                  <a:srgbClr val="C00000"/>
                </a:solidFill>
              </a:rPr>
              <a:t>y</a:t>
            </a:r>
            <a:r>
              <a:rPr lang="en-US" sz="1600" dirty="0"/>
              <a:t>;</a:t>
            </a:r>
          </a:p>
          <a:p>
            <a:r>
              <a:rPr lang="en-US" sz="1600" dirty="0"/>
              <a:t>    sum = y + z;</a:t>
            </a:r>
          </a:p>
          <a:p>
            <a:r>
              <a:rPr lang="en-US" sz="1600" dirty="0"/>
              <a:t>}  </a:t>
            </a:r>
          </a:p>
        </p:txBody>
      </p:sp>
      <p:sp>
        <p:nvSpPr>
          <p:cNvPr id="11" name="TekstSylinder 10"/>
          <p:cNvSpPr txBox="1"/>
          <p:nvPr/>
        </p:nvSpPr>
        <p:spPr>
          <a:xfrm>
            <a:off x="5724128" y="888975"/>
            <a:ext cx="216024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/>
              <a:t>2) Fjern overflødige les</a:t>
            </a:r>
          </a:p>
        </p:txBody>
      </p:sp>
      <p:sp>
        <p:nvSpPr>
          <p:cNvPr id="12" name="TekstSylinder 11"/>
          <p:cNvSpPr txBox="1"/>
          <p:nvPr/>
        </p:nvSpPr>
        <p:spPr>
          <a:xfrm>
            <a:off x="3419872" y="4149080"/>
            <a:ext cx="22322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public  void </a:t>
            </a:r>
            <a:r>
              <a:rPr lang="en-US" sz="1600" dirty="0" err="1"/>
              <a:t>newMethod</a:t>
            </a:r>
            <a:r>
              <a:rPr lang="en-US" sz="1600" dirty="0"/>
              <a:t>() {</a:t>
            </a:r>
          </a:p>
          <a:p>
            <a:r>
              <a:rPr lang="en-US" sz="1600" dirty="0"/>
              <a:t>    y = </a:t>
            </a:r>
            <a:r>
              <a:rPr lang="en-US" sz="1600" dirty="0" err="1"/>
              <a:t>b.value</a:t>
            </a:r>
            <a:r>
              <a:rPr lang="en-US" sz="1600" dirty="0"/>
              <a:t>;</a:t>
            </a:r>
          </a:p>
          <a:p>
            <a:r>
              <a:rPr lang="en-US" sz="1600" dirty="0"/>
              <a:t>    ...do stuff...</a:t>
            </a:r>
          </a:p>
          <a:p>
            <a:r>
              <a:rPr lang="en-US" sz="1600" dirty="0"/>
              <a:t>    </a:t>
            </a:r>
            <a:r>
              <a:rPr lang="en-US" sz="1600" dirty="0">
                <a:solidFill>
                  <a:srgbClr val="C00000"/>
                </a:solidFill>
              </a:rPr>
              <a:t>y</a:t>
            </a:r>
            <a:r>
              <a:rPr lang="en-US" sz="1600" dirty="0"/>
              <a:t> = y;</a:t>
            </a:r>
          </a:p>
          <a:p>
            <a:r>
              <a:rPr lang="en-US" sz="1600" dirty="0"/>
              <a:t>    sum = y + y;</a:t>
            </a:r>
          </a:p>
          <a:p>
            <a:r>
              <a:rPr lang="en-US" sz="1600" dirty="0"/>
              <a:t>}</a:t>
            </a:r>
          </a:p>
          <a:p>
            <a:endParaRPr lang="en-US" sz="1600" dirty="0"/>
          </a:p>
          <a:p>
            <a:r>
              <a:rPr lang="en-US" sz="1600" dirty="0"/>
              <a:t>  </a:t>
            </a:r>
          </a:p>
        </p:txBody>
      </p:sp>
      <p:sp>
        <p:nvSpPr>
          <p:cNvPr id="13" name="TekstSylinder 12"/>
          <p:cNvSpPr txBox="1"/>
          <p:nvPr/>
        </p:nvSpPr>
        <p:spPr>
          <a:xfrm>
            <a:off x="3275856" y="3723416"/>
            <a:ext cx="252028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/>
              <a:t>3) Fjern overflødige variable</a:t>
            </a:r>
          </a:p>
        </p:txBody>
      </p:sp>
      <p:sp>
        <p:nvSpPr>
          <p:cNvPr id="14" name="TekstSylinder 13"/>
          <p:cNvSpPr txBox="1"/>
          <p:nvPr/>
        </p:nvSpPr>
        <p:spPr>
          <a:xfrm>
            <a:off x="6228184" y="4142696"/>
            <a:ext cx="223224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public  void </a:t>
            </a:r>
            <a:r>
              <a:rPr lang="en-US" sz="1600" dirty="0" err="1"/>
              <a:t>newMethod</a:t>
            </a:r>
            <a:r>
              <a:rPr lang="en-US" sz="1600" dirty="0"/>
              <a:t>() {</a:t>
            </a:r>
          </a:p>
          <a:p>
            <a:r>
              <a:rPr lang="en-US" sz="1600" dirty="0"/>
              <a:t>    y = </a:t>
            </a:r>
            <a:r>
              <a:rPr lang="en-US" sz="1600" dirty="0" err="1"/>
              <a:t>b.value</a:t>
            </a:r>
            <a:r>
              <a:rPr lang="en-US" sz="1600" dirty="0"/>
              <a:t>;</a:t>
            </a:r>
          </a:p>
          <a:p>
            <a:r>
              <a:rPr lang="en-US" sz="1600" dirty="0"/>
              <a:t>    ...do stuff...</a:t>
            </a:r>
          </a:p>
          <a:p>
            <a:r>
              <a:rPr lang="en-US" sz="1600" dirty="0"/>
              <a:t>    sum </a:t>
            </a:r>
            <a:r>
              <a:rPr lang="en-US" sz="1600" dirty="0">
                <a:solidFill>
                  <a:srgbClr val="C00000"/>
                </a:solidFill>
              </a:rPr>
              <a:t>= y + y</a:t>
            </a:r>
            <a:r>
              <a:rPr lang="en-US" sz="1600" dirty="0"/>
              <a:t>;</a:t>
            </a:r>
          </a:p>
          <a:p>
            <a:r>
              <a:rPr lang="en-US" sz="1600" dirty="0"/>
              <a:t>}</a:t>
            </a:r>
          </a:p>
          <a:p>
            <a:endParaRPr lang="en-US" sz="1600" dirty="0"/>
          </a:p>
          <a:p>
            <a:r>
              <a:rPr lang="en-US" sz="1600" dirty="0"/>
              <a:t>  </a:t>
            </a:r>
          </a:p>
        </p:txBody>
      </p:sp>
      <p:sp>
        <p:nvSpPr>
          <p:cNvPr id="15" name="TekstSylinder 14"/>
          <p:cNvSpPr txBox="1"/>
          <p:nvPr/>
        </p:nvSpPr>
        <p:spPr>
          <a:xfrm>
            <a:off x="6228184" y="3717032"/>
            <a:ext cx="2160240" cy="30777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/>
              <a:t>4) Fjern død kode</a:t>
            </a:r>
          </a:p>
        </p:txBody>
      </p:sp>
      <p:sp>
        <p:nvSpPr>
          <p:cNvPr id="16" name="Pil høyre 15"/>
          <p:cNvSpPr/>
          <p:nvPr/>
        </p:nvSpPr>
        <p:spPr bwMode="auto">
          <a:xfrm>
            <a:off x="2627784" y="2204864"/>
            <a:ext cx="648072" cy="362074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Pil høyre 19"/>
          <p:cNvSpPr/>
          <p:nvPr/>
        </p:nvSpPr>
        <p:spPr bwMode="auto">
          <a:xfrm>
            <a:off x="5364088" y="2132856"/>
            <a:ext cx="648072" cy="362074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Pil høyre 20"/>
          <p:cNvSpPr/>
          <p:nvPr/>
        </p:nvSpPr>
        <p:spPr bwMode="auto">
          <a:xfrm rot="8992223">
            <a:off x="4400387" y="2985897"/>
            <a:ext cx="1753698" cy="362074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Pil høyre 21"/>
          <p:cNvSpPr/>
          <p:nvPr/>
        </p:nvSpPr>
        <p:spPr bwMode="auto">
          <a:xfrm>
            <a:off x="5364088" y="4723110"/>
            <a:ext cx="648072" cy="362074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256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 animBg="1"/>
      <p:bldP spid="20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Today</a:t>
            </a:r>
            <a:endParaRPr lang="nb-NO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15616" y="1314450"/>
            <a:ext cx="7848872" cy="5210894"/>
          </a:xfrm>
        </p:spPr>
        <p:txBody>
          <a:bodyPr/>
          <a:lstStyle/>
          <a:p>
            <a:r>
              <a:rPr lang="nb-NO" sz="2000" dirty="0" err="1"/>
              <a:t>Threads</a:t>
            </a:r>
            <a:r>
              <a:rPr lang="nb-NO" sz="2000" dirty="0"/>
              <a:t> in Java</a:t>
            </a:r>
          </a:p>
          <a:p>
            <a:r>
              <a:rPr lang="nb-NO" sz="2000" dirty="0" err="1"/>
              <a:t>Concurrent</a:t>
            </a:r>
            <a:r>
              <a:rPr lang="nb-NO" sz="2000" dirty="0"/>
              <a:t> Update problem</a:t>
            </a:r>
          </a:p>
          <a:p>
            <a:r>
              <a:rPr lang="nb-NO" sz="2000" dirty="0" err="1"/>
              <a:t>Synchronization</a:t>
            </a:r>
            <a:endParaRPr lang="nb-NO" sz="2000" dirty="0"/>
          </a:p>
          <a:p>
            <a:endParaRPr lang="nb-NO" sz="2000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nb-NO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9647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513" y="116632"/>
            <a:ext cx="1872207" cy="1008111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r>
              <a:rPr lang="nb-NO" sz="1800" noProof="0" dirty="0"/>
              <a:t>Mediantider for</a:t>
            </a:r>
            <a:br>
              <a:rPr lang="nb-NO" sz="1800" noProof="0" dirty="0"/>
            </a:br>
            <a:r>
              <a:rPr lang="nb-NO" sz="1800" noProof="0" dirty="0"/>
              <a:t> finnMax fra </a:t>
            </a:r>
            <a:br>
              <a:rPr lang="nb-NO" sz="1800" noProof="0" dirty="0"/>
            </a:br>
            <a:r>
              <a:rPr lang="nb-NO" sz="1800" noProof="0" dirty="0"/>
              <a:t>ukeoppgavene: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2304256" y="8620"/>
            <a:ext cx="6840252" cy="698652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M:\INF3030Para\FinnMax&gt;java FinnMaxMulti 10000 7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Kjøring:0, ant kjerner:8, antTråder:8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para = a:9853, paa:    13.24 msek. , nanosek/n: 1324.41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sekv = a:9853, paa:     0.13 msek. , nanosek/n:   12.59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Kjøring:1, ant kjerner:8, antTråder:8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para = a:9853, paa:     0.20 msek. , nanosek/n:   20.22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sekv = a:9853, paa:     0.11 msek. , nanosek/n:   10.94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Kjøring:2, ant kjerner:8, antTråder:8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para = a:9853, paa:     0.26 msek. , nanosek/n:   25.78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sekv = a:9853, paa:     0.11 msek. , nanosek/n:   11.18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Kjøring:3, ant kjerner:8, antTråder:8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para = a:9853, paa:     0.21 msek. , nanosek/n:   21.39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sekv = a:9853, paa:     0.24 msek. , nanosek/n:   23.91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Kjøring:4, ant kjerner:8, antTråder:8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para = a:9853, paa:     0.22 msek. , nanosek/n:   21.99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sekv = a:9853, paa:     0.20 msek. , nanosek/n:   19.74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Kjøring:5, ant kjerner:8, antTråder:8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para = a:9853, paa:     0.25 msek. , nanosek/n:   25.00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sekv = a:9853, paa:     0.23 msek. , nanosek/n:   22.95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Kjøring:6, ant kjerner:8, antTråder:8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para = a:9853, paa:     0.20 msek. , nanosek/n:   19.56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Max sekv = a:9853, paa:     0.21 msek. , nanosek/n:   20.52</a:t>
            </a:r>
          </a:p>
          <a:p>
            <a:endParaRPr lang="nb-NO" sz="1400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Median seq time:   0.205, median para time:   0.250,</a:t>
            </a:r>
          </a:p>
          <a:p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 Speedup:    </a:t>
            </a:r>
            <a:r>
              <a:rPr lang="nb-NO" sz="1400" b="1" dirty="0">
                <a:solidFill>
                  <a:srgbClr val="FF0000"/>
                </a:solidFill>
              </a:rPr>
              <a:t>0.82</a:t>
            </a:r>
            <a:r>
              <a:rPr lang="nb-NO" sz="1400" dirty="0">
                <a:solidFill>
                  <a:schemeClr val="bg1">
                    <a:lumMod val="95000"/>
                  </a:schemeClr>
                </a:solidFill>
              </a:rPr>
              <a:t>, n = 10 000</a:t>
            </a:r>
          </a:p>
        </p:txBody>
      </p:sp>
      <p:sp>
        <p:nvSpPr>
          <p:cNvPr id="6" name="TekstSylinder 5"/>
          <p:cNvSpPr txBox="1"/>
          <p:nvPr/>
        </p:nvSpPr>
        <p:spPr>
          <a:xfrm>
            <a:off x="108012" y="1700808"/>
            <a:ext cx="1835696" cy="28623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n= 10 000</a:t>
            </a:r>
          </a:p>
          <a:p>
            <a:endParaRPr lang="nb-NO" dirty="0"/>
          </a:p>
          <a:p>
            <a:r>
              <a:rPr lang="nb-NO" dirty="0"/>
              <a:t>Vi ser at kjøretidene</a:t>
            </a:r>
            <a:br>
              <a:rPr lang="nb-NO" dirty="0"/>
            </a:br>
            <a:r>
              <a:rPr lang="nb-NO" dirty="0"/>
              <a:t>(para) synker dramatisk fra 1.ste til neste kjøring.</a:t>
            </a:r>
          </a:p>
          <a:p>
            <a:r>
              <a:rPr lang="nb-NO" dirty="0" err="1"/>
              <a:t>Pga</a:t>
            </a:r>
            <a:r>
              <a:rPr lang="nb-NO" dirty="0"/>
              <a:t> JIT-optimalisering</a:t>
            </a:r>
          </a:p>
        </p:txBody>
      </p:sp>
      <p:sp>
        <p:nvSpPr>
          <p:cNvPr id="3" name="Ellipse 2"/>
          <p:cNvSpPr/>
          <p:nvPr/>
        </p:nvSpPr>
        <p:spPr bwMode="auto">
          <a:xfrm>
            <a:off x="4535996" y="476672"/>
            <a:ext cx="576064" cy="72008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Ellipse 6"/>
          <p:cNvSpPr/>
          <p:nvPr/>
        </p:nvSpPr>
        <p:spPr bwMode="auto">
          <a:xfrm>
            <a:off x="4499992" y="1340768"/>
            <a:ext cx="576064" cy="72008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Ellipse 7"/>
          <p:cNvSpPr/>
          <p:nvPr/>
        </p:nvSpPr>
        <p:spPr bwMode="auto">
          <a:xfrm>
            <a:off x="4499992" y="2204864"/>
            <a:ext cx="576064" cy="72008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095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579442" y="0"/>
            <a:ext cx="8568952" cy="67403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M:\INF3030Para\FinnMax&gt;java  FinnMaxMulti 10000000 5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Kjøring:0,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a:9999216, paa:    21.93 msek. , nanosek/n:    2.19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sekv = a:9999216, paa:     7.65 msek. , nanosek/n:    0.76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Kjøring:1,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a:9999216, paa:     3.04 msek. , nanosek/n:    0.30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sekv = a:9999216, paa:     5.95 msek. , nanosek/n:    0.59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Kjøring:2,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a:9999216, paa:     3.20 msek. , nanosek/n:    0.32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sekv = a:9999216, paa:     7.33 msek. , nanosek/n:    0.73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Kjøring:3,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a:9999216, paa:     2.67 msek. , nanosek/n:    0.27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sekv = a:9999216, paa:     5.10 msek. , nanosek/n:    0.51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Kjøring:4,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a:9999216, paa:     2.88 msek. , nanosek/n:    0.29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sekv = a:9999216, paa:     5.57 msek. , nanosek/n:    0.56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Median seq time:   5.945, median para time:   3.042,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Speedup:    </a:t>
            </a:r>
            <a:r>
              <a:rPr lang="nb-NO" b="1" dirty="0">
                <a:solidFill>
                  <a:srgbClr val="FF0000"/>
                </a:solidFill>
              </a:rPr>
              <a:t>1.95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, n = 10000000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7308304" y="435273"/>
            <a:ext cx="151216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n= 10 </a:t>
            </a:r>
            <a:r>
              <a:rPr lang="nb-NO" dirty="0" err="1"/>
              <a:t>mill</a:t>
            </a:r>
            <a:endParaRPr lang="nb-NO" dirty="0"/>
          </a:p>
        </p:txBody>
      </p:sp>
      <p:sp>
        <p:nvSpPr>
          <p:cNvPr id="6" name="Ellipse 9"/>
          <p:cNvSpPr/>
          <p:nvPr/>
        </p:nvSpPr>
        <p:spPr bwMode="auto">
          <a:xfrm>
            <a:off x="3707904" y="804605"/>
            <a:ext cx="828092" cy="72008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Ellipse 9"/>
          <p:cNvSpPr/>
          <p:nvPr/>
        </p:nvSpPr>
        <p:spPr bwMode="auto">
          <a:xfrm>
            <a:off x="3743908" y="1880828"/>
            <a:ext cx="828092" cy="720080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95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TekstSylinder 2"/>
          <p:cNvSpPr txBox="1"/>
          <p:nvPr/>
        </p:nvSpPr>
        <p:spPr>
          <a:xfrm>
            <a:off x="388640" y="117693"/>
            <a:ext cx="8712968" cy="67403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M:\INF3030Para\FinnMax&gt;java  -Xint FinnMaxMulti 10000000 5</a:t>
            </a:r>
          </a:p>
          <a:p>
            <a:endParaRPr lang="nb-NO" dirty="0"/>
          </a:p>
          <a:p>
            <a:r>
              <a:rPr lang="nb-NO" dirty="0"/>
              <a:t>Kjøring:0, ant kjerner:8, antTråder:8</a:t>
            </a:r>
          </a:p>
          <a:p>
            <a:r>
              <a:rPr lang="nb-NO" dirty="0"/>
              <a:t>Max para = a:9999216, paa:    53.13 msek. , nanosek/n:    5.31</a:t>
            </a:r>
          </a:p>
          <a:p>
            <a:r>
              <a:rPr lang="nb-NO" dirty="0"/>
              <a:t>Max sekv = a:9999216, paa:   144.08 msek. , nanosek/n:   14.41</a:t>
            </a:r>
          </a:p>
          <a:p>
            <a:endParaRPr lang="nb-NO" dirty="0"/>
          </a:p>
          <a:p>
            <a:r>
              <a:rPr lang="nb-NO" dirty="0"/>
              <a:t>Kjøring:1, ant kjerner:8, antTråder:8</a:t>
            </a:r>
          </a:p>
          <a:p>
            <a:r>
              <a:rPr lang="nb-NO" dirty="0"/>
              <a:t>Max para = a:9999216, paa:    44.94 msek. , nanosek/n:    4.49</a:t>
            </a:r>
          </a:p>
          <a:p>
            <a:r>
              <a:rPr lang="nb-NO" dirty="0"/>
              <a:t>Max sekv = a:9999216, paa:   144.86 msek. , nanosek/n:   14.49</a:t>
            </a:r>
          </a:p>
          <a:p>
            <a:endParaRPr lang="nb-NO" dirty="0"/>
          </a:p>
          <a:p>
            <a:r>
              <a:rPr lang="nb-NO" dirty="0"/>
              <a:t>Kjøring:2, ant kjerner:8, antTråder:8</a:t>
            </a:r>
          </a:p>
          <a:p>
            <a:r>
              <a:rPr lang="nb-NO" dirty="0"/>
              <a:t>Max para = a:9999216, paa:    33.83 msek. , nanosek/n:    3.38</a:t>
            </a:r>
          </a:p>
          <a:p>
            <a:r>
              <a:rPr lang="nb-NO" dirty="0"/>
              <a:t>Max sekv = a:9999216, paa:   137.45 msek. , nanosek/n:   13.75</a:t>
            </a:r>
          </a:p>
          <a:p>
            <a:endParaRPr lang="nb-NO" dirty="0"/>
          </a:p>
          <a:p>
            <a:r>
              <a:rPr lang="nb-NO" dirty="0"/>
              <a:t>Kjøring:3, ant kjerner:8, antTråder:8</a:t>
            </a:r>
          </a:p>
          <a:p>
            <a:r>
              <a:rPr lang="nb-NO" dirty="0"/>
              <a:t>Max para = a:9999216, paa:    53.63 msek. , nanosek/n:    5.36</a:t>
            </a:r>
          </a:p>
          <a:p>
            <a:r>
              <a:rPr lang="nb-NO" dirty="0"/>
              <a:t>Max sekv = a:9999216, paa:   136.90 msek. , nanosek/n:   13.69</a:t>
            </a:r>
          </a:p>
          <a:p>
            <a:endParaRPr lang="nb-NO" dirty="0"/>
          </a:p>
          <a:p>
            <a:r>
              <a:rPr lang="nb-NO" dirty="0"/>
              <a:t>Kjøring:4, ant kjerner:8, antTråder:8</a:t>
            </a:r>
          </a:p>
          <a:p>
            <a:r>
              <a:rPr lang="nb-NO" dirty="0"/>
              <a:t>Max para = a:9999216, paa:    50.09 msek. , nanosek/n:    5.01</a:t>
            </a:r>
          </a:p>
          <a:p>
            <a:r>
              <a:rPr lang="nb-NO" dirty="0"/>
              <a:t>Max sekv = a:9999216, paa:   137.71 msek. , nanosek/n:   13.77</a:t>
            </a:r>
          </a:p>
          <a:p>
            <a:endParaRPr lang="nb-NO" dirty="0"/>
          </a:p>
          <a:p>
            <a:r>
              <a:rPr lang="nb-NO" dirty="0"/>
              <a:t>Median seq time: 137.714, median para time:  50.088,</a:t>
            </a:r>
          </a:p>
          <a:p>
            <a:r>
              <a:rPr lang="nb-NO" dirty="0"/>
              <a:t> Speedup:    </a:t>
            </a:r>
            <a:r>
              <a:rPr lang="nb-NO" b="1" dirty="0"/>
              <a:t>2.75</a:t>
            </a:r>
            <a:r>
              <a:rPr lang="nb-NO" dirty="0"/>
              <a:t>, n = 10000000</a:t>
            </a:r>
          </a:p>
        </p:txBody>
      </p:sp>
      <p:sp>
        <p:nvSpPr>
          <p:cNvPr id="4" name="TekstSylinder 3"/>
          <p:cNvSpPr txBox="1"/>
          <p:nvPr/>
        </p:nvSpPr>
        <p:spPr>
          <a:xfrm>
            <a:off x="7308304" y="692696"/>
            <a:ext cx="1835696" cy="17543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b="1" dirty="0" err="1"/>
              <a:t>JIT-kompilering</a:t>
            </a:r>
            <a:r>
              <a:rPr lang="nb-NO" b="1" dirty="0"/>
              <a:t> avslått :</a:t>
            </a:r>
          </a:p>
          <a:p>
            <a:r>
              <a:rPr lang="nb-NO" b="1" dirty="0"/>
              <a:t>&gt; java –</a:t>
            </a:r>
            <a:r>
              <a:rPr lang="nb-NO" b="1" dirty="0" err="1"/>
              <a:t>Xint</a:t>
            </a:r>
            <a:r>
              <a:rPr lang="nb-NO" dirty="0"/>
              <a:t> …..</a:t>
            </a:r>
          </a:p>
          <a:p>
            <a:r>
              <a:rPr lang="nb-NO" dirty="0"/>
              <a:t>n= 10 </a:t>
            </a:r>
            <a:r>
              <a:rPr lang="nb-NO" dirty="0" err="1"/>
              <a:t>mill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791920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/>
          <p:cNvSpPr txBox="1"/>
          <p:nvPr/>
        </p:nvSpPr>
        <p:spPr>
          <a:xfrm>
            <a:off x="179512" y="116632"/>
            <a:ext cx="8712968" cy="67403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M:\INF3030Para\FinnMax&gt;java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FinnM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100000000 5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Kjoering:0, ant kjerner:8, antTraader:8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parallell   i  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41.913504 ms.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sekvensiell i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238.799921 ms.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Kjoering:1, ant kjerner:8, antTraader:8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parallell   i  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26.78024 ms.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sekvensiell i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235.431219 ms.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Kjoering:2, ant kjerner:8, antTraader:8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parallell   i  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27.791271 ms.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sekvensiell i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248.066478 ms.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Kjoering:3, ant kjerner:8, antTraader:8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parallell   i  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26.86283 ms.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sekvensiell i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236.013201 ms.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Kjoering:4, ant kjerner:8, antTraader:8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parallell   i  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27.755575 ms.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verdi sekvensiell i a:99989305,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223.535073 ms.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Median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sequential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time:236.013201, median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parallel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time:27.755575,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n=  100000000, </a:t>
            </a:r>
            <a:r>
              <a:rPr lang="nb-NO" b="1" dirty="0" err="1">
                <a:solidFill>
                  <a:schemeClr val="bg1">
                    <a:lumMod val="95000"/>
                  </a:schemeClr>
                </a:solidFill>
              </a:rPr>
              <a:t>Speedup</a:t>
            </a:r>
            <a:r>
              <a:rPr lang="nb-NO" b="1" dirty="0">
                <a:solidFill>
                  <a:schemeClr val="bg1">
                    <a:lumMod val="95000"/>
                  </a:schemeClr>
                </a:solidFill>
              </a:rPr>
              <a:t>:  </a:t>
            </a:r>
            <a:r>
              <a:rPr lang="nb-NO" b="1" dirty="0">
                <a:solidFill>
                  <a:srgbClr val="C00000"/>
                </a:solidFill>
              </a:rPr>
              <a:t>8.59</a:t>
            </a:r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33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7164288" y="620688"/>
            <a:ext cx="1512168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n= 100 </a:t>
            </a:r>
            <a:r>
              <a:rPr lang="nb-NO" dirty="0" err="1"/>
              <a:t>mill</a:t>
            </a:r>
            <a:endParaRPr lang="nb-NO" dirty="0"/>
          </a:p>
        </p:txBody>
      </p:sp>
      <p:sp>
        <p:nvSpPr>
          <p:cNvPr id="5" name="Ellipse 4"/>
          <p:cNvSpPr/>
          <p:nvPr/>
        </p:nvSpPr>
        <p:spPr bwMode="auto">
          <a:xfrm>
            <a:off x="4355976" y="1772816"/>
            <a:ext cx="504056" cy="36004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Ellipse 5"/>
          <p:cNvSpPr/>
          <p:nvPr/>
        </p:nvSpPr>
        <p:spPr bwMode="auto">
          <a:xfrm>
            <a:off x="4427984" y="692696"/>
            <a:ext cx="504056" cy="36004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TekstSylinder 6"/>
          <p:cNvSpPr txBox="1"/>
          <p:nvPr/>
        </p:nvSpPr>
        <p:spPr>
          <a:xfrm>
            <a:off x="5292080" y="141277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accent5"/>
                </a:solidFill>
              </a:rPr>
              <a:t>JIT-kompilering +optimalisering</a:t>
            </a:r>
          </a:p>
        </p:txBody>
      </p:sp>
      <p:sp>
        <p:nvSpPr>
          <p:cNvPr id="8" name="Ellipse 7"/>
          <p:cNvSpPr/>
          <p:nvPr/>
        </p:nvSpPr>
        <p:spPr bwMode="auto">
          <a:xfrm>
            <a:off x="4355976" y="3140968"/>
            <a:ext cx="504056" cy="36004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5220072" y="349171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accent5"/>
                </a:solidFill>
              </a:rPr>
              <a:t>Søppel-tømming</a:t>
            </a:r>
          </a:p>
        </p:txBody>
      </p:sp>
    </p:spTree>
    <p:extLst>
      <p:ext uri="{BB962C8B-B14F-4D97-AF65-F5344CB8AC3E}">
        <p14:creationId xmlns:p14="http://schemas.microsoft.com/office/powerpoint/2010/main" val="649601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/>
      <p:bldP spid="8" grpId="0" animBg="1"/>
      <p:bldP spid="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/>
              <a:t>Hva betyr dette for tidsmålingene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noProof="0" dirty="0"/>
              <a:t>Første gangen vi gjører er tiden vi måler en sum av:</a:t>
            </a:r>
          </a:p>
          <a:p>
            <a:pPr lvl="1"/>
            <a:r>
              <a:rPr lang="nb-NO" sz="1800" noProof="0" dirty="0"/>
              <a:t>Først litt </a:t>
            </a:r>
            <a:r>
              <a:rPr lang="nb-NO" sz="1800" noProof="0" dirty="0" err="1"/>
              <a:t>interpretering</a:t>
            </a:r>
            <a:r>
              <a:rPr lang="nb-NO" sz="1800" noProof="0" dirty="0"/>
              <a:t> av bytekode</a:t>
            </a:r>
          </a:p>
          <a:p>
            <a:pPr lvl="1"/>
            <a:r>
              <a:rPr lang="nb-NO" sz="1800" noProof="0" dirty="0"/>
              <a:t>Så oversetting(kompilering) av hyppig brukte metoder til maskinkode</a:t>
            </a:r>
          </a:p>
          <a:p>
            <a:pPr lvl="1"/>
            <a:r>
              <a:rPr lang="nb-NO" sz="1800" noProof="0" dirty="0"/>
              <a:t>kjøring av resten av programmet dels i maskinkode.</a:t>
            </a:r>
          </a:p>
          <a:p>
            <a:r>
              <a:rPr lang="nb-NO" sz="2000" noProof="0" dirty="0"/>
              <a:t>Andre gang vi kjører, kan følgende skje:</a:t>
            </a:r>
          </a:p>
          <a:p>
            <a:pPr lvl="1"/>
            <a:r>
              <a:rPr lang="nb-NO" sz="1800" noProof="0" dirty="0"/>
              <a:t>JVM finner at noen av maskinkompilerte metodene våre må optimaliseres ytterligere</a:t>
            </a:r>
          </a:p>
          <a:p>
            <a:pPr lvl="1"/>
            <a:r>
              <a:rPr lang="nb-NO" sz="1800" noProof="0" dirty="0"/>
              <a:t>Kjøretiden synker ytterligere</a:t>
            </a:r>
          </a:p>
          <a:p>
            <a:r>
              <a:rPr lang="nb-NO" sz="2000" noProof="0" dirty="0"/>
              <a:t>Tredje gang er som oftest optimaliseringa ferdig, men ytterligere optimalisering kan bli gjort</a:t>
            </a:r>
          </a:p>
          <a:p>
            <a:r>
              <a:rPr lang="nb-NO" sz="2000" noProof="0" dirty="0" err="1"/>
              <a:t>Tidtakningen</a:t>
            </a:r>
            <a:r>
              <a:rPr lang="nb-NO" sz="2000" noProof="0" dirty="0"/>
              <a:t> vår må endres !</a:t>
            </a:r>
          </a:p>
          <a:p>
            <a:r>
              <a:rPr lang="nb-NO" sz="2000" noProof="0" dirty="0"/>
              <a:t>Vi kjører det sekvensielle og parallelle programmet f.eks </a:t>
            </a:r>
            <a:r>
              <a:rPr lang="nb-NO" sz="2000" dirty="0"/>
              <a:t>9</a:t>
            </a:r>
            <a:r>
              <a:rPr lang="nb-NO" sz="2000" noProof="0" dirty="0"/>
              <a:t> ganger i en løkke , noterer alle kjøretider i to arrayer som så sorteres og vi velger medianverdien = a[a.length/2] </a:t>
            </a:r>
          </a:p>
          <a:p>
            <a:r>
              <a:rPr lang="nb-NO" sz="2000" noProof="0" dirty="0"/>
              <a:t>Du får aldri samme svaret to ganger – mye variasjon !!</a:t>
            </a:r>
          </a:p>
          <a:p>
            <a:endParaRPr lang="nb-NO" sz="2000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34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49515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35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07504" y="116632"/>
            <a:ext cx="8712968" cy="350292"/>
          </a:xfrm>
          <a:solidFill>
            <a:schemeClr val="accent2"/>
          </a:solidFill>
        </p:spPr>
        <p:txBody>
          <a:bodyPr/>
          <a:lstStyle/>
          <a:p>
            <a:r>
              <a:rPr lang="nb-NO" sz="1600" dirty="0"/>
              <a:t>FinnMax, 3 ulike kjøringer (samme parametre , varierer antall tråder: 8, 16, 4 )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504" y="512676"/>
            <a:ext cx="3816424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200" dirty="0"/>
              <a:t>Uke2&gt;</a:t>
            </a:r>
            <a:r>
              <a:rPr lang="nb-NO" sz="1200" dirty="0" err="1"/>
              <a:t>java</a:t>
            </a:r>
            <a:r>
              <a:rPr lang="nb-NO" sz="1200" dirty="0"/>
              <a:t> </a:t>
            </a:r>
            <a:r>
              <a:rPr lang="nb-NO" sz="1200" dirty="0" err="1"/>
              <a:t>FinnM</a:t>
            </a:r>
            <a:r>
              <a:rPr lang="nb-NO" sz="1200" dirty="0"/>
              <a:t> 1000000 9</a:t>
            </a:r>
          </a:p>
          <a:p>
            <a:r>
              <a:rPr lang="nb-NO" sz="1200" dirty="0"/>
              <a:t>Kjøring:0</a:t>
            </a:r>
            <a:r>
              <a:rPr lang="nb-NO" sz="1200" b="1" dirty="0"/>
              <a:t>, ant kjerner:8, antTråder:8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23.860968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3.468803 ms.</a:t>
            </a:r>
          </a:p>
          <a:p>
            <a:endParaRPr lang="nb-NO" sz="1200" dirty="0"/>
          </a:p>
          <a:p>
            <a:r>
              <a:rPr lang="nb-NO" sz="1200" dirty="0"/>
              <a:t>Kjøring:1, ant kjerner:8, antTråder:8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0.311465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0.549437 ms.</a:t>
            </a:r>
          </a:p>
          <a:p>
            <a:r>
              <a:rPr lang="nb-NO" sz="1200" dirty="0"/>
              <a:t>………</a:t>
            </a:r>
          </a:p>
          <a:p>
            <a:r>
              <a:rPr lang="nb-NO" sz="1200" dirty="0"/>
              <a:t>Kjøring:8, ant kjerner:8, antTråder:8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0.422752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0.532639 ms.</a:t>
            </a:r>
          </a:p>
          <a:p>
            <a:endParaRPr lang="nb-NO" sz="1200" dirty="0"/>
          </a:p>
          <a:p>
            <a:r>
              <a:rPr lang="nb-NO" sz="1200" dirty="0"/>
              <a:t>Median </a:t>
            </a:r>
            <a:r>
              <a:rPr lang="nb-NO" sz="1200" dirty="0" err="1"/>
              <a:t>sequential</a:t>
            </a:r>
            <a:r>
              <a:rPr lang="nb-NO" sz="1200" dirty="0"/>
              <a:t> time:0.52004, </a:t>
            </a:r>
            <a:br>
              <a:rPr lang="nb-NO" sz="1200" dirty="0"/>
            </a:br>
            <a:r>
              <a:rPr lang="nb-NO" sz="1200" dirty="0"/>
              <a:t>median </a:t>
            </a:r>
            <a:r>
              <a:rPr lang="nb-NO" sz="1200" dirty="0" err="1"/>
              <a:t>parallel</a:t>
            </a:r>
            <a:r>
              <a:rPr lang="nb-NO" sz="1200" dirty="0"/>
              <a:t> time:0.429051,</a:t>
            </a:r>
          </a:p>
          <a:p>
            <a:r>
              <a:rPr lang="nb-NO" sz="1200" dirty="0"/>
              <a:t> </a:t>
            </a:r>
            <a:r>
              <a:rPr lang="nb-NO" sz="1200" dirty="0" err="1"/>
              <a:t>Speedup</a:t>
            </a:r>
            <a:r>
              <a:rPr lang="nb-NO" sz="1200" dirty="0"/>
              <a:t>:  </a:t>
            </a:r>
            <a:r>
              <a:rPr lang="nb-NO" sz="1200" b="1" dirty="0"/>
              <a:t>1.26,</a:t>
            </a:r>
            <a:r>
              <a:rPr lang="nb-NO" sz="1200" dirty="0"/>
              <a:t> n = 1000000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394" y="3730384"/>
            <a:ext cx="3910643" cy="30469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200" dirty="0"/>
              <a:t>Uke2&gt;</a:t>
            </a:r>
            <a:r>
              <a:rPr lang="nb-NO" sz="1200" dirty="0" err="1"/>
              <a:t>java</a:t>
            </a:r>
            <a:r>
              <a:rPr lang="nb-NO" sz="1200" dirty="0"/>
              <a:t> </a:t>
            </a:r>
            <a:r>
              <a:rPr lang="nb-NO" sz="1200" dirty="0" err="1"/>
              <a:t>FinnM</a:t>
            </a:r>
            <a:r>
              <a:rPr lang="nb-NO" sz="1200" dirty="0"/>
              <a:t> 1000000 9</a:t>
            </a:r>
          </a:p>
          <a:p>
            <a:r>
              <a:rPr lang="nb-NO" sz="1200" dirty="0"/>
              <a:t>Kjøring:0, </a:t>
            </a:r>
            <a:r>
              <a:rPr lang="nb-NO" sz="1200" b="1" dirty="0"/>
              <a:t>ant kjerner:8, antTråder:16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18.808946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3.558043 ms.</a:t>
            </a:r>
          </a:p>
          <a:p>
            <a:endParaRPr lang="nb-NO" sz="1200" dirty="0"/>
          </a:p>
          <a:p>
            <a:r>
              <a:rPr lang="nb-NO" sz="1200" dirty="0"/>
              <a:t>Kjøring:1, ant kjerner:8, antTråder:16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1.847439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0.453898 ms.</a:t>
            </a:r>
          </a:p>
          <a:p>
            <a:r>
              <a:rPr lang="nb-NO" sz="1200" dirty="0"/>
              <a:t>………</a:t>
            </a:r>
          </a:p>
          <a:p>
            <a:r>
              <a:rPr lang="nb-NO" sz="1200" dirty="0"/>
              <a:t>Kjøring:8, ant kjerner:8, antTråder:16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0.502542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0.471396 ms.</a:t>
            </a:r>
          </a:p>
          <a:p>
            <a:endParaRPr lang="nb-NO" sz="1200" dirty="0"/>
          </a:p>
          <a:p>
            <a:r>
              <a:rPr lang="nb-NO" sz="1200" dirty="0"/>
              <a:t>Median </a:t>
            </a:r>
            <a:r>
              <a:rPr lang="nb-NO" sz="1200" dirty="0" err="1"/>
              <a:t>sequential</a:t>
            </a:r>
            <a:r>
              <a:rPr lang="nb-NO" sz="1200" dirty="0"/>
              <a:t> time:0.509891, </a:t>
            </a:r>
          </a:p>
          <a:p>
            <a:r>
              <a:rPr lang="nb-NO" sz="1200" dirty="0"/>
              <a:t>median </a:t>
            </a:r>
            <a:r>
              <a:rPr lang="nb-NO" sz="1200" dirty="0" err="1"/>
              <a:t>parallel</a:t>
            </a:r>
            <a:r>
              <a:rPr lang="nb-NO" sz="1200" dirty="0"/>
              <a:t> time:0.646726,</a:t>
            </a:r>
          </a:p>
          <a:p>
            <a:r>
              <a:rPr lang="nb-NO" sz="1200" dirty="0"/>
              <a:t> </a:t>
            </a:r>
            <a:r>
              <a:rPr lang="nb-NO" sz="1200" dirty="0" err="1"/>
              <a:t>Speedup</a:t>
            </a:r>
            <a:r>
              <a:rPr lang="nb-NO" sz="1200" dirty="0"/>
              <a:t>:  </a:t>
            </a:r>
            <a:r>
              <a:rPr lang="nb-NO" sz="1200" b="1" dirty="0"/>
              <a:t>0.90, </a:t>
            </a:r>
            <a:r>
              <a:rPr lang="nb-NO" sz="1200" dirty="0"/>
              <a:t>n = 1000000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75560" y="548680"/>
            <a:ext cx="4644516" cy="36009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200" dirty="0"/>
              <a:t>Uke2&gt;</a:t>
            </a:r>
            <a:r>
              <a:rPr lang="nb-NO" sz="1200" dirty="0" err="1"/>
              <a:t>java</a:t>
            </a:r>
            <a:r>
              <a:rPr lang="nb-NO" sz="1200" dirty="0"/>
              <a:t> </a:t>
            </a:r>
            <a:r>
              <a:rPr lang="nb-NO" sz="1200" dirty="0" err="1"/>
              <a:t>FinnM</a:t>
            </a:r>
            <a:r>
              <a:rPr lang="nb-NO" sz="1200" dirty="0"/>
              <a:t> 1000000 9</a:t>
            </a:r>
          </a:p>
          <a:p>
            <a:r>
              <a:rPr lang="nb-NO" sz="1200" dirty="0"/>
              <a:t>Kjøring:0, </a:t>
            </a:r>
            <a:r>
              <a:rPr lang="nb-NO" sz="1200" b="1" dirty="0"/>
              <a:t>ant kjerner:8, antTråder:4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16.154151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3.75507 ms.</a:t>
            </a:r>
          </a:p>
          <a:p>
            <a:endParaRPr lang="nb-NO" sz="1200" dirty="0"/>
          </a:p>
          <a:p>
            <a:r>
              <a:rPr lang="nb-NO" sz="1200" dirty="0"/>
              <a:t>Kjøring:1, ant kjerner:8, antTråder:4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1.280854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0.520741 ms.</a:t>
            </a:r>
          </a:p>
          <a:p>
            <a:endParaRPr lang="nb-NO" sz="1200" dirty="0"/>
          </a:p>
          <a:p>
            <a:r>
              <a:rPr lang="nb-NO" sz="1200" dirty="0"/>
              <a:t>Kjøring:2, ant kjerner:8, antTråder:4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0.557136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0.509191 ms.</a:t>
            </a:r>
          </a:p>
          <a:p>
            <a:r>
              <a:rPr lang="nb-NO" sz="1200" dirty="0"/>
              <a:t>………………</a:t>
            </a:r>
          </a:p>
          <a:p>
            <a:r>
              <a:rPr lang="nb-NO" sz="1200" dirty="0"/>
              <a:t>Kjøring:8, ant kjerner:8, antTråder:4</a:t>
            </a:r>
          </a:p>
          <a:p>
            <a:r>
              <a:rPr lang="nb-NO" sz="1200" dirty="0"/>
              <a:t>Max verdi parallell   i a:999216, </a:t>
            </a:r>
            <a:r>
              <a:rPr lang="nb-NO" sz="1200" dirty="0" err="1"/>
              <a:t>paa</a:t>
            </a:r>
            <a:r>
              <a:rPr lang="nb-NO" sz="1200" dirty="0"/>
              <a:t>: 0.628527 ms.</a:t>
            </a:r>
          </a:p>
          <a:p>
            <a:r>
              <a:rPr lang="nb-NO" sz="1200" dirty="0"/>
              <a:t>Max verdi sekvensiell i a:999216, </a:t>
            </a:r>
            <a:r>
              <a:rPr lang="nb-NO" sz="1200" dirty="0" err="1"/>
              <a:t>paa</a:t>
            </a:r>
            <a:r>
              <a:rPr lang="nb-NO" sz="1200" dirty="0"/>
              <a:t>: 0.52354 ms.</a:t>
            </a:r>
          </a:p>
          <a:p>
            <a:endParaRPr lang="nb-NO" sz="1200" dirty="0"/>
          </a:p>
          <a:p>
            <a:r>
              <a:rPr lang="nb-NO" sz="1200" dirty="0"/>
              <a:t>Median </a:t>
            </a:r>
            <a:r>
              <a:rPr lang="nb-NO" sz="1200" dirty="0" err="1"/>
              <a:t>sequential</a:t>
            </a:r>
            <a:r>
              <a:rPr lang="nb-NO" sz="1200" dirty="0"/>
              <a:t> time:0.520741, median </a:t>
            </a:r>
            <a:r>
              <a:rPr lang="nb-NO" sz="1200" dirty="0" err="1"/>
              <a:t>parallel</a:t>
            </a:r>
            <a:r>
              <a:rPr lang="nb-NO" sz="1200" dirty="0"/>
              <a:t> time:0.628527,</a:t>
            </a:r>
          </a:p>
          <a:p>
            <a:r>
              <a:rPr lang="nb-NO" sz="1200" dirty="0"/>
              <a:t> </a:t>
            </a:r>
            <a:r>
              <a:rPr lang="nb-NO" sz="1200" dirty="0" err="1"/>
              <a:t>Speedup</a:t>
            </a:r>
            <a:r>
              <a:rPr lang="nb-NO" sz="1200" dirty="0"/>
              <a:t>:  </a:t>
            </a:r>
            <a:r>
              <a:rPr lang="nb-NO" sz="1200" b="1" dirty="0"/>
              <a:t>0.88</a:t>
            </a:r>
            <a:r>
              <a:rPr lang="nb-NO" sz="1200" dirty="0"/>
              <a:t>, n = 1000000</a:t>
            </a:r>
          </a:p>
        </p:txBody>
      </p:sp>
    </p:spTree>
    <p:extLst>
      <p:ext uri="{BB962C8B-B14F-4D97-AF65-F5344CB8AC3E}">
        <p14:creationId xmlns:p14="http://schemas.microsoft.com/office/powerpoint/2010/main" val="29446789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«Aldri» samme resultatet to ganger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36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1110" y="1340768"/>
            <a:ext cx="828041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Uke2&gt;</a:t>
            </a:r>
            <a:r>
              <a:rPr lang="nb-NO" dirty="0" err="1"/>
              <a:t>java</a:t>
            </a:r>
            <a:r>
              <a:rPr lang="nb-NO" dirty="0"/>
              <a:t> </a:t>
            </a:r>
            <a:r>
              <a:rPr lang="nb-NO" dirty="0" err="1"/>
              <a:t>FinnM</a:t>
            </a:r>
            <a:r>
              <a:rPr lang="nb-NO" dirty="0"/>
              <a:t> 1000000 9</a:t>
            </a:r>
          </a:p>
          <a:p>
            <a:r>
              <a:rPr lang="nb-NO" dirty="0"/>
              <a:t>ant kjerner:8, antTråder:8, n = 1mill</a:t>
            </a:r>
          </a:p>
          <a:p>
            <a:endParaRPr lang="nb-NO" dirty="0"/>
          </a:p>
          <a:p>
            <a:r>
              <a:rPr lang="nb-NO" dirty="0"/>
              <a:t>Med antall kjøringer for median = 9</a:t>
            </a:r>
            <a:br>
              <a:rPr lang="nb-NO" dirty="0"/>
            </a:br>
            <a:r>
              <a:rPr lang="nb-NO" dirty="0"/>
              <a:t> 1) </a:t>
            </a:r>
            <a:r>
              <a:rPr lang="nb-NO" dirty="0" err="1"/>
              <a:t>Speedup</a:t>
            </a:r>
            <a:r>
              <a:rPr lang="nb-NO" dirty="0"/>
              <a:t>:  </a:t>
            </a:r>
            <a:r>
              <a:rPr lang="nb-NO" b="1" dirty="0"/>
              <a:t>0.68</a:t>
            </a:r>
            <a:r>
              <a:rPr lang="nb-NO" dirty="0"/>
              <a:t>, n = 1000000</a:t>
            </a:r>
          </a:p>
          <a:p>
            <a:r>
              <a:rPr lang="nb-NO" dirty="0"/>
              <a:t> 2) </a:t>
            </a:r>
            <a:r>
              <a:rPr lang="nb-NO" dirty="0" err="1"/>
              <a:t>Speedup</a:t>
            </a:r>
            <a:r>
              <a:rPr lang="nb-NO" dirty="0"/>
              <a:t>:  0.96, n = 1000000</a:t>
            </a:r>
          </a:p>
          <a:p>
            <a:r>
              <a:rPr lang="nb-NO" dirty="0"/>
              <a:t> 3) </a:t>
            </a:r>
            <a:r>
              <a:rPr lang="nb-NO" dirty="0" err="1"/>
              <a:t>Speedup</a:t>
            </a:r>
            <a:r>
              <a:rPr lang="nb-NO" dirty="0"/>
              <a:t>:  0.84, n = 1000000</a:t>
            </a:r>
          </a:p>
          <a:p>
            <a:r>
              <a:rPr lang="nb-NO" dirty="0"/>
              <a:t> 4) </a:t>
            </a:r>
            <a:r>
              <a:rPr lang="nb-NO" dirty="0" err="1"/>
              <a:t>Speedup</a:t>
            </a:r>
            <a:r>
              <a:rPr lang="nb-NO" dirty="0"/>
              <a:t>:  0.71, n = 1000000</a:t>
            </a:r>
          </a:p>
          <a:p>
            <a:r>
              <a:rPr lang="nb-NO" dirty="0"/>
              <a:t> 5) </a:t>
            </a:r>
            <a:r>
              <a:rPr lang="nb-NO" dirty="0" err="1"/>
              <a:t>Speedup</a:t>
            </a:r>
            <a:r>
              <a:rPr lang="nb-NO" dirty="0"/>
              <a:t>:  1.06, n = 1000000</a:t>
            </a:r>
          </a:p>
          <a:p>
            <a:r>
              <a:rPr lang="nb-NO" dirty="0"/>
              <a:t> 6) </a:t>
            </a:r>
            <a:r>
              <a:rPr lang="nb-NO" dirty="0" err="1"/>
              <a:t>Speedup</a:t>
            </a:r>
            <a:r>
              <a:rPr lang="nb-NO" dirty="0"/>
              <a:t>:  1.26</a:t>
            </a:r>
            <a:r>
              <a:rPr lang="nb-NO" b="1" dirty="0"/>
              <a:t>,</a:t>
            </a:r>
            <a:r>
              <a:rPr lang="nb-NO" dirty="0"/>
              <a:t> n = 1000000</a:t>
            </a:r>
          </a:p>
          <a:p>
            <a:endParaRPr lang="nb-NO" dirty="0"/>
          </a:p>
          <a:p>
            <a:r>
              <a:rPr lang="nb-NO" dirty="0"/>
              <a:t>Med antall kjøringer for median = 21</a:t>
            </a:r>
          </a:p>
          <a:p>
            <a:r>
              <a:rPr lang="nb-NO" dirty="0"/>
              <a:t> 7) </a:t>
            </a:r>
            <a:r>
              <a:rPr lang="nb-NO" dirty="0" err="1"/>
              <a:t>Speedup</a:t>
            </a:r>
            <a:r>
              <a:rPr lang="nb-NO" dirty="0"/>
              <a:t>:  1.00, n = 1000000</a:t>
            </a:r>
          </a:p>
          <a:p>
            <a:r>
              <a:rPr lang="nb-NO" dirty="0"/>
              <a:t> 8) </a:t>
            </a:r>
            <a:r>
              <a:rPr lang="nb-NO" dirty="0" err="1"/>
              <a:t>Speedup</a:t>
            </a:r>
            <a:r>
              <a:rPr lang="nb-NO" dirty="0"/>
              <a:t>:  0.84, n = 1000000</a:t>
            </a:r>
          </a:p>
          <a:p>
            <a:r>
              <a:rPr lang="nb-NO" dirty="0"/>
              <a:t> 9) </a:t>
            </a:r>
            <a:r>
              <a:rPr lang="nb-NO" dirty="0" err="1"/>
              <a:t>Speedup</a:t>
            </a:r>
            <a:r>
              <a:rPr lang="nb-NO" dirty="0"/>
              <a:t>:  0.88, n = 1000000</a:t>
            </a:r>
          </a:p>
          <a:p>
            <a:r>
              <a:rPr lang="nb-NO" dirty="0"/>
              <a:t>10) </a:t>
            </a:r>
            <a:r>
              <a:rPr lang="nb-NO" dirty="0" err="1"/>
              <a:t>Speedup</a:t>
            </a:r>
            <a:r>
              <a:rPr lang="nb-NO" dirty="0"/>
              <a:t>: </a:t>
            </a:r>
            <a:r>
              <a:rPr lang="nb-NO" b="1" dirty="0"/>
              <a:t> 1.75</a:t>
            </a:r>
            <a:r>
              <a:rPr lang="nb-NO" dirty="0"/>
              <a:t>, n = 1000000</a:t>
            </a:r>
          </a:p>
          <a:p>
            <a:r>
              <a:rPr lang="nb-NO" dirty="0"/>
              <a:t>11) </a:t>
            </a:r>
            <a:r>
              <a:rPr lang="nb-NO" dirty="0" err="1"/>
              <a:t>Speedup</a:t>
            </a:r>
            <a:r>
              <a:rPr lang="nb-NO" dirty="0"/>
              <a:t>:  0.87, n = 1000000</a:t>
            </a:r>
          </a:p>
          <a:p>
            <a:r>
              <a:rPr lang="nb-NO" dirty="0"/>
              <a:t>12) </a:t>
            </a:r>
            <a:r>
              <a:rPr lang="nb-NO" dirty="0" err="1"/>
              <a:t>Speedup</a:t>
            </a:r>
            <a:r>
              <a:rPr lang="nb-NO" dirty="0"/>
              <a:t>:  1.11, n = 1000000</a:t>
            </a:r>
          </a:p>
          <a:p>
            <a:r>
              <a:rPr lang="nb-NO" dirty="0"/>
              <a:t>13) </a:t>
            </a:r>
            <a:r>
              <a:rPr lang="nb-NO" dirty="0" err="1"/>
              <a:t>Speedup</a:t>
            </a:r>
            <a:r>
              <a:rPr lang="nb-NO" dirty="0"/>
              <a:t>:  1.03, n = 1000000</a:t>
            </a:r>
          </a:p>
        </p:txBody>
      </p:sp>
    </p:spTree>
    <p:extLst>
      <p:ext uri="{BB962C8B-B14F-4D97-AF65-F5344CB8AC3E}">
        <p14:creationId xmlns:p14="http://schemas.microsoft.com/office/powerpoint/2010/main" val="38240416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/>
              <a:t>Konklusjon på JIT-kompilering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noProof="0" dirty="0"/>
              <a:t>JIT-kompilering kan skrues av med &gt;java </a:t>
            </a:r>
            <a:r>
              <a:rPr lang="nb-NO" sz="2000" noProof="0" dirty="0">
                <a:solidFill>
                  <a:srgbClr val="0070C0"/>
                </a:solidFill>
              </a:rPr>
              <a:t>–</a:t>
            </a:r>
            <a:r>
              <a:rPr lang="nb-NO" sz="2000" noProof="0" dirty="0" err="1">
                <a:solidFill>
                  <a:srgbClr val="0070C0"/>
                </a:solidFill>
              </a:rPr>
              <a:t>Xint</a:t>
            </a:r>
            <a:r>
              <a:rPr lang="nb-NO" sz="2000" noProof="0" dirty="0">
                <a:solidFill>
                  <a:srgbClr val="0070C0"/>
                </a:solidFill>
              </a:rPr>
              <a:t>  </a:t>
            </a:r>
            <a:r>
              <a:rPr lang="nb-NO" sz="2000" noProof="0" dirty="0" err="1"/>
              <a:t>MittProg</a:t>
            </a:r>
            <a:r>
              <a:rPr lang="nb-NO" sz="2000" noProof="0" dirty="0"/>
              <a:t> ..</a:t>
            </a:r>
          </a:p>
          <a:p>
            <a:pPr lvl="1"/>
            <a:r>
              <a:rPr lang="nb-NO" sz="1800" noProof="0" dirty="0"/>
              <a:t>Brukes bare for </a:t>
            </a:r>
            <a:r>
              <a:rPr lang="nb-NO" sz="1800" noProof="0" dirty="0" err="1"/>
              <a:t>debugging</a:t>
            </a:r>
            <a:endParaRPr lang="nb-NO" sz="1800" noProof="0" dirty="0"/>
          </a:p>
          <a:p>
            <a:r>
              <a:rPr lang="nb-NO" sz="2000" noProof="0" dirty="0"/>
              <a:t>JIT kompilering kan gi 10 til </a:t>
            </a:r>
            <a:r>
              <a:rPr lang="nb-NO" sz="2000" dirty="0"/>
              <a:t>30</a:t>
            </a:r>
            <a:r>
              <a:rPr lang="nb-NO" sz="2000" noProof="0" dirty="0"/>
              <a:t> ganger så rask eksekvering for liten n (en god del mer for stor n)</a:t>
            </a:r>
          </a:p>
          <a:p>
            <a:r>
              <a:rPr lang="nb-NO" sz="2000" noProof="0" dirty="0"/>
              <a:t>Første, andre (og tredje)  kjøring er tidsmessig sterkt misvisende  </a:t>
            </a:r>
          </a:p>
          <a:p>
            <a:r>
              <a:rPr lang="nb-NO" sz="2000" noProof="0" dirty="0"/>
              <a:t>Vi må:</a:t>
            </a:r>
          </a:p>
          <a:p>
            <a:pPr lvl="1"/>
            <a:r>
              <a:rPr lang="nb-NO" sz="1800" noProof="0" dirty="0"/>
              <a:t>Kjøre programmet i en løkke </a:t>
            </a:r>
            <a:r>
              <a:rPr lang="nb-NO" sz="1800" dirty="0"/>
              <a:t> </a:t>
            </a:r>
            <a:r>
              <a:rPr lang="nb-NO" sz="1800" dirty="0" err="1"/>
              <a:t>f.eks</a:t>
            </a:r>
            <a:r>
              <a:rPr lang="nb-NO" sz="1800" dirty="0"/>
              <a:t> 9 (eller 7 eller 11) ganger</a:t>
            </a:r>
          </a:p>
          <a:p>
            <a:pPr lvl="1"/>
            <a:r>
              <a:rPr lang="nb-NO" sz="1800" noProof="0" dirty="0"/>
              <a:t>Legge tidene i hver sin array (sekvensielt og parallell tid)</a:t>
            </a:r>
          </a:p>
          <a:p>
            <a:pPr lvl="1"/>
            <a:r>
              <a:rPr lang="nb-NO" sz="1800" noProof="0" dirty="0"/>
              <a:t>Sortere </a:t>
            </a:r>
            <a:r>
              <a:rPr lang="nb-NO" sz="1800" noProof="0" dirty="0" err="1"/>
              <a:t>arrayene</a:t>
            </a:r>
            <a:endParaRPr lang="nb-NO" sz="1800" noProof="0" dirty="0"/>
          </a:p>
          <a:p>
            <a:pPr lvl="1"/>
            <a:r>
              <a:rPr lang="nb-NO" sz="1800" noProof="0" dirty="0"/>
              <a:t>Ta ut medianen  (element  </a:t>
            </a:r>
            <a:r>
              <a:rPr lang="nb-NO" sz="1800" dirty="0"/>
              <a:t>a.</a:t>
            </a:r>
            <a:r>
              <a:rPr lang="nb-NO" sz="1800" noProof="0" dirty="0"/>
              <a:t>length/2), som blir vår tidsmåling                                                                                   </a:t>
            </a:r>
          </a:p>
        </p:txBody>
      </p:sp>
      <p:sp>
        <p:nvSpPr>
          <p:cNvPr id="2" name="Plassholder for lysbilde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37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2272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38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323528" y="44624"/>
            <a:ext cx="8568952" cy="6694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300" dirty="0"/>
              <a:t>import </a:t>
            </a:r>
            <a:r>
              <a:rPr lang="nb-NO" sz="1300" dirty="0" err="1"/>
              <a:t>java.util.concurrent</a:t>
            </a:r>
            <a:r>
              <a:rPr lang="nb-NO" sz="1300" dirty="0"/>
              <a:t>.*;</a:t>
            </a:r>
          </a:p>
          <a:p>
            <a:r>
              <a:rPr lang="nb-NO" sz="1300" dirty="0"/>
              <a:t>import </a:t>
            </a:r>
            <a:r>
              <a:rPr lang="nb-NO" sz="1300" dirty="0" err="1"/>
              <a:t>java.util</a:t>
            </a:r>
            <a:r>
              <a:rPr lang="nb-NO" sz="1300" dirty="0"/>
              <a:t>.*;</a:t>
            </a:r>
          </a:p>
          <a:p>
            <a:r>
              <a:rPr lang="nb-NO" sz="1300" dirty="0">
                <a:solidFill>
                  <a:srgbClr val="0070C0"/>
                </a:solidFill>
              </a:rPr>
              <a:t>class</a:t>
            </a:r>
            <a:r>
              <a:rPr lang="nb-NO" sz="1300" dirty="0"/>
              <a:t> Problem2 { int [] </a:t>
            </a:r>
            <a:r>
              <a:rPr lang="nb-NO" sz="1300" dirty="0" err="1"/>
              <a:t>fellesData</a:t>
            </a:r>
            <a:r>
              <a:rPr lang="nb-NO" sz="1300" dirty="0"/>
              <a:t>  ; </a:t>
            </a:r>
            <a:r>
              <a:rPr lang="nb-NO" sz="1300" dirty="0">
                <a:solidFill>
                  <a:srgbClr val="00B050"/>
                </a:solidFill>
              </a:rPr>
              <a:t>// dette er felles, delte data for alle trådene</a:t>
            </a:r>
          </a:p>
          <a:p>
            <a:r>
              <a:rPr lang="nb-NO" sz="1300" dirty="0"/>
              <a:t>       </a:t>
            </a:r>
            <a:r>
              <a:rPr lang="nb-NO" sz="1300" dirty="0">
                <a:solidFill>
                  <a:srgbClr val="0070C0"/>
                </a:solidFill>
              </a:rPr>
              <a:t>double</a:t>
            </a:r>
            <a:r>
              <a:rPr lang="nb-NO" sz="1300" dirty="0"/>
              <a:t> [] tidene ;</a:t>
            </a:r>
          </a:p>
          <a:p>
            <a:r>
              <a:rPr lang="nb-NO" sz="1300" dirty="0"/>
              <a:t>       </a:t>
            </a:r>
            <a:r>
              <a:rPr lang="nb-NO" sz="1300" dirty="0">
                <a:solidFill>
                  <a:srgbClr val="0070C0"/>
                </a:solidFill>
              </a:rPr>
              <a:t>int</a:t>
            </a:r>
            <a:r>
              <a:rPr lang="nb-NO" sz="1300" dirty="0"/>
              <a:t> ant, svar;</a:t>
            </a:r>
          </a:p>
          <a:p>
            <a:r>
              <a:rPr lang="nb-NO" sz="1300" dirty="0"/>
              <a:t>       </a:t>
            </a:r>
            <a:r>
              <a:rPr lang="nb-NO" sz="1300" dirty="0" err="1">
                <a:solidFill>
                  <a:srgbClr val="0070C0"/>
                </a:solidFill>
              </a:rPr>
              <a:t>public</a:t>
            </a:r>
            <a:r>
              <a:rPr lang="nb-NO" sz="1300" dirty="0">
                <a:solidFill>
                  <a:srgbClr val="0070C0"/>
                </a:solidFill>
              </a:rPr>
              <a:t> </a:t>
            </a:r>
            <a:r>
              <a:rPr lang="nb-NO" sz="1300" dirty="0" err="1">
                <a:solidFill>
                  <a:srgbClr val="0070C0"/>
                </a:solidFill>
              </a:rPr>
              <a:t>static</a:t>
            </a:r>
            <a:r>
              <a:rPr lang="nb-NO" sz="1300" dirty="0">
                <a:solidFill>
                  <a:srgbClr val="0070C0"/>
                </a:solidFill>
              </a:rPr>
              <a:t> v</a:t>
            </a:r>
            <a:r>
              <a:rPr lang="nb-NO" sz="1300" dirty="0"/>
              <a:t>oid main(String [] </a:t>
            </a:r>
            <a:r>
              <a:rPr lang="nb-NO" sz="1300" dirty="0" err="1"/>
              <a:t>args</a:t>
            </a:r>
            <a:r>
              <a:rPr lang="nb-NO" sz="1300" dirty="0"/>
              <a:t>) {</a:t>
            </a:r>
          </a:p>
          <a:p>
            <a:r>
              <a:rPr lang="nb-NO" sz="1300" dirty="0"/>
              <a:t>               ( new Problem()).</a:t>
            </a:r>
            <a:r>
              <a:rPr lang="nb-NO" sz="1300" dirty="0" err="1"/>
              <a:t>utfoer</a:t>
            </a:r>
            <a:r>
              <a:rPr lang="nb-NO" sz="1300" dirty="0"/>
              <a:t>(</a:t>
            </a:r>
            <a:r>
              <a:rPr lang="nb-NO" sz="1300" dirty="0" err="1"/>
              <a:t>args</a:t>
            </a:r>
            <a:r>
              <a:rPr lang="nb-NO" sz="1300" dirty="0"/>
              <a:t>);</a:t>
            </a:r>
          </a:p>
          <a:p>
            <a:r>
              <a:rPr lang="nb-NO" sz="1300" dirty="0"/>
              <a:t>        }</a:t>
            </a:r>
          </a:p>
          <a:p>
            <a:r>
              <a:rPr lang="nb-NO" sz="1300" dirty="0"/>
              <a:t>        </a:t>
            </a:r>
            <a:r>
              <a:rPr lang="nb-NO" sz="1300" dirty="0">
                <a:solidFill>
                  <a:srgbClr val="0070C0"/>
                </a:solidFill>
              </a:rPr>
              <a:t>void</a:t>
            </a:r>
            <a:r>
              <a:rPr lang="nb-NO" sz="1300" dirty="0"/>
              <a:t> </a:t>
            </a:r>
            <a:r>
              <a:rPr lang="nb-NO" sz="1300" dirty="0" err="1"/>
              <a:t>utfoer</a:t>
            </a:r>
            <a:r>
              <a:rPr lang="nb-NO" sz="1300" dirty="0"/>
              <a:t> (String [] </a:t>
            </a:r>
            <a:r>
              <a:rPr lang="nb-NO" sz="1300" dirty="0" err="1"/>
              <a:t>args</a:t>
            </a:r>
            <a:r>
              <a:rPr lang="nb-NO" sz="1300" dirty="0"/>
              <a:t>) {</a:t>
            </a:r>
          </a:p>
          <a:p>
            <a:r>
              <a:rPr lang="nb-NO" sz="1300" dirty="0"/>
              <a:t>	ant = new </a:t>
            </a:r>
            <a:r>
              <a:rPr lang="nb-NO" sz="1300" dirty="0" err="1"/>
              <a:t>Integer</a:t>
            </a:r>
            <a:r>
              <a:rPr lang="nb-NO" sz="1300" dirty="0"/>
              <a:t>(</a:t>
            </a:r>
            <a:r>
              <a:rPr lang="nb-NO" sz="1300" dirty="0" err="1"/>
              <a:t>args</a:t>
            </a:r>
            <a:r>
              <a:rPr lang="nb-NO" sz="1300" dirty="0"/>
              <a:t>[0]);</a:t>
            </a:r>
          </a:p>
          <a:p>
            <a:r>
              <a:rPr lang="nb-NO" sz="1300" dirty="0"/>
              <a:t>	fellesData = new int [ant];</a:t>
            </a:r>
          </a:p>
          <a:p>
            <a:r>
              <a:rPr lang="nb-NO" sz="1300" dirty="0"/>
              <a:t>	tidene = new double[9];</a:t>
            </a:r>
          </a:p>
          <a:p>
            <a:r>
              <a:rPr lang="nb-NO" sz="1300" dirty="0"/>
              <a:t>	for (int m = 0; m &lt;9; m++) {</a:t>
            </a:r>
          </a:p>
          <a:p>
            <a:r>
              <a:rPr lang="nb-NO" sz="1300" dirty="0"/>
              <a:t>		long tid = </a:t>
            </a:r>
            <a:r>
              <a:rPr lang="nb-NO" sz="1300" dirty="0" err="1"/>
              <a:t>System.nanoTime</a:t>
            </a:r>
            <a:r>
              <a:rPr lang="nb-NO" sz="1300" dirty="0"/>
              <a:t>();</a:t>
            </a:r>
          </a:p>
          <a:p>
            <a:r>
              <a:rPr lang="nb-NO" sz="1300" dirty="0"/>
              <a:t>		</a:t>
            </a:r>
            <a:r>
              <a:rPr lang="nb-NO" sz="1300" dirty="0" err="1"/>
              <a:t>Thread</a:t>
            </a:r>
            <a:r>
              <a:rPr lang="nb-NO" sz="1300" dirty="0"/>
              <a:t> t = new </a:t>
            </a:r>
            <a:r>
              <a:rPr lang="nb-NO" sz="1300" dirty="0" err="1"/>
              <a:t>Thread</a:t>
            </a:r>
            <a:r>
              <a:rPr lang="nb-NO" sz="1300" dirty="0"/>
              <a:t>(new Arbeider());</a:t>
            </a:r>
          </a:p>
          <a:p>
            <a:r>
              <a:rPr lang="nb-NO" sz="1300" dirty="0"/>
              <a:t>		 </a:t>
            </a:r>
            <a:r>
              <a:rPr lang="nb-NO" sz="1300" dirty="0" err="1"/>
              <a:t>t.start</a:t>
            </a:r>
            <a:r>
              <a:rPr lang="nb-NO" sz="1300" dirty="0"/>
              <a:t>();</a:t>
            </a:r>
          </a:p>
          <a:p>
            <a:r>
              <a:rPr lang="nb-NO" sz="1300" dirty="0"/>
              <a:t>                                   </a:t>
            </a:r>
            <a:r>
              <a:rPr lang="en-US" sz="1300" dirty="0"/>
              <a:t> try{</a:t>
            </a:r>
            <a:r>
              <a:rPr lang="en-US" sz="1300" dirty="0" err="1"/>
              <a:t>t.join</a:t>
            </a:r>
            <a:r>
              <a:rPr lang="en-US" sz="1300" dirty="0"/>
              <a:t>();}catch (Exception e) {return;}</a:t>
            </a:r>
            <a:br>
              <a:rPr lang="en-US" sz="1300" dirty="0"/>
            </a:br>
            <a:r>
              <a:rPr lang="nb-NO" sz="1300" dirty="0"/>
              <a:t>		tidene[m] = (</a:t>
            </a:r>
            <a:r>
              <a:rPr lang="nb-NO" sz="1300" dirty="0" err="1"/>
              <a:t>System.nanoTime</a:t>
            </a:r>
            <a:r>
              <a:rPr lang="nb-NO" sz="1300" dirty="0"/>
              <a:t>() -tid)/1000000.0;</a:t>
            </a:r>
          </a:p>
          <a:p>
            <a:r>
              <a:rPr lang="nb-NO" sz="1300" dirty="0"/>
              <a:t>		System.out.println("Tid for "+m + ", tråd:"+tidene[m]+« ms");</a:t>
            </a:r>
          </a:p>
          <a:p>
            <a:r>
              <a:rPr lang="nb-NO" sz="1300" dirty="0"/>
              <a:t>                }</a:t>
            </a:r>
          </a:p>
          <a:p>
            <a:r>
              <a:rPr lang="nb-NO" sz="1300" dirty="0"/>
              <a:t>                Arrays.sort(tidene);</a:t>
            </a:r>
          </a:p>
          <a:p>
            <a:r>
              <a:rPr lang="nb-NO" sz="1300" dirty="0"/>
              <a:t>                System.out.println("Median med svar:"+svar+", for trådene:"+tidene[(tidene.length)/2]+" ms");</a:t>
            </a:r>
          </a:p>
          <a:p>
            <a:r>
              <a:rPr lang="nb-NO" sz="1300" dirty="0"/>
              <a:t>         } </a:t>
            </a:r>
            <a:r>
              <a:rPr lang="nb-NO" sz="1300" dirty="0">
                <a:solidFill>
                  <a:srgbClr val="00B050"/>
                </a:solidFill>
              </a:rPr>
              <a:t>// end </a:t>
            </a:r>
            <a:r>
              <a:rPr lang="nb-NO" sz="1300" dirty="0" err="1">
                <a:solidFill>
                  <a:srgbClr val="00B050"/>
                </a:solidFill>
              </a:rPr>
              <a:t>utfoer</a:t>
            </a:r>
            <a:endParaRPr lang="nb-NO" sz="1300" dirty="0">
              <a:solidFill>
                <a:srgbClr val="00B050"/>
              </a:solidFill>
            </a:endParaRPr>
          </a:p>
          <a:p>
            <a:endParaRPr lang="nb-NO" sz="1300" dirty="0"/>
          </a:p>
          <a:p>
            <a:r>
              <a:rPr lang="nb-NO" sz="1300" dirty="0"/>
              <a:t>         </a:t>
            </a:r>
            <a:r>
              <a:rPr lang="nb-NO" sz="1300" dirty="0">
                <a:solidFill>
                  <a:srgbClr val="0070C0"/>
                </a:solidFill>
              </a:rPr>
              <a:t>class</a:t>
            </a:r>
            <a:r>
              <a:rPr lang="nb-NO" sz="1300" dirty="0"/>
              <a:t> Arbeider </a:t>
            </a:r>
            <a:r>
              <a:rPr lang="nb-NO" sz="1300" dirty="0" err="1">
                <a:solidFill>
                  <a:srgbClr val="0070C0"/>
                </a:solidFill>
              </a:rPr>
              <a:t>implements</a:t>
            </a:r>
            <a:r>
              <a:rPr lang="nb-NO" sz="1300" dirty="0"/>
              <a:t> </a:t>
            </a:r>
            <a:r>
              <a:rPr lang="nb-NO" sz="1300" dirty="0" err="1"/>
              <a:t>Runnable</a:t>
            </a:r>
            <a:r>
              <a:rPr lang="nb-NO" sz="1300" dirty="0"/>
              <a:t> {</a:t>
            </a:r>
          </a:p>
          <a:p>
            <a:r>
              <a:rPr lang="nb-NO" sz="1300" dirty="0"/>
              <a:t>            </a:t>
            </a:r>
            <a:r>
              <a:rPr lang="nb-NO" sz="1300" dirty="0">
                <a:solidFill>
                  <a:srgbClr val="0070C0"/>
                </a:solidFill>
              </a:rPr>
              <a:t>int</a:t>
            </a:r>
            <a:r>
              <a:rPr lang="nb-NO" sz="1300" dirty="0"/>
              <a:t> </a:t>
            </a:r>
            <a:r>
              <a:rPr lang="nb-NO" sz="1300" dirty="0" err="1"/>
              <a:t>i,lokalData</a:t>
            </a:r>
            <a:r>
              <a:rPr lang="nb-NO" sz="1300" dirty="0">
                <a:solidFill>
                  <a:srgbClr val="00B050"/>
                </a:solidFill>
              </a:rPr>
              <a:t>;    // dette er lokale data for hver tråd</a:t>
            </a:r>
          </a:p>
          <a:p>
            <a:r>
              <a:rPr lang="nb-NO" sz="1300" dirty="0"/>
              <a:t> 	    </a:t>
            </a:r>
            <a:r>
              <a:rPr lang="nb-NO" sz="1300" dirty="0" err="1">
                <a:solidFill>
                  <a:srgbClr val="0070C0"/>
                </a:solidFill>
              </a:rPr>
              <a:t>public</a:t>
            </a:r>
            <a:r>
              <a:rPr lang="nb-NO" sz="1300" dirty="0">
                <a:solidFill>
                  <a:srgbClr val="0070C0"/>
                </a:solidFill>
              </a:rPr>
              <a:t> void</a:t>
            </a:r>
            <a:r>
              <a:rPr lang="nb-NO" sz="1300" dirty="0"/>
              <a:t> run() {	int sum =0;</a:t>
            </a:r>
          </a:p>
          <a:p>
            <a:r>
              <a:rPr lang="nb-NO" sz="1300" dirty="0"/>
              <a:t>			for (int i = 0; i &lt; ant; i++) sum +=</a:t>
            </a:r>
            <a:r>
              <a:rPr lang="nb-NO" sz="1300" dirty="0" err="1"/>
              <a:t>fellesData</a:t>
            </a:r>
            <a:r>
              <a:rPr lang="nb-NO" sz="1300" dirty="0"/>
              <a:t>[i];</a:t>
            </a:r>
          </a:p>
          <a:p>
            <a:r>
              <a:rPr lang="nb-NO" sz="1300" dirty="0"/>
              <a:t>			svar =sum;</a:t>
            </a:r>
          </a:p>
          <a:p>
            <a:r>
              <a:rPr lang="nb-NO" sz="1300" dirty="0"/>
              <a:t>	    }</a:t>
            </a:r>
          </a:p>
          <a:p>
            <a:r>
              <a:rPr lang="nb-NO" sz="1300" dirty="0"/>
              <a:t>          } </a:t>
            </a:r>
            <a:r>
              <a:rPr lang="nb-NO" sz="1300" dirty="0">
                <a:solidFill>
                  <a:srgbClr val="00B050"/>
                </a:solidFill>
              </a:rPr>
              <a:t>// end indre klasse Arbeider</a:t>
            </a:r>
          </a:p>
          <a:p>
            <a:r>
              <a:rPr lang="nb-NO" sz="1300" dirty="0"/>
              <a:t>} </a:t>
            </a:r>
            <a:r>
              <a:rPr lang="nb-NO" sz="1300" dirty="0">
                <a:solidFill>
                  <a:srgbClr val="00B050"/>
                </a:solidFill>
              </a:rPr>
              <a:t>// end class Problem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15866" y="20785"/>
            <a:ext cx="594066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Dette måler tidene for 9 tråder kjørt </a:t>
            </a:r>
            <a:r>
              <a:rPr lang="nb-NO" b="1" dirty="0"/>
              <a:t>etter</a:t>
            </a:r>
            <a:r>
              <a:rPr lang="nb-NO" dirty="0"/>
              <a:t> hverandre</a:t>
            </a:r>
          </a:p>
        </p:txBody>
      </p:sp>
    </p:spTree>
    <p:extLst>
      <p:ext uri="{BB962C8B-B14F-4D97-AF65-F5344CB8AC3E}">
        <p14:creationId xmlns:p14="http://schemas.microsoft.com/office/powerpoint/2010/main" val="174518171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39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3568" y="1448780"/>
            <a:ext cx="7236804" cy="369331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nb-NO" dirty="0"/>
              <a:t>M:\INF3030Para\Powerpoint\Uke2&gt;java Problem2  1000000</a:t>
            </a:r>
          </a:p>
          <a:p>
            <a:endParaRPr lang="nb-NO" dirty="0"/>
          </a:p>
          <a:p>
            <a:r>
              <a:rPr lang="nb-NO" dirty="0"/>
              <a:t>Tid for 0, tråd:22.26 ms</a:t>
            </a:r>
          </a:p>
          <a:p>
            <a:r>
              <a:rPr lang="nb-NO" dirty="0"/>
              <a:t>Tid for 1, tråd:  1.12ms</a:t>
            </a:r>
          </a:p>
          <a:p>
            <a:r>
              <a:rPr lang="nb-NO" dirty="0"/>
              <a:t>Tid for 2, tråd:  3.19ms</a:t>
            </a:r>
          </a:p>
          <a:p>
            <a:r>
              <a:rPr lang="nb-NO" dirty="0"/>
              <a:t>Tid for 3, tråd:  0.58ms</a:t>
            </a:r>
          </a:p>
          <a:p>
            <a:r>
              <a:rPr lang="nb-NO" dirty="0"/>
              <a:t>Tid for 4, tråd:  0.65ms</a:t>
            </a:r>
          </a:p>
          <a:p>
            <a:r>
              <a:rPr lang="nb-NO" dirty="0"/>
              <a:t>Tid for 5, tråd:  0.49ms</a:t>
            </a:r>
          </a:p>
          <a:p>
            <a:r>
              <a:rPr lang="nb-NO" dirty="0"/>
              <a:t>Tid for 6, tråd:  0.48ms</a:t>
            </a:r>
          </a:p>
          <a:p>
            <a:r>
              <a:rPr lang="nb-NO" dirty="0"/>
              <a:t>Tid for 7, tråd:  0.53ms</a:t>
            </a:r>
          </a:p>
          <a:p>
            <a:r>
              <a:rPr lang="nb-NO" dirty="0"/>
              <a:t>Tid for 8, tråd:  0.85ms</a:t>
            </a:r>
          </a:p>
          <a:p>
            <a:endParaRPr lang="nb-NO" dirty="0"/>
          </a:p>
          <a:p>
            <a:r>
              <a:rPr lang="nb-NO" dirty="0"/>
              <a:t>Median med svar:0, for trådene:0.65 ms</a:t>
            </a:r>
          </a:p>
        </p:txBody>
      </p:sp>
    </p:spTree>
    <p:extLst>
      <p:ext uri="{BB962C8B-B14F-4D97-AF65-F5344CB8AC3E}">
        <p14:creationId xmlns:p14="http://schemas.microsoft.com/office/powerpoint/2010/main" val="139879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793037" cy="828675"/>
          </a:xfrm>
        </p:spPr>
        <p:txBody>
          <a:bodyPr/>
          <a:lstStyle/>
          <a:p>
            <a:r>
              <a:rPr lang="nb-NO" dirty="0"/>
              <a:t>Operativsystemet og tråder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55576" y="1268760"/>
            <a:ext cx="7921352" cy="890413"/>
          </a:xfrm>
        </p:spPr>
        <p:txBody>
          <a:bodyPr/>
          <a:lstStyle/>
          <a:p>
            <a:r>
              <a:rPr lang="nb-NO" sz="1800" dirty="0"/>
              <a:t>De ulike operativsystemene (Linux, Windows) har ulike begreper for det som kjøres; mange nivåer (egentlig flere enn det som vises her)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403648" y="2342917"/>
            <a:ext cx="1706856" cy="338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Linux</a:t>
            </a:r>
          </a:p>
        </p:txBody>
      </p:sp>
      <p:sp>
        <p:nvSpPr>
          <p:cNvPr id="6" name="TekstSylinder 5"/>
          <p:cNvSpPr txBox="1"/>
          <p:nvPr/>
        </p:nvSpPr>
        <p:spPr>
          <a:xfrm>
            <a:off x="4959599" y="2276872"/>
            <a:ext cx="2204689" cy="338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Windows</a:t>
            </a:r>
          </a:p>
        </p:txBody>
      </p:sp>
      <p:sp>
        <p:nvSpPr>
          <p:cNvPr id="8" name="TekstSylinder 7"/>
          <p:cNvSpPr txBox="1"/>
          <p:nvPr/>
        </p:nvSpPr>
        <p:spPr>
          <a:xfrm>
            <a:off x="1830362" y="2871279"/>
            <a:ext cx="1066785" cy="338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dirty="0" err="1"/>
              <a:t>Task</a:t>
            </a:r>
            <a:endParaRPr lang="nb-NO" dirty="0"/>
          </a:p>
        </p:txBody>
      </p:sp>
      <p:sp>
        <p:nvSpPr>
          <p:cNvPr id="9" name="TekstSylinder 8"/>
          <p:cNvSpPr txBox="1"/>
          <p:nvPr/>
        </p:nvSpPr>
        <p:spPr>
          <a:xfrm>
            <a:off x="1830362" y="3721344"/>
            <a:ext cx="1066785" cy="338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dirty="0" err="1"/>
              <a:t>Process</a:t>
            </a:r>
            <a:endParaRPr lang="nb-NO" dirty="0"/>
          </a:p>
        </p:txBody>
      </p:sp>
      <p:cxnSp>
        <p:nvCxnSpPr>
          <p:cNvPr id="12" name="Rett linje 11"/>
          <p:cNvCxnSpPr/>
          <p:nvPr/>
        </p:nvCxnSpPr>
        <p:spPr bwMode="auto">
          <a:xfrm>
            <a:off x="4266188" y="2408962"/>
            <a:ext cx="17780" cy="250971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Rett linje 14"/>
          <p:cNvCxnSpPr>
            <a:stCxn id="8" idx="2"/>
            <a:endCxn id="9" idx="0"/>
          </p:cNvCxnSpPr>
          <p:nvPr/>
        </p:nvCxnSpPr>
        <p:spPr bwMode="auto">
          <a:xfrm>
            <a:off x="2363755" y="3210028"/>
            <a:ext cx="0" cy="51131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kstSylinder 15"/>
          <p:cNvSpPr txBox="1"/>
          <p:nvPr/>
        </p:nvSpPr>
        <p:spPr>
          <a:xfrm>
            <a:off x="2347958" y="3211624"/>
            <a:ext cx="4283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b="1" dirty="0"/>
              <a:t>1</a:t>
            </a:r>
          </a:p>
          <a:p>
            <a:endParaRPr lang="nb-NO" sz="1000" b="1" dirty="0"/>
          </a:p>
          <a:p>
            <a:r>
              <a:rPr lang="nb-NO" sz="1000" b="1" dirty="0"/>
              <a:t>1..*</a:t>
            </a:r>
          </a:p>
        </p:txBody>
      </p:sp>
      <p:sp>
        <p:nvSpPr>
          <p:cNvPr id="17" name="TekstSylinder 16"/>
          <p:cNvSpPr txBox="1"/>
          <p:nvPr/>
        </p:nvSpPr>
        <p:spPr>
          <a:xfrm>
            <a:off x="1830362" y="4579932"/>
            <a:ext cx="1066785" cy="3387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Tråd</a:t>
            </a:r>
          </a:p>
        </p:txBody>
      </p:sp>
      <p:cxnSp>
        <p:nvCxnSpPr>
          <p:cNvPr id="18" name="Rett linje 17"/>
          <p:cNvCxnSpPr>
            <a:endCxn id="17" idx="0"/>
          </p:cNvCxnSpPr>
          <p:nvPr/>
        </p:nvCxnSpPr>
        <p:spPr bwMode="auto">
          <a:xfrm>
            <a:off x="2363755" y="4068615"/>
            <a:ext cx="0" cy="511317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TekstSylinder 18"/>
          <p:cNvSpPr txBox="1"/>
          <p:nvPr/>
        </p:nvSpPr>
        <p:spPr>
          <a:xfrm>
            <a:off x="2347958" y="4070212"/>
            <a:ext cx="423034" cy="5081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000" b="1" dirty="0"/>
              <a:t>1</a:t>
            </a:r>
          </a:p>
          <a:p>
            <a:endParaRPr lang="nb-NO" sz="1000" b="1" dirty="0"/>
          </a:p>
          <a:p>
            <a:r>
              <a:rPr lang="nb-NO" sz="1000" b="1" dirty="0"/>
              <a:t>1..*</a:t>
            </a:r>
          </a:p>
        </p:txBody>
      </p:sp>
      <p:sp>
        <p:nvSpPr>
          <p:cNvPr id="20" name="TekstSylinder 19"/>
          <p:cNvSpPr txBox="1"/>
          <p:nvPr/>
        </p:nvSpPr>
        <p:spPr>
          <a:xfrm>
            <a:off x="5496734" y="2739189"/>
            <a:ext cx="1332545" cy="3800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600" dirty="0"/>
              <a:t>Application</a:t>
            </a:r>
          </a:p>
        </p:txBody>
      </p:sp>
      <p:sp>
        <p:nvSpPr>
          <p:cNvPr id="21" name="TekstSylinder 20"/>
          <p:cNvSpPr txBox="1"/>
          <p:nvPr/>
        </p:nvSpPr>
        <p:spPr>
          <a:xfrm>
            <a:off x="5566180" y="3465686"/>
            <a:ext cx="1209023" cy="3105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600" dirty="0" err="1"/>
              <a:t>Process</a:t>
            </a:r>
            <a:endParaRPr lang="nb-NO" sz="1600" dirty="0"/>
          </a:p>
        </p:txBody>
      </p:sp>
      <p:cxnSp>
        <p:nvCxnSpPr>
          <p:cNvPr id="22" name="Rett linje 21"/>
          <p:cNvCxnSpPr>
            <a:stCxn id="20" idx="2"/>
            <a:endCxn id="21" idx="0"/>
          </p:cNvCxnSpPr>
          <p:nvPr/>
        </p:nvCxnSpPr>
        <p:spPr bwMode="auto">
          <a:xfrm>
            <a:off x="6163007" y="3119209"/>
            <a:ext cx="7685" cy="34647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kstSylinder 22"/>
          <p:cNvSpPr txBox="1"/>
          <p:nvPr/>
        </p:nvSpPr>
        <p:spPr>
          <a:xfrm>
            <a:off x="6097503" y="3103726"/>
            <a:ext cx="454318" cy="4663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" b="1" dirty="0"/>
              <a:t>1</a:t>
            </a:r>
          </a:p>
          <a:p>
            <a:endParaRPr lang="nb-NO" sz="700" b="1" dirty="0"/>
          </a:p>
          <a:p>
            <a:r>
              <a:rPr lang="nb-NO" sz="700" b="1" dirty="0"/>
              <a:t>1..*</a:t>
            </a:r>
          </a:p>
        </p:txBody>
      </p:sp>
      <p:sp>
        <p:nvSpPr>
          <p:cNvPr id="24" name="TekstSylinder 23"/>
          <p:cNvSpPr txBox="1"/>
          <p:nvPr/>
        </p:nvSpPr>
        <p:spPr>
          <a:xfrm>
            <a:off x="5580112" y="4192183"/>
            <a:ext cx="1209023" cy="3105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600" dirty="0"/>
              <a:t>Tråd</a:t>
            </a:r>
          </a:p>
        </p:txBody>
      </p:sp>
      <p:cxnSp>
        <p:nvCxnSpPr>
          <p:cNvPr id="25" name="Rett linje 24"/>
          <p:cNvCxnSpPr>
            <a:stCxn id="21" idx="2"/>
            <a:endCxn id="24" idx="0"/>
          </p:cNvCxnSpPr>
          <p:nvPr/>
        </p:nvCxnSpPr>
        <p:spPr bwMode="auto">
          <a:xfrm>
            <a:off x="6170692" y="3776205"/>
            <a:ext cx="13932" cy="41597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kstSylinder 25"/>
          <p:cNvSpPr txBox="1"/>
          <p:nvPr/>
        </p:nvSpPr>
        <p:spPr>
          <a:xfrm>
            <a:off x="6141018" y="3729867"/>
            <a:ext cx="454318" cy="465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b="1" dirty="0"/>
              <a:t>1</a:t>
            </a:r>
          </a:p>
          <a:p>
            <a:endParaRPr lang="nb-NO" sz="900" b="1" dirty="0"/>
          </a:p>
          <a:p>
            <a:r>
              <a:rPr lang="nb-NO" sz="900" b="1" dirty="0"/>
              <a:t>1..*</a:t>
            </a:r>
          </a:p>
        </p:txBody>
      </p:sp>
      <p:sp>
        <p:nvSpPr>
          <p:cNvPr id="30" name="TekstSylinder 29"/>
          <p:cNvSpPr txBox="1"/>
          <p:nvPr/>
        </p:nvSpPr>
        <p:spPr>
          <a:xfrm>
            <a:off x="5599670" y="4918681"/>
            <a:ext cx="1209023" cy="3105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b-NO" sz="1600" dirty="0"/>
              <a:t>fiber</a:t>
            </a:r>
          </a:p>
        </p:txBody>
      </p:sp>
      <p:cxnSp>
        <p:nvCxnSpPr>
          <p:cNvPr id="31" name="Rett linje 30"/>
          <p:cNvCxnSpPr>
            <a:stCxn id="24" idx="2"/>
            <a:endCxn id="30" idx="0"/>
          </p:cNvCxnSpPr>
          <p:nvPr/>
        </p:nvCxnSpPr>
        <p:spPr bwMode="auto">
          <a:xfrm>
            <a:off x="6184624" y="4502702"/>
            <a:ext cx="19558" cy="415979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kstSylinder 31"/>
          <p:cNvSpPr txBox="1"/>
          <p:nvPr/>
        </p:nvSpPr>
        <p:spPr>
          <a:xfrm>
            <a:off x="6168622" y="4456364"/>
            <a:ext cx="454318" cy="4657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900" b="1" dirty="0"/>
              <a:t>1</a:t>
            </a:r>
          </a:p>
          <a:p>
            <a:endParaRPr lang="nb-NO" sz="900" b="1" dirty="0"/>
          </a:p>
          <a:p>
            <a:r>
              <a:rPr lang="nb-NO" sz="900" b="1" dirty="0"/>
              <a:t>1..*</a:t>
            </a:r>
          </a:p>
        </p:txBody>
      </p:sp>
      <p:cxnSp>
        <p:nvCxnSpPr>
          <p:cNvPr id="46" name="Vinkel 45"/>
          <p:cNvCxnSpPr/>
          <p:nvPr/>
        </p:nvCxnSpPr>
        <p:spPr bwMode="auto">
          <a:xfrm flipH="1" flipV="1">
            <a:off x="2755436" y="3721344"/>
            <a:ext cx="533392" cy="169375"/>
          </a:xfrm>
          <a:prstGeom prst="bentConnector4">
            <a:avLst>
              <a:gd name="adj1" fmla="val -42858"/>
              <a:gd name="adj2" fmla="val 23496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4" name="Rett linje 63"/>
          <p:cNvCxnSpPr>
            <a:stCxn id="9" idx="3"/>
          </p:cNvCxnSpPr>
          <p:nvPr/>
        </p:nvCxnSpPr>
        <p:spPr bwMode="auto">
          <a:xfrm flipV="1">
            <a:off x="2897147" y="3890718"/>
            <a:ext cx="391681" cy="1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TekstSylinder 64"/>
          <p:cNvSpPr txBox="1"/>
          <p:nvPr/>
        </p:nvSpPr>
        <p:spPr>
          <a:xfrm>
            <a:off x="2914200" y="3890719"/>
            <a:ext cx="3967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b="1" dirty="0"/>
              <a:t>1</a:t>
            </a:r>
          </a:p>
        </p:txBody>
      </p:sp>
      <p:sp>
        <p:nvSpPr>
          <p:cNvPr id="66" name="TekstSylinder 65"/>
          <p:cNvSpPr txBox="1"/>
          <p:nvPr/>
        </p:nvSpPr>
        <p:spPr>
          <a:xfrm>
            <a:off x="2771800" y="3465685"/>
            <a:ext cx="5154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000" b="1" dirty="0"/>
              <a:t>1..*</a:t>
            </a:r>
          </a:p>
        </p:txBody>
      </p:sp>
      <p:sp>
        <p:nvSpPr>
          <p:cNvPr id="67" name="Plassholder for innhold 2"/>
          <p:cNvSpPr txBox="1">
            <a:spLocks/>
          </p:cNvSpPr>
          <p:nvPr/>
        </p:nvSpPr>
        <p:spPr bwMode="auto">
          <a:xfrm>
            <a:off x="2627784" y="5900117"/>
            <a:ext cx="3744416" cy="337195"/>
          </a:xfrm>
          <a:prstGeom prst="rect">
            <a:avLst/>
          </a:prstGeom>
          <a:solidFill>
            <a:schemeClr val="bg2">
              <a:lumMod val="25000"/>
              <a:lumOff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nb-NO" sz="1800" kern="0" dirty="0"/>
              <a:t>Heldigvis forenkler Java dette</a:t>
            </a:r>
          </a:p>
        </p:txBody>
      </p:sp>
    </p:spTree>
    <p:extLst>
      <p:ext uri="{BB962C8B-B14F-4D97-AF65-F5344CB8AC3E}">
        <p14:creationId xmlns:p14="http://schemas.microsoft.com/office/powerpoint/2010/main" val="40611279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med operativsystemet: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2688" y="1314451"/>
            <a:ext cx="7772400" cy="3122662"/>
          </a:xfrm>
        </p:spPr>
        <p:txBody>
          <a:bodyPr/>
          <a:lstStyle/>
          <a:p>
            <a:r>
              <a:rPr lang="nb-NO" dirty="0"/>
              <a:t>Linux og Windows har om lag like rask implementasjon av Java og trådprogrammering, </a:t>
            </a:r>
          </a:p>
          <a:p>
            <a:r>
              <a:rPr lang="nb-NO" dirty="0"/>
              <a:t>Dag Langmyhr testet to helt like maskiner med hhv. Linux og Windows, og resultatene tidsmessig (medianer) var nesten helt like, men</a:t>
            </a:r>
          </a:p>
          <a:p>
            <a:pPr lvl="1"/>
            <a:r>
              <a:rPr lang="nb-NO" dirty="0"/>
              <a:t>Ulike maskiner som Ifis store servere (diamant, safir,..) har en annen Linux og en noe langsommere ytelse for korte, trådbaserte programmer.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40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96929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med søppeltømming – </a:t>
            </a:r>
            <a:r>
              <a:rPr lang="nb-NO" dirty="0" err="1"/>
              <a:t>garbage</a:t>
            </a:r>
            <a:r>
              <a:rPr lang="nb-NO" dirty="0"/>
              <a:t> </a:t>
            </a:r>
            <a:r>
              <a:rPr lang="nb-NO" dirty="0" err="1"/>
              <a:t>collection</a:t>
            </a:r>
            <a:r>
              <a:rPr lang="nb-NO" dirty="0"/>
              <a:t>: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2688" y="1314451"/>
            <a:ext cx="7772400" cy="1322461"/>
          </a:xfrm>
        </p:spPr>
        <p:txBody>
          <a:bodyPr/>
          <a:lstStyle/>
          <a:p>
            <a:r>
              <a:rPr lang="nb-NO" dirty="0"/>
              <a:t>Søppeltømming (=opprydding i lageret og fjerning av objekter vi ikke lenger kan bruke) kan slå til når som helst under kjøring:</a:t>
            </a:r>
          </a:p>
          <a:p>
            <a:pPr lvl="1"/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41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1259632" y="2564904"/>
            <a:ext cx="7344816" cy="424731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Kjøring:2,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0.35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35.07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0.01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 1.36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Kjøring:3,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0.57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56.87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0.01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 0.66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Kjøring:4,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0.43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43.47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0.01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 1.33</a:t>
            </a:r>
          </a:p>
          <a:p>
            <a:endParaRPr lang="nb-NO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Kjøring:5, ant kjerner:8, antTråder:8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para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0.49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49.20</a:t>
            </a:r>
          </a:p>
          <a:p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Max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sekv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 = a:9853,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paa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:     0.01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msek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. , </a:t>
            </a:r>
            <a:r>
              <a:rPr lang="nb-NO" dirty="0" err="1">
                <a:solidFill>
                  <a:schemeClr val="bg1">
                    <a:lumMod val="95000"/>
                  </a:schemeClr>
                </a:solidFill>
              </a:rPr>
              <a:t>nanosek</a:t>
            </a:r>
            <a:r>
              <a:rPr lang="nb-NO" dirty="0">
                <a:solidFill>
                  <a:schemeClr val="bg1">
                    <a:lumMod val="95000"/>
                  </a:schemeClr>
                </a:solidFill>
              </a:rPr>
              <a:t>/n:    1.36</a:t>
            </a:r>
            <a:endParaRPr lang="nb-NO" dirty="0"/>
          </a:p>
        </p:txBody>
      </p:sp>
      <p:sp>
        <p:nvSpPr>
          <p:cNvPr id="7" name="Ellipse 6"/>
          <p:cNvSpPr/>
          <p:nvPr/>
        </p:nvSpPr>
        <p:spPr bwMode="auto">
          <a:xfrm>
            <a:off x="4067944" y="3861048"/>
            <a:ext cx="792088" cy="827514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005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Amdahl lov for parallelle beregninger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>
              <a:xfrm>
                <a:off x="1182688" y="1638487"/>
                <a:ext cx="7772400" cy="2762621"/>
              </a:xfrm>
            </p:spPr>
            <p:txBody>
              <a:bodyPr/>
              <a:lstStyle/>
              <a:p>
                <a:r>
                  <a:rPr lang="nb-NO" sz="2000" dirty="0"/>
                  <a:t>Amdahl lov: Har du </a:t>
                </a:r>
                <a:r>
                  <a:rPr lang="nb-NO" sz="2000" b="1" dirty="0" err="1">
                    <a:cs typeface="Courier New" panose="02070309020205020404" pitchFamily="49" charset="0"/>
                  </a:rPr>
                  <a:t>seq</a:t>
                </a:r>
                <a:r>
                  <a:rPr lang="nb-NO" sz="2000" dirty="0"/>
                  <a:t> andel sekvensiell kode og da </a:t>
                </a:r>
                <a:r>
                  <a:rPr lang="nb-NO" sz="2000" b="1" dirty="0"/>
                  <a:t>p </a:t>
                </a:r>
                <a:r>
                  <a:rPr lang="nb-NO" sz="2000" dirty="0"/>
                  <a:t>andel </a:t>
                </a:r>
                <a:r>
                  <a:rPr lang="nb-NO" sz="2000" dirty="0" err="1"/>
                  <a:t>parallelliserbar</a:t>
                </a:r>
                <a:r>
                  <a:rPr lang="nb-NO" sz="2000" dirty="0"/>
                  <a:t> kode i et parallelt program, </a:t>
                </a:r>
                <a:r>
                  <a:rPr lang="nb-NO" sz="2000" b="1" dirty="0" err="1">
                    <a:cs typeface="Courier New" panose="02070309020205020404" pitchFamily="49" charset="0"/>
                  </a:rPr>
                  <a:t>seq+p</a:t>
                </a:r>
                <a:r>
                  <a:rPr lang="nb-NO" sz="2000" b="1" dirty="0">
                    <a:cs typeface="Courier New" panose="02070309020205020404" pitchFamily="49" charset="0"/>
                  </a:rPr>
                  <a:t>=1</a:t>
                </a:r>
                <a:r>
                  <a:rPr lang="nb-NO" sz="2000" dirty="0"/>
                  <a:t>, er den største </a:t>
                </a:r>
                <a:r>
                  <a:rPr lang="nb-NO" sz="2000" dirty="0" err="1"/>
                  <a:t>speedup</a:t>
                </a:r>
                <a:r>
                  <a:rPr lang="nb-NO" sz="2000" dirty="0"/>
                  <a:t> S du kan få  med k kjerner:</a:t>
                </a:r>
              </a:p>
              <a:p>
                <a:endParaRPr lang="nb-NO" sz="2000" dirty="0"/>
              </a:p>
              <a:p>
                <a:endParaRPr lang="nb-NO" sz="2000" dirty="0"/>
              </a:p>
              <a:p>
                <a:r>
                  <a:rPr lang="nb-NO" sz="2000" dirty="0"/>
                  <a:t>Når k </a:t>
                </a:r>
                <a:r>
                  <a:rPr lang="nb-NO" sz="2000" dirty="0">
                    <a:sym typeface="Symbol"/>
                  </a:rPr>
                  <a:t>  , vil S 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nb-NO" sz="2000" i="1">
                            <a:latin typeface="Cambria Math"/>
                          </a:rPr>
                          <m:t>1−</m:t>
                        </m:r>
                        <m:r>
                          <a:rPr lang="nb-NO" sz="2000" b="0" i="1" smtClean="0">
                            <a:latin typeface="Cambria Math"/>
                          </a:rPr>
                          <m:t>𝑝</m:t>
                        </m:r>
                      </m:den>
                    </m:f>
                  </m:oMath>
                </a14:m>
                <a:r>
                  <a:rPr lang="nb-NO" sz="2000" dirty="0"/>
                  <a:t>. </a:t>
                </a:r>
              </a:p>
              <a:p>
                <a:r>
                  <a:rPr lang="nb-NO" sz="2000" dirty="0"/>
                  <a:t>Er p=0.9, så er S ≤ 10 uansett hvor mange kjerner du har, og har du ‘bare’ 50, er S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sz="2000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nb-NO" sz="2000" i="1">
                            <a:latin typeface="Cambria Math"/>
                          </a:rPr>
                          <m:t>1−</m:t>
                        </m:r>
                        <m:r>
                          <a:rPr lang="nb-NO" sz="2000" b="0" i="1" smtClean="0">
                            <a:latin typeface="Cambria Math"/>
                          </a:rPr>
                          <m:t>0.9</m:t>
                        </m:r>
                        <m:r>
                          <a:rPr lang="nb-NO" sz="2000" i="1">
                            <a:latin typeface="Cambria Math"/>
                          </a:rPr>
                          <m:t>+</m:t>
                        </m:r>
                        <m:r>
                          <a:rPr lang="nb-NO" sz="2000" b="0" i="1" smtClean="0">
                            <a:latin typeface="Cambria Math"/>
                          </a:rPr>
                          <m:t>0,9</m:t>
                        </m:r>
                        <m:r>
                          <a:rPr lang="nb-NO" sz="2000" i="1">
                            <a:latin typeface="Cambria Math"/>
                          </a:rPr>
                          <m:t>/</m:t>
                        </m:r>
                        <m:r>
                          <a:rPr lang="nb-NO" sz="2000" b="0" i="1" smtClean="0">
                            <a:latin typeface="Cambria Math"/>
                          </a:rPr>
                          <m:t>50</m:t>
                        </m:r>
                      </m:den>
                    </m:f>
                  </m:oMath>
                </a14:m>
                <a:r>
                  <a:rPr lang="nb-NO" sz="2000" dirty="0"/>
                  <a:t>  = 8,5.</a:t>
                </a:r>
              </a:p>
              <a:p>
                <a:r>
                  <a:rPr lang="nb-NO" sz="2000" dirty="0"/>
                  <a:t>Amdahls lov er pessimistisk- antar fast størrelse på problemet </a:t>
                </a:r>
              </a:p>
              <a:p>
                <a:r>
                  <a:rPr lang="nb-NO" sz="2000" dirty="0">
                    <a:solidFill>
                      <a:schemeClr val="accent6">
                        <a:lumMod val="50000"/>
                      </a:schemeClr>
                    </a:solidFill>
                  </a:rPr>
                  <a:t>«Hvis du først har brukt 10% av tida på en sekvensiell del, så kan resten av programmet ikke gå fortere enn 0.00 sekunder uansett hvor mange prosessorer du bruker på det. Dvs. at </a:t>
                </a:r>
                <a:r>
                  <a:rPr lang="nb-NO" sz="2000" dirty="0" err="1">
                    <a:solidFill>
                      <a:schemeClr val="accent6">
                        <a:lumMod val="50000"/>
                      </a:schemeClr>
                    </a:solidFill>
                  </a:rPr>
                  <a:t>speedup</a:t>
                </a:r>
                <a:r>
                  <a:rPr lang="nb-NO" sz="2000" dirty="0">
                    <a:solidFill>
                      <a:schemeClr val="accent6">
                        <a:lumMod val="50000"/>
                      </a:schemeClr>
                    </a:solidFill>
                  </a:rPr>
                  <a:t> ≤ 10»</a:t>
                </a:r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2688" y="1638487"/>
                <a:ext cx="7772400" cy="2762621"/>
              </a:xfrm>
              <a:blipFill rotWithShape="1">
                <a:blip r:embed="rId2"/>
                <a:stretch>
                  <a:fillRect t="-1104" b="-77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42</a:t>
            </a:fld>
            <a:endParaRPr lang="nb-NO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/>
              <p:cNvSpPr txBox="1"/>
              <p:nvPr/>
            </p:nvSpPr>
            <p:spPr>
              <a:xfrm>
                <a:off x="1763688" y="2780928"/>
                <a:ext cx="4132670" cy="543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b-NO" b="0" i="1" smtClean="0">
                        <a:latin typeface="Cambria Math"/>
                      </a:rPr>
                      <m:t>𝑆</m:t>
                    </m:r>
                    <m:r>
                      <a:rPr lang="nb-NO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/>
                          </a:rPr>
                          <m:t>𝑡𝑖𝑑</m:t>
                        </m:r>
                        <m:r>
                          <a:rPr lang="nb-NO" b="0" i="1" smtClean="0">
                            <a:latin typeface="Cambria Math"/>
                          </a:rPr>
                          <m:t>(</m:t>
                        </m:r>
                        <m:r>
                          <a:rPr lang="nb-NO" b="0" i="1" smtClean="0">
                            <a:latin typeface="Cambria Math"/>
                          </a:rPr>
                          <m:t>𝑠𝑒𝑘𝑣𝑒𝑛𝑠𝑖𝑒𝑙𝑙</m:t>
                        </m:r>
                        <m:r>
                          <a:rPr lang="nb-NO" b="0" i="1" smtClean="0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nb-NO" b="0" i="1" smtClean="0">
                            <a:latin typeface="Cambria Math"/>
                          </a:rPr>
                          <m:t>𝑡𝑖𝑑</m:t>
                        </m:r>
                        <m:r>
                          <a:rPr lang="nb-NO" b="0" i="1" smtClean="0">
                            <a:latin typeface="Cambria Math"/>
                          </a:rPr>
                          <m:t> (</m:t>
                        </m:r>
                        <m:r>
                          <a:rPr lang="nb-NO" b="0" i="1" smtClean="0">
                            <a:latin typeface="Cambria Math"/>
                          </a:rPr>
                          <m:t>𝑝𝑎𝑟𝑎𝑙𝑙𝑒𝑙𝑙</m:t>
                        </m:r>
                        <m:r>
                          <a:rPr lang="nb-NO" b="0" i="1" smtClean="0"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nb-NO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nb-NO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nb-NO" b="0" i="1" smtClean="0">
                            <a:latin typeface="Cambria Math"/>
                          </a:rPr>
                          <m:t>𝑠𝑒𝑞</m:t>
                        </m:r>
                        <m:r>
                          <a:rPr lang="nb-NO" b="0" i="1" smtClean="0">
                            <a:latin typeface="Cambria Math"/>
                          </a:rPr>
                          <m:t>+</m:t>
                        </m:r>
                        <m:r>
                          <a:rPr lang="nb-NO" b="0" i="1" smtClean="0">
                            <a:latin typeface="Cambria Math"/>
                          </a:rPr>
                          <m:t>𝑝</m:t>
                        </m:r>
                        <m:r>
                          <a:rPr lang="nb-NO" b="0" i="1" smtClean="0">
                            <a:latin typeface="Cambria Math"/>
                          </a:rPr>
                          <m:t>/</m:t>
                        </m:r>
                        <m:r>
                          <a:rPr lang="nb-NO" b="0" i="1" smtClean="0">
                            <a:latin typeface="Cambria Math"/>
                          </a:rPr>
                          <m:t>𝑘</m:t>
                        </m:r>
                      </m:den>
                    </m:f>
                  </m:oMath>
                </a14:m>
                <a:r>
                  <a:rPr lang="nb-NO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nb-NO" b="0" i="1" smtClean="0">
                            <a:latin typeface="Cambria Math"/>
                          </a:rPr>
                          <m:t>1−</m:t>
                        </m:r>
                        <m:r>
                          <a:rPr lang="nb-NO" b="0" i="1" smtClean="0">
                            <a:latin typeface="Cambria Math"/>
                          </a:rPr>
                          <m:t>𝑝</m:t>
                        </m:r>
                        <m:r>
                          <a:rPr lang="nb-NO" i="1">
                            <a:latin typeface="Cambria Math"/>
                          </a:rPr>
                          <m:t>+</m:t>
                        </m:r>
                        <m:r>
                          <a:rPr lang="nb-NO" i="1">
                            <a:latin typeface="Cambria Math"/>
                          </a:rPr>
                          <m:t>𝑝</m:t>
                        </m:r>
                        <m:r>
                          <a:rPr lang="nb-NO" i="1">
                            <a:latin typeface="Cambria Math"/>
                          </a:rPr>
                          <m:t>/</m:t>
                        </m:r>
                        <m:r>
                          <a:rPr lang="nb-NO" i="1">
                            <a:latin typeface="Cambria Math"/>
                          </a:rPr>
                          <m:t>𝑘</m:t>
                        </m:r>
                      </m:den>
                    </m:f>
                  </m:oMath>
                </a14:m>
                <a:r>
                  <a:rPr lang="nb-NO" dirty="0"/>
                  <a:t>  </a:t>
                </a:r>
              </a:p>
            </p:txBody>
          </p:sp>
        </mc:Choice>
        <mc:Fallback xmlns="">
          <p:sp>
            <p:nvSpPr>
              <p:cNvPr id="5" name="TekstSylin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688" y="2780928"/>
                <a:ext cx="4132670" cy="543931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b="-4494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96990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Amdahl for ulike verdier av p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43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1026" name="Picture 2" descr="M:\INF2440Para\Powerpoint\Uke2\Amdahl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50" y="1602829"/>
            <a:ext cx="6107113" cy="456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49223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Amdahl – viktig å parallellisere største del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44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2050" name="Picture 2" descr="M:\INF2440Para\Powerpoint\Uke2\Amdahl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42" y="2132856"/>
            <a:ext cx="8358436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77810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Gustafsons lov for parallelle beregninger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81589" y="1275233"/>
                <a:ext cx="8028892" cy="4818063"/>
              </a:xfrm>
            </p:spPr>
            <p:txBody>
              <a:bodyPr/>
              <a:lstStyle/>
              <a:p>
                <a:r>
                  <a:rPr lang="nb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La S være speedup, P antall kjerner og </a:t>
                </a:r>
                <a:r>
                  <a:rPr lang="el-G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nb-NO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være andel sekvensiell kode (tidsmessig), så er:</a:t>
                </a:r>
              </a:p>
              <a:p>
                <a:pPr marL="457200" lvl="1" indent="0">
                  <a:buNone/>
                </a:pPr>
                <a:r>
                  <a:rPr lang="nb-NO" sz="1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S</m:t>
                    </m:r>
                    <m:r>
                      <m:rPr>
                        <m:nor/>
                      </m:rPr>
                      <a: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P</m:t>
                    </m:r>
                    <m:r>
                      <m:rPr>
                        <m:nor/>
                      </m:rPr>
                      <a: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) = </m:t>
                    </m:r>
                    <m:r>
                      <m:rPr>
                        <m:nor/>
                      </m:rPr>
                      <a: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P</m:t>
                    </m:r>
                    <m:r>
                      <m:rPr>
                        <m:nor/>
                      </m:rPr>
                      <a: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– </m:t>
                    </m:r>
                    <m:r>
                      <m:rPr>
                        <m:nor/>
                      </m:rPr>
                      <a:rPr lang="el-GR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α</m:t>
                    </m:r>
                    <m:r>
                      <m:rPr>
                        <m:nor/>
                      </m:rPr>
                      <a: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(</m:t>
                    </m:r>
                    <m:r>
                      <m:rPr>
                        <m:nor/>
                      </m:rPr>
                      <a: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P</m:t>
                    </m:r>
                    <m:r>
                      <m:rPr>
                        <m:nor/>
                      </m:rPr>
                      <a:rPr lang="nb-NO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−1)</m:t>
                    </m:r>
                  </m:oMath>
                </a14:m>
                <a:endParaRPr lang="nb-NO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lvl="1" indent="0">
                  <a:buNone/>
                </a:pPr>
                <a:r>
                  <a:rPr lang="nb-NO" sz="1800" dirty="0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Parallell løsning er: </a:t>
                </a:r>
                <a14:m>
                  <m:oMath xmlns:m="http://schemas.openxmlformats.org/officeDocument/2006/math">
                    <m:r>
                      <a:rPr lang="nb-NO" sz="1800" i="1" dirty="0" smtClean="0">
                        <a:latin typeface="Cambria Math"/>
                        <a:ea typeface="+mn-ea"/>
                        <a:cs typeface="Arial" panose="020B0604020202020204" pitchFamily="34" charset="0"/>
                      </a:rPr>
                      <m:t>𝑎</m:t>
                    </m:r>
                    <m:r>
                      <a:rPr lang="nb-NO" sz="1800" i="1" dirty="0" smtClean="0">
                        <a:latin typeface="Cambria Math"/>
                        <a:ea typeface="+mn-ea"/>
                        <a:cs typeface="Arial" panose="020B0604020202020204" pitchFamily="34" charset="0"/>
                      </a:rPr>
                      <m:t>+</m:t>
                    </m:r>
                    <m:r>
                      <a:rPr lang="nb-NO" sz="1800" i="1" dirty="0" smtClean="0">
                        <a:latin typeface="Cambria Math"/>
                        <a:ea typeface="+mn-ea"/>
                        <a:cs typeface="Arial" panose="020B0604020202020204" pitchFamily="34" charset="0"/>
                      </a:rPr>
                      <m:t>𝑏</m:t>
                    </m:r>
                  </m:oMath>
                </a14:m>
                <a:r>
                  <a:rPr lang="nb-NO" sz="1800" dirty="0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(a = sekvensiell tid, b = parallell tid)</a:t>
                </a:r>
              </a:p>
              <a:p>
                <a:pPr marL="457200" lvl="1" indent="0">
                  <a:buNone/>
                </a:pPr>
                <a:r>
                  <a:rPr lang="nb-NO" sz="1800" dirty="0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Sekvensiell løsning er da: </a:t>
                </a:r>
                <a14:m>
                  <m:oMath xmlns:m="http://schemas.openxmlformats.org/officeDocument/2006/math">
                    <m:r>
                      <a:rPr lang="nb-NO" sz="1800" i="1" dirty="0" smtClean="0">
                        <a:latin typeface="Cambria Math"/>
                        <a:ea typeface="+mn-ea"/>
                        <a:cs typeface="Arial" panose="020B0604020202020204" pitchFamily="34" charset="0"/>
                      </a:rPr>
                      <m:t>𝑎</m:t>
                    </m:r>
                    <m:r>
                      <a:rPr lang="nb-NO" sz="1800" i="1" dirty="0" smtClean="0">
                        <a:latin typeface="Cambria Math"/>
                        <a:ea typeface="+mn-ea"/>
                        <a:cs typeface="Arial" panose="020B0604020202020204" pitchFamily="34" charset="0"/>
                      </a:rPr>
                      <m:t>+</m:t>
                    </m:r>
                  </m:oMath>
                </a14:m>
                <a:r>
                  <a:rPr lang="nb-NO" sz="1800" dirty="0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nb-NO" sz="1800" i="1" dirty="0" smtClean="0">
                        <a:latin typeface="Cambria Math"/>
                        <a:ea typeface="+mn-ea"/>
                        <a:cs typeface="Arial" panose="020B0604020202020204" pitchFamily="34" charset="0"/>
                      </a:rPr>
                      <m:t>𝑃</m:t>
                    </m:r>
                    <m:r>
                      <a:rPr lang="nb-NO" sz="1800" i="1" dirty="0" smtClean="0">
                        <a:latin typeface="Cambria Math"/>
                        <a:ea typeface="+mn-ea"/>
                        <a:cs typeface="Arial" panose="020B0604020202020204" pitchFamily="34" charset="0"/>
                      </a:rPr>
                      <m:t>∗</m:t>
                    </m:r>
                    <m:r>
                      <a:rPr lang="nb-NO" sz="1800" i="1" dirty="0" smtClean="0">
                        <a:latin typeface="Cambria Math"/>
                        <a:ea typeface="+mn-ea"/>
                        <a:cs typeface="Arial" panose="020B0604020202020204" pitchFamily="34" charset="0"/>
                      </a:rPr>
                      <m:t>𝑏</m:t>
                    </m:r>
                  </m:oMath>
                </a14:m>
                <a:endParaRPr lang="nb-NO" sz="1800" dirty="0"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457200" lvl="1" indent="0">
                  <a:buNone/>
                </a:pPr>
                <a:r>
                  <a:rPr lang="nb-NO" sz="1800" dirty="0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Speedup er da:</a:t>
                </a:r>
              </a:p>
              <a:p>
                <a:pPr marL="457200" lvl="1" indent="0">
                  <a:buNone/>
                </a:pPr>
                <a:r>
                  <a:rPr lang="nb-NO" sz="1800" dirty="0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b="0" i="1" smtClean="0">
                            <a:latin typeface="Cambria Math" panose="02040503050406030204" pitchFamily="18" charset="0"/>
                            <a:ea typeface="+mn-ea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/>
                            <a:ea typeface="+mn-ea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nb-NO" b="0" i="1" smtClean="0">
                            <a:latin typeface="Cambria Math"/>
                            <a:ea typeface="+mn-ea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nb-NO" b="0" i="1" smtClean="0">
                            <a:latin typeface="Cambria Math"/>
                            <a:ea typeface="+mn-ea"/>
                            <a:cs typeface="Arial" panose="020B0604020202020204" pitchFamily="34" charset="0"/>
                          </a:rPr>
                          <m:t>𝑃</m:t>
                        </m:r>
                        <m:r>
                          <a:rPr lang="nb-NO" b="0" i="1" smtClean="0">
                            <a:latin typeface="Cambria Math"/>
                            <a:ea typeface="+mn-ea"/>
                            <a:cs typeface="Arial" panose="020B0604020202020204" pitchFamily="34" charset="0"/>
                          </a:rPr>
                          <m:t>∗</m:t>
                        </m:r>
                        <m:r>
                          <a:rPr lang="nb-NO" b="0" i="1" smtClean="0">
                            <a:latin typeface="Cambria Math"/>
                            <a:ea typeface="+mn-ea"/>
                            <a:cs typeface="Arial" panose="020B0604020202020204" pitchFamily="34" charset="0"/>
                          </a:rPr>
                          <m:t>𝑏</m:t>
                        </m:r>
                      </m:num>
                      <m:den>
                        <m:r>
                          <a:rPr lang="nb-NO" b="0" i="1" smtClean="0">
                            <a:latin typeface="Cambria Math"/>
                            <a:ea typeface="+mn-ea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nb-NO" b="0" i="1" smtClean="0">
                            <a:latin typeface="Cambria Math"/>
                            <a:ea typeface="+mn-ea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nb-NO" b="0" i="1" smtClean="0">
                            <a:latin typeface="Cambria Math"/>
                            <a:ea typeface="+mn-ea"/>
                            <a:cs typeface="Arial" panose="020B0604020202020204" pitchFamily="34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nb-NO" dirty="0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</a:t>
                </a:r>
                <a:r>
                  <a:rPr lang="nb-NO" sz="1800" dirty="0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, og har at </a:t>
                </a:r>
                <a:r>
                  <a:rPr lang="el-GR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nb-NO" sz="1800" dirty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b-NO" sz="1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nb-NO" sz="1800" i="1">
                            <a:latin typeface="Cambria Math"/>
                            <a:cs typeface="Arial" panose="020B0604020202020204" pitchFamily="34" charset="0"/>
                          </a:rPr>
                          <m:t>𝑎</m:t>
                        </m:r>
                      </m:num>
                      <m:den>
                        <m:r>
                          <a:rPr lang="nb-NO" sz="1800" i="1">
                            <a:latin typeface="Cambria Math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nb-NO" sz="1800" i="1">
                            <a:latin typeface="Cambria Math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nb-NO" sz="1800" i="1">
                            <a:latin typeface="Cambria Math"/>
                            <a:cs typeface="Arial" panose="020B0604020202020204" pitchFamily="34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nb-NO" sz="1600" dirty="0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 og </a:t>
                </a:r>
                <a:r>
                  <a:rPr lang="nb-NO" sz="1800" dirty="0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  <a:t> da er:</a:t>
                </a:r>
                <a:br>
                  <a:rPr lang="nb-NO" sz="1800" dirty="0"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rPr>
                </a:br>
                <a:endParaRPr lang="nb-NO" sz="1800" dirty="0"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b-NO" sz="1600" b="0" i="0" dirty="0" smtClean="0">
                          <a:latin typeface="Cambria Math"/>
                          <a:cs typeface="Times New Roman" panose="02020603050405020304" pitchFamily="18" charset="0"/>
                        </a:rPr>
                        <m:t>    </m:t>
                      </m:r>
                      <m:r>
                        <a:rPr lang="nb-NO" sz="1600" b="1" i="1" dirty="0" smtClean="0">
                          <a:latin typeface="Cambria Math"/>
                          <a:cs typeface="Times New Roman" panose="02020603050405020304" pitchFamily="18" charset="0"/>
                        </a:rPr>
                        <m:t>𝐒</m:t>
                      </m:r>
                      <m:d>
                        <m:dPr>
                          <m:ctrlPr>
                            <a:rPr lang="nb-NO" sz="1600" b="1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nb-NO" sz="1600" b="1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𝑷</m:t>
                          </m:r>
                        </m:e>
                      </m:d>
                      <m:r>
                        <a:rPr lang="nb-NO" sz="1400" b="1" dirty="0"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nb-NO" sz="1600" b="1" i="1" dirty="0">
                          <a:latin typeface="Cambria Math"/>
                          <a:cs typeface="Times New Roman" panose="02020603050405020304" pitchFamily="18" charset="0"/>
                        </a:rPr>
                        <m:t> </m:t>
                      </m:r>
                      <m:f>
                        <m:fPr>
                          <m:ctrlPr>
                            <a:rPr lang="nb-NO" sz="160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𝑃</m:t>
                          </m:r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∗</m:t>
                          </m:r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𝑏</m:t>
                          </m:r>
                        </m:den>
                      </m:f>
                      <m:r>
                        <a:rPr lang="nb-NO" sz="1600" b="0" i="0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a:rPr lang="nb-NO" sz="1600" b="0" i="1">
                          <a:latin typeface="Cambria Math"/>
                          <a:cs typeface="Arial" panose="020B0604020202020204" pitchFamily="34" charset="0"/>
                        </a:rPr>
                        <m:t> </m:t>
                      </m:r>
                      <m:f>
                        <m:fPr>
                          <m:ctrlPr>
                            <a:rPr lang="nb-NO" sz="1600" b="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nb-NO" sz="1600" i="1">
                              <a:latin typeface="Cambria Math"/>
                              <a:cs typeface="Arial" panose="020B0604020202020204" pitchFamily="34" charset="0"/>
                            </a:rPr>
                            <m:t>𝑎</m:t>
                          </m:r>
                        </m:num>
                        <m:den>
                          <m:r>
                            <a:rPr lang="nb-NO" sz="1600" i="1">
                              <a:latin typeface="Cambria Math"/>
                              <a:cs typeface="Arial" panose="020B0604020202020204" pitchFamily="34" charset="0"/>
                            </a:rPr>
                            <m:t>𝑎</m:t>
                          </m:r>
                          <m:r>
                            <a:rPr lang="nb-NO" sz="1600" i="1">
                              <a:latin typeface="Cambria Math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nb-NO" sz="1600" i="1">
                              <a:latin typeface="Cambria Math"/>
                              <a:cs typeface="Arial" panose="020B0604020202020204" pitchFamily="34" charset="0"/>
                            </a:rPr>
                            <m:t>𝑏</m:t>
                          </m:r>
                        </m:den>
                      </m:f>
                      <m:r>
                        <a:rPr lang="nb-NO" sz="1600" b="0" i="0" smtClean="0">
                          <a:latin typeface="Cambria Math"/>
                          <a:cs typeface="Arial" panose="020B0604020202020204" pitchFamily="34" charset="0"/>
                        </a:rPr>
                        <m:t>+</m:t>
                      </m:r>
                      <m:r>
                        <a:rPr lang="nb-NO" sz="1600" b="0" i="1" smtClean="0">
                          <a:latin typeface="Cambria Math"/>
                          <a:cs typeface="Arial" panose="020B0604020202020204" pitchFamily="34" charset="0"/>
                        </a:rPr>
                        <m:t>𝑃</m:t>
                      </m:r>
                      <m:r>
                        <a:rPr lang="nb-NO" sz="1600" b="0" i="1" smtClean="0">
                          <a:latin typeface="Cambria Math"/>
                          <a:cs typeface="Arial" panose="020B0604020202020204" pitchFamily="34" charset="0"/>
                        </a:rPr>
                        <m:t>∗</m:t>
                      </m:r>
                      <m:f>
                        <m:fPr>
                          <m:ctrlPr>
                            <a:rPr lang="nb-NO" sz="1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nb-NO" sz="16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𝑏</m:t>
                          </m:r>
                        </m:num>
                        <m:den>
                          <m:r>
                            <a:rPr lang="nb-NO" sz="16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𝑎</m:t>
                          </m:r>
                          <m:r>
                            <a:rPr lang="nb-NO" sz="1600" b="0" i="1" smtClean="0">
                              <a:latin typeface="Cambria Math"/>
                              <a:cs typeface="Arial" panose="020B0604020202020204" pitchFamily="34" charset="0"/>
                            </a:rPr>
                            <m:t>+</m:t>
                          </m:r>
                          <m:r>
                            <a:rPr lang="nb-NO" sz="1600" b="0" i="1" smtClean="0">
                              <a:latin typeface="Cambria Math"/>
                              <a:cs typeface="Arial" panose="020B0604020202020204" pitchFamily="34" charset="0"/>
                            </a:rPr>
                            <m:t>𝑏</m:t>
                          </m:r>
                        </m:den>
                      </m:f>
                      <m:r>
                        <a:rPr lang="nb-NO" sz="1600" b="0" i="1" smtClean="0">
                          <a:latin typeface="Cambria Math"/>
                          <a:cs typeface="Arial" panose="020B060402020202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l-GR" sz="1600" dirty="0">
                          <a:latin typeface="Cambria Math"/>
                          <a:cs typeface="Times New Roman" panose="02020603050405020304" pitchFamily="18" charset="0"/>
                        </a:rPr>
                        <m:t>α</m:t>
                      </m:r>
                      <m:r>
                        <a:rPr lang="nb-NO" sz="1600" b="0" i="0" dirty="0" smtClean="0">
                          <a:latin typeface="Cambria Math"/>
                          <a:cs typeface="Times New Roman" panose="020206030504050203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nb-NO" sz="1600" b="0" i="0" dirty="0" smtClean="0">
                          <a:latin typeface="Cambria Math"/>
                          <a:cs typeface="Times New Roman" panose="02020603050405020304" pitchFamily="18" charset="0"/>
                        </a:rPr>
                        <m:t>P</m:t>
                      </m:r>
                      <m:r>
                        <a:rPr lang="nb-NO" sz="1600" b="0" i="0" dirty="0" smtClean="0">
                          <a:latin typeface="Cambria Math"/>
                          <a:cs typeface="Times New Roman" panose="02020603050405020304" pitchFamily="18" charset="0"/>
                        </a:rPr>
                        <m:t>∗</m:t>
                      </m:r>
                      <m:f>
                        <m:fPr>
                          <m:ctrlPr>
                            <a:rPr lang="nb-NO" sz="1600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𝑎</m:t>
                          </m:r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nb-NO" sz="1600" b="0" i="1" dirty="0" smtClean="0">
                              <a:latin typeface="Cambria Math"/>
                              <a:cs typeface="Times New Roman" panose="020206030504050203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br>
                  <a:rPr lang="nb-NO" sz="1800" b="0" i="1" dirty="0">
                    <a:latin typeface="Cambria Math"/>
                    <a:cs typeface="Times New Roman" panose="02020603050405020304" pitchFamily="18" charset="0"/>
                  </a:rPr>
                </a:br>
                <a:r>
                  <a:rPr lang="nb-NO" sz="1800" b="0" i="1" dirty="0">
                    <a:latin typeface="Cambria Math"/>
                    <a:cs typeface="Times New Roman" panose="02020603050405020304" pitchFamily="18" charset="0"/>
                  </a:rPr>
                  <a:t>                      </a:t>
                </a:r>
                <a14:m>
                  <m:oMath xmlns:m="http://schemas.openxmlformats.org/officeDocument/2006/math">
                    <m:r>
                      <a:rPr lang="nb-NO" sz="180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sz="1800" dirty="0">
                        <a:latin typeface="Cambria Math"/>
                        <a:cs typeface="Times New Roman" panose="02020603050405020304" pitchFamily="18" charset="0"/>
                      </a:rPr>
                      <m:t>α</m:t>
                    </m:r>
                    <m:r>
                      <a:rPr lang="nb-NO" sz="1800">
                        <a:latin typeface="Cambria Math"/>
                        <a:cs typeface="Arial" panose="020B0604020202020204" pitchFamily="34" charset="0"/>
                      </a:rPr>
                      <m:t> + </m:t>
                    </m:r>
                    <m:r>
                      <m:rPr>
                        <m:sty m:val="p"/>
                      </m:rPr>
                      <a:rPr lang="nb-NO" sz="1800">
                        <a:latin typeface="Cambria Math"/>
                        <a:cs typeface="Arial" panose="020B0604020202020204" pitchFamily="34" charset="0"/>
                      </a:rPr>
                      <m:t>P</m:t>
                    </m:r>
                    <m:r>
                      <a:rPr lang="nb-NO" sz="1800" b="0" i="1" smtClean="0">
                        <a:latin typeface="Cambria Math"/>
                        <a:cs typeface="Arial" panose="020B0604020202020204" pitchFamily="34" charset="0"/>
                      </a:rPr>
                      <m:t>∗</m:t>
                    </m:r>
                    <m:f>
                      <m:fPr>
                        <m:ctrlPr>
                          <a:rPr lang="nb-NO" sz="1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nb-NO" sz="1800" b="0" i="1" smtClean="0">
                            <a:latin typeface="Cambria Math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nb-NO" sz="1800" b="0" i="1" smtClean="0">
                            <a:latin typeface="Cambria Math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nb-NO" sz="1800" b="0" i="1" smtClean="0">
                            <a:latin typeface="Cambria Math"/>
                            <a:cs typeface="Arial" panose="020B0604020202020204" pitchFamily="34" charset="0"/>
                          </a:rPr>
                          <m:t>𝑏</m:t>
                        </m:r>
                        <m:r>
                          <a:rPr lang="nb-NO" sz="1800" b="0" i="1" smtClean="0">
                            <a:latin typeface="Cambria Math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nb-NO" sz="1800" b="0" i="1" smtClean="0">
                            <a:latin typeface="Cambria Math"/>
                            <a:cs typeface="Arial" panose="020B0604020202020204" pitchFamily="34" charset="0"/>
                          </a:rPr>
                          <m:t>𝑎</m:t>
                        </m:r>
                      </m:num>
                      <m:den>
                        <m:r>
                          <a:rPr lang="nb-NO" sz="1800" i="1">
                            <a:latin typeface="Cambria Math"/>
                            <a:cs typeface="Arial" panose="020B0604020202020204" pitchFamily="34" charset="0"/>
                          </a:rPr>
                          <m:t>𝑎</m:t>
                        </m:r>
                        <m:r>
                          <a:rPr lang="nb-NO" sz="1800" i="1">
                            <a:latin typeface="Cambria Math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nb-NO" sz="1800" i="1">
                            <a:latin typeface="Cambria Math"/>
                            <a:cs typeface="Arial" panose="020B0604020202020204" pitchFamily="34" charset="0"/>
                          </a:rPr>
                          <m:t>𝑏</m:t>
                        </m:r>
                      </m:den>
                    </m:f>
                    <m:r>
                      <a:rPr lang="nb-NO" sz="1800" b="0" i="0" smtClean="0">
                        <a:latin typeface="Cambria Math"/>
                        <a:cs typeface="Arial" panose="020B0604020202020204" pitchFamily="34" charset="0"/>
                      </a:rPr>
                      <m:t>=</m:t>
                    </m:r>
                    <m:r>
                      <m:rPr>
                        <m:sty m:val="p"/>
                      </m:rPr>
                      <a:rPr lang="el-GR" sz="1800" dirty="0">
                        <a:latin typeface="Cambria Math"/>
                        <a:cs typeface="Times New Roman" panose="02020603050405020304" pitchFamily="18" charset="0"/>
                      </a:rPr>
                      <m:t>α</m:t>
                    </m:r>
                    <m:r>
                      <a:rPr lang="nb-NO" sz="1800" b="0" i="1" dirty="0" smtClean="0">
                        <a:latin typeface="Cambria Math"/>
                        <a:cs typeface="Times New Roman" panose="020206030504050203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nb-NO" sz="1800" b="0" i="0" dirty="0" smtClean="0">
                        <a:latin typeface="Cambria Math"/>
                        <a:cs typeface="Times New Roman" panose="02020603050405020304" pitchFamily="18" charset="0"/>
                      </a:rPr>
                      <m:t>P</m:t>
                    </m:r>
                    <m:r>
                      <a:rPr lang="nb-NO" sz="1800" b="0" i="0" dirty="0" smtClean="0">
                        <a:latin typeface="Cambria Math"/>
                        <a:cs typeface="Times New Roman" panose="02020603050405020304" pitchFamily="18" charset="0"/>
                      </a:rPr>
                      <m:t>∗</m:t>
                    </m:r>
                    <m:d>
                      <m:dPr>
                        <m:ctrlPr>
                          <a:rPr lang="nb-NO" sz="18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nb-NO" sz="1800" b="0" i="0" dirty="0" smtClean="0">
                            <a:latin typeface="Cambria Math"/>
                            <a:cs typeface="Times New Roman" panose="02020603050405020304" pitchFamily="18" charset="0"/>
                          </a:rPr>
                          <m:t>1−</m:t>
                        </m:r>
                        <m:r>
                          <m:rPr>
                            <m:sty m:val="p"/>
                          </m:rPr>
                          <a:rPr lang="el-GR" sz="1800" dirty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α</m:t>
                        </m:r>
                      </m:e>
                    </m:d>
                    <m:r>
                      <a:rPr lang="nb-NO" sz="1800" b="0" i="0" dirty="0" smtClean="0">
                        <a:solidFill>
                          <a:srgbClr val="0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nb-NO" sz="1800" b="1" i="0" dirty="0" smtClean="0">
                        <a:solidFill>
                          <a:srgbClr val="0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𝐏</m:t>
                    </m:r>
                    <m:r>
                      <a:rPr lang="nb-NO" sz="1800" b="1" i="0" dirty="0" smtClean="0">
                        <a:solidFill>
                          <a:srgbClr val="0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−</m:t>
                    </m:r>
                    <m:r>
                      <a:rPr lang="el-GR" sz="1800" b="1" i="1" dirty="0">
                        <a:solidFill>
                          <a:srgbClr val="000000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𝛂</m:t>
                    </m:r>
                    <m:d>
                      <m:dPr>
                        <m:ctrlPr>
                          <a:rPr lang="nb-NO" sz="1800" b="1" i="1" dirty="0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nb-NO" sz="1800" b="1" i="0" dirty="0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𝐏</m:t>
                        </m:r>
                        <m:r>
                          <a:rPr lang="nb-NO" sz="1800" b="1" i="0" dirty="0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nb-NO" sz="1800" b="1" i="0" dirty="0" smtClean="0">
                            <a:solidFill>
                              <a:srgbClr val="000000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  <m:t>𝟏</m:t>
                        </m:r>
                      </m:e>
                    </m:d>
                  </m:oMath>
                </a14:m>
                <a:endParaRPr lang="nb-NO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81589" y="1275233"/>
                <a:ext cx="8028892" cy="4818063"/>
              </a:xfrm>
              <a:blipFill rotWithShape="1">
                <a:blip r:embed="rId2"/>
                <a:stretch>
                  <a:fillRect t="-632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45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10" name="TekstSylinder 9"/>
          <p:cNvSpPr txBox="1"/>
          <p:nvPr/>
        </p:nvSpPr>
        <p:spPr>
          <a:xfrm>
            <a:off x="971600" y="5409220"/>
            <a:ext cx="7848871" cy="923330"/>
          </a:xfrm>
          <a:prstGeom prst="rect">
            <a:avLst/>
          </a:prstGeom>
          <a:solidFill>
            <a:schemeClr val="bg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nb-NO" dirty="0"/>
              <a:t>«Hvis du tidligere brukte 1 time på å løse et problem sekvensielt,</a:t>
            </a:r>
            <a:br>
              <a:rPr lang="nb-NO" dirty="0"/>
            </a:br>
            <a:r>
              <a:rPr lang="nb-NO" dirty="0"/>
              <a:t> vil du nå også bruke 1 time på å løse et større, mer nøyaktig</a:t>
            </a:r>
            <a:br>
              <a:rPr lang="nb-NO" dirty="0"/>
            </a:br>
            <a:r>
              <a:rPr lang="nb-NO" dirty="0"/>
              <a:t> problem parallelt, da med større speedup– for eksempel i meteorologi»</a:t>
            </a:r>
          </a:p>
        </p:txBody>
      </p:sp>
    </p:spTree>
    <p:extLst>
      <p:ext uri="{BB962C8B-B14F-4D97-AF65-F5344CB8AC3E}">
        <p14:creationId xmlns:p14="http://schemas.microsoft.com/office/powerpoint/2010/main" val="2793523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46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3074" name="Picture 2" descr="M:\INF2440Para\Powerpoint\Uke2\GustafsonsLo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7877"/>
            <a:ext cx="9144000" cy="6213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Sylinder 4"/>
              <p:cNvSpPr txBox="1"/>
              <p:nvPr/>
            </p:nvSpPr>
            <p:spPr>
              <a:xfrm>
                <a:off x="4572000" y="620688"/>
                <a:ext cx="2160240" cy="33855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25000"/>
                    <a:lumOff val="75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nb-NO" sz="160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nb-NO" sz="1600" b="0" i="0" smtClean="0">
                              <a:latin typeface="Cambria Math"/>
                            </a:rPr>
                            <m:t>S</m:t>
                          </m:r>
                          <m:d>
                            <m:dPr>
                              <m:ctrlPr>
                                <a:rPr lang="nb-NO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nb-NO" sz="1600" b="0" i="0" smtClean="0">
                                  <a:latin typeface="Cambria Math"/>
                                </a:rPr>
                                <m:t>x</m:t>
                              </m:r>
                            </m:e>
                          </m:d>
                          <m:r>
                            <a:rPr lang="nb-NO" sz="1600" b="0" i="0" smtClean="0">
                              <a:latin typeface="Cambria Math"/>
                            </a:rPr>
                            <m:t>=</m:t>
                          </m:r>
                          <m:r>
                            <m:rPr>
                              <m:sty m:val="p"/>
                            </m:rPr>
                            <a:rPr lang="nb-NO" sz="1600" b="0" i="0" smtClean="0">
                              <a:latin typeface="Cambria Math"/>
                            </a:rPr>
                            <m:t>x</m:t>
                          </m:r>
                          <m:r>
                            <a:rPr lang="nb-NO" sz="1600" b="0" i="0" smtClean="0">
                              <a:latin typeface="Cambria Math"/>
                            </a:rPr>
                            <m:t>−</m:t>
                          </m:r>
                          <m:r>
                            <a:rPr lang="nb-NO" sz="1600" b="0" i="1" smtClean="0">
                              <a:latin typeface="Cambria Math"/>
                              <a:sym typeface="Symbol"/>
                            </a:rPr>
                            <m:t></m:t>
                          </m:r>
                          <m:d>
                            <m:dPr>
                              <m:ctrlPr>
                                <a:rPr lang="nb-NO" sz="1600" b="0" i="1" smtClean="0">
                                  <a:latin typeface="Cambria Math" panose="02040503050406030204" pitchFamily="18" charset="0"/>
                                  <a:sym typeface="Symbol"/>
                                </a:rPr>
                              </m:ctrlPr>
                            </m:dPr>
                            <m:e>
                              <m:r>
                                <a:rPr lang="nb-NO" sz="1600" b="0" i="1" smtClean="0">
                                  <a:latin typeface="Cambria Math"/>
                                  <a:sym typeface="Symbol"/>
                                </a:rPr>
                                <m:t>𝑥</m:t>
                              </m:r>
                              <m:r>
                                <a:rPr lang="nb-NO" sz="1600" b="0" i="1" smtClean="0">
                                  <a:latin typeface="Cambria Math"/>
                                  <a:sym typeface="Symbol"/>
                                </a:rPr>
                                <m:t>−1</m:t>
                              </m:r>
                            </m:e>
                          </m:d>
                          <m:r>
                            <a:rPr lang="nb-NO" sz="1600" b="0" i="1" smtClean="0">
                              <a:latin typeface="Cambria Math"/>
                              <a:sym typeface="Symbol"/>
                            </a:rPr>
                            <m:t>,   </m:t>
                          </m:r>
                        </m:fName>
                        <m:e>
                          <m:r>
                            <a:rPr lang="nb-NO" sz="1600" b="0" i="1" smtClean="0">
                              <a:latin typeface="Cambria Math"/>
                            </a:rPr>
                            <m:t>   </m:t>
                          </m:r>
                        </m:e>
                      </m:func>
                    </m:oMath>
                  </m:oMathPara>
                </a14:m>
                <a:endParaRPr lang="nb-NO" sz="1600" dirty="0"/>
              </a:p>
            </p:txBody>
          </p:sp>
        </mc:Choice>
        <mc:Fallback xmlns="">
          <p:sp>
            <p:nvSpPr>
              <p:cNvPr id="5" name="TekstSylinder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620688"/>
                <a:ext cx="2160240" cy="338554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  <a:ln>
                <a:solidFill>
                  <a:schemeClr val="bg2">
                    <a:lumMod val="25000"/>
                    <a:lumOff val="75000"/>
                  </a:schemeClr>
                </a:solidFill>
              </a:ln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2761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000" noProof="0" dirty="0"/>
              <a:t>Sammenligning av Amdahl og Gustafson + egne </a:t>
            </a:r>
            <a:r>
              <a:rPr lang="nb-NO" sz="2000" dirty="0"/>
              <a:t>betraktninger</a:t>
            </a:r>
            <a:endParaRPr lang="nb-NO" sz="2000" noProof="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noProof="0" dirty="0"/>
              <a:t>Amdahl antar at oppgaven er fast av en gitt lengde(n)</a:t>
            </a:r>
          </a:p>
          <a:p>
            <a:r>
              <a:rPr lang="nb-NO" sz="2000" dirty="0"/>
              <a:t>Gustafson antar at du med parallelle maskiner løser større problemer (større n) og da blir den sekvensielle delen mindre. </a:t>
            </a:r>
          </a:p>
          <a:p>
            <a:r>
              <a:rPr lang="nb-NO" sz="2000" dirty="0"/>
              <a:t>M</a:t>
            </a:r>
            <a:r>
              <a:rPr lang="nb-NO" sz="2000" noProof="0" dirty="0"/>
              <a:t>in betraktning:</a:t>
            </a:r>
          </a:p>
          <a:p>
            <a:pPr marL="800100" lvl="1" indent="-342900">
              <a:buFont typeface="+mj-lt"/>
              <a:buAutoNum type="arabicPeriod"/>
            </a:pPr>
            <a:r>
              <a:rPr lang="nb-NO" sz="1600" dirty="0"/>
              <a:t>En algoritme består av noen sekvensielle deler og noen </a:t>
            </a:r>
            <a:br>
              <a:rPr lang="nb-NO" sz="1600" dirty="0"/>
            </a:br>
            <a:r>
              <a:rPr lang="nb-NO" sz="1600" dirty="0" err="1"/>
              <a:t>parallelliserbare</a:t>
            </a:r>
            <a:r>
              <a:rPr lang="nb-NO" sz="1600" dirty="0"/>
              <a:t> deler.</a:t>
            </a:r>
          </a:p>
          <a:p>
            <a:pPr marL="800100" lvl="1" indent="-342900">
              <a:buFont typeface="+mj-lt"/>
              <a:buAutoNum type="arabicPeriod"/>
            </a:pPr>
            <a:r>
              <a:rPr lang="nb-NO" sz="1600" noProof="0" dirty="0"/>
              <a:t>Hvis de sekvensielle delene har lavere orden – </a:t>
            </a:r>
            <a:r>
              <a:rPr lang="nb-NO" sz="1600" noProof="0" dirty="0" err="1"/>
              <a:t>f.eks</a:t>
            </a:r>
            <a:r>
              <a:rPr lang="nb-NO" sz="1600" noProof="0" dirty="0"/>
              <a:t> O(log n), men de parallelle har en større orden – eks O(n) så vil de parallelle delene bli en stadig større del av kjøretida hvis n øker (Gustafson)</a:t>
            </a:r>
          </a:p>
          <a:p>
            <a:pPr marL="800100" lvl="1" indent="-342900">
              <a:buFont typeface="+mj-lt"/>
              <a:buAutoNum type="arabicPeriod"/>
            </a:pPr>
            <a:r>
              <a:rPr lang="nb-NO" sz="1600" dirty="0"/>
              <a:t>Hvis de parallelle og sekvensielle delene har samme orden, vil et større problem ha samme sekvensielle andel som et mindre problem (Amdahl). </a:t>
            </a:r>
          </a:p>
          <a:p>
            <a:pPr marL="800100" lvl="1" indent="-342900">
              <a:buFont typeface="+mj-lt"/>
              <a:buAutoNum type="arabicPeriod"/>
            </a:pPr>
            <a:r>
              <a:rPr lang="nb-NO" sz="1600" dirty="0"/>
              <a:t>I tillegg kommer alltid et fast overhead på å starte k tråder (1-4 ms.)</a:t>
            </a:r>
          </a:p>
          <a:p>
            <a:pPr marL="457200" lvl="1" indent="0">
              <a:buNone/>
            </a:pPr>
            <a:r>
              <a:rPr lang="nb-NO" sz="1600" dirty="0"/>
              <a:t>Algoritmer vi skal jobbe med er mer av type 2 (Gustafson) enn type 3(Amdahl) men vi har alltid overhead, så små problemer løses best sekvensielt. </a:t>
            </a:r>
          </a:p>
          <a:p>
            <a:pPr marL="57150" indent="0">
              <a:buNone/>
            </a:pPr>
            <a:br>
              <a:rPr lang="nb-NO" sz="1050" dirty="0"/>
            </a:br>
            <a:r>
              <a:rPr lang="nb-NO" sz="2000" dirty="0"/>
              <a:t>Konklusjon: </a:t>
            </a:r>
            <a:r>
              <a:rPr lang="nb-NO" sz="2000" dirty="0">
                <a:solidFill>
                  <a:schemeClr val="accent6">
                    <a:lumMod val="50000"/>
                  </a:schemeClr>
                </a:solidFill>
              </a:rPr>
              <a:t>For store problemer bør vi ha håp om å skalere nær lineært med antall kjerner hvis ikke vi får kø og forsinkelser når alle kjernene skal lese/skrive i lageret.</a:t>
            </a:r>
          </a:p>
          <a:p>
            <a:pPr marL="457200" lvl="1" indent="0">
              <a:buNone/>
            </a:pPr>
            <a:endParaRPr lang="nb-NO" sz="1600" noProof="0" dirty="0"/>
          </a:p>
          <a:p>
            <a:pPr marL="800100" lvl="1" indent="-342900">
              <a:buFont typeface="+mj-lt"/>
              <a:buAutoNum type="arabicPeriod"/>
            </a:pPr>
            <a:endParaRPr lang="nb-NO" sz="1600" noProof="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47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12352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V) Kan det gå galt når to tråder samtidig skriver i ulike plasser i en array?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Et problemet kunne være at når en av tråden lester opp et element i a[i]  (int = 4 byte), så er cache-linja 64 byte, så den får med seg flere elementer før og etter a[i].</a:t>
            </a:r>
          </a:p>
          <a:p>
            <a:r>
              <a:rPr lang="nb-NO" sz="2000" dirty="0"/>
              <a:t>Disse ‘andre’ elementene er det andre tråder som skriver på.</a:t>
            </a:r>
          </a:p>
          <a:p>
            <a:r>
              <a:rPr lang="nb-NO" sz="2000" dirty="0"/>
              <a:t>Vi skriver et testprogram (</a:t>
            </a:r>
            <a:r>
              <a:rPr lang="nb-NO" sz="2000" dirty="0" err="1"/>
              <a:t>ParaArray</a:t>
            </a:r>
            <a:r>
              <a:rPr lang="nb-NO" sz="2000" dirty="0"/>
              <a:t>) hvor 10 tråder med </a:t>
            </a:r>
            <a:br>
              <a:rPr lang="nb-NO" sz="2000" dirty="0"/>
            </a:br>
            <a:r>
              <a:rPr lang="nb-NO" sz="2000" dirty="0"/>
              <a:t>indeks : 0,1,2,..,9 som øker hvert sitt element i en array tall[</a:t>
            </a:r>
            <a:r>
              <a:rPr lang="nb-NO" sz="2000" dirty="0" err="1"/>
              <a:t>index</a:t>
            </a:r>
            <a:r>
              <a:rPr lang="nb-NO" sz="2000" dirty="0"/>
              <a:t>] 100 000 ganger.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48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04919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noProof="0" dirty="0"/>
              <a:t>Skriving på nærliggende elementer i en array.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108901" y="1268761"/>
            <a:ext cx="4783579" cy="2304256"/>
          </a:xfrm>
        </p:spPr>
        <p:txBody>
          <a:bodyPr/>
          <a:lstStyle/>
          <a:p>
            <a:r>
              <a:rPr lang="nb-NO" sz="1800" noProof="0" dirty="0"/>
              <a:t>Cache-linja er nå 64 byte (og en int er 4 byte)</a:t>
            </a:r>
          </a:p>
          <a:p>
            <a:r>
              <a:rPr lang="nb-NO" sz="1800" noProof="0" dirty="0"/>
              <a:t>Går det greit med at flere tråder (indeks=0,1,…,k-1) skriver på a[</a:t>
            </a:r>
            <a:r>
              <a:rPr lang="nb-NO" sz="1800" noProof="0" dirty="0" err="1"/>
              <a:t>tråd.indeks</a:t>
            </a:r>
            <a:r>
              <a:rPr lang="nb-NO" sz="1800" noProof="0" dirty="0"/>
              <a:t>] mange ganger i parallell?</a:t>
            </a:r>
          </a:p>
          <a:p>
            <a:r>
              <a:rPr lang="nb-NO" sz="1800" noProof="0" dirty="0"/>
              <a:t>Tester: Vi lageret program som gjør det :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49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79512" y="1844824"/>
            <a:ext cx="3816424" cy="440120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sz="1400" dirty="0">
                <a:latin typeface="Arial Narrow" panose="020B0606020202030204" pitchFamily="34" charset="0"/>
              </a:rPr>
              <a:t>class </a:t>
            </a:r>
            <a:r>
              <a:rPr lang="nb-NO" sz="1400" dirty="0" err="1">
                <a:latin typeface="Arial Narrow" panose="020B0606020202030204" pitchFamily="34" charset="0"/>
              </a:rPr>
              <a:t>ParaArray</a:t>
            </a:r>
            <a:r>
              <a:rPr lang="nb-NO" sz="1400" dirty="0">
                <a:latin typeface="Arial Narrow" panose="020B0606020202030204" pitchFamily="34" charset="0"/>
              </a:rPr>
              <a:t>{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	int  []</a:t>
            </a:r>
            <a:r>
              <a:rPr lang="nb-NO" sz="1400" dirty="0">
                <a:solidFill>
                  <a:srgbClr val="00B0F0"/>
                </a:solidFill>
                <a:latin typeface="Arial Narrow" panose="020B0606020202030204" pitchFamily="34" charset="0"/>
              </a:rPr>
              <a:t>tall</a:t>
            </a:r>
            <a:r>
              <a:rPr lang="nb-NO" sz="1400" dirty="0">
                <a:latin typeface="Arial Narrow" panose="020B0606020202030204" pitchFamily="34" charset="0"/>
              </a:rPr>
              <a:t>;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	CyclicBarrier b ;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	int </a:t>
            </a:r>
            <a:r>
              <a:rPr lang="nb-NO" sz="1400" dirty="0" err="1">
                <a:latin typeface="Arial Narrow" panose="020B0606020202030204" pitchFamily="34" charset="0"/>
              </a:rPr>
              <a:t>antTraader</a:t>
            </a:r>
            <a:r>
              <a:rPr lang="nb-NO" sz="1400" dirty="0">
                <a:latin typeface="Arial Narrow" panose="020B0606020202030204" pitchFamily="34" charset="0"/>
              </a:rPr>
              <a:t>, </a:t>
            </a:r>
            <a:r>
              <a:rPr lang="nb-NO" sz="1400" dirty="0" err="1">
                <a:latin typeface="Arial Narrow" panose="020B0606020202030204" pitchFamily="34" charset="0"/>
              </a:rPr>
              <a:t>antGanger</a:t>
            </a:r>
            <a:r>
              <a:rPr lang="nb-NO" sz="1400" dirty="0">
                <a:latin typeface="Arial Narrow" panose="020B0606020202030204" pitchFamily="34" charset="0"/>
              </a:rPr>
              <a:t> ; 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…. 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class Para </a:t>
            </a:r>
            <a:r>
              <a:rPr lang="nb-NO" sz="1400" dirty="0" err="1">
                <a:latin typeface="Arial Narrow" panose="020B0606020202030204" pitchFamily="34" charset="0"/>
              </a:rPr>
              <a:t>implements</a:t>
            </a:r>
            <a:r>
              <a:rPr lang="nb-NO" sz="1400" dirty="0">
                <a:latin typeface="Arial Narrow" panose="020B0606020202030204" pitchFamily="34" charset="0"/>
              </a:rPr>
              <a:t> </a:t>
            </a:r>
            <a:r>
              <a:rPr lang="nb-NO" sz="1400" dirty="0" err="1">
                <a:latin typeface="Arial Narrow" panose="020B0606020202030204" pitchFamily="34" charset="0"/>
              </a:rPr>
              <a:t>Runnable</a:t>
            </a:r>
            <a:r>
              <a:rPr lang="nb-NO" sz="1400" dirty="0">
                <a:latin typeface="Arial Narrow" panose="020B0606020202030204" pitchFamily="34" charset="0"/>
              </a:rPr>
              <a:t>{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    int </a:t>
            </a:r>
            <a:r>
              <a:rPr lang="nb-NO" sz="1400" dirty="0">
                <a:solidFill>
                  <a:srgbClr val="C00000"/>
                </a:solidFill>
                <a:latin typeface="Arial Narrow" panose="020B0606020202030204" pitchFamily="34" charset="0"/>
              </a:rPr>
              <a:t>indeks;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   Para(int i) { indeks =i;}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       </a:t>
            </a:r>
            <a:r>
              <a:rPr lang="nb-NO" sz="1400" dirty="0" err="1">
                <a:latin typeface="Arial Narrow" panose="020B0606020202030204" pitchFamily="34" charset="0"/>
              </a:rPr>
              <a:t>public</a:t>
            </a:r>
            <a:r>
              <a:rPr lang="nb-NO" sz="1400" dirty="0">
                <a:latin typeface="Arial Narrow" panose="020B0606020202030204" pitchFamily="34" charset="0"/>
              </a:rPr>
              <a:t> void run() {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	  for (int j = 0; j&lt; </a:t>
            </a:r>
            <a:r>
              <a:rPr lang="nb-NO" sz="1400" dirty="0" err="1">
                <a:latin typeface="Arial Narrow" panose="020B0606020202030204" pitchFamily="34" charset="0"/>
              </a:rPr>
              <a:t>antGanger</a:t>
            </a:r>
            <a:r>
              <a:rPr lang="nb-NO" sz="1400" dirty="0">
                <a:latin typeface="Arial Narrow" panose="020B0606020202030204" pitchFamily="34" charset="0"/>
              </a:rPr>
              <a:t>; </a:t>
            </a:r>
            <a:r>
              <a:rPr lang="nb-NO" sz="1400" dirty="0" err="1">
                <a:latin typeface="Arial Narrow" panose="020B0606020202030204" pitchFamily="34" charset="0"/>
              </a:rPr>
              <a:t>j++</a:t>
            </a:r>
            <a:r>
              <a:rPr lang="nb-NO" sz="1400" dirty="0">
                <a:latin typeface="Arial Narrow" panose="020B0606020202030204" pitchFamily="34" charset="0"/>
              </a:rPr>
              <a:t>) {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	</a:t>
            </a:r>
            <a:r>
              <a:rPr lang="nb-NO" sz="1400" dirty="0">
                <a:solidFill>
                  <a:srgbClr val="C00000"/>
                </a:solidFill>
                <a:latin typeface="Arial Narrow" panose="020B0606020202030204" pitchFamily="34" charset="0"/>
              </a:rPr>
              <a:t>          </a:t>
            </a:r>
            <a:r>
              <a:rPr lang="nb-NO" sz="1400" dirty="0" err="1">
                <a:solidFill>
                  <a:srgbClr val="C00000"/>
                </a:solidFill>
                <a:latin typeface="Arial Narrow" panose="020B0606020202030204" pitchFamily="34" charset="0"/>
              </a:rPr>
              <a:t>oekTall</a:t>
            </a:r>
            <a:r>
              <a:rPr lang="nb-NO" sz="1400" dirty="0">
                <a:solidFill>
                  <a:srgbClr val="C00000"/>
                </a:solidFill>
                <a:latin typeface="Arial Narrow" panose="020B0606020202030204" pitchFamily="34" charset="0"/>
              </a:rPr>
              <a:t>(indeks);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 	   }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                        </a:t>
            </a:r>
            <a:r>
              <a:rPr lang="nb-NO" sz="1400" dirty="0" err="1">
                <a:latin typeface="Arial Narrow" panose="020B0606020202030204" pitchFamily="34" charset="0"/>
              </a:rPr>
              <a:t>try</a:t>
            </a:r>
            <a:r>
              <a:rPr lang="nb-NO" sz="1400" dirty="0">
                <a:latin typeface="Arial Narrow" panose="020B0606020202030204" pitchFamily="34" charset="0"/>
              </a:rPr>
              <a:t> {  // </a:t>
            </a:r>
            <a:r>
              <a:rPr lang="nb-NO" sz="1400" dirty="0" err="1">
                <a:latin typeface="Arial Narrow" panose="020B0606020202030204" pitchFamily="34" charset="0"/>
              </a:rPr>
              <a:t>wait</a:t>
            </a:r>
            <a:r>
              <a:rPr lang="nb-NO" sz="1400" dirty="0">
                <a:latin typeface="Arial Narrow" panose="020B0606020202030204" pitchFamily="34" charset="0"/>
              </a:rPr>
              <a:t> </a:t>
            </a:r>
            <a:r>
              <a:rPr lang="nb-NO" sz="1400" dirty="0" err="1">
                <a:latin typeface="Arial Narrow" panose="020B0606020202030204" pitchFamily="34" charset="0"/>
              </a:rPr>
              <a:t>on</a:t>
            </a:r>
            <a:r>
              <a:rPr lang="nb-NO" sz="1400" dirty="0">
                <a:latin typeface="Arial Narrow" panose="020B0606020202030204" pitchFamily="34" charset="0"/>
              </a:rPr>
              <a:t> all </a:t>
            </a:r>
            <a:r>
              <a:rPr lang="nb-NO" sz="1400" dirty="0" err="1">
                <a:latin typeface="Arial Narrow" panose="020B0606020202030204" pitchFamily="34" charset="0"/>
              </a:rPr>
              <a:t>other</a:t>
            </a:r>
            <a:r>
              <a:rPr lang="nb-NO" sz="1400" dirty="0">
                <a:latin typeface="Arial Narrow" panose="020B0606020202030204" pitchFamily="34" charset="0"/>
              </a:rPr>
              <a:t> </a:t>
            </a:r>
            <a:r>
              <a:rPr lang="nb-NO" sz="1400" dirty="0" err="1">
                <a:latin typeface="Arial Narrow" panose="020B0606020202030204" pitchFamily="34" charset="0"/>
              </a:rPr>
              <a:t>threads</a:t>
            </a:r>
            <a:r>
              <a:rPr lang="nb-NO" sz="1400" dirty="0">
                <a:latin typeface="Arial Narrow" panose="020B0606020202030204" pitchFamily="34" charset="0"/>
              </a:rPr>
              <a:t> + main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		   </a:t>
            </a:r>
            <a:r>
              <a:rPr lang="nb-NO" sz="1400" dirty="0" err="1">
                <a:latin typeface="Arial Narrow" panose="020B0606020202030204" pitchFamily="34" charset="0"/>
              </a:rPr>
              <a:t>b.await</a:t>
            </a:r>
            <a:r>
              <a:rPr lang="nb-NO" sz="1400" dirty="0">
                <a:latin typeface="Arial Narrow" panose="020B0606020202030204" pitchFamily="34" charset="0"/>
              </a:rPr>
              <a:t>();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	  } </a:t>
            </a:r>
            <a:r>
              <a:rPr lang="nb-NO" sz="1400" dirty="0" err="1">
                <a:latin typeface="Arial Narrow" panose="020B0606020202030204" pitchFamily="34" charset="0"/>
              </a:rPr>
              <a:t>catch</a:t>
            </a:r>
            <a:r>
              <a:rPr lang="nb-NO" sz="1400" dirty="0">
                <a:latin typeface="Arial Narrow" panose="020B0606020202030204" pitchFamily="34" charset="0"/>
              </a:rPr>
              <a:t> (</a:t>
            </a:r>
            <a:r>
              <a:rPr lang="nb-NO" sz="1400" dirty="0" err="1">
                <a:latin typeface="Arial Narrow" panose="020B0606020202030204" pitchFamily="34" charset="0"/>
              </a:rPr>
              <a:t>Exception</a:t>
            </a:r>
            <a:r>
              <a:rPr lang="nb-NO" sz="1400" dirty="0">
                <a:latin typeface="Arial Narrow" panose="020B0606020202030204" pitchFamily="34" charset="0"/>
              </a:rPr>
              <a:t> e) {</a:t>
            </a:r>
            <a:r>
              <a:rPr lang="nb-NO" sz="1400" dirty="0" err="1">
                <a:latin typeface="Arial Narrow" panose="020B0606020202030204" pitchFamily="34" charset="0"/>
              </a:rPr>
              <a:t>return</a:t>
            </a:r>
            <a:r>
              <a:rPr lang="nb-NO" sz="1400" dirty="0">
                <a:latin typeface="Arial Narrow" panose="020B0606020202030204" pitchFamily="34" charset="0"/>
              </a:rPr>
              <a:t>;}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       } // end run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        void </a:t>
            </a:r>
            <a:r>
              <a:rPr lang="nb-NO" sz="1400" dirty="0" err="1">
                <a:solidFill>
                  <a:srgbClr val="C00000"/>
                </a:solidFill>
                <a:latin typeface="Arial Narrow" panose="020B0606020202030204" pitchFamily="34" charset="0"/>
              </a:rPr>
              <a:t>oekTall</a:t>
            </a:r>
            <a:r>
              <a:rPr lang="nb-NO" sz="1400" dirty="0">
                <a:latin typeface="Arial Narrow" panose="020B0606020202030204" pitchFamily="34" charset="0"/>
              </a:rPr>
              <a:t>(int i) { </a:t>
            </a:r>
            <a:r>
              <a:rPr lang="nb-NO" sz="1400" dirty="0">
                <a:solidFill>
                  <a:srgbClr val="00B0F0"/>
                </a:solidFill>
                <a:latin typeface="Arial Narrow" panose="020B0606020202030204" pitchFamily="34" charset="0"/>
              </a:rPr>
              <a:t>tall[i]++; </a:t>
            </a:r>
            <a:r>
              <a:rPr lang="nb-NO" sz="1400" dirty="0">
                <a:latin typeface="Arial Narrow" panose="020B0606020202030204" pitchFamily="34" charset="0"/>
              </a:rPr>
              <a:t>}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  }</a:t>
            </a:r>
          </a:p>
          <a:p>
            <a:r>
              <a:rPr lang="nb-NO" sz="1400" dirty="0">
                <a:latin typeface="Arial Narrow" panose="020B0606020202030204" pitchFamily="34" charset="0"/>
              </a:rPr>
              <a:t>} // end </a:t>
            </a:r>
            <a:r>
              <a:rPr lang="nb-NO" sz="1400" dirty="0" err="1">
                <a:latin typeface="Arial Narrow" panose="020B0606020202030204" pitchFamily="34" charset="0"/>
              </a:rPr>
              <a:t>ParaArray</a:t>
            </a:r>
            <a:endParaRPr lang="nb-NO" sz="1400" dirty="0">
              <a:latin typeface="Arial Narrow" panose="020B0606020202030204" pitchFamily="34" charset="0"/>
            </a:endParaRPr>
          </a:p>
          <a:p>
            <a:endParaRPr lang="nb-NO" sz="1400" dirty="0">
              <a:latin typeface="Arial Narrow" panose="020B0606020202030204" pitchFamily="34" charset="0"/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4499992" y="3140968"/>
            <a:ext cx="3888432" cy="35394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nb-NO" sz="1600" dirty="0">
                <a:solidFill>
                  <a:schemeClr val="bg1"/>
                </a:solidFill>
              </a:rPr>
              <a:t>&gt;java </a:t>
            </a:r>
            <a:r>
              <a:rPr lang="nb-NO" sz="1600" dirty="0" err="1">
                <a:solidFill>
                  <a:schemeClr val="bg1"/>
                </a:solidFill>
              </a:rPr>
              <a:t>ParaArray</a:t>
            </a:r>
            <a:r>
              <a:rPr lang="nb-NO" sz="1600" dirty="0">
                <a:solidFill>
                  <a:schemeClr val="bg1"/>
                </a:solidFill>
              </a:rPr>
              <a:t> 10 100000000</a:t>
            </a:r>
          </a:p>
          <a:p>
            <a:r>
              <a:rPr lang="nb-NO" sz="1600" dirty="0">
                <a:solidFill>
                  <a:schemeClr val="bg1"/>
                </a:solidFill>
              </a:rPr>
              <a:t>Maskinen har 8 prosessorkjerner.</a:t>
            </a:r>
          </a:p>
          <a:p>
            <a:r>
              <a:rPr lang="nb-NO" sz="1600" dirty="0">
                <a:solidFill>
                  <a:schemeClr val="bg1"/>
                </a:solidFill>
              </a:rPr>
              <a:t>Tid 100000000 kall * 10 </a:t>
            </a:r>
            <a:r>
              <a:rPr lang="nb-NO" sz="1600" dirty="0" err="1">
                <a:solidFill>
                  <a:schemeClr val="bg1"/>
                </a:solidFill>
              </a:rPr>
              <a:t>Traader</a:t>
            </a:r>
            <a:r>
              <a:rPr lang="nb-NO" sz="1600" dirty="0">
                <a:solidFill>
                  <a:schemeClr val="bg1"/>
                </a:solidFill>
              </a:rPr>
              <a:t> = 0.032600 sek,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  <a:p>
            <a:r>
              <a:rPr lang="nb-NO" sz="1600" dirty="0">
                <a:solidFill>
                  <a:schemeClr val="bg1"/>
                </a:solidFill>
              </a:rPr>
              <a:t> sum:100000000, tap:0 =   0.0%</a:t>
            </a:r>
          </a:p>
        </p:txBody>
      </p:sp>
    </p:spTree>
    <p:extLst>
      <p:ext uri="{BB962C8B-B14F-4D97-AF65-F5344CB8AC3E}">
        <p14:creationId xmlns:p14="http://schemas.microsoft.com/office/powerpoint/2010/main" val="381404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83568" y="4443585"/>
            <a:ext cx="7772400" cy="1577703"/>
          </a:xfrm>
        </p:spPr>
        <p:txBody>
          <a:bodyPr/>
          <a:lstStyle/>
          <a:p>
            <a:r>
              <a:rPr lang="nb-NO" b="1" dirty="0"/>
              <a:t>Alle trådene i et Java-program deler samme adresserom </a:t>
            </a:r>
            <a:r>
              <a:rPr lang="nb-NO" dirty="0"/>
              <a:t>(= samme plasser i  </a:t>
            </a:r>
            <a:r>
              <a:rPr lang="nb-NO" dirty="0" err="1"/>
              <a:t>hovedhukommelsen</a:t>
            </a:r>
            <a:r>
              <a:rPr lang="nb-NO" dirty="0"/>
              <a:t>). Alle trådene kan lese og skrive i de variable (objektene) programmet har og ha adgang til samme kode (metodene i klassene).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Plassholder for innhold 2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br>
              <a:rPr lang="nb-NO" sz="2800" kern="0" dirty="0"/>
            </a:br>
            <a:r>
              <a:rPr lang="nb-NO" sz="2800" kern="0" dirty="0"/>
              <a:t>Java forenkler dette ved å velge to nivåer </a:t>
            </a:r>
          </a:p>
        </p:txBody>
      </p:sp>
      <p:grpSp>
        <p:nvGrpSpPr>
          <p:cNvPr id="33" name="Gruppe 32"/>
          <p:cNvGrpSpPr/>
          <p:nvPr/>
        </p:nvGrpSpPr>
        <p:grpSpPr>
          <a:xfrm>
            <a:off x="1932791" y="1700808"/>
            <a:ext cx="3960887" cy="2058150"/>
            <a:chOff x="3913235" y="2134032"/>
            <a:chExt cx="3960887" cy="2058150"/>
          </a:xfrm>
        </p:grpSpPr>
        <p:sp>
          <p:nvSpPr>
            <p:cNvPr id="7" name="TekstSylinder 6"/>
            <p:cNvSpPr txBox="1"/>
            <p:nvPr/>
          </p:nvSpPr>
          <p:spPr>
            <a:xfrm>
              <a:off x="6167266" y="2135725"/>
              <a:ext cx="1706856" cy="338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/>
                <a:t>Linux</a:t>
              </a:r>
            </a:p>
          </p:txBody>
        </p:sp>
        <p:sp>
          <p:nvSpPr>
            <p:cNvPr id="8" name="TekstSylinder 7"/>
            <p:cNvSpPr txBox="1"/>
            <p:nvPr/>
          </p:nvSpPr>
          <p:spPr>
            <a:xfrm>
              <a:off x="3913235" y="2134032"/>
              <a:ext cx="2204689" cy="338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/>
                <a:t>Windows</a:t>
              </a:r>
            </a:p>
          </p:txBody>
        </p:sp>
        <p:sp>
          <p:nvSpPr>
            <p:cNvPr id="18" name="TekstSylinder 17"/>
            <p:cNvSpPr txBox="1"/>
            <p:nvPr/>
          </p:nvSpPr>
          <p:spPr>
            <a:xfrm>
              <a:off x="4922826" y="2636912"/>
              <a:ext cx="2390196" cy="58477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/>
                <a:t>Java program</a:t>
              </a:r>
              <a:br>
                <a:rPr lang="nb-NO" sz="1600" dirty="0"/>
              </a:br>
              <a:r>
                <a:rPr lang="nb-NO" sz="1600" dirty="0"/>
                <a:t>( kjører på en Java VM )</a:t>
              </a:r>
            </a:p>
          </p:txBody>
        </p:sp>
        <p:sp>
          <p:nvSpPr>
            <p:cNvPr id="21" name="TekstSylinder 20"/>
            <p:cNvSpPr txBox="1"/>
            <p:nvPr/>
          </p:nvSpPr>
          <p:spPr>
            <a:xfrm>
              <a:off x="5513412" y="3881663"/>
              <a:ext cx="1209023" cy="3105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/>
                <a:t>Tråd</a:t>
              </a:r>
            </a:p>
          </p:txBody>
        </p:sp>
        <p:cxnSp>
          <p:nvCxnSpPr>
            <p:cNvPr id="22" name="Rett linje 21"/>
            <p:cNvCxnSpPr>
              <a:stCxn id="18" idx="2"/>
              <a:endCxn id="21" idx="0"/>
            </p:cNvCxnSpPr>
            <p:nvPr/>
          </p:nvCxnSpPr>
          <p:spPr bwMode="auto">
            <a:xfrm>
              <a:off x="6117924" y="3221687"/>
              <a:ext cx="0" cy="659976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TekstSylinder 22"/>
            <p:cNvSpPr txBox="1"/>
            <p:nvPr/>
          </p:nvSpPr>
          <p:spPr>
            <a:xfrm>
              <a:off x="6098126" y="3287901"/>
              <a:ext cx="45431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900" b="1" dirty="0"/>
                <a:t>1</a:t>
              </a:r>
            </a:p>
            <a:p>
              <a:endParaRPr lang="nb-NO" sz="900" b="1" dirty="0"/>
            </a:p>
            <a:p>
              <a:endParaRPr lang="nb-NO" sz="900" b="1" dirty="0"/>
            </a:p>
            <a:p>
              <a:r>
                <a:rPr lang="nb-NO" sz="900" b="1" dirty="0"/>
                <a:t>1..*</a:t>
              </a:r>
            </a:p>
          </p:txBody>
        </p:sp>
      </p:grpSp>
      <p:grpSp>
        <p:nvGrpSpPr>
          <p:cNvPr id="34" name="Gruppe 33"/>
          <p:cNvGrpSpPr/>
          <p:nvPr/>
        </p:nvGrpSpPr>
        <p:grpSpPr>
          <a:xfrm>
            <a:off x="4572000" y="3249906"/>
            <a:ext cx="592744" cy="658024"/>
            <a:chOff x="7668344" y="3897978"/>
            <a:chExt cx="592744" cy="658024"/>
          </a:xfrm>
        </p:grpSpPr>
        <p:cxnSp>
          <p:nvCxnSpPr>
            <p:cNvPr id="35" name="Vinkel 34"/>
            <p:cNvCxnSpPr/>
            <p:nvPr/>
          </p:nvCxnSpPr>
          <p:spPr bwMode="auto">
            <a:xfrm flipH="1" flipV="1">
              <a:off x="7668344" y="4123721"/>
              <a:ext cx="533392" cy="169375"/>
            </a:xfrm>
            <a:prstGeom prst="bentConnector4">
              <a:avLst>
                <a:gd name="adj1" fmla="val -42858"/>
                <a:gd name="adj2" fmla="val 234967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6" name="Rett linje 35"/>
            <p:cNvCxnSpPr/>
            <p:nvPr/>
          </p:nvCxnSpPr>
          <p:spPr bwMode="auto">
            <a:xfrm flipV="1">
              <a:off x="7810055" y="4293095"/>
              <a:ext cx="391681" cy="1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" name="TekstSylinder 36"/>
            <p:cNvSpPr txBox="1"/>
            <p:nvPr/>
          </p:nvSpPr>
          <p:spPr>
            <a:xfrm>
              <a:off x="7804947" y="4309781"/>
              <a:ext cx="39678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000" b="1" dirty="0"/>
                <a:t>1</a:t>
              </a:r>
            </a:p>
          </p:txBody>
        </p:sp>
        <p:sp>
          <p:nvSpPr>
            <p:cNvPr id="38" name="TekstSylinder 37"/>
            <p:cNvSpPr txBox="1"/>
            <p:nvPr/>
          </p:nvSpPr>
          <p:spPr>
            <a:xfrm>
              <a:off x="7745594" y="3897978"/>
              <a:ext cx="51549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000" b="1" dirty="0"/>
                <a:t>1..*</a:t>
              </a:r>
            </a:p>
          </p:txBody>
        </p:sp>
      </p:grpSp>
      <p:sp>
        <p:nvSpPr>
          <p:cNvPr id="2" name="TekstSylinder 1"/>
          <p:cNvSpPr txBox="1"/>
          <p:nvPr/>
        </p:nvSpPr>
        <p:spPr>
          <a:xfrm>
            <a:off x="5132842" y="3661709"/>
            <a:ext cx="6303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200" dirty="0"/>
              <a:t>starter</a:t>
            </a:r>
          </a:p>
        </p:txBody>
      </p:sp>
    </p:spTree>
    <p:extLst>
      <p:ext uri="{BB962C8B-B14F-4D97-AF65-F5344CB8AC3E}">
        <p14:creationId xmlns:p14="http://schemas.microsoft.com/office/powerpoint/2010/main" val="2142163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Konklusjon: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Skriving  samtidig i </a:t>
            </a:r>
            <a:r>
              <a:rPr lang="nb-NO" sz="2000" b="1" dirty="0"/>
              <a:t>ulike</a:t>
            </a:r>
            <a:r>
              <a:rPr lang="nb-NO" sz="2000" dirty="0"/>
              <a:t> elementer i en array går bra.</a:t>
            </a:r>
          </a:p>
          <a:p>
            <a:pPr lvl="1"/>
            <a:r>
              <a:rPr lang="nb-NO" sz="1600" dirty="0"/>
              <a:t>Dette skal vi bruke mye i kommende algoritmer.</a:t>
            </a:r>
          </a:p>
          <a:p>
            <a:pPr lvl="1"/>
            <a:r>
              <a:rPr lang="nb-NO" sz="1600" dirty="0"/>
              <a:t>(kan riktignok medføre litt ekstra eksekveringstid – det ser vi på senere)</a:t>
            </a:r>
          </a:p>
          <a:p>
            <a:endParaRPr lang="nb-NO" sz="2000" dirty="0"/>
          </a:p>
          <a:p>
            <a:r>
              <a:rPr lang="nb-NO" sz="2000" dirty="0"/>
              <a:t>Men, skriving </a:t>
            </a:r>
            <a:r>
              <a:rPr lang="nb-NO" sz="2000" b="1" dirty="0"/>
              <a:t>samtidig i samme element</a:t>
            </a:r>
            <a:r>
              <a:rPr lang="nb-NO" sz="2000" dirty="0"/>
              <a:t> går galt!</a:t>
            </a:r>
          </a:p>
          <a:p>
            <a:pPr marL="0" indent="0">
              <a:buNone/>
            </a:pPr>
            <a:endParaRPr lang="nb-NO" sz="20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50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159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350963" y="260648"/>
            <a:ext cx="7793037" cy="828675"/>
          </a:xfrm>
        </p:spPr>
        <p:txBody>
          <a:bodyPr/>
          <a:lstStyle/>
          <a:p>
            <a:r>
              <a:rPr lang="nb-NO" dirty="0"/>
              <a:t>Hva er tråder i Java ?</a:t>
            </a:r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>
          <a:xfrm>
            <a:off x="1187624" y="1458466"/>
            <a:ext cx="7056784" cy="3770734"/>
          </a:xfrm>
        </p:spPr>
        <p:txBody>
          <a:bodyPr/>
          <a:lstStyle/>
          <a:p>
            <a:r>
              <a:rPr lang="nb-NO" sz="2000" dirty="0"/>
              <a:t>I alle programmer kjører minst en tråd – main tråden (starter og kjører i </a:t>
            </a:r>
            <a:r>
              <a:rPr lang="nb-NO" sz="2000" dirty="0" err="1"/>
              <a:t>public</a:t>
            </a:r>
            <a:r>
              <a:rPr lang="nb-NO" sz="2000" dirty="0"/>
              <a:t> </a:t>
            </a:r>
            <a:r>
              <a:rPr lang="nb-NO" sz="2000" dirty="0" err="1"/>
              <a:t>static</a:t>
            </a:r>
            <a:r>
              <a:rPr lang="nb-NO" sz="2000" dirty="0"/>
              <a:t> </a:t>
            </a:r>
            <a:r>
              <a:rPr lang="nb-NO" sz="2000" dirty="0" err="1"/>
              <a:t>void</a:t>
            </a:r>
            <a:r>
              <a:rPr lang="nb-NO" sz="2000" dirty="0"/>
              <a:t> main).</a:t>
            </a:r>
          </a:p>
          <a:p>
            <a:r>
              <a:rPr lang="nb-NO" sz="2000" dirty="0"/>
              <a:t>Main-tråden kan starte en eller flere andre, nye tråder.</a:t>
            </a:r>
          </a:p>
          <a:p>
            <a:r>
              <a:rPr lang="nb-NO" sz="2000" dirty="0"/>
              <a:t>Enhver tråd som er startet, kan stoppes midlertidig eller permanent av:</a:t>
            </a:r>
          </a:p>
          <a:p>
            <a:pPr lvl="1"/>
            <a:r>
              <a:rPr lang="nb-NO" sz="1600" dirty="0"/>
              <a:t>Av seg selv ved kall på synkroniseringsobjekter hvor den må vente</a:t>
            </a:r>
          </a:p>
          <a:p>
            <a:pPr lvl="1"/>
            <a:r>
              <a:rPr lang="nb-NO" sz="1600" dirty="0"/>
              <a:t>Den er ferdig med sin kode (i metoden run), terminerer da</a:t>
            </a:r>
          </a:p>
          <a:p>
            <a:r>
              <a:rPr lang="nb-NO" sz="2000" dirty="0"/>
              <a:t>Main-tråden og de nye trådene går i parallell ved at:</a:t>
            </a:r>
          </a:p>
          <a:p>
            <a:pPr lvl="1"/>
            <a:r>
              <a:rPr lang="nb-NO" sz="1600" dirty="0"/>
              <a:t>De kjører enten på hver sin kjerne</a:t>
            </a:r>
          </a:p>
          <a:p>
            <a:pPr lvl="1"/>
            <a:r>
              <a:rPr lang="nb-NO" sz="1600" dirty="0"/>
              <a:t>Hvis vi har flere tråder enn kjerner, vil klokka i maskinen sørge for at trådene av og til avbrytes og en annen tråd får kjøretid på kjernen.</a:t>
            </a:r>
          </a:p>
          <a:p>
            <a:r>
              <a:rPr lang="nb-NO" sz="2000" dirty="0"/>
              <a:t>Vi bruker tråder til å parallellisere programmene våre 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C119C-BAD2-474F-B7B2-66F11C4D5BFD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4177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&gt;</a:t>
            </a:r>
            <a:r>
              <a:rPr lang="nb-NO" dirty="0" err="1"/>
              <a:t>java</a:t>
            </a:r>
            <a:r>
              <a:rPr lang="nb-NO" dirty="0"/>
              <a:t> (også kalt JVM) starter </a:t>
            </a:r>
            <a:r>
              <a:rPr lang="nb-NO" dirty="0" err="1"/>
              <a:t>main-tråden</a:t>
            </a:r>
            <a:br>
              <a:rPr lang="nb-NO" dirty="0"/>
            </a:br>
            <a:r>
              <a:rPr lang="nb-NO" dirty="0"/>
              <a:t> som igjen starter nye tråder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nb-NO">
              <a:solidFill>
                <a:srgbClr val="000000"/>
              </a:solidFill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2123728" y="1700808"/>
            <a:ext cx="6166913" cy="3240360"/>
            <a:chOff x="395536" y="1412776"/>
            <a:chExt cx="4992263" cy="2592288"/>
          </a:xfrm>
        </p:grpSpPr>
        <p:sp>
          <p:nvSpPr>
            <p:cNvPr id="5" name="Oval 4"/>
            <p:cNvSpPr/>
            <p:nvPr/>
          </p:nvSpPr>
          <p:spPr bwMode="auto">
            <a:xfrm>
              <a:off x="2411760" y="1484784"/>
              <a:ext cx="864096" cy="384319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r>
                <a:rPr kumimoji="0" lang="nb-NO" b="0" i="1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JVM</a:t>
              </a:r>
            </a:p>
          </p:txBody>
        </p:sp>
        <p:cxnSp>
          <p:nvCxnSpPr>
            <p:cNvPr id="6" name="Straight Connector 5"/>
            <p:cNvCxnSpPr>
              <a:stCxn id="5" idx="4"/>
              <a:endCxn id="8" idx="0"/>
            </p:cNvCxnSpPr>
            <p:nvPr/>
          </p:nvCxnSpPr>
          <p:spPr bwMode="auto">
            <a:xfrm>
              <a:off x="2843809" y="1869103"/>
              <a:ext cx="0" cy="551785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7" name="TextBox 6"/>
            <p:cNvSpPr txBox="1"/>
            <p:nvPr/>
          </p:nvSpPr>
          <p:spPr>
            <a:xfrm>
              <a:off x="1043608" y="1412776"/>
              <a:ext cx="1371896" cy="5170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1) JVM starter </a:t>
              </a:r>
              <a:br>
                <a:rPr lang="nb-NO" dirty="0"/>
              </a:br>
              <a:r>
                <a:rPr lang="nb-NO" dirty="0"/>
                <a:t>Main-tråden</a:t>
              </a:r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1763688" y="2420888"/>
              <a:ext cx="2304256" cy="1584176"/>
              <a:chOff x="1691680" y="2492896"/>
              <a:chExt cx="2304256" cy="1584176"/>
            </a:xfrm>
          </p:grpSpPr>
          <p:sp>
            <p:nvSpPr>
              <p:cNvPr id="8" name="Oval 7"/>
              <p:cNvSpPr/>
              <p:nvPr/>
            </p:nvSpPr>
            <p:spPr bwMode="auto">
              <a:xfrm>
                <a:off x="2411760" y="2492896"/>
                <a:ext cx="720080" cy="402497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285750" marR="0" indent="-285750" algn="l" defTabSz="914400" rtl="0" eaLnBrk="1" fontAlgn="base" latinLnBrk="0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buNone/>
                  <a:tabLst/>
                </a:pPr>
                <a:endParaRPr kumimoji="0" lang="nb-NO" sz="1400" b="0" i="1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10" name="Straight Connector 9"/>
              <p:cNvCxnSpPr>
                <a:stCxn id="8" idx="2"/>
              </p:cNvCxnSpPr>
              <p:nvPr/>
            </p:nvCxnSpPr>
            <p:spPr bwMode="auto">
              <a:xfrm flipH="1">
                <a:off x="1691680" y="2694145"/>
                <a:ext cx="720080" cy="1238911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cxnSp>
            <p:nvCxnSpPr>
              <p:cNvPr id="11" name="Straight Connector 10"/>
              <p:cNvCxnSpPr/>
              <p:nvPr/>
            </p:nvCxnSpPr>
            <p:spPr bwMode="auto">
              <a:xfrm flipH="1">
                <a:off x="2411760" y="2852936"/>
                <a:ext cx="105454" cy="1152128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cxnSp>
            <p:nvCxnSpPr>
              <p:cNvPr id="13" name="Straight Connector 12"/>
              <p:cNvCxnSpPr>
                <a:stCxn id="8" idx="4"/>
              </p:cNvCxnSpPr>
              <p:nvPr/>
            </p:nvCxnSpPr>
            <p:spPr bwMode="auto">
              <a:xfrm>
                <a:off x="2771800" y="2895393"/>
                <a:ext cx="216024" cy="1118055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cxnSp>
            <p:nvCxnSpPr>
              <p:cNvPr id="16" name="Straight Connector 15"/>
              <p:cNvCxnSpPr/>
              <p:nvPr/>
            </p:nvCxnSpPr>
            <p:spPr bwMode="auto">
              <a:xfrm>
                <a:off x="2987824" y="2852936"/>
                <a:ext cx="576064" cy="1224136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  <p:cxnSp>
            <p:nvCxnSpPr>
              <p:cNvPr id="18" name="Straight Connector 17"/>
              <p:cNvCxnSpPr>
                <a:stCxn id="8" idx="6"/>
              </p:cNvCxnSpPr>
              <p:nvPr/>
            </p:nvCxnSpPr>
            <p:spPr bwMode="auto">
              <a:xfrm>
                <a:off x="3131840" y="2694145"/>
                <a:ext cx="864096" cy="1238911"/>
              </a:xfrm>
              <a:prstGeom prst="lin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 w="med" len="med"/>
              </a:ln>
              <a:effectLst/>
            </p:spPr>
          </p:cxnSp>
        </p:grpSp>
        <p:sp>
          <p:nvSpPr>
            <p:cNvPr id="32" name="TextBox 31"/>
            <p:cNvSpPr txBox="1"/>
            <p:nvPr/>
          </p:nvSpPr>
          <p:spPr>
            <a:xfrm>
              <a:off x="395536" y="2420888"/>
              <a:ext cx="1954394" cy="9602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3) Main-tråden venter</a:t>
              </a:r>
              <a:br>
                <a:rPr lang="nb-NO" dirty="0"/>
              </a:br>
              <a:r>
                <a:rPr lang="nb-NO" dirty="0"/>
                <a:t>mens de andre </a:t>
              </a:r>
              <a:br>
                <a:rPr lang="nb-NO" dirty="0"/>
              </a:br>
              <a:r>
                <a:rPr lang="nb-NO" dirty="0"/>
                <a:t>trådene løser</a:t>
              </a:r>
              <a:br>
                <a:rPr lang="nb-NO" dirty="0"/>
              </a:br>
              <a:r>
                <a:rPr lang="nb-NO" dirty="0"/>
                <a:t>problemet</a:t>
              </a:r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2843808" y="2420888"/>
              <a:ext cx="72008" cy="1512168"/>
            </a:xfrm>
            <a:prstGeom prst="line">
              <a:avLst/>
            </a:prstGeom>
            <a:noFill/>
            <a:ln w="28575" cap="flat" cmpd="sng" algn="ctr">
              <a:solidFill>
                <a:srgbClr val="FF0000"/>
              </a:solidFill>
              <a:prstDash val="dash"/>
              <a:round/>
              <a:headEnd type="none" w="med" len="med"/>
              <a:tailEnd type="arrow" w="med" len="med"/>
            </a:ln>
            <a:effectLst/>
          </p:spPr>
        </p:cxnSp>
        <p:sp>
          <p:nvSpPr>
            <p:cNvPr id="17" name="TextBox 6"/>
            <p:cNvSpPr txBox="1"/>
            <p:nvPr/>
          </p:nvSpPr>
          <p:spPr>
            <a:xfrm>
              <a:off x="3416380" y="1688147"/>
              <a:ext cx="1971419" cy="5170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2) Main-tråden starter</a:t>
              </a:r>
            </a:p>
            <a:p>
              <a:r>
                <a:rPr lang="nb-NO" dirty="0"/>
                <a:t>k nye tråder</a:t>
              </a:r>
            </a:p>
          </p:txBody>
        </p:sp>
      </p:grpSp>
      <p:sp>
        <p:nvSpPr>
          <p:cNvPr id="9" name="TekstSylinder 8"/>
          <p:cNvSpPr txBox="1"/>
          <p:nvPr/>
        </p:nvSpPr>
        <p:spPr>
          <a:xfrm>
            <a:off x="2411760" y="5795972"/>
            <a:ext cx="468052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Tråder i Java er objekter av klassen </a:t>
            </a:r>
            <a:r>
              <a:rPr lang="nb-NO" dirty="0" err="1"/>
              <a:t>Thread</a:t>
            </a:r>
            <a:r>
              <a:rPr lang="nb-NO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Konstruktør til </a:t>
            </a:r>
            <a:r>
              <a:rPr lang="nb-NO" dirty="0" err="1"/>
              <a:t>Thread</a:t>
            </a:r>
            <a:r>
              <a:rPr lang="nb-NO" dirty="0"/>
              <a:t>-klassen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>
          <a:xfrm>
            <a:off x="1182688" y="4653136"/>
            <a:ext cx="7772400" cy="1479377"/>
          </a:xfrm>
        </p:spPr>
        <p:txBody>
          <a:bodyPr/>
          <a:lstStyle/>
          <a:p>
            <a:r>
              <a:rPr lang="nb-NO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Runnable</a:t>
            </a:r>
            <a:r>
              <a:rPr lang="nb-NO" b="1" dirty="0">
                <a:latin typeface="Courier New" panose="02070309020205020404" pitchFamily="49" charset="0"/>
                <a:cs typeface="Courier New" panose="02070309020205020404" pitchFamily="49" charset="0"/>
              </a:rPr>
              <a:t> target </a:t>
            </a:r>
            <a:r>
              <a:rPr lang="nb-NO" dirty="0"/>
              <a:t>er :</a:t>
            </a:r>
          </a:p>
          <a:p>
            <a:pPr lvl="1"/>
            <a:r>
              <a:rPr lang="nb-NO" dirty="0"/>
              <a:t>En klasse som implementerer grensesnittet ‘</a:t>
            </a:r>
            <a:r>
              <a:rPr lang="nb-NO" dirty="0" err="1"/>
              <a:t>Runnable</a:t>
            </a:r>
            <a:r>
              <a:rPr lang="nb-NO" dirty="0"/>
              <a:t>’</a:t>
            </a:r>
          </a:p>
          <a:p>
            <a:r>
              <a:rPr lang="nb-NO" sz="2000" dirty="0"/>
              <a:t>Det er en annen måte å starte er tråd hvor vi lager en </a:t>
            </a:r>
            <a:r>
              <a:rPr lang="nb-NO" sz="2000" dirty="0" err="1"/>
              <a:t>subklasse</a:t>
            </a:r>
            <a:r>
              <a:rPr lang="nb-NO" sz="2000" dirty="0"/>
              <a:t> av </a:t>
            </a:r>
            <a:r>
              <a:rPr lang="nb-NO" sz="2000" dirty="0" err="1"/>
              <a:t>Thread</a:t>
            </a:r>
            <a:r>
              <a:rPr lang="nb-NO" sz="2000" dirty="0"/>
              <a:t> (ikke fullt så fleksibel).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1028" name="Picture 4" descr="M:\INF2440Para\Powerpoint\Thread3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193" y="1340768"/>
            <a:ext cx="8351687" cy="32612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3013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nb-NO" dirty="0"/>
            </a:br>
            <a:br>
              <a:rPr lang="nb-NO" dirty="0"/>
            </a:br>
            <a:br>
              <a:rPr lang="nb-NO" dirty="0"/>
            </a:br>
            <a:r>
              <a:rPr lang="nb-NO" dirty="0"/>
              <a:t>Tråder i Java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99592" y="1314451"/>
            <a:ext cx="8055496" cy="2474590"/>
          </a:xfrm>
        </p:spPr>
        <p:txBody>
          <a:bodyPr/>
          <a:lstStyle/>
          <a:p>
            <a:r>
              <a:rPr lang="nb-NO" sz="1800" dirty="0"/>
              <a:t>Er én programflyt, dvs. en serie med instruksjoner som oppfører seg som ett vanlig, sekvensielt program – og kjører på én kjerne</a:t>
            </a:r>
          </a:p>
          <a:p>
            <a:r>
              <a:rPr lang="nb-NO" sz="1800" dirty="0"/>
              <a:t>Det kan godt være (langt) flere tråder  enn det er kjerner.</a:t>
            </a:r>
          </a:p>
          <a:p>
            <a:r>
              <a:rPr lang="nb-NO" sz="1800" dirty="0"/>
              <a:t>En tråd er ofte implementert i form av en indre klasse i den klassen som løser problemet vårt (da får trådene greit aksess til </a:t>
            </a:r>
            <a:r>
              <a:rPr lang="nb-NO" sz="1800" b="1" dirty="0"/>
              <a:t>felles data</a:t>
            </a:r>
            <a:r>
              <a:rPr lang="nb-NO" sz="1800" dirty="0"/>
              <a:t>):</a:t>
            </a:r>
          </a:p>
          <a:p>
            <a:endParaRPr lang="nb-NO" sz="1800" dirty="0"/>
          </a:p>
          <a:p>
            <a:endParaRPr lang="nb-NO" sz="18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403648" y="2915066"/>
            <a:ext cx="67687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>
                <a:solidFill>
                  <a:srgbClr val="0070C0"/>
                </a:solidFill>
              </a:rPr>
              <a:t>import </a:t>
            </a:r>
            <a:r>
              <a:rPr lang="nb-NO" sz="1400" dirty="0" err="1">
                <a:solidFill>
                  <a:srgbClr val="0070C0"/>
                </a:solidFill>
              </a:rPr>
              <a:t>java.util.concurrent</a:t>
            </a:r>
            <a:r>
              <a:rPr lang="nb-NO" sz="1400" dirty="0">
                <a:solidFill>
                  <a:srgbClr val="0070C0"/>
                </a:solidFill>
              </a:rPr>
              <a:t>.*;</a:t>
            </a:r>
          </a:p>
          <a:p>
            <a:r>
              <a:rPr lang="nb-NO" sz="1400" dirty="0">
                <a:solidFill>
                  <a:srgbClr val="0070C0"/>
                </a:solidFill>
              </a:rPr>
              <a:t>class</a:t>
            </a:r>
            <a:r>
              <a:rPr lang="nb-NO" sz="1400" dirty="0"/>
              <a:t> Problem { </a:t>
            </a:r>
            <a:r>
              <a:rPr lang="nb-NO" sz="1400" dirty="0">
                <a:solidFill>
                  <a:srgbClr val="FF0000"/>
                </a:solidFill>
              </a:rPr>
              <a:t>int [] </a:t>
            </a:r>
            <a:r>
              <a:rPr lang="nb-NO" sz="1400" dirty="0" err="1">
                <a:solidFill>
                  <a:srgbClr val="FF0000"/>
                </a:solidFill>
              </a:rPr>
              <a:t>fellesData</a:t>
            </a:r>
            <a:r>
              <a:rPr lang="nb-NO" sz="1400" dirty="0">
                <a:solidFill>
                  <a:srgbClr val="FF0000"/>
                </a:solidFill>
              </a:rPr>
              <a:t> ; </a:t>
            </a:r>
            <a:r>
              <a:rPr lang="nb-NO" sz="1400" dirty="0">
                <a:solidFill>
                  <a:srgbClr val="00B050"/>
                </a:solidFill>
              </a:rPr>
              <a:t>// dette er </a:t>
            </a:r>
            <a:r>
              <a:rPr lang="nb-NO" sz="1400" b="1" dirty="0">
                <a:solidFill>
                  <a:srgbClr val="00B050"/>
                </a:solidFill>
              </a:rPr>
              <a:t>felles, delte data for alle trådene</a:t>
            </a:r>
          </a:p>
          <a:p>
            <a:r>
              <a:rPr lang="nb-NO" sz="1400" dirty="0">
                <a:solidFill>
                  <a:srgbClr val="0070C0"/>
                </a:solidFill>
              </a:rPr>
              <a:t>        </a:t>
            </a:r>
            <a:r>
              <a:rPr lang="nb-NO" sz="1400" dirty="0" err="1">
                <a:solidFill>
                  <a:srgbClr val="0070C0"/>
                </a:solidFill>
              </a:rPr>
              <a:t>public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>
                <a:solidFill>
                  <a:srgbClr val="0070C0"/>
                </a:solidFill>
              </a:rPr>
              <a:t>static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/>
              <a:t>void main(String [] </a:t>
            </a:r>
            <a:r>
              <a:rPr lang="nb-NO" sz="1400" dirty="0" err="1"/>
              <a:t>args</a:t>
            </a:r>
            <a:r>
              <a:rPr lang="nb-NO" sz="1400" dirty="0"/>
              <a:t>) {</a:t>
            </a:r>
          </a:p>
          <a:p>
            <a:r>
              <a:rPr lang="nb-NO" sz="1400" dirty="0"/>
              <a:t>                  Problem p = new Problem();</a:t>
            </a:r>
          </a:p>
          <a:p>
            <a:r>
              <a:rPr lang="nb-NO" sz="1400" dirty="0"/>
              <a:t>                           </a:t>
            </a:r>
            <a:r>
              <a:rPr lang="nb-NO" sz="1400" dirty="0" err="1"/>
              <a:t>p.utfoer</a:t>
            </a:r>
            <a:r>
              <a:rPr lang="nb-NO" sz="1400" dirty="0"/>
              <a:t>();</a:t>
            </a:r>
          </a:p>
          <a:p>
            <a:r>
              <a:rPr lang="nb-NO" sz="1400" dirty="0"/>
              <a:t>	    }</a:t>
            </a:r>
          </a:p>
          <a:p>
            <a:r>
              <a:rPr lang="nb-NO" sz="1400" dirty="0"/>
              <a:t>	    </a:t>
            </a:r>
            <a:r>
              <a:rPr lang="nb-NO" sz="1400" dirty="0">
                <a:solidFill>
                  <a:srgbClr val="0070C0"/>
                </a:solidFill>
              </a:rPr>
              <a:t>void</a:t>
            </a:r>
            <a:r>
              <a:rPr lang="nb-NO" sz="1400" dirty="0"/>
              <a:t> </a:t>
            </a:r>
            <a:r>
              <a:rPr lang="nb-NO" sz="1400" dirty="0" err="1"/>
              <a:t>utfoer</a:t>
            </a:r>
            <a:r>
              <a:rPr lang="nb-NO" sz="1400" dirty="0"/>
              <a:t> () { </a:t>
            </a:r>
            <a:r>
              <a:rPr lang="nb-NO" sz="1400" dirty="0" err="1"/>
              <a:t>Thread</a:t>
            </a:r>
            <a:r>
              <a:rPr lang="nb-NO" sz="1400" dirty="0"/>
              <a:t>  t = new </a:t>
            </a:r>
            <a:r>
              <a:rPr lang="nb-NO" sz="1400" dirty="0" err="1"/>
              <a:t>Thread</a:t>
            </a:r>
            <a:r>
              <a:rPr lang="nb-NO" sz="1400" dirty="0"/>
              <a:t>(new Arbeider());</a:t>
            </a:r>
          </a:p>
          <a:p>
            <a:r>
              <a:rPr lang="nb-NO" sz="1400" dirty="0"/>
              <a:t>                         </a:t>
            </a:r>
            <a:r>
              <a:rPr lang="nb-NO" sz="1400" dirty="0" err="1"/>
              <a:t>t.start</a:t>
            </a:r>
            <a:r>
              <a:rPr lang="nb-NO" sz="1400" dirty="0"/>
              <a:t>();</a:t>
            </a:r>
          </a:p>
          <a:p>
            <a:r>
              <a:rPr lang="nb-NO" sz="1400" dirty="0"/>
              <a:t>	     }</a:t>
            </a:r>
          </a:p>
          <a:p>
            <a:r>
              <a:rPr lang="nb-NO" sz="1400" dirty="0"/>
              <a:t>		</a:t>
            </a:r>
          </a:p>
          <a:p>
            <a:r>
              <a:rPr lang="nb-NO" sz="1400" dirty="0"/>
              <a:t>           </a:t>
            </a:r>
            <a:r>
              <a:rPr lang="nb-NO" sz="1400" dirty="0" err="1">
                <a:solidFill>
                  <a:srgbClr val="0070C0"/>
                </a:solidFill>
              </a:rPr>
              <a:t>class</a:t>
            </a:r>
            <a:r>
              <a:rPr lang="nb-NO" sz="1400" dirty="0"/>
              <a:t> Arbeider </a:t>
            </a:r>
            <a:r>
              <a:rPr lang="nb-NO" sz="1400" dirty="0" err="1">
                <a:solidFill>
                  <a:srgbClr val="0070C0"/>
                </a:solidFill>
              </a:rPr>
              <a:t>implements</a:t>
            </a:r>
            <a:r>
              <a:rPr lang="nb-NO" sz="1400" dirty="0">
                <a:solidFill>
                  <a:srgbClr val="0070C0"/>
                </a:solidFill>
              </a:rPr>
              <a:t> </a:t>
            </a:r>
            <a:r>
              <a:rPr lang="nb-NO" sz="1400" dirty="0" err="1"/>
              <a:t>Runnable</a:t>
            </a:r>
            <a:r>
              <a:rPr lang="nb-NO" sz="1400" dirty="0"/>
              <a:t> {</a:t>
            </a:r>
          </a:p>
          <a:p>
            <a:r>
              <a:rPr lang="nb-NO" sz="1400" dirty="0">
                <a:solidFill>
                  <a:srgbClr val="FF0000"/>
                </a:solidFill>
              </a:rPr>
              <a:t>                 int </a:t>
            </a:r>
            <a:r>
              <a:rPr lang="nb-NO" sz="1400" dirty="0" err="1">
                <a:solidFill>
                  <a:srgbClr val="FF0000"/>
                </a:solidFill>
              </a:rPr>
              <a:t>i,lokalData</a:t>
            </a:r>
            <a:r>
              <a:rPr lang="nb-NO" sz="1400" dirty="0">
                <a:solidFill>
                  <a:srgbClr val="FF0000"/>
                </a:solidFill>
              </a:rPr>
              <a:t>; </a:t>
            </a:r>
            <a:r>
              <a:rPr lang="nb-NO" sz="1400" dirty="0">
                <a:solidFill>
                  <a:srgbClr val="00B050"/>
                </a:solidFill>
              </a:rPr>
              <a:t>// dette er </a:t>
            </a:r>
            <a:r>
              <a:rPr lang="nb-NO" sz="1400" b="1" dirty="0">
                <a:solidFill>
                  <a:srgbClr val="00B050"/>
                </a:solidFill>
              </a:rPr>
              <a:t>lokale data for hver tråd</a:t>
            </a:r>
          </a:p>
          <a:p>
            <a:r>
              <a:rPr lang="nb-NO" sz="1400" dirty="0"/>
              <a:t> 	    </a:t>
            </a:r>
            <a:r>
              <a:rPr lang="nb-NO" sz="1400" dirty="0" err="1">
                <a:solidFill>
                  <a:srgbClr val="0070C0"/>
                </a:solidFill>
              </a:rPr>
              <a:t>public</a:t>
            </a:r>
            <a:r>
              <a:rPr lang="nb-NO" sz="1400" dirty="0">
                <a:solidFill>
                  <a:srgbClr val="0070C0"/>
                </a:solidFill>
              </a:rPr>
              <a:t> void </a:t>
            </a:r>
            <a:r>
              <a:rPr lang="nb-NO" sz="1400" dirty="0"/>
              <a:t>run() {</a:t>
            </a:r>
          </a:p>
          <a:p>
            <a:r>
              <a:rPr lang="nb-NO" sz="1400" dirty="0"/>
              <a:t>                            </a:t>
            </a:r>
            <a:r>
              <a:rPr lang="nb-NO" sz="1400" dirty="0">
                <a:solidFill>
                  <a:srgbClr val="00B050"/>
                </a:solidFill>
              </a:rPr>
              <a:t>// denne kalles når tråden er startet</a:t>
            </a:r>
          </a:p>
          <a:p>
            <a:r>
              <a:rPr lang="nb-NO" sz="1400" dirty="0"/>
              <a:t>	    }</a:t>
            </a:r>
          </a:p>
          <a:p>
            <a:r>
              <a:rPr lang="nb-NO" sz="1400" dirty="0"/>
              <a:t>            } </a:t>
            </a:r>
            <a:r>
              <a:rPr lang="nb-NO" sz="1400" dirty="0">
                <a:solidFill>
                  <a:srgbClr val="00B050"/>
                </a:solidFill>
              </a:rPr>
              <a:t>// end indre klasse Arbeider</a:t>
            </a:r>
          </a:p>
          <a:p>
            <a:r>
              <a:rPr lang="nb-NO" sz="1400" dirty="0"/>
              <a:t>} </a:t>
            </a:r>
            <a:r>
              <a:rPr lang="nb-NO" sz="1400" dirty="0">
                <a:solidFill>
                  <a:srgbClr val="00B050"/>
                </a:solidFill>
              </a:rPr>
              <a:t>// end class Problem</a:t>
            </a:r>
          </a:p>
          <a:p>
            <a:r>
              <a:rPr lang="nb-NO" sz="1400" dirty="0"/>
              <a:t>         </a:t>
            </a:r>
          </a:p>
        </p:txBody>
      </p:sp>
    </p:spTree>
    <p:extLst>
      <p:ext uri="{BB962C8B-B14F-4D97-AF65-F5344CB8AC3E}">
        <p14:creationId xmlns:p14="http://schemas.microsoft.com/office/powerpoint/2010/main" val="1890149139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85750" marR="0" indent="-28575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85750" marR="0" indent="-28575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28433</TotalTime>
  <Words>6887</Words>
  <Application>Microsoft Macintosh PowerPoint</Application>
  <PresentationFormat>Skjermfremvisning (4:3)</PresentationFormat>
  <Paragraphs>876</Paragraphs>
  <Slides>50</Slides>
  <Notes>18</Notes>
  <HiddenSlides>0</HiddenSlides>
  <MMClips>0</MMClips>
  <ScaleCrop>false</ScaleCrop>
  <HeadingPairs>
    <vt:vector size="6" baseType="variant">
      <vt:variant>
        <vt:lpstr>Brukte skrifter</vt:lpstr>
      </vt:variant>
      <vt:variant>
        <vt:i4>9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50</vt:i4>
      </vt:variant>
    </vt:vector>
  </HeadingPairs>
  <TitlesOfParts>
    <vt:vector size="60" baseType="lpstr">
      <vt:lpstr>Andalus</vt:lpstr>
      <vt:lpstr>Arial</vt:lpstr>
      <vt:lpstr>Arial Narrow</vt:lpstr>
      <vt:lpstr>Calibri</vt:lpstr>
      <vt:lpstr>Cambria Math</vt:lpstr>
      <vt:lpstr>Courier New</vt:lpstr>
      <vt:lpstr>Tahoma</vt:lpstr>
      <vt:lpstr>Times New Roman</vt:lpstr>
      <vt:lpstr>Wingdings</vt:lpstr>
      <vt:lpstr>Blends</vt:lpstr>
      <vt:lpstr>IN3030 – Effektiv parallellprogrammering Uke 2, våren 2020</vt:lpstr>
      <vt:lpstr>Oppsummering  –  Uke1</vt:lpstr>
      <vt:lpstr>Today</vt:lpstr>
      <vt:lpstr>Operativsystemet og tråder</vt:lpstr>
      <vt:lpstr> Java forenkler dette ved å velge to nivåer </vt:lpstr>
      <vt:lpstr>Hva er tråder i Java ?</vt:lpstr>
      <vt:lpstr>&gt;java (også kalt JVM) starter main-tråden  som igjen starter nye tråder</vt:lpstr>
      <vt:lpstr>Konstruktør til Thread-klassen</vt:lpstr>
      <vt:lpstr>   Tråder i Java </vt:lpstr>
      <vt:lpstr>   Tråder i Java </vt:lpstr>
      <vt:lpstr>Flere problemer med parallellitet og tråder i Java</vt:lpstr>
      <vt:lpstr>1) Ett problem i dag:  operasjoner blandes ved samtidige oppdateringer</vt:lpstr>
      <vt:lpstr>Test på i++;   parallell</vt:lpstr>
      <vt:lpstr>Synchronization Necessary</vt:lpstr>
      <vt:lpstr>Kommende program bruker CyclicBarrier. Hva gjør den?</vt:lpstr>
      <vt:lpstr>End of uke2 first lecture</vt:lpstr>
      <vt:lpstr>Praktisk: skal nå se på programmet som laget tabellen</vt:lpstr>
      <vt:lpstr>PowerPoint-presentasjon</vt:lpstr>
      <vt:lpstr>PowerPoint-presentasjon</vt:lpstr>
      <vt:lpstr>Husk: Vanligste oppsett av main-tråden + k tråder</vt:lpstr>
      <vt:lpstr>1) Avslutning med en CyclicBarrier  </vt:lpstr>
      <vt:lpstr>2) Avslutning med en Semaphore </vt:lpstr>
      <vt:lpstr>3) Avslutning med join() - enklest</vt:lpstr>
      <vt:lpstr>II) Mange ulike synkroniserings primitiver  Vi skal bare lære noen få !</vt:lpstr>
      <vt:lpstr>java.util.concurrent.atomic</vt:lpstr>
      <vt:lpstr>Vi skal bare lære ett fåtall av dette</vt:lpstr>
      <vt:lpstr>II) Tidtagning</vt:lpstr>
      <vt:lpstr>Tidsmålinger og JIT (Just In Time) -kompilering</vt:lpstr>
      <vt:lpstr>PowerPoint-presentasjon</vt:lpstr>
      <vt:lpstr>Mediantider for  finnMax fra  ukeoppgavene:</vt:lpstr>
      <vt:lpstr>PowerPoint-presentasjon</vt:lpstr>
      <vt:lpstr>PowerPoint-presentasjon</vt:lpstr>
      <vt:lpstr>PowerPoint-presentasjon</vt:lpstr>
      <vt:lpstr>Hva betyr dette for tidsmålingene </vt:lpstr>
      <vt:lpstr>FinnMax, 3 ulike kjøringer (samme parametre , varierer antall tråder: 8, 16, 4 )</vt:lpstr>
      <vt:lpstr>«Aldri» samme resultatet to ganger  </vt:lpstr>
      <vt:lpstr>Konklusjon på JIT-kompilering</vt:lpstr>
      <vt:lpstr>PowerPoint-presentasjon</vt:lpstr>
      <vt:lpstr>PowerPoint-presentasjon</vt:lpstr>
      <vt:lpstr>Hva med operativsystemet:</vt:lpstr>
      <vt:lpstr>Hva med søppeltømming – garbage collection:</vt:lpstr>
      <vt:lpstr>Amdahl lov for parallelle beregninger</vt:lpstr>
      <vt:lpstr>Amdahl for ulike verdier av p</vt:lpstr>
      <vt:lpstr>Amdahl – viktig å parallellisere største del</vt:lpstr>
      <vt:lpstr>Gustafsons lov for parallelle beregninger</vt:lpstr>
      <vt:lpstr>PowerPoint-presentasjon</vt:lpstr>
      <vt:lpstr>Sammenligning av Amdahl og Gustafson + egne betraktninger</vt:lpstr>
      <vt:lpstr>V) Kan det gå galt når to tråder samtidig skriver i ulike plasser i en array?</vt:lpstr>
      <vt:lpstr>Skriving på nærliggende elementer i en array.</vt:lpstr>
      <vt:lpstr>Konklusjon: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INF2440 – Effektiv parallellprogrammering Uke 1, v2014</dc:title>
  <dc:creator>Arne Maus</dc:creator>
  <cp:lastModifiedBy>Eric Jul</cp:lastModifiedBy>
  <cp:revision>254</cp:revision>
  <cp:lastPrinted>2018-01-19T12:15:20Z</cp:lastPrinted>
  <dcterms:created xsi:type="dcterms:W3CDTF">2013-10-07T06:57:58Z</dcterms:created>
  <dcterms:modified xsi:type="dcterms:W3CDTF">2020-01-28T12:52:18Z</dcterms:modified>
</cp:coreProperties>
</file>