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48"/>
  </p:notesMasterIdLst>
  <p:sldIdLst>
    <p:sldId id="407" r:id="rId2"/>
    <p:sldId id="408" r:id="rId3"/>
    <p:sldId id="409" r:id="rId4"/>
    <p:sldId id="393" r:id="rId5"/>
    <p:sldId id="427" r:id="rId6"/>
    <p:sldId id="400" r:id="rId7"/>
    <p:sldId id="401" r:id="rId8"/>
    <p:sldId id="402" r:id="rId9"/>
    <p:sldId id="403" r:id="rId10"/>
    <p:sldId id="404" r:id="rId11"/>
    <p:sldId id="405" r:id="rId12"/>
    <p:sldId id="425" r:id="rId13"/>
    <p:sldId id="394" r:id="rId14"/>
    <p:sldId id="395" r:id="rId15"/>
    <p:sldId id="397" r:id="rId16"/>
    <p:sldId id="396" r:id="rId17"/>
    <p:sldId id="398" r:id="rId18"/>
    <p:sldId id="399" r:id="rId19"/>
    <p:sldId id="372" r:id="rId20"/>
    <p:sldId id="373" r:id="rId21"/>
    <p:sldId id="374" r:id="rId22"/>
    <p:sldId id="375" r:id="rId23"/>
    <p:sldId id="435" r:id="rId24"/>
    <p:sldId id="380" r:id="rId25"/>
    <p:sldId id="384" r:id="rId26"/>
    <p:sldId id="381" r:id="rId27"/>
    <p:sldId id="410" r:id="rId28"/>
    <p:sldId id="426" r:id="rId29"/>
    <p:sldId id="416" r:id="rId30"/>
    <p:sldId id="411" r:id="rId31"/>
    <p:sldId id="429" r:id="rId32"/>
    <p:sldId id="412" r:id="rId33"/>
    <p:sldId id="417" r:id="rId34"/>
    <p:sldId id="413" r:id="rId35"/>
    <p:sldId id="414" r:id="rId36"/>
    <p:sldId id="415" r:id="rId37"/>
    <p:sldId id="432" r:id="rId38"/>
    <p:sldId id="431" r:id="rId39"/>
    <p:sldId id="420" r:id="rId40"/>
    <p:sldId id="421" r:id="rId41"/>
    <p:sldId id="422" r:id="rId42"/>
    <p:sldId id="423" r:id="rId43"/>
    <p:sldId id="424" r:id="rId44"/>
    <p:sldId id="433" r:id="rId45"/>
    <p:sldId id="434" r:id="rId46"/>
    <p:sldId id="406" r:id="rId47"/>
  </p:sldIdLst>
  <p:sldSz cx="9144000" cy="6858000" type="screen4x3"/>
  <p:notesSz cx="6797675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D9F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925" autoAdjust="0"/>
    <p:restoredTop sz="86442" autoAdjust="0"/>
  </p:normalViewPr>
  <p:slideViewPr>
    <p:cSldViewPr>
      <p:cViewPr varScale="1">
        <p:scale>
          <a:sx n="100" d="100"/>
          <a:sy n="100" d="100"/>
        </p:scale>
        <p:origin x="184" y="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8554B-CEC2-48D7-B598-E688F7E17C77}" type="datetimeFigureOut">
              <a:rPr lang="nb-NO" smtClean="0"/>
              <a:t>19.02.2020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AB904-1DF5-43CE-9478-405E80D7F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29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</a:pPr>
            <a:fld id="{3D073915-8A33-4E80-9448-DC6F1E5E4C87}" type="slidenum">
              <a:rPr lang="nb-NO" altLang="nb-NO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buClr>
                  <a:srgbClr val="0000FF"/>
                </a:buClr>
              </a:pPr>
              <a:t>1</a:t>
            </a:fld>
            <a:endParaRPr lang="nb-NO" altLang="nb-NO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1214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5470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55266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19695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62556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5527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83384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89253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17045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782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1522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61110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0896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44296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6094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51283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2004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42822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90914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34850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30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9711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25862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31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54090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32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04054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33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93218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54929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63201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632015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38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31674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39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371526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40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641630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41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1446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139797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42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82274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43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869899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46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0083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155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528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0625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2603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9061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3988" y="21209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4588" y="13589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283ACB-6AF9-4BF6-9914-D6AD14E531B9}" type="slidenum">
              <a:rPr lang="nb-NO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7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FE00-EE6B-4020-A55C-300A50692D2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3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2071-1264-4461-ABA2-9EAA58A008F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3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C224-D263-4DD0-983B-D890F84AF20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51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88A2-028F-411F-BE58-82B38CFC1A2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0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314450"/>
            <a:ext cx="3810000" cy="2332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798888"/>
            <a:ext cx="3810000" cy="233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97C8-C5CD-44F4-B17B-D9158697A28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6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aseline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119C-BAD2-474F-B7B2-66F11C4D5BF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5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24AA-31CE-4F89-904B-E6BDB8EAE7C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0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78CB3-283C-4960-8D44-934A4FD6D72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4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4ED1-80A2-4D44-B3F5-B28083BFD66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4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E4BEE-34BD-45E8-807D-9D81BD53E60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6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921E-7B4C-4555-B282-9B0856B0325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8318-8D50-44AA-949F-71D6A8D3C27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4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18FE-EF61-4DE6-A58C-94C454A7682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5222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5222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9445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9445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7153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4143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2049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314450"/>
            <a:ext cx="77724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text styles</a:t>
            </a:r>
          </a:p>
          <a:p>
            <a:pPr lvl="1"/>
            <a:r>
              <a:rPr lang="nb-NO" altLang="nb-NO"/>
              <a:t>Second level</a:t>
            </a:r>
          </a:p>
          <a:p>
            <a:pPr lvl="2"/>
            <a:r>
              <a:rPr lang="nb-NO" altLang="nb-NO"/>
              <a:t>Third level</a:t>
            </a:r>
          </a:p>
          <a:p>
            <a:pPr lvl="3"/>
            <a:r>
              <a:rPr lang="nb-NO" altLang="nb-NO"/>
              <a:t>Fourth level</a:t>
            </a:r>
          </a:p>
          <a:p>
            <a:pPr lvl="4"/>
            <a:r>
              <a:rPr lang="nb-NO" altLang="nb-NO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7B0F74F-4C71-4646-B964-CEF69E33E404}" type="slidenum">
              <a:rPr lang="nb-NO" sz="140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nb-NO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3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  <p:sldLayoutId id="214748423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B1E6F-5505-4244-B2EA-CAE49B692FA4}" type="slidenum">
              <a:rPr lang="nb-NO">
                <a:solidFill>
                  <a:srgbClr val="1C1C1C"/>
                </a:solidFill>
              </a:rPr>
              <a:pPr>
                <a:defRPr/>
              </a:pPr>
              <a:t>1</a:t>
            </a:fld>
            <a:endParaRPr lang="nb-NO" dirty="0">
              <a:solidFill>
                <a:srgbClr val="1C1C1C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nb-NO" noProof="0" dirty="0"/>
              <a:t>IN3030 Uke 6, våren 2020</a:t>
            </a:r>
            <a:br>
              <a:rPr lang="nb-NO" noProof="0" dirty="0"/>
            </a:br>
            <a:endParaRPr lang="nb-NO" altLang="nb-NO" noProof="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19175" y="3886200"/>
            <a:ext cx="7069138" cy="1752600"/>
          </a:xfrm>
        </p:spPr>
        <p:txBody>
          <a:bodyPr/>
          <a:lstStyle/>
          <a:p>
            <a:r>
              <a:rPr lang="nb-NO" noProof="0" dirty="0"/>
              <a:t>Eric Jul </a:t>
            </a:r>
          </a:p>
          <a:p>
            <a:r>
              <a:rPr lang="nb-NO" noProof="0" dirty="0"/>
              <a:t>Programming Technology Group</a:t>
            </a:r>
          </a:p>
          <a:p>
            <a:r>
              <a:rPr lang="nb-NO" dirty="0"/>
              <a:t>Programming </a:t>
            </a:r>
            <a:r>
              <a:rPr lang="nb-NO" dirty="0" err="1"/>
              <a:t>Section</a:t>
            </a:r>
            <a:endParaRPr lang="nb-NO" noProof="0" dirty="0"/>
          </a:p>
          <a:p>
            <a:r>
              <a:rPr lang="nb-NO" noProof="0" dirty="0"/>
              <a:t>Inst. for informatikk</a:t>
            </a:r>
          </a:p>
        </p:txBody>
      </p:sp>
    </p:spTree>
    <p:extLst>
      <p:ext uri="{BB962C8B-B14F-4D97-AF65-F5344CB8AC3E}">
        <p14:creationId xmlns:p14="http://schemas.microsoft.com/office/powerpoint/2010/main" val="1303287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251520" y="5726"/>
            <a:ext cx="8712968" cy="70480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                  println(Format.align(n,10)+</a:t>
            </a:r>
          </a:p>
          <a:p>
            <a:r>
              <a:rPr lang="nb-NO" sz="1600" dirty="0"/>
              <a:t>                          Format.align(median(seqTime,numIter),12,3)+</a:t>
            </a:r>
          </a:p>
          <a:p>
            <a:r>
              <a:rPr lang="nb-NO" sz="1600" dirty="0"/>
              <a:t>                          Format.align(median(parTime,numIter),15,3)+</a:t>
            </a:r>
            <a:br>
              <a:rPr lang="nb-NO" sz="1600" dirty="0"/>
            </a:br>
            <a:r>
              <a:rPr lang="nb-NO" sz="1600" dirty="0"/>
              <a:t>                          Format.align(median(seqTime,numIter)/median(parTime,numIter),13,4));</a:t>
            </a:r>
            <a:br>
              <a:rPr lang="nb-NO" sz="1600" dirty="0"/>
            </a:br>
            <a:r>
              <a:rPr lang="nb-NO" sz="1600" dirty="0"/>
              <a:t>             } </a:t>
            </a:r>
            <a:r>
              <a:rPr lang="nb-NO" sz="1600" dirty="0">
                <a:solidFill>
                  <a:srgbClr val="00B050"/>
                </a:solidFill>
              </a:rPr>
              <a:t>// end n-loop</a:t>
            </a:r>
            <a:endParaRPr lang="nb-NO" sz="1600" dirty="0"/>
          </a:p>
          <a:p>
            <a:r>
              <a:rPr lang="nb-NO" sz="1600" dirty="0"/>
              <a:t>            exit(); </a:t>
            </a:r>
          </a:p>
          <a:p>
            <a:r>
              <a:rPr lang="nb-NO" sz="1600" dirty="0"/>
              <a:t>      } </a:t>
            </a:r>
            <a:r>
              <a:rPr lang="nb-NO" sz="1600" dirty="0">
                <a:solidFill>
                  <a:srgbClr val="00B050"/>
                </a:solidFill>
              </a:rPr>
              <a:t>// utforTest </a:t>
            </a:r>
          </a:p>
          <a:p>
            <a:endParaRPr lang="nb-NO" sz="1600" dirty="0"/>
          </a:p>
          <a:p>
            <a:r>
              <a:rPr lang="nb-NO" sz="1600" dirty="0"/>
              <a:t>     </a:t>
            </a:r>
            <a:r>
              <a:rPr lang="nb-NO" sz="1600" dirty="0">
                <a:solidFill>
                  <a:srgbClr val="00B050"/>
                </a:solidFill>
              </a:rPr>
              <a:t>/** terminate parallel threads*/ </a:t>
            </a:r>
          </a:p>
          <a:p>
            <a:r>
              <a:rPr lang="nb-NO" sz="1600" dirty="0"/>
              <a:t>     </a:t>
            </a:r>
            <a:r>
              <a:rPr lang="nb-NO" sz="1600" dirty="0">
                <a:solidFill>
                  <a:srgbClr val="0070C0"/>
                </a:solidFill>
              </a:rPr>
              <a:t>void</a:t>
            </a:r>
            <a:r>
              <a:rPr lang="nb-NO" sz="1600" dirty="0"/>
              <a:t> exit() { </a:t>
            </a:r>
          </a:p>
          <a:p>
            <a:r>
              <a:rPr lang="nb-NO" sz="1600" dirty="0"/>
              <a:t>	stop = </a:t>
            </a:r>
            <a:r>
              <a:rPr lang="nb-NO" sz="1600" dirty="0">
                <a:solidFill>
                  <a:srgbClr val="0070C0"/>
                </a:solidFill>
              </a:rPr>
              <a:t>true</a:t>
            </a:r>
            <a:r>
              <a:rPr lang="nb-NO" sz="1600" dirty="0"/>
              <a:t>; </a:t>
            </a:r>
          </a:p>
          <a:p>
            <a:r>
              <a:rPr lang="nb-NO" sz="1600" dirty="0"/>
              <a:t>	</a:t>
            </a:r>
            <a:r>
              <a:rPr lang="nb-NO" sz="1600" dirty="0">
                <a:solidFill>
                  <a:srgbClr val="0070C0"/>
                </a:solidFill>
              </a:rPr>
              <a:t>try </a:t>
            </a:r>
            <a:r>
              <a:rPr lang="nb-NO" sz="1600" dirty="0">
                <a:solidFill>
                  <a:srgbClr val="00B050"/>
                </a:solidFill>
              </a:rPr>
              <a:t>{ // start the other threads and they terminate </a:t>
            </a:r>
          </a:p>
          <a:p>
            <a:r>
              <a:rPr lang="nb-NO" sz="1600" dirty="0"/>
              <a:t>		vent.await(); </a:t>
            </a:r>
          </a:p>
          <a:p>
            <a:r>
              <a:rPr lang="nb-NO" sz="1600" dirty="0"/>
              <a:t>	} </a:t>
            </a:r>
            <a:r>
              <a:rPr lang="nb-NO" sz="1600" dirty="0">
                <a:solidFill>
                  <a:srgbClr val="0070C0"/>
                </a:solidFill>
              </a:rPr>
              <a:t>catch </a:t>
            </a:r>
            <a:r>
              <a:rPr lang="nb-NO" sz="1600" dirty="0"/>
              <a:t>(Exception e) {</a:t>
            </a:r>
            <a:r>
              <a:rPr lang="nb-NO" sz="1600" dirty="0">
                <a:solidFill>
                  <a:srgbClr val="0070C0"/>
                </a:solidFill>
              </a:rPr>
              <a:t>return</a:t>
            </a:r>
            <a:r>
              <a:rPr lang="nb-NO" sz="1600" dirty="0"/>
              <a:t>;} </a:t>
            </a:r>
          </a:p>
          <a:p>
            <a:r>
              <a:rPr lang="nb-NO" sz="1600" dirty="0"/>
              <a:t>	ut.close(); </a:t>
            </a:r>
          </a:p>
          <a:p>
            <a:r>
              <a:rPr lang="nb-NO" sz="1600" dirty="0"/>
              <a:t>      }   </a:t>
            </a:r>
            <a:r>
              <a:rPr lang="nb-NO" sz="1600" dirty="0">
                <a:solidFill>
                  <a:srgbClr val="00B050"/>
                </a:solidFill>
              </a:rPr>
              <a:t>// end exit </a:t>
            </a:r>
            <a:endParaRPr lang="nb-NO" sz="1500" dirty="0">
              <a:solidFill>
                <a:srgbClr val="00B050"/>
              </a:solidFill>
            </a:endParaRPr>
          </a:p>
          <a:p>
            <a:endParaRPr lang="nb-NO" sz="1500" dirty="0"/>
          </a:p>
          <a:p>
            <a:r>
              <a:rPr lang="nb-NO" sz="1500" dirty="0">
                <a:solidFill>
                  <a:srgbClr val="00B050"/>
                </a:solidFill>
              </a:rPr>
              <a:t>       /*** HER er din egen sekvensielle metode som  selvsagt IKKE ER synchronized, */</a:t>
            </a:r>
          </a:p>
          <a:p>
            <a:r>
              <a:rPr lang="nb-NO" sz="1500" dirty="0"/>
              <a:t>       </a:t>
            </a:r>
            <a:r>
              <a:rPr lang="nb-NO" sz="1500" dirty="0">
                <a:solidFill>
                  <a:srgbClr val="0070C0"/>
                </a:solidFill>
              </a:rPr>
              <a:t>void</a:t>
            </a:r>
            <a:r>
              <a:rPr lang="nb-NO" sz="1500" dirty="0"/>
              <a:t> </a:t>
            </a:r>
            <a:r>
              <a:rPr lang="nb-NO" sz="1500" dirty="0" err="1"/>
              <a:t>sekvensiellMetode</a:t>
            </a:r>
            <a:r>
              <a:rPr lang="nb-NO" sz="1500" dirty="0"/>
              <a:t> (int </a:t>
            </a:r>
            <a:r>
              <a:rPr lang="nb-NO" sz="1500" dirty="0" err="1"/>
              <a:t>n,int</a:t>
            </a:r>
            <a:r>
              <a:rPr lang="nb-NO" sz="1500" dirty="0"/>
              <a:t> </a:t>
            </a:r>
            <a:r>
              <a:rPr lang="nb-NO" sz="1500" dirty="0" err="1"/>
              <a:t>numIter</a:t>
            </a:r>
            <a:r>
              <a:rPr lang="nb-NO" sz="1500" dirty="0"/>
              <a:t>){</a:t>
            </a:r>
          </a:p>
          <a:p>
            <a:r>
              <a:rPr lang="nb-NO" sz="1500" dirty="0"/>
              <a:t>	 </a:t>
            </a:r>
            <a:r>
              <a:rPr lang="nb-NO" sz="1500" dirty="0">
                <a:solidFill>
                  <a:srgbClr val="0070C0"/>
                </a:solidFill>
              </a:rPr>
              <a:t>for</a:t>
            </a:r>
            <a:r>
              <a:rPr lang="nb-NO" sz="1500" dirty="0"/>
              <a:t> (</a:t>
            </a:r>
            <a:r>
              <a:rPr lang="nb-NO" sz="1500" dirty="0">
                <a:solidFill>
                  <a:srgbClr val="0070C0"/>
                </a:solidFill>
              </a:rPr>
              <a:t>int</a:t>
            </a:r>
            <a:r>
              <a:rPr lang="nb-NO" sz="1500" dirty="0"/>
              <a:t> j=0; j&lt;n; </a:t>
            </a:r>
            <a:r>
              <a:rPr lang="nb-NO" sz="1500" dirty="0" err="1"/>
              <a:t>j++</a:t>
            </a:r>
            <a:r>
              <a:rPr lang="nb-NO" sz="1500" dirty="0"/>
              <a:t>){</a:t>
            </a:r>
          </a:p>
          <a:p>
            <a:r>
              <a:rPr lang="nb-NO" sz="1500" dirty="0"/>
              <a:t> 		     i++;</a:t>
            </a:r>
          </a:p>
          <a:p>
            <a:r>
              <a:rPr lang="nb-NO" sz="1500" dirty="0"/>
              <a:t>                 }</a:t>
            </a:r>
          </a:p>
          <a:p>
            <a:r>
              <a:rPr lang="nb-NO" sz="1500" dirty="0"/>
              <a:t>      } </a:t>
            </a:r>
            <a:r>
              <a:rPr lang="nb-NO" sz="1500" dirty="0">
                <a:solidFill>
                  <a:srgbClr val="00B050"/>
                </a:solidFill>
              </a:rPr>
              <a:t>// end </a:t>
            </a:r>
            <a:r>
              <a:rPr lang="nb-NO" sz="1500" dirty="0" err="1">
                <a:solidFill>
                  <a:srgbClr val="00B050"/>
                </a:solidFill>
              </a:rPr>
              <a:t>sekvensiellMetode</a:t>
            </a:r>
            <a:r>
              <a:rPr lang="nb-NO" sz="1500" dirty="0">
                <a:solidFill>
                  <a:srgbClr val="00B050"/>
                </a:solidFill>
              </a:rPr>
              <a:t> </a:t>
            </a:r>
          </a:p>
          <a:p>
            <a:endParaRPr lang="nb-NO" sz="1500" dirty="0">
              <a:solidFill>
                <a:srgbClr val="00B050"/>
              </a:solidFill>
            </a:endParaRPr>
          </a:p>
          <a:p>
            <a:r>
              <a:rPr lang="nb-NO" sz="1500" dirty="0">
                <a:solidFill>
                  <a:srgbClr val="00B050"/>
                </a:solidFill>
              </a:rPr>
              <a:t>      /*** Her er evt. de parallelle metodene som ER synchronized  - treig*/</a:t>
            </a:r>
          </a:p>
          <a:p>
            <a:r>
              <a:rPr lang="nb-NO" sz="1500" dirty="0"/>
              <a:t>       </a:t>
            </a:r>
            <a:r>
              <a:rPr lang="nb-NO" sz="1500" dirty="0">
                <a:solidFill>
                  <a:srgbClr val="0070C0"/>
                </a:solidFill>
              </a:rPr>
              <a:t>synchronized</a:t>
            </a:r>
            <a:r>
              <a:rPr lang="nb-NO" sz="1500" dirty="0"/>
              <a:t> </a:t>
            </a:r>
            <a:r>
              <a:rPr lang="nb-NO" sz="1500" dirty="0">
                <a:solidFill>
                  <a:srgbClr val="0070C0"/>
                </a:solidFill>
              </a:rPr>
              <a:t>void</a:t>
            </a:r>
            <a:r>
              <a:rPr lang="nb-NO" sz="1500" dirty="0"/>
              <a:t> </a:t>
            </a:r>
            <a:r>
              <a:rPr lang="nb-NO" sz="1500" dirty="0" err="1"/>
              <a:t>addI</a:t>
            </a:r>
            <a:r>
              <a:rPr lang="nb-NO" sz="1500" dirty="0"/>
              <a:t>() {</a:t>
            </a:r>
          </a:p>
          <a:p>
            <a:r>
              <a:rPr lang="nb-NO" sz="1500" dirty="0"/>
              <a:t>	  i++;</a:t>
            </a:r>
          </a:p>
          <a:p>
            <a:r>
              <a:rPr lang="nb-NO" sz="1500" dirty="0"/>
              <a:t>       }</a:t>
            </a:r>
          </a:p>
        </p:txBody>
      </p:sp>
      <p:sp>
        <p:nvSpPr>
          <p:cNvPr id="4" name="Pil høyre 3"/>
          <p:cNvSpPr/>
          <p:nvPr/>
        </p:nvSpPr>
        <p:spPr bwMode="auto">
          <a:xfrm rot="10800000">
            <a:off x="6809928" y="2420888"/>
            <a:ext cx="1152128" cy="504056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Pil høyre 4"/>
          <p:cNvSpPr/>
          <p:nvPr/>
        </p:nvSpPr>
        <p:spPr bwMode="auto">
          <a:xfrm rot="10800000">
            <a:off x="7092280" y="2996952"/>
            <a:ext cx="1152128" cy="504056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39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539552" y="-33090"/>
            <a:ext cx="8712968" cy="44012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 </a:t>
            </a:r>
            <a:r>
              <a:rPr lang="nb-NO" sz="1400" dirty="0">
                <a:solidFill>
                  <a:srgbClr val="0070C0"/>
                </a:solidFill>
              </a:rPr>
              <a:t>class </a:t>
            </a:r>
            <a:r>
              <a:rPr lang="nb-NO" sz="1400" dirty="0"/>
              <a:t>Para </a:t>
            </a:r>
            <a:r>
              <a:rPr lang="nb-NO" sz="1400" dirty="0" err="1"/>
              <a:t>implements</a:t>
            </a:r>
            <a:r>
              <a:rPr lang="nb-NO" sz="1400" dirty="0"/>
              <a:t> </a:t>
            </a:r>
            <a:r>
              <a:rPr lang="nb-NO" sz="1400" dirty="0" err="1"/>
              <a:t>Runnable</a:t>
            </a:r>
            <a:r>
              <a:rPr lang="nb-NO" sz="1400" dirty="0"/>
              <a:t>{</a:t>
            </a:r>
          </a:p>
          <a:p>
            <a:r>
              <a:rPr lang="nb-NO" sz="1400" dirty="0"/>
              <a:t>	   </a:t>
            </a:r>
            <a:r>
              <a:rPr lang="nb-NO" sz="1400" dirty="0">
                <a:solidFill>
                  <a:srgbClr val="0070C0"/>
                </a:solidFill>
              </a:rPr>
              <a:t>int</a:t>
            </a:r>
            <a:r>
              <a:rPr lang="nb-NO" sz="1400" dirty="0"/>
              <a:t> ind, minI=0, fra,til,num; </a:t>
            </a:r>
          </a:p>
          <a:p>
            <a:r>
              <a:rPr lang="nb-NO" sz="1400" dirty="0"/>
              <a:t>	   Para(int i) { ind =i; } </a:t>
            </a:r>
            <a:r>
              <a:rPr lang="nb-NO" sz="1400" dirty="0">
                <a:solidFill>
                  <a:srgbClr val="00B050"/>
                </a:solidFill>
              </a:rPr>
              <a:t>// konstruktor</a:t>
            </a:r>
          </a:p>
          <a:p>
            <a:endParaRPr lang="nb-NO" sz="1400" dirty="0"/>
          </a:p>
          <a:p>
            <a:r>
              <a:rPr lang="nb-NO" sz="1400" dirty="0">
                <a:solidFill>
                  <a:srgbClr val="00B050"/>
                </a:solidFill>
              </a:rPr>
              <a:t>       /*** HER er dine egen parallelle metoder som IKKE er synchronized */</a:t>
            </a:r>
          </a:p>
          <a:p>
            <a:r>
              <a:rPr lang="nb-NO" sz="1400" dirty="0"/>
              <a:t>       </a:t>
            </a:r>
            <a:r>
              <a:rPr lang="nb-NO" sz="1400" dirty="0">
                <a:solidFill>
                  <a:srgbClr val="0070C0"/>
                </a:solidFill>
              </a:rPr>
              <a:t>void</a:t>
            </a:r>
            <a:r>
              <a:rPr lang="nb-NO" sz="1400" dirty="0"/>
              <a:t>  </a:t>
            </a:r>
            <a:r>
              <a:rPr lang="nb-NO" sz="1400" dirty="0" err="1"/>
              <a:t>parallellMetode</a:t>
            </a:r>
            <a:r>
              <a:rPr lang="nb-NO" sz="1400" dirty="0"/>
              <a:t>(int </a:t>
            </a:r>
            <a:r>
              <a:rPr lang="nb-NO" sz="1400" dirty="0" err="1"/>
              <a:t>ind</a:t>
            </a:r>
            <a:r>
              <a:rPr lang="nb-NO" sz="1400" dirty="0"/>
              <a:t>) {</a:t>
            </a:r>
          </a:p>
          <a:p>
            <a:r>
              <a:rPr lang="nb-NO" sz="1400" dirty="0"/>
              <a:t>	 for (int j=0; j&lt;n; </a:t>
            </a:r>
            <a:r>
              <a:rPr lang="nb-NO" sz="1400" dirty="0" err="1"/>
              <a:t>j++</a:t>
            </a:r>
            <a:r>
              <a:rPr lang="nb-NO" sz="1400" dirty="0"/>
              <a:t>){</a:t>
            </a:r>
          </a:p>
          <a:p>
            <a:r>
              <a:rPr lang="nb-NO" sz="1400" dirty="0"/>
              <a:t>  		    minI++;</a:t>
            </a:r>
          </a:p>
          <a:p>
            <a:r>
              <a:rPr lang="nb-NO" sz="1400" dirty="0"/>
              <a:t>	}</a:t>
            </a:r>
          </a:p>
          <a:p>
            <a:r>
              <a:rPr lang="nb-NO" sz="1400" dirty="0"/>
              <a:t>               allI [ind] = minI;</a:t>
            </a:r>
          </a:p>
          <a:p>
            <a:r>
              <a:rPr lang="nb-NO" sz="1400" dirty="0"/>
              <a:t>        }</a:t>
            </a:r>
          </a:p>
          <a:p>
            <a:endParaRPr lang="nb-NO" sz="1400" dirty="0"/>
          </a:p>
          <a:p>
            <a:r>
              <a:rPr lang="nb-NO" sz="1400" dirty="0"/>
              <a:t>        void paraInitier(int n) {</a:t>
            </a:r>
          </a:p>
          <a:p>
            <a:r>
              <a:rPr lang="nb-NO" sz="1400" dirty="0"/>
              <a:t>	num = n/antTraader; </a:t>
            </a:r>
          </a:p>
          <a:p>
            <a:r>
              <a:rPr lang="nb-NO" sz="1400" dirty="0"/>
              <a:t>	fra = ind*num; </a:t>
            </a:r>
          </a:p>
          <a:p>
            <a:r>
              <a:rPr lang="nb-NO" sz="1400" dirty="0"/>
              <a:t>	til = (ind+1)*num; </a:t>
            </a:r>
          </a:p>
          <a:p>
            <a:r>
              <a:rPr lang="nb-NO" sz="1400" dirty="0"/>
              <a:t>	if (ind == antTraader-1) til =n;</a:t>
            </a:r>
          </a:p>
          <a:p>
            <a:r>
              <a:rPr lang="nb-NO" sz="1400" dirty="0"/>
              <a:t>                 minI =0;</a:t>
            </a:r>
          </a:p>
          <a:p>
            <a:r>
              <a:rPr lang="nb-NO" sz="1400" dirty="0"/>
              <a:t>        }// end paraInitier </a:t>
            </a:r>
          </a:p>
          <a:p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671597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366866" y="-496"/>
            <a:ext cx="8712968" cy="63401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   </a:t>
            </a:r>
          </a:p>
          <a:p>
            <a:endParaRPr lang="nb-NO" sz="1400" dirty="0"/>
          </a:p>
          <a:p>
            <a:r>
              <a:rPr lang="nb-NO" sz="1400" dirty="0"/>
              <a:t>      </a:t>
            </a:r>
            <a:r>
              <a:rPr lang="nb-NO" sz="1400" dirty="0">
                <a:solidFill>
                  <a:srgbClr val="0070C0"/>
                </a:solidFill>
              </a:rPr>
              <a:t>public void</a:t>
            </a:r>
            <a:r>
              <a:rPr lang="nb-NO" sz="1400" dirty="0"/>
              <a:t> run() { </a:t>
            </a:r>
            <a:r>
              <a:rPr lang="nb-NO" sz="1400" dirty="0">
                <a:solidFill>
                  <a:srgbClr val="00B050"/>
                </a:solidFill>
              </a:rPr>
              <a:t>// Her er det som kjores i parallell:</a:t>
            </a:r>
          </a:p>
          <a:p>
            <a:r>
              <a:rPr lang="nb-NO" sz="1400" dirty="0"/>
              <a:t>	   </a:t>
            </a:r>
            <a:r>
              <a:rPr lang="nb-NO" sz="1400" dirty="0" err="1">
                <a:solidFill>
                  <a:srgbClr val="0070C0"/>
                </a:solidFill>
              </a:rPr>
              <a:t>while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(! stop) {</a:t>
            </a:r>
          </a:p>
          <a:p>
            <a:r>
              <a:rPr lang="nb-NO" sz="1400" dirty="0"/>
              <a:t>	            </a:t>
            </a:r>
            <a:r>
              <a:rPr lang="nb-NO" sz="1400" dirty="0">
                <a:solidFill>
                  <a:srgbClr val="0070C0"/>
                </a:solidFill>
              </a:rPr>
              <a:t>try </a:t>
            </a:r>
            <a:r>
              <a:rPr lang="nb-NO" sz="1400" dirty="0"/>
              <a:t>{  </a:t>
            </a:r>
            <a:r>
              <a:rPr lang="nb-NO" sz="1400" dirty="0">
                <a:solidFill>
                  <a:srgbClr val="00B050"/>
                </a:solidFill>
              </a:rPr>
              <a:t>// wait on all other threads + main</a:t>
            </a:r>
          </a:p>
          <a:p>
            <a:r>
              <a:rPr lang="nb-NO" sz="1400" dirty="0"/>
              <a:t>		     </a:t>
            </a:r>
            <a:r>
              <a:rPr lang="nb-NO" sz="1400" dirty="0" err="1"/>
              <a:t>vent.await</a:t>
            </a:r>
            <a:r>
              <a:rPr lang="nb-NO" sz="1400" dirty="0"/>
              <a:t>();</a:t>
            </a:r>
          </a:p>
          <a:p>
            <a:r>
              <a:rPr lang="nb-NO" sz="1400" dirty="0"/>
              <a:t>	             } </a:t>
            </a:r>
            <a:r>
              <a:rPr lang="nb-NO" sz="1400" dirty="0">
                <a:solidFill>
                  <a:srgbClr val="0070C0"/>
                </a:solidFill>
              </a:rPr>
              <a:t>catch </a:t>
            </a:r>
            <a:r>
              <a:rPr lang="nb-NO" sz="1400" dirty="0"/>
              <a:t>(Exception e) {</a:t>
            </a:r>
            <a:r>
              <a:rPr lang="nb-NO" sz="1400" dirty="0">
                <a:solidFill>
                  <a:srgbClr val="0070C0"/>
                </a:solidFill>
              </a:rPr>
              <a:t>return</a:t>
            </a:r>
            <a:r>
              <a:rPr lang="nb-NO" sz="1400" dirty="0"/>
              <a:t>;}</a:t>
            </a:r>
          </a:p>
          <a:p>
            <a:r>
              <a:rPr lang="nb-NO" sz="1400" dirty="0"/>
              <a:t>         	            </a:t>
            </a:r>
            <a:r>
              <a:rPr lang="nb-NO" sz="1400" dirty="0">
                <a:solidFill>
                  <a:srgbClr val="0070C0"/>
                </a:solidFill>
              </a:rPr>
              <a:t>if </a:t>
            </a:r>
            <a:r>
              <a:rPr lang="nb-NO" sz="1400" dirty="0"/>
              <a:t>(! stop) {</a:t>
            </a:r>
          </a:p>
          <a:p>
            <a:r>
              <a:rPr lang="nb-NO" sz="1400" dirty="0"/>
              <a:t>		    paraInitier(n);</a:t>
            </a:r>
          </a:p>
          <a:p>
            <a:r>
              <a:rPr lang="nb-NO" sz="1400" dirty="0"/>
              <a:t>	</a:t>
            </a:r>
            <a:r>
              <a:rPr lang="nb-NO" sz="1400" dirty="0">
                <a:solidFill>
                  <a:srgbClr val="00B050"/>
                </a:solidFill>
              </a:rPr>
              <a:t>                    //**** KALL PÅ DINE PARALLELLE METODER  H E R ********</a:t>
            </a:r>
          </a:p>
          <a:p>
            <a:r>
              <a:rPr lang="nb-NO" sz="1400" dirty="0"/>
              <a:t>		      </a:t>
            </a:r>
            <a:r>
              <a:rPr lang="nb-NO" sz="1400" dirty="0" err="1"/>
              <a:t>parallellMetode</a:t>
            </a:r>
            <a:r>
              <a:rPr lang="nb-NO" sz="1400" dirty="0"/>
              <a:t>(</a:t>
            </a:r>
            <a:r>
              <a:rPr lang="nb-NO" sz="1400" dirty="0" err="1"/>
              <a:t>ind</a:t>
            </a:r>
            <a:r>
              <a:rPr lang="nb-NO" sz="1400" dirty="0"/>
              <a:t>); </a:t>
            </a:r>
            <a:r>
              <a:rPr lang="nb-NO" sz="1400" dirty="0">
                <a:solidFill>
                  <a:srgbClr val="00B050"/>
                </a:solidFill>
              </a:rPr>
              <a:t>// parameter: </a:t>
            </a:r>
            <a:r>
              <a:rPr lang="nb-NO" sz="1400" dirty="0" err="1">
                <a:solidFill>
                  <a:srgbClr val="00B050"/>
                </a:solidFill>
              </a:rPr>
              <a:t>traanummeret</a:t>
            </a:r>
            <a:r>
              <a:rPr lang="nb-NO" sz="1400" dirty="0">
                <a:solidFill>
                  <a:srgbClr val="00B050"/>
                </a:solidFill>
              </a:rPr>
              <a:t>: </a:t>
            </a:r>
            <a:r>
              <a:rPr lang="nb-NO" sz="1400" dirty="0" err="1">
                <a:solidFill>
                  <a:srgbClr val="00B050"/>
                </a:solidFill>
              </a:rPr>
              <a:t>ind</a:t>
            </a:r>
            <a:endParaRPr lang="nb-NO" sz="1400" dirty="0">
              <a:solidFill>
                <a:srgbClr val="00B050"/>
              </a:solidFill>
            </a:endParaRPr>
          </a:p>
          <a:p>
            <a:endParaRPr lang="nb-NO" sz="1400" dirty="0"/>
          </a:p>
          <a:p>
            <a:r>
              <a:rPr lang="nb-NO" sz="1400" dirty="0"/>
              <a:t>		      </a:t>
            </a:r>
            <a:r>
              <a:rPr lang="nb-NO" sz="1400" dirty="0" err="1">
                <a:solidFill>
                  <a:srgbClr val="0070C0"/>
                </a:solidFill>
              </a:rPr>
              <a:t>try</a:t>
            </a:r>
            <a:r>
              <a:rPr lang="nb-NO" sz="1400" dirty="0"/>
              <a:t>{ </a:t>
            </a:r>
            <a:r>
              <a:rPr lang="nb-NO" sz="1400" dirty="0">
                <a:solidFill>
                  <a:srgbClr val="00B050"/>
                </a:solidFill>
              </a:rPr>
              <a:t>// make all </a:t>
            </a:r>
            <a:r>
              <a:rPr lang="nb-NO" sz="1400" dirty="0" err="1">
                <a:solidFill>
                  <a:srgbClr val="00B050"/>
                </a:solidFill>
              </a:rPr>
              <a:t>threads</a:t>
            </a:r>
            <a:r>
              <a:rPr lang="nb-NO" sz="1400" dirty="0">
                <a:solidFill>
                  <a:srgbClr val="00B050"/>
                </a:solidFill>
              </a:rPr>
              <a:t> </a:t>
            </a:r>
            <a:r>
              <a:rPr lang="nb-NO" sz="1400" dirty="0" err="1">
                <a:solidFill>
                  <a:srgbClr val="00B050"/>
                </a:solidFill>
              </a:rPr>
              <a:t>terminate</a:t>
            </a:r>
            <a:endParaRPr lang="nb-NO" sz="1400" dirty="0">
              <a:solidFill>
                <a:srgbClr val="00B050"/>
              </a:solidFill>
            </a:endParaRPr>
          </a:p>
          <a:p>
            <a:r>
              <a:rPr lang="nb-NO" sz="1400" dirty="0"/>
              <a:t>			</a:t>
            </a:r>
            <a:r>
              <a:rPr lang="nb-NO" sz="1400" dirty="0" err="1"/>
              <a:t>ferdig.await</a:t>
            </a:r>
            <a:r>
              <a:rPr lang="nb-NO" sz="1400" dirty="0"/>
              <a:t>();</a:t>
            </a:r>
          </a:p>
          <a:p>
            <a:r>
              <a:rPr lang="nb-NO" sz="1400" dirty="0"/>
              <a:t>		      } </a:t>
            </a:r>
            <a:r>
              <a:rPr lang="nb-NO" sz="1400" dirty="0" err="1">
                <a:solidFill>
                  <a:srgbClr val="0070C0"/>
                </a:solidFill>
              </a:rPr>
              <a:t>catch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(</a:t>
            </a:r>
            <a:r>
              <a:rPr lang="nb-NO" sz="1400" dirty="0" err="1"/>
              <a:t>Exception</a:t>
            </a:r>
            <a:r>
              <a:rPr lang="nb-NO" sz="1400" dirty="0"/>
              <a:t> e) {}</a:t>
            </a:r>
          </a:p>
          <a:p>
            <a:r>
              <a:rPr lang="nb-NO" sz="1400" dirty="0"/>
              <a:t>	            }</a:t>
            </a:r>
            <a:r>
              <a:rPr lang="nb-NO" sz="1400" dirty="0">
                <a:solidFill>
                  <a:srgbClr val="00B050"/>
                </a:solidFill>
              </a:rPr>
              <a:t> // end ! stop </a:t>
            </a:r>
            <a:r>
              <a:rPr lang="nb-NO" sz="1400" dirty="0" err="1">
                <a:solidFill>
                  <a:srgbClr val="00B050"/>
                </a:solidFill>
              </a:rPr>
              <a:t>thread</a:t>
            </a:r>
            <a:r>
              <a:rPr lang="nb-NO" sz="1400" dirty="0"/>
              <a:t> </a:t>
            </a:r>
          </a:p>
          <a:p>
            <a:r>
              <a:rPr lang="nb-NO" sz="1400" dirty="0"/>
              <a:t>	</a:t>
            </a:r>
          </a:p>
          <a:p>
            <a:r>
              <a:rPr lang="nb-NO" sz="1400" dirty="0"/>
              <a:t>	   </a:t>
            </a:r>
            <a:r>
              <a:rPr lang="nb-NO" sz="1400" dirty="0">
                <a:solidFill>
                  <a:srgbClr val="00B050"/>
                </a:solidFill>
              </a:rPr>
              <a:t>      // tråd nr 0 adderer de 'numThreads' minI - variablene til en felles verdi </a:t>
            </a:r>
            <a:endParaRPr lang="nb-NO" sz="1400" dirty="0"/>
          </a:p>
          <a:p>
            <a:r>
              <a:rPr lang="nb-NO" sz="1400" dirty="0"/>
              <a:t>	     </a:t>
            </a:r>
            <a:r>
              <a:rPr lang="nb-NO" sz="1400" dirty="0">
                <a:solidFill>
                  <a:srgbClr val="0070C0"/>
                </a:solidFill>
              </a:rPr>
              <a:t>if</a:t>
            </a:r>
            <a:r>
              <a:rPr lang="nb-NO" sz="1400" dirty="0"/>
              <a:t> (ind == 0) { i =0;</a:t>
            </a:r>
          </a:p>
          <a:p>
            <a:r>
              <a:rPr lang="nb-NO" sz="1400" dirty="0"/>
              <a:t>	         </a:t>
            </a:r>
            <a:r>
              <a:rPr lang="nb-NO" sz="1400" dirty="0">
                <a:solidFill>
                  <a:srgbClr val="0070C0"/>
                </a:solidFill>
              </a:rPr>
              <a:t>for</a:t>
            </a:r>
            <a:r>
              <a:rPr lang="nb-NO" sz="1400" dirty="0"/>
              <a:t> (</a:t>
            </a:r>
            <a:r>
              <a:rPr lang="nb-NO" sz="1400" dirty="0">
                <a:solidFill>
                  <a:srgbClr val="0070C0"/>
                </a:solidFill>
              </a:rPr>
              <a:t>int</a:t>
            </a:r>
            <a:r>
              <a:rPr lang="nb-NO" sz="1400" dirty="0"/>
              <a:t> j = 0; j &lt; antTraader; j++) { i += allI[j]; }</a:t>
            </a:r>
          </a:p>
          <a:p>
            <a:endParaRPr lang="nb-NO" sz="1400" dirty="0"/>
          </a:p>
          <a:p>
            <a:r>
              <a:rPr lang="nb-NO" sz="1400" dirty="0"/>
              <a:t>	         </a:t>
            </a:r>
            <a:r>
              <a:rPr lang="nb-NO" sz="1400" dirty="0">
                <a:solidFill>
                  <a:srgbClr val="0070C0"/>
                </a:solidFill>
              </a:rPr>
              <a:t>try </a:t>
            </a:r>
            <a:r>
              <a:rPr lang="nb-NO" sz="1400" dirty="0"/>
              <a:t>{   heltferdig.await();  </a:t>
            </a:r>
            <a:r>
              <a:rPr lang="nb-NO" sz="1400" dirty="0">
                <a:solidFill>
                  <a:srgbClr val="00B050"/>
                </a:solidFill>
              </a:rPr>
              <a:t>// si fra til main at tråd 0 har summert svaret</a:t>
            </a:r>
          </a:p>
          <a:p>
            <a:r>
              <a:rPr lang="nb-NO" sz="1400" dirty="0"/>
              <a:t>	         } </a:t>
            </a:r>
            <a:r>
              <a:rPr lang="nb-NO" sz="1400" dirty="0">
                <a:solidFill>
                  <a:srgbClr val="0070C0"/>
                </a:solidFill>
              </a:rPr>
              <a:t>catch </a:t>
            </a:r>
            <a:r>
              <a:rPr lang="nb-NO" sz="1400" dirty="0"/>
              <a:t>(Exception e) {</a:t>
            </a:r>
            <a:r>
              <a:rPr lang="nb-NO" sz="1400" dirty="0">
                <a:solidFill>
                  <a:srgbClr val="0070C0"/>
                </a:solidFill>
              </a:rPr>
              <a:t>return</a:t>
            </a:r>
            <a:r>
              <a:rPr lang="nb-NO" sz="1400" dirty="0"/>
              <a:t>;}</a:t>
            </a:r>
          </a:p>
          <a:p>
            <a:endParaRPr lang="nb-NO" sz="1400" dirty="0"/>
          </a:p>
          <a:p>
            <a:r>
              <a:rPr lang="nb-NO" sz="1400" dirty="0"/>
              <a:t>	   } </a:t>
            </a:r>
            <a:r>
              <a:rPr lang="nb-NO" sz="1400" dirty="0">
                <a:solidFill>
                  <a:srgbClr val="00B050"/>
                </a:solidFill>
              </a:rPr>
              <a:t>// end tråd 0</a:t>
            </a:r>
          </a:p>
          <a:p>
            <a:r>
              <a:rPr lang="nb-NO" sz="1400" dirty="0"/>
              <a:t>             } </a:t>
            </a:r>
            <a:r>
              <a:rPr lang="nb-NO" sz="1400" dirty="0">
                <a:solidFill>
                  <a:srgbClr val="00B050"/>
                </a:solidFill>
              </a:rPr>
              <a:t>// end while !stop</a:t>
            </a:r>
          </a:p>
          <a:p>
            <a:r>
              <a:rPr lang="nb-NO" sz="1400" dirty="0"/>
              <a:t>         } </a:t>
            </a:r>
            <a:r>
              <a:rPr lang="nb-NO" sz="1400" dirty="0">
                <a:solidFill>
                  <a:srgbClr val="00B050"/>
                </a:solidFill>
              </a:rPr>
              <a:t>// end run</a:t>
            </a:r>
            <a:br>
              <a:rPr lang="nb-NO" sz="1400" dirty="0">
                <a:solidFill>
                  <a:srgbClr val="00B050"/>
                </a:solidFill>
              </a:rPr>
            </a:br>
            <a:endParaRPr lang="nb-NO" sz="1400" dirty="0">
              <a:solidFill>
                <a:srgbClr val="00B050"/>
              </a:solidFill>
            </a:endParaRPr>
          </a:p>
          <a:p>
            <a:r>
              <a:rPr lang="nb-NO" sz="1400" dirty="0"/>
              <a:t>     } </a:t>
            </a:r>
            <a:r>
              <a:rPr lang="nb-NO" sz="1400" dirty="0">
                <a:solidFill>
                  <a:srgbClr val="00B050"/>
                </a:solidFill>
              </a:rPr>
              <a:t>// end class Para </a:t>
            </a:r>
          </a:p>
        </p:txBody>
      </p:sp>
      <p:sp>
        <p:nvSpPr>
          <p:cNvPr id="4" name="Pil høyre 3"/>
          <p:cNvSpPr/>
          <p:nvPr/>
        </p:nvSpPr>
        <p:spPr bwMode="auto">
          <a:xfrm rot="10800000">
            <a:off x="7596336" y="872716"/>
            <a:ext cx="1152128" cy="504056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Pil høyre 4"/>
          <p:cNvSpPr/>
          <p:nvPr/>
        </p:nvSpPr>
        <p:spPr bwMode="auto">
          <a:xfrm rot="10800000">
            <a:off x="7697003" y="2096852"/>
            <a:ext cx="1152128" cy="504056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Pil høyre 5"/>
          <p:cNvSpPr/>
          <p:nvPr/>
        </p:nvSpPr>
        <p:spPr bwMode="auto">
          <a:xfrm rot="10800000">
            <a:off x="7668344" y="4797152"/>
            <a:ext cx="1152128" cy="504056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86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/>
              <a:t>Hvor</a:t>
            </a:r>
            <a:r>
              <a:rPr lang="en-US" sz="2400" dirty="0"/>
              <a:t> </a:t>
            </a:r>
            <a:r>
              <a:rPr lang="en-US" sz="2400" dirty="0" err="1"/>
              <a:t>lang</a:t>
            </a:r>
            <a:r>
              <a:rPr lang="en-US" sz="2400" dirty="0"/>
              <a:t> </a:t>
            </a:r>
            <a:r>
              <a:rPr lang="en-US" sz="2400" dirty="0" err="1"/>
              <a:t>tid</a:t>
            </a:r>
            <a:r>
              <a:rPr lang="en-US" sz="2400" dirty="0"/>
              <a:t> tar et synchronized </a:t>
            </a:r>
            <a:r>
              <a:rPr lang="en-US" sz="2400" dirty="0" err="1"/>
              <a:t>kall</a:t>
            </a:r>
            <a:r>
              <a:rPr lang="en-US" sz="2400" dirty="0"/>
              <a:t>? </a:t>
            </a:r>
            <a:r>
              <a:rPr lang="en-US" sz="2400" dirty="0" err="1"/>
              <a:t>Demoeks</a:t>
            </a:r>
            <a:r>
              <a:rPr lang="en-US" sz="2400" dirty="0"/>
              <a:t>. </a:t>
            </a:r>
            <a:r>
              <a:rPr lang="en-US" sz="2400" dirty="0" err="1"/>
              <a:t>hadde</a:t>
            </a:r>
            <a:r>
              <a:rPr lang="en-US" sz="2400" dirty="0"/>
              <a:t> n </a:t>
            </a:r>
            <a:r>
              <a:rPr lang="en-US" sz="2400" dirty="0" err="1"/>
              <a:t>synchroniced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for all </a:t>
            </a:r>
            <a:r>
              <a:rPr lang="en-US" sz="2400" dirty="0" err="1"/>
              <a:t>skriving</a:t>
            </a:r>
            <a:r>
              <a:rPr lang="en-US" sz="2400" dirty="0"/>
              <a:t> </a:t>
            </a:r>
            <a:r>
              <a:rPr lang="en-US" sz="2400" dirty="0" err="1"/>
              <a:t>til</a:t>
            </a:r>
            <a:r>
              <a:rPr lang="en-US" sz="2400" dirty="0"/>
              <a:t> </a:t>
            </a:r>
            <a:r>
              <a:rPr lang="en-US" sz="2400" dirty="0" err="1"/>
              <a:t>felles</a:t>
            </a:r>
            <a:r>
              <a:rPr lang="en-US" sz="2400" dirty="0"/>
              <a:t> ‘</a:t>
            </a:r>
            <a:r>
              <a:rPr lang="en-US" sz="2400" dirty="0" err="1"/>
              <a:t>i</a:t>
            </a:r>
            <a:r>
              <a:rPr lang="en-US" sz="2400" dirty="0"/>
              <a:t>’.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602381"/>
          </a:xfrm>
        </p:spPr>
        <p:txBody>
          <a:bodyPr/>
          <a:lstStyle/>
          <a:p>
            <a:r>
              <a:rPr lang="en-US" dirty="0" err="1"/>
              <a:t>Kjørte</a:t>
            </a:r>
            <a:r>
              <a:rPr lang="en-US" dirty="0"/>
              <a:t> </a:t>
            </a:r>
            <a:r>
              <a:rPr lang="en-US" dirty="0" err="1"/>
              <a:t>modell-koden</a:t>
            </a:r>
            <a:r>
              <a:rPr lang="en-US" dirty="0"/>
              <a:t> for n=10 000 000 (3 ganger)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dirty="0" err="1"/>
              <a:t>Svar</a:t>
            </a:r>
            <a:r>
              <a:rPr lang="en-US" sz="2000" dirty="0"/>
              <a:t>: Et synchronized </a:t>
            </a:r>
            <a:r>
              <a:rPr lang="en-US" sz="2000" dirty="0" err="1"/>
              <a:t>kall</a:t>
            </a:r>
            <a:r>
              <a:rPr lang="en-US" sz="2000" dirty="0"/>
              <a:t> tar ca. 1000/(8*1000 000 )</a:t>
            </a:r>
            <a:r>
              <a:rPr lang="en-US" sz="2000" dirty="0" err="1"/>
              <a:t>ms</a:t>
            </a:r>
            <a:r>
              <a:rPr lang="en-US" sz="2000" dirty="0"/>
              <a:t> = 0.15 </a:t>
            </a:r>
            <a:r>
              <a:rPr lang="en-US" sz="2000" dirty="0">
                <a:sym typeface="Symbol"/>
              </a:rPr>
              <a:t>s = 150ns. = ca. 500 </a:t>
            </a:r>
            <a:r>
              <a:rPr lang="en-US" sz="2000" dirty="0" err="1">
                <a:sym typeface="Symbol"/>
              </a:rPr>
              <a:t>instruksjoner</a:t>
            </a:r>
            <a:r>
              <a:rPr lang="en-US" sz="2000" dirty="0">
                <a:sym typeface="Symbol"/>
              </a:rPr>
              <a:t>.</a:t>
            </a:r>
            <a:endParaRPr lang="en-US" sz="2000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6" name="Picture 2" descr="M:\INF2440Para\ModelKode\Modell2-kjøreek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05" y="2060848"/>
            <a:ext cx="8959583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95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 Finnes det alternativer &amp; riktig kode?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a) Bruk av </a:t>
            </a:r>
            <a:r>
              <a:rPr lang="nb-NO" sz="2000" dirty="0" err="1"/>
              <a:t>ReentrantLock</a:t>
            </a:r>
            <a:r>
              <a:rPr lang="nb-NO" sz="2000" dirty="0"/>
              <a:t> (import </a:t>
            </a:r>
            <a:r>
              <a:rPr lang="nb-NO" sz="2000" dirty="0" err="1"/>
              <a:t>java.util.concurrent.locks</a:t>
            </a:r>
            <a:r>
              <a:rPr lang="nb-NO" sz="2000" dirty="0"/>
              <a:t>.*;)</a:t>
            </a:r>
          </a:p>
          <a:p>
            <a:pPr marL="457200" indent="-457200">
              <a:buAutoNum type="alphaLcParenR"/>
            </a:pPr>
            <a:endParaRPr lang="nb-NO" sz="2000" dirty="0"/>
          </a:p>
          <a:p>
            <a:pPr marL="457200" indent="-457200">
              <a:buAutoNum type="alphaLcParenR"/>
            </a:pPr>
            <a:endParaRPr lang="nb-NO" sz="2000" dirty="0"/>
          </a:p>
          <a:p>
            <a:pPr marL="457200" indent="-457200">
              <a:buAutoNum type="alphaLcParenR"/>
            </a:pPr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r>
              <a:rPr lang="nb-NO" sz="2000" dirty="0"/>
              <a:t>Kjøring:</a:t>
            </a:r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r>
              <a:rPr lang="nb-NO" sz="2000" dirty="0"/>
              <a:t> 5x fortere enn synchronized !</a:t>
            </a:r>
          </a:p>
          <a:p>
            <a:endParaRPr lang="nb-NO" sz="2000" dirty="0"/>
          </a:p>
          <a:p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547664" y="4293096"/>
            <a:ext cx="7200800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M:\INF2440Para\ModelKode&gt;java </a:t>
            </a:r>
            <a:r>
              <a:rPr lang="nb-NO" dirty="0" err="1">
                <a:solidFill>
                  <a:schemeClr val="bg1"/>
                </a:solidFill>
              </a:rPr>
              <a:t>ModellAlt</a:t>
            </a:r>
            <a:r>
              <a:rPr lang="nb-NO" dirty="0">
                <a:solidFill>
                  <a:schemeClr val="bg1"/>
                </a:solidFill>
              </a:rPr>
              <a:t> 1000000 5 test.txt</a:t>
            </a:r>
          </a:p>
          <a:p>
            <a:r>
              <a:rPr lang="nb-NO" dirty="0">
                <a:solidFill>
                  <a:schemeClr val="bg1"/>
                </a:solidFill>
              </a:rPr>
              <a:t>Test av  TEST AV i++ med </a:t>
            </a:r>
            <a:r>
              <a:rPr lang="nb-NO" dirty="0" err="1">
                <a:solidFill>
                  <a:schemeClr val="bg1"/>
                </a:solidFill>
              </a:rPr>
              <a:t>ReentrantLock</a:t>
            </a:r>
            <a:r>
              <a:rPr lang="nb-NO" dirty="0">
                <a:solidFill>
                  <a:schemeClr val="bg1"/>
                </a:solidFill>
              </a:rPr>
              <a:t> oppdatering</a:t>
            </a:r>
            <a:br>
              <a:rPr lang="nb-NO" dirty="0">
                <a:solidFill>
                  <a:schemeClr val="bg1"/>
                </a:solidFill>
              </a:rPr>
            </a:br>
            <a:r>
              <a:rPr lang="nb-NO" dirty="0">
                <a:solidFill>
                  <a:schemeClr val="bg1"/>
                </a:solidFill>
              </a:rPr>
              <a:t> med 8 kjerner , og 8 </a:t>
            </a:r>
            <a:r>
              <a:rPr lang="nb-NO" dirty="0" err="1">
                <a:solidFill>
                  <a:schemeClr val="bg1"/>
                </a:solidFill>
              </a:rPr>
              <a:t>traader</a:t>
            </a:r>
            <a:br>
              <a:rPr lang="nb-NO" dirty="0">
                <a:solidFill>
                  <a:schemeClr val="bg1"/>
                </a:solidFill>
              </a:rPr>
            </a:b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Median </a:t>
            </a:r>
            <a:r>
              <a:rPr lang="nb-NO" dirty="0" err="1">
                <a:solidFill>
                  <a:schemeClr val="bg1"/>
                </a:solidFill>
              </a:rPr>
              <a:t>of</a:t>
            </a:r>
            <a:r>
              <a:rPr lang="nb-NO" dirty="0">
                <a:solidFill>
                  <a:schemeClr val="bg1"/>
                </a:solidFill>
              </a:rPr>
              <a:t> 5:  </a:t>
            </a:r>
            <a:r>
              <a:rPr lang="nb-NO" dirty="0" err="1">
                <a:solidFill>
                  <a:schemeClr val="bg1"/>
                </a:solidFill>
              </a:rPr>
              <a:t>Sekv</a:t>
            </a:r>
            <a:r>
              <a:rPr lang="nb-NO" dirty="0">
                <a:solidFill>
                  <a:schemeClr val="bg1"/>
                </a:solidFill>
              </a:rPr>
              <a:t>. tid:        0.70 ms, Para tid:      212.44 ms,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Speedup</a:t>
            </a:r>
            <a:r>
              <a:rPr lang="nb-NO" dirty="0">
                <a:solidFill>
                  <a:schemeClr val="bg1"/>
                </a:solidFill>
              </a:rPr>
              <a:t>:  0.003, n = 1000000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1547664" y="1772816"/>
            <a:ext cx="7200800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00B050"/>
                </a:solidFill>
              </a:rPr>
              <a:t> // i </a:t>
            </a:r>
            <a:r>
              <a:rPr lang="nb-NO" sz="1400" dirty="0" err="1">
                <a:solidFill>
                  <a:srgbClr val="00B050"/>
                </a:solidFill>
              </a:rPr>
              <a:t>felledata-omraadet</a:t>
            </a:r>
            <a:r>
              <a:rPr lang="nb-NO" sz="1400" dirty="0">
                <a:solidFill>
                  <a:srgbClr val="00B050"/>
                </a:solidFill>
              </a:rPr>
              <a:t> i omsluttende klasse</a:t>
            </a:r>
          </a:p>
          <a:p>
            <a:r>
              <a:rPr lang="nb-NO" sz="1400" dirty="0"/>
              <a:t> </a:t>
            </a:r>
            <a:r>
              <a:rPr lang="nb-NO" sz="1400" dirty="0" err="1"/>
              <a:t>ReentrantLock</a:t>
            </a:r>
            <a:r>
              <a:rPr lang="nb-NO" sz="1400" dirty="0"/>
              <a:t> </a:t>
            </a:r>
            <a:r>
              <a:rPr lang="nb-NO" sz="1400" dirty="0" err="1"/>
              <a:t>laas</a:t>
            </a:r>
            <a:r>
              <a:rPr lang="nb-NO" sz="1400" dirty="0"/>
              <a:t> = </a:t>
            </a:r>
            <a:r>
              <a:rPr lang="nb-NO" sz="1400" dirty="0">
                <a:solidFill>
                  <a:srgbClr val="0070C0"/>
                </a:solidFill>
              </a:rPr>
              <a:t>new</a:t>
            </a:r>
            <a:r>
              <a:rPr lang="nb-NO" sz="1400" dirty="0"/>
              <a:t> </a:t>
            </a:r>
            <a:r>
              <a:rPr lang="nb-NO" sz="1400" dirty="0" err="1"/>
              <a:t>ReentrantLock</a:t>
            </a:r>
            <a:r>
              <a:rPr lang="nb-NO" sz="1400" dirty="0"/>
              <a:t>();</a:t>
            </a:r>
          </a:p>
          <a:p>
            <a:r>
              <a:rPr lang="nb-NO" sz="1400" dirty="0"/>
              <a:t>            …………</a:t>
            </a:r>
          </a:p>
          <a:p>
            <a:r>
              <a:rPr lang="nb-NO" sz="1400" dirty="0">
                <a:solidFill>
                  <a:srgbClr val="00B050"/>
                </a:solidFill>
              </a:rPr>
              <a:t>  /*** HER skriver du eventuelle  parallelle metoder som ER synchronized */</a:t>
            </a:r>
          </a:p>
          <a:p>
            <a:r>
              <a:rPr lang="nb-NO" sz="1400" dirty="0"/>
              <a:t>   </a:t>
            </a:r>
            <a:r>
              <a:rPr lang="nb-NO" sz="1400" dirty="0">
                <a:solidFill>
                  <a:srgbClr val="0070C0"/>
                </a:solidFill>
              </a:rPr>
              <a:t>void</a:t>
            </a:r>
            <a:r>
              <a:rPr lang="nb-NO" sz="1400" dirty="0"/>
              <a:t> </a:t>
            </a:r>
            <a:r>
              <a:rPr lang="nb-NO" sz="1400" dirty="0" err="1"/>
              <a:t>addI</a:t>
            </a:r>
            <a:r>
              <a:rPr lang="nb-NO" sz="1400" dirty="0"/>
              <a:t>() {</a:t>
            </a:r>
          </a:p>
          <a:p>
            <a:r>
              <a:rPr lang="nb-NO" sz="1400" dirty="0"/>
              <a:t>         </a:t>
            </a:r>
            <a:r>
              <a:rPr lang="nb-NO" sz="1400" dirty="0" err="1"/>
              <a:t>laas.lock</a:t>
            </a:r>
            <a:r>
              <a:rPr lang="nb-NO" sz="1400" dirty="0"/>
              <a:t>();</a:t>
            </a:r>
          </a:p>
          <a:p>
            <a:r>
              <a:rPr lang="nb-NO" sz="1400" dirty="0"/>
              <a:t> 	i++;</a:t>
            </a:r>
          </a:p>
          <a:p>
            <a:r>
              <a:rPr lang="nb-NO" sz="1400" dirty="0"/>
              <a:t>         </a:t>
            </a:r>
            <a:r>
              <a:rPr lang="nb-NO" sz="1400" dirty="0" err="1">
                <a:solidFill>
                  <a:srgbClr val="0070C0"/>
                </a:solidFill>
              </a:rPr>
              <a:t>try</a:t>
            </a:r>
            <a:r>
              <a:rPr lang="nb-NO" sz="1400" dirty="0"/>
              <a:t>{ </a:t>
            </a:r>
            <a:r>
              <a:rPr lang="nb-NO" sz="1400" dirty="0" err="1"/>
              <a:t>laas.unlock</a:t>
            </a:r>
            <a:r>
              <a:rPr lang="nb-NO" sz="1400" dirty="0"/>
              <a:t>();} </a:t>
            </a:r>
            <a:r>
              <a:rPr lang="nb-NO" sz="1400" dirty="0" err="1">
                <a:solidFill>
                  <a:srgbClr val="0070C0"/>
                </a:solidFill>
              </a:rPr>
              <a:t>catch</a:t>
            </a:r>
            <a:r>
              <a:rPr lang="nb-NO" sz="1400" dirty="0"/>
              <a:t>(</a:t>
            </a:r>
            <a:r>
              <a:rPr lang="nb-NO" sz="1400" dirty="0" err="1"/>
              <a:t>Exception</a:t>
            </a:r>
            <a:r>
              <a:rPr lang="nb-NO" sz="1400" dirty="0"/>
              <a:t> e) {</a:t>
            </a:r>
            <a:r>
              <a:rPr lang="nb-NO" sz="1400" dirty="0" err="1">
                <a:solidFill>
                  <a:srgbClr val="0070C0"/>
                </a:solidFill>
              </a:rPr>
              <a:t>return</a:t>
            </a:r>
            <a:r>
              <a:rPr lang="nb-NO" sz="1400" dirty="0"/>
              <a:t>;}</a:t>
            </a:r>
            <a:br>
              <a:rPr lang="nb-NO" sz="1400" dirty="0"/>
            </a:br>
            <a:r>
              <a:rPr lang="nb-NO" sz="1400" dirty="0"/>
              <a:t>  } </a:t>
            </a:r>
            <a:r>
              <a:rPr lang="nb-NO" sz="1400" dirty="0">
                <a:solidFill>
                  <a:srgbClr val="00B050"/>
                </a:solidFill>
              </a:rPr>
              <a:t>// end </a:t>
            </a:r>
            <a:r>
              <a:rPr lang="nb-NO" sz="1400" dirty="0" err="1">
                <a:solidFill>
                  <a:srgbClr val="00B050"/>
                </a:solidFill>
              </a:rPr>
              <a:t>addI</a:t>
            </a:r>
            <a:endParaRPr lang="nb-NO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333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b) Alternativ b til synchronized: Bruk av </a:t>
            </a:r>
            <a:r>
              <a:rPr lang="nb-NO" sz="2400" dirty="0" err="1"/>
              <a:t>AtomicInteger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7624" y="1275233"/>
            <a:ext cx="7772400" cy="4818063"/>
          </a:xfrm>
        </p:spPr>
        <p:txBody>
          <a:bodyPr/>
          <a:lstStyle/>
          <a:p>
            <a:r>
              <a:rPr lang="nb-NO" sz="2000" dirty="0"/>
              <a:t>Bruk av </a:t>
            </a:r>
            <a:r>
              <a:rPr lang="nb-NO" sz="2000" dirty="0" err="1"/>
              <a:t>AtomicInteger</a:t>
            </a:r>
            <a:r>
              <a:rPr lang="nb-NO" sz="2000" dirty="0"/>
              <a:t> (import </a:t>
            </a:r>
            <a:r>
              <a:rPr lang="nb-NO" sz="2000" dirty="0" err="1"/>
              <a:t>java.util.concurrent.atomic</a:t>
            </a:r>
            <a:r>
              <a:rPr lang="nb-NO" sz="2000" dirty="0"/>
              <a:t>.*;)</a:t>
            </a:r>
          </a:p>
          <a:p>
            <a:endParaRPr lang="nb-NO" sz="1900" dirty="0"/>
          </a:p>
          <a:p>
            <a:endParaRPr lang="nb-NO" sz="1900" dirty="0"/>
          </a:p>
          <a:p>
            <a:endParaRPr lang="nb-NO" sz="1900" dirty="0"/>
          </a:p>
          <a:p>
            <a:endParaRPr lang="nb-NO" sz="1900" dirty="0"/>
          </a:p>
          <a:p>
            <a:endParaRPr lang="nb-NO" sz="1900" dirty="0"/>
          </a:p>
          <a:p>
            <a:r>
              <a:rPr lang="nb-NO" sz="2000" dirty="0"/>
              <a:t>Kjøring:</a:t>
            </a:r>
            <a:endParaRPr lang="nb-NO" sz="1800" dirty="0"/>
          </a:p>
          <a:p>
            <a:endParaRPr lang="nb-NO" sz="1800" dirty="0"/>
          </a:p>
          <a:p>
            <a:endParaRPr lang="nb-NO" sz="1800" dirty="0"/>
          </a:p>
          <a:p>
            <a:endParaRPr lang="nb-NO" sz="1800" dirty="0"/>
          </a:p>
          <a:p>
            <a:endParaRPr lang="nb-NO" sz="1800" dirty="0"/>
          </a:p>
          <a:p>
            <a:endParaRPr lang="nb-NO" sz="1800" dirty="0"/>
          </a:p>
          <a:p>
            <a:r>
              <a:rPr lang="nb-NO" sz="2000" b="1" dirty="0"/>
              <a:t>Konklusjon: </a:t>
            </a:r>
            <a:r>
              <a:rPr lang="nb-NO" sz="2000" dirty="0"/>
              <a:t>Både </a:t>
            </a:r>
            <a:r>
              <a:rPr lang="nb-NO" sz="2000" dirty="0" err="1"/>
              <a:t>ReentrantLock</a:t>
            </a:r>
            <a:r>
              <a:rPr lang="nb-NO" sz="2000" dirty="0"/>
              <a:t> og </a:t>
            </a:r>
            <a:r>
              <a:rPr lang="nb-NO" sz="2000" dirty="0" err="1"/>
              <a:t>AtomicInteger</a:t>
            </a:r>
            <a:r>
              <a:rPr lang="nb-NO" sz="2000" dirty="0"/>
              <a:t> er 5x fortere enn synchronized metoder + at all parallell kode kan da ligge i den parallelle klassen.</a:t>
            </a:r>
          </a:p>
          <a:p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606922" y="3789040"/>
            <a:ext cx="6421462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bg1"/>
                </a:solidFill>
              </a:rPr>
              <a:t>M:\INF2440Para\ModelKode&gt;java </a:t>
            </a:r>
            <a:r>
              <a:rPr lang="nb-NO" sz="1600" dirty="0" err="1">
                <a:solidFill>
                  <a:schemeClr val="bg1"/>
                </a:solidFill>
              </a:rPr>
              <a:t>ModellAlt</a:t>
            </a:r>
            <a:r>
              <a:rPr lang="nb-NO" sz="1600" dirty="0">
                <a:solidFill>
                  <a:schemeClr val="bg1"/>
                </a:solidFill>
              </a:rPr>
              <a:t> 1000000 5 test.txt</a:t>
            </a:r>
          </a:p>
          <a:p>
            <a:r>
              <a:rPr lang="nb-NO" sz="1600" dirty="0">
                <a:solidFill>
                  <a:schemeClr val="bg1"/>
                </a:solidFill>
              </a:rPr>
              <a:t>Test av  TEST AV i++ med </a:t>
            </a:r>
            <a:r>
              <a:rPr lang="nb-NO" sz="1600" dirty="0" err="1">
                <a:solidFill>
                  <a:schemeClr val="bg1"/>
                </a:solidFill>
              </a:rPr>
              <a:t>AtomicInteger</a:t>
            </a:r>
            <a:r>
              <a:rPr lang="nb-NO" sz="1600" dirty="0">
                <a:solidFill>
                  <a:schemeClr val="bg1"/>
                </a:solidFill>
              </a:rPr>
              <a:t> oppdatering</a:t>
            </a:r>
          </a:p>
          <a:p>
            <a:r>
              <a:rPr lang="nb-NO" sz="1600" dirty="0">
                <a:solidFill>
                  <a:schemeClr val="bg1"/>
                </a:solidFill>
              </a:rPr>
              <a:t> med 8 kjerner , og 8 </a:t>
            </a:r>
            <a:r>
              <a:rPr lang="nb-NO" sz="1600" dirty="0" err="1">
                <a:solidFill>
                  <a:schemeClr val="bg1"/>
                </a:solidFill>
              </a:rPr>
              <a:t>traader</a:t>
            </a:r>
            <a:br>
              <a:rPr lang="nb-NO" sz="1600" dirty="0">
                <a:solidFill>
                  <a:schemeClr val="bg1"/>
                </a:solidFill>
              </a:rPr>
            </a:b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Median </a:t>
            </a:r>
            <a:r>
              <a:rPr lang="nb-NO" sz="1600" dirty="0" err="1">
                <a:solidFill>
                  <a:schemeClr val="bg1"/>
                </a:solidFill>
              </a:rPr>
              <a:t>of</a:t>
            </a:r>
            <a:r>
              <a:rPr lang="nb-NO" sz="1600" dirty="0">
                <a:solidFill>
                  <a:schemeClr val="bg1"/>
                </a:solidFill>
              </a:rPr>
              <a:t> 5:  </a:t>
            </a:r>
            <a:r>
              <a:rPr lang="nb-NO" sz="1600" dirty="0" err="1">
                <a:solidFill>
                  <a:schemeClr val="bg1"/>
                </a:solidFill>
              </a:rPr>
              <a:t>Sekv</a:t>
            </a:r>
            <a:r>
              <a:rPr lang="nb-NO" sz="1600" dirty="0">
                <a:solidFill>
                  <a:schemeClr val="bg1"/>
                </a:solidFill>
              </a:rPr>
              <a:t>. tid:        0.66 ms, Para tid:      235.91 ms,</a:t>
            </a:r>
          </a:p>
          <a:p>
            <a:r>
              <a:rPr lang="nb-NO" sz="1600" dirty="0">
                <a:solidFill>
                  <a:schemeClr val="bg1"/>
                </a:solidFill>
              </a:rPr>
              <a:t> </a:t>
            </a:r>
            <a:r>
              <a:rPr lang="nb-NO" sz="1600" dirty="0" err="1">
                <a:solidFill>
                  <a:schemeClr val="bg1"/>
                </a:solidFill>
              </a:rPr>
              <a:t>Speedup</a:t>
            </a:r>
            <a:r>
              <a:rPr lang="nb-NO" sz="1600" dirty="0">
                <a:solidFill>
                  <a:schemeClr val="bg1"/>
                </a:solidFill>
              </a:rPr>
              <a:t>:  0.003, n = 1000000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1547664" y="1772816"/>
            <a:ext cx="6480720" cy="16004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    </a:t>
            </a:r>
            <a:r>
              <a:rPr lang="nb-NO" sz="1400" dirty="0">
                <a:solidFill>
                  <a:srgbClr val="00B050"/>
                </a:solidFill>
              </a:rPr>
              <a:t>// i </a:t>
            </a:r>
            <a:r>
              <a:rPr lang="nb-NO" sz="1400" dirty="0" err="1">
                <a:solidFill>
                  <a:srgbClr val="00B050"/>
                </a:solidFill>
              </a:rPr>
              <a:t>felledata-omraadet</a:t>
            </a:r>
            <a:r>
              <a:rPr lang="nb-NO" sz="1400" dirty="0">
                <a:solidFill>
                  <a:srgbClr val="00B050"/>
                </a:solidFill>
              </a:rPr>
              <a:t> i omsluttende klasse</a:t>
            </a:r>
          </a:p>
          <a:p>
            <a:r>
              <a:rPr lang="nb-NO" sz="1400" dirty="0"/>
              <a:t>   </a:t>
            </a:r>
            <a:r>
              <a:rPr lang="nb-NO" sz="1400" dirty="0" err="1"/>
              <a:t>AtomicInteger</a:t>
            </a:r>
            <a:r>
              <a:rPr lang="nb-NO" sz="1400" dirty="0"/>
              <a:t> i = </a:t>
            </a:r>
            <a:r>
              <a:rPr lang="nb-NO" sz="1400" dirty="0">
                <a:solidFill>
                  <a:srgbClr val="0070C0"/>
                </a:solidFill>
              </a:rPr>
              <a:t>new</a:t>
            </a:r>
            <a:r>
              <a:rPr lang="nb-NO" sz="1400" dirty="0"/>
              <a:t> </a:t>
            </a:r>
            <a:r>
              <a:rPr lang="nb-NO" sz="1400" dirty="0" err="1"/>
              <a:t>AtomicInteger</a:t>
            </a:r>
            <a:r>
              <a:rPr lang="nb-NO" sz="1400" dirty="0"/>
              <a:t>();</a:t>
            </a:r>
          </a:p>
          <a:p>
            <a:r>
              <a:rPr lang="nb-NO" sz="1400" dirty="0"/>
              <a:t>            …………</a:t>
            </a:r>
          </a:p>
          <a:p>
            <a:r>
              <a:rPr lang="nb-NO" sz="1400" dirty="0"/>
              <a:t>   </a:t>
            </a:r>
            <a:r>
              <a:rPr lang="nb-NO" sz="1400" dirty="0">
                <a:solidFill>
                  <a:srgbClr val="00B050"/>
                </a:solidFill>
              </a:rPr>
              <a:t>/*** HER skriver du eventuelle  parallelle metoder som ER synchronized */</a:t>
            </a:r>
          </a:p>
          <a:p>
            <a:r>
              <a:rPr lang="nb-NO" sz="1400" dirty="0"/>
              <a:t>    void </a:t>
            </a:r>
            <a:r>
              <a:rPr lang="nb-NO" sz="1400" dirty="0" err="1"/>
              <a:t>addI</a:t>
            </a:r>
            <a:r>
              <a:rPr lang="nb-NO" sz="1400" dirty="0"/>
              <a:t>() {</a:t>
            </a:r>
          </a:p>
          <a:p>
            <a:r>
              <a:rPr lang="nb-NO" sz="1400" dirty="0"/>
              <a:t>         </a:t>
            </a:r>
            <a:r>
              <a:rPr lang="nb-NO" sz="1400" dirty="0" err="1"/>
              <a:t>i.incrementAndGet</a:t>
            </a:r>
            <a:r>
              <a:rPr lang="nb-NO" sz="1400" dirty="0"/>
              <a:t>();</a:t>
            </a:r>
            <a:br>
              <a:rPr lang="nb-NO" sz="1400" dirty="0"/>
            </a:br>
            <a:r>
              <a:rPr lang="nb-NO" sz="1400" dirty="0"/>
              <a:t>    } </a:t>
            </a:r>
            <a:r>
              <a:rPr lang="nb-NO" sz="1400" dirty="0">
                <a:solidFill>
                  <a:srgbClr val="00B050"/>
                </a:solidFill>
              </a:rPr>
              <a:t>// end </a:t>
            </a:r>
            <a:r>
              <a:rPr lang="nb-NO" sz="1400" dirty="0" err="1">
                <a:solidFill>
                  <a:srgbClr val="00B050"/>
                </a:solidFill>
              </a:rPr>
              <a:t>addI</a:t>
            </a:r>
            <a:endParaRPr lang="nb-NO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496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c) : Lokal kopi av i hver tråd og en synchronized oppdatering fra hver tråd til sist.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1137657" y="1268760"/>
            <a:ext cx="8028384" cy="5509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00B050"/>
                </a:solidFill>
              </a:rPr>
              <a:t> /*** HER skriver du eventuelle  parallelle metoder som ER synchronized */</a:t>
            </a:r>
          </a:p>
          <a:p>
            <a:r>
              <a:rPr lang="nb-NO" sz="1600" dirty="0"/>
              <a:t>            </a:t>
            </a:r>
            <a:r>
              <a:rPr lang="nb-NO" sz="1600" dirty="0">
                <a:solidFill>
                  <a:srgbClr val="0070C0"/>
                </a:solidFill>
              </a:rPr>
              <a:t>synchronized void </a:t>
            </a:r>
            <a:r>
              <a:rPr lang="nb-NO" sz="1600" dirty="0" err="1">
                <a:solidFill>
                  <a:srgbClr val="C00000"/>
                </a:solidFill>
              </a:rPr>
              <a:t>addI</a:t>
            </a:r>
            <a:r>
              <a:rPr lang="nb-NO" sz="1600" dirty="0"/>
              <a:t>(int tillegg) {</a:t>
            </a:r>
          </a:p>
          <a:p>
            <a:r>
              <a:rPr lang="nb-NO" sz="1600" dirty="0"/>
              <a:t>	          i = i+ tillegg;</a:t>
            </a:r>
          </a:p>
          <a:p>
            <a:r>
              <a:rPr lang="nb-NO" sz="1600" dirty="0"/>
              <a:t>            } </a:t>
            </a:r>
            <a:r>
              <a:rPr lang="nb-NO" sz="1600" dirty="0">
                <a:solidFill>
                  <a:srgbClr val="00B050"/>
                </a:solidFill>
              </a:rPr>
              <a:t>// end </a:t>
            </a:r>
            <a:r>
              <a:rPr lang="nb-NO" sz="1600" dirty="0" err="1">
                <a:solidFill>
                  <a:srgbClr val="00B050"/>
                </a:solidFill>
              </a:rPr>
              <a:t>addI</a:t>
            </a:r>
            <a:endParaRPr lang="nb-NO" sz="1600" dirty="0">
              <a:solidFill>
                <a:srgbClr val="00B050"/>
              </a:solidFill>
            </a:endParaRPr>
          </a:p>
          <a:p>
            <a:r>
              <a:rPr lang="nb-NO" sz="1600" dirty="0"/>
              <a:t>            …….</a:t>
            </a:r>
          </a:p>
          <a:p>
            <a:r>
              <a:rPr lang="en-US" sz="1600" dirty="0"/>
              <a:t>             </a:t>
            </a:r>
            <a:r>
              <a:rPr lang="en-US" sz="1600" dirty="0">
                <a:solidFill>
                  <a:srgbClr val="0070C0"/>
                </a:solidFill>
              </a:rPr>
              <a:t>class </a:t>
            </a:r>
            <a:r>
              <a:rPr lang="en-US" sz="1600" dirty="0"/>
              <a:t>Para </a:t>
            </a:r>
            <a:r>
              <a:rPr lang="en-US" sz="1600" dirty="0">
                <a:solidFill>
                  <a:srgbClr val="0070C0"/>
                </a:solidFill>
              </a:rPr>
              <a:t>implements </a:t>
            </a:r>
            <a:r>
              <a:rPr lang="en-US" sz="1600" dirty="0"/>
              <a:t>Runnable{</a:t>
            </a:r>
          </a:p>
          <a:p>
            <a:r>
              <a:rPr lang="en-US" sz="1600" dirty="0"/>
              <a:t>	         </a:t>
            </a:r>
            <a:r>
              <a:rPr lang="en-US" sz="1600" dirty="0">
                <a:solidFill>
                  <a:srgbClr val="0070C0"/>
                </a:solidFill>
              </a:rPr>
              <a:t>int</a:t>
            </a:r>
            <a:r>
              <a:rPr lang="en-US" sz="1600" dirty="0"/>
              <a:t> </a:t>
            </a:r>
            <a:r>
              <a:rPr lang="en-US" sz="1600" dirty="0" err="1"/>
              <a:t>ind</a:t>
            </a:r>
            <a:r>
              <a:rPr lang="en-US" sz="1600" dirty="0"/>
              <a:t>;</a:t>
            </a:r>
          </a:p>
          <a:p>
            <a:r>
              <a:rPr lang="en-US" sz="1600" dirty="0"/>
              <a:t>                       </a:t>
            </a:r>
            <a:r>
              <a:rPr lang="en-US" sz="1600" dirty="0">
                <a:solidFill>
                  <a:srgbClr val="0070C0"/>
                </a:solidFill>
              </a:rPr>
              <a:t>int</a:t>
            </a:r>
            <a:r>
              <a:rPr lang="en-US" sz="1600" dirty="0"/>
              <a:t> </a:t>
            </a:r>
            <a:r>
              <a:rPr lang="en-US" sz="1600" dirty="0" err="1"/>
              <a:t>minI</a:t>
            </a:r>
            <a:r>
              <a:rPr lang="en-US" sz="1600" dirty="0"/>
              <a:t>=0;</a:t>
            </a:r>
          </a:p>
          <a:p>
            <a:r>
              <a:rPr lang="en-US" sz="1600" dirty="0"/>
              <a:t>	     …..</a:t>
            </a:r>
          </a:p>
          <a:p>
            <a:r>
              <a:rPr lang="nb-NO" sz="1600" dirty="0">
                <a:solidFill>
                  <a:srgbClr val="00B050"/>
                </a:solidFill>
              </a:rPr>
              <a:t>                      /*** HER skriver du parallelle metode som IKKE er synchronized */</a:t>
            </a:r>
          </a:p>
          <a:p>
            <a:r>
              <a:rPr lang="nb-NO" sz="1600" dirty="0"/>
              <a:t>                     </a:t>
            </a:r>
            <a:r>
              <a:rPr lang="nb-NO" sz="1600" dirty="0">
                <a:solidFill>
                  <a:srgbClr val="0070C0"/>
                </a:solidFill>
              </a:rPr>
              <a:t>void</a:t>
            </a:r>
            <a:r>
              <a:rPr lang="nb-NO" sz="1600" dirty="0"/>
              <a:t>  </a:t>
            </a:r>
            <a:r>
              <a:rPr lang="nb-NO" sz="1600" dirty="0" err="1"/>
              <a:t>parallellMetode</a:t>
            </a:r>
            <a:r>
              <a:rPr lang="nb-NO" sz="1600" dirty="0"/>
              <a:t>(</a:t>
            </a:r>
            <a:r>
              <a:rPr lang="nb-NO" sz="1600" dirty="0">
                <a:solidFill>
                  <a:srgbClr val="0070C0"/>
                </a:solidFill>
              </a:rPr>
              <a:t>int</a:t>
            </a:r>
            <a:r>
              <a:rPr lang="nb-NO" sz="1600" dirty="0"/>
              <a:t> </a:t>
            </a:r>
            <a:r>
              <a:rPr lang="nb-NO" sz="1600" dirty="0" err="1"/>
              <a:t>ind</a:t>
            </a:r>
            <a:r>
              <a:rPr lang="nb-NO" sz="1600" dirty="0"/>
              <a:t>) {</a:t>
            </a:r>
          </a:p>
          <a:p>
            <a:r>
              <a:rPr lang="nb-NO" sz="1600" dirty="0"/>
              <a:t>		  </a:t>
            </a:r>
            <a:r>
              <a:rPr lang="nb-NO" sz="1600" dirty="0">
                <a:solidFill>
                  <a:srgbClr val="0070C0"/>
                </a:solidFill>
              </a:rPr>
              <a:t>for</a:t>
            </a:r>
            <a:r>
              <a:rPr lang="nb-NO" sz="1600" dirty="0"/>
              <a:t> (</a:t>
            </a:r>
            <a:r>
              <a:rPr lang="nb-NO" sz="1600" dirty="0">
                <a:solidFill>
                  <a:srgbClr val="0070C0"/>
                </a:solidFill>
              </a:rPr>
              <a:t>int</a:t>
            </a:r>
            <a:r>
              <a:rPr lang="nb-NO" sz="1600" dirty="0"/>
              <a:t> j=0; j&lt;n; </a:t>
            </a:r>
            <a:r>
              <a:rPr lang="nb-NO" sz="1600" dirty="0" err="1"/>
              <a:t>j++</a:t>
            </a:r>
            <a:r>
              <a:rPr lang="nb-NO" sz="1600" dirty="0"/>
              <a:t>)</a:t>
            </a:r>
          </a:p>
          <a:p>
            <a:r>
              <a:rPr lang="nb-NO" sz="1600" dirty="0"/>
              <a:t>		         </a:t>
            </a:r>
            <a:r>
              <a:rPr lang="nb-NO" sz="1600" dirty="0" err="1"/>
              <a:t>minI</a:t>
            </a:r>
            <a:r>
              <a:rPr lang="nb-NO" sz="1600" dirty="0"/>
              <a:t>++;</a:t>
            </a:r>
          </a:p>
          <a:p>
            <a:r>
              <a:rPr lang="nb-NO" sz="1600" dirty="0"/>
              <a:t>	       } </a:t>
            </a:r>
            <a:r>
              <a:rPr lang="nb-NO" sz="1600" dirty="0">
                <a:solidFill>
                  <a:srgbClr val="00B050"/>
                </a:solidFill>
              </a:rPr>
              <a:t>// end </a:t>
            </a:r>
            <a:r>
              <a:rPr lang="nb-NO" sz="1600" dirty="0" err="1">
                <a:solidFill>
                  <a:srgbClr val="00B050"/>
                </a:solidFill>
              </a:rPr>
              <a:t>parallellMeode</a:t>
            </a:r>
            <a:endParaRPr lang="nb-NO" sz="1600" dirty="0">
              <a:solidFill>
                <a:srgbClr val="00B050"/>
              </a:solidFill>
            </a:endParaRPr>
          </a:p>
          <a:p>
            <a:endParaRPr lang="nb-NO" sz="1600" dirty="0"/>
          </a:p>
          <a:p>
            <a:r>
              <a:rPr lang="nb-NO" sz="1600" dirty="0"/>
              <a:t>	       </a:t>
            </a:r>
            <a:r>
              <a:rPr lang="nb-NO" sz="1600" dirty="0" err="1">
                <a:solidFill>
                  <a:srgbClr val="0070C0"/>
                </a:solidFill>
              </a:rPr>
              <a:t>public</a:t>
            </a:r>
            <a:r>
              <a:rPr lang="nb-NO" sz="1600" dirty="0">
                <a:solidFill>
                  <a:srgbClr val="0070C0"/>
                </a:solidFill>
              </a:rPr>
              <a:t> void</a:t>
            </a:r>
            <a:r>
              <a:rPr lang="nb-NO" sz="1600" dirty="0"/>
              <a:t> run() { </a:t>
            </a:r>
          </a:p>
          <a:p>
            <a:r>
              <a:rPr lang="nb-NO" sz="1600" dirty="0"/>
              <a:t>                                  ……</a:t>
            </a:r>
          </a:p>
          <a:p>
            <a:r>
              <a:rPr lang="nb-NO" sz="1600" dirty="0"/>
              <a:t>	         	      </a:t>
            </a:r>
            <a:r>
              <a:rPr lang="nb-NO" sz="1600" dirty="0" err="1">
                <a:solidFill>
                  <a:srgbClr val="0070C0"/>
                </a:solidFill>
              </a:rPr>
              <a:t>if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/>
              <a:t>(! stop) {</a:t>
            </a:r>
          </a:p>
          <a:p>
            <a:r>
              <a:rPr lang="nb-NO" sz="1600" dirty="0"/>
              <a:t>		</a:t>
            </a:r>
            <a:r>
              <a:rPr lang="nb-NO" dirty="0">
                <a:solidFill>
                  <a:srgbClr val="00B050"/>
                </a:solidFill>
              </a:rPr>
              <a:t>       </a:t>
            </a:r>
            <a:r>
              <a:rPr lang="nb-NO" sz="1400" dirty="0">
                <a:solidFill>
                  <a:srgbClr val="00B050"/>
                </a:solidFill>
              </a:rPr>
              <a:t>//**** KALL PÅ DIN PARALLELLE METODE  H E R ********</a:t>
            </a:r>
          </a:p>
          <a:p>
            <a:r>
              <a:rPr lang="nb-NO" sz="1600" dirty="0"/>
              <a:t>			</a:t>
            </a:r>
            <a:r>
              <a:rPr lang="nb-NO" sz="1600" dirty="0" err="1"/>
              <a:t>parallellMetode</a:t>
            </a:r>
            <a:r>
              <a:rPr lang="nb-NO" sz="1600" dirty="0"/>
              <a:t>(</a:t>
            </a:r>
            <a:r>
              <a:rPr lang="nb-NO" sz="1600" dirty="0" err="1"/>
              <a:t>ind</a:t>
            </a:r>
            <a:r>
              <a:rPr lang="nb-NO" sz="1600" dirty="0"/>
              <a:t>); </a:t>
            </a:r>
          </a:p>
          <a:p>
            <a:r>
              <a:rPr lang="nb-NO" sz="1600" dirty="0"/>
              <a:t>			 </a:t>
            </a:r>
            <a:r>
              <a:rPr lang="nb-NO" sz="1600" dirty="0" err="1">
                <a:solidFill>
                  <a:srgbClr val="C00000"/>
                </a:solidFill>
              </a:rPr>
              <a:t>addI</a:t>
            </a:r>
            <a:r>
              <a:rPr lang="nb-NO" sz="1600" dirty="0">
                <a:solidFill>
                  <a:srgbClr val="C00000"/>
                </a:solidFill>
              </a:rPr>
              <a:t>(</a:t>
            </a:r>
            <a:r>
              <a:rPr lang="nb-NO" sz="1600" dirty="0" err="1">
                <a:solidFill>
                  <a:srgbClr val="C00000"/>
                </a:solidFill>
              </a:rPr>
              <a:t>minI</a:t>
            </a:r>
            <a:r>
              <a:rPr lang="nb-NO" sz="1600" dirty="0">
                <a:solidFill>
                  <a:srgbClr val="C00000"/>
                </a:solidFill>
              </a:rPr>
              <a:t>);</a:t>
            </a:r>
          </a:p>
          <a:p>
            <a:r>
              <a:rPr lang="nb-NO" sz="1600" dirty="0"/>
              <a:t>    		               </a:t>
            </a:r>
            <a:r>
              <a:rPr lang="nb-NO" sz="1600" dirty="0" err="1">
                <a:solidFill>
                  <a:srgbClr val="0070C0"/>
                </a:solidFill>
              </a:rPr>
              <a:t>try</a:t>
            </a:r>
            <a:r>
              <a:rPr lang="nb-NO" sz="1600" dirty="0"/>
              <a:t>{ ……</a:t>
            </a:r>
          </a:p>
        </p:txBody>
      </p:sp>
    </p:spTree>
    <p:extLst>
      <p:ext uri="{BB962C8B-B14F-4D97-AF65-F5344CB8AC3E}">
        <p14:creationId xmlns:p14="http://schemas.microsoft.com/office/powerpoint/2010/main" val="869130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Kjøring av alternativ C (lokal kopi først): 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Kjøring:</a:t>
            </a:r>
          </a:p>
          <a:p>
            <a:endParaRPr lang="nb-NO" sz="2000" dirty="0"/>
          </a:p>
          <a:p>
            <a:pPr marL="0" indent="0">
              <a:buNone/>
            </a:pPr>
            <a:br>
              <a:rPr lang="nb-NO" sz="2000" dirty="0"/>
            </a:br>
            <a:br>
              <a:rPr lang="nb-NO" sz="2000" dirty="0"/>
            </a:br>
            <a:endParaRPr lang="nb-NO" sz="2000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Betydelig raskere, ca. 500x enn alle de andre korrekte løsningene og noe raskere enn den sekvensielle løsningen</a:t>
            </a:r>
          </a:p>
          <a:p>
            <a:r>
              <a:rPr lang="nb-NO" dirty="0"/>
              <a:t>Eneste riktige løsning som har </a:t>
            </a:r>
            <a:r>
              <a:rPr lang="nb-NO" dirty="0" err="1"/>
              <a:t>speedup</a:t>
            </a:r>
            <a:r>
              <a:rPr lang="nb-NO" dirty="0"/>
              <a:t> &gt; 1.</a:t>
            </a:r>
          </a:p>
          <a:p>
            <a:r>
              <a:rPr lang="nb-NO" b="1" dirty="0"/>
              <a:t>Husk: </a:t>
            </a:r>
            <a:r>
              <a:rPr lang="nb-NO" dirty="0"/>
              <a:t>Ingen vits å lage en parallell algoritme hvis den sekvensielle er raskere.</a:t>
            </a:r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331640" y="1772816"/>
            <a:ext cx="7200800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M:\INF2440Para\ModelKode&gt;java </a:t>
            </a:r>
            <a:r>
              <a:rPr lang="nb-NO" dirty="0" err="1">
                <a:solidFill>
                  <a:schemeClr val="bg1"/>
                </a:solidFill>
              </a:rPr>
              <a:t>ModellAlt</a:t>
            </a:r>
            <a:r>
              <a:rPr lang="nb-NO" dirty="0">
                <a:solidFill>
                  <a:schemeClr val="bg1"/>
                </a:solidFill>
              </a:rPr>
              <a:t> 1000000 5 test.txt</a:t>
            </a:r>
          </a:p>
          <a:p>
            <a:r>
              <a:rPr lang="nb-NO" dirty="0">
                <a:solidFill>
                  <a:schemeClr val="bg1"/>
                </a:solidFill>
              </a:rPr>
              <a:t>Test av  TEST AV i++ </a:t>
            </a:r>
            <a:r>
              <a:rPr lang="nb-NO" dirty="0" err="1">
                <a:solidFill>
                  <a:schemeClr val="bg1"/>
                </a:solidFill>
              </a:rPr>
              <a:t>forst</a:t>
            </a:r>
            <a:r>
              <a:rPr lang="nb-NO" dirty="0">
                <a:solidFill>
                  <a:schemeClr val="bg1"/>
                </a:solidFill>
              </a:rPr>
              <a:t> i lokal i </a:t>
            </a:r>
            <a:r>
              <a:rPr lang="nb-NO" dirty="0" err="1">
                <a:solidFill>
                  <a:schemeClr val="bg1"/>
                </a:solidFill>
              </a:rPr>
              <a:t>i</a:t>
            </a:r>
            <a:r>
              <a:rPr lang="nb-NO" dirty="0">
                <a:solidFill>
                  <a:schemeClr val="bg1"/>
                </a:solidFill>
              </a:rPr>
              <a:t> hver </a:t>
            </a:r>
            <a:r>
              <a:rPr lang="nb-NO" dirty="0" err="1">
                <a:solidFill>
                  <a:schemeClr val="bg1"/>
                </a:solidFill>
              </a:rPr>
              <a:t>traad</a:t>
            </a:r>
            <a:r>
              <a:rPr lang="nb-NO" dirty="0">
                <a:solidFill>
                  <a:schemeClr val="bg1"/>
                </a:solidFill>
              </a:rPr>
              <a:t>, </a:t>
            </a:r>
            <a:r>
              <a:rPr lang="nb-NO" dirty="0" err="1">
                <a:solidFill>
                  <a:schemeClr val="bg1"/>
                </a:solidFill>
              </a:rPr>
              <a:t>saa</a:t>
            </a:r>
            <a:r>
              <a:rPr lang="nb-NO" dirty="0">
                <a:solidFill>
                  <a:schemeClr val="bg1"/>
                </a:solidFill>
              </a:rPr>
              <a:t> synchronized oppdatering av i,  med 8 kjerner , og 8 </a:t>
            </a:r>
            <a:r>
              <a:rPr lang="nb-NO" dirty="0" err="1">
                <a:solidFill>
                  <a:schemeClr val="bg1"/>
                </a:solidFill>
              </a:rPr>
              <a:t>traader</a:t>
            </a:r>
            <a:br>
              <a:rPr lang="nb-NO" dirty="0">
                <a:solidFill>
                  <a:schemeClr val="bg1"/>
                </a:solidFill>
              </a:rPr>
            </a:b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Median </a:t>
            </a:r>
            <a:r>
              <a:rPr lang="nb-NO" dirty="0" err="1">
                <a:solidFill>
                  <a:schemeClr val="bg1"/>
                </a:solidFill>
              </a:rPr>
              <a:t>of</a:t>
            </a:r>
            <a:r>
              <a:rPr lang="nb-NO" dirty="0">
                <a:solidFill>
                  <a:schemeClr val="bg1"/>
                </a:solidFill>
              </a:rPr>
              <a:t> 5:  </a:t>
            </a:r>
            <a:r>
              <a:rPr lang="nb-NO" dirty="0" err="1">
                <a:solidFill>
                  <a:schemeClr val="bg1"/>
                </a:solidFill>
              </a:rPr>
              <a:t>Sekv</a:t>
            </a:r>
            <a:r>
              <a:rPr lang="nb-NO" dirty="0">
                <a:solidFill>
                  <a:schemeClr val="bg1"/>
                </a:solidFill>
              </a:rPr>
              <a:t>. tid:        0.71 ms, Para tid:        0.47 ms,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Speedup</a:t>
            </a:r>
            <a:r>
              <a:rPr lang="nb-NO" dirty="0">
                <a:solidFill>
                  <a:schemeClr val="bg1"/>
                </a:solidFill>
              </a:rPr>
              <a:t>:  1.504, n = 1000000</a:t>
            </a:r>
          </a:p>
        </p:txBody>
      </p:sp>
    </p:spTree>
    <p:extLst>
      <p:ext uri="{BB962C8B-B14F-4D97-AF65-F5344CB8AC3E}">
        <p14:creationId xmlns:p14="http://schemas.microsoft.com/office/powerpoint/2010/main" val="1562700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av kjøretider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15616" y="1268760"/>
            <a:ext cx="7772400" cy="5256584"/>
          </a:xfrm>
        </p:spPr>
        <p:txBody>
          <a:bodyPr/>
          <a:lstStyle/>
          <a:p>
            <a:pPr marL="0" indent="0">
              <a:buNone/>
            </a:pPr>
            <a:endParaRPr lang="nb-NO" sz="2000" dirty="0"/>
          </a:p>
          <a:p>
            <a:endParaRPr lang="nb-NO" sz="2000" dirty="0"/>
          </a:p>
          <a:p>
            <a:pPr marL="0" indent="0">
              <a:buNone/>
            </a:pPr>
            <a:br>
              <a:rPr lang="nb-NO" sz="2000" dirty="0"/>
            </a:br>
            <a:br>
              <a:rPr lang="nb-NO" sz="2000" dirty="0"/>
            </a:b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r>
              <a:rPr lang="nb-NO" dirty="0"/>
              <a:t>Oppsummering:</a:t>
            </a:r>
          </a:p>
          <a:p>
            <a:pPr lvl="1"/>
            <a:r>
              <a:rPr lang="nb-NO" dirty="0"/>
              <a:t>Synkronisering av skriving på felles variable tar lang tid, og må minimeres (og synchronized er spesielt treg)</a:t>
            </a:r>
          </a:p>
          <a:p>
            <a:pPr lvl="1"/>
            <a:r>
              <a:rPr lang="nb-NO" dirty="0"/>
              <a:t>Selv den raskeste er 500x langsommere enn å ha lokal kopi av fellesvariabel int i , og så addere svarene til sist.</a:t>
            </a:r>
          </a:p>
          <a:p>
            <a:pPr lvl="1"/>
            <a:r>
              <a:rPr lang="nb-NO" b="1" dirty="0"/>
              <a:t>Synkronisering kan «drepe»!</a:t>
            </a:r>
          </a:p>
          <a:p>
            <a:pPr marL="457200" lvl="1" indent="0">
              <a:buNone/>
            </a:pPr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nb-NO">
              <a:solidFill>
                <a:srgbClr val="000000"/>
              </a:solidFill>
            </a:endParaRPr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471518"/>
              </p:ext>
            </p:extLst>
          </p:nvPr>
        </p:nvGraphicFramePr>
        <p:xfrm>
          <a:off x="1284312" y="1412776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Løsning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kjøretid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err="1"/>
                        <a:t>Speedup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Sekvensiell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0,70 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Bare synchronized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1015,72 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0,001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/>
                        <a:t>ReentrantLock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212.44 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0,003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/>
                        <a:t>AtomicInteger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235,91 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0,003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Lokal kopi, så synchronized oppdatering 1 gang per tråd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b="0" dirty="0">
                          <a:solidFill>
                            <a:schemeClr val="tx1"/>
                          </a:solidFill>
                        </a:rPr>
                        <a:t>0,47 ms</a:t>
                      </a:r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>
                          <a:solidFill>
                            <a:schemeClr val="tx1"/>
                          </a:solidFill>
                        </a:rPr>
                        <a:t>1,504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53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0" fontAlgn="base" hangingPunct="0"/>
            <a:r>
              <a:rPr lang="nb-NO" sz="2400" dirty="0"/>
              <a:t>Vranglås </a:t>
            </a:r>
            <a:r>
              <a:rPr lang="nb-NO" sz="2400" i="1" dirty="0"/>
              <a:t>(</a:t>
            </a:r>
            <a:r>
              <a:rPr lang="nb-NO" sz="2400" i="1" dirty="0" err="1"/>
              <a:t>deadlock</a:t>
            </a:r>
            <a:r>
              <a:rPr lang="nb-NO" sz="2400" i="1" dirty="0"/>
              <a:t>):</a:t>
            </a:r>
            <a:r>
              <a:rPr lang="nb-NO" sz="2400" dirty="0"/>
              <a:t> </a:t>
            </a:r>
            <a:r>
              <a:rPr lang="nb-NO" sz="2400" dirty="0">
                <a:solidFill>
                  <a:schemeClr val="tx2"/>
                </a:solidFill>
                <a:effectLst/>
              </a:rPr>
              <a:t>Rekkefølgen av flere synkroniseringer fra flere ulike tråder: går det alltid bra?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15616" y="1484785"/>
            <a:ext cx="7772400" cy="1656184"/>
          </a:xfrm>
        </p:spPr>
        <p:txBody>
          <a:bodyPr/>
          <a:lstStyle/>
          <a:p>
            <a:r>
              <a:rPr lang="nb-NO" sz="2000" dirty="0"/>
              <a:t>Anta at du har to ulike parallelle klasser A og B og at som begge bruker to felles synkroniseringsvariable: Semphorene  ‘vent’ og ‘ferdig’ (begge initiert til 1).</a:t>
            </a:r>
          </a:p>
          <a:p>
            <a:r>
              <a:rPr lang="nb-NO" sz="2000" dirty="0"/>
              <a:t>A og B synkroniserer seg </a:t>
            </a:r>
            <a:r>
              <a:rPr lang="nb-NO" sz="2000" i="1" dirty="0"/>
              <a:t>ikke</a:t>
            </a:r>
            <a:r>
              <a:rPr lang="nb-NO" sz="2000" dirty="0"/>
              <a:t> i samme rekkefølge: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115616" y="3212976"/>
            <a:ext cx="2664296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A sier:</a:t>
            </a:r>
          </a:p>
          <a:p>
            <a:r>
              <a:rPr lang="nb-NO" dirty="0" err="1"/>
              <a:t>try</a:t>
            </a:r>
            <a:r>
              <a:rPr lang="nb-NO" dirty="0"/>
              <a:t>{</a:t>
            </a:r>
          </a:p>
          <a:p>
            <a:r>
              <a:rPr lang="nb-NO" dirty="0"/>
              <a:t>   </a:t>
            </a:r>
            <a:r>
              <a:rPr lang="nb-NO" dirty="0">
                <a:solidFill>
                  <a:srgbClr val="C00000"/>
                </a:solidFill>
              </a:rPr>
              <a:t>vent. </a:t>
            </a:r>
            <a:r>
              <a:rPr lang="nb-NO" dirty="0" err="1">
                <a:solidFill>
                  <a:srgbClr val="C00000"/>
                </a:solidFill>
              </a:rPr>
              <a:t>acquire</a:t>
            </a:r>
            <a:r>
              <a:rPr lang="nb-NO" dirty="0">
                <a:solidFill>
                  <a:srgbClr val="C00000"/>
                </a:solidFill>
              </a:rPr>
              <a:t>();</a:t>
            </a:r>
          </a:p>
          <a:p>
            <a:r>
              <a:rPr lang="nb-NO" dirty="0">
                <a:solidFill>
                  <a:srgbClr val="0070C0"/>
                </a:solidFill>
              </a:rPr>
              <a:t>   ferdig. </a:t>
            </a:r>
            <a:r>
              <a:rPr lang="nb-NO" dirty="0" err="1">
                <a:solidFill>
                  <a:srgbClr val="0070C0"/>
                </a:solidFill>
              </a:rPr>
              <a:t>acquire</a:t>
            </a:r>
            <a:r>
              <a:rPr lang="nb-NO" dirty="0">
                <a:solidFill>
                  <a:srgbClr val="0070C0"/>
                </a:solidFill>
              </a:rPr>
              <a:t>();</a:t>
            </a:r>
          </a:p>
          <a:p>
            <a:r>
              <a:rPr lang="nb-NO" dirty="0"/>
              <a:t>} </a:t>
            </a:r>
            <a:r>
              <a:rPr lang="nb-NO" dirty="0" err="1"/>
              <a:t>catch</a:t>
            </a:r>
            <a:r>
              <a:rPr lang="nb-NO" dirty="0"/>
              <a:t>(</a:t>
            </a:r>
            <a:r>
              <a:rPr lang="nb-NO" dirty="0" err="1"/>
              <a:t>Exception</a:t>
            </a:r>
            <a:r>
              <a:rPr lang="nb-NO" dirty="0"/>
              <a:t> e) {</a:t>
            </a:r>
            <a:r>
              <a:rPr lang="nb-NO" dirty="0" err="1"/>
              <a:t>return</a:t>
            </a:r>
            <a:r>
              <a:rPr lang="nb-NO" dirty="0"/>
              <a:t>;} </a:t>
            </a:r>
          </a:p>
          <a:p>
            <a:endParaRPr lang="nb-NO" dirty="0"/>
          </a:p>
          <a:p>
            <a:r>
              <a:rPr lang="nb-NO" dirty="0"/>
              <a:t>…gjør noe….</a:t>
            </a:r>
          </a:p>
          <a:p>
            <a:endParaRPr lang="nb-NO" dirty="0"/>
          </a:p>
          <a:p>
            <a:r>
              <a:rPr lang="nb-NO" dirty="0" err="1"/>
              <a:t>ferdig.release</a:t>
            </a:r>
            <a:r>
              <a:rPr lang="nb-NO" dirty="0"/>
              <a:t>();</a:t>
            </a:r>
          </a:p>
          <a:p>
            <a:r>
              <a:rPr lang="nb-NO" dirty="0" err="1"/>
              <a:t>vent.release</a:t>
            </a:r>
            <a:r>
              <a:rPr lang="nb-NO" dirty="0"/>
              <a:t>();</a:t>
            </a:r>
          </a:p>
          <a:p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4860032" y="3212976"/>
            <a:ext cx="2664296" cy="3416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B sier:</a:t>
            </a:r>
          </a:p>
          <a:p>
            <a:r>
              <a:rPr lang="nb-NO" dirty="0" err="1"/>
              <a:t>try</a:t>
            </a:r>
            <a:r>
              <a:rPr lang="nb-NO" dirty="0"/>
              <a:t>{</a:t>
            </a:r>
          </a:p>
          <a:p>
            <a:r>
              <a:rPr lang="nb-NO" dirty="0">
                <a:solidFill>
                  <a:srgbClr val="0070C0"/>
                </a:solidFill>
              </a:rPr>
              <a:t>     ferdig. </a:t>
            </a:r>
            <a:r>
              <a:rPr lang="nb-NO" dirty="0" err="1">
                <a:solidFill>
                  <a:srgbClr val="0070C0"/>
                </a:solidFill>
              </a:rPr>
              <a:t>acquire</a:t>
            </a:r>
            <a:r>
              <a:rPr lang="nb-NO" dirty="0">
                <a:solidFill>
                  <a:srgbClr val="0070C0"/>
                </a:solidFill>
              </a:rPr>
              <a:t>();</a:t>
            </a:r>
          </a:p>
          <a:p>
            <a:r>
              <a:rPr lang="nb-NO" dirty="0">
                <a:solidFill>
                  <a:srgbClr val="C00000"/>
                </a:solidFill>
              </a:rPr>
              <a:t>     vent. </a:t>
            </a:r>
            <a:r>
              <a:rPr lang="nb-NO" dirty="0" err="1">
                <a:solidFill>
                  <a:srgbClr val="C00000"/>
                </a:solidFill>
              </a:rPr>
              <a:t>acquire</a:t>
            </a:r>
            <a:r>
              <a:rPr lang="nb-NO" dirty="0">
                <a:solidFill>
                  <a:srgbClr val="C00000"/>
                </a:solidFill>
              </a:rPr>
              <a:t>();</a:t>
            </a:r>
          </a:p>
          <a:p>
            <a:r>
              <a:rPr lang="nb-NO" dirty="0"/>
              <a:t>} </a:t>
            </a:r>
            <a:r>
              <a:rPr lang="nb-NO" dirty="0" err="1"/>
              <a:t>catch</a:t>
            </a:r>
            <a:r>
              <a:rPr lang="nb-NO" dirty="0"/>
              <a:t>(</a:t>
            </a:r>
            <a:r>
              <a:rPr lang="nb-NO" dirty="0" err="1"/>
              <a:t>Exception</a:t>
            </a:r>
            <a:r>
              <a:rPr lang="nb-NO" dirty="0"/>
              <a:t> e) {</a:t>
            </a:r>
            <a:r>
              <a:rPr lang="nb-NO" dirty="0" err="1"/>
              <a:t>return</a:t>
            </a:r>
            <a:r>
              <a:rPr lang="nb-NO" dirty="0"/>
              <a:t>;} </a:t>
            </a:r>
          </a:p>
          <a:p>
            <a:endParaRPr lang="nb-NO" dirty="0"/>
          </a:p>
          <a:p>
            <a:r>
              <a:rPr lang="nb-NO" dirty="0"/>
              <a:t>…gjør noe….</a:t>
            </a:r>
          </a:p>
          <a:p>
            <a:endParaRPr lang="nb-NO" dirty="0"/>
          </a:p>
          <a:p>
            <a:r>
              <a:rPr lang="nb-NO" dirty="0" err="1"/>
              <a:t>vent.release</a:t>
            </a:r>
            <a:r>
              <a:rPr lang="nb-NO" dirty="0"/>
              <a:t>();</a:t>
            </a:r>
          </a:p>
          <a:p>
            <a:r>
              <a:rPr lang="nb-NO" dirty="0" err="1"/>
              <a:t>ferdig.release</a:t>
            </a:r>
            <a:r>
              <a:rPr lang="nb-NO" dirty="0"/>
              <a:t>();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242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Resume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Week</a:t>
            </a:r>
            <a:r>
              <a:rPr lang="nb-NO" dirty="0"/>
              <a:t> 05 </a:t>
            </a:r>
            <a:r>
              <a:rPr lang="nb-NO" dirty="0" err="1"/>
              <a:t>lecture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100" dirty="0"/>
              <a:t>Sketch about synchronization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Different synchronizations for finding Max in an array: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900" dirty="0"/>
              <a:t>No synch: WRONG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900" dirty="0"/>
              <a:t>Use Java’s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synchronized </a:t>
            </a:r>
            <a:r>
              <a:rPr lang="en-US" sz="1900" dirty="0"/>
              <a:t>keyword: SLOW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900" dirty="0"/>
              <a:t>Using a </a:t>
            </a:r>
            <a:r>
              <a:rPr lang="en-US" sz="1900" dirty="0" err="1"/>
              <a:t>ReentrantLock</a:t>
            </a:r>
            <a:r>
              <a:rPr lang="en-US" sz="1900" dirty="0"/>
              <a:t>: BETTER BUT STILL SLOW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900" dirty="0"/>
              <a:t>Using a Reentrant Lock only when necessary: BETTER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900" dirty="0"/>
              <a:t>Postponing synchronization by using local max and then synching ONLY at the end: EXCELLENT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900" dirty="0"/>
              <a:t>Using CyclicBarrier &amp; letting Thread 0 find max of all the local max </a:t>
            </a:r>
            <a:r>
              <a:rPr lang="en-US" sz="1900" i="1" dirty="0"/>
              <a:t>without</a:t>
            </a:r>
            <a:r>
              <a:rPr lang="en-US" sz="1900" dirty="0"/>
              <a:t> synchronization: EXCELLENT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Java Microbenchmark Harness – how to get more detailed info out of the system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993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5034988" y="44624"/>
            <a:ext cx="4104455" cy="58477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dirty="0"/>
              <a:t> </a:t>
            </a:r>
            <a:r>
              <a:rPr lang="nb-NO" sz="1200" dirty="0">
                <a:solidFill>
                  <a:srgbClr val="0070C0"/>
                </a:solidFill>
              </a:rPr>
              <a:t>class</a:t>
            </a:r>
            <a:r>
              <a:rPr lang="nb-NO" sz="1200" dirty="0"/>
              <a:t> </a:t>
            </a:r>
            <a:r>
              <a:rPr lang="nb-NO" sz="1200" dirty="0" err="1"/>
              <a:t>SkrivA</a:t>
            </a:r>
            <a:r>
              <a:rPr lang="nb-NO" sz="1200" dirty="0"/>
              <a:t> </a:t>
            </a:r>
            <a:r>
              <a:rPr lang="nb-NO" sz="1200" dirty="0" err="1"/>
              <a:t>extends</a:t>
            </a:r>
            <a:r>
              <a:rPr lang="nb-NO" sz="1200" dirty="0"/>
              <a:t> </a:t>
            </a:r>
            <a:r>
              <a:rPr lang="nb-NO" sz="1200" dirty="0" err="1"/>
              <a:t>Thread</a:t>
            </a:r>
            <a:r>
              <a:rPr lang="nb-NO" sz="1200" dirty="0"/>
              <a:t>{</a:t>
            </a:r>
          </a:p>
          <a:p>
            <a:r>
              <a:rPr lang="nb-NO" sz="1200" dirty="0">
                <a:solidFill>
                  <a:srgbClr val="0070C0"/>
                </a:solidFill>
              </a:rPr>
              <a:t>         </a:t>
            </a:r>
            <a:r>
              <a:rPr lang="nb-NO" sz="1200" dirty="0" err="1">
                <a:solidFill>
                  <a:srgbClr val="0070C0"/>
                </a:solidFill>
              </a:rPr>
              <a:t>public</a:t>
            </a:r>
            <a:r>
              <a:rPr lang="nb-NO" sz="1200" dirty="0">
                <a:solidFill>
                  <a:srgbClr val="0070C0"/>
                </a:solidFill>
              </a:rPr>
              <a:t> void</a:t>
            </a:r>
            <a:r>
              <a:rPr lang="nb-NO" sz="1200" dirty="0"/>
              <a:t> run() {</a:t>
            </a:r>
          </a:p>
          <a:p>
            <a:r>
              <a:rPr lang="nb-NO" sz="1200" dirty="0"/>
              <a:t>             </a:t>
            </a:r>
            <a:r>
              <a:rPr lang="nb-NO" sz="1200" dirty="0">
                <a:solidFill>
                  <a:srgbClr val="0070C0"/>
                </a:solidFill>
              </a:rPr>
              <a:t>for</a:t>
            </a:r>
            <a:r>
              <a:rPr lang="nb-NO" sz="1200" dirty="0"/>
              <a:t> (int j = 0; j&lt;</a:t>
            </a:r>
            <a:r>
              <a:rPr lang="nb-NO" sz="1200" dirty="0" err="1"/>
              <a:t>antGanger</a:t>
            </a:r>
            <a:r>
              <a:rPr lang="nb-NO" sz="1200" dirty="0"/>
              <a:t>; </a:t>
            </a:r>
            <a:r>
              <a:rPr lang="nb-NO" sz="1200" dirty="0" err="1"/>
              <a:t>j++</a:t>
            </a:r>
            <a:r>
              <a:rPr lang="nb-NO" sz="1200" dirty="0"/>
              <a:t>) {</a:t>
            </a:r>
          </a:p>
          <a:p>
            <a:r>
              <a:rPr lang="nb-NO" sz="1200" dirty="0"/>
              <a:t>	  </a:t>
            </a:r>
            <a:r>
              <a:rPr lang="nb-NO" sz="1200" dirty="0" err="1">
                <a:solidFill>
                  <a:srgbClr val="0070C0"/>
                </a:solidFill>
              </a:rPr>
              <a:t>try</a:t>
            </a:r>
            <a:r>
              <a:rPr lang="nb-NO" sz="1200" dirty="0">
                <a:solidFill>
                  <a:srgbClr val="0070C0"/>
                </a:solidFill>
              </a:rPr>
              <a:t> </a:t>
            </a:r>
            <a:r>
              <a:rPr lang="nb-NO" sz="1200" dirty="0"/>
              <a:t>{  // </a:t>
            </a:r>
            <a:r>
              <a:rPr lang="nb-NO" sz="1200" dirty="0" err="1"/>
              <a:t>wait</a:t>
            </a:r>
            <a:r>
              <a:rPr lang="nb-NO" sz="1200" dirty="0"/>
              <a:t> 			        </a:t>
            </a:r>
            <a:r>
              <a:rPr lang="nb-NO" sz="1200" dirty="0" err="1">
                <a:solidFill>
                  <a:srgbClr val="C00000"/>
                </a:solidFill>
              </a:rPr>
              <a:t>vent.acquire</a:t>
            </a:r>
            <a:r>
              <a:rPr lang="nb-NO" sz="1200" dirty="0">
                <a:solidFill>
                  <a:srgbClr val="C00000"/>
                </a:solidFill>
              </a:rPr>
              <a:t>(); </a:t>
            </a:r>
          </a:p>
          <a:p>
            <a:r>
              <a:rPr lang="nb-NO" sz="1200" dirty="0"/>
              <a:t> 	        </a:t>
            </a:r>
            <a:r>
              <a:rPr lang="nb-NO" sz="1200" dirty="0" err="1"/>
              <a:t>ferdig.acquire</a:t>
            </a:r>
            <a:r>
              <a:rPr lang="nb-NO" sz="1200" dirty="0"/>
              <a:t>();	</a:t>
            </a:r>
            <a:br>
              <a:rPr lang="nb-NO" sz="1200" dirty="0"/>
            </a:br>
            <a:r>
              <a:rPr lang="nb-NO" sz="1200" dirty="0"/>
              <a:t>	  } </a:t>
            </a:r>
            <a:r>
              <a:rPr lang="nb-NO" sz="1200" dirty="0" err="1">
                <a:solidFill>
                  <a:srgbClr val="0070C0"/>
                </a:solidFill>
              </a:rPr>
              <a:t>catch</a:t>
            </a:r>
            <a:r>
              <a:rPr lang="nb-NO" sz="1200" dirty="0">
                <a:solidFill>
                  <a:srgbClr val="0070C0"/>
                </a:solidFill>
              </a:rPr>
              <a:t> </a:t>
            </a:r>
            <a:r>
              <a:rPr lang="nb-NO" sz="1200" dirty="0"/>
              <a:t>(</a:t>
            </a:r>
            <a:r>
              <a:rPr lang="nb-NO" sz="1200" dirty="0" err="1"/>
              <a:t>Exception</a:t>
            </a:r>
            <a:r>
              <a:rPr lang="nb-NO" sz="1200" dirty="0"/>
              <a:t> e) {</a:t>
            </a:r>
            <a:r>
              <a:rPr lang="nb-NO" sz="1200" dirty="0" err="1"/>
              <a:t>return</a:t>
            </a:r>
            <a:r>
              <a:rPr lang="nb-NO" sz="1200" dirty="0"/>
              <a:t>;}</a:t>
            </a:r>
          </a:p>
          <a:p>
            <a:r>
              <a:rPr lang="nb-NO" sz="700" dirty="0"/>
              <a:t>	</a:t>
            </a:r>
            <a:br>
              <a:rPr lang="nb-NO" sz="1200" dirty="0"/>
            </a:br>
            <a:r>
              <a:rPr lang="nb-NO" sz="1200" dirty="0"/>
              <a:t>	</a:t>
            </a:r>
            <a:r>
              <a:rPr lang="nb-NO" sz="1200" dirty="0">
                <a:solidFill>
                  <a:srgbClr val="C00000"/>
                </a:solidFill>
              </a:rPr>
              <a:t>  a++;</a:t>
            </a:r>
          </a:p>
          <a:p>
            <a:r>
              <a:rPr lang="nb-NO" sz="1200" dirty="0"/>
              <a:t>                     System.out.println(" a: " +a);</a:t>
            </a:r>
          </a:p>
          <a:p>
            <a:r>
              <a:rPr lang="nb-NO" sz="1200" dirty="0"/>
              <a:t> 	   </a:t>
            </a:r>
            <a:r>
              <a:rPr lang="nb-NO" sz="1200" dirty="0" err="1"/>
              <a:t>vent.release</a:t>
            </a:r>
            <a:r>
              <a:rPr lang="nb-NO" sz="1200" dirty="0"/>
              <a:t>();</a:t>
            </a:r>
          </a:p>
          <a:p>
            <a:r>
              <a:rPr lang="nb-NO" sz="1200" dirty="0"/>
              <a:t>                      </a:t>
            </a:r>
            <a:r>
              <a:rPr lang="nb-NO" sz="1200" dirty="0" err="1"/>
              <a:t>ferdig.release</a:t>
            </a:r>
            <a:r>
              <a:rPr lang="nb-NO" sz="1200" dirty="0"/>
              <a:t>();</a:t>
            </a:r>
          </a:p>
          <a:p>
            <a:r>
              <a:rPr lang="nb-NO" sz="1200" dirty="0"/>
              <a:t>             } </a:t>
            </a:r>
            <a:r>
              <a:rPr lang="nb-NO" sz="1200" dirty="0">
                <a:solidFill>
                  <a:srgbClr val="00B050"/>
                </a:solidFill>
              </a:rPr>
              <a:t>// end j</a:t>
            </a:r>
          </a:p>
          <a:p>
            <a:r>
              <a:rPr lang="nb-NO" sz="1200" dirty="0"/>
              <a:t>      } </a:t>
            </a:r>
            <a:r>
              <a:rPr lang="nb-NO" sz="1200" dirty="0">
                <a:solidFill>
                  <a:srgbClr val="00B050"/>
                </a:solidFill>
              </a:rPr>
              <a:t>// end run A</a:t>
            </a:r>
            <a:br>
              <a:rPr lang="nb-NO" sz="1200" dirty="0">
                <a:solidFill>
                  <a:srgbClr val="00B050"/>
                </a:solidFill>
              </a:rPr>
            </a:br>
            <a:r>
              <a:rPr lang="nb-NO" sz="1200" dirty="0">
                <a:solidFill>
                  <a:srgbClr val="00B050"/>
                </a:solidFill>
              </a:rPr>
              <a:t> </a:t>
            </a:r>
            <a:r>
              <a:rPr lang="nb-NO" sz="1200" dirty="0"/>
              <a:t>} </a:t>
            </a:r>
            <a:r>
              <a:rPr lang="nb-NO" sz="1200" dirty="0">
                <a:solidFill>
                  <a:srgbClr val="00B050"/>
                </a:solidFill>
              </a:rPr>
              <a:t>// end class </a:t>
            </a:r>
            <a:r>
              <a:rPr lang="nb-NO" sz="1200" dirty="0" err="1">
                <a:solidFill>
                  <a:srgbClr val="00B050"/>
                </a:solidFill>
              </a:rPr>
              <a:t>SkrivA</a:t>
            </a:r>
            <a:endParaRPr lang="nb-NO" sz="1200" dirty="0">
              <a:solidFill>
                <a:srgbClr val="00B050"/>
              </a:solidFill>
            </a:endParaRPr>
          </a:p>
          <a:p>
            <a:endParaRPr lang="nb-NO" sz="1200" dirty="0"/>
          </a:p>
          <a:p>
            <a:r>
              <a:rPr lang="nb-NO" sz="1200" dirty="0"/>
              <a:t> </a:t>
            </a:r>
            <a:r>
              <a:rPr lang="nb-NO" sz="1200" dirty="0">
                <a:solidFill>
                  <a:srgbClr val="0070C0"/>
                </a:solidFill>
              </a:rPr>
              <a:t>class</a:t>
            </a:r>
            <a:r>
              <a:rPr lang="nb-NO" sz="1200" dirty="0"/>
              <a:t> </a:t>
            </a:r>
            <a:r>
              <a:rPr lang="nb-NO" sz="1200" dirty="0" err="1"/>
              <a:t>SkrivB</a:t>
            </a:r>
            <a:r>
              <a:rPr lang="nb-NO" sz="1200" dirty="0"/>
              <a:t> </a:t>
            </a:r>
            <a:r>
              <a:rPr lang="nb-NO" sz="1200" dirty="0" err="1"/>
              <a:t>extends</a:t>
            </a:r>
            <a:r>
              <a:rPr lang="nb-NO" sz="1200" dirty="0"/>
              <a:t> </a:t>
            </a:r>
            <a:r>
              <a:rPr lang="nb-NO" sz="1200" dirty="0" err="1"/>
              <a:t>Thread</a:t>
            </a:r>
            <a:r>
              <a:rPr lang="nb-NO" sz="1200" dirty="0"/>
              <a:t>{</a:t>
            </a:r>
          </a:p>
          <a:p>
            <a:r>
              <a:rPr lang="nb-NO" sz="1200" dirty="0">
                <a:solidFill>
                  <a:srgbClr val="0070C0"/>
                </a:solidFill>
              </a:rPr>
              <a:t>         </a:t>
            </a:r>
            <a:r>
              <a:rPr lang="nb-NO" sz="1200" dirty="0" err="1">
                <a:solidFill>
                  <a:srgbClr val="0070C0"/>
                </a:solidFill>
              </a:rPr>
              <a:t>public</a:t>
            </a:r>
            <a:r>
              <a:rPr lang="nb-NO" sz="1200" dirty="0">
                <a:solidFill>
                  <a:srgbClr val="0070C0"/>
                </a:solidFill>
              </a:rPr>
              <a:t> void</a:t>
            </a:r>
            <a:r>
              <a:rPr lang="nb-NO" sz="1200" dirty="0"/>
              <a:t> run() {</a:t>
            </a:r>
          </a:p>
          <a:p>
            <a:r>
              <a:rPr lang="nb-NO" sz="1200" dirty="0"/>
              <a:t>             </a:t>
            </a:r>
            <a:r>
              <a:rPr lang="nb-NO" sz="1200" dirty="0">
                <a:solidFill>
                  <a:srgbClr val="0070C0"/>
                </a:solidFill>
              </a:rPr>
              <a:t>for</a:t>
            </a:r>
            <a:r>
              <a:rPr lang="nb-NO" sz="1200" dirty="0"/>
              <a:t> (int j = 0; j&lt;</a:t>
            </a:r>
            <a:r>
              <a:rPr lang="nb-NO" sz="1200" dirty="0" err="1"/>
              <a:t>antGanger</a:t>
            </a:r>
            <a:r>
              <a:rPr lang="nb-NO" sz="1200" dirty="0"/>
              <a:t>; </a:t>
            </a:r>
            <a:r>
              <a:rPr lang="nb-NO" sz="1200" dirty="0" err="1"/>
              <a:t>j++</a:t>
            </a:r>
            <a:r>
              <a:rPr lang="nb-NO" sz="1200" dirty="0"/>
              <a:t>) {</a:t>
            </a:r>
          </a:p>
          <a:p>
            <a:r>
              <a:rPr lang="nb-NO" sz="1200" dirty="0"/>
              <a:t>	  </a:t>
            </a:r>
            <a:r>
              <a:rPr lang="nb-NO" sz="1200" dirty="0" err="1">
                <a:solidFill>
                  <a:srgbClr val="0070C0"/>
                </a:solidFill>
              </a:rPr>
              <a:t>try</a:t>
            </a:r>
            <a:r>
              <a:rPr lang="nb-NO" sz="1200" dirty="0">
                <a:solidFill>
                  <a:srgbClr val="0070C0"/>
                </a:solidFill>
              </a:rPr>
              <a:t> </a:t>
            </a:r>
            <a:r>
              <a:rPr lang="nb-NO" sz="1200" dirty="0"/>
              <a:t>{  // </a:t>
            </a:r>
            <a:r>
              <a:rPr lang="nb-NO" sz="1200" dirty="0" err="1"/>
              <a:t>wait</a:t>
            </a:r>
            <a:r>
              <a:rPr lang="nb-NO" sz="1200" dirty="0"/>
              <a:t> 			      </a:t>
            </a:r>
            <a:r>
              <a:rPr lang="nb-NO" sz="1200" dirty="0" err="1"/>
              <a:t>ferdig.acquire</a:t>
            </a:r>
            <a:r>
              <a:rPr lang="nb-NO" sz="1200" dirty="0"/>
              <a:t>();			</a:t>
            </a:r>
            <a:r>
              <a:rPr lang="nb-NO" sz="1200" dirty="0">
                <a:solidFill>
                  <a:srgbClr val="C00000"/>
                </a:solidFill>
              </a:rPr>
              <a:t>      </a:t>
            </a:r>
            <a:r>
              <a:rPr lang="nb-NO" sz="1200" dirty="0" err="1">
                <a:solidFill>
                  <a:srgbClr val="C00000"/>
                </a:solidFill>
              </a:rPr>
              <a:t>vent.acquire</a:t>
            </a:r>
            <a:r>
              <a:rPr lang="nb-NO" sz="1200" dirty="0">
                <a:solidFill>
                  <a:srgbClr val="C00000"/>
                </a:solidFill>
              </a:rPr>
              <a:t>(); </a:t>
            </a:r>
            <a:br>
              <a:rPr lang="nb-NO" sz="1200" dirty="0"/>
            </a:br>
            <a:r>
              <a:rPr lang="nb-NO" sz="1200" dirty="0"/>
              <a:t>	  } </a:t>
            </a:r>
            <a:r>
              <a:rPr lang="nb-NO" sz="1200" dirty="0" err="1">
                <a:solidFill>
                  <a:srgbClr val="0070C0"/>
                </a:solidFill>
              </a:rPr>
              <a:t>catch</a:t>
            </a:r>
            <a:r>
              <a:rPr lang="nb-NO" sz="1200" dirty="0">
                <a:solidFill>
                  <a:srgbClr val="0070C0"/>
                </a:solidFill>
              </a:rPr>
              <a:t> </a:t>
            </a:r>
            <a:r>
              <a:rPr lang="nb-NO" sz="1200" dirty="0"/>
              <a:t>(</a:t>
            </a:r>
            <a:r>
              <a:rPr lang="nb-NO" sz="1200" dirty="0" err="1"/>
              <a:t>Exception</a:t>
            </a:r>
            <a:r>
              <a:rPr lang="nb-NO" sz="1200" dirty="0"/>
              <a:t> e) {</a:t>
            </a:r>
            <a:r>
              <a:rPr lang="nb-NO" sz="1200" dirty="0" err="1"/>
              <a:t>return</a:t>
            </a:r>
            <a:r>
              <a:rPr lang="nb-NO" sz="1200" dirty="0"/>
              <a:t>;}</a:t>
            </a:r>
          </a:p>
          <a:p>
            <a:r>
              <a:rPr lang="nb-NO" sz="700" dirty="0"/>
              <a:t>	</a:t>
            </a:r>
            <a:br>
              <a:rPr lang="nb-NO" sz="1200" dirty="0"/>
            </a:br>
            <a:r>
              <a:rPr lang="nb-NO" sz="1200" dirty="0"/>
              <a:t>	</a:t>
            </a:r>
            <a:r>
              <a:rPr lang="nb-NO" sz="1200" dirty="0">
                <a:solidFill>
                  <a:srgbClr val="C00000"/>
                </a:solidFill>
              </a:rPr>
              <a:t>  b++;</a:t>
            </a:r>
          </a:p>
          <a:p>
            <a:r>
              <a:rPr lang="nb-NO" sz="1200" dirty="0"/>
              <a:t>                     System.out.println(" b: " +b);</a:t>
            </a:r>
          </a:p>
          <a:p>
            <a:r>
              <a:rPr lang="nb-NO" sz="1200" dirty="0"/>
              <a:t> 	   </a:t>
            </a:r>
            <a:r>
              <a:rPr lang="nb-NO" sz="1200" dirty="0" err="1"/>
              <a:t>vent.release</a:t>
            </a:r>
            <a:r>
              <a:rPr lang="nb-NO" sz="1200" dirty="0"/>
              <a:t>();</a:t>
            </a:r>
          </a:p>
          <a:p>
            <a:r>
              <a:rPr lang="nb-NO" sz="1200" dirty="0"/>
              <a:t>                      </a:t>
            </a:r>
            <a:r>
              <a:rPr lang="nb-NO" sz="1200" dirty="0" err="1"/>
              <a:t>ferdig.release</a:t>
            </a:r>
            <a:r>
              <a:rPr lang="nb-NO" sz="1200" dirty="0"/>
              <a:t>();</a:t>
            </a:r>
          </a:p>
          <a:p>
            <a:r>
              <a:rPr lang="nb-NO" sz="1200" dirty="0"/>
              <a:t>             } </a:t>
            </a:r>
            <a:r>
              <a:rPr lang="nb-NO" sz="1200" dirty="0">
                <a:solidFill>
                  <a:srgbClr val="00B050"/>
                </a:solidFill>
              </a:rPr>
              <a:t>// end j</a:t>
            </a:r>
          </a:p>
          <a:p>
            <a:r>
              <a:rPr lang="nb-NO" sz="1200" dirty="0"/>
              <a:t>      } </a:t>
            </a:r>
            <a:r>
              <a:rPr lang="nb-NO" sz="1200" dirty="0">
                <a:solidFill>
                  <a:srgbClr val="00B050"/>
                </a:solidFill>
              </a:rPr>
              <a:t>// end run B</a:t>
            </a:r>
            <a:br>
              <a:rPr lang="nb-NO" sz="1200" dirty="0">
                <a:solidFill>
                  <a:srgbClr val="00B050"/>
                </a:solidFill>
              </a:rPr>
            </a:br>
            <a:r>
              <a:rPr lang="nb-NO" sz="1200" dirty="0">
                <a:solidFill>
                  <a:srgbClr val="00B050"/>
                </a:solidFill>
              </a:rPr>
              <a:t>  </a:t>
            </a:r>
            <a:r>
              <a:rPr lang="nb-NO" sz="1200" dirty="0"/>
              <a:t>} </a:t>
            </a:r>
            <a:r>
              <a:rPr lang="nb-NO" sz="1200" dirty="0">
                <a:solidFill>
                  <a:srgbClr val="00B050"/>
                </a:solidFill>
              </a:rPr>
              <a:t>// end class </a:t>
            </a:r>
            <a:r>
              <a:rPr lang="nb-NO" sz="1200" dirty="0" err="1">
                <a:solidFill>
                  <a:srgbClr val="00B050"/>
                </a:solidFill>
              </a:rPr>
              <a:t>SkrivB</a:t>
            </a:r>
            <a:br>
              <a:rPr lang="nb-NO" sz="1200" dirty="0">
                <a:solidFill>
                  <a:srgbClr val="00B050"/>
                </a:solidFill>
              </a:rPr>
            </a:br>
            <a:r>
              <a:rPr lang="nb-NO" sz="1200" dirty="0"/>
              <a:t>} </a:t>
            </a:r>
            <a:r>
              <a:rPr lang="nb-NO" sz="1200" dirty="0">
                <a:solidFill>
                  <a:srgbClr val="00B050"/>
                </a:solidFill>
              </a:rPr>
              <a:t>// end class </a:t>
            </a:r>
            <a:r>
              <a:rPr lang="nb-NO" sz="1200" dirty="0" err="1">
                <a:solidFill>
                  <a:schemeClr val="accent1">
                    <a:lumMod val="75000"/>
                  </a:schemeClr>
                </a:solidFill>
              </a:rPr>
              <a:t>VrangLaas</a:t>
            </a:r>
            <a:endParaRPr lang="nb-NO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35496" y="548680"/>
            <a:ext cx="4752528" cy="50783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dirty="0" err="1">
                <a:solidFill>
                  <a:srgbClr val="0070C0"/>
                </a:solidFill>
              </a:rPr>
              <a:t>public</a:t>
            </a:r>
            <a:r>
              <a:rPr lang="nb-NO" sz="1200" dirty="0">
                <a:solidFill>
                  <a:srgbClr val="0070C0"/>
                </a:solidFill>
              </a:rPr>
              <a:t> class </a:t>
            </a:r>
            <a:r>
              <a:rPr lang="nb-NO" sz="1200" dirty="0" err="1"/>
              <a:t>VrangLaas</a:t>
            </a:r>
            <a:r>
              <a:rPr lang="nb-NO" sz="1200" dirty="0"/>
              <a:t>{</a:t>
            </a:r>
          </a:p>
          <a:p>
            <a:r>
              <a:rPr lang="nb-NO" sz="1200" dirty="0"/>
              <a:t>    </a:t>
            </a:r>
            <a:r>
              <a:rPr lang="nb-NO" sz="1200" dirty="0">
                <a:solidFill>
                  <a:srgbClr val="0070C0"/>
                </a:solidFill>
              </a:rPr>
              <a:t>int</a:t>
            </a:r>
            <a:r>
              <a:rPr lang="nb-NO" sz="1200" dirty="0"/>
              <a:t>  a=0,b=0, antGanger</a:t>
            </a:r>
            <a:r>
              <a:rPr lang="nb-NO" sz="1200" dirty="0">
                <a:solidFill>
                  <a:srgbClr val="00B050"/>
                </a:solidFill>
              </a:rPr>
              <a:t>;               // Felles variable a,b</a:t>
            </a:r>
          </a:p>
          <a:p>
            <a:r>
              <a:rPr lang="nb-NO" sz="1200" dirty="0"/>
              <a:t>    </a:t>
            </a:r>
            <a:r>
              <a:rPr lang="nb-NO" sz="1200" dirty="0" err="1">
                <a:solidFill>
                  <a:srgbClr val="0070C0"/>
                </a:solidFill>
              </a:rPr>
              <a:t>Semaphore</a:t>
            </a:r>
            <a:r>
              <a:rPr lang="nb-NO" sz="1200" dirty="0">
                <a:solidFill>
                  <a:srgbClr val="0070C0"/>
                </a:solidFill>
              </a:rPr>
              <a:t> </a:t>
            </a:r>
            <a:r>
              <a:rPr lang="nb-NO" sz="1200" dirty="0"/>
              <a:t>ferdig, vent ;</a:t>
            </a:r>
          </a:p>
          <a:p>
            <a:r>
              <a:rPr lang="nb-NO" sz="1200" dirty="0"/>
              <a:t>    </a:t>
            </a:r>
            <a:r>
              <a:rPr lang="nb-NO" sz="1200" dirty="0" err="1"/>
              <a:t>SkrivA</a:t>
            </a:r>
            <a:r>
              <a:rPr lang="nb-NO" sz="1200" dirty="0"/>
              <a:t> </a:t>
            </a:r>
            <a:r>
              <a:rPr lang="nb-NO" sz="1200" dirty="0" err="1"/>
              <a:t>aObj</a:t>
            </a:r>
            <a:r>
              <a:rPr lang="nb-NO" sz="1200" dirty="0"/>
              <a:t>;</a:t>
            </a:r>
          </a:p>
          <a:p>
            <a:r>
              <a:rPr lang="nb-NO" sz="1200" dirty="0"/>
              <a:t>    </a:t>
            </a:r>
            <a:r>
              <a:rPr lang="nb-NO" sz="1200" dirty="0" err="1"/>
              <a:t>SkrivB</a:t>
            </a:r>
            <a:r>
              <a:rPr lang="nb-NO" sz="1200" dirty="0"/>
              <a:t> </a:t>
            </a:r>
            <a:r>
              <a:rPr lang="nb-NO" sz="1200" dirty="0" err="1"/>
              <a:t>bObj</a:t>
            </a:r>
            <a:r>
              <a:rPr lang="nb-NO" sz="1200" dirty="0"/>
              <a:t>;</a:t>
            </a:r>
          </a:p>
          <a:p>
            <a:endParaRPr lang="nb-NO" sz="1200" dirty="0"/>
          </a:p>
          <a:p>
            <a:r>
              <a:rPr lang="nb-NO" sz="1200" dirty="0"/>
              <a:t>     </a:t>
            </a:r>
            <a:r>
              <a:rPr lang="nb-NO" sz="1200" dirty="0" err="1">
                <a:solidFill>
                  <a:srgbClr val="0070C0"/>
                </a:solidFill>
              </a:rPr>
              <a:t>public</a:t>
            </a:r>
            <a:r>
              <a:rPr lang="nb-NO" sz="1200" dirty="0">
                <a:solidFill>
                  <a:srgbClr val="0070C0"/>
                </a:solidFill>
              </a:rPr>
              <a:t> </a:t>
            </a:r>
            <a:r>
              <a:rPr lang="nb-NO" sz="1200" dirty="0" err="1">
                <a:solidFill>
                  <a:srgbClr val="0070C0"/>
                </a:solidFill>
              </a:rPr>
              <a:t>static</a:t>
            </a:r>
            <a:r>
              <a:rPr lang="nb-NO" sz="1200" dirty="0">
                <a:solidFill>
                  <a:srgbClr val="0070C0"/>
                </a:solidFill>
              </a:rPr>
              <a:t> void</a:t>
            </a:r>
            <a:r>
              <a:rPr lang="nb-NO" sz="1200" dirty="0"/>
              <a:t> main (String [] </a:t>
            </a:r>
            <a:r>
              <a:rPr lang="nb-NO" sz="1200" dirty="0" err="1"/>
              <a:t>args</a:t>
            </a:r>
            <a:r>
              <a:rPr lang="nb-NO" sz="1200" dirty="0"/>
              <a:t>) {</a:t>
            </a:r>
          </a:p>
          <a:p>
            <a:r>
              <a:rPr lang="nb-NO" sz="1200" dirty="0"/>
              <a:t>           </a:t>
            </a:r>
            <a:r>
              <a:rPr lang="nb-NO" sz="1200" dirty="0" err="1">
                <a:solidFill>
                  <a:srgbClr val="0070C0"/>
                </a:solidFill>
              </a:rPr>
              <a:t>if</a:t>
            </a:r>
            <a:r>
              <a:rPr lang="nb-NO" sz="1200" dirty="0">
                <a:solidFill>
                  <a:srgbClr val="0070C0"/>
                </a:solidFill>
              </a:rPr>
              <a:t> </a:t>
            </a:r>
            <a:r>
              <a:rPr lang="nb-NO" sz="1200" dirty="0"/>
              <a:t>(</a:t>
            </a:r>
            <a:r>
              <a:rPr lang="nb-NO" sz="1200" dirty="0" err="1"/>
              <a:t>args.length</a:t>
            </a:r>
            <a:r>
              <a:rPr lang="nb-NO" sz="1200" dirty="0"/>
              <a:t> != 1) {</a:t>
            </a:r>
          </a:p>
          <a:p>
            <a:r>
              <a:rPr lang="nb-NO" sz="1200" dirty="0"/>
              <a:t>	System.out.println(" bruk: java &lt;ant ganger </a:t>
            </a:r>
            <a:r>
              <a:rPr lang="nb-NO" sz="1200" dirty="0" err="1"/>
              <a:t>oeke</a:t>
            </a:r>
            <a:r>
              <a:rPr lang="nb-NO" sz="1200" dirty="0"/>
              <a:t>&gt; );</a:t>
            </a:r>
          </a:p>
          <a:p>
            <a:r>
              <a:rPr lang="nb-NO" sz="1200" dirty="0"/>
              <a:t>           } </a:t>
            </a:r>
            <a:r>
              <a:rPr lang="nb-NO" sz="1200" dirty="0" err="1">
                <a:solidFill>
                  <a:srgbClr val="0070C0"/>
                </a:solidFill>
              </a:rPr>
              <a:t>else</a:t>
            </a:r>
            <a:r>
              <a:rPr lang="nb-NO" sz="1200" dirty="0">
                <a:solidFill>
                  <a:srgbClr val="0070C0"/>
                </a:solidFill>
              </a:rPr>
              <a:t> </a:t>
            </a:r>
            <a:r>
              <a:rPr lang="nb-NO" sz="1200" dirty="0"/>
              <a:t>{</a:t>
            </a:r>
          </a:p>
          <a:p>
            <a:r>
              <a:rPr lang="nb-NO" sz="1200" dirty="0"/>
              <a:t>                 </a:t>
            </a:r>
            <a:r>
              <a:rPr lang="nb-NO" sz="1200" dirty="0">
                <a:solidFill>
                  <a:srgbClr val="0070C0"/>
                </a:solidFill>
              </a:rPr>
              <a:t>int</a:t>
            </a:r>
            <a:r>
              <a:rPr lang="nb-NO" sz="1200" dirty="0"/>
              <a:t> </a:t>
            </a:r>
            <a:r>
              <a:rPr lang="nb-NO" sz="1200" dirty="0" err="1"/>
              <a:t>antKjerner</a:t>
            </a:r>
            <a:r>
              <a:rPr lang="nb-NO" sz="1200" dirty="0"/>
              <a:t> = </a:t>
            </a:r>
            <a:r>
              <a:rPr lang="nb-NO" sz="1200" dirty="0" err="1"/>
              <a:t>Runtime.getRuntime</a:t>
            </a:r>
            <a:r>
              <a:rPr lang="nb-NO" sz="1200" dirty="0"/>
              <a:t>().</a:t>
            </a:r>
            <a:br>
              <a:rPr lang="nb-NO" sz="1200" dirty="0"/>
            </a:br>
            <a:r>
              <a:rPr lang="nb-NO" sz="1200" dirty="0"/>
              <a:t>                                         </a:t>
            </a:r>
            <a:r>
              <a:rPr lang="nb-NO" sz="1200" dirty="0" err="1"/>
              <a:t>availableProcessors</a:t>
            </a:r>
            <a:r>
              <a:rPr lang="nb-NO" sz="1200" dirty="0"/>
              <a:t>();</a:t>
            </a:r>
          </a:p>
          <a:p>
            <a:r>
              <a:rPr lang="nb-NO" sz="1200" dirty="0"/>
              <a:t>                   System.out.println("Maskinen har "+ </a:t>
            </a:r>
            <a:r>
              <a:rPr lang="nb-NO" sz="1200" dirty="0" err="1"/>
              <a:t>antKjerner</a:t>
            </a:r>
            <a:r>
              <a:rPr lang="nb-NO" sz="1200" dirty="0"/>
              <a:t> +</a:t>
            </a:r>
            <a:br>
              <a:rPr lang="nb-NO" sz="1200" dirty="0"/>
            </a:br>
            <a:r>
              <a:rPr lang="nb-NO" sz="1200" dirty="0"/>
              <a:t>                      " prosessorkjerner.\n");</a:t>
            </a:r>
          </a:p>
          <a:p>
            <a:r>
              <a:rPr lang="nb-NO" sz="1200" dirty="0"/>
              <a:t>	 </a:t>
            </a:r>
            <a:r>
              <a:rPr lang="nb-NO" sz="1200" dirty="0" err="1"/>
              <a:t>VrangLaas</a:t>
            </a:r>
            <a:r>
              <a:rPr lang="nb-NO" sz="1200" dirty="0"/>
              <a:t> p =  </a:t>
            </a:r>
            <a:r>
              <a:rPr lang="nb-NO" sz="1200" dirty="0">
                <a:solidFill>
                  <a:srgbClr val="0070C0"/>
                </a:solidFill>
              </a:rPr>
              <a:t>new</a:t>
            </a:r>
            <a:r>
              <a:rPr lang="nb-NO" sz="1200" dirty="0"/>
              <a:t> </a:t>
            </a:r>
            <a:r>
              <a:rPr lang="nb-NO" sz="1200" dirty="0" err="1"/>
              <a:t>VrangLaas</a:t>
            </a:r>
            <a:r>
              <a:rPr lang="nb-NO" sz="1200" dirty="0"/>
              <a:t>();</a:t>
            </a:r>
          </a:p>
          <a:p>
            <a:r>
              <a:rPr lang="nb-NO" sz="1200" dirty="0"/>
              <a:t>	 </a:t>
            </a:r>
            <a:r>
              <a:rPr lang="nb-NO" sz="1200" dirty="0" err="1"/>
              <a:t>p.antGanger</a:t>
            </a:r>
            <a:r>
              <a:rPr lang="nb-NO" sz="1200" dirty="0"/>
              <a:t>  = </a:t>
            </a:r>
            <a:r>
              <a:rPr lang="nb-NO" sz="1200" dirty="0" err="1"/>
              <a:t>Integer.parseInt</a:t>
            </a:r>
            <a:r>
              <a:rPr lang="nb-NO" sz="1200" dirty="0"/>
              <a:t>(</a:t>
            </a:r>
            <a:r>
              <a:rPr lang="nb-NO" sz="1200" dirty="0" err="1"/>
              <a:t>args</a:t>
            </a:r>
            <a:r>
              <a:rPr lang="nb-NO" sz="1200" dirty="0"/>
              <a:t>[0]);</a:t>
            </a:r>
          </a:p>
          <a:p>
            <a:r>
              <a:rPr lang="nb-NO" sz="1200" dirty="0"/>
              <a:t>	 </a:t>
            </a:r>
            <a:r>
              <a:rPr lang="nb-NO" sz="1200" dirty="0" err="1"/>
              <a:t>p.utfor</a:t>
            </a:r>
            <a:r>
              <a:rPr lang="nb-NO" sz="1200" dirty="0"/>
              <a:t>();</a:t>
            </a:r>
          </a:p>
          <a:p>
            <a:r>
              <a:rPr lang="nb-NO" sz="1200" dirty="0"/>
              <a:t>            }</a:t>
            </a:r>
          </a:p>
          <a:p>
            <a:r>
              <a:rPr lang="nb-NO" sz="1200" dirty="0"/>
              <a:t>        } </a:t>
            </a:r>
            <a:r>
              <a:rPr lang="nb-NO" sz="1200" dirty="0">
                <a:solidFill>
                  <a:srgbClr val="00B050"/>
                </a:solidFill>
              </a:rPr>
              <a:t>// end main</a:t>
            </a:r>
          </a:p>
          <a:p>
            <a:endParaRPr lang="nb-NO" sz="1200" dirty="0"/>
          </a:p>
          <a:p>
            <a:r>
              <a:rPr lang="nb-NO" sz="1200" dirty="0"/>
              <a:t>        </a:t>
            </a:r>
            <a:r>
              <a:rPr lang="nb-NO" sz="1200" dirty="0">
                <a:solidFill>
                  <a:srgbClr val="0070C0"/>
                </a:solidFill>
              </a:rPr>
              <a:t>void</a:t>
            </a:r>
            <a:r>
              <a:rPr lang="nb-NO" sz="1200" dirty="0"/>
              <a:t>  utfor () {</a:t>
            </a:r>
          </a:p>
          <a:p>
            <a:r>
              <a:rPr lang="nb-NO" sz="1200" dirty="0"/>
              <a:t>                vent   = new </a:t>
            </a:r>
            <a:r>
              <a:rPr lang="nb-NO" sz="1200" dirty="0" err="1"/>
              <a:t>Semaphore</a:t>
            </a:r>
            <a:r>
              <a:rPr lang="nb-NO" sz="1200" dirty="0"/>
              <a:t>(1); </a:t>
            </a:r>
          </a:p>
          <a:p>
            <a:r>
              <a:rPr lang="nb-NO" sz="1200" dirty="0"/>
              <a:t>                ferdig = new </a:t>
            </a:r>
            <a:r>
              <a:rPr lang="nb-NO" sz="1200" dirty="0" err="1"/>
              <a:t>Semaphore</a:t>
            </a:r>
            <a:r>
              <a:rPr lang="nb-NO" sz="1200" dirty="0"/>
              <a:t>(1);</a:t>
            </a:r>
          </a:p>
          <a:p>
            <a:r>
              <a:rPr lang="nb-NO" sz="1200" dirty="0"/>
              <a:t>                 (</a:t>
            </a:r>
            <a:r>
              <a:rPr lang="nb-NO" sz="1200" dirty="0" err="1"/>
              <a:t>aObj</a:t>
            </a:r>
            <a:r>
              <a:rPr lang="nb-NO" sz="1200" dirty="0"/>
              <a:t> =  new </a:t>
            </a:r>
            <a:r>
              <a:rPr lang="nb-NO" sz="1200" dirty="0" err="1"/>
              <a:t>SkrivA</a:t>
            </a:r>
            <a:r>
              <a:rPr lang="nb-NO" sz="1200" dirty="0"/>
              <a:t>()).start();</a:t>
            </a:r>
            <a:br>
              <a:rPr lang="nb-NO" sz="1200" dirty="0"/>
            </a:br>
            <a:r>
              <a:rPr lang="nb-NO" sz="1200" dirty="0"/>
              <a:t>                 (</a:t>
            </a:r>
            <a:r>
              <a:rPr lang="nb-NO" sz="1200" dirty="0" err="1"/>
              <a:t>bObj</a:t>
            </a:r>
            <a:r>
              <a:rPr lang="nb-NO" sz="1200" dirty="0"/>
              <a:t> =  new </a:t>
            </a:r>
            <a:r>
              <a:rPr lang="nb-NO" sz="1200" dirty="0" err="1"/>
              <a:t>SkrivB</a:t>
            </a:r>
            <a:r>
              <a:rPr lang="nb-NO" sz="1200" dirty="0"/>
              <a:t>()).start();</a:t>
            </a:r>
          </a:p>
          <a:p>
            <a:r>
              <a:rPr lang="nb-NO" sz="1200" dirty="0"/>
              <a:t>           } </a:t>
            </a:r>
            <a:r>
              <a:rPr lang="nb-NO" sz="1200" dirty="0">
                <a:solidFill>
                  <a:srgbClr val="00B050"/>
                </a:solidFill>
              </a:rPr>
              <a:t>// utfor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35496" y="44624"/>
            <a:ext cx="4608512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bg1"/>
                </a:solidFill>
              </a:rPr>
              <a:t>Ytre klasse </a:t>
            </a:r>
            <a:r>
              <a:rPr lang="nb-NO" sz="1200" dirty="0" err="1">
                <a:solidFill>
                  <a:schemeClr val="bg1"/>
                </a:solidFill>
              </a:rPr>
              <a:t>VrangLaas</a:t>
            </a:r>
            <a:r>
              <a:rPr lang="nb-NO" sz="1200" dirty="0">
                <a:solidFill>
                  <a:schemeClr val="bg1"/>
                </a:solidFill>
              </a:rPr>
              <a:t> med to indre klasser </a:t>
            </a:r>
            <a:r>
              <a:rPr lang="nb-NO" sz="1200" dirty="0" err="1">
                <a:solidFill>
                  <a:schemeClr val="bg1"/>
                </a:solidFill>
              </a:rPr>
              <a:t>SkrivA</a:t>
            </a:r>
            <a:r>
              <a:rPr lang="nb-NO" sz="1200" dirty="0">
                <a:solidFill>
                  <a:schemeClr val="bg1"/>
                </a:solidFill>
              </a:rPr>
              <a:t> og </a:t>
            </a:r>
            <a:r>
              <a:rPr lang="nb-NO" sz="1200" dirty="0" err="1">
                <a:solidFill>
                  <a:schemeClr val="bg1"/>
                </a:solidFill>
              </a:rPr>
              <a:t>SkrivB</a:t>
            </a:r>
            <a:endParaRPr lang="nb-NO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540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Vranglås – del 2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962422"/>
          </a:xfrm>
        </p:spPr>
        <p:txBody>
          <a:bodyPr/>
          <a:lstStyle/>
          <a:p>
            <a:r>
              <a:rPr lang="nb-NO" dirty="0"/>
              <a:t>Dette kan gi såkalt vranglås (</a:t>
            </a:r>
            <a:r>
              <a:rPr lang="nb-NO" dirty="0" err="1"/>
              <a:t>deadlock</a:t>
            </a:r>
            <a:r>
              <a:rPr lang="nb-NO" dirty="0"/>
              <a:t>) ved at begge trådene venter på at den andre skal bli gå videre.</a:t>
            </a:r>
          </a:p>
          <a:p>
            <a:r>
              <a:rPr lang="nb-NO" dirty="0"/>
              <a:t>Hvis operasjonene blandes slik går det galt (og det skjer også i praksis!)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nb-NO">
              <a:solidFill>
                <a:srgbClr val="000000"/>
              </a:solidFill>
            </a:endParaRPr>
          </a:p>
        </p:txBody>
      </p:sp>
      <p:cxnSp>
        <p:nvCxnSpPr>
          <p:cNvPr id="6" name="Rett pil 5"/>
          <p:cNvCxnSpPr/>
          <p:nvPr/>
        </p:nvCxnSpPr>
        <p:spPr bwMode="auto">
          <a:xfrm>
            <a:off x="1259632" y="4593902"/>
            <a:ext cx="6624736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kstSylinder 6"/>
          <p:cNvSpPr txBox="1"/>
          <p:nvPr/>
        </p:nvSpPr>
        <p:spPr>
          <a:xfrm>
            <a:off x="8172400" y="437787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tid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755576" y="293771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A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755576" y="37205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B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1547664" y="3009726"/>
            <a:ext cx="1728192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 </a:t>
            </a:r>
            <a:r>
              <a:rPr lang="nb-NO" sz="1600" dirty="0">
                <a:solidFill>
                  <a:srgbClr val="C00000"/>
                </a:solidFill>
              </a:rPr>
              <a:t>vent. </a:t>
            </a:r>
            <a:r>
              <a:rPr lang="nb-NO" sz="1600" dirty="0" err="1">
                <a:solidFill>
                  <a:srgbClr val="C00000"/>
                </a:solidFill>
              </a:rPr>
              <a:t>acquire</a:t>
            </a:r>
            <a:r>
              <a:rPr lang="nb-NO" sz="1600" dirty="0">
                <a:solidFill>
                  <a:srgbClr val="C00000"/>
                </a:solidFill>
              </a:rPr>
              <a:t>();</a:t>
            </a:r>
            <a:endParaRPr lang="nb-NO" sz="1600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1547664" y="3679284"/>
            <a:ext cx="18002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0070C0"/>
                </a:solidFill>
              </a:rPr>
              <a:t> ferdig. </a:t>
            </a:r>
            <a:r>
              <a:rPr lang="nb-NO" sz="1600" dirty="0" err="1">
                <a:solidFill>
                  <a:srgbClr val="0070C0"/>
                </a:solidFill>
              </a:rPr>
              <a:t>acquire</a:t>
            </a:r>
            <a:r>
              <a:rPr lang="nb-NO" sz="1600" dirty="0">
                <a:solidFill>
                  <a:srgbClr val="0070C0"/>
                </a:solidFill>
              </a:rPr>
              <a:t>();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4067944" y="2996952"/>
            <a:ext cx="18002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0070C0"/>
                </a:solidFill>
              </a:rPr>
              <a:t> ferdig. </a:t>
            </a:r>
            <a:r>
              <a:rPr lang="nb-NO" sz="1600" dirty="0" err="1">
                <a:solidFill>
                  <a:srgbClr val="0070C0"/>
                </a:solidFill>
              </a:rPr>
              <a:t>acquire</a:t>
            </a:r>
            <a:r>
              <a:rPr lang="nb-NO" sz="1600" dirty="0">
                <a:solidFill>
                  <a:srgbClr val="0070C0"/>
                </a:solidFill>
              </a:rPr>
              <a:t>();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5580112" y="3657798"/>
            <a:ext cx="1728192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 </a:t>
            </a:r>
            <a:r>
              <a:rPr lang="nb-NO" sz="1600" dirty="0">
                <a:solidFill>
                  <a:srgbClr val="C00000"/>
                </a:solidFill>
              </a:rPr>
              <a:t>vent. </a:t>
            </a:r>
            <a:r>
              <a:rPr lang="nb-NO" sz="1600" dirty="0" err="1">
                <a:solidFill>
                  <a:srgbClr val="C00000"/>
                </a:solidFill>
              </a:rPr>
              <a:t>acquire</a:t>
            </a:r>
            <a:r>
              <a:rPr lang="nb-NO" sz="1600" dirty="0">
                <a:solidFill>
                  <a:srgbClr val="C00000"/>
                </a:solidFill>
              </a:rPr>
              <a:t>();</a:t>
            </a:r>
            <a:endParaRPr lang="nb-NO" sz="1600" dirty="0"/>
          </a:p>
        </p:txBody>
      </p:sp>
      <p:cxnSp>
        <p:nvCxnSpPr>
          <p:cNvPr id="15" name="Rett pil 14"/>
          <p:cNvCxnSpPr/>
          <p:nvPr/>
        </p:nvCxnSpPr>
        <p:spPr bwMode="auto">
          <a:xfrm flipV="1">
            <a:off x="2411760" y="4593902"/>
            <a:ext cx="0" cy="792088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kstSylinder 15"/>
          <p:cNvSpPr txBox="1"/>
          <p:nvPr/>
        </p:nvSpPr>
        <p:spPr>
          <a:xfrm>
            <a:off x="1979712" y="538599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Begge fortsetter</a:t>
            </a:r>
          </a:p>
        </p:txBody>
      </p:sp>
      <p:cxnSp>
        <p:nvCxnSpPr>
          <p:cNvPr id="17" name="Rett pil 16"/>
          <p:cNvCxnSpPr/>
          <p:nvPr/>
        </p:nvCxnSpPr>
        <p:spPr bwMode="auto">
          <a:xfrm flipV="1">
            <a:off x="4644008" y="4593902"/>
            <a:ext cx="0" cy="792088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kstSylinder 17"/>
          <p:cNvSpPr txBox="1"/>
          <p:nvPr/>
        </p:nvSpPr>
        <p:spPr>
          <a:xfrm>
            <a:off x="4139952" y="5385990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A må vente på at B slipper </a:t>
            </a:r>
          </a:p>
          <a:p>
            <a:r>
              <a:rPr lang="nb-NO" dirty="0">
                <a:solidFill>
                  <a:srgbClr val="0070C0"/>
                </a:solidFill>
              </a:rPr>
              <a:t>ferdig</a:t>
            </a:r>
          </a:p>
        </p:txBody>
      </p:sp>
      <p:sp>
        <p:nvSpPr>
          <p:cNvPr id="19" name="TekstSylinder 18"/>
          <p:cNvSpPr txBox="1"/>
          <p:nvPr/>
        </p:nvSpPr>
        <p:spPr>
          <a:xfrm>
            <a:off x="6084168" y="5385990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B må vente på at A slipper </a:t>
            </a:r>
          </a:p>
          <a:p>
            <a:r>
              <a:rPr lang="nb-NO" dirty="0">
                <a:solidFill>
                  <a:srgbClr val="C00000"/>
                </a:solidFill>
              </a:rPr>
              <a:t>vent</a:t>
            </a:r>
          </a:p>
        </p:txBody>
      </p:sp>
      <p:cxnSp>
        <p:nvCxnSpPr>
          <p:cNvPr id="20" name="Rett pil 19"/>
          <p:cNvCxnSpPr/>
          <p:nvPr/>
        </p:nvCxnSpPr>
        <p:spPr bwMode="auto">
          <a:xfrm flipV="1">
            <a:off x="6516216" y="4593902"/>
            <a:ext cx="0" cy="792088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Rett pil 22"/>
          <p:cNvCxnSpPr>
            <a:stCxn id="10" idx="3"/>
            <a:endCxn id="12" idx="1"/>
          </p:cNvCxnSpPr>
          <p:nvPr/>
        </p:nvCxnSpPr>
        <p:spPr bwMode="auto">
          <a:xfrm flipV="1">
            <a:off x="3275856" y="3166229"/>
            <a:ext cx="792088" cy="12774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Rett pil 23"/>
          <p:cNvCxnSpPr>
            <a:stCxn id="11" idx="3"/>
            <a:endCxn id="13" idx="1"/>
          </p:cNvCxnSpPr>
          <p:nvPr/>
        </p:nvCxnSpPr>
        <p:spPr bwMode="auto">
          <a:xfrm flipV="1">
            <a:off x="3347864" y="3827075"/>
            <a:ext cx="2232248" cy="21486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1343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 animBg="1"/>
      <p:bldP spid="12" grpId="0" animBg="1"/>
      <p:bldP spid="12" grpId="1" animBg="1"/>
      <p:bldP spid="13" grpId="0" animBg="1"/>
      <p:bldP spid="16" grpId="0"/>
      <p:bldP spid="18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 bwMode="auto">
          <a:xfrm>
            <a:off x="1115616" y="2852936"/>
            <a:ext cx="7704856" cy="273630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Vranglås - løsning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A og B venter på hverandre til evig tid – programmet ditt henger!</a:t>
            </a:r>
          </a:p>
          <a:p>
            <a:r>
              <a:rPr lang="nb-NO" sz="2000" dirty="0">
                <a:solidFill>
                  <a:srgbClr val="C00000"/>
                </a:solidFill>
              </a:rPr>
              <a:t>Løsning: </a:t>
            </a:r>
            <a:r>
              <a:rPr lang="nb-NO" sz="2000" dirty="0"/>
              <a:t>Følg disse enkle regler i hele systemet (fjerner </a:t>
            </a:r>
            <a:r>
              <a:rPr lang="nb-NO" sz="2000" b="1" dirty="0"/>
              <a:t>all</a:t>
            </a:r>
            <a:r>
              <a:rPr lang="nb-NO" sz="2000" dirty="0"/>
              <a:t> vranglås):</a:t>
            </a:r>
            <a:br>
              <a:rPr lang="nb-NO" sz="2000" dirty="0"/>
            </a:br>
            <a:endParaRPr lang="nb-NO" sz="2000" dirty="0"/>
          </a:p>
          <a:p>
            <a:pPr marL="457200" indent="-457200">
              <a:buFont typeface="+mj-lt"/>
              <a:buAutoNum type="arabicPeriod"/>
            </a:pPr>
            <a:r>
              <a:rPr lang="nb-NO" sz="2000" dirty="0"/>
              <a:t>Hvis du skal ha flere synkroniserings-objekter i programmet, så må de sorteres i en eller annen rekkefølge.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dirty="0"/>
              <a:t>Alle tråder som bruker to eller flere av disse, må be om å få vente på dem  (</a:t>
            </a:r>
            <a:r>
              <a:rPr lang="nb-NO" sz="2000" dirty="0" err="1"/>
              <a:t>s.acquire</a:t>
            </a:r>
            <a:r>
              <a:rPr lang="nb-NO" sz="2000" dirty="0"/>
              <a:t>(),..) i samme rekkefølge som de er sortert !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dirty="0"/>
              <a:t>I hvilken rekkefølge disse synkroniserings-objektene slippes opp (s. </a:t>
            </a:r>
            <a:r>
              <a:rPr lang="nb-NO" sz="2000" dirty="0" err="1"/>
              <a:t>release</a:t>
            </a:r>
            <a:r>
              <a:rPr lang="nb-NO" sz="2000" dirty="0"/>
              <a:t>(),..) har mer med hvem av de som venter man vil slippe løs først, og er ikke så nøye; gir ikke vranglås.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4453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454F96-5486-CB4C-AEAC-14190D0C7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End </a:t>
            </a:r>
            <a:r>
              <a:rPr lang="nb-NO" dirty="0" err="1"/>
              <a:t>of</a:t>
            </a:r>
            <a:r>
              <a:rPr lang="nb-NO" dirty="0"/>
              <a:t> first </a:t>
            </a:r>
            <a:r>
              <a:rPr lang="nb-NO" dirty="0" err="1"/>
              <a:t>lecture</a:t>
            </a:r>
            <a:r>
              <a:rPr lang="nb-NO" dirty="0"/>
              <a:t> IN3030 </a:t>
            </a:r>
            <a:r>
              <a:rPr lang="nb-NO" dirty="0" err="1"/>
              <a:t>week</a:t>
            </a:r>
            <a:r>
              <a:rPr lang="nb-NO" dirty="0"/>
              <a:t> 06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A1E10A-0829-FE4D-AD3C-C24AFABBE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745E2EB-8828-EA45-8B97-81CD1AE39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257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 å parallelliser et problem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43608" y="1314451"/>
            <a:ext cx="7911480" cy="2618606"/>
          </a:xfrm>
        </p:spPr>
        <p:txBody>
          <a:bodyPr/>
          <a:lstStyle/>
          <a:p>
            <a:r>
              <a:rPr lang="nb-NO" sz="2000" dirty="0">
                <a:solidFill>
                  <a:srgbClr val="0070C0"/>
                </a:solidFill>
              </a:rPr>
              <a:t>Utgangspunkt: </a:t>
            </a:r>
            <a:r>
              <a:rPr lang="nb-NO" sz="2000" dirty="0"/>
              <a:t>Vi har en sekvensiell effektiv og riktig sekvensiell algoritme som løser problemet.</a:t>
            </a:r>
          </a:p>
          <a:p>
            <a:r>
              <a:rPr lang="nb-NO" sz="2000" dirty="0"/>
              <a:t>Vi kan dele opp både koden og data (hver for seg?)</a:t>
            </a:r>
          </a:p>
          <a:p>
            <a:r>
              <a:rPr lang="nb-NO" sz="2000" dirty="0"/>
              <a:t>Vanligst å dele opp data</a:t>
            </a:r>
            <a:endParaRPr lang="nb-NO" sz="1800" dirty="0"/>
          </a:p>
          <a:p>
            <a:pPr lvl="1"/>
            <a:r>
              <a:rPr lang="nb-NO" sz="1800" dirty="0"/>
              <a:t>Som oftest deler vi opp data, og lar ‘hele’ koden virke på hver av disse data-delene (en del til hver tråd).</a:t>
            </a:r>
          </a:p>
          <a:p>
            <a:pPr lvl="1"/>
            <a:r>
              <a:rPr lang="nb-NO" sz="1800" dirty="0"/>
              <a:t>Eks: Matriser</a:t>
            </a:r>
          </a:p>
          <a:p>
            <a:pPr lvl="2"/>
            <a:r>
              <a:rPr lang="nb-NO" sz="1800" dirty="0"/>
              <a:t>radvis eller kolonnevis oppdeling av C til hver tråd</a:t>
            </a:r>
          </a:p>
          <a:p>
            <a:pPr lvl="2"/>
            <a:r>
              <a:rPr lang="nb-NO" sz="1800" dirty="0"/>
              <a:t>Omforme data slik at de passer bedre i cachene (transponere B)</a:t>
            </a:r>
          </a:p>
          <a:p>
            <a:pPr lvl="1"/>
            <a:r>
              <a:rPr lang="nb-NO" sz="1800" dirty="0"/>
              <a:t>Rekursiv oppdeling av data  (‘lett’)</a:t>
            </a:r>
          </a:p>
          <a:p>
            <a:pPr lvl="2"/>
            <a:r>
              <a:rPr lang="nb-NO" sz="1800" dirty="0"/>
              <a:t>     Eks: Quicksort</a:t>
            </a:r>
          </a:p>
          <a:p>
            <a:r>
              <a:rPr lang="nb-NO" sz="2000" dirty="0"/>
              <a:t>Også mulig å dele opp koden:</a:t>
            </a:r>
          </a:p>
          <a:p>
            <a:pPr lvl="1"/>
            <a:r>
              <a:rPr lang="nb-NO" sz="1800" dirty="0"/>
              <a:t>Alternativ Oblig3 i INF1000: Beregning av Pi (3,1415..) med 17 000 sifre med tre </a:t>
            </a:r>
            <a:r>
              <a:rPr lang="nb-NO" sz="1800" dirty="0" err="1"/>
              <a:t>ArcTan</a:t>
            </a:r>
            <a:r>
              <a:rPr lang="nb-NO" sz="1800" dirty="0"/>
              <a:t>-rekker</a:t>
            </a:r>
          </a:p>
          <a:p>
            <a:pPr lvl="1"/>
            <a:r>
              <a:rPr lang="nb-NO" sz="1800" dirty="0"/>
              <a:t>Primtalls-faktorisering av store tall N for kodebrekking:</a:t>
            </a:r>
          </a:p>
          <a:p>
            <a:pPr lvl="2"/>
            <a:r>
              <a:rPr lang="nb-NO" sz="1800" dirty="0"/>
              <a:t>N= p</a:t>
            </a:r>
            <a:r>
              <a:rPr lang="nb-NO" sz="1800" baseline="-25000" dirty="0"/>
              <a:t>1</a:t>
            </a:r>
            <a:r>
              <a:rPr lang="nb-NO" sz="1800" dirty="0"/>
              <a:t>* p</a:t>
            </a:r>
            <a:r>
              <a:rPr lang="nb-NO" sz="1800" baseline="-25000" dirty="0"/>
              <a:t>2</a:t>
            </a:r>
            <a:endParaRPr lang="nb-NO" sz="1800" dirty="0"/>
          </a:p>
          <a:p>
            <a:endParaRPr lang="nb-NO" sz="2000" dirty="0"/>
          </a:p>
          <a:p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409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 dele opp algoritmen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Koden består en eller flere steg; som oftest i form av en eller flere samlinger av løkker (som er enkle, doble, triple..)</a:t>
            </a:r>
          </a:p>
          <a:p>
            <a:r>
              <a:rPr lang="nb-NO" sz="2000" dirty="0"/>
              <a:t>Vi vil parallellisere med k tråder, og hver slikt steg vil få hver sin parallellisering med en </a:t>
            </a:r>
            <a:r>
              <a:rPr lang="nb-NO" sz="2000" dirty="0" err="1"/>
              <a:t>CyclickBarrier</a:t>
            </a:r>
            <a:r>
              <a:rPr lang="nb-NO" sz="2000" dirty="0"/>
              <a:t>-synkronisering mellom hver av disse delene + en synkronisert avslutning (</a:t>
            </a:r>
            <a:r>
              <a:rPr lang="nb-NO" sz="2000" dirty="0" err="1"/>
              <a:t>join</a:t>
            </a:r>
            <a:r>
              <a:rPr lang="nb-NO" sz="2000" dirty="0"/>
              <a:t>(), ..).</a:t>
            </a:r>
          </a:p>
          <a:p>
            <a:r>
              <a:rPr lang="nb-NO" sz="2000" dirty="0"/>
              <a:t>Eks:</a:t>
            </a:r>
          </a:p>
          <a:p>
            <a:pPr lvl="1"/>
            <a:r>
              <a:rPr lang="nb-NO" sz="1800" dirty="0"/>
              <a:t>finnMax – hadde ett slikt steg: </a:t>
            </a:r>
            <a:r>
              <a:rPr lang="nb-NO" sz="1800" dirty="0">
                <a:solidFill>
                  <a:srgbClr val="0070C0"/>
                </a:solidFill>
              </a:rPr>
              <a:t>for</a:t>
            </a:r>
            <a:r>
              <a:rPr lang="nb-NO" sz="1800" dirty="0"/>
              <a:t> (</a:t>
            </a:r>
            <a:r>
              <a:rPr lang="nb-NO" sz="1800" dirty="0">
                <a:solidFill>
                  <a:srgbClr val="0070C0"/>
                </a:solidFill>
              </a:rPr>
              <a:t>int</a:t>
            </a:r>
            <a:r>
              <a:rPr lang="nb-NO" sz="1800" dirty="0"/>
              <a:t> i = 0 …n-1)  -løkke</a:t>
            </a:r>
          </a:p>
          <a:p>
            <a:pPr lvl="1"/>
            <a:r>
              <a:rPr lang="nb-NO" sz="1800" dirty="0" err="1"/>
              <a:t>MatriseMult</a:t>
            </a:r>
            <a:r>
              <a:rPr lang="nb-NO" sz="1800" dirty="0"/>
              <a:t> hadde ett slikt steg med trippel-løkke </a:t>
            </a:r>
          </a:p>
          <a:p>
            <a:pPr lvl="1"/>
            <a:r>
              <a:rPr lang="nb-NO" sz="1800" dirty="0"/>
              <a:t>Flere steg mulig: Eksempler senere i kurs (</a:t>
            </a:r>
            <a:r>
              <a:rPr lang="nb-NO" sz="1800" dirty="0" err="1"/>
              <a:t>Radix</a:t>
            </a:r>
            <a:r>
              <a:rPr lang="nb-NO" sz="1800" dirty="0"/>
              <a:t>)</a:t>
            </a:r>
          </a:p>
          <a:p>
            <a:pPr marL="0" indent="0">
              <a:buNone/>
            </a:pPr>
            <a:endParaRPr lang="nb-NO" sz="2000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490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 dele opp data – del 2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For å planlegge parallellisering av ett slikt steg må vi finne:</a:t>
            </a:r>
          </a:p>
          <a:p>
            <a:pPr lvl="1"/>
            <a:r>
              <a:rPr lang="nb-NO" sz="1800" dirty="0"/>
              <a:t>Hvilke data i problemet er lokale i hver tråd?</a:t>
            </a:r>
          </a:p>
          <a:p>
            <a:pPr lvl="1"/>
            <a:r>
              <a:rPr lang="nb-NO" sz="1800" dirty="0"/>
              <a:t>Hvilke data i problemet er felles/delt mellom trådene?</a:t>
            </a:r>
          </a:p>
          <a:p>
            <a:r>
              <a:rPr lang="nb-NO" sz="2000" dirty="0"/>
              <a:t>Viktig for effektiv parallell kode.</a:t>
            </a:r>
          </a:p>
          <a:p>
            <a:pPr lvl="1"/>
            <a:r>
              <a:rPr lang="nb-NO" sz="1800" dirty="0"/>
              <a:t>Hvordan deler vi opp felles data (om mulig) </a:t>
            </a:r>
          </a:p>
          <a:p>
            <a:pPr lvl="1"/>
            <a:r>
              <a:rPr lang="nb-NO" sz="1800" dirty="0"/>
              <a:t>Kan hver tråd beregne hver sin egen, disjunkte del av data</a:t>
            </a:r>
          </a:p>
          <a:p>
            <a:pPr lvl="1"/>
            <a:r>
              <a:rPr lang="nb-NO" sz="1800" dirty="0"/>
              <a:t>Færrest mulig synkroniseringer (de tar ‘mye’ tid)</a:t>
            </a:r>
          </a:p>
          <a:p>
            <a:pPr lvl="2"/>
            <a:endParaRPr lang="nb-NO" sz="1800" dirty="0"/>
          </a:p>
          <a:p>
            <a:pPr lvl="2"/>
            <a:endParaRPr lang="nb-NO" sz="1800" dirty="0"/>
          </a:p>
          <a:p>
            <a:pPr lvl="2"/>
            <a:endParaRPr lang="nb-NO" sz="1800" dirty="0"/>
          </a:p>
          <a:p>
            <a:pPr lvl="1"/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8084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 primtall – og om Eratosthenes sil (</a:t>
            </a:r>
            <a:r>
              <a:rPr lang="nb-NO" dirty="0" err="1"/>
              <a:t>oblig</a:t>
            </a:r>
            <a:r>
              <a:rPr lang="nb-NO" dirty="0"/>
              <a:t> 3)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Oblig 3: Primtall og faktorisering av ikke-primtall.</a:t>
            </a:r>
          </a:p>
          <a:p>
            <a:r>
              <a:rPr lang="nb-NO" dirty="0"/>
              <a:t>Et primtall er :</a:t>
            </a:r>
            <a:br>
              <a:rPr lang="nb-NO" dirty="0"/>
            </a:br>
            <a:r>
              <a:rPr lang="nb-NO" dirty="0"/>
              <a:t>Et heltall som bare lar seg dividere med 1 og seg selv.</a:t>
            </a:r>
          </a:p>
          <a:p>
            <a:pPr lvl="1"/>
            <a:r>
              <a:rPr lang="nb-NO" dirty="0"/>
              <a:t>1 er ikke et heltall (det mente mange på 1700-tallet, og noen mener det fortsatt)</a:t>
            </a:r>
          </a:p>
          <a:p>
            <a:r>
              <a:rPr lang="nb-NO" dirty="0"/>
              <a:t>Ethvert tall N &gt; 1 lar seg faktorisere som et produkt av primtall:</a:t>
            </a:r>
          </a:p>
          <a:p>
            <a:pPr lvl="1"/>
            <a:r>
              <a:rPr lang="nb-NO" dirty="0"/>
              <a:t>N </a:t>
            </a:r>
            <a:r>
              <a:rPr lang="nb-NO" sz="2400" dirty="0"/>
              <a:t>=  p</a:t>
            </a:r>
            <a:r>
              <a:rPr lang="nb-NO" sz="2400" baseline="-25000" dirty="0"/>
              <a:t>1*</a:t>
            </a:r>
            <a:r>
              <a:rPr lang="nb-NO" sz="2400" dirty="0"/>
              <a:t>p</a:t>
            </a:r>
            <a:r>
              <a:rPr lang="nb-NO" sz="2400" baseline="-25000" dirty="0"/>
              <a:t>2*</a:t>
            </a:r>
            <a:r>
              <a:rPr lang="nb-NO" sz="2400" dirty="0"/>
              <a:t>p</a:t>
            </a:r>
            <a:r>
              <a:rPr lang="nb-NO" sz="2400" baseline="-25000" dirty="0"/>
              <a:t>3*………*</a:t>
            </a:r>
            <a:r>
              <a:rPr lang="nb-NO" sz="2400" dirty="0"/>
              <a:t>p</a:t>
            </a:r>
            <a:r>
              <a:rPr lang="nb-NO" sz="2400" baseline="-25000" dirty="0"/>
              <a:t>k</a:t>
            </a:r>
          </a:p>
          <a:p>
            <a:pPr lvl="1"/>
            <a:r>
              <a:rPr lang="nb-NO" dirty="0"/>
              <a:t>Denne faktoringen er entydig (</a:t>
            </a:r>
            <a:r>
              <a:rPr lang="nb-NO" dirty="0" err="1"/>
              <a:t>pånær</a:t>
            </a:r>
            <a:r>
              <a:rPr lang="nb-NO" dirty="0"/>
              <a:t> </a:t>
            </a:r>
            <a:r>
              <a:rPr lang="nb-NO" dirty="0" err="1"/>
              <a:t>rækkefølge</a:t>
            </a:r>
            <a:r>
              <a:rPr lang="nb-NO" dirty="0"/>
              <a:t>); dvs. den eneste faktoriseringen av N – gjøres entydig hvis tall i faktoriseringen sorteres</a:t>
            </a:r>
          </a:p>
          <a:p>
            <a:pPr lvl="1"/>
            <a:r>
              <a:rPr lang="nb-NO" dirty="0"/>
              <a:t>Hvis det bare er ett tall i denne faktoriseringen, er N selv et primtall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7029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 mer om Eratosthenes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Eratosthenes, matematikker, laget også et estimat på jordas radius som var </a:t>
            </a:r>
            <a:r>
              <a:rPr lang="nb-NO"/>
              <a:t>&lt; 1,5</a:t>
            </a:r>
            <a:r>
              <a:rPr lang="nb-NO" dirty="0"/>
              <a:t>% feil, grunnla geografi som fag, fant opp skuddårsdagen + at han var sjef for Biblioteket i Alexandria (den tids største forskningsinstitusjon).</a:t>
            </a:r>
          </a:p>
          <a:p>
            <a:pPr marL="342900" lvl="2" indent="-342900">
              <a:buSzPct val="60000"/>
            </a:pPr>
            <a:endParaRPr lang="nb-NO" sz="1800" dirty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6" name="Picture 2" descr="M:\INF2440Para\Powerpoint\Uke5-2016\Eratosthen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92608"/>
            <a:ext cx="2619375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INF2440Para\Powerpoint\Uke5-2016\JordRadie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852936"/>
            <a:ext cx="48768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6179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 måter å lage primtall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314450"/>
            <a:ext cx="7772400" cy="4818063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Ønsker at finne alle </a:t>
            </a:r>
            <a:r>
              <a:rPr lang="nb-NO" dirty="0" err="1"/>
              <a:t>primtal</a:t>
            </a:r>
            <a:r>
              <a:rPr lang="nb-NO" dirty="0"/>
              <a:t> p</a:t>
            </a:r>
            <a:r>
              <a:rPr lang="nb-NO" baseline="-25000" dirty="0"/>
              <a:t>i</a:t>
            </a:r>
            <a:r>
              <a:rPr lang="nb-NO" dirty="0"/>
              <a:t> &lt; N</a:t>
            </a:r>
          </a:p>
          <a:p>
            <a:r>
              <a:rPr lang="nb-NO" dirty="0"/>
              <a:t>Lage en tabell over alle de primtallene vi trenger</a:t>
            </a:r>
          </a:p>
          <a:p>
            <a:pPr lvl="1"/>
            <a:r>
              <a:rPr lang="nb-NO" dirty="0" err="1"/>
              <a:t>Eratosthene</a:t>
            </a:r>
            <a:r>
              <a:rPr lang="nb-NO" dirty="0"/>
              <a:t> sil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Dividere alle tall &lt; N  med alle oddetall  &lt;       ?</a:t>
            </a:r>
          </a:p>
          <a:p>
            <a:pPr lvl="1"/>
            <a:r>
              <a:rPr lang="nb-NO" dirty="0"/>
              <a:t>Divisjonsmetoden</a:t>
            </a:r>
          </a:p>
          <a:p>
            <a:pPr lvl="1"/>
            <a:r>
              <a:rPr lang="nb-NO" dirty="0"/>
              <a:t>(Hvorfor ikke oddetallmopp til N?)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nb-NO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76256" y="2884874"/>
                <a:ext cx="5823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b-NO" b="0" i="1" smtClean="0">
                              <a:latin typeface="Cambria Math"/>
                            </a:rPr>
                            <m:t>𝑁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2884874"/>
                <a:ext cx="582339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311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 for uke 06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Første time: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 err="1"/>
              <a:t>Oblig</a:t>
            </a:r>
            <a:r>
              <a:rPr lang="nb-NO" dirty="0"/>
              <a:t> 1: </a:t>
            </a:r>
            <a:r>
              <a:rPr lang="nb-NO" dirty="0" err="1"/>
              <a:t>comments</a:t>
            </a:r>
            <a:endParaRPr lang="nb-NO" dirty="0"/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Modellkode2 -forslag  for testing av parallell kode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Ulike løsninger på i++ 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Vranglås - et problem vi lett kan få (og unngå)</a:t>
            </a:r>
          </a:p>
          <a:p>
            <a:pPr marL="0" indent="0">
              <a:buNone/>
            </a:pPr>
            <a:r>
              <a:rPr lang="nb-NO" dirty="0"/>
              <a:t>Annen time: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Ulike strategier for å dele opp et problem for parallellisering: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Om primtall – Eratosthenes Sil (ES)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Hvordan representere (ES) effektivt i maskinen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Oblig 3: Primtall</a:t>
            </a:r>
          </a:p>
          <a:p>
            <a:pPr marL="0" indent="0">
              <a:buNone/>
            </a:pPr>
            <a:br>
              <a:rPr lang="nb-NO" dirty="0"/>
            </a:b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0278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Hvad</a:t>
            </a:r>
            <a:r>
              <a:rPr lang="nb-NO" dirty="0"/>
              <a:t> er raskest?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2400" cy="5151785"/>
          </a:xfrm>
        </p:spPr>
        <p:txBody>
          <a:bodyPr/>
          <a:lstStyle/>
          <a:p>
            <a:r>
              <a:rPr lang="nb-NO" dirty="0"/>
              <a:t>A) Med </a:t>
            </a:r>
            <a:r>
              <a:rPr lang="nb-NO" dirty="0" err="1"/>
              <a:t>Eratosthenes</a:t>
            </a:r>
            <a:r>
              <a:rPr lang="nb-NO" dirty="0"/>
              <a:t> sil: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Med gjentatte divisjoner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Å lage primtallene p og finne dem ved divisjon (del på alle oddetall &lt; SQRT(p), p = 3,5,7,..) er ca. 100 ganger langsommere enn </a:t>
            </a:r>
            <a:r>
              <a:rPr lang="nb-NO" dirty="0" err="1"/>
              <a:t>Eratosthenes</a:t>
            </a:r>
            <a:r>
              <a:rPr lang="nb-NO" dirty="0"/>
              <a:t> avkryssings-tabell (kalt </a:t>
            </a:r>
            <a:r>
              <a:rPr lang="nb-NO" dirty="0" err="1"/>
              <a:t>Eratosthenes</a:t>
            </a:r>
            <a:r>
              <a:rPr lang="nb-NO" dirty="0"/>
              <a:t> sil).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8347" y="1916832"/>
            <a:ext cx="7344816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Z:\INF2440Para\Primtall&gt;java </a:t>
            </a:r>
            <a:r>
              <a:rPr lang="nb-NO" dirty="0" err="1">
                <a:solidFill>
                  <a:schemeClr val="bg1"/>
                </a:solidFill>
              </a:rPr>
              <a:t>PrimtallESil</a:t>
            </a:r>
            <a:r>
              <a:rPr lang="nb-NO" dirty="0">
                <a:solidFill>
                  <a:schemeClr val="bg1"/>
                </a:solidFill>
              </a:rPr>
              <a:t> 2000000000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max</a:t>
            </a:r>
            <a:r>
              <a:rPr lang="nb-NO" dirty="0">
                <a:solidFill>
                  <a:schemeClr val="bg1"/>
                </a:solidFill>
              </a:rPr>
              <a:t> primtall m:2000000000</a:t>
            </a:r>
          </a:p>
          <a:p>
            <a:r>
              <a:rPr lang="nb-NO" dirty="0">
                <a:solidFill>
                  <a:schemeClr val="bg1"/>
                </a:solidFill>
              </a:rPr>
              <a:t>Genererte alle primtall &lt;= 2000000000  </a:t>
            </a:r>
            <a:r>
              <a:rPr lang="nb-NO" dirty="0" err="1">
                <a:solidFill>
                  <a:schemeClr val="bg1"/>
                </a:solidFill>
              </a:rPr>
              <a:t>paa</a:t>
            </a:r>
            <a:r>
              <a:rPr lang="nb-NO" dirty="0">
                <a:solidFill>
                  <a:schemeClr val="bg1"/>
                </a:solidFill>
              </a:rPr>
              <a:t>     </a:t>
            </a:r>
            <a:r>
              <a:rPr lang="nb-NO" b="1" dirty="0">
                <a:solidFill>
                  <a:srgbClr val="FF0000"/>
                </a:solidFill>
              </a:rPr>
              <a:t>18 949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millisek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med </a:t>
            </a:r>
            <a:r>
              <a:rPr lang="nb-NO" b="1" dirty="0" err="1">
                <a:solidFill>
                  <a:srgbClr val="FF0000"/>
                </a:solidFill>
              </a:rPr>
              <a:t>Eratosthenes</a:t>
            </a:r>
            <a:r>
              <a:rPr lang="nb-NO" b="1" dirty="0">
                <a:solidFill>
                  <a:srgbClr val="FF0000"/>
                </a:solidFill>
              </a:rPr>
              <a:t> sil  </a:t>
            </a:r>
            <a:r>
              <a:rPr lang="nb-NO" dirty="0">
                <a:solidFill>
                  <a:schemeClr val="bg1"/>
                </a:solidFill>
              </a:rPr>
              <a:t>og det største primtallet er:1999999973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3933056"/>
            <a:ext cx="8064896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Z:\INF2440Para\Primtall&gt;java </a:t>
            </a:r>
            <a:r>
              <a:rPr lang="nb-NO" dirty="0" err="1">
                <a:solidFill>
                  <a:schemeClr val="bg1"/>
                </a:solidFill>
              </a:rPr>
              <a:t>PrimtallDiv</a:t>
            </a:r>
            <a:r>
              <a:rPr lang="nb-NO" dirty="0">
                <a:solidFill>
                  <a:schemeClr val="bg1"/>
                </a:solidFill>
              </a:rPr>
              <a:t> 2000000000</a:t>
            </a:r>
          </a:p>
          <a:p>
            <a:r>
              <a:rPr lang="nb-NO" dirty="0">
                <a:solidFill>
                  <a:schemeClr val="bg1"/>
                </a:solidFill>
              </a:rPr>
              <a:t>Genererte alle primtall &lt;=2000000000  </a:t>
            </a:r>
            <a:r>
              <a:rPr lang="nb-NO" dirty="0" err="1">
                <a:solidFill>
                  <a:schemeClr val="bg1"/>
                </a:solidFill>
              </a:rPr>
              <a:t>paa</a:t>
            </a:r>
            <a:r>
              <a:rPr lang="nb-NO" dirty="0">
                <a:solidFill>
                  <a:schemeClr val="bg1"/>
                </a:solidFill>
              </a:rPr>
              <a:t>   </a:t>
            </a:r>
            <a:r>
              <a:rPr lang="nb-NO" b="1" dirty="0">
                <a:solidFill>
                  <a:srgbClr val="FF0000"/>
                </a:solidFill>
              </a:rPr>
              <a:t>1 577 302 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millisek</a:t>
            </a:r>
            <a:r>
              <a:rPr lang="nb-NO" dirty="0">
                <a:solidFill>
                  <a:schemeClr val="bg1"/>
                </a:solidFill>
              </a:rPr>
              <a:t> med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b="1" dirty="0">
                <a:solidFill>
                  <a:srgbClr val="FF0000"/>
                </a:solidFill>
              </a:rPr>
              <a:t>divisjon</a:t>
            </a:r>
            <a:r>
              <a:rPr lang="nb-NO" dirty="0">
                <a:solidFill>
                  <a:schemeClr val="bg1"/>
                </a:solidFill>
              </a:rPr>
              <a:t> , og det største primtallet er:1999999973</a:t>
            </a:r>
          </a:p>
          <a:p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8624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Finne primtall -- Eratosthenes sil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sz="1800" dirty="0"/>
              <a:t>Hvordan?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87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 lage og lagre primtall (Erotosthenes sil)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Som en </a:t>
            </a:r>
            <a:r>
              <a:rPr lang="nb-NO" sz="2000" dirty="0" err="1"/>
              <a:t>bit-tabell</a:t>
            </a:r>
            <a:r>
              <a:rPr lang="nb-NO" sz="2000" dirty="0"/>
              <a:t> (1- betyr primtall, 0-betyr ikke-primtall)</a:t>
            </a:r>
          </a:p>
          <a:p>
            <a:pPr lvl="1"/>
            <a:r>
              <a:rPr lang="nb-NO" sz="1800" dirty="0"/>
              <a:t>Påfunnet i jernalderen av Eratosthenes (ca. 200 f.kr)</a:t>
            </a:r>
          </a:p>
          <a:p>
            <a:pPr lvl="1"/>
            <a:r>
              <a:rPr lang="nb-NO" sz="1800" dirty="0"/>
              <a:t>Man skal finne  alle primtall &lt; M</a:t>
            </a:r>
          </a:p>
          <a:p>
            <a:pPr lvl="1"/>
            <a:r>
              <a:rPr lang="nb-NO" sz="1800" dirty="0"/>
              <a:t>Man finner da de første primtallene og krysser av alle multipla av disse (N.B. dette forbedres/endres senere):</a:t>
            </a:r>
          </a:p>
          <a:p>
            <a:pPr lvl="2"/>
            <a:r>
              <a:rPr lang="nb-NO" sz="1800" dirty="0"/>
              <a:t>Eks: 3 er et primtall, da krysses 6, 9,12,15,.. Av fordi de alle er </a:t>
            </a:r>
            <a:r>
              <a:rPr lang="nb-NO" sz="1800" dirty="0" err="1"/>
              <a:t>ett-eller-annet-tall</a:t>
            </a:r>
            <a:r>
              <a:rPr lang="nb-NO" sz="1800" dirty="0"/>
              <a:t> (1,2,3,4,5,..) ganger 3 og følgelig selv ikke er et primtall. 6=2*3, 9 = 3*3, </a:t>
            </a:r>
            <a:br>
              <a:rPr lang="nb-NO" sz="1800" dirty="0"/>
            </a:br>
            <a:r>
              <a:rPr lang="nb-NO" sz="1800" dirty="0"/>
              <a:t>12 =2*2*3, 15 = 5*3, ..osv</a:t>
            </a:r>
          </a:p>
          <a:p>
            <a:pPr lvl="2"/>
            <a:r>
              <a:rPr lang="nb-NO" sz="1800" dirty="0"/>
              <a:t>De tallene som </a:t>
            </a:r>
            <a:r>
              <a:rPr lang="nb-NO" sz="1800" i="1" dirty="0"/>
              <a:t>ikke blir</a:t>
            </a:r>
            <a:r>
              <a:rPr lang="nb-NO" sz="1800" dirty="0"/>
              <a:t> krysset av, når vi har krysset av for alle primtallene vi har, er primtallene</a:t>
            </a:r>
          </a:p>
          <a:p>
            <a:r>
              <a:rPr lang="nb-NO" sz="2000" dirty="0"/>
              <a:t>Vi finner 5 som et primtall fordi, etter at vi har krysset av for 3, finner første ikke-avkryssete tall: 5, som da er et primtall (og som vi så krysser av for, …finner så 7 osv)</a:t>
            </a:r>
          </a:p>
          <a:p>
            <a:pPr lvl="1"/>
            <a:endParaRPr lang="nb-NO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6063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 mer om Eratothenes sil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z="2000" dirty="0"/>
              <a:t>Vi representerer ikke partallene på den tallinja som det krysses av på fordi vi vet at 2 er et primtall (det første) og at alle andre partall er ikke-primtall.</a:t>
            </a:r>
            <a:endParaRPr lang="en-US" sz="2000" dirty="0"/>
          </a:p>
          <a:p>
            <a:pPr lvl="0"/>
            <a:r>
              <a:rPr lang="nb-NO" sz="2000" dirty="0"/>
              <a:t>Har vi funnet et nytt primtall p, for eksempel. 5, starter vi avkryssingen for dette primtallet først for tallet p*p (i eksempelet: 25), men etter det krysses det av for p*p+2p, p*p+4p,.. (i eksempelet 35,45,55,…osv.). Grunnen til at vi kan starte på p*p er at alle andre tall t &lt; p*p slik det krysses av i for eksempel Wikipedia-artikkelen har allerede blitt krysset av andre primtall &lt; p. </a:t>
            </a:r>
          </a:p>
          <a:p>
            <a:pPr lvl="0"/>
            <a:r>
              <a:rPr lang="nb-NO" sz="2000" dirty="0"/>
              <a:t>Det betyr at for å krysse av og finne alle primtall &lt; N , behøver vi bare å krysse av på denne måten for alle primtall p ≤ </a:t>
            </a:r>
            <a:r>
              <a:rPr lang="nb-NO" sz="2000" dirty="0" err="1"/>
              <a:t>sqrt</a:t>
            </a:r>
            <a:r>
              <a:rPr lang="nb-NO" sz="2000" dirty="0"/>
              <a:t>(N). Dette sparer svært mye tid.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127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34914" y="359034"/>
            <a:ext cx="7793037" cy="828675"/>
          </a:xfrm>
        </p:spPr>
        <p:txBody>
          <a:bodyPr/>
          <a:lstStyle/>
          <a:p>
            <a:r>
              <a:rPr lang="nb-NO" sz="2000" dirty="0"/>
              <a:t>Vise at vi trenger bare primtallene &lt;10 for å finne alle primtall &lt; 100, avkryssing for 3 (3*3, 9+2*3,9+4*3, ….)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826126" y="6388359"/>
            <a:ext cx="1905000" cy="457200"/>
          </a:xfrm>
        </p:spPr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nb-NO">
              <a:solidFill>
                <a:srgbClr val="000000"/>
              </a:solidFill>
            </a:endParaRPr>
          </a:p>
        </p:txBody>
      </p:sp>
      <p:graphicFrame>
        <p:nvGraphicFramePr>
          <p:cNvPr id="9" name="Tabel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24327"/>
              </p:ext>
            </p:extLst>
          </p:nvPr>
        </p:nvGraphicFramePr>
        <p:xfrm>
          <a:off x="539552" y="1628802"/>
          <a:ext cx="4228123" cy="2808310"/>
        </p:xfrm>
        <a:graphic>
          <a:graphicData uri="http://schemas.openxmlformats.org/drawingml/2006/table">
            <a:tbl>
              <a:tblPr firstRow="1" firstCol="1" bandRow="1"/>
              <a:tblGrid>
                <a:gridCol w="845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5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1" name="Tabel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812153"/>
              </p:ext>
            </p:extLst>
          </p:nvPr>
        </p:nvGraphicFramePr>
        <p:xfrm>
          <a:off x="5148064" y="1628800"/>
          <a:ext cx="3349691" cy="2848690"/>
        </p:xfrm>
        <a:graphic>
          <a:graphicData uri="http://schemas.openxmlformats.org/drawingml/2006/table">
            <a:tbl>
              <a:tblPr firstRow="1" firstCol="1" bandRow="1"/>
              <a:tblGrid>
                <a:gridCol w="669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40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200" dirty="0"/>
              <a:t>Avkryssing for 5 (starter med 25, så 25+2*5, 25+4,5,..):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nb-NO">
              <a:solidFill>
                <a:srgbClr val="000000"/>
              </a:solidFill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467906"/>
              </p:ext>
            </p:extLst>
          </p:nvPr>
        </p:nvGraphicFramePr>
        <p:xfrm>
          <a:off x="395536" y="1772816"/>
          <a:ext cx="3349691" cy="2848690"/>
        </p:xfrm>
        <a:graphic>
          <a:graphicData uri="http://schemas.openxmlformats.org/drawingml/2006/table">
            <a:tbl>
              <a:tblPr firstRow="1" firstCol="1" bandRow="1"/>
              <a:tblGrid>
                <a:gridCol w="669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659574"/>
              </p:ext>
            </p:extLst>
          </p:nvPr>
        </p:nvGraphicFramePr>
        <p:xfrm>
          <a:off x="4534677" y="1772816"/>
          <a:ext cx="3997763" cy="2848690"/>
        </p:xfrm>
        <a:graphic>
          <a:graphicData uri="http://schemas.openxmlformats.org/drawingml/2006/table">
            <a:tbl>
              <a:tblPr firstRow="1" firstCol="1" bandRow="1"/>
              <a:tblGrid>
                <a:gridCol w="799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34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Avkryssing for 7 (starter med 49, så 49+2*7,49+4*7,.):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nb-NO">
              <a:solidFill>
                <a:srgbClr val="000000"/>
              </a:solidFill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197093"/>
              </p:ext>
            </p:extLst>
          </p:nvPr>
        </p:nvGraphicFramePr>
        <p:xfrm>
          <a:off x="179512" y="1772816"/>
          <a:ext cx="3997763" cy="2848690"/>
        </p:xfrm>
        <a:graphic>
          <a:graphicData uri="http://schemas.openxmlformats.org/drawingml/2006/table">
            <a:tbl>
              <a:tblPr firstRow="1" firstCol="1" bandRow="1"/>
              <a:tblGrid>
                <a:gridCol w="799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305353"/>
              </p:ext>
            </p:extLst>
          </p:nvPr>
        </p:nvGraphicFramePr>
        <p:xfrm>
          <a:off x="4462671" y="1772816"/>
          <a:ext cx="4645833" cy="2712720"/>
        </p:xfrm>
        <a:graphic>
          <a:graphicData uri="http://schemas.openxmlformats.org/drawingml/2006/table">
            <a:tbl>
              <a:tblPr firstRow="1" firstCol="1" bandRow="1"/>
              <a:tblGrid>
                <a:gridCol w="928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9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 </a:t>
                      </a:r>
                      <a:r>
                        <a:rPr lang="nb-NO" sz="1600" b="1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1043608" y="5373216"/>
            <a:ext cx="698477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Er nå ferdig fordi neste primtall vi finner: 11, så er 11*11=121 utenfor tabellen</a:t>
            </a:r>
          </a:p>
        </p:txBody>
      </p:sp>
    </p:spTree>
    <p:extLst>
      <p:ext uri="{BB962C8B-B14F-4D97-AF65-F5344CB8AC3E}">
        <p14:creationId xmlns:p14="http://schemas.microsoft.com/office/powerpoint/2010/main" val="44873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71EC4B-F0D2-4A42-97FE-4C7DC2283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representeres tallene?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2B264D4-E364-764B-A62C-1644A10DE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Kun oddetall – 2 kjenner vi!</a:t>
            </a:r>
          </a:p>
          <a:p>
            <a:r>
              <a:rPr lang="nb-NO" dirty="0" err="1"/>
              <a:t>Array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Boolean?</a:t>
            </a:r>
          </a:p>
          <a:p>
            <a:pPr lvl="1"/>
            <a:r>
              <a:rPr lang="nb-NO" dirty="0"/>
              <a:t>Problem: 32 bit per primtall</a:t>
            </a:r>
          </a:p>
          <a:p>
            <a:r>
              <a:rPr lang="nb-NO" dirty="0" err="1"/>
              <a:t>Kompakter</a:t>
            </a:r>
            <a:r>
              <a:rPr lang="nb-NO" dirty="0"/>
              <a:t> </a:t>
            </a:r>
            <a:r>
              <a:rPr lang="nb-NO" dirty="0" err="1"/>
              <a:t>bitarray</a:t>
            </a:r>
            <a:endParaRPr lang="nb-NO" dirty="0"/>
          </a:p>
          <a:p>
            <a:pPr lvl="2"/>
            <a:r>
              <a:rPr lang="nb-NO" dirty="0"/>
              <a:t>Kun 1 bit per oddetall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872A21A-9F9E-C94F-9384-A62E29839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3516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155" y="116632"/>
            <a:ext cx="7793037" cy="828675"/>
          </a:xfrm>
        </p:spPr>
        <p:txBody>
          <a:bodyPr/>
          <a:lstStyle/>
          <a:p>
            <a:r>
              <a:rPr lang="nb-NO" sz="2400" dirty="0"/>
              <a:t>Hvordan bruke 8 eller 7 bit i en </a:t>
            </a:r>
            <a:r>
              <a:rPr lang="nb-NO" sz="2400" b="1" dirty="0"/>
              <a:t>byte-array </a:t>
            </a:r>
            <a:r>
              <a:rPr lang="nb-NO" sz="2400" dirty="0"/>
              <a:t>for å representere primtallene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843928"/>
            <a:ext cx="7772400" cy="3207569"/>
          </a:xfrm>
        </p:spPr>
        <p:txBody>
          <a:bodyPr/>
          <a:lstStyle/>
          <a:p>
            <a:r>
              <a:rPr lang="nb-NO" sz="2000" dirty="0"/>
              <a:t>Vi representer alle oddetallene (1,3,5,,,) som ett bit (0= ikke-primtall, 1 = primtall) </a:t>
            </a:r>
          </a:p>
          <a:p>
            <a:r>
              <a:rPr lang="nb-NO" sz="2000" dirty="0"/>
              <a:t>Bruke alle 8 bit :</a:t>
            </a:r>
          </a:p>
          <a:p>
            <a:pPr lvl="1"/>
            <a:r>
              <a:rPr lang="nb-NO" sz="1800" dirty="0"/>
              <a:t>Fordel: mer kompakt lagring og litt raskere(?) adressering</a:t>
            </a:r>
          </a:p>
          <a:p>
            <a:pPr lvl="1"/>
            <a:r>
              <a:rPr lang="nb-NO" sz="1800" dirty="0"/>
              <a:t>Ulempe: Kan da ikke bruke verdien i byten direkte (</a:t>
            </a:r>
            <a:r>
              <a:rPr lang="nb-NO" sz="1800" dirty="0" err="1"/>
              <a:t>f.eks</a:t>
            </a:r>
            <a:r>
              <a:rPr lang="nb-NO" sz="1800" dirty="0"/>
              <a:t> som en indeks  til en </a:t>
            </a:r>
            <a:r>
              <a:rPr lang="nb-NO" sz="1800" dirty="0" err="1"/>
              <a:t>array</a:t>
            </a:r>
            <a:r>
              <a:rPr lang="nb-NO" sz="1800" dirty="0"/>
              <a:t>), heller ikke +,-,* eller /-operasjonene på verdien</a:t>
            </a:r>
          </a:p>
          <a:p>
            <a:r>
              <a:rPr lang="nb-NO" dirty="0"/>
              <a:t>Bruke 7 bit:</a:t>
            </a:r>
          </a:p>
          <a:p>
            <a:pPr lvl="1"/>
            <a:r>
              <a:rPr lang="nb-NO" dirty="0"/>
              <a:t>Fordel: ingen av ulempene med 8 bit</a:t>
            </a:r>
          </a:p>
          <a:p>
            <a:pPr lvl="1"/>
            <a:r>
              <a:rPr lang="nb-NO" dirty="0"/>
              <a:t>Ulempe: Tar litt større plass og litt langsommere(?) adressering </a:t>
            </a:r>
          </a:p>
          <a:p>
            <a:pPr lvl="1"/>
            <a:endParaRPr lang="nb-NO" sz="1800" dirty="0"/>
          </a:p>
          <a:p>
            <a:pPr lvl="3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131840" y="1772816"/>
            <a:ext cx="2520280" cy="504056"/>
            <a:chOff x="1403648" y="1556792"/>
            <a:chExt cx="1944216" cy="504056"/>
          </a:xfrm>
        </p:grpSpPr>
        <p:sp>
          <p:nvSpPr>
            <p:cNvPr id="5" name="Rectangle 4"/>
            <p:cNvSpPr/>
            <p:nvPr/>
          </p:nvSpPr>
          <p:spPr bwMode="auto">
            <a:xfrm>
              <a:off x="1403648" y="1556792"/>
              <a:ext cx="1944216" cy="5040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en-US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403648" y="1556792"/>
              <a:ext cx="144016" cy="5040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en-US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419872" y="1835532"/>
            <a:ext cx="2001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7 bit data (0-127)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1708012" y="1441375"/>
            <a:ext cx="553998" cy="21496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nb-NO" sz="1200" dirty="0"/>
              <a:t>Fortegns-bit </a:t>
            </a:r>
            <a:br>
              <a:rPr lang="nb-NO" sz="1200" dirty="0"/>
            </a:br>
            <a:r>
              <a:rPr lang="nb-NO" sz="1200" dirty="0"/>
              <a:t>(0 = positiv, 1=negativ)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1691680" y="2516195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0" idx="3"/>
            <a:endCxn id="5" idx="1"/>
          </p:cNvCxnSpPr>
          <p:nvPr/>
        </p:nvCxnSpPr>
        <p:spPr bwMode="auto">
          <a:xfrm flipV="1">
            <a:off x="1985012" y="2024844"/>
            <a:ext cx="1146828" cy="21435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065951" y="1156102"/>
            <a:ext cx="248933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En byte = 8 bit heltall: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9000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Hvordan representere 8 (eller 7) bit i en byte-array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516196"/>
            <a:ext cx="7772400" cy="3535302"/>
          </a:xfrm>
        </p:spPr>
        <p:txBody>
          <a:bodyPr/>
          <a:lstStyle/>
          <a:p>
            <a:r>
              <a:rPr lang="nb-NO" sz="2000" dirty="0"/>
              <a:t>Bruker alle 8 bitene til oddetallene:</a:t>
            </a:r>
          </a:p>
          <a:p>
            <a:pPr lvl="1"/>
            <a:r>
              <a:rPr lang="nb-NO" sz="1800" dirty="0"/>
              <a:t>Anta at vi vil sjekke om tallet </a:t>
            </a:r>
            <a:r>
              <a:rPr lang="nb-NO" sz="1800" b="1" i="1" dirty="0"/>
              <a:t>k</a:t>
            </a:r>
            <a:r>
              <a:rPr lang="nb-NO" sz="1800" dirty="0"/>
              <a:t> er et primtall, sjekk først om </a:t>
            </a:r>
            <a:r>
              <a:rPr lang="nb-NO" sz="1800" b="1" i="1" dirty="0"/>
              <a:t>k</a:t>
            </a:r>
            <a:r>
              <a:rPr lang="nb-NO" sz="1800" dirty="0"/>
              <a:t> er 2, da ja, hvis det er et partall (men ikke 2) da nei – ellers sjekk så tallets bit i byte-</a:t>
            </a:r>
            <a:r>
              <a:rPr lang="nb-NO" sz="1800" dirty="0" err="1"/>
              <a:t>arrayen</a:t>
            </a:r>
            <a:r>
              <a:rPr lang="nb-NO" sz="1800" dirty="0"/>
              <a:t> </a:t>
            </a:r>
          </a:p>
          <a:p>
            <a:pPr lvl="2"/>
            <a:r>
              <a:rPr lang="nb-NO" sz="1800" dirty="0"/>
              <a:t>Byte nummeret  til </a:t>
            </a:r>
            <a:r>
              <a:rPr lang="nb-NO" sz="1800" b="1" i="1" dirty="0"/>
              <a:t>k</a:t>
            </a:r>
            <a:r>
              <a:rPr lang="nb-NO" sz="1800" dirty="0"/>
              <a:t> i </a:t>
            </a:r>
            <a:r>
              <a:rPr lang="nb-NO" sz="1800" dirty="0" err="1"/>
              <a:t>arrayen</a:t>
            </a:r>
            <a:r>
              <a:rPr lang="nb-NO" sz="1800" dirty="0"/>
              <a:t> er da:</a:t>
            </a:r>
          </a:p>
          <a:p>
            <a:pPr lvl="3"/>
            <a:r>
              <a:rPr lang="en-US" sz="1600" dirty="0" err="1"/>
              <a:t>Enten</a:t>
            </a:r>
            <a:r>
              <a:rPr lang="en-US" sz="1600" dirty="0"/>
              <a:t>: </a:t>
            </a:r>
            <a:r>
              <a:rPr lang="nb-NO" sz="1600" b="1" i="1" dirty="0"/>
              <a:t>k</a:t>
            </a:r>
            <a:r>
              <a:rPr lang="nb-NO" sz="1600" dirty="0"/>
              <a:t> </a:t>
            </a:r>
            <a:r>
              <a:rPr lang="en-US" sz="1600" dirty="0"/>
              <a:t>/16,  </a:t>
            </a:r>
            <a:r>
              <a:rPr lang="en-US" sz="1600" dirty="0" err="1"/>
              <a:t>eller</a:t>
            </a:r>
            <a:r>
              <a:rPr lang="en-US" sz="1600" dirty="0"/>
              <a:t>: </a:t>
            </a:r>
            <a:r>
              <a:rPr lang="nb-NO" sz="1600" b="1" i="1" dirty="0"/>
              <a:t>k</a:t>
            </a:r>
            <a:r>
              <a:rPr lang="nb-NO" sz="1600" dirty="0"/>
              <a:t> </a:t>
            </a:r>
            <a:r>
              <a:rPr lang="en-US" sz="1600" dirty="0"/>
              <a:t>&gt;&gt;&gt;4 (shift 4 </a:t>
            </a:r>
            <a:r>
              <a:rPr lang="en-US" sz="1600" dirty="0" err="1"/>
              <a:t>høyreover</a:t>
            </a:r>
            <a:r>
              <a:rPr lang="en-US" sz="1600" dirty="0"/>
              <a:t> </a:t>
            </a:r>
            <a:r>
              <a:rPr lang="en-US" sz="1600" dirty="0" err="1"/>
              <a:t>uten</a:t>
            </a:r>
            <a:r>
              <a:rPr lang="en-US" sz="1600" dirty="0"/>
              <a:t> kopi </a:t>
            </a:r>
            <a:r>
              <a:rPr lang="en-US" sz="1600" dirty="0" err="1"/>
              <a:t>av</a:t>
            </a:r>
            <a:r>
              <a:rPr lang="en-US" sz="1600" dirty="0"/>
              <a:t> </a:t>
            </a:r>
            <a:r>
              <a:rPr lang="en-US" sz="1600" dirty="0" err="1"/>
              <a:t>fortegns-bitet</a:t>
            </a:r>
            <a:r>
              <a:rPr lang="en-US" sz="1600" dirty="0"/>
              <a:t> </a:t>
            </a:r>
            <a:r>
              <a:rPr lang="en-US" sz="1600" dirty="0" err="1"/>
              <a:t>er</a:t>
            </a:r>
            <a:r>
              <a:rPr lang="en-US" sz="1600" dirty="0"/>
              <a:t> </a:t>
            </a:r>
            <a:r>
              <a:rPr lang="en-US" sz="1600" dirty="0" err="1"/>
              <a:t>det</a:t>
            </a:r>
            <a:r>
              <a:rPr lang="en-US" sz="1600" dirty="0"/>
              <a:t> </a:t>
            </a:r>
            <a:r>
              <a:rPr lang="en-US" sz="1600" dirty="0" err="1"/>
              <a:t>samme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å dele med 16)</a:t>
            </a:r>
          </a:p>
          <a:p>
            <a:pPr lvl="2"/>
            <a:r>
              <a:rPr lang="en-US" sz="1800" dirty="0"/>
              <a:t>Bit-</a:t>
            </a:r>
            <a:r>
              <a:rPr lang="en-US" sz="1800" dirty="0" err="1"/>
              <a:t>nummeret</a:t>
            </a:r>
            <a:r>
              <a:rPr lang="en-US" sz="1800" dirty="0"/>
              <a:t> </a:t>
            </a:r>
            <a:r>
              <a:rPr lang="en-US" sz="1800" dirty="0" err="1"/>
              <a:t>er</a:t>
            </a:r>
            <a:r>
              <a:rPr lang="en-US" sz="1800" dirty="0"/>
              <a:t> i </a:t>
            </a:r>
            <a:r>
              <a:rPr lang="en-US" sz="1800" dirty="0" err="1"/>
              <a:t>denne</a:t>
            </a:r>
            <a:r>
              <a:rPr lang="en-US" sz="1800" dirty="0"/>
              <a:t> </a:t>
            </a:r>
            <a:r>
              <a:rPr lang="en-US" sz="1800" dirty="0" err="1"/>
              <a:t>byten</a:t>
            </a:r>
            <a:r>
              <a:rPr lang="en-US" sz="1800" dirty="0"/>
              <a:t> </a:t>
            </a:r>
            <a:r>
              <a:rPr lang="en-US" sz="1800" dirty="0" err="1"/>
              <a:t>er</a:t>
            </a:r>
            <a:r>
              <a:rPr lang="en-US" sz="1800" dirty="0"/>
              <a:t> da </a:t>
            </a:r>
            <a:r>
              <a:rPr lang="en-US" sz="1800" dirty="0" err="1"/>
              <a:t>enten</a:t>
            </a:r>
            <a:r>
              <a:rPr lang="en-US" sz="1800" dirty="0"/>
              <a:t> (</a:t>
            </a:r>
            <a:r>
              <a:rPr lang="nb-NO" sz="1800" b="1" i="1" dirty="0"/>
              <a:t>k</a:t>
            </a:r>
            <a:r>
              <a:rPr lang="nb-NO" sz="1800" dirty="0"/>
              <a:t> </a:t>
            </a:r>
            <a:r>
              <a:rPr lang="en-US" sz="1800" dirty="0"/>
              <a:t>%16)/2  </a:t>
            </a:r>
            <a:r>
              <a:rPr lang="en-US" sz="1800" dirty="0" err="1"/>
              <a:t>eller</a:t>
            </a:r>
            <a:br>
              <a:rPr lang="en-US" sz="1800" dirty="0"/>
            </a:br>
            <a:r>
              <a:rPr lang="en-US" sz="1800" dirty="0"/>
              <a:t>  (</a:t>
            </a:r>
            <a:r>
              <a:rPr lang="nb-NO" sz="1800" b="1" i="1" dirty="0"/>
              <a:t>k</a:t>
            </a:r>
            <a:r>
              <a:rPr lang="nb-NO" sz="1800" dirty="0"/>
              <a:t> </a:t>
            </a:r>
            <a:r>
              <a:rPr lang="en-US" sz="1800" dirty="0"/>
              <a:t>&amp;15)&gt;&gt;1</a:t>
            </a:r>
            <a:endParaRPr lang="nb-NO" sz="1800" dirty="0"/>
          </a:p>
          <a:p>
            <a:pPr lvl="1"/>
            <a:r>
              <a:rPr lang="nb-NO" sz="1800" dirty="0"/>
              <a:t>Hvorfor dele på 16 når det er 8 bit </a:t>
            </a:r>
          </a:p>
          <a:p>
            <a:pPr lvl="2"/>
            <a:r>
              <a:rPr lang="nb-NO" sz="1800" dirty="0"/>
              <a:t>fordi vi fjernet alle partallene – egentlig 16 tall representert i første byten, for byte 0: tallene 0-15</a:t>
            </a:r>
          </a:p>
          <a:p>
            <a:pPr lvl="1"/>
            <a:r>
              <a:rPr lang="en-US" sz="1800" dirty="0"/>
              <a:t>Om </a:t>
            </a:r>
            <a:r>
              <a:rPr lang="en-US" sz="1800" dirty="0" err="1"/>
              <a:t>så</a:t>
            </a:r>
            <a:r>
              <a:rPr lang="en-US" sz="1800" dirty="0"/>
              <a:t> å </a:t>
            </a:r>
            <a:r>
              <a:rPr lang="en-US" sz="1800" dirty="0" err="1"/>
              <a:t>finne</a:t>
            </a:r>
            <a:r>
              <a:rPr lang="en-US" sz="1800" dirty="0"/>
              <a:t> </a:t>
            </a:r>
            <a:r>
              <a:rPr lang="en-US" sz="1800" dirty="0" err="1"/>
              <a:t>bitverdien</a:t>
            </a:r>
            <a:r>
              <a:rPr lang="en-US" sz="1800" dirty="0"/>
              <a:t> – se </a:t>
            </a:r>
            <a:r>
              <a:rPr lang="en-US" sz="1800" dirty="0" err="1"/>
              <a:t>neste</a:t>
            </a:r>
            <a:r>
              <a:rPr lang="en-US" sz="1800" dirty="0"/>
              <a:t> </a:t>
            </a:r>
            <a:r>
              <a:rPr lang="en-US" sz="1800" dirty="0" err="1"/>
              <a:t>lysark</a:t>
            </a:r>
            <a:r>
              <a:rPr lang="en-US" sz="1800" dirty="0"/>
              <a:t>.</a:t>
            </a:r>
          </a:p>
          <a:p>
            <a:pPr lvl="3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nb-NO">
              <a:solidFill>
                <a:srgbClr val="0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1691680" y="2516195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3023646" y="1551185"/>
            <a:ext cx="2397543" cy="322911"/>
            <a:chOff x="1403648" y="1556792"/>
            <a:chExt cx="1944216" cy="504056"/>
          </a:xfrm>
        </p:grpSpPr>
        <p:sp>
          <p:nvSpPr>
            <p:cNvPr id="5" name="Rectangle 4"/>
            <p:cNvSpPr/>
            <p:nvPr/>
          </p:nvSpPr>
          <p:spPr bwMode="auto">
            <a:xfrm>
              <a:off x="1403648" y="1556792"/>
              <a:ext cx="1944216" cy="5040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en-US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403648" y="1556792"/>
              <a:ext cx="144016" cy="5040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en-US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297651" y="1591362"/>
            <a:ext cx="1903853" cy="2366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7 bit data (0-127)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1755215" y="1004935"/>
            <a:ext cx="354905" cy="20449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nb-NO" sz="1200" dirty="0"/>
              <a:t>Fortegns-bit </a:t>
            </a:r>
            <a:br>
              <a:rPr lang="nb-NO" sz="1200" dirty="0"/>
            </a:br>
            <a:r>
              <a:rPr lang="nb-NO" sz="1200" dirty="0"/>
              <a:t>(0 = positiv, 1=negativ)</a:t>
            </a:r>
            <a:endParaRPr lang="en-US" sz="1200" dirty="0"/>
          </a:p>
        </p:txBody>
      </p:sp>
      <p:cxnSp>
        <p:nvCxnSpPr>
          <p:cNvPr id="14" name="Straight Arrow Connector 13"/>
          <p:cNvCxnSpPr>
            <a:stCxn id="10" idx="3"/>
            <a:endCxn id="5" idx="1"/>
          </p:cNvCxnSpPr>
          <p:nvPr/>
        </p:nvCxnSpPr>
        <p:spPr bwMode="auto">
          <a:xfrm flipV="1">
            <a:off x="1932668" y="1712640"/>
            <a:ext cx="1090978" cy="13732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043608" y="1124744"/>
            <a:ext cx="244827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byte = et 8 bit heltall</a:t>
            </a:r>
          </a:p>
        </p:txBody>
      </p:sp>
    </p:spTree>
    <p:extLst>
      <p:ext uri="{BB962C8B-B14F-4D97-AF65-F5344CB8AC3E}">
        <p14:creationId xmlns:p14="http://schemas.microsoft.com/office/powerpoint/2010/main" val="508293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err="1"/>
              <a:t>Reasons</a:t>
            </a:r>
            <a:r>
              <a:rPr lang="nb-NO" sz="2400" dirty="0"/>
              <a:t> to </a:t>
            </a:r>
            <a:r>
              <a:rPr lang="nb-NO" sz="2400" dirty="0" err="1"/>
              <a:t>fail</a:t>
            </a:r>
            <a:r>
              <a:rPr lang="nb-NO" sz="2400" dirty="0"/>
              <a:t> </a:t>
            </a:r>
            <a:r>
              <a:rPr lang="nb-NO" sz="2400" dirty="0" err="1"/>
              <a:t>oblig</a:t>
            </a:r>
            <a:r>
              <a:rPr lang="nb-NO" sz="2400" dirty="0"/>
              <a:t> 1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/>
              <a:t>Reasons</a:t>
            </a:r>
            <a:r>
              <a:rPr lang="nb-NO" dirty="0"/>
              <a:t> to </a:t>
            </a:r>
            <a:r>
              <a:rPr lang="nb-NO" dirty="0" err="1"/>
              <a:t>fail</a:t>
            </a:r>
            <a:r>
              <a:rPr lang="nb-NO" dirty="0"/>
              <a:t> </a:t>
            </a:r>
            <a:r>
              <a:rPr lang="nb-NO" dirty="0" err="1"/>
              <a:t>oblig</a:t>
            </a:r>
            <a:r>
              <a:rPr lang="nb-NO" dirty="0"/>
              <a:t> 1:</a:t>
            </a:r>
            <a:br>
              <a:rPr lang="nb-NO" dirty="0"/>
            </a:br>
            <a:endParaRPr lang="nb-NO" dirty="0"/>
          </a:p>
          <a:p>
            <a:r>
              <a:rPr lang="nb-NO" dirty="0"/>
              <a:t>NO Report (!)</a:t>
            </a:r>
          </a:p>
          <a:p>
            <a:r>
              <a:rPr lang="nb-NO" dirty="0" err="1"/>
              <a:t>Lacking</a:t>
            </a:r>
            <a:r>
              <a:rPr lang="nb-NO" dirty="0"/>
              <a:t> </a:t>
            </a:r>
            <a:r>
              <a:rPr lang="nb-NO" dirty="0" err="1"/>
              <a:t>tables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report</a:t>
            </a:r>
          </a:p>
          <a:p>
            <a:r>
              <a:rPr lang="nb-NO" dirty="0" err="1"/>
              <a:t>Lacking</a:t>
            </a:r>
            <a:r>
              <a:rPr lang="nb-NO" dirty="0"/>
              <a:t> </a:t>
            </a:r>
            <a:r>
              <a:rPr lang="nb-NO" dirty="0" err="1"/>
              <a:t>explanation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report</a:t>
            </a:r>
          </a:p>
          <a:p>
            <a:r>
              <a:rPr lang="nb-NO" dirty="0" err="1"/>
              <a:t>Lacking</a:t>
            </a:r>
            <a:r>
              <a:rPr lang="nb-NO" dirty="0"/>
              <a:t> diagrams in </a:t>
            </a:r>
            <a:r>
              <a:rPr lang="nb-NO" dirty="0" err="1"/>
              <a:t>the</a:t>
            </a:r>
            <a:r>
              <a:rPr lang="nb-NO" dirty="0"/>
              <a:t> report </a:t>
            </a:r>
          </a:p>
          <a:p>
            <a:r>
              <a:rPr lang="nb-NO" dirty="0"/>
              <a:t>Not </a:t>
            </a:r>
            <a:r>
              <a:rPr lang="nb-NO" dirty="0" err="1"/>
              <a:t>thread</a:t>
            </a:r>
            <a:r>
              <a:rPr lang="nb-NO" dirty="0"/>
              <a:t> safe </a:t>
            </a:r>
            <a:r>
              <a:rPr lang="nb-NO" dirty="0" err="1"/>
              <a:t>code</a:t>
            </a:r>
            <a:r>
              <a:rPr lang="nb-NO" dirty="0"/>
              <a:t> </a:t>
            </a:r>
          </a:p>
          <a:p>
            <a:r>
              <a:rPr lang="nb-NO" dirty="0"/>
              <a:t>Too </a:t>
            </a:r>
            <a:r>
              <a:rPr lang="nb-NO" dirty="0" err="1"/>
              <a:t>much</a:t>
            </a:r>
            <a:r>
              <a:rPr lang="nb-NO" dirty="0"/>
              <a:t> </a:t>
            </a:r>
            <a:r>
              <a:rPr lang="nb-NO" dirty="0" err="1"/>
              <a:t>synchronization</a:t>
            </a:r>
            <a:r>
              <a:rPr lang="nb-NO" dirty="0"/>
              <a:t> </a:t>
            </a:r>
          </a:p>
          <a:p>
            <a:pPr lvl="1"/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7925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Bruke 7 bit i hver byte i </a:t>
            </a:r>
            <a:r>
              <a:rPr lang="nb-NO" dirty="0" err="1"/>
              <a:t>arrayen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314450"/>
            <a:ext cx="8127504" cy="4818063"/>
          </a:xfrm>
        </p:spPr>
        <p:txBody>
          <a:bodyPr/>
          <a:lstStyle/>
          <a:p>
            <a:pPr lvl="1"/>
            <a:r>
              <a:rPr lang="nb-NO" sz="1800" dirty="0"/>
              <a:t>Anta at vi vil sjekke om tallet </a:t>
            </a:r>
            <a:r>
              <a:rPr lang="nb-NO" sz="1800" b="1" i="1" dirty="0"/>
              <a:t>k</a:t>
            </a:r>
            <a:r>
              <a:rPr lang="nb-NO" sz="1800" dirty="0"/>
              <a:t> er et primtall sjekk først om </a:t>
            </a:r>
            <a:r>
              <a:rPr lang="nb-NO" sz="1800" b="1" i="1" dirty="0"/>
              <a:t>k</a:t>
            </a:r>
            <a:r>
              <a:rPr lang="nb-NO" sz="1800" dirty="0"/>
              <a:t> er 2, da ja, ellers hvis det er et partall (men ikke 2) da nei – ellers:</a:t>
            </a:r>
          </a:p>
          <a:p>
            <a:pPr lvl="1"/>
            <a:r>
              <a:rPr lang="nb-NO" sz="1800" dirty="0"/>
              <a:t>Sjekk da tallets bit i byte-</a:t>
            </a:r>
            <a:r>
              <a:rPr lang="nb-NO" sz="1800" dirty="0" err="1"/>
              <a:t>arrayen</a:t>
            </a:r>
            <a:r>
              <a:rPr lang="nb-NO" sz="1800" dirty="0"/>
              <a:t> </a:t>
            </a:r>
          </a:p>
          <a:p>
            <a:pPr lvl="2"/>
            <a:r>
              <a:rPr lang="nb-NO" sz="1800" dirty="0"/>
              <a:t>Byte nummeret  til </a:t>
            </a:r>
            <a:r>
              <a:rPr lang="nb-NO" sz="1800" b="1" i="1" dirty="0"/>
              <a:t>k</a:t>
            </a:r>
            <a:r>
              <a:rPr lang="nb-NO" sz="1800" dirty="0"/>
              <a:t> i </a:t>
            </a:r>
            <a:r>
              <a:rPr lang="nb-NO" sz="1800" dirty="0" err="1"/>
              <a:t>arrayen</a:t>
            </a:r>
            <a:r>
              <a:rPr lang="nb-NO" sz="1800" dirty="0"/>
              <a:t> er da</a:t>
            </a:r>
            <a:r>
              <a:rPr lang="en-US" sz="1600" dirty="0"/>
              <a:t>: </a:t>
            </a:r>
            <a:r>
              <a:rPr lang="nb-NO" sz="1600" b="1" i="1" dirty="0"/>
              <a:t>k</a:t>
            </a:r>
            <a:r>
              <a:rPr lang="en-US" sz="1600" dirty="0"/>
              <a:t> /14</a:t>
            </a:r>
          </a:p>
          <a:p>
            <a:pPr lvl="2"/>
            <a:r>
              <a:rPr lang="en-US" sz="1800" dirty="0"/>
              <a:t>Bit-</a:t>
            </a:r>
            <a:r>
              <a:rPr lang="en-US" sz="1800" dirty="0" err="1"/>
              <a:t>nummeret</a:t>
            </a:r>
            <a:r>
              <a:rPr lang="en-US" sz="1800" dirty="0"/>
              <a:t> </a:t>
            </a:r>
            <a:r>
              <a:rPr lang="en-US" sz="1800" dirty="0" err="1"/>
              <a:t>er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denne</a:t>
            </a:r>
            <a:r>
              <a:rPr lang="en-US" sz="1800" dirty="0"/>
              <a:t> </a:t>
            </a:r>
            <a:r>
              <a:rPr lang="en-US" sz="1800" dirty="0" err="1"/>
              <a:t>byten</a:t>
            </a:r>
            <a:r>
              <a:rPr lang="en-US" sz="1800" dirty="0"/>
              <a:t> </a:t>
            </a:r>
            <a:r>
              <a:rPr lang="en-US" sz="1800" dirty="0" err="1"/>
              <a:t>er</a:t>
            </a:r>
            <a:r>
              <a:rPr lang="en-US" sz="1800" dirty="0"/>
              <a:t> da: (</a:t>
            </a:r>
            <a:r>
              <a:rPr lang="nb-NO" sz="1800" b="1" i="1" dirty="0"/>
              <a:t>k</a:t>
            </a:r>
            <a:r>
              <a:rPr lang="nb-NO" sz="1800" dirty="0"/>
              <a:t> </a:t>
            </a:r>
            <a:r>
              <a:rPr lang="en-US" sz="1800" dirty="0"/>
              <a:t>%14)/2  </a:t>
            </a:r>
            <a:endParaRPr lang="nb-NO" sz="1800" dirty="0"/>
          </a:p>
          <a:p>
            <a:pPr lvl="1"/>
            <a:r>
              <a:rPr lang="nb-NO" sz="1800" dirty="0"/>
              <a:t>Nå har vi byte nummeret og bit-nummeret i den byten. Vi kan da ta AND (&amp;) med det riktige elementet i en av de to </a:t>
            </a:r>
            <a:r>
              <a:rPr lang="nb-NO" sz="1800" dirty="0" err="1"/>
              <a:t>arryene</a:t>
            </a:r>
            <a:r>
              <a:rPr lang="nb-NO" sz="1800" dirty="0"/>
              <a:t> som er oppgitt i skjelett-koden og teste om svaret er 0 eller ikke.</a:t>
            </a:r>
          </a:p>
          <a:p>
            <a:pPr lvl="1"/>
            <a:r>
              <a:rPr lang="nb-NO" sz="1800" dirty="0"/>
              <a:t>Hvordan sette alle 7 eller 8 bit == 1 i alle byter )</a:t>
            </a:r>
          </a:p>
          <a:p>
            <a:pPr lvl="2"/>
            <a:r>
              <a:rPr lang="nb-NO" sz="1800" dirty="0"/>
              <a:t>7 bit: hver byte settes  = 127  (men </a:t>
            </a:r>
            <a:r>
              <a:rPr lang="nb-NO" sz="1800" dirty="0" err="1"/>
              <a:t>bitet</a:t>
            </a:r>
            <a:r>
              <a:rPr lang="nb-NO" sz="1800" dirty="0"/>
              <a:t> for 1 settes =0)</a:t>
            </a:r>
          </a:p>
          <a:p>
            <a:pPr lvl="2"/>
            <a:r>
              <a:rPr lang="nb-NO" sz="1800" dirty="0"/>
              <a:t>8 bit: hver byte settes = -1 (men bit for 1 settes = 0)</a:t>
            </a:r>
          </a:p>
          <a:p>
            <a:pPr lvl="2"/>
            <a:endParaRPr lang="nb-NO" sz="1800" dirty="0"/>
          </a:p>
          <a:p>
            <a:r>
              <a:rPr lang="nb-NO" dirty="0"/>
              <a:t>Konklusjon: bruk 8 eller 7 bit i hver byte (valgfritt) i Oblig3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4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Faktorisering av et tall M i sine primtallsfaktorer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b-NO" sz="2000" dirty="0"/>
                  <a:t>Vi har laget og lagret ved hjelp av </a:t>
                </a:r>
                <a:r>
                  <a:rPr lang="nb-NO" sz="2000" dirty="0" err="1"/>
                  <a:t>Erotosthanes</a:t>
                </a:r>
                <a:r>
                  <a:rPr lang="nb-NO" sz="2000" dirty="0"/>
                  <a:t> sil alle (unntatt 2) primtall &lt; N   i en bit-array over alle odde-tallene.</a:t>
                </a:r>
              </a:p>
              <a:p>
                <a:pPr lvl="1"/>
                <a:r>
                  <a:rPr lang="nb-NO" sz="1800" dirty="0"/>
                  <a:t>1 = primtall, 0=ikke-primtall</a:t>
                </a:r>
              </a:p>
              <a:p>
                <a:pPr lvl="1"/>
                <a:r>
                  <a:rPr lang="nb-NO" sz="1800" dirty="0"/>
                  <a:t>Vi har krysset ut de som ikke er primtall</a:t>
                </a:r>
              </a:p>
              <a:p>
                <a:r>
                  <a:rPr lang="nb-NO" sz="2000" dirty="0"/>
                  <a:t>Hvordan skal vi så bruke dette til å faktorisere et tall</a:t>
                </a:r>
                <a:br>
                  <a:rPr lang="nb-NO" sz="2000" dirty="0"/>
                </a:br>
                <a:r>
                  <a:rPr lang="nb-NO" sz="2000" dirty="0"/>
                  <a:t> M &lt; N*N ?</a:t>
                </a:r>
              </a:p>
              <a:p>
                <a:r>
                  <a:rPr lang="nb-NO" sz="2000" b="1" dirty="0"/>
                  <a:t>Svar: </a:t>
                </a:r>
                <a:r>
                  <a:rPr lang="nb-NO" sz="2000" dirty="0"/>
                  <a:t>Divider M med alle primtall p</a:t>
                </a:r>
                <a:r>
                  <a:rPr lang="nb-NO" sz="2000" baseline="-25000" dirty="0"/>
                  <a:t>i</a:t>
                </a:r>
                <a:r>
                  <a:rPr lang="nb-NO" sz="2000" dirty="0"/>
                  <a:t>&lt;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sz="2000" i="1">
                            <a:latin typeface="Cambria Math"/>
                          </a:rPr>
                          <m:t>𝑀</m:t>
                        </m:r>
                      </m:e>
                    </m:rad>
                  </m:oMath>
                </a14:m>
                <a:r>
                  <a:rPr lang="nb-NO" sz="2000" dirty="0"/>
                  <a:t> (p</a:t>
                </a:r>
                <a:r>
                  <a:rPr lang="nb-NO" sz="2000" baseline="-25000" dirty="0"/>
                  <a:t>i </a:t>
                </a:r>
                <a:r>
                  <a:rPr lang="nb-NO" sz="2000" dirty="0"/>
                  <a:t>=2,3,5,..), og hver gang en slik divisjon  </a:t>
                </a:r>
                <a:r>
                  <a:rPr lang="nb-NO" sz="2000" dirty="0" err="1"/>
                  <a:t>M%p</a:t>
                </a:r>
                <a:r>
                  <a:rPr lang="nb-NO" sz="2000" baseline="-25000" dirty="0" err="1"/>
                  <a:t>i</a:t>
                </a:r>
                <a:r>
                  <a:rPr lang="nb-NO" sz="2000" baseline="-25000" dirty="0"/>
                  <a:t> </a:t>
                </a:r>
                <a:r>
                  <a:rPr lang="nb-NO" sz="2000" dirty="0"/>
                  <a:t>==0, så er p</a:t>
                </a:r>
                <a:r>
                  <a:rPr lang="nb-NO" sz="2000" baseline="-25000" dirty="0"/>
                  <a:t>i</a:t>
                </a:r>
                <a:r>
                  <a:rPr lang="nb-NO" sz="2000" dirty="0"/>
                  <a:t> en av faktorene til M. Vi forsetter så med å faktorisere ett mindre tall  M’=M/p</a:t>
                </a:r>
                <a:r>
                  <a:rPr lang="nb-NO" sz="2000" baseline="-25000" dirty="0"/>
                  <a:t>i</a:t>
                </a:r>
                <a:r>
                  <a:rPr lang="nb-NO" sz="2000" dirty="0"/>
                  <a:t>. </a:t>
                </a:r>
              </a:p>
              <a:p>
                <a:r>
                  <a:rPr lang="nb-NO" sz="2000" dirty="0"/>
                  <a:t>Faktoriseringen av M = p</a:t>
                </a:r>
                <a:r>
                  <a:rPr lang="nb-NO" sz="2000" baseline="-25000" dirty="0"/>
                  <a:t>i </a:t>
                </a:r>
                <a:r>
                  <a:rPr lang="nb-NO" sz="2000" dirty="0"/>
                  <a:t>*..* </a:t>
                </a:r>
                <a:r>
                  <a:rPr lang="nb-NO" sz="2000" dirty="0" err="1"/>
                  <a:t>p</a:t>
                </a:r>
                <a:r>
                  <a:rPr lang="nb-NO" sz="2000" baseline="-25000" dirty="0" err="1"/>
                  <a:t>k</a:t>
                </a:r>
                <a:r>
                  <a:rPr lang="nb-NO" sz="2000" dirty="0"/>
                  <a:t> er da produktet av alle de primtall som dividerer M uten rest. </a:t>
                </a:r>
              </a:p>
              <a:p>
                <a:r>
                  <a:rPr lang="nb-NO" sz="2000" dirty="0"/>
                  <a:t>HUSK at en p</a:t>
                </a:r>
                <a:r>
                  <a:rPr lang="nb-NO" sz="2000" baseline="-25000" dirty="0"/>
                  <a:t>i</a:t>
                </a:r>
                <a:r>
                  <a:rPr lang="nb-NO" sz="2000" dirty="0"/>
                  <a:t> kan forekommer flere ganger i svaret.</a:t>
                </a:r>
                <a:br>
                  <a:rPr lang="nb-NO" sz="2000" dirty="0"/>
                </a:br>
                <a:r>
                  <a:rPr lang="nb-NO" sz="2000" dirty="0"/>
                  <a:t>eks: 20= 2*2*5,   81 = 3*3*3*3,  </a:t>
                </a:r>
                <a:r>
                  <a:rPr lang="nb-NO" sz="2000" dirty="0" err="1"/>
                  <a:t>osv</a:t>
                </a:r>
                <a:r>
                  <a:rPr lang="nb-NO" sz="2000" dirty="0"/>
                  <a:t> </a:t>
                </a:r>
              </a:p>
              <a:p>
                <a:r>
                  <a:rPr lang="nb-NO" sz="2000" dirty="0">
                    <a:solidFill>
                      <a:srgbClr val="FF0000"/>
                    </a:solidFill>
                  </a:rPr>
                  <a:t>Finner vi ingen faktorisering av M, dvs. ingen  p</a:t>
                </a:r>
                <a:r>
                  <a:rPr lang="nb-NO" sz="2000" baseline="-25000" dirty="0">
                    <a:solidFill>
                      <a:srgbClr val="FF0000"/>
                    </a:solidFill>
                  </a:rPr>
                  <a:t>i </a:t>
                </a:r>
                <a:r>
                  <a:rPr lang="nb-NO" sz="2000" dirty="0">
                    <a:solidFill>
                      <a:srgbClr val="FF0000"/>
                    </a:solidFill>
                  </a:rPr>
                  <a:t>≤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𝑀</m:t>
                        </m:r>
                        <m:r>
                          <a:rPr lang="nb-NO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nb-NO" sz="2000" dirty="0">
                    <a:solidFill>
                      <a:srgbClr val="FF0000"/>
                    </a:solidFill>
                  </a:rPr>
                  <a:t>som dividerer M med rest == 0, så er M selv et primtall.</a:t>
                </a:r>
              </a:p>
              <a:p>
                <a:endParaRPr lang="nb-NO" sz="2000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633" r="-78" b="-797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0641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7793037" cy="828675"/>
          </a:xfrm>
        </p:spPr>
        <p:txBody>
          <a:bodyPr/>
          <a:lstStyle/>
          <a:p>
            <a:r>
              <a:rPr lang="nb-NO" dirty="0"/>
              <a:t>Hvordan parallellisere faktorisering 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170434"/>
            <a:ext cx="7772400" cy="254659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sz="2000" dirty="0"/>
              <a:t>Gjennomgås neste uke  - denne uka viktig å få på plass en effektiv sekvensiell løsning med om lag disse kjøretidene for N = 2 </a:t>
            </a:r>
            <a:r>
              <a:rPr lang="nb-NO" sz="2000" dirty="0" err="1"/>
              <a:t>mill</a:t>
            </a:r>
            <a:r>
              <a:rPr lang="nb-NO" sz="2000" dirty="0"/>
              <a:t>:</a:t>
            </a:r>
          </a:p>
          <a:p>
            <a:pPr lvl="2" indent="-342900"/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763688" y="2204864"/>
            <a:ext cx="6174432" cy="45243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M:\INF2440Para\Primtall&gt;java </a:t>
            </a:r>
            <a:r>
              <a:rPr lang="nb-NO" dirty="0" err="1">
                <a:solidFill>
                  <a:schemeClr val="bg1"/>
                </a:solidFill>
              </a:rPr>
              <a:t>PrimtallESil</a:t>
            </a:r>
            <a:r>
              <a:rPr lang="nb-NO" dirty="0">
                <a:solidFill>
                  <a:schemeClr val="bg1"/>
                </a:solidFill>
              </a:rPr>
              <a:t> 2000000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max</a:t>
            </a:r>
            <a:r>
              <a:rPr lang="nb-NO" dirty="0">
                <a:solidFill>
                  <a:schemeClr val="bg1"/>
                </a:solidFill>
              </a:rPr>
              <a:t> primtall m:2 000 000</a:t>
            </a:r>
          </a:p>
          <a:p>
            <a:r>
              <a:rPr lang="nb-NO" dirty="0">
                <a:solidFill>
                  <a:schemeClr val="bg1"/>
                </a:solidFill>
              </a:rPr>
              <a:t>Genererte primtall &lt;= 2000000  </a:t>
            </a:r>
            <a:r>
              <a:rPr lang="nb-NO" dirty="0" err="1">
                <a:solidFill>
                  <a:schemeClr val="bg1"/>
                </a:solidFill>
              </a:rPr>
              <a:t>paa</a:t>
            </a:r>
            <a:r>
              <a:rPr lang="nb-NO" dirty="0">
                <a:solidFill>
                  <a:schemeClr val="bg1"/>
                </a:solidFill>
              </a:rPr>
              <a:t>        15.56 </a:t>
            </a:r>
            <a:r>
              <a:rPr lang="nb-NO" dirty="0" err="1">
                <a:solidFill>
                  <a:schemeClr val="bg1"/>
                </a:solidFill>
              </a:rPr>
              <a:t>millisek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med </a:t>
            </a:r>
            <a:r>
              <a:rPr lang="nb-NO" dirty="0" err="1">
                <a:solidFill>
                  <a:schemeClr val="bg1"/>
                </a:solidFill>
              </a:rPr>
              <a:t>Eratosthenes</a:t>
            </a:r>
            <a:r>
              <a:rPr lang="nb-NO" dirty="0">
                <a:solidFill>
                  <a:schemeClr val="bg1"/>
                </a:solidFill>
              </a:rPr>
              <a:t> sil (  0.00004182 </a:t>
            </a:r>
            <a:r>
              <a:rPr lang="nb-NO" dirty="0" err="1">
                <a:solidFill>
                  <a:schemeClr val="bg1"/>
                </a:solidFill>
              </a:rPr>
              <a:t>millisek</a:t>
            </a:r>
            <a:r>
              <a:rPr lang="nb-NO" dirty="0">
                <a:solidFill>
                  <a:schemeClr val="bg1"/>
                </a:solidFill>
              </a:rPr>
              <a:t>/primtall)</a:t>
            </a:r>
          </a:p>
          <a:p>
            <a:r>
              <a:rPr lang="nb-NO" dirty="0">
                <a:solidFill>
                  <a:schemeClr val="bg1"/>
                </a:solidFill>
              </a:rPr>
              <a:t>……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3999998764380 = 2*2*3*5*103*647248991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3999998764381 = 37*108108074713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3999998764382 = 2*271*457*1931*8363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3999998764383 = 3*19*47*1493093977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3999998764384 = 2*2*2*2*2*7*313*1033*55229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3999998764385 = 5*13*59951*1026479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3999998764386 = 2*3*3*31*71*100964177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3999998764387 = 1163*1879*1830431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3999998764388 = 2*2*11*11*17*23*293*72139</a:t>
            </a:r>
          </a:p>
          <a:p>
            <a:r>
              <a:rPr lang="nb-NO" dirty="0">
                <a:solidFill>
                  <a:schemeClr val="bg1"/>
                </a:solidFill>
              </a:rPr>
              <a:t> 100 faktoriseringer beregnet </a:t>
            </a:r>
            <a:r>
              <a:rPr lang="nb-NO" dirty="0" err="1">
                <a:solidFill>
                  <a:schemeClr val="bg1"/>
                </a:solidFill>
              </a:rPr>
              <a:t>paa</a:t>
            </a:r>
            <a:r>
              <a:rPr lang="nb-NO" dirty="0">
                <a:solidFill>
                  <a:schemeClr val="bg1"/>
                </a:solidFill>
              </a:rPr>
              <a:t>:     422.0307ms -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dvs</a:t>
            </a:r>
            <a:r>
              <a:rPr lang="nb-NO" dirty="0">
                <a:solidFill>
                  <a:schemeClr val="bg1"/>
                </a:solidFill>
              </a:rPr>
              <a:t>:      4.2203ms. per faktorisering</a:t>
            </a:r>
          </a:p>
        </p:txBody>
      </p:sp>
    </p:spTree>
    <p:extLst>
      <p:ext uri="{BB962C8B-B14F-4D97-AF65-F5344CB8AC3E}">
        <p14:creationId xmlns:p14="http://schemas.microsoft.com/office/powerpoint/2010/main" val="34612686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Faktorisering av store tall med 18-19 desimale sifre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43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052736"/>
            <a:ext cx="7776864" cy="55092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bg1"/>
                </a:solidFill>
              </a:rPr>
              <a:t>Uke5&gt;java PrimtallESil 2140000000</a:t>
            </a:r>
          </a:p>
          <a:p>
            <a:r>
              <a:rPr lang="nb-NO" sz="1600" dirty="0" err="1">
                <a:solidFill>
                  <a:schemeClr val="bg1"/>
                </a:solidFill>
              </a:rPr>
              <a:t>max</a:t>
            </a:r>
            <a:r>
              <a:rPr lang="nb-NO" sz="1600" dirty="0">
                <a:solidFill>
                  <a:schemeClr val="bg1"/>
                </a:solidFill>
              </a:rPr>
              <a:t> primtall m:2 140 000 000</a:t>
            </a:r>
          </a:p>
          <a:p>
            <a:r>
              <a:rPr lang="nb-NO" sz="1600" dirty="0">
                <a:solidFill>
                  <a:schemeClr val="bg1"/>
                </a:solidFill>
              </a:rPr>
              <a:t>bitArr.length:133 750 001</a:t>
            </a:r>
          </a:p>
          <a:p>
            <a:r>
              <a:rPr lang="nb-NO" sz="1600" dirty="0">
                <a:solidFill>
                  <a:schemeClr val="bg1"/>
                </a:solidFill>
              </a:rPr>
              <a:t>Genererte primtall &lt;= 2 140 000 000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    11030.36 </a:t>
            </a:r>
            <a:r>
              <a:rPr lang="nb-NO" sz="1600" dirty="0" err="1">
                <a:solidFill>
                  <a:schemeClr val="bg1"/>
                </a:solidFill>
              </a:rPr>
              <a:t>millisek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med Eratosthenes sil ( 0.00010530 </a:t>
            </a:r>
            <a:r>
              <a:rPr lang="nb-NO" sz="1600" dirty="0" err="1">
                <a:solidFill>
                  <a:schemeClr val="bg1"/>
                </a:solidFill>
              </a:rPr>
              <a:t>millisec</a:t>
            </a:r>
            <a:r>
              <a:rPr lang="nb-NO" sz="1600" dirty="0">
                <a:solidFill>
                  <a:schemeClr val="bg1"/>
                </a:solidFill>
              </a:rPr>
              <a:t>/primtall)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antall primtall &lt; 2 140 000 000 er: 104 748 779, </a:t>
            </a:r>
            <a:r>
              <a:rPr lang="nb-NO" sz="1600" dirty="0" err="1">
                <a:solidFill>
                  <a:schemeClr val="bg1"/>
                </a:solidFill>
              </a:rPr>
              <a:t>dvs</a:t>
            </a:r>
            <a:r>
              <a:rPr lang="nb-NO" sz="1600" dirty="0">
                <a:solidFill>
                  <a:schemeClr val="bg1"/>
                </a:solidFill>
              </a:rPr>
              <a:t>:  4.89% ,</a:t>
            </a:r>
          </a:p>
          <a:p>
            <a:r>
              <a:rPr lang="nb-NO" sz="1600" dirty="0">
                <a:solidFill>
                  <a:schemeClr val="bg1"/>
                </a:solidFill>
              </a:rPr>
              <a:t> og det største primtallet er: 2 139 999 977</a:t>
            </a:r>
          </a:p>
          <a:p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4 579 599 999 999 999 900 = 2*2*3*5*5*967*3673*19421*221303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4 579 599 999 999 999 901 = 4579599999999999901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4 579 599 999 999 999 902 = 2*2289799999999999951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4 579 599 999 999 999 903 = 3*31*13188589*3733758839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4 579 599 999 999 999 904 = 2*2*2*2*2*19*71*106087842846553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4 579 599 999 999 999 905 = 5*7*130845714285714283</a:t>
            </a:r>
          </a:p>
          <a:p>
            <a:r>
              <a:rPr lang="nb-NO" sz="1600" dirty="0">
                <a:solidFill>
                  <a:schemeClr val="bg1"/>
                </a:solidFill>
              </a:rPr>
              <a:t>..............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4 579 599 999 999 999 997 = 11*416327272727272727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4 579 599 999 999 999 998 = 2*121081*18911307306679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4 579 599 999 999 999 999 = 3*17*19*6625387*713333333</a:t>
            </a:r>
          </a:p>
          <a:p>
            <a:r>
              <a:rPr lang="nb-NO" sz="1600" dirty="0">
                <a:solidFill>
                  <a:schemeClr val="bg1"/>
                </a:solidFill>
              </a:rPr>
              <a:t>100 faktoriseringer beregnet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333481.4427ms</a:t>
            </a:r>
          </a:p>
          <a:p>
            <a:r>
              <a:rPr lang="nb-NO" sz="1600" dirty="0">
                <a:solidFill>
                  <a:schemeClr val="bg1"/>
                </a:solidFill>
              </a:rPr>
              <a:t> </a:t>
            </a:r>
            <a:r>
              <a:rPr lang="nb-NO" sz="1600" dirty="0" err="1">
                <a:solidFill>
                  <a:schemeClr val="bg1"/>
                </a:solidFill>
              </a:rPr>
              <a:t>dvs</a:t>
            </a:r>
            <a:r>
              <a:rPr lang="nb-NO" sz="1600" dirty="0">
                <a:solidFill>
                  <a:schemeClr val="bg1"/>
                </a:solidFill>
              </a:rPr>
              <a:t>:   3334.8144ms. per faktorisering</a:t>
            </a:r>
          </a:p>
          <a:p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 </a:t>
            </a:r>
            <a:r>
              <a:rPr lang="nb-NO" sz="1600" dirty="0" err="1">
                <a:solidFill>
                  <a:schemeClr val="bg1"/>
                </a:solidFill>
              </a:rPr>
              <a:t>largestLongFactorizedSafe</a:t>
            </a:r>
            <a:r>
              <a:rPr lang="nb-NO" sz="1600" dirty="0">
                <a:solidFill>
                  <a:schemeClr val="bg1"/>
                </a:solidFill>
              </a:rPr>
              <a:t>: 4 579 599 841 640 001 173= 2139999949*2139999977</a:t>
            </a:r>
          </a:p>
        </p:txBody>
      </p:sp>
    </p:spTree>
    <p:extLst>
      <p:ext uri="{BB962C8B-B14F-4D97-AF65-F5344CB8AC3E}">
        <p14:creationId xmlns:p14="http://schemas.microsoft.com/office/powerpoint/2010/main" val="17969518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234F40-4FC1-1B49-BE4B-5FD14A717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Oblig  3: Primtall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2C433E9-FFBF-6544-86A9-E4793C84E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97D3676-26AE-6E4A-B304-B60F4BBA4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7648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234F40-4FC1-1B49-BE4B-5FD14A717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Oblig Deadlines</a:t>
            </a:r>
          </a:p>
        </p:txBody>
      </p:sp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3626E4E2-D8E2-F443-8ABE-0CEE95E6DF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495841"/>
              </p:ext>
            </p:extLst>
          </p:nvPr>
        </p:nvGraphicFramePr>
        <p:xfrm>
          <a:off x="971600" y="1340768"/>
          <a:ext cx="5748288" cy="26642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7072">
                  <a:extLst>
                    <a:ext uri="{9D8B030D-6E8A-4147-A177-3AD203B41FA5}">
                      <a16:colId xmlns:a16="http://schemas.microsoft.com/office/drawing/2014/main" val="3419853527"/>
                    </a:ext>
                  </a:extLst>
                </a:gridCol>
                <a:gridCol w="1437072">
                  <a:extLst>
                    <a:ext uri="{9D8B030D-6E8A-4147-A177-3AD203B41FA5}">
                      <a16:colId xmlns:a16="http://schemas.microsoft.com/office/drawing/2014/main" val="3097213138"/>
                    </a:ext>
                  </a:extLst>
                </a:gridCol>
                <a:gridCol w="1437072">
                  <a:extLst>
                    <a:ext uri="{9D8B030D-6E8A-4147-A177-3AD203B41FA5}">
                      <a16:colId xmlns:a16="http://schemas.microsoft.com/office/drawing/2014/main" val="1936236730"/>
                    </a:ext>
                  </a:extLst>
                </a:gridCol>
                <a:gridCol w="1437072">
                  <a:extLst>
                    <a:ext uri="{9D8B030D-6E8A-4147-A177-3AD203B41FA5}">
                      <a16:colId xmlns:a16="http://schemas.microsoft.com/office/drawing/2014/main" val="425175578"/>
                    </a:ext>
                  </a:extLst>
                </a:gridCol>
              </a:tblGrid>
              <a:tr h="24914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IN3030/IN4330 Oblig Dates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87257"/>
                  </a:ext>
                </a:extLst>
              </a:tr>
              <a:tr h="249145">
                <a:tc>
                  <a:txBody>
                    <a:bodyPr/>
                    <a:lstStyle/>
                    <a:p>
                      <a:pPr algn="l" fontAlgn="b"/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6271161"/>
                  </a:ext>
                </a:extLst>
              </a:tr>
              <a:tr h="460139"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2020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Published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Deadline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Corrected by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6548981"/>
                  </a:ext>
                </a:extLst>
              </a:tr>
              <a:tr h="460139"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(first attempt)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9070168"/>
                  </a:ext>
                </a:extLst>
              </a:tr>
              <a:tr h="249145"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O1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22.01.2020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04.02.2020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19.02.2020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3619417"/>
                  </a:ext>
                </a:extLst>
              </a:tr>
              <a:tr h="249145"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O2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05.02.2020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18.02.2020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04.03.2020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5698283"/>
                  </a:ext>
                </a:extLst>
              </a:tr>
              <a:tr h="249145"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O3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19.02.2020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10.03.2020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25.03.2020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7999230"/>
                  </a:ext>
                </a:extLst>
              </a:tr>
              <a:tr h="249145"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O4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11.03.2020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31.03.2020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22.04.2020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0799881"/>
                  </a:ext>
                </a:extLst>
              </a:tr>
              <a:tr h="249145"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O5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15.04.2020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05.05.2020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20.05.2020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7207075"/>
                  </a:ext>
                </a:extLst>
              </a:tr>
            </a:tbl>
          </a:graphicData>
        </a:graphic>
      </p:graphicFrame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97D3676-26AE-6E4A-B304-B60F4BBA4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45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9435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har vi sett på i uke 06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dirty="0"/>
              <a:t>Modell2-kode for sammenligning av kjøretider på (enkle) parallelle og sekvensielle algoritmer.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Hvordan lage en parallell løsning – ulike måter å synkronisere skriving på felles variable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Vranglås - et problem vi lett kan få (og unngå)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Ulike strategier for å dele opp et problem for parallellisering: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Hvorfor lage en avkryssingstabell over alle oddetall for å finne alle primtall (Eratosthenes sil) – steg 1 i Oblig 2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Oblig 3: Primtall og faktorisering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46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777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Modell-kode for tidssammenligning av (enkle) parallelle og sekvensiell algoritmer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0"/>
            <a:ext cx="7772400" cy="4929188"/>
          </a:xfrm>
        </p:spPr>
        <p:txBody>
          <a:bodyPr/>
          <a:lstStyle/>
          <a:p>
            <a:r>
              <a:rPr lang="nb-NO" dirty="0"/>
              <a:t>En god del av dere har laget programmer som virker for:</a:t>
            </a:r>
          </a:p>
          <a:p>
            <a:pPr lvl="1"/>
            <a:r>
              <a:rPr lang="nb-NO" dirty="0"/>
              <a:t>Kjøre både den sekvensielle og parallelle algoritmen</a:t>
            </a:r>
          </a:p>
          <a:p>
            <a:pPr lvl="1"/>
            <a:r>
              <a:rPr lang="nb-NO" dirty="0"/>
              <a:t>Greier å kjøre begge algoritmene ‘mange’ ganger for å ta mediantiden for sekvensiell og parallell versjon</a:t>
            </a:r>
          </a:p>
          <a:p>
            <a:pPr lvl="1"/>
            <a:r>
              <a:rPr lang="nb-NO" dirty="0"/>
              <a:t>Helst skriver resultatene ut på en fil for senere rapport-skriving</a:t>
            </a:r>
          </a:p>
          <a:p>
            <a:pPr lvl="1"/>
            <a:r>
              <a:rPr lang="nb-NO" dirty="0"/>
              <a:t>Dere kan slappe av nå, og se på Arnes løsning</a:t>
            </a:r>
          </a:p>
          <a:p>
            <a:r>
              <a:rPr lang="nb-NO" dirty="0"/>
              <a:t>For dere andre skal jeg gjennomgå Arnes kode slik at dere har et skjelett å skrive kode innenfor</a:t>
            </a:r>
          </a:p>
          <a:p>
            <a:pPr lvl="1"/>
            <a:r>
              <a:rPr lang="nb-NO" dirty="0"/>
              <a:t>Det mest interessante i dette kurset er tross alt hvordan vi:</a:t>
            </a:r>
          </a:p>
          <a:p>
            <a:pPr lvl="2"/>
            <a:r>
              <a:rPr lang="nb-NO" dirty="0"/>
              <a:t>Deler opp problemet for parallellisering</a:t>
            </a:r>
          </a:p>
          <a:p>
            <a:pPr lvl="2"/>
            <a:r>
              <a:rPr lang="nb-NO" dirty="0"/>
              <a:t>Hvordan vi synkroniserer i en korrekt parallell løsning.</a:t>
            </a:r>
          </a:p>
          <a:p>
            <a:r>
              <a:rPr lang="nb-NO" dirty="0"/>
              <a:t>Eksempel: utfør </a:t>
            </a:r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i++ </a:t>
            </a:r>
            <a:r>
              <a:rPr lang="nb-NO" dirty="0"/>
              <a:t>i alt N gange.</a:t>
            </a:r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395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242458" y="44624"/>
            <a:ext cx="8901541" cy="67403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0070C0"/>
                </a:solidFill>
              </a:rPr>
              <a:t>import</a:t>
            </a:r>
            <a:r>
              <a:rPr lang="nb-NO" sz="1600" dirty="0"/>
              <a:t> </a:t>
            </a:r>
            <a:r>
              <a:rPr lang="nb-NO" sz="1600" dirty="0" err="1"/>
              <a:t>java.util</a:t>
            </a:r>
            <a:r>
              <a:rPr lang="nb-NO" sz="1600" dirty="0"/>
              <a:t>.*;</a:t>
            </a:r>
          </a:p>
          <a:p>
            <a:r>
              <a:rPr lang="nb-NO" sz="1600" dirty="0">
                <a:solidFill>
                  <a:srgbClr val="0070C0"/>
                </a:solidFill>
              </a:rPr>
              <a:t>import</a:t>
            </a:r>
            <a:r>
              <a:rPr lang="nb-NO" sz="1600" dirty="0"/>
              <a:t> </a:t>
            </a:r>
            <a:r>
              <a:rPr lang="nb-NO" sz="1600" dirty="0" err="1"/>
              <a:t>java.util.concurrent</a:t>
            </a:r>
            <a:r>
              <a:rPr lang="nb-NO" sz="1600" dirty="0"/>
              <a:t>.*;</a:t>
            </a:r>
          </a:p>
          <a:p>
            <a:r>
              <a:rPr lang="nb-NO" sz="1600" dirty="0">
                <a:solidFill>
                  <a:srgbClr val="0070C0"/>
                </a:solidFill>
              </a:rPr>
              <a:t>import</a:t>
            </a:r>
            <a:r>
              <a:rPr lang="nb-NO" sz="1600" dirty="0"/>
              <a:t> </a:t>
            </a:r>
            <a:r>
              <a:rPr lang="nb-NO" sz="1600" dirty="0" err="1"/>
              <a:t>java.util.concurrent.locks</a:t>
            </a:r>
            <a:r>
              <a:rPr lang="nb-NO" sz="1600" dirty="0"/>
              <a:t>.*;</a:t>
            </a:r>
          </a:p>
          <a:p>
            <a:r>
              <a:rPr lang="nb-NO" sz="1600" dirty="0">
                <a:solidFill>
                  <a:srgbClr val="0070C0"/>
                </a:solidFill>
              </a:rPr>
              <a:t>import</a:t>
            </a:r>
            <a:r>
              <a:rPr lang="nb-NO" sz="1600" dirty="0"/>
              <a:t> easyIO.*;</a:t>
            </a:r>
          </a:p>
          <a:p>
            <a:r>
              <a:rPr lang="nb-NO" sz="1600" dirty="0">
                <a:solidFill>
                  <a:srgbClr val="00B050"/>
                </a:solidFill>
              </a:rPr>
              <a:t>// file: Modell2.java</a:t>
            </a:r>
          </a:p>
          <a:p>
            <a:r>
              <a:rPr lang="nb-NO" sz="1600" dirty="0">
                <a:solidFill>
                  <a:srgbClr val="00B050"/>
                </a:solidFill>
              </a:rPr>
              <a:t>// Lagt ut  feb 2017 - Arne Maus, Ifi, UiO</a:t>
            </a:r>
          </a:p>
          <a:p>
            <a:r>
              <a:rPr lang="nb-NO" sz="1600" dirty="0">
                <a:solidFill>
                  <a:srgbClr val="00B050"/>
                </a:solidFill>
              </a:rPr>
              <a:t>// Som BARE et eksempel, er problemet med å øke fellesvariabelen i  n*</a:t>
            </a:r>
            <a:r>
              <a:rPr lang="nb-NO" sz="1600" dirty="0" err="1">
                <a:solidFill>
                  <a:srgbClr val="00B050"/>
                </a:solidFill>
              </a:rPr>
              <a:t>antKjerner</a:t>
            </a:r>
            <a:r>
              <a:rPr lang="nb-NO" sz="1600" dirty="0">
                <a:solidFill>
                  <a:srgbClr val="00B050"/>
                </a:solidFill>
              </a:rPr>
              <a:t>  ganger løst</a:t>
            </a:r>
          </a:p>
          <a:p>
            <a:endParaRPr lang="nb-NO" sz="1600" dirty="0"/>
          </a:p>
          <a:p>
            <a:r>
              <a:rPr lang="nb-NO" sz="1600" dirty="0">
                <a:solidFill>
                  <a:srgbClr val="0070C0"/>
                </a:solidFill>
              </a:rPr>
              <a:t>class</a:t>
            </a:r>
            <a:r>
              <a:rPr lang="nb-NO" sz="1600" dirty="0"/>
              <a:t> Modell2{</a:t>
            </a:r>
            <a:r>
              <a:rPr lang="nb-NO" sz="1600" dirty="0">
                <a:solidFill>
                  <a:srgbClr val="00B050"/>
                </a:solidFill>
              </a:rPr>
              <a:t>// ****** Problemets FELLES DATA HER</a:t>
            </a:r>
          </a:p>
          <a:p>
            <a:r>
              <a:rPr lang="nb-NO" sz="1600" dirty="0"/>
              <a:t>	</a:t>
            </a:r>
            <a:r>
              <a:rPr lang="nb-NO" sz="1600" dirty="0">
                <a:solidFill>
                  <a:srgbClr val="0070C0"/>
                </a:solidFill>
              </a:rPr>
              <a:t>int</a:t>
            </a:r>
            <a:r>
              <a:rPr lang="nb-NO" sz="1600" dirty="0"/>
              <a:t> i;</a:t>
            </a:r>
          </a:p>
          <a:p>
            <a:r>
              <a:rPr lang="nb-NO" sz="1600" dirty="0"/>
              <a:t>	</a:t>
            </a:r>
            <a:r>
              <a:rPr lang="nb-NO" sz="1600" dirty="0">
                <a:solidFill>
                  <a:srgbClr val="0070C0"/>
                </a:solidFill>
              </a:rPr>
              <a:t>final</a:t>
            </a:r>
            <a:r>
              <a:rPr lang="nb-NO" sz="1600" dirty="0"/>
              <a:t> </a:t>
            </a:r>
            <a:r>
              <a:rPr lang="nb-NO" sz="1600" dirty="0">
                <a:solidFill>
                  <a:srgbClr val="0070C0"/>
                </a:solidFill>
              </a:rPr>
              <a:t>String</a:t>
            </a:r>
            <a:r>
              <a:rPr lang="nb-NO" sz="1600" dirty="0"/>
              <a:t> navn = "TEST AV i++ med synchronized oppdatering";</a:t>
            </a:r>
          </a:p>
          <a:p>
            <a:r>
              <a:rPr lang="nb-NO" sz="1600" dirty="0"/>
              <a:t>	</a:t>
            </a:r>
            <a:r>
              <a:rPr lang="nb-NO" sz="1600" dirty="0">
                <a:solidFill>
                  <a:srgbClr val="00B050"/>
                </a:solidFill>
              </a:rPr>
              <a:t> // Felles system-variable - samme for 'alle' programmer</a:t>
            </a:r>
          </a:p>
          <a:p>
            <a:r>
              <a:rPr lang="nb-NO" sz="1600" dirty="0"/>
              <a:t>	 </a:t>
            </a:r>
            <a:r>
              <a:rPr lang="nb-NO" sz="1600" dirty="0">
                <a:solidFill>
                  <a:srgbClr val="0070C0"/>
                </a:solidFill>
              </a:rPr>
              <a:t>CyclicBarrier</a:t>
            </a:r>
            <a:r>
              <a:rPr lang="nb-NO" sz="1600" dirty="0"/>
              <a:t> vent,ferdig, heltferdig ; </a:t>
            </a:r>
            <a:r>
              <a:rPr lang="nb-NO" sz="1600" dirty="0">
                <a:solidFill>
                  <a:srgbClr val="00B050"/>
                </a:solidFill>
              </a:rPr>
              <a:t>// for at trådene og main venter på hverandre</a:t>
            </a:r>
          </a:p>
          <a:p>
            <a:r>
              <a:rPr lang="nb-NO" sz="1600" dirty="0"/>
              <a:t>	 </a:t>
            </a:r>
            <a:r>
              <a:rPr lang="nb-NO" sz="1600" dirty="0">
                <a:solidFill>
                  <a:srgbClr val="0070C0"/>
                </a:solidFill>
              </a:rPr>
              <a:t>int</a:t>
            </a:r>
            <a:r>
              <a:rPr lang="nb-NO" sz="1600" dirty="0"/>
              <a:t> </a:t>
            </a:r>
            <a:r>
              <a:rPr lang="nb-NO" sz="1600" dirty="0" err="1"/>
              <a:t>antTraader</a:t>
            </a:r>
            <a:r>
              <a:rPr lang="nb-NO" sz="1600" dirty="0"/>
              <a:t>;</a:t>
            </a:r>
          </a:p>
          <a:p>
            <a:r>
              <a:rPr lang="nb-NO" sz="1600" dirty="0"/>
              <a:t>	 </a:t>
            </a:r>
            <a:r>
              <a:rPr lang="nb-NO" sz="1600" dirty="0">
                <a:solidFill>
                  <a:srgbClr val="0070C0"/>
                </a:solidFill>
              </a:rPr>
              <a:t>int</a:t>
            </a:r>
            <a:r>
              <a:rPr lang="nb-NO" sz="1600" dirty="0"/>
              <a:t> </a:t>
            </a:r>
            <a:r>
              <a:rPr lang="nb-NO" sz="1600" dirty="0" err="1"/>
              <a:t>antKjerner</a:t>
            </a:r>
            <a:r>
              <a:rPr lang="nb-NO" sz="1600" dirty="0"/>
              <a:t>;</a:t>
            </a:r>
          </a:p>
          <a:p>
            <a:r>
              <a:rPr lang="nb-NO" sz="1600" dirty="0"/>
              <a:t>	</a:t>
            </a:r>
            <a:r>
              <a:rPr lang="nb-NO" sz="1600" dirty="0">
                <a:solidFill>
                  <a:srgbClr val="0070C0"/>
                </a:solidFill>
              </a:rPr>
              <a:t> int</a:t>
            </a:r>
            <a:r>
              <a:rPr lang="nb-NO" sz="1600" dirty="0"/>
              <a:t> numIter ;          </a:t>
            </a:r>
            <a:r>
              <a:rPr lang="nb-NO" sz="1600" dirty="0">
                <a:solidFill>
                  <a:srgbClr val="00B050"/>
                </a:solidFill>
              </a:rPr>
              <a:t>// antall ganger for å lage median (1,3,5,,)</a:t>
            </a:r>
          </a:p>
          <a:p>
            <a:r>
              <a:rPr lang="nb-NO" sz="1600" dirty="0">
                <a:solidFill>
                  <a:srgbClr val="00B050"/>
                </a:solidFill>
              </a:rPr>
              <a:t>	</a:t>
            </a:r>
            <a:r>
              <a:rPr lang="nb-NO" sz="1600" dirty="0">
                <a:solidFill>
                  <a:srgbClr val="0070C0"/>
                </a:solidFill>
              </a:rPr>
              <a:t> int</a:t>
            </a:r>
            <a:r>
              <a:rPr lang="nb-NO" sz="1600" dirty="0"/>
              <a:t> nLow,nStep,nHigh</a:t>
            </a:r>
            <a:r>
              <a:rPr lang="nb-NO" sz="1600" dirty="0">
                <a:solidFill>
                  <a:srgbClr val="00B050"/>
                </a:solidFill>
              </a:rPr>
              <a:t>;  // laveste, multiplikator, hoyeste n-verdi</a:t>
            </a:r>
          </a:p>
          <a:p>
            <a:r>
              <a:rPr lang="nb-NO" sz="1600" dirty="0"/>
              <a:t>	 </a:t>
            </a:r>
            <a:r>
              <a:rPr lang="nb-NO" sz="1600" dirty="0">
                <a:solidFill>
                  <a:srgbClr val="0070C0"/>
                </a:solidFill>
              </a:rPr>
              <a:t>int</a:t>
            </a:r>
            <a:r>
              <a:rPr lang="nb-NO" sz="1600" dirty="0"/>
              <a:t> n;	         </a:t>
            </a:r>
            <a:r>
              <a:rPr lang="nb-NO" sz="1600" dirty="0">
                <a:solidFill>
                  <a:srgbClr val="00B050"/>
                </a:solidFill>
              </a:rPr>
              <a:t>// problemets størrelse</a:t>
            </a:r>
          </a:p>
          <a:p>
            <a:r>
              <a:rPr lang="nb-NO" sz="1600" dirty="0"/>
              <a:t>	 String filnavn;</a:t>
            </a:r>
          </a:p>
          <a:p>
            <a:r>
              <a:rPr lang="nb-NO" sz="1600" dirty="0"/>
              <a:t>	 </a:t>
            </a:r>
            <a:r>
              <a:rPr lang="nb-NO" sz="1600" dirty="0">
                <a:solidFill>
                  <a:srgbClr val="0070C0"/>
                </a:solidFill>
              </a:rPr>
              <a:t>volatile</a:t>
            </a:r>
            <a:r>
              <a:rPr lang="nb-NO" sz="1600" dirty="0"/>
              <a:t> </a:t>
            </a:r>
            <a:r>
              <a:rPr lang="nb-NO" sz="1600" dirty="0" err="1">
                <a:solidFill>
                  <a:srgbClr val="0070C0"/>
                </a:solidFill>
              </a:rPr>
              <a:t>boolean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/>
              <a:t>stop = </a:t>
            </a:r>
            <a:r>
              <a:rPr lang="nb-NO" sz="1600" dirty="0">
                <a:solidFill>
                  <a:srgbClr val="0070C0"/>
                </a:solidFill>
              </a:rPr>
              <a:t>false</a:t>
            </a:r>
            <a:r>
              <a:rPr lang="nb-NO" sz="1600" dirty="0"/>
              <a:t>;</a:t>
            </a:r>
          </a:p>
          <a:p>
            <a:r>
              <a:rPr lang="nb-NO" sz="1600" dirty="0"/>
              <a:t>	 </a:t>
            </a:r>
            <a:r>
              <a:rPr lang="nb-NO" sz="1600" dirty="0">
                <a:solidFill>
                  <a:srgbClr val="0070C0"/>
                </a:solidFill>
              </a:rPr>
              <a:t>int</a:t>
            </a:r>
            <a:r>
              <a:rPr lang="nb-NO" sz="1600" dirty="0"/>
              <a:t> med;</a:t>
            </a:r>
          </a:p>
          <a:p>
            <a:r>
              <a:rPr lang="nb-NO" sz="1600" dirty="0"/>
              <a:t>	 Out ut;</a:t>
            </a:r>
          </a:p>
          <a:p>
            <a:r>
              <a:rPr lang="nb-NO" sz="1600" dirty="0"/>
              <a:t>                </a:t>
            </a:r>
            <a:r>
              <a:rPr lang="nb-NO" sz="1600" dirty="0">
                <a:solidFill>
                  <a:srgbClr val="0070C0"/>
                </a:solidFill>
              </a:rPr>
              <a:t>int [] </a:t>
            </a:r>
            <a:r>
              <a:rPr lang="nb-NO" sz="1600" dirty="0"/>
              <a:t>allI; </a:t>
            </a:r>
          </a:p>
          <a:p>
            <a:endParaRPr lang="nb-NO" sz="1600" dirty="0"/>
          </a:p>
          <a:p>
            <a:r>
              <a:rPr lang="nb-NO" sz="1600" dirty="0"/>
              <a:t>	 </a:t>
            </a:r>
            <a:r>
              <a:rPr lang="nb-NO" sz="1600" dirty="0">
                <a:solidFill>
                  <a:srgbClr val="0070C0"/>
                </a:solidFill>
              </a:rPr>
              <a:t>double</a:t>
            </a:r>
            <a:r>
              <a:rPr lang="nb-NO" sz="1600" dirty="0"/>
              <a:t> [] </a:t>
            </a:r>
            <a:r>
              <a:rPr lang="nb-NO" sz="1600" dirty="0" err="1"/>
              <a:t>seqTime</a:t>
            </a:r>
            <a:r>
              <a:rPr lang="nb-NO" sz="1600" dirty="0"/>
              <a:t> ;</a:t>
            </a:r>
          </a:p>
          <a:p>
            <a:r>
              <a:rPr lang="nb-NO" sz="1600" dirty="0"/>
              <a:t>	 </a:t>
            </a:r>
            <a:r>
              <a:rPr lang="nb-NO" sz="1600" dirty="0">
                <a:solidFill>
                  <a:srgbClr val="0070C0"/>
                </a:solidFill>
              </a:rPr>
              <a:t>double</a:t>
            </a:r>
            <a:r>
              <a:rPr lang="nb-NO" sz="1600" dirty="0"/>
              <a:t> [] </a:t>
            </a:r>
            <a:r>
              <a:rPr lang="nb-NO" sz="1600" dirty="0" err="1"/>
              <a:t>parTime</a:t>
            </a:r>
            <a:r>
              <a:rPr lang="nb-NO" sz="1600" dirty="0"/>
              <a:t> ;</a:t>
            </a:r>
          </a:p>
        </p:txBody>
      </p:sp>
      <p:sp>
        <p:nvSpPr>
          <p:cNvPr id="4" name="Pil høyre 3"/>
          <p:cNvSpPr/>
          <p:nvPr/>
        </p:nvSpPr>
        <p:spPr bwMode="auto">
          <a:xfrm rot="10800000">
            <a:off x="7452320" y="4725144"/>
            <a:ext cx="1152128" cy="504056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323528" y="44624"/>
            <a:ext cx="8640960" cy="67403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00B050"/>
                </a:solidFill>
              </a:rPr>
              <a:t>     /** for også utskrift på fil */</a:t>
            </a:r>
          </a:p>
          <a:p>
            <a:r>
              <a:rPr lang="nb-NO" sz="1600" dirty="0"/>
              <a:t>     </a:t>
            </a:r>
            <a:r>
              <a:rPr lang="nb-NO" sz="1600" dirty="0">
                <a:solidFill>
                  <a:srgbClr val="0070C0"/>
                </a:solidFill>
              </a:rPr>
              <a:t>synchronized</a:t>
            </a:r>
            <a:r>
              <a:rPr lang="nb-NO" sz="1600" dirty="0"/>
              <a:t> </a:t>
            </a:r>
            <a:r>
              <a:rPr lang="nb-NO" sz="1600" dirty="0">
                <a:solidFill>
                  <a:srgbClr val="0070C0"/>
                </a:solidFill>
              </a:rPr>
              <a:t>void</a:t>
            </a:r>
            <a:r>
              <a:rPr lang="nb-NO" sz="1600" dirty="0"/>
              <a:t> </a:t>
            </a:r>
            <a:r>
              <a:rPr lang="nb-NO" sz="1600" dirty="0" err="1"/>
              <a:t>println</a:t>
            </a:r>
            <a:r>
              <a:rPr lang="nb-NO" sz="1600" dirty="0"/>
              <a:t>(String s) {</a:t>
            </a:r>
          </a:p>
          <a:p>
            <a:r>
              <a:rPr lang="nb-NO" sz="1600" dirty="0"/>
              <a:t>	</a:t>
            </a:r>
            <a:r>
              <a:rPr lang="nb-NO" sz="1600" dirty="0" err="1"/>
              <a:t>ut.outln</a:t>
            </a:r>
            <a:r>
              <a:rPr lang="nb-NO" sz="1600" dirty="0"/>
              <a:t>(s);</a:t>
            </a:r>
          </a:p>
          <a:p>
            <a:r>
              <a:rPr lang="nb-NO" sz="1600" dirty="0"/>
              <a:t>	System.out.println(s);</a:t>
            </a:r>
          </a:p>
          <a:p>
            <a:r>
              <a:rPr lang="nb-NO" sz="1600" dirty="0"/>
              <a:t>      }</a:t>
            </a:r>
          </a:p>
          <a:p>
            <a:endParaRPr lang="nb-NO" sz="1600" dirty="0"/>
          </a:p>
          <a:p>
            <a:r>
              <a:rPr lang="nb-NO" sz="1600" dirty="0"/>
              <a:t>      </a:t>
            </a:r>
            <a:r>
              <a:rPr lang="nb-NO" sz="1600" dirty="0">
                <a:solidFill>
                  <a:srgbClr val="00B050"/>
                </a:solidFill>
              </a:rPr>
              <a:t>/** for også utskrift på fil */</a:t>
            </a:r>
          </a:p>
          <a:p>
            <a:r>
              <a:rPr lang="nb-NO" sz="1600" dirty="0"/>
              <a:t>      </a:t>
            </a:r>
            <a:r>
              <a:rPr lang="nb-NO" sz="1600" dirty="0">
                <a:solidFill>
                  <a:srgbClr val="0070C0"/>
                </a:solidFill>
              </a:rPr>
              <a:t>synchronized</a:t>
            </a:r>
            <a:r>
              <a:rPr lang="nb-NO" sz="1600" dirty="0"/>
              <a:t> </a:t>
            </a:r>
            <a:r>
              <a:rPr lang="nb-NO" sz="1600" dirty="0">
                <a:solidFill>
                  <a:srgbClr val="0070C0"/>
                </a:solidFill>
              </a:rPr>
              <a:t>void</a:t>
            </a:r>
            <a:r>
              <a:rPr lang="nb-NO" sz="1600" dirty="0"/>
              <a:t> </a:t>
            </a:r>
            <a:r>
              <a:rPr lang="nb-NO" sz="1600" dirty="0" err="1"/>
              <a:t>print</a:t>
            </a:r>
            <a:r>
              <a:rPr lang="nb-NO" sz="1600" dirty="0"/>
              <a:t>(String s) {</a:t>
            </a:r>
          </a:p>
          <a:p>
            <a:r>
              <a:rPr lang="nb-NO" sz="1600" dirty="0"/>
              <a:t>	 </a:t>
            </a:r>
            <a:r>
              <a:rPr lang="nb-NO" sz="1600" dirty="0" err="1"/>
              <a:t>ut.out</a:t>
            </a:r>
            <a:r>
              <a:rPr lang="nb-NO" sz="1600" dirty="0"/>
              <a:t>(s);</a:t>
            </a:r>
          </a:p>
          <a:p>
            <a:r>
              <a:rPr lang="nb-NO" sz="1600" dirty="0"/>
              <a:t>	 </a:t>
            </a:r>
            <a:r>
              <a:rPr lang="nb-NO" sz="1600" dirty="0" err="1"/>
              <a:t>System.out.print</a:t>
            </a:r>
            <a:r>
              <a:rPr lang="nb-NO" sz="1600" dirty="0"/>
              <a:t>(s);</a:t>
            </a:r>
          </a:p>
          <a:p>
            <a:r>
              <a:rPr lang="nb-NO" sz="1600" dirty="0"/>
              <a:t>       }</a:t>
            </a:r>
          </a:p>
          <a:p>
            <a:r>
              <a:rPr lang="nb-NO" sz="1600" dirty="0">
                <a:solidFill>
                  <a:srgbClr val="00B050"/>
                </a:solidFill>
              </a:rPr>
              <a:t>       /** initieringen i main-tråden */</a:t>
            </a:r>
          </a:p>
          <a:p>
            <a:r>
              <a:rPr lang="nb-NO" sz="1600" dirty="0"/>
              <a:t>       </a:t>
            </a:r>
            <a:r>
              <a:rPr lang="nb-NO" sz="1600" dirty="0" err="1">
                <a:solidFill>
                  <a:srgbClr val="0070C0"/>
                </a:solidFill>
              </a:rPr>
              <a:t>void</a:t>
            </a:r>
            <a:r>
              <a:rPr lang="nb-NO" sz="1600" dirty="0"/>
              <a:t> </a:t>
            </a:r>
            <a:r>
              <a:rPr lang="nb-NO" sz="1600" dirty="0" err="1"/>
              <a:t>intitier</a:t>
            </a:r>
            <a:r>
              <a:rPr lang="nb-NO" sz="1600" dirty="0"/>
              <a:t>(</a:t>
            </a:r>
            <a:r>
              <a:rPr lang="nb-NO" sz="1600" dirty="0" err="1"/>
              <a:t>String</a:t>
            </a:r>
            <a:r>
              <a:rPr lang="nb-NO" sz="1600" dirty="0"/>
              <a:t> </a:t>
            </a:r>
            <a:r>
              <a:rPr lang="nb-NO" sz="1600" dirty="0" err="1"/>
              <a:t>args</a:t>
            </a:r>
            <a:r>
              <a:rPr lang="nb-NO" sz="1600" dirty="0"/>
              <a:t>) {</a:t>
            </a:r>
          </a:p>
          <a:p>
            <a:r>
              <a:rPr lang="nb-NO" sz="1600" dirty="0"/>
              <a:t>	nLow = Integer.parseInt(args[0]); </a:t>
            </a:r>
            <a:br>
              <a:rPr lang="nb-NO" sz="1600" dirty="0"/>
            </a:br>
            <a:r>
              <a:rPr lang="nb-NO" sz="1600" dirty="0"/>
              <a:t>	nStep = Integer.parseInt(args[1]); </a:t>
            </a:r>
            <a:br>
              <a:rPr lang="nb-NO" sz="1600" dirty="0"/>
            </a:br>
            <a:r>
              <a:rPr lang="nb-NO" sz="1600" dirty="0"/>
              <a:t>	nHigh = Integer.parseInt(args[2]); </a:t>
            </a:r>
            <a:br>
              <a:rPr lang="nb-NO" sz="1600" dirty="0"/>
            </a:br>
            <a:r>
              <a:rPr lang="nb-NO" sz="1600" dirty="0"/>
              <a:t>	numIter = Integer.parseInt(args[3]); </a:t>
            </a:r>
          </a:p>
          <a:p>
            <a:r>
              <a:rPr lang="nb-NO" sz="1600" dirty="0"/>
              <a:t>	seqTime = </a:t>
            </a:r>
            <a:r>
              <a:rPr lang="nb-NO" sz="1600" dirty="0">
                <a:solidFill>
                  <a:srgbClr val="0070C0"/>
                </a:solidFill>
              </a:rPr>
              <a:t>new</a:t>
            </a:r>
            <a:r>
              <a:rPr lang="nb-NO" sz="1600" dirty="0"/>
              <a:t> double [numIter];</a:t>
            </a:r>
          </a:p>
          <a:p>
            <a:r>
              <a:rPr lang="nb-NO" sz="1600" dirty="0"/>
              <a:t>	parTime = </a:t>
            </a:r>
            <a:r>
              <a:rPr lang="nb-NO" sz="1600" dirty="0">
                <a:solidFill>
                  <a:srgbClr val="0070C0"/>
                </a:solidFill>
              </a:rPr>
              <a:t>new</a:t>
            </a:r>
            <a:r>
              <a:rPr lang="nb-NO" sz="1600" dirty="0"/>
              <a:t> double [numIter];</a:t>
            </a:r>
          </a:p>
          <a:p>
            <a:r>
              <a:rPr lang="nb-NO" sz="1600" dirty="0"/>
              <a:t>	ut = </a:t>
            </a:r>
            <a:r>
              <a:rPr lang="nb-NO" sz="1600" dirty="0">
                <a:solidFill>
                  <a:srgbClr val="0070C0"/>
                </a:solidFill>
              </a:rPr>
              <a:t>new</a:t>
            </a:r>
            <a:r>
              <a:rPr lang="nb-NO" sz="1600" dirty="0"/>
              <a:t> Out(args[4], true);</a:t>
            </a:r>
          </a:p>
          <a:p>
            <a:r>
              <a:rPr lang="nb-NO" sz="1600" dirty="0"/>
              <a:t> </a:t>
            </a:r>
          </a:p>
          <a:p>
            <a:r>
              <a:rPr lang="nb-NO" sz="1600" dirty="0"/>
              <a:t>  	 antKjerner = Runtime.getRuntime().availableProcessors();</a:t>
            </a:r>
          </a:p>
          <a:p>
            <a:r>
              <a:rPr lang="nb-NO" sz="1600" dirty="0"/>
              <a:t>	 antTraader = antKjerner;</a:t>
            </a:r>
          </a:p>
          <a:p>
            <a:r>
              <a:rPr lang="nb-NO" sz="1600" dirty="0"/>
              <a:t>	 vent   = </a:t>
            </a:r>
            <a:r>
              <a:rPr lang="nb-NO" sz="1600" dirty="0">
                <a:solidFill>
                  <a:srgbClr val="0070C0"/>
                </a:solidFill>
              </a:rPr>
              <a:t>new</a:t>
            </a:r>
            <a:r>
              <a:rPr lang="nb-NO" sz="1600" dirty="0"/>
              <a:t> CyclicBarrier(antTraader+1); </a:t>
            </a:r>
            <a:r>
              <a:rPr lang="nb-NO" sz="1600" dirty="0">
                <a:solidFill>
                  <a:srgbClr val="00B050"/>
                </a:solidFill>
              </a:rPr>
              <a:t>//+1, også main</a:t>
            </a:r>
          </a:p>
          <a:p>
            <a:r>
              <a:rPr lang="nb-NO" sz="1600" dirty="0"/>
              <a:t>	 ferdig = </a:t>
            </a:r>
            <a:r>
              <a:rPr lang="nb-NO" sz="1600" dirty="0">
                <a:solidFill>
                  <a:srgbClr val="0070C0"/>
                </a:solidFill>
              </a:rPr>
              <a:t>new</a:t>
            </a:r>
            <a:r>
              <a:rPr lang="nb-NO" sz="1600" dirty="0"/>
              <a:t> CyclicBarrier(antTraader+1); </a:t>
            </a:r>
            <a:r>
              <a:rPr lang="nb-NO" sz="1600" dirty="0">
                <a:solidFill>
                  <a:srgbClr val="00B050"/>
                </a:solidFill>
              </a:rPr>
              <a:t>//+1, også main</a:t>
            </a:r>
          </a:p>
          <a:p>
            <a:r>
              <a:rPr lang="nb-NO" sz="1600" dirty="0"/>
              <a:t>                heltferdig = new CyclicBarrier (2); </a:t>
            </a:r>
            <a:r>
              <a:rPr lang="nb-NO" sz="1600" dirty="0">
                <a:solidFill>
                  <a:srgbClr val="00B050"/>
                </a:solidFill>
              </a:rPr>
              <a:t>      // main venter på tråd 0</a:t>
            </a:r>
            <a:endParaRPr lang="nb-NO" sz="1600" dirty="0"/>
          </a:p>
          <a:p>
            <a:r>
              <a:rPr lang="nb-NO" sz="1600" dirty="0"/>
              <a:t>                allI = new int [antTraader];</a:t>
            </a:r>
          </a:p>
        </p:txBody>
      </p:sp>
      <p:sp>
        <p:nvSpPr>
          <p:cNvPr id="4" name="Pil høyre 3"/>
          <p:cNvSpPr/>
          <p:nvPr/>
        </p:nvSpPr>
        <p:spPr bwMode="auto">
          <a:xfrm rot="10800000">
            <a:off x="7236296" y="5661248"/>
            <a:ext cx="1224136" cy="936103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6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179512" y="404664"/>
            <a:ext cx="8856984" cy="37856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00B050"/>
                </a:solidFill>
              </a:rPr>
              <a:t>                   // start trådene</a:t>
            </a:r>
          </a:p>
          <a:p>
            <a:r>
              <a:rPr lang="nb-NO" sz="1600" dirty="0"/>
              <a:t>                    </a:t>
            </a:r>
            <a:r>
              <a:rPr lang="nb-NO" sz="1600" dirty="0">
                <a:solidFill>
                  <a:srgbClr val="0070C0"/>
                </a:solidFill>
              </a:rPr>
              <a:t>for</a:t>
            </a:r>
            <a:r>
              <a:rPr lang="nb-NO" sz="1600" dirty="0"/>
              <a:t> (</a:t>
            </a:r>
            <a:r>
              <a:rPr lang="nb-NO" sz="1600" dirty="0">
                <a:solidFill>
                  <a:srgbClr val="0070C0"/>
                </a:solidFill>
              </a:rPr>
              <a:t>int</a:t>
            </a:r>
            <a:r>
              <a:rPr lang="nb-NO" sz="1600" dirty="0"/>
              <a:t> i = 0; i&lt; antTraader; i++)</a:t>
            </a:r>
          </a:p>
          <a:p>
            <a:r>
              <a:rPr lang="nb-NO" sz="1600" dirty="0"/>
              <a:t>		 </a:t>
            </a:r>
            <a:r>
              <a:rPr lang="nb-NO" sz="1600" dirty="0">
                <a:solidFill>
                  <a:srgbClr val="0070C0"/>
                </a:solidFill>
              </a:rPr>
              <a:t>new</a:t>
            </a:r>
            <a:r>
              <a:rPr lang="nb-NO" sz="1600" dirty="0"/>
              <a:t> Thread(new Para(i)).start();</a:t>
            </a:r>
          </a:p>
          <a:p>
            <a:r>
              <a:rPr lang="nb-NO" sz="1600" dirty="0"/>
              <a:t>                      </a:t>
            </a:r>
          </a:p>
          <a:p>
            <a:r>
              <a:rPr lang="nb-NO" sz="1600" dirty="0"/>
              <a:t>        } </a:t>
            </a:r>
            <a:r>
              <a:rPr lang="nb-NO" sz="1600" dirty="0">
                <a:solidFill>
                  <a:srgbClr val="00B050"/>
                </a:solidFill>
              </a:rPr>
              <a:t>// end initier</a:t>
            </a:r>
            <a:endParaRPr lang="nb-NO" sz="1600" dirty="0"/>
          </a:p>
          <a:p>
            <a:r>
              <a:rPr lang="nb-NO" sz="1600" dirty="0">
                <a:solidFill>
                  <a:srgbClr val="0070C0"/>
                </a:solidFill>
              </a:rPr>
              <a:t>   </a:t>
            </a:r>
          </a:p>
          <a:p>
            <a:r>
              <a:rPr lang="nb-NO" sz="1600" dirty="0">
                <a:solidFill>
                  <a:srgbClr val="0070C0"/>
                </a:solidFill>
              </a:rPr>
              <a:t>   public static void </a:t>
            </a:r>
            <a:r>
              <a:rPr lang="nb-NO" sz="1600" dirty="0"/>
              <a:t>main (String [] args) {</a:t>
            </a:r>
          </a:p>
          <a:p>
            <a:r>
              <a:rPr lang="nb-NO" sz="1600" dirty="0"/>
              <a:t>      </a:t>
            </a:r>
            <a:r>
              <a:rPr lang="nb-NO" sz="1600" dirty="0" err="1"/>
              <a:t>if</a:t>
            </a:r>
            <a:r>
              <a:rPr lang="nb-NO" sz="1600" dirty="0"/>
              <a:t> ( </a:t>
            </a:r>
            <a:r>
              <a:rPr lang="nb-NO" sz="1600" dirty="0" err="1"/>
              <a:t>args.length</a:t>
            </a:r>
            <a:r>
              <a:rPr lang="nb-NO" sz="1600" dirty="0"/>
              <a:t> != 5) {</a:t>
            </a:r>
          </a:p>
          <a:p>
            <a:r>
              <a:rPr lang="nb-NO" sz="1600" dirty="0"/>
              <a:t>        System.out.println("</a:t>
            </a:r>
            <a:r>
              <a:rPr lang="nb-NO" sz="1600" dirty="0" err="1"/>
              <a:t>use</a:t>
            </a:r>
            <a:r>
              <a:rPr lang="nb-NO" sz="1600" dirty="0"/>
              <a:t>: &gt;java Modell2 &lt;</a:t>
            </a:r>
            <a:r>
              <a:rPr lang="nb-NO" sz="1600" dirty="0" err="1"/>
              <a:t>nLow</a:t>
            </a:r>
            <a:r>
              <a:rPr lang="nb-NO" sz="1600" dirty="0"/>
              <a:t>&gt; &lt;</a:t>
            </a:r>
            <a:r>
              <a:rPr lang="nb-NO" sz="1600" dirty="0" err="1"/>
              <a:t>nStep</a:t>
            </a:r>
            <a:r>
              <a:rPr lang="nb-NO" sz="1600" dirty="0"/>
              <a:t>&gt; &lt;</a:t>
            </a:r>
            <a:r>
              <a:rPr lang="nb-NO" sz="1600" dirty="0" err="1"/>
              <a:t>nHigh</a:t>
            </a:r>
            <a:r>
              <a:rPr lang="nb-NO" sz="1600" dirty="0"/>
              <a:t>&gt; &lt;</a:t>
            </a:r>
            <a:r>
              <a:rPr lang="nb-NO" sz="1600" dirty="0" err="1"/>
              <a:t>num</a:t>
            </a:r>
            <a:r>
              <a:rPr lang="nb-NO" sz="1600" dirty="0"/>
              <a:t> </a:t>
            </a:r>
            <a:r>
              <a:rPr lang="nb-NO" sz="1600" dirty="0" err="1"/>
              <a:t>iter</a:t>
            </a:r>
            <a:r>
              <a:rPr lang="nb-NO" sz="1600" dirty="0"/>
              <a:t>&gt; &lt;fil&gt;");      </a:t>
            </a:r>
            <a:br>
              <a:rPr lang="nb-NO" sz="1600" dirty="0"/>
            </a:br>
            <a:r>
              <a:rPr lang="nb-NO" sz="1600" dirty="0"/>
              <a:t>      } </a:t>
            </a:r>
            <a:r>
              <a:rPr lang="nb-NO" sz="1600" dirty="0" err="1"/>
              <a:t>else</a:t>
            </a:r>
            <a:r>
              <a:rPr lang="nb-NO" sz="1600" dirty="0"/>
              <a:t> {</a:t>
            </a:r>
          </a:p>
          <a:p>
            <a:r>
              <a:rPr lang="nb-NO" sz="1600" dirty="0"/>
              <a:t>	    </a:t>
            </a:r>
            <a:r>
              <a:rPr lang="nb-NO" sz="1600" dirty="0">
                <a:solidFill>
                  <a:srgbClr val="0070C0"/>
                </a:solidFill>
              </a:rPr>
              <a:t>new</a:t>
            </a:r>
            <a:r>
              <a:rPr lang="nb-NO" sz="1600" dirty="0"/>
              <a:t> Modell2().</a:t>
            </a:r>
            <a:r>
              <a:rPr lang="nb-NO" sz="1600" dirty="0" err="1"/>
              <a:t>utforTest</a:t>
            </a:r>
            <a:r>
              <a:rPr lang="nb-NO" sz="1600" dirty="0"/>
              <a:t>(</a:t>
            </a:r>
            <a:r>
              <a:rPr lang="nb-NO" sz="1600" dirty="0" err="1"/>
              <a:t>args</a:t>
            </a:r>
            <a:r>
              <a:rPr lang="nb-NO" sz="1600" dirty="0"/>
              <a:t>); </a:t>
            </a:r>
          </a:p>
          <a:p>
            <a:r>
              <a:rPr lang="nb-NO" sz="1600" dirty="0"/>
              <a:t>      }</a:t>
            </a:r>
          </a:p>
          <a:p>
            <a:r>
              <a:rPr lang="nb-NO" sz="1600" dirty="0"/>
              <a:t>   } </a:t>
            </a:r>
            <a:r>
              <a:rPr lang="nb-NO" sz="1600" dirty="0">
                <a:solidFill>
                  <a:srgbClr val="00B050"/>
                </a:solidFill>
              </a:rPr>
              <a:t>// end main</a:t>
            </a:r>
          </a:p>
          <a:p>
            <a:endParaRPr lang="nb-NO" sz="1600" dirty="0"/>
          </a:p>
          <a:p>
            <a:endParaRPr lang="nb-NO" sz="1600" dirty="0"/>
          </a:p>
        </p:txBody>
      </p:sp>
      <p:sp>
        <p:nvSpPr>
          <p:cNvPr id="4" name="Pil høyre 4"/>
          <p:cNvSpPr/>
          <p:nvPr/>
        </p:nvSpPr>
        <p:spPr bwMode="auto">
          <a:xfrm rot="10800000">
            <a:off x="7164288" y="764704"/>
            <a:ext cx="1152128" cy="504056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5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251520" y="44624"/>
            <a:ext cx="8712968" cy="701730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70C0"/>
                </a:solidFill>
              </a:rPr>
              <a:t>void</a:t>
            </a:r>
            <a:r>
              <a:rPr lang="nb-NO" sz="1500" dirty="0"/>
              <a:t>  </a:t>
            </a:r>
            <a:r>
              <a:rPr lang="nb-NO" sz="1500" dirty="0" err="1"/>
              <a:t>utforTest</a:t>
            </a:r>
            <a:r>
              <a:rPr lang="nb-NO" sz="1500" dirty="0"/>
              <a:t> () {</a:t>
            </a:r>
          </a:p>
          <a:p>
            <a:r>
              <a:rPr lang="nb-NO" sz="1500" dirty="0"/>
              <a:t>        intitier();</a:t>
            </a:r>
            <a:br>
              <a:rPr lang="nb-NO" sz="1500" dirty="0"/>
            </a:br>
            <a:r>
              <a:rPr lang="nb-NO" sz="1500" dirty="0"/>
              <a:t>        println("Test av  "+ navn+ "\n med "+</a:t>
            </a:r>
          </a:p>
          <a:p>
            <a:r>
              <a:rPr lang="nb-NO" sz="1500" dirty="0"/>
              <a:t>        </a:t>
            </a:r>
            <a:r>
              <a:rPr lang="nb-NO" sz="1500" dirty="0" err="1"/>
              <a:t>antKjerner</a:t>
            </a:r>
            <a:r>
              <a:rPr lang="nb-NO" sz="1500" dirty="0"/>
              <a:t> + " kjerner , og " + </a:t>
            </a:r>
            <a:r>
              <a:rPr lang="nb-NO" sz="1500" dirty="0" err="1"/>
              <a:t>antTraader</a:t>
            </a:r>
            <a:r>
              <a:rPr lang="nb-NO" sz="1500" dirty="0"/>
              <a:t>+" </a:t>
            </a:r>
            <a:r>
              <a:rPr lang="nb-NO" sz="1500" dirty="0" err="1"/>
              <a:t>traader</a:t>
            </a:r>
            <a:r>
              <a:rPr lang="nb-NO" sz="1500" dirty="0"/>
              <a:t>,  Median av:" + </a:t>
            </a:r>
            <a:r>
              <a:rPr lang="nb-NO" sz="1500" dirty="0" err="1"/>
              <a:t>numIter</a:t>
            </a:r>
            <a:r>
              <a:rPr lang="nb-NO" sz="1500" dirty="0"/>
              <a:t>+" iterasjon\n");</a:t>
            </a:r>
            <a:br>
              <a:rPr lang="nb-NO" sz="1500" dirty="0"/>
            </a:br>
            <a:r>
              <a:rPr lang="nb-NO" sz="1500" dirty="0"/>
              <a:t>        </a:t>
            </a:r>
            <a:r>
              <a:rPr lang="nb-NO" sz="1500" dirty="0" err="1"/>
              <a:t>println</a:t>
            </a:r>
            <a:r>
              <a:rPr lang="nb-NO" sz="1500" dirty="0"/>
              <a:t>("\n     </a:t>
            </a:r>
            <a:r>
              <a:rPr lang="nb-NO" sz="1500" dirty="0" err="1"/>
              <a:t>n</a:t>
            </a:r>
            <a:r>
              <a:rPr lang="nb-NO" sz="1500" dirty="0"/>
              <a:t>      </a:t>
            </a:r>
            <a:r>
              <a:rPr lang="nb-NO" sz="1500" dirty="0" err="1"/>
              <a:t>sekv.tid</a:t>
            </a:r>
            <a:r>
              <a:rPr lang="nb-NO" sz="1500" dirty="0"/>
              <a:t>(ms)   </a:t>
            </a:r>
            <a:r>
              <a:rPr lang="nb-NO" sz="1500" dirty="0" err="1"/>
              <a:t>para.tid</a:t>
            </a:r>
            <a:r>
              <a:rPr lang="nb-NO" sz="1500" dirty="0"/>
              <a:t>(ms)    </a:t>
            </a:r>
            <a:r>
              <a:rPr lang="nb-NO" sz="1500" dirty="0" err="1"/>
              <a:t>Speedup</a:t>
            </a:r>
            <a:r>
              <a:rPr lang="nb-NO" sz="1500" dirty="0"/>
              <a:t> ");</a:t>
            </a:r>
          </a:p>
          <a:p>
            <a:endParaRPr lang="nb-NO" sz="1500" dirty="0"/>
          </a:p>
          <a:p>
            <a:r>
              <a:rPr lang="nb-NO" sz="1500" dirty="0"/>
              <a:t>        </a:t>
            </a:r>
            <a:r>
              <a:rPr lang="nb-NO" sz="1500" dirty="0">
                <a:solidFill>
                  <a:srgbClr val="0070C0"/>
                </a:solidFill>
              </a:rPr>
              <a:t>for</a:t>
            </a:r>
            <a:r>
              <a:rPr lang="nb-NO" sz="1500" dirty="0"/>
              <a:t> (n = </a:t>
            </a:r>
            <a:r>
              <a:rPr lang="nb-NO" sz="1500" dirty="0" err="1"/>
              <a:t>nHigh</a:t>
            </a:r>
            <a:r>
              <a:rPr lang="nb-NO" sz="1500" dirty="0"/>
              <a:t>; n &gt;= </a:t>
            </a:r>
            <a:r>
              <a:rPr lang="nb-NO" sz="1500" dirty="0" err="1"/>
              <a:t>nLow</a:t>
            </a:r>
            <a:r>
              <a:rPr lang="nb-NO" sz="1500" dirty="0"/>
              <a:t>; n=n/</a:t>
            </a:r>
            <a:r>
              <a:rPr lang="nb-NO" sz="1500" dirty="0" err="1"/>
              <a:t>nStep</a:t>
            </a:r>
            <a:r>
              <a:rPr lang="nb-NO" sz="1500" dirty="0"/>
              <a:t>) {</a:t>
            </a:r>
          </a:p>
          <a:p>
            <a:r>
              <a:rPr lang="nb-NO" sz="1500" dirty="0"/>
              <a:t>	</a:t>
            </a:r>
            <a:r>
              <a:rPr lang="nb-NO" sz="1500" dirty="0">
                <a:solidFill>
                  <a:srgbClr val="0070C0"/>
                </a:solidFill>
              </a:rPr>
              <a:t>for</a:t>
            </a:r>
            <a:r>
              <a:rPr lang="nb-NO" sz="1500" dirty="0"/>
              <a:t> (med = 0; med &lt; </a:t>
            </a:r>
            <a:r>
              <a:rPr lang="nb-NO" sz="1500" dirty="0" err="1"/>
              <a:t>numIter</a:t>
            </a:r>
            <a:r>
              <a:rPr lang="nb-NO" sz="1500" dirty="0"/>
              <a:t>; med++) {</a:t>
            </a:r>
          </a:p>
          <a:p>
            <a:r>
              <a:rPr lang="nb-NO" sz="1500" dirty="0"/>
              <a:t>	             </a:t>
            </a:r>
            <a:r>
              <a:rPr lang="nb-NO" sz="1500" dirty="0">
                <a:solidFill>
                  <a:srgbClr val="0070C0"/>
                </a:solidFill>
              </a:rPr>
              <a:t>long</a:t>
            </a:r>
            <a:r>
              <a:rPr lang="nb-NO" sz="1500" dirty="0"/>
              <a:t> t = System.nanoTime();  // start tidtagning parallell</a:t>
            </a:r>
          </a:p>
          <a:p>
            <a:r>
              <a:rPr lang="nb-NO" sz="1500" dirty="0"/>
              <a:t>	             </a:t>
            </a:r>
            <a:r>
              <a:rPr lang="nb-NO" sz="1500" dirty="0">
                <a:solidFill>
                  <a:srgbClr val="00B050"/>
                </a:solidFill>
              </a:rPr>
              <a:t>// Start alle trådene parallell beregning nå</a:t>
            </a:r>
          </a:p>
          <a:p>
            <a:r>
              <a:rPr lang="nb-NO" sz="1500" dirty="0"/>
              <a:t>		</a:t>
            </a:r>
            <a:r>
              <a:rPr lang="nb-NO" sz="1500" dirty="0" err="1">
                <a:solidFill>
                  <a:srgbClr val="0070C0"/>
                </a:solidFill>
              </a:rPr>
              <a:t>try</a:t>
            </a:r>
            <a:r>
              <a:rPr lang="nb-NO" sz="1500" dirty="0">
                <a:solidFill>
                  <a:srgbClr val="0070C0"/>
                </a:solidFill>
              </a:rPr>
              <a:t> </a:t>
            </a:r>
            <a:r>
              <a:rPr lang="nb-NO" sz="1500" dirty="0"/>
              <a:t>{</a:t>
            </a:r>
          </a:p>
          <a:p>
            <a:r>
              <a:rPr lang="nb-NO" sz="1500" dirty="0"/>
              <a:t>		   vent.await();   </a:t>
            </a:r>
            <a:r>
              <a:rPr lang="nb-NO" sz="1500" dirty="0">
                <a:solidFill>
                  <a:srgbClr val="00B050"/>
                </a:solidFill>
              </a:rPr>
              <a:t>// start en parallell beregning</a:t>
            </a:r>
          </a:p>
          <a:p>
            <a:r>
              <a:rPr lang="nb-NO" sz="1500" dirty="0"/>
              <a:t>		   </a:t>
            </a:r>
            <a:r>
              <a:rPr lang="nb-NO" sz="1500" dirty="0" err="1"/>
              <a:t>ferdig.await</a:t>
            </a:r>
            <a:r>
              <a:rPr lang="nb-NO" sz="1500" dirty="0"/>
              <a:t>(); </a:t>
            </a:r>
            <a:r>
              <a:rPr lang="nb-NO" sz="1500" dirty="0">
                <a:solidFill>
                  <a:srgbClr val="00B050"/>
                </a:solidFill>
              </a:rPr>
              <a:t>// vent på at trådene er ferdige</a:t>
            </a:r>
          </a:p>
          <a:p>
            <a:r>
              <a:rPr lang="nb-NO" sz="1500" dirty="0"/>
              <a:t>		} </a:t>
            </a:r>
            <a:r>
              <a:rPr lang="nb-NO" sz="1500" dirty="0">
                <a:solidFill>
                  <a:srgbClr val="0070C0"/>
                </a:solidFill>
              </a:rPr>
              <a:t>catch </a:t>
            </a:r>
            <a:r>
              <a:rPr lang="nb-NO" sz="1500" dirty="0"/>
              <a:t>(Exception e) {</a:t>
            </a:r>
            <a:r>
              <a:rPr lang="nb-NO" sz="1500" dirty="0">
                <a:solidFill>
                  <a:srgbClr val="0070C0"/>
                </a:solidFill>
              </a:rPr>
              <a:t>return</a:t>
            </a:r>
            <a:r>
              <a:rPr lang="nb-NO" sz="1500" dirty="0"/>
              <a:t>;}</a:t>
            </a:r>
          </a:p>
          <a:p>
            <a:r>
              <a:rPr lang="nb-NO" sz="1500" dirty="0"/>
              <a:t>		</a:t>
            </a:r>
            <a:r>
              <a:rPr lang="nb-NO" sz="1500" dirty="0">
                <a:solidFill>
                  <a:srgbClr val="0070C0"/>
                </a:solidFill>
              </a:rPr>
              <a:t>try </a:t>
            </a:r>
            <a:r>
              <a:rPr lang="nb-NO" sz="1500" dirty="0"/>
              <a:t>{   heltferdig.await(); </a:t>
            </a:r>
            <a:r>
              <a:rPr lang="nb-NO" sz="1500" dirty="0">
                <a:solidFill>
                  <a:srgbClr val="00B050"/>
                </a:solidFill>
              </a:rPr>
              <a:t>// vent på at tråd 0 har summert svaret</a:t>
            </a:r>
          </a:p>
          <a:p>
            <a:r>
              <a:rPr lang="nb-NO" sz="1500" dirty="0"/>
              <a:t>		} </a:t>
            </a:r>
            <a:r>
              <a:rPr lang="nb-NO" sz="1500" dirty="0">
                <a:solidFill>
                  <a:srgbClr val="0070C0"/>
                </a:solidFill>
              </a:rPr>
              <a:t>catch </a:t>
            </a:r>
            <a:r>
              <a:rPr lang="nb-NO" sz="1500" dirty="0"/>
              <a:t>(Exception e) {</a:t>
            </a:r>
            <a:r>
              <a:rPr lang="nb-NO" sz="1500" dirty="0">
                <a:solidFill>
                  <a:srgbClr val="0070C0"/>
                </a:solidFill>
              </a:rPr>
              <a:t>return</a:t>
            </a:r>
            <a:r>
              <a:rPr lang="nb-NO" sz="1500" dirty="0"/>
              <a:t>;}</a:t>
            </a:r>
          </a:p>
          <a:p>
            <a:r>
              <a:rPr lang="nb-NO" sz="1500" dirty="0">
                <a:solidFill>
                  <a:srgbClr val="00B050"/>
                </a:solidFill>
              </a:rPr>
              <a:t>                         </a:t>
            </a:r>
          </a:p>
          <a:p>
            <a:r>
              <a:rPr lang="nb-NO" sz="1500" dirty="0">
                <a:solidFill>
                  <a:srgbClr val="00B050"/>
                </a:solidFill>
              </a:rPr>
              <a:t>                               // her kan vi lese svaret </a:t>
            </a:r>
          </a:p>
          <a:p>
            <a:r>
              <a:rPr lang="nb-NO" sz="1500" dirty="0">
                <a:solidFill>
                  <a:srgbClr val="00B050"/>
                </a:solidFill>
              </a:rPr>
              <a:t>                              </a:t>
            </a:r>
          </a:p>
          <a:p>
            <a:r>
              <a:rPr lang="nb-NO" sz="1500" dirty="0"/>
              <a:t>		t = (</a:t>
            </a:r>
            <a:r>
              <a:rPr lang="nb-NO" sz="1500" dirty="0" err="1"/>
              <a:t>System.nanoTime</a:t>
            </a:r>
            <a:r>
              <a:rPr lang="nb-NO" sz="1500" dirty="0"/>
              <a:t>()-t);</a:t>
            </a:r>
          </a:p>
          <a:p>
            <a:r>
              <a:rPr lang="nb-NO" sz="1500" dirty="0"/>
              <a:t>		parTime[med] =t/1000000.0;</a:t>
            </a:r>
          </a:p>
          <a:p>
            <a:r>
              <a:rPr lang="nb-NO" sz="1500" dirty="0"/>
              <a:t>                               println(« svaret er:» + i + «for n =» +n);                       </a:t>
            </a:r>
          </a:p>
          <a:p>
            <a:endParaRPr lang="nb-NO" sz="1500" dirty="0"/>
          </a:p>
          <a:p>
            <a:r>
              <a:rPr lang="nb-NO" sz="1500" dirty="0"/>
              <a:t>		 t = </a:t>
            </a:r>
            <a:r>
              <a:rPr lang="nb-NO" sz="1500" dirty="0" err="1"/>
              <a:t>System.nanoTime</a:t>
            </a:r>
            <a:r>
              <a:rPr lang="nb-NO" sz="1500" dirty="0"/>
              <a:t>(); // start </a:t>
            </a:r>
            <a:r>
              <a:rPr lang="nb-NO" sz="1500" dirty="0" err="1"/>
              <a:t>tidtagning</a:t>
            </a:r>
            <a:r>
              <a:rPr lang="nb-NO" sz="1500" dirty="0"/>
              <a:t> sekvensiell</a:t>
            </a:r>
          </a:p>
          <a:p>
            <a:r>
              <a:rPr lang="nb-NO" sz="1500" dirty="0"/>
              <a:t>		</a:t>
            </a:r>
            <a:r>
              <a:rPr lang="nb-NO" sz="1500" dirty="0">
                <a:solidFill>
                  <a:srgbClr val="00B050"/>
                </a:solidFill>
              </a:rPr>
              <a:t> //**** KALL PÅ DIN SEKVENSIELLE METODE  H E R ********</a:t>
            </a:r>
          </a:p>
          <a:p>
            <a:r>
              <a:rPr lang="nb-NO" sz="1500" dirty="0"/>
              <a:t>		 sekvensiellMetode (n,numIter);</a:t>
            </a:r>
          </a:p>
          <a:p>
            <a:r>
              <a:rPr lang="nb-NO" sz="1500" dirty="0"/>
              <a:t>		 t = (</a:t>
            </a:r>
            <a:r>
              <a:rPr lang="nb-NO" sz="1500" dirty="0" err="1"/>
              <a:t>System.nanoTime</a:t>
            </a:r>
            <a:r>
              <a:rPr lang="nb-NO" sz="1500" dirty="0"/>
              <a:t>()-t);</a:t>
            </a:r>
          </a:p>
          <a:p>
            <a:r>
              <a:rPr lang="nb-NO" sz="1500" dirty="0"/>
              <a:t>		 </a:t>
            </a:r>
            <a:r>
              <a:rPr lang="nb-NO" sz="1500" dirty="0" err="1"/>
              <a:t>seqTime</a:t>
            </a:r>
            <a:r>
              <a:rPr lang="nb-NO" sz="1500" dirty="0"/>
              <a:t>[med] =t/1000000.0;</a:t>
            </a:r>
          </a:p>
          <a:p>
            <a:r>
              <a:rPr lang="nb-NO" sz="1500" dirty="0"/>
              <a:t>	} </a:t>
            </a:r>
            <a:r>
              <a:rPr lang="nb-NO" sz="1500" dirty="0">
                <a:solidFill>
                  <a:srgbClr val="00B050"/>
                </a:solidFill>
              </a:rPr>
              <a:t>// end for med</a:t>
            </a:r>
            <a:endParaRPr lang="nb-NO" sz="1500" dirty="0"/>
          </a:p>
          <a:p>
            <a:r>
              <a:rPr lang="nb-NO" sz="1500" dirty="0"/>
              <a:t>	</a:t>
            </a:r>
            <a:endParaRPr lang="nb-NO" sz="1500" dirty="0">
              <a:solidFill>
                <a:srgbClr val="00B050"/>
              </a:solidFill>
            </a:endParaRPr>
          </a:p>
        </p:txBody>
      </p:sp>
      <p:sp>
        <p:nvSpPr>
          <p:cNvPr id="4" name="Pil høyre 3"/>
          <p:cNvSpPr/>
          <p:nvPr/>
        </p:nvSpPr>
        <p:spPr bwMode="auto">
          <a:xfrm rot="10800000">
            <a:off x="6876256" y="1412776"/>
            <a:ext cx="1152128" cy="504056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Pil høyre 4"/>
          <p:cNvSpPr/>
          <p:nvPr/>
        </p:nvSpPr>
        <p:spPr bwMode="auto">
          <a:xfrm rot="10800000">
            <a:off x="7454916" y="4437112"/>
            <a:ext cx="1152128" cy="504056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Pil høyre 4"/>
          <p:cNvSpPr/>
          <p:nvPr/>
        </p:nvSpPr>
        <p:spPr bwMode="auto">
          <a:xfrm rot="10800000">
            <a:off x="7390746" y="2573288"/>
            <a:ext cx="1152128" cy="504056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46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36665</TotalTime>
  <Words>5852</Words>
  <Application>Microsoft Macintosh PowerPoint</Application>
  <PresentationFormat>Skjermfremvisning (4:3)</PresentationFormat>
  <Paragraphs>1051</Paragraphs>
  <Slides>46</Slides>
  <Notes>42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46</vt:i4>
      </vt:variant>
    </vt:vector>
  </HeadingPairs>
  <TitlesOfParts>
    <vt:vector size="53" baseType="lpstr">
      <vt:lpstr>Calibri</vt:lpstr>
      <vt:lpstr>Cambria Math</vt:lpstr>
      <vt:lpstr>Courier New</vt:lpstr>
      <vt:lpstr>Tahoma</vt:lpstr>
      <vt:lpstr>Times New Roman</vt:lpstr>
      <vt:lpstr>Wingdings</vt:lpstr>
      <vt:lpstr>Blends</vt:lpstr>
      <vt:lpstr>IN3030 Uke 6, våren 2020 </vt:lpstr>
      <vt:lpstr>Resume of Week 05 lecture</vt:lpstr>
      <vt:lpstr>Plan for uke 06</vt:lpstr>
      <vt:lpstr>Reasons to fail oblig 1</vt:lpstr>
      <vt:lpstr>Modell-kode for tidssammenligning av (enkle) parallelle og sekvensiell algoritmer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Hvor lang tid tar et synchronized kall? Demoeks. hadde n synchroniced metode for all skriving til felles ‘i’.</vt:lpstr>
      <vt:lpstr> Finnes det alternativer &amp; riktig kode?</vt:lpstr>
      <vt:lpstr>b) Alternativ b til synchronized: Bruk av AtomicInteger</vt:lpstr>
      <vt:lpstr>c) : Lokal kopi av i hver tråd og en synchronized oppdatering fra hver tråd til sist.</vt:lpstr>
      <vt:lpstr>Kjøring av alternativ C (lokal kopi først):  </vt:lpstr>
      <vt:lpstr>Oppsummering av kjøretider</vt:lpstr>
      <vt:lpstr>Vranglås (deadlock): Rekkefølgen av flere synkroniseringer fra flere ulike tråder: går det alltid bra?</vt:lpstr>
      <vt:lpstr>PowerPoint-presentasjon</vt:lpstr>
      <vt:lpstr>Vranglås – del 2</vt:lpstr>
      <vt:lpstr>Vranglås - løsning</vt:lpstr>
      <vt:lpstr>End of first lecture IN3030 week 06</vt:lpstr>
      <vt:lpstr>Om å parallelliser et problem </vt:lpstr>
      <vt:lpstr>Å dele opp algoritmen </vt:lpstr>
      <vt:lpstr>Å dele opp data – del 2</vt:lpstr>
      <vt:lpstr>Om primtall – og om Eratosthenes sil (oblig 3)</vt:lpstr>
      <vt:lpstr>Litt mer om Eratosthenes</vt:lpstr>
      <vt:lpstr>2 måter å lage primtall</vt:lpstr>
      <vt:lpstr>Hvad er raskest?</vt:lpstr>
      <vt:lpstr>Finne primtall -- Eratosthenes sil</vt:lpstr>
      <vt:lpstr>Å lage og lagre primtall (Erotosthenes sil)</vt:lpstr>
      <vt:lpstr>Litt mer om Eratothenes sil</vt:lpstr>
      <vt:lpstr>Vise at vi trenger bare primtallene &lt;10 for å finne alle primtall &lt; 100, avkryssing for 3 (3*3, 9+2*3,9+4*3, ….)</vt:lpstr>
      <vt:lpstr>Avkryssing for 5 (starter med 25, så 25+2*5, 25+4,5,..):</vt:lpstr>
      <vt:lpstr>Avkryssing for 7 (starter med 49, så 49+2*7,49+4*7,.):</vt:lpstr>
      <vt:lpstr>Hvordan representeres tallene?</vt:lpstr>
      <vt:lpstr>Hvordan bruke 8 eller 7 bit i en byte-array for å representere primtallene</vt:lpstr>
      <vt:lpstr>Hvordan representere 8 (eller 7) bit i en byte-array</vt:lpstr>
      <vt:lpstr>Bruke 7 bit i hver byte i arrayen</vt:lpstr>
      <vt:lpstr>Faktorisering av et tall M i sine primtallsfaktorer</vt:lpstr>
      <vt:lpstr>Hvordan parallellisere faktorisering ?</vt:lpstr>
      <vt:lpstr>Faktorisering av store tall med 18-19 desimale sifre </vt:lpstr>
      <vt:lpstr>Oblig  3: Primtall</vt:lpstr>
      <vt:lpstr>Oblig Deadlines</vt:lpstr>
      <vt:lpstr>Hva har vi sett på i uke 06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INF2440 – Effektiv parallellprogrammering Uke 1, v2014</dc:title>
  <dc:creator>Arne Maus</dc:creator>
  <cp:lastModifiedBy>Eric Jul</cp:lastModifiedBy>
  <cp:revision>407</cp:revision>
  <cp:lastPrinted>2014-02-14T08:58:49Z</cp:lastPrinted>
  <dcterms:created xsi:type="dcterms:W3CDTF">2013-10-07T06:57:58Z</dcterms:created>
  <dcterms:modified xsi:type="dcterms:W3CDTF">2020-02-19T12:13:45Z</dcterms:modified>
</cp:coreProperties>
</file>