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  <p:sldMasterId id="2147483660" r:id="rId3"/>
  </p:sldMasterIdLst>
  <p:notesMasterIdLst>
    <p:notesMasterId r:id="rId50"/>
  </p:notesMasterIdLst>
  <p:sldIdLst>
    <p:sldId id="307" r:id="rId4"/>
    <p:sldId id="315" r:id="rId5"/>
    <p:sldId id="309" r:id="rId6"/>
    <p:sldId id="319" r:id="rId7"/>
    <p:sldId id="308" r:id="rId8"/>
    <p:sldId id="316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312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56" r:id="rId29"/>
    <p:sldId id="257" r:id="rId30"/>
    <p:sldId id="317" r:id="rId31"/>
    <p:sldId id="258" r:id="rId32"/>
    <p:sldId id="259" r:id="rId33"/>
    <p:sldId id="260" r:id="rId34"/>
    <p:sldId id="261" r:id="rId35"/>
    <p:sldId id="262" r:id="rId36"/>
    <p:sldId id="263" r:id="rId37"/>
    <p:sldId id="264" r:id="rId38"/>
    <p:sldId id="265" r:id="rId39"/>
    <p:sldId id="266" r:id="rId40"/>
    <p:sldId id="267" r:id="rId41"/>
    <p:sldId id="268" r:id="rId42"/>
    <p:sldId id="313" r:id="rId43"/>
    <p:sldId id="314" r:id="rId44"/>
    <p:sldId id="269" r:id="rId45"/>
    <p:sldId id="270" r:id="rId46"/>
    <p:sldId id="310" r:id="rId47"/>
    <p:sldId id="311" r:id="rId48"/>
    <p:sldId id="318" r:id="rId4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673" autoAdjust="0"/>
  </p:normalViewPr>
  <p:slideViewPr>
    <p:cSldViewPr>
      <p:cViewPr varScale="1">
        <p:scale>
          <a:sx n="115" d="100"/>
          <a:sy n="115" d="100"/>
        </p:scale>
        <p:origin x="1560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184E3-4E79-4F3C-ABB4-C487CE4B037D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7B8C1-B54E-4010-844D-CDDDEA2152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3873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0709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1891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9429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28189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32110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41852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53623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56728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05292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7B8C1-B54E-4010-844D-CDDDEA2152BD}" type="slidenum">
              <a:rPr lang="nb-NO" smtClean="0"/>
              <a:t>37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1118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8654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4096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8608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0568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1118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3645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1729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00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0744-F7FC-485A-BBEE-19334D81D007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B7EC-C541-4686-AC69-882E789D41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55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0744-F7FC-485A-BBEE-19334D81D007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B7EC-C541-4686-AC69-882E789D41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389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0744-F7FC-485A-BBEE-19334D81D007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B7EC-C541-4686-AC69-882E789D41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339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5C26-F3B7-4697-9BA4-1771E1FFA6F3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F4AA-5739-402A-AE16-AAC1ED1AEE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7392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5C26-F3B7-4697-9BA4-1771E1FFA6F3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F4AA-5739-402A-AE16-AAC1ED1AEE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9804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5C26-F3B7-4697-9BA4-1771E1FFA6F3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F4AA-5739-402A-AE16-AAC1ED1AEE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6317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5C26-F3B7-4697-9BA4-1771E1FFA6F3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F4AA-5739-402A-AE16-AAC1ED1AEE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0962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5C26-F3B7-4697-9BA4-1771E1FFA6F3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F4AA-5739-402A-AE16-AAC1ED1AEE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502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5C26-F3B7-4697-9BA4-1771E1FFA6F3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F4AA-5739-402A-AE16-AAC1ED1AEE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2347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5C26-F3B7-4697-9BA4-1771E1FFA6F3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F4AA-5739-402A-AE16-AAC1ED1AEE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9264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5C26-F3B7-4697-9BA4-1771E1FFA6F3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F4AA-5739-402A-AE16-AAC1ED1AEE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5159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0744-F7FC-485A-BBEE-19334D81D007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B7EC-C541-4686-AC69-882E789D41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06492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5C26-F3B7-4697-9BA4-1771E1FFA6F3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F4AA-5739-402A-AE16-AAC1ED1AEE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8582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5C26-F3B7-4697-9BA4-1771E1FFA6F3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F4AA-5739-402A-AE16-AAC1ED1AEE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32753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5C26-F3B7-4697-9BA4-1771E1FFA6F3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F4AA-5739-402A-AE16-AAC1ED1AEE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10632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3988" y="21209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4588" y="13589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283ACB-6AF9-4BF6-9914-D6AD14E531B9}" type="slidenum">
              <a:rPr lang="nb-NO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2876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aseline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119C-BAD2-474F-B7B2-66F11C4D5BF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2844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24AA-31CE-4F89-904B-E6BDB8EAE7C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2387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78CB3-283C-4960-8D44-934A4FD6D72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0218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4ED1-80A2-4D44-B3F5-B28083BFD66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6192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E4BEE-34BD-45E8-807D-9D81BD53E60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1859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921E-7B4C-4555-B282-9B0856B0325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944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0744-F7FC-485A-BBEE-19334D81D007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B7EC-C541-4686-AC69-882E789D41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8957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8318-8D50-44AA-949F-71D6A8D3C27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3939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18FE-EF61-4DE6-A58C-94C454A7682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609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FE00-EE6B-4020-A55C-300A50692D2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6762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2071-1264-4461-ABA2-9EAA58A008F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132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C224-D263-4DD0-983B-D890F84AF20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093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88A2-028F-411F-BE58-82B38CFC1A2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63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314450"/>
            <a:ext cx="3810000" cy="2332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798888"/>
            <a:ext cx="3810000" cy="233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97C8-C5CD-44F4-B17B-D9158697A28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32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0744-F7FC-485A-BBEE-19334D81D007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B7EC-C541-4686-AC69-882E789D41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908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0744-F7FC-485A-BBEE-19334D81D007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B7EC-C541-4686-AC69-882E789D41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565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0744-F7FC-485A-BBEE-19334D81D007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B7EC-C541-4686-AC69-882E789D41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993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0744-F7FC-485A-BBEE-19334D81D007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B7EC-C541-4686-AC69-882E789D41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026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0744-F7FC-485A-BBEE-19334D81D007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B7EC-C541-4686-AC69-882E789D41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713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0744-F7FC-485A-BBEE-19334D81D007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B7EC-C541-4686-AC69-882E789D41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663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B0744-F7FC-485A-BBEE-19334D81D007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7B7EC-C541-4686-AC69-882E789D41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271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E5C26-F3B7-4697-9BA4-1771E1FFA6F3}" type="datetimeFigureOut">
              <a:rPr lang="nb-NO" smtClean="0"/>
              <a:t>25.03.2020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EF4AA-5739-402A-AE16-AAC1ED1AEE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158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5222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5222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9445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9445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7153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4143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2049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314450"/>
            <a:ext cx="77724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text styles</a:t>
            </a:r>
          </a:p>
          <a:p>
            <a:pPr lvl="1"/>
            <a:r>
              <a:rPr lang="nb-NO" altLang="nb-NO"/>
              <a:t>Second level</a:t>
            </a:r>
          </a:p>
          <a:p>
            <a:pPr lvl="2"/>
            <a:r>
              <a:rPr lang="nb-NO" altLang="nb-NO"/>
              <a:t>Third level</a:t>
            </a:r>
          </a:p>
          <a:p>
            <a:pPr lvl="3"/>
            <a:r>
              <a:rPr lang="nb-NO" altLang="nb-NO"/>
              <a:t>Fourth level</a:t>
            </a:r>
          </a:p>
          <a:p>
            <a:pPr lvl="4"/>
            <a:r>
              <a:rPr lang="nb-NO" altLang="nb-NO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7B0F74F-4C71-4646-B964-CEF69E33E404}" type="slidenum">
              <a:rPr lang="nb-NO" sz="140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nb-NO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39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/>
          <a:lstStyle/>
          <a:p>
            <a:r>
              <a:rPr lang="nb-NO" noProof="0" dirty="0"/>
              <a:t>Uke 11 – </a:t>
            </a:r>
            <a:r>
              <a:rPr lang="nb-NO" dirty="0"/>
              <a:t>IN3030/4330</a:t>
            </a:r>
            <a:r>
              <a:rPr lang="nb-NO" noProof="0" dirty="0"/>
              <a:t> v2020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43660"/>
            <a:ext cx="6400800" cy="2495128"/>
          </a:xfrm>
        </p:spPr>
        <p:txBody>
          <a:bodyPr/>
          <a:lstStyle/>
          <a:p>
            <a:r>
              <a:rPr lang="nb-NO" noProof="0" dirty="0"/>
              <a:t>Eric Jul</a:t>
            </a:r>
          </a:p>
          <a:p>
            <a:r>
              <a:rPr lang="nb-NO" noProof="0" dirty="0"/>
              <a:t>IfI, UiO</a:t>
            </a:r>
          </a:p>
          <a:p>
            <a:r>
              <a:rPr lang="nb-NO" dirty="0"/>
              <a:t>2020-03-25</a:t>
            </a:r>
            <a:endParaRPr lang="nb-NO" noProof="0" dirty="0"/>
          </a:p>
          <a:p>
            <a:r>
              <a:rPr lang="nb-NO" b="1" i="1" noProof="0" dirty="0" err="1">
                <a:solidFill>
                  <a:srgbClr val="FF0000"/>
                </a:solidFill>
              </a:rPr>
              <a:t>Lecture</a:t>
            </a:r>
            <a:r>
              <a:rPr lang="nb-NO" b="1" i="1" noProof="0" dirty="0">
                <a:solidFill>
                  <a:srgbClr val="FF0000"/>
                </a:solidFill>
              </a:rPr>
              <a:t> starts at 10:15am</a:t>
            </a:r>
          </a:p>
        </p:txBody>
      </p:sp>
    </p:spTree>
    <p:extLst>
      <p:ext uri="{BB962C8B-B14F-4D97-AF65-F5344CB8AC3E}">
        <p14:creationId xmlns:p14="http://schemas.microsoft.com/office/powerpoint/2010/main" val="629083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1272" y="0"/>
            <a:ext cx="6552728" cy="67403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/>
              <a:t>        long </a:t>
            </a:r>
            <a:r>
              <a:rPr lang="en-US" sz="1600" b="1" dirty="0" err="1"/>
              <a:t>ILSek</a:t>
            </a:r>
            <a:r>
              <a:rPr lang="en-US" sz="1600" b="1" dirty="0"/>
              <a:t> </a:t>
            </a:r>
            <a:r>
              <a:rPr lang="en-US" sz="1600" dirty="0"/>
              <a:t>(</a:t>
            </a:r>
            <a:r>
              <a:rPr lang="en-US" sz="1600" dirty="0" err="1"/>
              <a:t>int</a:t>
            </a:r>
            <a:r>
              <a:rPr lang="en-US" sz="1600" dirty="0"/>
              <a:t> n) {</a:t>
            </a:r>
          </a:p>
          <a:p>
            <a:r>
              <a:rPr lang="en-US" sz="1600" dirty="0"/>
              <a:t>	  IntList </a:t>
            </a:r>
            <a:r>
              <a:rPr lang="en-US" sz="1600" dirty="0" err="1"/>
              <a:t>itlist</a:t>
            </a:r>
            <a:r>
              <a:rPr lang="en-US" sz="1600" dirty="0"/>
              <a:t> = </a:t>
            </a:r>
            <a:r>
              <a:rPr lang="en-US" sz="1600" dirty="0">
                <a:solidFill>
                  <a:srgbClr val="FF0000"/>
                </a:solidFill>
              </a:rPr>
              <a:t>new IntList(n);</a:t>
            </a:r>
          </a:p>
          <a:p>
            <a:r>
              <a:rPr lang="en-US" sz="1600" dirty="0"/>
              <a:t>	   long  j = 1;</a:t>
            </a:r>
          </a:p>
          <a:p>
            <a:endParaRPr lang="en-US" sz="1600" dirty="0"/>
          </a:p>
          <a:p>
            <a:r>
              <a:rPr lang="en-US" sz="1600" dirty="0"/>
              <a:t>	    for 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=0; </a:t>
            </a:r>
            <a:r>
              <a:rPr lang="en-US" sz="1600" dirty="0" err="1"/>
              <a:t>i</a:t>
            </a:r>
            <a:r>
              <a:rPr lang="en-US" sz="1600" dirty="0"/>
              <a:t>&lt;n; </a:t>
            </a:r>
            <a:r>
              <a:rPr lang="en-US" sz="1600" dirty="0" err="1"/>
              <a:t>i</a:t>
            </a:r>
            <a:r>
              <a:rPr lang="en-US" sz="1600" dirty="0"/>
              <a:t>++)       </a:t>
            </a:r>
            <a:r>
              <a:rPr lang="en-US" sz="1600" dirty="0" err="1">
                <a:solidFill>
                  <a:srgbClr val="FF0000"/>
                </a:solidFill>
              </a:rPr>
              <a:t>itlist.add</a:t>
            </a:r>
            <a:r>
              <a:rPr lang="en-US" sz="1600" dirty="0">
                <a:solidFill>
                  <a:srgbClr val="FF0000"/>
                </a:solidFill>
              </a:rPr>
              <a:t>(</a:t>
            </a:r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dirty="0">
                <a:solidFill>
                  <a:srgbClr val="FF0000"/>
                </a:solidFill>
              </a:rPr>
              <a:t>)</a:t>
            </a:r>
            <a:r>
              <a:rPr lang="en-US" sz="1600" dirty="0"/>
              <a:t>;</a:t>
            </a:r>
          </a:p>
          <a:p>
            <a:r>
              <a:rPr lang="en-US" sz="1600" dirty="0"/>
              <a:t>	    for 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=0; </a:t>
            </a:r>
            <a:r>
              <a:rPr lang="en-US" sz="1600" dirty="0" err="1"/>
              <a:t>i</a:t>
            </a:r>
            <a:r>
              <a:rPr lang="en-US" sz="1600" dirty="0"/>
              <a:t>&lt;n; </a:t>
            </a:r>
            <a:r>
              <a:rPr lang="en-US" sz="1600" dirty="0" err="1"/>
              <a:t>i</a:t>
            </a:r>
            <a:r>
              <a:rPr lang="en-US" sz="1600" dirty="0"/>
              <a:t>++) j +=</a:t>
            </a:r>
            <a:r>
              <a:rPr lang="en-US" sz="1600" dirty="0" err="1">
                <a:solidFill>
                  <a:srgbClr val="FF0000"/>
                </a:solidFill>
              </a:rPr>
              <a:t>itlist.get</a:t>
            </a:r>
            <a:r>
              <a:rPr lang="en-US" sz="1600" dirty="0">
                <a:solidFill>
                  <a:srgbClr val="FF0000"/>
                </a:solidFill>
              </a:rPr>
              <a:t>(</a:t>
            </a:r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dirty="0">
                <a:solidFill>
                  <a:srgbClr val="FF0000"/>
                </a:solidFill>
              </a:rPr>
              <a:t>)</a:t>
            </a:r>
            <a:r>
              <a:rPr lang="en-US" sz="1600" dirty="0"/>
              <a:t>;</a:t>
            </a:r>
          </a:p>
          <a:p>
            <a:r>
              <a:rPr lang="en-US" sz="1600" dirty="0"/>
              <a:t>                  return j;</a:t>
            </a:r>
          </a:p>
          <a:p>
            <a:r>
              <a:rPr lang="en-US" sz="1600" dirty="0"/>
              <a:t>         }// end </a:t>
            </a:r>
            <a:r>
              <a:rPr lang="en-US" sz="1600" dirty="0" err="1"/>
              <a:t>ILSek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         </a:t>
            </a:r>
            <a:r>
              <a:rPr lang="en-US" sz="1600" b="1" dirty="0"/>
              <a:t>long </a:t>
            </a:r>
            <a:r>
              <a:rPr lang="en-US" sz="1600" b="1" dirty="0" err="1"/>
              <a:t>ALSek</a:t>
            </a:r>
            <a:r>
              <a:rPr lang="en-US" sz="1600" b="1" dirty="0"/>
              <a:t> </a:t>
            </a:r>
            <a:r>
              <a:rPr lang="en-US" sz="1600" dirty="0"/>
              <a:t>(</a:t>
            </a:r>
            <a:r>
              <a:rPr lang="en-US" sz="1600" dirty="0" err="1"/>
              <a:t>int</a:t>
            </a:r>
            <a:r>
              <a:rPr lang="en-US" sz="1600" dirty="0"/>
              <a:t> n) {</a:t>
            </a:r>
          </a:p>
          <a:p>
            <a:r>
              <a:rPr lang="en-US" sz="1600" dirty="0"/>
              <a:t>                 </a:t>
            </a:r>
            <a:r>
              <a:rPr lang="en-US" sz="1600" dirty="0" err="1"/>
              <a:t>ArrayList</a:t>
            </a:r>
            <a:r>
              <a:rPr lang="en-US" sz="1600" dirty="0"/>
              <a:t> &lt;Integer&gt; </a:t>
            </a:r>
            <a:r>
              <a:rPr lang="en-US" sz="1600" dirty="0" err="1"/>
              <a:t>alist</a:t>
            </a:r>
            <a:r>
              <a:rPr lang="en-US" sz="1600" dirty="0"/>
              <a:t> = </a:t>
            </a:r>
            <a:r>
              <a:rPr lang="en-US" sz="1600" dirty="0">
                <a:solidFill>
                  <a:srgbClr val="FF0000"/>
                </a:solidFill>
              </a:rPr>
              <a:t>new </a:t>
            </a:r>
            <a:r>
              <a:rPr lang="en-US" sz="1600" dirty="0" err="1">
                <a:solidFill>
                  <a:srgbClr val="FF0000"/>
                </a:solidFill>
              </a:rPr>
              <a:t>ArrayList</a:t>
            </a:r>
            <a:r>
              <a:rPr lang="en-US" sz="1600" dirty="0">
                <a:solidFill>
                  <a:srgbClr val="FF0000"/>
                </a:solidFill>
              </a:rPr>
              <a:t>&lt;Integer&gt;(n);</a:t>
            </a:r>
          </a:p>
          <a:p>
            <a:r>
              <a:rPr lang="en-US" sz="1600" dirty="0"/>
              <a:t>	  long j = 1;</a:t>
            </a:r>
          </a:p>
          <a:p>
            <a:endParaRPr lang="en-US" sz="1600" dirty="0"/>
          </a:p>
          <a:p>
            <a:r>
              <a:rPr lang="en-US" sz="1600" dirty="0"/>
              <a:t>	  for 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=0; </a:t>
            </a:r>
            <a:r>
              <a:rPr lang="en-US" sz="1600" dirty="0" err="1"/>
              <a:t>i</a:t>
            </a:r>
            <a:r>
              <a:rPr lang="en-US" sz="1600" dirty="0"/>
              <a:t>&lt;n; </a:t>
            </a:r>
            <a:r>
              <a:rPr lang="en-US" sz="1600" dirty="0" err="1"/>
              <a:t>i</a:t>
            </a:r>
            <a:r>
              <a:rPr lang="en-US" sz="1600" dirty="0"/>
              <a:t>++)      </a:t>
            </a:r>
            <a:r>
              <a:rPr lang="en-US" sz="1600" dirty="0" err="1">
                <a:solidFill>
                  <a:srgbClr val="FF0000"/>
                </a:solidFill>
              </a:rPr>
              <a:t>alist.add</a:t>
            </a:r>
            <a:r>
              <a:rPr lang="en-US" sz="1600" dirty="0">
                <a:solidFill>
                  <a:srgbClr val="FF0000"/>
                </a:solidFill>
              </a:rPr>
              <a:t>(</a:t>
            </a:r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dirty="0">
                <a:solidFill>
                  <a:srgbClr val="FF0000"/>
                </a:solidFill>
              </a:rPr>
              <a:t>);</a:t>
            </a:r>
          </a:p>
          <a:p>
            <a:r>
              <a:rPr lang="en-US" sz="1600" dirty="0"/>
              <a:t>	  for 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=0; </a:t>
            </a:r>
            <a:r>
              <a:rPr lang="en-US" sz="1600" dirty="0" err="1"/>
              <a:t>i</a:t>
            </a:r>
            <a:r>
              <a:rPr lang="en-US" sz="1600" dirty="0"/>
              <a:t>&lt;n; </a:t>
            </a:r>
            <a:r>
              <a:rPr lang="en-US" sz="1600" dirty="0" err="1"/>
              <a:t>i</a:t>
            </a:r>
            <a:r>
              <a:rPr lang="en-US" sz="1600" dirty="0"/>
              <a:t>++) j +=</a:t>
            </a:r>
            <a:r>
              <a:rPr lang="en-US" sz="1600" dirty="0" err="1">
                <a:solidFill>
                  <a:srgbClr val="FF0000"/>
                </a:solidFill>
              </a:rPr>
              <a:t>alist.get</a:t>
            </a:r>
            <a:r>
              <a:rPr lang="en-US" sz="1600" dirty="0">
                <a:solidFill>
                  <a:srgbClr val="FF0000"/>
                </a:solidFill>
              </a:rPr>
              <a:t>(</a:t>
            </a:r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dirty="0">
                <a:solidFill>
                  <a:srgbClr val="FF0000"/>
                </a:solidFill>
              </a:rPr>
              <a:t>)</a:t>
            </a:r>
            <a:r>
              <a:rPr lang="en-US" sz="1600" dirty="0"/>
              <a:t>;</a:t>
            </a:r>
          </a:p>
          <a:p>
            <a:r>
              <a:rPr lang="en-US" sz="1600" dirty="0"/>
              <a:t>	   return j;</a:t>
            </a:r>
          </a:p>
          <a:p>
            <a:r>
              <a:rPr lang="en-US" sz="1600" dirty="0"/>
              <a:t>          }// </a:t>
            </a:r>
            <a:r>
              <a:rPr lang="en-US" sz="1600" dirty="0" err="1"/>
              <a:t>ens</a:t>
            </a:r>
            <a:r>
              <a:rPr lang="en-US" sz="1600" dirty="0"/>
              <a:t> </a:t>
            </a:r>
            <a:r>
              <a:rPr lang="en-US" sz="1600" dirty="0" err="1"/>
              <a:t>ALSek</a:t>
            </a:r>
            <a:endParaRPr lang="en-US" sz="1600" dirty="0"/>
          </a:p>
          <a:p>
            <a:endParaRPr lang="nb-NO" sz="1600" dirty="0"/>
          </a:p>
          <a:p>
            <a:r>
              <a:rPr lang="nb-NO" sz="1600" dirty="0"/>
              <a:t>………………………………..</a:t>
            </a:r>
          </a:p>
          <a:p>
            <a:endParaRPr lang="nb-NO" sz="1600" dirty="0"/>
          </a:p>
          <a:p>
            <a:r>
              <a:rPr lang="en-US" sz="1600" dirty="0"/>
              <a:t>long t = </a:t>
            </a:r>
            <a:r>
              <a:rPr lang="en-US" sz="1600" dirty="0" err="1"/>
              <a:t>System.nanoTime</a:t>
            </a:r>
            <a:r>
              <a:rPr lang="en-US" sz="1600" dirty="0"/>
              <a:t>();  // start </a:t>
            </a:r>
            <a:r>
              <a:rPr lang="en-US" sz="1600" dirty="0" err="1"/>
              <a:t>tidtaking</a:t>
            </a:r>
            <a:r>
              <a:rPr lang="en-US" sz="1600" dirty="0"/>
              <a:t> IntList</a:t>
            </a:r>
          </a:p>
          <a:p>
            <a:r>
              <a:rPr lang="en-US" sz="1600" dirty="0"/>
              <a:t> sum += </a:t>
            </a:r>
            <a:r>
              <a:rPr lang="en-US" sz="1600" b="1" dirty="0" err="1"/>
              <a:t>ILSek</a:t>
            </a:r>
            <a:r>
              <a:rPr lang="en-US" sz="1600" b="1" dirty="0"/>
              <a:t>(n)</a:t>
            </a:r>
            <a:r>
              <a:rPr lang="en-US" sz="1600" dirty="0"/>
              <a:t>;</a:t>
            </a:r>
          </a:p>
          <a:p>
            <a:r>
              <a:rPr lang="en-US" sz="1600" dirty="0"/>
              <a:t>t = (</a:t>
            </a:r>
            <a:r>
              <a:rPr lang="en-US" sz="1600" dirty="0" err="1"/>
              <a:t>System.nanoTime</a:t>
            </a:r>
            <a:r>
              <a:rPr lang="en-US" sz="1600" dirty="0"/>
              <a:t>()-t);</a:t>
            </a:r>
          </a:p>
          <a:p>
            <a:r>
              <a:rPr lang="nb-NO" sz="1600" dirty="0"/>
              <a:t>..</a:t>
            </a:r>
          </a:p>
          <a:p>
            <a:r>
              <a:rPr lang="en-US" sz="1600" dirty="0"/>
              <a:t>t = </a:t>
            </a:r>
            <a:r>
              <a:rPr lang="en-US" sz="1600" dirty="0" err="1"/>
              <a:t>System.nanoTime</a:t>
            </a:r>
            <a:r>
              <a:rPr lang="en-US" sz="1600" dirty="0"/>
              <a:t>();        // start </a:t>
            </a:r>
            <a:r>
              <a:rPr lang="en-US" sz="1600" dirty="0" err="1"/>
              <a:t>tidtaking</a:t>
            </a:r>
            <a:r>
              <a:rPr lang="en-US" sz="1600" dirty="0"/>
              <a:t> </a:t>
            </a:r>
            <a:r>
              <a:rPr lang="en-US" sz="1600" dirty="0" err="1"/>
              <a:t>ArrayList</a:t>
            </a:r>
            <a:endParaRPr lang="en-US" sz="1600" dirty="0"/>
          </a:p>
          <a:p>
            <a:r>
              <a:rPr lang="en-US" sz="1600" dirty="0"/>
              <a:t> sum += </a:t>
            </a:r>
            <a:r>
              <a:rPr lang="en-US" sz="1600" b="1" dirty="0" err="1"/>
              <a:t>ALSek</a:t>
            </a:r>
            <a:r>
              <a:rPr lang="en-US" sz="1600" b="1" dirty="0"/>
              <a:t>(n);</a:t>
            </a:r>
          </a:p>
          <a:p>
            <a:r>
              <a:rPr lang="en-US" sz="1600" dirty="0"/>
              <a:t>t = (</a:t>
            </a:r>
            <a:r>
              <a:rPr lang="en-US" sz="1600" dirty="0" err="1"/>
              <a:t>System.nanoTime</a:t>
            </a:r>
            <a:r>
              <a:rPr lang="en-US" sz="1600" dirty="0"/>
              <a:t>()-t);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188640"/>
            <a:ext cx="2088232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Fra testprogrammet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000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noProof="0" dirty="0"/>
              <a:t>Tidsforbruk int og Integer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noProof="0" dirty="0"/>
              <a:t>Integer</a:t>
            </a:r>
          </a:p>
          <a:p>
            <a:pPr lvl="1"/>
            <a:r>
              <a:rPr lang="nb-NO" noProof="0" dirty="0"/>
              <a:t>Når vi skal lagre et heltall i en Integer, må den først pakkes-inn (boxing) i et objekt vi lager + en peker til den i arrayen av Integer-pekere</a:t>
            </a:r>
          </a:p>
          <a:p>
            <a:pPr lvl="1"/>
            <a:r>
              <a:rPr lang="nb-NO" noProof="0" dirty="0"/>
              <a:t>Når vi skal lese en heltallsverdi fra en Integer, må vi først følge en peker for å lokalisere Integer-objektet, og så lese ut int-verdien (unboxing)</a:t>
            </a:r>
          </a:p>
          <a:p>
            <a:r>
              <a:rPr lang="nb-NO" noProof="0" dirty="0"/>
              <a:t>int-array</a:t>
            </a:r>
          </a:p>
          <a:p>
            <a:pPr lvl="1"/>
            <a:r>
              <a:rPr lang="nb-NO" noProof="0" dirty="0"/>
              <a:t>Lesing og skriving i en int [] er ‘mye’ raskere – tilsvarende som å finne og skrive en peker i Integer-arrayen.</a:t>
            </a:r>
          </a:p>
          <a:p>
            <a:endParaRPr lang="nb-NO" noProof="0" dirty="0"/>
          </a:p>
          <a:p>
            <a:endParaRPr lang="nb-NO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101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800" noProof="0" dirty="0"/>
              <a:t>Test på lage (add) n stk Integer i ArrayList </a:t>
            </a:r>
            <a:br>
              <a:rPr lang="nb-NO" sz="2800" noProof="0" dirty="0"/>
            </a:br>
            <a:r>
              <a:rPr lang="nb-NO" sz="2800" noProof="0" dirty="0"/>
              <a:t>og i IntList og lese dem (get)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0322" y="980728"/>
            <a:ext cx="763284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ea typeface="MS Mincho" panose="02020609040205080304" pitchFamily="49" charset="-128"/>
                <a:cs typeface="Courier New" panose="02070309020205020404" pitchFamily="49" charset="0"/>
              </a:rPr>
              <a:t>Test </a:t>
            </a:r>
            <a:r>
              <a:rPr lang="en-US" b="1" dirty="0" err="1">
                <a:solidFill>
                  <a:srgbClr val="0070C0"/>
                </a:solidFill>
                <a:ea typeface="MS Mincho" panose="02020609040205080304" pitchFamily="49" charset="-128"/>
                <a:cs typeface="Courier New" panose="02070309020205020404" pitchFamily="49" charset="0"/>
              </a:rPr>
              <a:t>av</a:t>
            </a:r>
            <a:r>
              <a:rPr lang="en-US" b="1" dirty="0">
                <a:solidFill>
                  <a:srgbClr val="0070C0"/>
                </a:solidFill>
                <a:ea typeface="MS Mincho" panose="02020609040205080304" pitchFamily="49" charset="-128"/>
                <a:cs typeface="Courier New" panose="02070309020205020404" pitchFamily="49" charset="0"/>
              </a:rPr>
              <a:t>   </a:t>
            </a:r>
            <a:r>
              <a:rPr lang="en-US" b="1" dirty="0" err="1">
                <a:solidFill>
                  <a:srgbClr val="0070C0"/>
                </a:solidFill>
                <a:ea typeface="MS Mincho" panose="02020609040205080304" pitchFamily="49" charset="-128"/>
                <a:cs typeface="Courier New" panose="02070309020205020404" pitchFamily="49" charset="0"/>
              </a:rPr>
              <a:t>sekvensiell</a:t>
            </a:r>
            <a:r>
              <a:rPr lang="en-US" b="1" dirty="0">
                <a:solidFill>
                  <a:srgbClr val="0070C0"/>
                </a:solidFill>
                <a:ea typeface="MS Mincho" panose="02020609040205080304" pitchFamily="49" charset="-128"/>
                <a:cs typeface="Courier New" panose="02070309020205020404" pitchFamily="49" charset="0"/>
              </a:rPr>
              <a:t> IntList mot (</a:t>
            </a:r>
            <a:r>
              <a:rPr lang="en-US" b="1" dirty="0" err="1">
                <a:solidFill>
                  <a:srgbClr val="0070C0"/>
                </a:solidFill>
                <a:ea typeface="MS Mincho" panose="02020609040205080304" pitchFamily="49" charset="-128"/>
                <a:cs typeface="Courier New" panose="02070309020205020404" pitchFamily="49" charset="0"/>
              </a:rPr>
              <a:t>sekvensiell</a:t>
            </a:r>
            <a:r>
              <a:rPr lang="en-US" b="1" dirty="0">
                <a:solidFill>
                  <a:srgbClr val="0070C0"/>
                </a:solidFill>
                <a:ea typeface="MS Mincho" panose="02020609040205080304" pitchFamily="49" charset="-128"/>
                <a:cs typeface="Courier New" panose="02070309020205020404" pitchFamily="49" charset="0"/>
              </a:rPr>
              <a:t>?) </a:t>
            </a:r>
            <a:r>
              <a:rPr lang="en-US" b="1" dirty="0" err="1">
                <a:solidFill>
                  <a:srgbClr val="0070C0"/>
                </a:solidFill>
                <a:ea typeface="MS Mincho" panose="02020609040205080304" pitchFamily="49" charset="-128"/>
                <a:cs typeface="Courier New" panose="02070309020205020404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ea typeface="MS Mincho" panose="02020609040205080304" pitchFamily="49" charset="-128"/>
                <a:cs typeface="Courier New" panose="02070309020205020404" pitchFamily="49" charset="0"/>
              </a:rPr>
              <a:t> for å </a:t>
            </a:r>
            <a:r>
              <a:rPr lang="en-US" b="1" dirty="0" err="1">
                <a:solidFill>
                  <a:srgbClr val="0070C0"/>
                </a:solidFill>
                <a:ea typeface="MS Mincho" panose="02020609040205080304" pitchFamily="49" charset="-128"/>
                <a:cs typeface="Courier New" panose="02070309020205020404" pitchFamily="49" charset="0"/>
              </a:rPr>
              <a:t>oppbevare</a:t>
            </a:r>
            <a:r>
              <a:rPr lang="en-US" b="1" dirty="0">
                <a:solidFill>
                  <a:srgbClr val="0070C0"/>
                </a:solidFill>
                <a:ea typeface="MS Mincho" panose="02020609040205080304" pitchFamily="49" charset="-128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ea typeface="MS Mincho" panose="02020609040205080304" pitchFamily="49" charset="-128"/>
                <a:cs typeface="Courier New" panose="02070309020205020404" pitchFamily="49" charset="0"/>
              </a:rPr>
              <a:t>heltall</a:t>
            </a:r>
            <a:endParaRPr lang="en-US" b="1" dirty="0">
              <a:solidFill>
                <a:srgbClr val="0070C0"/>
              </a:solidFill>
              <a:ea typeface="MS Mincho" panose="02020609040205080304" pitchFamily="49" charset="-128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ea typeface="MS Mincho" panose="02020609040205080304" pitchFamily="49" charset="-128"/>
                <a:cs typeface="Courier New" panose="02070309020205020404" pitchFamily="49" charset="0"/>
              </a:rPr>
              <a:t> med 4 </a:t>
            </a:r>
            <a:r>
              <a:rPr lang="en-US" b="1" dirty="0" err="1">
                <a:solidFill>
                  <a:srgbClr val="0070C0"/>
                </a:solidFill>
                <a:ea typeface="MS Mincho" panose="02020609040205080304" pitchFamily="49" charset="-128"/>
                <a:cs typeface="Courier New" panose="02070309020205020404" pitchFamily="49" charset="0"/>
              </a:rPr>
              <a:t>kjerner</a:t>
            </a:r>
            <a:r>
              <a:rPr lang="en-US" b="1" dirty="0">
                <a:solidFill>
                  <a:srgbClr val="0070C0"/>
                </a:solidFill>
                <a:ea typeface="MS Mincho" panose="02020609040205080304" pitchFamily="49" charset="-128"/>
                <a:cs typeface="Courier New" panose="02070309020205020404" pitchFamily="49" charset="0"/>
              </a:rPr>
              <a:t> , </a:t>
            </a:r>
            <a:r>
              <a:rPr lang="en-US" b="1" dirty="0" err="1">
                <a:solidFill>
                  <a:srgbClr val="0070C0"/>
                </a:solidFill>
                <a:ea typeface="MS Mincho" panose="02020609040205080304" pitchFamily="49" charset="-128"/>
                <a:cs typeface="Courier New" panose="02070309020205020404" pitchFamily="49" charset="0"/>
              </a:rPr>
              <a:t>og</a:t>
            </a:r>
            <a:r>
              <a:rPr lang="en-US" b="1" dirty="0">
                <a:solidFill>
                  <a:srgbClr val="0070C0"/>
                </a:solidFill>
                <a:ea typeface="MS Mincho" panose="02020609040205080304" pitchFamily="49" charset="-128"/>
                <a:cs typeface="Courier New" panose="02070309020205020404" pitchFamily="49" charset="0"/>
              </a:rPr>
              <a:t> 8 </a:t>
            </a:r>
            <a:r>
              <a:rPr lang="en-US" b="1" dirty="0" err="1">
                <a:solidFill>
                  <a:srgbClr val="0070C0"/>
                </a:solidFill>
                <a:ea typeface="MS Mincho" panose="02020609040205080304" pitchFamily="49" charset="-128"/>
                <a:cs typeface="Courier New" panose="02070309020205020404" pitchFamily="49" charset="0"/>
              </a:rPr>
              <a:t>tråder</a:t>
            </a:r>
            <a:r>
              <a:rPr lang="en-US" b="1" dirty="0">
                <a:solidFill>
                  <a:srgbClr val="0070C0"/>
                </a:solidFill>
                <a:ea typeface="MS Mincho" panose="02020609040205080304" pitchFamily="49" charset="-128"/>
                <a:cs typeface="Courier New" panose="02070309020205020404" pitchFamily="49" charset="0"/>
              </a:rPr>
              <a:t>,  Median av:3 </a:t>
            </a:r>
            <a:r>
              <a:rPr lang="en-US" b="1" dirty="0" err="1">
                <a:solidFill>
                  <a:srgbClr val="0070C0"/>
                </a:solidFill>
                <a:ea typeface="MS Mincho" panose="02020609040205080304" pitchFamily="49" charset="-128"/>
                <a:cs typeface="Courier New" panose="02070309020205020404" pitchFamily="49" charset="0"/>
              </a:rPr>
              <a:t>iterasjoner</a:t>
            </a:r>
            <a:r>
              <a:rPr lang="en-US" b="1" dirty="0">
                <a:solidFill>
                  <a:srgbClr val="0070C0"/>
                </a:solidFill>
                <a:ea typeface="MS Mincho" panose="02020609040205080304" pitchFamily="49" charset="-128"/>
                <a:cs typeface="Courier New" panose="02070309020205020404" pitchFamily="49" charset="0"/>
              </a:rPr>
              <a:t> </a:t>
            </a:r>
          </a:p>
          <a:p>
            <a:endParaRPr lang="en-US" b="1" dirty="0">
              <a:solidFill>
                <a:srgbClr val="0070C0"/>
              </a:solidFill>
              <a:ea typeface="MS Mincho" panose="02020609040205080304" pitchFamily="49" charset="-128"/>
              <a:cs typeface="Courier New" panose="02070309020205020404" pitchFamily="49" charset="0"/>
            </a:endParaRPr>
          </a:p>
          <a:p>
            <a:pPr algn="ctr"/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      n     </a:t>
            </a:r>
            <a:r>
              <a:rPr lang="en-US" sz="1600" b="1" dirty="0" err="1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IntList</a:t>
            </a:r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ms</a:t>
            </a:r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)   </a:t>
            </a:r>
            <a:r>
              <a:rPr lang="en-US" sz="1600" b="1" dirty="0" err="1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ArrayList</a:t>
            </a:r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ms</a:t>
            </a:r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)     Speedup</a:t>
            </a:r>
          </a:p>
          <a:p>
            <a:pPr algn="ctr"/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100000000     797.44    30162.61            37.82</a:t>
            </a:r>
          </a:p>
          <a:p>
            <a:pPr algn="ctr"/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10000000      28.52     1269.97            44.53</a:t>
            </a:r>
          </a:p>
          <a:p>
            <a:pPr algn="ctr"/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 1000000       2.76        7.77             2.81</a:t>
            </a:r>
          </a:p>
          <a:p>
            <a:pPr algn="ctr"/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  100000       0.23        0.63             2.74</a:t>
            </a:r>
          </a:p>
          <a:p>
            <a:pPr algn="ctr"/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   10000       0.02        0.07             2.77</a:t>
            </a:r>
          </a:p>
          <a:p>
            <a:pPr algn="ctr"/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    1000       0.00        0.01             3.33</a:t>
            </a:r>
          </a:p>
          <a:p>
            <a:pPr algn="ctr"/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     100       0.00        0.00             2.99</a:t>
            </a:r>
          </a:p>
          <a:p>
            <a:pPr algn="ctr"/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      10       0.00        0.00                ?</a:t>
            </a:r>
            <a:endParaRPr lang="en-US" sz="1600" b="1" dirty="0">
              <a:solidFill>
                <a:srgbClr val="0070C0"/>
              </a:solidFill>
              <a:latin typeface="Courier New" panose="02070309020205020404" pitchFamily="49" charset="0"/>
              <a:ea typeface="MS Mincho" panose="02020609040205080304" pitchFamily="49" charset="-128"/>
              <a:cs typeface="Courier New" panose="02070309020205020404" pitchFamily="49" charset="0"/>
            </a:endParaRPr>
          </a:p>
          <a:p>
            <a:r>
              <a:rPr lang="en-US" dirty="0">
                <a:latin typeface="Arial Rounded MT Bold" panose="020F0704030504030204" pitchFamily="34" charset="0"/>
                <a:cs typeface="Courier New" panose="02070309020205020404" pitchFamily="49" charset="0"/>
              </a:rPr>
              <a:t>   </a:t>
            </a:r>
          </a:p>
          <a:p>
            <a:pPr algn="ctr"/>
            <a:r>
              <a:rPr lang="en-US" dirty="0">
                <a:latin typeface="Arial Rounded MT Bold" panose="020F0704030504030204" pitchFamily="34" charset="0"/>
                <a:cs typeface="Courier New" panose="02070309020205020404" pitchFamily="49" charset="0"/>
              </a:rPr>
              <a:t>                   </a:t>
            </a:r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n    IntList(</a:t>
            </a:r>
            <a:r>
              <a:rPr lang="en-US" sz="1600" b="1" dirty="0" err="1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ms</a:t>
            </a:r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)  </a:t>
            </a:r>
            <a:r>
              <a:rPr lang="en-US" sz="1600" b="1" dirty="0" err="1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ArrayList</a:t>
            </a:r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ms</a:t>
            </a:r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)        Speedup</a:t>
            </a:r>
          </a:p>
          <a:p>
            <a:pPr algn="ctr"/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500000000    6194.84   211277.47            34.11</a:t>
            </a:r>
          </a:p>
          <a:p>
            <a:pPr algn="ctr"/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50000000     146.46     2054.59            14.03</a:t>
            </a:r>
          </a:p>
          <a:p>
            <a:pPr algn="ctr"/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5000000      15.06       41.22             2.74</a:t>
            </a:r>
          </a:p>
          <a:p>
            <a:pPr algn="ctr"/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 500000       1.13        3.44             3.05</a:t>
            </a:r>
          </a:p>
          <a:p>
            <a:pPr algn="ctr"/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  50000       0.10        0.36             3.43</a:t>
            </a:r>
          </a:p>
          <a:p>
            <a:pPr algn="ctr"/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   5000       0.02        0.04             1.57</a:t>
            </a:r>
          </a:p>
          <a:p>
            <a:pPr algn="ctr"/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    500       0.00        0.00             2.50</a:t>
            </a:r>
          </a:p>
          <a:p>
            <a:pPr algn="ctr"/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     50       0.00        0.00             2.00</a:t>
            </a:r>
          </a:p>
          <a:p>
            <a:pPr algn="ctr"/>
            <a:r>
              <a:rPr lang="en-US" sz="1600" b="1" dirty="0"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      5       0.00        0.00                ?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4005064"/>
            <a:ext cx="698477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Hvorfor ikke en </a:t>
            </a:r>
            <a:r>
              <a:rPr lang="nb-NO" b="1" dirty="0"/>
              <a:t>større</a:t>
            </a:r>
            <a:r>
              <a:rPr lang="nb-NO" dirty="0"/>
              <a:t> </a:t>
            </a:r>
            <a:r>
              <a:rPr lang="nb-NO" dirty="0" err="1"/>
              <a:t>speedup</a:t>
            </a:r>
            <a:r>
              <a:rPr lang="nb-NO" dirty="0"/>
              <a:t>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8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550391"/>
          </a:xfrm>
        </p:spPr>
        <p:txBody>
          <a:bodyPr/>
          <a:lstStyle/>
          <a:p>
            <a:r>
              <a:rPr lang="nb-NO" sz="2400" noProof="0" dirty="0"/>
              <a:t>Ser på ‘performance’  i Task manger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23528" y="1268760"/>
            <a:ext cx="2304256" cy="4778846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nb-NO" sz="2800" noProof="0" dirty="0"/>
              <a:t>Før kjøring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1" name="Picture 3" descr="M:\INF2440Para\NyOblig3\amList\IntListTest\PreKjori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988148"/>
            <a:ext cx="5256584" cy="581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497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14313"/>
            <a:ext cx="8404423" cy="478383"/>
          </a:xfrm>
        </p:spPr>
        <p:txBody>
          <a:bodyPr/>
          <a:lstStyle/>
          <a:p>
            <a:r>
              <a:rPr lang="nb-NO" sz="2400" noProof="0" dirty="0"/>
              <a:t>Kjøring av IntList test– ser på ‘performance’  i Task manger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23528" y="1268760"/>
            <a:ext cx="2304256" cy="4778846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nb-NO" sz="2800" noProof="0" dirty="0"/>
              <a:t>Kjøring  av </a:t>
            </a:r>
            <a:br>
              <a:rPr lang="nb-NO" sz="2800" noProof="0" dirty="0"/>
            </a:br>
            <a:r>
              <a:rPr lang="nb-NO" sz="2800" noProof="0" dirty="0"/>
              <a:t>IntList –test</a:t>
            </a:r>
          </a:p>
          <a:p>
            <a:r>
              <a:rPr lang="nb-NO" sz="2800" noProof="0" dirty="0"/>
              <a:t>15% ≈ 100/8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3074" name="Picture 2" descr="M:\INF2440Para\NyOblig3\amList\IntListTest\InlListKjøri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124743"/>
            <a:ext cx="5040560" cy="5577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900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2400" noProof="0" dirty="0"/>
              <a:t>Ser ut til at optimaliseringen parallelliserer ArrayList operasjonene – ser på ‘performance’  i Task manger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23528" y="1268760"/>
            <a:ext cx="2520280" cy="4778846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nb-NO" sz="2400" noProof="0" dirty="0"/>
              <a:t>Kjøring  av </a:t>
            </a:r>
            <a:br>
              <a:rPr lang="nb-NO" sz="2400" noProof="0" dirty="0"/>
            </a:br>
            <a:r>
              <a:rPr lang="nb-NO" sz="2400" noProof="0" dirty="0"/>
              <a:t>ArrayList –test</a:t>
            </a:r>
          </a:p>
          <a:p>
            <a:r>
              <a:rPr lang="nb-NO" sz="2400" noProof="0" dirty="0"/>
              <a:t>97 % må komme av parallellisering</a:t>
            </a:r>
          </a:p>
          <a:p>
            <a:r>
              <a:rPr lang="nb-NO" sz="2400" noProof="0" dirty="0"/>
              <a:t>Derfor er ikke ArrayList  </a:t>
            </a:r>
            <a:r>
              <a:rPr lang="nb-NO" sz="2400" i="1" noProof="0" dirty="0"/>
              <a:t>så </a:t>
            </a:r>
            <a:r>
              <a:rPr lang="nb-NO" sz="2400" noProof="0" dirty="0"/>
              <a:t>mye langsommere enn IntList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6" name="Picture 2" descr="M:\INF2440Para\Powerpoint\Uke12\TestArrayList-IntList\100pc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668" y="988638"/>
            <a:ext cx="5108807" cy="5608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260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Konklusjon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Intlist</a:t>
            </a:r>
            <a:r>
              <a:rPr lang="nb-NO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b-NO" noProof="0" dirty="0"/>
              <a:t>er bedre fordi den er: </a:t>
            </a:r>
          </a:p>
          <a:p>
            <a:pPr lvl="1"/>
            <a:r>
              <a:rPr lang="nb-NO" dirty="0"/>
              <a:t>Betydelig r</a:t>
            </a:r>
            <a:r>
              <a:rPr lang="nb-NO" noProof="0" dirty="0"/>
              <a:t>askere  </a:t>
            </a:r>
          </a:p>
          <a:p>
            <a:pPr lvl="1"/>
            <a:r>
              <a:rPr lang="nb-NO" noProof="0" dirty="0"/>
              <a:t>Tar en klart mindre del av CPU-kapasiteten</a:t>
            </a:r>
          </a:p>
          <a:p>
            <a:pPr lvl="1"/>
            <a:r>
              <a:rPr lang="nb-NO" noProof="0" dirty="0"/>
              <a:t>Tar mindre plass</a:t>
            </a:r>
          </a:p>
          <a:p>
            <a:pPr lvl="1"/>
            <a:r>
              <a:rPr lang="nb-NO" noProof="0" dirty="0"/>
              <a:t>Man har kontroll over koden og kan endre og legge til funksjoner</a:t>
            </a:r>
          </a:p>
        </p:txBody>
      </p:sp>
    </p:spTree>
    <p:extLst>
      <p:ext uri="{BB962C8B-B14F-4D97-AF65-F5344CB8AC3E}">
        <p14:creationId xmlns:p14="http://schemas.microsoft.com/office/powerpoint/2010/main" val="2205278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3583"/>
            <a:ext cx="7793037" cy="828675"/>
          </a:xfrm>
        </p:spPr>
        <p:txBody>
          <a:bodyPr>
            <a:normAutofit/>
          </a:bodyPr>
          <a:lstStyle/>
          <a:p>
            <a:r>
              <a:rPr lang="nb-NO" noProof="0" dirty="0"/>
              <a:t>II) Debugging – feilfjerning parallelt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15616" y="836712"/>
            <a:ext cx="7772400" cy="4818063"/>
          </a:xfrm>
        </p:spPr>
        <p:txBody>
          <a:bodyPr>
            <a:normAutofit fontScale="70000" lnSpcReduction="20000"/>
          </a:bodyPr>
          <a:lstStyle/>
          <a:p>
            <a:r>
              <a:rPr lang="nb-NO" noProof="0" dirty="0"/>
              <a:t>Antar at vi har et program som lar seg starte opp</a:t>
            </a:r>
          </a:p>
          <a:p>
            <a:r>
              <a:rPr lang="nb-NO" noProof="0" dirty="0"/>
              <a:t>Felles problem i sekvensiell og parallell kode?</a:t>
            </a:r>
          </a:p>
          <a:p>
            <a:pPr lvl="1"/>
            <a:r>
              <a:rPr lang="nb-NO" b="1" noProof="0" dirty="0">
                <a:solidFill>
                  <a:schemeClr val="tx1"/>
                </a:solidFill>
              </a:rPr>
              <a:t>Råd0</a:t>
            </a:r>
            <a:r>
              <a:rPr lang="nb-NO" b="1" noProof="0" dirty="0"/>
              <a:t> : </a:t>
            </a:r>
            <a:r>
              <a:rPr lang="nb-NO" noProof="0" dirty="0"/>
              <a:t>Hvis ikke sekvensiell kode virker, fix den først</a:t>
            </a:r>
          </a:p>
          <a:p>
            <a:r>
              <a:rPr lang="nb-NO" noProof="0" dirty="0"/>
              <a:t>Er det en feil her?</a:t>
            </a:r>
          </a:p>
          <a:p>
            <a:pPr lvl="1"/>
            <a:r>
              <a:rPr lang="nb-NO" noProof="0" dirty="0"/>
              <a:t>Terminerer programmet</a:t>
            </a:r>
          </a:p>
          <a:p>
            <a:pPr lvl="1"/>
            <a:r>
              <a:rPr lang="nb-NO" noProof="0" dirty="0"/>
              <a:t>Gale resultater</a:t>
            </a:r>
          </a:p>
          <a:p>
            <a:pPr lvl="1"/>
            <a:r>
              <a:rPr lang="nb-NO" noProof="0" dirty="0"/>
              <a:t>Samme feil hver gang ?</a:t>
            </a:r>
          </a:p>
          <a:p>
            <a:pPr lvl="2"/>
            <a:r>
              <a:rPr lang="nb-NO" sz="2600" noProof="0" dirty="0"/>
              <a:t>Et sekvensielt program kan gjøres deterministisk</a:t>
            </a:r>
          </a:p>
          <a:p>
            <a:pPr lvl="3"/>
            <a:r>
              <a:rPr lang="nb-NO" sz="2300" noProof="0" dirty="0"/>
              <a:t>(eks. Random r = new Random(123) vil produsere samme tall-rekke ved neste kjøring)</a:t>
            </a:r>
          </a:p>
          <a:p>
            <a:pPr lvl="2"/>
            <a:r>
              <a:rPr lang="nb-NO" sz="2600" noProof="0" dirty="0"/>
              <a:t>Parallelle programmer kan ikke gjøres deterministiske </a:t>
            </a:r>
          </a:p>
          <a:p>
            <a:pPr lvl="3"/>
            <a:r>
              <a:rPr lang="nb-NO" sz="2300" noProof="0" dirty="0"/>
              <a:t>‘Never same result twice’</a:t>
            </a:r>
          </a:p>
          <a:p>
            <a:pPr lvl="1"/>
            <a:r>
              <a:rPr lang="nb-NO" noProof="0" dirty="0"/>
              <a:t>Er feil avhengig av størrelsen på problemet som løses av programmet , av n ? </a:t>
            </a:r>
          </a:p>
          <a:p>
            <a:pPr marL="57150" indent="0">
              <a:buNone/>
            </a:pPr>
            <a:r>
              <a:rPr lang="nb-NO" b="1" noProof="0" dirty="0"/>
              <a:t>Råd1</a:t>
            </a:r>
            <a:r>
              <a:rPr lang="nb-NO" noProof="0" dirty="0"/>
              <a:t>: Finn først det ‘minste’ eksempelet (liten n) som feiler</a:t>
            </a:r>
          </a:p>
          <a:p>
            <a:endParaRPr lang="nb-NO" noProof="0" dirty="0"/>
          </a:p>
          <a:p>
            <a:endParaRPr lang="nb-NO" noProof="0" dirty="0"/>
          </a:p>
          <a:p>
            <a:pPr lvl="2"/>
            <a:endParaRPr lang="nb-NO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197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214313"/>
            <a:ext cx="7793037" cy="828675"/>
          </a:xfrm>
        </p:spPr>
        <p:txBody>
          <a:bodyPr>
            <a:normAutofit fontScale="90000"/>
          </a:bodyPr>
          <a:lstStyle/>
          <a:p>
            <a:r>
              <a:rPr lang="nb-NO" noProof="0" dirty="0"/>
              <a:t>Du har en feil som kan reproduseres på et relativt lite eksempel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314450"/>
            <a:ext cx="8055496" cy="4818063"/>
          </a:xfrm>
        </p:spPr>
        <p:txBody>
          <a:bodyPr>
            <a:normAutofit fontScale="85000" lnSpcReduction="20000"/>
          </a:bodyPr>
          <a:lstStyle/>
          <a:p>
            <a:r>
              <a:rPr lang="nb-NO" noProof="0" dirty="0"/>
              <a:t>EKS fra debugging av min parallelle Oblig2-løsning </a:t>
            </a:r>
            <a:br>
              <a:rPr lang="nb-NO" noProof="0" dirty="0"/>
            </a:br>
            <a:r>
              <a:rPr lang="nb-NO" noProof="0" dirty="0"/>
              <a:t>(parallell ErSil + parallell faktorisering.):</a:t>
            </a:r>
          </a:p>
          <a:p>
            <a:pPr lvl="1"/>
            <a:r>
              <a:rPr lang="nb-NO" b="1" noProof="0" dirty="0"/>
              <a:t>para: 39910 = 65*2*307  </a:t>
            </a:r>
          </a:p>
          <a:p>
            <a:pPr lvl="2"/>
            <a:r>
              <a:rPr lang="nb-NO" noProof="0" dirty="0"/>
              <a:t> NEI!! (65 = 13*5)</a:t>
            </a:r>
          </a:p>
          <a:p>
            <a:r>
              <a:rPr lang="nb-NO" noProof="0" dirty="0"/>
              <a:t>Symptomer:</a:t>
            </a:r>
          </a:p>
          <a:p>
            <a:pPr lvl="1"/>
            <a:r>
              <a:rPr lang="nb-NO" noProof="0" dirty="0"/>
              <a:t>Kom ikke hver gang (bare ca. hver 4. gang)) </a:t>
            </a:r>
          </a:p>
          <a:p>
            <a:pPr lvl="1"/>
            <a:r>
              <a:rPr lang="nb-NO" noProof="0" dirty="0"/>
              <a:t>Kom ikke i den sekvensielle faktoriseringa.</a:t>
            </a:r>
          </a:p>
          <a:p>
            <a:r>
              <a:rPr lang="nb-NO" noProof="0" dirty="0"/>
              <a:t>Spørsmål::</a:t>
            </a:r>
          </a:p>
          <a:p>
            <a:pPr lvl="1"/>
            <a:r>
              <a:rPr lang="nb-NO" noProof="0" dirty="0"/>
              <a:t>Er det en tidsavhengig feil ?</a:t>
            </a:r>
          </a:p>
          <a:p>
            <a:pPr lvl="2"/>
            <a:r>
              <a:rPr lang="nb-NO" noProof="0" dirty="0"/>
              <a:t>Svar1 ? Sannsynligvis det</a:t>
            </a:r>
          </a:p>
          <a:p>
            <a:pPr lvl="1"/>
            <a:r>
              <a:rPr lang="nb-NO" noProof="0" dirty="0"/>
              <a:t>Eller det ‘bare’ en sekvensiell feil i den parallelle koden?</a:t>
            </a:r>
          </a:p>
          <a:p>
            <a:pPr lvl="2"/>
            <a:r>
              <a:rPr lang="nb-NO" noProof="0" dirty="0"/>
              <a:t>Svar2: Mindre sannsynlig. Nesten alle parallelle faktoriseringer er riktige (og ingen andre brukte 65 som primtall)</a:t>
            </a:r>
          </a:p>
          <a:p>
            <a:pPr lvl="2"/>
            <a:endParaRPr lang="nb-NO" noProof="0" dirty="0"/>
          </a:p>
          <a:p>
            <a:pPr lvl="1"/>
            <a:endParaRPr lang="nb-NO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02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793037" cy="828675"/>
          </a:xfrm>
        </p:spPr>
        <p:txBody>
          <a:bodyPr>
            <a:normAutofit/>
          </a:bodyPr>
          <a:lstStyle/>
          <a:p>
            <a:pPr lvl="1"/>
            <a:r>
              <a:rPr lang="nb-NO" sz="2800" b="1" noProof="0" dirty="0"/>
              <a:t>para: 39910 = 65*2*307   -  nei</a:t>
            </a:r>
            <a:endParaRPr lang="nb-NO" sz="2800" noProof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124744"/>
                <a:ext cx="7128792" cy="481806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nb-NO" noProof="0" dirty="0"/>
                  <a:t>Er det feil i Eratosthenes bit-tabell eller i selve faktoriseringa</a:t>
                </a:r>
              </a:p>
              <a:p>
                <a:pPr lvl="1"/>
                <a:r>
                  <a:rPr lang="nb-NO" sz="1800" noProof="0" dirty="0"/>
                  <a:t>Jeg prøvde ut flere optimaliseringer av faktorisering</a:t>
                </a:r>
              </a:p>
              <a:p>
                <a:r>
                  <a:rPr lang="nb-NO" noProof="0" dirty="0"/>
                  <a:t>Sjekket først synkronisering</a:t>
                </a:r>
              </a:p>
              <a:p>
                <a:pPr lvl="1"/>
                <a:r>
                  <a:rPr lang="nb-NO" sz="1800" noProof="0" dirty="0"/>
                  <a:t>Viktig: At bare en tråd (tråd-0) initierer konstanter o.l., og genererer alle primtall &lt;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sz="1800" i="1" noProof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sz="1800" b="0" i="1" noProof="0" smtClean="0">
                            <a:latin typeface="Cambria Math"/>
                          </a:rPr>
                          <m:t>200</m:t>
                        </m:r>
                      </m:e>
                    </m:rad>
                  </m:oMath>
                </a14:m>
                <a:r>
                  <a:rPr lang="nb-NO" sz="1800" noProof="0" dirty="0"/>
                  <a:t>  =14,…, og at alle andre tråder venter på at det er ferdig.</a:t>
                </a:r>
              </a:p>
              <a:p>
                <a:r>
                  <a:rPr lang="nb-NO" sz="2100" b="1" noProof="0" dirty="0"/>
                  <a:t>Råd2</a:t>
                </a:r>
                <a:r>
                  <a:rPr lang="nb-NO" sz="1900" b="1" noProof="0" dirty="0"/>
                  <a:t>: </a:t>
                </a:r>
                <a:r>
                  <a:rPr lang="nb-NO" sz="1900" noProof="0" dirty="0"/>
                  <a:t>Ikke debug ved å gå linje for linje gjennom koden !</a:t>
                </a:r>
              </a:p>
              <a:p>
                <a:r>
                  <a:rPr lang="nb-NO" sz="2100" b="1" noProof="0" dirty="0"/>
                  <a:t>Råd3</a:t>
                </a:r>
                <a:r>
                  <a:rPr lang="nb-NO" sz="2100" noProof="0" dirty="0"/>
                  <a:t>: Bruk binær feilsøking:</a:t>
                </a:r>
              </a:p>
              <a:p>
                <a:pPr lvl="1"/>
                <a:r>
                  <a:rPr lang="nb-NO" sz="1800" noProof="0" dirty="0"/>
                  <a:t>Plasser en System.out.println(..) ‘</a:t>
                </a:r>
                <a:r>
                  <a:rPr lang="nb-NO" sz="1800" b="1" noProof="0" dirty="0"/>
                  <a:t>midt i koden</a:t>
                </a:r>
                <a:r>
                  <a:rPr lang="nb-NO" sz="1800" noProof="0" dirty="0"/>
                  <a:t>’ og sjekk de data som der skrives ut – virker de riktige?</a:t>
                </a:r>
              </a:p>
              <a:p>
                <a:pPr lvl="2"/>
                <a:r>
                  <a:rPr lang="nb-NO" sz="1800" noProof="0" dirty="0"/>
                  <a:t>Hvis ja:  feilen nedenfor, nei: feilen er ovenfor</a:t>
                </a:r>
              </a:p>
              <a:p>
                <a:pPr lvl="1"/>
                <a:r>
                  <a:rPr lang="nb-NO" sz="1800" noProof="0" dirty="0"/>
                  <a:t>Her: Siden problemet feilet med n=200, så:</a:t>
                </a:r>
              </a:p>
              <a:p>
                <a:pPr lvl="2"/>
                <a:r>
                  <a:rPr lang="nb-NO" sz="1800" noProof="0" dirty="0"/>
                  <a:t>Skrev ut alle primtallene &lt; n (200) </a:t>
                </a:r>
              </a:p>
              <a:p>
                <a:pPr lvl="1"/>
                <a:r>
                  <a:rPr lang="nb-NO" sz="1800" noProof="0" dirty="0"/>
                  <a:t>Vi hadde to algoritmer (Eratosthenes eller faktoriseringen) – var det den første eller den andre ?</a:t>
                </a:r>
              </a:p>
              <a:p>
                <a:pPr lvl="1"/>
                <a:endParaRPr lang="nb-NO" sz="1800" noProof="0" dirty="0"/>
              </a:p>
              <a:p>
                <a:endParaRPr lang="nb-NO" sz="2000" noProof="0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124744"/>
                <a:ext cx="7128792" cy="4818063"/>
              </a:xfrm>
              <a:blipFill rotWithShape="1">
                <a:blip r:embed="rId3"/>
                <a:stretch>
                  <a:fillRect l="-1796" t="-3291" r="-51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7740352" y="1052736"/>
            <a:ext cx="1296144" cy="53553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nb-NO" dirty="0"/>
          </a:p>
          <a:p>
            <a:r>
              <a:rPr lang="nb-NO" dirty="0"/>
              <a:t>Debug:2</a:t>
            </a:r>
          </a:p>
          <a:p>
            <a:r>
              <a:rPr lang="nb-NO" dirty="0"/>
              <a:t>Debug:3</a:t>
            </a:r>
          </a:p>
          <a:p>
            <a:r>
              <a:rPr lang="nb-NO" dirty="0"/>
              <a:t>Debug:5</a:t>
            </a:r>
          </a:p>
          <a:p>
            <a:r>
              <a:rPr lang="nb-NO" dirty="0"/>
              <a:t>Debug:7</a:t>
            </a:r>
          </a:p>
          <a:p>
            <a:r>
              <a:rPr lang="nb-NO" dirty="0"/>
              <a:t>Debug:11</a:t>
            </a:r>
          </a:p>
          <a:p>
            <a:r>
              <a:rPr lang="nb-NO" dirty="0"/>
              <a:t>Debug:13</a:t>
            </a:r>
          </a:p>
          <a:p>
            <a:r>
              <a:rPr lang="nb-NO" dirty="0"/>
              <a:t>Debug:17</a:t>
            </a:r>
          </a:p>
          <a:p>
            <a:r>
              <a:rPr lang="nb-NO" dirty="0"/>
              <a:t>Debug:23</a:t>
            </a:r>
          </a:p>
          <a:p>
            <a:r>
              <a:rPr lang="nb-NO" dirty="0"/>
              <a:t>Debug:29</a:t>
            </a:r>
          </a:p>
          <a:p>
            <a:r>
              <a:rPr lang="nb-NO" dirty="0"/>
              <a:t>Debug:33</a:t>
            </a:r>
          </a:p>
          <a:p>
            <a:r>
              <a:rPr lang="nb-NO" dirty="0"/>
              <a:t>Debug:39</a:t>
            </a:r>
          </a:p>
          <a:p>
            <a:r>
              <a:rPr lang="nb-NO" dirty="0"/>
              <a:t>Debug:41</a:t>
            </a:r>
          </a:p>
          <a:p>
            <a:r>
              <a:rPr lang="nb-NO" dirty="0"/>
              <a:t>Debug:47</a:t>
            </a:r>
          </a:p>
          <a:p>
            <a:r>
              <a:rPr lang="nb-NO" dirty="0"/>
              <a:t>Debug:51</a:t>
            </a:r>
          </a:p>
          <a:p>
            <a:r>
              <a:rPr lang="nb-NO" dirty="0"/>
              <a:t>Debug:53</a:t>
            </a:r>
          </a:p>
          <a:p>
            <a:r>
              <a:rPr lang="nb-NO" dirty="0"/>
              <a:t>Debug:57</a:t>
            </a:r>
          </a:p>
          <a:p>
            <a:r>
              <a:rPr lang="nb-NO" dirty="0"/>
              <a:t>Debug:59</a:t>
            </a:r>
          </a:p>
          <a:p>
            <a:r>
              <a:rPr lang="nb-NO" dirty="0"/>
              <a:t>Debug:69</a:t>
            </a:r>
          </a:p>
        </p:txBody>
      </p:sp>
    </p:spTree>
    <p:extLst>
      <p:ext uri="{BB962C8B-B14F-4D97-AF65-F5344CB8AC3E}">
        <p14:creationId xmlns:p14="http://schemas.microsoft.com/office/powerpoint/2010/main" val="247383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Recording</a:t>
            </a:r>
            <a:endParaRPr lang="nb-NO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800" noProof="0" dirty="0"/>
              <a:t>This </a:t>
            </a:r>
            <a:r>
              <a:rPr lang="nb-NO" sz="2800" noProof="0" dirty="0" err="1"/>
              <a:t>lecture</a:t>
            </a:r>
            <a:r>
              <a:rPr lang="nb-NO" sz="2800" noProof="0" dirty="0"/>
              <a:t> </a:t>
            </a:r>
            <a:r>
              <a:rPr lang="nb-NO" sz="2800" noProof="0" dirty="0" err="1"/>
              <a:t>will</a:t>
            </a:r>
            <a:r>
              <a:rPr lang="nb-NO" sz="2800" noProof="0" dirty="0"/>
              <a:t> be </a:t>
            </a:r>
            <a:r>
              <a:rPr lang="nb-NO" sz="2800" noProof="0" dirty="0" err="1"/>
              <a:t>recorded</a:t>
            </a:r>
            <a:r>
              <a:rPr lang="nb-NO" sz="2800" noProof="0" dirty="0"/>
              <a:t>.</a:t>
            </a:r>
          </a:p>
          <a:p>
            <a:pPr marL="0" indent="0">
              <a:buNone/>
            </a:pPr>
            <a:r>
              <a:rPr lang="nb-NO" sz="2800" dirty="0"/>
              <a:t>And </a:t>
            </a:r>
            <a:r>
              <a:rPr lang="nb-NO" sz="2800" dirty="0" err="1"/>
              <a:t>put</a:t>
            </a:r>
            <a:r>
              <a:rPr lang="nb-NO" sz="2800" dirty="0"/>
              <a:t> </a:t>
            </a:r>
            <a:r>
              <a:rPr lang="nb-NO" sz="2800" dirty="0" err="1"/>
              <a:t>on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course</a:t>
            </a:r>
            <a:r>
              <a:rPr lang="nb-NO" sz="2800" dirty="0"/>
              <a:t> web </a:t>
            </a:r>
            <a:r>
              <a:rPr lang="nb-NO" sz="2800" dirty="0" err="1"/>
              <a:t>site</a:t>
            </a:r>
            <a:r>
              <a:rPr lang="nb-NO" sz="2800" dirty="0"/>
              <a:t>.</a:t>
            </a:r>
          </a:p>
          <a:p>
            <a:pPr marL="0" indent="0">
              <a:buNone/>
            </a:pPr>
            <a:r>
              <a:rPr lang="nb-NO" sz="2800" noProof="0" dirty="0"/>
              <a:t>ONLY turn </a:t>
            </a:r>
            <a:r>
              <a:rPr lang="nb-NO" sz="2800" noProof="0" dirty="0" err="1"/>
              <a:t>on</a:t>
            </a:r>
            <a:r>
              <a:rPr lang="nb-NO" sz="2800" noProof="0" dirty="0"/>
              <a:t> </a:t>
            </a:r>
            <a:r>
              <a:rPr lang="nb-NO" sz="2800" noProof="0" dirty="0" err="1"/>
              <a:t>your</a:t>
            </a:r>
            <a:r>
              <a:rPr lang="nb-NO" sz="2800" noProof="0" dirty="0"/>
              <a:t> </a:t>
            </a:r>
            <a:r>
              <a:rPr lang="nb-NO" sz="2800" noProof="0" dirty="0" err="1"/>
              <a:t>camera</a:t>
            </a:r>
            <a:r>
              <a:rPr lang="nb-NO" sz="2800" noProof="0" dirty="0"/>
              <a:t> or </a:t>
            </a:r>
            <a:r>
              <a:rPr lang="nb-NO" sz="2800" noProof="0" dirty="0" err="1"/>
              <a:t>your</a:t>
            </a:r>
            <a:r>
              <a:rPr lang="nb-NO" sz="2800" noProof="0" dirty="0"/>
              <a:t> </a:t>
            </a:r>
            <a:r>
              <a:rPr lang="nb-NO" sz="2800" noProof="0" dirty="0" err="1"/>
              <a:t>mike</a:t>
            </a:r>
            <a:r>
              <a:rPr lang="nb-NO" sz="2800" dirty="0"/>
              <a:t>, </a:t>
            </a:r>
            <a:r>
              <a:rPr lang="nb-NO" sz="2800" dirty="0" err="1"/>
              <a:t>if</a:t>
            </a:r>
            <a:r>
              <a:rPr lang="nb-NO" sz="2800" dirty="0"/>
              <a:t> </a:t>
            </a:r>
            <a:r>
              <a:rPr lang="nb-NO" sz="2800" dirty="0" err="1"/>
              <a:t>recording</a:t>
            </a:r>
            <a:r>
              <a:rPr lang="nb-NO" sz="2800" dirty="0"/>
              <a:t> </a:t>
            </a:r>
            <a:r>
              <a:rPr lang="nb-NO" sz="2800" dirty="0" err="1"/>
              <a:t>your</a:t>
            </a:r>
            <a:r>
              <a:rPr lang="nb-NO" sz="2800" dirty="0"/>
              <a:t> video/</a:t>
            </a:r>
            <a:r>
              <a:rPr lang="nb-NO" sz="2800" dirty="0" err="1"/>
              <a:t>voice</a:t>
            </a:r>
            <a:r>
              <a:rPr lang="nb-NO" sz="2800" dirty="0"/>
              <a:t> is OK – by turning </a:t>
            </a:r>
            <a:r>
              <a:rPr lang="nb-NO" sz="2800" dirty="0" err="1"/>
              <a:t>on</a:t>
            </a:r>
            <a:r>
              <a:rPr lang="nb-NO" sz="2800" dirty="0"/>
              <a:t> </a:t>
            </a:r>
            <a:r>
              <a:rPr lang="nb-NO" sz="2800" dirty="0" err="1"/>
              <a:t>camera</a:t>
            </a:r>
            <a:r>
              <a:rPr lang="nb-NO" sz="2800" dirty="0"/>
              <a:t> or </a:t>
            </a:r>
            <a:r>
              <a:rPr lang="nb-NO" sz="2800" dirty="0" err="1"/>
              <a:t>mike</a:t>
            </a:r>
            <a:r>
              <a:rPr lang="nb-NO" sz="2800" dirty="0"/>
              <a:t>, </a:t>
            </a:r>
            <a:r>
              <a:rPr lang="nb-NO" sz="2800" dirty="0" err="1"/>
              <a:t>you</a:t>
            </a:r>
            <a:r>
              <a:rPr lang="nb-NO" sz="2800" dirty="0"/>
              <a:t> </a:t>
            </a:r>
            <a:r>
              <a:rPr lang="nb-NO" sz="2800" dirty="0" err="1"/>
              <a:t>are</a:t>
            </a:r>
            <a:r>
              <a:rPr lang="nb-NO" sz="2800" dirty="0"/>
              <a:t> giving UiO </a:t>
            </a:r>
            <a:r>
              <a:rPr lang="nb-NO" sz="2800" dirty="0" err="1"/>
              <a:t>consent</a:t>
            </a:r>
            <a:r>
              <a:rPr lang="nb-NO" sz="2800" dirty="0"/>
              <a:t> to </a:t>
            </a:r>
            <a:r>
              <a:rPr lang="nb-NO" sz="2800" dirty="0" err="1"/>
              <a:t>record</a:t>
            </a:r>
            <a:r>
              <a:rPr lang="nb-NO" sz="2800" dirty="0"/>
              <a:t>.</a:t>
            </a:r>
          </a:p>
          <a:p>
            <a:pPr marL="0" indent="0">
              <a:buNone/>
            </a:pPr>
            <a:endParaRPr lang="nb-NO" sz="2800" noProof="0" dirty="0"/>
          </a:p>
          <a:p>
            <a:pPr marL="0" indent="0">
              <a:buNone/>
            </a:pPr>
            <a:r>
              <a:rPr lang="nb-NO" sz="2800" dirty="0" err="1"/>
              <a:t>Alternatively</a:t>
            </a:r>
            <a:r>
              <a:rPr lang="nb-NO" sz="2800" dirty="0"/>
              <a:t>, </a:t>
            </a:r>
            <a:r>
              <a:rPr lang="nb-NO" sz="2800" dirty="0" err="1"/>
              <a:t>you</a:t>
            </a:r>
            <a:r>
              <a:rPr lang="nb-NO" sz="2800" dirty="0"/>
              <a:t> </a:t>
            </a:r>
            <a:r>
              <a:rPr lang="nb-NO" sz="2800" dirty="0" err="1"/>
              <a:t>can</a:t>
            </a:r>
            <a:r>
              <a:rPr lang="nb-NO" sz="2800" dirty="0"/>
              <a:t> </a:t>
            </a:r>
            <a:r>
              <a:rPr lang="nb-NO" sz="2800" dirty="0" err="1"/>
              <a:t>use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chat</a:t>
            </a:r>
            <a:r>
              <a:rPr lang="nb-NO" sz="2800" dirty="0"/>
              <a:t> </a:t>
            </a:r>
            <a:r>
              <a:rPr lang="nb-NO" sz="2800" dirty="0" err="1"/>
              <a:t>functionality</a:t>
            </a:r>
            <a:r>
              <a:rPr lang="nb-NO" sz="2800" dirty="0"/>
              <a:t>.</a:t>
            </a:r>
            <a:endParaRPr lang="nb-NO" sz="2800" noProof="0" dirty="0"/>
          </a:p>
        </p:txBody>
      </p:sp>
    </p:spTree>
    <p:extLst>
      <p:ext uri="{BB962C8B-B14F-4D97-AF65-F5344CB8AC3E}">
        <p14:creationId xmlns:p14="http://schemas.microsoft.com/office/powerpoint/2010/main" val="1661983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noProof="0" dirty="0"/>
              <a:t>Noen av Primtallene var altså gale (for mange)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1052736"/>
                <a:ext cx="6269632" cy="3338686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nb-NO" noProof="0" dirty="0"/>
                  <a:t>Første feil : 33 !</a:t>
                </a:r>
              </a:p>
              <a:p>
                <a:r>
                  <a:rPr lang="nb-NO" noProof="0" dirty="0"/>
                  <a:t>Feilen var altså i Erotasthenes Sil i parallell:</a:t>
                </a:r>
              </a:p>
              <a:p>
                <a:r>
                  <a:rPr lang="nb-NO" noProof="0" dirty="0"/>
                  <a:t>Algoritmen, skisse (for n=200,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i="1" noProof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i="1" noProof="0">
                            <a:latin typeface="Cambria Math"/>
                          </a:rPr>
                          <m:t>𝑛</m:t>
                        </m:r>
                      </m:e>
                    </m:rad>
                    <m:r>
                      <a:rPr lang="nb-NO" i="1" noProof="0">
                        <a:latin typeface="Cambria Math"/>
                      </a:rPr>
                      <m:t> </m:t>
                    </m:r>
                  </m:oMath>
                </a14:m>
                <a:r>
                  <a:rPr lang="nb-NO" noProof="0" dirty="0"/>
                  <a:t>=14):</a:t>
                </a:r>
              </a:p>
              <a:p>
                <a:pPr lvl="1"/>
                <a:r>
                  <a:rPr lang="nb-NO" noProof="0" dirty="0"/>
                  <a:t>Finn først alle primtall &lt;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i="1" noProof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i="1" noProof="0">
                            <a:latin typeface="Cambria Math"/>
                          </a:rPr>
                          <m:t>𝑛</m:t>
                        </m:r>
                      </m:e>
                    </m:rad>
                  </m:oMath>
                </a14:m>
                <a:r>
                  <a:rPr lang="nb-NO" noProof="0" dirty="0"/>
                  <a:t> sekvensielt</a:t>
                </a:r>
              </a:p>
              <a:p>
                <a:pPr lvl="2"/>
                <a:r>
                  <a:rPr lang="nb-NO" noProof="0" dirty="0"/>
                  <a:t>Dette er de vi trenger for å lage alle under 200</a:t>
                </a:r>
              </a:p>
              <a:p>
                <a:pPr lvl="1"/>
                <a:r>
                  <a:rPr lang="nb-NO" noProof="0" dirty="0"/>
                  <a:t>Del tallinja 1..200 i antallKjerner (8) deler, jeg fikk:</a:t>
                </a:r>
              </a:p>
              <a:p>
                <a:pPr lvl="2"/>
                <a:endParaRPr lang="nb-NO" noProof="0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1052736"/>
                <a:ext cx="6269632" cy="3338686"/>
              </a:xfrm>
              <a:blipFill rotWithShape="1">
                <a:blip r:embed="rId3"/>
                <a:stretch>
                  <a:fillRect l="-1555" t="-2742" b="-54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7668344" y="1340768"/>
            <a:ext cx="1296144" cy="50783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Debug:2</a:t>
            </a:r>
          </a:p>
          <a:p>
            <a:r>
              <a:rPr lang="nb-NO" dirty="0"/>
              <a:t>Debug:3</a:t>
            </a:r>
          </a:p>
          <a:p>
            <a:r>
              <a:rPr lang="nb-NO" dirty="0"/>
              <a:t>Debug:5</a:t>
            </a:r>
          </a:p>
          <a:p>
            <a:r>
              <a:rPr lang="nb-NO" dirty="0"/>
              <a:t>Debug:7</a:t>
            </a:r>
          </a:p>
          <a:p>
            <a:r>
              <a:rPr lang="nb-NO" dirty="0"/>
              <a:t>Debug:11</a:t>
            </a:r>
          </a:p>
          <a:p>
            <a:r>
              <a:rPr lang="nb-NO" dirty="0"/>
              <a:t>Debug:13</a:t>
            </a:r>
          </a:p>
          <a:p>
            <a:r>
              <a:rPr lang="nb-NO" dirty="0"/>
              <a:t>Debug:17</a:t>
            </a:r>
          </a:p>
          <a:p>
            <a:r>
              <a:rPr lang="nb-NO" dirty="0"/>
              <a:t>Debug:23</a:t>
            </a:r>
          </a:p>
          <a:p>
            <a:r>
              <a:rPr lang="nb-NO" dirty="0"/>
              <a:t>Debug:29</a:t>
            </a:r>
          </a:p>
          <a:p>
            <a:r>
              <a:rPr lang="nb-NO" dirty="0"/>
              <a:t>Debug:33</a:t>
            </a:r>
          </a:p>
          <a:p>
            <a:r>
              <a:rPr lang="nb-NO" dirty="0"/>
              <a:t>Debug:39</a:t>
            </a:r>
          </a:p>
          <a:p>
            <a:r>
              <a:rPr lang="nb-NO" dirty="0"/>
              <a:t>Debug:41</a:t>
            </a:r>
          </a:p>
          <a:p>
            <a:r>
              <a:rPr lang="nb-NO" dirty="0"/>
              <a:t>Debug:47</a:t>
            </a:r>
          </a:p>
          <a:p>
            <a:r>
              <a:rPr lang="nb-NO" dirty="0"/>
              <a:t>Debug:51</a:t>
            </a:r>
          </a:p>
          <a:p>
            <a:r>
              <a:rPr lang="nb-NO" dirty="0"/>
              <a:t>Debug:53</a:t>
            </a:r>
          </a:p>
          <a:p>
            <a:r>
              <a:rPr lang="nb-NO" dirty="0"/>
              <a:t>Debug:57</a:t>
            </a:r>
          </a:p>
          <a:p>
            <a:r>
              <a:rPr lang="nb-NO" dirty="0"/>
              <a:t>Debug:59</a:t>
            </a:r>
          </a:p>
          <a:p>
            <a:r>
              <a:rPr lang="nb-NO" dirty="0"/>
              <a:t>Debug:69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2915816" y="4077072"/>
            <a:ext cx="2016224" cy="25853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left:1, right:27</a:t>
            </a:r>
          </a:p>
          <a:p>
            <a:r>
              <a:rPr lang="nb-NO" dirty="0"/>
              <a:t>left:1, right:13</a:t>
            </a:r>
          </a:p>
          <a:p>
            <a:r>
              <a:rPr lang="nb-NO" dirty="0"/>
              <a:t>left:71, right:83</a:t>
            </a:r>
          </a:p>
          <a:p>
            <a:r>
              <a:rPr lang="nb-NO" dirty="0"/>
              <a:t>left:99, right:200</a:t>
            </a:r>
          </a:p>
          <a:p>
            <a:r>
              <a:rPr lang="nb-NO" dirty="0"/>
              <a:t>left:85, right:97</a:t>
            </a:r>
          </a:p>
          <a:p>
            <a:r>
              <a:rPr lang="nb-NO" dirty="0"/>
              <a:t>left:57, right:69</a:t>
            </a:r>
          </a:p>
          <a:p>
            <a:r>
              <a:rPr lang="nb-NO" dirty="0"/>
              <a:t>left:43, right:55</a:t>
            </a:r>
          </a:p>
          <a:p>
            <a:r>
              <a:rPr lang="nb-NO" dirty="0"/>
              <a:t>left:15, right:27</a:t>
            </a:r>
          </a:p>
          <a:p>
            <a:r>
              <a:rPr lang="nb-NO" dirty="0"/>
              <a:t>left:29, right:41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5292080" y="4725144"/>
            <a:ext cx="1512168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Ikke opplagt riktig</a:t>
            </a:r>
          </a:p>
        </p:txBody>
      </p:sp>
    </p:spTree>
    <p:extLst>
      <p:ext uri="{BB962C8B-B14F-4D97-AF65-F5344CB8AC3E}">
        <p14:creationId xmlns:p14="http://schemas.microsoft.com/office/powerpoint/2010/main" val="1366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483145"/>
                <a:ext cx="6048672" cy="5826175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nb-NO" b="1" noProof="0" dirty="0"/>
                  <a:t>Råd4: </a:t>
                </a:r>
                <a:r>
                  <a:rPr lang="nb-NO" noProof="0" dirty="0"/>
                  <a:t>Litt analyse (papir og blyant):</a:t>
                </a:r>
              </a:p>
              <a:p>
                <a:pPr lvl="1"/>
                <a:r>
                  <a:rPr lang="nb-NO" noProof="0" dirty="0"/>
                  <a:t>Denne metoden ble brukt av både sekvensiell innledende fase av parallell  alle &lt;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i="1" noProof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i="1" noProof="0">
                            <a:latin typeface="Cambria Math"/>
                          </a:rPr>
                          <m:t>𝑛</m:t>
                        </m:r>
                      </m:e>
                    </m:rad>
                  </m:oMath>
                </a14:m>
                <a:r>
                  <a:rPr lang="nb-NO" noProof="0" dirty="0"/>
                  <a:t> (</a:t>
                </a:r>
                <a:r>
                  <a:rPr lang="nb-NO" noProof="0" dirty="0">
                    <a:solidFill>
                      <a:srgbClr val="FF0000"/>
                    </a:solidFill>
                  </a:rPr>
                  <a:t>rød</a:t>
                </a:r>
                <a:r>
                  <a:rPr lang="nb-NO" noProof="0" dirty="0"/>
                  <a:t>)  og parallell </a:t>
                </a:r>
                <a:r>
                  <a:rPr lang="nb-NO" noProof="0" dirty="0">
                    <a:solidFill>
                      <a:schemeClr val="tx1"/>
                    </a:solidFill>
                  </a:rPr>
                  <a:t>(sort</a:t>
                </a:r>
                <a:r>
                  <a:rPr lang="nb-NO" noProof="0" dirty="0"/>
                  <a:t>):</a:t>
                </a:r>
              </a:p>
              <a:p>
                <a:pPr lvl="1"/>
                <a:r>
                  <a:rPr lang="nb-NO" noProof="0" dirty="0"/>
                  <a:t>Den er også tilpasset grensene for hva innholdet av en byte er: </a:t>
                </a:r>
              </a:p>
              <a:p>
                <a:pPr lvl="2"/>
                <a:r>
                  <a:rPr lang="nb-NO" noProof="0" dirty="0"/>
                  <a:t>byte[0] 1-13, byte[1] 15-27,… </a:t>
                </a:r>
              </a:p>
              <a:p>
                <a:pPr lvl="1"/>
                <a:r>
                  <a:rPr lang="nb-NO" noProof="0" dirty="0"/>
                  <a:t>Siden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i="1" noProof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b="0" i="1" noProof="0" smtClean="0">
                            <a:latin typeface="Cambria Math"/>
                          </a:rPr>
                          <m:t>200</m:t>
                        </m:r>
                      </m:e>
                    </m:rad>
                  </m:oMath>
                </a14:m>
                <a:r>
                  <a:rPr lang="nb-NO" noProof="0" dirty="0"/>
                  <a:t> =14 &gt; 13 ,  så OK ?</a:t>
                </a:r>
              </a:p>
              <a:p>
                <a:pPr lvl="1"/>
                <a:r>
                  <a:rPr lang="nb-NO" noProof="0" dirty="0"/>
                  <a:t>De andre grensene så ut til å være veldig skjevt fordelt ?</a:t>
                </a:r>
              </a:p>
              <a:p>
                <a:pPr lvl="1"/>
                <a:r>
                  <a:rPr lang="nb-NO" noProof="0" dirty="0"/>
                  <a:t>Men siden da jeg regnet ut antall primtall per kjerne:</a:t>
                </a:r>
              </a:p>
              <a:p>
                <a:pPr marL="914400" lvl="2" indent="0">
                  <a:buNone/>
                </a:pPr>
                <a:r>
                  <a:rPr lang="nb-NO" noProof="0" dirty="0"/>
                  <a:t>(200 /8) /14)*14 = (25/14)*14 = 14</a:t>
                </a:r>
              </a:p>
              <a:p>
                <a:pPr marL="914400" lvl="2" indent="0">
                  <a:buNone/>
                </a:pPr>
                <a:r>
                  <a:rPr lang="nb-NO" noProof="0" dirty="0"/>
                  <a:t>og siste tråd tar resten, er dette OK.</a:t>
                </a:r>
              </a:p>
              <a:p>
                <a:pPr marL="857250" lvl="1" indent="-342900"/>
                <a:r>
                  <a:rPr lang="nb-NO" noProof="0" dirty="0"/>
                  <a:t>Konklusjon: Tråd-2 (29-41) feiler i avkryssingenemed med 3</a:t>
                </a:r>
              </a:p>
              <a:p>
                <a:pPr lvl="1"/>
                <a:endParaRPr lang="nb-NO" noProof="0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483145"/>
                <a:ext cx="6048672" cy="5826175"/>
              </a:xfrm>
              <a:blipFill rotWithShape="1">
                <a:blip r:embed="rId3"/>
                <a:stretch>
                  <a:fillRect l="-1714" t="-2092" r="-241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6660232" y="1412776"/>
            <a:ext cx="2016224" cy="25853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C00000"/>
                </a:solidFill>
              </a:rPr>
              <a:t>left:1, right:27</a:t>
            </a:r>
          </a:p>
          <a:p>
            <a:r>
              <a:rPr lang="nb-NO" dirty="0"/>
              <a:t>left:1, right:13</a:t>
            </a:r>
          </a:p>
          <a:p>
            <a:r>
              <a:rPr lang="nb-NO" dirty="0"/>
              <a:t>left:71, right:83</a:t>
            </a:r>
          </a:p>
          <a:p>
            <a:r>
              <a:rPr lang="nb-NO" dirty="0"/>
              <a:t>left:99, right:200</a:t>
            </a:r>
          </a:p>
          <a:p>
            <a:r>
              <a:rPr lang="nb-NO" dirty="0"/>
              <a:t>left:85, right:97</a:t>
            </a:r>
          </a:p>
          <a:p>
            <a:r>
              <a:rPr lang="nb-NO" dirty="0"/>
              <a:t>left:57, right:69</a:t>
            </a:r>
          </a:p>
          <a:p>
            <a:r>
              <a:rPr lang="nb-NO" dirty="0"/>
              <a:t>left:43, right:55</a:t>
            </a:r>
          </a:p>
          <a:p>
            <a:r>
              <a:rPr lang="nb-NO" dirty="0"/>
              <a:t>left:15, right:27</a:t>
            </a:r>
          </a:p>
          <a:p>
            <a:r>
              <a:rPr lang="nb-NO" dirty="0"/>
              <a:t>left:29, right:41</a:t>
            </a:r>
          </a:p>
        </p:txBody>
      </p:sp>
    </p:spTree>
    <p:extLst>
      <p:ext uri="{BB962C8B-B14F-4D97-AF65-F5344CB8AC3E}">
        <p14:creationId xmlns:p14="http://schemas.microsoft.com/office/powerpoint/2010/main" val="3139418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noProof="0" dirty="0"/>
              <a:t>Hvis den alltid tror at 65 er et primtall, hvorfor går dette ofte OK 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15384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noProof="0" dirty="0"/>
              <a:t>Råd5</a:t>
            </a:r>
            <a:r>
              <a:rPr lang="nb-NO" sz="2400" noProof="0" dirty="0"/>
              <a:t>: Forstå feilen</a:t>
            </a:r>
          </a:p>
          <a:p>
            <a:r>
              <a:rPr lang="nb-NO" sz="2000" noProof="0" dirty="0"/>
              <a:t>Som oftest får vi følgende svar : 39910 = 2*5*13*307 som er helt riktig!</a:t>
            </a:r>
          </a:p>
          <a:p>
            <a:r>
              <a:rPr lang="nb-NO" sz="2000" noProof="0" dirty="0"/>
              <a:t>Og hvorfor vil den sekvensielt alltid ha det riktig selv om den tror at 65 er et primtall?</a:t>
            </a:r>
          </a:p>
          <a:p>
            <a:r>
              <a:rPr lang="nb-NO" sz="2000" noProof="0" dirty="0"/>
              <a:t>Se på koden: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036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576" y="44625"/>
            <a:ext cx="8188399" cy="576064"/>
          </a:xfrm>
        </p:spPr>
        <p:txBody>
          <a:bodyPr>
            <a:normAutofit fontScale="90000"/>
          </a:bodyPr>
          <a:lstStyle/>
          <a:p>
            <a:r>
              <a:rPr lang="nb-NO" noProof="0" dirty="0"/>
              <a:t>Hvis 65 = 5*13, er to faktorer i et tall </a:t>
            </a:r>
            <a:r>
              <a:rPr lang="nb-NO" noProof="0" dirty="0">
                <a:solidFill>
                  <a:srgbClr val="C00000"/>
                </a:solidFill>
              </a:rPr>
              <a:t>num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1187624" y="620688"/>
            <a:ext cx="7772400" cy="4818063"/>
          </a:xfrm>
        </p:spPr>
        <p:txBody>
          <a:bodyPr/>
          <a:lstStyle/>
          <a:p>
            <a:r>
              <a:rPr lang="nb-NO" sz="2000" noProof="0" dirty="0"/>
              <a:t>og vi allerede har delt ned </a:t>
            </a:r>
            <a:r>
              <a:rPr lang="nb-NO" sz="2000" noProof="0" dirty="0">
                <a:solidFill>
                  <a:srgbClr val="C00000"/>
                </a:solidFill>
              </a:rPr>
              <a:t>num </a:t>
            </a:r>
            <a:r>
              <a:rPr lang="nb-NO" sz="2000" noProof="0" dirty="0"/>
              <a:t>med de mindre primtallene 5 og 13, så finner vi ikke 65 en faktor (den er dividert bort)</a:t>
            </a:r>
          </a:p>
          <a:p>
            <a:r>
              <a:rPr lang="nb-NO" sz="2000" noProof="0" dirty="0"/>
              <a:t>Dividerer vi </a:t>
            </a:r>
            <a:r>
              <a:rPr lang="nb-NO" sz="2000" i="1" noProof="0" dirty="0"/>
              <a:t>først</a:t>
            </a:r>
            <a:r>
              <a:rPr lang="nb-NO" sz="2000" noProof="0" dirty="0"/>
              <a:t> ned med 5 og 13 (alltid ved sekvensiell), så vil vi aldri oppdage 65.</a:t>
            </a:r>
          </a:p>
          <a:p>
            <a:r>
              <a:rPr lang="nb-NO" sz="2000" noProof="0" dirty="0"/>
              <a:t>Hvis tråd2 deler </a:t>
            </a:r>
            <a:r>
              <a:rPr lang="nb-NO" sz="2000" noProof="0" dirty="0">
                <a:solidFill>
                  <a:srgbClr val="C00000"/>
                </a:solidFill>
              </a:rPr>
              <a:t>num </a:t>
            </a:r>
            <a:r>
              <a:rPr lang="nb-NO" sz="2000" noProof="0" dirty="0"/>
              <a:t>ned før tråd0, vil vi oppdage 65 – ellers ikke.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395536" y="2381393"/>
            <a:ext cx="849694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/>
              <a:t>	</a:t>
            </a:r>
            <a:r>
              <a:rPr lang="nb-NO" sz="1600" dirty="0">
                <a:solidFill>
                  <a:srgbClr val="00B050"/>
                </a:solidFill>
              </a:rPr>
              <a:t>	  // Sekvensiell faktorisering av primtall</a:t>
            </a:r>
          </a:p>
          <a:p>
            <a:r>
              <a:rPr lang="nb-NO" sz="1600" dirty="0"/>
              <a:t>		  </a:t>
            </a:r>
            <a:r>
              <a:rPr lang="nb-NO" sz="1600" dirty="0" err="1">
                <a:solidFill>
                  <a:srgbClr val="0070C0"/>
                </a:solidFill>
              </a:rPr>
              <a:t>ArrayList</a:t>
            </a:r>
            <a:r>
              <a:rPr lang="nb-NO" sz="1600" dirty="0">
                <a:solidFill>
                  <a:srgbClr val="0070C0"/>
                </a:solidFill>
              </a:rPr>
              <a:t>&lt;Long&gt;</a:t>
            </a:r>
            <a:r>
              <a:rPr lang="nb-NO" sz="1600" dirty="0"/>
              <a:t> </a:t>
            </a:r>
            <a:r>
              <a:rPr lang="nb-NO" sz="1600" dirty="0" err="1"/>
              <a:t>factorize</a:t>
            </a:r>
            <a:r>
              <a:rPr lang="nb-NO" sz="1600" dirty="0"/>
              <a:t> (long </a:t>
            </a:r>
            <a:r>
              <a:rPr lang="nb-NO" sz="1600" dirty="0" err="1"/>
              <a:t>num</a:t>
            </a:r>
            <a:r>
              <a:rPr lang="nb-NO" sz="1600" dirty="0"/>
              <a:t>) {</a:t>
            </a:r>
          </a:p>
          <a:p>
            <a:r>
              <a:rPr lang="nb-NO" sz="1600" dirty="0"/>
              <a:t>			  </a:t>
            </a:r>
            <a:r>
              <a:rPr lang="nb-NO" sz="1600" dirty="0" err="1">
                <a:solidFill>
                  <a:srgbClr val="0070C0"/>
                </a:solidFill>
              </a:rPr>
              <a:t>ArrayList</a:t>
            </a:r>
            <a:r>
              <a:rPr lang="nb-NO" sz="1600" dirty="0">
                <a:solidFill>
                  <a:srgbClr val="0070C0"/>
                </a:solidFill>
              </a:rPr>
              <a:t> &lt;Long&gt;</a:t>
            </a:r>
            <a:r>
              <a:rPr lang="nb-NO" sz="1600" dirty="0"/>
              <a:t> </a:t>
            </a:r>
            <a:r>
              <a:rPr lang="nb-NO" sz="1600" dirty="0" err="1"/>
              <a:t>fakt</a:t>
            </a:r>
            <a:r>
              <a:rPr lang="nb-NO" sz="1600" dirty="0"/>
              <a:t> = </a:t>
            </a:r>
            <a:r>
              <a:rPr lang="nb-NO" sz="1600" dirty="0">
                <a:solidFill>
                  <a:srgbClr val="0070C0"/>
                </a:solidFill>
              </a:rPr>
              <a:t>new</a:t>
            </a:r>
            <a:r>
              <a:rPr lang="nb-NO" sz="1600" dirty="0"/>
              <a:t> </a:t>
            </a:r>
            <a:r>
              <a:rPr lang="nb-NO" sz="1600" dirty="0" err="1">
                <a:solidFill>
                  <a:srgbClr val="0070C0"/>
                </a:solidFill>
              </a:rPr>
              <a:t>ArrayList</a:t>
            </a:r>
            <a:r>
              <a:rPr lang="nb-NO" sz="1600" dirty="0">
                <a:solidFill>
                  <a:srgbClr val="0070C0"/>
                </a:solidFill>
              </a:rPr>
              <a:t> &lt;Long</a:t>
            </a:r>
            <a:r>
              <a:rPr lang="nb-NO" sz="1600" dirty="0"/>
              <a:t>&gt;();</a:t>
            </a:r>
          </a:p>
          <a:p>
            <a:r>
              <a:rPr lang="nb-NO" sz="1600" dirty="0"/>
              <a:t>			  </a:t>
            </a:r>
            <a:r>
              <a:rPr lang="nb-NO" sz="1600" dirty="0">
                <a:solidFill>
                  <a:srgbClr val="0070C0"/>
                </a:solidFill>
              </a:rPr>
              <a:t>int</a:t>
            </a:r>
            <a:r>
              <a:rPr lang="nb-NO" sz="1600" dirty="0"/>
              <a:t> </a:t>
            </a:r>
            <a:r>
              <a:rPr lang="nb-NO" sz="1600" dirty="0" err="1"/>
              <a:t>pCand</a:t>
            </a:r>
            <a:r>
              <a:rPr lang="nb-NO" sz="1600" dirty="0"/>
              <a:t> =2;</a:t>
            </a:r>
          </a:p>
          <a:p>
            <a:r>
              <a:rPr lang="nb-NO" sz="1600" dirty="0"/>
              <a:t>			  </a:t>
            </a:r>
            <a:r>
              <a:rPr lang="nb-NO" sz="1600" dirty="0">
                <a:solidFill>
                  <a:srgbClr val="0070C0"/>
                </a:solidFill>
              </a:rPr>
              <a:t>long</a:t>
            </a:r>
            <a:r>
              <a:rPr lang="nb-NO" sz="1600" dirty="0"/>
              <a:t> pCand2=4L, rest= </a:t>
            </a:r>
            <a:r>
              <a:rPr lang="nb-NO" sz="1600" b="1" dirty="0" err="1">
                <a:solidFill>
                  <a:srgbClr val="C00000"/>
                </a:solidFill>
              </a:rPr>
              <a:t>num</a:t>
            </a:r>
            <a:r>
              <a:rPr lang="nb-NO" sz="1600" dirty="0"/>
              <a:t>;</a:t>
            </a:r>
          </a:p>
          <a:p>
            <a:r>
              <a:rPr lang="nb-NO" sz="1600" dirty="0"/>
              <a:t>                                                    </a:t>
            </a:r>
          </a:p>
          <a:p>
            <a:r>
              <a:rPr lang="nb-NO" sz="1600" dirty="0"/>
              <a:t>			  </a:t>
            </a:r>
            <a:r>
              <a:rPr lang="nb-NO" sz="1600" dirty="0" err="1">
                <a:solidFill>
                  <a:srgbClr val="0070C0"/>
                </a:solidFill>
              </a:rPr>
              <a:t>while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/>
              <a:t>(rest &gt; 1 &amp;&amp;  pCand2 &lt;= </a:t>
            </a:r>
            <a:r>
              <a:rPr lang="nb-NO" sz="1600" b="1" dirty="0" err="1">
                <a:solidFill>
                  <a:srgbClr val="C00000"/>
                </a:solidFill>
              </a:rPr>
              <a:t>num</a:t>
            </a:r>
            <a:r>
              <a:rPr lang="nb-NO" sz="1600" dirty="0"/>
              <a:t>) {</a:t>
            </a:r>
          </a:p>
          <a:p>
            <a:r>
              <a:rPr lang="nb-NO" sz="1600" dirty="0"/>
              <a:t>				  </a:t>
            </a:r>
            <a:r>
              <a:rPr lang="nb-NO" sz="1600" dirty="0" err="1">
                <a:solidFill>
                  <a:srgbClr val="0070C0"/>
                </a:solidFill>
              </a:rPr>
              <a:t>while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/>
              <a:t>( rest% </a:t>
            </a:r>
            <a:r>
              <a:rPr lang="nb-NO" sz="1600" dirty="0" err="1"/>
              <a:t>pCand</a:t>
            </a:r>
            <a:r>
              <a:rPr lang="nb-NO" sz="1600" dirty="0"/>
              <a:t> == 0){</a:t>
            </a:r>
          </a:p>
          <a:p>
            <a:r>
              <a:rPr lang="nb-NO" sz="1600" dirty="0"/>
              <a:t>					 </a:t>
            </a:r>
            <a:r>
              <a:rPr lang="nb-NO" sz="1600" dirty="0" err="1"/>
              <a:t>fakt.add</a:t>
            </a:r>
            <a:r>
              <a:rPr lang="nb-NO" sz="1600" dirty="0"/>
              <a:t>((long) </a:t>
            </a:r>
            <a:r>
              <a:rPr lang="nb-NO" sz="1600" dirty="0" err="1"/>
              <a:t>pCand</a:t>
            </a:r>
            <a:r>
              <a:rPr lang="nb-NO" sz="1600" dirty="0"/>
              <a:t>);</a:t>
            </a:r>
          </a:p>
          <a:p>
            <a:r>
              <a:rPr lang="nb-NO" sz="1600" dirty="0"/>
              <a:t>					 rest /= </a:t>
            </a:r>
            <a:r>
              <a:rPr lang="nb-NO" sz="1600" dirty="0" err="1"/>
              <a:t>pCand</a:t>
            </a:r>
            <a:r>
              <a:rPr lang="nb-NO" sz="1600" dirty="0"/>
              <a:t>;</a:t>
            </a:r>
          </a:p>
          <a:p>
            <a:r>
              <a:rPr lang="nb-NO" sz="1600" dirty="0"/>
              <a:t>				  }</a:t>
            </a:r>
          </a:p>
          <a:p>
            <a:r>
              <a:rPr lang="nb-NO" sz="1600" dirty="0"/>
              <a:t>				  </a:t>
            </a:r>
            <a:r>
              <a:rPr lang="nb-NO" sz="1600" dirty="0" err="1"/>
              <a:t>pCand</a:t>
            </a:r>
            <a:r>
              <a:rPr lang="nb-NO" sz="1600" dirty="0"/>
              <a:t> = </a:t>
            </a:r>
            <a:r>
              <a:rPr lang="nb-NO" sz="1600" dirty="0" err="1"/>
              <a:t>nextPrime</a:t>
            </a:r>
            <a:r>
              <a:rPr lang="nb-NO" sz="1600" dirty="0"/>
              <a:t>(</a:t>
            </a:r>
            <a:r>
              <a:rPr lang="nb-NO" sz="1600" dirty="0" err="1"/>
              <a:t>pCand</a:t>
            </a:r>
            <a:r>
              <a:rPr lang="nb-NO" sz="1600" dirty="0"/>
              <a:t>);</a:t>
            </a:r>
          </a:p>
          <a:p>
            <a:r>
              <a:rPr lang="nb-NO" sz="1600" dirty="0"/>
              <a:t>				  pCand2 =(</a:t>
            </a:r>
            <a:r>
              <a:rPr lang="nb-NO" sz="1600" dirty="0">
                <a:solidFill>
                  <a:srgbClr val="0070C0"/>
                </a:solidFill>
              </a:rPr>
              <a:t>long</a:t>
            </a:r>
            <a:r>
              <a:rPr lang="nb-NO" sz="1600" dirty="0"/>
              <a:t>) </a:t>
            </a:r>
            <a:r>
              <a:rPr lang="nb-NO" sz="1600" dirty="0" err="1"/>
              <a:t>pCand</a:t>
            </a:r>
            <a:r>
              <a:rPr lang="nb-NO" sz="1600" dirty="0"/>
              <a:t>*</a:t>
            </a:r>
            <a:r>
              <a:rPr lang="nb-NO" sz="1600" dirty="0" err="1"/>
              <a:t>pCand</a:t>
            </a:r>
            <a:r>
              <a:rPr lang="nb-NO" sz="1600" dirty="0"/>
              <a:t>;</a:t>
            </a:r>
          </a:p>
          <a:p>
            <a:r>
              <a:rPr lang="nb-NO" sz="1600" dirty="0"/>
              <a:t>			  }</a:t>
            </a:r>
          </a:p>
          <a:p>
            <a:r>
              <a:rPr lang="nb-NO" sz="1600" dirty="0"/>
              <a:t>			  </a:t>
            </a:r>
            <a:r>
              <a:rPr lang="nb-NO" sz="1600" dirty="0" err="1">
                <a:solidFill>
                  <a:srgbClr val="0070C0"/>
                </a:solidFill>
              </a:rPr>
              <a:t>if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/>
              <a:t>(rest &gt;1) </a:t>
            </a:r>
            <a:r>
              <a:rPr lang="nb-NO" sz="1600" dirty="0" err="1"/>
              <a:t>fakt.add</a:t>
            </a:r>
            <a:r>
              <a:rPr lang="nb-NO" sz="1600" dirty="0"/>
              <a:t>(rest);</a:t>
            </a:r>
          </a:p>
          <a:p>
            <a:r>
              <a:rPr lang="nb-NO" sz="1600" dirty="0"/>
              <a:t>			  </a:t>
            </a:r>
            <a:r>
              <a:rPr lang="nb-NO" sz="1600" dirty="0" err="1">
                <a:solidFill>
                  <a:srgbClr val="0070C0"/>
                </a:solidFill>
              </a:rPr>
              <a:t>return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 err="1"/>
              <a:t>fakt</a:t>
            </a:r>
            <a:r>
              <a:rPr lang="nb-NO" sz="1600" dirty="0"/>
              <a:t>;</a:t>
            </a:r>
          </a:p>
          <a:p>
            <a:r>
              <a:rPr lang="nb-NO" sz="1600" dirty="0"/>
              <a:t>		  } </a:t>
            </a:r>
            <a:r>
              <a:rPr lang="nb-NO" sz="1600" dirty="0">
                <a:solidFill>
                  <a:srgbClr val="00B050"/>
                </a:solidFill>
              </a:rPr>
              <a:t>// end </a:t>
            </a:r>
            <a:r>
              <a:rPr lang="nb-NO" sz="1600" dirty="0" err="1">
                <a:solidFill>
                  <a:srgbClr val="00B050"/>
                </a:solidFill>
              </a:rPr>
              <a:t>factorize</a:t>
            </a:r>
            <a:endParaRPr lang="nb-NO" sz="1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4918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600" y="80045"/>
            <a:ext cx="7793037" cy="828675"/>
          </a:xfrm>
        </p:spPr>
        <p:txBody>
          <a:bodyPr/>
          <a:lstStyle/>
          <a:p>
            <a:r>
              <a:rPr lang="nb-NO" noProof="0" dirty="0"/>
              <a:t>Feilen - konklusjon: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1597" y="876541"/>
            <a:ext cx="7772400" cy="2474590"/>
          </a:xfrm>
        </p:spPr>
        <p:txBody>
          <a:bodyPr/>
          <a:lstStyle/>
          <a:p>
            <a:r>
              <a:rPr lang="nb-NO" sz="2000" noProof="0" dirty="0"/>
              <a:t>Diagnose – enten ble 3-ere , 5ere…..avkrysset galt i byte[1], byte[2],.., eller så har vi et timing-problem </a:t>
            </a:r>
          </a:p>
          <a:p>
            <a:r>
              <a:rPr lang="nb-NO" sz="2000" noProof="0" dirty="0"/>
              <a:t>Vi skal krysse av for 5 (vi har 7 oddetall i hver byte)</a:t>
            </a:r>
          </a:p>
          <a:p>
            <a:r>
              <a:rPr lang="nb-NO" sz="2000" noProof="0" dirty="0"/>
              <a:t>FASIT:</a:t>
            </a:r>
          </a:p>
          <a:p>
            <a:pPr lvl="1"/>
            <a:r>
              <a:rPr lang="nb-NO" sz="1800" noProof="0" dirty="0"/>
              <a:t>Hvor starter vi neste kryss fra primtall  p i en byte (bit-nummeret) som har sitt venstre, minste bit i </a:t>
            </a:r>
            <a:r>
              <a:rPr lang="nb-NO" sz="1800" noProof="0" dirty="0">
                <a:solidFill>
                  <a:srgbClr val="C00000"/>
                </a:solidFill>
              </a:rPr>
              <a:t>left</a:t>
            </a:r>
            <a:r>
              <a:rPr lang="nb-NO" sz="1800" noProof="0" dirty="0"/>
              <a:t>.</a:t>
            </a:r>
          </a:p>
          <a:p>
            <a:pPr lvl="1"/>
            <a:r>
              <a:rPr lang="nb-NO" sz="1800" noProof="0" dirty="0"/>
              <a:t>p</a:t>
            </a:r>
            <a:r>
              <a:rPr lang="nb-NO" sz="1800" baseline="30000" noProof="0" dirty="0"/>
              <a:t>2</a:t>
            </a:r>
            <a:r>
              <a:rPr lang="nb-NO" sz="1800" noProof="0" dirty="0"/>
              <a:t> ikke er i inneværende byte. Hva er verdien til </a:t>
            </a:r>
            <a:r>
              <a:rPr lang="nb-NO" sz="1800" noProof="0" dirty="0">
                <a:solidFill>
                  <a:srgbClr val="C00000"/>
                </a:solidFill>
              </a:rPr>
              <a:t>start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nb-NO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kstSylinder 34"/>
              <p:cNvSpPr txBox="1"/>
              <p:nvPr/>
            </p:nvSpPr>
            <p:spPr>
              <a:xfrm>
                <a:off x="2123728" y="5711336"/>
                <a:ext cx="5112568" cy="669992"/>
              </a:xfrm>
              <a:prstGeom prst="rect">
                <a:avLst/>
              </a:prstGeom>
              <a:solidFill>
                <a:schemeClr val="accent6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start = ((</a:t>
                </a:r>
                <a:r>
                  <a:rPr lang="nb-NO" dirty="0" err="1"/>
                  <a:t>left</a:t>
                </a:r>
                <a:r>
                  <a:rPr lang="nb-NO" dirty="0"/>
                  <a:t> - </a:t>
                </a:r>
                <a14:m>
                  <m:oMath xmlns:m="http://schemas.openxmlformats.org/officeDocument/2006/math">
                    <m:r>
                      <a:rPr lang="nb-NO" sz="2000" b="0" i="1" smtClean="0">
                        <a:latin typeface="Cambria Math"/>
                      </a:rPr>
                      <m:t>𝑝</m:t>
                    </m:r>
                    <m:r>
                      <a:rPr lang="nb-NO" sz="2000" b="0" i="1" smtClean="0">
                        <a:latin typeface="Cambria Math"/>
                      </a:rPr>
                      <m:t>∗</m:t>
                    </m:r>
                    <m:r>
                      <a:rPr lang="nb-NO" sz="2000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nb-NO" dirty="0"/>
                  <a:t>)/(</a:t>
                </a:r>
                <a14:m>
                  <m:oMath xmlns:m="http://schemas.openxmlformats.org/officeDocument/2006/math">
                    <m:r>
                      <a:rPr lang="nb-NO" i="1">
                        <a:latin typeface="Cambria Math"/>
                      </a:rPr>
                      <m:t>𝑝</m:t>
                    </m:r>
                    <m:r>
                      <a:rPr lang="nb-NO" b="0" i="1" smtClean="0">
                        <a:latin typeface="Cambria Math"/>
                      </a:rPr>
                      <m:t>+</m:t>
                    </m:r>
                    <m:r>
                      <a:rPr lang="nb-NO" i="1">
                        <a:latin typeface="Cambria Math"/>
                      </a:rPr>
                      <m:t>𝑝</m:t>
                    </m:r>
                  </m:oMath>
                </a14:m>
                <a:r>
                  <a:rPr lang="nb-NO" dirty="0"/>
                  <a:t>)) </a:t>
                </a:r>
                <a14:m>
                  <m:oMath xmlns:m="http://schemas.openxmlformats.org/officeDocument/2006/math">
                    <m:r>
                      <a:rPr lang="nb-NO" i="1">
                        <a:latin typeface="Cambria Math"/>
                      </a:rPr>
                      <m:t>∗</m:t>
                    </m:r>
                  </m:oMath>
                </a14:m>
                <a:r>
                  <a:rPr lang="nb-NO" dirty="0"/>
                  <a:t> (</a:t>
                </a:r>
                <a14:m>
                  <m:oMath xmlns:m="http://schemas.openxmlformats.org/officeDocument/2006/math">
                    <m:r>
                      <a:rPr lang="nb-NO" i="1">
                        <a:latin typeface="Cambria Math"/>
                      </a:rPr>
                      <m:t>𝑝</m:t>
                    </m:r>
                    <m:r>
                      <a:rPr lang="nb-NO" b="0" i="1" smtClean="0">
                        <a:latin typeface="Cambria Math"/>
                      </a:rPr>
                      <m:t>+</m:t>
                    </m:r>
                    <m:r>
                      <a:rPr lang="nb-NO" i="1">
                        <a:latin typeface="Cambria Math"/>
                      </a:rPr>
                      <m:t>𝑝</m:t>
                    </m:r>
                  </m:oMath>
                </a14:m>
                <a:r>
                  <a:rPr lang="nb-NO" dirty="0"/>
                  <a:t>) + </a:t>
                </a:r>
                <a14:m>
                  <m:oMath xmlns:m="http://schemas.openxmlformats.org/officeDocument/2006/math">
                    <m:r>
                      <a:rPr lang="nb-NO" i="1">
                        <a:latin typeface="Cambria Math"/>
                      </a:rPr>
                      <m:t>𝑝</m:t>
                    </m:r>
                    <m:r>
                      <a:rPr lang="nb-NO" i="1">
                        <a:latin typeface="Cambria Math"/>
                      </a:rPr>
                      <m:t>∗</m:t>
                    </m:r>
                    <m:r>
                      <a:rPr lang="nb-NO" i="1">
                        <a:latin typeface="Cambria Math"/>
                      </a:rPr>
                      <m:t>𝑝</m:t>
                    </m:r>
                  </m:oMath>
                </a14:m>
                <a:r>
                  <a:rPr lang="nb-NO" dirty="0"/>
                  <a:t>;</a:t>
                </a:r>
              </a:p>
              <a:p>
                <a:r>
                  <a:rPr lang="nb-NO" dirty="0" err="1"/>
                  <a:t>while</a:t>
                </a:r>
                <a:r>
                  <a:rPr lang="nb-NO" dirty="0"/>
                  <a:t>(start &lt; </a:t>
                </a:r>
                <a:r>
                  <a:rPr lang="nb-NO" dirty="0" err="1"/>
                  <a:t>left</a:t>
                </a:r>
                <a:r>
                  <a:rPr lang="nb-NO" dirty="0"/>
                  <a:t>) start += </a:t>
                </a:r>
                <a14:m>
                  <m:oMath xmlns:m="http://schemas.openxmlformats.org/officeDocument/2006/math">
                    <m:r>
                      <a:rPr lang="nb-NO" i="1">
                        <a:latin typeface="Cambria Math"/>
                      </a:rPr>
                      <m:t>𝑝</m:t>
                    </m:r>
                    <m:r>
                      <a:rPr lang="nb-NO" i="1">
                        <a:latin typeface="Cambria Math"/>
                      </a:rPr>
                      <m:t>+</m:t>
                    </m:r>
                    <m:r>
                      <a:rPr lang="nb-NO" i="1">
                        <a:latin typeface="Cambria Math"/>
                      </a:rPr>
                      <m:t>𝑝</m:t>
                    </m:r>
                  </m:oMath>
                </a14:m>
                <a:r>
                  <a:rPr lang="nb-NO" dirty="0"/>
                  <a:t>;</a:t>
                </a:r>
              </a:p>
            </p:txBody>
          </p:sp>
        </mc:Choice>
        <mc:Fallback xmlns="">
          <p:sp>
            <p:nvSpPr>
              <p:cNvPr id="35" name="TekstSylinder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5711336"/>
                <a:ext cx="5112568" cy="669992"/>
              </a:xfrm>
              <a:prstGeom prst="rect">
                <a:avLst/>
              </a:prstGeom>
              <a:blipFill rotWithShape="1">
                <a:blip r:embed="rId3"/>
                <a:stretch>
                  <a:fillRect l="-954" t="-1818" b="-1363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uppe 48"/>
          <p:cNvGrpSpPr/>
          <p:nvPr/>
        </p:nvGrpSpPr>
        <p:grpSpPr>
          <a:xfrm>
            <a:off x="1475656" y="3356992"/>
            <a:ext cx="7512704" cy="2313548"/>
            <a:chOff x="1475656" y="3861048"/>
            <a:chExt cx="7512704" cy="2313548"/>
          </a:xfrm>
        </p:grpSpPr>
        <p:cxnSp>
          <p:nvCxnSpPr>
            <p:cNvPr id="6" name="Rett pil 5"/>
            <p:cNvCxnSpPr/>
            <p:nvPr/>
          </p:nvCxnSpPr>
          <p:spPr bwMode="auto">
            <a:xfrm flipV="1">
              <a:off x="1475656" y="4653136"/>
              <a:ext cx="6696744" cy="7200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Rett linje 9"/>
            <p:cNvCxnSpPr/>
            <p:nvPr/>
          </p:nvCxnSpPr>
          <p:spPr bwMode="auto">
            <a:xfrm>
              <a:off x="1907704" y="4581128"/>
              <a:ext cx="0" cy="28803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Rett linje 10"/>
            <p:cNvCxnSpPr/>
            <p:nvPr/>
          </p:nvCxnSpPr>
          <p:spPr bwMode="auto">
            <a:xfrm>
              <a:off x="2411760" y="4581128"/>
              <a:ext cx="0" cy="28803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Rett linje 11"/>
            <p:cNvCxnSpPr/>
            <p:nvPr/>
          </p:nvCxnSpPr>
          <p:spPr bwMode="auto">
            <a:xfrm>
              <a:off x="2915816" y="4581128"/>
              <a:ext cx="0" cy="28803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Rett linje 12"/>
            <p:cNvCxnSpPr/>
            <p:nvPr/>
          </p:nvCxnSpPr>
          <p:spPr bwMode="auto">
            <a:xfrm>
              <a:off x="3419872" y="4581128"/>
              <a:ext cx="0" cy="28803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Rett linje 13"/>
            <p:cNvCxnSpPr/>
            <p:nvPr/>
          </p:nvCxnSpPr>
          <p:spPr bwMode="auto">
            <a:xfrm>
              <a:off x="3923928" y="4581128"/>
              <a:ext cx="0" cy="28803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Rett linje 14"/>
            <p:cNvCxnSpPr/>
            <p:nvPr/>
          </p:nvCxnSpPr>
          <p:spPr bwMode="auto">
            <a:xfrm>
              <a:off x="4427984" y="4581128"/>
              <a:ext cx="0" cy="28803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Rett linje 15"/>
            <p:cNvCxnSpPr/>
            <p:nvPr/>
          </p:nvCxnSpPr>
          <p:spPr bwMode="auto">
            <a:xfrm>
              <a:off x="4932040" y="4581128"/>
              <a:ext cx="0" cy="28803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Rett linje 16"/>
            <p:cNvCxnSpPr/>
            <p:nvPr/>
          </p:nvCxnSpPr>
          <p:spPr bwMode="auto">
            <a:xfrm>
              <a:off x="5436096" y="4581128"/>
              <a:ext cx="0" cy="28803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Rett linje 17"/>
            <p:cNvCxnSpPr/>
            <p:nvPr/>
          </p:nvCxnSpPr>
          <p:spPr bwMode="auto">
            <a:xfrm>
              <a:off x="5940152" y="4581128"/>
              <a:ext cx="0" cy="28803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Rett linje 18"/>
            <p:cNvCxnSpPr/>
            <p:nvPr/>
          </p:nvCxnSpPr>
          <p:spPr bwMode="auto">
            <a:xfrm>
              <a:off x="6444208" y="4581128"/>
              <a:ext cx="0" cy="28803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Rett linje 19"/>
            <p:cNvCxnSpPr/>
            <p:nvPr/>
          </p:nvCxnSpPr>
          <p:spPr bwMode="auto">
            <a:xfrm>
              <a:off x="6948264" y="4581128"/>
              <a:ext cx="0" cy="28803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Rett linje 20"/>
            <p:cNvCxnSpPr/>
            <p:nvPr/>
          </p:nvCxnSpPr>
          <p:spPr bwMode="auto">
            <a:xfrm>
              <a:off x="7452320" y="4581128"/>
              <a:ext cx="0" cy="28803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Rett linje 21"/>
            <p:cNvCxnSpPr/>
            <p:nvPr/>
          </p:nvCxnSpPr>
          <p:spPr bwMode="auto">
            <a:xfrm>
              <a:off x="7956376" y="4581128"/>
              <a:ext cx="0" cy="28803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TekstSylinder 22"/>
            <p:cNvSpPr txBox="1"/>
            <p:nvPr/>
          </p:nvSpPr>
          <p:spPr>
            <a:xfrm>
              <a:off x="1763688" y="4941168"/>
              <a:ext cx="3738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600" dirty="0"/>
                <a:t>p</a:t>
              </a:r>
              <a:r>
                <a:rPr lang="nb-NO" sz="1600" baseline="30000" dirty="0"/>
                <a:t>2</a:t>
              </a:r>
            </a:p>
          </p:txBody>
        </p:sp>
        <p:sp>
          <p:nvSpPr>
            <p:cNvPr id="24" name="TekstSylinder 23"/>
            <p:cNvSpPr txBox="1"/>
            <p:nvPr/>
          </p:nvSpPr>
          <p:spPr>
            <a:xfrm>
              <a:off x="1979712" y="4365104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2p</a:t>
              </a:r>
            </a:p>
          </p:txBody>
        </p:sp>
        <p:sp>
          <p:nvSpPr>
            <p:cNvPr id="25" name="TekstSylinder 24"/>
            <p:cNvSpPr txBox="1"/>
            <p:nvPr/>
          </p:nvSpPr>
          <p:spPr>
            <a:xfrm>
              <a:off x="2476272" y="4355812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2p</a:t>
              </a:r>
            </a:p>
          </p:txBody>
        </p:sp>
        <p:sp>
          <p:nvSpPr>
            <p:cNvPr id="26" name="TekstSylinder 25"/>
            <p:cNvSpPr txBox="1"/>
            <p:nvPr/>
          </p:nvSpPr>
          <p:spPr>
            <a:xfrm>
              <a:off x="2972832" y="4346520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2p</a:t>
              </a:r>
            </a:p>
          </p:txBody>
        </p:sp>
        <p:sp>
          <p:nvSpPr>
            <p:cNvPr id="27" name="TekstSylinder 26"/>
            <p:cNvSpPr txBox="1"/>
            <p:nvPr/>
          </p:nvSpPr>
          <p:spPr>
            <a:xfrm>
              <a:off x="3469392" y="4337228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2p</a:t>
              </a:r>
            </a:p>
          </p:txBody>
        </p:sp>
        <p:sp>
          <p:nvSpPr>
            <p:cNvPr id="28" name="TekstSylinder 27"/>
            <p:cNvSpPr txBox="1"/>
            <p:nvPr/>
          </p:nvSpPr>
          <p:spPr>
            <a:xfrm>
              <a:off x="3923928" y="4327936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2p</a:t>
              </a:r>
            </a:p>
          </p:txBody>
        </p:sp>
        <p:cxnSp>
          <p:nvCxnSpPr>
            <p:cNvPr id="30" name="Rett pil 29"/>
            <p:cNvCxnSpPr>
              <a:stCxn id="34" idx="0"/>
            </p:cNvCxnSpPr>
            <p:nvPr/>
          </p:nvCxnSpPr>
          <p:spPr bwMode="auto">
            <a:xfrm flipV="1">
              <a:off x="5115070" y="4715852"/>
              <a:ext cx="0" cy="65736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4" name="TekstSylinder 33"/>
            <p:cNvSpPr txBox="1"/>
            <p:nvPr/>
          </p:nvSpPr>
          <p:spPr>
            <a:xfrm>
              <a:off x="4860032" y="5373216"/>
              <a:ext cx="5100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err="1">
                  <a:solidFill>
                    <a:srgbClr val="C00000"/>
                  </a:solidFill>
                </a:rPr>
                <a:t>left</a:t>
              </a:r>
              <a:endParaRPr lang="nb-NO" dirty="0">
                <a:solidFill>
                  <a:srgbClr val="C00000"/>
                </a:solidFill>
              </a:endParaRPr>
            </a:p>
          </p:txBody>
        </p:sp>
        <p:cxnSp>
          <p:nvCxnSpPr>
            <p:cNvPr id="37" name="Rett pil 36"/>
            <p:cNvCxnSpPr>
              <a:stCxn id="38" idx="2"/>
            </p:cNvCxnSpPr>
            <p:nvPr/>
          </p:nvCxnSpPr>
          <p:spPr bwMode="auto">
            <a:xfrm>
              <a:off x="5400963" y="4230380"/>
              <a:ext cx="35133" cy="28222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8" name="TekstSylinder 37"/>
            <p:cNvSpPr txBox="1"/>
            <p:nvPr/>
          </p:nvSpPr>
          <p:spPr>
            <a:xfrm>
              <a:off x="5077797" y="3861048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start</a:t>
              </a:r>
            </a:p>
          </p:txBody>
        </p:sp>
        <p:sp>
          <p:nvSpPr>
            <p:cNvPr id="42" name="TekstSylinder 41"/>
            <p:cNvSpPr txBox="1"/>
            <p:nvPr/>
          </p:nvSpPr>
          <p:spPr>
            <a:xfrm>
              <a:off x="5004048" y="4869160"/>
              <a:ext cx="125713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b-NO" dirty="0"/>
                <a:t>| | | | | | |</a:t>
              </a:r>
            </a:p>
          </p:txBody>
        </p:sp>
        <p:cxnSp>
          <p:nvCxnSpPr>
            <p:cNvPr id="44" name="Rett pil 43"/>
            <p:cNvCxnSpPr/>
            <p:nvPr/>
          </p:nvCxnSpPr>
          <p:spPr bwMode="auto">
            <a:xfrm flipH="1" flipV="1">
              <a:off x="6228184" y="5423738"/>
              <a:ext cx="72008" cy="38152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5" name="TekstSylinder 44"/>
            <p:cNvSpPr txBox="1"/>
            <p:nvPr/>
          </p:nvSpPr>
          <p:spPr>
            <a:xfrm>
              <a:off x="5013041" y="5805264"/>
              <a:ext cx="39753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I denne byten skal vår tråd krysse av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199484" y="6412686"/>
            <a:ext cx="4964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start:25, p:5, p+p:10,  p*p:25,  left:15, right:27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1526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</p:spPr>
        <p:txBody>
          <a:bodyPr>
            <a:noAutofit/>
          </a:bodyPr>
          <a:lstStyle/>
          <a:p>
            <a:r>
              <a:rPr lang="nb-NO" sz="3200" noProof="0" dirty="0"/>
              <a:t>Avsluttende bemerkninger om debuging av parallelle programmer: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b="1" noProof="0" dirty="0"/>
              <a:t>Råd6: </a:t>
            </a:r>
            <a:r>
              <a:rPr lang="nb-NO" sz="2400" noProof="0" dirty="0"/>
              <a:t>Legg System.out.println(s) innn i en:</a:t>
            </a:r>
            <a:br>
              <a:rPr lang="nb-NO" sz="2400" noProof="0" dirty="0"/>
            </a:br>
            <a:r>
              <a:rPr lang="nb-NO" sz="2400" noProof="0" dirty="0"/>
              <a:t> </a:t>
            </a:r>
            <a:r>
              <a:rPr lang="nb-NO" sz="2400" noProof="0" dirty="0">
                <a:solidFill>
                  <a:srgbClr val="0070C0"/>
                </a:solidFill>
              </a:rPr>
              <a:t>synchronized void </a:t>
            </a:r>
            <a:r>
              <a:rPr lang="nb-NO" sz="2400" noProof="0" dirty="0"/>
              <a:t>println(String s) i den ytre klassen</a:t>
            </a:r>
          </a:p>
          <a:p>
            <a:pPr lvl="1"/>
            <a:r>
              <a:rPr lang="nb-NO" sz="2000" noProof="0" dirty="0"/>
              <a:t>Da vil utskrifter ikke blandes.</a:t>
            </a:r>
          </a:p>
          <a:p>
            <a:r>
              <a:rPr lang="nb-NO" sz="2400" b="1" noProof="0" dirty="0"/>
              <a:t>Råd7</a:t>
            </a:r>
            <a:r>
              <a:rPr lang="nb-NO" sz="2400" noProof="0" dirty="0"/>
              <a:t>: Hvis ingen ting skjer når vi starter programmet:</a:t>
            </a:r>
          </a:p>
          <a:p>
            <a:pPr lvl="1"/>
            <a:r>
              <a:rPr lang="nb-NO" sz="2000" noProof="0" dirty="0"/>
              <a:t>Lag en 5-6 setninger av typen  : print(«A»); print(«B»);..og plasser de jevnt over rundt i programmet (i toppen av løkker og i starten av metoder)</a:t>
            </a:r>
          </a:p>
          <a:p>
            <a:pPr lvl="1"/>
            <a:r>
              <a:rPr lang="nb-NO" sz="2000" noProof="0" dirty="0"/>
              <a:t>Da ser vi hvor langt programmet kom før det hang seg.</a:t>
            </a:r>
          </a:p>
          <a:p>
            <a:r>
              <a:rPr lang="nb-NO" sz="2400" noProof="0" dirty="0"/>
              <a:t>Start å lete i koden etter siste bokstav som kom ut med print(..);</a:t>
            </a:r>
          </a:p>
          <a:p>
            <a:endParaRPr lang="nb-NO" sz="2800" noProof="0" dirty="0"/>
          </a:p>
          <a:p>
            <a:endParaRPr lang="nb-NO" sz="2800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6007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5328592"/>
          </a:xfrm>
        </p:spPr>
        <p:txBody>
          <a:bodyPr>
            <a:normAutofit/>
          </a:bodyPr>
          <a:lstStyle/>
          <a:p>
            <a:r>
              <a:rPr lang="nb-NO" noProof="0" dirty="0"/>
              <a:t>Oblig 5</a:t>
            </a:r>
            <a:br>
              <a:rPr lang="nb-NO" dirty="0"/>
            </a:br>
            <a:r>
              <a:rPr lang="nb-NO" dirty="0"/>
              <a:t>Konvekse Innhyllinga</a:t>
            </a:r>
            <a:br>
              <a:rPr lang="nb-NO" noProof="0" dirty="0"/>
            </a:br>
            <a:r>
              <a:rPr lang="nb-NO" dirty="0"/>
              <a:t>Introduksjon</a:t>
            </a:r>
            <a:br>
              <a:rPr lang="nb-NO" dirty="0"/>
            </a:br>
            <a:br>
              <a:rPr lang="nb-NO" dirty="0"/>
            </a:br>
            <a:r>
              <a:rPr lang="nb-NO" dirty="0" err="1"/>
              <a:t>Convex</a:t>
            </a:r>
            <a:r>
              <a:rPr lang="nb-NO" dirty="0"/>
              <a:t> Hull</a:t>
            </a:r>
            <a:br>
              <a:rPr lang="nb-NO" dirty="0"/>
            </a:br>
            <a:r>
              <a:rPr lang="nb-NO" dirty="0" err="1"/>
              <a:t>Introduction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2765892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9" y="214313"/>
            <a:ext cx="7309494" cy="828675"/>
          </a:xfrm>
        </p:spPr>
        <p:txBody>
          <a:bodyPr/>
          <a:lstStyle/>
          <a:p>
            <a:r>
              <a:rPr lang="nb-NO" noProof="0" dirty="0"/>
              <a:t>Den konvekse innhyllinga til n punkter – Oblig </a:t>
            </a:r>
            <a:r>
              <a:rPr lang="nb-NO" dirty="0"/>
              <a:t>5</a:t>
            </a:r>
            <a:endParaRPr lang="nb-NO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938" y="1352226"/>
            <a:ext cx="7772400" cy="5138886"/>
          </a:xfrm>
        </p:spPr>
        <p:txBody>
          <a:bodyPr/>
          <a:lstStyle/>
          <a:p>
            <a:pPr marL="0" indent="0">
              <a:buNone/>
            </a:pPr>
            <a:r>
              <a:rPr lang="nb-NO" sz="2400" noProof="0" dirty="0"/>
              <a:t>(</a:t>
            </a:r>
            <a:r>
              <a:rPr lang="nb-NO" sz="2400" noProof="0" dirty="0" err="1"/>
              <a:t>use</a:t>
            </a:r>
            <a:r>
              <a:rPr lang="nb-NO" sz="2400" noProof="0" dirty="0"/>
              <a:t> </a:t>
            </a:r>
            <a:r>
              <a:rPr lang="nb-NO" sz="2400" noProof="0" dirty="0" err="1"/>
              <a:t>whiteboard</a:t>
            </a:r>
            <a:r>
              <a:rPr lang="nb-NO" sz="2400" noProof="0" dirty="0"/>
              <a:t> to </a:t>
            </a:r>
            <a:r>
              <a:rPr lang="nb-NO" sz="2400" noProof="0" dirty="0" err="1"/>
              <a:t>illustrate</a:t>
            </a:r>
            <a:r>
              <a:rPr lang="nb-NO" sz="2400" noProof="0" dirty="0"/>
              <a:t> </a:t>
            </a:r>
            <a:r>
              <a:rPr lang="nb-NO" sz="2400" noProof="0" dirty="0" err="1"/>
              <a:t>what</a:t>
            </a:r>
            <a:r>
              <a:rPr lang="nb-NO" sz="2400" noProof="0" dirty="0"/>
              <a:t> a </a:t>
            </a:r>
            <a:r>
              <a:rPr lang="nb-NO" sz="2400" noProof="0" dirty="0" err="1"/>
              <a:t>convex</a:t>
            </a:r>
            <a:r>
              <a:rPr lang="nb-NO" sz="2400" noProof="0" dirty="0"/>
              <a:t> hull is.)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5193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Den konvekse innhyllinga til n punkter – Oblig </a:t>
            </a:r>
            <a:r>
              <a:rPr lang="nb-NO" dirty="0"/>
              <a:t>5</a:t>
            </a:r>
            <a:endParaRPr lang="nb-NO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8112" y="1458466"/>
            <a:ext cx="7772400" cy="5138886"/>
          </a:xfrm>
        </p:spPr>
        <p:txBody>
          <a:bodyPr/>
          <a:lstStyle/>
          <a:p>
            <a:r>
              <a:rPr lang="nb-NO" sz="2400" noProof="0" dirty="0"/>
              <a:t>Hva er det, definisjon</a:t>
            </a:r>
          </a:p>
          <a:p>
            <a:pPr lvl="1"/>
            <a:r>
              <a:rPr lang="nb-NO" noProof="0" dirty="0"/>
              <a:t>Hvordan ser den ut</a:t>
            </a:r>
          </a:p>
          <a:p>
            <a:r>
              <a:rPr lang="nb-NO" sz="2400" noProof="0" dirty="0"/>
              <a:t>Hva brukes den til?</a:t>
            </a:r>
          </a:p>
          <a:p>
            <a:r>
              <a:rPr lang="nb-NO" sz="2400" noProof="0" dirty="0"/>
              <a:t>Hvordan finner vi den?</a:t>
            </a:r>
          </a:p>
          <a:p>
            <a:endParaRPr lang="nb-NO" sz="240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151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482952" cy="340852"/>
          </a:xfrm>
        </p:spPr>
        <p:txBody>
          <a:bodyPr/>
          <a:lstStyle/>
          <a:p>
            <a:r>
              <a:rPr lang="nb-NO" noProof="0" dirty="0"/>
              <a:t>Oblig 5: </a:t>
            </a:r>
            <a:r>
              <a:rPr lang="nb-NO" noProof="0" dirty="0" err="1"/>
              <a:t>Convex</a:t>
            </a:r>
            <a:r>
              <a:rPr lang="nb-NO" noProof="0" dirty="0"/>
              <a:t> Hull -  problemstilling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908720"/>
            <a:ext cx="3322712" cy="489654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noProof="0" dirty="0"/>
              <a:t>Vi skal finne den konvekse innhyllinga til n punkter p i </a:t>
            </a:r>
            <a:r>
              <a:rPr lang="nb-NO" sz="1800" dirty="0"/>
              <a:t>et to-</a:t>
            </a:r>
            <a:r>
              <a:rPr lang="nb-NO" sz="1800" dirty="0" err="1"/>
              <a:t>dimensjionelt</a:t>
            </a:r>
            <a:r>
              <a:rPr lang="nb-NO" sz="1800" dirty="0"/>
              <a:t> plan, </a:t>
            </a:r>
            <a:r>
              <a:rPr lang="nb-NO" sz="1800" dirty="0" err="1"/>
              <a:t>xy</a:t>
            </a:r>
            <a:r>
              <a:rPr lang="nb-NO" sz="1800" noProof="0" dirty="0"/>
              <a:t>-planet.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dirty="0"/>
              <a:t>Eksempel: </a:t>
            </a:r>
            <a:r>
              <a:rPr lang="nb-NO" sz="1800" noProof="0" dirty="0"/>
              <a:t>95 tilfeldige punkter og deres innhylling: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noProof="0" dirty="0"/>
              <a:t>en rekke med linjer fra punkt til punkt i mengden slik at alle andre punkter er på ‘innsida’ av denne mangekanten.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noProof="0" dirty="0"/>
              <a:t>Mangekanten er konveks, dvs alle indre vinkler er ≤ 180</a:t>
            </a:r>
            <a:r>
              <a:rPr lang="nb-NO" sz="1800" noProof="0" dirty="0">
                <a:sym typeface="Symbol"/>
              </a:rPr>
              <a:t>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noProof="0" dirty="0">
                <a:sym typeface="Symbol"/>
              </a:rPr>
              <a:t>Altså </a:t>
            </a:r>
            <a:r>
              <a:rPr lang="nb-NO" sz="1600" b="1" noProof="0" dirty="0">
                <a:sym typeface="Symbol"/>
              </a:rPr>
              <a:t>ikke</a:t>
            </a:r>
            <a:r>
              <a:rPr lang="nb-NO" sz="1600" noProof="0" dirty="0">
                <a:sym typeface="Symbol"/>
              </a:rPr>
              <a:t> linje 19-57 og 57-34</a:t>
            </a:r>
            <a:r>
              <a:rPr lang="nb-NO" sz="1800" noProof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1830" y="5884058"/>
            <a:ext cx="8092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00000"/>
                </a:solidFill>
              </a:rPr>
              <a:t>. Alle punktene på en slik innhylling er med: Altså: linje 16-21 og 21-27, </a:t>
            </a:r>
            <a:r>
              <a:rPr lang="nb-NO" b="1" dirty="0">
                <a:solidFill>
                  <a:srgbClr val="000000"/>
                </a:solidFill>
              </a:rPr>
              <a:t>ikke</a:t>
            </a:r>
            <a:br>
              <a:rPr lang="nb-NO" b="1" dirty="0">
                <a:solidFill>
                  <a:srgbClr val="000000"/>
                </a:solidFill>
              </a:rPr>
            </a:br>
            <a:r>
              <a:rPr lang="nb-NO" b="1" dirty="0">
                <a:solidFill>
                  <a:srgbClr val="000000"/>
                </a:solidFill>
              </a:rPr>
              <a:t>  </a:t>
            </a:r>
            <a:r>
              <a:rPr lang="nb-NO" dirty="0">
                <a:solidFill>
                  <a:srgbClr val="000000"/>
                </a:solidFill>
              </a:rPr>
              <a:t>linje direkte: 16-27.</a:t>
            </a:r>
          </a:p>
          <a:p>
            <a:endParaRPr lang="nb-NO" dirty="0">
              <a:solidFill>
                <a:srgbClr val="000000"/>
              </a:solidFill>
            </a:endParaRPr>
          </a:p>
        </p:txBody>
      </p:sp>
      <p:pic>
        <p:nvPicPr>
          <p:cNvPr id="7" name="Picture 6" descr="M:\INF2440Para\Oblig4-Kinnhylling\95pkt-2017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92696"/>
            <a:ext cx="5112568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4343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noProof="0" dirty="0"/>
              <a:t>Hva så vi på Uke 11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800" noProof="0" dirty="0"/>
              <a:t>I) Optimalisering av Oblig 3 – flere, også nye resultater</a:t>
            </a:r>
          </a:p>
          <a:p>
            <a:pPr marL="0" indent="0">
              <a:buNone/>
            </a:pPr>
            <a:r>
              <a:rPr lang="nb-NO" sz="2800" noProof="0" dirty="0"/>
              <a:t>II) Et større problem – uløst problem siden 1742</a:t>
            </a:r>
          </a:p>
          <a:p>
            <a:pPr lvl="1"/>
            <a:r>
              <a:rPr lang="nb-NO" sz="2400" noProof="0" dirty="0"/>
              <a:t>Vil du tjene $1 mill. ?</a:t>
            </a:r>
          </a:p>
          <a:p>
            <a:pPr lvl="1"/>
            <a:r>
              <a:rPr lang="nb-NO" sz="2400" noProof="0" dirty="0"/>
              <a:t>Løs Goldbach’s påstand (alternativt: motbevis den)</a:t>
            </a:r>
          </a:p>
          <a:p>
            <a:pPr lvl="1"/>
            <a:r>
              <a:rPr lang="nb-NO" sz="2400" noProof="0" dirty="0"/>
              <a:t>Formulering og skisse av løsning av tre av Goldbachs problemer</a:t>
            </a:r>
          </a:p>
          <a:p>
            <a:pPr lvl="1"/>
            <a:r>
              <a:rPr lang="nb-NO" sz="2400" noProof="0" dirty="0"/>
              <a:t>Parallellisering av disse (ukeoppgave neste uke)</a:t>
            </a:r>
          </a:p>
          <a:p>
            <a:pPr marL="0" indent="0">
              <a:buNone/>
            </a:pPr>
            <a:r>
              <a:rPr lang="nb-NO" sz="2800" noProof="0" dirty="0"/>
              <a:t>III) Om Oblig 4 – siste tips </a:t>
            </a:r>
          </a:p>
          <a:p>
            <a:endParaRPr lang="nb-NO" sz="2800" noProof="0" dirty="0"/>
          </a:p>
        </p:txBody>
      </p:sp>
    </p:spTree>
    <p:extLst>
      <p:ext uri="{BB962C8B-B14F-4D97-AF65-F5344CB8AC3E}">
        <p14:creationId xmlns:p14="http://schemas.microsoft.com/office/powerpoint/2010/main" val="15048089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Hva bruker vi den konvekse innhyllinga til?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3986758"/>
          </a:xfrm>
        </p:spPr>
        <p:txBody>
          <a:bodyPr/>
          <a:lstStyle/>
          <a:p>
            <a:r>
              <a:rPr lang="nb-NO" noProof="0" dirty="0"/>
              <a:t>Innhyllinga er en helt nødvendig første steg  i flere-stegs algoritmer innen :</a:t>
            </a:r>
          </a:p>
          <a:p>
            <a:pPr lvl="1"/>
            <a:r>
              <a:rPr lang="nb-NO" noProof="0" dirty="0"/>
              <a:t>Spillgrafikk (modellerering av flater , mennesker, ansikter, hus, borger, terreng, .. osv)</a:t>
            </a:r>
          </a:p>
          <a:p>
            <a:pPr lvl="1"/>
            <a:r>
              <a:rPr lang="nb-NO" noProof="0" dirty="0"/>
              <a:t>Kartografi </a:t>
            </a:r>
          </a:p>
          <a:p>
            <a:pPr lvl="2"/>
            <a:r>
              <a:rPr lang="nb-NO" noProof="0" dirty="0"/>
              <a:t>Høydekart over landskap</a:t>
            </a:r>
          </a:p>
          <a:p>
            <a:pPr lvl="2"/>
            <a:r>
              <a:rPr lang="nb-NO" noProof="0" dirty="0"/>
              <a:t>Sjøkart</a:t>
            </a:r>
          </a:p>
          <a:p>
            <a:pPr lvl="2"/>
            <a:r>
              <a:rPr lang="nb-NO" noProof="0" dirty="0"/>
              <a:t>volumberegninger innen olje-prospektering.</a:t>
            </a:r>
          </a:p>
          <a:p>
            <a:pPr lvl="1"/>
            <a:endParaRPr lang="nb-NO" noProof="0" dirty="0"/>
          </a:p>
          <a:p>
            <a:r>
              <a:rPr lang="nb-NO" noProof="0" dirty="0"/>
              <a:t>Er f.eks. starten på en Delaunay-triangulering av punktene.</a:t>
            </a:r>
          </a:p>
          <a:p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E8318-8D50-44AA-949F-71D6A8D3C272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5733256"/>
            <a:ext cx="712879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00000"/>
                </a:solidFill>
              </a:rPr>
              <a:t>De etterfølgende figurer er laget i </a:t>
            </a:r>
            <a:r>
              <a:rPr lang="nb-NO" dirty="0" err="1">
                <a:solidFill>
                  <a:srgbClr val="000000"/>
                </a:solidFill>
              </a:rPr>
              <a:t>Geogebra</a:t>
            </a:r>
            <a:r>
              <a:rPr lang="nb-NO" dirty="0">
                <a:solidFill>
                  <a:srgbClr val="000000"/>
                </a:solidFill>
              </a:rPr>
              <a:t> . Anbefales sterkt (gratis) – last ned: </a:t>
            </a:r>
            <a:r>
              <a:rPr lang="nb-NO" dirty="0">
                <a:solidFill>
                  <a:srgbClr val="0070C0"/>
                </a:solidFill>
              </a:rPr>
              <a:t>http://geogebra.no/</a:t>
            </a:r>
          </a:p>
        </p:txBody>
      </p:sp>
      <p:pic>
        <p:nvPicPr>
          <p:cNvPr id="9" name="Bilde 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730243"/>
            <a:ext cx="1524000" cy="168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24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550391"/>
          </a:xfrm>
        </p:spPr>
        <p:txBody>
          <a:bodyPr/>
          <a:lstStyle/>
          <a:p>
            <a:r>
              <a:rPr lang="nb-NO" noProof="0" dirty="0"/>
              <a:t>Først en enkel geometrisk sats, 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1182688" y="908720"/>
                <a:ext cx="7772400" cy="240258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nb-NO" sz="2000" b="1" noProof="0" dirty="0"/>
                  <a:t>Ligningen for en linje</a:t>
                </a:r>
              </a:p>
              <a:p>
                <a:pPr marL="0" indent="0">
                  <a:buNone/>
                </a:pPr>
                <a:r>
                  <a:rPr lang="nb-NO" sz="2000" noProof="0" dirty="0"/>
                  <a:t>Enhver linje </a:t>
                </a:r>
                <a:r>
                  <a:rPr lang="nb-NO" sz="2000" b="1" noProof="0" dirty="0">
                    <a:solidFill>
                      <a:srgbClr val="FF0000"/>
                    </a:solidFill>
                  </a:rPr>
                  <a:t>fra</a:t>
                </a:r>
                <a:r>
                  <a:rPr lang="nb-NO" sz="2000" noProof="0" dirty="0">
                    <a:solidFill>
                      <a:srgbClr val="FF0000"/>
                    </a:solidFill>
                  </a:rPr>
                  <a:t> et punkt p1 </a:t>
                </a:r>
                <a:r>
                  <a:rPr lang="nb-NO" sz="2000" noProof="0" dirty="0"/>
                  <a:t>(x1,y1) </a:t>
                </a:r>
                <a:r>
                  <a:rPr lang="nb-NO" sz="2000" b="1" noProof="0" dirty="0">
                    <a:solidFill>
                      <a:srgbClr val="FF0000"/>
                    </a:solidFill>
                  </a:rPr>
                  <a:t>til</a:t>
                </a:r>
                <a:r>
                  <a:rPr lang="nb-NO" sz="2000" noProof="0" dirty="0">
                    <a:solidFill>
                      <a:srgbClr val="FF0000"/>
                    </a:solidFill>
                  </a:rPr>
                  <a:t> p2</a:t>
                </a:r>
                <a:r>
                  <a:rPr lang="nb-NO" sz="2000" noProof="0" dirty="0"/>
                  <a:t>(x2,y2) kan skrives på formen (trivielt forskjellig fra slik Geogebra gjør det):</a:t>
                </a:r>
                <a:br>
                  <a:rPr lang="nb-NO" sz="2000" noProof="0" dirty="0"/>
                </a:br>
                <a:endParaRPr lang="nb-NO" sz="2000" noProof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000" b="1" i="1" noProof="0">
                          <a:latin typeface="Cambria Math"/>
                        </a:rPr>
                        <m:t>𝒂𝒙</m:t>
                      </m:r>
                      <m:r>
                        <a:rPr lang="nb-NO" sz="2000" b="1" i="1" noProof="0">
                          <a:latin typeface="Cambria Math"/>
                        </a:rPr>
                        <m:t>+</m:t>
                      </m:r>
                      <m:r>
                        <a:rPr lang="nb-NO" sz="2000" b="1" i="1" noProof="0">
                          <a:latin typeface="Cambria Math"/>
                        </a:rPr>
                        <m:t>𝒃𝒚</m:t>
                      </m:r>
                      <m:r>
                        <a:rPr lang="nb-NO" sz="2000" b="1" i="1" noProof="0">
                          <a:latin typeface="Cambria Math"/>
                        </a:rPr>
                        <m:t>+</m:t>
                      </m:r>
                      <m:r>
                        <a:rPr lang="nb-NO" sz="2000" b="1" i="1" noProof="0">
                          <a:latin typeface="Cambria Math"/>
                        </a:rPr>
                        <m:t>𝒄</m:t>
                      </m:r>
                      <m:r>
                        <a:rPr lang="nb-NO" sz="2000" b="1" i="1" noProof="0">
                          <a:latin typeface="Cambria Math"/>
                        </a:rPr>
                        <m:t>=</m:t>
                      </m:r>
                      <m:r>
                        <a:rPr lang="nb-NO" sz="2000" b="1" i="1" noProof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nb-NO" sz="2000" b="1" noProof="0" dirty="0"/>
              </a:p>
              <a:p>
                <a:pPr marL="0" indent="0">
                  <a:buNone/>
                </a:pPr>
                <a:r>
                  <a:rPr lang="nb-NO" sz="2000" noProof="0" dirty="0"/>
                  <a:t>Hvor:  </a:t>
                </a:r>
                <a14:m>
                  <m:oMath xmlns:m="http://schemas.openxmlformats.org/officeDocument/2006/math">
                    <m:r>
                      <a:rPr lang="nb-NO" sz="2000" i="1" noProof="0">
                        <a:latin typeface="Cambria Math"/>
                      </a:rPr>
                      <m:t>𝑎</m:t>
                    </m:r>
                    <m:r>
                      <a:rPr lang="nb-NO" sz="2000" i="1" noProof="0">
                        <a:latin typeface="Cambria Math"/>
                      </a:rPr>
                      <m:t> = </m:t>
                    </m:r>
                    <m:r>
                      <a:rPr lang="nb-NO" sz="2000" i="1" noProof="0">
                        <a:latin typeface="Cambria Math"/>
                      </a:rPr>
                      <m:t>𝑦</m:t>
                    </m:r>
                    <m:r>
                      <a:rPr lang="nb-NO" sz="2000" i="1" noProof="0">
                        <a:latin typeface="Cambria Math"/>
                      </a:rPr>
                      <m:t>1−</m:t>
                    </m:r>
                    <m:r>
                      <a:rPr lang="nb-NO" sz="2000" i="1" noProof="0">
                        <a:latin typeface="Cambria Math"/>
                      </a:rPr>
                      <m:t>𝑦</m:t>
                    </m:r>
                    <m:r>
                      <a:rPr lang="nb-NO" sz="2000" i="1" noProof="0">
                        <a:latin typeface="Cambria Math"/>
                      </a:rPr>
                      <m:t>2,  </m:t>
                    </m:r>
                    <m:r>
                      <a:rPr lang="nb-NO" sz="2000" i="1" noProof="0">
                        <a:latin typeface="Cambria Math"/>
                      </a:rPr>
                      <m:t>𝑏</m:t>
                    </m:r>
                    <m:r>
                      <a:rPr lang="nb-NO" sz="2000" i="1" noProof="0">
                        <a:latin typeface="Cambria Math"/>
                      </a:rPr>
                      <m:t>= </m:t>
                    </m:r>
                    <m:r>
                      <a:rPr lang="nb-NO" sz="2000" i="1" noProof="0">
                        <a:latin typeface="Cambria Math"/>
                      </a:rPr>
                      <m:t>𝑥</m:t>
                    </m:r>
                    <m:r>
                      <a:rPr lang="nb-NO" sz="2000" i="1" noProof="0">
                        <a:latin typeface="Cambria Math"/>
                      </a:rPr>
                      <m:t>2−</m:t>
                    </m:r>
                    <m:r>
                      <a:rPr lang="nb-NO" sz="2000" i="1" noProof="0">
                        <a:latin typeface="Cambria Math"/>
                      </a:rPr>
                      <m:t>𝑥</m:t>
                    </m:r>
                    <m:r>
                      <a:rPr lang="nb-NO" sz="2000" i="1" noProof="0">
                        <a:latin typeface="Cambria Math"/>
                      </a:rPr>
                      <m:t>1 </m:t>
                    </m:r>
                    <m:r>
                      <a:rPr lang="nb-NO" sz="2000" i="1" noProof="0">
                        <a:latin typeface="Cambria Math"/>
                      </a:rPr>
                      <m:t>𝑜𝑔</m:t>
                    </m:r>
                    <m:r>
                      <a:rPr lang="nb-NO" sz="2000" i="1" noProof="0">
                        <a:latin typeface="Cambria Math"/>
                      </a:rPr>
                      <m:t>  </m:t>
                    </m:r>
                    <m:r>
                      <a:rPr lang="nb-NO" sz="2000" i="1" noProof="0">
                        <a:latin typeface="Cambria Math"/>
                      </a:rPr>
                      <m:t>𝑐</m:t>
                    </m:r>
                    <m:r>
                      <a:rPr lang="nb-NO" sz="2000" i="1" noProof="0">
                        <a:latin typeface="Cambria Math"/>
                      </a:rPr>
                      <m:t>=</m:t>
                    </m:r>
                    <m:r>
                      <a:rPr lang="nb-NO" sz="2000" i="1" noProof="0">
                        <a:latin typeface="Cambria Math"/>
                      </a:rPr>
                      <m:t>𝑦</m:t>
                    </m:r>
                    <m:r>
                      <a:rPr lang="nb-NO" sz="2000" i="1" noProof="0">
                        <a:latin typeface="Cambria Math"/>
                      </a:rPr>
                      <m:t>2∗</m:t>
                    </m:r>
                    <m:r>
                      <a:rPr lang="nb-NO" sz="2000" i="1" noProof="0">
                        <a:latin typeface="Cambria Math"/>
                      </a:rPr>
                      <m:t>𝑥</m:t>
                    </m:r>
                    <m:r>
                      <a:rPr lang="nb-NO" sz="2000" i="1" noProof="0">
                        <a:latin typeface="Cambria Math"/>
                      </a:rPr>
                      <m:t>1−</m:t>
                    </m:r>
                    <m:r>
                      <a:rPr lang="nb-NO" sz="2000" i="1" noProof="0">
                        <a:latin typeface="Cambria Math"/>
                      </a:rPr>
                      <m:t>𝑦</m:t>
                    </m:r>
                    <m:r>
                      <a:rPr lang="nb-NO" sz="2000" i="1" noProof="0">
                        <a:latin typeface="Cambria Math"/>
                      </a:rPr>
                      <m:t>1∗</m:t>
                    </m:r>
                    <m:r>
                      <a:rPr lang="nb-NO" sz="2000" i="1" noProof="0">
                        <a:latin typeface="Cambria Math"/>
                      </a:rPr>
                      <m:t>𝑥</m:t>
                    </m:r>
                    <m:r>
                      <a:rPr lang="nb-NO" sz="2000" i="1" noProof="0">
                        <a:latin typeface="Cambria Math"/>
                      </a:rPr>
                      <m:t>2.</m:t>
                    </m:r>
                  </m:oMath>
                </a14:m>
                <a:r>
                  <a:rPr lang="nb-NO" sz="2000" noProof="0" dirty="0"/>
                  <a:t> </a:t>
                </a:r>
              </a:p>
              <a:p>
                <a:pPr marL="0" indent="0">
                  <a:buNone/>
                </a:pPr>
                <a:r>
                  <a:rPr lang="nb-NO" sz="2000" noProof="0" dirty="0"/>
                  <a:t>Merk at dette er en rettet linje </a:t>
                </a:r>
                <a:r>
                  <a:rPr lang="nb-NO" sz="2000" i="1" noProof="0" dirty="0"/>
                  <a:t>fra </a:t>
                </a:r>
                <a:r>
                  <a:rPr lang="nb-NO" sz="2000" noProof="0" dirty="0"/>
                  <a:t>p1 </a:t>
                </a:r>
                <a:r>
                  <a:rPr lang="nb-NO" sz="2000" i="1" noProof="0" dirty="0"/>
                  <a:t>til</a:t>
                </a:r>
                <a:r>
                  <a:rPr lang="nb-NO" sz="2000" noProof="0" dirty="0"/>
                  <a:t> p2.</a:t>
                </a:r>
              </a:p>
              <a:p>
                <a:pPr marL="0" indent="0">
                  <a:buNone/>
                </a:pPr>
                <a:endParaRPr lang="nb-NO" sz="2000" noProof="0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2688" y="908720"/>
                <a:ext cx="7772400" cy="2402582"/>
              </a:xfrm>
              <a:blipFill rotWithShape="1">
                <a:blip r:embed="rId2"/>
                <a:stretch>
                  <a:fillRect l="-784" t="-1269" b="-4822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E8318-8D50-44AA-949F-71D6A8D3C272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284984"/>
            <a:ext cx="6048672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0505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550391"/>
          </a:xfrm>
        </p:spPr>
        <p:txBody>
          <a:bodyPr/>
          <a:lstStyle/>
          <a:p>
            <a:r>
              <a:rPr lang="nb-NO" noProof="0" dirty="0"/>
              <a:t>Først en enkel geometrisk sats, 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E8318-8D50-44AA-949F-71D6A8D3C272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052736"/>
            <a:ext cx="6048672" cy="32849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71600" y="4809926"/>
                <a:ext cx="7776864" cy="175432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nb-NO" i="1" dirty="0">
                    <a:solidFill>
                      <a:srgbClr val="000000"/>
                    </a:solidFill>
                  </a:rPr>
                  <a:t>Figur2. En linje fra p1 (1,2) til p2 (7,4) har da linjeligningen:</a:t>
                </a:r>
                <a:br>
                  <a:rPr lang="nb-NO" i="1" dirty="0">
                    <a:solidFill>
                      <a:srgbClr val="000000"/>
                    </a:solidFill>
                  </a:rPr>
                </a:br>
                <a:endParaRPr lang="nb-NO" i="1" dirty="0">
                  <a:solidFill>
                    <a:srgbClr val="00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nb-NO" i="1">
                        <a:solidFill>
                          <a:srgbClr val="000000"/>
                        </a:solidFill>
                        <a:latin typeface="Cambria Math"/>
                      </a:rPr>
                      <m:t>        </m:t>
                    </m:r>
                    <m:r>
                      <a:rPr lang="nb-NO" i="1">
                        <a:solidFill>
                          <a:srgbClr val="000000"/>
                        </a:solidFill>
                        <a:latin typeface="Cambria Math"/>
                      </a:rPr>
                      <m:t>𝑎</m:t>
                    </m:r>
                    <m:r>
                      <a:rPr lang="da-DK" i="1">
                        <a:solidFill>
                          <a:srgbClr val="000000"/>
                        </a:solidFill>
                        <a:latin typeface="Cambria Math"/>
                      </a:rPr>
                      <m:t> = </m:t>
                    </m:r>
                    <m:r>
                      <a:rPr lang="nb-NO" i="1">
                        <a:solidFill>
                          <a:srgbClr val="000000"/>
                        </a:solidFill>
                        <a:latin typeface="Cambria Math"/>
                      </a:rPr>
                      <m:t>𝑦</m:t>
                    </m:r>
                    <m:r>
                      <a:rPr lang="da-DK" i="1">
                        <a:solidFill>
                          <a:srgbClr val="000000"/>
                        </a:solidFill>
                        <a:latin typeface="Cambria Math"/>
                      </a:rPr>
                      <m:t>1−</m:t>
                    </m:r>
                    <m:r>
                      <a:rPr lang="nb-NO" i="1">
                        <a:solidFill>
                          <a:srgbClr val="000000"/>
                        </a:solidFill>
                        <a:latin typeface="Cambria Math"/>
                      </a:rPr>
                      <m:t>𝑦</m:t>
                    </m:r>
                    <m:r>
                      <a:rPr lang="da-DK" i="1">
                        <a:solidFill>
                          <a:srgbClr val="000000"/>
                        </a:solidFill>
                        <a:latin typeface="Cambria Math"/>
                      </a:rPr>
                      <m:t>2, </m:t>
                    </m:r>
                    <m:r>
                      <a:rPr lang="nb-NO" i="1">
                        <a:solidFill>
                          <a:srgbClr val="000000"/>
                        </a:solidFill>
                        <a:latin typeface="Cambria Math"/>
                      </a:rPr>
                      <m:t>   </m:t>
                    </m:r>
                    <m:r>
                      <a:rPr lang="nb-NO" i="1">
                        <a:solidFill>
                          <a:srgbClr val="000000"/>
                        </a:solidFill>
                        <a:latin typeface="Cambria Math"/>
                      </a:rPr>
                      <m:t>𝑏</m:t>
                    </m:r>
                    <m:r>
                      <a:rPr lang="da-DK" i="1">
                        <a:solidFill>
                          <a:srgbClr val="000000"/>
                        </a:solidFill>
                        <a:latin typeface="Cambria Math"/>
                      </a:rPr>
                      <m:t>= </m:t>
                    </m:r>
                    <m:r>
                      <a:rPr lang="nb-NO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da-DK" i="1">
                        <a:solidFill>
                          <a:srgbClr val="000000"/>
                        </a:solidFill>
                        <a:latin typeface="Cambria Math"/>
                      </a:rPr>
                      <m:t>2−</m:t>
                    </m:r>
                    <m:r>
                      <a:rPr lang="nb-NO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da-DK" i="1">
                        <a:solidFill>
                          <a:srgbClr val="000000"/>
                        </a:solidFill>
                        <a:latin typeface="Cambria Math"/>
                      </a:rPr>
                      <m:t>1 </m:t>
                    </m:r>
                    <m:r>
                      <a:rPr lang="nb-NO" i="1">
                        <a:solidFill>
                          <a:srgbClr val="000000"/>
                        </a:solidFill>
                        <a:latin typeface="Cambria Math"/>
                      </a:rPr>
                      <m:t>    ,    </m:t>
                    </m:r>
                    <m:r>
                      <a:rPr lang="nb-NO" i="1">
                        <a:solidFill>
                          <a:srgbClr val="000000"/>
                        </a:solidFill>
                        <a:latin typeface="Cambria Math"/>
                      </a:rPr>
                      <m:t>𝑐</m:t>
                    </m:r>
                    <m:r>
                      <a:rPr lang="da-DK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da-DK" i="1">
                        <a:solidFill>
                          <a:srgbClr val="000000"/>
                        </a:solidFill>
                        <a:latin typeface="Cambria Math"/>
                      </a:rPr>
                      <m:t>𝑦</m:t>
                    </m:r>
                    <m:r>
                      <a:rPr lang="da-DK" i="1">
                        <a:solidFill>
                          <a:srgbClr val="000000"/>
                        </a:solidFill>
                        <a:latin typeface="Cambria Math"/>
                      </a:rPr>
                      <m:t>2∗</m:t>
                    </m:r>
                    <m:r>
                      <a:rPr lang="da-DK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da-DK" i="1">
                        <a:solidFill>
                          <a:srgbClr val="000000"/>
                        </a:solidFill>
                        <a:latin typeface="Cambria Math"/>
                      </a:rPr>
                      <m:t>1−</m:t>
                    </m:r>
                    <m:r>
                      <a:rPr lang="da-DK" i="1">
                        <a:solidFill>
                          <a:srgbClr val="000000"/>
                        </a:solidFill>
                        <a:latin typeface="Cambria Math"/>
                      </a:rPr>
                      <m:t>𝑦</m:t>
                    </m:r>
                    <m:r>
                      <a:rPr lang="da-DK" i="1">
                        <a:solidFill>
                          <a:srgbClr val="000000"/>
                        </a:solidFill>
                        <a:latin typeface="Cambria Math"/>
                      </a:rPr>
                      <m:t>1∗</m:t>
                    </m:r>
                    <m:r>
                      <a:rPr lang="da-DK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da-DK" i="1">
                        <a:solidFill>
                          <a:srgbClr val="000000"/>
                        </a:solidFill>
                        <a:latin typeface="Cambria Math"/>
                      </a:rPr>
                      <m:t>2.</m:t>
                    </m:r>
                  </m:oMath>
                </a14:m>
                <a:r>
                  <a:rPr lang="da-DK" dirty="0">
                    <a:solidFill>
                      <a:srgbClr val="000000"/>
                    </a:solidFill>
                  </a:rPr>
                  <a:t> </a:t>
                </a:r>
                <a:endParaRPr lang="nb-NO" dirty="0">
                  <a:solidFill>
                    <a:srgbClr val="000000"/>
                  </a:solidFill>
                </a:endParaRPr>
              </a:p>
              <a:p>
                <a:br>
                  <a:rPr lang="nb-NO" i="1" dirty="0">
                    <a:solidFill>
                      <a:srgbClr val="000000"/>
                    </a:solidFill>
                  </a:rPr>
                </a:br>
                <a:r>
                  <a:rPr lang="nb-NO" i="1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b-NO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2−4</m:t>
                        </m:r>
                      </m:e>
                    </m:d>
                    <m:r>
                      <a:rPr lang="nb-NO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nb-NO" i="1">
                        <a:solidFill>
                          <a:srgbClr val="000000"/>
                        </a:solidFill>
                        <a:latin typeface="Cambria Math"/>
                      </a:rPr>
                      <m:t> + </m:t>
                    </m:r>
                    <m:d>
                      <m:dPr>
                        <m:ctrlPr>
                          <a:rPr lang="nb-NO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i="1">
                            <a:solidFill>
                              <a:srgbClr val="000000"/>
                            </a:solidFill>
                            <a:latin typeface="Cambria Math"/>
                          </a:rPr>
                          <m:t>7−1</m:t>
                        </m:r>
                      </m:e>
                    </m:d>
                    <m:r>
                      <a:rPr lang="nb-NO" i="1">
                        <a:solidFill>
                          <a:srgbClr val="000000"/>
                        </a:solidFill>
                        <a:latin typeface="Cambria Math"/>
                      </a:rPr>
                      <m:t>𝑦</m:t>
                    </m:r>
                    <m:r>
                      <a:rPr lang="nb-NO" i="1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nb-NO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i="1">
                            <a:solidFill>
                              <a:srgbClr val="000000"/>
                            </a:solidFill>
                            <a:latin typeface="Cambria Math"/>
                          </a:rPr>
                          <m:t>4∗1−2∗7</m:t>
                        </m:r>
                      </m:e>
                    </m:d>
                    <m:r>
                      <a:rPr lang="nb-NO" i="1">
                        <a:solidFill>
                          <a:srgbClr val="000000"/>
                        </a:solidFill>
                        <a:latin typeface="Cambria Math"/>
                      </a:rPr>
                      <m:t>=0; </m:t>
                    </m:r>
                    <m:r>
                      <a:rPr lang="nb-NO" i="1">
                        <a:solidFill>
                          <a:srgbClr val="000000"/>
                        </a:solidFill>
                        <a:latin typeface="Cambria Math"/>
                      </a:rPr>
                      <m:t>𝑑𝑣𝑠</m:t>
                    </m:r>
                    <m:r>
                      <a:rPr lang="nb-NO" i="1">
                        <a:solidFill>
                          <a:srgbClr val="000000"/>
                        </a:solidFill>
                        <a:latin typeface="Cambria Math"/>
                      </a:rPr>
                      <m:t>: </m:t>
                    </m:r>
                    <m:r>
                      <a:rPr lang="nb-NO" b="1" i="1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r>
                      <a:rPr lang="nb-NO" b="1" i="1">
                        <a:solidFill>
                          <a:srgbClr val="000000"/>
                        </a:solidFill>
                        <a:latin typeface="Cambria Math"/>
                      </a:rPr>
                      <m:t>𝟐</m:t>
                    </m:r>
                    <m:r>
                      <a:rPr lang="nb-NO" b="1" i="1">
                        <a:solidFill>
                          <a:srgbClr val="000000"/>
                        </a:solidFill>
                        <a:latin typeface="Cambria Math"/>
                      </a:rPr>
                      <m:t>𝒙</m:t>
                    </m:r>
                    <m:r>
                      <a:rPr lang="nb-NO" b="1" i="1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r>
                      <a:rPr lang="nb-NO" b="1" i="1">
                        <a:solidFill>
                          <a:srgbClr val="000000"/>
                        </a:solidFill>
                        <a:latin typeface="Cambria Math"/>
                      </a:rPr>
                      <m:t>𝟔</m:t>
                    </m:r>
                    <m:r>
                      <a:rPr lang="nb-NO" b="1" i="1">
                        <a:solidFill>
                          <a:srgbClr val="000000"/>
                        </a:solidFill>
                        <a:latin typeface="Cambria Math"/>
                      </a:rPr>
                      <m:t>𝒚</m:t>
                    </m:r>
                    <m:r>
                      <a:rPr lang="nb-NO" b="1" i="1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r>
                      <a:rPr lang="nb-NO" b="1" i="1">
                        <a:solidFill>
                          <a:srgbClr val="000000"/>
                        </a:solidFill>
                        <a:latin typeface="Cambria Math"/>
                      </a:rPr>
                      <m:t>𝟏𝟎</m:t>
                    </m:r>
                    <m:r>
                      <a:rPr lang="nb-NO" b="1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nb-NO" b="1" i="1">
                        <a:solidFill>
                          <a:srgbClr val="000000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nb-NO" b="1" dirty="0">
                  <a:solidFill>
                    <a:srgbClr val="000000"/>
                  </a:solidFill>
                </a:endParaRPr>
              </a:p>
              <a:p>
                <a:endParaRPr lang="nb-NO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809926"/>
                <a:ext cx="7776864" cy="1754326"/>
              </a:xfrm>
              <a:prstGeom prst="rect">
                <a:avLst/>
              </a:prstGeom>
              <a:blipFill rotWithShape="1">
                <a:blip r:embed="rId3"/>
                <a:stretch>
                  <a:fillRect l="-627" t="-173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1436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550391"/>
          </a:xfrm>
        </p:spPr>
        <p:txBody>
          <a:bodyPr/>
          <a:lstStyle/>
          <a:p>
            <a:r>
              <a:rPr lang="nb-NO" noProof="0" dirty="0"/>
              <a:t>Avstanden fra et punkt til en linje, 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17848" y="980728"/>
                <a:ext cx="7772400" cy="1728192"/>
              </a:xfrm>
            </p:spPr>
            <p:txBody>
              <a:bodyPr/>
              <a:lstStyle/>
              <a:p>
                <a:r>
                  <a:rPr lang="nb-NO" noProof="0" dirty="0"/>
                  <a:t>Setter vi ethvert  punkt på p(px,py) linja, vil linjeligninga gi 0 som svar (per definisjon):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1" i="1" noProof="0">
                          <a:latin typeface="Cambria Math"/>
                        </a:rPr>
                        <m:t>𝒂</m:t>
                      </m:r>
                      <m:r>
                        <a:rPr lang="nb-NO" b="1" i="1" noProof="0" smtClean="0">
                          <a:latin typeface="Cambria Math"/>
                        </a:rPr>
                        <m:t>∗</m:t>
                      </m:r>
                      <m:r>
                        <a:rPr lang="nb-NO" b="1" i="1" noProof="0" smtClean="0">
                          <a:latin typeface="Cambria Math"/>
                        </a:rPr>
                        <m:t>𝒑𝒙</m:t>
                      </m:r>
                      <m:r>
                        <a:rPr lang="nb-NO" b="1" i="1" noProof="0">
                          <a:latin typeface="Cambria Math"/>
                        </a:rPr>
                        <m:t>+</m:t>
                      </m:r>
                      <m:r>
                        <a:rPr lang="nb-NO" b="1" i="1" noProof="0">
                          <a:latin typeface="Cambria Math"/>
                        </a:rPr>
                        <m:t>𝒃</m:t>
                      </m:r>
                      <m:r>
                        <a:rPr lang="nb-NO" b="1" i="1" noProof="0" smtClean="0">
                          <a:latin typeface="Cambria Math"/>
                        </a:rPr>
                        <m:t>∗</m:t>
                      </m:r>
                      <m:r>
                        <a:rPr lang="nb-NO" b="1" i="1" noProof="0" smtClean="0">
                          <a:latin typeface="Cambria Math"/>
                        </a:rPr>
                        <m:t>𝒑𝒚</m:t>
                      </m:r>
                      <m:r>
                        <a:rPr lang="nb-NO" b="1" i="1" noProof="0">
                          <a:latin typeface="Cambria Math"/>
                        </a:rPr>
                        <m:t>+</m:t>
                      </m:r>
                      <m:r>
                        <a:rPr lang="nb-NO" b="1" i="1" noProof="0">
                          <a:latin typeface="Cambria Math"/>
                        </a:rPr>
                        <m:t>𝒄</m:t>
                      </m:r>
                      <m:r>
                        <a:rPr lang="nb-NO" b="1" i="1" noProof="0">
                          <a:latin typeface="Cambria Math"/>
                        </a:rPr>
                        <m:t>=</m:t>
                      </m:r>
                      <m:r>
                        <a:rPr lang="nb-NO" b="1" i="1" noProof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nb-NO" noProof="0" dirty="0"/>
              </a:p>
              <a:p>
                <a:r>
                  <a:rPr lang="nb-NO" noProof="0" dirty="0"/>
                  <a:t>Setter vi inn et punkt som </a:t>
                </a:r>
                <a:r>
                  <a:rPr lang="nb-NO" b="1" noProof="0" dirty="0"/>
                  <a:t>ikke </a:t>
                </a:r>
                <a:r>
                  <a:rPr lang="nb-NO" noProof="0" dirty="0"/>
                  <a:t> er på linja (p4 eller p3) vil vi få et tall som er :</a:t>
                </a:r>
              </a:p>
              <a:p>
                <a:pPr lvl="1"/>
                <a:r>
                  <a:rPr lang="nb-NO" noProof="0" dirty="0"/>
                  <a:t>negativt (&lt;0) hvis punktet er til høyre for linja, sett i linjas retning:  p1 til p2</a:t>
                </a:r>
              </a:p>
              <a:p>
                <a:pPr lvl="1"/>
                <a:r>
                  <a:rPr lang="nb-NO" noProof="0" dirty="0"/>
                  <a:t>positivt (&gt;0) hvis punktet er til venstre for linja, sett i linjas retning: p1 til p2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7848" y="980728"/>
                <a:ext cx="7772400" cy="1728192"/>
              </a:xfrm>
              <a:blipFill rotWithShape="1">
                <a:blip r:embed="rId2"/>
                <a:stretch>
                  <a:fillRect t="-1767" r="-2118" b="-9045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320479"/>
            <a:ext cx="5328592" cy="2492897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 bwMode="auto">
          <a:xfrm flipV="1">
            <a:off x="7092280" y="4869160"/>
            <a:ext cx="720080" cy="28803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596336" y="4581128"/>
            <a:ext cx="10801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dirty="0">
                <a:solidFill>
                  <a:srgbClr val="000000"/>
                </a:solidFill>
              </a:rPr>
              <a:t>linjas retning</a:t>
            </a:r>
          </a:p>
        </p:txBody>
      </p:sp>
    </p:spTree>
    <p:extLst>
      <p:ext uri="{BB962C8B-B14F-4D97-AF65-F5344CB8AC3E}">
        <p14:creationId xmlns:p14="http://schemas.microsoft.com/office/powerpoint/2010/main" val="35642567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44624"/>
            <a:ext cx="7793037" cy="828675"/>
          </a:xfrm>
        </p:spPr>
        <p:txBody>
          <a:bodyPr/>
          <a:lstStyle/>
          <a:p>
            <a:r>
              <a:rPr lang="nb-NO" noProof="0" dirty="0"/>
              <a:t>Avstanden fra et punkt til en linje II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15616" y="908720"/>
                <a:ext cx="7774632" cy="1872208"/>
              </a:xfrm>
            </p:spPr>
            <p:txBody>
              <a:bodyPr/>
              <a:lstStyle/>
              <a:p>
                <a:r>
                  <a:rPr lang="nb-NO" sz="2000" noProof="0" dirty="0"/>
                  <a:t>Avstanden fra et punkt (x,y)til en linje (vinkelrett ned på linja) er 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nb-NO" sz="2000" i="1" noProof="0" smtClean="0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  <m:r>
                        <a:rPr lang="nb-NO" sz="2000" i="1" noProof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sz="2000" i="1" noProof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2000" i="1" noProof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𝑎𝑥</m:t>
                          </m:r>
                          <m:r>
                            <a:rPr lang="nb-NO" sz="2000" i="1" noProof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nb-NO" sz="2000" i="1" noProof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𝑏𝑦</m:t>
                          </m:r>
                          <m:r>
                            <a:rPr lang="nb-NO" sz="2000" i="1" noProof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nb-NO" sz="2000" i="1" noProof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nb-NO" sz="2000" i="1" noProof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nb-NO" sz="2000" i="1" noProof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sz="2000" i="1" noProof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nb-NO" sz="2000" i="1" noProof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nb-NO" sz="2000" i="1" noProof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nb-NO" sz="2000" i="1" noProof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sz="2000" i="1" noProof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nb-NO" sz="2000" i="1" noProof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nb-NO" sz="2000" noProof="0" dirty="0">
                  <a:solidFill>
                    <a:schemeClr val="tx1"/>
                  </a:solidFill>
                </a:endParaRPr>
              </a:p>
              <a:p>
                <a:r>
                  <a:rPr lang="nb-NO" sz="2000" noProof="0" dirty="0"/>
                  <a:t>Jo lenger fra linja punktene et desto større negative og positive tall blir det.</a:t>
                </a:r>
              </a:p>
              <a:p>
                <a:pPr marL="0" indent="0">
                  <a:buNone/>
                </a:pPr>
                <a:r>
                  <a:rPr lang="nb-NO" sz="2000" noProof="0" dirty="0">
                    <a:solidFill>
                      <a:schemeClr val="tx1"/>
                    </a:solidFill>
                  </a:rPr>
                  <a:t>Setter inn </a:t>
                </a:r>
                <a:r>
                  <a:rPr lang="nb-NO" sz="2000" b="1" noProof="0" dirty="0">
                    <a:solidFill>
                      <a:schemeClr val="tx1"/>
                    </a:solidFill>
                  </a:rPr>
                  <a:t>p3</a:t>
                </a:r>
                <a:r>
                  <a:rPr lang="nb-NO" sz="2000" noProof="0" dirty="0">
                    <a:solidFill>
                      <a:schemeClr val="tx1"/>
                    </a:solidFill>
                  </a:rPr>
                  <a:t> (5,1) i linja  p1-p2: -2x+6y-10 = 0, får vi </a:t>
                </a:r>
              </a:p>
              <a:p>
                <a:pPr marL="0" indent="0">
                  <a:buNone/>
                </a:pPr>
                <a:r>
                  <a:rPr lang="nb-NO" sz="2000" noProof="0" dirty="0">
                    <a:solidFill>
                      <a:schemeClr val="tx1"/>
                    </a:solidFill>
                  </a:rPr>
                  <a:t>d= </a:t>
                </a:r>
                <a:r>
                  <a:rPr lang="nb-NO" sz="2000" noProof="0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000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 noProof="0">
                            <a:latin typeface="Cambria Math"/>
                          </a:rPr>
                          <m:t>−2∗5+6∗1−10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nb-NO" sz="2000" i="1" noProof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nb-NO" sz="2000" i="1" noProof="0">
                                <a:latin typeface="Cambria Math"/>
                              </a:rPr>
                              <m:t>40</m:t>
                            </m:r>
                          </m:e>
                        </m:rad>
                      </m:den>
                    </m:f>
                    <m:r>
                      <a:rPr lang="nb-NO" sz="2000" i="1" noProof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nb-NO" sz="2000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 noProof="0">
                            <a:latin typeface="Cambria Math"/>
                          </a:rPr>
                          <m:t>−14</m:t>
                        </m:r>
                      </m:num>
                      <m:den>
                        <m:r>
                          <a:rPr lang="nb-NO" sz="2000" i="1" noProof="0">
                            <a:latin typeface="Cambria Math"/>
                          </a:rPr>
                          <m:t>6,32</m:t>
                        </m:r>
                      </m:den>
                    </m:f>
                    <m:r>
                      <a:rPr lang="nb-NO" sz="2000" i="1" noProof="0">
                        <a:latin typeface="Cambria Math"/>
                      </a:rPr>
                      <m:t>=− 2,21..</m:t>
                    </m:r>
                  </m:oMath>
                </a14:m>
                <a:r>
                  <a:rPr lang="nb-NO" sz="2000" noProof="0" dirty="0"/>
                  <a:t> </a:t>
                </a:r>
              </a:p>
              <a:p>
                <a:pPr marL="0" indent="0">
                  <a:buNone/>
                </a:pPr>
                <a:endParaRPr lang="nb-NO" sz="2000" noProof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616" y="908720"/>
                <a:ext cx="7774632" cy="1872208"/>
              </a:xfrm>
              <a:blipFill rotWithShape="1">
                <a:blip r:embed="rId2"/>
                <a:stretch>
                  <a:fillRect l="-784" t="-1629" r="-157" b="-5700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221088"/>
            <a:ext cx="5328592" cy="252028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 bwMode="auto">
          <a:xfrm flipV="1">
            <a:off x="7092280" y="4869160"/>
            <a:ext cx="720080" cy="28803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596336" y="4581128"/>
            <a:ext cx="10801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dirty="0">
                <a:solidFill>
                  <a:srgbClr val="000000"/>
                </a:solidFill>
              </a:rPr>
              <a:t>linjas retning</a:t>
            </a:r>
          </a:p>
        </p:txBody>
      </p:sp>
    </p:spTree>
    <p:extLst>
      <p:ext uri="{BB962C8B-B14F-4D97-AF65-F5344CB8AC3E}">
        <p14:creationId xmlns:p14="http://schemas.microsoft.com/office/powerpoint/2010/main" val="1480603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noProof="0" dirty="0"/>
              <a:t>En linje deler da planet i to: Punktene til høyre og til venstre for linja (sett fra rettet linje fra p1 til p2)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755576" y="1628800"/>
                <a:ext cx="7776864" cy="2592288"/>
              </a:xfrm>
            </p:spPr>
            <p:txBody>
              <a:bodyPr/>
              <a:lstStyle/>
              <a:p>
                <a:r>
                  <a:rPr lang="nb-NO" noProof="0" dirty="0"/>
                  <a:t>Vi er nå interessert i de punktene som ligger lengst fra én gitt linje (til høyre for den) </a:t>
                </a:r>
                <a14:m>
                  <m:oMath xmlns:m="http://schemas.openxmlformats.org/officeDocument/2006/math">
                    <m:r>
                      <a:rPr lang="nb-NO" b="1" i="1" noProof="0">
                        <a:latin typeface="Cambria Math"/>
                      </a:rPr>
                      <m:t>𝒂𝒙</m:t>
                    </m:r>
                    <m:r>
                      <a:rPr lang="nb-NO" b="1" i="1" noProof="0">
                        <a:latin typeface="Cambria Math"/>
                      </a:rPr>
                      <m:t>+</m:t>
                    </m:r>
                    <m:r>
                      <a:rPr lang="nb-NO" b="1" i="1" noProof="0">
                        <a:latin typeface="Cambria Math"/>
                      </a:rPr>
                      <m:t>𝒃𝒚</m:t>
                    </m:r>
                    <m:r>
                      <a:rPr lang="nb-NO" b="1" i="1" noProof="0">
                        <a:latin typeface="Cambria Math"/>
                      </a:rPr>
                      <m:t>+</m:t>
                    </m:r>
                    <m:r>
                      <a:rPr lang="nb-NO" b="1" i="1" noProof="0">
                        <a:latin typeface="Cambria Math"/>
                      </a:rPr>
                      <m:t>𝒄</m:t>
                    </m:r>
                    <m:r>
                      <a:rPr lang="nb-NO" b="1" i="1" noProof="0">
                        <a:latin typeface="Cambria Math"/>
                      </a:rPr>
                      <m:t>=</m:t>
                    </m:r>
                    <m:r>
                      <a:rPr lang="nb-NO" b="1" i="1" noProof="0">
                        <a:latin typeface="Cambria Math"/>
                      </a:rPr>
                      <m:t>𝟎</m:t>
                    </m:r>
                  </m:oMath>
                </a14:m>
                <a:r>
                  <a:rPr lang="nb-NO" noProof="0" dirty="0"/>
                  <a:t> i en stor punktmengde.</a:t>
                </a:r>
                <a:br>
                  <a:rPr lang="nb-NO" noProof="0" dirty="0"/>
                </a:br>
                <a:endParaRPr lang="nb-NO" noProof="0" dirty="0"/>
              </a:p>
              <a:p>
                <a:r>
                  <a:rPr lang="nb-NO" noProof="0" dirty="0">
                    <a:solidFill>
                      <a:srgbClr val="0070C0"/>
                    </a:solidFill>
                  </a:rPr>
                  <a:t>Kan da avstandsformelen forenkles – gjøres raskere ?</a:t>
                </a:r>
                <a:br>
                  <a:rPr lang="nb-NO" noProof="0" dirty="0">
                    <a:solidFill>
                      <a:srgbClr val="0070C0"/>
                    </a:solidFill>
                  </a:rPr>
                </a:br>
                <a14:m>
                  <m:oMath xmlns:m="http://schemas.openxmlformats.org/officeDocument/2006/math">
                    <m:r>
                      <a:rPr lang="nb-NO" sz="2400" i="1" noProof="0" smtClean="0">
                        <a:solidFill>
                          <a:srgbClr val="0070C0"/>
                        </a:solidFill>
                        <a:latin typeface="Cambria Math"/>
                      </a:rPr>
                      <m:t>𝑑</m:t>
                    </m:r>
                    <m:r>
                      <a:rPr lang="nb-NO" sz="2400" i="1" noProof="0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b-NO" sz="2400" i="1" noProof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400" i="1" noProof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𝑎𝑥</m:t>
                        </m:r>
                        <m:r>
                          <a:rPr lang="nb-NO" sz="2400" i="1" noProof="0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nb-NO" sz="2400" i="1" noProof="0">
                            <a:solidFill>
                              <a:srgbClr val="0070C0"/>
                            </a:solidFill>
                            <a:latin typeface="Cambria Math"/>
                          </a:rPr>
                          <m:t>𝑏𝑦</m:t>
                        </m:r>
                        <m:r>
                          <a:rPr lang="nb-NO" sz="2400" i="1" noProof="0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nb-NO" sz="2400" i="1" noProof="0">
                            <a:solidFill>
                              <a:srgbClr val="0070C0"/>
                            </a:solidFill>
                            <a:latin typeface="Cambria Math"/>
                          </a:rPr>
                          <m:t>𝑐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nb-NO" sz="2400" i="1" noProof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nb-NO" sz="2400" i="1" noProof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b-NO" sz="2400" i="1" noProof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nb-NO" sz="2400" i="1" noProof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nb-NO" sz="2400" i="1" noProof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nb-NO" sz="2400" i="1" noProof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b-NO" sz="2400" i="1" noProof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nb-NO" sz="2400" i="1" noProof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nb-NO" sz="2400" noProof="0" dirty="0"/>
              </a:p>
              <a:p>
                <a:endParaRPr lang="nb-NO" noProof="0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576" y="1628800"/>
                <a:ext cx="7776864" cy="2592288"/>
              </a:xfrm>
              <a:blipFill rotWithShape="1">
                <a:blip r:embed="rId2"/>
                <a:stretch>
                  <a:fillRect l="-78" t="-1176" r="-54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E8318-8D50-44AA-949F-71D6A8D3C272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2837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62322"/>
            <a:ext cx="8892480" cy="1034430"/>
          </a:xfrm>
        </p:spPr>
        <p:txBody>
          <a:bodyPr/>
          <a:lstStyle/>
          <a:p>
            <a:pPr marL="0" indent="0">
              <a:buNone/>
            </a:pPr>
            <a:r>
              <a:rPr lang="nb-NO" sz="1800" b="1" noProof="0" dirty="0"/>
              <a:t>To observasjoner: </a:t>
            </a:r>
          </a:p>
          <a:p>
            <a:r>
              <a:rPr lang="nb-NO" sz="1800" noProof="0" dirty="0"/>
              <a:t>Punktene med minst og størst x-verdi (A og I) ligger på den konvekse innhyllinga</a:t>
            </a:r>
          </a:p>
          <a:p>
            <a:r>
              <a:rPr lang="nb-NO" sz="1800" noProof="0" dirty="0"/>
              <a:t>De punktetene  som ligger lengst fra (positivt og negativt) enhver  linje p1-p2, er to punkter på den konvekse innhyllinga.(P og K)</a:t>
            </a:r>
          </a:p>
          <a:p>
            <a:pPr marL="0" indent="0">
              <a:buNone/>
            </a:pPr>
            <a:endParaRPr lang="nb-NO" sz="1800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E8318-8D50-44AA-949F-71D6A8D3C272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00808"/>
            <a:ext cx="6768751" cy="44644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15616" y="6165304"/>
            <a:ext cx="734481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00000"/>
                </a:solidFill>
              </a:rPr>
              <a:t>Vi skal etter starten av algoritmen bare se på det punktet som ligger i mest negativ avstand fra linja (dvs mest til-høyre for linja) </a:t>
            </a:r>
          </a:p>
        </p:txBody>
      </p:sp>
    </p:spTree>
    <p:extLst>
      <p:ext uri="{BB962C8B-B14F-4D97-AF65-F5344CB8AC3E}">
        <p14:creationId xmlns:p14="http://schemas.microsoft.com/office/powerpoint/2010/main" val="268246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68077"/>
            <a:ext cx="7793037" cy="8286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 noProof="0" dirty="0"/>
              <a:t>Algoritmen for å finne den konvekse innhyllinga sekvensielt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SzPct val="75000"/>
              <a:buFont typeface="+mj-lt"/>
              <a:buAutoNum type="arabicPeriod"/>
            </a:pPr>
            <a:r>
              <a:rPr lang="nb-NO" noProof="0" dirty="0"/>
              <a:t>Trekk linja mellom de to punktene vi vet er på innhyllinga fra maxx -minx (I - A ).</a:t>
            </a:r>
          </a:p>
          <a:p>
            <a:pPr marL="457200" lvl="0" indent="-457200">
              <a:buSzPct val="75000"/>
              <a:buFont typeface="+mj-lt"/>
              <a:buAutoNum type="arabicPeriod"/>
            </a:pPr>
            <a:r>
              <a:rPr lang="nb-NO" noProof="0" dirty="0"/>
              <a:t>Finn punktet med størst negativ (kan være 0) avstand fra linja (i fig 4 er det P). Flere punkter samme avstand, velg vi bare ett av dem.</a:t>
            </a:r>
          </a:p>
          <a:p>
            <a:pPr marL="457200" lvl="0" indent="-457200">
              <a:buSzPct val="75000"/>
              <a:buFont typeface="+mj-lt"/>
              <a:buAutoNum type="arabicPeriod"/>
            </a:pPr>
            <a:r>
              <a:rPr lang="nb-NO" noProof="0" dirty="0"/>
              <a:t>Trekk linjene fra p1 og p2 til dette nye punktet p3 på innhyllinga (neste lysark: I-P og P-A).</a:t>
            </a:r>
          </a:p>
          <a:p>
            <a:pPr marL="457200" lvl="0" indent="-457200">
              <a:buSzPct val="75000"/>
              <a:buFont typeface="+mj-lt"/>
              <a:buAutoNum type="arabicPeriod"/>
            </a:pPr>
            <a:r>
              <a:rPr lang="nb-NO" noProof="0" dirty="0"/>
              <a:t>Fortsett rekursivt fra de to nye linjene og for hver av disse finn nytt punkt på innhyllinga i størst negativ avstand (≤ 0).</a:t>
            </a:r>
          </a:p>
          <a:p>
            <a:pPr marL="457200" lvl="0" indent="-457200">
              <a:buSzPct val="75000"/>
              <a:buFont typeface="+mj-lt"/>
              <a:buAutoNum type="arabicPeriod"/>
            </a:pPr>
            <a:r>
              <a:rPr lang="nb-NO" noProof="0" dirty="0"/>
              <a:t>Gjenta pkt. 3 og 4 til det ikke er flere punkter på utsida av disse linjene.</a:t>
            </a:r>
          </a:p>
          <a:p>
            <a:pPr marL="457200" lvl="0" indent="-457200">
              <a:buSzPct val="75000"/>
              <a:buFont typeface="+mj-lt"/>
              <a:buAutoNum type="arabicPeriod"/>
            </a:pPr>
            <a:r>
              <a:rPr lang="nb-NO" noProof="0" dirty="0"/>
              <a:t>Gjenta steg 2-5 for linja minx-maxx (A-I) og finn alle punkter på innhyllinga under denne.</a:t>
            </a:r>
          </a:p>
          <a:p>
            <a:pPr marL="457200" indent="-457200">
              <a:buSzPct val="75000"/>
              <a:buFont typeface="+mj-lt"/>
              <a:buAutoNum type="arabicPeriod"/>
            </a:pPr>
            <a:endParaRPr lang="nb-NO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2865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476672"/>
            <a:ext cx="7772400" cy="1224137"/>
          </a:xfrm>
        </p:spPr>
        <p:txBody>
          <a:bodyPr/>
          <a:lstStyle/>
          <a:p>
            <a:pPr marL="0" indent="0">
              <a:buNone/>
            </a:pPr>
            <a:r>
              <a:rPr lang="nb-NO" b="1" noProof="0" dirty="0"/>
              <a:t>Rekursiv løsning: </a:t>
            </a:r>
            <a:r>
              <a:rPr lang="nb-NO" noProof="0" dirty="0"/>
              <a:t>Finn først P (mest neg. ‘avstand’ fra I-A)</a:t>
            </a:r>
          </a:p>
          <a:p>
            <a:pPr marL="0" indent="0">
              <a:buNone/>
            </a:pPr>
            <a:r>
              <a:rPr lang="nb-NO" noProof="0" dirty="0"/>
              <a:t>Trekk så I-P og finn C, Trekk så I-C , og finn R. trekk så I-R og finn Q. Finner så intet ‘over’ R-C eller C-P. Trekker P-A og finner så B over. Ferdig.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187574"/>
            <a:ext cx="6120679" cy="440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6833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 noProof="0" dirty="0"/>
              <a:t>Problemer dere vil møte i den rekursive, sekvensielle løsningen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196752"/>
            <a:ext cx="7772400" cy="1584176"/>
          </a:xfrm>
        </p:spPr>
        <p:txBody>
          <a:bodyPr/>
          <a:lstStyle/>
          <a:p>
            <a:r>
              <a:rPr lang="nb-NO" b="1" noProof="0" dirty="0"/>
              <a:t>Hvordan representere et punkt p</a:t>
            </a:r>
            <a:r>
              <a:rPr lang="nb-NO" b="1" baseline="-25000" noProof="0" dirty="0"/>
              <a:t>i</a:t>
            </a:r>
            <a:r>
              <a:rPr lang="nb-NO" b="1" noProof="0" dirty="0"/>
              <a:t> </a:t>
            </a:r>
            <a:r>
              <a:rPr lang="nb-NO" noProof="0" dirty="0"/>
              <a:t>?</a:t>
            </a:r>
          </a:p>
          <a:p>
            <a:pPr lvl="1"/>
            <a:r>
              <a:rPr lang="nb-NO" noProof="0" dirty="0"/>
              <a:t>Med indeksen ’i’  (ikke med koordinatene x og y) ?</a:t>
            </a:r>
          </a:p>
          <a:p>
            <a:r>
              <a:rPr lang="nb-NO" sz="2000" b="1" noProof="0" dirty="0"/>
              <a:t>Debugging</a:t>
            </a:r>
            <a:r>
              <a:rPr lang="nb-NO" sz="2000" noProof="0" dirty="0"/>
              <a:t> (alle gjør feil først) av et grafisk problem vil vi ha tegnet ut punktene og vårt beste forsøk på konvekse innhylling. </a:t>
            </a:r>
          </a:p>
          <a:p>
            <a:pPr marL="457200" lvl="1" indent="0">
              <a:buNone/>
            </a:pPr>
            <a:endParaRPr lang="nb-NO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2780928"/>
            <a:ext cx="4896544" cy="304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000000"/>
                </a:solidFill>
              </a:rPr>
              <a:t>Klassen </a:t>
            </a:r>
            <a:r>
              <a:rPr lang="nb-NO" sz="1600" dirty="0" err="1">
                <a:solidFill>
                  <a:srgbClr val="000000"/>
                </a:solidFill>
              </a:rPr>
              <a:t>TegnUt</a:t>
            </a:r>
            <a:r>
              <a:rPr lang="nb-NO" sz="1600" dirty="0">
                <a:solidFill>
                  <a:srgbClr val="000000"/>
                </a:solidFill>
              </a:rPr>
              <a:t> (hvis n &lt; 250)</a:t>
            </a:r>
            <a:br>
              <a:rPr lang="nb-NO" sz="1600" dirty="0">
                <a:solidFill>
                  <a:srgbClr val="000000"/>
                </a:solidFill>
              </a:rPr>
            </a:br>
            <a:r>
              <a:rPr lang="nb-NO" sz="1600" dirty="0">
                <a:solidFill>
                  <a:srgbClr val="000000"/>
                </a:solidFill>
              </a:rPr>
              <a:t>Brukes slik fra main-tråden:</a:t>
            </a:r>
            <a:br>
              <a:rPr lang="nb-NO" sz="1600" dirty="0">
                <a:solidFill>
                  <a:srgbClr val="000000"/>
                </a:solidFill>
              </a:rPr>
            </a:br>
            <a:r>
              <a:rPr lang="nb-NO" sz="1600" dirty="0">
                <a:solidFill>
                  <a:srgbClr val="000000"/>
                </a:solidFill>
              </a:rPr>
              <a:t> </a:t>
            </a:r>
          </a:p>
          <a:p>
            <a:r>
              <a:rPr lang="nb-NO" sz="1600" dirty="0">
                <a:solidFill>
                  <a:srgbClr val="000000"/>
                </a:solidFill>
              </a:rPr>
              <a:t> </a:t>
            </a:r>
            <a:r>
              <a:rPr lang="nb-NO" sz="1600" dirty="0" err="1">
                <a:solidFill>
                  <a:srgbClr val="000000"/>
                </a:solidFill>
              </a:rPr>
              <a:t>TegnUt</a:t>
            </a:r>
            <a:r>
              <a:rPr lang="nb-NO" sz="1600" dirty="0">
                <a:solidFill>
                  <a:srgbClr val="000000"/>
                </a:solidFill>
              </a:rPr>
              <a:t> tu = </a:t>
            </a:r>
            <a:r>
              <a:rPr lang="nb-NO" sz="1600" dirty="0" err="1">
                <a:solidFill>
                  <a:srgbClr val="000000"/>
                </a:solidFill>
              </a:rPr>
              <a:t>new</a:t>
            </a:r>
            <a:r>
              <a:rPr lang="nb-NO" sz="1600" dirty="0">
                <a:solidFill>
                  <a:srgbClr val="000000"/>
                </a:solidFill>
              </a:rPr>
              <a:t> </a:t>
            </a:r>
            <a:r>
              <a:rPr lang="nb-NO" sz="1600" dirty="0" err="1">
                <a:solidFill>
                  <a:srgbClr val="000000"/>
                </a:solidFill>
              </a:rPr>
              <a:t>TegnUt</a:t>
            </a:r>
            <a:r>
              <a:rPr lang="nb-NO" sz="1600" dirty="0">
                <a:solidFill>
                  <a:srgbClr val="000000"/>
                </a:solidFill>
              </a:rPr>
              <a:t> (</a:t>
            </a:r>
            <a:r>
              <a:rPr lang="nb-NO" sz="1600" dirty="0" err="1">
                <a:solidFill>
                  <a:srgbClr val="000000"/>
                </a:solidFill>
              </a:rPr>
              <a:t>this</a:t>
            </a:r>
            <a:r>
              <a:rPr lang="nb-NO" sz="1600" dirty="0">
                <a:solidFill>
                  <a:srgbClr val="000000"/>
                </a:solidFill>
              </a:rPr>
              <a:t>, </a:t>
            </a:r>
            <a:r>
              <a:rPr lang="nb-NO" sz="1600" dirty="0" err="1">
                <a:solidFill>
                  <a:srgbClr val="000000"/>
                </a:solidFill>
              </a:rPr>
              <a:t>koHyll</a:t>
            </a:r>
            <a:r>
              <a:rPr lang="nb-NO" sz="1600" dirty="0">
                <a:solidFill>
                  <a:srgbClr val="000000"/>
                </a:solidFill>
              </a:rPr>
              <a:t>);</a:t>
            </a:r>
            <a:br>
              <a:rPr lang="nb-NO" sz="1600" dirty="0">
                <a:solidFill>
                  <a:srgbClr val="000000"/>
                </a:solidFill>
              </a:rPr>
            </a:br>
            <a:endParaRPr lang="nb-NO" sz="1600" dirty="0">
              <a:solidFill>
                <a:srgbClr val="00B050"/>
              </a:solidFill>
            </a:endParaRPr>
          </a:p>
          <a:p>
            <a:pPr marL="342900" indent="-342900">
              <a:buFontTx/>
              <a:buAutoNum type="alphaLcParenR"/>
            </a:pPr>
            <a:r>
              <a:rPr lang="nb-NO" sz="1600" dirty="0" err="1">
                <a:solidFill>
                  <a:srgbClr val="0070C0"/>
                </a:solidFill>
              </a:rPr>
              <a:t>TegnUt</a:t>
            </a:r>
            <a:r>
              <a:rPr lang="nb-NO" sz="1600" dirty="0">
                <a:solidFill>
                  <a:srgbClr val="0070C0"/>
                </a:solidFill>
              </a:rPr>
              <a:t> tegner ut punktene og innhyllinga i en  </a:t>
            </a:r>
            <a:r>
              <a:rPr lang="nb-NO" sz="1600" dirty="0" err="1">
                <a:solidFill>
                  <a:srgbClr val="0070C0"/>
                </a:solidFill>
              </a:rPr>
              <a:t>IntList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 err="1">
                <a:solidFill>
                  <a:srgbClr val="0070C0"/>
                </a:solidFill>
              </a:rPr>
              <a:t>koHyll</a:t>
            </a:r>
            <a:r>
              <a:rPr lang="nb-NO" sz="1600" dirty="0">
                <a:solidFill>
                  <a:srgbClr val="0070C0"/>
                </a:solidFill>
              </a:rPr>
              <a:t>. Skrives trivielt om av deg hvis du bruker ArrayList. ‘</a:t>
            </a:r>
            <a:r>
              <a:rPr lang="nb-NO" sz="1600" dirty="0" err="1">
                <a:solidFill>
                  <a:srgbClr val="0070C0"/>
                </a:solidFill>
              </a:rPr>
              <a:t>this</a:t>
            </a:r>
            <a:r>
              <a:rPr lang="nb-NO" sz="1600" dirty="0">
                <a:solidFill>
                  <a:srgbClr val="0070C0"/>
                </a:solidFill>
              </a:rPr>
              <a:t>’ er en peker til main-objektet.</a:t>
            </a:r>
          </a:p>
          <a:p>
            <a:pPr marL="342900" indent="-342900">
              <a:buFontTx/>
              <a:buAutoNum type="alphaLcParenR"/>
            </a:pPr>
            <a:r>
              <a:rPr lang="nb-NO" sz="1600" dirty="0">
                <a:solidFill>
                  <a:srgbClr val="0070C0"/>
                </a:solidFill>
              </a:rPr>
              <a:t>TegnUt antar at main-objektet er et objekt av klassen  Oblig5.</a:t>
            </a:r>
          </a:p>
          <a:p>
            <a:pPr marL="342900" indent="-342900">
              <a:buFontTx/>
              <a:buAutoNum type="alphaLcParenR"/>
            </a:pPr>
            <a:r>
              <a:rPr lang="nb-NO" sz="1600" dirty="0">
                <a:solidFill>
                  <a:srgbClr val="0070C0"/>
                </a:solidFill>
              </a:rPr>
              <a:t>Ikke nødvendigvis ‘proff’ kode i klassen </a:t>
            </a:r>
            <a:r>
              <a:rPr lang="nb-NO" sz="1600" dirty="0" err="1">
                <a:solidFill>
                  <a:srgbClr val="0070C0"/>
                </a:solidFill>
              </a:rPr>
              <a:t>TegnUt</a:t>
            </a:r>
            <a:endParaRPr lang="nb-NO" sz="1600" dirty="0">
              <a:solidFill>
                <a:srgbClr val="0070C0"/>
              </a:solidFill>
            </a:endParaRPr>
          </a:p>
        </p:txBody>
      </p:sp>
      <p:pic>
        <p:nvPicPr>
          <p:cNvPr id="2050" name="Picture 2" descr="M:\INF2440Para\Powerpoint\Uke12\LittFei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780928"/>
            <a:ext cx="3672408" cy="361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50538" y="2780928"/>
            <a:ext cx="129614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000000"/>
                </a:solidFill>
              </a:rPr>
              <a:t>«Litt» feil:</a:t>
            </a:r>
          </a:p>
        </p:txBody>
      </p:sp>
    </p:spTree>
    <p:extLst>
      <p:ext uri="{BB962C8B-B14F-4D97-AF65-F5344CB8AC3E}">
        <p14:creationId xmlns:p14="http://schemas.microsoft.com/office/powerpoint/2010/main" val="3847256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noProof="0" dirty="0"/>
              <a:t>Hva så vi på Uke 10 v2020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UcParenR"/>
            </a:pPr>
            <a:r>
              <a:rPr lang="nb-NO" sz="2800" dirty="0"/>
              <a:t>Q &amp; A </a:t>
            </a:r>
            <a:r>
              <a:rPr lang="nb-NO" sz="2800" dirty="0" err="1"/>
              <a:t>Session</a:t>
            </a:r>
            <a:endParaRPr lang="nb-NO" sz="2800" dirty="0"/>
          </a:p>
          <a:p>
            <a:pPr marL="0" indent="0">
              <a:buNone/>
            </a:pPr>
            <a:endParaRPr lang="nb-NO" sz="2800" noProof="0" dirty="0"/>
          </a:p>
          <a:p>
            <a:pPr marL="0" indent="0">
              <a:buNone/>
            </a:pPr>
            <a:r>
              <a:rPr lang="nb-NO" sz="2800" dirty="0"/>
              <a:t>(</a:t>
            </a:r>
            <a:r>
              <a:rPr lang="nb-NO" sz="2800" dirty="0" err="1"/>
              <a:t>Lecture</a:t>
            </a:r>
            <a:r>
              <a:rPr lang="nb-NO" sz="2800" dirty="0"/>
              <a:t> </a:t>
            </a:r>
            <a:r>
              <a:rPr lang="nb-NO" sz="2800" dirty="0" err="1"/>
              <a:t>cancelled</a:t>
            </a:r>
            <a:r>
              <a:rPr lang="nb-NO" sz="2800" dirty="0"/>
              <a:t> by MN/UiO due to SARS-CoV-2 virus </a:t>
            </a:r>
            <a:r>
              <a:rPr lang="nb-NO" sz="2800" dirty="0" err="1"/>
              <a:t>pandemic</a:t>
            </a:r>
            <a:r>
              <a:rPr lang="nb-NO" sz="2800" dirty="0"/>
              <a:t>.)</a:t>
            </a:r>
            <a:endParaRPr lang="nb-NO" sz="2800" noProof="0" dirty="0"/>
          </a:p>
        </p:txBody>
      </p:sp>
    </p:spTree>
    <p:extLst>
      <p:ext uri="{BB962C8B-B14F-4D97-AF65-F5344CB8AC3E}">
        <p14:creationId xmlns:p14="http://schemas.microsoft.com/office/powerpoint/2010/main" val="25469021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Mye feil: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6" name="Picture 2" descr="M:\INF2440Para\Powerpoint\Uke12\MyeFei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836712"/>
            <a:ext cx="5472608" cy="542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0960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Riktig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0" name="Picture 2" descr="M:\INF2440Para\Powerpoint\Uke12\Rikt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91595"/>
            <a:ext cx="4993755" cy="5216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574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 noProof="0" dirty="0"/>
              <a:t>Problemer dere vil møte i den rekursive, sekvensielle løsningen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196752"/>
            <a:ext cx="7740352" cy="5256584"/>
          </a:xfrm>
        </p:spPr>
        <p:txBody>
          <a:bodyPr/>
          <a:lstStyle/>
          <a:p>
            <a:pPr lvl="0"/>
            <a:r>
              <a:rPr lang="nb-NO" b="1" noProof="0" dirty="0"/>
              <a:t>Finne punktene på den konvekse innhyllinga i riktig rekkefølge</a:t>
            </a:r>
            <a:r>
              <a:rPr lang="nb-NO" noProof="0" dirty="0"/>
              <a:t>?</a:t>
            </a:r>
          </a:p>
          <a:p>
            <a:pPr lvl="1"/>
            <a:r>
              <a:rPr lang="nb-NO" noProof="0" dirty="0"/>
              <a:t>Tips: Du bruker to metoder for det sekvensielle tilfellet:</a:t>
            </a:r>
          </a:p>
          <a:p>
            <a:pPr lvl="2"/>
            <a:r>
              <a:rPr lang="nb-NO" noProof="0" dirty="0"/>
              <a:t>sekvMetode() som finner minx, maxx og starter rekursjonen. Starter rekursjonen med to kall på den rekursive metoden, først på maxx-minx, så minx-maxx:</a:t>
            </a:r>
          </a:p>
          <a:p>
            <a:pPr lvl="2"/>
            <a:r>
              <a:rPr lang="nb-NO" noProof="0" dirty="0"/>
              <a:t>sekvRek (int p1, int p2, int p3, IntList m) </a:t>
            </a:r>
            <a:br>
              <a:rPr lang="nb-NO" noProof="0" dirty="0"/>
            </a:br>
            <a:r>
              <a:rPr lang="nb-NO" noProof="0" dirty="0"/>
              <a:t>som, inneholder alle punktene som ligger på eller under linja p1-p2, og p3 er allerede funnet som det punktet med størst negativ avstand fra p1-p2. </a:t>
            </a:r>
            <a:br>
              <a:rPr lang="nb-NO" noProof="0" dirty="0"/>
            </a:br>
            <a:r>
              <a:rPr lang="nb-NO" noProof="0" dirty="0"/>
              <a:t>IntList m er en mengde punkter som ligger over (til høyre for) linje p1-p2</a:t>
            </a:r>
          </a:p>
          <a:p>
            <a:pPr lvl="1"/>
            <a:r>
              <a:rPr lang="nb-NO" noProof="0" dirty="0"/>
              <a:t>Du kan la sekvRek legge inn ett punkt: p3 i innhyllinga-lista, men hvor i koden er det ?</a:t>
            </a:r>
          </a:p>
          <a:p>
            <a:pPr lvl="1"/>
            <a:r>
              <a:rPr lang="nb-NO" noProof="0" dirty="0"/>
              <a:t>Når legges minx inn i innhyllingslista ?</a:t>
            </a:r>
          </a:p>
          <a:p>
            <a:pPr lvl="1"/>
            <a:endParaRPr lang="nb-NO" noProof="0" dirty="0"/>
          </a:p>
          <a:p>
            <a:pPr marL="0" indent="0">
              <a:buNone/>
            </a:pPr>
            <a:r>
              <a:rPr lang="nb-NO" sz="2000" noProof="0" dirty="0"/>
              <a:t> </a:t>
            </a:r>
          </a:p>
          <a:p>
            <a:pPr marL="457200" lvl="1" indent="0">
              <a:buNone/>
            </a:pPr>
            <a:endParaRPr lang="nb-NO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231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 noProof="0" dirty="0"/>
              <a:t>Problemer dere vil møte i den rekursive, sekvensielle løsningen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6192688" cy="1584176"/>
          </a:xfrm>
        </p:spPr>
        <p:txBody>
          <a:bodyPr/>
          <a:lstStyle/>
          <a:p>
            <a:pPr lvl="0"/>
            <a:r>
              <a:rPr lang="nb-NO" sz="2000" b="1" noProof="0" dirty="0"/>
              <a:t>Få med alle punktene på innhyllinga hvor flere/mange ligger på samme linje (i avstand = 0), og få dem i riktig rekkefølge. </a:t>
            </a:r>
          </a:p>
          <a:p>
            <a:pPr lvl="0"/>
            <a:r>
              <a:rPr lang="nb-NO" sz="2000" noProof="0" dirty="0"/>
              <a:t>Tips: </a:t>
            </a:r>
          </a:p>
          <a:p>
            <a:pPr lvl="1"/>
            <a:r>
              <a:rPr lang="nb-NO" sz="1600" noProof="0" dirty="0"/>
              <a:t>Husk at når du finner at største negative avstand er = 0 må du ikke inkluderer p1 eller p2 som mulig nytt punkt (de er allerede funnet)</a:t>
            </a:r>
          </a:p>
          <a:p>
            <a:pPr lvl="1"/>
            <a:r>
              <a:rPr lang="nb-NO" sz="1600" noProof="0" dirty="0"/>
              <a:t>Si at du har funnet  p1=44 og p2=119. Du bør da bare være interessert i å finne de punktene som ligger mellom p1 og p2 på linja (52 og 123), og da må du teste om nytt punkt p3 har både y og x-koordinater </a:t>
            </a:r>
            <a:r>
              <a:rPr lang="nb-NO" sz="1600" i="1" noProof="0" dirty="0"/>
              <a:t>mellom</a:t>
            </a:r>
            <a:r>
              <a:rPr lang="nb-NO" sz="1600" noProof="0" dirty="0"/>
              <a:t> tilsvarende koordinater for p1 og p2. </a:t>
            </a:r>
          </a:p>
          <a:p>
            <a:pPr lvl="1"/>
            <a:r>
              <a:rPr lang="nb-NO" sz="1600" noProof="0" dirty="0"/>
              <a:t>Da finner du ett av punktene (si: 123) med kall på sekRek over linja p1-p2 (44-119). Gjenta rekursivt (over 44-123) og 123-119) til det ikke lenger er noen punkter mellom nye p1 og p2. </a:t>
            </a:r>
          </a:p>
          <a:p>
            <a:pPr lvl="1"/>
            <a:r>
              <a:rPr lang="nb-NO" sz="1600" noProof="0" dirty="0"/>
              <a:t>Punktene videre nedetter linja (f.eks. 119-108) finnes av rekursjon tilsvarende som for 44 og 119.</a:t>
            </a:r>
          </a:p>
          <a:p>
            <a:pPr lvl="1"/>
            <a:endParaRPr lang="nb-NO" sz="1800" noProof="0" dirty="0"/>
          </a:p>
          <a:p>
            <a:pPr lvl="1"/>
            <a:endParaRPr lang="nb-NO" sz="1800" noProof="0" dirty="0"/>
          </a:p>
          <a:p>
            <a:pPr marL="0" indent="0">
              <a:buNone/>
            </a:pPr>
            <a:r>
              <a:rPr lang="nb-NO" sz="1800" noProof="0" dirty="0"/>
              <a:t> </a:t>
            </a:r>
          </a:p>
          <a:p>
            <a:pPr marL="457200" lvl="1" indent="0">
              <a:buNone/>
            </a:pPr>
            <a:endParaRPr lang="nb-NO" sz="180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43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6" name="Picture 5" descr="M:\INF2440Para\Oblig4-Kinnhylling\fig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375" y="1268760"/>
            <a:ext cx="2016224" cy="482453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roup 7"/>
          <p:cNvGrpSpPr/>
          <p:nvPr/>
        </p:nvGrpSpPr>
        <p:grpSpPr>
          <a:xfrm>
            <a:off x="6516216" y="2420888"/>
            <a:ext cx="648072" cy="1800200"/>
            <a:chOff x="6516216" y="2420888"/>
            <a:chExt cx="648072" cy="1800200"/>
          </a:xfrm>
        </p:grpSpPr>
        <p:cxnSp>
          <p:nvCxnSpPr>
            <p:cNvPr id="7" name="Straight Arrow Connector 6"/>
            <p:cNvCxnSpPr/>
            <p:nvPr/>
          </p:nvCxnSpPr>
          <p:spPr bwMode="auto">
            <a:xfrm>
              <a:off x="6516216" y="2420888"/>
              <a:ext cx="648072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>
              <a:off x="6516216" y="4221088"/>
              <a:ext cx="648072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0169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Alternativ måte å få punktene i riktig rekkefølge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b-NO" noProof="0" dirty="0"/>
                  <a:t>Anta at vi har alle punktene på DKI i en uordnet IntList.</a:t>
                </a:r>
              </a:p>
              <a:p>
                <a:r>
                  <a:rPr lang="nb-NO" noProof="0" dirty="0"/>
                  <a:t>Lag et fiktivt senterpunkt mp i mengden- for eksempel med koordinater midt mellom maxx og minx.</a:t>
                </a:r>
              </a:p>
              <a:p>
                <a:r>
                  <a:rPr lang="nb-NO" noProof="0" dirty="0"/>
                  <a:t>Vi lager et tenkt aksekors med origo i dette punktet, og det deler de usorterte punktene på den konvekse innhyllinga i i fire kvadranter</a:t>
                </a:r>
              </a:p>
              <a:p>
                <a:r>
                  <a:rPr lang="nb-NO" noProof="0" dirty="0"/>
                  <a:t>Første kvadrant er de hvor både x og y-verdiene &gt;= midtpunktet.</a:t>
                </a:r>
              </a:p>
              <a:p>
                <a:r>
                  <a:rPr lang="nb-NO" noProof="0" dirty="0"/>
                  <a:t>Regn ut linjene fra midtpunktet til hver av disse punktene (x2,y2)og sorter punktene stigende etter verdien av:</a:t>
                </a:r>
                <a:br>
                  <a:rPr lang="nb-NO" noProof="0" dirty="0"/>
                </a:br>
                <a:r>
                  <a:rPr lang="nb-NO" noProof="0" dirty="0"/>
                  <a:t> –a/b = (</a:t>
                </a:r>
                <a14:m>
                  <m:oMath xmlns:m="http://schemas.openxmlformats.org/officeDocument/2006/math">
                    <m:r>
                      <a:rPr lang="nb-NO" i="1" noProof="0">
                        <a:solidFill>
                          <a:srgbClr val="000000"/>
                        </a:solidFill>
                        <a:latin typeface="Cambria Math"/>
                      </a:rPr>
                      <m:t>𝑦</m:t>
                    </m:r>
                    <m:r>
                      <a:rPr lang="nb-NO" b="0" i="1" noProof="0" smtClean="0">
                        <a:solidFill>
                          <a:srgbClr val="000000"/>
                        </a:solidFill>
                        <a:latin typeface="Cambria Math"/>
                      </a:rPr>
                      <m:t>2</m:t>
                    </m:r>
                    <m:r>
                      <a:rPr lang="nb-NO" i="1" noProof="0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r>
                      <a:rPr lang="nb-NO" i="1" noProof="0">
                        <a:solidFill>
                          <a:srgbClr val="000000"/>
                        </a:solidFill>
                        <a:latin typeface="Cambria Math"/>
                      </a:rPr>
                      <m:t>𝑦𝑚𝑝</m:t>
                    </m:r>
                    <m:r>
                      <a:rPr lang="nb-NO" b="0" i="1" noProof="0" smtClean="0">
                        <a:solidFill>
                          <a:srgbClr val="000000"/>
                        </a:solidFill>
                        <a:latin typeface="Cambria Math"/>
                      </a:rPr>
                      <m:t>)/( </m:t>
                    </m:r>
                    <m:r>
                      <a:rPr lang="nb-NO" i="1" noProof="0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nb-NO" i="1" noProof="0">
                        <a:solidFill>
                          <a:srgbClr val="000000"/>
                        </a:solidFill>
                        <a:latin typeface="Cambria Math"/>
                      </a:rPr>
                      <m:t>2−</m:t>
                    </m:r>
                    <m:r>
                      <a:rPr lang="nb-NO" i="1" noProof="0">
                        <a:solidFill>
                          <a:srgbClr val="000000"/>
                        </a:solidFill>
                        <a:latin typeface="Cambria Math"/>
                      </a:rPr>
                      <m:t>𝑥𝑚𝑝</m:t>
                    </m:r>
                    <m:r>
                      <a:rPr lang="nb-NO" b="0" i="1" noProof="0" smtClean="0">
                        <a:solidFill>
                          <a:srgbClr val="00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nb-NO" noProof="0" dirty="0"/>
                  <a:t> for de ulike linjeligningene, og dette er den riktige  rekkefølgen.</a:t>
                </a:r>
              </a:p>
              <a:p>
                <a:pPr marL="0" indent="0">
                  <a:buNone/>
                </a:pPr>
                <a:r>
                  <a:rPr lang="nb-NO" noProof="0" dirty="0"/>
                  <a:t>     (Hvis </a:t>
                </a:r>
                <a14:m>
                  <m:oMath xmlns:m="http://schemas.openxmlformats.org/officeDocument/2006/math">
                    <m:r>
                      <a:rPr lang="nb-NO" i="1" noProof="0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nb-NO" i="1" noProof="0">
                        <a:solidFill>
                          <a:srgbClr val="000000"/>
                        </a:solidFill>
                        <a:latin typeface="Cambria Math"/>
                      </a:rPr>
                      <m:t>2−</m:t>
                    </m:r>
                    <m:r>
                      <a:rPr lang="nb-NO" i="1" noProof="0">
                        <a:solidFill>
                          <a:srgbClr val="000000"/>
                        </a:solidFill>
                        <a:latin typeface="Cambria Math"/>
                      </a:rPr>
                      <m:t>𝑥𝑚𝑝</m:t>
                    </m:r>
                  </m:oMath>
                </a14:m>
                <a:r>
                  <a:rPr lang="nb-NO" noProof="0" dirty="0"/>
                  <a:t> ==0 , så er dette siste punktet)</a:t>
                </a:r>
              </a:p>
              <a:p>
                <a:r>
                  <a:rPr lang="nb-NO" noProof="0" dirty="0"/>
                  <a:t>Tilsvarende for de andre kvadrantene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33" r="-471" b="-1038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9910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8229600" cy="778098"/>
          </a:xfrm>
        </p:spPr>
        <p:txBody>
          <a:bodyPr>
            <a:normAutofit/>
          </a:bodyPr>
          <a:lstStyle/>
          <a:p>
            <a:r>
              <a:rPr lang="nb-NO" noProof="0" dirty="0"/>
              <a:t>Hva så vi  på i Uke 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noProof="0" dirty="0"/>
              <a:t>Om å lage en egen ‘ArrayList’ for heltall</a:t>
            </a:r>
          </a:p>
          <a:p>
            <a:pPr lvl="1"/>
            <a:r>
              <a:rPr lang="nb-NO" noProof="0" dirty="0"/>
              <a:t>Hvorfor og hvordan</a:t>
            </a:r>
          </a:p>
          <a:p>
            <a:pPr lvl="1"/>
            <a:r>
              <a:rPr lang="nb-NO" noProof="0" dirty="0"/>
              <a:t>For Oblig 5</a:t>
            </a:r>
          </a:p>
          <a:p>
            <a:r>
              <a:rPr lang="nb-NO" noProof="0" dirty="0"/>
              <a:t>Debugging av Parallelle programmer</a:t>
            </a:r>
          </a:p>
          <a:p>
            <a:pPr lvl="1"/>
            <a:r>
              <a:rPr lang="nb-NO" noProof="0" dirty="0"/>
              <a:t>Et eksempel: Arnes feilaktige faktorisering</a:t>
            </a:r>
          </a:p>
          <a:p>
            <a:r>
              <a:rPr lang="nb-NO" noProof="0" dirty="0"/>
              <a:t>(En første) gjennomgang av Oblig 5</a:t>
            </a:r>
            <a:br>
              <a:rPr lang="nb-NO" noProof="0" dirty="0"/>
            </a:br>
            <a:endParaRPr lang="nb-NO" noProof="0" dirty="0"/>
          </a:p>
          <a:p>
            <a:endParaRPr lang="nb-NO" noProof="0" dirty="0"/>
          </a:p>
          <a:p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2595805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nb-NO" noProof="0" dirty="0"/>
              <a:t>Hva har vi </a:t>
            </a:r>
            <a:r>
              <a:rPr lang="nb-NO" noProof="0" dirty="0" err="1"/>
              <a:t>set</a:t>
            </a:r>
            <a:r>
              <a:rPr lang="nb-NO" noProof="0" dirty="0"/>
              <a:t> på i Uke 11-v20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SARS-CoV-2 virus/COVID-19 </a:t>
            </a:r>
            <a:r>
              <a:rPr lang="nb-NO" sz="2800" dirty="0" err="1"/>
              <a:t>affecting</a:t>
            </a:r>
            <a:r>
              <a:rPr lang="nb-NO" sz="2800" dirty="0"/>
              <a:t> IN3030</a:t>
            </a:r>
            <a:endParaRPr lang="nb-NO" sz="2800" noProof="0" dirty="0"/>
          </a:p>
          <a:p>
            <a:r>
              <a:rPr lang="nb-NO" sz="2800" noProof="0" dirty="0"/>
              <a:t>Om å lage en egen ‘ArrayList’ for heltall</a:t>
            </a:r>
          </a:p>
          <a:p>
            <a:pPr lvl="1"/>
            <a:r>
              <a:rPr lang="nb-NO" sz="2400" noProof="0" dirty="0"/>
              <a:t>Hvorfor og hvordan</a:t>
            </a:r>
          </a:p>
          <a:p>
            <a:pPr lvl="1"/>
            <a:r>
              <a:rPr lang="nb-NO" sz="2400" dirty="0"/>
              <a:t>Int </a:t>
            </a:r>
            <a:r>
              <a:rPr lang="nb-NO" sz="2400" dirty="0" err="1"/>
              <a:t>array</a:t>
            </a:r>
            <a:r>
              <a:rPr lang="nb-NO" sz="2400" dirty="0"/>
              <a:t> raskere enn ArrayList</a:t>
            </a:r>
            <a:endParaRPr lang="nb-NO" sz="2400" noProof="0" dirty="0"/>
          </a:p>
          <a:p>
            <a:r>
              <a:rPr lang="nb-NO" sz="2800" noProof="0" dirty="0"/>
              <a:t>(En første) gjennomgang av </a:t>
            </a:r>
            <a:r>
              <a:rPr lang="nb-NO" sz="2800" dirty="0" err="1"/>
              <a:t>Convex</a:t>
            </a:r>
            <a:r>
              <a:rPr lang="nb-NO" sz="2800" dirty="0"/>
              <a:t> Hull</a:t>
            </a:r>
            <a:br>
              <a:rPr lang="nb-NO" sz="2800" noProof="0" dirty="0"/>
            </a:br>
            <a:endParaRPr lang="nb-NO" sz="2800" noProof="0" dirty="0"/>
          </a:p>
          <a:p>
            <a:endParaRPr lang="nb-NO" sz="2800" noProof="0" dirty="0"/>
          </a:p>
          <a:p>
            <a:endParaRPr lang="nb-NO" sz="2800" noProof="0" dirty="0"/>
          </a:p>
        </p:txBody>
      </p:sp>
    </p:spTree>
    <p:extLst>
      <p:ext uri="{BB962C8B-B14F-4D97-AF65-F5344CB8AC3E}">
        <p14:creationId xmlns:p14="http://schemas.microsoft.com/office/powerpoint/2010/main" val="2298546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nb-NO" noProof="0" dirty="0"/>
              <a:t>Hva skal vi se på i Uke 11-v19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noProof="0" dirty="0"/>
              <a:t>Om å lage en egen ‘ArrayList’ for heltall</a:t>
            </a:r>
          </a:p>
          <a:p>
            <a:pPr lvl="1"/>
            <a:r>
              <a:rPr lang="nb-NO" sz="2400" noProof="0" dirty="0"/>
              <a:t>Hvorfor og hvordan</a:t>
            </a:r>
          </a:p>
          <a:p>
            <a:pPr lvl="1"/>
            <a:r>
              <a:rPr lang="nb-NO" sz="2400" noProof="0" dirty="0"/>
              <a:t>For Oblig 5</a:t>
            </a:r>
          </a:p>
          <a:p>
            <a:r>
              <a:rPr lang="nb-NO" sz="2800" noProof="0" dirty="0"/>
              <a:t>Debugging av Parallelle programmer</a:t>
            </a:r>
          </a:p>
          <a:p>
            <a:pPr lvl="1"/>
            <a:r>
              <a:rPr lang="nb-NO" sz="2400" noProof="0" dirty="0"/>
              <a:t>Et eksempel: Arnes feilaktige faktorisering</a:t>
            </a:r>
          </a:p>
          <a:p>
            <a:r>
              <a:rPr lang="nb-NO" sz="2800" noProof="0" dirty="0"/>
              <a:t>(En første) gjennomgang av Oblig 5</a:t>
            </a:r>
            <a:br>
              <a:rPr lang="nb-NO" sz="2800" noProof="0" dirty="0"/>
            </a:br>
            <a:endParaRPr lang="nb-NO" sz="2800" noProof="0" dirty="0"/>
          </a:p>
          <a:p>
            <a:endParaRPr lang="nb-NO" sz="2800" noProof="0" dirty="0"/>
          </a:p>
          <a:p>
            <a:endParaRPr lang="nb-NO" sz="2800" noProof="0" dirty="0"/>
          </a:p>
        </p:txBody>
      </p:sp>
    </p:spTree>
    <p:extLst>
      <p:ext uri="{BB962C8B-B14F-4D97-AF65-F5344CB8AC3E}">
        <p14:creationId xmlns:p14="http://schemas.microsoft.com/office/powerpoint/2010/main" val="1608178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nb-NO" noProof="0" dirty="0"/>
              <a:t>Hva skal vi se på i Uke </a:t>
            </a:r>
            <a:r>
              <a:rPr lang="nb-NO" dirty="0"/>
              <a:t>11</a:t>
            </a:r>
            <a:r>
              <a:rPr lang="nb-NO" noProof="0" dirty="0"/>
              <a:t>-v20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SARS-CoV-2 virus/COVID-19 </a:t>
            </a:r>
            <a:r>
              <a:rPr lang="nb-NO" sz="2800" dirty="0" err="1"/>
              <a:t>affecting</a:t>
            </a:r>
            <a:r>
              <a:rPr lang="nb-NO" sz="2800" dirty="0"/>
              <a:t> IN3030</a:t>
            </a:r>
            <a:endParaRPr lang="nb-NO" sz="2800" noProof="0" dirty="0"/>
          </a:p>
          <a:p>
            <a:r>
              <a:rPr lang="nb-NO" sz="2800" noProof="0" dirty="0"/>
              <a:t>Om å lage en egen ‘ArrayList’ for heltall</a:t>
            </a:r>
          </a:p>
          <a:p>
            <a:pPr lvl="1"/>
            <a:r>
              <a:rPr lang="nb-NO" sz="2400" noProof="0" dirty="0"/>
              <a:t>Hvorfor og hvordan</a:t>
            </a:r>
          </a:p>
          <a:p>
            <a:pPr lvl="1"/>
            <a:r>
              <a:rPr lang="nb-NO" sz="2400" noProof="0" dirty="0"/>
              <a:t>For Oblig 5</a:t>
            </a:r>
          </a:p>
          <a:p>
            <a:r>
              <a:rPr lang="nb-NO" sz="2800" noProof="0" dirty="0"/>
              <a:t>(En første) gjennomgang av Oblig 5</a:t>
            </a:r>
            <a:br>
              <a:rPr lang="nb-NO" sz="2800" noProof="0" dirty="0"/>
            </a:br>
            <a:endParaRPr lang="nb-NO" sz="2800" noProof="0" dirty="0"/>
          </a:p>
          <a:p>
            <a:endParaRPr lang="nb-NO" sz="2800" noProof="0" dirty="0"/>
          </a:p>
          <a:p>
            <a:endParaRPr lang="nb-NO" sz="2800" noProof="0" dirty="0"/>
          </a:p>
        </p:txBody>
      </p:sp>
    </p:spTree>
    <p:extLst>
      <p:ext uri="{BB962C8B-B14F-4D97-AF65-F5344CB8AC3E}">
        <p14:creationId xmlns:p14="http://schemas.microsoft.com/office/powerpoint/2010/main" val="1771064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426170"/>
          </a:xfrm>
        </p:spPr>
        <p:txBody>
          <a:bodyPr>
            <a:noAutofit/>
          </a:bodyPr>
          <a:lstStyle/>
          <a:p>
            <a:pPr marL="0" indent="0"/>
            <a:r>
              <a:rPr lang="nb-NO" sz="2800" noProof="0" dirty="0"/>
              <a:t> Hvorfor lage en egen </a:t>
            </a:r>
            <a:r>
              <a:rPr lang="nb-NO" sz="2800" noProof="0" dirty="0" err="1"/>
              <a:t>IntList</a:t>
            </a:r>
            <a:br>
              <a:rPr lang="nb-NO" sz="2800" noProof="0" dirty="0"/>
            </a:br>
            <a:r>
              <a:rPr lang="nb-NO" sz="2800" noProof="0" dirty="0"/>
              <a:t>istedenfor ArrayList &lt;Integer&gt; </a:t>
            </a:r>
            <a:br>
              <a:rPr lang="nb-NO" sz="2800" noProof="0" dirty="0"/>
            </a:br>
            <a:r>
              <a:rPr lang="nb-NO" sz="2800" noProof="0" dirty="0"/>
              <a:t>Ukeoppgave, til Oblig5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623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b-NO" sz="2400" noProof="0" dirty="0"/>
              <a:t>Fordi det er raskere og tar mindre plass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400" noProof="0" dirty="0"/>
              <a:t>Også fordi vi kan legge inn problemspesifike metoder hvis vi trenger det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400" noProof="0" dirty="0"/>
              <a:t>Hva er forskjellen på en Integer og en int?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400" noProof="0" dirty="0"/>
              <a:t>Hvordan lage </a:t>
            </a:r>
            <a:r>
              <a:rPr lang="nb-NO" sz="2400" noProof="0" dirty="0" err="1"/>
              <a:t>IntList</a:t>
            </a:r>
            <a:r>
              <a:rPr lang="nb-NO" sz="2400" noProof="0" dirty="0"/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400" dirty="0"/>
              <a:t>ha muligheter til å lage en array av lister,</a:t>
            </a:r>
            <a:br>
              <a:rPr lang="nb-NO" sz="2400" dirty="0"/>
            </a:br>
            <a:r>
              <a:rPr lang="nb-NO" sz="2400" dirty="0"/>
              <a:t> OK med </a:t>
            </a:r>
            <a:r>
              <a:rPr lang="nb-NO" sz="2400" dirty="0">
                <a:solidFill>
                  <a:schemeClr val="accent3">
                    <a:lumMod val="75000"/>
                  </a:schemeClr>
                </a:solidFill>
              </a:rPr>
              <a:t>IntList[] a = new IntList[ant];</a:t>
            </a:r>
            <a:br>
              <a:rPr lang="nb-NO" sz="24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nb-NO" sz="2400" dirty="0"/>
              <a:t> </a:t>
            </a:r>
            <a:r>
              <a:rPr lang="nb-NO" sz="2400" b="1" dirty="0"/>
              <a:t>Ikke</a:t>
            </a:r>
            <a:r>
              <a:rPr lang="nb-NO" sz="2400" dirty="0"/>
              <a:t> mulig med:</a:t>
            </a:r>
            <a:br>
              <a:rPr lang="nb-NO" sz="2400" dirty="0"/>
            </a:br>
            <a:r>
              <a:rPr lang="nb-NO" sz="2400" dirty="0"/>
              <a:t> </a:t>
            </a:r>
            <a:r>
              <a:rPr lang="nb-NO" sz="2400" dirty="0">
                <a:solidFill>
                  <a:schemeClr val="accent6">
                    <a:lumMod val="75000"/>
                  </a:schemeClr>
                </a:solidFill>
              </a:rPr>
              <a:t>ArrayList &lt;Integer &gt; []b = new ArrayList&lt;Integer &gt;[ant];</a:t>
            </a:r>
            <a:endParaRPr lang="nb-NO" sz="2400" noProof="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nb-NO" sz="240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929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21567"/>
            <a:ext cx="7793037" cy="828675"/>
          </a:xfrm>
        </p:spPr>
        <p:txBody>
          <a:bodyPr>
            <a:normAutofit/>
          </a:bodyPr>
          <a:lstStyle/>
          <a:p>
            <a:r>
              <a:rPr lang="nb-NO" sz="3200" noProof="0" dirty="0">
                <a:solidFill>
                  <a:schemeClr val="accent2">
                    <a:lumMod val="75000"/>
                  </a:schemeClr>
                </a:solidFill>
              </a:rPr>
              <a:t>Forskjeller på </a:t>
            </a:r>
            <a:r>
              <a:rPr lang="nb-NO" sz="3200" noProof="0" dirty="0" err="1">
                <a:solidFill>
                  <a:schemeClr val="accent2">
                    <a:lumMod val="75000"/>
                  </a:schemeClr>
                </a:solidFill>
              </a:rPr>
              <a:t>Integer</a:t>
            </a:r>
            <a:r>
              <a:rPr lang="nb-NO" sz="3200" noProof="0" dirty="0">
                <a:solidFill>
                  <a:schemeClr val="accent2">
                    <a:lumMod val="75000"/>
                  </a:schemeClr>
                </a:solidFill>
              </a:rPr>
              <a:t> og int </a:t>
            </a:r>
            <a:r>
              <a:rPr lang="nb-NO" sz="3200" noProof="0" dirty="0"/>
              <a:t>er </a:t>
            </a:r>
            <a:r>
              <a:rPr lang="nb-NO" sz="3200" noProof="0" dirty="0" err="1">
                <a:solidFill>
                  <a:schemeClr val="accent2">
                    <a:lumMod val="75000"/>
                  </a:schemeClr>
                </a:solidFill>
              </a:rPr>
              <a:t>bl.a</a:t>
            </a:r>
            <a:r>
              <a:rPr lang="nb-NO" sz="3200" noProof="0" dirty="0">
                <a:solidFill>
                  <a:schemeClr val="accent2">
                    <a:lumMod val="75000"/>
                  </a:schemeClr>
                </a:solidFill>
              </a:rPr>
              <a:t> størrelsen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636496" cy="5519638"/>
          </a:xfrm>
        </p:spPr>
        <p:txBody>
          <a:bodyPr>
            <a:noAutofit/>
          </a:bodyPr>
          <a:lstStyle/>
          <a:p>
            <a:r>
              <a:rPr lang="nb-NO" sz="2400" noProof="0" dirty="0"/>
              <a:t>Integer er et </a:t>
            </a:r>
            <a:r>
              <a:rPr lang="nb-NO" sz="2400" b="1" i="1" noProof="0" dirty="0"/>
              <a:t>objekt</a:t>
            </a:r>
            <a:r>
              <a:rPr lang="nb-NO" sz="2400" noProof="0" dirty="0"/>
              <a:t> som brukes å holde et heltall. </a:t>
            </a:r>
          </a:p>
          <a:p>
            <a:pPr lvl="1"/>
            <a:r>
              <a:rPr lang="nb-NO" sz="2400" b="1" noProof="0" dirty="0"/>
              <a:t>Hvert</a:t>
            </a:r>
            <a:r>
              <a:rPr lang="nb-NO" sz="2400" noProof="0" dirty="0"/>
              <a:t> Integer tar da 12 byte (object header) + 4 byte (int)</a:t>
            </a:r>
          </a:p>
          <a:p>
            <a:r>
              <a:rPr lang="nb-NO" sz="2000" noProof="0" dirty="0"/>
              <a:t>int er en basaltype som tar 4 byte </a:t>
            </a:r>
          </a:p>
          <a:p>
            <a:pPr lvl="1"/>
            <a:r>
              <a:rPr lang="nb-NO" sz="1800" noProof="0" dirty="0"/>
              <a:t>En int [] array har </a:t>
            </a:r>
            <a:r>
              <a:rPr lang="nb-NO" sz="1800" b="1" noProof="0" dirty="0"/>
              <a:t>ett</a:t>
            </a:r>
            <a:r>
              <a:rPr lang="nb-NO" sz="1800" noProof="0" dirty="0"/>
              <a:t> array objekt for hver rad – dvs. ekstra 12 byte per rad + ett array-objekt for hver dimensjon (2,3,..)</a:t>
            </a:r>
          </a:p>
          <a:p>
            <a:pPr lvl="1"/>
            <a:r>
              <a:rPr lang="nb-NO" sz="1800" noProof="0" dirty="0"/>
              <a:t>se: </a:t>
            </a:r>
            <a:r>
              <a:rPr lang="nb-NO" sz="1800" noProof="0" dirty="0">
                <a:hlinkClick r:id="rId3"/>
              </a:rPr>
              <a:t>http://stackoverflow.com/questions</a:t>
            </a:r>
            <a:r>
              <a:rPr lang="nb-NO" sz="1800" noProof="0" dirty="0"/>
              <a:t>  og</a:t>
            </a:r>
            <a:br>
              <a:rPr lang="nb-NO" sz="1800" noProof="0" dirty="0"/>
            </a:br>
            <a:r>
              <a:rPr lang="nb-NO" sz="1600" noProof="0" dirty="0"/>
              <a:t>http://www.javamex.com/tutorials/memory/object_memory_usage.shtml</a:t>
            </a:r>
          </a:p>
          <a:p>
            <a:pPr lvl="1"/>
            <a:r>
              <a:rPr lang="nb-NO" sz="1800" noProof="0" dirty="0"/>
              <a:t>a normal object requires </a:t>
            </a:r>
            <a:r>
              <a:rPr lang="nb-NO" sz="1800" b="1" noProof="0" dirty="0"/>
              <a:t>8 bytes</a:t>
            </a:r>
            <a:r>
              <a:rPr lang="nb-NO" sz="1800" noProof="0" dirty="0"/>
              <a:t> of "housekeeping" space; </a:t>
            </a:r>
          </a:p>
          <a:p>
            <a:pPr lvl="1"/>
            <a:r>
              <a:rPr lang="nb-NO" sz="1800" b="1" noProof="0" dirty="0"/>
              <a:t>arrays require 12 bytes</a:t>
            </a:r>
            <a:r>
              <a:rPr lang="nb-NO" sz="1800" noProof="0" dirty="0"/>
              <a:t> (the same as a normal object, plus 4 bytes for the array length). If the number of bytes required by an object for its header and fields is not a multiple 8, then you </a:t>
            </a:r>
            <a:r>
              <a:rPr lang="nb-NO" sz="1800" b="1" noProof="0" dirty="0"/>
              <a:t>round up to the next multiple of 8</a:t>
            </a:r>
            <a:r>
              <a:rPr lang="nb-NO" sz="1800" noProof="0" dirty="0"/>
              <a:t>. </a:t>
            </a:r>
          </a:p>
          <a:p>
            <a:r>
              <a:rPr lang="nb-NO" sz="160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  +-----------+---------------+----------------- +----------+</a:t>
            </a:r>
            <a:br>
              <a:rPr lang="nb-NO" sz="1600" noProof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nb-NO" sz="160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  | mark word | class pointer | array size (opt) | padding  |</a:t>
            </a:r>
            <a:br>
              <a:rPr lang="nb-NO" sz="1600" noProof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nb-NO" sz="160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  +-----------+---------------+------------------+----------+</a:t>
            </a:r>
          </a:p>
          <a:p>
            <a:r>
              <a:rPr lang="nb-NO" sz="1800" noProof="0" dirty="0">
                <a:cs typeface="Courier New" panose="02070309020205020404" pitchFamily="49" charset="0"/>
              </a:rPr>
              <a:t>Har vi 1000 Integer i en array er det: 1000x 16 (Integer objekter)  + 16 (array overhead) + 8x1000 (pekere) = </a:t>
            </a:r>
            <a:r>
              <a:rPr lang="nb-NO" sz="1800" b="1" noProof="0" dirty="0">
                <a:cs typeface="Courier New" panose="02070309020205020404" pitchFamily="49" charset="0"/>
              </a:rPr>
              <a:t>24 016 byte</a:t>
            </a:r>
          </a:p>
          <a:p>
            <a:r>
              <a:rPr lang="nb-NO" sz="1800" noProof="0" dirty="0">
                <a:cs typeface="Courier New" panose="02070309020205020404" pitchFamily="49" charset="0"/>
              </a:rPr>
              <a:t>Har vi int [] a = new int[1000] er det 8+16 + 4*1000 = </a:t>
            </a:r>
            <a:r>
              <a:rPr lang="nb-NO" sz="1800" b="1" noProof="0" dirty="0">
                <a:cs typeface="Courier New" panose="02070309020205020404" pitchFamily="49" charset="0"/>
              </a:rPr>
              <a:t>4 024 byte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710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27384"/>
            <a:ext cx="8820472" cy="69865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class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IntList</a:t>
            </a:r>
            <a:r>
              <a:rPr lang="en-US" sz="1400" dirty="0">
                <a:solidFill>
                  <a:srgbClr val="00B050"/>
                </a:solidFill>
              </a:rPr>
              <a:t>{  </a:t>
            </a:r>
            <a:r>
              <a:rPr lang="en-US" sz="1400" dirty="0">
                <a:solidFill>
                  <a:srgbClr val="008000"/>
                </a:solidFill>
              </a:rPr>
              <a:t>// </a:t>
            </a:r>
            <a:r>
              <a:rPr lang="en-US" sz="1400" dirty="0" err="1">
                <a:solidFill>
                  <a:srgbClr val="008000"/>
                </a:solidFill>
              </a:rPr>
              <a:t>en</a:t>
            </a:r>
            <a:r>
              <a:rPr lang="en-US" sz="1400" dirty="0">
                <a:solidFill>
                  <a:srgbClr val="008000"/>
                </a:solidFill>
              </a:rPr>
              <a:t> </a:t>
            </a:r>
            <a:r>
              <a:rPr lang="en-US" sz="1400" dirty="0" err="1">
                <a:solidFill>
                  <a:srgbClr val="008000"/>
                </a:solidFill>
              </a:rPr>
              <a:t>litt</a:t>
            </a:r>
            <a:r>
              <a:rPr lang="en-US" sz="1400" dirty="0">
                <a:solidFill>
                  <a:srgbClr val="008000"/>
                </a:solidFill>
              </a:rPr>
              <a:t> for </a:t>
            </a:r>
            <a:r>
              <a:rPr lang="en-US" sz="1400" dirty="0" err="1">
                <a:solidFill>
                  <a:srgbClr val="008000"/>
                </a:solidFill>
              </a:rPr>
              <a:t>kort</a:t>
            </a:r>
            <a:r>
              <a:rPr lang="en-US" sz="1400" dirty="0">
                <a:solidFill>
                  <a:srgbClr val="008000"/>
                </a:solidFill>
              </a:rPr>
              <a:t> IntList, </a:t>
            </a:r>
            <a:r>
              <a:rPr lang="en-US" sz="1400" dirty="0" err="1">
                <a:solidFill>
                  <a:srgbClr val="008000"/>
                </a:solidFill>
              </a:rPr>
              <a:t>noen</a:t>
            </a:r>
            <a:r>
              <a:rPr lang="en-US" sz="1400" dirty="0">
                <a:solidFill>
                  <a:srgbClr val="008000"/>
                </a:solidFill>
              </a:rPr>
              <a:t> </a:t>
            </a:r>
            <a:r>
              <a:rPr lang="en-US" sz="1400" dirty="0" err="1">
                <a:solidFill>
                  <a:srgbClr val="008000"/>
                </a:solidFill>
              </a:rPr>
              <a:t>metoder</a:t>
            </a:r>
            <a:r>
              <a:rPr lang="en-US" sz="1400" dirty="0">
                <a:solidFill>
                  <a:srgbClr val="008000"/>
                </a:solidFill>
              </a:rPr>
              <a:t> </a:t>
            </a:r>
            <a:r>
              <a:rPr lang="en-US" sz="1400" dirty="0" err="1">
                <a:solidFill>
                  <a:srgbClr val="008000"/>
                </a:solidFill>
              </a:rPr>
              <a:t>mangler</a:t>
            </a:r>
            <a:r>
              <a:rPr lang="en-US" sz="1400" dirty="0">
                <a:solidFill>
                  <a:srgbClr val="008000"/>
                </a:solidFill>
              </a:rPr>
              <a:t> </a:t>
            </a:r>
            <a:r>
              <a:rPr lang="en-US" sz="1400" dirty="0" err="1">
                <a:solidFill>
                  <a:srgbClr val="008000"/>
                </a:solidFill>
              </a:rPr>
              <a:t>kanskje</a:t>
            </a:r>
            <a:endParaRPr lang="en-US" sz="1400" dirty="0">
              <a:solidFill>
                <a:srgbClr val="008000"/>
              </a:solidFill>
            </a:endParaRPr>
          </a:p>
          <a:p>
            <a:r>
              <a:rPr lang="en-US" sz="1400" dirty="0"/>
              <a:t>	</a:t>
            </a:r>
            <a:r>
              <a:rPr lang="en-US" sz="1400" b="1" dirty="0" err="1">
                <a:solidFill>
                  <a:srgbClr val="0070C0"/>
                </a:solidFill>
              </a:rPr>
              <a:t>int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[] data;</a:t>
            </a:r>
          </a:p>
          <a:p>
            <a:r>
              <a:rPr lang="en-US" sz="1400" dirty="0"/>
              <a:t>	</a:t>
            </a:r>
            <a:r>
              <a:rPr lang="en-US" sz="1400" b="1" dirty="0" err="1">
                <a:solidFill>
                  <a:srgbClr val="0070C0"/>
                </a:solidFill>
              </a:rPr>
              <a:t>int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/>
              <a:t>len</a:t>
            </a:r>
            <a:r>
              <a:rPr lang="en-US" sz="1400" dirty="0"/>
              <a:t> =0;</a:t>
            </a:r>
          </a:p>
          <a:p>
            <a:r>
              <a:rPr lang="en-US" sz="1400" dirty="0"/>
              <a:t>	IntList( </a:t>
            </a:r>
            <a:r>
              <a:rPr lang="en-US" sz="1400" b="1" dirty="0" err="1">
                <a:solidFill>
                  <a:srgbClr val="0070C0"/>
                </a:solidFill>
              </a:rPr>
              <a:t>int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/>
              <a:t>len</a:t>
            </a:r>
            <a:r>
              <a:rPr lang="en-US" sz="1400" dirty="0"/>
              <a:t>) {</a:t>
            </a:r>
          </a:p>
          <a:p>
            <a:r>
              <a:rPr lang="en-US" sz="1400" dirty="0"/>
              <a:t>	         data = </a:t>
            </a:r>
            <a:r>
              <a:rPr lang="en-US" sz="1400" b="1" dirty="0">
                <a:solidFill>
                  <a:srgbClr val="0070C0"/>
                </a:solidFill>
              </a:rPr>
              <a:t>new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int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[</a:t>
            </a:r>
            <a:r>
              <a:rPr lang="en-US" sz="1400" dirty="0" err="1"/>
              <a:t>Math.max</a:t>
            </a:r>
            <a:r>
              <a:rPr lang="en-US" sz="1400" dirty="0"/>
              <a:t>(1,len)];</a:t>
            </a:r>
          </a:p>
          <a:p>
            <a:r>
              <a:rPr lang="en-US" sz="1400" dirty="0"/>
              <a:t>	}</a:t>
            </a:r>
          </a:p>
          <a:p>
            <a:r>
              <a:rPr lang="nb-NO" sz="1400" dirty="0"/>
              <a:t>                      </a:t>
            </a:r>
            <a:r>
              <a:rPr lang="nb-NO" sz="1400" dirty="0" err="1"/>
              <a:t>IntList</a:t>
            </a:r>
            <a:r>
              <a:rPr lang="nb-NO" sz="1400" dirty="0"/>
              <a:t>() {</a:t>
            </a:r>
          </a:p>
          <a:p>
            <a:r>
              <a:rPr lang="nb-NO" sz="1400" dirty="0"/>
              <a:t>                           data = </a:t>
            </a:r>
            <a:r>
              <a:rPr lang="nb-NO" sz="1400" b="1" dirty="0" err="1">
                <a:solidFill>
                  <a:srgbClr val="0070C0"/>
                </a:solidFill>
              </a:rPr>
              <a:t>new</a:t>
            </a:r>
            <a:r>
              <a:rPr lang="nb-NO" sz="1400" b="1" dirty="0">
                <a:solidFill>
                  <a:srgbClr val="0070C0"/>
                </a:solidFill>
              </a:rPr>
              <a:t> </a:t>
            </a:r>
            <a:r>
              <a:rPr lang="nb-NO" sz="1400" b="1" dirty="0" err="1">
                <a:solidFill>
                  <a:srgbClr val="0070C0"/>
                </a:solidFill>
              </a:rPr>
              <a:t>int</a:t>
            </a:r>
            <a:r>
              <a:rPr lang="nb-NO" sz="1400" b="1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[32];</a:t>
            </a:r>
          </a:p>
          <a:p>
            <a:r>
              <a:rPr lang="nb-NO" sz="1400" dirty="0"/>
              <a:t>                     }</a:t>
            </a:r>
            <a:endParaRPr lang="en-US" sz="1400" dirty="0"/>
          </a:p>
          <a:p>
            <a:r>
              <a:rPr lang="en-US" sz="1400" dirty="0"/>
              <a:t>	</a:t>
            </a:r>
            <a:r>
              <a:rPr lang="en-US" sz="1400" b="1" dirty="0">
                <a:solidFill>
                  <a:srgbClr val="0070C0"/>
                </a:solidFill>
              </a:rPr>
              <a:t>void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add( </a:t>
            </a:r>
            <a:r>
              <a:rPr lang="en-US" sz="1400" b="1" dirty="0" err="1">
                <a:solidFill>
                  <a:srgbClr val="0070C0"/>
                </a:solidFill>
              </a:rPr>
              <a:t>int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/>
              <a:t>elem</a:t>
            </a:r>
            <a:r>
              <a:rPr lang="en-US" sz="1400" dirty="0"/>
              <a:t>) {</a:t>
            </a:r>
          </a:p>
          <a:p>
            <a:r>
              <a:rPr lang="en-US" sz="1400" dirty="0"/>
              <a:t>	          if (</a:t>
            </a:r>
            <a:r>
              <a:rPr lang="en-US" sz="1400" dirty="0" err="1"/>
              <a:t>len</a:t>
            </a:r>
            <a:r>
              <a:rPr lang="en-US" sz="1400" dirty="0"/>
              <a:t> == </a:t>
            </a:r>
            <a:r>
              <a:rPr lang="en-US" sz="1400" dirty="0" err="1"/>
              <a:t>data.length</a:t>
            </a:r>
            <a:r>
              <a:rPr lang="en-US" sz="1400" dirty="0"/>
              <a:t>) {</a:t>
            </a:r>
          </a:p>
          <a:p>
            <a:r>
              <a:rPr lang="en-US" sz="1400" dirty="0"/>
              <a:t>		</a:t>
            </a:r>
            <a:r>
              <a:rPr lang="en-US" sz="1400" b="1" dirty="0" err="1">
                <a:solidFill>
                  <a:srgbClr val="0070C0"/>
                </a:solidFill>
              </a:rPr>
              <a:t>int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[] b = </a:t>
            </a:r>
            <a:r>
              <a:rPr lang="en-US" sz="1400" b="1" dirty="0">
                <a:solidFill>
                  <a:srgbClr val="0070C0"/>
                </a:solidFill>
              </a:rPr>
              <a:t>new </a:t>
            </a:r>
            <a:r>
              <a:rPr lang="en-US" sz="1400" b="1" dirty="0" err="1">
                <a:solidFill>
                  <a:srgbClr val="0070C0"/>
                </a:solidFill>
              </a:rPr>
              <a:t>int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[</a:t>
            </a:r>
            <a:r>
              <a:rPr lang="en-US" sz="1400" dirty="0" err="1"/>
              <a:t>data.length</a:t>
            </a:r>
            <a:r>
              <a:rPr lang="en-US" sz="1400" dirty="0"/>
              <a:t>*2];</a:t>
            </a:r>
          </a:p>
          <a:p>
            <a:r>
              <a:rPr lang="en-US" sz="1400" dirty="0"/>
              <a:t>		//</a:t>
            </a:r>
            <a:r>
              <a:rPr lang="en-US" sz="1400" b="1" dirty="0">
                <a:solidFill>
                  <a:srgbClr val="00B050"/>
                </a:solidFill>
              </a:rPr>
              <a:t>for</a:t>
            </a:r>
            <a:r>
              <a:rPr lang="en-US" sz="1400" dirty="0">
                <a:solidFill>
                  <a:srgbClr val="00B050"/>
                </a:solidFill>
              </a:rPr>
              <a:t> (</a:t>
            </a:r>
            <a:r>
              <a:rPr lang="en-US" sz="1400" dirty="0" err="1">
                <a:solidFill>
                  <a:srgbClr val="00B050"/>
                </a:solidFill>
              </a:rPr>
              <a:t>int</a:t>
            </a:r>
            <a:r>
              <a:rPr lang="en-US" sz="1400" dirty="0">
                <a:solidFill>
                  <a:srgbClr val="00B050"/>
                </a:solidFill>
              </a:rPr>
              <a:t> </a:t>
            </a:r>
            <a:r>
              <a:rPr lang="en-US" sz="1400" dirty="0" err="1">
                <a:solidFill>
                  <a:srgbClr val="00B050"/>
                </a:solidFill>
              </a:rPr>
              <a:t>i</a:t>
            </a:r>
            <a:r>
              <a:rPr lang="en-US" sz="1400" dirty="0">
                <a:solidFill>
                  <a:srgbClr val="00B050"/>
                </a:solidFill>
              </a:rPr>
              <a:t> = 0; </a:t>
            </a:r>
            <a:r>
              <a:rPr lang="en-US" sz="1400" dirty="0" err="1">
                <a:solidFill>
                  <a:srgbClr val="00B050"/>
                </a:solidFill>
              </a:rPr>
              <a:t>i</a:t>
            </a:r>
            <a:r>
              <a:rPr lang="en-US" sz="1400" dirty="0">
                <a:solidFill>
                  <a:srgbClr val="00B050"/>
                </a:solidFill>
              </a:rPr>
              <a:t> &lt; </a:t>
            </a:r>
            <a:r>
              <a:rPr lang="en-US" sz="1400" dirty="0" err="1">
                <a:solidFill>
                  <a:srgbClr val="00B050"/>
                </a:solidFill>
              </a:rPr>
              <a:t>data.length</a:t>
            </a:r>
            <a:r>
              <a:rPr lang="en-US" sz="1400" dirty="0">
                <a:solidFill>
                  <a:srgbClr val="00B050"/>
                </a:solidFill>
              </a:rPr>
              <a:t>; </a:t>
            </a:r>
            <a:r>
              <a:rPr lang="en-US" sz="1400" dirty="0" err="1">
                <a:solidFill>
                  <a:srgbClr val="00B050"/>
                </a:solidFill>
              </a:rPr>
              <a:t>i</a:t>
            </a:r>
            <a:r>
              <a:rPr lang="en-US" sz="1400" dirty="0">
                <a:solidFill>
                  <a:srgbClr val="00B050"/>
                </a:solidFill>
              </a:rPr>
              <a:t>++) b[</a:t>
            </a:r>
            <a:r>
              <a:rPr lang="en-US" sz="1400" dirty="0" err="1">
                <a:solidFill>
                  <a:srgbClr val="00B050"/>
                </a:solidFill>
              </a:rPr>
              <a:t>i</a:t>
            </a:r>
            <a:r>
              <a:rPr lang="en-US" sz="1400" dirty="0">
                <a:solidFill>
                  <a:srgbClr val="00B050"/>
                </a:solidFill>
              </a:rPr>
              <a:t>] = data[</a:t>
            </a:r>
            <a:r>
              <a:rPr lang="en-US" sz="1400" dirty="0" err="1">
                <a:solidFill>
                  <a:srgbClr val="00B050"/>
                </a:solidFill>
              </a:rPr>
              <a:t>i</a:t>
            </a:r>
            <a:r>
              <a:rPr lang="en-US" sz="1400" dirty="0">
                <a:solidFill>
                  <a:srgbClr val="00B050"/>
                </a:solidFill>
              </a:rPr>
              <a:t>];</a:t>
            </a:r>
          </a:p>
          <a:p>
            <a:r>
              <a:rPr lang="en-US" sz="1400" dirty="0"/>
              <a:t>		</a:t>
            </a:r>
            <a:r>
              <a:rPr lang="en-US" sz="1400" dirty="0" err="1"/>
              <a:t>System.arraycopy</a:t>
            </a:r>
            <a:r>
              <a:rPr lang="en-US" sz="1400" dirty="0"/>
              <a:t>(data,0, b,0,data.length);</a:t>
            </a:r>
          </a:p>
          <a:p>
            <a:r>
              <a:rPr lang="en-US" sz="1400" dirty="0"/>
              <a:t>		data =b;</a:t>
            </a:r>
          </a:p>
          <a:p>
            <a:r>
              <a:rPr lang="en-US" sz="1400" dirty="0"/>
              <a:t>	           }</a:t>
            </a:r>
          </a:p>
          <a:p>
            <a:r>
              <a:rPr lang="en-US" sz="1400" dirty="0"/>
              <a:t>	          data[</a:t>
            </a:r>
            <a:r>
              <a:rPr lang="en-US" sz="1400" dirty="0" err="1"/>
              <a:t>len</a:t>
            </a:r>
            <a:r>
              <a:rPr lang="en-US" sz="1400" dirty="0"/>
              <a:t>++] = </a:t>
            </a:r>
            <a:r>
              <a:rPr lang="en-US" sz="1400" dirty="0" err="1"/>
              <a:t>elem</a:t>
            </a:r>
            <a:r>
              <a:rPr lang="en-US" sz="1400" dirty="0"/>
              <a:t>;</a:t>
            </a:r>
          </a:p>
          <a:p>
            <a:r>
              <a:rPr lang="en-US" sz="1400" dirty="0"/>
              <a:t>	} </a:t>
            </a:r>
            <a:r>
              <a:rPr lang="en-US" sz="1400" b="1" dirty="0">
                <a:solidFill>
                  <a:srgbClr val="00B050"/>
                </a:solidFill>
              </a:rPr>
              <a:t>// end add</a:t>
            </a:r>
          </a:p>
          <a:p>
            <a:endParaRPr lang="en-US" sz="1050" dirty="0">
              <a:solidFill>
                <a:srgbClr val="00B050"/>
              </a:solidFill>
            </a:endParaRPr>
          </a:p>
          <a:p>
            <a:r>
              <a:rPr lang="en-US" sz="1400" dirty="0"/>
              <a:t>	</a:t>
            </a:r>
            <a:r>
              <a:rPr lang="en-US" sz="1400" b="1" dirty="0">
                <a:solidFill>
                  <a:srgbClr val="0070C0"/>
                </a:solidFill>
              </a:rPr>
              <a:t>void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clear(){</a:t>
            </a:r>
          </a:p>
          <a:p>
            <a:r>
              <a:rPr lang="en-US" sz="1400" dirty="0"/>
              <a:t>	         </a:t>
            </a:r>
            <a:r>
              <a:rPr lang="en-US" sz="1400" dirty="0" err="1"/>
              <a:t>len</a:t>
            </a:r>
            <a:r>
              <a:rPr lang="en-US" sz="1400" dirty="0"/>
              <a:t> =0;</a:t>
            </a:r>
          </a:p>
          <a:p>
            <a:r>
              <a:rPr lang="en-US" sz="1400" dirty="0"/>
              <a:t>	} </a:t>
            </a:r>
            <a:r>
              <a:rPr lang="en-US" sz="1400" b="1" dirty="0">
                <a:solidFill>
                  <a:srgbClr val="00B050"/>
                </a:solidFill>
              </a:rPr>
              <a:t>// end clear</a:t>
            </a:r>
          </a:p>
          <a:p>
            <a:endParaRPr lang="en-US" sz="1000" dirty="0"/>
          </a:p>
          <a:p>
            <a:r>
              <a:rPr lang="en-US" sz="1400" dirty="0"/>
              <a:t>	</a:t>
            </a:r>
            <a:r>
              <a:rPr lang="en-US" sz="1400" b="1" dirty="0" err="1">
                <a:solidFill>
                  <a:srgbClr val="0070C0"/>
                </a:solidFill>
              </a:rPr>
              <a:t>int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get ( </a:t>
            </a:r>
            <a:r>
              <a:rPr lang="en-US" sz="1400" b="1" dirty="0" err="1">
                <a:solidFill>
                  <a:srgbClr val="0070C0"/>
                </a:solidFill>
              </a:rPr>
              <a:t>int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/>
              <a:t>pos</a:t>
            </a:r>
            <a:r>
              <a:rPr lang="en-US" sz="1400" dirty="0"/>
              <a:t>){</a:t>
            </a:r>
          </a:p>
          <a:p>
            <a:r>
              <a:rPr lang="en-US" sz="1400" dirty="0"/>
              <a:t>	        </a:t>
            </a:r>
            <a:r>
              <a:rPr lang="en-US" sz="1400" b="1" dirty="0">
                <a:solidFill>
                  <a:srgbClr val="00B050"/>
                </a:solidFill>
              </a:rPr>
              <a:t>// error </a:t>
            </a:r>
            <a:r>
              <a:rPr lang="en-US" sz="1400" b="1" dirty="0" err="1">
                <a:solidFill>
                  <a:srgbClr val="00B050"/>
                </a:solidFill>
              </a:rPr>
              <a:t>antar</a:t>
            </a:r>
            <a:r>
              <a:rPr lang="en-US" sz="1400" b="1" dirty="0">
                <a:solidFill>
                  <a:srgbClr val="00B050"/>
                </a:solidFill>
              </a:rPr>
              <a:t> at </a:t>
            </a:r>
            <a:r>
              <a:rPr lang="en-US" sz="1400" b="1" dirty="0" err="1">
                <a:solidFill>
                  <a:srgbClr val="00B050"/>
                </a:solidFill>
              </a:rPr>
              <a:t>svaret</a:t>
            </a:r>
            <a:r>
              <a:rPr lang="en-US" sz="1400" b="1" dirty="0">
                <a:solidFill>
                  <a:srgbClr val="00B050"/>
                </a:solidFill>
              </a:rPr>
              <a:t> </a:t>
            </a:r>
            <a:r>
              <a:rPr lang="en-US" sz="1400" b="1" dirty="0" err="1">
                <a:solidFill>
                  <a:srgbClr val="00B050"/>
                </a:solidFill>
              </a:rPr>
              <a:t>brukes</a:t>
            </a:r>
            <a:r>
              <a:rPr lang="en-US" sz="1400" b="1" dirty="0">
                <a:solidFill>
                  <a:srgbClr val="00B050"/>
                </a:solidFill>
              </a:rPr>
              <a:t> </a:t>
            </a:r>
            <a:r>
              <a:rPr lang="en-US" sz="1400" b="1" dirty="0" err="1">
                <a:solidFill>
                  <a:srgbClr val="00B050"/>
                </a:solidFill>
              </a:rPr>
              <a:t>til</a:t>
            </a:r>
            <a:r>
              <a:rPr lang="en-US" sz="1400" b="1" dirty="0">
                <a:solidFill>
                  <a:srgbClr val="00B050"/>
                </a:solidFill>
              </a:rPr>
              <a:t> array-</a:t>
            </a:r>
            <a:r>
              <a:rPr lang="en-US" sz="1400" b="1" dirty="0" err="1">
                <a:solidFill>
                  <a:srgbClr val="00B050"/>
                </a:solidFill>
              </a:rPr>
              <a:t>indeks</a:t>
            </a:r>
            <a:endParaRPr lang="en-US" sz="1400" b="1" dirty="0">
              <a:solidFill>
                <a:srgbClr val="00B050"/>
              </a:solidFill>
            </a:endParaRPr>
          </a:p>
          <a:p>
            <a:r>
              <a:rPr lang="en-US" sz="1400" dirty="0"/>
              <a:t>	         </a:t>
            </a:r>
            <a:r>
              <a:rPr lang="en-US" sz="1400" b="1" dirty="0">
                <a:solidFill>
                  <a:srgbClr val="0070C0"/>
                </a:solidFill>
              </a:rPr>
              <a:t>if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(</a:t>
            </a:r>
            <a:r>
              <a:rPr lang="en-US" sz="1400" dirty="0" err="1"/>
              <a:t>pos</a:t>
            </a:r>
            <a:r>
              <a:rPr lang="en-US" sz="1400" dirty="0"/>
              <a:t> &gt; len-1 ) </a:t>
            </a:r>
            <a:r>
              <a:rPr lang="en-US" sz="1400" b="1" dirty="0">
                <a:solidFill>
                  <a:srgbClr val="0070C0"/>
                </a:solidFill>
              </a:rPr>
              <a:t>return</a:t>
            </a:r>
            <a:r>
              <a:rPr lang="en-US" sz="1400" dirty="0"/>
              <a:t> -1; </a:t>
            </a:r>
            <a:r>
              <a:rPr lang="en-US" sz="1400" b="1" dirty="0">
                <a:solidFill>
                  <a:srgbClr val="0070C0"/>
                </a:solidFill>
              </a:rPr>
              <a:t>else</a:t>
            </a:r>
            <a:r>
              <a:rPr lang="en-US" sz="1400" dirty="0"/>
              <a:t> </a:t>
            </a:r>
            <a:r>
              <a:rPr lang="en-US" sz="1400" b="1" dirty="0">
                <a:solidFill>
                  <a:srgbClr val="0070C0"/>
                </a:solidFill>
              </a:rPr>
              <a:t>return</a:t>
            </a:r>
            <a:r>
              <a:rPr lang="en-US" sz="1400" dirty="0"/>
              <a:t> data [</a:t>
            </a:r>
            <a:r>
              <a:rPr lang="en-US" sz="1400" dirty="0" err="1"/>
              <a:t>pos</a:t>
            </a:r>
            <a:r>
              <a:rPr lang="en-US" sz="1400" dirty="0"/>
              <a:t>];</a:t>
            </a:r>
          </a:p>
          <a:p>
            <a:r>
              <a:rPr lang="en-US" sz="1400" dirty="0"/>
              <a:t>	} </a:t>
            </a:r>
            <a:r>
              <a:rPr lang="en-US" sz="1400" b="1" dirty="0">
                <a:solidFill>
                  <a:srgbClr val="00B050"/>
                </a:solidFill>
              </a:rPr>
              <a:t>//end get </a:t>
            </a:r>
          </a:p>
          <a:p>
            <a:r>
              <a:rPr lang="en-US" sz="1400" dirty="0"/>
              <a:t>	</a:t>
            </a:r>
          </a:p>
          <a:p>
            <a:r>
              <a:rPr lang="en-US" sz="1400" dirty="0"/>
              <a:t>	</a:t>
            </a:r>
            <a:r>
              <a:rPr lang="en-US" sz="1400" b="1" dirty="0" err="1">
                <a:solidFill>
                  <a:srgbClr val="0070C0"/>
                </a:solidFill>
              </a:rPr>
              <a:t>int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size() {</a:t>
            </a:r>
          </a:p>
          <a:p>
            <a:r>
              <a:rPr lang="en-US" sz="1400" dirty="0"/>
              <a:t>	         </a:t>
            </a:r>
            <a:r>
              <a:rPr lang="en-US" sz="1400" b="1" dirty="0">
                <a:solidFill>
                  <a:srgbClr val="0070C0"/>
                </a:solidFill>
              </a:rPr>
              <a:t>return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/>
              <a:t>len</a:t>
            </a:r>
            <a:r>
              <a:rPr lang="en-US" sz="1400" dirty="0"/>
              <a:t>;</a:t>
            </a:r>
          </a:p>
          <a:p>
            <a:r>
              <a:rPr lang="en-US" sz="1400" dirty="0"/>
              <a:t>	} </a:t>
            </a:r>
            <a:r>
              <a:rPr lang="en-US" sz="1400" b="1" dirty="0">
                <a:solidFill>
                  <a:srgbClr val="00B050"/>
                </a:solidFill>
              </a:rPr>
              <a:t>//end size</a:t>
            </a:r>
          </a:p>
          <a:p>
            <a:r>
              <a:rPr lang="en-US" sz="1400" dirty="0"/>
              <a:t>} </a:t>
            </a:r>
            <a:r>
              <a:rPr lang="en-US" sz="1400" b="1" dirty="0">
                <a:solidFill>
                  <a:srgbClr val="00B050"/>
                </a:solidFill>
              </a:rPr>
              <a:t>// end class IntList</a:t>
            </a:r>
            <a:endParaRPr lang="en-US" sz="105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72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20340</TotalTime>
  <Words>4514</Words>
  <Application>Microsoft Macintosh PowerPoint</Application>
  <PresentationFormat>Skjermfremvisning (4:3)</PresentationFormat>
  <Paragraphs>494</Paragraphs>
  <Slides>46</Slides>
  <Notes>18</Notes>
  <HiddenSlides>13</HiddenSlides>
  <MMClips>0</MMClips>
  <ScaleCrop>false</ScaleCrop>
  <HeadingPairs>
    <vt:vector size="6" baseType="variant">
      <vt:variant>
        <vt:lpstr>Brukte skrifter</vt:lpstr>
      </vt:variant>
      <vt:variant>
        <vt:i4>8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46</vt:i4>
      </vt:variant>
    </vt:vector>
  </HeadingPairs>
  <TitlesOfParts>
    <vt:vector size="57" baseType="lpstr">
      <vt:lpstr>Arial</vt:lpstr>
      <vt:lpstr>Arial Rounded MT Bold</vt:lpstr>
      <vt:lpstr>Calibri</vt:lpstr>
      <vt:lpstr>Cambria Math</vt:lpstr>
      <vt:lpstr>Courier New</vt:lpstr>
      <vt:lpstr>Tahoma</vt:lpstr>
      <vt:lpstr>Times New Roman</vt:lpstr>
      <vt:lpstr>Wingdings</vt:lpstr>
      <vt:lpstr>Office Theme</vt:lpstr>
      <vt:lpstr>Custom Design</vt:lpstr>
      <vt:lpstr>Blends</vt:lpstr>
      <vt:lpstr>Uke 11 – IN3030/4330 v2020</vt:lpstr>
      <vt:lpstr>Recording</vt:lpstr>
      <vt:lpstr>Hva så vi på Uke 11 </vt:lpstr>
      <vt:lpstr>Hva så vi på Uke 10 v2020</vt:lpstr>
      <vt:lpstr>Hva skal vi se på i Uke 11-v19</vt:lpstr>
      <vt:lpstr>Hva skal vi se på i Uke 11-v20</vt:lpstr>
      <vt:lpstr> Hvorfor lage en egen IntList istedenfor ArrayList &lt;Integer&gt;  Ukeoppgave, til Oblig5</vt:lpstr>
      <vt:lpstr>Forskjeller på Integer og int er bl.a størrelsen</vt:lpstr>
      <vt:lpstr>PowerPoint-presentasjon</vt:lpstr>
      <vt:lpstr>PowerPoint-presentasjon</vt:lpstr>
      <vt:lpstr>Tidsforbruk int og Integer</vt:lpstr>
      <vt:lpstr>Test på lage (add) n stk Integer i ArrayList  og i IntList og lese dem (get)</vt:lpstr>
      <vt:lpstr>Ser på ‘performance’  i Task manger</vt:lpstr>
      <vt:lpstr>Kjøring av IntList test– ser på ‘performance’  i Task manger</vt:lpstr>
      <vt:lpstr>Ser ut til at optimaliseringen parallelliserer ArrayList operasjonene – ser på ‘performance’  i Task manger</vt:lpstr>
      <vt:lpstr>Konklusjon </vt:lpstr>
      <vt:lpstr>II) Debugging – feilfjerning parallelt</vt:lpstr>
      <vt:lpstr>Du har en feil som kan reproduseres på et relativt lite eksempel</vt:lpstr>
      <vt:lpstr>para: 39910 = 65*2*307   -  nei</vt:lpstr>
      <vt:lpstr>Noen av Primtallene var altså gale (for mange)</vt:lpstr>
      <vt:lpstr>PowerPoint-presentasjon</vt:lpstr>
      <vt:lpstr>Hvis den alltid tror at 65 er et primtall, hvorfor går dette ofte OK ?</vt:lpstr>
      <vt:lpstr>Hvis 65 = 5*13, er to faktorer i et tall num</vt:lpstr>
      <vt:lpstr>Feilen - konklusjon:</vt:lpstr>
      <vt:lpstr>Avsluttende bemerkninger om debuging av parallelle programmer:</vt:lpstr>
      <vt:lpstr>Oblig 5 Konvekse Innhyllinga Introduksjon  Convex Hull Introduction</vt:lpstr>
      <vt:lpstr>Den konvekse innhyllinga til n punkter – Oblig 5</vt:lpstr>
      <vt:lpstr>Den konvekse innhyllinga til n punkter – Oblig 5</vt:lpstr>
      <vt:lpstr>Oblig 5: Convex Hull -  problemstilling </vt:lpstr>
      <vt:lpstr>Hva bruker vi den konvekse innhyllinga til?</vt:lpstr>
      <vt:lpstr>Først en enkel geometrisk sats, I</vt:lpstr>
      <vt:lpstr>Først en enkel geometrisk sats, II</vt:lpstr>
      <vt:lpstr>Avstanden fra et punkt til en linje, I</vt:lpstr>
      <vt:lpstr>Avstanden fra et punkt til en linje II</vt:lpstr>
      <vt:lpstr>En linje deler da planet i to: Punktene til høyre og til venstre for linja (sett fra rettet linje fra p1 til p2) </vt:lpstr>
      <vt:lpstr>PowerPoint-presentasjon</vt:lpstr>
      <vt:lpstr>Algoritmen for å finne den konvekse innhyllinga sekvensielt</vt:lpstr>
      <vt:lpstr>PowerPoint-presentasjon</vt:lpstr>
      <vt:lpstr>Problemer dere vil møte i den rekursive, sekvensielle løsningen I</vt:lpstr>
      <vt:lpstr>Mye feil:</vt:lpstr>
      <vt:lpstr>Riktig</vt:lpstr>
      <vt:lpstr>Problemer dere vil møte i den rekursive, sekvensielle løsningen II</vt:lpstr>
      <vt:lpstr>Problemer dere vil møte i den rekursive, sekvensielle løsningen III</vt:lpstr>
      <vt:lpstr>Alternativ måte å få punktene i riktig rekkefølge</vt:lpstr>
      <vt:lpstr>Hva så vi  på i Uke 12</vt:lpstr>
      <vt:lpstr>Hva har vi set på i Uke 11-v20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Oblig 4 – veiledning, 2016</dc:title>
  <dc:creator>Arne Maus</dc:creator>
  <cp:lastModifiedBy>Eric Jul</cp:lastModifiedBy>
  <cp:revision>82</cp:revision>
  <dcterms:created xsi:type="dcterms:W3CDTF">2016-04-12T07:27:23Z</dcterms:created>
  <dcterms:modified xsi:type="dcterms:W3CDTF">2020-03-25T17:11:37Z</dcterms:modified>
</cp:coreProperties>
</file>