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30"/>
  </p:notesMasterIdLst>
  <p:sldIdLst>
    <p:sldId id="259" r:id="rId2"/>
    <p:sldId id="260" r:id="rId3"/>
    <p:sldId id="324" r:id="rId4"/>
    <p:sldId id="320" r:id="rId5"/>
    <p:sldId id="325" r:id="rId6"/>
    <p:sldId id="315" r:id="rId7"/>
    <p:sldId id="317" r:id="rId8"/>
    <p:sldId id="321" r:id="rId9"/>
    <p:sldId id="314" r:id="rId10"/>
    <p:sldId id="311" r:id="rId11"/>
    <p:sldId id="306" r:id="rId12"/>
    <p:sldId id="269" r:id="rId13"/>
    <p:sldId id="270" r:id="rId14"/>
    <p:sldId id="271" r:id="rId15"/>
    <p:sldId id="275" r:id="rId16"/>
    <p:sldId id="312" r:id="rId17"/>
    <p:sldId id="266" r:id="rId18"/>
    <p:sldId id="307" r:id="rId19"/>
    <p:sldId id="284" r:id="rId20"/>
    <p:sldId id="322" r:id="rId21"/>
    <p:sldId id="261" r:id="rId22"/>
    <p:sldId id="313" r:id="rId23"/>
    <p:sldId id="323" r:id="rId24"/>
    <p:sldId id="262" r:id="rId25"/>
    <p:sldId id="267" r:id="rId26"/>
    <p:sldId id="263" r:id="rId27"/>
    <p:sldId id="273" r:id="rId28"/>
    <p:sldId id="326" r:id="rId29"/>
  </p:sldIdLst>
  <p:sldSz cx="9144000" cy="6858000" type="screen4x3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1" autoAdjust="0"/>
    <p:restoredTop sz="86331" autoAdjust="0"/>
  </p:normalViewPr>
  <p:slideViewPr>
    <p:cSldViewPr>
      <p:cViewPr varScale="1">
        <p:scale>
          <a:sx n="103" d="100"/>
          <a:sy n="103" d="100"/>
        </p:scale>
        <p:origin x="19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CE8554B-CEC2-48D7-B598-E688F7E17C77}" type="datetimeFigureOut">
              <a:rPr lang="nb-NO" smtClean="0"/>
              <a:pPr/>
              <a:t>20.01.2021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06AB904-1DF5-43CE-9478-405E80D7FCB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029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77" indent="-2857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88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43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98" indent="-2285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353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509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664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819" indent="-228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</a:pPr>
            <a:fld id="{3D073915-8A33-4E80-9448-DC6F1E5E4C87}" type="slidenum">
              <a:rPr lang="nb-NO" altLang="nb-NO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buClr>
                  <a:srgbClr val="0000FF"/>
                </a:buClr>
              </a:pPr>
              <a:t>1</a:t>
            </a:fld>
            <a:endParaRPr lang="nb-NO" altLang="nb-NO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90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B904-1DF5-43CE-9478-405E80D7FCBE}" type="slidenum">
              <a:rPr lang="nb-NO" smtClean="0"/>
              <a:pPr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656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3988" y="2120900"/>
            <a:ext cx="9009062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55000"/>
                  <a:buFont typeface="Wingdings" pitchFamily="2" charset="2"/>
                  <a:buNone/>
                </a:pPr>
                <a:endParaRPr lang="nb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55000"/>
                  <a:buFont typeface="Wingdings" pitchFamily="2" charset="2"/>
                  <a:buNone/>
                </a:pPr>
                <a:endParaRPr lang="nb-NO" altLang="nb-NO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55000"/>
                  <a:buFont typeface="Wingdings" pitchFamily="2" charset="2"/>
                  <a:buNone/>
                </a:pPr>
                <a:endParaRPr lang="nb-NO" alt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defRPr sz="1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Pct val="55000"/>
                  <a:buFont typeface="Wingdings" pitchFamily="2" charset="2"/>
                  <a:buNone/>
                </a:pPr>
                <a:endParaRPr lang="nb-NO" altLang="nb-NO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  <a:buFont typeface="Wingdings" pitchFamily="2" charset="2"/>
                <a:buNone/>
              </a:pPr>
              <a:endParaRPr lang="nb-NO" altLang="nb-NO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  <a:buFont typeface="Wingdings" pitchFamily="2" charset="2"/>
                <a:buNone/>
              </a:pPr>
              <a:endParaRPr lang="nb-NO" altLang="nb-NO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Pct val="55000"/>
                <a:buFont typeface="Wingdings" pitchFamily="2" charset="2"/>
                <a:buNone/>
              </a:pPr>
              <a:endParaRPr lang="nb-NO" altLang="nb-NO">
                <a:solidFill>
                  <a:srgbClr val="000000"/>
                </a:solidFill>
              </a:endParaRPr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4588" y="13589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b-NO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b-NO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2283ACB-6AF9-4BF6-9914-D6AD14E531B9}" type="slidenum">
              <a:rPr lang="nb-NO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7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8FE00-EE6B-4020-A55C-300A50692D2F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3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2071-1264-4461-ABA2-9EAA58A008FA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3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3C224-D263-4DD0-983B-D890F84AF20A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51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C88A2-028F-411F-BE58-82B38CFC1A29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03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286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314450"/>
            <a:ext cx="3810000" cy="481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1314450"/>
            <a:ext cx="3810000" cy="2332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3798888"/>
            <a:ext cx="3810000" cy="233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497C8-C5CD-44F4-B17B-D9158697A286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6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C119C-BAD2-474F-B7B2-66F11C4D5BFD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5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E24AA-31CE-4F89-904B-E6BDB8EAE7CB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314450"/>
            <a:ext cx="38100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314450"/>
            <a:ext cx="3810000" cy="4818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78CB3-283C-4960-8D44-934A4FD6D723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4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14ED1-80A2-4D44-B3F5-B28083BFD663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4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E4BEE-34BD-45E8-807D-9D81BD53E60F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6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7921E-7B4C-4555-B282-9B0856B0325B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E8318-8D50-44AA-949F-71D6A8D3C272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4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E18FE-EF61-4DE6-A58C-94C454A76821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9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522288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522288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944563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944563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87153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414338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204913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nb-NO" altLang="nb-NO" sz="2400" i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314450"/>
            <a:ext cx="77724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text styles</a:t>
            </a:r>
          </a:p>
          <a:p>
            <a:pPr lvl="1"/>
            <a:r>
              <a:rPr lang="nb-NO" altLang="nb-NO"/>
              <a:t>Second level</a:t>
            </a:r>
          </a:p>
          <a:p>
            <a:pPr lvl="2"/>
            <a:r>
              <a:rPr lang="nb-NO" altLang="nb-NO"/>
              <a:t>Third level</a:t>
            </a:r>
          </a:p>
          <a:p>
            <a:pPr lvl="3"/>
            <a:r>
              <a:rPr lang="nb-NO" altLang="nb-NO"/>
              <a:t>Fourth level</a:t>
            </a:r>
          </a:p>
          <a:p>
            <a:pPr lvl="4"/>
            <a:r>
              <a:rPr lang="nb-NO" altLang="nb-NO"/>
              <a:t>Fifth level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i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nb-NO" sz="140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i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nb-NO" sz="1400">
              <a:solidFill>
                <a:srgbClr val="000000"/>
              </a:solidFill>
            </a:endParaRP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i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7B0F74F-4C71-4646-B964-CEF69E33E404}" type="slidenum">
              <a:rPr lang="nb-NO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nb-NO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3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book/978012415993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B1E6F-5505-4244-B2EA-CAE49B692FA4}" type="slidenum">
              <a:rPr lang="nb-NO">
                <a:solidFill>
                  <a:srgbClr val="1C1C1C"/>
                </a:solidFill>
              </a:rPr>
              <a:pPr>
                <a:defRPr/>
              </a:pPr>
              <a:t>1</a:t>
            </a:fld>
            <a:endParaRPr lang="nb-NO">
              <a:solidFill>
                <a:srgbClr val="1C1C1C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nb-NO" dirty="0"/>
              <a:t>IN3030/IN4330</a:t>
            </a:r>
            <a:br>
              <a:rPr lang="nb-NO" dirty="0"/>
            </a:br>
            <a:r>
              <a:rPr lang="nb-NO" b="1" dirty="0"/>
              <a:t>Effektiv parallellprogrammering</a:t>
            </a:r>
            <a:br>
              <a:rPr lang="nb-NO" dirty="0"/>
            </a:br>
            <a:r>
              <a:rPr lang="nb-NO" dirty="0"/>
              <a:t>Uke 1, våren 2021</a:t>
            </a:r>
            <a:endParaRPr lang="nb-NO" altLang="nb-NO" noProof="1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6219" y="3842753"/>
            <a:ext cx="7069138" cy="2634247"/>
          </a:xfrm>
        </p:spPr>
        <p:txBody>
          <a:bodyPr/>
          <a:lstStyle/>
          <a:p>
            <a:r>
              <a:rPr lang="nb-NO" dirty="0"/>
              <a:t>Eric Jul</a:t>
            </a:r>
          </a:p>
          <a:p>
            <a:r>
              <a:rPr lang="nb-NO" dirty="0"/>
              <a:t>Professor</a:t>
            </a:r>
          </a:p>
          <a:p>
            <a:r>
              <a:rPr lang="nb-NO" dirty="0"/>
              <a:t>Programmeringsteknologi</a:t>
            </a:r>
          </a:p>
          <a:p>
            <a:r>
              <a:rPr lang="nb-NO" dirty="0"/>
              <a:t>Institutt for Informatikk</a:t>
            </a:r>
          </a:p>
          <a:p>
            <a:r>
              <a:rPr lang="nb-NO" dirty="0"/>
              <a:t>Universitetet i Oslo</a:t>
            </a:r>
          </a:p>
          <a:p>
            <a:r>
              <a:rPr lang="nb-NO" dirty="0"/>
              <a:t>Norge</a:t>
            </a:r>
          </a:p>
        </p:txBody>
      </p:sp>
    </p:spTree>
    <p:extLst>
      <p:ext uri="{BB962C8B-B14F-4D97-AF65-F5344CB8AC3E}">
        <p14:creationId xmlns:p14="http://schemas.microsoft.com/office/powerpoint/2010/main" val="423463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vi skal lære om i dette kurset: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314450"/>
            <a:ext cx="7772400" cy="5210894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Lage parallelle programmer (algoritmer) som er:</a:t>
            </a:r>
            <a:br>
              <a:rPr lang="nb-NO" sz="1800" dirty="0"/>
            </a:br>
            <a:endParaRPr lang="nb-NO" sz="1800" dirty="0"/>
          </a:p>
          <a:p>
            <a:r>
              <a:rPr lang="nb-NO" sz="1800" b="1" dirty="0"/>
              <a:t>Riktige</a:t>
            </a:r>
          </a:p>
          <a:p>
            <a:pPr lvl="1"/>
            <a:r>
              <a:rPr lang="nb-NO" sz="1800" dirty="0"/>
              <a:t>Parallelle programmer er klart vanskeligere å lage enn sekvensielle løsninger på et problem.</a:t>
            </a:r>
          </a:p>
          <a:p>
            <a:r>
              <a:rPr lang="nb-NO" sz="1800" b="1" dirty="0"/>
              <a:t>Effektive </a:t>
            </a:r>
          </a:p>
          <a:p>
            <a:pPr lvl="1"/>
            <a:r>
              <a:rPr lang="nb-NO" sz="1800" dirty="0"/>
              <a:t> dvs. raskere  enn en sekvensiell løsning på samme problem</a:t>
            </a:r>
          </a:p>
          <a:p>
            <a:pPr lvl="1"/>
            <a:endParaRPr lang="nb-NO" sz="1800" dirty="0"/>
          </a:p>
          <a:p>
            <a:r>
              <a:rPr lang="nb-NO" sz="1800" dirty="0"/>
              <a:t>Lære hvordan man parallelliserer et riktig, sekvensielt program </a:t>
            </a:r>
            <a:r>
              <a:rPr lang="nb-NO" sz="1800" dirty="0">
                <a:solidFill>
                  <a:srgbClr val="00B050"/>
                </a:solidFill>
              </a:rPr>
              <a:t>+ lage egne parallelle algoritmer som ikke bare er en slik parallellisering;</a:t>
            </a:r>
          </a:p>
          <a:p>
            <a:r>
              <a:rPr lang="nb-NO" sz="1800" dirty="0"/>
              <a:t>Lære de mange problemene vi støter på og hvordan disse kan takles.</a:t>
            </a:r>
          </a:p>
          <a:p>
            <a:r>
              <a:rPr lang="nb-NO" sz="1800" dirty="0"/>
              <a:t>Kurset er </a:t>
            </a:r>
            <a:r>
              <a:rPr lang="nb-NO" sz="1800" b="1" dirty="0"/>
              <a:t>empirisk</a:t>
            </a:r>
            <a:r>
              <a:rPr lang="nb-NO" sz="1800" dirty="0"/>
              <a:t> (med tidsmålinger), ikke basert på en teoretisk </a:t>
            </a:r>
            <a:r>
              <a:rPr lang="nb-NO" sz="1800" i="1" dirty="0"/>
              <a:t>modell</a:t>
            </a:r>
            <a:r>
              <a:rPr lang="nb-NO" sz="1800" dirty="0"/>
              <a:t> av parallelle beregninger, </a:t>
            </a:r>
          </a:p>
          <a:p>
            <a:r>
              <a:rPr lang="nb-NO" sz="1800" dirty="0"/>
              <a:t>Vi oppfatter programmet som en god nok modell av det problemet vi skal løse. Vi trenger ingen modell av modellen.</a:t>
            </a:r>
          </a:p>
          <a:p>
            <a:r>
              <a:rPr lang="nb-NO" sz="1800" dirty="0">
                <a:solidFill>
                  <a:srgbClr val="00B050"/>
                </a:solidFill>
              </a:rPr>
              <a:t>Presenterer en klassifikasjon av parallelle algoritmer (nytt).</a:t>
            </a:r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3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Tre grunner til å lage parallelle programmer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5616" y="1484784"/>
            <a:ext cx="7277744" cy="4818063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/>
              <a:t>1) Skille ut aktiviteter som går </a:t>
            </a:r>
            <a:r>
              <a:rPr lang="nb-NO" sz="2000" b="1" dirty="0"/>
              <a:t>langsommere </a:t>
            </a:r>
            <a:r>
              <a:rPr lang="nb-NO" sz="2000" dirty="0"/>
              <a:t>i en egen tråd.</a:t>
            </a:r>
          </a:p>
          <a:p>
            <a:pPr lvl="1"/>
            <a:r>
              <a:rPr lang="nb-NO" sz="1800" dirty="0"/>
              <a:t>Eks: Tegne grafikk på skjermen, lese i databasen, sende melding på nettet. Asynkron kommunikasjon.</a:t>
            </a:r>
          </a:p>
          <a:p>
            <a:pPr marL="0" indent="0">
              <a:buNone/>
            </a:pPr>
            <a:r>
              <a:rPr lang="nb-NO" sz="2000" dirty="0"/>
              <a:t>2) Av og til er det </a:t>
            </a:r>
            <a:r>
              <a:rPr lang="nb-NO" sz="2000" b="1" dirty="0"/>
              <a:t>lettere </a:t>
            </a:r>
            <a:r>
              <a:rPr lang="nb-NO" sz="2000" dirty="0"/>
              <a:t>å programmere løsningen som flere</a:t>
            </a:r>
            <a:br>
              <a:rPr lang="nb-NO" sz="2000" dirty="0"/>
            </a:br>
            <a:r>
              <a:rPr lang="nb-NO" sz="2000" dirty="0"/>
              <a:t>    parallelle tråder. Naturlig oppdeling.</a:t>
            </a:r>
          </a:p>
          <a:p>
            <a:pPr lvl="1"/>
            <a:r>
              <a:rPr lang="nb-NO" sz="1800" dirty="0"/>
              <a:t>Eks: Kundesystem over nettet hvor hver bruker får en tråd. </a:t>
            </a:r>
          </a:p>
          <a:p>
            <a:pPr lvl="1"/>
            <a:r>
              <a:rPr lang="nb-NO" sz="1800" dirty="0"/>
              <a:t>Hele operativsystemet har mye parallellitet – 1572 aktive tråder i Windows 7 akkurat da denne foilen blev skrevet i 2017 </a:t>
            </a:r>
            <a:r>
              <a:rPr lang="mr-IN" sz="1800" dirty="0"/>
              <a:t>–</a:t>
            </a:r>
            <a:r>
              <a:rPr lang="nb-NO" sz="1800" dirty="0"/>
              <a:t> og 1921 aktive tråder i Mac OS </a:t>
            </a:r>
            <a:r>
              <a:rPr lang="nb-NO" sz="1800" dirty="0" err="1"/>
              <a:t>X</a:t>
            </a:r>
            <a:r>
              <a:rPr lang="nb-NO" sz="1800" dirty="0"/>
              <a:t> Sierra.</a:t>
            </a:r>
          </a:p>
          <a:p>
            <a:pPr marL="0" indent="0">
              <a:buNone/>
            </a:pPr>
            <a:r>
              <a:rPr lang="nb-NO" sz="2000" dirty="0"/>
              <a:t>3) Vi ønsker </a:t>
            </a:r>
            <a:r>
              <a:rPr lang="nb-NO" sz="2000" b="1" dirty="0"/>
              <a:t>raskere </a:t>
            </a:r>
            <a:r>
              <a:rPr lang="nb-NO" sz="2000" dirty="0"/>
              <a:t>programmer, raskere algoritmer.</a:t>
            </a:r>
          </a:p>
          <a:p>
            <a:pPr lvl="1"/>
            <a:r>
              <a:rPr lang="nb-NO" sz="1800" dirty="0"/>
              <a:t>Eks: Tekniske beregninger, søking og sortering.</a:t>
            </a:r>
            <a:br>
              <a:rPr lang="nb-NO" sz="1800" dirty="0"/>
            </a:br>
            <a:endParaRPr lang="nb-NO" sz="1800" dirty="0"/>
          </a:p>
          <a:p>
            <a:pPr marL="0" indent="0">
              <a:buNone/>
            </a:pPr>
            <a:r>
              <a:rPr lang="nb-NO" sz="1800" dirty="0"/>
              <a:t>Dette kurset legger nesten all vekt på raskere algoritmer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58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IN3030 - et </a:t>
            </a:r>
            <a:r>
              <a:rPr lang="nb-NO" b="1" dirty="0"/>
              <a:t>nytt</a:t>
            </a:r>
            <a:r>
              <a:rPr lang="nb-NO" dirty="0"/>
              <a:t> kurs – og dog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IN3030 er 90% </a:t>
            </a:r>
            <a:r>
              <a:rPr lang="nb-NO" sz="1800" dirty="0" err="1"/>
              <a:t>baseret</a:t>
            </a:r>
            <a:r>
              <a:rPr lang="nb-NO" sz="1800" dirty="0"/>
              <a:t> på INF2440.</a:t>
            </a:r>
          </a:p>
          <a:p>
            <a:r>
              <a:rPr lang="nb-NO" sz="1800" dirty="0"/>
              <a:t>Et relativt UNIKT kurs – </a:t>
            </a:r>
            <a:r>
              <a:rPr lang="nb-NO" sz="1800" dirty="0" err="1"/>
              <a:t>set</a:t>
            </a:r>
            <a:r>
              <a:rPr lang="nb-NO" sz="1800" dirty="0"/>
              <a:t> </a:t>
            </a:r>
            <a:r>
              <a:rPr lang="nb-NO" sz="1800" dirty="0" err="1"/>
              <a:t>internationalt</a:t>
            </a:r>
            <a:r>
              <a:rPr lang="nb-NO" sz="1800" dirty="0"/>
              <a:t>.</a:t>
            </a:r>
          </a:p>
          <a:p>
            <a:r>
              <a:rPr lang="nb-NO" sz="1800" dirty="0"/>
              <a:t>Planlagt fem obliger  -  ca. 3 uker per oblig.</a:t>
            </a:r>
          </a:p>
          <a:p>
            <a:pPr lvl="1"/>
            <a:r>
              <a:rPr lang="nb-NO" sz="1400" dirty="0"/>
              <a:t>De individuelle innleveringer : Man kan samarbeide om algoritmer, men </a:t>
            </a:r>
            <a:r>
              <a:rPr lang="nb-NO" sz="1400" b="1" dirty="0"/>
              <a:t>ikke</a:t>
            </a:r>
            <a:r>
              <a:rPr lang="nb-NO" sz="1400" dirty="0"/>
              <a:t> ha helt lik eller delvis felles kode med andre. Rapport skal skrives selv.</a:t>
            </a:r>
          </a:p>
          <a:p>
            <a:r>
              <a:rPr lang="nb-NO" sz="1800" dirty="0"/>
              <a:t>En oblig er ikke bare innlevering av ett eller flere parallelle programmer, men </a:t>
            </a:r>
            <a:r>
              <a:rPr lang="nb-NO" sz="1800" b="1" dirty="0"/>
              <a:t>også en liten rapport</a:t>
            </a:r>
            <a:r>
              <a:rPr lang="nb-NO" sz="1800" dirty="0"/>
              <a:t> om de testene man har gjort: hastighetsmålinger på disse for ulike størrelse av data med konklusjoner – f.eks speedup + O( ) og en forklaring på resultatene  .</a:t>
            </a:r>
          </a:p>
          <a:p>
            <a:r>
              <a:rPr lang="nb-NO" sz="1800" dirty="0"/>
              <a:t>Gruppetimer:</a:t>
            </a:r>
          </a:p>
          <a:p>
            <a:pPr lvl="1"/>
            <a:r>
              <a:rPr lang="nb-NO" sz="1400" dirty="0"/>
              <a:t>Jobbing med ukeoppgaver og </a:t>
            </a:r>
            <a:r>
              <a:rPr lang="nb-NO" sz="1400" dirty="0" err="1"/>
              <a:t>obligene</a:t>
            </a:r>
            <a:endParaRPr lang="nb-NO" sz="1400" dirty="0"/>
          </a:p>
          <a:p>
            <a:r>
              <a:rPr lang="nb-NO" sz="1800" dirty="0"/>
              <a:t>Kurs under utvikling betyr at også dere selv vil være med på forme kurset, og at ikke alt vil være </a:t>
            </a:r>
            <a:r>
              <a:rPr lang="nb-NO" sz="1800" dirty="0" err="1"/>
              <a:t>perfeekt</a:t>
            </a:r>
            <a:r>
              <a:rPr lang="nb-NO" sz="1800" dirty="0"/>
              <a:t>. </a:t>
            </a:r>
          </a:p>
          <a:p>
            <a:endParaRPr lang="nb-NO" sz="1800" dirty="0"/>
          </a:p>
          <a:p>
            <a:pPr marL="0" indent="0">
              <a:buNone/>
            </a:pPr>
            <a:endParaRPr lang="nb-NO" sz="1600" dirty="0"/>
          </a:p>
          <a:p>
            <a:endParaRPr lang="nb-NO" sz="1800" dirty="0"/>
          </a:p>
          <a:p>
            <a:endParaRPr lang="nb-NO" sz="1800" dirty="0"/>
          </a:p>
          <a:p>
            <a:pPr marL="0" indent="0">
              <a:buNone/>
            </a:pPr>
            <a:r>
              <a:rPr lang="nb-NO" sz="1800" dirty="0"/>
              <a:t>  </a:t>
            </a:r>
          </a:p>
          <a:p>
            <a:pPr lvl="1"/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Pensum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Ingen dekkende lærebok er funnet, men:</a:t>
            </a:r>
          </a:p>
          <a:p>
            <a:pPr lvl="1"/>
            <a:r>
              <a:rPr lang="nb-NO" b="1" dirty="0"/>
              <a:t>Det som foreleses (</a:t>
            </a:r>
            <a:r>
              <a:rPr lang="nb-NO" b="1" dirty="0" err="1"/>
              <a:t>Powerpoint</a:t>
            </a:r>
            <a:r>
              <a:rPr lang="nb-NO" b="1" dirty="0"/>
              <a:t> slides) + oppgavene (</a:t>
            </a:r>
            <a:r>
              <a:rPr lang="nb-NO" b="1" dirty="0" err="1"/>
              <a:t>obliger</a:t>
            </a:r>
            <a:r>
              <a:rPr lang="nb-NO" b="1" dirty="0"/>
              <a:t> + ukeoppgaver) er pensum.</a:t>
            </a:r>
            <a:br>
              <a:rPr lang="nb-NO" b="1" dirty="0"/>
            </a:br>
            <a:endParaRPr lang="nb-NO" b="1" dirty="0"/>
          </a:p>
          <a:p>
            <a:pPr lvl="1"/>
            <a:r>
              <a:rPr lang="nb-NO" b="1" dirty="0"/>
              <a:t>Bra bok:</a:t>
            </a:r>
            <a:r>
              <a:rPr lang="nb-NO" dirty="0"/>
              <a:t> Brian </a:t>
            </a:r>
            <a:r>
              <a:rPr lang="nb-NO" dirty="0" err="1"/>
              <a:t>Goetz</a:t>
            </a:r>
            <a:r>
              <a:rPr lang="nb-NO" dirty="0"/>
              <a:t>, </a:t>
            </a:r>
            <a:r>
              <a:rPr lang="nb-NO" dirty="0" err="1"/>
              <a:t>T.Perlis</a:t>
            </a:r>
            <a:r>
              <a:rPr lang="nb-NO" dirty="0"/>
              <a:t>, J. Bloch, J. </a:t>
            </a:r>
            <a:r>
              <a:rPr lang="nb-NO" dirty="0" err="1"/>
              <a:t>Bobeer</a:t>
            </a:r>
            <a:r>
              <a:rPr lang="nb-NO" dirty="0"/>
              <a:t>, D. Holms og Doug Lea::"Java </a:t>
            </a:r>
            <a:r>
              <a:rPr lang="nb-NO" dirty="0" err="1"/>
              <a:t>Concurrency</a:t>
            </a:r>
            <a:r>
              <a:rPr lang="nb-NO" dirty="0"/>
              <a:t> in </a:t>
            </a:r>
            <a:r>
              <a:rPr lang="nb-NO" dirty="0" err="1"/>
              <a:t>practice</a:t>
            </a:r>
            <a:r>
              <a:rPr lang="nb-NO" dirty="0"/>
              <a:t>", </a:t>
            </a:r>
            <a:r>
              <a:rPr lang="nb-NO" dirty="0" err="1"/>
              <a:t>Addison</a:t>
            </a:r>
            <a:r>
              <a:rPr lang="nb-NO" dirty="0"/>
              <a:t> </a:t>
            </a:r>
            <a:r>
              <a:rPr lang="nb-NO" dirty="0" err="1"/>
              <a:t>Wesley</a:t>
            </a:r>
            <a:r>
              <a:rPr lang="nb-NO" dirty="0"/>
              <a:t> 2006</a:t>
            </a:r>
          </a:p>
          <a:p>
            <a:pPr lvl="1"/>
            <a:r>
              <a:rPr lang="nb-NO" dirty="0" err="1"/>
              <a:t>Kap</a:t>
            </a:r>
            <a:r>
              <a:rPr lang="nb-NO" dirty="0"/>
              <a:t>. </a:t>
            </a:r>
            <a:r>
              <a:rPr lang="nb-NO" b="1" dirty="0"/>
              <a:t>18 og 19 </a:t>
            </a:r>
            <a:r>
              <a:rPr lang="nb-NO" dirty="0"/>
              <a:t>i A. </a:t>
            </a:r>
            <a:r>
              <a:rPr lang="nb-NO" dirty="0" err="1"/>
              <a:t>Brunland</a:t>
            </a:r>
            <a:r>
              <a:rPr lang="nb-NO" dirty="0"/>
              <a:t>, K. Hegna, O.C. Lingjærde, A. </a:t>
            </a:r>
            <a:r>
              <a:rPr lang="nb-NO" dirty="0" err="1"/>
              <a:t>Maus:"Rett</a:t>
            </a:r>
            <a:r>
              <a:rPr lang="nb-NO" dirty="0"/>
              <a:t> på Java" 3.utg. Universitetsforlaget, 2011.</a:t>
            </a:r>
          </a:p>
          <a:p>
            <a:pPr lvl="1"/>
            <a:r>
              <a:rPr lang="nb-NO" dirty="0"/>
              <a:t>I tillegg leses </a:t>
            </a:r>
            <a:r>
              <a:rPr lang="nb-NO" i="1" dirty="0"/>
              <a:t>fra en maskin på </a:t>
            </a:r>
            <a:r>
              <a:rPr lang="nb-NO" i="1" dirty="0" err="1"/>
              <a:t>Ifi</a:t>
            </a:r>
            <a:r>
              <a:rPr lang="nb-NO" i="1" dirty="0"/>
              <a:t>  </a:t>
            </a:r>
            <a:r>
              <a:rPr lang="nb-NO" dirty="0" err="1"/>
              <a:t>kap</a:t>
            </a:r>
            <a:r>
              <a:rPr lang="nb-NO" dirty="0"/>
              <a:t> 1 til 1.4,  hele 2 og 3.1 til 3.7 (hopp over programeksemplene) i :</a:t>
            </a:r>
          </a:p>
          <a:p>
            <a:pPr marL="457200" lvl="1" indent="0">
              <a:buNone/>
            </a:pPr>
            <a:r>
              <a:rPr lang="nb-NO" dirty="0">
                <a:hlinkClick r:id="rId2"/>
              </a:rPr>
              <a:t>http://www.sciencedirect.com/science/book/9780124159938</a:t>
            </a:r>
            <a:endParaRPr lang="nb-NO" dirty="0"/>
          </a:p>
          <a:p>
            <a:pPr marL="457200" lvl="1" indent="0">
              <a:buNone/>
            </a:pPr>
            <a:r>
              <a:rPr lang="nb-NO" dirty="0"/>
              <a:t>(Hvis leses utenfor </a:t>
            </a:r>
            <a:r>
              <a:rPr lang="nb-NO" dirty="0" err="1"/>
              <a:t>Ifi</a:t>
            </a:r>
            <a:r>
              <a:rPr lang="nb-NO" dirty="0"/>
              <a:t>, så koster det $!)</a:t>
            </a:r>
          </a:p>
          <a:p>
            <a:pPr marL="0" indent="0">
              <a:buNone/>
            </a:pPr>
            <a:endParaRPr lang="nb-NO" sz="2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34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 dag – teori og praksis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1923305"/>
            <a:ext cx="7772400" cy="4818063"/>
          </a:xfrm>
        </p:spPr>
        <p:txBody>
          <a:bodyPr/>
          <a:lstStyle/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r>
              <a:rPr lang="nb-NO" sz="2000" dirty="0"/>
              <a:t>    programmer som har S &lt; 1 og forklare hvorfor.</a:t>
            </a:r>
          </a:p>
        </p:txBody>
      </p:sp>
      <p:pic>
        <p:nvPicPr>
          <p:cNvPr id="1026" name="Picture 2" descr="D:\INF2440Para\Powerpoint\Id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340768"/>
            <a:ext cx="7416824" cy="4596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992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Lineær speedup 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Selvsagt ønsker vi lineær speedup – dvs. bruker vi </a:t>
            </a:r>
            <a:r>
              <a:rPr lang="nb-NO" i="1" dirty="0"/>
              <a:t>k</a:t>
            </a:r>
            <a:r>
              <a:rPr lang="nb-NO" dirty="0"/>
              <a:t> kjerner skulle det helst gå </a:t>
            </a:r>
            <a:r>
              <a:rPr lang="nb-NO" i="1" dirty="0"/>
              <a:t>k</a:t>
            </a:r>
            <a:r>
              <a:rPr lang="nb-NO" dirty="0"/>
              <a:t> ganger fortere enn med 1 kjerne.</a:t>
            </a:r>
          </a:p>
          <a:p>
            <a:r>
              <a:rPr lang="nb-NO" dirty="0"/>
              <a:t>Meget sjelden at det kan oppnås (mer om det siden)</a:t>
            </a:r>
          </a:p>
          <a:p>
            <a:r>
              <a:rPr lang="nb-NO" dirty="0"/>
              <a:t>Kan superlineær speedup oppnås?</a:t>
            </a:r>
          </a:p>
          <a:p>
            <a:pPr lvl="1"/>
            <a:r>
              <a:rPr lang="nb-NO" i="1" dirty="0"/>
              <a:t>PLEASE THINK ABOUT THIS!</a:t>
            </a:r>
          </a:p>
          <a:p>
            <a:r>
              <a:rPr lang="nb-NO" dirty="0"/>
              <a:t>Speedup: a </a:t>
            </a:r>
            <a:r>
              <a:rPr lang="nb-NO" dirty="0" err="1"/>
              <a:t>central</a:t>
            </a:r>
            <a:r>
              <a:rPr lang="nb-NO" dirty="0"/>
              <a:t> </a:t>
            </a:r>
            <a:r>
              <a:rPr lang="nb-NO" dirty="0" err="1"/>
              <a:t>metric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56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Lineær speedup analogier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82688" y="1314450"/>
            <a:ext cx="7961312" cy="4818063"/>
          </a:xfrm>
        </p:spPr>
        <p:txBody>
          <a:bodyPr/>
          <a:lstStyle/>
          <a:p>
            <a:r>
              <a:rPr lang="nb-NO" dirty="0"/>
              <a:t>Selvsagt ønsker vi lineær speedup, MEN:</a:t>
            </a:r>
          </a:p>
          <a:p>
            <a:r>
              <a:rPr lang="nb-NO" dirty="0"/>
              <a:t>Noen problem er </a:t>
            </a:r>
            <a:r>
              <a:rPr lang="nb-NO" b="1" dirty="0"/>
              <a:t>nemme</a:t>
            </a:r>
            <a:r>
              <a:rPr lang="nb-NO" dirty="0"/>
              <a:t> at parallellisere: Eksempel: 10 personer kan plante 10 treer </a:t>
            </a:r>
            <a:r>
              <a:rPr lang="nb-NO" dirty="0" err="1"/>
              <a:t>ca</a:t>
            </a:r>
            <a:r>
              <a:rPr lang="nb-NO" dirty="0"/>
              <a:t> 10 gange fortere end 1 person kan plante 10 treer.</a:t>
            </a:r>
          </a:p>
          <a:p>
            <a:r>
              <a:rPr lang="nb-NO" dirty="0"/>
              <a:t>Andre problemer er </a:t>
            </a:r>
            <a:r>
              <a:rPr lang="nb-NO" i="1" dirty="0"/>
              <a:t>vanskeligere</a:t>
            </a:r>
            <a:r>
              <a:rPr lang="nb-NO" dirty="0"/>
              <a:t> at parallellisere: Eksempel: hvis 1 person kan samle et Lego-</a:t>
            </a:r>
            <a:r>
              <a:rPr lang="nb-NO" dirty="0" err="1"/>
              <a:t>set</a:t>
            </a:r>
            <a:r>
              <a:rPr lang="nb-NO" dirty="0"/>
              <a:t> på 10 timer, så vil det være vanskelig for 10 personer at samle det på 1 time </a:t>
            </a:r>
            <a:r>
              <a:rPr lang="mr-IN" dirty="0"/>
              <a:t>–</a:t>
            </a:r>
            <a:r>
              <a:rPr lang="nb-NO" dirty="0"/>
              <a:t> der er avhengigheter mellom delene. </a:t>
            </a:r>
          </a:p>
          <a:p>
            <a:r>
              <a:rPr lang="nb-NO" dirty="0"/>
              <a:t>Andre problemer er nærmest </a:t>
            </a:r>
            <a:r>
              <a:rPr lang="nb-NO" b="1" i="1" dirty="0"/>
              <a:t>umulig</a:t>
            </a:r>
            <a:r>
              <a:rPr lang="nb-NO" dirty="0"/>
              <a:t> at parallellisere: Eksempel: hvis 1 kvinne kan lage et barn på 9 måneder, kan 9 kvinner så lage et barn på 1 måned?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21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Flynns</a:t>
            </a:r>
            <a:r>
              <a:rPr lang="nb-NO" dirty="0"/>
              <a:t> klassifikasjon av datamaskiner: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526592"/>
              </p:ext>
            </p:extLst>
          </p:nvPr>
        </p:nvGraphicFramePr>
        <p:xfrm>
          <a:off x="755576" y="1700808"/>
          <a:ext cx="7772400" cy="4229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7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4883">
                <a:tc>
                  <a:txBody>
                    <a:bodyPr/>
                    <a:lstStyle/>
                    <a:p>
                      <a:endParaRPr lang="nb-NO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Single </a:t>
                      </a:r>
                      <a:r>
                        <a:rPr lang="nb-NO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Instruction</a:t>
                      </a:r>
                      <a:endParaRPr lang="nb-NO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Multiple </a:t>
                      </a:r>
                      <a:r>
                        <a:rPr lang="nb-NO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Instruction</a:t>
                      </a:r>
                      <a:endParaRPr lang="nb-NO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883">
                <a:tc>
                  <a:txBody>
                    <a:bodyPr/>
                    <a:lstStyle/>
                    <a:p>
                      <a:r>
                        <a:rPr lang="nb-NO" dirty="0"/>
                        <a:t>Single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SISD : Enkeltkjerne 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MISD : Pipeline utførelse av instruksjoner</a:t>
                      </a:r>
                      <a:r>
                        <a:rPr lang="nb-NO" baseline="0" dirty="0"/>
                        <a:t> i en CPU.</a:t>
                      </a:r>
                    </a:p>
                    <a:p>
                      <a:r>
                        <a:rPr lang="nb-NO" baseline="0" dirty="0"/>
                        <a:t>Flere maskiner som av sikkerhetsgrunner  utfører samme instruksjoner.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883">
                <a:tc>
                  <a:txBody>
                    <a:bodyPr/>
                    <a:lstStyle/>
                    <a:p>
                      <a:r>
                        <a:rPr lang="nb-NO" dirty="0"/>
                        <a:t>Multiple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SIMD :  </a:t>
                      </a:r>
                      <a:r>
                        <a:rPr lang="nb-NO" b="1" dirty="0"/>
                        <a:t>GPU</a:t>
                      </a:r>
                      <a:r>
                        <a:rPr lang="nb-NO" dirty="0"/>
                        <a:t> – samme operasjon på mange elementer (en vektor)</a:t>
                      </a:r>
                    </a:p>
                    <a:p>
                      <a:endParaRPr lang="nb-NO" dirty="0"/>
                    </a:p>
                    <a:p>
                      <a:r>
                        <a:rPr lang="nb-NO" dirty="0"/>
                        <a:t>Det finnes også  slike SSE – instruksjoner på Intel og AMDs CPU-er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/>
                        <a:t>MIMD</a:t>
                      </a:r>
                      <a:r>
                        <a:rPr lang="nb-NO" b="1" baseline="0" dirty="0"/>
                        <a:t> : </a:t>
                      </a:r>
                      <a:r>
                        <a:rPr lang="nb-NO" b="0" baseline="0" dirty="0"/>
                        <a:t>klynge av datamaskiner, og</a:t>
                      </a:r>
                    </a:p>
                    <a:p>
                      <a:r>
                        <a:rPr lang="nb-NO" b="1" baseline="0" dirty="0" err="1"/>
                        <a:t>Multikjerne</a:t>
                      </a:r>
                      <a:r>
                        <a:rPr lang="nb-NO" b="1" baseline="0" dirty="0"/>
                        <a:t> CPU</a:t>
                      </a:r>
                      <a:endParaRPr lang="nb-N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85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en SSSE 3-instruksjon (Intel i7)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3717032"/>
            <a:ext cx="7772400" cy="2441799"/>
          </a:xfrm>
        </p:spPr>
        <p:txBody>
          <a:bodyPr/>
          <a:lstStyle/>
          <a:p>
            <a:r>
              <a:rPr lang="nb-NO" sz="2000" dirty="0"/>
              <a:t>Det er mange registre (opp til 32) på en kjerne for bl.a. slike instruksjoner</a:t>
            </a:r>
          </a:p>
          <a:p>
            <a:r>
              <a:rPr lang="nb-NO" sz="2000" dirty="0"/>
              <a:t>Et register kan sees på som en cache 0 – det tar bare én instruksjons-sykel å aksessere et register mot 3 sykler i cache1 </a:t>
            </a:r>
          </a:p>
          <a:p>
            <a:r>
              <a:rPr lang="nb-NO" sz="2000" dirty="0"/>
              <a:t>(i en 3 GHz CPU er en sykel 1/3 ns = 1/3 milliard dels sekund)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nb-NO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319076"/>
              </p:ext>
            </p:extLst>
          </p:nvPr>
        </p:nvGraphicFramePr>
        <p:xfrm>
          <a:off x="395536" y="1916832"/>
          <a:ext cx="8280921" cy="14630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760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dirty="0"/>
                        <a:t>PHADDW, PHADDD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Packed Horizontal Add (Words or </a:t>
                      </a:r>
                      <a:r>
                        <a:rPr lang="en-US" dirty="0" err="1"/>
                        <a:t>Doublewords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takes registers A = [a0 a1 a2 …] and B = [b0 b1 b2 …] and outputs [a0+a1 a2+a3 … b0+b1 b2+b3 …]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164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Dette kurset handler om </a:t>
            </a:r>
            <a:r>
              <a:rPr lang="nb-NO" dirty="0" err="1"/>
              <a:t>multikjernemaskiner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Nå har vi </a:t>
            </a:r>
            <a:r>
              <a:rPr lang="nb-NO" sz="2000" dirty="0" err="1"/>
              <a:t>multikjerne</a:t>
            </a:r>
            <a:r>
              <a:rPr lang="nb-NO" sz="2000" dirty="0"/>
              <a:t> maskiner!</a:t>
            </a:r>
          </a:p>
          <a:p>
            <a:pPr lvl="1"/>
            <a:r>
              <a:rPr lang="nb-NO" sz="1800" dirty="0"/>
              <a:t>Din 2500 NOK bærbar: 2-4 kjerner</a:t>
            </a:r>
          </a:p>
          <a:p>
            <a:pPr lvl="1"/>
            <a:r>
              <a:rPr lang="nb-NO" sz="1800" dirty="0"/>
              <a:t>Min 2017 </a:t>
            </a:r>
            <a:r>
              <a:rPr lang="nb-NO" sz="1800" dirty="0" err="1"/>
              <a:t>MacBook</a:t>
            </a:r>
            <a:r>
              <a:rPr lang="nb-NO" sz="1800" dirty="0"/>
              <a:t> Pro: 8 kjerne</a:t>
            </a:r>
          </a:p>
          <a:p>
            <a:pPr lvl="1"/>
            <a:r>
              <a:rPr lang="nb-NO" sz="1800" dirty="0"/>
              <a:t>Stor server: 64-128 kjerner</a:t>
            </a:r>
          </a:p>
          <a:p>
            <a:r>
              <a:rPr lang="nb-NO" sz="2200" dirty="0"/>
              <a:t>Hvordan </a:t>
            </a:r>
            <a:r>
              <a:rPr lang="nb-NO" sz="2200" dirty="0" err="1"/>
              <a:t>uttnytter</a:t>
            </a:r>
            <a:r>
              <a:rPr lang="nb-NO" sz="2200" dirty="0"/>
              <a:t> vi dem??</a:t>
            </a:r>
          </a:p>
          <a:p>
            <a:r>
              <a:rPr lang="nb-NO" sz="2200" dirty="0"/>
              <a:t>Svar: vi bruker tråde!</a:t>
            </a:r>
          </a:p>
          <a:p>
            <a:pPr lvl="1"/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b="1" dirty="0"/>
              <a:t>Meg</a:t>
            </a:r>
          </a:p>
          <a:p>
            <a:r>
              <a:rPr lang="nb-NO" sz="1800" b="1" i="1" dirty="0" err="1"/>
              <a:t>Shiela</a:t>
            </a:r>
            <a:r>
              <a:rPr lang="nb-NO" sz="1800" b="1" i="1" dirty="0"/>
              <a:t> – gruppelærer </a:t>
            </a:r>
            <a:r>
              <a:rPr lang="nb-NO" sz="1800" b="1" i="1" dirty="0">
                <a:sym typeface="Wingdings" pitchFamily="2" charset="2"/>
              </a:rPr>
              <a:t></a:t>
            </a:r>
          </a:p>
          <a:p>
            <a:r>
              <a:rPr lang="nb-NO" sz="1800" b="1" dirty="0">
                <a:sym typeface="Wingdings" pitchFamily="2" charset="2"/>
              </a:rPr>
              <a:t>Arne </a:t>
            </a:r>
            <a:r>
              <a:rPr lang="nb-NO" sz="1800" b="1" dirty="0" err="1">
                <a:sym typeface="Wingdings" pitchFamily="2" charset="2"/>
              </a:rPr>
              <a:t>Maus</a:t>
            </a:r>
            <a:r>
              <a:rPr lang="nb-NO" sz="1800" b="1" dirty="0">
                <a:sym typeface="Wingdings" pitchFamily="2" charset="2"/>
              </a:rPr>
              <a:t> – </a:t>
            </a:r>
            <a:r>
              <a:rPr lang="nb-NO" sz="1800" dirty="0">
                <a:sym typeface="Wingdings" pitchFamily="2" charset="2"/>
              </a:rPr>
              <a:t>original </a:t>
            </a:r>
            <a:r>
              <a:rPr lang="nb-NO" sz="1800" dirty="0" err="1">
                <a:sym typeface="Wingdings" pitchFamily="2" charset="2"/>
              </a:rPr>
              <a:t>course</a:t>
            </a:r>
            <a:r>
              <a:rPr lang="nb-NO" sz="1800" dirty="0">
                <a:sym typeface="Wingdings" pitchFamily="2" charset="2"/>
              </a:rPr>
              <a:t> designer, Emeritus</a:t>
            </a:r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8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Dette kurset handler om tråder og effektivitet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Hva er tråder</a:t>
            </a:r>
          </a:p>
          <a:p>
            <a:pPr lvl="1"/>
            <a:r>
              <a:rPr lang="nb-NO" sz="1800" dirty="0"/>
              <a:t>Se litt på maskinen</a:t>
            </a:r>
          </a:p>
          <a:p>
            <a:pPr lvl="1"/>
            <a:r>
              <a:rPr lang="nb-NO" sz="1800" dirty="0"/>
              <a:t>Se på operativsystemet</a:t>
            </a:r>
          </a:p>
          <a:p>
            <a:pPr lvl="1"/>
            <a:r>
              <a:rPr lang="nb-NO" sz="1800" dirty="0"/>
              <a:t>Hvordan skal vi oppfatte en tråd i et Java-program</a:t>
            </a:r>
          </a:p>
          <a:p>
            <a:pPr lvl="1"/>
            <a:r>
              <a:rPr lang="nb-NO" sz="1800" dirty="0"/>
              <a:t>Senere se på kompileringen og kjøring av Java-kode</a:t>
            </a:r>
          </a:p>
          <a:p>
            <a:r>
              <a:rPr lang="nb-NO" sz="2000" dirty="0"/>
              <a:t>Hvordan måle effektivitet</a:t>
            </a:r>
          </a:p>
          <a:p>
            <a:pPr lvl="1"/>
            <a:r>
              <a:rPr lang="nb-NO" sz="1800" dirty="0"/>
              <a:t>Hvordan ta tiden på ulike deler av et program; både:</a:t>
            </a:r>
          </a:p>
          <a:p>
            <a:pPr lvl="2"/>
            <a:r>
              <a:rPr lang="nb-NO" sz="1800" dirty="0"/>
              <a:t>Den sekvensielle algoritmen</a:t>
            </a:r>
          </a:p>
          <a:p>
            <a:pPr lvl="2"/>
            <a:r>
              <a:rPr lang="nb-NO" sz="1800" dirty="0"/>
              <a:t>En eller flere parallelle løsninger</a:t>
            </a:r>
          </a:p>
          <a:p>
            <a:pPr lvl="1"/>
            <a:r>
              <a:rPr lang="nb-NO" sz="1800" dirty="0"/>
              <a:t>I dag: Enkel tidtaking</a:t>
            </a:r>
          </a:p>
          <a:p>
            <a:pPr lvl="1"/>
            <a:r>
              <a:rPr lang="nb-NO" sz="1800" dirty="0"/>
              <a:t>Neste gang: Bedre tidtaking</a:t>
            </a:r>
          </a:p>
          <a:p>
            <a:r>
              <a:rPr lang="nb-NO" sz="2000" dirty="0"/>
              <a:t>Praktisk i dag</a:t>
            </a:r>
          </a:p>
          <a:p>
            <a:pPr lvl="1"/>
            <a:r>
              <a:rPr lang="nb-NO" sz="1800" dirty="0"/>
              <a:t>Standard måte å starte programmet med tråder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64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mulige synsvinkler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Mange nivåer i parallellprogrammering: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Maskinvare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Programmeringsspråk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Programmeringsabstraksjon. 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Hvilke typer problem egner seg for parallelle løsninger?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Empiriske eller formelle metoder for parallelle beregninger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r>
              <a:rPr lang="nb-NO" b="1" dirty="0"/>
              <a:t>IN3030/IN4330</a:t>
            </a:r>
            <a:r>
              <a:rPr lang="nb-NO" dirty="0"/>
              <a:t>: Parallellprogrammering av ulike algoritmer med tråder på multikjerne CPU i Java – empirisk vurdert ved tidsmålinger.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96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Learning-by-</a:t>
            </a:r>
            <a:r>
              <a:rPr lang="nb-NO" dirty="0" err="1"/>
              <a:t>doing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Dette kurs er et Learning-by-</a:t>
            </a:r>
            <a:r>
              <a:rPr lang="nb-NO" dirty="0" err="1"/>
              <a:t>doing</a:t>
            </a:r>
            <a:r>
              <a:rPr lang="nb-NO" dirty="0"/>
              <a:t> kurs!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Utbyttet ditt er avhengig av </a:t>
            </a:r>
            <a:r>
              <a:rPr lang="nb-NO" b="1" dirty="0"/>
              <a:t>DIN</a:t>
            </a:r>
            <a:r>
              <a:rPr lang="nb-NO" dirty="0"/>
              <a:t> innsats!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17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DIN innsats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Dette </a:t>
            </a:r>
            <a:r>
              <a:rPr lang="en-US" dirty="0" err="1"/>
              <a:t>kurs</a:t>
            </a:r>
            <a:r>
              <a:rPr lang="en-US" dirty="0"/>
              <a:t> er et Learning-by-doing </a:t>
            </a:r>
            <a:r>
              <a:rPr lang="en-US" dirty="0" err="1"/>
              <a:t>kurs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 program lots of </a:t>
            </a:r>
            <a:r>
              <a:rPr lang="en-US" dirty="0" err="1"/>
              <a:t>parallell</a:t>
            </a:r>
            <a:r>
              <a:rPr lang="en-US" dirty="0"/>
              <a:t> programs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make them </a:t>
            </a:r>
            <a:r>
              <a:rPr lang="en-US" b="1" i="1" dirty="0"/>
              <a:t>FAST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86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828675"/>
          </a:xfrm>
        </p:spPr>
        <p:txBody>
          <a:bodyPr/>
          <a:lstStyle/>
          <a:p>
            <a:pPr rtl="0" eaLnBrk="0" fontAlgn="base" hangingPunct="0"/>
            <a:r>
              <a:rPr lang="nb-NO" sz="24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Maskinvare og språk for parallelle </a:t>
            </a:r>
            <a:r>
              <a:rPr lang="nb-NO" sz="2400" dirty="0"/>
              <a:t>b</a:t>
            </a:r>
            <a:r>
              <a:rPr lang="nb-NO" sz="24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eregninger og Ifi-kurs</a:t>
            </a:r>
            <a:endParaRPr lang="nb-N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68760"/>
            <a:ext cx="7772400" cy="48180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sz="2000" dirty="0" err="1"/>
              <a:t>Grafikkkort</a:t>
            </a:r>
            <a:r>
              <a:rPr lang="nb-NO" sz="2000" dirty="0"/>
              <a:t> GPU med 2000+ små-kjerner, </a:t>
            </a:r>
            <a:r>
              <a:rPr lang="nb-NO" sz="2000" b="1" dirty="0"/>
              <a:t>IN5050</a:t>
            </a:r>
          </a:p>
          <a:p>
            <a:pPr lvl="1"/>
            <a:r>
              <a:rPr lang="nb-NO" sz="1800" dirty="0"/>
              <a:t>Eks </a:t>
            </a:r>
            <a:r>
              <a:rPr lang="nb-NO" sz="1800" dirty="0" err="1"/>
              <a:t>Nvidia</a:t>
            </a:r>
            <a:r>
              <a:rPr lang="nb-NO" sz="1800" dirty="0"/>
              <a:t> med flere tusen småkjerner (SIMD – maskin)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Mange maskiner løst koblet over internett. </a:t>
            </a:r>
            <a:r>
              <a:rPr lang="nb-NO" sz="2000" b="1" dirty="0"/>
              <a:t>IN5570</a:t>
            </a:r>
          </a:p>
          <a:p>
            <a:pPr lvl="1"/>
            <a:r>
              <a:rPr lang="nb-NO" sz="1800" dirty="0" err="1"/>
              <a:t>Planetlab</a:t>
            </a:r>
            <a:r>
              <a:rPr lang="nb-NO" sz="1800" dirty="0"/>
              <a:t> </a:t>
            </a:r>
            <a:r>
              <a:rPr lang="mr-IN" sz="1800" dirty="0"/>
              <a:t>–</a:t>
            </a:r>
            <a:r>
              <a:rPr lang="nb-NO" sz="1800" dirty="0"/>
              <a:t> </a:t>
            </a:r>
            <a:r>
              <a:rPr lang="nb-NO" sz="1800" dirty="0" err="1"/>
              <a:t>world-wide</a:t>
            </a:r>
            <a:r>
              <a:rPr lang="nb-NO" sz="1800" dirty="0"/>
              <a:t> </a:t>
            </a:r>
            <a:r>
              <a:rPr lang="nb-NO" sz="1800" dirty="0" err="1"/>
              <a:t>testbed</a:t>
            </a:r>
            <a:endParaRPr lang="nb-NO" sz="1800" dirty="0"/>
          </a:p>
          <a:p>
            <a:pPr lvl="1"/>
            <a:r>
              <a:rPr lang="nb-NO" sz="1800" dirty="0" err="1"/>
              <a:t>Emerald</a:t>
            </a:r>
            <a:r>
              <a:rPr lang="nb-NO" sz="1800" dirty="0"/>
              <a:t> </a:t>
            </a:r>
            <a:r>
              <a:rPr lang="mr-IN" sz="1800" dirty="0"/>
              <a:t>–</a:t>
            </a:r>
            <a:r>
              <a:rPr lang="nb-NO" sz="1800" dirty="0"/>
              <a:t> språk til distribuert programmering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Teoretiske modeller for beregningene </a:t>
            </a:r>
            <a:r>
              <a:rPr lang="nb-NO" sz="2000" b="1" dirty="0"/>
              <a:t>IN5170</a:t>
            </a:r>
          </a:p>
          <a:p>
            <a:pPr marL="857250" lvl="1" indent="-457200"/>
            <a:r>
              <a:rPr lang="nb-NO" sz="1600" dirty="0"/>
              <a:t>PRAM modellen og formelle modeller (</a:t>
            </a:r>
            <a:r>
              <a:rPr lang="nb-NO" sz="1600" dirty="0" err="1"/>
              <a:t>f.eks</a:t>
            </a:r>
            <a:r>
              <a:rPr lang="nb-NO" sz="1600" dirty="0"/>
              <a:t> FSM)</a:t>
            </a:r>
          </a:p>
          <a:p>
            <a:pPr lvl="1"/>
            <a:endParaRPr lang="nb-NO" sz="1800" dirty="0"/>
          </a:p>
          <a:p>
            <a:endParaRPr lang="nb-NO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91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Multikjerne - Intel </a:t>
            </a:r>
            <a:r>
              <a:rPr lang="nb-NO" dirty="0" err="1"/>
              <a:t>Multicore</a:t>
            </a:r>
            <a:r>
              <a:rPr lang="nb-NO" dirty="0"/>
              <a:t> </a:t>
            </a:r>
            <a:r>
              <a:rPr lang="nb-NO" dirty="0" err="1"/>
              <a:t>Nehalam</a:t>
            </a:r>
            <a:r>
              <a:rPr lang="nb-NO" dirty="0"/>
              <a:t> CPU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19C-BAD2-474F-B7B2-66F11C4D5BFD}" type="slidenum">
              <a:rPr lang="nb-NO" smtClean="0"/>
              <a:pPr/>
              <a:t>25</a:t>
            </a:fld>
            <a:endParaRPr lang="nb-NO"/>
          </a:p>
        </p:txBody>
      </p:sp>
      <p:pic>
        <p:nvPicPr>
          <p:cNvPr id="1028" name="Picture 4" descr="http://mb.yesky.com/imagelist/2008/291/96h60p648hj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719" y="1340767"/>
            <a:ext cx="4672211" cy="47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tel Microarchitecture Based on 45nm De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" y="1700808"/>
            <a:ext cx="4367808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5120024"/>
            <a:ext cx="4294215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Mange ulike deler i en Multicore CPU – bla. en pipeline av maskininstruksjoner; kjernene holder på med 10 til 20 instruksjoner </a:t>
            </a:r>
            <a:r>
              <a:rPr lang="nb-NO" b="1" i="1" dirty="0"/>
              <a:t>samtidig</a:t>
            </a:r>
            <a:r>
              <a:rPr lang="nb-NO" dirty="0"/>
              <a:t>  dvs. instruksjonsparallellitet</a:t>
            </a:r>
          </a:p>
        </p:txBody>
      </p:sp>
    </p:spTree>
    <p:extLst>
      <p:ext uri="{BB962C8B-B14F-4D97-AF65-F5344CB8AC3E}">
        <p14:creationId xmlns:p14="http://schemas.microsoft.com/office/powerpoint/2010/main" val="1059420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nb-NO" sz="28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Hvorfor får vi </a:t>
            </a:r>
            <a:r>
              <a:rPr lang="nb-NO" sz="28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multikjerne</a:t>
            </a:r>
            <a:r>
              <a:rPr lang="nb-NO" sz="28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CPUer 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Hver 18-24 måned dobler antall transistorer vi kan få på en brikke: Moores lov</a:t>
            </a:r>
          </a:p>
          <a:p>
            <a:r>
              <a:rPr lang="nb-NO" dirty="0"/>
              <a:t>Vi kan ikke lage raskere kretser fordi da vil vi ikke greie å </a:t>
            </a:r>
            <a:r>
              <a:rPr lang="nb-NO" dirty="0" err="1"/>
              <a:t>luftkjøle</a:t>
            </a:r>
            <a:r>
              <a:rPr lang="nb-NO" dirty="0"/>
              <a:t> dem (ca. 120 Watt på ca. 2x2 cm – varmere enn en rødglødende kokeplate). Og der er kvantemekaniske begrensninger også.</a:t>
            </a:r>
          </a:p>
          <a:p>
            <a:r>
              <a:rPr lang="nb-NO" dirty="0"/>
              <a:t>Med </a:t>
            </a:r>
            <a:r>
              <a:rPr lang="nb-NO" dirty="0" err="1"/>
              <a:t>f.eks</a:t>
            </a:r>
            <a:r>
              <a:rPr lang="nb-NO" dirty="0"/>
              <a:t> dobbelt så mange transistorer ønsker vi oss egentlig en dobbelt så rask maskin, men det vi får er dessverre ‘bare’ dobbelt så mange CPU-kjerner. </a:t>
            </a:r>
          </a:p>
          <a:p>
            <a:r>
              <a:rPr lang="nb-NO" dirty="0"/>
              <a:t>Med flere regnekverner (kjerner) må vi få opp hastigheten ved å lage parallelle programmer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47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1026" name="Picture 2" descr="M:\INF2440Para\Powerpoint\MooresLa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884"/>
            <a:ext cx="8966818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47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END OF LECTURE F1</a:t>
            </a:r>
            <a:r>
              <a:rPr lang="nb-NO"/>
              <a:t>, 2021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err="1"/>
              <a:t>Lecture</a:t>
            </a:r>
            <a:r>
              <a:rPr lang="nb-NO" b="1" dirty="0"/>
              <a:t> </a:t>
            </a:r>
            <a:r>
              <a:rPr lang="nb-NO" b="1" dirty="0" err="1"/>
              <a:t>ended</a:t>
            </a:r>
            <a:r>
              <a:rPr lang="nb-NO" b="1" dirty="0"/>
              <a:t> </a:t>
            </a:r>
            <a:r>
              <a:rPr lang="nb-NO" b="1" dirty="0" err="1"/>
              <a:t>here</a:t>
            </a:r>
            <a:r>
              <a:rPr lang="nb-NO" b="1"/>
              <a:t> 2020-01-14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3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dette kurs?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b="1" dirty="0"/>
              <a:t>Love </a:t>
            </a:r>
            <a:r>
              <a:rPr lang="nb-NO" sz="1800" b="1" dirty="0" err="1"/>
              <a:t>of</a:t>
            </a:r>
            <a:r>
              <a:rPr lang="nb-NO" sz="1800" b="1" dirty="0"/>
              <a:t> </a:t>
            </a:r>
            <a:r>
              <a:rPr lang="nb-NO" sz="1800" b="1" i="1" dirty="0"/>
              <a:t>Learning by </a:t>
            </a:r>
            <a:r>
              <a:rPr lang="nb-NO" sz="1800" b="1" i="1" dirty="0" err="1"/>
              <a:t>Doing</a:t>
            </a:r>
            <a:endParaRPr lang="nb-NO" sz="1800" b="1" i="1" dirty="0"/>
          </a:p>
          <a:p>
            <a:r>
              <a:rPr lang="nb-NO" sz="1800" b="1" dirty="0"/>
              <a:t>Oppleve </a:t>
            </a:r>
            <a:r>
              <a:rPr lang="nb-NO" sz="1800" b="1" dirty="0" err="1"/>
              <a:t>progammer</a:t>
            </a:r>
            <a:r>
              <a:rPr lang="nb-NO" sz="1800" b="1" dirty="0"/>
              <a:t>, der gjør en forskjell!!</a:t>
            </a:r>
          </a:p>
          <a:p>
            <a:r>
              <a:rPr lang="nb-NO" sz="1800" b="1" dirty="0" err="1"/>
              <a:t>Uttnytte</a:t>
            </a:r>
            <a:r>
              <a:rPr lang="nb-NO" sz="1800" b="1" dirty="0"/>
              <a:t> </a:t>
            </a:r>
            <a:r>
              <a:rPr lang="nb-NO" sz="1800" b="1" i="1" dirty="0" err="1"/>
              <a:t>multicore</a:t>
            </a:r>
            <a:r>
              <a:rPr lang="nb-NO" sz="1800" b="1" i="1" dirty="0"/>
              <a:t> - </a:t>
            </a:r>
            <a:r>
              <a:rPr lang="nb-NO" sz="1800" b="1" i="1" dirty="0" err="1"/>
              <a:t>multikjerne</a:t>
            </a:r>
            <a:endParaRPr lang="nb-NO" sz="1800" b="1" i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4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 om Eric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b="1" dirty="0" err="1"/>
              <a:t>Ph.D</a:t>
            </a:r>
            <a:r>
              <a:rPr lang="nb-NO" sz="1800" b="1" dirty="0"/>
              <a:t>. </a:t>
            </a:r>
            <a:r>
              <a:rPr lang="nb-NO" sz="1800" b="1" dirty="0" err="1"/>
              <a:t>University</a:t>
            </a:r>
            <a:r>
              <a:rPr lang="nb-NO" sz="1800" b="1" dirty="0"/>
              <a:t> </a:t>
            </a:r>
            <a:r>
              <a:rPr lang="nb-NO" sz="1800" b="1" dirty="0" err="1"/>
              <a:t>of</a:t>
            </a:r>
            <a:r>
              <a:rPr lang="nb-NO" sz="1800" b="1" dirty="0"/>
              <a:t> Washington, 1989</a:t>
            </a:r>
          </a:p>
          <a:p>
            <a:r>
              <a:rPr lang="nb-NO" sz="1800" b="1" dirty="0"/>
              <a:t>Dansk-amerikaner</a:t>
            </a:r>
          </a:p>
          <a:p>
            <a:r>
              <a:rPr lang="nb-NO" sz="1800" b="1" dirty="0"/>
              <a:t>Bor i Danmark </a:t>
            </a:r>
            <a:r>
              <a:rPr lang="mr-IN" sz="1800" b="1" dirty="0"/>
              <a:t>–</a:t>
            </a:r>
            <a:r>
              <a:rPr lang="nb-NO" sz="1800" b="1" dirty="0"/>
              <a:t> pendler til Oslo </a:t>
            </a:r>
            <a:r>
              <a:rPr lang="nb-NO" sz="1800" b="1" dirty="0" err="1"/>
              <a:t>ca</a:t>
            </a:r>
            <a:r>
              <a:rPr lang="nb-NO" sz="1800" b="1" dirty="0"/>
              <a:t> 3-4 gange/måned – in non-</a:t>
            </a:r>
            <a:r>
              <a:rPr lang="nb-NO" sz="1800" b="1" dirty="0" err="1"/>
              <a:t>corona</a:t>
            </a:r>
            <a:r>
              <a:rPr lang="nb-NO" sz="1800" b="1" dirty="0"/>
              <a:t> times!! </a:t>
            </a:r>
            <a:r>
              <a:rPr lang="nb-NO" sz="1800" b="1" dirty="0">
                <a:sym typeface="Wingdings" pitchFamily="2" charset="2"/>
              </a:rPr>
              <a:t></a:t>
            </a:r>
            <a:endParaRPr lang="nb-NO" sz="1800" b="1" dirty="0"/>
          </a:p>
          <a:p>
            <a:r>
              <a:rPr lang="nb-NO" sz="1800" b="1" dirty="0"/>
              <a:t>1989-2000: </a:t>
            </a:r>
            <a:r>
              <a:rPr lang="nb-NO" sz="1800" b="1" dirty="0" err="1"/>
              <a:t>Førsteamauensis</a:t>
            </a:r>
            <a:r>
              <a:rPr lang="nb-NO" sz="1800" b="1" dirty="0"/>
              <a:t> Københavns Universitet</a:t>
            </a:r>
          </a:p>
          <a:p>
            <a:r>
              <a:rPr lang="nb-NO" sz="1800" b="1" dirty="0"/>
              <a:t>2000-2009: Professor Københavns Universitet</a:t>
            </a:r>
          </a:p>
          <a:p>
            <a:r>
              <a:rPr lang="nb-NO" sz="1800" b="1" dirty="0"/>
              <a:t>2009-2015: Bell Labs, Dublin &amp; Professor II, IfI</a:t>
            </a:r>
          </a:p>
          <a:p>
            <a:r>
              <a:rPr lang="nb-NO" sz="1800" b="1" dirty="0"/>
              <a:t>2016- Professor IfI</a:t>
            </a:r>
          </a:p>
          <a:p>
            <a:r>
              <a:rPr lang="nb-NO" sz="1800" b="1" dirty="0"/>
              <a:t>2019- Gruppeleder </a:t>
            </a:r>
            <a:r>
              <a:rPr lang="nb-NO" sz="1800" b="1" i="1" dirty="0"/>
              <a:t>Programming Technology</a:t>
            </a:r>
          </a:p>
          <a:p>
            <a:endParaRPr lang="nb-NO" sz="1800" b="1" i="1" dirty="0"/>
          </a:p>
          <a:p>
            <a:r>
              <a:rPr lang="nb-NO" sz="1800" b="1" i="1" dirty="0" err="1"/>
              <a:t>Favorite</a:t>
            </a:r>
            <a:r>
              <a:rPr lang="nb-NO" sz="1800" b="1" i="1" dirty="0"/>
              <a:t> </a:t>
            </a:r>
            <a:r>
              <a:rPr lang="nb-NO" sz="1800" b="1" i="1" dirty="0" err="1"/>
              <a:t>hobbies</a:t>
            </a:r>
            <a:r>
              <a:rPr lang="nb-NO" sz="1800" b="1" i="1" dirty="0"/>
              <a:t>: </a:t>
            </a:r>
            <a:r>
              <a:rPr lang="nb-NO" sz="1800" b="1" i="1" dirty="0" err="1"/>
              <a:t>Skiing</a:t>
            </a:r>
            <a:r>
              <a:rPr lang="nb-NO" sz="1800" b="1" i="1" dirty="0"/>
              <a:t> and Gliding</a:t>
            </a:r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1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 mere om Eric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nb-NO">
              <a:solidFill>
                <a:srgbClr val="000000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81E7A54-095F-AA4F-BE6D-127418F04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04801"/>
            <a:ext cx="5145890" cy="513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6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beslutning: hvilket språk?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b="1" dirty="0"/>
              <a:t>Skal jeg forelese på dansk?</a:t>
            </a:r>
          </a:p>
          <a:p>
            <a:r>
              <a:rPr lang="nb-NO" sz="1800" b="1" dirty="0"/>
              <a:t>Or English?</a:t>
            </a:r>
          </a:p>
          <a:p>
            <a:endParaRPr lang="nb-NO" sz="1800" b="1" dirty="0"/>
          </a:p>
          <a:p>
            <a:r>
              <a:rPr lang="nb-NO" sz="1800" b="1" dirty="0" err="1"/>
              <a:t>Recording</a:t>
            </a:r>
            <a:r>
              <a:rPr lang="nb-NO" sz="1800" b="1" dirty="0"/>
              <a:t> </a:t>
            </a:r>
            <a:r>
              <a:rPr lang="nb-NO" sz="1800" b="1" dirty="0" err="1"/>
              <a:t>lectues</a:t>
            </a:r>
            <a:r>
              <a:rPr lang="nb-NO" sz="1800" b="1" dirty="0"/>
              <a:t>: I </a:t>
            </a:r>
            <a:r>
              <a:rPr lang="nb-NO" sz="1800" b="1" dirty="0" err="1"/>
              <a:t>will</a:t>
            </a:r>
            <a:r>
              <a:rPr lang="nb-NO" sz="1800" b="1" dirty="0"/>
              <a:t> </a:t>
            </a:r>
            <a:r>
              <a:rPr lang="nb-NO" sz="1800" b="1" dirty="0" err="1"/>
              <a:t>attempt</a:t>
            </a:r>
            <a:r>
              <a:rPr lang="nb-NO" sz="1800" b="1" dirty="0"/>
              <a:t> BUT I make </a:t>
            </a:r>
            <a:r>
              <a:rPr lang="nb-NO" sz="1800" b="1" dirty="0" err="1"/>
              <a:t>no</a:t>
            </a:r>
            <a:r>
              <a:rPr lang="nb-NO" sz="1800" b="1" dirty="0"/>
              <a:t> </a:t>
            </a:r>
            <a:r>
              <a:rPr lang="nb-NO" sz="1800" b="1" dirty="0" err="1"/>
              <a:t>promises</a:t>
            </a:r>
            <a:r>
              <a:rPr lang="nb-NO" sz="1800" b="1" dirty="0"/>
              <a:t> – my </a:t>
            </a:r>
            <a:r>
              <a:rPr lang="nb-NO" sz="1800" b="1" dirty="0" err="1"/>
              <a:t>recoding</a:t>
            </a:r>
            <a:r>
              <a:rPr lang="nb-NO" sz="1800" b="1" dirty="0"/>
              <a:t> last Fall </a:t>
            </a:r>
            <a:r>
              <a:rPr lang="nb-NO" sz="1800" b="1" dirty="0" err="1"/>
              <a:t>did</a:t>
            </a:r>
            <a:r>
              <a:rPr lang="nb-NO" sz="1800" b="1" dirty="0"/>
              <a:t> not </a:t>
            </a:r>
            <a:r>
              <a:rPr lang="nb-NO" sz="1800" b="1" dirty="0" err="1"/>
              <a:t>work</a:t>
            </a:r>
            <a:r>
              <a:rPr lang="nb-NO" sz="1800" b="1" dirty="0"/>
              <a:t> </a:t>
            </a:r>
            <a:r>
              <a:rPr lang="nb-NO" sz="1800" b="1" dirty="0">
                <a:sym typeface="Wingdings" pitchFamily="2" charset="2"/>
              </a:rPr>
              <a:t></a:t>
            </a:r>
          </a:p>
          <a:p>
            <a:endParaRPr lang="nb-NO" sz="1800" b="1" dirty="0">
              <a:sym typeface="Wingdings" pitchFamily="2" charset="2"/>
            </a:endParaRPr>
          </a:p>
          <a:p>
            <a:r>
              <a:rPr lang="nb-NO" sz="1800" b="1" dirty="0" err="1">
                <a:sym typeface="Wingdings" pitchFamily="2" charset="2"/>
              </a:rPr>
              <a:t>Lecture</a:t>
            </a:r>
            <a:r>
              <a:rPr lang="nb-NO" sz="1800" b="1" dirty="0">
                <a:sym typeface="Wingdings" pitchFamily="2" charset="2"/>
              </a:rPr>
              <a:t> slides </a:t>
            </a:r>
            <a:r>
              <a:rPr lang="nb-NO" sz="1800" b="1" dirty="0" err="1">
                <a:sym typeface="Wingdings" pitchFamily="2" charset="2"/>
              </a:rPr>
              <a:t>are</a:t>
            </a:r>
            <a:r>
              <a:rPr lang="nb-NO" sz="1800" b="1" dirty="0">
                <a:sym typeface="Wingdings" pitchFamily="2" charset="2"/>
              </a:rPr>
              <a:t> in Norwegian (</a:t>
            </a:r>
            <a:r>
              <a:rPr lang="nb-NO" sz="1800" b="1" dirty="0" err="1">
                <a:sym typeface="Wingdings" pitchFamily="2" charset="2"/>
              </a:rPr>
              <a:t>perhaps</a:t>
            </a:r>
            <a:r>
              <a:rPr lang="nb-NO" sz="1800" b="1" dirty="0">
                <a:sym typeface="Wingdings" pitchFamily="2" charset="2"/>
              </a:rPr>
              <a:t> a </a:t>
            </a:r>
            <a:r>
              <a:rPr lang="nb-NO" sz="1800" b="1" dirty="0" err="1">
                <a:sym typeface="Wingdings" pitchFamily="2" charset="2"/>
              </a:rPr>
              <a:t>little</a:t>
            </a:r>
            <a:r>
              <a:rPr lang="nb-NO" sz="1800" b="1" dirty="0">
                <a:sym typeface="Wingdings" pitchFamily="2" charset="2"/>
              </a:rPr>
              <a:t> Danish </a:t>
            </a:r>
            <a:r>
              <a:rPr lang="nb-NO" sz="1800" b="1" dirty="0" err="1">
                <a:sym typeface="Wingdings" pitchFamily="2" charset="2"/>
              </a:rPr>
              <a:t>intermixed</a:t>
            </a:r>
            <a:r>
              <a:rPr lang="nb-NO" sz="1800" b="1" dirty="0">
                <a:sym typeface="Wingdings" pitchFamily="2" charset="2"/>
              </a:rPr>
              <a:t> in a </a:t>
            </a:r>
            <a:r>
              <a:rPr lang="nb-NO" sz="1800" b="1" dirty="0" err="1">
                <a:sym typeface="Wingdings" pitchFamily="2" charset="2"/>
              </a:rPr>
              <a:t>few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places</a:t>
            </a:r>
            <a:r>
              <a:rPr lang="nb-NO" sz="1800" b="1" dirty="0">
                <a:sym typeface="Wingdings" pitchFamily="2" charset="2"/>
              </a:rPr>
              <a:t>...)</a:t>
            </a:r>
          </a:p>
          <a:p>
            <a:endParaRPr lang="nb-NO" sz="1800" b="1" dirty="0">
              <a:sym typeface="Wingdings" pitchFamily="2" charset="2"/>
            </a:endParaRPr>
          </a:p>
          <a:p>
            <a:r>
              <a:rPr lang="nb-NO" sz="1800" b="1" dirty="0" err="1">
                <a:sym typeface="Wingdings" pitchFamily="2" charset="2"/>
              </a:rPr>
              <a:t>Please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keep</a:t>
            </a:r>
            <a:r>
              <a:rPr lang="nb-NO" sz="1800" b="1" dirty="0">
                <a:sym typeface="Wingdings" pitchFamily="2" charset="2"/>
              </a:rPr>
              <a:t> up </a:t>
            </a:r>
            <a:r>
              <a:rPr lang="nb-NO" sz="1800" b="1" dirty="0" err="1">
                <a:sym typeface="Wingdings" pitchFamily="2" charset="2"/>
              </a:rPr>
              <a:t>with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the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messages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on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the</a:t>
            </a:r>
            <a:r>
              <a:rPr lang="nb-NO" sz="1800" b="1" dirty="0">
                <a:sym typeface="Wingdings" pitchFamily="2" charset="2"/>
              </a:rPr>
              <a:t> web </a:t>
            </a:r>
            <a:r>
              <a:rPr lang="nb-NO" sz="1800" b="1" dirty="0" err="1">
                <a:sym typeface="Wingdings" pitchFamily="2" charset="2"/>
              </a:rPr>
              <a:t>site</a:t>
            </a:r>
            <a:endParaRPr lang="nb-NO" sz="1800" b="1" dirty="0">
              <a:sym typeface="Wingdings" pitchFamily="2" charset="2"/>
            </a:endParaRPr>
          </a:p>
          <a:p>
            <a:endParaRPr lang="nb-NO" sz="1800" b="1" dirty="0">
              <a:sym typeface="Wingdings" pitchFamily="2" charset="2"/>
            </a:endParaRPr>
          </a:p>
          <a:p>
            <a:r>
              <a:rPr lang="nb-NO" sz="1800" b="1" dirty="0" err="1">
                <a:sym typeface="Wingdings" pitchFamily="2" charset="2"/>
              </a:rPr>
              <a:t>Use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the</a:t>
            </a:r>
            <a:r>
              <a:rPr lang="nb-NO" sz="1800" b="1" dirty="0">
                <a:sym typeface="Wingdings" pitchFamily="2" charset="2"/>
              </a:rPr>
              <a:t> </a:t>
            </a:r>
            <a:r>
              <a:rPr lang="nb-NO" sz="1800" b="1" dirty="0" err="1">
                <a:sym typeface="Wingdings" pitchFamily="2" charset="2"/>
              </a:rPr>
              <a:t>Hjeplelærer</a:t>
            </a:r>
            <a:r>
              <a:rPr lang="nb-NO" sz="1800" b="1" dirty="0">
                <a:sym typeface="Wingdings" pitchFamily="2" charset="2"/>
              </a:rPr>
              <a:t> </a:t>
            </a:r>
          </a:p>
          <a:p>
            <a:endParaRPr lang="nb-NO" sz="1800" b="1" dirty="0">
              <a:sym typeface="Wingdings" pitchFamily="2" charset="2"/>
            </a:endParaRPr>
          </a:p>
          <a:p>
            <a:r>
              <a:rPr lang="nb-NO" sz="1800" b="1" dirty="0">
                <a:sym typeface="Wingdings" pitchFamily="2" charset="2"/>
              </a:rPr>
              <a:t>Ask questions </a:t>
            </a:r>
            <a:r>
              <a:rPr lang="nb-NO" sz="1800" b="1" dirty="0" err="1">
                <a:sym typeface="Wingdings" pitchFamily="2" charset="2"/>
              </a:rPr>
              <a:t>when</a:t>
            </a:r>
            <a:r>
              <a:rPr lang="nb-NO" sz="1800" b="1" dirty="0">
                <a:sym typeface="Wingdings" pitchFamily="2" charset="2"/>
              </a:rPr>
              <a:t> in </a:t>
            </a:r>
            <a:r>
              <a:rPr lang="nb-NO" sz="1800" b="1" dirty="0" err="1">
                <a:sym typeface="Wingdings" pitchFamily="2" charset="2"/>
              </a:rPr>
              <a:t>doubt</a:t>
            </a:r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9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 IN3030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b="1" dirty="0"/>
              <a:t>Kurs er fra 2014 – tidligere INF2440</a:t>
            </a:r>
          </a:p>
          <a:p>
            <a:r>
              <a:rPr lang="nb-NO" sz="1800" b="1" dirty="0"/>
              <a:t>Laget av Arne </a:t>
            </a:r>
            <a:r>
              <a:rPr lang="nb-NO" sz="1800" b="1" dirty="0" err="1"/>
              <a:t>Maus</a:t>
            </a:r>
            <a:r>
              <a:rPr lang="nb-NO" sz="1800" b="1" dirty="0"/>
              <a:t> – siden 2018 Emeritus</a:t>
            </a:r>
          </a:p>
          <a:p>
            <a:r>
              <a:rPr lang="nb-NO" sz="1800" b="1" dirty="0"/>
              <a:t>Overtaket av Eric 2018</a:t>
            </a:r>
          </a:p>
          <a:p>
            <a:r>
              <a:rPr lang="nb-NO" sz="1800" b="1" dirty="0"/>
              <a:t>I 2019 teknisk endring: INF2440 -&gt; IN3030/IN4330</a:t>
            </a:r>
          </a:p>
          <a:p>
            <a:endParaRPr lang="nb-NO" sz="1800" b="1" dirty="0"/>
          </a:p>
          <a:p>
            <a:r>
              <a:rPr lang="nb-NO" sz="1800" b="1" dirty="0"/>
              <a:t>IN4330: versjonen for Masters student</a:t>
            </a:r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1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YOU </a:t>
            </a:r>
            <a:r>
              <a:rPr lang="nb-NO" dirty="0" err="1"/>
              <a:t>here</a:t>
            </a:r>
            <a:r>
              <a:rPr lang="nb-NO" dirty="0"/>
              <a:t>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b="1" dirty="0" err="1"/>
              <a:t>What</a:t>
            </a:r>
            <a:r>
              <a:rPr lang="nb-NO" sz="1800" b="1" dirty="0"/>
              <a:t> do </a:t>
            </a:r>
            <a:r>
              <a:rPr lang="nb-NO" sz="1800" b="1" dirty="0" err="1"/>
              <a:t>you</a:t>
            </a:r>
            <a:r>
              <a:rPr lang="nb-NO" sz="1800" b="1" dirty="0"/>
              <a:t> </a:t>
            </a:r>
            <a:r>
              <a:rPr lang="nb-NO" sz="1800" b="1" dirty="0" err="1"/>
              <a:t>expect</a:t>
            </a:r>
            <a:r>
              <a:rPr lang="nb-NO" sz="1800" b="1" dirty="0"/>
              <a:t> from </a:t>
            </a:r>
            <a:r>
              <a:rPr lang="nb-NO" sz="1800" b="1" dirty="0" err="1"/>
              <a:t>the</a:t>
            </a:r>
            <a:r>
              <a:rPr lang="nb-NO" sz="1800" b="1" dirty="0"/>
              <a:t> </a:t>
            </a:r>
            <a:r>
              <a:rPr lang="nb-NO" sz="1800" b="1" dirty="0" err="1"/>
              <a:t>course</a:t>
            </a:r>
            <a:r>
              <a:rPr lang="nb-NO" sz="1800" b="1" dirty="0"/>
              <a:t>?</a:t>
            </a:r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endParaRPr lang="nb-NO" sz="1800" b="1" dirty="0"/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6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Motivation</a:t>
            </a:r>
            <a:r>
              <a:rPr lang="nb-NO" dirty="0"/>
              <a:t> for Parallelle Programmer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b="1" dirty="0"/>
              <a:t>Maskiner kan bestå av flere CPU-er</a:t>
            </a:r>
          </a:p>
          <a:p>
            <a:pPr lvl="1"/>
            <a:r>
              <a:rPr lang="nb-NO" sz="1800" dirty="0"/>
              <a:t>Hver CPU kan utføre programmer uavhengig av de andre </a:t>
            </a:r>
            <a:r>
              <a:rPr lang="nb-NO" sz="1800" dirty="0" err="1"/>
              <a:t>CPUer</a:t>
            </a:r>
            <a:r>
              <a:rPr lang="nb-NO" sz="1800" dirty="0"/>
              <a:t> </a:t>
            </a:r>
          </a:p>
          <a:p>
            <a:r>
              <a:rPr lang="nb-NO" sz="1800" b="1" dirty="0"/>
              <a:t>Hver CPU kan have flere kjerner</a:t>
            </a:r>
          </a:p>
          <a:p>
            <a:pPr lvl="1"/>
            <a:r>
              <a:rPr lang="nb-NO" sz="1800" dirty="0"/>
              <a:t> Hver kjerne kan utføre programmer</a:t>
            </a:r>
          </a:p>
          <a:p>
            <a:r>
              <a:rPr lang="nb-NO" sz="1800" dirty="0"/>
              <a:t>Vi vil gjerne utnytte disse muligheter for parallellisme</a:t>
            </a:r>
          </a:p>
          <a:p>
            <a:pPr lvl="1"/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C119C-BAD2-474F-B7B2-66F11C4D5BFD}" type="slidenum">
              <a:rPr lang="nb-NO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80905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85750" marR="0" indent="-28575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None/>
          <a:tabLst/>
          <a:defRPr kumimoji="0" lang="en-US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29395</TotalTime>
  <Words>1651</Words>
  <Application>Microsoft Macintosh PowerPoint</Application>
  <PresentationFormat>Skjermfremvisning (4:3)</PresentationFormat>
  <Paragraphs>282</Paragraphs>
  <Slides>28</Slides>
  <Notes>3</Notes>
  <HiddenSlides>1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3" baseType="lpstr">
      <vt:lpstr>Calibri</vt:lpstr>
      <vt:lpstr>Tahoma</vt:lpstr>
      <vt:lpstr>Times New Roman</vt:lpstr>
      <vt:lpstr>Wingdings</vt:lpstr>
      <vt:lpstr>Blends</vt:lpstr>
      <vt:lpstr>IN3030/IN4330 Effektiv parallellprogrammering Uke 1, våren 2021</vt:lpstr>
      <vt:lpstr>Hvem</vt:lpstr>
      <vt:lpstr>Hvorfor dette kurs?</vt:lpstr>
      <vt:lpstr>Litt om Eric</vt:lpstr>
      <vt:lpstr>Litt mere om Eric</vt:lpstr>
      <vt:lpstr>En beslutning: hvilket språk?</vt:lpstr>
      <vt:lpstr>Bakgrunn IN3030</vt:lpstr>
      <vt:lpstr>Why are YOU here??</vt:lpstr>
      <vt:lpstr>Motivation for Parallelle Programmer</vt:lpstr>
      <vt:lpstr>Hva vi skal lære om i dette kurset:</vt:lpstr>
      <vt:lpstr>Tre grunner til å lage parallelle programmer</vt:lpstr>
      <vt:lpstr>IN3030 - et nytt kurs – og dog</vt:lpstr>
      <vt:lpstr>Pensum</vt:lpstr>
      <vt:lpstr>I dag – teori og praksis</vt:lpstr>
      <vt:lpstr>Lineær speedup ?</vt:lpstr>
      <vt:lpstr>Lineær speedup analogier</vt:lpstr>
      <vt:lpstr>Flynns klassifikasjon av datamaskiner:</vt:lpstr>
      <vt:lpstr>Eksempel på en SSSE 3-instruksjon (Intel i7)</vt:lpstr>
      <vt:lpstr>Dette kurset handler om multikjernemaskiner</vt:lpstr>
      <vt:lpstr>Dette kurset handler om tråder og effektivitet</vt:lpstr>
      <vt:lpstr>Flere mulige synsvinkler</vt:lpstr>
      <vt:lpstr>Learning-by-doing</vt:lpstr>
      <vt:lpstr>DIN innsats</vt:lpstr>
      <vt:lpstr>Maskinvare og språk for parallelle beregninger og Ifi-kurs</vt:lpstr>
      <vt:lpstr>Multikjerne - Intel Multicore Nehalam CPU</vt:lpstr>
      <vt:lpstr>Hvorfor får vi multikjerne CPUer ?</vt:lpstr>
      <vt:lpstr>PowerPoint-presentasjon</vt:lpstr>
      <vt:lpstr>END OF LECTURE F1,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INF2440 – Effektiv parallellprogrammering Uke 1, v2014</dc:title>
  <dc:creator>Arne Maus</dc:creator>
  <cp:lastModifiedBy>Eric Jul</cp:lastModifiedBy>
  <cp:revision>258</cp:revision>
  <cp:lastPrinted>2018-01-19T12:15:20Z</cp:lastPrinted>
  <dcterms:created xsi:type="dcterms:W3CDTF">2013-10-07T06:57:58Z</dcterms:created>
  <dcterms:modified xsi:type="dcterms:W3CDTF">2021-01-20T19:18:50Z</dcterms:modified>
</cp:coreProperties>
</file>