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2"/>
  </p:notesMasterIdLst>
  <p:sldIdLst>
    <p:sldId id="259" r:id="rId2"/>
    <p:sldId id="803" r:id="rId3"/>
    <p:sldId id="820" r:id="rId4"/>
    <p:sldId id="804" r:id="rId5"/>
    <p:sldId id="805" r:id="rId6"/>
    <p:sldId id="806" r:id="rId7"/>
    <p:sldId id="807" r:id="rId8"/>
    <p:sldId id="775" r:id="rId9"/>
    <p:sldId id="776" r:id="rId10"/>
    <p:sldId id="778" r:id="rId11"/>
    <p:sldId id="779" r:id="rId12"/>
    <p:sldId id="780" r:id="rId13"/>
    <p:sldId id="781" r:id="rId14"/>
    <p:sldId id="782" r:id="rId15"/>
    <p:sldId id="783" r:id="rId16"/>
    <p:sldId id="784" r:id="rId17"/>
    <p:sldId id="785" r:id="rId18"/>
    <p:sldId id="786" r:id="rId19"/>
    <p:sldId id="787" r:id="rId20"/>
    <p:sldId id="788" r:id="rId21"/>
    <p:sldId id="789" r:id="rId22"/>
    <p:sldId id="790" r:id="rId23"/>
    <p:sldId id="791" r:id="rId24"/>
    <p:sldId id="749" r:id="rId25"/>
    <p:sldId id="809" r:id="rId26"/>
    <p:sldId id="810" r:id="rId27"/>
    <p:sldId id="811" r:id="rId28"/>
    <p:sldId id="812" r:id="rId29"/>
    <p:sldId id="813" r:id="rId30"/>
    <p:sldId id="814" r:id="rId31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15C726D5-C09F-476B-9A32-3DED0F94CBF9}">
          <p14:sldIdLst>
            <p14:sldId id="259"/>
            <p14:sldId id="803"/>
            <p14:sldId id="820"/>
            <p14:sldId id="804"/>
            <p14:sldId id="805"/>
            <p14:sldId id="806"/>
            <p14:sldId id="807"/>
            <p14:sldId id="775"/>
            <p14:sldId id="776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49"/>
            <p14:sldId id="809"/>
            <p14:sldId id="810"/>
            <p14:sldId id="811"/>
            <p14:sldId id="812"/>
            <p14:sldId id="813"/>
            <p14:sldId id="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3366FF"/>
    <a:srgbClr val="993300"/>
    <a:srgbClr val="FFFF00"/>
    <a:srgbClr val="CC6600"/>
    <a:srgbClr val="CCFFCC"/>
    <a:srgbClr val="D9FFF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50000" autoAdjust="0"/>
  </p:normalViewPr>
  <p:slideViewPr>
    <p:cSldViewPr>
      <p:cViewPr varScale="1">
        <p:scale>
          <a:sx n="123" d="100"/>
          <a:sy n="123" d="100"/>
        </p:scale>
        <p:origin x="1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554B-CEC2-48D7-B598-E688F7E17C77}" type="datetimeFigureOut">
              <a:rPr lang="nb-NO" smtClean="0"/>
              <a:pPr/>
              <a:t>16.04.2021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B904-1DF5-43CE-9478-405E80D7FCB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29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fld id="{3D073915-8A33-4E80-9448-DC6F1E5E4C87}" type="slidenum">
              <a:rPr lang="nb-NO" altLang="nb-NO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Clr>
                  <a:srgbClr val="0000FF"/>
                </a:buClr>
              </a:pPr>
              <a:t>1</a:t>
            </a:fld>
            <a:endParaRPr lang="nb-NO" altLang="nb-NO" dirty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99896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B8C1-B54E-4010-844D-CDDDEA2152B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76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AB904-1DF5-43CE-9478-405E80D7FCB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84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64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21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42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3988" y="21209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4588" y="13589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283ACB-6AF9-4BF6-9914-D6AD14E531B9}" type="slidenum">
              <a:rPr lang="nb-NO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FE00-EE6B-4020-A55C-300A50692D2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2071-1264-4461-ABA2-9EAA58A008F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C224-D263-4DD0-983B-D890F84AF20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88A2-028F-411F-BE58-82B38CFC1A2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314450"/>
            <a:ext cx="3810000" cy="233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798888"/>
            <a:ext cx="3810000" cy="233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97C8-C5CD-44F4-B17B-D9158697A286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aseline="0"/>
            </a:lvl1pPr>
            <a:lvl2pPr>
              <a:defRPr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8E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119C-BAD2-474F-B7B2-66F11C4D5BFD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24AA-31CE-4F89-904B-E6BDB8EAE7C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8CB3-283C-4960-8D44-934A4FD6D72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4ED1-80A2-4D44-B3F5-B28083BFD66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4BEE-34BD-45E8-807D-9D81BD53E60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921E-7B4C-4555-B282-9B0856B0325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8318-8D50-44AA-949F-71D6A8D3C27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18FE-EF61-4DE6-A58C-94C454A76821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52228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52228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4456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4456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715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41433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2049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314450"/>
            <a:ext cx="77724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7B0F74F-4C71-4646-B964-CEF69E33E404}" type="slidenum">
              <a:rPr lang="nb-NO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1E6F-5505-4244-B2EA-CAE49B692FA4}" type="slidenum">
              <a:rPr lang="nb-NO">
                <a:solidFill>
                  <a:srgbClr val="1C1C1C"/>
                </a:solidFill>
              </a:rPr>
              <a:pPr>
                <a:defRPr/>
              </a:pPr>
              <a:t>1</a:t>
            </a:fld>
            <a:endParaRPr lang="nb-NO" dirty="0">
              <a:solidFill>
                <a:srgbClr val="1C1C1C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358900"/>
            <a:ext cx="7369324" cy="1462088"/>
          </a:xfrm>
        </p:spPr>
        <p:txBody>
          <a:bodyPr/>
          <a:lstStyle/>
          <a:p>
            <a:pPr algn="ctr" eaLnBrk="1" hangingPunct="1"/>
            <a:r>
              <a:rPr lang="nb-NO" sz="2400" noProof="0" dirty="0"/>
              <a:t>IN3030 Uke 13, </a:t>
            </a:r>
            <a:r>
              <a:rPr lang="nb-NO" sz="2400" dirty="0"/>
              <a:t>v</a:t>
            </a:r>
            <a:r>
              <a:rPr lang="nb-NO" sz="2400" noProof="0" dirty="0"/>
              <a:t>2021</a:t>
            </a:r>
            <a:br>
              <a:rPr lang="nb-NO" sz="2400" noProof="0" dirty="0"/>
            </a:br>
            <a:endParaRPr lang="nb-NO" altLang="nb-NO" sz="2400" noProof="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9175" y="3886200"/>
            <a:ext cx="7069138" cy="1752600"/>
          </a:xfrm>
        </p:spPr>
        <p:txBody>
          <a:bodyPr/>
          <a:lstStyle/>
          <a:p>
            <a:r>
              <a:rPr lang="nb-NO" dirty="0"/>
              <a:t>Eric Jul</a:t>
            </a:r>
            <a:endParaRPr lang="nb-NO" noProof="0" dirty="0"/>
          </a:p>
          <a:p>
            <a:r>
              <a:rPr lang="nb-NO"/>
              <a:t>PT</a:t>
            </a:r>
            <a:endParaRPr lang="nb-NO" noProof="0" dirty="0"/>
          </a:p>
          <a:p>
            <a:r>
              <a:rPr lang="nb-NO" noProof="0" dirty="0"/>
              <a:t>Inst. for informatikk</a:t>
            </a:r>
          </a:p>
        </p:txBody>
      </p:sp>
    </p:spTree>
    <p:extLst>
      <p:ext uri="{BB962C8B-B14F-4D97-AF65-F5344CB8AC3E}">
        <p14:creationId xmlns:p14="http://schemas.microsoft.com/office/powerpoint/2010/main" val="423463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50391"/>
          </a:xfrm>
        </p:spPr>
        <p:txBody>
          <a:bodyPr/>
          <a:lstStyle/>
          <a:p>
            <a:r>
              <a:rPr lang="nb-NO" noProof="0" dirty="0"/>
              <a:t>Først en enkel geometrisk sats,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908720"/>
                <a:ext cx="7772400" cy="24025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sz="2000" b="1" noProof="0" dirty="0"/>
                  <a:t>Ligningen for en linje</a:t>
                </a:r>
              </a:p>
              <a:p>
                <a:pPr marL="0" indent="0">
                  <a:buNone/>
                </a:pPr>
                <a:r>
                  <a:rPr lang="nb-NO" sz="2000" noProof="0" dirty="0"/>
                  <a:t>Enhver linje </a:t>
                </a:r>
                <a:r>
                  <a:rPr lang="nb-NO" sz="2000" b="1" noProof="0" dirty="0">
                    <a:solidFill>
                      <a:srgbClr val="FF0000"/>
                    </a:solidFill>
                  </a:rPr>
                  <a:t>fra</a:t>
                </a:r>
                <a:r>
                  <a:rPr lang="nb-NO" sz="2000" noProof="0" dirty="0">
                    <a:solidFill>
                      <a:srgbClr val="FF0000"/>
                    </a:solidFill>
                  </a:rPr>
                  <a:t> et punkt p1 </a:t>
                </a:r>
                <a:r>
                  <a:rPr lang="nb-NO" sz="2000" noProof="0" dirty="0"/>
                  <a:t>(x1,y1) </a:t>
                </a:r>
                <a:r>
                  <a:rPr lang="nb-NO" sz="2000" b="1" noProof="0" dirty="0">
                    <a:solidFill>
                      <a:srgbClr val="FF0000"/>
                    </a:solidFill>
                  </a:rPr>
                  <a:t>til</a:t>
                </a:r>
                <a:r>
                  <a:rPr lang="nb-NO" sz="2000" noProof="0" dirty="0">
                    <a:solidFill>
                      <a:srgbClr val="FF0000"/>
                    </a:solidFill>
                  </a:rPr>
                  <a:t> p2</a:t>
                </a:r>
                <a:r>
                  <a:rPr lang="nb-NO" sz="2000" noProof="0" dirty="0"/>
                  <a:t>(x2,y2) kan skrives på formen (trivielt forskjellig fra slik Geogebra gjør det):</a:t>
                </a:r>
                <a:br>
                  <a:rPr lang="nb-NO" sz="2000" noProof="0" dirty="0"/>
                </a:br>
                <a:endParaRPr lang="nb-NO" sz="2000" noProof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noProof="0">
                          <a:latin typeface="Cambria Math"/>
                        </a:rPr>
                        <m:t>𝒂𝒙</m:t>
                      </m:r>
                      <m:r>
                        <a:rPr lang="nb-NO" sz="2000" b="1" i="1" noProof="0">
                          <a:latin typeface="Cambria Math"/>
                        </a:rPr>
                        <m:t>+</m:t>
                      </m:r>
                      <m:r>
                        <a:rPr lang="nb-NO" sz="2000" b="1" i="1" noProof="0">
                          <a:latin typeface="Cambria Math"/>
                        </a:rPr>
                        <m:t>𝒃𝒚</m:t>
                      </m:r>
                      <m:r>
                        <a:rPr lang="nb-NO" sz="2000" b="1" i="1" noProof="0">
                          <a:latin typeface="Cambria Math"/>
                        </a:rPr>
                        <m:t>+</m:t>
                      </m:r>
                      <m:r>
                        <a:rPr lang="nb-NO" sz="2000" b="1" i="1" noProof="0">
                          <a:latin typeface="Cambria Math"/>
                        </a:rPr>
                        <m:t>𝒄</m:t>
                      </m:r>
                      <m:r>
                        <a:rPr lang="nb-NO" sz="2000" b="1" i="1" noProof="0">
                          <a:latin typeface="Cambria Math"/>
                        </a:rPr>
                        <m:t>=</m:t>
                      </m:r>
                      <m:r>
                        <a:rPr lang="nb-NO" sz="2000" b="1" i="1" noProof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nb-NO" sz="2000" b="1" noProof="0" dirty="0"/>
              </a:p>
              <a:p>
                <a:pPr marL="0" indent="0">
                  <a:buNone/>
                </a:pPr>
                <a:r>
                  <a:rPr lang="nb-NO" sz="2000" noProof="0" dirty="0"/>
                  <a:t>Hvor:  </a:t>
                </a:r>
                <a14:m>
                  <m:oMath xmlns:m="http://schemas.openxmlformats.org/officeDocument/2006/math">
                    <m:r>
                      <a:rPr lang="nb-NO" sz="2000" i="1" noProof="0">
                        <a:latin typeface="Cambria Math"/>
                      </a:rPr>
                      <m:t>𝑎</m:t>
                    </m:r>
                    <m:r>
                      <a:rPr lang="nb-NO" sz="2000" i="1" noProof="0">
                        <a:latin typeface="Cambria Math"/>
                      </a:rPr>
                      <m:t> = </m:t>
                    </m:r>
                    <m:r>
                      <a:rPr lang="nb-NO" sz="2000" i="1" noProof="0">
                        <a:latin typeface="Cambria Math"/>
                      </a:rPr>
                      <m:t>𝑦</m:t>
                    </m:r>
                    <m:r>
                      <a:rPr lang="nb-NO" sz="2000" i="1" noProof="0">
                        <a:latin typeface="Cambria Math"/>
                      </a:rPr>
                      <m:t>1−</m:t>
                    </m:r>
                    <m:r>
                      <a:rPr lang="nb-NO" sz="2000" i="1" noProof="0">
                        <a:latin typeface="Cambria Math"/>
                      </a:rPr>
                      <m:t>𝑦</m:t>
                    </m:r>
                    <m:r>
                      <a:rPr lang="nb-NO" sz="2000" i="1" noProof="0">
                        <a:latin typeface="Cambria Math"/>
                      </a:rPr>
                      <m:t>2,  </m:t>
                    </m:r>
                    <m:r>
                      <a:rPr lang="nb-NO" sz="2000" i="1" noProof="0">
                        <a:latin typeface="Cambria Math"/>
                      </a:rPr>
                      <m:t>𝑏</m:t>
                    </m:r>
                    <m:r>
                      <a:rPr lang="nb-NO" sz="2000" i="1" noProof="0">
                        <a:latin typeface="Cambria Math"/>
                      </a:rPr>
                      <m:t>= </m:t>
                    </m:r>
                    <m:r>
                      <a:rPr lang="nb-NO" sz="2000" i="1" noProof="0">
                        <a:latin typeface="Cambria Math"/>
                      </a:rPr>
                      <m:t>𝑥</m:t>
                    </m:r>
                    <m:r>
                      <a:rPr lang="nb-NO" sz="2000" i="1" noProof="0">
                        <a:latin typeface="Cambria Math"/>
                      </a:rPr>
                      <m:t>2−</m:t>
                    </m:r>
                    <m:r>
                      <a:rPr lang="nb-NO" sz="2000" i="1" noProof="0">
                        <a:latin typeface="Cambria Math"/>
                      </a:rPr>
                      <m:t>𝑥</m:t>
                    </m:r>
                    <m:r>
                      <a:rPr lang="nb-NO" sz="2000" i="1" noProof="0">
                        <a:latin typeface="Cambria Math"/>
                      </a:rPr>
                      <m:t>1 </m:t>
                    </m:r>
                    <m:r>
                      <a:rPr lang="nb-NO" sz="2000" i="1" noProof="0">
                        <a:latin typeface="Cambria Math"/>
                      </a:rPr>
                      <m:t>𝑜𝑔</m:t>
                    </m:r>
                    <m:r>
                      <a:rPr lang="nb-NO" sz="2000" i="1" noProof="0">
                        <a:latin typeface="Cambria Math"/>
                      </a:rPr>
                      <m:t>  </m:t>
                    </m:r>
                    <m:r>
                      <a:rPr lang="nb-NO" sz="2000" i="1" noProof="0">
                        <a:latin typeface="Cambria Math"/>
                      </a:rPr>
                      <m:t>𝑐</m:t>
                    </m:r>
                    <m:r>
                      <a:rPr lang="nb-NO" sz="2000" i="1" noProof="0">
                        <a:latin typeface="Cambria Math"/>
                      </a:rPr>
                      <m:t>=</m:t>
                    </m:r>
                    <m:r>
                      <a:rPr lang="nb-NO" sz="2000" i="1" noProof="0">
                        <a:latin typeface="Cambria Math"/>
                      </a:rPr>
                      <m:t>𝑦</m:t>
                    </m:r>
                    <m:r>
                      <a:rPr lang="nb-NO" sz="2000" i="1" noProof="0">
                        <a:latin typeface="Cambria Math"/>
                      </a:rPr>
                      <m:t>2∗</m:t>
                    </m:r>
                    <m:r>
                      <a:rPr lang="nb-NO" sz="2000" i="1" noProof="0">
                        <a:latin typeface="Cambria Math"/>
                      </a:rPr>
                      <m:t>𝑥</m:t>
                    </m:r>
                    <m:r>
                      <a:rPr lang="nb-NO" sz="2000" i="1" noProof="0">
                        <a:latin typeface="Cambria Math"/>
                      </a:rPr>
                      <m:t>1−</m:t>
                    </m:r>
                    <m:r>
                      <a:rPr lang="nb-NO" sz="2000" i="1" noProof="0">
                        <a:latin typeface="Cambria Math"/>
                      </a:rPr>
                      <m:t>𝑦</m:t>
                    </m:r>
                    <m:r>
                      <a:rPr lang="nb-NO" sz="2000" i="1" noProof="0">
                        <a:latin typeface="Cambria Math"/>
                      </a:rPr>
                      <m:t>1∗</m:t>
                    </m:r>
                    <m:r>
                      <a:rPr lang="nb-NO" sz="2000" i="1" noProof="0">
                        <a:latin typeface="Cambria Math"/>
                      </a:rPr>
                      <m:t>𝑥</m:t>
                    </m:r>
                    <m:r>
                      <a:rPr lang="nb-NO" sz="2000" i="1" noProof="0">
                        <a:latin typeface="Cambria Math"/>
                      </a:rPr>
                      <m:t>2.</m:t>
                    </m:r>
                  </m:oMath>
                </a14:m>
                <a:r>
                  <a:rPr lang="nb-NO" sz="2000" noProof="0" dirty="0"/>
                  <a:t> </a:t>
                </a:r>
              </a:p>
              <a:p>
                <a:pPr marL="0" indent="0">
                  <a:buNone/>
                </a:pPr>
                <a:r>
                  <a:rPr lang="nb-NO" sz="2000" noProof="0" dirty="0"/>
                  <a:t>Merk at dette er en rettet linje </a:t>
                </a:r>
                <a:r>
                  <a:rPr lang="nb-NO" sz="2000" i="1" noProof="0" dirty="0"/>
                  <a:t>fra </a:t>
                </a:r>
                <a:r>
                  <a:rPr lang="nb-NO" sz="2000" noProof="0" dirty="0"/>
                  <a:t>p1 </a:t>
                </a:r>
                <a:r>
                  <a:rPr lang="nb-NO" sz="2000" i="1" noProof="0" dirty="0"/>
                  <a:t>til</a:t>
                </a:r>
                <a:r>
                  <a:rPr lang="nb-NO" sz="2000" noProof="0" dirty="0"/>
                  <a:t> p2.</a:t>
                </a:r>
              </a:p>
              <a:p>
                <a:pPr marL="0" indent="0">
                  <a:buNone/>
                </a:pPr>
                <a:endParaRPr lang="nb-NO" sz="2000" noProof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908720"/>
                <a:ext cx="7772400" cy="2402582"/>
              </a:xfrm>
              <a:blipFill rotWithShape="1">
                <a:blip r:embed="rId2"/>
                <a:stretch>
                  <a:fillRect l="-784" t="-1269" b="-48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E8318-8D50-44AA-949F-71D6A8D3C272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604867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8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50391"/>
          </a:xfrm>
        </p:spPr>
        <p:txBody>
          <a:bodyPr/>
          <a:lstStyle/>
          <a:p>
            <a:r>
              <a:rPr lang="nb-NO" noProof="0" dirty="0"/>
              <a:t>Først en enkel geometrisk sats,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E8318-8D50-44AA-949F-71D6A8D3C272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048672" cy="3284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809926"/>
                <a:ext cx="7776864" cy="17543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i="1" dirty="0">
                    <a:solidFill>
                      <a:srgbClr val="000000"/>
                    </a:solidFill>
                  </a:rPr>
                  <a:t>Figur2. En linje </a:t>
                </a:r>
                <a:r>
                  <a:rPr lang="nb-NO" b="1" i="1" dirty="0">
                    <a:solidFill>
                      <a:srgbClr val="000000"/>
                    </a:solidFill>
                  </a:rPr>
                  <a:t>fra</a:t>
                </a:r>
                <a:r>
                  <a:rPr lang="nb-NO" i="1" dirty="0">
                    <a:solidFill>
                      <a:srgbClr val="000000"/>
                    </a:solidFill>
                  </a:rPr>
                  <a:t> p1 (1,2) </a:t>
                </a:r>
                <a:r>
                  <a:rPr lang="nb-NO" b="1" i="1" dirty="0">
                    <a:solidFill>
                      <a:srgbClr val="000000"/>
                    </a:solidFill>
                  </a:rPr>
                  <a:t>til</a:t>
                </a:r>
                <a:r>
                  <a:rPr lang="nb-NO" i="1" dirty="0">
                    <a:solidFill>
                      <a:srgbClr val="000000"/>
                    </a:solidFill>
                  </a:rPr>
                  <a:t> p2 (7,4) har da linjeligningen:</a:t>
                </a:r>
                <a:br>
                  <a:rPr lang="nb-NO" i="1" dirty="0">
                    <a:solidFill>
                      <a:srgbClr val="000000"/>
                    </a:solidFill>
                  </a:rPr>
                </a:br>
                <a:endParaRPr lang="nb-NO" i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       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 =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1−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2, 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  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2−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1 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    ,   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2∗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1−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1∗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da-DK" i="1">
                        <a:solidFill>
                          <a:srgbClr val="000000"/>
                        </a:solidFill>
                        <a:latin typeface="Cambria Math"/>
                      </a:rPr>
                      <m:t>2.</m:t>
                    </m:r>
                  </m:oMath>
                </a14:m>
                <a:r>
                  <a:rPr lang="da-DK" dirty="0">
                    <a:solidFill>
                      <a:srgbClr val="000000"/>
                    </a:solidFill>
                  </a:rPr>
                  <a:t> </a:t>
                </a:r>
                <a:endParaRPr lang="nb-NO" dirty="0">
                  <a:solidFill>
                    <a:srgbClr val="000000"/>
                  </a:solidFill>
                </a:endParaRPr>
              </a:p>
              <a:p>
                <a:br>
                  <a:rPr lang="nb-NO" i="1" dirty="0">
                    <a:solidFill>
                      <a:srgbClr val="000000"/>
                    </a:solidFill>
                  </a:rPr>
                </a:br>
                <a:r>
                  <a:rPr lang="nb-NO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2−4</m:t>
                        </m:r>
                      </m:e>
                    </m:d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 + </m:t>
                    </m:r>
                    <m:d>
                      <m:dPr>
                        <m:ctrlPr>
                          <a:rPr lang="nb-NO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0000"/>
                            </a:solidFill>
                            <a:latin typeface="Cambria Math"/>
                          </a:rPr>
                          <m:t>7−1</m:t>
                        </m:r>
                      </m:e>
                    </m:d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b-NO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000000"/>
                            </a:solidFill>
                            <a:latin typeface="Cambria Math"/>
                          </a:rPr>
                          <m:t>4∗1−2∗7</m:t>
                        </m:r>
                      </m:e>
                    </m:d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=0;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𝑑𝑣𝑠</m:t>
                    </m:r>
                    <m:r>
                      <a:rPr lang="nb-NO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𝟔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𝒚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𝟏𝟎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nb-NO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nb-NO" b="1" dirty="0">
                  <a:solidFill>
                    <a:srgbClr val="000000"/>
                  </a:solidFill>
                </a:endParaRPr>
              </a:p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09926"/>
                <a:ext cx="7776864" cy="1754326"/>
              </a:xfrm>
              <a:prstGeom prst="rect">
                <a:avLst/>
              </a:prstGeom>
              <a:blipFill>
                <a:blip r:embed="rId4"/>
                <a:stretch>
                  <a:fillRect l="-627" t="-173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43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50391"/>
          </a:xfrm>
        </p:spPr>
        <p:txBody>
          <a:bodyPr/>
          <a:lstStyle/>
          <a:p>
            <a:r>
              <a:rPr lang="nb-NO" noProof="0" dirty="0"/>
              <a:t>Avstanden fra et punkt til en linje,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7848" y="980728"/>
                <a:ext cx="7772400" cy="1728192"/>
              </a:xfrm>
            </p:spPr>
            <p:txBody>
              <a:bodyPr/>
              <a:lstStyle/>
              <a:p>
                <a:r>
                  <a:rPr lang="nb-NO" noProof="0" dirty="0"/>
                  <a:t>Setter vi ethvert  punkt på p(px,py) linja, vil linjeligninga gi 0 som svar (per definisjon):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 noProof="0">
                          <a:latin typeface="Cambria Math"/>
                        </a:rPr>
                        <m:t>𝒂</m:t>
                      </m:r>
                      <m:r>
                        <a:rPr lang="nb-NO" b="1" i="1" noProof="0" smtClean="0">
                          <a:latin typeface="Cambria Math"/>
                        </a:rPr>
                        <m:t>∗</m:t>
                      </m:r>
                      <m:r>
                        <a:rPr lang="nb-NO" b="1" i="1" noProof="0" smtClean="0">
                          <a:latin typeface="Cambria Math"/>
                        </a:rPr>
                        <m:t>𝒑𝒙</m:t>
                      </m:r>
                      <m:r>
                        <a:rPr lang="nb-NO" b="1" i="1" noProof="0">
                          <a:latin typeface="Cambria Math"/>
                        </a:rPr>
                        <m:t>+</m:t>
                      </m:r>
                      <m:r>
                        <a:rPr lang="nb-NO" b="1" i="1" noProof="0">
                          <a:latin typeface="Cambria Math"/>
                        </a:rPr>
                        <m:t>𝒃</m:t>
                      </m:r>
                      <m:r>
                        <a:rPr lang="nb-NO" b="1" i="1" noProof="0" smtClean="0">
                          <a:latin typeface="Cambria Math"/>
                        </a:rPr>
                        <m:t>∗</m:t>
                      </m:r>
                      <m:r>
                        <a:rPr lang="nb-NO" b="1" i="1" noProof="0" smtClean="0">
                          <a:latin typeface="Cambria Math"/>
                        </a:rPr>
                        <m:t>𝒑𝒚</m:t>
                      </m:r>
                      <m:r>
                        <a:rPr lang="nb-NO" b="1" i="1" noProof="0">
                          <a:latin typeface="Cambria Math"/>
                        </a:rPr>
                        <m:t>+</m:t>
                      </m:r>
                      <m:r>
                        <a:rPr lang="nb-NO" b="1" i="1" noProof="0">
                          <a:latin typeface="Cambria Math"/>
                        </a:rPr>
                        <m:t>𝒄</m:t>
                      </m:r>
                      <m:r>
                        <a:rPr lang="nb-NO" b="1" i="1" noProof="0">
                          <a:latin typeface="Cambria Math"/>
                        </a:rPr>
                        <m:t>=</m:t>
                      </m:r>
                      <m:r>
                        <a:rPr lang="nb-NO" b="1" i="1" noProof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nb-NO" noProof="0" dirty="0"/>
              </a:p>
              <a:p>
                <a:r>
                  <a:rPr lang="nb-NO" noProof="0" dirty="0"/>
                  <a:t>Setter vi inn et punkt som </a:t>
                </a:r>
                <a:r>
                  <a:rPr lang="nb-NO" b="1" noProof="0" dirty="0"/>
                  <a:t>ikke </a:t>
                </a:r>
                <a:r>
                  <a:rPr lang="nb-NO" noProof="0" dirty="0"/>
                  <a:t> er på linja (p4 eller p3) vil vi få et tall som er :</a:t>
                </a:r>
              </a:p>
              <a:p>
                <a:pPr lvl="1"/>
                <a:r>
                  <a:rPr lang="nb-NO" noProof="0" dirty="0"/>
                  <a:t>negativt (&lt;0) hvis punktet er til høyre for linja, sett i linjas retning:  p1 til p2</a:t>
                </a:r>
              </a:p>
              <a:p>
                <a:pPr lvl="1"/>
                <a:r>
                  <a:rPr lang="nb-NO" noProof="0" dirty="0"/>
                  <a:t>positivt (&gt;0) hvis punktet er til venstre for linja, sett i linjas retning: p1 til p2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848" y="980728"/>
                <a:ext cx="7772400" cy="1728192"/>
              </a:xfrm>
              <a:blipFill rotWithShape="1">
                <a:blip r:embed="rId2"/>
                <a:stretch>
                  <a:fillRect t="-1767" r="-2118" b="-9045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20479"/>
            <a:ext cx="5328592" cy="24928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7092280" y="4869160"/>
            <a:ext cx="720080" cy="28803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596336" y="4581128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rgbClr val="000000"/>
                </a:solidFill>
              </a:rPr>
              <a:t>linjas retning</a:t>
            </a:r>
          </a:p>
        </p:txBody>
      </p:sp>
    </p:spTree>
    <p:extLst>
      <p:ext uri="{BB962C8B-B14F-4D97-AF65-F5344CB8AC3E}">
        <p14:creationId xmlns:p14="http://schemas.microsoft.com/office/powerpoint/2010/main" val="76001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44624"/>
            <a:ext cx="7793037" cy="828675"/>
          </a:xfrm>
        </p:spPr>
        <p:txBody>
          <a:bodyPr/>
          <a:lstStyle/>
          <a:p>
            <a:r>
              <a:rPr lang="nb-NO" noProof="0" dirty="0"/>
              <a:t>Avstanden fra et punkt til en linje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908720"/>
                <a:ext cx="7774632" cy="1872208"/>
              </a:xfrm>
            </p:spPr>
            <p:txBody>
              <a:bodyPr/>
              <a:lstStyle/>
              <a:p>
                <a:r>
                  <a:rPr lang="nb-NO" sz="2000" noProof="0" dirty="0"/>
                  <a:t>Avstanden fra et punkt (x,y)til en linje (vinkelrett ned på linja) er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i="1" noProof="0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nb-NO" sz="2000" i="1" noProof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0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i="1" noProof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𝑎𝑥</m:t>
                          </m:r>
                          <m:r>
                            <a:rPr lang="nb-NO" sz="2000" i="1" noProof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b-NO" sz="2000" i="1" noProof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𝑏𝑦</m:t>
                          </m:r>
                          <m:r>
                            <a:rPr lang="nb-NO" sz="2000" i="1" noProof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b-NO" sz="2000" i="1" noProof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2000" i="1" noProof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b-NO" sz="2000" i="1" noProof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i="1" noProof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2000" i="1" noProof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000" i="1" noProof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nb-NO" sz="2000" i="1" noProof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i="1" noProof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000" i="1" noProof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nb-NO" sz="2000" noProof="0" dirty="0">
                  <a:solidFill>
                    <a:schemeClr val="tx1"/>
                  </a:solidFill>
                </a:endParaRPr>
              </a:p>
              <a:p>
                <a:r>
                  <a:rPr lang="nb-NO" sz="2000" noProof="0" dirty="0"/>
                  <a:t>Jo lenger fra linja punktene et desto større negative og positive tall blir det.</a:t>
                </a:r>
              </a:p>
              <a:p>
                <a:pPr marL="0" indent="0">
                  <a:buNone/>
                </a:pPr>
                <a:r>
                  <a:rPr lang="nb-NO" sz="2000" noProof="0" dirty="0">
                    <a:solidFill>
                      <a:schemeClr val="tx1"/>
                    </a:solidFill>
                  </a:rPr>
                  <a:t>Setter inn </a:t>
                </a:r>
                <a:r>
                  <a:rPr lang="nb-NO" sz="2000" b="1" noProof="0" dirty="0">
                    <a:solidFill>
                      <a:schemeClr val="tx1"/>
                    </a:solidFill>
                  </a:rPr>
                  <a:t>p3</a:t>
                </a:r>
                <a:r>
                  <a:rPr lang="nb-NO" sz="2000" noProof="0" dirty="0">
                    <a:solidFill>
                      <a:schemeClr val="tx1"/>
                    </a:solidFill>
                  </a:rPr>
                  <a:t> (5,1) i linja  p1-p2: -2x+6y-10 = 0, får vi </a:t>
                </a:r>
              </a:p>
              <a:p>
                <a:pPr marL="0" indent="0">
                  <a:buNone/>
                </a:pPr>
                <a:r>
                  <a:rPr lang="nb-NO" sz="2000" noProof="0" dirty="0">
                    <a:solidFill>
                      <a:schemeClr val="tx1"/>
                    </a:solidFill>
                  </a:rPr>
                  <a:t>d= </a:t>
                </a:r>
                <a:r>
                  <a:rPr lang="nb-NO" sz="2000" noProof="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000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 noProof="0">
                            <a:latin typeface="Cambria Math"/>
                          </a:rPr>
                          <m:t>−2∗5+6∗1−10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b-NO" sz="2000" i="1" noProof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2000" i="1" noProof="0">
                                <a:latin typeface="Cambria Math"/>
                              </a:rPr>
                              <m:t>40</m:t>
                            </m:r>
                          </m:e>
                        </m:rad>
                      </m:den>
                    </m:f>
                    <m:r>
                      <a:rPr lang="nb-NO" sz="2000" i="1" noProof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nb-NO" sz="2000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 noProof="0">
                            <a:latin typeface="Cambria Math"/>
                          </a:rPr>
                          <m:t>−14</m:t>
                        </m:r>
                      </m:num>
                      <m:den>
                        <m:r>
                          <a:rPr lang="nb-NO" sz="2000" i="1" noProof="0">
                            <a:latin typeface="Cambria Math"/>
                          </a:rPr>
                          <m:t>6,32</m:t>
                        </m:r>
                      </m:den>
                    </m:f>
                    <m:r>
                      <a:rPr lang="nb-NO" sz="2000" i="1" noProof="0">
                        <a:latin typeface="Cambria Math"/>
                      </a:rPr>
                      <m:t>=− 2,21..</m:t>
                    </m:r>
                  </m:oMath>
                </a14:m>
                <a:r>
                  <a:rPr lang="nb-NO" sz="2000" noProof="0" dirty="0"/>
                  <a:t> </a:t>
                </a:r>
              </a:p>
              <a:p>
                <a:pPr marL="0" indent="0">
                  <a:buNone/>
                </a:pPr>
                <a:endParaRPr lang="nb-NO" sz="2000" noProof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908720"/>
                <a:ext cx="7774632" cy="1872208"/>
              </a:xfrm>
              <a:blipFill rotWithShape="1">
                <a:blip r:embed="rId2"/>
                <a:stretch>
                  <a:fillRect l="-784" t="-1629" r="-157" b="-5700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5328592" cy="252028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7092280" y="4869160"/>
            <a:ext cx="720080" cy="28803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596336" y="4581128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rgbClr val="000000"/>
                </a:solidFill>
              </a:rPr>
              <a:t>linjas retning</a:t>
            </a:r>
          </a:p>
        </p:txBody>
      </p:sp>
    </p:spTree>
    <p:extLst>
      <p:ext uri="{BB962C8B-B14F-4D97-AF65-F5344CB8AC3E}">
        <p14:creationId xmlns:p14="http://schemas.microsoft.com/office/powerpoint/2010/main" val="46271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noProof="0" dirty="0"/>
              <a:t>En linje deler da planet i to: Punktene til høyre og til venstre for linja (sett fra rettet linje fra p1 til p2)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776864" cy="2592288"/>
              </a:xfrm>
            </p:spPr>
            <p:txBody>
              <a:bodyPr/>
              <a:lstStyle/>
              <a:p>
                <a:r>
                  <a:rPr lang="nb-NO" noProof="0" dirty="0"/>
                  <a:t>Vi er nå interessert i de punktene som ligger lengst fra én gitt linje (til høyre for den) </a:t>
                </a:r>
                <a14:m>
                  <m:oMath xmlns:m="http://schemas.openxmlformats.org/officeDocument/2006/math">
                    <m:r>
                      <a:rPr lang="nb-NO" b="1" i="1" noProof="0">
                        <a:latin typeface="Cambria Math"/>
                      </a:rPr>
                      <m:t>𝒂𝒙</m:t>
                    </m:r>
                    <m:r>
                      <a:rPr lang="nb-NO" b="1" i="1" noProof="0">
                        <a:latin typeface="Cambria Math"/>
                      </a:rPr>
                      <m:t>+</m:t>
                    </m:r>
                    <m:r>
                      <a:rPr lang="nb-NO" b="1" i="1" noProof="0">
                        <a:latin typeface="Cambria Math"/>
                      </a:rPr>
                      <m:t>𝒃𝒚</m:t>
                    </m:r>
                    <m:r>
                      <a:rPr lang="nb-NO" b="1" i="1" noProof="0">
                        <a:latin typeface="Cambria Math"/>
                      </a:rPr>
                      <m:t>+</m:t>
                    </m:r>
                    <m:r>
                      <a:rPr lang="nb-NO" b="1" i="1" noProof="0">
                        <a:latin typeface="Cambria Math"/>
                      </a:rPr>
                      <m:t>𝒄</m:t>
                    </m:r>
                    <m:r>
                      <a:rPr lang="nb-NO" b="1" i="1" noProof="0">
                        <a:latin typeface="Cambria Math"/>
                      </a:rPr>
                      <m:t>=</m:t>
                    </m:r>
                    <m:r>
                      <a:rPr lang="nb-NO" b="1" i="1" noProof="0">
                        <a:latin typeface="Cambria Math"/>
                      </a:rPr>
                      <m:t>𝟎</m:t>
                    </m:r>
                  </m:oMath>
                </a14:m>
                <a:r>
                  <a:rPr lang="nb-NO" noProof="0" dirty="0"/>
                  <a:t> i en stor punktmengde.</a:t>
                </a:r>
                <a:br>
                  <a:rPr lang="nb-NO" noProof="0" dirty="0"/>
                </a:br>
                <a:endParaRPr lang="nb-NO" noProof="0" dirty="0"/>
              </a:p>
              <a:p>
                <a:r>
                  <a:rPr lang="nb-NO" noProof="0" dirty="0">
                    <a:solidFill>
                      <a:srgbClr val="0070C0"/>
                    </a:solidFill>
                  </a:rPr>
                  <a:t>Kan da avstandsformelen forenkles – gjøres raskere </a:t>
                </a:r>
                <a:br>
                  <a:rPr lang="nb-NO" noProof="0" dirty="0">
                    <a:solidFill>
                      <a:srgbClr val="0070C0"/>
                    </a:solidFill>
                  </a:rPr>
                </a:br>
                <a:r>
                  <a:rPr lang="nb-NO" noProof="0" dirty="0">
                    <a:solidFill>
                      <a:srgbClr val="0070C0"/>
                    </a:solidFill>
                  </a:rPr>
                  <a:t>når vi skal måle mange ulike punkters avstand </a:t>
                </a:r>
                <a:r>
                  <a:rPr lang="nb-NO" i="1" noProof="0" dirty="0">
                    <a:solidFill>
                      <a:srgbClr val="0070C0"/>
                    </a:solidFill>
                  </a:rPr>
                  <a:t>d</a:t>
                </a:r>
                <a:r>
                  <a:rPr lang="nb-NO" noProof="0" dirty="0">
                    <a:solidFill>
                      <a:srgbClr val="0070C0"/>
                    </a:solidFill>
                  </a:rPr>
                  <a:t> til en og samme linje:</a:t>
                </a:r>
                <a14:m>
                  <m:oMath xmlns:m="http://schemas.openxmlformats.org/officeDocument/2006/math">
                    <m:r>
                      <a:rPr lang="nb-NO" b="0" i="0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b-NO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nb-NO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nb-NO" b="0" noProof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br>
                  <a:rPr lang="nb-NO" noProof="0" dirty="0">
                    <a:solidFill>
                      <a:srgbClr val="0070C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noProof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r>
                        <a:rPr lang="nb-NO" sz="2400" i="1" noProof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i="1" noProof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𝑎𝑥</m:t>
                          </m:r>
                          <m:r>
                            <a:rPr lang="nb-NO" sz="2400" i="1" noProof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b-NO" sz="2400" i="1" noProof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𝑏𝑦</m:t>
                          </m:r>
                          <m:r>
                            <a:rPr lang="nb-NO" sz="2400" i="1" noProof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b-NO" sz="2400" i="1" noProof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b-NO" sz="2400" i="1" noProof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i="1" noProof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2400" i="1" noProof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2400" i="1" noProof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nb-NO" sz="2400" i="1" noProof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i="1" noProof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2400" i="1" noProof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nb-NO" sz="2400" noProof="0" dirty="0"/>
              </a:p>
              <a:p>
                <a:endParaRPr lang="nb-NO" noProof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776864" cy="2592288"/>
              </a:xfrm>
              <a:blipFill>
                <a:blip r:embed="rId4"/>
                <a:stretch>
                  <a:fillRect l="-78" t="-1412" r="-549" b="-3976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E8318-8D50-44AA-949F-71D6A8D3C272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62322"/>
            <a:ext cx="8892480" cy="1034430"/>
          </a:xfrm>
        </p:spPr>
        <p:txBody>
          <a:bodyPr/>
          <a:lstStyle/>
          <a:p>
            <a:pPr marL="0" indent="0">
              <a:buNone/>
            </a:pPr>
            <a:r>
              <a:rPr lang="nb-NO" sz="1800" b="1" noProof="0" dirty="0"/>
              <a:t>To observasjoner: </a:t>
            </a:r>
          </a:p>
          <a:p>
            <a:r>
              <a:rPr lang="nb-NO" sz="1800" noProof="0" dirty="0"/>
              <a:t>Punktene med minst og størst x-verdi (A og I) ligger på den konvekse innhyllinga</a:t>
            </a:r>
          </a:p>
          <a:p>
            <a:r>
              <a:rPr lang="nb-NO" sz="1800" noProof="0" dirty="0"/>
              <a:t>De punktetene  som ligger lengst fra (positivt og negativt) enhver  linje p1-p2, er to punkter på den konvekse innhyllinga.(P og K)</a:t>
            </a:r>
          </a:p>
          <a:p>
            <a:pPr marL="0" indent="0">
              <a:buNone/>
            </a:pPr>
            <a:endParaRPr lang="nb-NO" sz="18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E8318-8D50-44AA-949F-71D6A8D3C272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768751" cy="4464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6165304"/>
            <a:ext cx="73448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Vi skal etter starten av algoritmen bare se på det punktet som ligger i mest negativ avstand fra linja (dvs mest til-høyre for linja) </a:t>
            </a:r>
          </a:p>
        </p:txBody>
      </p:sp>
    </p:spTree>
    <p:extLst>
      <p:ext uri="{BB962C8B-B14F-4D97-AF65-F5344CB8AC3E}">
        <p14:creationId xmlns:p14="http://schemas.microsoft.com/office/powerpoint/2010/main" val="12862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68077"/>
            <a:ext cx="7793037" cy="828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noProof="0" dirty="0"/>
              <a:t>Algoritmen for å finne den konvekse innhyllinga sekvensielt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SzPct val="75000"/>
              <a:buFont typeface="+mj-lt"/>
              <a:buAutoNum type="arabicPeriod"/>
            </a:pPr>
            <a:r>
              <a:rPr lang="nb-NO" noProof="0" dirty="0"/>
              <a:t>Trekk linja mellom de to punktene vi vet er på innhyllinga fra maxx -minx (I - A ).</a:t>
            </a:r>
          </a:p>
          <a:p>
            <a:pPr marL="457200" lvl="0" indent="-457200">
              <a:buSzPct val="75000"/>
              <a:buFont typeface="+mj-lt"/>
              <a:buAutoNum type="arabicPeriod"/>
            </a:pPr>
            <a:r>
              <a:rPr lang="nb-NO" noProof="0" dirty="0"/>
              <a:t>Finn punktet med størst negativ (kan være 0) avstand fra linja (i fig 4 er det P). Flere punkter samme avstand, velg vi bare ett av dem.</a:t>
            </a:r>
          </a:p>
          <a:p>
            <a:pPr marL="457200" lvl="0" indent="-457200">
              <a:buSzPct val="75000"/>
              <a:buFont typeface="+mj-lt"/>
              <a:buAutoNum type="arabicPeriod"/>
            </a:pPr>
            <a:r>
              <a:rPr lang="nb-NO" noProof="0" dirty="0"/>
              <a:t>Trekk linjene fra p1 og p2 til dette nye punktet p3 på innhyllinga (neste lysark: I-P og P-A).</a:t>
            </a:r>
          </a:p>
          <a:p>
            <a:pPr marL="457200" lvl="0" indent="-457200">
              <a:buSzPct val="75000"/>
              <a:buFont typeface="+mj-lt"/>
              <a:buAutoNum type="arabicPeriod"/>
            </a:pPr>
            <a:r>
              <a:rPr lang="nb-NO" noProof="0" dirty="0"/>
              <a:t>Fortsett rekursivt fra de to nye linjene og for hver av disse finn nytt punkt på innhyllinga i størst negativ avstand (≤ 0).</a:t>
            </a:r>
          </a:p>
          <a:p>
            <a:pPr marL="457200" lvl="0" indent="-457200">
              <a:buSzPct val="75000"/>
              <a:buFont typeface="+mj-lt"/>
              <a:buAutoNum type="arabicPeriod"/>
            </a:pPr>
            <a:r>
              <a:rPr lang="nb-NO" noProof="0" dirty="0"/>
              <a:t>Gjenta pkt. 3 og 4 til det ikke er flere punkter på utsida av disse linjene.</a:t>
            </a:r>
          </a:p>
          <a:p>
            <a:pPr marL="457200" lvl="0" indent="-457200">
              <a:buSzPct val="75000"/>
              <a:buFont typeface="+mj-lt"/>
              <a:buAutoNum type="arabicPeriod"/>
            </a:pPr>
            <a:r>
              <a:rPr lang="nb-NO" noProof="0" dirty="0"/>
              <a:t>Gjenta steg 2-5 for linja minx-maxx (A-I) og finn alle punkter på innhyllinga under denne.</a:t>
            </a:r>
          </a:p>
          <a:p>
            <a:pPr marL="457200" indent="-457200">
              <a:buSzPct val="75000"/>
              <a:buFont typeface="+mj-lt"/>
              <a:buAutoNum type="arabicPeriod"/>
            </a:pP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0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476672"/>
            <a:ext cx="7772400" cy="1224137"/>
          </a:xfrm>
        </p:spPr>
        <p:txBody>
          <a:bodyPr/>
          <a:lstStyle/>
          <a:p>
            <a:pPr marL="0" indent="0">
              <a:buNone/>
            </a:pPr>
            <a:r>
              <a:rPr lang="nb-NO" b="1" noProof="0" dirty="0"/>
              <a:t>Rekursiv løsning: </a:t>
            </a:r>
            <a:r>
              <a:rPr lang="nb-NO" noProof="0" dirty="0"/>
              <a:t>Finn først P (mest neg. ‘avstand’ fra I-A)</a:t>
            </a:r>
          </a:p>
          <a:p>
            <a:pPr marL="0" indent="0">
              <a:buNone/>
            </a:pPr>
            <a:r>
              <a:rPr lang="nb-NO" noProof="0" dirty="0"/>
              <a:t>Trekk så I-P og finn C, Trekk så I-C , og finn R. trekk så I-R og finn Q. Finner så intet ‘over’ R-C eller C-P. Trekker P-A og finner så B over. Ferdig.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87574"/>
            <a:ext cx="6120679" cy="44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noProof="0" dirty="0"/>
              <a:t>Problemer dere vil møte i den rekursive, sekvensielle løsningen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196752"/>
            <a:ext cx="7772400" cy="1584176"/>
          </a:xfrm>
        </p:spPr>
        <p:txBody>
          <a:bodyPr/>
          <a:lstStyle/>
          <a:p>
            <a:r>
              <a:rPr lang="nb-NO" b="1" noProof="0" dirty="0"/>
              <a:t>Hvordan representere et punkt p</a:t>
            </a:r>
            <a:r>
              <a:rPr lang="nb-NO" b="1" baseline="-25000" noProof="0" dirty="0"/>
              <a:t>i</a:t>
            </a:r>
            <a:r>
              <a:rPr lang="nb-NO" b="1" noProof="0" dirty="0"/>
              <a:t> </a:t>
            </a:r>
            <a:r>
              <a:rPr lang="nb-NO" noProof="0" dirty="0"/>
              <a:t>?</a:t>
            </a:r>
          </a:p>
          <a:p>
            <a:pPr lvl="1"/>
            <a:r>
              <a:rPr lang="nb-NO" noProof="0" dirty="0"/>
              <a:t>Med indeksen ’i’  (ikke med koordinatene x og y) ?</a:t>
            </a:r>
          </a:p>
          <a:p>
            <a:r>
              <a:rPr lang="nb-NO" sz="2000" b="1" noProof="0" dirty="0"/>
              <a:t>Debugging</a:t>
            </a:r>
            <a:r>
              <a:rPr lang="nb-NO" sz="2000" noProof="0" dirty="0"/>
              <a:t> (alle gjør feil først) av et grafisk problem vil vi ha tegnet ut punktene og vårt beste forsøk på konvekse innhylling. </a:t>
            </a:r>
          </a:p>
          <a:p>
            <a:pPr marL="457200" lvl="1" indent="0">
              <a:buNone/>
            </a:pP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80928"/>
            <a:ext cx="4896544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000000"/>
                </a:solidFill>
              </a:rPr>
              <a:t>Klassen </a:t>
            </a:r>
            <a:r>
              <a:rPr lang="nb-NO" sz="1600" dirty="0" err="1">
                <a:solidFill>
                  <a:srgbClr val="000000"/>
                </a:solidFill>
              </a:rPr>
              <a:t>TegnUt</a:t>
            </a:r>
            <a:r>
              <a:rPr lang="nb-NO" sz="1600" dirty="0">
                <a:solidFill>
                  <a:srgbClr val="000000"/>
                </a:solidFill>
              </a:rPr>
              <a:t> (hvis n &lt; 250)</a:t>
            </a:r>
            <a:br>
              <a:rPr lang="nb-NO" sz="1600" dirty="0">
                <a:solidFill>
                  <a:srgbClr val="000000"/>
                </a:solidFill>
              </a:rPr>
            </a:br>
            <a:r>
              <a:rPr lang="nb-NO" sz="1600" dirty="0">
                <a:solidFill>
                  <a:srgbClr val="000000"/>
                </a:solidFill>
              </a:rPr>
              <a:t>Brukes slik fra main-tråden:</a:t>
            </a:r>
            <a:br>
              <a:rPr lang="nb-NO" sz="1600" dirty="0">
                <a:solidFill>
                  <a:srgbClr val="000000"/>
                </a:solidFill>
              </a:rPr>
            </a:br>
            <a:r>
              <a:rPr lang="nb-NO" sz="1600" dirty="0">
                <a:solidFill>
                  <a:srgbClr val="000000"/>
                </a:solidFill>
              </a:rPr>
              <a:t> </a:t>
            </a:r>
          </a:p>
          <a:p>
            <a:r>
              <a:rPr lang="nb-NO" sz="1600" dirty="0">
                <a:solidFill>
                  <a:srgbClr val="000000"/>
                </a:solidFill>
              </a:rPr>
              <a:t> </a:t>
            </a:r>
            <a:r>
              <a:rPr lang="nb-NO" sz="1600" dirty="0" err="1">
                <a:solidFill>
                  <a:srgbClr val="000000"/>
                </a:solidFill>
              </a:rPr>
              <a:t>TegnUt</a:t>
            </a:r>
            <a:r>
              <a:rPr lang="nb-NO" sz="1600" dirty="0">
                <a:solidFill>
                  <a:srgbClr val="000000"/>
                </a:solidFill>
              </a:rPr>
              <a:t> tu = </a:t>
            </a:r>
            <a:r>
              <a:rPr lang="nb-NO" sz="1600" dirty="0" err="1">
                <a:solidFill>
                  <a:srgbClr val="000000"/>
                </a:solidFill>
              </a:rPr>
              <a:t>new</a:t>
            </a:r>
            <a:r>
              <a:rPr lang="nb-NO" sz="1600" dirty="0">
                <a:solidFill>
                  <a:srgbClr val="000000"/>
                </a:solidFill>
              </a:rPr>
              <a:t> </a:t>
            </a:r>
            <a:r>
              <a:rPr lang="nb-NO" sz="1600" dirty="0" err="1">
                <a:solidFill>
                  <a:srgbClr val="000000"/>
                </a:solidFill>
              </a:rPr>
              <a:t>TegnUt</a:t>
            </a:r>
            <a:r>
              <a:rPr lang="nb-NO" sz="1600" dirty="0">
                <a:solidFill>
                  <a:srgbClr val="000000"/>
                </a:solidFill>
              </a:rPr>
              <a:t> (</a:t>
            </a:r>
            <a:r>
              <a:rPr lang="nb-NO" sz="1600" dirty="0" err="1">
                <a:solidFill>
                  <a:srgbClr val="000000"/>
                </a:solidFill>
              </a:rPr>
              <a:t>this</a:t>
            </a:r>
            <a:r>
              <a:rPr lang="nb-NO" sz="1600" dirty="0">
                <a:solidFill>
                  <a:srgbClr val="000000"/>
                </a:solidFill>
              </a:rPr>
              <a:t>, </a:t>
            </a:r>
            <a:r>
              <a:rPr lang="nb-NO" sz="1600" dirty="0" err="1">
                <a:solidFill>
                  <a:srgbClr val="000000"/>
                </a:solidFill>
              </a:rPr>
              <a:t>koHyll</a:t>
            </a:r>
            <a:r>
              <a:rPr lang="nb-NO" sz="1600" dirty="0">
                <a:solidFill>
                  <a:srgbClr val="000000"/>
                </a:solidFill>
              </a:rPr>
              <a:t>);</a:t>
            </a:r>
            <a:br>
              <a:rPr lang="nb-NO" sz="1600" dirty="0">
                <a:solidFill>
                  <a:srgbClr val="000000"/>
                </a:solidFill>
              </a:rPr>
            </a:br>
            <a:endParaRPr lang="nb-NO" sz="1600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nb-NO" sz="1600" dirty="0" err="1">
                <a:solidFill>
                  <a:srgbClr val="0070C0"/>
                </a:solidFill>
              </a:rPr>
              <a:t>TegnUt</a:t>
            </a:r>
            <a:r>
              <a:rPr lang="nb-NO" sz="1600" dirty="0">
                <a:solidFill>
                  <a:srgbClr val="0070C0"/>
                </a:solidFill>
              </a:rPr>
              <a:t> tegner ut punktene og innhyllinga i en  </a:t>
            </a:r>
            <a:r>
              <a:rPr lang="nb-NO" sz="1600" dirty="0" err="1">
                <a:solidFill>
                  <a:srgbClr val="0070C0"/>
                </a:solidFill>
              </a:rPr>
              <a:t>IntList</a:t>
            </a:r>
            <a:r>
              <a:rPr lang="nb-NO" sz="1600" dirty="0">
                <a:solidFill>
                  <a:srgbClr val="0070C0"/>
                </a:solidFill>
              </a:rPr>
              <a:t> </a:t>
            </a:r>
            <a:r>
              <a:rPr lang="nb-NO" sz="1600" dirty="0" err="1">
                <a:solidFill>
                  <a:srgbClr val="0070C0"/>
                </a:solidFill>
              </a:rPr>
              <a:t>koHyll</a:t>
            </a:r>
            <a:r>
              <a:rPr lang="nb-NO" sz="1600" dirty="0">
                <a:solidFill>
                  <a:srgbClr val="0070C0"/>
                </a:solidFill>
              </a:rPr>
              <a:t>. Skrives trivielt om av deg hvis du bruker ArrayList. ‘</a:t>
            </a:r>
            <a:r>
              <a:rPr lang="nb-NO" sz="1600" dirty="0" err="1">
                <a:solidFill>
                  <a:srgbClr val="0070C0"/>
                </a:solidFill>
              </a:rPr>
              <a:t>this</a:t>
            </a:r>
            <a:r>
              <a:rPr lang="nb-NO" sz="1600" dirty="0">
                <a:solidFill>
                  <a:srgbClr val="0070C0"/>
                </a:solidFill>
              </a:rPr>
              <a:t>’ er en peker til main-objektet.</a:t>
            </a:r>
          </a:p>
          <a:p>
            <a:pPr marL="342900" indent="-342900">
              <a:buFontTx/>
              <a:buAutoNum type="alphaLcParenR"/>
            </a:pPr>
            <a:r>
              <a:rPr lang="nb-NO" sz="1600" dirty="0">
                <a:solidFill>
                  <a:srgbClr val="0070C0"/>
                </a:solidFill>
              </a:rPr>
              <a:t>TegnUt antar at main-objektet er et objekt av klassen  Oblig4.</a:t>
            </a:r>
          </a:p>
          <a:p>
            <a:pPr marL="342900" indent="-342900">
              <a:buFontTx/>
              <a:buAutoNum type="alphaLcParenR"/>
            </a:pPr>
            <a:r>
              <a:rPr lang="nb-NO" sz="1600" dirty="0">
                <a:solidFill>
                  <a:srgbClr val="0070C0"/>
                </a:solidFill>
              </a:rPr>
              <a:t>Ikke nødvendigvis ‘proff’ kode i klassen </a:t>
            </a:r>
            <a:r>
              <a:rPr lang="nb-NO" sz="1600" dirty="0" err="1">
                <a:solidFill>
                  <a:srgbClr val="0070C0"/>
                </a:solidFill>
              </a:rPr>
              <a:t>TegnUt</a:t>
            </a:r>
            <a:endParaRPr lang="nb-NO" sz="1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M:\INF2440Para\Powerpoint\Uke12\LittFe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72408" cy="36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0538" y="2780928"/>
            <a:ext cx="129614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000000"/>
                </a:solidFill>
              </a:rPr>
              <a:t>«Litt» feil:</a:t>
            </a:r>
          </a:p>
        </p:txBody>
      </p:sp>
    </p:spTree>
    <p:extLst>
      <p:ext uri="{BB962C8B-B14F-4D97-AF65-F5344CB8AC3E}">
        <p14:creationId xmlns:p14="http://schemas.microsoft.com/office/powerpoint/2010/main" val="205068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Mye feil: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M:\INF2440Para\Powerpoint\Uke12\MyeFe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472608" cy="54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7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14313"/>
            <a:ext cx="7793037" cy="694407"/>
          </a:xfrm>
        </p:spPr>
        <p:txBody>
          <a:bodyPr/>
          <a:lstStyle/>
          <a:p>
            <a:r>
              <a:rPr lang="nb-NO" sz="2400" dirty="0"/>
              <a:t>Triangulering – å lage en flate ut fra noen målinger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124744"/>
            <a:ext cx="3816424" cy="4818063"/>
          </a:xfrm>
        </p:spPr>
        <p:txBody>
          <a:bodyPr/>
          <a:lstStyle/>
          <a:p>
            <a:r>
              <a:rPr lang="nb-NO" sz="1800" dirty="0"/>
              <a:t>Av og til vil vi representere noen målinger i ‘naturen’ og lage en kunstig, kontinuerlig flate:</a:t>
            </a:r>
          </a:p>
          <a:p>
            <a:pPr lvl="1"/>
            <a:r>
              <a:rPr lang="nb-NO" sz="1600" dirty="0"/>
              <a:t>Oljeleting – topp/bunn modell av oljeførende lag</a:t>
            </a:r>
          </a:p>
          <a:p>
            <a:pPr lvl="1"/>
            <a:r>
              <a:rPr lang="nb-NO" sz="1600" dirty="0"/>
              <a:t>Kart – fjell og daler, sjøkart</a:t>
            </a:r>
          </a:p>
          <a:p>
            <a:pPr lvl="1"/>
            <a:r>
              <a:rPr lang="nb-NO" sz="1600" dirty="0"/>
              <a:t>Grafiske figurer:</a:t>
            </a:r>
          </a:p>
          <a:p>
            <a:pPr lvl="2"/>
            <a:r>
              <a:rPr lang="nb-NO" sz="1600" dirty="0"/>
              <a:t>Personer, våpen, hus,..</a:t>
            </a:r>
          </a:p>
          <a:p>
            <a:r>
              <a:rPr lang="nb-NO" sz="1800" dirty="0"/>
              <a:t>(</a:t>
            </a:r>
            <a:r>
              <a:rPr lang="nb-NO" sz="1800" dirty="0" err="1"/>
              <a:t>x,y</a:t>
            </a:r>
            <a:r>
              <a:rPr lang="nb-NO" sz="1800" dirty="0"/>
              <a:t>) er posisjonen, mens z er høyden</a:t>
            </a:r>
          </a:p>
          <a:p>
            <a:r>
              <a:rPr lang="nb-NO" sz="1800" dirty="0"/>
              <a:t>Vi kan velge mellom :</a:t>
            </a:r>
          </a:p>
          <a:p>
            <a:pPr lvl="1"/>
            <a:r>
              <a:rPr lang="nb-NO" sz="1600" dirty="0"/>
              <a:t>Firkanter – det er vanskelige flater i en firkant (vridde)</a:t>
            </a:r>
          </a:p>
          <a:p>
            <a:pPr lvl="1"/>
            <a:r>
              <a:rPr lang="nb-NO" sz="1600" dirty="0"/>
              <a:t>Trekanter – best, definerer et rett plan</a:t>
            </a:r>
          </a:p>
          <a:p>
            <a:r>
              <a:rPr lang="nb-NO" sz="1800" dirty="0"/>
              <a:t>Rette plan kan lettest glattes for å  få jevne overganger til naboflater.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4BEE-34BD-45E8-807D-9D81BD53E60F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5" name="Picture 2" descr="M:\INF2440Para\Powerpoint\Uke14\1000px-Delaunay_Triangulation_(100_Points)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320988"/>
            <a:ext cx="306034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Delaunay2014\DelaunayAvata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32" y="1160748"/>
            <a:ext cx="43052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:\Delaunay2014\DelaunayAvata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07" y="1176705"/>
            <a:ext cx="43052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47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Riktig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M:\INF2440Para\Powerpoint\Uke12\Rikt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595"/>
            <a:ext cx="4993755" cy="52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9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noProof="0" dirty="0"/>
              <a:t>Problemer dere vil møte i den rekursive, sekvensielle løsningen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196752"/>
            <a:ext cx="7740352" cy="5256584"/>
          </a:xfrm>
        </p:spPr>
        <p:txBody>
          <a:bodyPr/>
          <a:lstStyle/>
          <a:p>
            <a:pPr lvl="0"/>
            <a:r>
              <a:rPr lang="nb-NO" b="1" noProof="0" dirty="0"/>
              <a:t>Finne punktene på den konvekse innhyllinga i riktig rekkefølge</a:t>
            </a:r>
            <a:r>
              <a:rPr lang="nb-NO" noProof="0" dirty="0"/>
              <a:t>?</a:t>
            </a:r>
          </a:p>
          <a:p>
            <a:pPr lvl="1"/>
            <a:r>
              <a:rPr lang="nb-NO" noProof="0" dirty="0"/>
              <a:t>Tips: Du bruker to metoder for det sekvensielle tilfellet:</a:t>
            </a:r>
          </a:p>
          <a:p>
            <a:pPr lvl="2"/>
            <a:r>
              <a:rPr lang="nb-NO" noProof="0" dirty="0"/>
              <a:t>sekvMetode() som finner minx, maxx og starter rekursjonen. Starter rekursjonen med to kall på den rekursive metoden, først på maxx-minx, så minx-maxx:</a:t>
            </a:r>
          </a:p>
          <a:p>
            <a:pPr lvl="2"/>
            <a:r>
              <a:rPr lang="nb-NO" noProof="0" dirty="0"/>
              <a:t>sekvRek (int p1, int p2, int p3, IntList m) </a:t>
            </a:r>
            <a:br>
              <a:rPr lang="nb-NO" noProof="0" dirty="0"/>
            </a:br>
            <a:r>
              <a:rPr lang="nb-NO" noProof="0" dirty="0"/>
              <a:t>som, inneholder alle punktene som ligger på eller under linja p1-p2, og p3 er allerede funnet som det punktet med størst negativ avstand fra p1-p2. </a:t>
            </a:r>
            <a:br>
              <a:rPr lang="nb-NO" noProof="0" dirty="0"/>
            </a:br>
            <a:r>
              <a:rPr lang="nb-NO" noProof="0" dirty="0"/>
              <a:t>IntList m er en mengde punkter som liigger over (til høyre for) linje p1-p2</a:t>
            </a:r>
          </a:p>
          <a:p>
            <a:pPr lvl="1"/>
            <a:r>
              <a:rPr lang="nb-NO" noProof="0" dirty="0"/>
              <a:t>Du kan la sekvRek legge inn ett punkt: p3 i innhyllinga-lista, men hvor i koden er det ?</a:t>
            </a:r>
          </a:p>
          <a:p>
            <a:pPr lvl="1"/>
            <a:r>
              <a:rPr lang="nb-NO" noProof="0" dirty="0"/>
              <a:t>Når legges minx inn i innhyllingslista ?</a:t>
            </a:r>
          </a:p>
          <a:p>
            <a:pPr lvl="1"/>
            <a:endParaRPr lang="nb-NO" noProof="0" dirty="0"/>
          </a:p>
          <a:p>
            <a:pPr marL="0" indent="0">
              <a:buNone/>
            </a:pPr>
            <a:r>
              <a:rPr lang="nb-NO" sz="2000" noProof="0" dirty="0"/>
              <a:t> </a:t>
            </a:r>
          </a:p>
          <a:p>
            <a:pPr marL="457200" lvl="1" indent="0">
              <a:buNone/>
            </a:pP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8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 noProof="0" dirty="0"/>
              <a:t>Problemer dere vil møte i den rekursive, sekvensielle løsningen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6192688" cy="1584176"/>
          </a:xfrm>
        </p:spPr>
        <p:txBody>
          <a:bodyPr/>
          <a:lstStyle/>
          <a:p>
            <a:pPr lvl="0"/>
            <a:r>
              <a:rPr lang="nb-NO" sz="2000" b="1" noProof="0" dirty="0"/>
              <a:t>Få med alle punktene på innhyllinga hvor flere/mange ligger på samme linje (i avstand = 0), og få dem i riktig rekkefølge. </a:t>
            </a:r>
          </a:p>
          <a:p>
            <a:pPr lvl="0"/>
            <a:r>
              <a:rPr lang="nb-NO" sz="2000" noProof="0" dirty="0"/>
              <a:t>Tips: </a:t>
            </a:r>
          </a:p>
          <a:p>
            <a:pPr lvl="1"/>
            <a:r>
              <a:rPr lang="nb-NO" sz="1600" noProof="0" dirty="0"/>
              <a:t>Husk at når du finner at største negative avstand er = 0 må du ikke inkluderer p1 eller p2 som mulig nytt punkt (de er allerede funnet)</a:t>
            </a:r>
          </a:p>
          <a:p>
            <a:pPr lvl="1"/>
            <a:r>
              <a:rPr lang="nb-NO" sz="1600" noProof="0" dirty="0"/>
              <a:t>Si at du har funnet  p1=44 og p2=119. Du bør da bare være interessert i å finne de punktene som ligger mellom p1 og p2 på linja (52 og 123), og da må du teste om nytt punkt p3 har både y og x-koordinater </a:t>
            </a:r>
            <a:r>
              <a:rPr lang="nb-NO" sz="1600" i="1" noProof="0" dirty="0"/>
              <a:t>mellom</a:t>
            </a:r>
            <a:r>
              <a:rPr lang="nb-NO" sz="1600" noProof="0" dirty="0"/>
              <a:t> tilsvarende koordinater for p1 og p2. </a:t>
            </a:r>
          </a:p>
          <a:p>
            <a:pPr lvl="1"/>
            <a:r>
              <a:rPr lang="nb-NO" sz="1600" noProof="0" dirty="0"/>
              <a:t>Da finner du ett av punktene (si: 123) med kall på sekRek over linja p1-p2 (44-119). Gjenta rekursivt (over 44-123) og 123-119) til det ikke lenger er noen punkter mellom nye p1 og p2. </a:t>
            </a:r>
          </a:p>
          <a:p>
            <a:pPr lvl="1"/>
            <a:r>
              <a:rPr lang="nb-NO" sz="1600" noProof="0" dirty="0"/>
              <a:t>Punktene videre nedetter linja (f.eks. 119-108) finnes av rekursjon tilsvarende som for 44 og 119.</a:t>
            </a:r>
          </a:p>
          <a:p>
            <a:pPr lvl="1"/>
            <a:endParaRPr lang="nb-NO" sz="1800" noProof="0" dirty="0"/>
          </a:p>
          <a:p>
            <a:pPr lvl="1"/>
            <a:endParaRPr lang="nb-NO" sz="1800" noProof="0" dirty="0"/>
          </a:p>
          <a:p>
            <a:pPr marL="0" indent="0">
              <a:buNone/>
            </a:pPr>
            <a:r>
              <a:rPr lang="nb-NO" sz="1800" noProof="0" dirty="0"/>
              <a:t> </a:t>
            </a:r>
          </a:p>
          <a:p>
            <a:pPr marL="457200" lvl="1" indent="0">
              <a:buNone/>
            </a:pPr>
            <a:endParaRPr lang="nb-NO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6" name="Picture 5" descr="M:\INF2440Para\Oblig4-Kinnhylling\fig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75" y="1268760"/>
            <a:ext cx="2016224" cy="4824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6516216" y="2420888"/>
            <a:ext cx="648072" cy="1800200"/>
            <a:chOff x="6516216" y="2420888"/>
            <a:chExt cx="648072" cy="18002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516216" y="2420888"/>
              <a:ext cx="64807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516216" y="4221088"/>
              <a:ext cx="64807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461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Alternativ måte å få punktene i riktig rekkefølge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noProof="0" dirty="0"/>
                  <a:t>Anta at vi har alle punktene på DKI i en uordnet IntList.</a:t>
                </a:r>
              </a:p>
              <a:p>
                <a:r>
                  <a:rPr lang="nb-NO" noProof="0" dirty="0"/>
                  <a:t>Lag et fiktivt senterpunkt mp i mengden- for eksempel med koordinater midt mellom maxx og minx.</a:t>
                </a:r>
              </a:p>
              <a:p>
                <a:r>
                  <a:rPr lang="nb-NO" noProof="0" dirty="0"/>
                  <a:t>Vi lager et tenkt aksekors med origo i dette punktet, og det deler de usorterte punktene på den konvekse innhyllinga i i fire kvadranter</a:t>
                </a:r>
              </a:p>
              <a:p>
                <a:r>
                  <a:rPr lang="nb-NO" noProof="0" dirty="0"/>
                  <a:t>Første kvadrant er de hvor både x og y-verdiene &gt;= midtpunktet.</a:t>
                </a:r>
              </a:p>
              <a:p>
                <a:r>
                  <a:rPr lang="nb-NO" noProof="0" dirty="0"/>
                  <a:t>Regn ut linjene fra midtpunktet til hver av disse punktene (x2,y2)og sorter punktene stigende etter verdien av:</a:t>
                </a:r>
                <a:br>
                  <a:rPr lang="nb-NO" noProof="0" dirty="0"/>
                </a:br>
                <a:r>
                  <a:rPr lang="nb-NO" noProof="0" dirty="0"/>
                  <a:t> –a/b = (</a:t>
                </a:r>
                <a14:m>
                  <m:oMath xmlns:m="http://schemas.openxmlformats.org/officeDocument/2006/math"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nb-NO" b="0" i="1" noProof="0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𝑦𝑚𝑝</m:t>
                    </m:r>
                    <m:r>
                      <a:rPr lang="nb-NO" b="0" i="1" noProof="0" smtClean="0">
                        <a:solidFill>
                          <a:srgbClr val="000000"/>
                        </a:solidFill>
                        <a:latin typeface="Cambria Math"/>
                      </a:rPr>
                      <m:t>)/( </m:t>
                    </m:r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2−</m:t>
                    </m:r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𝑥𝑚𝑝</m:t>
                    </m:r>
                    <m:r>
                      <a:rPr lang="nb-NO" b="0" i="1" noProof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noProof="0" dirty="0"/>
                  <a:t> for de ulike linjeligningene, og dette er den riktige  rekkefølgen.</a:t>
                </a:r>
              </a:p>
              <a:p>
                <a:pPr marL="0" indent="0">
                  <a:buNone/>
                </a:pPr>
                <a:r>
                  <a:rPr lang="nb-NO" noProof="0" dirty="0"/>
                  <a:t>     (Hvis </a:t>
                </a:r>
                <a14:m>
                  <m:oMath xmlns:m="http://schemas.openxmlformats.org/officeDocument/2006/math"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2−</m:t>
                    </m:r>
                    <m:r>
                      <a:rPr lang="nb-NO" i="1" noProof="0">
                        <a:solidFill>
                          <a:srgbClr val="000000"/>
                        </a:solidFill>
                        <a:latin typeface="Cambria Math"/>
                      </a:rPr>
                      <m:t>𝑥𝑚𝑝</m:t>
                    </m:r>
                  </m:oMath>
                </a14:m>
                <a:r>
                  <a:rPr lang="nb-NO" noProof="0" dirty="0"/>
                  <a:t> ==0 , så er dette siste punktet)</a:t>
                </a:r>
              </a:p>
              <a:p>
                <a:r>
                  <a:rPr lang="nb-NO" noProof="0" dirty="0"/>
                  <a:t>Tilsvarende for de andre kvadrantene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3" r="-471" b="-1038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3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93037" cy="828675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Hvordan parallellisere Oblig5 – den konvekse innhyllinga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Presented</a:t>
            </a:r>
            <a:r>
              <a:rPr lang="nb-NO" dirty="0"/>
              <a:t> at NEXT </a:t>
            </a:r>
            <a:r>
              <a:rPr lang="nb-NO" dirty="0" err="1"/>
              <a:t>lecture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April 22nd, 2021</a:t>
            </a:r>
          </a:p>
          <a:p>
            <a:endParaRPr lang="nb-NO" dirty="0"/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  <a:p>
            <a:pPr marL="457200" indent="-457200">
              <a:buFont typeface="+mj-lt"/>
              <a:buAutoNum type="alphaLcParenR"/>
            </a:pP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4BEE-34BD-45E8-807D-9D81BD53E60F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34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nb-NO" sz="2800" noProof="0" dirty="0"/>
              <a:t>Hvorfor lage en egen IntList istedenfor ArrayList &lt;</a:t>
            </a:r>
            <a:r>
              <a:rPr lang="nb-NO" sz="2800" noProof="0" dirty="0" err="1"/>
              <a:t>Integer</a:t>
            </a:r>
            <a:r>
              <a:rPr lang="nb-NO" sz="2800" noProof="0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400" noProof="0" dirty="0"/>
              <a:t>Fordi det er raskere og tar mindre plass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noProof="0" dirty="0"/>
              <a:t>Også fordi vi kan legge inn problemspesifike metoder hvis vi trenger det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noProof="0" dirty="0"/>
              <a:t>Hva er forskjellen på en Integer og en int.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noProof="0" dirty="0"/>
              <a:t>Hvordan lage IntList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(ha muligheter til å lage en array av lister,</a:t>
            </a:r>
            <a:br>
              <a:rPr lang="nb-NO" sz="2400" dirty="0"/>
            </a:br>
            <a:r>
              <a:rPr lang="nb-NO" sz="2400" dirty="0"/>
              <a:t> OK med </a:t>
            </a:r>
            <a:r>
              <a:rPr lang="nb-NO" sz="2400" dirty="0">
                <a:solidFill>
                  <a:schemeClr val="accent3">
                    <a:lumMod val="75000"/>
                  </a:schemeClr>
                </a:solidFill>
              </a:rPr>
              <a:t>IntList[] a = new IntList[ant];</a:t>
            </a:r>
            <a:br>
              <a:rPr lang="nb-NO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nb-NO" sz="2400" dirty="0"/>
              <a:t> </a:t>
            </a:r>
            <a:r>
              <a:rPr lang="nb-NO" sz="2400" b="1" dirty="0"/>
              <a:t>Ikke</a:t>
            </a:r>
            <a:r>
              <a:rPr lang="nb-NO" sz="2400" dirty="0"/>
              <a:t> mulig med:</a:t>
            </a:r>
            <a:br>
              <a:rPr lang="nb-NO" sz="2400" dirty="0"/>
            </a:br>
            <a:r>
              <a:rPr lang="nb-NO" sz="2400" dirty="0"/>
              <a:t> </a:t>
            </a:r>
            <a:r>
              <a:rPr lang="nb-NO" sz="2400" dirty="0">
                <a:solidFill>
                  <a:schemeClr val="accent6">
                    <a:lumMod val="75000"/>
                  </a:schemeClr>
                </a:solidFill>
              </a:rPr>
              <a:t>ArrayList &lt;Integer &gt; []b = new ArrayList&lt;Integer &gt;[ant];</a:t>
            </a:r>
            <a:endParaRPr lang="nb-NO" sz="2400" noProof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b-NO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119C-BAD2-474F-B7B2-66F11C4D5BF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9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21567"/>
            <a:ext cx="7793037" cy="828675"/>
          </a:xfrm>
        </p:spPr>
        <p:txBody>
          <a:bodyPr>
            <a:normAutofit/>
          </a:bodyPr>
          <a:lstStyle/>
          <a:p>
            <a:r>
              <a:rPr lang="nb-NO" sz="2800" noProof="0" dirty="0">
                <a:solidFill>
                  <a:schemeClr val="accent2">
                    <a:lumMod val="75000"/>
                  </a:schemeClr>
                </a:solidFill>
              </a:rPr>
              <a:t>Forskjeller på Integer og int </a:t>
            </a:r>
            <a:r>
              <a:rPr lang="nb-NO" sz="2800" noProof="0" dirty="0"/>
              <a:t> er </a:t>
            </a:r>
            <a:r>
              <a:rPr lang="nb-NO" sz="2800" noProof="0" dirty="0">
                <a:solidFill>
                  <a:schemeClr val="accent2">
                    <a:lumMod val="75000"/>
                  </a:schemeClr>
                </a:solidFill>
              </a:rPr>
              <a:t> bl.a størrelsen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636496" cy="4818063"/>
          </a:xfrm>
        </p:spPr>
        <p:txBody>
          <a:bodyPr>
            <a:noAutofit/>
          </a:bodyPr>
          <a:lstStyle/>
          <a:p>
            <a:r>
              <a:rPr lang="nb-NO" sz="2000" noProof="0" dirty="0"/>
              <a:t>Integer er et objekt som brukes å holde et heltall. </a:t>
            </a:r>
          </a:p>
          <a:p>
            <a:pPr lvl="1"/>
            <a:r>
              <a:rPr lang="nb-NO" b="1" noProof="0" dirty="0"/>
              <a:t>Hvert</a:t>
            </a:r>
            <a:r>
              <a:rPr lang="nb-NO" noProof="0" dirty="0"/>
              <a:t> Integer tar da 12 byte (object header) + 4 byte (int)</a:t>
            </a:r>
          </a:p>
          <a:p>
            <a:r>
              <a:rPr lang="nb-NO" sz="1800" noProof="0" dirty="0"/>
              <a:t>int er en basaltype som tar 4 byte </a:t>
            </a:r>
          </a:p>
          <a:p>
            <a:pPr lvl="1"/>
            <a:r>
              <a:rPr lang="nb-NO" sz="1600" noProof="0" dirty="0"/>
              <a:t>En int [] array har </a:t>
            </a:r>
            <a:r>
              <a:rPr lang="nb-NO" sz="1600" b="1" noProof="0" dirty="0"/>
              <a:t>ett</a:t>
            </a:r>
            <a:r>
              <a:rPr lang="nb-NO" sz="1600" noProof="0" dirty="0"/>
              <a:t> array objekt for hver rad – dvs. ekstra 12 byte per rad + ett array-objekt for hver dimensjon (2,3,..)</a:t>
            </a:r>
          </a:p>
          <a:p>
            <a:pPr lvl="1"/>
            <a:r>
              <a:rPr lang="nb-NO" sz="1600" noProof="0" dirty="0"/>
              <a:t>se: </a:t>
            </a:r>
            <a:r>
              <a:rPr lang="nb-NO" sz="1600" noProof="0" dirty="0">
                <a:hlinkClick r:id="rId3"/>
              </a:rPr>
              <a:t>http://stackoverflow.com/questions</a:t>
            </a:r>
            <a:r>
              <a:rPr lang="nb-NO" sz="1600" noProof="0" dirty="0"/>
              <a:t>  og</a:t>
            </a:r>
            <a:br>
              <a:rPr lang="nb-NO" sz="1600" noProof="0" dirty="0"/>
            </a:br>
            <a:r>
              <a:rPr lang="nb-NO" sz="1400" noProof="0" dirty="0"/>
              <a:t>http://www.javamex.com/tutorials/memory/object_memory_usage.shtml</a:t>
            </a:r>
          </a:p>
          <a:p>
            <a:pPr lvl="1"/>
            <a:r>
              <a:rPr lang="nb-NO" sz="1600" noProof="0" dirty="0"/>
              <a:t>a normal object requires </a:t>
            </a:r>
            <a:r>
              <a:rPr lang="nb-NO" sz="1600" b="1" noProof="0" dirty="0"/>
              <a:t>8 bytes</a:t>
            </a:r>
            <a:r>
              <a:rPr lang="nb-NO" sz="1600" noProof="0" dirty="0"/>
              <a:t> of "housekeeping" space; </a:t>
            </a:r>
          </a:p>
          <a:p>
            <a:pPr lvl="1"/>
            <a:r>
              <a:rPr lang="nb-NO" sz="1600" b="1" noProof="0" dirty="0"/>
              <a:t>arrays require 12 bytes</a:t>
            </a:r>
            <a:r>
              <a:rPr lang="nb-NO" sz="1600" noProof="0" dirty="0"/>
              <a:t> (the same as a normal object, plus 4 bytes for the array length). If the number of bytes required by an object for its header and fields is not a multiple 8, then you </a:t>
            </a:r>
            <a:r>
              <a:rPr lang="nb-NO" sz="1600" b="1" noProof="0" dirty="0"/>
              <a:t>round up to the next multiple of 8</a:t>
            </a:r>
            <a:r>
              <a:rPr lang="nb-NO" sz="1600" noProof="0" dirty="0"/>
              <a:t>. </a:t>
            </a:r>
          </a:p>
          <a:p>
            <a:r>
              <a:rPr lang="nb-NO" sz="14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  +-----------+---------------+----------------- +----------+</a:t>
            </a:r>
            <a:br>
              <a:rPr lang="nb-NO" sz="1400" noProof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sz="14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  | mark word | class pointer | array size (opt) | padding  |</a:t>
            </a:r>
            <a:br>
              <a:rPr lang="nb-NO" sz="1400" noProof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b-NO" sz="1400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  +-----------+---------------+------------------+----------+</a:t>
            </a:r>
          </a:p>
          <a:p>
            <a:r>
              <a:rPr lang="nb-NO" sz="1600" noProof="0" dirty="0">
                <a:cs typeface="Courier New" panose="02070309020205020404" pitchFamily="49" charset="0"/>
              </a:rPr>
              <a:t>Har vi 1000 Integer i en array er det: 1000x 16 (Integer objekter)  + 16 (array overhead) + 8x1000 (pekere) = </a:t>
            </a:r>
            <a:r>
              <a:rPr lang="nb-NO" sz="1600" b="1" noProof="0" dirty="0">
                <a:cs typeface="Courier New" panose="02070309020205020404" pitchFamily="49" charset="0"/>
              </a:rPr>
              <a:t>24 016 byte</a:t>
            </a:r>
          </a:p>
          <a:p>
            <a:r>
              <a:rPr lang="nb-NO" sz="1600" noProof="0" dirty="0">
                <a:cs typeface="Courier New" panose="02070309020205020404" pitchFamily="49" charset="0"/>
              </a:rPr>
              <a:t>Har vi int [] a = new int[1000] er det 8+16 + 4*1000 = </a:t>
            </a:r>
            <a:r>
              <a:rPr lang="nb-NO" sz="1600" b="1" noProof="0" dirty="0">
                <a:cs typeface="Courier New" panose="02070309020205020404" pitchFamily="49" charset="0"/>
              </a:rPr>
              <a:t>4 024 byte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119C-BAD2-474F-B7B2-66F11C4D5BF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8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7384"/>
            <a:ext cx="8820472" cy="69865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class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IntList</a:t>
            </a:r>
            <a:r>
              <a:rPr lang="en-US" sz="1400" dirty="0">
                <a:solidFill>
                  <a:srgbClr val="00B050"/>
                </a:solidFill>
              </a:rPr>
              <a:t>{  </a:t>
            </a:r>
            <a:r>
              <a:rPr lang="en-US" sz="1400" dirty="0">
                <a:solidFill>
                  <a:srgbClr val="008000"/>
                </a:solidFill>
              </a:rPr>
              <a:t>// </a:t>
            </a:r>
            <a:r>
              <a:rPr lang="en-US" sz="1400" dirty="0" err="1">
                <a:solidFill>
                  <a:srgbClr val="008000"/>
                </a:solidFill>
              </a:rPr>
              <a:t>en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litt</a:t>
            </a:r>
            <a:r>
              <a:rPr lang="en-US" sz="1400" dirty="0">
                <a:solidFill>
                  <a:srgbClr val="008000"/>
                </a:solidFill>
              </a:rPr>
              <a:t> for </a:t>
            </a:r>
            <a:r>
              <a:rPr lang="en-US" sz="1400" dirty="0" err="1">
                <a:solidFill>
                  <a:srgbClr val="008000"/>
                </a:solidFill>
              </a:rPr>
              <a:t>kort</a:t>
            </a:r>
            <a:r>
              <a:rPr lang="en-US" sz="1400" dirty="0">
                <a:solidFill>
                  <a:srgbClr val="008000"/>
                </a:solidFill>
              </a:rPr>
              <a:t> IntList, </a:t>
            </a:r>
            <a:r>
              <a:rPr lang="en-US" sz="1400" dirty="0" err="1">
                <a:solidFill>
                  <a:srgbClr val="008000"/>
                </a:solidFill>
              </a:rPr>
              <a:t>noen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metoder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mangler</a:t>
            </a:r>
            <a:r>
              <a:rPr lang="en-US" sz="1400" dirty="0">
                <a:solidFill>
                  <a:srgbClr val="008000"/>
                </a:solidFill>
              </a:rPr>
              <a:t> </a:t>
            </a:r>
            <a:r>
              <a:rPr lang="en-US" sz="1400" dirty="0" err="1">
                <a:solidFill>
                  <a:srgbClr val="008000"/>
                </a:solidFill>
              </a:rPr>
              <a:t>kanskje</a:t>
            </a:r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dirty="0"/>
              <a:t>	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[] data;</a:t>
            </a:r>
          </a:p>
          <a:p>
            <a:r>
              <a:rPr lang="en-US" sz="1400" dirty="0"/>
              <a:t>	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/>
              <a:t>len</a:t>
            </a:r>
            <a:r>
              <a:rPr lang="en-US" sz="1400" dirty="0"/>
              <a:t> =0;</a:t>
            </a:r>
          </a:p>
          <a:p>
            <a:r>
              <a:rPr lang="en-US" sz="1400" dirty="0"/>
              <a:t>	IntList( 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/>
              <a:t>len</a:t>
            </a:r>
            <a:r>
              <a:rPr lang="en-US" sz="1400" dirty="0"/>
              <a:t>) {</a:t>
            </a:r>
          </a:p>
          <a:p>
            <a:r>
              <a:rPr lang="en-US" sz="1400" dirty="0"/>
              <a:t>	         data = </a:t>
            </a:r>
            <a:r>
              <a:rPr lang="en-US" sz="1400" b="1" dirty="0">
                <a:solidFill>
                  <a:srgbClr val="0070C0"/>
                </a:solidFill>
              </a:rPr>
              <a:t>new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[</a:t>
            </a:r>
            <a:r>
              <a:rPr lang="en-US" sz="1400" dirty="0" err="1"/>
              <a:t>Math.max</a:t>
            </a:r>
            <a:r>
              <a:rPr lang="en-US" sz="1400" dirty="0"/>
              <a:t>(1,len)];</a:t>
            </a:r>
          </a:p>
          <a:p>
            <a:r>
              <a:rPr lang="en-US" sz="1400" dirty="0"/>
              <a:t>	}</a:t>
            </a:r>
          </a:p>
          <a:p>
            <a:r>
              <a:rPr lang="nb-NO" sz="1400" dirty="0"/>
              <a:t>                      </a:t>
            </a:r>
            <a:r>
              <a:rPr lang="nb-NO" sz="1400" dirty="0" err="1"/>
              <a:t>IntList</a:t>
            </a:r>
            <a:r>
              <a:rPr lang="nb-NO" sz="1400" dirty="0"/>
              <a:t>() {</a:t>
            </a:r>
          </a:p>
          <a:p>
            <a:r>
              <a:rPr lang="nb-NO" sz="1400" dirty="0"/>
              <a:t>                           data = </a:t>
            </a:r>
            <a:r>
              <a:rPr lang="nb-NO" sz="1400" b="1" dirty="0" err="1">
                <a:solidFill>
                  <a:srgbClr val="0070C0"/>
                </a:solidFill>
              </a:rPr>
              <a:t>new</a:t>
            </a:r>
            <a:r>
              <a:rPr lang="nb-NO" sz="1400" b="1" dirty="0">
                <a:solidFill>
                  <a:srgbClr val="0070C0"/>
                </a:solidFill>
              </a:rPr>
              <a:t> </a:t>
            </a:r>
            <a:r>
              <a:rPr lang="nb-NO" sz="1400" b="1" dirty="0" err="1">
                <a:solidFill>
                  <a:srgbClr val="0070C0"/>
                </a:solidFill>
              </a:rPr>
              <a:t>int</a:t>
            </a:r>
            <a:r>
              <a:rPr lang="nb-NO" sz="1400" b="1" dirty="0">
                <a:solidFill>
                  <a:srgbClr val="0070C0"/>
                </a:solidFill>
              </a:rPr>
              <a:t> </a:t>
            </a:r>
            <a:r>
              <a:rPr lang="nb-NO" sz="1400" dirty="0"/>
              <a:t>[32];</a:t>
            </a:r>
          </a:p>
          <a:p>
            <a:r>
              <a:rPr lang="nb-NO" sz="1400" dirty="0"/>
              <a:t>                     }</a:t>
            </a:r>
            <a:endParaRPr lang="en-US" sz="1400" dirty="0"/>
          </a:p>
          <a:p>
            <a:r>
              <a:rPr lang="en-US" sz="1400" dirty="0"/>
              <a:t>	</a:t>
            </a:r>
            <a:r>
              <a:rPr lang="en-US" sz="1400" b="1" dirty="0">
                <a:solidFill>
                  <a:srgbClr val="0070C0"/>
                </a:solidFill>
              </a:rPr>
              <a:t>void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add( 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/>
              <a:t>elem</a:t>
            </a:r>
            <a:r>
              <a:rPr lang="en-US" sz="1400" dirty="0"/>
              <a:t>) {</a:t>
            </a:r>
          </a:p>
          <a:p>
            <a:r>
              <a:rPr lang="en-US" sz="1400" dirty="0"/>
              <a:t>	          if (</a:t>
            </a:r>
            <a:r>
              <a:rPr lang="en-US" sz="1400" dirty="0" err="1"/>
              <a:t>len</a:t>
            </a:r>
            <a:r>
              <a:rPr lang="en-US" sz="1400" dirty="0"/>
              <a:t> == </a:t>
            </a:r>
            <a:r>
              <a:rPr lang="en-US" sz="1400" dirty="0" err="1"/>
              <a:t>data.length</a:t>
            </a:r>
            <a:r>
              <a:rPr lang="en-US" sz="1400" dirty="0"/>
              <a:t>) {</a:t>
            </a:r>
          </a:p>
          <a:p>
            <a:r>
              <a:rPr lang="en-US" sz="1400" dirty="0"/>
              <a:t>		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[] b = </a:t>
            </a:r>
            <a:r>
              <a:rPr lang="en-US" sz="1400" b="1" dirty="0">
                <a:solidFill>
                  <a:srgbClr val="0070C0"/>
                </a:solidFill>
              </a:rPr>
              <a:t>new 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[</a:t>
            </a:r>
            <a:r>
              <a:rPr lang="en-US" sz="1400" dirty="0" err="1"/>
              <a:t>data.length</a:t>
            </a:r>
            <a:r>
              <a:rPr lang="en-US" sz="1400" dirty="0"/>
              <a:t>*2];</a:t>
            </a:r>
          </a:p>
          <a:p>
            <a:r>
              <a:rPr lang="en-US" sz="1400" dirty="0"/>
              <a:t>		//</a:t>
            </a:r>
            <a:r>
              <a:rPr lang="en-US" sz="1400" b="1" dirty="0">
                <a:solidFill>
                  <a:srgbClr val="00B050"/>
                </a:solidFill>
              </a:rPr>
              <a:t>for</a:t>
            </a:r>
            <a:r>
              <a:rPr lang="en-US" sz="1400" dirty="0">
                <a:solidFill>
                  <a:srgbClr val="00B050"/>
                </a:solidFill>
              </a:rPr>
              <a:t> (</a:t>
            </a:r>
            <a:r>
              <a:rPr lang="en-US" sz="1400" dirty="0" err="1">
                <a:solidFill>
                  <a:srgbClr val="00B050"/>
                </a:solidFill>
              </a:rPr>
              <a:t>int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rgbClr val="00B050"/>
                </a:solidFill>
              </a:rPr>
              <a:t>i</a:t>
            </a:r>
            <a:r>
              <a:rPr lang="en-US" sz="1400" dirty="0">
                <a:solidFill>
                  <a:srgbClr val="00B050"/>
                </a:solidFill>
              </a:rPr>
              <a:t> = 0; </a:t>
            </a:r>
            <a:r>
              <a:rPr lang="en-US" sz="1400" dirty="0" err="1">
                <a:solidFill>
                  <a:srgbClr val="00B050"/>
                </a:solidFill>
              </a:rPr>
              <a:t>i</a:t>
            </a:r>
            <a:r>
              <a:rPr lang="en-US" sz="1400" dirty="0">
                <a:solidFill>
                  <a:srgbClr val="00B050"/>
                </a:solidFill>
              </a:rPr>
              <a:t> &lt; </a:t>
            </a:r>
            <a:r>
              <a:rPr lang="en-US" sz="1400" dirty="0" err="1">
                <a:solidFill>
                  <a:srgbClr val="00B050"/>
                </a:solidFill>
              </a:rPr>
              <a:t>data.length</a:t>
            </a:r>
            <a:r>
              <a:rPr lang="en-US" sz="1400" dirty="0">
                <a:solidFill>
                  <a:srgbClr val="00B050"/>
                </a:solidFill>
              </a:rPr>
              <a:t>; </a:t>
            </a:r>
            <a:r>
              <a:rPr lang="en-US" sz="1400" dirty="0" err="1">
                <a:solidFill>
                  <a:srgbClr val="00B050"/>
                </a:solidFill>
              </a:rPr>
              <a:t>i</a:t>
            </a:r>
            <a:r>
              <a:rPr lang="en-US" sz="1400" dirty="0">
                <a:solidFill>
                  <a:srgbClr val="00B050"/>
                </a:solidFill>
              </a:rPr>
              <a:t>++) b[</a:t>
            </a:r>
            <a:r>
              <a:rPr lang="en-US" sz="1400" dirty="0" err="1">
                <a:solidFill>
                  <a:srgbClr val="00B050"/>
                </a:solidFill>
              </a:rPr>
              <a:t>i</a:t>
            </a:r>
            <a:r>
              <a:rPr lang="en-US" sz="1400" dirty="0">
                <a:solidFill>
                  <a:srgbClr val="00B050"/>
                </a:solidFill>
              </a:rPr>
              <a:t>] = data[</a:t>
            </a:r>
            <a:r>
              <a:rPr lang="en-US" sz="1400" dirty="0" err="1">
                <a:solidFill>
                  <a:srgbClr val="00B050"/>
                </a:solidFill>
              </a:rPr>
              <a:t>i</a:t>
            </a:r>
            <a:r>
              <a:rPr lang="en-US" sz="1400" dirty="0">
                <a:solidFill>
                  <a:srgbClr val="00B050"/>
                </a:solidFill>
              </a:rPr>
              <a:t>];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System.arraycopy</a:t>
            </a:r>
            <a:r>
              <a:rPr lang="en-US" sz="1400" dirty="0"/>
              <a:t>(data,0, b,0,data.length);</a:t>
            </a:r>
          </a:p>
          <a:p>
            <a:r>
              <a:rPr lang="en-US" sz="1400" dirty="0"/>
              <a:t>		data =b;</a:t>
            </a:r>
          </a:p>
          <a:p>
            <a:r>
              <a:rPr lang="en-US" sz="1400" dirty="0"/>
              <a:t>	           }</a:t>
            </a:r>
          </a:p>
          <a:p>
            <a:r>
              <a:rPr lang="en-US" sz="1400" dirty="0"/>
              <a:t>	          data[</a:t>
            </a:r>
            <a:r>
              <a:rPr lang="en-US" sz="1400" dirty="0" err="1"/>
              <a:t>len</a:t>
            </a:r>
            <a:r>
              <a:rPr lang="en-US" sz="1400" dirty="0"/>
              <a:t>++] = </a:t>
            </a:r>
            <a:r>
              <a:rPr lang="en-US" sz="1400" dirty="0" err="1"/>
              <a:t>elem</a:t>
            </a:r>
            <a:r>
              <a:rPr lang="en-US" sz="1400" dirty="0"/>
              <a:t>;</a:t>
            </a:r>
          </a:p>
          <a:p>
            <a:r>
              <a:rPr lang="en-US" sz="1400" dirty="0"/>
              <a:t>	} </a:t>
            </a:r>
            <a:r>
              <a:rPr lang="en-US" sz="1400" b="1" dirty="0">
                <a:solidFill>
                  <a:srgbClr val="00B050"/>
                </a:solidFill>
              </a:rPr>
              <a:t>// end add</a:t>
            </a:r>
          </a:p>
          <a:p>
            <a:endParaRPr lang="en-US" sz="1050" dirty="0">
              <a:solidFill>
                <a:srgbClr val="00B050"/>
              </a:solidFill>
            </a:endParaRPr>
          </a:p>
          <a:p>
            <a:r>
              <a:rPr lang="en-US" sz="1400" dirty="0"/>
              <a:t>	</a:t>
            </a:r>
            <a:r>
              <a:rPr lang="en-US" sz="1400" b="1" dirty="0">
                <a:solidFill>
                  <a:srgbClr val="0070C0"/>
                </a:solidFill>
              </a:rPr>
              <a:t>void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clear(){</a:t>
            </a:r>
          </a:p>
          <a:p>
            <a:r>
              <a:rPr lang="en-US" sz="1400" dirty="0"/>
              <a:t>	         </a:t>
            </a:r>
            <a:r>
              <a:rPr lang="en-US" sz="1400" dirty="0" err="1"/>
              <a:t>len</a:t>
            </a:r>
            <a:r>
              <a:rPr lang="en-US" sz="1400" dirty="0"/>
              <a:t> =0;</a:t>
            </a:r>
          </a:p>
          <a:p>
            <a:r>
              <a:rPr lang="en-US" sz="1400" dirty="0"/>
              <a:t>	} </a:t>
            </a:r>
            <a:r>
              <a:rPr lang="en-US" sz="1400" b="1" dirty="0">
                <a:solidFill>
                  <a:srgbClr val="00B050"/>
                </a:solidFill>
              </a:rPr>
              <a:t>// end clear</a:t>
            </a:r>
          </a:p>
          <a:p>
            <a:endParaRPr lang="en-US" sz="1000" dirty="0"/>
          </a:p>
          <a:p>
            <a:r>
              <a:rPr lang="en-US" sz="1400" dirty="0"/>
              <a:t>	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get ( 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/>
              <a:t>pos</a:t>
            </a:r>
            <a:r>
              <a:rPr lang="en-US" sz="1400" dirty="0"/>
              <a:t>){</a:t>
            </a:r>
          </a:p>
          <a:p>
            <a:r>
              <a:rPr lang="en-US" sz="1400" dirty="0"/>
              <a:t>	        </a:t>
            </a:r>
            <a:r>
              <a:rPr lang="en-US" sz="1400" b="1" dirty="0">
                <a:solidFill>
                  <a:srgbClr val="00B050"/>
                </a:solidFill>
              </a:rPr>
              <a:t>// error </a:t>
            </a:r>
            <a:r>
              <a:rPr lang="en-US" sz="1400" b="1" dirty="0" err="1">
                <a:solidFill>
                  <a:srgbClr val="00B050"/>
                </a:solidFill>
              </a:rPr>
              <a:t>antar</a:t>
            </a:r>
            <a:r>
              <a:rPr lang="en-US" sz="1400" b="1" dirty="0">
                <a:solidFill>
                  <a:srgbClr val="00B050"/>
                </a:solidFill>
              </a:rPr>
              <a:t> at </a:t>
            </a:r>
            <a:r>
              <a:rPr lang="en-US" sz="1400" b="1" dirty="0" err="1">
                <a:solidFill>
                  <a:srgbClr val="00B050"/>
                </a:solidFill>
              </a:rPr>
              <a:t>svaret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brukes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til</a:t>
            </a:r>
            <a:r>
              <a:rPr lang="en-US" sz="1400" b="1" dirty="0">
                <a:solidFill>
                  <a:srgbClr val="00B050"/>
                </a:solidFill>
              </a:rPr>
              <a:t> array-</a:t>
            </a:r>
            <a:r>
              <a:rPr lang="en-US" sz="1400" b="1" dirty="0" err="1">
                <a:solidFill>
                  <a:srgbClr val="00B050"/>
                </a:solidFill>
              </a:rPr>
              <a:t>indeks</a:t>
            </a:r>
            <a:endParaRPr lang="en-US" sz="1400" b="1" dirty="0">
              <a:solidFill>
                <a:srgbClr val="00B050"/>
              </a:solidFill>
            </a:endParaRPr>
          </a:p>
          <a:p>
            <a:r>
              <a:rPr lang="en-US" sz="1400" dirty="0"/>
              <a:t>	         </a:t>
            </a:r>
            <a:r>
              <a:rPr lang="en-US" sz="1400" b="1" dirty="0">
                <a:solidFill>
                  <a:srgbClr val="0070C0"/>
                </a:solidFill>
              </a:rPr>
              <a:t>if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(</a:t>
            </a:r>
            <a:r>
              <a:rPr lang="en-US" sz="1400" dirty="0" err="1"/>
              <a:t>pos</a:t>
            </a:r>
            <a:r>
              <a:rPr lang="en-US" sz="1400" dirty="0"/>
              <a:t> &gt; len-1 ) </a:t>
            </a:r>
            <a:r>
              <a:rPr lang="en-US" sz="1400" b="1" dirty="0">
                <a:solidFill>
                  <a:srgbClr val="0070C0"/>
                </a:solidFill>
              </a:rPr>
              <a:t>return</a:t>
            </a:r>
            <a:r>
              <a:rPr lang="en-US" sz="1400" dirty="0"/>
              <a:t> -1; </a:t>
            </a:r>
            <a:r>
              <a:rPr lang="en-US" sz="1400" b="1" dirty="0">
                <a:solidFill>
                  <a:srgbClr val="0070C0"/>
                </a:solidFill>
              </a:rPr>
              <a:t>else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return</a:t>
            </a:r>
            <a:r>
              <a:rPr lang="en-US" sz="1400" dirty="0"/>
              <a:t> data [</a:t>
            </a:r>
            <a:r>
              <a:rPr lang="en-US" sz="1400" dirty="0" err="1"/>
              <a:t>pos</a:t>
            </a:r>
            <a:r>
              <a:rPr lang="en-US" sz="1400" dirty="0"/>
              <a:t>];</a:t>
            </a:r>
          </a:p>
          <a:p>
            <a:r>
              <a:rPr lang="en-US" sz="1400" dirty="0"/>
              <a:t>	} </a:t>
            </a:r>
            <a:r>
              <a:rPr lang="en-US" sz="1400" b="1" dirty="0">
                <a:solidFill>
                  <a:srgbClr val="00B050"/>
                </a:solidFill>
              </a:rPr>
              <a:t>//end get </a:t>
            </a:r>
          </a:p>
          <a:p>
            <a:r>
              <a:rPr lang="en-US" sz="1400" dirty="0"/>
              <a:t>	</a:t>
            </a:r>
          </a:p>
          <a:p>
            <a:r>
              <a:rPr lang="en-US" sz="1400" dirty="0"/>
              <a:t>	</a:t>
            </a:r>
            <a:r>
              <a:rPr lang="en-US" sz="1400" b="1" dirty="0" err="1">
                <a:solidFill>
                  <a:srgbClr val="0070C0"/>
                </a:solidFill>
              </a:rPr>
              <a:t>int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>size() {</a:t>
            </a:r>
          </a:p>
          <a:p>
            <a:r>
              <a:rPr lang="en-US" sz="1400" dirty="0"/>
              <a:t>	         </a:t>
            </a:r>
            <a:r>
              <a:rPr lang="en-US" sz="1400" b="1" dirty="0">
                <a:solidFill>
                  <a:srgbClr val="0070C0"/>
                </a:solidFill>
              </a:rPr>
              <a:t>return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/>
              <a:t>len</a:t>
            </a:r>
            <a:r>
              <a:rPr lang="en-US" sz="1400" dirty="0"/>
              <a:t>;</a:t>
            </a:r>
          </a:p>
          <a:p>
            <a:r>
              <a:rPr lang="en-US" sz="1400" dirty="0"/>
              <a:t>	} </a:t>
            </a:r>
            <a:r>
              <a:rPr lang="en-US" sz="1400" b="1" dirty="0">
                <a:solidFill>
                  <a:srgbClr val="00B050"/>
                </a:solidFill>
              </a:rPr>
              <a:t>//end size</a:t>
            </a:r>
          </a:p>
          <a:p>
            <a:r>
              <a:rPr lang="en-US" sz="1400" dirty="0"/>
              <a:t>} </a:t>
            </a:r>
            <a:r>
              <a:rPr lang="en-US" sz="1400" b="1" dirty="0">
                <a:solidFill>
                  <a:srgbClr val="00B050"/>
                </a:solidFill>
              </a:rPr>
              <a:t>// end class IntList</a:t>
            </a:r>
            <a:endParaRPr lang="en-US" sz="10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4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921E-7B4C-4555-B282-9B0856B0325B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272" y="0"/>
            <a:ext cx="6552728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        long </a:t>
            </a:r>
            <a:r>
              <a:rPr lang="en-US" sz="1600" b="1" dirty="0" err="1"/>
              <a:t>ILSek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n) {</a:t>
            </a:r>
          </a:p>
          <a:p>
            <a:r>
              <a:rPr lang="en-US" sz="1600" dirty="0"/>
              <a:t>	  IntList </a:t>
            </a:r>
            <a:r>
              <a:rPr lang="en-US" sz="1600" dirty="0" err="1"/>
              <a:t>itlist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FF0000"/>
                </a:solidFill>
              </a:rPr>
              <a:t>new IntList(n);</a:t>
            </a:r>
          </a:p>
          <a:p>
            <a:r>
              <a:rPr lang="en-US" sz="1600" dirty="0"/>
              <a:t>	   long  j = 1;</a:t>
            </a:r>
          </a:p>
          <a:p>
            <a:endParaRPr lang="en-US" sz="1600" dirty="0"/>
          </a:p>
          <a:p>
            <a:r>
              <a:rPr lang="en-US" sz="1600" dirty="0"/>
              <a:t>	    for 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=0; </a:t>
            </a:r>
            <a:r>
              <a:rPr lang="en-US" sz="1600" dirty="0" err="1"/>
              <a:t>i</a:t>
            </a:r>
            <a:r>
              <a:rPr lang="en-US" sz="1600" dirty="0"/>
              <a:t>&lt;n; </a:t>
            </a:r>
            <a:r>
              <a:rPr lang="en-US" sz="1600" dirty="0" err="1"/>
              <a:t>i</a:t>
            </a:r>
            <a:r>
              <a:rPr lang="en-US" sz="1600" dirty="0"/>
              <a:t>++)       </a:t>
            </a:r>
            <a:r>
              <a:rPr lang="en-US" sz="1600" dirty="0" err="1">
                <a:solidFill>
                  <a:srgbClr val="FF0000"/>
                </a:solidFill>
              </a:rPr>
              <a:t>itlist.add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r>
              <a:rPr lang="en-US" sz="1600" dirty="0"/>
              <a:t>;</a:t>
            </a:r>
          </a:p>
          <a:p>
            <a:r>
              <a:rPr lang="en-US" sz="1600" dirty="0"/>
              <a:t>	    for 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=0; </a:t>
            </a:r>
            <a:r>
              <a:rPr lang="en-US" sz="1600" dirty="0" err="1"/>
              <a:t>i</a:t>
            </a:r>
            <a:r>
              <a:rPr lang="en-US" sz="1600" dirty="0"/>
              <a:t>&lt;n; </a:t>
            </a:r>
            <a:r>
              <a:rPr lang="en-US" sz="1600" dirty="0" err="1"/>
              <a:t>i</a:t>
            </a:r>
            <a:r>
              <a:rPr lang="en-US" sz="1600" dirty="0"/>
              <a:t>++) j +=</a:t>
            </a:r>
            <a:r>
              <a:rPr lang="en-US" sz="1600" dirty="0" err="1">
                <a:solidFill>
                  <a:srgbClr val="FF0000"/>
                </a:solidFill>
              </a:rPr>
              <a:t>itlist.get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r>
              <a:rPr lang="en-US" sz="1600" dirty="0"/>
              <a:t>;</a:t>
            </a:r>
          </a:p>
          <a:p>
            <a:r>
              <a:rPr lang="en-US" sz="1600" dirty="0"/>
              <a:t>                  return j;</a:t>
            </a:r>
          </a:p>
          <a:p>
            <a:r>
              <a:rPr lang="en-US" sz="1600" dirty="0"/>
              <a:t>         }// end </a:t>
            </a:r>
            <a:r>
              <a:rPr lang="en-US" sz="1600" dirty="0" err="1"/>
              <a:t>ILSek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      </a:t>
            </a:r>
            <a:r>
              <a:rPr lang="en-US" sz="1600" b="1" dirty="0"/>
              <a:t>long </a:t>
            </a:r>
            <a:r>
              <a:rPr lang="en-US" sz="1600" b="1" dirty="0" err="1"/>
              <a:t>ALSek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n) {</a:t>
            </a:r>
          </a:p>
          <a:p>
            <a:r>
              <a:rPr lang="en-US" sz="1600" dirty="0"/>
              <a:t>                 </a:t>
            </a:r>
            <a:r>
              <a:rPr lang="en-US" sz="1600" dirty="0" err="1"/>
              <a:t>ArrayList</a:t>
            </a:r>
            <a:r>
              <a:rPr lang="en-US" sz="1600" dirty="0"/>
              <a:t> &lt;Integer&gt; </a:t>
            </a:r>
            <a:r>
              <a:rPr lang="en-US" sz="1600" dirty="0" err="1"/>
              <a:t>alist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FF0000"/>
                </a:solidFill>
              </a:rPr>
              <a:t>new </a:t>
            </a:r>
            <a:r>
              <a:rPr lang="en-US" sz="1600" dirty="0" err="1">
                <a:solidFill>
                  <a:srgbClr val="FF0000"/>
                </a:solidFill>
              </a:rPr>
              <a:t>ArrayList</a:t>
            </a:r>
            <a:r>
              <a:rPr lang="en-US" sz="1600" dirty="0">
                <a:solidFill>
                  <a:srgbClr val="FF0000"/>
                </a:solidFill>
              </a:rPr>
              <a:t>&lt;Integer&gt;(n);</a:t>
            </a:r>
          </a:p>
          <a:p>
            <a:r>
              <a:rPr lang="en-US" sz="1600" dirty="0"/>
              <a:t>	  long j = 1;</a:t>
            </a:r>
          </a:p>
          <a:p>
            <a:endParaRPr lang="en-US" sz="1600" dirty="0"/>
          </a:p>
          <a:p>
            <a:r>
              <a:rPr lang="en-US" sz="1600" dirty="0"/>
              <a:t>	  for 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=0; </a:t>
            </a:r>
            <a:r>
              <a:rPr lang="en-US" sz="1600" dirty="0" err="1"/>
              <a:t>i</a:t>
            </a:r>
            <a:r>
              <a:rPr lang="en-US" sz="1600" dirty="0"/>
              <a:t>&lt;n; </a:t>
            </a:r>
            <a:r>
              <a:rPr lang="en-US" sz="1600" dirty="0" err="1"/>
              <a:t>i</a:t>
            </a:r>
            <a:r>
              <a:rPr lang="en-US" sz="1600" dirty="0"/>
              <a:t>++)      </a:t>
            </a:r>
            <a:r>
              <a:rPr lang="en-US" sz="1600" dirty="0" err="1">
                <a:solidFill>
                  <a:srgbClr val="FF0000"/>
                </a:solidFill>
              </a:rPr>
              <a:t>alist.add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);</a:t>
            </a:r>
          </a:p>
          <a:p>
            <a:r>
              <a:rPr lang="en-US" sz="1600" dirty="0"/>
              <a:t>	  for 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=0; </a:t>
            </a:r>
            <a:r>
              <a:rPr lang="en-US" sz="1600" dirty="0" err="1"/>
              <a:t>i</a:t>
            </a:r>
            <a:r>
              <a:rPr lang="en-US" sz="1600" dirty="0"/>
              <a:t>&lt;n; </a:t>
            </a:r>
            <a:r>
              <a:rPr lang="en-US" sz="1600" dirty="0" err="1"/>
              <a:t>i</a:t>
            </a:r>
            <a:r>
              <a:rPr lang="en-US" sz="1600" dirty="0"/>
              <a:t>++) j +=</a:t>
            </a:r>
            <a:r>
              <a:rPr lang="en-US" sz="1600" dirty="0" err="1">
                <a:solidFill>
                  <a:srgbClr val="FF0000"/>
                </a:solidFill>
              </a:rPr>
              <a:t>alist.get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r>
              <a:rPr lang="en-US" sz="1600" dirty="0"/>
              <a:t>;</a:t>
            </a:r>
          </a:p>
          <a:p>
            <a:r>
              <a:rPr lang="en-US" sz="1600" dirty="0"/>
              <a:t>	   return j;</a:t>
            </a:r>
          </a:p>
          <a:p>
            <a:r>
              <a:rPr lang="en-US" sz="1600" dirty="0"/>
              <a:t>          }// </a:t>
            </a:r>
            <a:r>
              <a:rPr lang="en-US" sz="1600" dirty="0" err="1"/>
              <a:t>ens</a:t>
            </a:r>
            <a:r>
              <a:rPr lang="en-US" sz="1600" dirty="0"/>
              <a:t> </a:t>
            </a:r>
            <a:r>
              <a:rPr lang="en-US" sz="1600" dirty="0" err="1"/>
              <a:t>ALSek</a:t>
            </a:r>
            <a:endParaRPr lang="en-US" sz="1600" dirty="0"/>
          </a:p>
          <a:p>
            <a:endParaRPr lang="nb-NO" sz="1600" dirty="0"/>
          </a:p>
          <a:p>
            <a:r>
              <a:rPr lang="nb-NO" sz="1600" dirty="0"/>
              <a:t>………………………………..</a:t>
            </a:r>
          </a:p>
          <a:p>
            <a:endParaRPr lang="nb-NO" sz="1600" dirty="0"/>
          </a:p>
          <a:p>
            <a:r>
              <a:rPr lang="en-US" sz="1600" dirty="0"/>
              <a:t>long t = </a:t>
            </a:r>
            <a:r>
              <a:rPr lang="en-US" sz="1600" dirty="0" err="1"/>
              <a:t>System.nanoTime</a:t>
            </a:r>
            <a:r>
              <a:rPr lang="en-US" sz="1600" dirty="0"/>
              <a:t>();  // start </a:t>
            </a:r>
            <a:r>
              <a:rPr lang="en-US" sz="1600" dirty="0" err="1"/>
              <a:t>tidtaking</a:t>
            </a:r>
            <a:r>
              <a:rPr lang="en-US" sz="1600" dirty="0"/>
              <a:t> IntList</a:t>
            </a:r>
          </a:p>
          <a:p>
            <a:r>
              <a:rPr lang="en-US" sz="1600" dirty="0"/>
              <a:t> sum += </a:t>
            </a:r>
            <a:r>
              <a:rPr lang="en-US" sz="1600" b="1" dirty="0" err="1"/>
              <a:t>ILSek</a:t>
            </a:r>
            <a:r>
              <a:rPr lang="en-US" sz="1600" b="1" dirty="0"/>
              <a:t>(n)</a:t>
            </a:r>
            <a:r>
              <a:rPr lang="en-US" sz="1600" dirty="0"/>
              <a:t>;</a:t>
            </a:r>
          </a:p>
          <a:p>
            <a:r>
              <a:rPr lang="en-US" sz="1600" dirty="0"/>
              <a:t>t = (</a:t>
            </a:r>
            <a:r>
              <a:rPr lang="en-US" sz="1600" dirty="0" err="1"/>
              <a:t>System.nanoTime</a:t>
            </a:r>
            <a:r>
              <a:rPr lang="en-US" sz="1600" dirty="0"/>
              <a:t>()-t);</a:t>
            </a:r>
          </a:p>
          <a:p>
            <a:r>
              <a:rPr lang="nb-NO" sz="1600" dirty="0"/>
              <a:t>..</a:t>
            </a:r>
          </a:p>
          <a:p>
            <a:r>
              <a:rPr lang="en-US" sz="1600" dirty="0"/>
              <a:t>t = </a:t>
            </a:r>
            <a:r>
              <a:rPr lang="en-US" sz="1600" dirty="0" err="1"/>
              <a:t>System.nanoTime</a:t>
            </a:r>
            <a:r>
              <a:rPr lang="en-US" sz="1600" dirty="0"/>
              <a:t>();        // start </a:t>
            </a:r>
            <a:r>
              <a:rPr lang="en-US" sz="1600" dirty="0" err="1"/>
              <a:t>tidtaking</a:t>
            </a:r>
            <a:r>
              <a:rPr lang="en-US" sz="1600" dirty="0"/>
              <a:t> </a:t>
            </a:r>
            <a:r>
              <a:rPr lang="en-US" sz="1600" dirty="0" err="1"/>
              <a:t>ArrayList</a:t>
            </a:r>
            <a:endParaRPr lang="en-US" sz="1600" dirty="0"/>
          </a:p>
          <a:p>
            <a:r>
              <a:rPr lang="en-US" sz="1600" dirty="0"/>
              <a:t> sum += </a:t>
            </a:r>
            <a:r>
              <a:rPr lang="en-US" sz="1600" b="1" dirty="0" err="1"/>
              <a:t>ALSek</a:t>
            </a:r>
            <a:r>
              <a:rPr lang="en-US" sz="1600" b="1" dirty="0"/>
              <a:t>(n);</a:t>
            </a:r>
          </a:p>
          <a:p>
            <a:r>
              <a:rPr lang="en-US" sz="1600" dirty="0"/>
              <a:t>t = (</a:t>
            </a:r>
            <a:r>
              <a:rPr lang="en-US" sz="1600" dirty="0" err="1"/>
              <a:t>System.nanoTime</a:t>
            </a:r>
            <a:r>
              <a:rPr lang="en-US" sz="1600" dirty="0"/>
              <a:t>()-t);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20882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Fra testprogrammet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7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Tidsforbruk int og Integer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noProof="0" dirty="0"/>
              <a:t>Integer</a:t>
            </a:r>
          </a:p>
          <a:p>
            <a:pPr lvl="1"/>
            <a:r>
              <a:rPr lang="nb-NO" noProof="0" dirty="0"/>
              <a:t>Når vi skal lagre et heltall i en Integer, må den først pakkes-inn (boxing) i et objekt vi lager + en peker til den i arrayen av Integer-pekere</a:t>
            </a:r>
          </a:p>
          <a:p>
            <a:pPr lvl="1"/>
            <a:r>
              <a:rPr lang="nb-NO" noProof="0" dirty="0"/>
              <a:t>Når vi skal lese en heltallsverdi fra en Integer, må vi først følge en peker for å lokalisere Integer-objektet, og så lese ut int-verdien (unboxing)</a:t>
            </a:r>
          </a:p>
          <a:p>
            <a:r>
              <a:rPr lang="nb-NO" noProof="0" dirty="0"/>
              <a:t>int-array</a:t>
            </a:r>
          </a:p>
          <a:p>
            <a:pPr lvl="1"/>
            <a:r>
              <a:rPr lang="nb-NO" noProof="0" dirty="0"/>
              <a:t>Lesing og skriving i en int [] er ‘mye’ raskere – tilsvarende som å finne og skrive en peker i Integer-arrayen.</a:t>
            </a:r>
          </a:p>
          <a:p>
            <a:endParaRPr lang="nb-NO" noProof="0" dirty="0"/>
          </a:p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1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Hva bruker vi den konvekse innhyllinga til?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2688" y="1314451"/>
            <a:ext cx="7772400" cy="3986758"/>
          </a:xfrm>
        </p:spPr>
        <p:txBody>
          <a:bodyPr/>
          <a:lstStyle/>
          <a:p>
            <a:r>
              <a:rPr lang="nb-NO" noProof="0" dirty="0"/>
              <a:t>Innhyllinga er en helt nødvendig første steg  i flere-stegs algoritmer innen :</a:t>
            </a:r>
          </a:p>
          <a:p>
            <a:pPr lvl="1"/>
            <a:r>
              <a:rPr lang="nb-NO" noProof="0" dirty="0"/>
              <a:t>Spillgrafikk (modellerering av flater , mennesker, ansikter, hus, borger, terreng, .. </a:t>
            </a:r>
            <a:r>
              <a:rPr lang="nb-NO" noProof="0" dirty="0" err="1"/>
              <a:t>osv</a:t>
            </a:r>
            <a:r>
              <a:rPr lang="nb-NO" noProof="0" dirty="0"/>
              <a:t>) med lyssetting</a:t>
            </a:r>
          </a:p>
          <a:p>
            <a:pPr lvl="1"/>
            <a:r>
              <a:rPr lang="nb-NO" noProof="0" dirty="0"/>
              <a:t>Kartografi </a:t>
            </a:r>
          </a:p>
          <a:p>
            <a:pPr lvl="2"/>
            <a:r>
              <a:rPr lang="nb-NO" noProof="0" dirty="0"/>
              <a:t>Høydekart over landskap</a:t>
            </a:r>
          </a:p>
          <a:p>
            <a:pPr lvl="2"/>
            <a:r>
              <a:rPr lang="nb-NO" noProof="0" dirty="0"/>
              <a:t>Sjøkart</a:t>
            </a:r>
          </a:p>
          <a:p>
            <a:pPr lvl="2"/>
            <a:r>
              <a:rPr lang="nb-NO" noProof="0" dirty="0"/>
              <a:t>volumberegninger innen olje-prospektering.</a:t>
            </a:r>
          </a:p>
          <a:p>
            <a:pPr lvl="1"/>
            <a:endParaRPr lang="nb-NO" noProof="0" dirty="0"/>
          </a:p>
          <a:p>
            <a:pPr marL="0" indent="0">
              <a:buNone/>
            </a:pPr>
            <a:endParaRPr lang="nb-NO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E8318-8D50-44AA-949F-71D6A8D3C272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733256"/>
            <a:ext cx="71287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De etterfølgende figurer er laget i </a:t>
            </a:r>
            <a:r>
              <a:rPr lang="nb-NO" dirty="0" err="1">
                <a:solidFill>
                  <a:srgbClr val="000000"/>
                </a:solidFill>
              </a:rPr>
              <a:t>Geogebra</a:t>
            </a:r>
            <a:r>
              <a:rPr lang="nb-NO" dirty="0">
                <a:solidFill>
                  <a:srgbClr val="000000"/>
                </a:solidFill>
              </a:rPr>
              <a:t> . Anbefales sterkt (gratis) – last ned: </a:t>
            </a:r>
            <a:r>
              <a:rPr lang="nb-NO" dirty="0">
                <a:solidFill>
                  <a:srgbClr val="0070C0"/>
                </a:solidFill>
              </a:rPr>
              <a:t>http://geogebra.no/</a:t>
            </a:r>
          </a:p>
        </p:txBody>
      </p:sp>
      <p:pic>
        <p:nvPicPr>
          <p:cNvPr id="9" name="Bild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30243"/>
            <a:ext cx="152400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noProof="0" dirty="0"/>
              <a:t>Test på lage (add) n stk Integer i ArrayList </a:t>
            </a:r>
            <a:br>
              <a:rPr lang="nb-NO" sz="2800" noProof="0" dirty="0"/>
            </a:br>
            <a:r>
              <a:rPr lang="nb-NO" sz="2800" noProof="0" dirty="0"/>
              <a:t>og i IntList og lese dem (get)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322" y="980728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Test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av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sekvensiell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IntList mot (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sekvensiell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?)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ArrayList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for å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oppbevare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heltall</a:t>
            </a:r>
            <a:endParaRPr lang="en-US" b="1" dirty="0">
              <a:solidFill>
                <a:srgbClr val="0070C0"/>
              </a:solidFill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med 4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kjerner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,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og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8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tråder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,  Median av:3 </a:t>
            </a:r>
            <a:r>
              <a:rPr lang="en-US" b="1" dirty="0" err="1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iterasjoner</a:t>
            </a:r>
            <a:r>
              <a:rPr lang="en-US" b="1" dirty="0">
                <a:solidFill>
                  <a:srgbClr val="0070C0"/>
                </a:solidFill>
                <a:ea typeface="MS Mincho" panose="02020609040205080304" pitchFamily="49" charset="-128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rgbClr val="0070C0"/>
              </a:solidFill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  n    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IntList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)  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ArrayList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)     Speedup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100000000     797.44    30162.61            37.82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10000000      28.52     1269.97            44.53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1000000       2.76        7.77             2.81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100000       0.23        0.63             2.74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10000       0.02        0.07             2.77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1000       0.00        0.01             3.33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 100       0.00        0.00             2.99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  10       0.00        0.00                ?</a:t>
            </a:r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ea typeface="MS Mincho" panose="02020609040205080304" pitchFamily="49" charset="-128"/>
              <a:cs typeface="Courier New" panose="02070309020205020404" pitchFamily="49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Courier New" panose="02070309020205020404" pitchFamily="49" charset="0"/>
              </a:rPr>
              <a:t>   </a:t>
            </a:r>
          </a:p>
          <a:p>
            <a:pPr algn="ctr"/>
            <a:r>
              <a:rPr lang="en-US" dirty="0">
                <a:latin typeface="Arial Rounded MT Bold" panose="020F0704030504030204" pitchFamily="34" charset="0"/>
                <a:cs typeface="Courier New" panose="02070309020205020404" pitchFamily="49" charset="0"/>
              </a:rPr>
              <a:t>                   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n    IntList(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) 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ArrayList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ms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)        Speedup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500000000    6194.84   211277.47            34.11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50000000     146.46     2054.59            14.03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5000000      15.06       41.22             2.74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500000       1.13        3.44             3.05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50000       0.10        0.36             3.43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5000       0.02        0.04             1.57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500       0.00        0.00             2.50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 50       0.00        0.00             2.00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  5       0.00        0.00                ?  </a:t>
            </a:r>
          </a:p>
        </p:txBody>
      </p:sp>
    </p:spTree>
    <p:extLst>
      <p:ext uri="{BB962C8B-B14F-4D97-AF65-F5344CB8AC3E}">
        <p14:creationId xmlns:p14="http://schemas.microsoft.com/office/powerpoint/2010/main" val="115484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8077"/>
            <a:ext cx="8460432" cy="828675"/>
          </a:xfrm>
        </p:spPr>
        <p:txBody>
          <a:bodyPr/>
          <a:lstStyle/>
          <a:p>
            <a:r>
              <a:rPr lang="nb-NO" dirty="0"/>
              <a:t>Delaunay triangulering (1934)</a:t>
            </a:r>
            <a:br>
              <a:rPr lang="nb-NO" dirty="0"/>
            </a:br>
            <a:r>
              <a:rPr lang="nb-NO" sz="1600" b="1" dirty="0"/>
              <a:t>Boris </a:t>
            </a:r>
            <a:r>
              <a:rPr lang="nb-NO" sz="1600" b="1" dirty="0" err="1"/>
              <a:t>Nikolaevich</a:t>
            </a:r>
            <a:r>
              <a:rPr lang="nb-NO" sz="1600" b="1" dirty="0"/>
              <a:t> Delaunay</a:t>
            </a:r>
            <a:r>
              <a:rPr lang="nb-NO" sz="1600" dirty="0"/>
              <a:t> 1890 – 1980, russisk fjellklatrer og matematiker</a:t>
            </a:r>
            <a:br>
              <a:rPr lang="nb-NO" sz="1600" dirty="0"/>
            </a:br>
            <a:r>
              <a:rPr lang="nb-NO" sz="1400" dirty="0"/>
              <a:t>(etterkommer etter en fransk offiser som ble tatt til fange under Napoleons invasjon av Russland, 1812)</a:t>
            </a:r>
            <a:endParaRPr lang="nb-NO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4BEE-34BD-45E8-807D-9D81BD53E60F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5" name="Bild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3537012"/>
            <a:ext cx="3590925" cy="2712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24704" y="1158463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har n punkter i planet</a:t>
            </a:r>
          </a:p>
          <a:p>
            <a:r>
              <a:rPr lang="nb-NO" dirty="0"/>
              <a:t>Forbind disse punktene med hverandre med et trekantnett slik at:</a:t>
            </a:r>
          </a:p>
          <a:p>
            <a:pPr marL="285750" indent="-285750">
              <a:buFontTx/>
              <a:buChar char="-"/>
            </a:pPr>
            <a:r>
              <a:rPr lang="nb-NO" dirty="0"/>
              <a:t>Ingen linjer (trekantsider) krysser hverandre</a:t>
            </a:r>
          </a:p>
          <a:p>
            <a:pPr marL="285750" indent="-285750">
              <a:buFontTx/>
              <a:buChar char="-"/>
            </a:pPr>
            <a:r>
              <a:rPr lang="nb-NO" dirty="0"/>
              <a:t>Man lager de ‘beste’ trekantene (maksimerer den minste vinkelen, dvs. færrest lange og tynne trekanter)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Def:</a:t>
            </a:r>
            <a:r>
              <a:rPr lang="nb-NO" dirty="0"/>
              <a:t> Den omskrevne sirkelen for tre de hjørnene i enhver trekant inneholder ingen av de (andre) punktene i sitt indre </a:t>
            </a:r>
          </a:p>
        </p:txBody>
      </p:sp>
    </p:spTree>
    <p:extLst>
      <p:ext uri="{BB962C8B-B14F-4D97-AF65-F5344CB8AC3E}">
        <p14:creationId xmlns:p14="http://schemas.microsoft.com/office/powerpoint/2010/main" val="90813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93037" cy="828675"/>
          </a:xfrm>
        </p:spPr>
        <p:txBody>
          <a:bodyPr/>
          <a:lstStyle/>
          <a:p>
            <a:r>
              <a:rPr lang="nb-NO" dirty="0"/>
              <a:t>Delaunay triangulering av 100 tilfeldige punkter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4BEE-34BD-45E8-807D-9D81BD53E60F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M:\INF2440Para\Powerpoint\Uke14\1000px-Delaunay_Triangulation_(100_Points)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472608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259632" y="1268760"/>
            <a:ext cx="72008" cy="53285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259632" y="6597352"/>
            <a:ext cx="632832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99592" y="11247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8344" y="63720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784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Delaunay algoritmer; mange dårlige &amp; få gode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De aller første for å lage en DT (Delaunay Trekant) ABC:</a:t>
            </a:r>
          </a:p>
          <a:p>
            <a:pPr lvl="1"/>
            <a:r>
              <a:rPr lang="nb-NO" sz="1800" dirty="0"/>
              <a:t>Velg et punkt A, prøv alle mulige (n-1) av B</a:t>
            </a:r>
            <a:r>
              <a:rPr lang="nb-NO" sz="1800" baseline="-25000" dirty="0"/>
              <a:t>i</a:t>
            </a:r>
            <a:r>
              <a:rPr lang="nb-NO" sz="1800" dirty="0"/>
              <a:t>, og igjen for hver av </a:t>
            </a:r>
            <a:br>
              <a:rPr lang="nb-NO" sz="1800" dirty="0"/>
            </a:br>
            <a:r>
              <a:rPr lang="nb-NO" sz="1800" dirty="0"/>
              <a:t>B</a:t>
            </a:r>
            <a:r>
              <a:rPr lang="nb-NO" sz="1800" baseline="-25000" dirty="0"/>
              <a:t>i </a:t>
            </a:r>
            <a:r>
              <a:rPr lang="nb-NO" sz="1800" dirty="0"/>
              <a:t>–ene:  alle mulige (n-2) valg av </a:t>
            </a:r>
            <a:r>
              <a:rPr lang="nb-NO" sz="1800" dirty="0" err="1"/>
              <a:t>C</a:t>
            </a:r>
            <a:r>
              <a:rPr lang="nb-NO" sz="1800" baseline="-25000" dirty="0" err="1"/>
              <a:t>j</a:t>
            </a:r>
            <a:r>
              <a:rPr lang="nb-NO" sz="1800" dirty="0"/>
              <a:t> . Test så om A B</a:t>
            </a:r>
            <a:r>
              <a:rPr lang="nb-NO" sz="1800" baseline="-25000" dirty="0"/>
              <a:t>i</a:t>
            </a:r>
            <a:r>
              <a:rPr lang="nb-NO" sz="1800" dirty="0"/>
              <a:t> </a:t>
            </a:r>
            <a:r>
              <a:rPr lang="nb-NO" sz="1800" dirty="0" err="1"/>
              <a:t>C</a:t>
            </a:r>
            <a:r>
              <a:rPr lang="nb-NO" sz="1800" baseline="-25000" dirty="0" err="1"/>
              <a:t>j</a:t>
            </a:r>
            <a:r>
              <a:rPr lang="nb-NO" sz="1800" baseline="-25000" dirty="0"/>
              <a:t> </a:t>
            </a:r>
            <a:r>
              <a:rPr lang="nb-NO" sz="1800" dirty="0" err="1"/>
              <a:t>tilfredstiller</a:t>
            </a:r>
            <a:r>
              <a:rPr lang="nb-NO" sz="1800" dirty="0"/>
              <a:t> sirkel-kriteriet. </a:t>
            </a:r>
          </a:p>
          <a:p>
            <a:pPr lvl="1"/>
            <a:r>
              <a:rPr lang="nb-NO" sz="1800" dirty="0"/>
              <a:t>Å finne én DT tar da O(n</a:t>
            </a:r>
            <a:r>
              <a:rPr lang="nb-NO" sz="1800" baseline="30000" dirty="0"/>
              <a:t>2</a:t>
            </a:r>
            <a:r>
              <a:rPr lang="nb-NO" sz="1800" dirty="0"/>
              <a:t>) tid og finne alle DT tar </a:t>
            </a:r>
            <a:r>
              <a:rPr lang="nb-NO" sz="1800" b="1" dirty="0"/>
              <a:t>O(n</a:t>
            </a:r>
            <a:r>
              <a:rPr lang="nb-NO" sz="1800" b="1" baseline="30000" dirty="0"/>
              <a:t>3</a:t>
            </a:r>
            <a:r>
              <a:rPr lang="nb-NO" sz="1800" b="1" dirty="0"/>
              <a:t>) </a:t>
            </a:r>
            <a:r>
              <a:rPr lang="nb-NO" sz="1800" dirty="0"/>
              <a:t>tid !</a:t>
            </a:r>
          </a:p>
          <a:p>
            <a:r>
              <a:rPr lang="nb-NO" sz="2000" dirty="0"/>
              <a:t>I kurset INF 4130 undervises en flippingsalgoritme som i verste tilfellet er O(n</a:t>
            </a:r>
            <a:r>
              <a:rPr lang="nb-NO" sz="2000" baseline="30000" dirty="0"/>
              <a:t>2</a:t>
            </a:r>
            <a:r>
              <a:rPr lang="nb-NO" sz="2000" dirty="0"/>
              <a:t>).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0" name="Picture 2" descr="M:\INF2440Para\Powerpoint\Uke14\Flip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5688632" cy="31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5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Delaunay – algoritmer her (i prinsippet O(n)):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314450"/>
            <a:ext cx="7772400" cy="4922862"/>
          </a:xfrm>
        </p:spPr>
        <p:txBody>
          <a:bodyPr/>
          <a:lstStyle/>
          <a:p>
            <a:r>
              <a:rPr lang="nb-NO" sz="2000" dirty="0"/>
              <a:t>Det er (minst) to algoritmer som er O(n):</a:t>
            </a:r>
          </a:p>
          <a:p>
            <a:pPr lvl="1"/>
            <a:r>
              <a:rPr lang="nb-NO" sz="1800" dirty="0"/>
              <a:t>a) Konveks innhylling + sirkelutvidelser fra kjent linje AB i en DT</a:t>
            </a:r>
          </a:p>
          <a:p>
            <a:pPr lvl="1"/>
            <a:r>
              <a:rPr lang="nb-NO" sz="1800" dirty="0"/>
              <a:t>b) Konveks innhylling + Nærmeste nabo(er) + …..</a:t>
            </a:r>
          </a:p>
          <a:p>
            <a:r>
              <a:rPr lang="nb-NO" dirty="0"/>
              <a:t>Konveks innhylling, er Oblig5</a:t>
            </a:r>
          </a:p>
          <a:p>
            <a:r>
              <a:rPr lang="nb-NO" sz="2000" dirty="0"/>
              <a:t>Rask kode som løser a) og b) er ca. 2000 LOC (Lines </a:t>
            </a:r>
            <a:r>
              <a:rPr lang="nb-NO" sz="2000" dirty="0" err="1"/>
              <a:t>Of</a:t>
            </a:r>
            <a:r>
              <a:rPr lang="nb-NO" sz="2000" dirty="0"/>
              <a:t> Code) og greier a)+b) med minst  500 000 punkter per sekund.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Den konvekse innhyllinga til n punkter – </a:t>
            </a:r>
            <a:r>
              <a:rPr lang="nb-NO" noProof="0" dirty="0" err="1"/>
              <a:t>Oblig</a:t>
            </a:r>
            <a:r>
              <a:rPr lang="nb-NO" noProof="0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112" y="1458466"/>
            <a:ext cx="7772400" cy="5138886"/>
          </a:xfrm>
        </p:spPr>
        <p:txBody>
          <a:bodyPr/>
          <a:lstStyle/>
          <a:p>
            <a:r>
              <a:rPr lang="nb-NO" sz="2400" noProof="0" dirty="0"/>
              <a:t>Hva er det, definisjon</a:t>
            </a:r>
          </a:p>
          <a:p>
            <a:pPr lvl="1"/>
            <a:r>
              <a:rPr lang="nb-NO" noProof="0" dirty="0"/>
              <a:t>Hvordan ser den ut</a:t>
            </a:r>
          </a:p>
          <a:p>
            <a:r>
              <a:rPr lang="nb-NO" sz="2400" noProof="0" dirty="0"/>
              <a:t>Hva brukes den til?</a:t>
            </a:r>
          </a:p>
          <a:p>
            <a:r>
              <a:rPr lang="nb-NO" sz="2400" noProof="0" dirty="0"/>
              <a:t>Hvordan finner vi den?</a:t>
            </a:r>
          </a:p>
          <a:p>
            <a:endParaRPr lang="nb-NO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nb-NO" noProof="0" dirty="0"/>
              <a:t>1) </a:t>
            </a:r>
            <a:r>
              <a:rPr lang="nb-NO" noProof="0" dirty="0" err="1"/>
              <a:t>Oblig</a:t>
            </a:r>
            <a:r>
              <a:rPr lang="nb-NO" noProof="0" dirty="0"/>
              <a:t> 5, problemstilling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noProof="0" dirty="0"/>
              <a:t>Vi skal finne den konvekse innhyllinga til n punkter p i xy-planet.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noProof="0" dirty="0"/>
              <a:t>Her er 95 tilfeldige punkter og deres innhylling: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noProof="0" dirty="0"/>
              <a:t>en rekke med linjer fra punkt til punkt i mengden slik at alle andre punkter er på ‘innsida’ av denne mangekanten.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noProof="0" dirty="0"/>
              <a:t>Mangekanten er konveks, dvs alle indre vinkler er ≤ 180</a:t>
            </a:r>
            <a:r>
              <a:rPr lang="nb-NO" sz="1800" noProof="0" dirty="0">
                <a:sym typeface="Symbol"/>
              </a:rPr>
              <a:t>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noProof="0" dirty="0">
                <a:sym typeface="Symbol"/>
              </a:rPr>
              <a:t>Altså </a:t>
            </a:r>
            <a:r>
              <a:rPr lang="nb-NO" sz="1600" b="1" noProof="0" dirty="0">
                <a:sym typeface="Symbol"/>
              </a:rPr>
              <a:t>ikke</a:t>
            </a:r>
            <a:r>
              <a:rPr lang="nb-NO" sz="1600" noProof="0" dirty="0">
                <a:sym typeface="Symbol"/>
              </a:rPr>
              <a:t> linje 19-57 og 57-34</a:t>
            </a:r>
            <a:r>
              <a:rPr lang="nb-NO" sz="1800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830" y="5884058"/>
            <a:ext cx="809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. Alle punktene på en slik innhylling er med: Altså: linje 16-21 og 21-27, </a:t>
            </a:r>
            <a:r>
              <a:rPr lang="nb-NO" b="1" dirty="0">
                <a:solidFill>
                  <a:srgbClr val="000000"/>
                </a:solidFill>
              </a:rPr>
              <a:t>ikke</a:t>
            </a:r>
            <a:br>
              <a:rPr lang="nb-NO" b="1" dirty="0">
                <a:solidFill>
                  <a:srgbClr val="000000"/>
                </a:solidFill>
              </a:rPr>
            </a:br>
            <a:r>
              <a:rPr lang="nb-NO" b="1" dirty="0">
                <a:solidFill>
                  <a:srgbClr val="000000"/>
                </a:solidFill>
              </a:rPr>
              <a:t>  </a:t>
            </a:r>
            <a:r>
              <a:rPr lang="nb-NO" dirty="0">
                <a:solidFill>
                  <a:srgbClr val="000000"/>
                </a:solidFill>
              </a:rPr>
              <a:t>linje direkte: 16-27.</a:t>
            </a:r>
          </a:p>
          <a:p>
            <a:endParaRPr lang="nb-NO" dirty="0">
              <a:solidFill>
                <a:srgbClr val="000000"/>
              </a:solidFill>
            </a:endParaRPr>
          </a:p>
        </p:txBody>
      </p:sp>
      <p:pic>
        <p:nvPicPr>
          <p:cNvPr id="7" name="Picture 6" descr="M:\INF2440Para\Oblig4-Kinnhylling\95pkt-20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51125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83761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113824</TotalTime>
  <Words>3055</Words>
  <Application>Microsoft Macintosh PowerPoint</Application>
  <PresentationFormat>Skjermfremvisning (4:3)</PresentationFormat>
  <Paragraphs>283</Paragraphs>
  <Slides>30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9" baseType="lpstr">
      <vt:lpstr>Arial</vt:lpstr>
      <vt:lpstr>Arial Rounded MT Bold</vt:lpstr>
      <vt:lpstr>Calibri</vt:lpstr>
      <vt:lpstr>Cambria Math</vt:lpstr>
      <vt:lpstr>Courier New</vt:lpstr>
      <vt:lpstr>Tahoma</vt:lpstr>
      <vt:lpstr>Times New Roman</vt:lpstr>
      <vt:lpstr>Wingdings</vt:lpstr>
      <vt:lpstr>Blends</vt:lpstr>
      <vt:lpstr>IN3030 Uke 13, v2021 </vt:lpstr>
      <vt:lpstr>Triangulering – å lage en flate ut fra noen målinger</vt:lpstr>
      <vt:lpstr>Hva bruker vi den konvekse innhyllinga til?</vt:lpstr>
      <vt:lpstr>Delaunay triangulering (1934) Boris Nikolaevich Delaunay 1890 – 1980, russisk fjellklatrer og matematiker (etterkommer etter en fransk offiser som ble tatt til fange under Napoleons invasjon av Russland, 1812)</vt:lpstr>
      <vt:lpstr>Delaunay triangulering av 100 tilfeldige punkter</vt:lpstr>
      <vt:lpstr>Delaunay algoritmer; mange dårlige &amp; få gode</vt:lpstr>
      <vt:lpstr>Delaunay – algoritmer her (i prinsippet O(n)):</vt:lpstr>
      <vt:lpstr>Den konvekse innhyllinga til n punkter – Oblig 5</vt:lpstr>
      <vt:lpstr>1) Oblig 5, problemstilling </vt:lpstr>
      <vt:lpstr>Først en enkel geometrisk sats, I</vt:lpstr>
      <vt:lpstr>Først en enkel geometrisk sats, II</vt:lpstr>
      <vt:lpstr>Avstanden fra et punkt til en linje, I</vt:lpstr>
      <vt:lpstr>Avstanden fra et punkt til en linje II</vt:lpstr>
      <vt:lpstr>En linje deler da planet i to: Punktene til høyre og til venstre for linja (sett fra rettet linje fra p1 til p2) </vt:lpstr>
      <vt:lpstr>PowerPoint-presentasjon</vt:lpstr>
      <vt:lpstr>Algoritmen for å finne den konvekse innhyllinga sekvensielt</vt:lpstr>
      <vt:lpstr>PowerPoint-presentasjon</vt:lpstr>
      <vt:lpstr>Problemer dere vil møte i den rekursive, sekvensielle løsningen I</vt:lpstr>
      <vt:lpstr>Mye feil:</vt:lpstr>
      <vt:lpstr>Riktig</vt:lpstr>
      <vt:lpstr>Problemer dere vil møte i den rekursive, sekvensielle løsningen II</vt:lpstr>
      <vt:lpstr>Problemer dere vil møte i den rekursive, sekvensielle løsningen III</vt:lpstr>
      <vt:lpstr>Alternativ måte å få punktene i riktig rekkefølge</vt:lpstr>
      <vt:lpstr>Hvordan parallellisere Oblig5 – den konvekse innhyllinga</vt:lpstr>
      <vt:lpstr>Hvorfor lage en egen IntList istedenfor ArrayList &lt;Integer&gt;</vt:lpstr>
      <vt:lpstr>Forskjeller på Integer og int  er  bl.a størrelsen</vt:lpstr>
      <vt:lpstr>PowerPoint-presentasjon</vt:lpstr>
      <vt:lpstr>PowerPoint-presentasjon</vt:lpstr>
      <vt:lpstr>Tidsforbruk int og Integer</vt:lpstr>
      <vt:lpstr>Test på lage (add) n stk Integer i ArrayList  og i IntList og lese dem (get)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INF2440 – Effektiv parallellprogrammering Uke 1, v2014</dc:title>
  <dc:creator>Arne Maus</dc:creator>
  <cp:lastModifiedBy>Eric Jul</cp:lastModifiedBy>
  <cp:revision>1099</cp:revision>
  <cp:lastPrinted>2017-04-27T07:11:35Z</cp:lastPrinted>
  <dcterms:created xsi:type="dcterms:W3CDTF">2013-10-07T06:57:58Z</dcterms:created>
  <dcterms:modified xsi:type="dcterms:W3CDTF">2021-04-16T15:55:06Z</dcterms:modified>
</cp:coreProperties>
</file>