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  <p:sldMasterId id="2147484239" r:id="rId2"/>
  </p:sldMasterIdLst>
  <p:notesMasterIdLst>
    <p:notesMasterId r:id="rId64"/>
  </p:notesMasterIdLst>
  <p:sldIdLst>
    <p:sldId id="259" r:id="rId3"/>
    <p:sldId id="621" r:id="rId4"/>
    <p:sldId id="658" r:id="rId5"/>
    <p:sldId id="642" r:id="rId6"/>
    <p:sldId id="641" r:id="rId7"/>
    <p:sldId id="643" r:id="rId8"/>
    <p:sldId id="648" r:id="rId9"/>
    <p:sldId id="689" r:id="rId10"/>
    <p:sldId id="671" r:id="rId11"/>
    <p:sldId id="672" r:id="rId12"/>
    <p:sldId id="673" r:id="rId13"/>
    <p:sldId id="674" r:id="rId14"/>
    <p:sldId id="675" r:id="rId15"/>
    <p:sldId id="676" r:id="rId16"/>
    <p:sldId id="677" r:id="rId17"/>
    <p:sldId id="678" r:id="rId18"/>
    <p:sldId id="679" r:id="rId19"/>
    <p:sldId id="680" r:id="rId20"/>
    <p:sldId id="681" r:id="rId21"/>
    <p:sldId id="682" r:id="rId22"/>
    <p:sldId id="683" r:id="rId23"/>
    <p:sldId id="684" r:id="rId24"/>
    <p:sldId id="685" r:id="rId25"/>
    <p:sldId id="686" r:id="rId26"/>
    <p:sldId id="687" r:id="rId27"/>
    <p:sldId id="694" r:id="rId28"/>
    <p:sldId id="692" r:id="rId29"/>
    <p:sldId id="763" r:id="rId30"/>
    <p:sldId id="764" r:id="rId31"/>
    <p:sldId id="688" r:id="rId32"/>
    <p:sldId id="691" r:id="rId33"/>
    <p:sldId id="693" r:id="rId34"/>
    <p:sldId id="624" r:id="rId35"/>
    <p:sldId id="644" r:id="rId36"/>
    <p:sldId id="625" r:id="rId37"/>
    <p:sldId id="633" r:id="rId38"/>
    <p:sldId id="627" r:id="rId39"/>
    <p:sldId id="626" r:id="rId40"/>
    <p:sldId id="628" r:id="rId41"/>
    <p:sldId id="630" r:id="rId42"/>
    <p:sldId id="629" r:id="rId43"/>
    <p:sldId id="631" r:id="rId44"/>
    <p:sldId id="632" r:id="rId45"/>
    <p:sldId id="634" r:id="rId46"/>
    <p:sldId id="645" r:id="rId47"/>
    <p:sldId id="646" r:id="rId48"/>
    <p:sldId id="647" r:id="rId49"/>
    <p:sldId id="635" r:id="rId50"/>
    <p:sldId id="636" r:id="rId51"/>
    <p:sldId id="637" r:id="rId52"/>
    <p:sldId id="638" r:id="rId53"/>
    <p:sldId id="639" r:id="rId54"/>
    <p:sldId id="657" r:id="rId55"/>
    <p:sldId id="640" r:id="rId56"/>
    <p:sldId id="649" r:id="rId57"/>
    <p:sldId id="655" r:id="rId58"/>
    <p:sldId id="653" r:id="rId59"/>
    <p:sldId id="652" r:id="rId60"/>
    <p:sldId id="656" r:id="rId61"/>
    <p:sldId id="695" r:id="rId62"/>
    <p:sldId id="690" r:id="rId6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15C726D5-C09F-476B-9A32-3DED0F94CBF9}">
          <p14:sldIdLst>
            <p14:sldId id="259"/>
            <p14:sldId id="621"/>
            <p14:sldId id="658"/>
            <p14:sldId id="642"/>
            <p14:sldId id="641"/>
            <p14:sldId id="643"/>
            <p14:sldId id="648"/>
            <p14:sldId id="689"/>
            <p14:sldId id="671"/>
            <p14:sldId id="672"/>
            <p14:sldId id="673"/>
            <p14:sldId id="674"/>
            <p14:sldId id="675"/>
            <p14:sldId id="676"/>
            <p14:sldId id="677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94"/>
            <p14:sldId id="692"/>
            <p14:sldId id="763"/>
            <p14:sldId id="764"/>
            <p14:sldId id="688"/>
            <p14:sldId id="691"/>
            <p14:sldId id="693"/>
            <p14:sldId id="624"/>
            <p14:sldId id="644"/>
            <p14:sldId id="625"/>
            <p14:sldId id="633"/>
            <p14:sldId id="627"/>
            <p14:sldId id="626"/>
            <p14:sldId id="628"/>
            <p14:sldId id="630"/>
            <p14:sldId id="629"/>
            <p14:sldId id="631"/>
            <p14:sldId id="632"/>
            <p14:sldId id="634"/>
            <p14:sldId id="645"/>
            <p14:sldId id="646"/>
            <p14:sldId id="647"/>
            <p14:sldId id="635"/>
            <p14:sldId id="636"/>
            <p14:sldId id="637"/>
            <p14:sldId id="638"/>
            <p14:sldId id="639"/>
            <p14:sldId id="657"/>
            <p14:sldId id="640"/>
            <p14:sldId id="649"/>
            <p14:sldId id="655"/>
            <p14:sldId id="653"/>
            <p14:sldId id="652"/>
            <p14:sldId id="656"/>
            <p14:sldId id="695"/>
            <p14:sldId id="690"/>
          </p14:sldIdLst>
        </p14:section>
        <p14:section name="Inndeling uten navn" id="{F82860E0-400C-41F4-AF54-C27FB205FC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FFFFCC"/>
    <a:srgbClr val="FFFF00"/>
    <a:srgbClr val="CC6600"/>
    <a:srgbClr val="FF9999"/>
    <a:srgbClr val="993300"/>
    <a:srgbClr val="CCFFCC"/>
    <a:srgbClr val="D9FFF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9" autoAdjust="0"/>
    <p:restoredTop sz="94786" autoAdjust="0"/>
  </p:normalViewPr>
  <p:slideViewPr>
    <p:cSldViewPr>
      <p:cViewPr varScale="1">
        <p:scale>
          <a:sx n="115" d="100"/>
          <a:sy n="115" d="100"/>
        </p:scale>
        <p:origin x="17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23.04.2021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 dirty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B2A4-C5B4-4A43-85E1-6B3B9F643A9E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26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D54-DBFC-437F-8552-4EFA05BD5E22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2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AA9A-25DE-4D13-9D25-F9490E445D8C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7057-49CC-4AEA-ABEF-475482D95B6F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45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4777-5E86-4808-A142-0FB45AFB0CE3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86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71B-BD1C-41BD-A8BD-D0A4778B09B9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86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A4E-AA44-45D1-8353-E02A96EF7281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59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1350-B39A-4FA4-AA11-4533F948BD7A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33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F29A-C52B-484E-AA99-2C1444E4A239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95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82AD3-9AB5-4A44-B546-EEBBA87049CA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2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E2CB-077D-4F81-9CBD-04D0E22F4048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5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2438400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A full </a:t>
            </a: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Quicksort</a:t>
            </a:r>
            <a:r>
              <a:rPr lang="nb-NO" dirty="0"/>
              <a:t> </a:t>
            </a:r>
            <a:r>
              <a:rPr lang="nb-NO" dirty="0" err="1"/>
              <a:t>algorithm</a:t>
            </a:r>
            <a:r>
              <a:rPr lang="nb-NO" dirty="0"/>
              <a:t> for </a:t>
            </a:r>
            <a:r>
              <a:rPr lang="nb-NO" dirty="0" err="1"/>
              <a:t>multicore</a:t>
            </a:r>
            <a:r>
              <a:rPr lang="nb-NO" dirty="0"/>
              <a:t> </a:t>
            </a:r>
            <a:r>
              <a:rPr lang="nb-NO" dirty="0" err="1"/>
              <a:t>processors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366E-AB38-44F8-9E9B-63EBC99283FA}" type="datetime1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762000" y="3124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rgbClr val="292934"/>
                </a:solidFill>
              </a:rPr>
              <a:t>Arne </a:t>
            </a:r>
            <a:r>
              <a:rPr lang="nb-NO" sz="2400" dirty="0" err="1">
                <a:solidFill>
                  <a:srgbClr val="292934"/>
                </a:solidFill>
              </a:rPr>
              <a:t>Maus</a:t>
            </a:r>
            <a:r>
              <a:rPr lang="nb-NO" sz="2400" dirty="0">
                <a:solidFill>
                  <a:srgbClr val="292934"/>
                </a:solidFill>
              </a:rPr>
              <a:t>,</a:t>
            </a:r>
            <a:br>
              <a:rPr lang="nb-NO" sz="2400" dirty="0">
                <a:solidFill>
                  <a:srgbClr val="292934"/>
                </a:solidFill>
              </a:rPr>
            </a:br>
            <a:r>
              <a:rPr lang="nb-NO" sz="2400" dirty="0">
                <a:solidFill>
                  <a:srgbClr val="292934"/>
                </a:solidFill>
              </a:rPr>
              <a:t>Dept. </a:t>
            </a:r>
            <a:r>
              <a:rPr lang="nb-NO" sz="2400" dirty="0" err="1">
                <a:solidFill>
                  <a:srgbClr val="292934"/>
                </a:solidFill>
              </a:rPr>
              <a:t>of</a:t>
            </a:r>
            <a:r>
              <a:rPr lang="nb-NO" sz="2400" dirty="0">
                <a:solidFill>
                  <a:srgbClr val="292934"/>
                </a:solidFill>
              </a:rPr>
              <a:t> Informatics,</a:t>
            </a:r>
            <a:br>
              <a:rPr lang="nb-NO" sz="2400" dirty="0">
                <a:solidFill>
                  <a:srgbClr val="292934"/>
                </a:solidFill>
              </a:rPr>
            </a:br>
            <a:r>
              <a:rPr lang="nb-NO" sz="2400" dirty="0">
                <a:solidFill>
                  <a:srgbClr val="292934"/>
                </a:solidFill>
              </a:rPr>
              <a:t>Univ. </a:t>
            </a:r>
            <a:r>
              <a:rPr lang="nb-NO" sz="2400" dirty="0" err="1">
                <a:solidFill>
                  <a:srgbClr val="292934"/>
                </a:solidFill>
              </a:rPr>
              <a:t>of</a:t>
            </a:r>
            <a:r>
              <a:rPr lang="nb-NO" sz="2400" dirty="0">
                <a:solidFill>
                  <a:srgbClr val="292934"/>
                </a:solidFill>
              </a:rPr>
              <a:t> Oslo</a:t>
            </a:r>
          </a:p>
        </p:txBody>
      </p:sp>
    </p:spTree>
    <p:extLst>
      <p:ext uri="{BB962C8B-B14F-4D97-AF65-F5344CB8AC3E}">
        <p14:creationId xmlns:p14="http://schemas.microsoft.com/office/powerpoint/2010/main" val="60023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err="1"/>
              <a:t>Click</a:t>
            </a:r>
            <a:r>
              <a:rPr lang="nb-NO" altLang="nb-NO" dirty="0"/>
              <a:t> to </a:t>
            </a:r>
            <a:r>
              <a:rPr lang="nb-NO" altLang="nb-NO" dirty="0" err="1"/>
              <a:t>edit</a:t>
            </a:r>
            <a:r>
              <a:rPr lang="nb-NO" altLang="nb-NO" dirty="0"/>
              <a:t> Master </a:t>
            </a:r>
            <a:r>
              <a:rPr lang="nb-NO" altLang="nb-NO" dirty="0" err="1"/>
              <a:t>title</a:t>
            </a:r>
            <a:r>
              <a:rPr lang="nb-NO" altLang="nb-NO" dirty="0"/>
              <a:t>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err="1"/>
              <a:t>Click</a:t>
            </a:r>
            <a:r>
              <a:rPr lang="nb-NO" altLang="nb-NO" dirty="0"/>
              <a:t> to </a:t>
            </a:r>
            <a:r>
              <a:rPr lang="nb-NO" altLang="nb-NO" dirty="0" err="1"/>
              <a:t>edit</a:t>
            </a:r>
            <a:r>
              <a:rPr lang="nb-NO" altLang="nb-NO" dirty="0"/>
              <a:t> Master </a:t>
            </a:r>
            <a:r>
              <a:rPr lang="nb-NO" altLang="nb-NO" dirty="0" err="1"/>
              <a:t>text</a:t>
            </a:r>
            <a:r>
              <a:rPr lang="nb-NO" altLang="nb-NO" dirty="0"/>
              <a:t> styles</a:t>
            </a:r>
          </a:p>
          <a:p>
            <a:pPr lvl="1"/>
            <a:r>
              <a:rPr lang="nb-NO" altLang="nb-NO" dirty="0"/>
              <a:t>Second </a:t>
            </a:r>
            <a:r>
              <a:rPr lang="nb-NO" altLang="nb-NO" dirty="0" err="1"/>
              <a:t>level</a:t>
            </a:r>
            <a:endParaRPr lang="nb-NO" altLang="nb-NO" dirty="0"/>
          </a:p>
          <a:p>
            <a:pPr lvl="2"/>
            <a:r>
              <a:rPr lang="nb-NO" altLang="nb-NO" dirty="0"/>
              <a:t>Third </a:t>
            </a:r>
            <a:r>
              <a:rPr lang="nb-NO" altLang="nb-NO" dirty="0" err="1"/>
              <a:t>level</a:t>
            </a:r>
            <a:endParaRPr lang="nb-NO" altLang="nb-NO" dirty="0"/>
          </a:p>
          <a:p>
            <a:pPr lvl="3"/>
            <a:r>
              <a:rPr lang="nb-NO" altLang="nb-NO" dirty="0" err="1"/>
              <a:t>Fourth</a:t>
            </a:r>
            <a:r>
              <a:rPr lang="nb-NO" altLang="nb-NO" dirty="0"/>
              <a:t> </a:t>
            </a:r>
            <a:r>
              <a:rPr lang="nb-NO" altLang="nb-NO" dirty="0" err="1"/>
              <a:t>level</a:t>
            </a:r>
            <a:endParaRPr lang="nb-NO" altLang="nb-NO" dirty="0"/>
          </a:p>
          <a:p>
            <a:pPr lvl="4"/>
            <a:r>
              <a:rPr lang="nb-NO" altLang="nb-NO" dirty="0"/>
              <a:t>Fifth </a:t>
            </a:r>
            <a:r>
              <a:rPr lang="nb-NO" altLang="nb-NO" dirty="0" err="1"/>
              <a:t>level</a:t>
            </a:r>
            <a:endParaRPr lang="nb-NO" altLang="nb-NO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31A98B-4E3B-4D77-972D-C75F5BAD3FEC}" type="datetime1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9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  <p:sldLayoutId id="2147484251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358900"/>
            <a:ext cx="7369324" cy="845964"/>
          </a:xfrm>
        </p:spPr>
        <p:txBody>
          <a:bodyPr/>
          <a:lstStyle/>
          <a:p>
            <a:pPr algn="ctr" eaLnBrk="1" hangingPunct="1"/>
            <a:r>
              <a:rPr lang="nb-NO" sz="3600" noProof="0" dirty="0"/>
              <a:t>IN3030/IN4330 Uke 14, </a:t>
            </a:r>
            <a:r>
              <a:rPr lang="nb-NO" sz="3600" dirty="0"/>
              <a:t>v</a:t>
            </a:r>
            <a:r>
              <a:rPr lang="nb-NO" sz="3600" noProof="0" dirty="0"/>
              <a:t>2021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Arne Maus</a:t>
            </a:r>
          </a:p>
          <a:p>
            <a:r>
              <a:rPr lang="nb-NO" dirty="0"/>
              <a:t>PT</a:t>
            </a:r>
            <a:endParaRPr lang="nb-NO" noProof="0" dirty="0"/>
          </a:p>
          <a:p>
            <a:r>
              <a:rPr lang="nb-NO" noProof="0" dirty="0"/>
              <a:t>Inst.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noProof="0" dirty="0"/>
              <a:t>Outline of presentation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noProof="0" dirty="0"/>
              <a:t>Presenting good old sequential Quicksort: </a:t>
            </a:r>
            <a:r>
              <a:rPr lang="en-GB" sz="2000" noProof="0" dirty="0" err="1"/>
              <a:t>seqQuick</a:t>
            </a:r>
            <a:endParaRPr lang="en-GB" sz="2000" noProof="0" dirty="0"/>
          </a:p>
          <a:p>
            <a:pPr>
              <a:lnSpc>
                <a:spcPct val="150000"/>
              </a:lnSpc>
            </a:pPr>
            <a:r>
              <a:rPr lang="en-GB" sz="2000" noProof="0" dirty="0"/>
              <a:t>Traditional parallel Quicksort: </a:t>
            </a:r>
            <a:r>
              <a:rPr lang="en-GB" sz="2000" noProof="0" dirty="0" err="1"/>
              <a:t>TradQuick</a:t>
            </a:r>
            <a:r>
              <a:rPr lang="en-GB" sz="2000" noProof="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GB" sz="1600" noProof="0" dirty="0"/>
              <a:t>What is not optimal with </a:t>
            </a:r>
            <a:r>
              <a:rPr lang="en-GB" sz="1600" noProof="0" dirty="0" err="1"/>
              <a:t>TradQuick</a:t>
            </a:r>
            <a:r>
              <a:rPr lang="en-GB" sz="1600" noProof="0" dirty="0"/>
              <a:t> and other attempts to do parallel Quicksort?</a:t>
            </a:r>
          </a:p>
          <a:p>
            <a:pPr>
              <a:lnSpc>
                <a:spcPct val="150000"/>
              </a:lnSpc>
            </a:pPr>
            <a:r>
              <a:rPr lang="en-GB" sz="2000" noProof="0" dirty="0" err="1"/>
              <a:t>ParaQuick</a:t>
            </a:r>
            <a:r>
              <a:rPr lang="en-GB" sz="2000" noProof="0" dirty="0"/>
              <a:t>, an alternative new </a:t>
            </a:r>
            <a:r>
              <a:rPr lang="en-GB" sz="2000" b="1" noProof="0" dirty="0"/>
              <a:t>full parallel </a:t>
            </a:r>
            <a:r>
              <a:rPr lang="en-GB" sz="2000" noProof="0" dirty="0"/>
              <a:t>Quicksort explained</a:t>
            </a:r>
          </a:p>
          <a:p>
            <a:pPr>
              <a:lnSpc>
                <a:spcPct val="150000"/>
              </a:lnSpc>
            </a:pPr>
            <a:r>
              <a:rPr lang="en-GB" sz="2000" noProof="0" dirty="0"/>
              <a:t>Performance of: </a:t>
            </a:r>
            <a:r>
              <a:rPr lang="en-GB" sz="2000" noProof="0" dirty="0" err="1"/>
              <a:t>Arrays.sort</a:t>
            </a:r>
            <a:r>
              <a:rPr lang="en-GB" sz="2000" noProof="0" dirty="0"/>
              <a:t>, </a:t>
            </a:r>
            <a:r>
              <a:rPr lang="en-GB" sz="2000" noProof="0" dirty="0" err="1"/>
              <a:t>seqQuick</a:t>
            </a:r>
            <a:r>
              <a:rPr lang="en-GB" sz="2000" noProof="0" dirty="0"/>
              <a:t>, </a:t>
            </a:r>
            <a:r>
              <a:rPr lang="en-GB" sz="2000" noProof="0" dirty="0" err="1"/>
              <a:t>TradQuick</a:t>
            </a:r>
            <a:r>
              <a:rPr lang="en-GB" sz="2000" noProof="0" dirty="0"/>
              <a:t> and </a:t>
            </a:r>
            <a:r>
              <a:rPr lang="en-GB" sz="2000" noProof="0" dirty="0" err="1"/>
              <a:t>ParaQuick</a:t>
            </a:r>
            <a:endParaRPr lang="en-GB" sz="2000" noProof="0" dirty="0"/>
          </a:p>
          <a:p>
            <a:pPr>
              <a:lnSpc>
                <a:spcPct val="150000"/>
              </a:lnSpc>
            </a:pPr>
            <a:r>
              <a:rPr lang="en-GB" sz="2000" noProof="0" dirty="0"/>
              <a:t>Three questions on why </a:t>
            </a:r>
            <a:r>
              <a:rPr lang="en-GB" sz="2000" noProof="0" dirty="0" err="1"/>
              <a:t>ParaQuick</a:t>
            </a:r>
            <a:r>
              <a:rPr lang="en-GB" sz="2000" noProof="0" dirty="0"/>
              <a:t> is (much) faster than </a:t>
            </a:r>
            <a:r>
              <a:rPr lang="en-GB" sz="2000" noProof="0" dirty="0" err="1"/>
              <a:t>TradQuick</a:t>
            </a:r>
            <a:r>
              <a:rPr lang="en-GB" sz="2000" noProof="0" dirty="0"/>
              <a:t>:</a:t>
            </a:r>
            <a:endParaRPr lang="en-GB" sz="1800" noProof="0" dirty="0"/>
          </a:p>
          <a:p>
            <a:pPr>
              <a:lnSpc>
                <a:spcPct val="150000"/>
              </a:lnSpc>
            </a:pPr>
            <a:r>
              <a:rPr lang="en-GB" sz="2000" noProof="0" dirty="0"/>
              <a:t>Conclusion</a:t>
            </a:r>
          </a:p>
          <a:p>
            <a:pPr lvl="1">
              <a:lnSpc>
                <a:spcPct val="150000"/>
              </a:lnSpc>
            </a:pPr>
            <a:endParaRPr lang="en-GB" sz="1800" noProof="0" dirty="0"/>
          </a:p>
          <a:p>
            <a:pPr>
              <a:lnSpc>
                <a:spcPct val="150000"/>
              </a:lnSpc>
            </a:pPr>
            <a:endParaRPr lang="en-GB" sz="2000" noProof="0" dirty="0"/>
          </a:p>
          <a:p>
            <a:pPr>
              <a:lnSpc>
                <a:spcPct val="150000"/>
              </a:lnSpc>
            </a:pPr>
            <a:endParaRPr lang="en-GB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kstSylinder 4"/>
          <p:cNvSpPr txBox="1"/>
          <p:nvPr/>
        </p:nvSpPr>
        <p:spPr>
          <a:xfrm>
            <a:off x="990600" y="5943600"/>
            <a:ext cx="6172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B0F0"/>
                </a:solidFill>
              </a:rPr>
              <a:t>Note</a:t>
            </a:r>
            <a:r>
              <a:rPr lang="nb-NO" dirty="0">
                <a:solidFill>
                  <a:srgbClr val="292934"/>
                </a:solidFill>
              </a:rPr>
              <a:t>: </a:t>
            </a:r>
            <a:r>
              <a:rPr lang="nb-NO" dirty="0" err="1">
                <a:solidFill>
                  <a:srgbClr val="292934"/>
                </a:solidFill>
              </a:rPr>
              <a:t>Performance</a:t>
            </a:r>
            <a:r>
              <a:rPr lang="nb-NO" dirty="0">
                <a:solidFill>
                  <a:srgbClr val="292934"/>
                </a:solidFill>
              </a:rPr>
              <a:t> </a:t>
            </a:r>
            <a:r>
              <a:rPr lang="nb-NO" dirty="0" err="1">
                <a:solidFill>
                  <a:srgbClr val="292934"/>
                </a:solidFill>
              </a:rPr>
              <a:t>figures</a:t>
            </a:r>
            <a:r>
              <a:rPr lang="nb-NO" dirty="0">
                <a:solidFill>
                  <a:srgbClr val="292934"/>
                </a:solidFill>
              </a:rPr>
              <a:t> </a:t>
            </a:r>
            <a:r>
              <a:rPr lang="nb-NO" dirty="0" err="1">
                <a:solidFill>
                  <a:srgbClr val="292934"/>
                </a:solidFill>
              </a:rPr>
              <a:t>updated</a:t>
            </a:r>
            <a:r>
              <a:rPr lang="nb-NO" dirty="0">
                <a:solidFill>
                  <a:srgbClr val="292934"/>
                </a:solidFill>
              </a:rPr>
              <a:t> from </a:t>
            </a:r>
            <a:r>
              <a:rPr lang="nb-NO" dirty="0" err="1">
                <a:solidFill>
                  <a:srgbClr val="292934"/>
                </a:solidFill>
              </a:rPr>
              <a:t>paper</a:t>
            </a:r>
            <a:r>
              <a:rPr lang="nb-NO" dirty="0">
                <a:solidFill>
                  <a:srgbClr val="29293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86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GB" sz="2400" noProof="0" dirty="0"/>
              <a:t>Everybody knows </a:t>
            </a:r>
            <a:r>
              <a:rPr lang="en-GB" sz="2400" i="1" noProof="0" dirty="0"/>
              <a:t>sequential</a:t>
            </a:r>
            <a:r>
              <a:rPr lang="en-GB" sz="2400" noProof="0" dirty="0"/>
              <a:t>  Quicksort of an array: </a:t>
            </a:r>
            <a:r>
              <a:rPr lang="en-GB" sz="2400" i="1" noProof="0" dirty="0"/>
              <a:t>a</a:t>
            </a:r>
            <a:r>
              <a:rPr lang="en-GB" sz="2400" noProof="0" dirty="0"/>
              <a:t>[0..n-1 ]?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4800" y="1447800"/>
            <a:ext cx="35814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GB" sz="1800" noProof="0" dirty="0"/>
              <a:t>Start by selecting a partitioning element: </a:t>
            </a:r>
            <a:r>
              <a:rPr lang="en-GB" sz="1800" i="1" noProof="0" dirty="0">
                <a:solidFill>
                  <a:srgbClr val="00B0F0"/>
                </a:solidFill>
              </a:rPr>
              <a:t>pivot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GB" sz="1800" noProof="0" dirty="0"/>
              <a:t>Partition </a:t>
            </a:r>
            <a:r>
              <a:rPr lang="en-GB" sz="1800" i="1" noProof="0" dirty="0"/>
              <a:t>a</a:t>
            </a:r>
            <a:r>
              <a:rPr lang="en-GB" sz="1800" noProof="0" dirty="0"/>
              <a:t>[] in two:</a:t>
            </a:r>
          </a:p>
          <a:p>
            <a:pPr marL="731520" lvl="1" indent="-457200">
              <a:buClr>
                <a:schemeClr val="tx2">
                  <a:lumMod val="75000"/>
                </a:schemeClr>
              </a:buClr>
              <a:buFont typeface="+mj-lt"/>
              <a:buAutoNum type="alphaLcPeriod"/>
            </a:pPr>
            <a:r>
              <a:rPr lang="en-GB" sz="1600" noProof="0" dirty="0"/>
              <a:t>Those elements in a[] that are  </a:t>
            </a:r>
            <a:r>
              <a:rPr lang="en-GB" sz="1600" noProof="0" dirty="0">
                <a:solidFill>
                  <a:srgbClr val="00B0F0"/>
                </a:solidFill>
              </a:rPr>
              <a:t>&lt; </a:t>
            </a:r>
            <a:r>
              <a:rPr lang="en-GB" sz="1600" i="1" noProof="0" dirty="0">
                <a:solidFill>
                  <a:srgbClr val="00B0F0"/>
                </a:solidFill>
              </a:rPr>
              <a:t>pivot </a:t>
            </a:r>
            <a:r>
              <a:rPr lang="en-GB" sz="1600" noProof="0" dirty="0">
                <a:solidFill>
                  <a:srgbClr val="00B0F0"/>
                </a:solidFill>
              </a:rPr>
              <a:t> </a:t>
            </a:r>
            <a:r>
              <a:rPr lang="en-GB" sz="1600" noProof="0" dirty="0"/>
              <a:t>are placed in the left part of </a:t>
            </a:r>
            <a:r>
              <a:rPr lang="en-GB" sz="1600" i="1" noProof="0" dirty="0"/>
              <a:t>a</a:t>
            </a:r>
            <a:r>
              <a:rPr lang="en-GB" sz="1600" noProof="0" dirty="0"/>
              <a:t>[], while those who are </a:t>
            </a:r>
            <a:r>
              <a:rPr lang="en-GB" sz="1600" noProof="0" dirty="0">
                <a:solidFill>
                  <a:srgbClr val="00B0F0"/>
                </a:solidFill>
              </a:rPr>
              <a:t>≥ </a:t>
            </a:r>
            <a:r>
              <a:rPr lang="en-GB" sz="1600" i="1" noProof="0" dirty="0">
                <a:solidFill>
                  <a:srgbClr val="00B0F0"/>
                </a:solidFill>
              </a:rPr>
              <a:t>pivot</a:t>
            </a:r>
            <a:r>
              <a:rPr lang="en-GB" sz="1600" noProof="0" dirty="0">
                <a:solidFill>
                  <a:srgbClr val="00B0F0"/>
                </a:solidFill>
              </a:rPr>
              <a:t> </a:t>
            </a:r>
            <a:r>
              <a:rPr lang="en-GB" sz="1600" noProof="0" dirty="0"/>
              <a:t>are placed in the right part of  a[].</a:t>
            </a:r>
          </a:p>
          <a:p>
            <a:pPr marL="731520" lvl="1" indent="-457200">
              <a:buClr>
                <a:schemeClr val="tx2">
                  <a:lumMod val="75000"/>
                </a:schemeClr>
              </a:buClr>
              <a:buFont typeface="+mj-lt"/>
              <a:buAutoNum type="alphaLcPeriod"/>
            </a:pPr>
            <a:r>
              <a:rPr lang="en-GB" sz="1600" noProof="0" dirty="0"/>
              <a:t>This is achieved by swapping elements  &lt; </a:t>
            </a:r>
            <a:r>
              <a:rPr lang="en-GB" sz="1600" i="1" noProof="0" dirty="0"/>
              <a:t>pivot </a:t>
            </a:r>
            <a:r>
              <a:rPr lang="en-GB" sz="1600" noProof="0" dirty="0"/>
              <a:t> with</a:t>
            </a:r>
            <a:br>
              <a:rPr lang="en-GB" sz="1600" noProof="0" dirty="0"/>
            </a:br>
            <a:r>
              <a:rPr lang="en-GB" sz="1600" noProof="0" dirty="0"/>
              <a:t>elements ≥ </a:t>
            </a:r>
            <a:r>
              <a:rPr lang="en-GB" sz="1600" i="1" noProof="0" dirty="0"/>
              <a:t>pivot.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GB" sz="1800" noProof="0" dirty="0"/>
              <a:t>Pts. 1 and 2  are repeated recursively on each of the two parts until </a:t>
            </a:r>
            <a:r>
              <a:rPr lang="en-GB" sz="1800" dirty="0"/>
              <a:t>all such segments are of </a:t>
            </a:r>
            <a:r>
              <a:rPr lang="en-GB" sz="1800" noProof="0" dirty="0"/>
              <a:t>length ≤ 1.</a:t>
            </a:r>
            <a:br>
              <a:rPr lang="en-GB" sz="1800" noProof="0" dirty="0"/>
            </a:br>
            <a:r>
              <a:rPr lang="en-GB" sz="1800" noProof="0" dirty="0"/>
              <a:t> </a:t>
            </a:r>
            <a:br>
              <a:rPr lang="en-GB" sz="1800" noProof="0" dirty="0"/>
            </a:br>
            <a:r>
              <a:rPr lang="en-GB" sz="1800" noProof="0" dirty="0"/>
              <a:t>(Or use ‘</a:t>
            </a:r>
            <a:r>
              <a:rPr lang="en-GB" sz="1800" noProof="0" dirty="0" err="1"/>
              <a:t>insertionSort</a:t>
            </a:r>
            <a:r>
              <a:rPr lang="en-GB" sz="1800" noProof="0" dirty="0"/>
              <a:t>’  if </a:t>
            </a:r>
            <a:br>
              <a:rPr lang="en-GB" sz="1800" noProof="0" dirty="0"/>
            </a:br>
            <a:r>
              <a:rPr lang="en-GB" sz="1800" noProof="0" dirty="0" err="1"/>
              <a:t>len</a:t>
            </a:r>
            <a:r>
              <a:rPr lang="en-GB" sz="1800" noProof="0" dirty="0"/>
              <a:t> &lt; 47)</a:t>
            </a:r>
          </a:p>
        </p:txBody>
      </p:sp>
      <p:grpSp>
        <p:nvGrpSpPr>
          <p:cNvPr id="26" name="Gruppe 25"/>
          <p:cNvGrpSpPr/>
          <p:nvPr/>
        </p:nvGrpSpPr>
        <p:grpSpPr>
          <a:xfrm>
            <a:off x="4554702" y="3363916"/>
            <a:ext cx="4496846" cy="2133600"/>
            <a:chOff x="4495800" y="2133600"/>
            <a:chExt cx="4496846" cy="2133600"/>
          </a:xfrm>
        </p:grpSpPr>
        <p:grpSp>
          <p:nvGrpSpPr>
            <p:cNvPr id="115" name="Gruppe 114"/>
            <p:cNvGrpSpPr/>
            <p:nvPr/>
          </p:nvGrpSpPr>
          <p:grpSpPr>
            <a:xfrm>
              <a:off x="4495800" y="2133600"/>
              <a:ext cx="3429000" cy="2044700"/>
              <a:chOff x="4495800" y="2209800"/>
              <a:chExt cx="3429000" cy="2044700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5943600" y="22098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5257800" y="2565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Rett linje 8"/>
              <p:cNvCxnSpPr>
                <a:stCxn id="5" idx="0"/>
                <a:endCxn id="4" idx="4"/>
              </p:cNvCxnSpPr>
              <p:nvPr/>
            </p:nvCxnSpPr>
            <p:spPr>
              <a:xfrm flipV="1">
                <a:off x="5410200" y="2387600"/>
                <a:ext cx="685800" cy="1778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linje 9"/>
              <p:cNvCxnSpPr>
                <a:stCxn id="30" idx="0"/>
                <a:endCxn id="4" idx="4"/>
              </p:cNvCxnSpPr>
              <p:nvPr/>
            </p:nvCxnSpPr>
            <p:spPr>
              <a:xfrm flipH="1" flipV="1">
                <a:off x="6096000" y="2387600"/>
                <a:ext cx="914400" cy="1778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/>
              <p:cNvSpPr/>
              <p:nvPr/>
            </p:nvSpPr>
            <p:spPr>
              <a:xfrm>
                <a:off x="4822971" y="30099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4648200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5051571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6" name="Rett linje 15"/>
              <p:cNvCxnSpPr>
                <a:stCxn id="14" idx="0"/>
                <a:endCxn id="13" idx="4"/>
              </p:cNvCxnSpPr>
              <p:nvPr/>
            </p:nvCxnSpPr>
            <p:spPr>
              <a:xfrm flipV="1">
                <a:off x="4800600" y="3187700"/>
                <a:ext cx="1747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tt linje 16"/>
              <p:cNvCxnSpPr>
                <a:stCxn id="15" idx="0"/>
                <a:endCxn id="13" idx="4"/>
              </p:cNvCxnSpPr>
              <p:nvPr/>
            </p:nvCxnSpPr>
            <p:spPr>
              <a:xfrm flipH="1" flipV="1">
                <a:off x="4975371" y="3187700"/>
                <a:ext cx="2286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Ellipse 17"/>
              <p:cNvSpPr/>
              <p:nvPr/>
            </p:nvSpPr>
            <p:spPr>
              <a:xfrm>
                <a:off x="5661171" y="30099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5486400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5889771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1" name="Rett linje 20"/>
              <p:cNvCxnSpPr>
                <a:stCxn id="19" idx="0"/>
                <a:endCxn id="18" idx="4"/>
              </p:cNvCxnSpPr>
              <p:nvPr/>
            </p:nvCxnSpPr>
            <p:spPr>
              <a:xfrm flipV="1">
                <a:off x="5638800" y="3187700"/>
                <a:ext cx="1747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/>
              <p:cNvCxnSpPr>
                <a:stCxn id="20" idx="0"/>
                <a:endCxn id="18" idx="4"/>
              </p:cNvCxnSpPr>
              <p:nvPr/>
            </p:nvCxnSpPr>
            <p:spPr>
              <a:xfrm flipH="1" flipV="1">
                <a:off x="5813571" y="3187700"/>
                <a:ext cx="2286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tt linje 24"/>
              <p:cNvCxnSpPr>
                <a:stCxn id="13" idx="0"/>
                <a:endCxn id="5" idx="4"/>
              </p:cNvCxnSpPr>
              <p:nvPr/>
            </p:nvCxnSpPr>
            <p:spPr>
              <a:xfrm flipV="1">
                <a:off x="4975371" y="2743200"/>
                <a:ext cx="434829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/>
              <p:cNvCxnSpPr>
                <a:stCxn id="18" idx="0"/>
              </p:cNvCxnSpPr>
              <p:nvPr/>
            </p:nvCxnSpPr>
            <p:spPr>
              <a:xfrm flipH="1" flipV="1">
                <a:off x="5432571" y="2743200"/>
                <a:ext cx="3810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Ellipse 29"/>
              <p:cNvSpPr/>
              <p:nvPr/>
            </p:nvSpPr>
            <p:spPr>
              <a:xfrm>
                <a:off x="6858000" y="2565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6423171" y="30099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6248400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6651771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Rett linje 33"/>
              <p:cNvCxnSpPr>
                <a:stCxn id="32" idx="0"/>
                <a:endCxn id="31" idx="4"/>
              </p:cNvCxnSpPr>
              <p:nvPr/>
            </p:nvCxnSpPr>
            <p:spPr>
              <a:xfrm flipV="1">
                <a:off x="6400800" y="3187700"/>
                <a:ext cx="1747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/>
              <p:cNvCxnSpPr>
                <a:stCxn id="33" idx="0"/>
                <a:endCxn id="31" idx="4"/>
              </p:cNvCxnSpPr>
              <p:nvPr/>
            </p:nvCxnSpPr>
            <p:spPr>
              <a:xfrm flipH="1" flipV="1">
                <a:off x="6575571" y="3187700"/>
                <a:ext cx="2286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Ellipse 35"/>
              <p:cNvSpPr/>
              <p:nvPr/>
            </p:nvSpPr>
            <p:spPr>
              <a:xfrm>
                <a:off x="7261371" y="30099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7086600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7489971" y="3454400"/>
                <a:ext cx="304800" cy="17780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9" name="Rett linje 38"/>
              <p:cNvCxnSpPr>
                <a:stCxn id="37" idx="0"/>
                <a:endCxn id="36" idx="4"/>
              </p:cNvCxnSpPr>
              <p:nvPr/>
            </p:nvCxnSpPr>
            <p:spPr>
              <a:xfrm flipV="1">
                <a:off x="7239000" y="3187700"/>
                <a:ext cx="1747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linje 39"/>
              <p:cNvCxnSpPr>
                <a:stCxn id="38" idx="0"/>
                <a:endCxn id="36" idx="4"/>
              </p:cNvCxnSpPr>
              <p:nvPr/>
            </p:nvCxnSpPr>
            <p:spPr>
              <a:xfrm flipH="1" flipV="1">
                <a:off x="7413771" y="3187700"/>
                <a:ext cx="2286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/>
              <p:cNvCxnSpPr>
                <a:stCxn id="31" idx="0"/>
                <a:endCxn id="30" idx="4"/>
              </p:cNvCxnSpPr>
              <p:nvPr/>
            </p:nvCxnSpPr>
            <p:spPr>
              <a:xfrm flipV="1">
                <a:off x="6575571" y="2743200"/>
                <a:ext cx="434829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/>
              <p:cNvCxnSpPr>
                <a:stCxn id="36" idx="0"/>
              </p:cNvCxnSpPr>
              <p:nvPr/>
            </p:nvCxnSpPr>
            <p:spPr>
              <a:xfrm flipH="1" flipV="1">
                <a:off x="7032771" y="2743200"/>
                <a:ext cx="3810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linje 43"/>
              <p:cNvCxnSpPr/>
              <p:nvPr/>
            </p:nvCxnSpPr>
            <p:spPr>
              <a:xfrm flipV="1">
                <a:off x="4625829" y="3632200"/>
                <a:ext cx="1747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/>
              <p:cNvCxnSpPr/>
              <p:nvPr/>
            </p:nvCxnSpPr>
            <p:spPr>
              <a:xfrm flipH="1" flipV="1">
                <a:off x="4800600" y="3632200"/>
                <a:ext cx="1524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tt linje 51"/>
              <p:cNvCxnSpPr>
                <a:endCxn id="15" idx="4"/>
              </p:cNvCxnSpPr>
              <p:nvPr/>
            </p:nvCxnSpPr>
            <p:spPr>
              <a:xfrm flipV="1">
                <a:off x="5089671" y="3632200"/>
                <a:ext cx="1143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tt linje 52"/>
              <p:cNvCxnSpPr>
                <a:endCxn id="15" idx="4"/>
              </p:cNvCxnSpPr>
              <p:nvPr/>
            </p:nvCxnSpPr>
            <p:spPr>
              <a:xfrm flipH="1" flipV="1">
                <a:off x="5203971" y="3632200"/>
                <a:ext cx="20623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tt linje 60"/>
              <p:cNvCxnSpPr/>
              <p:nvPr/>
            </p:nvCxnSpPr>
            <p:spPr>
              <a:xfrm flipV="1">
                <a:off x="5562600" y="3632200"/>
                <a:ext cx="985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tt linje 61"/>
              <p:cNvCxnSpPr/>
              <p:nvPr/>
            </p:nvCxnSpPr>
            <p:spPr>
              <a:xfrm flipH="1" flipV="1">
                <a:off x="5661171" y="3632200"/>
                <a:ext cx="1524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tt linje 62"/>
              <p:cNvCxnSpPr/>
              <p:nvPr/>
            </p:nvCxnSpPr>
            <p:spPr>
              <a:xfrm flipV="1">
                <a:off x="6007392" y="3632200"/>
                <a:ext cx="5715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tt linje 63"/>
              <p:cNvCxnSpPr/>
              <p:nvPr/>
            </p:nvCxnSpPr>
            <p:spPr>
              <a:xfrm flipH="1" flipV="1">
                <a:off x="6064543" y="3632200"/>
                <a:ext cx="130028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tt linje 76"/>
              <p:cNvCxnSpPr/>
              <p:nvPr/>
            </p:nvCxnSpPr>
            <p:spPr>
              <a:xfrm flipV="1">
                <a:off x="6324600" y="3632200"/>
                <a:ext cx="985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tt linje 77"/>
              <p:cNvCxnSpPr/>
              <p:nvPr/>
            </p:nvCxnSpPr>
            <p:spPr>
              <a:xfrm flipH="1" flipV="1">
                <a:off x="6423171" y="3632200"/>
                <a:ext cx="1524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tt linje 78"/>
              <p:cNvCxnSpPr/>
              <p:nvPr/>
            </p:nvCxnSpPr>
            <p:spPr>
              <a:xfrm flipV="1">
                <a:off x="6769392" y="3632200"/>
                <a:ext cx="5715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tt linje 79"/>
              <p:cNvCxnSpPr/>
              <p:nvPr/>
            </p:nvCxnSpPr>
            <p:spPr>
              <a:xfrm flipH="1" flipV="1">
                <a:off x="6826543" y="3632200"/>
                <a:ext cx="130028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tt linje 80"/>
              <p:cNvCxnSpPr/>
              <p:nvPr/>
            </p:nvCxnSpPr>
            <p:spPr>
              <a:xfrm flipV="1">
                <a:off x="7140429" y="3632200"/>
                <a:ext cx="98571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tt linje 81"/>
              <p:cNvCxnSpPr/>
              <p:nvPr/>
            </p:nvCxnSpPr>
            <p:spPr>
              <a:xfrm flipH="1" flipV="1">
                <a:off x="7239000" y="3632200"/>
                <a:ext cx="15240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ett linje 82"/>
              <p:cNvCxnSpPr/>
              <p:nvPr/>
            </p:nvCxnSpPr>
            <p:spPr>
              <a:xfrm flipV="1">
                <a:off x="7585221" y="3632200"/>
                <a:ext cx="57150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tt linje 83"/>
              <p:cNvCxnSpPr/>
              <p:nvPr/>
            </p:nvCxnSpPr>
            <p:spPr>
              <a:xfrm flipH="1" flipV="1">
                <a:off x="7642372" y="3632200"/>
                <a:ext cx="130028" cy="2667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tt linje 85"/>
              <p:cNvCxnSpPr/>
              <p:nvPr/>
            </p:nvCxnSpPr>
            <p:spPr>
              <a:xfrm>
                <a:off x="4495800" y="4254500"/>
                <a:ext cx="3429000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Rett linje 88"/>
            <p:cNvCxnSpPr/>
            <p:nvPr/>
          </p:nvCxnSpPr>
          <p:spPr>
            <a:xfrm>
              <a:off x="8382000" y="21336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tt linje 89"/>
            <p:cNvCxnSpPr/>
            <p:nvPr/>
          </p:nvCxnSpPr>
          <p:spPr>
            <a:xfrm>
              <a:off x="8382000" y="4267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ett linje 91"/>
            <p:cNvCxnSpPr/>
            <p:nvPr/>
          </p:nvCxnSpPr>
          <p:spPr>
            <a:xfrm>
              <a:off x="8534400" y="2133600"/>
              <a:ext cx="1905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ett linje 93"/>
            <p:cNvCxnSpPr/>
            <p:nvPr/>
          </p:nvCxnSpPr>
          <p:spPr>
            <a:xfrm>
              <a:off x="8572500" y="358140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kstSylinder 97"/>
            <p:cNvSpPr txBox="1"/>
            <p:nvPr/>
          </p:nvSpPr>
          <p:spPr>
            <a:xfrm>
              <a:off x="8176397" y="3098083"/>
              <a:ext cx="8162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solidFill>
                    <a:srgbClr val="292934"/>
                  </a:solidFill>
                </a:rPr>
                <a:t>h</a:t>
              </a:r>
              <a:r>
                <a:rPr lang="en-US" sz="1200" dirty="0">
                  <a:solidFill>
                    <a:srgbClr val="292934"/>
                  </a:solidFill>
                </a:rPr>
                <a:t> ≥ log</a:t>
              </a:r>
              <a:r>
                <a:rPr lang="en-US" sz="1200" baseline="-25000" dirty="0">
                  <a:solidFill>
                    <a:srgbClr val="292934"/>
                  </a:solidFill>
                </a:rPr>
                <a:t>2 </a:t>
              </a:r>
              <a:r>
                <a:rPr lang="en-US" sz="1200" i="1" dirty="0">
                  <a:solidFill>
                    <a:srgbClr val="292934"/>
                  </a:solidFill>
                </a:rPr>
                <a:t>n</a:t>
              </a:r>
            </a:p>
          </p:txBody>
        </p:sp>
      </p:grp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1" name="Gruppe 50"/>
          <p:cNvGrpSpPr/>
          <p:nvPr/>
        </p:nvGrpSpPr>
        <p:grpSpPr>
          <a:xfrm>
            <a:off x="4267200" y="1749623"/>
            <a:ext cx="4495800" cy="612577"/>
            <a:chOff x="4267200" y="1749623"/>
            <a:chExt cx="4495800" cy="612577"/>
          </a:xfrm>
        </p:grpSpPr>
        <p:sp>
          <p:nvSpPr>
            <p:cNvPr id="8" name="TekstSylinder 7"/>
            <p:cNvSpPr txBox="1"/>
            <p:nvPr/>
          </p:nvSpPr>
          <p:spPr>
            <a:xfrm>
              <a:off x="4267200" y="17496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olidFill>
                    <a:srgbClr val="292934"/>
                  </a:solidFill>
                </a:rPr>
                <a:t>a</a:t>
              </a:r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4403871" y="1780401"/>
              <a:ext cx="4359129" cy="581799"/>
              <a:chOff x="4305300" y="1247001"/>
              <a:chExt cx="4359129" cy="581799"/>
            </a:xfrm>
          </p:grpSpPr>
          <p:sp>
            <p:nvSpPr>
              <p:cNvPr id="7" name="Rektangel 6"/>
              <p:cNvSpPr/>
              <p:nvPr/>
            </p:nvSpPr>
            <p:spPr>
              <a:xfrm>
                <a:off x="4495800" y="1752600"/>
                <a:ext cx="26670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Rektangel 57"/>
              <p:cNvSpPr/>
              <p:nvPr/>
            </p:nvSpPr>
            <p:spPr>
              <a:xfrm>
                <a:off x="5997429" y="1752600"/>
                <a:ext cx="2667000" cy="76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2" name="Rett pil 11"/>
              <p:cNvCxnSpPr>
                <a:endCxn id="7" idx="1"/>
              </p:cNvCxnSpPr>
              <p:nvPr/>
            </p:nvCxnSpPr>
            <p:spPr>
              <a:xfrm>
                <a:off x="4305300" y="1447800"/>
                <a:ext cx="190500" cy="3429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kstSylinder 22"/>
              <p:cNvSpPr txBox="1"/>
              <p:nvPr/>
            </p:nvSpPr>
            <p:spPr>
              <a:xfrm>
                <a:off x="5018013" y="1295400"/>
                <a:ext cx="6969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200" dirty="0">
                    <a:solidFill>
                      <a:srgbClr val="292934"/>
                    </a:solidFill>
                  </a:rPr>
                  <a:t>&lt;  pivot</a:t>
                </a:r>
              </a:p>
            </p:txBody>
          </p:sp>
          <p:sp>
            <p:nvSpPr>
              <p:cNvPr id="65" name="TekstSylinder 64"/>
              <p:cNvSpPr txBox="1"/>
              <p:nvPr/>
            </p:nvSpPr>
            <p:spPr>
              <a:xfrm>
                <a:off x="7075413" y="1247001"/>
                <a:ext cx="6969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200" dirty="0">
                    <a:solidFill>
                      <a:srgbClr val="292934"/>
                    </a:solidFill>
                  </a:rPr>
                  <a:t>≥ pivot</a:t>
                </a:r>
              </a:p>
            </p:txBody>
          </p:sp>
          <p:sp>
            <p:nvSpPr>
              <p:cNvPr id="24" name="Venstre klammeparentes 23"/>
              <p:cNvSpPr/>
              <p:nvPr/>
            </p:nvSpPr>
            <p:spPr>
              <a:xfrm rot="5400000">
                <a:off x="5132315" y="868435"/>
                <a:ext cx="228600" cy="1501629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rgbClr val="292934"/>
                  </a:solidFill>
                </a:endParaRPr>
              </a:p>
            </p:txBody>
          </p:sp>
          <p:sp>
            <p:nvSpPr>
              <p:cNvPr id="66" name="Venstre klammeparentes 65"/>
              <p:cNvSpPr/>
              <p:nvPr/>
            </p:nvSpPr>
            <p:spPr>
              <a:xfrm rot="5400000">
                <a:off x="7192909" y="341144"/>
                <a:ext cx="253886" cy="2581495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rgbClr val="292934"/>
                  </a:solidFill>
                </a:endParaRPr>
              </a:p>
            </p:txBody>
          </p:sp>
        </p:grpSp>
      </p:grpSp>
      <p:sp>
        <p:nvSpPr>
          <p:cNvPr id="29" name="TekstSylinder 28"/>
          <p:cNvSpPr txBox="1"/>
          <p:nvPr/>
        </p:nvSpPr>
        <p:spPr>
          <a:xfrm>
            <a:off x="4727950" y="2743200"/>
            <a:ext cx="4187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292934"/>
                </a:solidFill>
              </a:rPr>
              <a:t>Recursion</a:t>
            </a:r>
            <a:r>
              <a:rPr lang="nb-NO" sz="1400" dirty="0">
                <a:solidFill>
                  <a:srgbClr val="292934"/>
                </a:solidFill>
              </a:rPr>
              <a:t> </a:t>
            </a:r>
            <a:r>
              <a:rPr lang="nb-NO" sz="1400" dirty="0" err="1">
                <a:solidFill>
                  <a:srgbClr val="292934"/>
                </a:solidFill>
              </a:rPr>
              <a:t>tree</a:t>
            </a:r>
            <a:r>
              <a:rPr lang="nb-NO" sz="1400" dirty="0">
                <a:solidFill>
                  <a:srgbClr val="292934"/>
                </a:solidFill>
              </a:rPr>
              <a:t> </a:t>
            </a:r>
            <a:r>
              <a:rPr lang="nb-NO" sz="1400" dirty="0" err="1">
                <a:solidFill>
                  <a:srgbClr val="292934"/>
                </a:solidFill>
              </a:rPr>
              <a:t>of</a:t>
            </a:r>
            <a:r>
              <a:rPr lang="nb-NO" sz="1400" dirty="0">
                <a:solidFill>
                  <a:srgbClr val="292934"/>
                </a:solidFill>
              </a:rPr>
              <a:t> </a:t>
            </a:r>
            <a:r>
              <a:rPr lang="nb-NO" sz="1400" dirty="0" err="1">
                <a:solidFill>
                  <a:srgbClr val="292934"/>
                </a:solidFill>
              </a:rPr>
              <a:t>method</a:t>
            </a:r>
            <a:r>
              <a:rPr lang="nb-NO" sz="1400" dirty="0">
                <a:solidFill>
                  <a:srgbClr val="292934"/>
                </a:solidFill>
              </a:rPr>
              <a:t> </a:t>
            </a:r>
            <a:r>
              <a:rPr lang="nb-NO" sz="1400" dirty="0" err="1">
                <a:solidFill>
                  <a:srgbClr val="292934"/>
                </a:solidFill>
              </a:rPr>
              <a:t>calls</a:t>
            </a:r>
            <a:r>
              <a:rPr lang="nb-NO" sz="1400" dirty="0">
                <a:solidFill>
                  <a:srgbClr val="292934"/>
                </a:solidFill>
              </a:rPr>
              <a:t> to </a:t>
            </a:r>
            <a:r>
              <a:rPr lang="nb-NO" sz="1400" dirty="0" err="1">
                <a:solidFill>
                  <a:srgbClr val="292934"/>
                </a:solidFill>
              </a:rPr>
              <a:t>Quicksort</a:t>
            </a:r>
            <a:endParaRPr lang="nb-NO" sz="1400" dirty="0">
              <a:solidFill>
                <a:srgbClr val="292934"/>
              </a:solidFill>
            </a:endParaRPr>
          </a:p>
        </p:txBody>
      </p:sp>
      <p:grpSp>
        <p:nvGrpSpPr>
          <p:cNvPr id="54" name="Gruppe 53"/>
          <p:cNvGrpSpPr/>
          <p:nvPr/>
        </p:nvGrpSpPr>
        <p:grpSpPr>
          <a:xfrm>
            <a:off x="6324600" y="3124200"/>
            <a:ext cx="1371600" cy="307777"/>
            <a:chOff x="6324600" y="3124200"/>
            <a:chExt cx="1371600" cy="307777"/>
          </a:xfrm>
        </p:grpSpPr>
        <p:sp>
          <p:nvSpPr>
            <p:cNvPr id="43" name="TekstSylinder 42"/>
            <p:cNvSpPr txBox="1"/>
            <p:nvPr/>
          </p:nvSpPr>
          <p:spPr>
            <a:xfrm>
              <a:off x="6488185" y="3124200"/>
              <a:ext cx="12080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olidFill>
                    <a:srgbClr val="292934"/>
                  </a:solidFill>
                </a:rPr>
                <a:t>First </a:t>
              </a:r>
              <a:r>
                <a:rPr lang="nb-NO" sz="1400" dirty="0" err="1">
                  <a:solidFill>
                    <a:srgbClr val="292934"/>
                  </a:solidFill>
                </a:rPr>
                <a:t>call</a:t>
              </a:r>
              <a:endParaRPr lang="nb-NO" sz="1400" dirty="0">
                <a:solidFill>
                  <a:srgbClr val="292934"/>
                </a:solidFill>
              </a:endParaRPr>
            </a:p>
          </p:txBody>
        </p:sp>
        <p:cxnSp>
          <p:nvCxnSpPr>
            <p:cNvPr id="47" name="Rett pil 46"/>
            <p:cNvCxnSpPr/>
            <p:nvPr/>
          </p:nvCxnSpPr>
          <p:spPr>
            <a:xfrm flipH="1">
              <a:off x="6324600" y="3276600"/>
              <a:ext cx="263202" cy="3727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e 54"/>
          <p:cNvGrpSpPr/>
          <p:nvPr/>
        </p:nvGrpSpPr>
        <p:grpSpPr>
          <a:xfrm>
            <a:off x="4363676" y="3485161"/>
            <a:ext cx="932747" cy="307777"/>
            <a:chOff x="4363676" y="3485161"/>
            <a:chExt cx="932747" cy="307777"/>
          </a:xfrm>
        </p:grpSpPr>
        <p:sp>
          <p:nvSpPr>
            <p:cNvPr id="72" name="TekstSylinder 71"/>
            <p:cNvSpPr txBox="1"/>
            <p:nvPr/>
          </p:nvSpPr>
          <p:spPr>
            <a:xfrm>
              <a:off x="4363676" y="3485161"/>
              <a:ext cx="8493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olidFill>
                    <a:srgbClr val="292934"/>
                  </a:solidFill>
                </a:rPr>
                <a:t>2</a:t>
              </a:r>
              <a:r>
                <a:rPr lang="nb-NO" sz="1400" baseline="30000" dirty="0">
                  <a:solidFill>
                    <a:srgbClr val="292934"/>
                  </a:solidFill>
                </a:rPr>
                <a:t>nd</a:t>
              </a:r>
              <a:r>
                <a:rPr lang="nb-NO" sz="1400" dirty="0">
                  <a:solidFill>
                    <a:srgbClr val="292934"/>
                  </a:solidFill>
                </a:rPr>
                <a:t> </a:t>
              </a:r>
              <a:r>
                <a:rPr lang="nb-NO" sz="1400" dirty="0" err="1">
                  <a:solidFill>
                    <a:srgbClr val="292934"/>
                  </a:solidFill>
                </a:rPr>
                <a:t>call</a:t>
              </a:r>
              <a:endParaRPr lang="nb-NO" sz="1400" dirty="0">
                <a:solidFill>
                  <a:srgbClr val="292934"/>
                </a:solidFill>
              </a:endParaRPr>
            </a:p>
          </p:txBody>
        </p:sp>
        <p:cxnSp>
          <p:nvCxnSpPr>
            <p:cNvPr id="73" name="Rett pil 72"/>
            <p:cNvCxnSpPr/>
            <p:nvPr/>
          </p:nvCxnSpPr>
          <p:spPr>
            <a:xfrm>
              <a:off x="5028154" y="3708400"/>
              <a:ext cx="268269" cy="7889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e 55"/>
          <p:cNvGrpSpPr/>
          <p:nvPr/>
        </p:nvGrpSpPr>
        <p:grpSpPr>
          <a:xfrm>
            <a:off x="4114800" y="3962400"/>
            <a:ext cx="849384" cy="307777"/>
            <a:chOff x="4114800" y="3962400"/>
            <a:chExt cx="849384" cy="307777"/>
          </a:xfrm>
        </p:grpSpPr>
        <p:sp>
          <p:nvSpPr>
            <p:cNvPr id="85" name="TekstSylinder 84"/>
            <p:cNvSpPr txBox="1"/>
            <p:nvPr/>
          </p:nvSpPr>
          <p:spPr>
            <a:xfrm>
              <a:off x="4114800" y="3962400"/>
              <a:ext cx="8493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olidFill>
                    <a:srgbClr val="292934"/>
                  </a:solidFill>
                </a:rPr>
                <a:t>3</a:t>
              </a:r>
              <a:r>
                <a:rPr lang="nb-NO" sz="1400" baseline="30000" dirty="0">
                  <a:solidFill>
                    <a:srgbClr val="292934"/>
                  </a:solidFill>
                </a:rPr>
                <a:t>nd</a:t>
              </a:r>
              <a:r>
                <a:rPr lang="nb-NO" sz="1400" dirty="0">
                  <a:solidFill>
                    <a:srgbClr val="292934"/>
                  </a:solidFill>
                </a:rPr>
                <a:t> </a:t>
              </a:r>
              <a:r>
                <a:rPr lang="nb-NO" sz="1400" dirty="0" err="1">
                  <a:solidFill>
                    <a:srgbClr val="292934"/>
                  </a:solidFill>
                </a:rPr>
                <a:t>call</a:t>
              </a:r>
              <a:endParaRPr lang="nb-NO" sz="1400" dirty="0">
                <a:solidFill>
                  <a:srgbClr val="292934"/>
                </a:solidFill>
              </a:endParaRPr>
            </a:p>
          </p:txBody>
        </p:sp>
        <p:cxnSp>
          <p:nvCxnSpPr>
            <p:cNvPr id="87" name="Rett pil 86"/>
            <p:cNvCxnSpPr/>
            <p:nvPr/>
          </p:nvCxnSpPr>
          <p:spPr>
            <a:xfrm>
              <a:off x="4648200" y="4191000"/>
              <a:ext cx="268269" cy="7889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3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834" y="533400"/>
            <a:ext cx="8906966" cy="990600"/>
          </a:xfrm>
        </p:spPr>
        <p:txBody>
          <a:bodyPr>
            <a:normAutofit/>
          </a:bodyPr>
          <a:lstStyle/>
          <a:p>
            <a:r>
              <a:rPr lang="en-GB" sz="3200" noProof="0" dirty="0"/>
              <a:t>How to parallelize Quicksort (traditionally &amp; ‘smart’)</a:t>
            </a:r>
          </a:p>
        </p:txBody>
      </p:sp>
      <p:sp>
        <p:nvSpPr>
          <p:cNvPr id="66" name="Plassholder for innhold 65"/>
          <p:cNvSpPr>
            <a:spLocks noGrp="1"/>
          </p:cNvSpPr>
          <p:nvPr>
            <p:ph sz="half" idx="1"/>
          </p:nvPr>
        </p:nvSpPr>
        <p:spPr>
          <a:xfrm>
            <a:off x="228600" y="1493246"/>
            <a:ext cx="4191000" cy="471830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GB" sz="2000" noProof="0" dirty="0"/>
              <a:t>Select an element: </a:t>
            </a:r>
            <a:r>
              <a:rPr lang="en-GB" sz="2000" i="1" noProof="0" dirty="0"/>
              <a:t>pivot</a:t>
            </a:r>
            <a:r>
              <a:rPr lang="en-GB" sz="2000" noProof="0" dirty="0"/>
              <a:t> in a[ ].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GB" sz="2000" noProof="0" dirty="0"/>
              <a:t>In each node:</a:t>
            </a:r>
          </a:p>
          <a:p>
            <a:pPr marL="617220" lvl="1" indent="-342900">
              <a:buClr>
                <a:schemeClr val="tx2"/>
              </a:buClr>
              <a:buFont typeface="+mj-lt"/>
              <a:buAutoNum type="alphaLcPeriod"/>
            </a:pPr>
            <a:r>
              <a:rPr lang="en-GB" sz="1600" noProof="0" dirty="0"/>
              <a:t>Partition in small elements to the left and large elements to the right.</a:t>
            </a:r>
          </a:p>
          <a:p>
            <a:pPr marL="617220" lvl="1" indent="-342900">
              <a:buClr>
                <a:schemeClr val="tx2"/>
              </a:buClr>
              <a:buFont typeface="+mj-lt"/>
              <a:buAutoNum type="alphaLcPeriod"/>
            </a:pPr>
            <a:r>
              <a:rPr lang="en-GB" sz="1600" noProof="0" dirty="0"/>
              <a:t>Start </a:t>
            </a:r>
            <a:r>
              <a:rPr lang="en-GB" sz="1600" b="1" noProof="0" dirty="0"/>
              <a:t>one</a:t>
            </a:r>
            <a:r>
              <a:rPr lang="en-GB" sz="1600" noProof="0" dirty="0"/>
              <a:t> </a:t>
            </a:r>
            <a:r>
              <a:rPr lang="en-GB" sz="1600" b="1" noProof="0" dirty="0"/>
              <a:t>new thread </a:t>
            </a:r>
            <a:r>
              <a:rPr lang="en-GB" sz="1600" noProof="0" dirty="0"/>
              <a:t> on the left branch (the ‘small’ numbers &lt; pivot)</a:t>
            </a:r>
          </a:p>
          <a:p>
            <a:pPr marL="617220" lvl="1" indent="-342900">
              <a:buClr>
                <a:schemeClr val="tx2"/>
              </a:buClr>
              <a:buFont typeface="+mj-lt"/>
              <a:buAutoNum type="alphaLcPeriod"/>
            </a:pPr>
            <a:r>
              <a:rPr lang="en-GB" sz="1600" noProof="0" dirty="0"/>
              <a:t>Then call recursively on the ‘old’ thread’ that entered this node, for the right part, ‘big’ numbers  ≥ </a:t>
            </a:r>
            <a:r>
              <a:rPr lang="en-GB" sz="1600" i="1" noProof="0" dirty="0"/>
              <a:t>pivot</a:t>
            </a:r>
          </a:p>
          <a:p>
            <a:pPr marL="617220" lvl="1" indent="-342900">
              <a:buClr>
                <a:schemeClr val="tx2"/>
              </a:buClr>
              <a:buFont typeface="+mj-lt"/>
              <a:buAutoNum type="alphaLcPeriod"/>
            </a:pPr>
            <a:r>
              <a:rPr lang="en-GB" sz="1600" noProof="0" dirty="0"/>
              <a:t>Wait for the </a:t>
            </a:r>
            <a:r>
              <a:rPr lang="en-GB" sz="1600" b="1" noProof="0" dirty="0"/>
              <a:t>new left thread to return</a:t>
            </a:r>
            <a:r>
              <a:rPr lang="en-GB" sz="1600" noProof="0" dirty="0"/>
              <a:t>.</a:t>
            </a:r>
          </a:p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noProof="0" dirty="0"/>
              <a:t>In any branch where the length of the part to be sorted &lt; 50 000, use ordinary sequential, recursive Quicksort.</a:t>
            </a:r>
          </a:p>
        </p:txBody>
      </p:sp>
      <p:cxnSp>
        <p:nvCxnSpPr>
          <p:cNvPr id="68" name="Rett linje 67"/>
          <p:cNvCxnSpPr/>
          <p:nvPr/>
        </p:nvCxnSpPr>
        <p:spPr>
          <a:xfrm>
            <a:off x="5791200" y="457200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e 78"/>
          <p:cNvGrpSpPr/>
          <p:nvPr/>
        </p:nvGrpSpPr>
        <p:grpSpPr>
          <a:xfrm>
            <a:off x="4572000" y="1752600"/>
            <a:ext cx="4224864" cy="2320431"/>
            <a:chOff x="4766735" y="2591295"/>
            <a:chExt cx="4224864" cy="2320431"/>
          </a:xfrm>
        </p:grpSpPr>
        <p:grpSp>
          <p:nvGrpSpPr>
            <p:cNvPr id="77" name="Gruppe 76"/>
            <p:cNvGrpSpPr/>
            <p:nvPr/>
          </p:nvGrpSpPr>
          <p:grpSpPr>
            <a:xfrm>
              <a:off x="5467768" y="2591295"/>
              <a:ext cx="3523831" cy="2320431"/>
              <a:chOff x="4711054" y="2209800"/>
              <a:chExt cx="4280546" cy="2701926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6526107" y="22098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5672667" y="26797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" name="Rett linje 6"/>
              <p:cNvCxnSpPr>
                <a:stCxn id="6" idx="0"/>
                <a:endCxn id="5" idx="4"/>
              </p:cNvCxnSpPr>
              <p:nvPr/>
            </p:nvCxnSpPr>
            <p:spPr>
              <a:xfrm flipV="1">
                <a:off x="5862321" y="2444750"/>
                <a:ext cx="853440" cy="2349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Rett linje 7"/>
              <p:cNvCxnSpPr>
                <a:stCxn id="21" idx="0"/>
                <a:endCxn id="5" idx="4"/>
              </p:cNvCxnSpPr>
              <p:nvPr/>
            </p:nvCxnSpPr>
            <p:spPr>
              <a:xfrm flipH="1" flipV="1">
                <a:off x="6715761" y="2444750"/>
                <a:ext cx="1137920" cy="23495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Ellipse 8"/>
              <p:cNvSpPr/>
              <p:nvPr/>
            </p:nvSpPr>
            <p:spPr>
              <a:xfrm>
                <a:off x="5131546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4914053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5416026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2" name="Rett linje 11"/>
              <p:cNvCxnSpPr>
                <a:stCxn id="10" idx="0"/>
                <a:endCxn id="9" idx="4"/>
              </p:cNvCxnSpPr>
              <p:nvPr/>
            </p:nvCxnSpPr>
            <p:spPr>
              <a:xfrm flipV="1">
                <a:off x="5103707" y="3502025"/>
                <a:ext cx="217493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/>
              <p:cNvCxnSpPr>
                <a:stCxn id="11" idx="0"/>
                <a:endCxn id="9" idx="4"/>
              </p:cNvCxnSpPr>
              <p:nvPr/>
            </p:nvCxnSpPr>
            <p:spPr>
              <a:xfrm flipH="1" flipV="1">
                <a:off x="5321200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Ellipse 13"/>
              <p:cNvSpPr/>
              <p:nvPr/>
            </p:nvSpPr>
            <p:spPr>
              <a:xfrm>
                <a:off x="6174639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5957147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6459119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7" name="Rett linje 16"/>
              <p:cNvCxnSpPr>
                <a:stCxn id="15" idx="0"/>
                <a:endCxn id="14" idx="4"/>
              </p:cNvCxnSpPr>
              <p:nvPr/>
            </p:nvCxnSpPr>
            <p:spPr>
              <a:xfrm flipV="1">
                <a:off x="6146801" y="3502025"/>
                <a:ext cx="217492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tt linje 17"/>
              <p:cNvCxnSpPr>
                <a:stCxn id="16" idx="0"/>
                <a:endCxn id="14" idx="4"/>
              </p:cNvCxnSpPr>
              <p:nvPr/>
            </p:nvCxnSpPr>
            <p:spPr>
              <a:xfrm flipH="1" flipV="1">
                <a:off x="6364293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/>
              <p:cNvCxnSpPr>
                <a:stCxn id="9" idx="0"/>
                <a:endCxn id="6" idx="4"/>
              </p:cNvCxnSpPr>
              <p:nvPr/>
            </p:nvCxnSpPr>
            <p:spPr>
              <a:xfrm flipV="1">
                <a:off x="5321200" y="2914650"/>
                <a:ext cx="541121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/>
              <p:cNvCxnSpPr>
                <a:stCxn id="14" idx="0"/>
              </p:cNvCxnSpPr>
              <p:nvPr/>
            </p:nvCxnSpPr>
            <p:spPr>
              <a:xfrm flipH="1" flipV="1">
                <a:off x="5890160" y="2914651"/>
                <a:ext cx="474133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Ellipse 20"/>
              <p:cNvSpPr/>
              <p:nvPr/>
            </p:nvSpPr>
            <p:spPr>
              <a:xfrm>
                <a:off x="7664027" y="26797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7122906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6905413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7407386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5" name="Rett linje 24"/>
              <p:cNvCxnSpPr>
                <a:stCxn id="23" idx="0"/>
                <a:endCxn id="22" idx="4"/>
              </p:cNvCxnSpPr>
              <p:nvPr/>
            </p:nvCxnSpPr>
            <p:spPr>
              <a:xfrm flipV="1">
                <a:off x="7095067" y="3502025"/>
                <a:ext cx="217493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/>
              <p:cNvCxnSpPr>
                <a:stCxn id="24" idx="0"/>
                <a:endCxn id="22" idx="4"/>
              </p:cNvCxnSpPr>
              <p:nvPr/>
            </p:nvCxnSpPr>
            <p:spPr>
              <a:xfrm flipH="1" flipV="1">
                <a:off x="7312560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Ellipse 26"/>
              <p:cNvSpPr/>
              <p:nvPr/>
            </p:nvSpPr>
            <p:spPr>
              <a:xfrm>
                <a:off x="8165999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7948507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8450479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0" name="Rett linje 29"/>
              <p:cNvCxnSpPr>
                <a:stCxn id="28" idx="0"/>
                <a:endCxn id="27" idx="4"/>
              </p:cNvCxnSpPr>
              <p:nvPr/>
            </p:nvCxnSpPr>
            <p:spPr>
              <a:xfrm flipV="1">
                <a:off x="8138161" y="3502025"/>
                <a:ext cx="217492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/>
              <p:cNvCxnSpPr>
                <a:stCxn id="29" idx="0"/>
                <a:endCxn id="27" idx="4"/>
              </p:cNvCxnSpPr>
              <p:nvPr/>
            </p:nvCxnSpPr>
            <p:spPr>
              <a:xfrm flipH="1" flipV="1">
                <a:off x="8355653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/>
              <p:cNvCxnSpPr>
                <a:stCxn id="22" idx="0"/>
                <a:endCxn id="21" idx="4"/>
              </p:cNvCxnSpPr>
              <p:nvPr/>
            </p:nvCxnSpPr>
            <p:spPr>
              <a:xfrm flipV="1">
                <a:off x="7312560" y="2914650"/>
                <a:ext cx="541121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/>
              <p:cNvCxnSpPr>
                <a:stCxn id="27" idx="0"/>
              </p:cNvCxnSpPr>
              <p:nvPr/>
            </p:nvCxnSpPr>
            <p:spPr>
              <a:xfrm flipH="1" flipV="1">
                <a:off x="7881520" y="2914651"/>
                <a:ext cx="474133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/>
              <p:cNvCxnSpPr/>
              <p:nvPr/>
            </p:nvCxnSpPr>
            <p:spPr>
              <a:xfrm flipV="1">
                <a:off x="4886214" y="4089401"/>
                <a:ext cx="217493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/>
              <p:cNvCxnSpPr/>
              <p:nvPr/>
            </p:nvCxnSpPr>
            <p:spPr>
              <a:xfrm flipH="1" flipV="1">
                <a:off x="5103708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tt linje 35"/>
              <p:cNvCxnSpPr>
                <a:endCxn id="11" idx="4"/>
              </p:cNvCxnSpPr>
              <p:nvPr/>
            </p:nvCxnSpPr>
            <p:spPr>
              <a:xfrm flipV="1">
                <a:off x="5463439" y="4089400"/>
                <a:ext cx="142241" cy="35242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/>
              <p:cNvCxnSpPr>
                <a:endCxn id="11" idx="4"/>
              </p:cNvCxnSpPr>
              <p:nvPr/>
            </p:nvCxnSpPr>
            <p:spPr>
              <a:xfrm flipH="1" flipV="1">
                <a:off x="5605680" y="4089400"/>
                <a:ext cx="256641" cy="352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/>
              <p:cNvCxnSpPr/>
              <p:nvPr/>
            </p:nvCxnSpPr>
            <p:spPr>
              <a:xfrm flipV="1">
                <a:off x="6051973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/>
              <p:cNvCxnSpPr/>
              <p:nvPr/>
            </p:nvCxnSpPr>
            <p:spPr>
              <a:xfrm flipH="1" flipV="1">
                <a:off x="6174640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linje 39"/>
              <p:cNvCxnSpPr/>
              <p:nvPr/>
            </p:nvCxnSpPr>
            <p:spPr>
              <a:xfrm flipV="1">
                <a:off x="6605492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/>
              <p:cNvCxnSpPr/>
              <p:nvPr/>
            </p:nvCxnSpPr>
            <p:spPr>
              <a:xfrm flipH="1" flipV="1">
                <a:off x="6676615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/>
              <p:cNvCxnSpPr/>
              <p:nvPr/>
            </p:nvCxnSpPr>
            <p:spPr>
              <a:xfrm flipV="1">
                <a:off x="7000240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/>
              <p:cNvCxnSpPr/>
              <p:nvPr/>
            </p:nvCxnSpPr>
            <p:spPr>
              <a:xfrm flipH="1" flipV="1">
                <a:off x="7122907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linje 43"/>
              <p:cNvCxnSpPr/>
              <p:nvPr/>
            </p:nvCxnSpPr>
            <p:spPr>
              <a:xfrm flipV="1">
                <a:off x="7553759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/>
              <p:cNvCxnSpPr/>
              <p:nvPr/>
            </p:nvCxnSpPr>
            <p:spPr>
              <a:xfrm flipH="1" flipV="1">
                <a:off x="7624881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/>
              <p:cNvCxnSpPr/>
              <p:nvPr/>
            </p:nvCxnSpPr>
            <p:spPr>
              <a:xfrm flipV="1">
                <a:off x="8015494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/>
              <p:cNvCxnSpPr/>
              <p:nvPr/>
            </p:nvCxnSpPr>
            <p:spPr>
              <a:xfrm flipH="1" flipV="1">
                <a:off x="8138161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tt linje 47"/>
              <p:cNvCxnSpPr/>
              <p:nvPr/>
            </p:nvCxnSpPr>
            <p:spPr>
              <a:xfrm flipV="1">
                <a:off x="8569013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tt linje 48"/>
              <p:cNvCxnSpPr/>
              <p:nvPr/>
            </p:nvCxnSpPr>
            <p:spPr>
              <a:xfrm flipH="1" flipV="1">
                <a:off x="8640135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tt linje 49"/>
              <p:cNvCxnSpPr/>
              <p:nvPr/>
            </p:nvCxnSpPr>
            <p:spPr>
              <a:xfrm>
                <a:off x="4724400" y="4911725"/>
                <a:ext cx="4267200" cy="1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kstSylinder 72"/>
              <p:cNvSpPr txBox="1"/>
              <p:nvPr/>
            </p:nvSpPr>
            <p:spPr>
              <a:xfrm>
                <a:off x="5212453" y="2209800"/>
                <a:ext cx="1188348" cy="304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 err="1">
                    <a:solidFill>
                      <a:srgbClr val="292934"/>
                    </a:solidFill>
                  </a:rPr>
                  <a:t>sequential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  <p:sp>
            <p:nvSpPr>
              <p:cNvPr id="74" name="TekstSylinder 73"/>
              <p:cNvSpPr txBox="1"/>
              <p:nvPr/>
            </p:nvSpPr>
            <p:spPr>
              <a:xfrm>
                <a:off x="4711054" y="2564711"/>
                <a:ext cx="948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>
                    <a:solidFill>
                      <a:srgbClr val="292934"/>
                    </a:solidFill>
                  </a:rPr>
                  <a:t>2 parallell</a:t>
                </a:r>
              </a:p>
            </p:txBody>
          </p:sp>
        </p:grpSp>
        <p:sp>
          <p:nvSpPr>
            <p:cNvPr id="75" name="TekstSylinder 74"/>
            <p:cNvSpPr txBox="1"/>
            <p:nvPr/>
          </p:nvSpPr>
          <p:spPr>
            <a:xfrm>
              <a:off x="5037670" y="3353295"/>
              <a:ext cx="9482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100" dirty="0">
                  <a:solidFill>
                    <a:srgbClr val="292934"/>
                  </a:solidFill>
                </a:rPr>
                <a:t>4  </a:t>
              </a:r>
              <a:br>
                <a:rPr lang="nb-NO" sz="1100" dirty="0">
                  <a:solidFill>
                    <a:srgbClr val="292934"/>
                  </a:solidFill>
                </a:rPr>
              </a:br>
              <a:r>
                <a:rPr lang="nb-NO" sz="1100" dirty="0">
                  <a:solidFill>
                    <a:srgbClr val="292934"/>
                  </a:solidFill>
                </a:rPr>
                <a:t>parallell</a:t>
              </a:r>
            </a:p>
          </p:txBody>
        </p:sp>
        <p:sp>
          <p:nvSpPr>
            <p:cNvPr id="78" name="TekstSylinder 77"/>
            <p:cNvSpPr txBox="1"/>
            <p:nvPr/>
          </p:nvSpPr>
          <p:spPr>
            <a:xfrm>
              <a:off x="4766735" y="3886695"/>
              <a:ext cx="9482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100" dirty="0">
                  <a:solidFill>
                    <a:srgbClr val="292934"/>
                  </a:solidFill>
                </a:rPr>
                <a:t>8  </a:t>
              </a:r>
              <a:br>
                <a:rPr lang="nb-NO" sz="1100" dirty="0">
                  <a:solidFill>
                    <a:srgbClr val="292934"/>
                  </a:solidFill>
                </a:rPr>
              </a:br>
              <a:r>
                <a:rPr lang="nb-NO" sz="1100" dirty="0">
                  <a:solidFill>
                    <a:srgbClr val="292934"/>
                  </a:solidFill>
                </a:rPr>
                <a:t>parallell</a:t>
              </a:r>
            </a:p>
          </p:txBody>
        </p:sp>
      </p:grpSp>
      <p:cxnSp>
        <p:nvCxnSpPr>
          <p:cNvPr id="57" name="Rett linje 56"/>
          <p:cNvCxnSpPr/>
          <p:nvPr/>
        </p:nvCxnSpPr>
        <p:spPr>
          <a:xfrm>
            <a:off x="5791200" y="4800600"/>
            <a:ext cx="5334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6477000" y="4433500"/>
            <a:ext cx="231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rgbClr val="292934"/>
                </a:solidFill>
              </a:rPr>
              <a:t>= </a:t>
            </a:r>
            <a:r>
              <a:rPr lang="nb-NO" sz="1200" dirty="0" err="1">
                <a:solidFill>
                  <a:srgbClr val="292934"/>
                </a:solidFill>
              </a:rPr>
              <a:t>new</a:t>
            </a:r>
            <a:r>
              <a:rPr lang="nb-NO" sz="1200" dirty="0">
                <a:solidFill>
                  <a:srgbClr val="292934"/>
                </a:solidFill>
              </a:rPr>
              <a:t> </a:t>
            </a:r>
            <a:r>
              <a:rPr lang="nb-NO" sz="1200" dirty="0" err="1">
                <a:solidFill>
                  <a:srgbClr val="292934"/>
                </a:solidFill>
              </a:rPr>
              <a:t>Thread</a:t>
            </a:r>
            <a:r>
              <a:rPr lang="nb-NO" sz="1200" dirty="0">
                <a:solidFill>
                  <a:srgbClr val="292934"/>
                </a:solidFill>
              </a:rPr>
              <a:t> </a:t>
            </a:r>
          </a:p>
          <a:p>
            <a:r>
              <a:rPr lang="nb-NO" sz="1200" dirty="0">
                <a:solidFill>
                  <a:srgbClr val="292934"/>
                </a:solidFill>
              </a:rPr>
              <a:t>= </a:t>
            </a:r>
            <a:r>
              <a:rPr lang="nb-NO" sz="1200" dirty="0" err="1">
                <a:solidFill>
                  <a:srgbClr val="292934"/>
                </a:solidFill>
              </a:rPr>
              <a:t>continue</a:t>
            </a:r>
            <a:r>
              <a:rPr lang="nb-NO" sz="1200" dirty="0">
                <a:solidFill>
                  <a:srgbClr val="292934"/>
                </a:solidFill>
              </a:rPr>
              <a:t> </a:t>
            </a:r>
            <a:r>
              <a:rPr lang="nb-NO" sz="1200" dirty="0" err="1">
                <a:solidFill>
                  <a:srgbClr val="292934"/>
                </a:solidFill>
              </a:rPr>
              <a:t>on</a:t>
            </a:r>
            <a:r>
              <a:rPr lang="nb-NO" sz="1200" dirty="0">
                <a:solidFill>
                  <a:srgbClr val="292934"/>
                </a:solidFill>
              </a:rPr>
              <a:t> ‘</a:t>
            </a:r>
            <a:r>
              <a:rPr lang="nb-NO" sz="1200" dirty="0" err="1">
                <a:solidFill>
                  <a:srgbClr val="292934"/>
                </a:solidFill>
              </a:rPr>
              <a:t>old</a:t>
            </a:r>
            <a:r>
              <a:rPr lang="nb-NO" sz="1200" dirty="0">
                <a:solidFill>
                  <a:srgbClr val="292934"/>
                </a:solidFill>
              </a:rPr>
              <a:t>’ </a:t>
            </a:r>
            <a:r>
              <a:rPr lang="nb-NO" sz="1200" dirty="0" err="1">
                <a:solidFill>
                  <a:srgbClr val="292934"/>
                </a:solidFill>
              </a:rPr>
              <a:t>thread</a:t>
            </a:r>
            <a:endParaRPr lang="nb-NO" sz="1200" dirty="0">
              <a:solidFill>
                <a:srgbClr val="292934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GB" sz="3200" noProof="0" dirty="0"/>
              <a:t>What is wrong with traditional parallelization ?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457200" y="1447800"/>
            <a:ext cx="3352800" cy="2285505"/>
          </a:xfrm>
        </p:spPr>
        <p:txBody>
          <a:bodyPr>
            <a:normAutofit fontScale="92500"/>
          </a:bodyPr>
          <a:lstStyle/>
          <a:p>
            <a:r>
              <a:rPr lang="en-GB" sz="1800" b="1" noProof="0" dirty="0">
                <a:solidFill>
                  <a:srgbClr val="0070C0"/>
                </a:solidFill>
              </a:rPr>
              <a:t>SLOW START </a:t>
            </a:r>
            <a:r>
              <a:rPr lang="en-GB" sz="1800" noProof="0" dirty="0"/>
              <a:t>:</a:t>
            </a:r>
          </a:p>
          <a:p>
            <a:pPr lvl="1"/>
            <a:r>
              <a:rPr lang="en-GB" sz="1400" noProof="0" dirty="0"/>
              <a:t>First sequential </a:t>
            </a:r>
          </a:p>
          <a:p>
            <a:pPr lvl="1"/>
            <a:r>
              <a:rPr lang="en-GB" sz="1400" noProof="0" dirty="0"/>
              <a:t>Then next level: 2 parallel</a:t>
            </a:r>
          </a:p>
          <a:p>
            <a:pPr lvl="1"/>
            <a:r>
              <a:rPr lang="en-GB" sz="1400" noProof="0" dirty="0"/>
              <a:t>Then : 4 parallel</a:t>
            </a:r>
          </a:p>
          <a:p>
            <a:pPr lvl="1"/>
            <a:r>
              <a:rPr lang="en-GB" sz="1400" noProof="0" dirty="0"/>
              <a:t>…</a:t>
            </a:r>
          </a:p>
          <a:p>
            <a:r>
              <a:rPr lang="en-GB" sz="1800" noProof="0" dirty="0"/>
              <a:t>Can this be done in full parallel  - i.e. with p cores at least with p parallel from the start?</a:t>
            </a:r>
          </a:p>
          <a:p>
            <a:endParaRPr lang="en-GB" sz="1800" noProof="0" dirty="0"/>
          </a:p>
          <a:p>
            <a:endParaRPr lang="en-GB" sz="1800" noProof="0" dirty="0"/>
          </a:p>
          <a:p>
            <a:endParaRPr lang="en-GB" sz="1800" noProof="0" dirty="0"/>
          </a:p>
          <a:p>
            <a:endParaRPr lang="en-GB" sz="2000" noProof="0" dirty="0"/>
          </a:p>
        </p:txBody>
      </p:sp>
      <p:grpSp>
        <p:nvGrpSpPr>
          <p:cNvPr id="7" name="Gruppe 6"/>
          <p:cNvGrpSpPr/>
          <p:nvPr/>
        </p:nvGrpSpPr>
        <p:grpSpPr>
          <a:xfrm>
            <a:off x="4430616" y="1371600"/>
            <a:ext cx="4224864" cy="2361705"/>
            <a:chOff x="4766735" y="2550021"/>
            <a:chExt cx="4224864" cy="2361705"/>
          </a:xfrm>
        </p:grpSpPr>
        <p:grpSp>
          <p:nvGrpSpPr>
            <p:cNvPr id="8" name="Gruppe 7"/>
            <p:cNvGrpSpPr/>
            <p:nvPr/>
          </p:nvGrpSpPr>
          <p:grpSpPr>
            <a:xfrm>
              <a:off x="5467768" y="2550021"/>
              <a:ext cx="3523831" cy="2361705"/>
              <a:chOff x="4711054" y="2161740"/>
              <a:chExt cx="4280546" cy="2749986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6526107" y="22098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5672667" y="26797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3" name="Rett linje 12"/>
              <p:cNvCxnSpPr>
                <a:stCxn id="12" idx="0"/>
                <a:endCxn id="11" idx="4"/>
              </p:cNvCxnSpPr>
              <p:nvPr/>
            </p:nvCxnSpPr>
            <p:spPr>
              <a:xfrm flipV="1">
                <a:off x="5862321" y="2444750"/>
                <a:ext cx="853440" cy="2349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tt linje 13"/>
              <p:cNvCxnSpPr>
                <a:stCxn id="27" idx="0"/>
                <a:endCxn id="11" idx="4"/>
              </p:cNvCxnSpPr>
              <p:nvPr/>
            </p:nvCxnSpPr>
            <p:spPr>
              <a:xfrm flipH="1" flipV="1">
                <a:off x="6715761" y="2444750"/>
                <a:ext cx="1137920" cy="23495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Ellipse 14"/>
              <p:cNvSpPr/>
              <p:nvPr/>
            </p:nvSpPr>
            <p:spPr>
              <a:xfrm>
                <a:off x="5131546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4914053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5416026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8" name="Rett linje 17"/>
              <p:cNvCxnSpPr>
                <a:stCxn id="16" idx="0"/>
                <a:endCxn id="15" idx="4"/>
              </p:cNvCxnSpPr>
              <p:nvPr/>
            </p:nvCxnSpPr>
            <p:spPr>
              <a:xfrm flipV="1">
                <a:off x="5103707" y="3502025"/>
                <a:ext cx="217493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/>
              <p:cNvCxnSpPr>
                <a:stCxn id="17" idx="0"/>
                <a:endCxn id="15" idx="4"/>
              </p:cNvCxnSpPr>
              <p:nvPr/>
            </p:nvCxnSpPr>
            <p:spPr>
              <a:xfrm flipH="1" flipV="1">
                <a:off x="5321200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Ellipse 19"/>
              <p:cNvSpPr/>
              <p:nvPr/>
            </p:nvSpPr>
            <p:spPr>
              <a:xfrm>
                <a:off x="6174639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5957147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6459119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3" name="Rett linje 22"/>
              <p:cNvCxnSpPr>
                <a:stCxn id="21" idx="0"/>
                <a:endCxn id="20" idx="4"/>
              </p:cNvCxnSpPr>
              <p:nvPr/>
            </p:nvCxnSpPr>
            <p:spPr>
              <a:xfrm flipV="1">
                <a:off x="6146801" y="3502025"/>
                <a:ext cx="217492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tt linje 23"/>
              <p:cNvCxnSpPr>
                <a:stCxn id="22" idx="0"/>
                <a:endCxn id="20" idx="4"/>
              </p:cNvCxnSpPr>
              <p:nvPr/>
            </p:nvCxnSpPr>
            <p:spPr>
              <a:xfrm flipH="1" flipV="1">
                <a:off x="6364293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tt linje 24"/>
              <p:cNvCxnSpPr>
                <a:stCxn id="15" idx="0"/>
                <a:endCxn id="12" idx="4"/>
              </p:cNvCxnSpPr>
              <p:nvPr/>
            </p:nvCxnSpPr>
            <p:spPr>
              <a:xfrm flipV="1">
                <a:off x="5321200" y="2914650"/>
                <a:ext cx="541121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/>
              <p:cNvCxnSpPr>
                <a:stCxn id="20" idx="0"/>
              </p:cNvCxnSpPr>
              <p:nvPr/>
            </p:nvCxnSpPr>
            <p:spPr>
              <a:xfrm flipH="1" flipV="1">
                <a:off x="5890160" y="2914651"/>
                <a:ext cx="474133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Ellipse 26"/>
              <p:cNvSpPr/>
              <p:nvPr/>
            </p:nvSpPr>
            <p:spPr>
              <a:xfrm>
                <a:off x="7664027" y="267970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7122906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6905413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7407386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1" name="Rett linje 30"/>
              <p:cNvCxnSpPr>
                <a:stCxn id="29" idx="0"/>
                <a:endCxn id="28" idx="4"/>
              </p:cNvCxnSpPr>
              <p:nvPr/>
            </p:nvCxnSpPr>
            <p:spPr>
              <a:xfrm flipV="1">
                <a:off x="7095067" y="3502025"/>
                <a:ext cx="217493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/>
              <p:cNvCxnSpPr>
                <a:stCxn id="30" idx="0"/>
                <a:endCxn id="28" idx="4"/>
              </p:cNvCxnSpPr>
              <p:nvPr/>
            </p:nvCxnSpPr>
            <p:spPr>
              <a:xfrm flipH="1" flipV="1">
                <a:off x="7312560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Ellipse 32"/>
              <p:cNvSpPr/>
              <p:nvPr/>
            </p:nvSpPr>
            <p:spPr>
              <a:xfrm>
                <a:off x="8165999" y="3267075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7948507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8450479" y="3854450"/>
                <a:ext cx="379307" cy="234950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6" name="Rett linje 35"/>
              <p:cNvCxnSpPr>
                <a:stCxn id="34" idx="0"/>
                <a:endCxn id="33" idx="4"/>
              </p:cNvCxnSpPr>
              <p:nvPr/>
            </p:nvCxnSpPr>
            <p:spPr>
              <a:xfrm flipV="1">
                <a:off x="8138161" y="3502025"/>
                <a:ext cx="217492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/>
              <p:cNvCxnSpPr>
                <a:stCxn id="35" idx="0"/>
                <a:endCxn id="33" idx="4"/>
              </p:cNvCxnSpPr>
              <p:nvPr/>
            </p:nvCxnSpPr>
            <p:spPr>
              <a:xfrm flipH="1" flipV="1">
                <a:off x="8355653" y="3502025"/>
                <a:ext cx="284480" cy="35242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/>
              <p:cNvCxnSpPr>
                <a:stCxn id="28" idx="0"/>
                <a:endCxn id="27" idx="4"/>
              </p:cNvCxnSpPr>
              <p:nvPr/>
            </p:nvCxnSpPr>
            <p:spPr>
              <a:xfrm flipV="1">
                <a:off x="7312560" y="2914650"/>
                <a:ext cx="541121" cy="35242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/>
              <p:cNvCxnSpPr>
                <a:stCxn id="33" idx="0"/>
              </p:cNvCxnSpPr>
              <p:nvPr/>
            </p:nvCxnSpPr>
            <p:spPr>
              <a:xfrm flipH="1" flipV="1">
                <a:off x="7881520" y="2914651"/>
                <a:ext cx="474133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linje 39"/>
              <p:cNvCxnSpPr/>
              <p:nvPr/>
            </p:nvCxnSpPr>
            <p:spPr>
              <a:xfrm flipV="1">
                <a:off x="4886214" y="4089401"/>
                <a:ext cx="217493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/>
              <p:cNvCxnSpPr/>
              <p:nvPr/>
            </p:nvCxnSpPr>
            <p:spPr>
              <a:xfrm flipH="1" flipV="1">
                <a:off x="5103708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/>
              <p:cNvCxnSpPr>
                <a:endCxn id="17" idx="4"/>
              </p:cNvCxnSpPr>
              <p:nvPr/>
            </p:nvCxnSpPr>
            <p:spPr>
              <a:xfrm flipV="1">
                <a:off x="5463439" y="4089400"/>
                <a:ext cx="142241" cy="35242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/>
              <p:cNvCxnSpPr>
                <a:endCxn id="17" idx="4"/>
              </p:cNvCxnSpPr>
              <p:nvPr/>
            </p:nvCxnSpPr>
            <p:spPr>
              <a:xfrm flipH="1" flipV="1">
                <a:off x="5605680" y="4089400"/>
                <a:ext cx="256641" cy="352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linje 43"/>
              <p:cNvCxnSpPr/>
              <p:nvPr/>
            </p:nvCxnSpPr>
            <p:spPr>
              <a:xfrm flipV="1">
                <a:off x="6051973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/>
              <p:cNvCxnSpPr/>
              <p:nvPr/>
            </p:nvCxnSpPr>
            <p:spPr>
              <a:xfrm flipH="1" flipV="1">
                <a:off x="6174640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/>
              <p:cNvCxnSpPr/>
              <p:nvPr/>
            </p:nvCxnSpPr>
            <p:spPr>
              <a:xfrm flipV="1">
                <a:off x="6605492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/>
              <p:cNvCxnSpPr/>
              <p:nvPr/>
            </p:nvCxnSpPr>
            <p:spPr>
              <a:xfrm flipH="1" flipV="1">
                <a:off x="6676615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tt linje 47"/>
              <p:cNvCxnSpPr/>
              <p:nvPr/>
            </p:nvCxnSpPr>
            <p:spPr>
              <a:xfrm flipV="1">
                <a:off x="7000240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tt linje 48"/>
              <p:cNvCxnSpPr/>
              <p:nvPr/>
            </p:nvCxnSpPr>
            <p:spPr>
              <a:xfrm flipH="1" flipV="1">
                <a:off x="7122907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tt linje 49"/>
              <p:cNvCxnSpPr/>
              <p:nvPr/>
            </p:nvCxnSpPr>
            <p:spPr>
              <a:xfrm flipV="1">
                <a:off x="7553759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tt linje 50"/>
              <p:cNvCxnSpPr/>
              <p:nvPr/>
            </p:nvCxnSpPr>
            <p:spPr>
              <a:xfrm flipH="1" flipV="1">
                <a:off x="7624881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tt linje 51"/>
              <p:cNvCxnSpPr/>
              <p:nvPr/>
            </p:nvCxnSpPr>
            <p:spPr>
              <a:xfrm flipV="1">
                <a:off x="8015494" y="4089401"/>
                <a:ext cx="122666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tt linje 52"/>
              <p:cNvCxnSpPr/>
              <p:nvPr/>
            </p:nvCxnSpPr>
            <p:spPr>
              <a:xfrm flipH="1" flipV="1">
                <a:off x="8138161" y="4089401"/>
                <a:ext cx="18965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tt linje 53"/>
              <p:cNvCxnSpPr/>
              <p:nvPr/>
            </p:nvCxnSpPr>
            <p:spPr>
              <a:xfrm flipV="1">
                <a:off x="8569013" y="4089401"/>
                <a:ext cx="71120" cy="352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tt linje 54"/>
              <p:cNvCxnSpPr/>
              <p:nvPr/>
            </p:nvCxnSpPr>
            <p:spPr>
              <a:xfrm flipH="1" flipV="1">
                <a:off x="8640135" y="4089401"/>
                <a:ext cx="161812" cy="3524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linje 55"/>
              <p:cNvCxnSpPr/>
              <p:nvPr/>
            </p:nvCxnSpPr>
            <p:spPr>
              <a:xfrm>
                <a:off x="4724400" y="4911725"/>
                <a:ext cx="4267200" cy="1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Sylinder 56"/>
              <p:cNvSpPr txBox="1"/>
              <p:nvPr/>
            </p:nvSpPr>
            <p:spPr>
              <a:xfrm>
                <a:off x="5342087" y="2161740"/>
                <a:ext cx="1188348" cy="304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 err="1">
                    <a:solidFill>
                      <a:srgbClr val="292934"/>
                    </a:solidFill>
                  </a:rPr>
                  <a:t>sequential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  <p:sp>
            <p:nvSpPr>
              <p:cNvPr id="58" name="TekstSylinder 57"/>
              <p:cNvSpPr txBox="1"/>
              <p:nvPr/>
            </p:nvSpPr>
            <p:spPr>
              <a:xfrm>
                <a:off x="4711054" y="2605379"/>
                <a:ext cx="948265" cy="304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>
                    <a:solidFill>
                      <a:srgbClr val="292934"/>
                    </a:solidFill>
                  </a:rPr>
                  <a:t>2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parallel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</p:grpSp>
        <p:sp>
          <p:nvSpPr>
            <p:cNvPr id="9" name="TekstSylinder 8"/>
            <p:cNvSpPr txBox="1"/>
            <p:nvPr/>
          </p:nvSpPr>
          <p:spPr>
            <a:xfrm>
              <a:off x="4919135" y="3338334"/>
              <a:ext cx="9482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100" dirty="0">
                  <a:solidFill>
                    <a:srgbClr val="292934"/>
                  </a:solidFill>
                </a:rPr>
                <a:t>4  </a:t>
              </a:r>
              <a:br>
                <a:rPr lang="nb-NO" sz="1100" dirty="0">
                  <a:solidFill>
                    <a:srgbClr val="292934"/>
                  </a:solidFill>
                </a:rPr>
              </a:br>
              <a:r>
                <a:rPr lang="nb-NO" sz="1100" dirty="0" err="1">
                  <a:solidFill>
                    <a:srgbClr val="292934"/>
                  </a:solidFill>
                </a:rPr>
                <a:t>parallel</a:t>
              </a:r>
              <a:endParaRPr lang="nb-NO" sz="1100" dirty="0">
                <a:solidFill>
                  <a:srgbClr val="292934"/>
                </a:solidFill>
              </a:endParaRP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766735" y="3997821"/>
              <a:ext cx="9482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100" dirty="0">
                  <a:solidFill>
                    <a:srgbClr val="292934"/>
                  </a:solidFill>
                </a:rPr>
                <a:t>8  </a:t>
              </a:r>
              <a:br>
                <a:rPr lang="nb-NO" sz="1100" dirty="0">
                  <a:solidFill>
                    <a:srgbClr val="292934"/>
                  </a:solidFill>
                </a:rPr>
              </a:br>
              <a:r>
                <a:rPr lang="nb-NO" sz="1100" dirty="0" err="1">
                  <a:solidFill>
                    <a:srgbClr val="292934"/>
                  </a:solidFill>
                </a:rPr>
                <a:t>parallel</a:t>
              </a:r>
              <a:endParaRPr lang="nb-NO" sz="1100" dirty="0">
                <a:solidFill>
                  <a:srgbClr val="292934"/>
                </a:solidFill>
              </a:endParaRP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515208" y="6412468"/>
            <a:ext cx="3236784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92934"/>
                </a:solidFill>
              </a:rPr>
              <a:t>End result : Same, slow result</a:t>
            </a:r>
          </a:p>
        </p:txBody>
      </p:sp>
      <p:grpSp>
        <p:nvGrpSpPr>
          <p:cNvPr id="108" name="Gruppe 107"/>
          <p:cNvGrpSpPr/>
          <p:nvPr/>
        </p:nvGrpSpPr>
        <p:grpSpPr>
          <a:xfrm>
            <a:off x="385519" y="3962400"/>
            <a:ext cx="8606081" cy="2694088"/>
            <a:chOff x="385519" y="3962400"/>
            <a:chExt cx="8606081" cy="2694088"/>
          </a:xfrm>
        </p:grpSpPr>
        <p:sp>
          <p:nvSpPr>
            <p:cNvPr id="109" name="TekstSylinder 108"/>
            <p:cNvSpPr txBox="1"/>
            <p:nvPr/>
          </p:nvSpPr>
          <p:spPr>
            <a:xfrm>
              <a:off x="5380087" y="6225601"/>
              <a:ext cx="9782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100" dirty="0" err="1">
                  <a:solidFill>
                    <a:srgbClr val="292934"/>
                  </a:solidFill>
                </a:rPr>
                <a:t>sequential</a:t>
              </a:r>
              <a:r>
                <a:rPr lang="nb-NO" sz="1100" dirty="0">
                  <a:solidFill>
                    <a:srgbClr val="292934"/>
                  </a:solidFill>
                </a:rPr>
                <a:t> </a:t>
              </a:r>
              <a:r>
                <a:rPr lang="nb-NO" sz="1100" dirty="0" err="1">
                  <a:solidFill>
                    <a:srgbClr val="292934"/>
                  </a:solidFill>
                </a:rPr>
                <a:t>merge</a:t>
              </a:r>
              <a:endParaRPr lang="nb-NO" sz="1100" dirty="0">
                <a:solidFill>
                  <a:srgbClr val="292934"/>
                </a:solidFill>
              </a:endParaRPr>
            </a:p>
          </p:txBody>
        </p:sp>
        <p:grpSp>
          <p:nvGrpSpPr>
            <p:cNvPr id="114" name="Gruppe 113"/>
            <p:cNvGrpSpPr/>
            <p:nvPr/>
          </p:nvGrpSpPr>
          <p:grpSpPr>
            <a:xfrm>
              <a:off x="3962400" y="4090272"/>
              <a:ext cx="4294556" cy="2337106"/>
              <a:chOff x="3962400" y="4090272"/>
              <a:chExt cx="4294556" cy="2337106"/>
            </a:xfrm>
          </p:grpSpPr>
          <p:sp>
            <p:nvSpPr>
              <p:cNvPr id="63" name="Ellipse 62"/>
              <p:cNvSpPr/>
              <p:nvPr/>
            </p:nvSpPr>
            <p:spPr>
              <a:xfrm rot="10800000">
                <a:off x="6594710" y="6225601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Ellipse 63"/>
              <p:cNvSpPr/>
              <p:nvPr/>
            </p:nvSpPr>
            <p:spPr>
              <a:xfrm rot="10800000">
                <a:off x="7297279" y="5822048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5" name="Rett linje 64"/>
              <p:cNvCxnSpPr>
                <a:stCxn id="64" idx="0"/>
                <a:endCxn id="63" idx="4"/>
              </p:cNvCxnSpPr>
              <p:nvPr/>
            </p:nvCxnSpPr>
            <p:spPr>
              <a:xfrm rot="10800000" flipV="1">
                <a:off x="6750836" y="6023825"/>
                <a:ext cx="702569" cy="2017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tt linje 65"/>
              <p:cNvCxnSpPr>
                <a:stCxn id="79" idx="0"/>
                <a:endCxn id="63" idx="4"/>
              </p:cNvCxnSpPr>
              <p:nvPr/>
            </p:nvCxnSpPr>
            <p:spPr>
              <a:xfrm rot="10800000" flipH="1" flipV="1">
                <a:off x="5814078" y="6023825"/>
                <a:ext cx="936758" cy="20177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Ellipse 66"/>
              <p:cNvSpPr/>
              <p:nvPr/>
            </p:nvSpPr>
            <p:spPr>
              <a:xfrm rot="10800000">
                <a:off x="7742740" y="5317607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Ellipse 67"/>
              <p:cNvSpPr/>
              <p:nvPr/>
            </p:nvSpPr>
            <p:spPr>
              <a:xfrm rot="10800000">
                <a:off x="7921785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Ellipse 68"/>
              <p:cNvSpPr/>
              <p:nvPr/>
            </p:nvSpPr>
            <p:spPr>
              <a:xfrm rot="10800000">
                <a:off x="7508551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0" name="Rett linje 69"/>
              <p:cNvCxnSpPr>
                <a:stCxn id="68" idx="0"/>
                <a:endCxn id="67" idx="4"/>
              </p:cNvCxnSpPr>
              <p:nvPr/>
            </p:nvCxnSpPr>
            <p:spPr>
              <a:xfrm rot="10800000" flipV="1">
                <a:off x="7898867" y="5014942"/>
                <a:ext cx="179045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tt linje 70"/>
              <p:cNvCxnSpPr>
                <a:stCxn id="69" idx="0"/>
                <a:endCxn id="67" idx="4"/>
              </p:cNvCxnSpPr>
              <p:nvPr/>
            </p:nvCxnSpPr>
            <p:spPr>
              <a:xfrm rot="10800000" flipH="1" flipV="1">
                <a:off x="7664677" y="5014942"/>
                <a:ext cx="234190" cy="3026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Ellipse 71"/>
              <p:cNvSpPr/>
              <p:nvPr/>
            </p:nvSpPr>
            <p:spPr>
              <a:xfrm rot="10800000">
                <a:off x="6884045" y="5317607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Ellipse 72"/>
              <p:cNvSpPr/>
              <p:nvPr/>
            </p:nvSpPr>
            <p:spPr>
              <a:xfrm rot="10800000">
                <a:off x="7063089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Ellipse 73"/>
              <p:cNvSpPr/>
              <p:nvPr/>
            </p:nvSpPr>
            <p:spPr>
              <a:xfrm rot="10800000">
                <a:off x="6649856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5" name="Rett linje 74"/>
              <p:cNvCxnSpPr>
                <a:stCxn id="73" idx="0"/>
                <a:endCxn id="72" idx="4"/>
              </p:cNvCxnSpPr>
              <p:nvPr/>
            </p:nvCxnSpPr>
            <p:spPr>
              <a:xfrm rot="10800000" flipV="1">
                <a:off x="7040172" y="5014942"/>
                <a:ext cx="179044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tt linje 75"/>
              <p:cNvCxnSpPr>
                <a:stCxn id="74" idx="0"/>
                <a:endCxn id="72" idx="4"/>
              </p:cNvCxnSpPr>
              <p:nvPr/>
            </p:nvCxnSpPr>
            <p:spPr>
              <a:xfrm rot="10800000" flipH="1" flipV="1">
                <a:off x="6805982" y="5014942"/>
                <a:ext cx="234190" cy="3026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tt linje 76"/>
              <p:cNvCxnSpPr>
                <a:stCxn id="67" idx="0"/>
                <a:endCxn id="64" idx="4"/>
              </p:cNvCxnSpPr>
              <p:nvPr/>
            </p:nvCxnSpPr>
            <p:spPr>
              <a:xfrm rot="10800000" flipV="1">
                <a:off x="7453405" y="5519384"/>
                <a:ext cx="445462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tt linje 77"/>
              <p:cNvCxnSpPr>
                <a:stCxn id="72" idx="0"/>
              </p:cNvCxnSpPr>
              <p:nvPr/>
            </p:nvCxnSpPr>
            <p:spPr>
              <a:xfrm rot="10800000" flipH="1" flipV="1">
                <a:off x="7040172" y="5519384"/>
                <a:ext cx="390316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Ellipse 78"/>
              <p:cNvSpPr/>
              <p:nvPr/>
            </p:nvSpPr>
            <p:spPr>
              <a:xfrm rot="10800000">
                <a:off x="5657952" y="5822048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Ellipse 79"/>
              <p:cNvSpPr/>
              <p:nvPr/>
            </p:nvSpPr>
            <p:spPr>
              <a:xfrm rot="10800000">
                <a:off x="6103413" y="5317607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>
              <a:xfrm rot="10800000">
                <a:off x="6282458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Ellipse 81"/>
              <p:cNvSpPr/>
              <p:nvPr/>
            </p:nvSpPr>
            <p:spPr>
              <a:xfrm rot="10800000">
                <a:off x="5869224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3" name="Rett linje 82"/>
              <p:cNvCxnSpPr>
                <a:stCxn id="81" idx="0"/>
                <a:endCxn id="80" idx="4"/>
              </p:cNvCxnSpPr>
              <p:nvPr/>
            </p:nvCxnSpPr>
            <p:spPr>
              <a:xfrm rot="10800000" flipV="1">
                <a:off x="6259539" y="5014942"/>
                <a:ext cx="179045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tt linje 83"/>
              <p:cNvCxnSpPr>
                <a:stCxn id="82" idx="0"/>
                <a:endCxn id="80" idx="4"/>
              </p:cNvCxnSpPr>
              <p:nvPr/>
            </p:nvCxnSpPr>
            <p:spPr>
              <a:xfrm rot="10800000" flipH="1" flipV="1">
                <a:off x="6025350" y="5014942"/>
                <a:ext cx="234190" cy="3026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Ellipse 84"/>
              <p:cNvSpPr/>
              <p:nvPr/>
            </p:nvSpPr>
            <p:spPr>
              <a:xfrm rot="10800000">
                <a:off x="5244718" y="5317607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>
              <a:xfrm rot="10800000">
                <a:off x="5423762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>
              <a:xfrm rot="10800000">
                <a:off x="5010529" y="4813166"/>
                <a:ext cx="312253" cy="201777"/>
              </a:xfrm>
              <a:prstGeom prst="ellipse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8" name="Rett linje 87"/>
              <p:cNvCxnSpPr>
                <a:stCxn id="86" idx="0"/>
                <a:endCxn id="85" idx="4"/>
              </p:cNvCxnSpPr>
              <p:nvPr/>
            </p:nvCxnSpPr>
            <p:spPr>
              <a:xfrm rot="10800000" flipV="1">
                <a:off x="5400844" y="5014942"/>
                <a:ext cx="179044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tt linje 88"/>
              <p:cNvCxnSpPr>
                <a:stCxn id="87" idx="0"/>
                <a:endCxn id="85" idx="4"/>
              </p:cNvCxnSpPr>
              <p:nvPr/>
            </p:nvCxnSpPr>
            <p:spPr>
              <a:xfrm rot="10800000" flipH="1" flipV="1">
                <a:off x="5166655" y="5014942"/>
                <a:ext cx="234190" cy="3026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Rett linje 89"/>
              <p:cNvCxnSpPr>
                <a:stCxn id="80" idx="0"/>
                <a:endCxn id="79" idx="4"/>
              </p:cNvCxnSpPr>
              <p:nvPr/>
            </p:nvCxnSpPr>
            <p:spPr>
              <a:xfrm rot="10800000" flipV="1">
                <a:off x="5814078" y="5519384"/>
                <a:ext cx="445462" cy="302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Rett linje 90"/>
              <p:cNvCxnSpPr>
                <a:stCxn id="85" idx="0"/>
              </p:cNvCxnSpPr>
              <p:nvPr/>
            </p:nvCxnSpPr>
            <p:spPr>
              <a:xfrm rot="10800000" flipH="1" flipV="1">
                <a:off x="5400844" y="5519384"/>
                <a:ext cx="390316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Rett linje 91"/>
              <p:cNvCxnSpPr/>
              <p:nvPr/>
            </p:nvCxnSpPr>
            <p:spPr>
              <a:xfrm rot="10800000" flipV="1">
                <a:off x="8077911" y="4510501"/>
                <a:ext cx="179045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Rett linje 92"/>
              <p:cNvCxnSpPr/>
              <p:nvPr/>
            </p:nvCxnSpPr>
            <p:spPr>
              <a:xfrm rot="10800000" flipH="1" flipV="1">
                <a:off x="7921785" y="4510501"/>
                <a:ext cx="156125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Rett linje 93"/>
              <p:cNvCxnSpPr>
                <a:endCxn id="69" idx="4"/>
              </p:cNvCxnSpPr>
              <p:nvPr/>
            </p:nvCxnSpPr>
            <p:spPr>
              <a:xfrm rot="10800000" flipV="1">
                <a:off x="7664677" y="4510500"/>
                <a:ext cx="117096" cy="30266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Rett linje 94"/>
              <p:cNvCxnSpPr>
                <a:endCxn id="69" idx="4"/>
              </p:cNvCxnSpPr>
              <p:nvPr/>
            </p:nvCxnSpPr>
            <p:spPr>
              <a:xfrm rot="10800000" flipH="1" flipV="1">
                <a:off x="7453405" y="4510500"/>
                <a:ext cx="211272" cy="30266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Rett linje 95"/>
              <p:cNvCxnSpPr/>
              <p:nvPr/>
            </p:nvCxnSpPr>
            <p:spPr>
              <a:xfrm rot="10800000" flipV="1">
                <a:off x="7196299" y="4510501"/>
                <a:ext cx="100981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Rett linje 96"/>
              <p:cNvCxnSpPr/>
              <p:nvPr/>
            </p:nvCxnSpPr>
            <p:spPr>
              <a:xfrm rot="10800000" flipH="1" flipV="1">
                <a:off x="7040172" y="4510501"/>
                <a:ext cx="156125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Rett linje 97"/>
              <p:cNvCxnSpPr/>
              <p:nvPr/>
            </p:nvCxnSpPr>
            <p:spPr>
              <a:xfrm rot="10800000" flipV="1">
                <a:off x="6783064" y="4510501"/>
                <a:ext cx="58547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Rett linje 98"/>
              <p:cNvCxnSpPr/>
              <p:nvPr/>
            </p:nvCxnSpPr>
            <p:spPr>
              <a:xfrm rot="10800000" flipH="1" flipV="1">
                <a:off x="6649855" y="4510501"/>
                <a:ext cx="133207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Rett linje 99"/>
              <p:cNvCxnSpPr/>
              <p:nvPr/>
            </p:nvCxnSpPr>
            <p:spPr>
              <a:xfrm rot="10800000" flipV="1">
                <a:off x="6415666" y="4510501"/>
                <a:ext cx="100981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Rett linje 100"/>
              <p:cNvCxnSpPr/>
              <p:nvPr/>
            </p:nvCxnSpPr>
            <p:spPr>
              <a:xfrm rot="10800000" flipH="1" flipV="1">
                <a:off x="6259540" y="4510501"/>
                <a:ext cx="156125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Rett linje 101"/>
              <p:cNvCxnSpPr/>
              <p:nvPr/>
            </p:nvCxnSpPr>
            <p:spPr>
              <a:xfrm rot="10800000" flipV="1">
                <a:off x="6002432" y="4510501"/>
                <a:ext cx="58547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Rett linje 102"/>
              <p:cNvCxnSpPr/>
              <p:nvPr/>
            </p:nvCxnSpPr>
            <p:spPr>
              <a:xfrm rot="10800000" flipH="1" flipV="1">
                <a:off x="5869224" y="4510501"/>
                <a:ext cx="133207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Rett linje 103"/>
              <p:cNvCxnSpPr/>
              <p:nvPr/>
            </p:nvCxnSpPr>
            <p:spPr>
              <a:xfrm rot="10800000" flipV="1">
                <a:off x="5579889" y="4510501"/>
                <a:ext cx="100981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Rett linje 104"/>
              <p:cNvCxnSpPr/>
              <p:nvPr/>
            </p:nvCxnSpPr>
            <p:spPr>
              <a:xfrm rot="10800000" flipH="1" flipV="1">
                <a:off x="5423763" y="4510501"/>
                <a:ext cx="156125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Rett linje 105"/>
              <p:cNvCxnSpPr/>
              <p:nvPr/>
            </p:nvCxnSpPr>
            <p:spPr>
              <a:xfrm rot="10800000" flipV="1">
                <a:off x="5166655" y="4510501"/>
                <a:ext cx="58547" cy="3026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tt linje 106"/>
              <p:cNvCxnSpPr/>
              <p:nvPr/>
            </p:nvCxnSpPr>
            <p:spPr>
              <a:xfrm rot="10800000" flipH="1" flipV="1">
                <a:off x="5033446" y="4510501"/>
                <a:ext cx="133207" cy="30266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kstSylinder 109"/>
              <p:cNvSpPr txBox="1"/>
              <p:nvPr/>
            </p:nvSpPr>
            <p:spPr>
              <a:xfrm>
                <a:off x="4540229" y="5670716"/>
                <a:ext cx="102237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>
                    <a:solidFill>
                      <a:srgbClr val="292934"/>
                    </a:solidFill>
                  </a:rPr>
                  <a:t>2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parallel</a:t>
                </a:r>
                <a:r>
                  <a:rPr lang="nb-NO" sz="1100" dirty="0">
                    <a:solidFill>
                      <a:srgbClr val="292934"/>
                    </a:solidFill>
                  </a:rPr>
                  <a:t>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merge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  <p:sp>
            <p:nvSpPr>
              <p:cNvPr id="61" name="TekstSylinder 60"/>
              <p:cNvSpPr txBox="1"/>
              <p:nvPr/>
            </p:nvSpPr>
            <p:spPr>
              <a:xfrm>
                <a:off x="4114801" y="5123365"/>
                <a:ext cx="11621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>
                    <a:solidFill>
                      <a:srgbClr val="292934"/>
                    </a:solidFill>
                  </a:rPr>
                  <a:t>4 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parallel</a:t>
                </a:r>
                <a:r>
                  <a:rPr lang="nb-NO" sz="1100" dirty="0">
                    <a:solidFill>
                      <a:srgbClr val="292934"/>
                    </a:solidFill>
                  </a:rPr>
                  <a:t>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merge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  <p:sp>
            <p:nvSpPr>
              <p:cNvPr id="62" name="TekstSylinder 61"/>
              <p:cNvSpPr txBox="1"/>
              <p:nvPr/>
            </p:nvSpPr>
            <p:spPr>
              <a:xfrm>
                <a:off x="5291090" y="4090272"/>
                <a:ext cx="255751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dirty="0">
                    <a:solidFill>
                      <a:srgbClr val="292934"/>
                    </a:solidFill>
                  </a:rPr>
                  <a:t>full </a:t>
                </a:r>
                <a:r>
                  <a:rPr lang="nb-NO" sz="1200" dirty="0" err="1">
                    <a:solidFill>
                      <a:srgbClr val="292934"/>
                    </a:solidFill>
                  </a:rPr>
                  <a:t>parallel</a:t>
                </a:r>
                <a:r>
                  <a:rPr lang="nb-NO" sz="1200" dirty="0">
                    <a:solidFill>
                      <a:srgbClr val="292934"/>
                    </a:solidFill>
                  </a:rPr>
                  <a:t> </a:t>
                </a:r>
                <a:r>
                  <a:rPr lang="nb-NO" sz="1200" dirty="0" err="1">
                    <a:solidFill>
                      <a:srgbClr val="292934"/>
                    </a:solidFill>
                  </a:rPr>
                  <a:t>quicksort</a:t>
                </a:r>
                <a:r>
                  <a:rPr lang="nb-NO" sz="1200" dirty="0">
                    <a:solidFill>
                      <a:srgbClr val="292934"/>
                    </a:solidFill>
                  </a:rPr>
                  <a:t> </a:t>
                </a:r>
                <a:r>
                  <a:rPr lang="nb-NO" sz="1200" dirty="0" err="1">
                    <a:solidFill>
                      <a:srgbClr val="292934"/>
                    </a:solidFill>
                  </a:rPr>
                  <a:t>on</a:t>
                </a:r>
                <a:r>
                  <a:rPr lang="nb-NO" sz="1200" dirty="0">
                    <a:solidFill>
                      <a:srgbClr val="292934"/>
                    </a:solidFill>
                  </a:rPr>
                  <a:t> p parts  </a:t>
                </a:r>
              </a:p>
            </p:txBody>
          </p:sp>
          <p:sp>
            <p:nvSpPr>
              <p:cNvPr id="111" name="TekstSylinder 110"/>
              <p:cNvSpPr txBox="1"/>
              <p:nvPr/>
            </p:nvSpPr>
            <p:spPr>
              <a:xfrm>
                <a:off x="3962400" y="4419600"/>
                <a:ext cx="11621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100" dirty="0">
                    <a:solidFill>
                      <a:srgbClr val="292934"/>
                    </a:solidFill>
                  </a:rPr>
                  <a:t>8 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parallel</a:t>
                </a:r>
                <a:r>
                  <a:rPr lang="nb-NO" sz="1100" dirty="0">
                    <a:solidFill>
                      <a:srgbClr val="292934"/>
                    </a:solidFill>
                  </a:rPr>
                  <a:t> </a:t>
                </a:r>
                <a:r>
                  <a:rPr lang="nb-NO" sz="1100" dirty="0" err="1">
                    <a:solidFill>
                      <a:srgbClr val="292934"/>
                    </a:solidFill>
                  </a:rPr>
                  <a:t>merge</a:t>
                </a:r>
                <a:endParaRPr lang="nb-NO" sz="1100" dirty="0">
                  <a:solidFill>
                    <a:srgbClr val="292934"/>
                  </a:solidFill>
                </a:endParaRPr>
              </a:p>
            </p:txBody>
          </p:sp>
        </p:grpSp>
        <p:cxnSp>
          <p:nvCxnSpPr>
            <p:cNvPr id="113" name="Rett linje 112"/>
            <p:cNvCxnSpPr/>
            <p:nvPr/>
          </p:nvCxnSpPr>
          <p:spPr>
            <a:xfrm>
              <a:off x="457200" y="3962400"/>
              <a:ext cx="85344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Plassholder for innhold 5"/>
            <p:cNvSpPr txBox="1">
              <a:spLocks/>
            </p:cNvSpPr>
            <p:nvPr/>
          </p:nvSpPr>
          <p:spPr>
            <a:xfrm>
              <a:off x="385519" y="4035703"/>
              <a:ext cx="3195881" cy="22126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93A299"/>
                </a:buClr>
              </a:pPr>
              <a:r>
                <a:rPr lang="en-GB" sz="1800" b="1" dirty="0">
                  <a:solidFill>
                    <a:srgbClr val="0070C0"/>
                  </a:solidFill>
                </a:rPr>
                <a:t>Yes</a:t>
              </a:r>
              <a:r>
                <a:rPr lang="en-GB" sz="1800" dirty="0">
                  <a:solidFill>
                    <a:srgbClr val="292934"/>
                  </a:solidFill>
                </a:rPr>
                <a:t>, some have tried (</a:t>
              </a:r>
              <a:r>
                <a:rPr lang="en-GB" sz="1800" dirty="0" err="1">
                  <a:solidFill>
                    <a:srgbClr val="292934"/>
                  </a:solidFill>
                </a:rPr>
                <a:t>bitonic</a:t>
              </a:r>
              <a:r>
                <a:rPr lang="en-GB" sz="1800" dirty="0">
                  <a:solidFill>
                    <a:srgbClr val="292934"/>
                  </a:solidFill>
                </a:rPr>
                <a:t> sort,.) with starting with quicksort in </a:t>
              </a:r>
              <a:r>
                <a:rPr lang="en-GB" sz="1800" i="1" dirty="0">
                  <a:solidFill>
                    <a:srgbClr val="292934"/>
                  </a:solidFill>
                </a:rPr>
                <a:t>p </a:t>
              </a:r>
              <a:r>
                <a:rPr lang="en-GB" sz="1800" dirty="0">
                  <a:solidFill>
                    <a:srgbClr val="292934"/>
                  </a:solidFill>
                </a:rPr>
                <a:t>parallel parts, and then merge sort the resulting sorted parts together.</a:t>
              </a:r>
            </a:p>
            <a:p>
              <a:pPr>
                <a:buClr>
                  <a:srgbClr val="93A299"/>
                </a:buClr>
              </a:pPr>
              <a:r>
                <a:rPr lang="en-GB" sz="1800" dirty="0">
                  <a:solidFill>
                    <a:srgbClr val="292934"/>
                  </a:solidFill>
                </a:rPr>
                <a:t>Resulting in a quick start, and a </a:t>
              </a:r>
              <a:r>
                <a:rPr lang="en-GB" sz="1800" b="1" dirty="0">
                  <a:solidFill>
                    <a:srgbClr val="0070C0"/>
                  </a:solidFill>
                </a:rPr>
                <a:t>slow</a:t>
              </a:r>
              <a:r>
                <a:rPr lang="en-GB" sz="1800" dirty="0">
                  <a:solidFill>
                    <a:srgbClr val="292934"/>
                  </a:solidFill>
                </a:rPr>
                <a:t> ending.</a:t>
              </a:r>
            </a:p>
            <a:p>
              <a:pPr>
                <a:buClr>
                  <a:srgbClr val="93A299"/>
                </a:buClr>
              </a:pPr>
              <a:endParaRPr lang="en-GB" sz="1800" dirty="0">
                <a:solidFill>
                  <a:srgbClr val="292934"/>
                </a:solidFill>
              </a:endParaRPr>
            </a:p>
            <a:p>
              <a:pPr>
                <a:buClr>
                  <a:srgbClr val="93A299"/>
                </a:buClr>
              </a:pPr>
              <a:endParaRPr lang="en-GB" sz="2000" dirty="0">
                <a:solidFill>
                  <a:srgbClr val="292934"/>
                </a:solidFill>
              </a:endParaRPr>
            </a:p>
          </p:txBody>
        </p:sp>
      </p:grpSp>
      <p:sp>
        <p:nvSpPr>
          <p:cNvPr id="60" name="Plassholder for lysbildenumm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noProof="0" dirty="0"/>
              <a:t>A new idea for </a:t>
            </a:r>
            <a:r>
              <a:rPr lang="en-US" sz="3600" b="1" noProof="0" dirty="0"/>
              <a:t>full</a:t>
            </a:r>
            <a:r>
              <a:rPr lang="en-US" sz="3600" noProof="0" dirty="0"/>
              <a:t> parallelization</a:t>
            </a:r>
          </a:p>
        </p:txBody>
      </p:sp>
      <p:sp>
        <p:nvSpPr>
          <p:cNvPr id="7" name="Rectangle 3"/>
          <p:cNvSpPr/>
          <p:nvPr/>
        </p:nvSpPr>
        <p:spPr>
          <a:xfrm>
            <a:off x="6781800" y="2927431"/>
            <a:ext cx="310260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282215" y="2927431"/>
            <a:ext cx="618502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900718" y="2927431"/>
            <a:ext cx="352323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2253040" y="2927431"/>
            <a:ext cx="485413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2612447" y="2927431"/>
            <a:ext cx="611420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8"/>
          <p:cNvSpPr/>
          <p:nvPr/>
        </p:nvSpPr>
        <p:spPr>
          <a:xfrm>
            <a:off x="3223867" y="2925057"/>
            <a:ext cx="714981" cy="132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9"/>
          <p:cNvSpPr/>
          <p:nvPr/>
        </p:nvSpPr>
        <p:spPr>
          <a:xfrm>
            <a:off x="3938848" y="2927431"/>
            <a:ext cx="255843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4194691" y="2927431"/>
            <a:ext cx="485413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1"/>
          <p:cNvSpPr/>
          <p:nvPr/>
        </p:nvSpPr>
        <p:spPr>
          <a:xfrm>
            <a:off x="4572001" y="2927431"/>
            <a:ext cx="593516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2"/>
          <p:cNvSpPr/>
          <p:nvPr/>
        </p:nvSpPr>
        <p:spPr>
          <a:xfrm>
            <a:off x="5165516" y="2927431"/>
            <a:ext cx="728118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3"/>
          <p:cNvSpPr/>
          <p:nvPr/>
        </p:nvSpPr>
        <p:spPr>
          <a:xfrm>
            <a:off x="5791200" y="2927431"/>
            <a:ext cx="345141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4"/>
          <p:cNvSpPr/>
          <p:nvPr/>
        </p:nvSpPr>
        <p:spPr>
          <a:xfrm>
            <a:off x="6136341" y="2927431"/>
            <a:ext cx="645459" cy="1301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9" name="Straight Arrow Connector 16"/>
          <p:cNvCxnSpPr/>
          <p:nvPr/>
        </p:nvCxnSpPr>
        <p:spPr>
          <a:xfrm flipV="1">
            <a:off x="4056001" y="3057629"/>
            <a:ext cx="0" cy="5207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/>
          <p:nvPr/>
        </p:nvSpPr>
        <p:spPr>
          <a:xfrm>
            <a:off x="3709278" y="3578423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292934"/>
                </a:solidFill>
              </a:rPr>
              <a:t>pivot index</a:t>
            </a:r>
          </a:p>
        </p:txBody>
      </p:sp>
      <p:sp>
        <p:nvSpPr>
          <p:cNvPr id="21" name="Right Brace 18"/>
          <p:cNvSpPr/>
          <p:nvPr/>
        </p:nvSpPr>
        <p:spPr>
          <a:xfrm rot="5400000" flipH="1">
            <a:off x="1671040" y="2312882"/>
            <a:ext cx="227847" cy="936153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22" name="Right Brace 19"/>
          <p:cNvSpPr/>
          <p:nvPr/>
        </p:nvSpPr>
        <p:spPr>
          <a:xfrm rot="5400000" flipH="1">
            <a:off x="2641865" y="2312882"/>
            <a:ext cx="227847" cy="936153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23" name="Right Brace 20"/>
          <p:cNvSpPr/>
          <p:nvPr/>
        </p:nvSpPr>
        <p:spPr>
          <a:xfrm rot="5400000" flipH="1">
            <a:off x="6525166" y="2312882"/>
            <a:ext cx="227847" cy="936153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24" name="TextBox 21"/>
          <p:cNvSpPr txBox="1"/>
          <p:nvPr/>
        </p:nvSpPr>
        <p:spPr>
          <a:xfrm>
            <a:off x="1420904" y="2406637"/>
            <a:ext cx="868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92934"/>
                </a:solidFill>
              </a:rPr>
              <a:t>Thread 0</a:t>
            </a:r>
          </a:p>
        </p:txBody>
      </p:sp>
      <p:sp>
        <p:nvSpPr>
          <p:cNvPr id="25" name="TextBox 22"/>
          <p:cNvSpPr txBox="1"/>
          <p:nvPr/>
        </p:nvSpPr>
        <p:spPr>
          <a:xfrm>
            <a:off x="2391729" y="2406637"/>
            <a:ext cx="867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92934"/>
                </a:solidFill>
              </a:rPr>
              <a:t>Thread 1</a:t>
            </a:r>
          </a:p>
        </p:txBody>
      </p:sp>
      <p:sp>
        <p:nvSpPr>
          <p:cNvPr id="26" name="TextBox 23"/>
          <p:cNvSpPr txBox="1"/>
          <p:nvPr/>
        </p:nvSpPr>
        <p:spPr>
          <a:xfrm>
            <a:off x="6344375" y="2406638"/>
            <a:ext cx="970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92934"/>
                </a:solidFill>
              </a:rPr>
              <a:t>Thread k-1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lassholder for innhold 4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8229600" cy="1143000"/>
              </a:xfrm>
            </p:spPr>
            <p:txBody>
              <a:bodyPr>
                <a:noAutofit/>
              </a:bodyPr>
              <a:lstStyle/>
              <a:p>
                <a:r>
                  <a:rPr lang="en-US" sz="1400" dirty="0"/>
                  <a:t>With p cores, s</a:t>
                </a:r>
                <a:r>
                  <a:rPr lang="en-US" sz="1400" noProof="0" dirty="0"/>
                  <a:t>tart </a:t>
                </a:r>
                <a:r>
                  <a:rPr lang="en-US" sz="1400" i="1" noProof="0" dirty="0"/>
                  <a:t>k </a:t>
                </a:r>
                <a:r>
                  <a:rPr lang="en-US" sz="1400" noProof="0" dirty="0"/>
                  <a:t>= </a:t>
                </a:r>
                <a:r>
                  <a:rPr lang="en-US" sz="1400" i="1" noProof="0" dirty="0"/>
                  <a:t>m*p</a:t>
                </a:r>
                <a:r>
                  <a:rPr lang="en-US" sz="1400" noProof="0" dirty="0"/>
                  <a:t> threads (</a:t>
                </a:r>
                <a:r>
                  <a:rPr lang="en-US" sz="1400" i="1" noProof="0" dirty="0"/>
                  <a:t>m</a:t>
                </a:r>
                <a:r>
                  <a:rPr lang="en-US" sz="1400" noProof="0" dirty="0"/>
                  <a:t> =4,8,…64?)</a:t>
                </a:r>
              </a:p>
              <a:p>
                <a:r>
                  <a:rPr lang="en-US" sz="1400" noProof="0" dirty="0"/>
                  <a:t>First select a common </a:t>
                </a:r>
                <a:r>
                  <a:rPr lang="en-US" sz="1400" i="1" noProof="0" dirty="0"/>
                  <a:t>pivot</a:t>
                </a:r>
                <a:r>
                  <a:rPr lang="en-US" sz="1400" noProof="0" dirty="0"/>
                  <a:t> value for all threads and then </a:t>
                </a:r>
                <a:r>
                  <a:rPr lang="en-US" sz="1400" b="1" noProof="0" dirty="0"/>
                  <a:t>partition </a:t>
                </a:r>
                <a:r>
                  <a:rPr lang="en-US" sz="1400" noProof="0" dirty="0"/>
                  <a:t>(not sort) </a:t>
                </a:r>
                <a:r>
                  <a:rPr lang="en-US" sz="1400" b="1" noProof="0" dirty="0"/>
                  <a:t>in parallel</a:t>
                </a:r>
                <a:r>
                  <a:rPr lang="en-US" sz="1400" noProof="0" dirty="0"/>
                  <a:t> the k parts of a[] with that </a:t>
                </a:r>
                <a:r>
                  <a:rPr lang="en-US" sz="1400" i="1" noProof="0" dirty="0"/>
                  <a:t>pivot</a:t>
                </a:r>
                <a:r>
                  <a:rPr lang="en-US" sz="1400" noProof="0" dirty="0"/>
                  <a:t>.</a:t>
                </a:r>
              </a:p>
              <a:p>
                <a:r>
                  <a:rPr lang="en-US" sz="1400" dirty="0"/>
                  <a:t>Let </a:t>
                </a:r>
                <a:r>
                  <a:rPr lang="en-US" sz="1400" i="1" dirty="0"/>
                  <a:t>pivot </a:t>
                </a:r>
                <a:r>
                  <a:rPr lang="en-US" sz="1400" i="1" dirty="0" err="1"/>
                  <a:t>indeks</a:t>
                </a:r>
                <a:r>
                  <a:rPr lang="en-US" sz="1400" i="1" dirty="0"/>
                  <a:t> </a:t>
                </a:r>
                <a:r>
                  <a:rPr lang="en-US" sz="1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4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𝑘</m:t>
                        </m:r>
                        <m:r>
                          <a:rPr lang="en-US" sz="1400" i="1">
                            <a:latin typeface="Cambria Math"/>
                          </a:rPr>
                          <m:t>−1</m:t>
                        </m:r>
                      </m:sup>
                      <m:e>
                        <m:eqArr>
                          <m:eqArr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nb-NO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sz="1400" i="1">
                                <a:latin typeface="Cambria Math"/>
                              </a:rPr>
                              <m:t>𝑙𝑒𝑛𝑔𝑡h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𝑜𝑓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𝑎𝑙𝑙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𝑠𝑚𝑎𝑙𝑙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𝑒𝑙𝑒𝑚𝑒𝑛𝑡𝑠</m:t>
                            </m:r>
                          </m:e>
                        </m:eqArr>
                      </m:e>
                    </m:nary>
                    <m:r>
                      <a:rPr lang="nb-NO" sz="1400" b="0" i="1" smtClean="0">
                        <a:latin typeface="Cambria Math"/>
                      </a:rPr>
                      <m:t>                 </m:t>
                    </m:r>
                  </m:oMath>
                </a14:m>
                <a:endParaRPr lang="en-US" sz="1400" noProof="0" dirty="0"/>
              </a:p>
              <a:p>
                <a:endParaRPr lang="en-US" sz="1400" noProof="0" dirty="0"/>
              </a:p>
              <a:p>
                <a:endParaRPr lang="en-US" sz="1400" b="1" noProof="0" dirty="0"/>
              </a:p>
            </p:txBody>
          </p:sp>
        </mc:Choice>
        <mc:Fallback xmlns="">
          <p:sp>
            <p:nvSpPr>
              <p:cNvPr id="5" name="Plassholder for innhold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8229600" cy="1143000"/>
              </a:xfrm>
              <a:blipFill rotWithShape="1">
                <a:blip r:embed="rId2"/>
                <a:stretch>
                  <a:fillRect t="-532" b="-37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assholder for innhold 4"/>
          <p:cNvSpPr txBox="1">
            <a:spLocks/>
          </p:cNvSpPr>
          <p:nvPr/>
        </p:nvSpPr>
        <p:spPr>
          <a:xfrm>
            <a:off x="685800" y="3886200"/>
            <a:ext cx="8229600" cy="8908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r>
              <a:rPr lang="en-US" sz="1800" dirty="0">
                <a:solidFill>
                  <a:srgbClr val="292934"/>
                </a:solidFill>
              </a:rPr>
              <a:t>Then swap all displaced ‘big’ elements to the left of </a:t>
            </a:r>
            <a:r>
              <a:rPr lang="en-US" sz="1800" i="1" dirty="0">
                <a:solidFill>
                  <a:srgbClr val="292934"/>
                </a:solidFill>
              </a:rPr>
              <a:t>pivot index</a:t>
            </a:r>
            <a:r>
              <a:rPr lang="en-US" sz="1800" dirty="0">
                <a:solidFill>
                  <a:srgbClr val="292934"/>
                </a:solidFill>
              </a:rPr>
              <a:t> with  displaced ‘small’ element to the right.</a:t>
            </a:r>
          </a:p>
          <a:p>
            <a:pPr>
              <a:buClr>
                <a:srgbClr val="93A299"/>
              </a:buClr>
            </a:pPr>
            <a:r>
              <a:rPr lang="en-US" sz="1800" dirty="0">
                <a:solidFill>
                  <a:srgbClr val="292934"/>
                </a:solidFill>
              </a:rPr>
              <a:t>This can be done in parallel without any data race (no synchronization needed)</a:t>
            </a:r>
            <a:endParaRPr lang="en-US" sz="1800" b="1" dirty="0">
              <a:solidFill>
                <a:srgbClr val="292934"/>
              </a:solidFill>
            </a:endParaRPr>
          </a:p>
        </p:txBody>
      </p:sp>
      <p:cxnSp>
        <p:nvCxnSpPr>
          <p:cNvPr id="42" name="Straight Arrow Connector 16"/>
          <p:cNvCxnSpPr/>
          <p:nvPr/>
        </p:nvCxnSpPr>
        <p:spPr>
          <a:xfrm flipV="1">
            <a:off x="4100604" y="5977896"/>
            <a:ext cx="0" cy="3773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Brace 18"/>
          <p:cNvSpPr/>
          <p:nvPr/>
        </p:nvSpPr>
        <p:spPr>
          <a:xfrm rot="5400000" flipH="1">
            <a:off x="1997448" y="5598118"/>
            <a:ext cx="194751" cy="388215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5" name="Right Brace 19"/>
          <p:cNvSpPr/>
          <p:nvPr/>
        </p:nvSpPr>
        <p:spPr>
          <a:xfrm rot="5400000" flipH="1">
            <a:off x="2999355" y="5513955"/>
            <a:ext cx="199057" cy="507832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6" name="TextBox 21"/>
          <p:cNvSpPr txBox="1"/>
          <p:nvPr/>
        </p:nvSpPr>
        <p:spPr>
          <a:xfrm>
            <a:off x="2054468" y="5486400"/>
            <a:ext cx="841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92934"/>
                </a:solidFill>
              </a:rPr>
              <a:t>Thread 0</a:t>
            </a:r>
          </a:p>
        </p:txBody>
      </p:sp>
      <p:sp>
        <p:nvSpPr>
          <p:cNvPr id="47" name="TextBox 22"/>
          <p:cNvSpPr txBox="1"/>
          <p:nvPr/>
        </p:nvSpPr>
        <p:spPr>
          <a:xfrm>
            <a:off x="2813922" y="5295581"/>
            <a:ext cx="840230" cy="276999"/>
          </a:xfrm>
          <a:prstGeom prst="rect">
            <a:avLst/>
          </a:prstGeom>
          <a:solidFill>
            <a:schemeClr val="bg1">
              <a:alpha val="45882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92934"/>
                </a:solidFill>
              </a:rPr>
              <a:t>Thread 1</a:t>
            </a:r>
          </a:p>
        </p:txBody>
      </p:sp>
      <p:sp>
        <p:nvSpPr>
          <p:cNvPr id="48" name="Arc 32"/>
          <p:cNvSpPr/>
          <p:nvPr/>
        </p:nvSpPr>
        <p:spPr>
          <a:xfrm>
            <a:off x="2028891" y="4906115"/>
            <a:ext cx="4752909" cy="1556748"/>
          </a:xfrm>
          <a:prstGeom prst="arc">
            <a:avLst>
              <a:gd name="adj1" fmla="val 10822585"/>
              <a:gd name="adj2" fmla="val 207527"/>
            </a:avLst>
          </a:prstGeom>
          <a:ln w="19050" cmpd="sng">
            <a:prstDash val="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9" name="Arc 33"/>
          <p:cNvSpPr/>
          <p:nvPr/>
        </p:nvSpPr>
        <p:spPr>
          <a:xfrm>
            <a:off x="3048000" y="5289318"/>
            <a:ext cx="2845634" cy="1173546"/>
          </a:xfrm>
          <a:prstGeom prst="arc">
            <a:avLst>
              <a:gd name="adj1" fmla="val 11346699"/>
              <a:gd name="adj2" fmla="val 38979"/>
            </a:avLst>
          </a:prstGeom>
          <a:ln w="19050" cmpd="sng">
            <a:prstDash val="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50" name="Arc 34"/>
          <p:cNvSpPr/>
          <p:nvPr/>
        </p:nvSpPr>
        <p:spPr>
          <a:xfrm>
            <a:off x="3957326" y="5596889"/>
            <a:ext cx="614674" cy="569704"/>
          </a:xfrm>
          <a:prstGeom prst="arc">
            <a:avLst>
              <a:gd name="adj1" fmla="val 10822585"/>
              <a:gd name="adj2" fmla="val 132278"/>
            </a:avLst>
          </a:prstGeom>
          <a:ln w="19050" cmpd="sng">
            <a:prstDash val="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" name="Rectangle 3"/>
          <p:cNvSpPr/>
          <p:nvPr/>
        </p:nvSpPr>
        <p:spPr>
          <a:xfrm>
            <a:off x="6794985" y="5889602"/>
            <a:ext cx="310260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" name="Rectangle 4"/>
          <p:cNvSpPr/>
          <p:nvPr/>
        </p:nvSpPr>
        <p:spPr>
          <a:xfrm>
            <a:off x="1295400" y="5889602"/>
            <a:ext cx="618502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3" name="Rectangle 5"/>
          <p:cNvSpPr/>
          <p:nvPr/>
        </p:nvSpPr>
        <p:spPr>
          <a:xfrm>
            <a:off x="1913903" y="5889602"/>
            <a:ext cx="352323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" name="Rectangle 6"/>
          <p:cNvSpPr/>
          <p:nvPr/>
        </p:nvSpPr>
        <p:spPr>
          <a:xfrm>
            <a:off x="2266225" y="5889602"/>
            <a:ext cx="485413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" name="Rectangle 7"/>
          <p:cNvSpPr/>
          <p:nvPr/>
        </p:nvSpPr>
        <p:spPr>
          <a:xfrm>
            <a:off x="2625632" y="5889602"/>
            <a:ext cx="611420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6" name="Rectangle 8"/>
          <p:cNvSpPr/>
          <p:nvPr/>
        </p:nvSpPr>
        <p:spPr>
          <a:xfrm>
            <a:off x="3237052" y="5887228"/>
            <a:ext cx="714981" cy="132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7" name="Rectangle 9"/>
          <p:cNvSpPr/>
          <p:nvPr/>
        </p:nvSpPr>
        <p:spPr>
          <a:xfrm>
            <a:off x="3965169" y="5889602"/>
            <a:ext cx="242707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8" name="Rectangle 10"/>
          <p:cNvSpPr/>
          <p:nvPr/>
        </p:nvSpPr>
        <p:spPr>
          <a:xfrm>
            <a:off x="4207876" y="5889602"/>
            <a:ext cx="485413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9" name="Rectangle 11"/>
          <p:cNvSpPr/>
          <p:nvPr/>
        </p:nvSpPr>
        <p:spPr>
          <a:xfrm>
            <a:off x="4585186" y="5889602"/>
            <a:ext cx="593516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0" name="Rectangle 12"/>
          <p:cNvSpPr/>
          <p:nvPr/>
        </p:nvSpPr>
        <p:spPr>
          <a:xfrm>
            <a:off x="5178701" y="5889602"/>
            <a:ext cx="728118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" name="Rectangle 13"/>
          <p:cNvSpPr/>
          <p:nvPr/>
        </p:nvSpPr>
        <p:spPr>
          <a:xfrm>
            <a:off x="5804385" y="5889602"/>
            <a:ext cx="345141" cy="1301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Rectangle 14"/>
          <p:cNvSpPr/>
          <p:nvPr/>
        </p:nvSpPr>
        <p:spPr>
          <a:xfrm>
            <a:off x="6149526" y="5889602"/>
            <a:ext cx="645459" cy="1301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" name="TextBox 17"/>
          <p:cNvSpPr txBox="1"/>
          <p:nvPr/>
        </p:nvSpPr>
        <p:spPr>
          <a:xfrm>
            <a:off x="3683730" y="632460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292934"/>
                </a:solidFill>
              </a:rPr>
              <a:t>pivot index</a:t>
            </a:r>
          </a:p>
        </p:txBody>
      </p:sp>
      <p:sp>
        <p:nvSpPr>
          <p:cNvPr id="64" name="Right Brace 18"/>
          <p:cNvSpPr/>
          <p:nvPr/>
        </p:nvSpPr>
        <p:spPr>
          <a:xfrm rot="5400000" flipH="1">
            <a:off x="2638144" y="5705963"/>
            <a:ext cx="163265" cy="188290"/>
          </a:xfrm>
          <a:prstGeom prst="rightBrace">
            <a:avLst>
              <a:gd name="adj1" fmla="val 8333"/>
              <a:gd name="adj2" fmla="val 42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65" name="Rectangle 4">
            <a:extLst>
              <a:ext uri="{FF2B5EF4-FFF2-40B4-BE49-F238E27FC236}">
                <a16:creationId xmlns:a16="http://schemas.microsoft.com/office/drawing/2014/main" id="{5EBFF3C8-B2AD-4676-8491-FE7193C1A11B}"/>
              </a:ext>
            </a:extLst>
          </p:cNvPr>
          <p:cNvSpPr/>
          <p:nvPr/>
        </p:nvSpPr>
        <p:spPr>
          <a:xfrm>
            <a:off x="8295197" y="2650730"/>
            <a:ext cx="618502" cy="13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778C3B9D-4F73-4C49-9A70-8CA3BF33A037}"/>
              </a:ext>
            </a:extLst>
          </p:cNvPr>
          <p:cNvSpPr/>
          <p:nvPr/>
        </p:nvSpPr>
        <p:spPr>
          <a:xfrm>
            <a:off x="8332851" y="3103730"/>
            <a:ext cx="352323" cy="13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7" name="TekstSylinder 66">
            <a:extLst>
              <a:ext uri="{FF2B5EF4-FFF2-40B4-BE49-F238E27FC236}">
                <a16:creationId xmlns:a16="http://schemas.microsoft.com/office/drawing/2014/main" id="{41817DDA-6461-4F73-A7CE-CA62D3BC2218}"/>
              </a:ext>
            </a:extLst>
          </p:cNvPr>
          <p:cNvSpPr txBox="1"/>
          <p:nvPr/>
        </p:nvSpPr>
        <p:spPr>
          <a:xfrm>
            <a:off x="8267501" y="2422614"/>
            <a:ext cx="696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rgbClr val="292934"/>
                </a:solidFill>
              </a:rPr>
              <a:t>&lt;  pivot</a:t>
            </a:r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8A024C60-FAB1-4A3E-8925-5AE50D777002}"/>
              </a:ext>
            </a:extLst>
          </p:cNvPr>
          <p:cNvSpPr txBox="1"/>
          <p:nvPr/>
        </p:nvSpPr>
        <p:spPr>
          <a:xfrm>
            <a:off x="8244408" y="2863969"/>
            <a:ext cx="696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rgbClr val="292934"/>
                </a:solidFill>
              </a:rPr>
              <a:t>≥ pivot</a:t>
            </a:r>
          </a:p>
        </p:txBody>
      </p:sp>
    </p:spTree>
    <p:extLst>
      <p:ext uri="{BB962C8B-B14F-4D97-AF65-F5344CB8AC3E}">
        <p14:creationId xmlns:p14="http://schemas.microsoft.com/office/powerpoint/2010/main" val="86137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Full parallel Quicksort idea (cont.)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33400"/>
          </a:xfrm>
        </p:spPr>
        <p:txBody>
          <a:bodyPr>
            <a:normAutofit/>
          </a:bodyPr>
          <a:lstStyle/>
          <a:p>
            <a:r>
              <a:rPr lang="en-GB" sz="2000" noProof="0" dirty="0"/>
              <a:t>After parallel swap, we have the ordinary quicksort partition 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990600" y="2268488"/>
            <a:ext cx="6372708" cy="700335"/>
            <a:chOff x="1797012" y="4365104"/>
            <a:chExt cx="6372708" cy="700335"/>
          </a:xfrm>
        </p:grpSpPr>
        <p:sp>
          <p:nvSpPr>
            <p:cNvPr id="5" name="Rectangle 4"/>
            <p:cNvSpPr/>
            <p:nvPr/>
          </p:nvSpPr>
          <p:spPr>
            <a:xfrm>
              <a:off x="1797012" y="4365104"/>
              <a:ext cx="3240360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16016" y="4365104"/>
              <a:ext cx="3453704" cy="144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7" name="Straight Arrow Connector 16"/>
            <p:cNvCxnSpPr/>
            <p:nvPr/>
          </p:nvCxnSpPr>
          <p:spPr>
            <a:xfrm flipV="1">
              <a:off x="4716016" y="4489375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lassholder for innhold 2"/>
          <p:cNvSpPr txBox="1">
            <a:spLocks/>
          </p:cNvSpPr>
          <p:nvPr/>
        </p:nvSpPr>
        <p:spPr>
          <a:xfrm>
            <a:off x="609600" y="3429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r>
              <a:rPr lang="en-US" sz="1800" dirty="0">
                <a:solidFill>
                  <a:srgbClr val="292934"/>
                </a:solidFill>
              </a:rPr>
              <a:t>We can then continue recursively (or iteratively) on the left part and right part with half of the threads for each part.</a:t>
            </a:r>
          </a:p>
          <a:p>
            <a:pPr>
              <a:buClr>
                <a:srgbClr val="93A299"/>
              </a:buClr>
            </a:pPr>
            <a:r>
              <a:rPr lang="en-US" sz="1800" dirty="0">
                <a:solidFill>
                  <a:srgbClr val="292934"/>
                </a:solidFill>
              </a:rPr>
              <a:t>Continue with this in parallel until only one thread left in a partition, then call  sequential quicksort for that part. </a:t>
            </a:r>
          </a:p>
          <a:p>
            <a:pPr>
              <a:buClr>
                <a:srgbClr val="93A299"/>
              </a:buClr>
            </a:pPr>
            <a:endParaRPr lang="en-US" sz="1800" dirty="0">
              <a:solidFill>
                <a:srgbClr val="292934"/>
              </a:solidFill>
            </a:endParaRPr>
          </a:p>
          <a:p>
            <a:pPr>
              <a:buClr>
                <a:srgbClr val="93A299"/>
              </a:buClr>
            </a:pPr>
            <a:r>
              <a:rPr lang="en-US" sz="1800" b="1" dirty="0">
                <a:solidFill>
                  <a:srgbClr val="292934"/>
                </a:solidFill>
              </a:rPr>
              <a:t>NOTE: </a:t>
            </a:r>
            <a:r>
              <a:rPr lang="en-US" sz="1800" dirty="0">
                <a:solidFill>
                  <a:srgbClr val="292934"/>
                </a:solidFill>
              </a:rPr>
              <a:t>The price we pay for starting full parallel is this extra parallel swap + more  synchronization. </a:t>
            </a:r>
          </a:p>
          <a:p>
            <a:pPr>
              <a:buClr>
                <a:srgbClr val="93A299"/>
              </a:buClr>
            </a:pPr>
            <a:endParaRPr lang="en-US" sz="1800" dirty="0">
              <a:solidFill>
                <a:srgbClr val="292934"/>
              </a:solidFill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7"/>
          <p:cNvSpPr txBox="1"/>
          <p:nvPr/>
        </p:nvSpPr>
        <p:spPr>
          <a:xfrm>
            <a:off x="3429000" y="2968823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292934"/>
                </a:solidFill>
              </a:rPr>
              <a:t>pivot index</a:t>
            </a:r>
          </a:p>
        </p:txBody>
      </p:sp>
    </p:spTree>
    <p:extLst>
      <p:ext uri="{BB962C8B-B14F-4D97-AF65-F5344CB8AC3E}">
        <p14:creationId xmlns:p14="http://schemas.microsoft.com/office/powerpoint/2010/main" val="214151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Performance of a full parallel Quicksort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1905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2000" noProof="0" dirty="0"/>
                  <a:t>In Java there is an library sorting method: </a:t>
                </a:r>
                <a:r>
                  <a:rPr lang="en-GB" sz="2000" noProof="0" dirty="0" err="1"/>
                  <a:t>Arrays.sort</a:t>
                </a:r>
                <a:r>
                  <a:rPr lang="en-GB" sz="2000" noProof="0" dirty="0"/>
                  <a:t> – an advanced sequential Quicksort (1200 Lines of Code) with </a:t>
                </a:r>
                <a:r>
                  <a:rPr lang="en-GB" sz="2000" i="1" noProof="0" dirty="0"/>
                  <a:t>dual pivot</a:t>
                </a:r>
                <a:r>
                  <a:rPr lang="en-GB" sz="2000" noProof="0" dirty="0"/>
                  <a:t>.</a:t>
                </a:r>
              </a:p>
              <a:p>
                <a:r>
                  <a:rPr lang="en-GB" sz="2000" noProof="0" dirty="0"/>
                  <a:t>We want to compare runtime efficiency of alternative algorithms with speedup compared with </a:t>
                </a:r>
                <a:r>
                  <a:rPr lang="en-GB" sz="2000" noProof="0" dirty="0" err="1"/>
                  <a:t>Arrays.sort</a:t>
                </a:r>
                <a:r>
                  <a:rPr lang="en-GB" sz="2000" noProof="0" dirty="0"/>
                  <a:t>:</a:t>
                </a:r>
                <a:br>
                  <a:rPr lang="en-GB" sz="2000" noProof="0" dirty="0"/>
                </a:br>
                <a:br>
                  <a:rPr lang="en-GB" sz="2000" noProof="0" dirty="0"/>
                </a:br>
                <a:r>
                  <a:rPr lang="en-GB" sz="2000" noProof="0" dirty="0"/>
                  <a:t> 	</a:t>
                </a:r>
                <a:r>
                  <a:rPr lang="en-GB" sz="2000" i="1" noProof="0" dirty="0"/>
                  <a:t>S</a:t>
                </a:r>
                <a:r>
                  <a:rPr lang="en-GB" sz="2000" noProof="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noProof="0">
                            <a:latin typeface="Cambria Math"/>
                          </a:rPr>
                          <m:t>𝐸𝑥𝑒𝑐𝑢𝑡𝑖𝑜𝑛</m:t>
                        </m:r>
                        <m:r>
                          <a:rPr lang="en-GB" sz="2000" i="1" noProof="0">
                            <a:latin typeface="Cambria Math"/>
                          </a:rPr>
                          <m:t> </m:t>
                        </m:r>
                        <m:r>
                          <a:rPr lang="en-GB" sz="2000" i="1" noProof="0">
                            <a:latin typeface="Cambria Math"/>
                          </a:rPr>
                          <m:t>𝑡𝑖𝑚𝑒</m:t>
                        </m:r>
                        <m:r>
                          <a:rPr lang="en-GB" sz="2000" i="1" noProof="0">
                            <a:latin typeface="Cambria Math"/>
                          </a:rPr>
                          <m:t> </m:t>
                        </m:r>
                        <m:r>
                          <a:rPr lang="en-GB" sz="2000" i="1" noProof="0">
                            <a:latin typeface="Cambria Math"/>
                          </a:rPr>
                          <m:t>𝐴𝑟𝑟𝑎𝑦𝑠</m:t>
                        </m:r>
                        <m:r>
                          <a:rPr lang="en-GB" sz="2000" i="1" noProof="0">
                            <a:latin typeface="Cambria Math"/>
                          </a:rPr>
                          <m:t>.</m:t>
                        </m:r>
                        <m:r>
                          <a:rPr lang="en-GB" sz="2000" i="1" noProof="0">
                            <a:latin typeface="Cambria Math"/>
                          </a:rPr>
                          <m:t>𝑠𝑜𝑟𝑡</m:t>
                        </m:r>
                      </m:num>
                      <m:den>
                        <m:r>
                          <a:rPr lang="en-GB" sz="2000" i="1" noProof="0">
                            <a:latin typeface="Cambria Math"/>
                          </a:rPr>
                          <m:t>𝐸𝑥𝑒𝑐𝑢𝑡𝑖𝑜𝑛</m:t>
                        </m:r>
                        <m:r>
                          <a:rPr lang="en-GB" sz="2000" i="1" noProof="0">
                            <a:latin typeface="Cambria Math"/>
                          </a:rPr>
                          <m:t> </m:t>
                        </m:r>
                        <m:r>
                          <a:rPr lang="en-GB" sz="2000" i="1" noProof="0">
                            <a:latin typeface="Cambria Math"/>
                          </a:rPr>
                          <m:t>𝑡𝑖𝑚𝑒</m:t>
                        </m:r>
                        <m:r>
                          <a:rPr lang="en-GB" sz="2000" i="1" noProof="0">
                            <a:latin typeface="Cambria Math"/>
                          </a:rPr>
                          <m:t> </m:t>
                        </m:r>
                        <m:r>
                          <a:rPr lang="en-GB" sz="2000" i="1" noProof="0">
                            <a:latin typeface="Cambria Math"/>
                          </a:rPr>
                          <m:t>𝑎𝑙𝑡𝑒𝑟𝑛𝑎𝑡𝑖𝑣𝑒</m:t>
                        </m:r>
                        <m:r>
                          <a:rPr lang="en-GB" sz="2000" i="1" noProof="0">
                            <a:latin typeface="Cambria Math"/>
                          </a:rPr>
                          <m:t> </m:t>
                        </m:r>
                        <m:r>
                          <a:rPr lang="en-GB" sz="2000" i="1" noProof="0">
                            <a:latin typeface="Cambria Math"/>
                          </a:rPr>
                          <m:t>𝑎𝑙𝑔𝑜𝑟𝑖𝑡h𝑚</m:t>
                        </m:r>
                      </m:den>
                    </m:f>
                  </m:oMath>
                </a14:m>
                <a:r>
                  <a:rPr lang="en-GB" sz="2000" noProof="0" dirty="0"/>
                  <a:t> , </a:t>
                </a:r>
                <a:r>
                  <a:rPr lang="en-GB" sz="2000" i="1" noProof="0" dirty="0"/>
                  <a:t> S </a:t>
                </a:r>
                <a:r>
                  <a:rPr lang="en-GB" sz="2000" noProof="0" dirty="0"/>
                  <a:t>&gt; 1 means faster alternative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1905000"/>
              </a:xfrm>
              <a:blipFill>
                <a:blip r:embed="rId2"/>
                <a:stretch>
                  <a:fillRect l="-288" t="-3205" b="-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innhold 2"/>
          <p:cNvSpPr txBox="1">
            <a:spLocks/>
          </p:cNvSpPr>
          <p:nvPr/>
        </p:nvSpPr>
        <p:spPr>
          <a:xfrm>
            <a:off x="533400" y="3810000"/>
            <a:ext cx="3429000" cy="24384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r>
              <a:rPr lang="en-GB" sz="2000" dirty="0">
                <a:solidFill>
                  <a:srgbClr val="292934"/>
                </a:solidFill>
              </a:rPr>
              <a:t>Alternative algorithms tested:</a:t>
            </a:r>
          </a:p>
          <a:p>
            <a:pPr marL="617220" lvl="1" indent="-342900">
              <a:buClr>
                <a:srgbClr val="93A299"/>
              </a:buClr>
              <a:buFont typeface="+mj-lt"/>
              <a:buAutoNum type="arabicPeriod"/>
            </a:pPr>
            <a:r>
              <a:rPr lang="en-GB" sz="1600" dirty="0">
                <a:solidFill>
                  <a:srgbClr val="292934"/>
                </a:solidFill>
              </a:rPr>
              <a:t>My own sequential Quicksort (which is some 20% slower than </a:t>
            </a:r>
            <a:r>
              <a:rPr lang="en-GB" sz="1600" dirty="0" err="1">
                <a:solidFill>
                  <a:srgbClr val="292934"/>
                </a:solidFill>
              </a:rPr>
              <a:t>Arrays.sort</a:t>
            </a:r>
            <a:r>
              <a:rPr lang="en-GB" sz="1600" dirty="0">
                <a:solidFill>
                  <a:srgbClr val="292934"/>
                </a:solidFill>
              </a:rPr>
              <a:t>() )</a:t>
            </a:r>
          </a:p>
          <a:p>
            <a:pPr marL="617220" lvl="1" indent="-342900">
              <a:buClr>
                <a:srgbClr val="93A299"/>
              </a:buClr>
              <a:buFont typeface="+mj-lt"/>
              <a:buAutoNum type="arabicPeriod"/>
            </a:pPr>
            <a:r>
              <a:rPr lang="en-GB" sz="1600" dirty="0">
                <a:solidFill>
                  <a:srgbClr val="292934"/>
                </a:solidFill>
              </a:rPr>
              <a:t>Traditional parallel Quicksort</a:t>
            </a:r>
          </a:p>
          <a:p>
            <a:pPr marL="617220" lvl="1" indent="-342900">
              <a:buClr>
                <a:srgbClr val="93A299"/>
              </a:buClr>
              <a:buFont typeface="+mj-lt"/>
              <a:buAutoNum type="arabicPeriod"/>
            </a:pPr>
            <a:r>
              <a:rPr lang="en-GB" sz="1600" dirty="0" err="1">
                <a:solidFill>
                  <a:srgbClr val="292934"/>
                </a:solidFill>
              </a:rPr>
              <a:t>ParaQuick</a:t>
            </a:r>
            <a:r>
              <a:rPr lang="en-GB" sz="1600" dirty="0">
                <a:solidFill>
                  <a:srgbClr val="292934"/>
                </a:solidFill>
              </a:rPr>
              <a:t> – the new full parallel quicksort</a:t>
            </a:r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4724400" y="3810000"/>
            <a:ext cx="4343400" cy="243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r>
              <a:rPr lang="en-GB" sz="2000" dirty="0">
                <a:solidFill>
                  <a:srgbClr val="292934"/>
                </a:solidFill>
              </a:rPr>
              <a:t>All algorithms tested with:</a:t>
            </a:r>
          </a:p>
          <a:p>
            <a:pPr marL="617220" lvl="1" indent="-342900">
              <a:buClr>
                <a:srgbClr val="93A299"/>
              </a:buClr>
              <a:buFont typeface="+mj-lt"/>
              <a:buAutoNum type="arabicPeriod"/>
            </a:pPr>
            <a:r>
              <a:rPr lang="en-GB" sz="1600" i="1" dirty="0">
                <a:solidFill>
                  <a:srgbClr val="292934"/>
                </a:solidFill>
              </a:rPr>
              <a:t>n </a:t>
            </a:r>
            <a:r>
              <a:rPr lang="en-GB" sz="1600" dirty="0">
                <a:solidFill>
                  <a:srgbClr val="292934"/>
                </a:solidFill>
              </a:rPr>
              <a:t>= 100, …, 10</a:t>
            </a:r>
            <a:r>
              <a:rPr lang="en-GB" sz="1600" baseline="30000" dirty="0">
                <a:solidFill>
                  <a:srgbClr val="292934"/>
                </a:solidFill>
              </a:rPr>
              <a:t>9</a:t>
            </a:r>
            <a:endParaRPr lang="en-GB" sz="1600" dirty="0">
              <a:solidFill>
                <a:srgbClr val="292934"/>
              </a:solidFill>
            </a:endParaRPr>
          </a:p>
          <a:p>
            <a:pPr marL="617220" lvl="1" indent="-342900">
              <a:buClr>
                <a:srgbClr val="93A299"/>
              </a:buClr>
              <a:buFont typeface="+mj-lt"/>
              <a:buAutoNum type="arabicPeriod"/>
            </a:pPr>
            <a:r>
              <a:rPr lang="en-GB" sz="1600" dirty="0">
                <a:solidFill>
                  <a:srgbClr val="292934"/>
                </a:solidFill>
              </a:rPr>
              <a:t>Distribution of numbers to be sorted:</a:t>
            </a:r>
          </a:p>
          <a:p>
            <a:pPr marL="548640" lvl="2" indent="0">
              <a:buClr>
                <a:srgbClr val="93A299"/>
              </a:buClr>
              <a:buFont typeface="Arial" pitchFamily="34" charset="0"/>
              <a:buNone/>
            </a:pPr>
            <a:r>
              <a:rPr lang="en-GB" sz="1400" dirty="0">
                <a:solidFill>
                  <a:srgbClr val="292934"/>
                </a:solidFill>
              </a:rPr>
              <a:t>a) Uniform (0:</a:t>
            </a:r>
            <a:r>
              <a:rPr lang="en-GB" sz="1400" i="1" dirty="0">
                <a:solidFill>
                  <a:srgbClr val="292934"/>
                </a:solidFill>
              </a:rPr>
              <a:t>n</a:t>
            </a:r>
            <a:r>
              <a:rPr lang="en-GB" sz="1400" dirty="0">
                <a:solidFill>
                  <a:srgbClr val="292934"/>
                </a:solidFill>
              </a:rPr>
              <a:t>/10)</a:t>
            </a:r>
          </a:p>
          <a:p>
            <a:pPr marL="548640" lvl="2" indent="0">
              <a:buClr>
                <a:srgbClr val="93A299"/>
              </a:buClr>
              <a:buFont typeface="Arial" pitchFamily="34" charset="0"/>
              <a:buNone/>
            </a:pPr>
            <a:r>
              <a:rPr lang="en-GB" sz="1400" dirty="0">
                <a:solidFill>
                  <a:srgbClr val="292934"/>
                </a:solidFill>
              </a:rPr>
              <a:t>b) Uniform (0:</a:t>
            </a:r>
            <a:r>
              <a:rPr lang="en-GB" sz="1400" i="1" dirty="0">
                <a:solidFill>
                  <a:srgbClr val="292934"/>
                </a:solidFill>
              </a:rPr>
              <a:t>n</a:t>
            </a:r>
            <a:r>
              <a:rPr lang="en-GB" sz="1400" dirty="0">
                <a:solidFill>
                  <a:srgbClr val="292934"/>
                </a:solidFill>
              </a:rPr>
              <a:t>-1)</a:t>
            </a:r>
          </a:p>
          <a:p>
            <a:pPr marL="548640" lvl="2" indent="0">
              <a:buClr>
                <a:srgbClr val="93A299"/>
              </a:buClr>
              <a:buFont typeface="Arial" pitchFamily="34" charset="0"/>
              <a:buNone/>
            </a:pPr>
            <a:r>
              <a:rPr lang="en-GB" sz="1400" dirty="0">
                <a:solidFill>
                  <a:srgbClr val="292934"/>
                </a:solidFill>
              </a:rPr>
              <a:t>c) Uniform (0: max= 2</a:t>
            </a:r>
            <a:r>
              <a:rPr lang="en-GB" sz="1400" baseline="30000" dirty="0">
                <a:solidFill>
                  <a:srgbClr val="292934"/>
                </a:solidFill>
              </a:rPr>
              <a:t>30</a:t>
            </a:r>
            <a:r>
              <a:rPr lang="en-GB" sz="1400" dirty="0">
                <a:solidFill>
                  <a:srgbClr val="292934"/>
                </a:solidFill>
              </a:rPr>
              <a:t> -1)</a:t>
            </a:r>
          </a:p>
          <a:p>
            <a:pPr marL="548640" lvl="2" indent="0">
              <a:buClr>
                <a:srgbClr val="93A299"/>
              </a:buClr>
              <a:buFont typeface="Arial" pitchFamily="34" charset="0"/>
              <a:buNone/>
            </a:pPr>
            <a:r>
              <a:rPr lang="en-GB" sz="1400" dirty="0">
                <a:solidFill>
                  <a:srgbClr val="292934"/>
                </a:solidFill>
              </a:rPr>
              <a:t>d) Uniform(i%3) – 3 possible values</a:t>
            </a:r>
          </a:p>
          <a:p>
            <a:pPr marL="548640" lvl="2" indent="0">
              <a:buClr>
                <a:srgbClr val="93A299"/>
              </a:buClr>
              <a:buFont typeface="Arial" pitchFamily="34" charset="0"/>
              <a:buNone/>
            </a:pPr>
            <a:r>
              <a:rPr lang="en-GB" sz="1400" dirty="0">
                <a:solidFill>
                  <a:srgbClr val="292934"/>
                </a:solidFill>
              </a:rPr>
              <a:t>e) Uniform (i%29) – 29 </a:t>
            </a:r>
            <a:r>
              <a:rPr lang="en-GB" sz="1400" dirty="0" err="1">
                <a:solidFill>
                  <a:srgbClr val="292934"/>
                </a:solidFill>
              </a:rPr>
              <a:t>posible</a:t>
            </a:r>
            <a:r>
              <a:rPr lang="en-GB" sz="1400" dirty="0">
                <a:solidFill>
                  <a:srgbClr val="292934"/>
                </a:solidFill>
              </a:rPr>
              <a:t> values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01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211"/>
            <a:ext cx="8839200" cy="601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3131840" y="1268760"/>
            <a:ext cx="1656184" cy="720080"/>
          </a:xfrm>
          <a:prstGeom prst="wedgeRoundRectCallout">
            <a:avLst>
              <a:gd name="adj1" fmla="val -81135"/>
              <a:gd name="adj2" fmla="val 4927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Her er det noe </a:t>
            </a:r>
            <a:r>
              <a:rPr lang="nb-NO" sz="1400" dirty="0" err="1">
                <a:solidFill>
                  <a:schemeClr val="tx1"/>
                </a:solidFill>
              </a:rPr>
              <a:t>uoptimalt</a:t>
            </a:r>
            <a:r>
              <a:rPr lang="nb-NO" sz="1400" dirty="0">
                <a:solidFill>
                  <a:schemeClr val="tx1"/>
                </a:solidFill>
              </a:rPr>
              <a:t> med </a:t>
            </a:r>
            <a:r>
              <a:rPr lang="nb-NO" sz="1400" dirty="0" err="1">
                <a:solidFill>
                  <a:schemeClr val="tx1"/>
                </a:solidFill>
              </a:rPr>
              <a:t>Arrays.sort</a:t>
            </a:r>
            <a:r>
              <a:rPr lang="nb-NO" sz="1400" dirty="0">
                <a:solidFill>
                  <a:schemeClr val="tx1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4252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1543"/>
            <a:ext cx="8610599" cy="639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34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3 questions: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noProof="0" dirty="0"/>
              <a:t>Why is </a:t>
            </a:r>
            <a:r>
              <a:rPr lang="en-GB" noProof="0" dirty="0" err="1"/>
              <a:t>ParaQuick</a:t>
            </a:r>
            <a:r>
              <a:rPr lang="en-GB" noProof="0" dirty="0"/>
              <a:t> much faster than </a:t>
            </a:r>
            <a:r>
              <a:rPr lang="en-GB" noProof="0" dirty="0" err="1"/>
              <a:t>TradQuick</a:t>
            </a:r>
            <a:r>
              <a:rPr lang="en-GB" noProof="0" dirty="0"/>
              <a:t>?</a:t>
            </a:r>
            <a:br>
              <a:rPr lang="en-GB" noProof="0" dirty="0"/>
            </a:br>
            <a:endParaRPr lang="en-GB" noProof="0" dirty="0"/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Why, by using 8x</a:t>
            </a:r>
            <a:r>
              <a:rPr lang="en-GB" i="1" noProof="0" dirty="0"/>
              <a:t>k</a:t>
            </a:r>
            <a:r>
              <a:rPr lang="en-GB" noProof="0" dirty="0"/>
              <a:t> threads (</a:t>
            </a:r>
            <a:r>
              <a:rPr lang="en-GB" i="1" noProof="0" dirty="0"/>
              <a:t>k</a:t>
            </a:r>
            <a:r>
              <a:rPr lang="en-GB" noProof="0" dirty="0"/>
              <a:t> = # cores), makes  </a:t>
            </a:r>
            <a:r>
              <a:rPr lang="en-GB" noProof="0" dirty="0" err="1"/>
              <a:t>ParaQuick</a:t>
            </a:r>
            <a:r>
              <a:rPr lang="en-GB" noProof="0" dirty="0"/>
              <a:t> (much) faster  than only using </a:t>
            </a:r>
            <a:r>
              <a:rPr lang="en-GB" i="1" noProof="0" dirty="0"/>
              <a:t>k</a:t>
            </a:r>
            <a:r>
              <a:rPr lang="en-GB" noProof="0" dirty="0"/>
              <a:t> threads?</a:t>
            </a:r>
            <a:br>
              <a:rPr lang="en-GB" noProof="0" dirty="0"/>
            </a:br>
            <a:endParaRPr lang="en-GB" noProof="0" dirty="0"/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Why is </a:t>
            </a:r>
            <a:r>
              <a:rPr lang="en-GB" noProof="0" dirty="0" err="1"/>
              <a:t>ParaQuick</a:t>
            </a:r>
            <a:r>
              <a:rPr lang="en-GB" noProof="0" dirty="0"/>
              <a:t> </a:t>
            </a:r>
            <a:r>
              <a:rPr lang="en-GB" dirty="0"/>
              <a:t>only</a:t>
            </a:r>
            <a:r>
              <a:rPr lang="en-GB" noProof="0" dirty="0"/>
              <a:t> fast for </a:t>
            </a:r>
            <a:r>
              <a:rPr lang="en-GB" i="1" noProof="0" dirty="0"/>
              <a:t>n</a:t>
            </a:r>
            <a:r>
              <a:rPr lang="en-GB" noProof="0" dirty="0"/>
              <a:t> &gt; ½  mill?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371600" y="5486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err="1">
                <a:solidFill>
                  <a:srgbClr val="008000"/>
                </a:solidFill>
              </a:rPr>
              <a:t>Then</a:t>
            </a:r>
            <a:r>
              <a:rPr lang="nb-NO" b="1" dirty="0">
                <a:solidFill>
                  <a:srgbClr val="008000"/>
                </a:solidFill>
              </a:rPr>
              <a:t> : Data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Hva så vi på i Uke 12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nb-NO" sz="3200" kern="1200" dirty="0">
                <a:solidFill>
                  <a:prstClr val="black"/>
                </a:solidFill>
                <a:latin typeface="Calibri"/>
              </a:rPr>
              <a:t>Om å lage en egen ‘</a:t>
            </a:r>
            <a:r>
              <a:rPr lang="nb-NO" sz="3200" kern="1200" dirty="0" err="1">
                <a:solidFill>
                  <a:prstClr val="black"/>
                </a:solidFill>
                <a:latin typeface="Calibri"/>
              </a:rPr>
              <a:t>ArrayList</a:t>
            </a:r>
            <a:r>
              <a:rPr lang="nb-NO" sz="3200" kern="1200" dirty="0">
                <a:solidFill>
                  <a:prstClr val="black"/>
                </a:solidFill>
                <a:latin typeface="Calibri"/>
              </a:rPr>
              <a:t>’ for heltall</a:t>
            </a:r>
          </a:p>
          <a:p>
            <a:pPr lvl="1"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nb-NO" sz="2800" kern="1200" dirty="0">
                <a:solidFill>
                  <a:srgbClr val="0070C0"/>
                </a:solidFill>
                <a:latin typeface="Calibri"/>
              </a:rPr>
              <a:t>Hvorfor og hvordan (kan lage </a:t>
            </a:r>
            <a:r>
              <a:rPr lang="nb-NO" sz="2800" kern="1200" dirty="0" err="1">
                <a:solidFill>
                  <a:srgbClr val="0070C0"/>
                </a:solidFill>
                <a:latin typeface="Calibri"/>
              </a:rPr>
              <a:t>arrayer</a:t>
            </a:r>
            <a:r>
              <a:rPr lang="nb-NO" sz="2800" kern="1200" dirty="0">
                <a:solidFill>
                  <a:srgbClr val="0070C0"/>
                </a:solidFill>
                <a:latin typeface="Calibri"/>
              </a:rPr>
              <a:t> av </a:t>
            </a:r>
            <a:r>
              <a:rPr lang="nb-NO" sz="2800" kern="1200" dirty="0" err="1">
                <a:solidFill>
                  <a:srgbClr val="0070C0"/>
                </a:solidFill>
                <a:latin typeface="Calibri"/>
              </a:rPr>
              <a:t>IntList</a:t>
            </a:r>
            <a:r>
              <a:rPr lang="nb-NO" sz="2800" kern="1200" dirty="0">
                <a:solidFill>
                  <a:srgbClr val="0070C0"/>
                </a:solidFill>
                <a:latin typeface="Calibri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nb-NO" sz="2800" kern="1200" dirty="0">
                <a:solidFill>
                  <a:srgbClr val="0070C0"/>
                </a:solidFill>
                <a:latin typeface="Calibri"/>
              </a:rPr>
              <a:t>For Oblig 5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nb-NO" sz="3200" kern="1200" dirty="0">
                <a:solidFill>
                  <a:prstClr val="black"/>
                </a:solidFill>
                <a:latin typeface="Calibri"/>
              </a:rPr>
              <a:t>(En første) gjennomgang av Oblig 5 Konveks </a:t>
            </a:r>
            <a:r>
              <a:rPr lang="nb-NO" sz="3200" kern="1200" dirty="0" err="1">
                <a:solidFill>
                  <a:prstClr val="black"/>
                </a:solidFill>
                <a:latin typeface="Calibri"/>
              </a:rPr>
              <a:t>innhyllning</a:t>
            </a:r>
            <a:endParaRPr lang="nb-NO" sz="3200" kern="1200" dirty="0">
              <a:solidFill>
                <a:prstClr val="black"/>
              </a:solidFill>
              <a:latin typeface="Calibri"/>
            </a:endParaRPr>
          </a:p>
          <a:p>
            <a:pPr marL="0" lvl="0" indent="0" eaLnBrk="1" fontAlgn="auto" hangingPunct="1">
              <a:spcAft>
                <a:spcPts val="0"/>
              </a:spcAft>
              <a:buClrTx/>
              <a:buSzTx/>
              <a:buNone/>
            </a:pPr>
            <a:br>
              <a:rPr lang="nb-NO" sz="3200" kern="1200" dirty="0">
                <a:solidFill>
                  <a:prstClr val="black"/>
                </a:solidFill>
                <a:latin typeface="Calibri"/>
              </a:rPr>
            </a:br>
            <a:endParaRPr lang="nb-NO" sz="3200" kern="12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71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GB" sz="2800" noProof="0" dirty="0">
                <a:solidFill>
                  <a:srgbClr val="0070C0"/>
                </a:solidFill>
              </a:rPr>
              <a:t>1. </a:t>
            </a:r>
            <a:r>
              <a:rPr lang="en-GB" sz="2800" noProof="0" dirty="0"/>
              <a:t>Why is </a:t>
            </a:r>
            <a:r>
              <a:rPr lang="en-GB" sz="2800" noProof="0" dirty="0" err="1"/>
              <a:t>ParaQuick</a:t>
            </a:r>
            <a:r>
              <a:rPr lang="en-GB" sz="2800" noProof="0" dirty="0"/>
              <a:t> so much faster than </a:t>
            </a:r>
            <a:r>
              <a:rPr lang="en-GB" sz="2800" noProof="0" dirty="0" err="1"/>
              <a:t>TradQuick</a:t>
            </a:r>
            <a:r>
              <a:rPr lang="en-GB" sz="2800" noProof="0" dirty="0"/>
              <a:t>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As explained earlier, fast start – ‘removes’ top 6 levels of recursion tree.</a:t>
            </a:r>
          </a:p>
          <a:p>
            <a:r>
              <a:rPr lang="en-US" sz="2000" dirty="0"/>
              <a:t>We start with say 64 ‘small’ problems + extra parallel </a:t>
            </a:r>
            <a:r>
              <a:rPr lang="en-US" sz="2000" dirty="0" err="1"/>
              <a:t>swaping</a:t>
            </a:r>
            <a:endParaRPr lang="en-US" sz="2000" dirty="0"/>
          </a:p>
          <a:p>
            <a:r>
              <a:rPr lang="en-US" sz="2000" dirty="0"/>
              <a:t>Smaller problems fits better into the caching system, and hence faster ; the ‘single’ big problem gets more cache misses to main memory. </a:t>
            </a:r>
          </a:p>
          <a:p>
            <a:r>
              <a:rPr lang="en-US" sz="2000" dirty="0"/>
              <a:t>Sequential  programs have only a single  level1 and level2 cache compared with four level1 and four  level2 caches for parallel.</a:t>
            </a:r>
          </a:p>
          <a:p>
            <a:r>
              <a:rPr lang="en-US" sz="2000" dirty="0"/>
              <a:t>  </a:t>
            </a:r>
            <a:r>
              <a:rPr lang="en-US" sz="2000" dirty="0">
                <a:sym typeface="Symbol"/>
              </a:rPr>
              <a:t></a:t>
            </a:r>
            <a:r>
              <a:rPr lang="en-US" sz="2000" dirty="0"/>
              <a:t>  the 6 top levels of the recursion tree are really slow.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971600" y="4365104"/>
            <a:ext cx="62484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92934"/>
                </a:solidFill>
              </a:rPr>
              <a:t>3 data cache levels detected by latency.exe; 2017 Workstation</a:t>
            </a:r>
            <a:br>
              <a:rPr lang="en-US" sz="1600" dirty="0">
                <a:solidFill>
                  <a:srgbClr val="292934"/>
                </a:solidFill>
              </a:rPr>
            </a:br>
            <a:endParaRPr lang="en-US" sz="1600" dirty="0">
              <a:solidFill>
                <a:srgbClr val="292934"/>
              </a:solidFill>
            </a:endParaRPr>
          </a:p>
          <a:p>
            <a:r>
              <a:rPr lang="en-US" sz="1600" dirty="0">
                <a:solidFill>
                  <a:srgbClr val="292934"/>
                </a:solidFill>
              </a:rPr>
              <a:t>Level 1         size =    32Kb     latency =    4 cycles</a:t>
            </a:r>
          </a:p>
          <a:p>
            <a:r>
              <a:rPr lang="en-US" sz="1600" dirty="0">
                <a:solidFill>
                  <a:srgbClr val="292934"/>
                </a:solidFill>
              </a:rPr>
              <a:t>Level 2         size =   256Kb    latency =   12 cycles</a:t>
            </a:r>
          </a:p>
          <a:p>
            <a:r>
              <a:rPr lang="en-US" sz="1600" dirty="0">
                <a:solidFill>
                  <a:srgbClr val="292934"/>
                </a:solidFill>
              </a:rPr>
              <a:t>Level 3         size = 8192Kb    latency =   36 cycles</a:t>
            </a:r>
          </a:p>
          <a:p>
            <a:r>
              <a:rPr lang="en-US" sz="1600" dirty="0">
                <a:solidFill>
                  <a:srgbClr val="292934"/>
                </a:solidFill>
              </a:rPr>
              <a:t>Main mem.   size=  8Gb          latency = 171 cycles</a:t>
            </a:r>
            <a:endParaRPr lang="nb-NO" sz="1600" dirty="0">
              <a:solidFill>
                <a:srgbClr val="292934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4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Autofit/>
          </a:bodyPr>
          <a:lstStyle/>
          <a:p>
            <a:r>
              <a:rPr lang="en-GB" sz="2400" noProof="0" dirty="0">
                <a:solidFill>
                  <a:srgbClr val="0070C0"/>
                </a:solidFill>
              </a:rPr>
              <a:t>2. </a:t>
            </a:r>
            <a:r>
              <a:rPr lang="en-GB" sz="2400" noProof="0" dirty="0"/>
              <a:t>When using 8•k threads, what makes </a:t>
            </a:r>
            <a:r>
              <a:rPr lang="en-GB" sz="2400" noProof="0" dirty="0" err="1"/>
              <a:t>ParaQuick</a:t>
            </a:r>
            <a:r>
              <a:rPr lang="en-GB" sz="2400" noProof="0" dirty="0"/>
              <a:t> go faster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362795"/>
                <a:ext cx="8382000" cy="3810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2000" dirty="0"/>
                  <a:t>We have </a:t>
                </a:r>
                <a:r>
                  <a:rPr lang="en-GB" sz="2000" i="1" dirty="0"/>
                  <a:t>k</a:t>
                </a:r>
                <a:r>
                  <a:rPr lang="en-GB" sz="2000" dirty="0"/>
                  <a:t> cores, but use </a:t>
                </a:r>
                <a:r>
                  <a:rPr lang="en-GB" sz="2000" i="1" dirty="0"/>
                  <a:t>p =m*k </a:t>
                </a:r>
                <a:r>
                  <a:rPr lang="en-GB" sz="2000" dirty="0"/>
                  <a:t>threads (</a:t>
                </a:r>
                <a:r>
                  <a:rPr lang="en-GB" sz="2000" i="1" dirty="0"/>
                  <a:t>m</a:t>
                </a:r>
                <a:r>
                  <a:rPr lang="en-GB" sz="2000" dirty="0"/>
                  <a:t> =4, 8,16,..,64)</a:t>
                </a:r>
                <a:br>
                  <a:rPr lang="en-GB" sz="2000" dirty="0"/>
                </a:br>
                <a:endParaRPr lang="en-GB" sz="1300" dirty="0"/>
              </a:p>
              <a:p>
                <a:r>
                  <a:rPr lang="en-GB" sz="2000" dirty="0"/>
                  <a:t>Why is that faster ?</a:t>
                </a:r>
                <a:br>
                  <a:rPr lang="en-GB" sz="2000" dirty="0"/>
                </a:br>
                <a:endParaRPr lang="en-GB" sz="2000" dirty="0"/>
              </a:p>
              <a:p>
                <a:pPr marL="274320" lvl="1" indent="0">
                  <a:buNone/>
                </a:pPr>
                <a:r>
                  <a:rPr lang="en-GB" sz="1800" dirty="0">
                    <a:solidFill>
                      <a:srgbClr val="0070C0"/>
                    </a:solidFill>
                  </a:rPr>
                  <a:t>If we have an O(n </a:t>
                </a:r>
                <a:r>
                  <a:rPr lang="en-GB" sz="1800" i="1" dirty="0">
                    <a:solidFill>
                      <a:srgbClr val="0070C0"/>
                    </a:solidFill>
                  </a:rPr>
                  <a:t>log </a:t>
                </a:r>
                <a:r>
                  <a:rPr lang="en-GB" sz="1800" dirty="0">
                    <a:solidFill>
                      <a:srgbClr val="0070C0"/>
                    </a:solidFill>
                  </a:rPr>
                  <a:t>n) process and divide it into 64 smaller sub problems, the running time </a:t>
                </a:r>
                <a:r>
                  <a:rPr lang="en-GB" sz="1800" i="1" dirty="0">
                    <a:solidFill>
                      <a:srgbClr val="0070C0"/>
                    </a:solidFill>
                  </a:rPr>
                  <a:t>t</a:t>
                </a:r>
                <a:r>
                  <a:rPr lang="en-GB" sz="1800" dirty="0">
                    <a:solidFill>
                      <a:srgbClr val="0070C0"/>
                    </a:solidFill>
                  </a:rPr>
                  <a:t> of that is sequentially:  </a:t>
                </a:r>
                <a:br>
                  <a:rPr lang="en-GB" sz="1800" dirty="0">
                    <a:solidFill>
                      <a:srgbClr val="0070C0"/>
                    </a:solidFill>
                  </a:rPr>
                </a:br>
                <a:r>
                  <a:rPr lang="en-GB" sz="1800" dirty="0">
                    <a:solidFill>
                      <a:srgbClr val="0070C0"/>
                    </a:solidFill>
                  </a:rPr>
                  <a:t>    </a:t>
                </a:r>
                <a:br>
                  <a:rPr lang="en-GB" sz="1800" dirty="0">
                    <a:solidFill>
                      <a:srgbClr val="0070C0"/>
                    </a:solidFill>
                  </a:rPr>
                </a:br>
                <a:r>
                  <a:rPr lang="en-GB" sz="1800" dirty="0">
                    <a:solidFill>
                      <a:srgbClr val="0070C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GB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64</m:t>
                        </m:r>
                      </m:sup>
                      <m:e>
                        <m:f>
                          <m:fPr>
                            <m:ctrlPr>
                              <a:rPr lang="en-GB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GB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64</m:t>
                            </m:r>
                          </m:den>
                        </m:f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  <m:func>
                          <m:funcPr>
                            <m:ctrlPr>
                              <a:rPr lang="en-GB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1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64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 </m:t>
                        </m:r>
                      </m:e>
                    </m:nary>
                    <m:func>
                      <m:funcPr>
                        <m:ctrlPr>
                          <a:rPr lang="en-GB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GB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64</m:t>
                                </m:r>
                              </m:den>
                            </m:f>
                          </m:e>
                        </m:d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𝑛𝑙𝑜𝑔𝑛</m:t>
                        </m:r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GB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𝑛𝑙𝑜𝑔</m:t>
                        </m:r>
                        <m:r>
                          <a:rPr lang="nb-NO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64=</m:t>
                        </m:r>
                        <m:r>
                          <a:rPr lang="nb-NO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𝑛𝑙𝑜𝑔𝑛</m:t>
                        </m:r>
                        <m:r>
                          <a:rPr lang="nb-NO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nb-NO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nb-NO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∗6 </m:t>
                        </m:r>
                      </m:e>
                    </m:func>
                  </m:oMath>
                </a14:m>
                <a:r>
                  <a:rPr lang="en-GB" dirty="0">
                    <a:solidFill>
                      <a:srgbClr val="0070C0"/>
                    </a:solidFill>
                  </a:rPr>
                  <a:t> </a:t>
                </a:r>
                <a:br>
                  <a:rPr lang="en-GB" dirty="0">
                    <a:solidFill>
                      <a:srgbClr val="0070C0"/>
                    </a:solidFill>
                  </a:rPr>
                </a:br>
                <a:endParaRPr lang="en-GB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GB" sz="1800" dirty="0">
                    <a:solidFill>
                      <a:srgbClr val="0070C0"/>
                    </a:solidFill>
                  </a:rPr>
                  <a:t>The time for the extra swaps is less than 6</a:t>
                </a:r>
                <a:r>
                  <a:rPr lang="en-GB" sz="1800" i="1" dirty="0">
                    <a:solidFill>
                      <a:srgbClr val="0070C0"/>
                    </a:solidFill>
                  </a:rPr>
                  <a:t>n, </a:t>
                </a:r>
                <a:r>
                  <a:rPr lang="en-GB" sz="1800" dirty="0">
                    <a:solidFill>
                      <a:srgbClr val="0070C0"/>
                    </a:solidFill>
                  </a:rPr>
                  <a:t>hence</a:t>
                </a:r>
                <a:r>
                  <a:rPr lang="en-GB" sz="1800" i="1" dirty="0">
                    <a:solidFill>
                      <a:srgbClr val="0070C0"/>
                    </a:solidFill>
                  </a:rPr>
                  <a:t> </a:t>
                </a:r>
                <a:r>
                  <a:rPr lang="en-GB" sz="1800" dirty="0">
                    <a:solidFill>
                      <a:srgbClr val="0070C0"/>
                    </a:solidFill>
                  </a:rPr>
                  <a:t>a speedup with 8 cores </a:t>
                </a:r>
              </a:p>
              <a:p>
                <a:pPr lvl="2"/>
                <a:r>
                  <a:rPr lang="en-GB" sz="1600" dirty="0">
                    <a:solidFill>
                      <a:srgbClr val="009900"/>
                    </a:solidFill>
                  </a:rPr>
                  <a:t>Swapping at each of the 6 levels affects </a:t>
                </a:r>
                <a:r>
                  <a:rPr lang="en-GB" sz="1600" i="1" dirty="0">
                    <a:solidFill>
                      <a:srgbClr val="009900"/>
                    </a:solidFill>
                  </a:rPr>
                  <a:t>n</a:t>
                </a:r>
                <a:r>
                  <a:rPr lang="en-GB" sz="1600" dirty="0">
                    <a:solidFill>
                      <a:srgbClr val="009900"/>
                    </a:solidFill>
                  </a:rPr>
                  <a:t>/2 elements in parallel each time – timewise that is 6* n/(2*8)= 6n/16 –  seems to be 16x  faster. </a:t>
                </a:r>
              </a:p>
              <a:p>
                <a:pPr lvl="2"/>
                <a:endParaRPr lang="en-GB" sz="1600" dirty="0">
                  <a:solidFill>
                    <a:srgbClr val="009900"/>
                  </a:solidFill>
                </a:endParaRPr>
              </a:p>
              <a:p>
                <a:pPr lvl="1"/>
                <a:r>
                  <a:rPr lang="en-GB" sz="1800" dirty="0">
                    <a:solidFill>
                      <a:srgbClr val="0070C0"/>
                    </a:solidFill>
                  </a:rPr>
                  <a:t>When we have 8 cores, then with 64 threads we have a queue of 8 threads on each core – Better utilization of the cores on cache miss – see next foil. </a:t>
                </a:r>
              </a:p>
              <a:p>
                <a:pPr marL="274320" lvl="1" indent="0">
                  <a:buNone/>
                </a:pPr>
                <a:endParaRPr lang="en-GB" sz="1800" dirty="0">
                  <a:solidFill>
                    <a:srgbClr val="0070C0"/>
                  </a:solidFill>
                </a:endParaRPr>
              </a:p>
              <a:p>
                <a:pPr lvl="1"/>
                <a:endParaRPr lang="en-GB" sz="1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362795"/>
                <a:ext cx="8382000" cy="3810000"/>
              </a:xfrm>
              <a:blipFill>
                <a:blip r:embed="rId2"/>
                <a:stretch>
                  <a:fillRect l="-364" t="-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75E6F1-5C29-4C23-909C-C40D7F574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309" y="5172796"/>
            <a:ext cx="4329232" cy="1458848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B934EE6-D0B0-4974-B998-06DB5C65A96C}"/>
              </a:ext>
            </a:extLst>
          </p:cNvPr>
          <p:cNvSpPr txBox="1"/>
          <p:nvPr/>
        </p:nvSpPr>
        <p:spPr>
          <a:xfrm>
            <a:off x="755576" y="5373216"/>
            <a:ext cx="2880320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Det kjører mange tråder på maskinen allerede. </a:t>
            </a:r>
            <a:br>
              <a:rPr lang="nb-NO" sz="1400" dirty="0"/>
            </a:br>
            <a:r>
              <a:rPr lang="nb-NO" sz="1400" dirty="0"/>
              <a:t>Windows er basert på prosesser, tråder og handles (referanser)</a:t>
            </a:r>
            <a:endParaRPr lang="en-GB" sz="1400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F09AF14B-4096-40B4-A700-5F5ABD583096}"/>
              </a:ext>
            </a:extLst>
          </p:cNvPr>
          <p:cNvCxnSpPr/>
          <p:nvPr/>
        </p:nvCxnSpPr>
        <p:spPr>
          <a:xfrm>
            <a:off x="539552" y="5013176"/>
            <a:ext cx="82809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45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Autofit/>
          </a:bodyPr>
          <a:lstStyle/>
          <a:p>
            <a:r>
              <a:rPr lang="nb-NO" sz="2800" dirty="0"/>
              <a:t>Different </a:t>
            </a:r>
            <a:r>
              <a:rPr lang="nb-NO" sz="2800" b="1" dirty="0" err="1"/>
              <a:t>max</a:t>
            </a:r>
            <a:r>
              <a:rPr lang="nb-NO" sz="2800" dirty="0"/>
              <a:t> CPU </a:t>
            </a:r>
            <a:r>
              <a:rPr lang="nb-NO" sz="2800" dirty="0" err="1"/>
              <a:t>utilization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8 and 64 </a:t>
            </a:r>
            <a:r>
              <a:rPr lang="nb-NO" sz="2800" dirty="0" err="1"/>
              <a:t>threads</a:t>
            </a:r>
            <a:r>
              <a:rPr lang="nb-NO" sz="2800" dirty="0"/>
              <a:t> for </a:t>
            </a:r>
            <a:r>
              <a:rPr lang="nb-NO" sz="2800" dirty="0" err="1"/>
              <a:t>QuickPara</a:t>
            </a:r>
            <a:r>
              <a:rPr lang="nb-NO" sz="2800" dirty="0"/>
              <a:t>, U(n-1) </a:t>
            </a:r>
            <a:r>
              <a:rPr lang="nb-NO" sz="2800" dirty="0" err="1"/>
              <a:t>distribution</a:t>
            </a:r>
            <a:r>
              <a:rPr lang="nb-NO" sz="2800" dirty="0"/>
              <a:t>, n=10</a:t>
            </a:r>
            <a:r>
              <a:rPr lang="nb-NO" sz="2800" baseline="30000" dirty="0"/>
              <a:t>9 </a:t>
            </a:r>
            <a:endParaRPr lang="nb-NO" sz="2800" dirty="0"/>
          </a:p>
        </p:txBody>
      </p:sp>
      <p:pic>
        <p:nvPicPr>
          <p:cNvPr id="2052" name="Picture 4" descr="M:\Sorting\NIK2015-PQuick\Tra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72407"/>
            <a:ext cx="3970004" cy="459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1676400" y="1611868"/>
            <a:ext cx="12954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292934"/>
                </a:solidFill>
              </a:rPr>
              <a:t>8 </a:t>
            </a:r>
            <a:r>
              <a:rPr lang="nb-NO" dirty="0" err="1">
                <a:solidFill>
                  <a:srgbClr val="292934"/>
                </a:solidFill>
              </a:rPr>
              <a:t>threads</a:t>
            </a:r>
            <a:endParaRPr lang="nb-NO" dirty="0">
              <a:solidFill>
                <a:srgbClr val="292934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172200" y="1591435"/>
            <a:ext cx="14478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292934"/>
                </a:solidFill>
              </a:rPr>
              <a:t>64 </a:t>
            </a:r>
            <a:r>
              <a:rPr lang="nb-NO" dirty="0" err="1">
                <a:solidFill>
                  <a:srgbClr val="292934"/>
                </a:solidFill>
              </a:rPr>
              <a:t>threads</a:t>
            </a:r>
            <a:endParaRPr lang="nb-NO" dirty="0">
              <a:solidFill>
                <a:srgbClr val="292934"/>
              </a:solidFill>
            </a:endParaRPr>
          </a:p>
        </p:txBody>
      </p:sp>
      <p:pic>
        <p:nvPicPr>
          <p:cNvPr id="2054" name="Picture 6" descr="M:\Sorting\NIK2015-PQuick\QuicPara64tra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9624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09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noProof="0" dirty="0">
                <a:solidFill>
                  <a:srgbClr val="0070C0"/>
                </a:solidFill>
              </a:rPr>
              <a:t>3. </a:t>
            </a:r>
            <a:r>
              <a:rPr lang="en-GB" sz="2800" noProof="0" dirty="0"/>
              <a:t>Why is </a:t>
            </a:r>
            <a:r>
              <a:rPr lang="en-GB" sz="2800" noProof="0" dirty="0" err="1"/>
              <a:t>ParaQuick</a:t>
            </a:r>
            <a:r>
              <a:rPr lang="en-GB" sz="2800" noProof="0" dirty="0"/>
              <a:t> first really fast for n &gt; ½  mill?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nb-NO" sz="2000" dirty="0"/>
              <a:t>All 64 </a:t>
            </a:r>
            <a:r>
              <a:rPr lang="nb-NO" sz="2000" dirty="0" err="1"/>
              <a:t>threads</a:t>
            </a:r>
            <a:r>
              <a:rPr lang="nb-NO" sz="2000" dirty="0"/>
              <a:t> </a:t>
            </a:r>
            <a:r>
              <a:rPr lang="nb-NO" sz="2000" dirty="0" err="1"/>
              <a:t>started</a:t>
            </a:r>
            <a:r>
              <a:rPr lang="nb-NO" sz="2000" dirty="0"/>
              <a:t> (as a </a:t>
            </a:r>
            <a:r>
              <a:rPr lang="nb-NO" sz="2000" dirty="0" err="1"/>
              <a:t>threadpool</a:t>
            </a:r>
            <a:r>
              <a:rPr lang="nb-NO" sz="2000" dirty="0"/>
              <a:t> )</a:t>
            </a:r>
          </a:p>
          <a:p>
            <a:pPr lvl="1"/>
            <a:r>
              <a:rPr lang="nb-NO" sz="1800" dirty="0" err="1">
                <a:solidFill>
                  <a:srgbClr val="0070C0"/>
                </a:solidFill>
              </a:rPr>
              <a:t>Outside</a:t>
            </a:r>
            <a:r>
              <a:rPr lang="nb-NO" sz="1800" dirty="0">
                <a:solidFill>
                  <a:srgbClr val="0070C0"/>
                </a:solidFill>
              </a:rPr>
              <a:t> timing – </a:t>
            </a:r>
            <a:r>
              <a:rPr lang="nb-NO" sz="1800" dirty="0" err="1">
                <a:solidFill>
                  <a:srgbClr val="0070C0"/>
                </a:solidFill>
              </a:rPr>
              <a:t>no</a:t>
            </a:r>
            <a:r>
              <a:rPr lang="nb-NO" sz="1800" dirty="0">
                <a:solidFill>
                  <a:srgbClr val="0070C0"/>
                </a:solidFill>
              </a:rPr>
              <a:t> </a:t>
            </a:r>
            <a:r>
              <a:rPr lang="nb-NO" sz="1800" dirty="0" err="1">
                <a:solidFill>
                  <a:srgbClr val="0070C0"/>
                </a:solidFill>
              </a:rPr>
              <a:t>effect</a:t>
            </a:r>
            <a:r>
              <a:rPr lang="nb-NO" sz="1800" dirty="0">
                <a:solidFill>
                  <a:srgbClr val="0070C0"/>
                </a:solidFill>
              </a:rPr>
              <a:t>  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2000" dirty="0"/>
              <a:t>Synchronizing 64 threads 3 times on each of 6 levels (</a:t>
            </a:r>
            <a:r>
              <a:rPr lang="en-US" sz="2000" dirty="0" err="1"/>
              <a:t>CyclicBarrier</a:t>
            </a:r>
            <a:r>
              <a:rPr lang="en-US" sz="2000" dirty="0"/>
              <a:t>)</a:t>
            </a:r>
          </a:p>
          <a:p>
            <a:pPr lvl="1"/>
            <a:r>
              <a:rPr lang="nb-NO" sz="1600" dirty="0" err="1">
                <a:solidFill>
                  <a:srgbClr val="0070C0"/>
                </a:solidFill>
              </a:rPr>
              <a:t>CyclicBarrier</a:t>
            </a:r>
            <a:r>
              <a:rPr lang="nb-NO" sz="1600" dirty="0">
                <a:solidFill>
                  <a:srgbClr val="0070C0"/>
                </a:solidFill>
              </a:rPr>
              <a:t>: </a:t>
            </a:r>
            <a:r>
              <a:rPr lang="nb-NO" sz="1600" dirty="0" err="1">
                <a:solidFill>
                  <a:srgbClr val="0070C0"/>
                </a:solidFill>
              </a:rPr>
              <a:t>await</a:t>
            </a:r>
            <a:r>
              <a:rPr lang="nb-NO" sz="1600" dirty="0">
                <a:solidFill>
                  <a:srgbClr val="0070C0"/>
                </a:solidFill>
              </a:rPr>
              <a:t>() : 0,4 </a:t>
            </a:r>
            <a:r>
              <a:rPr lang="nb-NO" sz="1600" dirty="0" err="1">
                <a:solidFill>
                  <a:srgbClr val="0070C0"/>
                </a:solidFill>
              </a:rPr>
              <a:t>msec</a:t>
            </a:r>
            <a:r>
              <a:rPr lang="nb-NO" sz="1600" dirty="0">
                <a:solidFill>
                  <a:srgbClr val="0070C0"/>
                </a:solidFill>
              </a:rPr>
              <a:t> first time, 0,34 </a:t>
            </a:r>
            <a:r>
              <a:rPr lang="nb-NO" sz="1600" dirty="0" err="1">
                <a:solidFill>
                  <a:srgbClr val="0070C0"/>
                </a:solidFill>
              </a:rPr>
              <a:t>msec</a:t>
            </a:r>
            <a:r>
              <a:rPr lang="nb-NO" sz="1600" dirty="0">
                <a:solidFill>
                  <a:srgbClr val="0070C0"/>
                </a:solidFill>
              </a:rPr>
              <a:t>. </a:t>
            </a:r>
            <a:r>
              <a:rPr lang="en-US" sz="1600" dirty="0">
                <a:solidFill>
                  <a:srgbClr val="0070C0"/>
                </a:solidFill>
              </a:rPr>
              <a:t>subsequent times 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</a:rPr>
              <a:t>On each of the 8 cores we do: (64/8)*3*6 sync, each 0.35msec. </a:t>
            </a:r>
          </a:p>
          <a:p>
            <a:pPr lvl="2"/>
            <a:r>
              <a:rPr lang="en-US" sz="1600" dirty="0">
                <a:solidFill>
                  <a:srgbClr val="0070C0"/>
                </a:solidFill>
              </a:rPr>
              <a:t>All sync in </a:t>
            </a:r>
            <a:r>
              <a:rPr lang="en-GB" sz="1600" dirty="0" err="1">
                <a:solidFill>
                  <a:srgbClr val="0070C0"/>
                </a:solidFill>
              </a:rPr>
              <a:t>ParaQuick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= </a:t>
            </a:r>
            <a:r>
              <a:rPr lang="en-US" sz="1600" b="1" dirty="0">
                <a:solidFill>
                  <a:srgbClr val="0070C0"/>
                </a:solidFill>
              </a:rPr>
              <a:t>50</a:t>
            </a:r>
            <a:r>
              <a:rPr lang="en-US" sz="1600" dirty="0">
                <a:solidFill>
                  <a:srgbClr val="0070C0"/>
                </a:solidFill>
              </a:rPr>
              <a:t> msec. (timewise in parallel)</a:t>
            </a:r>
          </a:p>
          <a:p>
            <a:pPr lvl="1"/>
            <a:r>
              <a:rPr lang="en-US" sz="1600" dirty="0" err="1">
                <a:solidFill>
                  <a:srgbClr val="0070C0"/>
                </a:solidFill>
              </a:rPr>
              <a:t>Arrays.sort</a:t>
            </a:r>
            <a:r>
              <a:rPr lang="en-US" sz="1600" dirty="0">
                <a:solidFill>
                  <a:srgbClr val="0070C0"/>
                </a:solidFill>
              </a:rPr>
              <a:t>() sorts 500 000 integers in </a:t>
            </a:r>
            <a:r>
              <a:rPr lang="en-US" sz="1600" b="1" dirty="0">
                <a:solidFill>
                  <a:srgbClr val="0070C0"/>
                </a:solidFill>
              </a:rPr>
              <a:t>30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msec</a:t>
            </a:r>
            <a:r>
              <a:rPr lang="en-US" sz="1600" dirty="0">
                <a:solidFill>
                  <a:srgbClr val="0070C0"/>
                </a:solidFill>
              </a:rPr>
              <a:t>, and 1 mill. in </a:t>
            </a:r>
            <a:r>
              <a:rPr lang="en-US" sz="1600" b="1" dirty="0">
                <a:solidFill>
                  <a:srgbClr val="0070C0"/>
                </a:solidFill>
              </a:rPr>
              <a:t>74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msec</a:t>
            </a:r>
            <a:br>
              <a:rPr lang="en-US" sz="1600" dirty="0">
                <a:solidFill>
                  <a:srgbClr val="0070C0"/>
                </a:solidFill>
              </a:rPr>
            </a:br>
            <a:endParaRPr lang="en-US" sz="1600" dirty="0">
              <a:solidFill>
                <a:srgbClr val="0070C0"/>
              </a:solidFill>
            </a:endParaRPr>
          </a:p>
          <a:p>
            <a:r>
              <a:rPr lang="en-US" sz="2000" dirty="0"/>
              <a:t>Note other effects of ‘Just In Time compilation’:</a:t>
            </a:r>
          </a:p>
          <a:p>
            <a:pPr lvl="1"/>
            <a:r>
              <a:rPr lang="en-US" sz="1600" dirty="0"/>
              <a:t>Method calls: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First call: 2,8 </a:t>
            </a:r>
            <a:r>
              <a:rPr lang="en-US" sz="1400" dirty="0">
                <a:solidFill>
                  <a:srgbClr val="0070C0"/>
                </a:solidFill>
                <a:sym typeface="Symbol"/>
              </a:rPr>
              <a:t></a:t>
            </a:r>
            <a:r>
              <a:rPr lang="en-US" sz="1400" dirty="0">
                <a:solidFill>
                  <a:srgbClr val="0070C0"/>
                </a:solidFill>
              </a:rPr>
              <a:t>sec ; subsequent calls: 0,15- 0,05 </a:t>
            </a:r>
            <a:r>
              <a:rPr lang="en-US" sz="1400" dirty="0">
                <a:solidFill>
                  <a:srgbClr val="0070C0"/>
                </a:solidFill>
                <a:sym typeface="Symbol"/>
              </a:rPr>
              <a:t></a:t>
            </a:r>
            <a:r>
              <a:rPr lang="en-US" sz="1400" dirty="0">
                <a:solidFill>
                  <a:srgbClr val="0070C0"/>
                </a:solidFill>
              </a:rPr>
              <a:t>sec, 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3000x</a:t>
            </a:r>
            <a:r>
              <a:rPr lang="en-US" sz="1400" dirty="0">
                <a:solidFill>
                  <a:srgbClr val="0070C0"/>
                </a:solidFill>
              </a:rPr>
              <a:t> faster than </a:t>
            </a:r>
            <a:r>
              <a:rPr lang="en-US" sz="1400" dirty="0" err="1">
                <a:solidFill>
                  <a:srgbClr val="0070C0"/>
                </a:solidFill>
              </a:rPr>
              <a:t>CyclicBarrier.await</a:t>
            </a:r>
            <a:r>
              <a:rPr lang="en-US" sz="1400" dirty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n-US" sz="1600" dirty="0"/>
              <a:t>Create object (new class) + method call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First object. 3,5 msec., subsequent objects + method call: 0,13</a:t>
            </a:r>
            <a:r>
              <a:rPr lang="en-US" sz="1400" dirty="0">
                <a:solidFill>
                  <a:srgbClr val="0070C0"/>
                </a:solidFill>
                <a:sym typeface="Symbol"/>
              </a:rPr>
              <a:t> </a:t>
            </a:r>
            <a:r>
              <a:rPr lang="en-US" sz="1400" dirty="0">
                <a:solidFill>
                  <a:srgbClr val="0070C0"/>
                </a:solidFill>
              </a:rPr>
              <a:t>sec 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after</a:t>
            </a:r>
            <a:r>
              <a:rPr lang="nb-NO" sz="1400" dirty="0">
                <a:solidFill>
                  <a:srgbClr val="0070C0"/>
                </a:solidFill>
              </a:rPr>
              <a:t> first </a:t>
            </a:r>
            <a:r>
              <a:rPr lang="nb-NO" sz="1400" dirty="0" err="1">
                <a:solidFill>
                  <a:srgbClr val="0070C0"/>
                </a:solidFill>
              </a:rPr>
              <a:t>object</a:t>
            </a:r>
            <a:r>
              <a:rPr lang="nb-NO" sz="1400" dirty="0">
                <a:solidFill>
                  <a:srgbClr val="0070C0"/>
                </a:solidFill>
              </a:rPr>
              <a:t> : </a:t>
            </a:r>
            <a:r>
              <a:rPr lang="en-US" sz="1400" b="1" dirty="0">
                <a:solidFill>
                  <a:srgbClr val="0070C0"/>
                </a:solidFill>
              </a:rPr>
              <a:t>300x </a:t>
            </a:r>
            <a:r>
              <a:rPr lang="en-US" sz="1400" dirty="0">
                <a:solidFill>
                  <a:srgbClr val="0070C0"/>
                </a:solidFill>
              </a:rPr>
              <a:t>faster than </a:t>
            </a:r>
            <a:r>
              <a:rPr lang="en-US" sz="1400" dirty="0" err="1">
                <a:solidFill>
                  <a:srgbClr val="0070C0"/>
                </a:solidFill>
              </a:rPr>
              <a:t>CyclicBarrier.await</a:t>
            </a:r>
            <a:r>
              <a:rPr lang="en-US" sz="1400" dirty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Thread</a:t>
            </a:r>
            <a:r>
              <a:rPr lang="nb-NO" sz="1600" dirty="0"/>
              <a:t> start and stop (</a:t>
            </a:r>
            <a:r>
              <a:rPr lang="nb-NO" sz="1600" dirty="0" err="1"/>
              <a:t>join</a:t>
            </a:r>
            <a:r>
              <a:rPr lang="nb-NO" sz="1600" dirty="0"/>
              <a:t>())</a:t>
            </a:r>
          </a:p>
          <a:p>
            <a:pPr lvl="2"/>
            <a:r>
              <a:rPr lang="nb-NO" sz="1400" dirty="0">
                <a:solidFill>
                  <a:srgbClr val="0070C0"/>
                </a:solidFill>
              </a:rPr>
              <a:t>First </a:t>
            </a:r>
            <a:r>
              <a:rPr lang="nb-NO" sz="1400" dirty="0" err="1">
                <a:solidFill>
                  <a:srgbClr val="0070C0"/>
                </a:solidFill>
              </a:rPr>
              <a:t>thread</a:t>
            </a:r>
            <a:r>
              <a:rPr lang="nb-NO" sz="1400" dirty="0">
                <a:solidFill>
                  <a:srgbClr val="0070C0"/>
                </a:solidFill>
              </a:rPr>
              <a:t> 12,1 </a:t>
            </a:r>
            <a:r>
              <a:rPr lang="nb-NO" sz="1400" dirty="0" err="1">
                <a:solidFill>
                  <a:srgbClr val="0070C0"/>
                </a:solidFill>
              </a:rPr>
              <a:t>msec</a:t>
            </a:r>
            <a:r>
              <a:rPr lang="nb-NO" sz="1400" dirty="0">
                <a:solidFill>
                  <a:srgbClr val="0070C0"/>
                </a:solidFill>
              </a:rPr>
              <a:t>., </a:t>
            </a:r>
            <a:r>
              <a:rPr lang="en-US" sz="1400" dirty="0">
                <a:solidFill>
                  <a:srgbClr val="0070C0"/>
                </a:solidFill>
              </a:rPr>
              <a:t>subsequent Threads start/stop: 0,21 msec. each</a:t>
            </a:r>
          </a:p>
          <a:p>
            <a:pPr lvl="2"/>
            <a:r>
              <a:rPr lang="nb-NO" sz="1400" dirty="0" err="1">
                <a:solidFill>
                  <a:srgbClr val="0070C0"/>
                </a:solidFill>
              </a:rPr>
              <a:t>Much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slower</a:t>
            </a:r>
            <a:r>
              <a:rPr lang="nb-NO" sz="1400" dirty="0">
                <a:solidFill>
                  <a:srgbClr val="0070C0"/>
                </a:solidFill>
              </a:rPr>
              <a:t> (</a:t>
            </a:r>
            <a:r>
              <a:rPr lang="nb-NO" sz="1400" b="1" dirty="0">
                <a:solidFill>
                  <a:srgbClr val="0070C0"/>
                </a:solidFill>
              </a:rPr>
              <a:t>40x</a:t>
            </a:r>
            <a:r>
              <a:rPr lang="nb-NO" sz="1400" dirty="0">
                <a:solidFill>
                  <a:srgbClr val="0070C0"/>
                </a:solidFill>
              </a:rPr>
              <a:t>) first time – </a:t>
            </a:r>
            <a:r>
              <a:rPr lang="nb-NO" sz="1400" dirty="0" err="1">
                <a:solidFill>
                  <a:srgbClr val="0070C0"/>
                </a:solidFill>
              </a:rPr>
              <a:t>after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that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almost</a:t>
            </a:r>
            <a:r>
              <a:rPr lang="nb-NO" sz="1400" dirty="0">
                <a:solidFill>
                  <a:srgbClr val="0070C0"/>
                </a:solidFill>
              </a:rPr>
              <a:t> same time as a </a:t>
            </a:r>
            <a:r>
              <a:rPr lang="nb-NO" sz="1400" dirty="0" err="1">
                <a:solidFill>
                  <a:srgbClr val="0070C0"/>
                </a:solidFill>
              </a:rPr>
              <a:t>CyclicBarreir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await</a:t>
            </a:r>
            <a:r>
              <a:rPr lang="nb-NO" sz="1400" dirty="0">
                <a:solidFill>
                  <a:srgbClr val="0070C0"/>
                </a:solidFill>
              </a:rPr>
              <a:t>()</a:t>
            </a:r>
            <a:endParaRPr lang="en-US" sz="1400" dirty="0">
              <a:solidFill>
                <a:srgbClr val="0070C0"/>
              </a:solidFill>
            </a:endParaRPr>
          </a:p>
          <a:p>
            <a:pPr lvl="2"/>
            <a:endParaRPr lang="en-US" sz="1400" dirty="0">
              <a:solidFill>
                <a:srgbClr val="0070C0"/>
              </a:solidFill>
            </a:endParaRPr>
          </a:p>
          <a:p>
            <a:endParaRPr lang="en-US" sz="18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46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Conclusion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noProof="0" dirty="0"/>
              <a:t>I have presented a new way of parallelising Quicksort that is significantly faster than other known attempts to parallelize Quicksort  when</a:t>
            </a:r>
            <a:r>
              <a:rPr lang="en-GB" sz="2000" i="1" noProof="0" dirty="0"/>
              <a:t> n </a:t>
            </a:r>
            <a:r>
              <a:rPr lang="en-GB" sz="2000" noProof="0" dirty="0"/>
              <a:t>&gt; ½  million.</a:t>
            </a:r>
          </a:p>
          <a:p>
            <a:r>
              <a:rPr lang="en-GB" sz="2000" dirty="0"/>
              <a:t>For large </a:t>
            </a:r>
            <a:r>
              <a:rPr lang="en-GB" sz="2000" i="1" dirty="0"/>
              <a:t>n</a:t>
            </a:r>
            <a:r>
              <a:rPr lang="en-GB" sz="2000" dirty="0"/>
              <a:t> &gt; 10 mill, it is 3-4 times faster than </a:t>
            </a:r>
            <a:r>
              <a:rPr lang="en-GB" sz="2000" dirty="0" err="1"/>
              <a:t>Arrays.sort</a:t>
            </a:r>
            <a:r>
              <a:rPr lang="en-GB" sz="2000" dirty="0"/>
              <a:t> and often twice as fast (or better) than other parallel Quicksort algorithms.</a:t>
            </a:r>
          </a:p>
          <a:p>
            <a:endParaRPr lang="en-GB" sz="2000" dirty="0"/>
          </a:p>
          <a:p>
            <a:r>
              <a:rPr lang="en-GB" sz="2000" dirty="0"/>
              <a:t>Some improvements already made: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Using (far) more threads than cores – thanks to a referee !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Only stopping in QuickPara when there is only one thread left in a segment</a:t>
            </a:r>
          </a:p>
          <a:p>
            <a:endParaRPr lang="en-GB" sz="2000" noProof="0" dirty="0">
              <a:solidFill>
                <a:srgbClr val="0070C0"/>
              </a:solidFill>
            </a:endParaRPr>
          </a:p>
          <a:p>
            <a:r>
              <a:rPr lang="en-GB" sz="2000" dirty="0"/>
              <a:t>Work in progress, further improvements/experiments will be made: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Better sequential quicksort for QuickPara  investigated (dual pivot) 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Scaling number of threads also to </a:t>
            </a:r>
            <a:r>
              <a:rPr lang="en-GB" sz="1800" i="1" dirty="0">
                <a:solidFill>
                  <a:srgbClr val="0070C0"/>
                </a:solidFill>
              </a:rPr>
              <a:t>n</a:t>
            </a:r>
            <a:r>
              <a:rPr lang="en-GB" sz="1800" dirty="0">
                <a:solidFill>
                  <a:srgbClr val="0070C0"/>
                </a:solidFill>
              </a:rPr>
              <a:t>, not only to number of cores.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Different values for </a:t>
            </a:r>
            <a:r>
              <a:rPr lang="en-GB" sz="1800" i="1" dirty="0">
                <a:solidFill>
                  <a:srgbClr val="0070C0"/>
                </a:solidFill>
              </a:rPr>
              <a:t>starting</a:t>
            </a:r>
            <a:r>
              <a:rPr lang="en-GB" sz="1800" dirty="0">
                <a:solidFill>
                  <a:srgbClr val="0070C0"/>
                </a:solidFill>
              </a:rPr>
              <a:t> parallel (both </a:t>
            </a:r>
            <a:r>
              <a:rPr lang="en-GB" sz="1800" dirty="0" err="1">
                <a:solidFill>
                  <a:srgbClr val="0070C0"/>
                </a:solidFill>
              </a:rPr>
              <a:t>TradPara</a:t>
            </a:r>
            <a:r>
              <a:rPr lang="en-GB" sz="1800" dirty="0">
                <a:solidFill>
                  <a:srgbClr val="0070C0"/>
                </a:solidFill>
              </a:rPr>
              <a:t> and QuickPara) and </a:t>
            </a:r>
            <a:r>
              <a:rPr lang="en-GB" sz="1800" i="1" dirty="0">
                <a:solidFill>
                  <a:srgbClr val="0070C0"/>
                </a:solidFill>
              </a:rPr>
              <a:t>stopping</a:t>
            </a:r>
            <a:r>
              <a:rPr lang="en-GB" sz="1800" dirty="0">
                <a:solidFill>
                  <a:srgbClr val="0070C0"/>
                </a:solidFill>
              </a:rPr>
              <a:t> parallel(</a:t>
            </a:r>
            <a:r>
              <a:rPr lang="en-GB" sz="1800" dirty="0" err="1">
                <a:solidFill>
                  <a:srgbClr val="0070C0"/>
                </a:solidFill>
              </a:rPr>
              <a:t>TradPara</a:t>
            </a:r>
            <a:r>
              <a:rPr lang="en-GB" sz="180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………… </a:t>
            </a:r>
          </a:p>
          <a:p>
            <a:pPr lvl="1"/>
            <a:endParaRPr lang="en-GB" sz="18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88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9" y="838200"/>
            <a:ext cx="866315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6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5481" y="692696"/>
            <a:ext cx="8072983" cy="828675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II) Hvordan </a:t>
            </a:r>
            <a:r>
              <a:rPr lang="nb-NO" sz="3100" dirty="0"/>
              <a:t>parallellisere</a:t>
            </a:r>
            <a:r>
              <a:rPr lang="nb-NO" sz="2800" dirty="0"/>
              <a:t> Oblig 5 – den konvekse innhyllinga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876800"/>
          </a:xfrm>
        </p:spPr>
        <p:txBody>
          <a:bodyPr/>
          <a:lstStyle/>
          <a:p>
            <a:r>
              <a:rPr lang="nb-NO" dirty="0"/>
              <a:t>Gjøre det som vanlig </a:t>
            </a:r>
            <a:r>
              <a:rPr lang="nb-NO" dirty="0" err="1"/>
              <a:t>Quicksort</a:t>
            </a:r>
            <a:r>
              <a:rPr lang="nb-NO" dirty="0"/>
              <a:t> – </a:t>
            </a:r>
            <a:r>
              <a:rPr lang="nb-NO" dirty="0" err="1"/>
              <a:t>parallellisér</a:t>
            </a:r>
            <a:r>
              <a:rPr lang="nb-NO" dirty="0"/>
              <a:t> rekursiv  sekvensiell løsning.</a:t>
            </a:r>
            <a:br>
              <a:rPr lang="nb-NO" dirty="0"/>
            </a:br>
            <a:endParaRPr lang="nb-NO" dirty="0"/>
          </a:p>
          <a:p>
            <a:r>
              <a:rPr lang="nb-NO" dirty="0"/>
              <a:t>Gjøre det som full parallell </a:t>
            </a:r>
            <a:r>
              <a:rPr lang="nb-NO" dirty="0" err="1"/>
              <a:t>Quicksort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– artikkel på NIK 2015</a:t>
            </a:r>
          </a:p>
          <a:p>
            <a:pPr lvl="1"/>
            <a:r>
              <a:rPr lang="nb-NO" dirty="0"/>
              <a:t>En algoritme som ikke har en meningsfull sekvensiell versjon.</a:t>
            </a:r>
          </a:p>
          <a:p>
            <a:pPr lvl="1"/>
            <a:r>
              <a:rPr lang="nb-NO" dirty="0">
                <a:solidFill>
                  <a:schemeClr val="tx1"/>
                </a:solidFill>
              </a:rPr>
              <a:t>Trøst: </a:t>
            </a:r>
            <a:r>
              <a:rPr lang="nb-NO" dirty="0"/>
              <a:t>Full Parallell CoHull er enklere enn Full Parallell Quicksort</a:t>
            </a:r>
          </a:p>
          <a:p>
            <a:pPr marL="457200" indent="-457200">
              <a:buFont typeface="+mj-lt"/>
              <a:buAutoNum type="alphaLcParenR"/>
            </a:pP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4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58329"/>
            <a:ext cx="7828359" cy="478383"/>
          </a:xfrm>
        </p:spPr>
        <p:txBody>
          <a:bodyPr/>
          <a:lstStyle/>
          <a:p>
            <a:r>
              <a:rPr lang="nb-NO" sz="2800" dirty="0"/>
              <a:t>To sett av løsninger, n = 20 og n=200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13\Para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4012727" cy="383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13\Para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27" y="1124744"/>
            <a:ext cx="5044080" cy="507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0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65" y="692696"/>
            <a:ext cx="7793037" cy="828675"/>
          </a:xfrm>
        </p:spPr>
        <p:txBody>
          <a:bodyPr/>
          <a:lstStyle/>
          <a:p>
            <a:r>
              <a:rPr lang="nb-NO" dirty="0"/>
              <a:t>Oblig5 – parallelliseringen av konveks innhylling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10937"/>
            <a:ext cx="7772400" cy="1646498"/>
          </a:xfrm>
        </p:spPr>
        <p:txBody>
          <a:bodyPr/>
          <a:lstStyle/>
          <a:p>
            <a:r>
              <a:rPr lang="nb-NO" sz="2000" dirty="0"/>
              <a:t>Antar at du har to riktige metoder:</a:t>
            </a:r>
          </a:p>
          <a:p>
            <a:pPr lvl="1"/>
            <a:r>
              <a:rPr lang="nb-NO" sz="1800" dirty="0"/>
              <a:t>a. IntList </a:t>
            </a:r>
            <a:r>
              <a:rPr lang="nb-NO" sz="1800" dirty="0">
                <a:solidFill>
                  <a:srgbClr val="C00000"/>
                </a:solidFill>
              </a:rPr>
              <a:t>Sekv</a:t>
            </a:r>
            <a:r>
              <a:rPr lang="nb-NO" sz="1800" dirty="0"/>
              <a:t>(int low, int high, IntList alle)  </a:t>
            </a:r>
            <a:r>
              <a:rPr lang="nb-NO" sz="1800" dirty="0">
                <a:solidFill>
                  <a:schemeClr val="tx1"/>
                </a:solidFill>
              </a:rPr>
              <a:t>– sekvensiell løsning</a:t>
            </a:r>
          </a:p>
          <a:p>
            <a:pPr lvl="1"/>
            <a:r>
              <a:rPr lang="nb-NO" sz="1800" dirty="0"/>
              <a:t>b. IntList </a:t>
            </a:r>
            <a:r>
              <a:rPr lang="nb-NO" sz="1800" dirty="0">
                <a:solidFill>
                  <a:srgbClr val="C00000"/>
                </a:solidFill>
              </a:rPr>
              <a:t>RekPara</a:t>
            </a:r>
            <a:r>
              <a:rPr lang="nb-NO" sz="1800" dirty="0"/>
              <a:t>(...)  </a:t>
            </a:r>
            <a:r>
              <a:rPr lang="nb-NO" sz="1800" dirty="0">
                <a:solidFill>
                  <a:srgbClr val="002060"/>
                </a:solidFill>
              </a:rPr>
              <a:t>- rekursiv parallellisering av Sekv(..)</a:t>
            </a:r>
          </a:p>
          <a:p>
            <a:r>
              <a:rPr lang="nb-NO" sz="2000" dirty="0">
                <a:solidFill>
                  <a:srgbClr val="002060"/>
                </a:solidFill>
              </a:rPr>
              <a:t>5 mulige parallelliseringer av </a:t>
            </a:r>
            <a:r>
              <a:rPr lang="nb-NO" sz="2000" dirty="0" err="1">
                <a:solidFill>
                  <a:srgbClr val="002060"/>
                </a:solidFill>
              </a:rPr>
              <a:t>oblig</a:t>
            </a:r>
            <a:r>
              <a:rPr lang="nb-NO" sz="2000" dirty="0">
                <a:solidFill>
                  <a:srgbClr val="002060"/>
                </a:solidFill>
              </a:rPr>
              <a:t> 5:</a:t>
            </a:r>
          </a:p>
          <a:p>
            <a:pPr marL="0" indent="0">
              <a:buNone/>
            </a:pPr>
            <a:endParaRPr lang="nb-NO" sz="2000" dirty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nb-NO" sz="1800" dirty="0">
                <a:solidFill>
                  <a:srgbClr val="002060"/>
                </a:solidFill>
              </a:rPr>
              <a:t>Del punktene i mange deler (#tråder k = f.eks 5* antall kjerner)</a:t>
            </a:r>
          </a:p>
          <a:p>
            <a:pPr marL="857250" lvl="1" indent="-457200"/>
            <a:r>
              <a:rPr lang="nb-NO" sz="1600" dirty="0">
                <a:solidFill>
                  <a:srgbClr val="002060"/>
                </a:solidFill>
              </a:rPr>
              <a:t>Kjør </a:t>
            </a:r>
            <a:r>
              <a:rPr lang="nb-NO" sz="1600" dirty="0"/>
              <a:t>Sekv </a:t>
            </a:r>
            <a:r>
              <a:rPr lang="nb-NO" sz="1600" dirty="0">
                <a:solidFill>
                  <a:srgbClr val="002060"/>
                </a:solidFill>
              </a:rPr>
              <a:t>på hver av disse  delene – </a:t>
            </a:r>
            <a:br>
              <a:rPr lang="nb-NO" sz="1600" dirty="0">
                <a:solidFill>
                  <a:srgbClr val="002060"/>
                </a:solidFill>
              </a:rPr>
            </a:br>
            <a:r>
              <a:rPr lang="nb-NO" sz="1600" dirty="0">
                <a:solidFill>
                  <a:srgbClr val="002060"/>
                </a:solidFill>
              </a:rPr>
              <a:t> du har da k ‘små’ konvekse innhyllinger over samme område.</a:t>
            </a:r>
          </a:p>
          <a:p>
            <a:pPr marL="1257300" lvl="2" indent="-457200"/>
            <a:r>
              <a:rPr lang="nb-NO" sz="1600" dirty="0"/>
              <a:t>Du</a:t>
            </a:r>
            <a:r>
              <a:rPr lang="nb-NO" sz="1600" dirty="0">
                <a:solidFill>
                  <a:schemeClr val="tx1"/>
                </a:solidFill>
              </a:rPr>
              <a:t> kan lett vise at alle punktene på den ‘store’ innhyllinga også er et punkt  på en av de ‘små’ innhyllingene.</a:t>
            </a:r>
            <a:endParaRPr lang="nb-NO" sz="1600" dirty="0"/>
          </a:p>
          <a:p>
            <a:pPr marL="457200" indent="-457200">
              <a:buAutoNum type="arabicParenR"/>
            </a:pPr>
            <a:r>
              <a:rPr lang="nb-NO" sz="2000" dirty="0">
                <a:solidFill>
                  <a:schemeClr val="tx1"/>
                </a:solidFill>
              </a:rPr>
              <a:t>Problem – hvordan slå disse k ‘små’-innhyllingene sammen til den ene store vi ønsker (de små har i sum ca. 10-15% flere punkter enn den store):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89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14387"/>
          </a:xfrm>
        </p:spPr>
        <p:txBody>
          <a:bodyPr/>
          <a:lstStyle/>
          <a:p>
            <a:r>
              <a:rPr lang="nb-NO" dirty="0"/>
              <a:t>Parallellisering av Oblig5-forts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1620" y="836712"/>
                <a:ext cx="7772400" cy="4818063"/>
              </a:xfrm>
            </p:spPr>
            <p:txBody>
              <a:bodyPr/>
              <a:lstStyle/>
              <a:p>
                <a:r>
                  <a:rPr lang="nb-NO" sz="1800" dirty="0">
                    <a:solidFill>
                      <a:schemeClr val="tx1"/>
                    </a:solidFill>
                  </a:rPr>
                  <a:t>Husk at sammenstillingen av n slike ‘små’-innhyllinger til den ene, store innhyllinga har kjøretid </a:t>
                </a:r>
                <a14:m>
                  <m:oMath xmlns:m="http://schemas.openxmlformats.org/officeDocument/2006/math">
                    <m:r>
                      <a:rPr lang="nb-NO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𝑛𝑙𝑜𝑔𝑛</m:t>
                    </m:r>
                    <m:r>
                      <a:rPr lang="nb-NO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nb-NO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nb-NO" sz="1600" dirty="0">
                    <a:solidFill>
                      <a:schemeClr val="tx1"/>
                    </a:solidFill>
                  </a:rPr>
                  <a:t>nesten alle punktene i de små er på den store innhylinga (når n er stor)</a:t>
                </a:r>
              </a:p>
              <a:p>
                <a:r>
                  <a:rPr lang="nb-NO" sz="1600" dirty="0"/>
                  <a:t>Dvs. Du har ca. 16 000 pkt, men logn(16 000) ≈14, dvs. Problemet har tar tilsvarende problem med 16 000*14 uniformt fordelte punkter = 224 000 punkter – eller ca. 10 ms.</a:t>
                </a:r>
                <a:endParaRPr lang="nb-NO" sz="1600" dirty="0">
                  <a:solidFill>
                    <a:schemeClr val="tx1"/>
                  </a:solidFill>
                </a:endParaRPr>
              </a:p>
              <a:p>
                <a:pPr marL="857250" lvl="1" indent="-457200">
                  <a:buSzPct val="80000"/>
                  <a:buFont typeface="+mj-lt"/>
                  <a:buAutoNum type="arabicPeriod"/>
                </a:pPr>
                <a:r>
                  <a:rPr lang="nb-NO" sz="1600" dirty="0">
                    <a:solidFill>
                      <a:schemeClr val="tx1"/>
                    </a:solidFill>
                  </a:rPr>
                  <a:t>Slå sammen </a:t>
                </a:r>
                <a:r>
                  <a:rPr lang="nb-NO" sz="1600" dirty="0" err="1">
                    <a:solidFill>
                      <a:schemeClr val="tx1"/>
                    </a:solidFill>
                  </a:rPr>
                  <a:t>kohyll</a:t>
                </a:r>
                <a:r>
                  <a:rPr lang="nb-NO" sz="1600" dirty="0">
                    <a:solidFill>
                      <a:schemeClr val="tx1"/>
                    </a:solidFill>
                  </a:rPr>
                  <a:t> til de små og kjør </a:t>
                </a:r>
                <a:r>
                  <a:rPr lang="nb-NO" sz="1600" dirty="0">
                    <a:solidFill>
                      <a:srgbClr val="C00000"/>
                    </a:solidFill>
                  </a:rPr>
                  <a:t>Sekv</a:t>
                </a:r>
                <a:r>
                  <a:rPr lang="nb-NO" sz="1600" dirty="0">
                    <a:solidFill>
                      <a:schemeClr val="tx1"/>
                    </a:solidFill>
                  </a:rPr>
                  <a:t> på denne mengden - </a:t>
                </a:r>
                <a:r>
                  <a:rPr lang="nb-NO" b="1" dirty="0">
                    <a:solidFill>
                      <a:srgbClr val="C00000"/>
                    </a:solidFill>
                  </a:rPr>
                  <a:t>*</a:t>
                </a:r>
                <a:endParaRPr lang="nb-NO" sz="1600" b="1" dirty="0">
                  <a:solidFill>
                    <a:srgbClr val="C00000"/>
                  </a:solidFill>
                </a:endParaRPr>
              </a:p>
              <a:p>
                <a:pPr marL="857250" lvl="1" indent="-457200">
                  <a:buSzPct val="80000"/>
                  <a:buFont typeface="+mj-lt"/>
                  <a:buAutoNum type="arabicPeriod"/>
                </a:pPr>
                <a:r>
                  <a:rPr lang="nb-NO" sz="1600" dirty="0">
                    <a:solidFill>
                      <a:schemeClr val="tx1"/>
                    </a:solidFill>
                  </a:rPr>
                  <a:t>Slå sammen de små og kjør </a:t>
                </a:r>
                <a:r>
                  <a:rPr lang="nb-NO" sz="1600" dirty="0">
                    <a:solidFill>
                      <a:srgbClr val="C00000"/>
                    </a:solidFill>
                  </a:rPr>
                  <a:t>RekPara </a:t>
                </a:r>
                <a:r>
                  <a:rPr lang="nb-NO" sz="1600" dirty="0">
                    <a:solidFill>
                      <a:schemeClr val="tx1"/>
                    </a:solidFill>
                  </a:rPr>
                  <a:t>på denne mengden </a:t>
                </a:r>
                <a:r>
                  <a:rPr lang="nb-NO" sz="1600" b="1" dirty="0">
                    <a:solidFill>
                      <a:srgbClr val="C00000"/>
                    </a:solidFill>
                  </a:rPr>
                  <a:t>*</a:t>
                </a:r>
                <a:endParaRPr lang="nb-NO" sz="1600" dirty="0">
                  <a:solidFill>
                    <a:schemeClr val="tx1"/>
                  </a:solidFill>
                </a:endParaRPr>
              </a:p>
              <a:p>
                <a:pPr marL="857250" lvl="1" indent="-457200">
                  <a:buSzPct val="80000"/>
                  <a:buFont typeface="+mj-lt"/>
                  <a:buAutoNum type="arabicPeriod"/>
                </a:pPr>
                <a:r>
                  <a:rPr lang="nb-NO" sz="1600" dirty="0">
                    <a:solidFill>
                      <a:schemeClr val="tx1"/>
                    </a:solidFill>
                  </a:rPr>
                  <a:t>Flett sammen to små til en litt større hvor du også har fjernet overflødige punkter (vanskelig) – gjentatt til alle er slått sammen. </a:t>
                </a:r>
                <a:r>
                  <a:rPr lang="nb-NO" sz="1600" b="1" dirty="0">
                    <a:solidFill>
                      <a:srgbClr val="C00000"/>
                    </a:solidFill>
                  </a:rPr>
                  <a:t>*</a:t>
                </a:r>
                <a:endParaRPr lang="nb-NO" sz="1600" dirty="0">
                  <a:solidFill>
                    <a:schemeClr val="tx1"/>
                  </a:solidFill>
                </a:endParaRPr>
              </a:p>
              <a:p>
                <a:pPr marL="857250" lvl="1" indent="-457200">
                  <a:buSzPct val="80000"/>
                  <a:buFont typeface="+mj-lt"/>
                  <a:buAutoNum type="arabicPeriod"/>
                </a:pPr>
                <a:r>
                  <a:rPr lang="nb-NO" sz="1600" dirty="0">
                    <a:solidFill>
                      <a:schemeClr val="tx1"/>
                    </a:solidFill>
                  </a:rPr>
                  <a:t>Slå alle puktene sammen og sortér mengden (med Radix) på y og så på x-verdier for hvert av de 4 kvadrantene. Fjern så ekstra indre punkter.</a:t>
                </a:r>
              </a:p>
              <a:p>
                <a:pPr marL="857250" lvl="1" indent="-457200">
                  <a:buSzPct val="80000"/>
                  <a:buFont typeface="+mj-lt"/>
                  <a:buAutoNum type="arabicPeriod"/>
                </a:pPr>
                <a:r>
                  <a:rPr lang="nb-NO" sz="1600" dirty="0">
                    <a:solidFill>
                      <a:schemeClr val="tx1"/>
                    </a:solidFill>
                  </a:rPr>
                  <a:t>Flette-sorter sammen to og to slike innhyllinger til alle er flettet sammen. Fjern så ekstra punkter. (Du kan flette-sortere fordi hver av de små er jo ‘perfekt’ sortert)</a:t>
                </a:r>
              </a:p>
              <a:p>
                <a:pPr marL="857250" lvl="1" indent="-457200"/>
                <a:r>
                  <a:rPr lang="nb-NO" sz="1600" dirty="0">
                    <a:solidFill>
                      <a:schemeClr val="tx1"/>
                    </a:solidFill>
                  </a:rPr>
                  <a:t>...........................?</a:t>
                </a:r>
              </a:p>
              <a:p>
                <a:pPr marL="457200" indent="-457200"/>
                <a:r>
                  <a:rPr lang="nb-NO" sz="1800" dirty="0"/>
                  <a:t>Fjern indre punkter = se på tre fortløpende  punkter (sortert) , og hvis p2 ligger til venstre (på innsida) for linje p1-p3 , fjern p2.</a:t>
                </a:r>
              </a:p>
              <a:p>
                <a:pPr marL="457200" indent="-457200"/>
                <a:endParaRPr lang="nb-NO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nb-NO" sz="1800" b="1" dirty="0">
                    <a:solidFill>
                      <a:srgbClr val="C00000"/>
                    </a:solidFill>
                  </a:rPr>
                  <a:t>* </a:t>
                </a:r>
                <a:r>
                  <a:rPr lang="nb-NO" sz="1800" dirty="0">
                    <a:solidFill>
                      <a:srgbClr val="C00000"/>
                    </a:solidFill>
                  </a:rPr>
                  <a:t>- er implementert og testet</a:t>
                </a:r>
                <a:endParaRPr lang="nb-NO" sz="1800" dirty="0">
                  <a:solidFill>
                    <a:schemeClr val="tx1"/>
                  </a:solidFill>
                </a:endParaRP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1620" y="836712"/>
                <a:ext cx="7772400" cy="4818063"/>
              </a:xfrm>
              <a:blipFill>
                <a:blip r:embed="rId2"/>
                <a:stretch>
                  <a:fillRect l="-706" t="-632" r="-1490" b="-20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7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-27384"/>
            <a:ext cx="7793037" cy="828675"/>
          </a:xfrm>
        </p:spPr>
        <p:txBody>
          <a:bodyPr/>
          <a:lstStyle/>
          <a:p>
            <a:r>
              <a:rPr lang="nb-NO" dirty="0"/>
              <a:t>Hva skal vi se på i denne 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80728"/>
            <a:ext cx="7772400" cy="4818063"/>
          </a:xfrm>
        </p:spPr>
        <p:txBody>
          <a:bodyPr/>
          <a:lstStyle/>
          <a:p>
            <a:pPr>
              <a:buNone/>
            </a:pPr>
            <a:r>
              <a:rPr lang="nb-NO" dirty="0"/>
              <a:t> I) Om vindus- (GUI) programmering i Java</a:t>
            </a:r>
          </a:p>
          <a:p>
            <a:pPr lvl="1"/>
            <a:r>
              <a:rPr lang="nb-NO" dirty="0"/>
              <a:t>Tråder ! Uten at vi vet om det !</a:t>
            </a:r>
          </a:p>
          <a:p>
            <a:pPr marL="0" indent="0">
              <a:buNone/>
            </a:pPr>
            <a:r>
              <a:rPr lang="nb-NO" dirty="0"/>
              <a:t> II) Parallellisering av Oblig 5 – den konvekse innhyllinga</a:t>
            </a:r>
            <a:br>
              <a:rPr lang="nb-NO" dirty="0"/>
            </a:br>
            <a:r>
              <a:rPr lang="nb-NO" dirty="0"/>
              <a:t>      til n punkter  ved først å se på full parallell Quicksort</a:t>
            </a:r>
          </a:p>
          <a:p>
            <a:pPr>
              <a:buNone/>
            </a:pPr>
            <a:r>
              <a:rPr lang="nb-NO" dirty="0"/>
              <a:t> III) Hvordan pakke inn en parallell algoritme slik at andre kan bruke den.</a:t>
            </a:r>
          </a:p>
          <a:p>
            <a:pPr lvl="1"/>
            <a:r>
              <a:rPr lang="nb-NO" dirty="0"/>
              <a:t>Kan du gi din </a:t>
            </a:r>
            <a:r>
              <a:rPr lang="nb-NO" dirty="0" err="1"/>
              <a:t>Oblig</a:t>
            </a:r>
            <a:r>
              <a:rPr lang="nb-NO" dirty="0"/>
              <a:t> 4 til en venn eller en ny jobb som ikke har peiling på parallellitet og si at her er en metode som sorterer opp til 8x fortere enn Arrays.sort() ?</a:t>
            </a:r>
          </a:p>
          <a:p>
            <a:pPr lvl="1"/>
            <a:r>
              <a:rPr lang="nb-NO" dirty="0"/>
              <a:t>Nødvendige endringer til algoritmene, effektivitet !</a:t>
            </a:r>
          </a:p>
          <a:p>
            <a:pPr lvl="1"/>
            <a:r>
              <a:rPr lang="nb-NO" dirty="0"/>
              <a:t>Fordelinger av tall vi skal sortere.</a:t>
            </a:r>
          </a:p>
          <a:p>
            <a:pPr lvl="1"/>
            <a:r>
              <a:rPr lang="nb-NO" dirty="0"/>
              <a:t>Fornuftig avslutning av programmet ditt (hva med trådene)</a:t>
            </a:r>
          </a:p>
          <a:p>
            <a:pPr lvl="1"/>
            <a:r>
              <a:rPr lang="nb-NO" dirty="0"/>
              <a:t>Brukervennlig innpakking !</a:t>
            </a:r>
          </a:p>
          <a:p>
            <a:pPr lvl="1"/>
            <a:r>
              <a:rPr lang="nb-NO" dirty="0"/>
              <a:t>Dokumentasjon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84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Speedup Oblig 5 </a:t>
            </a:r>
            <a:r>
              <a:rPr lang="nb-NO" sz="2400" dirty="0" err="1"/>
              <a:t>konv</a:t>
            </a:r>
            <a:r>
              <a:rPr lang="nb-NO" sz="2400" dirty="0"/>
              <a:t>. innhyll – forelesers løsning fra 2015 – som parallellisering av vanlig </a:t>
            </a:r>
            <a:r>
              <a:rPr lang="nb-NO" sz="2400" dirty="0" err="1"/>
              <a:t>Quicksort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14451"/>
            <a:ext cx="8343528" cy="4265497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Parallell og sekvensiell konveks innhylling av n punkter med 8 kjerner , og 8 </a:t>
            </a:r>
            <a:r>
              <a:rPr lang="nb-NO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traader</a:t>
            </a: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Median av:3 iterasjoner</a:t>
            </a:r>
          </a:p>
          <a:p>
            <a:pPr marL="0" indent="0">
              <a:buNone/>
            </a:pPr>
            <a:endParaRPr lang="nb-NO" sz="18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n        </a:t>
            </a:r>
            <a:r>
              <a:rPr lang="nb-NO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18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200 000 000   10213.669       6074.485       1.6814</a:t>
            </a: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20 000 000     792.634        452.406       1.7520</a:t>
            </a: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2 000 000      71.935        111.246       0.6466</a:t>
            </a: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200 000       7.648         37.369       0.2047</a:t>
            </a:r>
          </a:p>
          <a:p>
            <a:pPr marL="0" indent="0">
              <a:buNone/>
            </a:pP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nb-NO" sz="18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20 000       0.999         11.629       0.0859</a:t>
            </a:r>
          </a:p>
          <a:p>
            <a:pPr marL="0" indent="0">
              <a:buNone/>
            </a:pPr>
            <a:r>
              <a:rPr lang="nb-NO" sz="18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2 000       0.115          3.201       0.0360</a:t>
            </a:r>
          </a:p>
          <a:p>
            <a:pPr marL="0" indent="0">
              <a:buNone/>
            </a:pPr>
            <a:r>
              <a:rPr lang="nb-NO" sz="18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200       0.016          1.223       0.0130</a:t>
            </a:r>
          </a:p>
          <a:p>
            <a:pPr marL="0" indent="0">
              <a:buNone/>
            </a:pPr>
            <a:r>
              <a:rPr lang="nb-NO" sz="18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20       </a:t>
            </a:r>
            <a:r>
              <a:rPr lang="nb-NO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0.002          0.266       0.0090</a:t>
            </a:r>
            <a:endParaRPr lang="nb-NO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579948"/>
            <a:ext cx="590465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Kommentar: Ikke veldig </a:t>
            </a:r>
            <a:r>
              <a:rPr lang="nb-NO" dirty="0" err="1"/>
              <a:t>speedup</a:t>
            </a:r>
            <a:r>
              <a:rPr lang="nb-NO" dirty="0"/>
              <a:t> – 1.75 på 8 kjerner  </a:t>
            </a:r>
            <a:br>
              <a:rPr lang="nb-NO" dirty="0"/>
            </a:br>
            <a:r>
              <a:rPr lang="nb-NO" dirty="0"/>
              <a:t>Kan klart gjøres bedre.</a:t>
            </a:r>
          </a:p>
        </p:txBody>
      </p:sp>
    </p:spTree>
    <p:extLst>
      <p:ext uri="{BB962C8B-B14F-4D97-AF65-F5344CB8AC3E}">
        <p14:creationId xmlns:p14="http://schemas.microsoft.com/office/powerpoint/2010/main" val="2159949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Speedup Oblig 5 </a:t>
            </a:r>
            <a:r>
              <a:rPr lang="nb-NO" sz="2400" dirty="0" err="1"/>
              <a:t>konv</a:t>
            </a:r>
            <a:r>
              <a:rPr lang="nb-NO" sz="2400" dirty="0"/>
              <a:t>. innhyll – forelesers løsning fra 2017 – full parallellisering av Konveks hull.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14451"/>
            <a:ext cx="8496944" cy="391474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parallell og sekvensiell: Den konvekse innhyllinga av n punkter med 8 kjerner , og 16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traader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Median av:3 iterasjoner</a:t>
            </a:r>
          </a:p>
          <a:p>
            <a:pPr marL="0" indent="0">
              <a:buNone/>
            </a:pPr>
            <a:endParaRPr lang="nb-NO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n   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KoHyll.size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200000000    8941.138       3099.202       2.8850     18896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20000000     772.244        348.533       2.2157      6011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2000000      69.031         36.129       1.9107      1905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200000       6.782          6.726       1.0084       592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20000       0.638          3.688       0.1730       165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2000       0.098          2.192       0.0445        68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200       0.012          1.838       0.0064        20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20       0.005          1.384       0.0035         7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579948"/>
            <a:ext cx="676875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Kommentar: En god del raskere, nær dobbelt så rask parallelt, men </a:t>
            </a:r>
            <a:r>
              <a:rPr lang="nb-NO" dirty="0" err="1"/>
              <a:t>speedup</a:t>
            </a:r>
            <a:r>
              <a:rPr lang="nb-NO" dirty="0"/>
              <a:t> kunne vært noe bedre (2.88). MERK 16 tråder.</a:t>
            </a:r>
          </a:p>
        </p:txBody>
      </p:sp>
    </p:spTree>
    <p:extLst>
      <p:ext uri="{BB962C8B-B14F-4D97-AF65-F5344CB8AC3E}">
        <p14:creationId xmlns:p14="http://schemas.microsoft.com/office/powerpoint/2010/main" val="1629792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65" y="116633"/>
            <a:ext cx="8548439" cy="36003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sz="2000" dirty="0"/>
              <a:t>Fast antall nivåer med tråder i rekursjonstreet (etter antall kjerner):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48680"/>
            <a:ext cx="8208912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to parallelle og en sekvensiell: Den konvekse innhyllinga av n punktermed 8 kjerner , og 32 traader,  Median av:3 iterasjoner </a:t>
            </a:r>
          </a:p>
          <a:p>
            <a:endParaRPr lang="nb-NO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      sekv(ms)  p1(ms)   Spdup1  # koHyll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200000000  8091.500  8606.116  0.9402   16626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20000000   764.615   829.141  0.9222    5196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2000000    70.678    76.739  0.9210    1672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200000     6.556    10.110  0.6485     528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20000     0.629     1.966  0.3200     149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2000     0.080     1.649  0.0486      59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200     0.010     1.487  0.0065      20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20     0.002     3.805  0.0005      10</a:t>
            </a:r>
          </a:p>
          <a:p>
            <a:endParaRPr lang="nb-NO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135720"/>
            <a:ext cx="820891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to parallelle og en sekvensiell: Den konvekse innhyllinga av n punkter med 8 kjerner , og 32 traader,  Median av:3 iterasjoner </a:t>
            </a:r>
          </a:p>
          <a:p>
            <a:endParaRPr lang="nb-NO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      sekv(ms)  p1(ms)   Spdup1    # koHyll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200000000  8191.384  6197.223  1.3218     16626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20000000   798.683   642.539  1.2430      5196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2000000    71.981    66.232  1.0868      1672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200000     6.755     8.870  0.7616       528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20000     0.638     3.014  0.2118       149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2000     0.082     1.394  0.0591        59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200     0.011     1.304  0.0085        20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20     0.002     2.067  0.0012        10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47936" y="3694388"/>
            <a:ext cx="8548439" cy="382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nb-NO" sz="2000" kern="0" dirty="0"/>
              <a:t>Nye tråder etter størrelsen på søkemengden ( &gt; 100 000)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699792" y="1340768"/>
            <a:ext cx="2232248" cy="108012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71800" y="4653136"/>
            <a:ext cx="2232248" cy="108012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68077"/>
            <a:ext cx="7793037" cy="828675"/>
          </a:xfrm>
        </p:spPr>
        <p:txBody>
          <a:bodyPr/>
          <a:lstStyle/>
          <a:p>
            <a:r>
              <a:rPr lang="nb-NO" dirty="0"/>
              <a:t>II) Hvordan pakke inn en parallell algoritme slik at andre kan bruke 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9249"/>
            <a:ext cx="7772400" cy="4818063"/>
          </a:xfrm>
        </p:spPr>
        <p:txBody>
          <a:bodyPr/>
          <a:lstStyle/>
          <a:p>
            <a:r>
              <a:rPr lang="nb-NO" sz="2000" dirty="0"/>
              <a:t>Vi ønsker:</a:t>
            </a:r>
          </a:p>
          <a:p>
            <a:pPr lvl="1"/>
            <a:r>
              <a:rPr lang="nb-NO" sz="1800" dirty="0"/>
              <a:t>a) Brukervennlighet </a:t>
            </a:r>
          </a:p>
          <a:p>
            <a:pPr lvl="1"/>
            <a:r>
              <a:rPr lang="nb-NO" sz="1800" dirty="0"/>
              <a:t>(Korrekte programmer)</a:t>
            </a:r>
          </a:p>
          <a:p>
            <a:pPr lvl="1"/>
            <a:r>
              <a:rPr lang="nb-NO" sz="1800" dirty="0"/>
              <a:t>b) Effektivitet</a:t>
            </a:r>
          </a:p>
          <a:p>
            <a:pPr lvl="1"/>
            <a:r>
              <a:rPr lang="nb-NO" sz="1800" dirty="0"/>
              <a:t>c) Opprydding</a:t>
            </a:r>
          </a:p>
          <a:p>
            <a:r>
              <a:rPr lang="nb-NO" sz="2000" dirty="0"/>
              <a:t>Hvordan lage et bibliotek av parallelle algoritmer så de kan brukes i ordinære sekvensielle programmer uten at brukeren aner noe om parallelle programmer.</a:t>
            </a:r>
          </a:p>
          <a:p>
            <a:r>
              <a:rPr lang="nb-NO" sz="2000" dirty="0"/>
              <a:t>c) Opprydding: Husk å rydde opp etter oss etter at programmet terminerer:</a:t>
            </a:r>
          </a:p>
          <a:p>
            <a:pPr lvl="1"/>
            <a:r>
              <a:rPr lang="nb-NO" sz="1800" dirty="0"/>
              <a:t>Vi ønsker ikke en rekke tråder som venter på ett eller annet når main-tråden terminerer! </a:t>
            </a:r>
          </a:p>
          <a:p>
            <a:pPr lvl="1"/>
            <a:r>
              <a:rPr lang="nb-NO" sz="1800" dirty="0"/>
              <a:t>For mange stadig nye tråder som ikke terminerer kan også ’kvele’ et program (hukommelsen fylles opp med søppel)</a:t>
            </a:r>
          </a:p>
          <a:p>
            <a:pPr lvl="2"/>
            <a:endParaRPr lang="nb-NO" sz="1800" dirty="0"/>
          </a:p>
          <a:p>
            <a:pPr lvl="1"/>
            <a:endParaRPr lang="nb-NO" sz="1800" dirty="0"/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440085"/>
            <a:ext cx="7793037" cy="828675"/>
          </a:xfrm>
        </p:spPr>
        <p:txBody>
          <a:bodyPr/>
          <a:lstStyle/>
          <a:p>
            <a:r>
              <a:rPr lang="nb-NO" dirty="0"/>
              <a:t>II-a) Hvordan pakke inn en parallell algoritme slik at andre kan bruke 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Brukervennlighet – hvordan skal en ’naiv’ bruker få adgang til vår </a:t>
            </a:r>
            <a:r>
              <a:rPr lang="nb-NO" dirty="0" err="1"/>
              <a:t>fanatastisk</a:t>
            </a:r>
            <a:r>
              <a:rPr lang="nb-NO" dirty="0"/>
              <a:t> raske, parallelle metode </a:t>
            </a:r>
            <a:r>
              <a:rPr lang="nb-NO" dirty="0" err="1"/>
              <a:t>X</a:t>
            </a:r>
            <a:endParaRPr lang="nb-NO" dirty="0"/>
          </a:p>
          <a:p>
            <a:pPr lvl="1"/>
            <a:r>
              <a:rPr lang="nb-NO" dirty="0"/>
              <a:t>Eks: Parallell </a:t>
            </a:r>
            <a:r>
              <a:rPr lang="nb-NO" dirty="0" err="1"/>
              <a:t>Quicksort</a:t>
            </a:r>
            <a:endParaRPr lang="nb-NO" dirty="0"/>
          </a:p>
          <a:p>
            <a:r>
              <a:rPr lang="nb-NO" dirty="0"/>
              <a:t>Svar: Pakk den inn i en klasse: </a:t>
            </a:r>
            <a:r>
              <a:rPr lang="nb-NO" dirty="0" err="1"/>
              <a:t>Sorting</a:t>
            </a:r>
            <a:endParaRPr lang="nb-NO" dirty="0"/>
          </a:p>
          <a:p>
            <a:r>
              <a:rPr lang="nb-NO" dirty="0"/>
              <a:t>Brukeren sier enten – viktig valg:</a:t>
            </a:r>
          </a:p>
          <a:p>
            <a:pPr lvl="1"/>
            <a:r>
              <a:rPr lang="nb-NO" b="1" dirty="0">
                <a:latin typeface="Courier New" pitchFamily="49" charset="0"/>
                <a:cs typeface="Courier New" pitchFamily="49" charset="0"/>
              </a:rPr>
              <a:t>A)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Sortering.quicksort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(a); </a:t>
            </a:r>
          </a:p>
          <a:p>
            <a:pPr lvl="2"/>
            <a:r>
              <a:rPr lang="nb-NO" dirty="0"/>
              <a:t>A- </a:t>
            </a:r>
            <a:r>
              <a:rPr lang="nb-NO" sz="1800" dirty="0" err="1"/>
              <a:t>Quicksort</a:t>
            </a:r>
            <a:r>
              <a:rPr lang="nb-NO" sz="1800" dirty="0"/>
              <a:t> er da en statisk metode.</a:t>
            </a:r>
          </a:p>
          <a:p>
            <a:pPr lvl="1"/>
            <a:r>
              <a:rPr lang="nb-NO" b="1" dirty="0">
                <a:latin typeface="Courier New" pitchFamily="49" charset="0"/>
                <a:cs typeface="Courier New" pitchFamily="49" charset="0"/>
              </a:rPr>
              <a:t>B)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 s = 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s.quicksort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/>
            <a:r>
              <a:rPr lang="nb-NO" b="1" dirty="0">
                <a:latin typeface="Courier New" pitchFamily="49" charset="0"/>
                <a:cs typeface="Courier New" pitchFamily="49" charset="0"/>
              </a:rPr>
              <a:t>C)</a:t>
            </a:r>
            <a:r>
              <a:rPr lang="nb-NO" dirty="0">
                <a:cs typeface="Courier New" pitchFamily="49" charset="0"/>
              </a:rPr>
              <a:t>Eller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nb-NO" b="1" dirty="0" err="1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nb-NO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2"/>
            <a:r>
              <a:rPr lang="nb-NO" dirty="0"/>
              <a:t>B,C - </a:t>
            </a:r>
            <a:r>
              <a:rPr lang="nb-NO" sz="1800" dirty="0" err="1"/>
              <a:t>Quickssort</a:t>
            </a:r>
            <a:r>
              <a:rPr lang="nb-NO" sz="1800" dirty="0"/>
              <a:t> er da en ikke-statisk metode, men en objekt-metode.</a:t>
            </a:r>
            <a:endParaRPr lang="nb-NO" dirty="0"/>
          </a:p>
          <a:p>
            <a:r>
              <a:rPr lang="nb-NO" dirty="0"/>
              <a:t>Effektivitet  og et rimelig krav om opprydding kan avgjøre hva vi velger: A,B eller C.</a:t>
            </a:r>
          </a:p>
          <a:p>
            <a:pPr lvl="2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32656"/>
            <a:ext cx="7793037" cy="828675"/>
          </a:xfrm>
        </p:spPr>
        <p:txBody>
          <a:bodyPr/>
          <a:lstStyle/>
          <a:p>
            <a:r>
              <a:rPr lang="nb-NO" dirty="0"/>
              <a:t>Effektivitet 1: Innpakking av vår fantastiske, parallelle quicksort.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Både A (</a:t>
            </a:r>
            <a:r>
              <a:rPr lang="nb-NO" sz="2000" dirty="0" err="1"/>
              <a:t>static</a:t>
            </a:r>
            <a:r>
              <a:rPr lang="nb-NO" sz="2000" dirty="0"/>
              <a:t>) , B og C (klasse-metode) er mulig, men:</a:t>
            </a:r>
          </a:p>
          <a:p>
            <a:r>
              <a:rPr lang="nb-NO" sz="2000" dirty="0"/>
              <a:t>Problemet er overhead fra å starte opp trådene + JIT</a:t>
            </a:r>
          </a:p>
          <a:p>
            <a:pPr lvl="1"/>
            <a:r>
              <a:rPr lang="nb-NO" sz="1800" dirty="0"/>
              <a:t>Ca. 2-3 millisekunder (ms) å lage ca. 4-8 tråder.</a:t>
            </a:r>
          </a:p>
          <a:p>
            <a:pPr lvl="1"/>
            <a:r>
              <a:rPr lang="nb-NO" sz="1800" dirty="0"/>
              <a:t>Viktigere: JIT-kompilering ?</a:t>
            </a:r>
          </a:p>
          <a:p>
            <a:r>
              <a:rPr lang="nb-NO" sz="2000" dirty="0"/>
              <a:t>A) </a:t>
            </a:r>
            <a:r>
              <a:rPr lang="nb-NO" sz="1800" dirty="0" err="1"/>
              <a:t>Static</a:t>
            </a:r>
            <a:r>
              <a:rPr lang="nb-NO" sz="2000" dirty="0"/>
              <a:t>: </a:t>
            </a:r>
            <a:r>
              <a:rPr lang="nb-NO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Sort.quicksort</a:t>
            </a:r>
            <a:r>
              <a:rPr lang="nb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nb-NO" sz="1800" dirty="0"/>
              <a:t>1. Da vil vi hver gang måtte starte nye tråder.</a:t>
            </a:r>
          </a:p>
          <a:p>
            <a:pPr lvl="1"/>
            <a:r>
              <a:rPr lang="nb-NO" sz="1800" dirty="0"/>
              <a:t>2. Må vi da også begynne JIT-kompileringen om igjen?</a:t>
            </a:r>
          </a:p>
          <a:p>
            <a:pPr lvl="2"/>
            <a:r>
              <a:rPr lang="nb-NO" sz="1800" dirty="0"/>
              <a:t>den kan jo gi 50x- 200x raskere kode ?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nb-NO" sz="1800" dirty="0">
                <a:solidFill>
                  <a:schemeClr val="tx1"/>
                </a:solidFill>
              </a:rPr>
              <a:t>B)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 s =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742950" lvl="2" indent="-342900">
              <a:buSzPct val="60000"/>
            </a:pPr>
            <a:r>
              <a:rPr lang="nb-NO" sz="1800" dirty="0">
                <a:cs typeface="Courier New" pitchFamily="49" charset="0"/>
              </a:rPr>
              <a:t>Og hver  gang en bruker skal sortere sier hun: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s.quicksort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marL="742950" lvl="2" indent="-342900">
              <a:buSzPct val="60000"/>
            </a:pPr>
            <a:r>
              <a:rPr lang="nb-NO" sz="1800" dirty="0">
                <a:cs typeface="Courier New" pitchFamily="49" charset="0"/>
              </a:rPr>
              <a:t>Da får vi bare en gangs laging av trådene og hva med  JIT-kompileringen?</a:t>
            </a:r>
          </a:p>
          <a:p>
            <a:pPr marL="342900" lvl="1" indent="-342900">
              <a:buSzPct val="60000"/>
            </a:pPr>
            <a:r>
              <a:rPr lang="nb-NO" sz="1800" dirty="0">
                <a:solidFill>
                  <a:schemeClr val="tx1"/>
                </a:solidFill>
                <a:cs typeface="Courier New" pitchFamily="49" charset="0"/>
              </a:rPr>
              <a:t>C)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Sorting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nb-NO" sz="1800" b="1" dirty="0" err="1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nb-NO" sz="18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marL="742950" lvl="2" indent="-342900">
              <a:buSzPct val="60000"/>
            </a:pPr>
            <a:r>
              <a:rPr lang="nb-NO" sz="1800" dirty="0">
                <a:cs typeface="Courier New" pitchFamily="49" charset="0"/>
              </a:rPr>
              <a:t>Overhead som A) – nye tråder hver gang og blir JIT-bevart ?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Lager først et enklere eksempel med sekvensiell kode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Summer n (=8000) tall</a:t>
            </a:r>
          </a:p>
          <a:p>
            <a:r>
              <a:rPr lang="nb-NO" dirty="0"/>
              <a:t>Ser bare på kjøretider, og konkluderer over til parallelle metoder.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624"/>
            <a:ext cx="6588224" cy="66941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 err="1"/>
              <a:t>class</a:t>
            </a:r>
            <a:r>
              <a:rPr lang="nb-NO" sz="1300" dirty="0"/>
              <a:t> </a:t>
            </a:r>
            <a:r>
              <a:rPr lang="nb-NO" sz="1300" dirty="0" err="1"/>
              <a:t>StaticA</a:t>
            </a:r>
            <a:r>
              <a:rPr lang="nb-NO" sz="1300" dirty="0"/>
              <a:t>{</a:t>
            </a:r>
          </a:p>
          <a:p>
            <a:r>
              <a:rPr lang="nb-NO" sz="1300" dirty="0"/>
              <a:t>  </a:t>
            </a:r>
            <a:r>
              <a:rPr lang="nb-NO" sz="1300" dirty="0" err="1"/>
              <a:t>public</a:t>
            </a:r>
            <a:r>
              <a:rPr lang="nb-NO" sz="1300" dirty="0"/>
              <a:t> </a:t>
            </a:r>
            <a:r>
              <a:rPr lang="nb-NO" sz="1300" dirty="0" err="1"/>
              <a:t>static</a:t>
            </a:r>
            <a:r>
              <a:rPr lang="nb-NO" sz="1300" dirty="0"/>
              <a:t> </a:t>
            </a:r>
            <a:r>
              <a:rPr lang="nb-NO" sz="1300" dirty="0" err="1"/>
              <a:t>void</a:t>
            </a:r>
            <a:r>
              <a:rPr lang="nb-NO" sz="1300" dirty="0"/>
              <a:t> </a:t>
            </a:r>
            <a:r>
              <a:rPr lang="nb-NO" sz="1300" dirty="0" err="1"/>
              <a:t>main</a:t>
            </a:r>
            <a:r>
              <a:rPr lang="nb-NO" sz="1300" dirty="0"/>
              <a:t>(</a:t>
            </a:r>
            <a:r>
              <a:rPr lang="nb-NO" sz="1300" dirty="0" err="1"/>
              <a:t>String</a:t>
            </a:r>
            <a:r>
              <a:rPr lang="nb-NO" sz="1300" dirty="0"/>
              <a:t>[] args){</a:t>
            </a:r>
          </a:p>
          <a:p>
            <a:r>
              <a:rPr lang="nb-NO" sz="1300" dirty="0"/>
              <a:t>         </a:t>
            </a:r>
            <a:r>
              <a:rPr lang="nb-NO" sz="1300" dirty="0" err="1"/>
              <a:t>if</a:t>
            </a:r>
            <a:r>
              <a:rPr lang="nb-NO" sz="1300" dirty="0"/>
              <a:t> (</a:t>
            </a:r>
            <a:r>
              <a:rPr lang="nb-NO" sz="1300" dirty="0" err="1"/>
              <a:t>args.length</a:t>
            </a:r>
            <a:r>
              <a:rPr lang="nb-NO" sz="1300" dirty="0"/>
              <a:t> !=1 ) {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System.out.println</a:t>
            </a:r>
            <a:r>
              <a:rPr lang="nb-NO" sz="1300" dirty="0"/>
              <a:t>("bruk: &gt;</a:t>
            </a:r>
            <a:r>
              <a:rPr lang="nb-NO" sz="1300" dirty="0" err="1"/>
              <a:t>java</a:t>
            </a:r>
            <a:r>
              <a:rPr lang="nb-NO" sz="1300" dirty="0"/>
              <a:t> </a:t>
            </a:r>
            <a:r>
              <a:rPr lang="nb-NO" sz="1300" dirty="0" err="1"/>
              <a:t>StaticA</a:t>
            </a:r>
            <a:r>
              <a:rPr lang="nb-NO" sz="1300" dirty="0"/>
              <a:t> &lt;</a:t>
            </a:r>
            <a:r>
              <a:rPr lang="nb-NO" sz="1300" dirty="0" err="1"/>
              <a:t>length</a:t>
            </a:r>
            <a:r>
              <a:rPr lang="nb-NO" sz="1300" dirty="0"/>
              <a:t> </a:t>
            </a:r>
            <a:r>
              <a:rPr lang="nb-NO" sz="1300" dirty="0" err="1"/>
              <a:t>of</a:t>
            </a:r>
            <a:r>
              <a:rPr lang="nb-NO" sz="1300" dirty="0"/>
              <a:t> </a:t>
            </a:r>
            <a:r>
              <a:rPr lang="nb-NO" sz="1300" dirty="0" err="1"/>
              <a:t>array</a:t>
            </a:r>
            <a:r>
              <a:rPr lang="nb-NO" sz="1300" dirty="0"/>
              <a:t>&gt;");</a:t>
            </a:r>
          </a:p>
          <a:p>
            <a:r>
              <a:rPr lang="nb-NO" sz="1300" dirty="0"/>
              <a:t>         } </a:t>
            </a:r>
            <a:r>
              <a:rPr lang="nb-NO" sz="1300" dirty="0" err="1"/>
              <a:t>else</a:t>
            </a:r>
            <a:r>
              <a:rPr lang="nb-NO" sz="1300" dirty="0"/>
              <a:t> {</a:t>
            </a:r>
          </a:p>
          <a:p>
            <a:r>
              <a:rPr lang="nb-NO" sz="1300" dirty="0"/>
              <a:t>	  int len = </a:t>
            </a:r>
            <a:r>
              <a:rPr lang="nb-NO" sz="1300" dirty="0" err="1"/>
              <a:t>Integer.parseInt</a:t>
            </a:r>
            <a:r>
              <a:rPr lang="nb-NO" sz="1300" dirty="0"/>
              <a:t>(args[0]);</a:t>
            </a:r>
          </a:p>
          <a:p>
            <a:r>
              <a:rPr lang="nb-NO" sz="1300" dirty="0"/>
              <a:t>	  for(int k = 0; k &lt; 35; k++){</a:t>
            </a:r>
          </a:p>
          <a:p>
            <a:r>
              <a:rPr lang="nb-NO" sz="1300" dirty="0"/>
              <a:t>	     int[] arr = </a:t>
            </a:r>
            <a:r>
              <a:rPr lang="nb-NO" sz="1300" dirty="0" err="1"/>
              <a:t>new</a:t>
            </a:r>
            <a:r>
              <a:rPr lang="nb-NO" sz="1300" dirty="0"/>
              <a:t> int[len];</a:t>
            </a:r>
          </a:p>
          <a:p>
            <a:r>
              <a:rPr lang="nb-NO" sz="1300" dirty="0"/>
              <a:t>	      </a:t>
            </a:r>
            <a:r>
              <a:rPr lang="nb-NO" sz="1300" dirty="0" err="1"/>
              <a:t>Random</a:t>
            </a:r>
            <a:r>
              <a:rPr lang="nb-NO" sz="1300" dirty="0"/>
              <a:t> r = </a:t>
            </a:r>
            <a:r>
              <a:rPr lang="nb-NO" sz="1300" dirty="0" err="1"/>
              <a:t>new</a:t>
            </a:r>
            <a:r>
              <a:rPr lang="nb-NO" sz="1300" dirty="0"/>
              <a:t> </a:t>
            </a:r>
            <a:r>
              <a:rPr lang="nb-NO" sz="1300" dirty="0" err="1"/>
              <a:t>Random</a:t>
            </a:r>
            <a:r>
              <a:rPr lang="nb-NO" sz="1300" dirty="0"/>
              <a:t>();</a:t>
            </a:r>
          </a:p>
          <a:p>
            <a:r>
              <a:rPr lang="nb-NO" sz="1300" dirty="0"/>
              <a:t>	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		      arr[i] = </a:t>
            </a:r>
            <a:r>
              <a:rPr lang="nb-NO" sz="1300" dirty="0" err="1"/>
              <a:t>r.nextInt</a:t>
            </a:r>
            <a:r>
              <a:rPr lang="nb-NO" sz="1300" dirty="0"/>
              <a:t>(len-1);</a:t>
            </a:r>
          </a:p>
          <a:p>
            <a:r>
              <a:rPr lang="nb-NO" sz="1300" dirty="0"/>
              <a:t>	   }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start 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sum = </a:t>
            </a:r>
            <a:r>
              <a:rPr lang="nb-NO" sz="1300" b="1" dirty="0" err="1">
                <a:solidFill>
                  <a:srgbClr val="C00000"/>
                </a:solidFill>
              </a:rPr>
              <a:t>A.summer</a:t>
            </a:r>
            <a:r>
              <a:rPr lang="nb-NO" sz="1300" b="1" dirty="0">
                <a:solidFill>
                  <a:srgbClr val="C00000"/>
                </a:solidFill>
              </a:rPr>
              <a:t>(arr);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</a:t>
            </a:r>
            <a:r>
              <a:rPr lang="nb-NO" sz="1300" dirty="0" err="1"/>
              <a:t>timeTaken</a:t>
            </a:r>
            <a:r>
              <a:rPr lang="nb-NO" sz="1300" dirty="0"/>
              <a:t> = </a:t>
            </a:r>
            <a:r>
              <a:rPr lang="nb-NO" sz="1300" dirty="0" err="1"/>
              <a:t>System.nanoTime</a:t>
            </a:r>
            <a:r>
              <a:rPr lang="nb-NO" sz="1300" dirty="0"/>
              <a:t>() - start ;</a:t>
            </a:r>
          </a:p>
          <a:p>
            <a:endParaRPr lang="nb-NO" sz="1300" dirty="0"/>
          </a:p>
          <a:p>
            <a:r>
              <a:rPr lang="nb-NO" sz="1300" dirty="0"/>
              <a:t>               </a:t>
            </a:r>
            <a:r>
              <a:rPr lang="nb-NO" sz="1300" dirty="0" err="1"/>
              <a:t>System.out.println</a:t>
            </a:r>
            <a:r>
              <a:rPr lang="nb-NO" sz="1300" dirty="0"/>
              <a:t>((k+1)+") </a:t>
            </a:r>
            <a:r>
              <a:rPr lang="nb-NO" sz="1300" dirty="0" err="1"/>
              <a:t>s="+sum</a:t>
            </a:r>
            <a:r>
              <a:rPr lang="nb-NO" sz="1300" dirty="0"/>
              <a:t>+"  </a:t>
            </a:r>
            <a:r>
              <a:rPr lang="nb-NO" sz="1300" dirty="0" err="1"/>
              <a:t>paa:"+timeTaken</a:t>
            </a:r>
            <a:r>
              <a:rPr lang="nb-NO" sz="1300" dirty="0"/>
              <a:t>+" </a:t>
            </a:r>
            <a:r>
              <a:rPr lang="nb-NO" sz="1300" dirty="0" err="1"/>
              <a:t>nanosek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 } // end k</a:t>
            </a:r>
          </a:p>
          <a:p>
            <a:r>
              <a:rPr lang="nb-NO" sz="1300" dirty="0"/>
              <a:t>      }// end </a:t>
            </a:r>
            <a:r>
              <a:rPr lang="nb-NO" sz="1300" dirty="0" err="1"/>
              <a:t>else</a:t>
            </a:r>
            <a:endParaRPr lang="nb-NO" sz="1300" dirty="0"/>
          </a:p>
          <a:p>
            <a:r>
              <a:rPr lang="nb-NO" sz="1300" dirty="0"/>
              <a:t>   } // end </a:t>
            </a:r>
            <a:r>
              <a:rPr lang="nb-NO" sz="1300" dirty="0" err="1"/>
              <a:t>main</a:t>
            </a:r>
            <a:endParaRPr lang="nb-NO" sz="1300" dirty="0"/>
          </a:p>
          <a:p>
            <a:r>
              <a:rPr lang="nb-NO" sz="1300" dirty="0"/>
              <a:t>} // end </a:t>
            </a:r>
            <a:r>
              <a:rPr lang="nb-NO" sz="1300" dirty="0" err="1"/>
              <a:t>StaticA</a:t>
            </a:r>
            <a:endParaRPr lang="nb-NO" sz="1300" dirty="0"/>
          </a:p>
          <a:p>
            <a:endParaRPr lang="nb-NO" sz="1300" dirty="0"/>
          </a:p>
          <a:p>
            <a:r>
              <a:rPr lang="nb-NO" sz="1300" dirty="0" err="1"/>
              <a:t>class</a:t>
            </a:r>
            <a:r>
              <a:rPr lang="nb-NO" sz="1300" dirty="0"/>
              <a:t> A {</a:t>
            </a:r>
          </a:p>
          <a:p>
            <a:r>
              <a:rPr lang="nb-NO" sz="1300" dirty="0"/>
              <a:t>    </a:t>
            </a:r>
            <a:r>
              <a:rPr lang="nb-NO" sz="1300" dirty="0" err="1">
                <a:solidFill>
                  <a:srgbClr val="C00000"/>
                </a:solidFill>
              </a:rPr>
              <a:t>s</a:t>
            </a:r>
            <a:r>
              <a:rPr lang="nb-NO" sz="1300" b="1" dirty="0" err="1">
                <a:solidFill>
                  <a:srgbClr val="C00000"/>
                </a:solidFill>
              </a:rPr>
              <a:t>tatic</a:t>
            </a:r>
            <a:r>
              <a:rPr lang="nb-NO" sz="1300" b="1" dirty="0">
                <a:solidFill>
                  <a:srgbClr val="C00000"/>
                </a:solidFill>
              </a:rPr>
              <a:t> </a:t>
            </a:r>
            <a:r>
              <a:rPr lang="nb-NO" sz="1300" b="1" dirty="0" err="1">
                <a:solidFill>
                  <a:srgbClr val="C00000"/>
                </a:solidFill>
              </a:rPr>
              <a:t>long</a:t>
            </a:r>
            <a:r>
              <a:rPr lang="nb-NO" sz="1300" b="1" dirty="0">
                <a:solidFill>
                  <a:srgbClr val="C00000"/>
                </a:solidFill>
              </a:rPr>
              <a:t> summer(int [] arr){</a:t>
            </a:r>
          </a:p>
          <a:p>
            <a:r>
              <a:rPr lang="nb-NO" sz="1300" dirty="0"/>
              <a:t>             </a:t>
            </a:r>
            <a:r>
              <a:rPr lang="nb-NO" sz="1300" dirty="0" err="1"/>
              <a:t>long</a:t>
            </a:r>
            <a:r>
              <a:rPr lang="nb-NO" sz="1300" dirty="0"/>
              <a:t> sum = 0;</a:t>
            </a:r>
          </a:p>
          <a:p>
            <a:r>
              <a:rPr lang="nb-NO" sz="1300" dirty="0"/>
              <a:t>       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 	sum += arr[i];</a:t>
            </a:r>
          </a:p>
          <a:p>
            <a:r>
              <a:rPr lang="nb-NO" sz="1300" dirty="0"/>
              <a:t>             }</a:t>
            </a:r>
          </a:p>
          <a:p>
            <a:r>
              <a:rPr lang="nb-NO" sz="1300" dirty="0"/>
              <a:t>       </a:t>
            </a:r>
            <a:r>
              <a:rPr lang="nb-NO" sz="1300" dirty="0" err="1"/>
              <a:t>return</a:t>
            </a:r>
            <a:r>
              <a:rPr lang="nb-NO" sz="1300" dirty="0"/>
              <a:t> sum;</a:t>
            </a:r>
          </a:p>
          <a:p>
            <a:r>
              <a:rPr lang="nb-NO" sz="1300" dirty="0"/>
              <a:t>     } // end summer</a:t>
            </a:r>
          </a:p>
          <a:p>
            <a:r>
              <a:rPr lang="nb-NO" sz="1300" dirty="0"/>
              <a:t>} // end </a:t>
            </a:r>
            <a:r>
              <a:rPr lang="nb-NO" sz="1300" dirty="0" err="1"/>
              <a:t>class</a:t>
            </a:r>
            <a:r>
              <a:rPr lang="nb-NO" sz="1300" dirty="0"/>
              <a:t> A</a:t>
            </a:r>
          </a:p>
          <a:p>
            <a:endParaRPr lang="nb-NO" sz="13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68144" y="214313"/>
            <a:ext cx="3075831" cy="1198463"/>
          </a:xfrm>
          <a:solidFill>
            <a:srgbClr val="FFFF00"/>
          </a:solidFill>
        </p:spPr>
        <p:txBody>
          <a:bodyPr/>
          <a:lstStyle/>
          <a:p>
            <a:r>
              <a:rPr lang="nb-NO" sz="2000" dirty="0"/>
              <a:t>Statisk metode i </a:t>
            </a:r>
            <a:r>
              <a:rPr lang="nb-NO" sz="2000" dirty="0" err="1"/>
              <a:t>class</a:t>
            </a:r>
            <a:r>
              <a:rPr lang="nb-NO" sz="2000" dirty="0"/>
              <a:t> A:</a:t>
            </a:r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 </a:t>
            </a:r>
            <a:r>
              <a:rPr lang="nb-NO" sz="2000" b="1" dirty="0" err="1">
                <a:latin typeface="Courier New" pitchFamily="49" charset="0"/>
                <a:cs typeface="Courier New" pitchFamily="49" charset="0"/>
              </a:rPr>
              <a:t>A.summer</a:t>
            </a:r>
            <a:r>
              <a:rPr lang="nb-NO" sz="2000" b="1" dirty="0">
                <a:latin typeface="Courier New" pitchFamily="49" charset="0"/>
                <a:cs typeface="Courier New" pitchFamily="49" charset="0"/>
              </a:rPr>
              <a:t>(arr);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735649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nb-NO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427984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D:\INF2440Para\Static-ABC&gt;java </a:t>
            </a:r>
            <a:r>
              <a:rPr lang="nb-NO" sz="1600" dirty="0" err="1">
                <a:solidFill>
                  <a:schemeClr val="bg1"/>
                </a:solidFill>
              </a:rPr>
              <a:t>StaticA</a:t>
            </a:r>
            <a:r>
              <a:rPr lang="nb-NO" sz="1600" dirty="0">
                <a:solidFill>
                  <a:schemeClr val="bg1"/>
                </a:solidFill>
              </a:rPr>
              <a:t> 8000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1) s=32167274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634787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2) s=32741772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147822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3) s=31728253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173228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4) s=32436477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149361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5) s=32033085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146667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6) s=31704132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143973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7) s=32068126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155905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8) s=31757102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155521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9) s=31592331 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150902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10) s=32202192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142432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11) s=32105388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152056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12) s=32093118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151671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13) s=31760040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155906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14) s=32046068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149361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15) s=31988108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226352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16) s=32124653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190552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17) s=31934687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159370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18) s=31939602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165914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19) s=31813594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186702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20) s=31785897  paa:1822365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21) s=32285940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3464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22) s=32275599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3080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23) s=32151546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3849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24) s=31862056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3464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25) s=31671287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3849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26) s=31840318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3465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27) s=32067825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 3465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5652120" y="286321"/>
            <a:ext cx="3075831" cy="1198463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Statisk metode i class A:</a:t>
            </a:r>
            <a:br>
              <a:rPr kumimoji="0" lang="nb-NO" sz="2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nb-NO" sz="2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2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b-NO" sz="20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A.summer(arr);</a:t>
            </a:r>
            <a:endParaRPr kumimoji="0" lang="nb-NO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624"/>
            <a:ext cx="6588224" cy="68941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endParaRPr lang="nb-NO" sz="1300" dirty="0"/>
          </a:p>
          <a:p>
            <a:r>
              <a:rPr lang="nb-NO" sz="1300" dirty="0" err="1"/>
              <a:t>class</a:t>
            </a:r>
            <a:r>
              <a:rPr lang="nb-NO" sz="1300" dirty="0"/>
              <a:t> </a:t>
            </a:r>
            <a:r>
              <a:rPr lang="nb-NO" sz="1300" dirty="0" err="1"/>
              <a:t>ClassB</a:t>
            </a:r>
            <a:r>
              <a:rPr lang="nb-NO" sz="1300" dirty="0"/>
              <a:t>{</a:t>
            </a:r>
          </a:p>
          <a:p>
            <a:r>
              <a:rPr lang="nb-NO" sz="1300" dirty="0"/>
              <a:t>  </a:t>
            </a:r>
            <a:r>
              <a:rPr lang="nb-NO" sz="1300" dirty="0" err="1"/>
              <a:t>public</a:t>
            </a:r>
            <a:r>
              <a:rPr lang="nb-NO" sz="1300" dirty="0"/>
              <a:t> </a:t>
            </a:r>
            <a:r>
              <a:rPr lang="nb-NO" sz="1300" dirty="0" err="1"/>
              <a:t>static</a:t>
            </a:r>
            <a:r>
              <a:rPr lang="nb-NO" sz="1300" dirty="0"/>
              <a:t> </a:t>
            </a:r>
            <a:r>
              <a:rPr lang="nb-NO" sz="1300" dirty="0" err="1"/>
              <a:t>void</a:t>
            </a:r>
            <a:r>
              <a:rPr lang="nb-NO" sz="1300" dirty="0"/>
              <a:t> </a:t>
            </a:r>
            <a:r>
              <a:rPr lang="nb-NO" sz="1300" dirty="0" err="1"/>
              <a:t>main</a:t>
            </a:r>
            <a:r>
              <a:rPr lang="nb-NO" sz="1300" dirty="0"/>
              <a:t>(</a:t>
            </a:r>
            <a:r>
              <a:rPr lang="nb-NO" sz="1300" dirty="0" err="1"/>
              <a:t>String</a:t>
            </a:r>
            <a:r>
              <a:rPr lang="nb-NO" sz="1300" dirty="0"/>
              <a:t>[] args){</a:t>
            </a:r>
          </a:p>
          <a:p>
            <a:r>
              <a:rPr lang="nb-NO" sz="1300" dirty="0"/>
              <a:t>         </a:t>
            </a:r>
            <a:r>
              <a:rPr lang="nb-NO" sz="1300" dirty="0" err="1"/>
              <a:t>if</a:t>
            </a:r>
            <a:r>
              <a:rPr lang="nb-NO" sz="1300" dirty="0"/>
              <a:t> (</a:t>
            </a:r>
            <a:r>
              <a:rPr lang="nb-NO" sz="1300" dirty="0" err="1"/>
              <a:t>args.length</a:t>
            </a:r>
            <a:r>
              <a:rPr lang="nb-NO" sz="1300" dirty="0"/>
              <a:t> !=1 ) {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System.out.println</a:t>
            </a:r>
            <a:r>
              <a:rPr lang="nb-NO" sz="1300" dirty="0"/>
              <a:t>("bruk: &gt;</a:t>
            </a:r>
            <a:r>
              <a:rPr lang="nb-NO" sz="1300" dirty="0" err="1"/>
              <a:t>java</a:t>
            </a:r>
            <a:r>
              <a:rPr lang="nb-NO" sz="1300" dirty="0"/>
              <a:t> </a:t>
            </a:r>
            <a:r>
              <a:rPr lang="nb-NO" sz="1300" dirty="0" err="1"/>
              <a:t>ClassB</a:t>
            </a:r>
            <a:r>
              <a:rPr lang="nb-NO" sz="1300" dirty="0"/>
              <a:t> &lt;</a:t>
            </a:r>
            <a:r>
              <a:rPr lang="nb-NO" sz="1300" dirty="0" err="1"/>
              <a:t>length</a:t>
            </a:r>
            <a:r>
              <a:rPr lang="nb-NO" sz="1300" dirty="0"/>
              <a:t> </a:t>
            </a:r>
            <a:r>
              <a:rPr lang="nb-NO" sz="1300" dirty="0" err="1"/>
              <a:t>of</a:t>
            </a:r>
            <a:r>
              <a:rPr lang="nb-NO" sz="1300" dirty="0"/>
              <a:t> </a:t>
            </a:r>
            <a:r>
              <a:rPr lang="nb-NO" sz="1300" dirty="0" err="1"/>
              <a:t>array</a:t>
            </a:r>
            <a:r>
              <a:rPr lang="nb-NO" sz="1300" dirty="0"/>
              <a:t>&gt;");</a:t>
            </a:r>
          </a:p>
          <a:p>
            <a:r>
              <a:rPr lang="nb-NO" sz="1300" dirty="0"/>
              <a:t>         } </a:t>
            </a:r>
            <a:r>
              <a:rPr lang="nb-NO" sz="1300" dirty="0" err="1"/>
              <a:t>else</a:t>
            </a:r>
            <a:r>
              <a:rPr lang="nb-NO" sz="1300" dirty="0"/>
              <a:t> { </a:t>
            </a:r>
            <a:r>
              <a:rPr lang="nb-NO" sz="1300" b="1" dirty="0"/>
              <a:t>B </a:t>
            </a:r>
            <a:r>
              <a:rPr lang="nb-NO" sz="1300" b="1" dirty="0" err="1"/>
              <a:t>b</a:t>
            </a:r>
            <a:r>
              <a:rPr lang="nb-NO" sz="1300" b="1" dirty="0"/>
              <a:t> = </a:t>
            </a:r>
            <a:r>
              <a:rPr lang="nb-NO" sz="1300" b="1" dirty="0" err="1"/>
              <a:t>new</a:t>
            </a:r>
            <a:r>
              <a:rPr lang="nb-NO" sz="1300" b="1" dirty="0"/>
              <a:t> B();</a:t>
            </a:r>
          </a:p>
          <a:p>
            <a:r>
              <a:rPr lang="nb-NO" sz="1300" dirty="0"/>
              <a:t>	  int len = </a:t>
            </a:r>
            <a:r>
              <a:rPr lang="nb-NO" sz="1300" dirty="0" err="1"/>
              <a:t>Integer.parseInt</a:t>
            </a:r>
            <a:r>
              <a:rPr lang="nb-NO" sz="1300" dirty="0"/>
              <a:t>(args[0]);</a:t>
            </a:r>
          </a:p>
          <a:p>
            <a:r>
              <a:rPr lang="nb-NO" sz="1300" dirty="0"/>
              <a:t>	  for(int k = 0; k &lt; 35; k++){</a:t>
            </a:r>
          </a:p>
          <a:p>
            <a:r>
              <a:rPr lang="nb-NO" sz="1300" dirty="0"/>
              <a:t>	     int[] arr = </a:t>
            </a:r>
            <a:r>
              <a:rPr lang="nb-NO" sz="1300" dirty="0" err="1"/>
              <a:t>new</a:t>
            </a:r>
            <a:r>
              <a:rPr lang="nb-NO" sz="1300" dirty="0"/>
              <a:t> int[len];</a:t>
            </a:r>
          </a:p>
          <a:p>
            <a:r>
              <a:rPr lang="nb-NO" sz="1300" dirty="0"/>
              <a:t>	      </a:t>
            </a:r>
            <a:r>
              <a:rPr lang="nb-NO" sz="1300" dirty="0" err="1"/>
              <a:t>Random</a:t>
            </a:r>
            <a:r>
              <a:rPr lang="nb-NO" sz="1300" dirty="0"/>
              <a:t> r = </a:t>
            </a:r>
            <a:r>
              <a:rPr lang="nb-NO" sz="1300" dirty="0" err="1"/>
              <a:t>new</a:t>
            </a:r>
            <a:r>
              <a:rPr lang="nb-NO" sz="1300" dirty="0"/>
              <a:t> </a:t>
            </a:r>
            <a:r>
              <a:rPr lang="nb-NO" sz="1300" dirty="0" err="1"/>
              <a:t>Random</a:t>
            </a:r>
            <a:r>
              <a:rPr lang="nb-NO" sz="1300" dirty="0"/>
              <a:t>();</a:t>
            </a:r>
          </a:p>
          <a:p>
            <a:r>
              <a:rPr lang="nb-NO" sz="1300" dirty="0"/>
              <a:t>	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		      arr[i] = </a:t>
            </a:r>
            <a:r>
              <a:rPr lang="nb-NO" sz="1300" dirty="0" err="1"/>
              <a:t>r.nextInt</a:t>
            </a:r>
            <a:r>
              <a:rPr lang="nb-NO" sz="1300" dirty="0"/>
              <a:t>(len-1);</a:t>
            </a:r>
          </a:p>
          <a:p>
            <a:r>
              <a:rPr lang="nb-NO" sz="1300" dirty="0"/>
              <a:t>	      }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start 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sum = </a:t>
            </a:r>
            <a:r>
              <a:rPr lang="nb-NO" sz="1300" b="1" dirty="0" err="1">
                <a:solidFill>
                  <a:srgbClr val="C00000"/>
                </a:solidFill>
              </a:rPr>
              <a:t>b.summer</a:t>
            </a:r>
            <a:r>
              <a:rPr lang="nb-NO" sz="1300" b="1" dirty="0">
                <a:solidFill>
                  <a:srgbClr val="C00000"/>
                </a:solidFill>
              </a:rPr>
              <a:t>(arr);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</a:t>
            </a:r>
            <a:r>
              <a:rPr lang="nb-NO" sz="1300" dirty="0" err="1"/>
              <a:t>timeTaken</a:t>
            </a:r>
            <a:r>
              <a:rPr lang="nb-NO" sz="1300" dirty="0"/>
              <a:t> = </a:t>
            </a:r>
            <a:r>
              <a:rPr lang="nb-NO" sz="1300" dirty="0" err="1"/>
              <a:t>System.nanoTime</a:t>
            </a:r>
            <a:r>
              <a:rPr lang="nb-NO" sz="1300" dirty="0"/>
              <a:t>() - start ;</a:t>
            </a:r>
          </a:p>
          <a:p>
            <a:endParaRPr lang="nb-NO" sz="1300" dirty="0"/>
          </a:p>
          <a:p>
            <a:r>
              <a:rPr lang="nb-NO" sz="1300" dirty="0"/>
              <a:t>               </a:t>
            </a:r>
            <a:r>
              <a:rPr lang="nb-NO" sz="1300" dirty="0" err="1"/>
              <a:t>System.out.println</a:t>
            </a:r>
            <a:r>
              <a:rPr lang="nb-NO" sz="1300" dirty="0"/>
              <a:t>((k+1)+") </a:t>
            </a:r>
            <a:r>
              <a:rPr lang="nb-NO" sz="1300" dirty="0" err="1"/>
              <a:t>s="+sum</a:t>
            </a:r>
            <a:r>
              <a:rPr lang="nb-NO" sz="1300" dirty="0"/>
              <a:t>+"  </a:t>
            </a:r>
            <a:r>
              <a:rPr lang="nb-NO" sz="1300" dirty="0" err="1"/>
              <a:t>paa:"+timeTaken</a:t>
            </a:r>
            <a:r>
              <a:rPr lang="nb-NO" sz="1300" dirty="0"/>
              <a:t>+" </a:t>
            </a:r>
            <a:r>
              <a:rPr lang="nb-NO" sz="1300" dirty="0" err="1"/>
              <a:t>nanosek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 } // end k</a:t>
            </a:r>
          </a:p>
          <a:p>
            <a:r>
              <a:rPr lang="nb-NO" sz="1300" dirty="0"/>
              <a:t>      }// end </a:t>
            </a:r>
            <a:r>
              <a:rPr lang="nb-NO" sz="1300" dirty="0" err="1"/>
              <a:t>else</a:t>
            </a:r>
            <a:endParaRPr lang="nb-NO" sz="1300" dirty="0"/>
          </a:p>
          <a:p>
            <a:r>
              <a:rPr lang="nb-NO" sz="1300" dirty="0"/>
              <a:t>   } // end </a:t>
            </a:r>
            <a:r>
              <a:rPr lang="nb-NO" sz="1300" dirty="0" err="1"/>
              <a:t>main</a:t>
            </a:r>
            <a:endParaRPr lang="nb-NO" sz="1300" dirty="0"/>
          </a:p>
          <a:p>
            <a:r>
              <a:rPr lang="nb-NO" sz="1300" dirty="0"/>
              <a:t>} // end </a:t>
            </a:r>
            <a:r>
              <a:rPr lang="nb-NO" sz="1300" dirty="0" err="1"/>
              <a:t>ClassB</a:t>
            </a:r>
            <a:endParaRPr lang="nb-NO" sz="1300" dirty="0"/>
          </a:p>
          <a:p>
            <a:endParaRPr lang="nb-NO" sz="1300" dirty="0"/>
          </a:p>
          <a:p>
            <a:r>
              <a:rPr lang="nb-NO" sz="1300" dirty="0" err="1"/>
              <a:t>class</a:t>
            </a:r>
            <a:r>
              <a:rPr lang="nb-NO" sz="1300" dirty="0"/>
              <a:t> B {</a:t>
            </a:r>
          </a:p>
          <a:p>
            <a:r>
              <a:rPr lang="nb-NO" sz="1300" b="1" dirty="0">
                <a:solidFill>
                  <a:srgbClr val="C00000"/>
                </a:solidFill>
              </a:rPr>
              <a:t>       </a:t>
            </a:r>
            <a:r>
              <a:rPr lang="nb-NO" sz="1300" b="1" dirty="0" err="1">
                <a:solidFill>
                  <a:srgbClr val="C00000"/>
                </a:solidFill>
              </a:rPr>
              <a:t>long</a:t>
            </a:r>
            <a:r>
              <a:rPr lang="nb-NO" sz="1300" b="1" dirty="0">
                <a:solidFill>
                  <a:srgbClr val="C00000"/>
                </a:solidFill>
              </a:rPr>
              <a:t> summer(int [] arr){</a:t>
            </a:r>
          </a:p>
          <a:p>
            <a:r>
              <a:rPr lang="nb-NO" sz="1300" dirty="0"/>
              <a:t>             </a:t>
            </a:r>
            <a:r>
              <a:rPr lang="nb-NO" sz="1300" dirty="0" err="1"/>
              <a:t>long</a:t>
            </a:r>
            <a:r>
              <a:rPr lang="nb-NO" sz="1300" dirty="0"/>
              <a:t> sum = 0;</a:t>
            </a:r>
          </a:p>
          <a:p>
            <a:r>
              <a:rPr lang="nb-NO" sz="1300" dirty="0"/>
              <a:t>       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 	sum += arr[i];</a:t>
            </a:r>
          </a:p>
          <a:p>
            <a:r>
              <a:rPr lang="nb-NO" sz="1300" dirty="0"/>
              <a:t>             }</a:t>
            </a:r>
          </a:p>
          <a:p>
            <a:r>
              <a:rPr lang="nb-NO" sz="1300" dirty="0"/>
              <a:t>       </a:t>
            </a:r>
            <a:r>
              <a:rPr lang="nb-NO" sz="1300" dirty="0" err="1"/>
              <a:t>return</a:t>
            </a:r>
            <a:r>
              <a:rPr lang="nb-NO" sz="1300" dirty="0"/>
              <a:t> sum;</a:t>
            </a:r>
          </a:p>
          <a:p>
            <a:r>
              <a:rPr lang="nb-NO" sz="1300" dirty="0"/>
              <a:t>     } // end summer</a:t>
            </a:r>
          </a:p>
          <a:p>
            <a:r>
              <a:rPr lang="nb-NO" sz="1300" dirty="0"/>
              <a:t>} // end </a:t>
            </a:r>
            <a:r>
              <a:rPr lang="nb-NO" sz="1300" dirty="0" err="1"/>
              <a:t>class</a:t>
            </a:r>
            <a:r>
              <a:rPr lang="nb-NO" sz="1300" dirty="0"/>
              <a:t> B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283968" y="1124744"/>
            <a:ext cx="4860032" cy="151216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Objekt- metode i </a:t>
            </a:r>
            <a:r>
              <a:rPr kumimoji="0" lang="nb-NO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</a:t>
            </a: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B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= new 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();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  …….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b. summer(</a:t>
            </a:r>
            <a:r>
              <a:rPr lang="en-US" sz="2000" b="1" kern="0" dirty="0" err="1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arr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);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16632"/>
            <a:ext cx="7793037" cy="828675"/>
          </a:xfrm>
        </p:spPr>
        <p:txBody>
          <a:bodyPr/>
          <a:lstStyle/>
          <a:p>
            <a:r>
              <a:rPr lang="nb-NO" dirty="0"/>
              <a:t>Tråder og GUI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772400" cy="4818063"/>
          </a:xfrm>
        </p:spPr>
        <p:txBody>
          <a:bodyPr/>
          <a:lstStyle/>
          <a:p>
            <a:r>
              <a:rPr lang="nb-NO" sz="1800" dirty="0"/>
              <a:t>(Nesten) alle </a:t>
            </a:r>
            <a:r>
              <a:rPr lang="nb-NO" sz="1800" dirty="0" err="1"/>
              <a:t>vindu-systemer</a:t>
            </a:r>
            <a:r>
              <a:rPr lang="nb-NO" sz="1800" dirty="0"/>
              <a:t> er basert på at det startes </a:t>
            </a:r>
            <a:r>
              <a:rPr lang="nb-NO" sz="1800" b="1" dirty="0"/>
              <a:t>én</a:t>
            </a:r>
            <a:r>
              <a:rPr lang="nb-NO" sz="1800" dirty="0"/>
              <a:t> egen tråd</a:t>
            </a:r>
          </a:p>
          <a:p>
            <a:pPr lvl="1"/>
            <a:r>
              <a:rPr lang="nb-NO" sz="1600" dirty="0"/>
              <a:t>Forsøk på å bruke flere tråder ender ofte i </a:t>
            </a:r>
            <a:r>
              <a:rPr lang="nb-NO" sz="1600" dirty="0" err="1"/>
              <a:t>vranglås-situasjoner</a:t>
            </a:r>
            <a:endParaRPr lang="nb-NO" sz="1600" dirty="0"/>
          </a:p>
          <a:p>
            <a:r>
              <a:rPr lang="nb-NO" sz="1800" dirty="0"/>
              <a:t>Java bruker: JFC/Swing component architecture (forbedret versjon av awt) – nå også FX</a:t>
            </a:r>
          </a:p>
          <a:p>
            <a:r>
              <a:rPr lang="nb-NO" sz="1800" dirty="0"/>
              <a:t>At Java starter en tråd når vi starter opp, står det lite/intet om i dokumentasjonen (men leter man, finner man den)</a:t>
            </a:r>
          </a:p>
          <a:p>
            <a:r>
              <a:rPr lang="nb-NO" sz="1800" dirty="0"/>
              <a:t>Da har vi to tråder :</a:t>
            </a:r>
          </a:p>
          <a:p>
            <a:pPr lvl="1"/>
            <a:r>
              <a:rPr lang="nb-NO" sz="1600" dirty="0" err="1"/>
              <a:t>main-tråden</a:t>
            </a:r>
            <a:endParaRPr lang="nb-NO" sz="1600" dirty="0"/>
          </a:p>
          <a:p>
            <a:pPr lvl="1"/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event</a:t>
            </a:r>
            <a:r>
              <a:rPr lang="nb-NO" sz="1600" dirty="0"/>
              <a:t> </a:t>
            </a:r>
            <a:r>
              <a:rPr lang="nb-NO" sz="1600" dirty="0" err="1"/>
              <a:t>dispatching</a:t>
            </a:r>
            <a:r>
              <a:rPr lang="nb-NO" sz="1600" dirty="0"/>
              <a:t> </a:t>
            </a:r>
            <a:r>
              <a:rPr lang="nb-NO" sz="1600" dirty="0" err="1"/>
              <a:t>thread</a:t>
            </a:r>
            <a:r>
              <a:rPr lang="nb-NO" sz="1600" dirty="0"/>
              <a:t> , som har en helt egen modell for hendelser (muse-klikk, inntasting, osv) – INF1010-stoff</a:t>
            </a:r>
          </a:p>
          <a:p>
            <a:r>
              <a:rPr lang="nb-NO" sz="1800" dirty="0"/>
              <a:t>Det beste er at man lar main-tråden </a:t>
            </a:r>
            <a:r>
              <a:rPr lang="nb-NO" sz="1800" b="1" dirty="0"/>
              <a:t>død/terminere</a:t>
            </a:r>
            <a:r>
              <a:rPr lang="nb-NO" sz="1800" dirty="0"/>
              <a:t> etter at vi har startet swing.</a:t>
            </a:r>
          </a:p>
          <a:p>
            <a:r>
              <a:rPr lang="nb-NO" sz="1800" dirty="0"/>
              <a:t>swing er ikke det eneste som starter opp tråder (vær mistenksom om rare ting skjer)</a:t>
            </a:r>
          </a:p>
          <a:p>
            <a:r>
              <a:rPr lang="en-US" sz="1800" dirty="0"/>
              <a:t>Fra API-</a:t>
            </a:r>
            <a:r>
              <a:rPr lang="en-US" sz="1800" dirty="0" err="1"/>
              <a:t>dokumentasjonen</a:t>
            </a:r>
            <a:r>
              <a:rPr lang="en-US" sz="1800" dirty="0"/>
              <a:t>: “In general Swing is not thread safe. All Swing components and related classes, unless otherwise documented, must be accessed on the event dispatching thread.”</a:t>
            </a:r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644008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chemeClr val="bg1"/>
                </a:solidFill>
              </a:rPr>
              <a:t>D:\INF2440Para\Static-ABC&gt;java </a:t>
            </a:r>
            <a:r>
              <a:rPr lang="nb-NO" sz="1500" dirty="0" err="1">
                <a:solidFill>
                  <a:schemeClr val="bg1"/>
                </a:solidFill>
              </a:rPr>
              <a:t>ClassB</a:t>
            </a:r>
            <a:r>
              <a:rPr lang="nb-NO" sz="1500" dirty="0">
                <a:solidFill>
                  <a:schemeClr val="bg1"/>
                </a:solidFill>
              </a:rPr>
              <a:t> 8000</a:t>
            </a:r>
          </a:p>
          <a:p>
            <a:r>
              <a:rPr lang="nb-NO" sz="1500" dirty="0">
                <a:solidFill>
                  <a:schemeClr val="bg1"/>
                </a:solidFill>
              </a:rPr>
              <a:t>1) s=31927404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137813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2) s=31805822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156676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3) s=32078058  paa:1661454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4) s=32109706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  3464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5) s=32196482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    :3080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6) s=32044765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  3080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7) s=31661648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  3850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8) s=31516447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	 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9) s=31815483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	   3079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10) s=31846239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11) s=31752719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12) s=31878804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13) s=31941947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5004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14) s=31810101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15) s=31730506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16) s=31826011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17) s=31976545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18) s=31900289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5774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19) s=32008971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5004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20) s=31801909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5389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21) s=31535942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6544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22) s=32033130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4620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23) s=31692354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5004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24) s=31878940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3464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25) s=32073671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26) s=31876982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3465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  <a:p>
            <a:r>
              <a:rPr lang="nb-NO" sz="1500" dirty="0">
                <a:solidFill>
                  <a:schemeClr val="bg1"/>
                </a:solidFill>
              </a:rPr>
              <a:t>27) s=31778065  </a:t>
            </a:r>
            <a:r>
              <a:rPr lang="nb-NO" sz="1500" dirty="0" err="1">
                <a:solidFill>
                  <a:schemeClr val="bg1"/>
                </a:solidFill>
              </a:rPr>
              <a:t>paa</a:t>
            </a:r>
            <a:r>
              <a:rPr lang="nb-NO" sz="1500" dirty="0">
                <a:solidFill>
                  <a:schemeClr val="bg1"/>
                </a:solidFill>
              </a:rPr>
              <a:t>:  4619 </a:t>
            </a:r>
            <a:r>
              <a:rPr lang="nb-NO" sz="1500" dirty="0" err="1">
                <a:solidFill>
                  <a:schemeClr val="bg1"/>
                </a:solidFill>
              </a:rPr>
              <a:t>nanosek</a:t>
            </a:r>
            <a:endParaRPr lang="nb-NO" sz="1500" dirty="0">
              <a:solidFill>
                <a:schemeClr val="bg1"/>
              </a:solidFill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283968" y="548680"/>
            <a:ext cx="4860032" cy="151216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Objekt- metode i </a:t>
            </a:r>
            <a:r>
              <a:rPr kumimoji="0" lang="nb-NO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</a:t>
            </a: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B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= new 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();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  …….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b. summer(</a:t>
            </a:r>
            <a:r>
              <a:rPr lang="en-US" sz="2000" b="1" kern="0" dirty="0" err="1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arr</a:t>
            </a:r>
            <a:r>
              <a:rPr lang="en-US" sz="2000" b="1" kern="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);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624"/>
            <a:ext cx="6588224" cy="68941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endParaRPr lang="nb-NO" sz="1300" dirty="0"/>
          </a:p>
          <a:p>
            <a:r>
              <a:rPr lang="nb-NO" sz="1300" dirty="0" err="1"/>
              <a:t>class</a:t>
            </a:r>
            <a:r>
              <a:rPr lang="nb-NO" sz="1300" dirty="0"/>
              <a:t> </a:t>
            </a:r>
            <a:r>
              <a:rPr lang="nb-NO" sz="1300" dirty="0" err="1"/>
              <a:t>ClassC</a:t>
            </a:r>
            <a:r>
              <a:rPr lang="nb-NO" sz="1300" dirty="0"/>
              <a:t>{</a:t>
            </a:r>
          </a:p>
          <a:p>
            <a:r>
              <a:rPr lang="nb-NO" sz="1300" dirty="0"/>
              <a:t>  </a:t>
            </a:r>
            <a:r>
              <a:rPr lang="nb-NO" sz="1300" dirty="0" err="1"/>
              <a:t>public</a:t>
            </a:r>
            <a:r>
              <a:rPr lang="nb-NO" sz="1300" dirty="0"/>
              <a:t> </a:t>
            </a:r>
            <a:r>
              <a:rPr lang="nb-NO" sz="1300" dirty="0" err="1"/>
              <a:t>static</a:t>
            </a:r>
            <a:r>
              <a:rPr lang="nb-NO" sz="1300" dirty="0"/>
              <a:t> </a:t>
            </a:r>
            <a:r>
              <a:rPr lang="nb-NO" sz="1300" dirty="0" err="1"/>
              <a:t>void</a:t>
            </a:r>
            <a:r>
              <a:rPr lang="nb-NO" sz="1300" dirty="0"/>
              <a:t> </a:t>
            </a:r>
            <a:r>
              <a:rPr lang="nb-NO" sz="1300" dirty="0" err="1"/>
              <a:t>main</a:t>
            </a:r>
            <a:r>
              <a:rPr lang="nb-NO" sz="1300" dirty="0"/>
              <a:t>(</a:t>
            </a:r>
            <a:r>
              <a:rPr lang="nb-NO" sz="1300" dirty="0" err="1"/>
              <a:t>String</a:t>
            </a:r>
            <a:r>
              <a:rPr lang="nb-NO" sz="1300" dirty="0"/>
              <a:t>[] args){</a:t>
            </a:r>
          </a:p>
          <a:p>
            <a:r>
              <a:rPr lang="nb-NO" sz="1300" dirty="0"/>
              <a:t>         </a:t>
            </a:r>
            <a:r>
              <a:rPr lang="nb-NO" sz="1300" dirty="0" err="1"/>
              <a:t>if</a:t>
            </a:r>
            <a:r>
              <a:rPr lang="nb-NO" sz="1300" dirty="0"/>
              <a:t> (</a:t>
            </a:r>
            <a:r>
              <a:rPr lang="nb-NO" sz="1300" dirty="0" err="1"/>
              <a:t>args.length</a:t>
            </a:r>
            <a:r>
              <a:rPr lang="nb-NO" sz="1300" dirty="0"/>
              <a:t> !=1 ) {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System.out.println</a:t>
            </a:r>
            <a:r>
              <a:rPr lang="nb-NO" sz="1300" dirty="0"/>
              <a:t>("bruk: &gt;</a:t>
            </a:r>
            <a:r>
              <a:rPr lang="nb-NO" sz="1300" dirty="0" err="1"/>
              <a:t>java</a:t>
            </a:r>
            <a:r>
              <a:rPr lang="nb-NO" sz="1300" dirty="0"/>
              <a:t> </a:t>
            </a:r>
            <a:r>
              <a:rPr lang="nb-NO" sz="1300" dirty="0" err="1"/>
              <a:t>ClassC</a:t>
            </a:r>
            <a:r>
              <a:rPr lang="nb-NO" sz="1300" dirty="0"/>
              <a:t> &lt;</a:t>
            </a:r>
            <a:r>
              <a:rPr lang="nb-NO" sz="1300" dirty="0" err="1"/>
              <a:t>length</a:t>
            </a:r>
            <a:r>
              <a:rPr lang="nb-NO" sz="1300" dirty="0"/>
              <a:t> </a:t>
            </a:r>
            <a:r>
              <a:rPr lang="nb-NO" sz="1300" dirty="0" err="1"/>
              <a:t>of</a:t>
            </a:r>
            <a:r>
              <a:rPr lang="nb-NO" sz="1300" dirty="0"/>
              <a:t> </a:t>
            </a:r>
            <a:r>
              <a:rPr lang="nb-NO" sz="1300" dirty="0" err="1"/>
              <a:t>array</a:t>
            </a:r>
            <a:r>
              <a:rPr lang="nb-NO" sz="1300" dirty="0"/>
              <a:t>&gt;");</a:t>
            </a:r>
          </a:p>
          <a:p>
            <a:r>
              <a:rPr lang="nb-NO" sz="1300" dirty="0"/>
              <a:t>         } </a:t>
            </a:r>
            <a:r>
              <a:rPr lang="nb-NO" sz="1300" dirty="0" err="1"/>
              <a:t>else</a:t>
            </a:r>
            <a:r>
              <a:rPr lang="nb-NO" sz="1300" dirty="0"/>
              <a:t> { </a:t>
            </a:r>
          </a:p>
          <a:p>
            <a:r>
              <a:rPr lang="nb-NO" sz="1300" dirty="0"/>
              <a:t>	  int len = </a:t>
            </a:r>
            <a:r>
              <a:rPr lang="nb-NO" sz="1300" dirty="0" err="1"/>
              <a:t>Integer.parseInt</a:t>
            </a:r>
            <a:r>
              <a:rPr lang="nb-NO" sz="1300" dirty="0"/>
              <a:t>(args[0]);</a:t>
            </a:r>
          </a:p>
          <a:p>
            <a:r>
              <a:rPr lang="nb-NO" sz="1300" dirty="0"/>
              <a:t>	  for(int k = 0; k &lt; 35; k++){</a:t>
            </a:r>
          </a:p>
          <a:p>
            <a:r>
              <a:rPr lang="nb-NO" sz="1300" dirty="0"/>
              <a:t>	     int[] arr = </a:t>
            </a:r>
            <a:r>
              <a:rPr lang="nb-NO" sz="1300" dirty="0" err="1"/>
              <a:t>new</a:t>
            </a:r>
            <a:r>
              <a:rPr lang="nb-NO" sz="1300" dirty="0"/>
              <a:t> int[len];</a:t>
            </a:r>
          </a:p>
          <a:p>
            <a:r>
              <a:rPr lang="nb-NO" sz="1300" dirty="0"/>
              <a:t>	      </a:t>
            </a:r>
            <a:r>
              <a:rPr lang="nb-NO" sz="1300" dirty="0" err="1"/>
              <a:t>Random</a:t>
            </a:r>
            <a:r>
              <a:rPr lang="nb-NO" sz="1300" dirty="0"/>
              <a:t> r = </a:t>
            </a:r>
            <a:r>
              <a:rPr lang="nb-NO" sz="1300" dirty="0" err="1"/>
              <a:t>new</a:t>
            </a:r>
            <a:r>
              <a:rPr lang="nb-NO" sz="1300" dirty="0"/>
              <a:t> </a:t>
            </a:r>
            <a:r>
              <a:rPr lang="nb-NO" sz="1300" dirty="0" err="1"/>
              <a:t>Random</a:t>
            </a:r>
            <a:r>
              <a:rPr lang="nb-NO" sz="1300" dirty="0"/>
              <a:t>();</a:t>
            </a:r>
          </a:p>
          <a:p>
            <a:r>
              <a:rPr lang="nb-NO" sz="1300" dirty="0"/>
              <a:t>	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		      arr[i] = </a:t>
            </a:r>
            <a:r>
              <a:rPr lang="nb-NO" sz="1300" dirty="0" err="1"/>
              <a:t>r.nextInt</a:t>
            </a:r>
            <a:r>
              <a:rPr lang="nb-NO" sz="1300" dirty="0"/>
              <a:t>(len-1);</a:t>
            </a:r>
          </a:p>
          <a:p>
            <a:r>
              <a:rPr lang="nb-NO" sz="1300" dirty="0"/>
              <a:t>	      }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start 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sum = </a:t>
            </a:r>
            <a:r>
              <a:rPr lang="nb-NO" sz="1300" b="1" dirty="0" err="1">
                <a:solidFill>
                  <a:srgbClr val="C00000"/>
                </a:solidFill>
              </a:rPr>
              <a:t>new</a:t>
            </a:r>
            <a:r>
              <a:rPr lang="nb-NO" sz="1300" b="1" dirty="0">
                <a:solidFill>
                  <a:srgbClr val="C00000"/>
                </a:solidFill>
              </a:rPr>
              <a:t> C().summer(arr);</a:t>
            </a:r>
          </a:p>
          <a:p>
            <a:r>
              <a:rPr lang="nb-NO" sz="1300" dirty="0"/>
              <a:t>	  </a:t>
            </a:r>
            <a:r>
              <a:rPr lang="nb-NO" sz="1300" dirty="0" err="1"/>
              <a:t>long</a:t>
            </a:r>
            <a:r>
              <a:rPr lang="nb-NO" sz="1300" dirty="0"/>
              <a:t> </a:t>
            </a:r>
            <a:r>
              <a:rPr lang="nb-NO" sz="1300" dirty="0" err="1"/>
              <a:t>timeTaken</a:t>
            </a:r>
            <a:r>
              <a:rPr lang="nb-NO" sz="1300" dirty="0"/>
              <a:t> = </a:t>
            </a:r>
            <a:r>
              <a:rPr lang="nb-NO" sz="1300" dirty="0" err="1"/>
              <a:t>System.nanoTime</a:t>
            </a:r>
            <a:r>
              <a:rPr lang="nb-NO" sz="1300" dirty="0"/>
              <a:t>() - start ;</a:t>
            </a:r>
          </a:p>
          <a:p>
            <a:endParaRPr lang="nb-NO" sz="1300" dirty="0"/>
          </a:p>
          <a:p>
            <a:r>
              <a:rPr lang="nb-NO" sz="1300" dirty="0"/>
              <a:t>               </a:t>
            </a:r>
            <a:r>
              <a:rPr lang="nb-NO" sz="1300" dirty="0" err="1"/>
              <a:t>System.out.println</a:t>
            </a:r>
            <a:r>
              <a:rPr lang="nb-NO" sz="1300" dirty="0"/>
              <a:t>((k+1)+") </a:t>
            </a:r>
            <a:r>
              <a:rPr lang="nb-NO" sz="1300" dirty="0" err="1"/>
              <a:t>s="+sum</a:t>
            </a:r>
            <a:r>
              <a:rPr lang="nb-NO" sz="1300" dirty="0"/>
              <a:t>+"  </a:t>
            </a:r>
            <a:r>
              <a:rPr lang="nb-NO" sz="1300" dirty="0" err="1"/>
              <a:t>paa:"+timeTaken</a:t>
            </a:r>
            <a:r>
              <a:rPr lang="nb-NO" sz="1300" dirty="0"/>
              <a:t>+" </a:t>
            </a:r>
            <a:r>
              <a:rPr lang="nb-NO" sz="1300" dirty="0" err="1"/>
              <a:t>nanosek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 } // end k</a:t>
            </a:r>
          </a:p>
          <a:p>
            <a:r>
              <a:rPr lang="nb-NO" sz="1300" dirty="0"/>
              <a:t>      }// end </a:t>
            </a:r>
            <a:r>
              <a:rPr lang="nb-NO" sz="1300" dirty="0" err="1"/>
              <a:t>else</a:t>
            </a:r>
            <a:endParaRPr lang="nb-NO" sz="1300" dirty="0"/>
          </a:p>
          <a:p>
            <a:r>
              <a:rPr lang="nb-NO" sz="1300" dirty="0"/>
              <a:t>   } // end </a:t>
            </a:r>
            <a:r>
              <a:rPr lang="nb-NO" sz="1300" dirty="0" err="1"/>
              <a:t>main</a:t>
            </a:r>
            <a:endParaRPr lang="nb-NO" sz="1300" dirty="0"/>
          </a:p>
          <a:p>
            <a:r>
              <a:rPr lang="nb-NO" sz="1300" dirty="0"/>
              <a:t>} // end </a:t>
            </a:r>
            <a:r>
              <a:rPr lang="nb-NO" sz="1300" dirty="0" err="1"/>
              <a:t>ClassC</a:t>
            </a:r>
            <a:endParaRPr lang="nb-NO" sz="1300" dirty="0"/>
          </a:p>
          <a:p>
            <a:endParaRPr lang="nb-NO" sz="1300" dirty="0"/>
          </a:p>
          <a:p>
            <a:r>
              <a:rPr lang="nb-NO" sz="1300" dirty="0" err="1"/>
              <a:t>class</a:t>
            </a:r>
            <a:r>
              <a:rPr lang="nb-NO" sz="1300" dirty="0"/>
              <a:t> C {</a:t>
            </a:r>
          </a:p>
          <a:p>
            <a:r>
              <a:rPr lang="nb-NO" sz="1300" dirty="0"/>
              <a:t>       </a:t>
            </a:r>
            <a:r>
              <a:rPr lang="nb-NO" sz="1300" b="1" dirty="0" err="1">
                <a:solidFill>
                  <a:srgbClr val="C00000"/>
                </a:solidFill>
              </a:rPr>
              <a:t>long</a:t>
            </a:r>
            <a:r>
              <a:rPr lang="nb-NO" sz="1300" b="1" dirty="0">
                <a:solidFill>
                  <a:srgbClr val="C00000"/>
                </a:solidFill>
              </a:rPr>
              <a:t> summer(int [] arr){</a:t>
            </a:r>
          </a:p>
          <a:p>
            <a:r>
              <a:rPr lang="nb-NO" sz="1300" dirty="0"/>
              <a:t>             </a:t>
            </a:r>
            <a:r>
              <a:rPr lang="nb-NO" sz="1300" dirty="0" err="1"/>
              <a:t>long</a:t>
            </a:r>
            <a:r>
              <a:rPr lang="nb-NO" sz="1300" dirty="0"/>
              <a:t> sum = 0;</a:t>
            </a:r>
          </a:p>
          <a:p>
            <a:r>
              <a:rPr lang="nb-NO" sz="1300" dirty="0"/>
              <a:t>             for(int i = 0; i &lt; </a:t>
            </a:r>
            <a:r>
              <a:rPr lang="nb-NO" sz="1300" dirty="0" err="1"/>
              <a:t>arr.length</a:t>
            </a:r>
            <a:r>
              <a:rPr lang="nb-NO" sz="1300" dirty="0"/>
              <a:t>; i++){</a:t>
            </a:r>
          </a:p>
          <a:p>
            <a:r>
              <a:rPr lang="nb-NO" sz="1300" dirty="0"/>
              <a:t> 	sum += arr[i];</a:t>
            </a:r>
          </a:p>
          <a:p>
            <a:r>
              <a:rPr lang="nb-NO" sz="1300" dirty="0"/>
              <a:t>             }</a:t>
            </a:r>
          </a:p>
          <a:p>
            <a:r>
              <a:rPr lang="nb-NO" sz="1300" dirty="0"/>
              <a:t>       </a:t>
            </a:r>
            <a:r>
              <a:rPr lang="nb-NO" sz="1300" dirty="0" err="1"/>
              <a:t>return</a:t>
            </a:r>
            <a:r>
              <a:rPr lang="nb-NO" sz="1300" dirty="0"/>
              <a:t> sum;</a:t>
            </a:r>
          </a:p>
          <a:p>
            <a:r>
              <a:rPr lang="nb-NO" sz="1300" dirty="0"/>
              <a:t>     } // end summer</a:t>
            </a:r>
          </a:p>
          <a:p>
            <a:r>
              <a:rPr lang="nb-NO" sz="1300" dirty="0"/>
              <a:t>} // end </a:t>
            </a:r>
            <a:r>
              <a:rPr lang="nb-NO" sz="1300" dirty="0" err="1"/>
              <a:t>class</a:t>
            </a:r>
            <a:r>
              <a:rPr lang="nb-NO" sz="1300" dirty="0"/>
              <a:t> C</a:t>
            </a:r>
          </a:p>
          <a:p>
            <a:endParaRPr lang="nb-NO" sz="1300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4427984" y="1438449"/>
            <a:ext cx="4680520" cy="105444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Objekt- metode i </a:t>
            </a:r>
            <a:r>
              <a:rPr kumimoji="0" lang="nb-NO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 </a:t>
            </a: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new C().summer(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);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572000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D:\INF2440Para\Static-ABC&gt;java </a:t>
            </a:r>
            <a:r>
              <a:rPr lang="nb-NO" sz="1600" dirty="0" err="1">
                <a:solidFill>
                  <a:schemeClr val="bg1"/>
                </a:solidFill>
              </a:rPr>
              <a:t>ClassC</a:t>
            </a:r>
            <a:r>
              <a:rPr lang="nb-NO" sz="1600" dirty="0">
                <a:solidFill>
                  <a:schemeClr val="bg1"/>
                </a:solidFill>
              </a:rPr>
              <a:t> 8000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1) s=32087203  paa:651339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2) s=31544151  paa:156291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3) s=32044431  paa:158986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4) s=32121418  paa:271006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5) s=32022808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46194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6) s=32046616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6159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7) s=32040178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6544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8) s=32010535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7699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9) s=32175599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 7699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10) s=32414924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6544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11) s=32087937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3465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12) s=32184513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3464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13) s=32247691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14) s=32041925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4620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15) s=32015535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16) s=32083860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3849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17) s=31979593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5390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18) s=31661029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4620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19) s=31688502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20) s=31983432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21) s=32031745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3464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22) s=31954441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23) s=32008609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24) s=32380944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5004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25) s=31992932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4235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26) s=31929029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3464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27) s=32065607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 3079 </a:t>
            </a:r>
            <a:r>
              <a:rPr lang="nb-NO" sz="1600" dirty="0" err="1">
                <a:solidFill>
                  <a:schemeClr val="bg1"/>
                </a:solidFill>
              </a:rPr>
              <a:t>nanosek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4427984" y="-27384"/>
            <a:ext cx="4680520" cy="105444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Objekt- metode i </a:t>
            </a:r>
            <a:r>
              <a:rPr kumimoji="0" lang="nb-NO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 </a:t>
            </a: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new Sorting().quicksort(a);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0938" y="44624"/>
            <a:ext cx="7793037" cy="828675"/>
          </a:xfrm>
        </p:spPr>
        <p:txBody>
          <a:bodyPr/>
          <a:lstStyle/>
          <a:p>
            <a:r>
              <a:rPr lang="nb-NO" sz="2800" dirty="0"/>
              <a:t>Konklusjon om statiske eller </a:t>
            </a:r>
            <a:r>
              <a:rPr lang="nb-NO" sz="2800" dirty="0" err="1"/>
              <a:t>objekt-metoder</a:t>
            </a:r>
            <a:endParaRPr lang="nb-NO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608" y="908720"/>
            <a:ext cx="7911480" cy="4818063"/>
          </a:xfrm>
        </p:spPr>
        <p:txBody>
          <a:bodyPr/>
          <a:lstStyle/>
          <a:p>
            <a:r>
              <a:rPr lang="nb-NO" sz="2000" dirty="0"/>
              <a:t>Omtrent samme forbedring uansett hvordan vi deklarerer og bruker metoden ’summer()’ , men B synes noe bedre.</a:t>
            </a:r>
          </a:p>
          <a:p>
            <a:r>
              <a:rPr lang="nb-NO" sz="2000" dirty="0" err="1"/>
              <a:t>JIT-kompileringen</a:t>
            </a:r>
            <a:r>
              <a:rPr lang="nb-NO" sz="2000" dirty="0"/>
              <a:t> ga ca. 200x raskere kjøretid og alle alternativene brukte til sist ca. 3400 </a:t>
            </a:r>
            <a:r>
              <a:rPr lang="nb-NO" sz="2000" dirty="0" err="1"/>
              <a:t>nanosek</a:t>
            </a:r>
            <a:r>
              <a:rPr lang="nb-NO" sz="2000" dirty="0"/>
              <a:t>. på å summere 8000 tall.</a:t>
            </a:r>
          </a:p>
          <a:p>
            <a:r>
              <a:rPr lang="nb-NO" sz="2000" dirty="0"/>
              <a:t>Når vi bruker noe i en klasse som har statiske variabler eller statiske metoder, med blir det opprettet et Klasseobjekt som er der under hele kjøringen av programmet</a:t>
            </a:r>
          </a:p>
          <a:p>
            <a:r>
              <a:rPr lang="nb-NO" sz="2000" dirty="0"/>
              <a:t>Når vi har klasser med objekt-metoder og objekt-variable, skilles det mellom data og metoder.</a:t>
            </a:r>
          </a:p>
          <a:p>
            <a:r>
              <a:rPr lang="nb-NO" sz="2000" dirty="0"/>
              <a:t>Data er egentlig objektene, mens metodene ligger bare ett sted.</a:t>
            </a:r>
          </a:p>
          <a:p>
            <a:r>
              <a:rPr lang="nb-NO" sz="2000" dirty="0"/>
              <a:t>Når et man kaller en metode i et objekt, får ’bare’ metodene en ekstra parameter som forteller hvor data-klumpen (objektet) er.</a:t>
            </a:r>
          </a:p>
          <a:p>
            <a:pPr>
              <a:buNone/>
            </a:pPr>
            <a:r>
              <a:rPr lang="nb-NO" sz="2000" b="1" dirty="0"/>
              <a:t>Konklusjon: </a:t>
            </a:r>
            <a:r>
              <a:rPr lang="nb-NO" sz="2000" dirty="0"/>
              <a:t>Metodene JIT kompileres hver gang de brukes og ligger bare ett sted under ’hele’ tiden under programmets levetid. </a:t>
            </a:r>
          </a:p>
          <a:p>
            <a:endParaRPr lang="nb-NO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97093" cy="828675"/>
          </a:xfrm>
        </p:spPr>
        <p:txBody>
          <a:bodyPr/>
          <a:lstStyle/>
          <a:p>
            <a:r>
              <a:rPr lang="nb-NO" sz="2800" dirty="0"/>
              <a:t>Hva med parallell kode – ville da tidene være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983488" cy="4818063"/>
          </a:xfrm>
        </p:spPr>
        <p:txBody>
          <a:bodyPr/>
          <a:lstStyle/>
          <a:p>
            <a:r>
              <a:rPr lang="nb-NO" dirty="0" err="1"/>
              <a:t>Prog</a:t>
            </a:r>
            <a:r>
              <a:rPr lang="nb-NO" dirty="0"/>
              <a:t> A : statisk: </a:t>
            </a:r>
            <a:r>
              <a:rPr lang="nb-NO" b="1" dirty="0" err="1"/>
              <a:t>Sorting.quicksort</a:t>
            </a:r>
            <a:r>
              <a:rPr lang="nb-NO" b="1" dirty="0"/>
              <a:t>(): </a:t>
            </a:r>
            <a:r>
              <a:rPr lang="nb-NO" dirty="0"/>
              <a:t>Måtte sannsynligvis startet k tråder hver gang vår statiske quicksort ble kalt.</a:t>
            </a:r>
          </a:p>
          <a:p>
            <a:r>
              <a:rPr lang="nb-NO" dirty="0" err="1"/>
              <a:t>ProgB</a:t>
            </a:r>
            <a:r>
              <a:rPr lang="nb-NO" dirty="0"/>
              <a:t> : </a:t>
            </a:r>
            <a:r>
              <a:rPr lang="nb-NO" b="1" dirty="0"/>
              <a:t>b = </a:t>
            </a:r>
            <a:r>
              <a:rPr lang="nb-NO" b="1" dirty="0" err="1"/>
              <a:t>new</a:t>
            </a:r>
            <a:r>
              <a:rPr lang="nb-NO" b="1" dirty="0"/>
              <a:t> Sorting(); </a:t>
            </a:r>
            <a:r>
              <a:rPr lang="nb-NO" b="1" dirty="0" err="1"/>
              <a:t>b.quicksort</a:t>
            </a:r>
            <a:r>
              <a:rPr lang="nb-NO" b="1" dirty="0"/>
              <a:t>();</a:t>
            </a:r>
            <a:br>
              <a:rPr lang="nb-NO" dirty="0"/>
            </a:br>
            <a:r>
              <a:rPr lang="nb-NO" dirty="0"/>
              <a:t>Her lager vi trådene bare en gang, og bare metodekallet utføres for hver sortering.</a:t>
            </a:r>
          </a:p>
          <a:p>
            <a:r>
              <a:rPr lang="nb-NO" dirty="0" err="1"/>
              <a:t>ProgC</a:t>
            </a:r>
            <a:r>
              <a:rPr lang="nb-NO" dirty="0"/>
              <a:t>:  </a:t>
            </a:r>
            <a:r>
              <a:rPr lang="nb-NO" b="1" dirty="0" err="1"/>
              <a:t>new</a:t>
            </a:r>
            <a:r>
              <a:rPr lang="nb-NO" b="1" dirty="0"/>
              <a:t> Sorting().quicksort(); </a:t>
            </a:r>
            <a:r>
              <a:rPr lang="nb-NO" dirty="0"/>
              <a:t>- her må også vi starte alle trådene hver gang vi skal sortere + at vi må først lage et nytt objekt.</a:t>
            </a:r>
          </a:p>
          <a:p>
            <a:pPr>
              <a:buNone/>
            </a:pPr>
            <a:r>
              <a:rPr lang="nb-NO" b="1" dirty="0"/>
              <a:t>Konklusjon</a:t>
            </a:r>
            <a:r>
              <a:rPr lang="nb-NO" dirty="0"/>
              <a:t>: Metode B er å foretrekke – noe bedre </a:t>
            </a:r>
            <a:r>
              <a:rPr lang="nb-NO" dirty="0" err="1"/>
              <a:t>speedup</a:t>
            </a:r>
            <a:r>
              <a:rPr lang="nb-NO" dirty="0"/>
              <a:t> for store n, og </a:t>
            </a:r>
            <a:r>
              <a:rPr lang="nb-NO" dirty="0" err="1"/>
              <a:t>speeedup</a:t>
            </a:r>
            <a:r>
              <a:rPr lang="nb-NO" dirty="0"/>
              <a:t> &gt;1 for noe lavere verdi av n, </a:t>
            </a:r>
          </a:p>
          <a:p>
            <a:pPr lvl="1"/>
            <a:r>
              <a:rPr lang="nb-NO" dirty="0"/>
              <a:t>men vil måtte ha en egen exit()-metode for å rydde opp og fjerne trådene.</a:t>
            </a:r>
          </a:p>
          <a:p>
            <a:pPr lvl="1"/>
            <a:r>
              <a:rPr lang="nb-NO" dirty="0"/>
              <a:t> Ved A og C kan og må vi fjerne objektene etter sorteringa avsluttes.</a:t>
            </a:r>
          </a:p>
          <a:p>
            <a:pPr>
              <a:buNone/>
            </a:pPr>
            <a:r>
              <a:rPr lang="nb-NO" sz="2000" dirty="0"/>
              <a:t>(Vi skal nå se på hva JIT-kompilering gjør med:</a:t>
            </a:r>
            <a:br>
              <a:rPr lang="nb-NO" sz="2000" dirty="0"/>
            </a:br>
            <a:r>
              <a:rPr lang="nb-NO" sz="2000" dirty="0"/>
              <a:t> </a:t>
            </a:r>
            <a:r>
              <a:rPr lang="nb-NO" sz="2000" dirty="0" err="1"/>
              <a:t>new</a:t>
            </a:r>
            <a:r>
              <a:rPr lang="nb-NO" sz="2000" dirty="0"/>
              <a:t> </a:t>
            </a:r>
            <a:r>
              <a:rPr lang="nb-NO" sz="2000" dirty="0" err="1"/>
              <a:t>Thread</a:t>
            </a:r>
            <a:r>
              <a:rPr lang="nb-NO" sz="2000" dirty="0"/>
              <a:t>(…);)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Hva med å lage nye tråder hver gang (A og C) eller bare en gang 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14451"/>
            <a:ext cx="7911480" cy="890414"/>
          </a:xfrm>
        </p:spPr>
        <p:txBody>
          <a:bodyPr/>
          <a:lstStyle/>
          <a:p>
            <a:r>
              <a:rPr lang="nb-NO" dirty="0"/>
              <a:t>Lager et program som lager 8 tråder og kjører de 20 ganger med </a:t>
            </a:r>
            <a:r>
              <a:rPr lang="nb-NO" dirty="0" err="1"/>
              <a:t>JIT-kompilering</a:t>
            </a:r>
            <a:r>
              <a:rPr lang="nb-NO" dirty="0"/>
              <a:t>?</a:t>
            </a:r>
          </a:p>
          <a:p>
            <a:r>
              <a:rPr lang="nb-NO" dirty="0"/>
              <a:t>Trådene gjør intet (øker en variabel med 1 for ikke å bli optimalisert bort)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-27384"/>
            <a:ext cx="49685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D:\INF2440Para\ThreadTest&gt;java </a:t>
            </a:r>
            <a:r>
              <a:rPr lang="en-US" dirty="0" err="1">
                <a:solidFill>
                  <a:schemeClr val="bg1"/>
                </a:solidFill>
              </a:rPr>
              <a:t>ThreadTest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Starting 8 </a:t>
            </a:r>
            <a:r>
              <a:rPr lang="en-US" dirty="0" err="1">
                <a:solidFill>
                  <a:schemeClr val="bg1"/>
                </a:solidFill>
              </a:rPr>
              <a:t>threadsLooping</a:t>
            </a:r>
            <a:r>
              <a:rPr lang="en-US" dirty="0">
                <a:solidFill>
                  <a:schemeClr val="bg1"/>
                </a:solidFill>
              </a:rPr>
              <a:t> 20 times.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Time in us per Thread:</a:t>
            </a:r>
          </a:p>
          <a:p>
            <a:r>
              <a:rPr lang="en-US" dirty="0">
                <a:solidFill>
                  <a:schemeClr val="bg1"/>
                </a:solidFill>
              </a:rPr>
              <a:t>Loop #1 :  220.194375 us</a:t>
            </a:r>
          </a:p>
          <a:p>
            <a:r>
              <a:rPr lang="en-US" dirty="0">
                <a:solidFill>
                  <a:schemeClr val="bg1"/>
                </a:solidFill>
              </a:rPr>
              <a:t>Loop #2 :  129.585625 us</a:t>
            </a:r>
          </a:p>
          <a:p>
            <a:r>
              <a:rPr lang="en-US" dirty="0">
                <a:solidFill>
                  <a:schemeClr val="bg1"/>
                </a:solidFill>
              </a:rPr>
              <a:t>Loop #3 :  134.3975 us</a:t>
            </a:r>
          </a:p>
          <a:p>
            <a:r>
              <a:rPr lang="en-US" dirty="0">
                <a:solidFill>
                  <a:schemeClr val="bg1"/>
                </a:solidFill>
              </a:rPr>
              <a:t>Loop #4 :  169.0915 us</a:t>
            </a:r>
          </a:p>
          <a:p>
            <a:r>
              <a:rPr lang="en-US" dirty="0">
                <a:solidFill>
                  <a:schemeClr val="bg1"/>
                </a:solidFill>
              </a:rPr>
              <a:t>Loop #5 :  179.485375 us</a:t>
            </a:r>
          </a:p>
          <a:p>
            <a:r>
              <a:rPr lang="en-US" dirty="0">
                <a:solidFill>
                  <a:schemeClr val="bg1"/>
                </a:solidFill>
              </a:rPr>
              <a:t>Loop #6 :  184.970875 us</a:t>
            </a:r>
          </a:p>
          <a:p>
            <a:r>
              <a:rPr lang="en-US" dirty="0">
                <a:solidFill>
                  <a:schemeClr val="bg1"/>
                </a:solidFill>
              </a:rPr>
              <a:t>Loop #7 :  890.0645 us</a:t>
            </a:r>
          </a:p>
          <a:p>
            <a:r>
              <a:rPr lang="en-US" dirty="0">
                <a:solidFill>
                  <a:schemeClr val="bg1"/>
                </a:solidFill>
              </a:rPr>
              <a:t>Loop #8 :  133.338875 us</a:t>
            </a:r>
          </a:p>
          <a:p>
            <a:r>
              <a:rPr lang="en-US" dirty="0">
                <a:solidFill>
                  <a:schemeClr val="bg1"/>
                </a:solidFill>
              </a:rPr>
              <a:t>Loop #9 :  502.3665 us</a:t>
            </a:r>
          </a:p>
          <a:p>
            <a:r>
              <a:rPr lang="en-US" dirty="0">
                <a:solidFill>
                  <a:schemeClr val="bg1"/>
                </a:solidFill>
              </a:rPr>
              <a:t>Loop #10 : 354.73625 us</a:t>
            </a:r>
          </a:p>
          <a:p>
            <a:r>
              <a:rPr lang="en-US" dirty="0">
                <a:solidFill>
                  <a:schemeClr val="bg1"/>
                </a:solidFill>
              </a:rPr>
              <a:t>Loop #11 : 180.977 us</a:t>
            </a:r>
          </a:p>
          <a:p>
            <a:r>
              <a:rPr lang="en-US" dirty="0">
                <a:solidFill>
                  <a:schemeClr val="bg1"/>
                </a:solidFill>
              </a:rPr>
              <a:t>Loop #12 : 178.715375 us</a:t>
            </a:r>
          </a:p>
          <a:p>
            <a:r>
              <a:rPr lang="en-US" dirty="0">
                <a:solidFill>
                  <a:schemeClr val="bg1"/>
                </a:solidFill>
              </a:rPr>
              <a:t>Loop #13 : 759.853375 us</a:t>
            </a:r>
          </a:p>
          <a:p>
            <a:r>
              <a:rPr lang="en-US" dirty="0">
                <a:solidFill>
                  <a:schemeClr val="bg1"/>
                </a:solidFill>
              </a:rPr>
              <a:t>Loop #14 : 149.891875 us</a:t>
            </a:r>
          </a:p>
          <a:p>
            <a:r>
              <a:rPr lang="en-US" dirty="0">
                <a:solidFill>
                  <a:schemeClr val="bg1"/>
                </a:solidFill>
              </a:rPr>
              <a:t>Loop #15 : 561.50525 us</a:t>
            </a:r>
          </a:p>
          <a:p>
            <a:r>
              <a:rPr lang="en-US" dirty="0">
                <a:solidFill>
                  <a:schemeClr val="bg1"/>
                </a:solidFill>
              </a:rPr>
              <a:t>Loop #16 : 178.23425 us</a:t>
            </a:r>
          </a:p>
          <a:p>
            <a:r>
              <a:rPr lang="en-US" dirty="0">
                <a:solidFill>
                  <a:schemeClr val="bg1"/>
                </a:solidFill>
              </a:rPr>
              <a:t>Loop #17 : 181.07325 us</a:t>
            </a:r>
          </a:p>
          <a:p>
            <a:r>
              <a:rPr lang="en-US" dirty="0">
                <a:solidFill>
                  <a:schemeClr val="bg1"/>
                </a:solidFill>
              </a:rPr>
              <a:t>Loop #18 : 173.229875 us</a:t>
            </a:r>
          </a:p>
          <a:p>
            <a:r>
              <a:rPr lang="en-US" dirty="0">
                <a:solidFill>
                  <a:schemeClr val="bg1"/>
                </a:solidFill>
              </a:rPr>
              <a:t>Loop #19 : 187.954375 us</a:t>
            </a:r>
          </a:p>
          <a:p>
            <a:r>
              <a:rPr lang="en-US" dirty="0">
                <a:solidFill>
                  <a:schemeClr val="bg1"/>
                </a:solidFill>
              </a:rPr>
              <a:t>Loop #20 : 161.488625 us</a:t>
            </a:r>
          </a:p>
          <a:p>
            <a:r>
              <a:rPr lang="en-US" dirty="0">
                <a:solidFill>
                  <a:schemeClr val="bg1"/>
                </a:solidFill>
              </a:rPr>
              <a:t>Average time: 280 us per Thread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476672"/>
            <a:ext cx="33123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Konklusjon: Å starte en tråd og vente på at den avslutter </a:t>
            </a:r>
            <a:r>
              <a:rPr lang="nb-NO" dirty="0" err="1"/>
              <a:t>join</a:t>
            </a:r>
            <a:r>
              <a:rPr lang="nb-NO" dirty="0"/>
              <a:t>() blir JIT-kompilert </a:t>
            </a:r>
          </a:p>
          <a:p>
            <a:br>
              <a:rPr lang="nb-NO" dirty="0"/>
            </a:br>
            <a:r>
              <a:rPr lang="nb-NO" dirty="0"/>
              <a:t>– med </a:t>
            </a:r>
            <a:r>
              <a:rPr lang="nb-NO" dirty="0" err="1"/>
              <a:t>f.eks</a:t>
            </a:r>
            <a:r>
              <a:rPr lang="nb-NO" dirty="0"/>
              <a:t>: 1 tråd generert 600 ganger kan vi få </a:t>
            </a:r>
            <a:r>
              <a:rPr lang="nb-NO" dirty="0" err="1"/>
              <a:t>speedup</a:t>
            </a:r>
            <a:r>
              <a:rPr lang="nb-NO" dirty="0"/>
              <a:t> på 80 (inkluderer da JIT-kompilering), </a:t>
            </a:r>
          </a:p>
          <a:p>
            <a:endParaRPr lang="nb-NO" dirty="0"/>
          </a:p>
          <a:p>
            <a:pPr>
              <a:buFontTx/>
              <a:buChar char="-"/>
            </a:pPr>
            <a:r>
              <a:rPr lang="nb-NO" dirty="0"/>
              <a:t>men </a:t>
            </a:r>
            <a:r>
              <a:rPr lang="nb-NO" dirty="0" err="1"/>
              <a:t>speedup</a:t>
            </a:r>
            <a:r>
              <a:rPr lang="nb-NO" dirty="0"/>
              <a:t> på 8 tråder hver gang 60 ganger får vi </a:t>
            </a:r>
            <a:r>
              <a:rPr lang="nb-NO" dirty="0" err="1"/>
              <a:t>speedup</a:t>
            </a:r>
            <a:r>
              <a:rPr lang="nb-NO" dirty="0"/>
              <a:t> på ca. 4.</a:t>
            </a:r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</a:t>
            </a:r>
            <a:r>
              <a:rPr lang="nb-NO" dirty="0" err="1"/>
              <a:t>Thread</a:t>
            </a:r>
            <a:r>
              <a:rPr lang="nb-NO" dirty="0"/>
              <a:t>(..) start og avslutning (</a:t>
            </a:r>
            <a:r>
              <a:rPr lang="nb-NO" dirty="0" err="1"/>
              <a:t>join</a:t>
            </a:r>
            <a:r>
              <a:rPr lang="nb-NO" dirty="0"/>
              <a:t>) kan per tråd ta mindre enn 50 </a:t>
            </a:r>
            <a:r>
              <a:rPr lang="nb-NO" dirty="0" err="1"/>
              <a:t>us</a:t>
            </a:r>
            <a:r>
              <a:rPr lang="nb-NO" dirty="0"/>
              <a:t> (100 tråder 800 ganger) med </a:t>
            </a:r>
            <a:r>
              <a:rPr lang="nb-NO" dirty="0" err="1"/>
              <a:t>speedup</a:t>
            </a:r>
            <a:r>
              <a:rPr lang="nb-NO" dirty="0"/>
              <a:t> 4.8.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42872"/>
            <a:ext cx="8424936" cy="67710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ThreadTestB</a:t>
            </a:r>
            <a:r>
              <a:rPr lang="nb-NO" sz="1400" dirty="0"/>
              <a:t> {</a:t>
            </a:r>
          </a:p>
          <a:p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s;</a:t>
            </a:r>
          </a:p>
          <a:p>
            <a:r>
              <a:rPr lang="nb-NO" sz="1400" dirty="0"/>
              <a:t>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void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main</a:t>
            </a:r>
            <a:r>
              <a:rPr lang="nb-NO" sz="1400" dirty="0"/>
              <a:t>(</a:t>
            </a:r>
            <a:r>
              <a:rPr lang="nb-NO" sz="1400" dirty="0" err="1"/>
              <a:t>String</a:t>
            </a:r>
            <a:r>
              <a:rPr lang="nb-NO" sz="1400" dirty="0"/>
              <a:t>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 </a:t>
            </a:r>
            <a:r>
              <a:rPr lang="nb-NO" sz="1400" dirty="0" err="1"/>
              <a:t>numberofthreads</a:t>
            </a:r>
            <a:r>
              <a:rPr lang="nb-NO" sz="1400" dirty="0"/>
              <a:t> = 100, </a:t>
            </a:r>
            <a:r>
              <a:rPr lang="nb-NO" sz="1400" dirty="0" err="1"/>
              <a:t>numberofloops</a:t>
            </a:r>
            <a:r>
              <a:rPr lang="nb-NO" sz="1400" dirty="0"/>
              <a:t>   = 800;</a:t>
            </a:r>
          </a:p>
          <a:p>
            <a:r>
              <a:rPr lang="nb-NO" sz="1400" dirty="0"/>
              <a:t>        </a:t>
            </a:r>
            <a:r>
              <a:rPr lang="nb-NO" sz="1400" dirty="0">
                <a:solidFill>
                  <a:srgbClr val="0070C0"/>
                </a:solidFill>
              </a:rPr>
              <a:t>double </a:t>
            </a:r>
            <a:r>
              <a:rPr lang="nb-NO" sz="1400" dirty="0"/>
              <a:t>min = 2000000000, </a:t>
            </a:r>
            <a:r>
              <a:rPr lang="nb-NO" sz="1400" dirty="0" err="1"/>
              <a:t>max</a:t>
            </a:r>
            <a:r>
              <a:rPr lang="nb-NO" sz="1400" dirty="0"/>
              <a:t> =0, </a:t>
            </a:r>
            <a:r>
              <a:rPr lang="nb-NO" sz="1400" dirty="0" err="1"/>
              <a:t>speedup</a:t>
            </a:r>
            <a:r>
              <a:rPr lang="nb-NO" sz="1400" dirty="0"/>
              <a:t>, timeused;</a:t>
            </a:r>
          </a:p>
          <a:p>
            <a:r>
              <a:rPr lang="nb-NO" sz="1400" dirty="0"/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long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timestart, </a:t>
            </a:r>
            <a:r>
              <a:rPr lang="nb-NO" sz="1400" dirty="0" err="1"/>
              <a:t>timeend</a:t>
            </a:r>
            <a:r>
              <a:rPr lang="nb-NO" sz="1400" dirty="0"/>
              <a:t>, </a:t>
            </a:r>
            <a:r>
              <a:rPr lang="nb-NO" sz="1400" dirty="0" err="1"/>
              <a:t>timeavg</a:t>
            </a:r>
            <a:r>
              <a:rPr lang="nb-NO" sz="1400" dirty="0"/>
              <a:t> = 0;</a:t>
            </a:r>
          </a:p>
          <a:p>
            <a:r>
              <a:rPr lang="nb-NO" sz="1400" dirty="0"/>
              <a:t>        </a:t>
            </a:r>
            <a:r>
              <a:rPr lang="nb-NO" sz="1400" dirty="0" err="1"/>
              <a:t>System.out.println</a:t>
            </a:r>
            <a:r>
              <a:rPr lang="nb-NO" sz="1400" dirty="0"/>
              <a:t>("</a:t>
            </a:r>
            <a:r>
              <a:rPr lang="nb-NO" sz="1400" dirty="0" err="1"/>
              <a:t>Starting</a:t>
            </a:r>
            <a:r>
              <a:rPr lang="nb-NO" sz="1400" dirty="0"/>
              <a:t> " + </a:t>
            </a:r>
            <a:r>
              <a:rPr lang="nb-NO" sz="1400" dirty="0" err="1"/>
              <a:t>numberofthreads</a:t>
            </a:r>
            <a:r>
              <a:rPr lang="nb-NO" sz="1400" dirty="0"/>
              <a:t> + " </a:t>
            </a:r>
            <a:r>
              <a:rPr lang="nb-NO" sz="1400" dirty="0" err="1"/>
              <a:t>threads</a:t>
            </a:r>
            <a:r>
              <a:rPr lang="nb-NO" sz="1400" dirty="0"/>
              <a:t>" +</a:t>
            </a:r>
          </a:p>
          <a:p>
            <a:r>
              <a:rPr lang="nb-NO" sz="1400" dirty="0"/>
              <a:t>                         "Looping " + </a:t>
            </a:r>
            <a:r>
              <a:rPr lang="nb-NO" sz="1400" dirty="0" err="1"/>
              <a:t>numberofloops</a:t>
            </a:r>
            <a:r>
              <a:rPr lang="nb-NO" sz="1400" dirty="0"/>
              <a:t> + " times");</a:t>
            </a:r>
          </a:p>
          <a:p>
            <a:endParaRPr lang="nb-NO" sz="1400" dirty="0"/>
          </a:p>
          <a:p>
            <a:r>
              <a:rPr lang="nb-NO" sz="1400" dirty="0"/>
              <a:t>   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i = 0; i &lt; </a:t>
            </a:r>
            <a:r>
              <a:rPr lang="nb-NO" sz="1400" dirty="0" err="1"/>
              <a:t>numberofloops</a:t>
            </a:r>
            <a:r>
              <a:rPr lang="nb-NO" sz="1400" dirty="0"/>
              <a:t>; i++) {</a:t>
            </a:r>
          </a:p>
          <a:p>
            <a:r>
              <a:rPr lang="nb-NO" sz="1400" dirty="0"/>
              <a:t>            timestart = </a:t>
            </a:r>
            <a:r>
              <a:rPr lang="nb-NO" sz="1400" dirty="0" err="1"/>
              <a:t>System.nanoTime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</a:t>
            </a:r>
            <a:r>
              <a:rPr lang="nb-NO" sz="1400" dirty="0" err="1"/>
              <a:t>Thread</a:t>
            </a:r>
            <a:r>
              <a:rPr lang="nb-NO" sz="1400" dirty="0"/>
              <a:t>[] t = </a:t>
            </a:r>
            <a:r>
              <a:rPr lang="nb-NO" sz="1400" dirty="0" err="1">
                <a:solidFill>
                  <a:srgbClr val="0070C0"/>
                </a:solidFill>
              </a:rPr>
              <a:t>new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[</a:t>
            </a:r>
            <a:r>
              <a:rPr lang="nb-NO" sz="1400" dirty="0" err="1"/>
              <a:t>numberofthreads</a:t>
            </a:r>
            <a:r>
              <a:rPr lang="nb-NO" sz="1400" dirty="0"/>
              <a:t>];</a:t>
            </a:r>
          </a:p>
          <a:p>
            <a:endParaRPr lang="nb-NO" sz="1400" dirty="0"/>
          </a:p>
          <a:p>
            <a:r>
              <a:rPr lang="nb-NO" sz="1400" dirty="0"/>
              <a:t>       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j = 0; j &lt; </a:t>
            </a:r>
            <a:r>
              <a:rPr lang="nb-NO" sz="1400" dirty="0" err="1"/>
              <a:t>numberofthreads</a:t>
            </a:r>
            <a:r>
              <a:rPr lang="nb-NO" sz="1400" dirty="0"/>
              <a:t>; </a:t>
            </a:r>
            <a:r>
              <a:rPr lang="nb-NO" sz="1400" dirty="0" err="1"/>
              <a:t>j++</a:t>
            </a:r>
            <a:r>
              <a:rPr lang="nb-NO" sz="1400" dirty="0"/>
              <a:t>) </a:t>
            </a:r>
          </a:p>
          <a:p>
            <a:r>
              <a:rPr lang="nb-NO" sz="1400" dirty="0"/>
              <a:t>                (t[j] = </a:t>
            </a:r>
            <a:r>
              <a:rPr lang="nb-NO" sz="1400" dirty="0" err="1">
                <a:solidFill>
                  <a:srgbClr val="0070C0"/>
                </a:solidFill>
              </a:rPr>
              <a:t>new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( </a:t>
            </a:r>
            <a:r>
              <a:rPr lang="nb-NO" sz="1400" dirty="0" err="1">
                <a:solidFill>
                  <a:srgbClr val="0070C0"/>
                </a:solidFill>
              </a:rPr>
              <a:t>new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ExThread</a:t>
            </a:r>
            <a:r>
              <a:rPr lang="nb-NO" sz="1400" dirty="0"/>
              <a:t>())).start();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            </a:t>
            </a:r>
            <a:r>
              <a:rPr lang="nb-NO" sz="1400" dirty="0" err="1">
                <a:solidFill>
                  <a:srgbClr val="0070C0"/>
                </a:solidFill>
              </a:rPr>
              <a:t>try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{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k = 0;k&lt; </a:t>
            </a:r>
            <a:r>
              <a:rPr lang="nb-NO" sz="1400" dirty="0" err="1"/>
              <a:t>numberofthreads;k</a:t>
            </a:r>
            <a:r>
              <a:rPr lang="nb-NO" sz="1400" dirty="0"/>
              <a:t>++) t[k].</a:t>
            </a:r>
            <a:r>
              <a:rPr lang="nb-NO" sz="1400" dirty="0" err="1"/>
              <a:t>join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}</a:t>
            </a:r>
            <a:r>
              <a:rPr lang="nb-NO" sz="1400" dirty="0" err="1">
                <a:solidFill>
                  <a:srgbClr val="0070C0"/>
                </a:solidFill>
              </a:rPr>
              <a:t>catch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Exception</a:t>
            </a:r>
            <a:r>
              <a:rPr lang="nb-NO" sz="1400" dirty="0"/>
              <a:t> e) </a:t>
            </a:r>
            <a:r>
              <a:rPr lang="nb-NO" sz="1400" dirty="0" err="1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</a:p>
          <a:p>
            <a:br>
              <a:rPr lang="nb-NO" sz="1400" dirty="0"/>
            </a:br>
            <a:r>
              <a:rPr lang="nb-NO" sz="1400" dirty="0"/>
              <a:t>            </a:t>
            </a:r>
            <a:r>
              <a:rPr lang="nb-NO" sz="1400" dirty="0" err="1"/>
              <a:t>timeend</a:t>
            </a:r>
            <a:r>
              <a:rPr lang="nb-NO" sz="1400" dirty="0"/>
              <a:t> = </a:t>
            </a:r>
            <a:r>
              <a:rPr lang="nb-NO" sz="1400" dirty="0" err="1"/>
              <a:t>System.nanoTime</a:t>
            </a:r>
            <a:r>
              <a:rPr lang="nb-NO" sz="1400" dirty="0"/>
              <a:t>();</a:t>
            </a:r>
            <a:br>
              <a:rPr lang="nb-NO" sz="1400" dirty="0"/>
            </a:br>
            <a:r>
              <a:rPr lang="nb-NO" sz="1400" dirty="0"/>
              <a:t>             timeused = ((</a:t>
            </a:r>
            <a:r>
              <a:rPr lang="nb-NO" sz="1400" dirty="0" err="1"/>
              <a:t>timeend</a:t>
            </a:r>
            <a:r>
              <a:rPr lang="nb-NO" sz="1400" dirty="0"/>
              <a:t> - timestart)/(1000.0*</a:t>
            </a:r>
            <a:r>
              <a:rPr lang="nb-NO" sz="1400" dirty="0" err="1"/>
              <a:t>numberofthreads</a:t>
            </a:r>
            <a:r>
              <a:rPr lang="nb-NO" sz="1400" dirty="0"/>
              <a:t>));</a:t>
            </a:r>
          </a:p>
          <a:p>
            <a:r>
              <a:rPr lang="nb-NO" sz="1400" dirty="0"/>
              <a:t> 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(min &gt; timeused) min = timeused;</a:t>
            </a:r>
            <a:br>
              <a:rPr lang="nb-NO" sz="1400" dirty="0"/>
            </a:br>
            <a:r>
              <a:rPr lang="nb-NO" sz="1400" dirty="0"/>
              <a:t> 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max</a:t>
            </a:r>
            <a:r>
              <a:rPr lang="nb-NO" sz="1400" dirty="0"/>
              <a:t> &lt; timeused) </a:t>
            </a:r>
            <a:r>
              <a:rPr lang="nb-NO" sz="1400" dirty="0" err="1"/>
              <a:t>max</a:t>
            </a:r>
            <a:r>
              <a:rPr lang="nb-NO" sz="1400" dirty="0"/>
              <a:t> = timeused;</a:t>
            </a:r>
          </a:p>
          <a:p>
            <a:r>
              <a:rPr lang="nb-NO" sz="1400" dirty="0"/>
              <a:t>            </a:t>
            </a:r>
            <a:r>
              <a:rPr lang="nb-NO" sz="1400" dirty="0" err="1"/>
              <a:t>timeavg</a:t>
            </a:r>
            <a:r>
              <a:rPr lang="nb-NO" sz="1400" dirty="0"/>
              <a:t> += timeused ;</a:t>
            </a:r>
          </a:p>
          <a:p>
            <a:r>
              <a:rPr lang="nb-NO" sz="1400" dirty="0"/>
              <a:t>            </a:t>
            </a:r>
            <a:r>
              <a:rPr lang="nb-NO" sz="1400" dirty="0" err="1"/>
              <a:t>System.out.println</a:t>
            </a:r>
            <a:r>
              <a:rPr lang="nb-NO" sz="1400" dirty="0"/>
              <a:t>("Loop #" + (i+1) + " : </a:t>
            </a:r>
            <a:br>
              <a:rPr lang="nb-NO" sz="1400" dirty="0"/>
            </a:br>
            <a:r>
              <a:rPr lang="nb-NO" sz="1400" dirty="0"/>
              <a:t>               " + ((</a:t>
            </a:r>
            <a:r>
              <a:rPr lang="nb-NO" sz="1400" dirty="0" err="1"/>
              <a:t>timeend</a:t>
            </a:r>
            <a:r>
              <a:rPr lang="nb-NO" sz="1400" dirty="0"/>
              <a:t> - timestart)/(1000.0*</a:t>
            </a:r>
            <a:r>
              <a:rPr lang="nb-NO" sz="1400" dirty="0" err="1"/>
              <a:t>numberofthreads</a:t>
            </a:r>
            <a:r>
              <a:rPr lang="nb-NO" sz="1400" dirty="0"/>
              <a:t>) )+ " </a:t>
            </a:r>
            <a:r>
              <a:rPr lang="nb-NO" sz="1400" dirty="0" err="1"/>
              <a:t>us</a:t>
            </a:r>
            <a:r>
              <a:rPr lang="nb-NO" sz="1400" dirty="0"/>
              <a:t>");</a:t>
            </a:r>
          </a:p>
          <a:p>
            <a:r>
              <a:rPr lang="nb-NO" sz="1400" dirty="0"/>
              <a:t>        }</a:t>
            </a:r>
          </a:p>
          <a:p>
            <a:r>
              <a:rPr lang="nb-NO" sz="1400" dirty="0"/>
              <a:t>        </a:t>
            </a:r>
            <a:r>
              <a:rPr lang="nb-NO" sz="1400" dirty="0" err="1"/>
              <a:t>timeavg</a:t>
            </a:r>
            <a:r>
              <a:rPr lang="nb-NO" sz="1400" dirty="0"/>
              <a:t> = (</a:t>
            </a:r>
            <a:r>
              <a:rPr lang="nb-NO" sz="1400" dirty="0" err="1"/>
              <a:t>timeavg</a:t>
            </a:r>
            <a:r>
              <a:rPr lang="nb-NO" sz="1400" dirty="0"/>
              <a:t> / </a:t>
            </a:r>
            <a:r>
              <a:rPr lang="nb-NO" sz="1400" dirty="0" err="1"/>
              <a:t>numberofloops</a:t>
            </a:r>
            <a:r>
              <a:rPr lang="nb-NO" sz="1400" dirty="0"/>
              <a:t>);</a:t>
            </a:r>
          </a:p>
          <a:p>
            <a:r>
              <a:rPr lang="nb-NO" sz="1400" dirty="0"/>
              <a:t>        </a:t>
            </a:r>
            <a:r>
              <a:rPr lang="nb-NO" sz="1400" dirty="0" err="1"/>
              <a:t>System.out.println</a:t>
            </a:r>
            <a:r>
              <a:rPr lang="nb-NO" sz="1400" dirty="0"/>
              <a:t>("\</a:t>
            </a:r>
            <a:r>
              <a:rPr lang="nb-NO" sz="1400" dirty="0" err="1"/>
              <a:t>nAverage</a:t>
            </a:r>
            <a:r>
              <a:rPr lang="nb-NO" sz="1400" dirty="0"/>
              <a:t> time: " + </a:t>
            </a:r>
            <a:r>
              <a:rPr lang="nb-NO" sz="1400" dirty="0" err="1"/>
              <a:t>timeavg</a:t>
            </a:r>
            <a:r>
              <a:rPr lang="nb-NO" sz="1400" dirty="0"/>
              <a:t> + " </a:t>
            </a:r>
            <a:r>
              <a:rPr lang="nb-NO" sz="1400" dirty="0" err="1"/>
              <a:t>us</a:t>
            </a:r>
            <a:r>
              <a:rPr lang="nb-NO" sz="1400" dirty="0"/>
              <a:t>, </a:t>
            </a:r>
            <a:r>
              <a:rPr lang="nb-NO" sz="1400" dirty="0" err="1"/>
              <a:t>max</a:t>
            </a:r>
            <a:r>
              <a:rPr lang="nb-NO" sz="1400" dirty="0"/>
              <a:t>:"+</a:t>
            </a:r>
            <a:r>
              <a:rPr lang="nb-NO" sz="1400" dirty="0" err="1"/>
              <a:t>max</a:t>
            </a:r>
            <a:r>
              <a:rPr lang="nb-NO" sz="1400" dirty="0"/>
              <a:t>+</a:t>
            </a:r>
            <a:br>
              <a:rPr lang="nb-NO" sz="1400" dirty="0"/>
            </a:br>
            <a:r>
              <a:rPr lang="nb-NO" sz="1400" dirty="0"/>
              <a:t>                                  ", min:"+min+", </a:t>
            </a:r>
            <a:r>
              <a:rPr lang="nb-NO" sz="1400" dirty="0" err="1"/>
              <a:t>speedup</a:t>
            </a:r>
            <a:r>
              <a:rPr lang="nb-NO" sz="1400" dirty="0"/>
              <a:t>:"+ (</a:t>
            </a:r>
            <a:r>
              <a:rPr lang="nb-NO" sz="1400" dirty="0" err="1"/>
              <a:t>max</a:t>
            </a:r>
            <a:r>
              <a:rPr lang="nb-NO" sz="1400" dirty="0"/>
              <a:t>/min));</a:t>
            </a:r>
          </a:p>
          <a:p>
            <a:r>
              <a:rPr lang="nb-NO" sz="1400" dirty="0"/>
              <a:t>    }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1469102"/>
            <a:ext cx="3347864" cy="1708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500" dirty="0" err="1">
                <a:solidFill>
                  <a:srgbClr val="0070C0"/>
                </a:solidFill>
              </a:rPr>
              <a:t>class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 err="1"/>
              <a:t>ExThread</a:t>
            </a:r>
            <a:r>
              <a:rPr lang="nb-NO" sz="1500" dirty="0"/>
              <a:t> </a:t>
            </a:r>
            <a:r>
              <a:rPr lang="nb-NO" sz="1500" dirty="0" err="1">
                <a:solidFill>
                  <a:srgbClr val="0070C0"/>
                </a:solidFill>
              </a:rPr>
              <a:t>implements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 err="1"/>
              <a:t>Runnable</a:t>
            </a:r>
            <a:r>
              <a:rPr lang="nb-NO" sz="1500" dirty="0"/>
              <a:t> {</a:t>
            </a:r>
          </a:p>
          <a:p>
            <a:r>
              <a:rPr lang="nb-NO" sz="1500" dirty="0"/>
              <a:t>     </a:t>
            </a:r>
            <a:r>
              <a:rPr lang="nb-NO" sz="1500" dirty="0" err="1">
                <a:solidFill>
                  <a:srgbClr val="0070C0"/>
                </a:solidFill>
              </a:rPr>
              <a:t>public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 err="1">
                <a:solidFill>
                  <a:srgbClr val="0070C0"/>
                </a:solidFill>
              </a:rPr>
              <a:t>void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/>
              <a:t>run() {</a:t>
            </a:r>
          </a:p>
          <a:p>
            <a:r>
              <a:rPr lang="nb-NO" sz="1500" dirty="0"/>
              <a:t>         </a:t>
            </a:r>
            <a:r>
              <a:rPr lang="nb-NO" sz="1500" dirty="0" err="1">
                <a:solidFill>
                  <a:srgbClr val="0070C0"/>
                </a:solidFill>
              </a:rPr>
              <a:t>try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/>
              <a:t>{</a:t>
            </a:r>
          </a:p>
          <a:p>
            <a:r>
              <a:rPr lang="nb-NO" sz="1500" dirty="0"/>
              <a:t>                </a:t>
            </a:r>
            <a:r>
              <a:rPr lang="nb-NO" sz="1500" dirty="0" err="1"/>
              <a:t>ThreadTestB.s</a:t>
            </a:r>
            <a:r>
              <a:rPr lang="nb-NO" sz="1500" dirty="0"/>
              <a:t>++;</a:t>
            </a:r>
          </a:p>
          <a:p>
            <a:r>
              <a:rPr lang="nb-NO" sz="1500" dirty="0"/>
              <a:t>        }</a:t>
            </a:r>
            <a:r>
              <a:rPr lang="nb-NO" sz="1500" dirty="0" err="1">
                <a:solidFill>
                  <a:srgbClr val="0070C0"/>
                </a:solidFill>
              </a:rPr>
              <a:t>catch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/>
              <a:t>(</a:t>
            </a:r>
            <a:r>
              <a:rPr lang="nb-NO" sz="1500" dirty="0" err="1"/>
              <a:t>Exception</a:t>
            </a:r>
            <a:r>
              <a:rPr lang="nb-NO" sz="1500" dirty="0"/>
              <a:t> e) {</a:t>
            </a:r>
            <a:r>
              <a:rPr lang="nb-NO" sz="1500" dirty="0" err="1">
                <a:solidFill>
                  <a:srgbClr val="0070C0"/>
                </a:solidFill>
              </a:rPr>
              <a:t>return</a:t>
            </a:r>
            <a:r>
              <a:rPr lang="nb-NO" sz="1500" dirty="0"/>
              <a:t>;}</a:t>
            </a:r>
            <a:br>
              <a:rPr lang="nb-NO" sz="1500" dirty="0"/>
            </a:br>
            <a:r>
              <a:rPr lang="nb-NO" sz="1500" dirty="0"/>
              <a:t>}}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IIb</a:t>
            </a:r>
            <a:r>
              <a:rPr lang="nb-NO" dirty="0"/>
              <a:t>) Nødvendige endringer/tillegg til algoritmen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mest typisk med parallelle algoritmer?</a:t>
            </a:r>
          </a:p>
          <a:p>
            <a:r>
              <a:rPr lang="nb-NO" dirty="0"/>
              <a:t>Svar For små verdier av n er de virkelig langsomme!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 Løsning: Vi må bruke </a:t>
            </a:r>
            <a:r>
              <a:rPr lang="nb-NO" b="1" dirty="0"/>
              <a:t>den sekvensielle</a:t>
            </a:r>
            <a:r>
              <a:rPr lang="nb-NO" dirty="0"/>
              <a:t> versjonen av algoritmen under en viss grense – eks: n &lt; 50 000.</a:t>
            </a:r>
          </a:p>
          <a:p>
            <a:r>
              <a:rPr lang="nb-NO" dirty="0"/>
              <a:t>For sortering har vi også en algoritme: Innstikksortering, som er klart raskere enn alle andre sorteringer; n &lt;50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3"/>
          <p:cNvSpPr txBox="1"/>
          <p:nvPr/>
        </p:nvSpPr>
        <p:spPr>
          <a:xfrm>
            <a:off x="755576" y="2150854"/>
            <a:ext cx="8352928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&gt;java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100 10 100000000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100 000 000   12042.708       3128.675       3.8491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10 000 000    1090.252        277.264       3.9322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1 000 000      92.958         32.640       2.8480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100 000       7.682          5.198       1.4777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10 000       0.616          0.737       0.8356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1 000       0.051          0.117       0.4354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100       0.013          0.015       0.8636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Skisse 1 av </a:t>
            </a:r>
            <a:r>
              <a:rPr lang="nb-NO" dirty="0" err="1"/>
              <a:t>paraQuick</a:t>
            </a:r>
            <a:r>
              <a:rPr lang="nb-NO" dirty="0"/>
              <a:t> - algoritmen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556792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rgbClr val="0070C0"/>
                </a:solidFill>
              </a:rPr>
              <a:t>static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void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/>
              <a:t>quicksort</a:t>
            </a:r>
            <a:r>
              <a:rPr lang="nb-NO" dirty="0"/>
              <a:t>( </a:t>
            </a:r>
            <a:r>
              <a:rPr lang="nb-NO" dirty="0" err="1">
                <a:solidFill>
                  <a:srgbClr val="0070C0"/>
                </a:solidFill>
              </a:rPr>
              <a:t>int</a:t>
            </a:r>
            <a:r>
              <a:rPr lang="nb-NO" dirty="0">
                <a:solidFill>
                  <a:srgbClr val="0070C0"/>
                </a:solidFill>
              </a:rPr>
              <a:t> [] </a:t>
            </a:r>
            <a:r>
              <a:rPr lang="nb-NO" dirty="0"/>
              <a:t>a) {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 </a:t>
            </a:r>
            <a:r>
              <a:rPr lang="nb-NO" dirty="0"/>
              <a:t>( n &lt; INSERT_LIMIT)  </a:t>
            </a:r>
            <a:r>
              <a:rPr lang="nb-NO" dirty="0" err="1"/>
              <a:t>innstikkSortering</a:t>
            </a:r>
            <a:r>
              <a:rPr lang="nb-NO" dirty="0"/>
              <a:t> (a);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/>
              <a:t>( n &lt; PARA_LIMIT) </a:t>
            </a:r>
            <a:r>
              <a:rPr lang="nb-NO" dirty="0" err="1"/>
              <a:t>sekvensiellQuicksort</a:t>
            </a:r>
            <a:r>
              <a:rPr lang="nb-NO" dirty="0"/>
              <a:t>(a)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{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&lt;gjør parallell </a:t>
            </a:r>
            <a:r>
              <a:rPr lang="nb-NO" dirty="0" err="1"/>
              <a:t>quickSort</a:t>
            </a:r>
            <a:r>
              <a:rPr lang="nb-NO" dirty="0"/>
              <a:t>&gt;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}</a:t>
            </a:r>
          </a:p>
          <a:p>
            <a:r>
              <a:rPr lang="nb-NO" dirty="0"/>
              <a:t>} </a:t>
            </a:r>
            <a:r>
              <a:rPr lang="nb-NO" dirty="0">
                <a:solidFill>
                  <a:srgbClr val="00B050"/>
                </a:solidFill>
              </a:rPr>
              <a:t>// end quicksort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-27384"/>
            <a:ext cx="8280920" cy="72327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import </a:t>
            </a:r>
            <a:r>
              <a:rPr lang="nb-NO" sz="1600" dirty="0" err="1">
                <a:solidFill>
                  <a:srgbClr val="0070C0"/>
                </a:solidFill>
              </a:rPr>
              <a:t>javax.swing</a:t>
            </a:r>
            <a:r>
              <a:rPr lang="nb-NO" sz="16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600" dirty="0" err="1">
                <a:solidFill>
                  <a:srgbClr val="0070C0"/>
                </a:solidFill>
              </a:rPr>
              <a:t>class</a:t>
            </a:r>
            <a:r>
              <a:rPr lang="nb-NO" sz="1600" dirty="0"/>
              <a:t> </a:t>
            </a:r>
            <a:r>
              <a:rPr lang="nb-NO" sz="1600" dirty="0" err="1"/>
              <a:t>ForsteVindu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extends</a:t>
            </a:r>
            <a:r>
              <a:rPr lang="nb-NO" sz="1600" dirty="0"/>
              <a:t> </a:t>
            </a:r>
            <a:r>
              <a:rPr lang="nb-NO" sz="1600" dirty="0" err="1"/>
              <a:t>JFrame</a:t>
            </a:r>
            <a:r>
              <a:rPr lang="nb-NO" sz="1600" dirty="0"/>
              <a:t>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static</a:t>
            </a:r>
            <a:r>
              <a:rPr lang="nb-NO" sz="1600" dirty="0"/>
              <a:t> int a =0;</a:t>
            </a:r>
          </a:p>
          <a:p>
            <a:endParaRPr lang="nb-NO" sz="1600" dirty="0"/>
          </a:p>
          <a:p>
            <a:r>
              <a:rPr lang="nb-NO" sz="1600" dirty="0">
                <a:solidFill>
                  <a:srgbClr val="00B050"/>
                </a:solidFill>
              </a:rPr>
              <a:t>     // Konstruktør. Lager og viser fram et vindu Rett På Java s.251.</a:t>
            </a:r>
          </a:p>
          <a:p>
            <a:r>
              <a:rPr lang="nb-NO" sz="1600" dirty="0"/>
              <a:t>      ForsteVindu() {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setTitle</a:t>
            </a:r>
            <a:r>
              <a:rPr lang="nb-NO" sz="1600" dirty="0"/>
              <a:t>("Første vindu");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setSize</a:t>
            </a:r>
            <a:r>
              <a:rPr lang="nb-NO" sz="1600" dirty="0"/>
              <a:t>(200, 200);</a:t>
            </a:r>
          </a:p>
          <a:p>
            <a:r>
              <a:rPr lang="nb-NO" sz="1600" dirty="0"/>
              <a:t>	a = 5;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setDefaultCloseOperation</a:t>
            </a:r>
            <a:r>
              <a:rPr lang="nb-NO" sz="1600" dirty="0"/>
              <a:t>(</a:t>
            </a:r>
            <a:r>
              <a:rPr lang="nb-NO" sz="1600" dirty="0" err="1"/>
              <a:t>JFrame.EXIT_ON_CLOSE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setVisible</a:t>
            </a:r>
            <a:r>
              <a:rPr lang="nb-NO" sz="1600" dirty="0"/>
              <a:t>(true);</a:t>
            </a:r>
          </a:p>
          <a:p>
            <a:r>
              <a:rPr lang="nb-NO" sz="1600" dirty="0"/>
              <a:t>     }</a:t>
            </a:r>
          </a:p>
          <a:p>
            <a:endParaRPr lang="nb-NO" sz="1600" dirty="0"/>
          </a:p>
          <a:p>
            <a:r>
              <a:rPr lang="nb-NO" sz="1600" dirty="0"/>
              <a:t>      </a:t>
            </a:r>
            <a:r>
              <a:rPr lang="nb-NO" sz="1600" dirty="0" err="1">
                <a:solidFill>
                  <a:srgbClr val="0070C0"/>
                </a:solidFill>
              </a:rPr>
              <a:t>public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static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 err="1">
                <a:solidFill>
                  <a:srgbClr val="0070C0"/>
                </a:solidFill>
              </a:rPr>
              <a:t>void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 err="1"/>
              <a:t>main</a:t>
            </a:r>
            <a:r>
              <a:rPr lang="nb-NO" sz="1600" dirty="0"/>
              <a:t>(</a:t>
            </a:r>
            <a:r>
              <a:rPr lang="nb-NO" sz="1600" dirty="0" err="1"/>
              <a:t>String</a:t>
            </a:r>
            <a:r>
              <a:rPr lang="nb-NO" sz="1600" dirty="0"/>
              <a:t>[]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600" dirty="0"/>
              <a:t>	  </a:t>
            </a:r>
            <a:r>
              <a:rPr lang="nb-NO" sz="1600" dirty="0" err="1"/>
              <a:t>System.out.println</a:t>
            </a:r>
            <a:r>
              <a:rPr lang="nb-NO" sz="1600" dirty="0"/>
              <a:t>("</a:t>
            </a:r>
            <a:r>
              <a:rPr lang="nb-NO" sz="1600" b="1" dirty="0"/>
              <a:t>1) </a:t>
            </a:r>
            <a:r>
              <a:rPr lang="nb-NO" sz="1600" dirty="0"/>
              <a:t>a="+a);</a:t>
            </a:r>
          </a:p>
          <a:p>
            <a:endParaRPr lang="nb-NO" sz="1600" dirty="0"/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   // Lag et vindu som setter a =5</a:t>
            </a:r>
          </a:p>
          <a:p>
            <a:r>
              <a:rPr lang="nb-NO" sz="1600" dirty="0"/>
              <a:t>                </a:t>
            </a:r>
            <a:r>
              <a:rPr lang="nb-NO" sz="1600" dirty="0" err="1"/>
              <a:t>SwingUtilities.invokeLater</a:t>
            </a:r>
            <a:r>
              <a:rPr lang="nb-NO" sz="1600" dirty="0"/>
              <a:t> (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Runnable</a:t>
            </a:r>
            <a:r>
              <a:rPr lang="nb-NO" sz="1600" dirty="0"/>
              <a:t>()</a:t>
            </a:r>
          </a:p>
          <a:p>
            <a:r>
              <a:rPr lang="nb-NO" sz="1600" dirty="0"/>
              <a:t>                         {  </a:t>
            </a:r>
            <a:r>
              <a:rPr lang="nb-NO" sz="1600" dirty="0" err="1">
                <a:solidFill>
                  <a:srgbClr val="0070C0"/>
                </a:solidFill>
              </a:rPr>
              <a:t>public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void</a:t>
            </a:r>
            <a:r>
              <a:rPr lang="nb-NO" sz="1600" dirty="0"/>
              <a:t> run() {</a:t>
            </a:r>
          </a:p>
          <a:p>
            <a:r>
              <a:rPr lang="nb-NO" sz="1600" dirty="0"/>
              <a:t>                                   </a:t>
            </a:r>
            <a:r>
              <a:rPr lang="nb-NO" sz="1600" dirty="0" err="1"/>
              <a:t>System.out.println</a:t>
            </a:r>
            <a:r>
              <a:rPr lang="nb-NO" sz="1600" dirty="0"/>
              <a:t>(</a:t>
            </a:r>
            <a:r>
              <a:rPr lang="nb-NO" sz="1600" b="1" dirty="0"/>
              <a:t>"2) </a:t>
            </a:r>
            <a:r>
              <a:rPr lang="nb-NO" sz="1600" dirty="0"/>
              <a:t>a="+a);</a:t>
            </a:r>
          </a:p>
          <a:p>
            <a:r>
              <a:rPr lang="nb-NO" sz="1600" dirty="0"/>
              <a:t>		       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ForsteVindu</a:t>
            </a:r>
            <a:r>
              <a:rPr lang="nb-NO" sz="1600" dirty="0"/>
              <a:t>();</a:t>
            </a:r>
          </a:p>
          <a:p>
            <a:r>
              <a:rPr lang="nb-NO" sz="1600" dirty="0"/>
              <a:t>		       </a:t>
            </a:r>
            <a:r>
              <a:rPr lang="nb-NO" sz="1600" dirty="0" err="1"/>
              <a:t>System.out.println</a:t>
            </a:r>
            <a:r>
              <a:rPr lang="nb-NO" sz="1600" dirty="0"/>
              <a:t>("</a:t>
            </a:r>
            <a:r>
              <a:rPr lang="nb-NO" sz="1600" b="1" dirty="0"/>
              <a:t>3)</a:t>
            </a:r>
            <a:r>
              <a:rPr lang="nb-NO" sz="1600" dirty="0"/>
              <a:t> a="+a);</a:t>
            </a:r>
          </a:p>
          <a:p>
            <a:r>
              <a:rPr lang="nb-NO" sz="1600" dirty="0"/>
              <a:t>	               } </a:t>
            </a:r>
            <a:r>
              <a:rPr lang="nb-NO" sz="1600" dirty="0">
                <a:solidFill>
                  <a:srgbClr val="008E40"/>
                </a:solidFill>
              </a:rPr>
              <a:t>// end run</a:t>
            </a:r>
          </a:p>
          <a:p>
            <a:r>
              <a:rPr lang="nb-NO" sz="1600" dirty="0"/>
              <a:t>	            } </a:t>
            </a:r>
            <a:r>
              <a:rPr lang="nb-NO" sz="1600" dirty="0">
                <a:solidFill>
                  <a:srgbClr val="00B050"/>
                </a:solidFill>
              </a:rPr>
              <a:t>);// end </a:t>
            </a:r>
            <a:r>
              <a:rPr lang="nb-NO" sz="1600" dirty="0" err="1">
                <a:solidFill>
                  <a:srgbClr val="00B050"/>
                </a:solidFill>
              </a:rPr>
              <a:t>Runnable</a:t>
            </a:r>
            <a:endParaRPr lang="nb-NO" sz="1600" dirty="0">
              <a:solidFill>
                <a:srgbClr val="00B050"/>
              </a:solidFill>
            </a:endParaRPr>
          </a:p>
          <a:p>
            <a:endParaRPr lang="nb-NO" sz="1600" dirty="0"/>
          </a:p>
          <a:p>
            <a:r>
              <a:rPr lang="nb-NO" sz="1600" dirty="0"/>
              <a:t>	          </a:t>
            </a:r>
            <a:r>
              <a:rPr lang="nb-NO" sz="1600" dirty="0" err="1"/>
              <a:t>System.out.println</a:t>
            </a:r>
            <a:r>
              <a:rPr lang="nb-NO" sz="1600" dirty="0"/>
              <a:t>("</a:t>
            </a:r>
            <a:r>
              <a:rPr lang="nb-NO" sz="1600" b="1" dirty="0"/>
              <a:t>4) </a:t>
            </a:r>
            <a:r>
              <a:rPr lang="nb-NO" sz="1600" dirty="0"/>
              <a:t>a="+ a );</a:t>
            </a:r>
          </a:p>
          <a:p>
            <a:r>
              <a:rPr lang="nb-NO" sz="1600" dirty="0"/>
              <a:t>	    } </a:t>
            </a:r>
            <a:r>
              <a:rPr lang="nb-NO" sz="1600" dirty="0">
                <a:solidFill>
                  <a:srgbClr val="008E40"/>
                </a:solidFill>
              </a:rPr>
              <a:t>// end </a:t>
            </a:r>
            <a:r>
              <a:rPr lang="nb-NO" sz="1600" dirty="0" err="1">
                <a:solidFill>
                  <a:srgbClr val="008E40"/>
                </a:solidFill>
              </a:rPr>
              <a:t>main</a:t>
            </a:r>
            <a:endParaRPr lang="nb-NO" sz="1600" dirty="0">
              <a:solidFill>
                <a:srgbClr val="008E40"/>
              </a:solidFill>
            </a:endParaRPr>
          </a:p>
          <a:p>
            <a:r>
              <a:rPr lang="nb-NO" sz="1600" dirty="0"/>
              <a:t>   }; </a:t>
            </a:r>
            <a:r>
              <a:rPr lang="nb-NO" sz="1600" dirty="0">
                <a:solidFill>
                  <a:srgbClr val="008E40"/>
                </a:solidFill>
              </a:rPr>
              <a:t>// end Swing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68077"/>
            <a:ext cx="7793037" cy="828675"/>
          </a:xfrm>
        </p:spPr>
        <p:txBody>
          <a:bodyPr/>
          <a:lstStyle/>
          <a:p>
            <a:r>
              <a:rPr lang="nb-NO" sz="2800" dirty="0"/>
              <a:t>Vi låner ett triks til fra </a:t>
            </a:r>
            <a:r>
              <a:rPr lang="nb-NO" sz="2800" dirty="0" err="1"/>
              <a:t>Arrays.sort</a:t>
            </a:r>
            <a:r>
              <a:rPr lang="nb-NO" sz="2800" dirty="0"/>
              <a:t>() – spesielle fordelinger av tallene vi skal sortere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Arrays.sort</a:t>
            </a:r>
            <a:r>
              <a:rPr lang="nb-NO" dirty="0"/>
              <a:t> var tidligere en grei, litt langsom </a:t>
            </a:r>
            <a:r>
              <a:rPr lang="nb-NO" dirty="0" err="1"/>
              <a:t>implementasjon</a:t>
            </a:r>
            <a:r>
              <a:rPr lang="nb-NO" dirty="0"/>
              <a:t> av Quicksort – si 200 LOC (Lines Of </a:t>
            </a:r>
            <a:r>
              <a:rPr lang="nb-NO" dirty="0" err="1"/>
              <a:t>Code</a:t>
            </a:r>
            <a:r>
              <a:rPr lang="nb-NO" dirty="0"/>
              <a:t>)</a:t>
            </a:r>
          </a:p>
          <a:p>
            <a:r>
              <a:rPr lang="nb-NO" dirty="0"/>
              <a:t>I alle fall </a:t>
            </a:r>
            <a:r>
              <a:rPr lang="nb-NO" dirty="0" err="1"/>
              <a:t>fom</a:t>
            </a:r>
            <a:r>
              <a:rPr lang="nb-NO" dirty="0"/>
              <a:t>. Java 1.6 er den på ca. 1200 LOC</a:t>
            </a:r>
          </a:p>
          <a:p>
            <a:r>
              <a:rPr lang="nb-NO" dirty="0"/>
              <a:t>De har lagt inn en del spesiell kode for å dekke spesielle fordelinger</a:t>
            </a:r>
          </a:p>
          <a:p>
            <a:r>
              <a:rPr lang="nb-NO" dirty="0"/>
              <a:t>Noen fordelinger er meget enkle(re) å sortere:</a:t>
            </a:r>
          </a:p>
          <a:p>
            <a:pPr lvl="1"/>
            <a:r>
              <a:rPr lang="nb-NO" dirty="0"/>
              <a:t>Anta at a[] er sortert stigende  (a[i] ≤ a[i+1] </a:t>
            </a:r>
            <a:r>
              <a:rPr lang="nb-NO" dirty="0">
                <a:sym typeface="Symbol"/>
              </a:rPr>
              <a:t> i &lt; n-2)</a:t>
            </a:r>
            <a:endParaRPr lang="nb-NO" dirty="0"/>
          </a:p>
          <a:p>
            <a:pPr lvl="1"/>
            <a:r>
              <a:rPr lang="nb-NO" dirty="0"/>
              <a:t>Anta at a[] er synkende sortert (a[i] ≥ a[i+1] </a:t>
            </a:r>
            <a:r>
              <a:rPr lang="nb-NO" dirty="0">
                <a:sym typeface="Symbol"/>
              </a:rPr>
              <a:t> i &lt; n-2)</a:t>
            </a:r>
          </a:p>
          <a:p>
            <a:pPr lvl="1"/>
            <a:r>
              <a:rPr lang="nb-NO" dirty="0">
                <a:sym typeface="Symbol"/>
              </a:rPr>
              <a:t>Det er mange like verdier blant de n tallene.</a:t>
            </a:r>
          </a:p>
          <a:p>
            <a:pPr lvl="1"/>
            <a:r>
              <a:rPr lang="nb-NO" dirty="0">
                <a:sym typeface="Symbol"/>
              </a:rPr>
              <a:t>(andre fordelinger kan være spesielt vanskelige – særlig for </a:t>
            </a:r>
            <a:r>
              <a:rPr lang="nb-NO" dirty="0" err="1">
                <a:sym typeface="Symbol"/>
              </a:rPr>
              <a:t>Radix</a:t>
            </a:r>
            <a:r>
              <a:rPr lang="nb-NO" dirty="0">
                <a:sym typeface="Symbol"/>
              </a:rPr>
              <a:t>-sortering)</a:t>
            </a:r>
          </a:p>
          <a:p>
            <a:r>
              <a:rPr lang="nb-NO" dirty="0">
                <a:sym typeface="Symbol"/>
              </a:rPr>
              <a:t>Vi skal lage spesialløsninger for de to første av disse, den tredje har vi allerede løst (mer om noen foiler)</a:t>
            </a: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Hvordan sjekke om forlengs og baklengs sortert ?</a:t>
            </a:r>
            <a:br>
              <a:rPr lang="nb-NO" sz="2400" dirty="0"/>
            </a:br>
            <a:r>
              <a:rPr lang="nb-NO" sz="2400" dirty="0" err="1"/>
              <a:t>-og</a:t>
            </a:r>
            <a:r>
              <a:rPr lang="nb-NO" sz="2400" dirty="0"/>
              <a:t> hva gjør vi da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48478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static</a:t>
            </a:r>
            <a:r>
              <a:rPr lang="nb-NO" dirty="0"/>
              <a:t> </a:t>
            </a:r>
            <a:r>
              <a:rPr lang="nb-NO" dirty="0" err="1"/>
              <a:t>void</a:t>
            </a:r>
            <a:r>
              <a:rPr lang="nb-NO" dirty="0"/>
              <a:t> quicksort(int [] a) {</a:t>
            </a:r>
          </a:p>
          <a:p>
            <a:pPr lvl="1"/>
            <a:r>
              <a:rPr lang="nb-NO" dirty="0" err="1">
                <a:solidFill>
                  <a:srgbClr val="C00000"/>
                </a:solidFill>
              </a:rPr>
              <a:t>if</a:t>
            </a:r>
            <a:r>
              <a:rPr lang="nb-NO" dirty="0">
                <a:solidFill>
                  <a:srgbClr val="C00000"/>
                </a:solidFill>
              </a:rPr>
              <a:t> (! sortert (a) )</a:t>
            </a:r>
          </a:p>
          <a:p>
            <a:pPr lvl="1"/>
            <a:r>
              <a:rPr lang="nb-NO" dirty="0" err="1">
                <a:solidFill>
                  <a:srgbClr val="C00000"/>
                </a:solidFill>
              </a:rPr>
              <a:t>else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if</a:t>
            </a:r>
            <a:r>
              <a:rPr lang="nb-NO" dirty="0">
                <a:solidFill>
                  <a:srgbClr val="C00000"/>
                </a:solidFill>
              </a:rPr>
              <a:t> (! </a:t>
            </a:r>
            <a:r>
              <a:rPr lang="nb-NO" dirty="0" err="1">
                <a:solidFill>
                  <a:srgbClr val="C00000"/>
                </a:solidFill>
              </a:rPr>
              <a:t>baklengsSortet</a:t>
            </a:r>
            <a:r>
              <a:rPr lang="nb-NO" dirty="0">
                <a:solidFill>
                  <a:srgbClr val="C00000"/>
                </a:solidFill>
              </a:rPr>
              <a:t>(a) ) {</a:t>
            </a:r>
            <a:br>
              <a:rPr lang="nb-NO" dirty="0"/>
            </a:br>
            <a:r>
              <a:rPr lang="nb-NO" dirty="0" err="1"/>
              <a:t>else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( n &lt; INSERT_LIMIT) </a:t>
            </a:r>
            <a:r>
              <a:rPr lang="nb-NO" dirty="0" err="1"/>
              <a:t>innstikkSortering</a:t>
            </a:r>
            <a:r>
              <a:rPr lang="nb-NO" dirty="0"/>
              <a:t> (a); // 16-50</a:t>
            </a:r>
            <a:br>
              <a:rPr lang="nb-NO" dirty="0"/>
            </a:br>
            <a:r>
              <a:rPr lang="nb-NO" dirty="0" err="1"/>
              <a:t>else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( n &lt; PARA_LIMIT) </a:t>
            </a:r>
            <a:r>
              <a:rPr lang="nb-NO" dirty="0" err="1"/>
              <a:t>sekvensiellQuicksort</a:t>
            </a:r>
            <a:r>
              <a:rPr lang="nb-NO" dirty="0"/>
              <a:t>(a);  // 50 000</a:t>
            </a:r>
            <a:br>
              <a:rPr lang="nb-NO" dirty="0"/>
            </a:br>
            <a:r>
              <a:rPr lang="nb-NO" dirty="0" err="1"/>
              <a:t>else</a:t>
            </a:r>
            <a:r>
              <a:rPr lang="nb-NO" dirty="0"/>
              <a:t> {</a:t>
            </a:r>
          </a:p>
          <a:p>
            <a:pPr lvl="2"/>
            <a:endParaRPr lang="nb-NO" dirty="0"/>
          </a:p>
          <a:p>
            <a:pPr lvl="2"/>
            <a:r>
              <a:rPr lang="nb-NO" dirty="0"/>
              <a:t>&lt;gjør parallell </a:t>
            </a:r>
            <a:r>
              <a:rPr lang="nb-NO" dirty="0" err="1"/>
              <a:t>quickSort</a:t>
            </a:r>
            <a:r>
              <a:rPr lang="nb-NO" dirty="0"/>
              <a:t>&gt;</a:t>
            </a:r>
          </a:p>
          <a:p>
            <a:pPr lvl="2"/>
            <a:endParaRPr lang="nb-NO" dirty="0"/>
          </a:p>
          <a:p>
            <a:pPr lvl="2"/>
            <a:r>
              <a:rPr lang="nb-NO" dirty="0"/>
              <a:t>}</a:t>
            </a:r>
          </a:p>
          <a:p>
            <a:r>
              <a:rPr lang="nb-NO" dirty="0"/>
              <a:t>} // end quicksort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sortert() og </a:t>
            </a:r>
            <a:r>
              <a:rPr lang="nb-NO" dirty="0" err="1"/>
              <a:t>baklengsSortert</a:t>
            </a:r>
            <a:r>
              <a:rPr lang="nb-NO" dirty="0"/>
              <a:t> ()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4032448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err="1"/>
              <a:t>boolean</a:t>
            </a:r>
            <a:r>
              <a:rPr lang="nb-NO" dirty="0"/>
              <a:t> sortert (</a:t>
            </a:r>
            <a:r>
              <a:rPr lang="nb-NO" dirty="0" err="1"/>
              <a:t>int</a:t>
            </a:r>
            <a:r>
              <a:rPr lang="nb-NO" dirty="0"/>
              <a:t> [] a) {</a:t>
            </a:r>
          </a:p>
          <a:p>
            <a:r>
              <a:rPr lang="nb-NO" dirty="0"/>
              <a:t>    </a:t>
            </a:r>
            <a:r>
              <a:rPr lang="nb-NO" dirty="0" err="1"/>
              <a:t>int</a:t>
            </a:r>
            <a:r>
              <a:rPr lang="nb-NO" dirty="0"/>
              <a:t> t = a[0], neste;</a:t>
            </a:r>
          </a:p>
          <a:p>
            <a:r>
              <a:rPr lang="nb-NO" dirty="0"/>
              <a:t>    for( </a:t>
            </a:r>
            <a:r>
              <a:rPr lang="nb-NO" dirty="0" err="1"/>
              <a:t>int</a:t>
            </a:r>
            <a:r>
              <a:rPr lang="nb-NO" dirty="0"/>
              <a:t> i = 1; i &lt; </a:t>
            </a:r>
            <a:r>
              <a:rPr lang="nb-NO" dirty="0" err="1"/>
              <a:t>a.length</a:t>
            </a:r>
            <a:r>
              <a:rPr lang="nb-NO" dirty="0"/>
              <a:t>; i++) {</a:t>
            </a:r>
          </a:p>
          <a:p>
            <a:r>
              <a:rPr lang="nb-NO" dirty="0"/>
              <a:t>       neste = a[i];</a:t>
            </a:r>
          </a:p>
          <a:p>
            <a:r>
              <a:rPr lang="nb-NO" dirty="0"/>
              <a:t>       </a:t>
            </a:r>
            <a:r>
              <a:rPr lang="nb-NO" dirty="0" err="1"/>
              <a:t>if</a:t>
            </a:r>
            <a:r>
              <a:rPr lang="nb-NO" dirty="0"/>
              <a:t> (t &gt; neste ) </a:t>
            </a:r>
            <a:r>
              <a:rPr lang="nb-NO" dirty="0" err="1"/>
              <a:t>return</a:t>
            </a:r>
            <a:r>
              <a:rPr lang="nb-NO" dirty="0"/>
              <a:t> false;</a:t>
            </a:r>
          </a:p>
          <a:p>
            <a:r>
              <a:rPr lang="nb-NO" dirty="0"/>
              <a:t>       else t = neste;</a:t>
            </a:r>
          </a:p>
          <a:p>
            <a:r>
              <a:rPr lang="nb-NO" dirty="0"/>
              <a:t>    }</a:t>
            </a:r>
          </a:p>
          <a:p>
            <a:r>
              <a:rPr lang="nb-NO" dirty="0"/>
              <a:t>    </a:t>
            </a:r>
            <a:r>
              <a:rPr lang="nb-NO" dirty="0" err="1"/>
              <a:t>return</a:t>
            </a:r>
            <a:r>
              <a:rPr lang="nb-NO" dirty="0"/>
              <a:t> true; </a:t>
            </a:r>
          </a:p>
          <a:p>
            <a:r>
              <a:rPr lang="nb-NO" dirty="0"/>
              <a:t>}</a:t>
            </a:r>
            <a:r>
              <a:rPr lang="nb-NO" dirty="0">
                <a:solidFill>
                  <a:srgbClr val="00B050"/>
                </a:solidFill>
              </a:rPr>
              <a:t>// end sortert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1329539"/>
            <a:ext cx="4320480" cy="53553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err="1"/>
              <a:t>boolean</a:t>
            </a:r>
            <a:r>
              <a:rPr lang="nb-NO" dirty="0"/>
              <a:t> </a:t>
            </a:r>
            <a:r>
              <a:rPr lang="nb-NO" dirty="0" err="1"/>
              <a:t>baklengsSortert</a:t>
            </a:r>
            <a:r>
              <a:rPr lang="nb-NO" dirty="0"/>
              <a:t>(int [] a) {</a:t>
            </a:r>
          </a:p>
          <a:p>
            <a:r>
              <a:rPr lang="nb-NO" dirty="0"/>
              <a:t>    int t = a[0], neste, i;</a:t>
            </a:r>
          </a:p>
          <a:p>
            <a:r>
              <a:rPr lang="nb-NO" dirty="0"/>
              <a:t>    for( i = 1; i &lt; </a:t>
            </a:r>
            <a:r>
              <a:rPr lang="nb-NO" dirty="0" err="1"/>
              <a:t>a.length</a:t>
            </a:r>
            <a:r>
              <a:rPr lang="nb-NO" dirty="0"/>
              <a:t>; i++) {</a:t>
            </a:r>
          </a:p>
          <a:p>
            <a:r>
              <a:rPr lang="nb-NO" dirty="0"/>
              <a:t>       neste = a[i];</a:t>
            </a:r>
          </a:p>
          <a:p>
            <a:r>
              <a:rPr lang="nb-NO" dirty="0"/>
              <a:t>       </a:t>
            </a:r>
            <a:r>
              <a:rPr lang="nb-NO" dirty="0" err="1"/>
              <a:t>if</a:t>
            </a:r>
            <a:r>
              <a:rPr lang="nb-NO" dirty="0"/>
              <a:t> (t &lt; neste ) break;</a:t>
            </a:r>
          </a:p>
          <a:p>
            <a:r>
              <a:rPr lang="nb-NO" dirty="0"/>
              <a:t>       </a:t>
            </a:r>
            <a:r>
              <a:rPr lang="nb-NO" dirty="0" err="1"/>
              <a:t>else</a:t>
            </a:r>
            <a:r>
              <a:rPr lang="nb-NO" dirty="0"/>
              <a:t> </a:t>
            </a:r>
            <a:r>
              <a:rPr lang="nb-NO" dirty="0" err="1"/>
              <a:t>t=neste</a:t>
            </a:r>
            <a:r>
              <a:rPr lang="nb-NO" dirty="0"/>
              <a:t>;</a:t>
            </a:r>
          </a:p>
          <a:p>
            <a:r>
              <a:rPr lang="nb-NO" dirty="0"/>
              <a:t>    }</a:t>
            </a:r>
          </a:p>
          <a:p>
            <a:r>
              <a:rPr lang="nb-NO" dirty="0"/>
              <a:t>    </a:t>
            </a:r>
            <a:r>
              <a:rPr lang="nb-NO" dirty="0" err="1"/>
              <a:t>if</a:t>
            </a:r>
            <a:r>
              <a:rPr lang="nb-NO" dirty="0"/>
              <a:t> ( i &lt; </a:t>
            </a:r>
            <a:r>
              <a:rPr lang="nb-NO" dirty="0" err="1"/>
              <a:t>a.length</a:t>
            </a:r>
            <a:r>
              <a:rPr lang="nb-NO" dirty="0"/>
              <a:t>) </a:t>
            </a:r>
            <a:r>
              <a:rPr lang="nb-NO" dirty="0" err="1"/>
              <a:t>return</a:t>
            </a:r>
            <a:r>
              <a:rPr lang="nb-NO" dirty="0"/>
              <a:t> false;</a:t>
            </a:r>
          </a:p>
          <a:p>
            <a:r>
              <a:rPr lang="nb-NO" dirty="0">
                <a:solidFill>
                  <a:srgbClr val="008E40"/>
                </a:solidFill>
              </a:rPr>
              <a:t>    // </a:t>
            </a:r>
            <a:r>
              <a:rPr lang="nb-NO" dirty="0" err="1">
                <a:solidFill>
                  <a:srgbClr val="008E40"/>
                </a:solidFill>
              </a:rPr>
              <a:t>reverse</a:t>
            </a:r>
            <a:r>
              <a:rPr lang="nb-NO" dirty="0">
                <a:solidFill>
                  <a:srgbClr val="008E40"/>
                </a:solidFill>
              </a:rPr>
              <a:t> all elements in a[]</a:t>
            </a:r>
          </a:p>
          <a:p>
            <a:r>
              <a:rPr lang="nb-NO" dirty="0"/>
              <a:t>    int temp, slutt = a.length-1,</a:t>
            </a:r>
            <a:br>
              <a:rPr lang="nb-NO" dirty="0"/>
            </a:br>
            <a:r>
              <a:rPr lang="nb-NO" dirty="0"/>
              <a:t>         stopp </a:t>
            </a:r>
            <a:r>
              <a:rPr lang="nb-NO" dirty="0">
                <a:solidFill>
                  <a:srgbClr val="00B050"/>
                </a:solidFill>
              </a:rPr>
              <a:t>=</a:t>
            </a:r>
            <a:r>
              <a:rPr lang="nb-NO" dirty="0"/>
              <a:t> a.length/2;;</a:t>
            </a:r>
          </a:p>
          <a:p>
            <a:r>
              <a:rPr lang="nb-NO" dirty="0"/>
              <a:t>    for( i = 0; i &lt; stopp; i++) {</a:t>
            </a:r>
          </a:p>
          <a:p>
            <a:r>
              <a:rPr lang="nb-NO" dirty="0"/>
              <a:t>	temp = a[i];</a:t>
            </a:r>
          </a:p>
          <a:p>
            <a:r>
              <a:rPr lang="nb-NO" dirty="0"/>
              <a:t>	a[i] = a[slutt];</a:t>
            </a:r>
          </a:p>
          <a:p>
            <a:r>
              <a:rPr lang="nb-NO" dirty="0"/>
              <a:t>	a[</a:t>
            </a:r>
            <a:r>
              <a:rPr lang="nb-NO" dirty="0" err="1"/>
              <a:t>slutt--</a:t>
            </a:r>
            <a:r>
              <a:rPr lang="nb-NO" dirty="0"/>
              <a:t>] = temp;</a:t>
            </a:r>
          </a:p>
          <a:p>
            <a:r>
              <a:rPr lang="nb-NO" dirty="0"/>
              <a:t>      }</a:t>
            </a:r>
          </a:p>
          <a:p>
            <a:r>
              <a:rPr lang="nb-NO" dirty="0"/>
              <a:t>      </a:t>
            </a:r>
            <a:r>
              <a:rPr lang="nb-NO" dirty="0" err="1"/>
              <a:t>return</a:t>
            </a:r>
            <a:r>
              <a:rPr lang="nb-NO" dirty="0"/>
              <a:t> true;</a:t>
            </a:r>
          </a:p>
          <a:p>
            <a:r>
              <a:rPr lang="nb-NO" dirty="0">
                <a:solidFill>
                  <a:srgbClr val="00B050"/>
                </a:solidFill>
              </a:rPr>
              <a:t>} // end </a:t>
            </a:r>
            <a:r>
              <a:rPr lang="nb-NO" dirty="0" err="1">
                <a:solidFill>
                  <a:srgbClr val="00B050"/>
                </a:solidFill>
              </a:rPr>
              <a:t>baklengsSortert</a:t>
            </a:r>
            <a:endParaRPr lang="nb-NO" dirty="0">
              <a:solidFill>
                <a:srgbClr val="00B050"/>
              </a:solidFill>
            </a:endParaRPr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221088"/>
            <a:ext cx="403244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// </a:t>
            </a:r>
            <a:r>
              <a:rPr lang="nb-NO" b="1" dirty="0">
                <a:solidFill>
                  <a:srgbClr val="00B050"/>
                </a:solidFill>
              </a:rPr>
              <a:t>IKKE denne </a:t>
            </a:r>
            <a:r>
              <a:rPr lang="nb-NO" dirty="0">
                <a:solidFill>
                  <a:srgbClr val="00B050"/>
                </a:solidFill>
              </a:rPr>
              <a:t>– hvorfor denne som // brukes av </a:t>
            </a:r>
            <a:r>
              <a:rPr lang="nb-NO" dirty="0" err="1">
                <a:solidFill>
                  <a:srgbClr val="00B050"/>
                </a:solidFill>
              </a:rPr>
              <a:t>Arrays.sort</a:t>
            </a:r>
            <a:r>
              <a:rPr lang="nb-NO" dirty="0">
                <a:solidFill>
                  <a:srgbClr val="00B050"/>
                </a:solidFill>
              </a:rPr>
              <a:t> ?</a:t>
            </a:r>
          </a:p>
          <a:p>
            <a:r>
              <a:rPr lang="nb-NO" dirty="0" err="1"/>
              <a:t>boolean</a:t>
            </a:r>
            <a:r>
              <a:rPr lang="nb-NO" dirty="0"/>
              <a:t> sortert (</a:t>
            </a:r>
            <a:r>
              <a:rPr lang="nb-NO" dirty="0" err="1"/>
              <a:t>int</a:t>
            </a:r>
            <a:r>
              <a:rPr lang="nb-NO" dirty="0"/>
              <a:t> [] a) {</a:t>
            </a:r>
          </a:p>
          <a:p>
            <a:r>
              <a:rPr lang="nb-NO" dirty="0"/>
              <a:t>     for( </a:t>
            </a:r>
            <a:r>
              <a:rPr lang="nb-NO" dirty="0" err="1"/>
              <a:t>int</a:t>
            </a:r>
            <a:r>
              <a:rPr lang="nb-NO" dirty="0"/>
              <a:t> i = 1; i &lt; </a:t>
            </a:r>
            <a:r>
              <a:rPr lang="nb-NO" dirty="0" err="1"/>
              <a:t>a.length</a:t>
            </a:r>
            <a:r>
              <a:rPr lang="nb-NO" dirty="0"/>
              <a:t>; i++) {</a:t>
            </a:r>
          </a:p>
          <a:p>
            <a:r>
              <a:rPr lang="nb-NO" dirty="0"/>
              <a:t>        </a:t>
            </a:r>
            <a:r>
              <a:rPr lang="nb-NO" dirty="0" err="1"/>
              <a:t>if</a:t>
            </a:r>
            <a:r>
              <a:rPr lang="nb-NO" dirty="0"/>
              <a:t> (a[i-1] &gt; a[i]) </a:t>
            </a:r>
            <a:r>
              <a:rPr lang="nb-NO" dirty="0" err="1"/>
              <a:t>return</a:t>
            </a:r>
            <a:r>
              <a:rPr lang="nb-NO" dirty="0"/>
              <a:t> false;</a:t>
            </a:r>
          </a:p>
          <a:p>
            <a:r>
              <a:rPr lang="nb-NO" dirty="0"/>
              <a:t>     }</a:t>
            </a:r>
          </a:p>
          <a:p>
            <a:r>
              <a:rPr lang="nb-NO" dirty="0"/>
              <a:t>    </a:t>
            </a:r>
            <a:r>
              <a:rPr lang="nb-NO" dirty="0" err="1"/>
              <a:t>return</a:t>
            </a:r>
            <a:r>
              <a:rPr lang="nb-NO" dirty="0"/>
              <a:t> true; </a:t>
            </a:r>
          </a:p>
          <a:p>
            <a:r>
              <a:rPr lang="nb-NO" dirty="0"/>
              <a:t>}</a:t>
            </a:r>
            <a:r>
              <a:rPr lang="nb-NO" dirty="0">
                <a:solidFill>
                  <a:srgbClr val="00B050"/>
                </a:solidFill>
              </a:rPr>
              <a:t>// end langsommere sortert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Vi går gjennom </a:t>
            </a:r>
            <a:r>
              <a:rPr lang="nb-NO" sz="2800" dirty="0" err="1"/>
              <a:t>arrayen</a:t>
            </a:r>
            <a:r>
              <a:rPr lang="nb-NO" sz="2800" dirty="0"/>
              <a:t> a[] to ekstra ganger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NEI: </a:t>
            </a:r>
            <a:r>
              <a:rPr lang="nb-NO" dirty="0" err="1"/>
              <a:t>Fail</a:t>
            </a:r>
            <a:r>
              <a:rPr lang="nb-NO" dirty="0"/>
              <a:t>-fast – </a:t>
            </a:r>
            <a:r>
              <a:rPr lang="nb-NO" dirty="0" err="1"/>
              <a:t>dvs</a:t>
            </a:r>
            <a:r>
              <a:rPr lang="nb-NO" dirty="0"/>
              <a:t> hvis </a:t>
            </a:r>
            <a:r>
              <a:rPr lang="nb-NO" dirty="0" err="1"/>
              <a:t>arrayene</a:t>
            </a:r>
            <a:r>
              <a:rPr lang="nb-NO" dirty="0"/>
              <a:t> ikke er forlengs eller baklengs sortert feiler disse testene etter 2-4 tester.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005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88236"/>
            <a:ext cx="7793037" cy="550391"/>
          </a:xfrm>
        </p:spPr>
        <p:txBody>
          <a:bodyPr/>
          <a:lstStyle/>
          <a:p>
            <a:r>
              <a:rPr lang="nb-NO" dirty="0"/>
              <a:t>Hvordan sikre oss mot mange like elementer</a:t>
            </a:r>
            <a:br>
              <a:rPr lang="nb-NO" dirty="0"/>
            </a:br>
            <a:r>
              <a:rPr lang="nb-NO" dirty="0"/>
              <a:t> med dual pivot (to pivot-indekser)?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54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593" y="1124744"/>
            <a:ext cx="5184576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void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quicksortSek</a:t>
            </a:r>
            <a:r>
              <a:rPr lang="nb-NO" sz="1400" dirty="0"/>
              <a:t>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[] </a:t>
            </a:r>
            <a:r>
              <a:rPr lang="nb-NO" sz="1400" dirty="0"/>
              <a:t>a,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right) {</a:t>
            </a:r>
          </a:p>
          <a:p>
            <a:r>
              <a:rPr lang="nb-NO" sz="1400" dirty="0"/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(right-</a:t>
            </a:r>
            <a:r>
              <a:rPr lang="nb-NO" sz="1400" dirty="0" err="1"/>
              <a:t>left</a:t>
            </a:r>
            <a:r>
              <a:rPr lang="nb-NO" sz="1400" dirty="0"/>
              <a:t> &lt; LIMIT) </a:t>
            </a:r>
            <a:r>
              <a:rPr lang="nb-NO" sz="1400" dirty="0" err="1"/>
              <a:t>insertSort</a:t>
            </a:r>
            <a:r>
              <a:rPr lang="nb-NO" sz="1400" dirty="0"/>
              <a:t> (</a:t>
            </a:r>
            <a:r>
              <a:rPr lang="nb-NO" sz="1400" dirty="0" err="1"/>
              <a:t>a,left,right</a:t>
            </a:r>
            <a:r>
              <a:rPr lang="nb-NO" sz="1400" dirty="0"/>
              <a:t>); </a:t>
            </a:r>
          </a:p>
          <a:p>
            <a:r>
              <a:rPr lang="nb-NO" sz="1400" dirty="0"/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else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{ 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piv</a:t>
            </a:r>
            <a:r>
              <a:rPr lang="nb-NO" sz="1400" dirty="0"/>
              <a:t> = </a:t>
            </a:r>
            <a:r>
              <a:rPr lang="nb-NO" sz="1400" dirty="0" err="1"/>
              <a:t>partition</a:t>
            </a:r>
            <a:r>
              <a:rPr lang="nb-NO" sz="1400" dirty="0"/>
              <a:t> (a, </a:t>
            </a:r>
            <a:r>
              <a:rPr lang="nb-NO" sz="1400" dirty="0" err="1"/>
              <a:t>left</a:t>
            </a:r>
            <a:r>
              <a:rPr lang="nb-NO" sz="1400" dirty="0"/>
              <a:t>, right); </a:t>
            </a:r>
            <a:r>
              <a:rPr lang="nb-NO" sz="1400" dirty="0">
                <a:solidFill>
                  <a:srgbClr val="008E40"/>
                </a:solidFill>
              </a:rPr>
              <a:t>// del i to</a:t>
            </a:r>
          </a:p>
          <a:p>
            <a:r>
              <a:rPr lang="nb-NO" sz="1400" dirty="0">
                <a:solidFill>
                  <a:srgbClr val="C00000"/>
                </a:solidFill>
              </a:rPr>
              <a:t>               </a:t>
            </a:r>
            <a:r>
              <a:rPr lang="nb-NO" sz="1400" dirty="0" err="1">
                <a:solidFill>
                  <a:srgbClr val="C00000"/>
                </a:solidFill>
              </a:rPr>
              <a:t>int</a:t>
            </a:r>
            <a:r>
              <a:rPr lang="nb-NO" sz="1400" dirty="0">
                <a:solidFill>
                  <a:srgbClr val="C00000"/>
                </a:solidFill>
              </a:rPr>
              <a:t> piv2 = piv-1,   </a:t>
            </a:r>
            <a:r>
              <a:rPr lang="nb-NO" sz="1400" dirty="0" err="1">
                <a:solidFill>
                  <a:srgbClr val="C00000"/>
                </a:solidFill>
              </a:rPr>
              <a:t>pivotVal</a:t>
            </a:r>
            <a:r>
              <a:rPr lang="nb-NO" sz="1400" dirty="0">
                <a:solidFill>
                  <a:srgbClr val="C00000"/>
                </a:solidFill>
              </a:rPr>
              <a:t> = a[</a:t>
            </a:r>
            <a:r>
              <a:rPr lang="nb-NO" sz="1400" dirty="0" err="1">
                <a:solidFill>
                  <a:srgbClr val="C00000"/>
                </a:solidFill>
              </a:rPr>
              <a:t>piv</a:t>
            </a:r>
            <a:r>
              <a:rPr lang="nb-NO" sz="1400" dirty="0">
                <a:solidFill>
                  <a:srgbClr val="C00000"/>
                </a:solidFill>
              </a:rPr>
              <a:t>];</a:t>
            </a:r>
            <a:br>
              <a:rPr lang="nb-NO" sz="1400" dirty="0">
                <a:solidFill>
                  <a:srgbClr val="C00000"/>
                </a:solidFill>
              </a:rPr>
            </a:br>
            <a:endParaRPr lang="nb-NO" sz="1400" dirty="0">
              <a:solidFill>
                <a:srgbClr val="C00000"/>
              </a:solidFill>
            </a:endParaRPr>
          </a:p>
          <a:p>
            <a:r>
              <a:rPr lang="nb-NO" sz="1400" dirty="0">
                <a:solidFill>
                  <a:srgbClr val="C00000"/>
                </a:solidFill>
              </a:rPr>
              <a:t>               </a:t>
            </a:r>
            <a:r>
              <a:rPr lang="nb-NO" sz="1400" dirty="0" err="1">
                <a:solidFill>
                  <a:srgbClr val="C00000"/>
                </a:solidFill>
              </a:rPr>
              <a:t>while</a:t>
            </a:r>
            <a:r>
              <a:rPr lang="nb-NO" sz="1400" dirty="0">
                <a:solidFill>
                  <a:srgbClr val="C00000"/>
                </a:solidFill>
              </a:rPr>
              <a:t> (piv2 &gt; </a:t>
            </a:r>
            <a:r>
              <a:rPr lang="nb-NO" sz="1400" dirty="0" err="1">
                <a:solidFill>
                  <a:srgbClr val="C00000"/>
                </a:solidFill>
              </a:rPr>
              <a:t>left</a:t>
            </a:r>
            <a:r>
              <a:rPr lang="nb-NO" sz="1400" dirty="0">
                <a:solidFill>
                  <a:srgbClr val="C00000"/>
                </a:solidFill>
              </a:rPr>
              <a:t> &amp;&amp; a[piv2] == </a:t>
            </a:r>
            <a:r>
              <a:rPr lang="nb-NO" sz="1400" dirty="0" err="1">
                <a:solidFill>
                  <a:srgbClr val="C00000"/>
                </a:solidFill>
              </a:rPr>
              <a:t>pivotVal</a:t>
            </a:r>
            <a:r>
              <a:rPr lang="nb-NO" sz="1400" dirty="0">
                <a:solidFill>
                  <a:srgbClr val="C00000"/>
                </a:solidFill>
              </a:rPr>
              <a:t>) {			 piv2--; // skip like elementer i midten</a:t>
            </a:r>
          </a:p>
          <a:p>
            <a:r>
              <a:rPr lang="nb-NO" sz="1400" dirty="0">
                <a:solidFill>
                  <a:srgbClr val="C00000"/>
                </a:solidFill>
              </a:rPr>
              <a:t>	}</a:t>
            </a:r>
          </a:p>
          <a:p>
            <a:r>
              <a:rPr lang="nb-NO" sz="1400" dirty="0"/>
              <a:t>    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 piv2-left &gt;0)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left</a:t>
            </a:r>
            <a:r>
              <a:rPr lang="nb-NO" sz="1400" dirty="0"/>
              <a:t>,  piv2);</a:t>
            </a:r>
          </a:p>
          <a:p>
            <a:r>
              <a:rPr lang="nb-NO" sz="1400" dirty="0"/>
              <a:t>    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 right-</a:t>
            </a:r>
            <a:r>
              <a:rPr lang="nb-NO" sz="1400" dirty="0" err="1"/>
              <a:t>piv</a:t>
            </a:r>
            <a:r>
              <a:rPr lang="nb-NO" sz="1400" dirty="0"/>
              <a:t> &gt;1)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piv</a:t>
            </a:r>
            <a:r>
              <a:rPr lang="nb-NO" sz="1400" dirty="0"/>
              <a:t> + 1, right);</a:t>
            </a:r>
          </a:p>
          <a:p>
            <a:r>
              <a:rPr lang="nb-NO" sz="1400" dirty="0"/>
              <a:t>            }                                                  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quicksort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124744"/>
            <a:ext cx="3995085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// del opp a[] i to: </a:t>
            </a:r>
            <a:r>
              <a:rPr lang="nb-NO" sz="1400" dirty="0" err="1">
                <a:solidFill>
                  <a:srgbClr val="00B050"/>
                </a:solidFill>
              </a:rPr>
              <a:t>smaa</a:t>
            </a:r>
            <a:r>
              <a:rPr lang="nb-NO" sz="1400" dirty="0">
                <a:solidFill>
                  <a:srgbClr val="00B050"/>
                </a:solidFill>
              </a:rPr>
              <a:t> og </a:t>
            </a:r>
            <a:r>
              <a:rPr lang="nb-NO" sz="1400" dirty="0" err="1">
                <a:solidFill>
                  <a:srgbClr val="00B050"/>
                </a:solidFill>
              </a:rPr>
              <a:t>storre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partition</a:t>
            </a:r>
            <a:r>
              <a:rPr lang="nb-NO" sz="1400" dirty="0"/>
              <a:t> 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[]</a:t>
            </a:r>
            <a:r>
              <a:rPr lang="nb-NO" sz="1400" dirty="0"/>
              <a:t> a,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right) {</a:t>
            </a:r>
          </a:p>
          <a:p>
            <a:r>
              <a:rPr lang="nb-NO" sz="1400" dirty="0"/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pivVal</a:t>
            </a:r>
            <a:r>
              <a:rPr lang="nb-NO" sz="1400" dirty="0"/>
              <a:t> = a[(</a:t>
            </a:r>
            <a:r>
              <a:rPr lang="nb-NO" sz="1400" dirty="0" err="1"/>
              <a:t>left</a:t>
            </a:r>
            <a:r>
              <a:rPr lang="nb-NO" sz="1400" dirty="0"/>
              <a:t> + right) / 2];</a:t>
            </a:r>
          </a:p>
          <a:p>
            <a:r>
              <a:rPr lang="nb-NO" sz="1400" dirty="0"/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index</a:t>
            </a:r>
            <a:r>
              <a:rPr lang="nb-NO" sz="1400" dirty="0"/>
              <a:t> = </a:t>
            </a:r>
            <a:r>
              <a:rPr lang="nb-NO" sz="1400" dirty="0" err="1"/>
              <a:t>left</a:t>
            </a:r>
            <a:r>
              <a:rPr lang="nb-NO" sz="1400" dirty="0"/>
              <a:t>;</a:t>
            </a:r>
          </a:p>
          <a:p>
            <a:r>
              <a:rPr lang="nb-NO" sz="1400" dirty="0"/>
              <a:t>     // plasser pivot-element helt til høyre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swap</a:t>
            </a:r>
            <a:r>
              <a:rPr lang="nb-NO" sz="1400" dirty="0"/>
              <a:t>(a, (</a:t>
            </a:r>
            <a:r>
              <a:rPr lang="nb-NO" sz="1400" dirty="0" err="1"/>
              <a:t>left</a:t>
            </a:r>
            <a:r>
              <a:rPr lang="nb-NO" sz="1400" dirty="0"/>
              <a:t> + right) / 2, right);</a:t>
            </a:r>
          </a:p>
          <a:p>
            <a:endParaRPr lang="nb-NO" sz="1400" dirty="0"/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 err="1">
                <a:solidFill>
                  <a:srgbClr val="0070C0"/>
                </a:solidFill>
              </a:rPr>
              <a:t>int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i = </a:t>
            </a:r>
            <a:r>
              <a:rPr lang="nb-NO" sz="1400" dirty="0" err="1"/>
              <a:t>left</a:t>
            </a:r>
            <a:r>
              <a:rPr lang="nb-NO" sz="1400" dirty="0"/>
              <a:t>; i &lt; right; i++) {</a:t>
            </a:r>
          </a:p>
          <a:p>
            <a:r>
              <a:rPr lang="nb-NO" sz="1400" dirty="0"/>
              <a:t>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(a[i] </a:t>
            </a:r>
            <a:r>
              <a:rPr lang="nb-NO" sz="1400" b="1" dirty="0">
                <a:solidFill>
                  <a:srgbClr val="C00000"/>
                </a:solidFill>
              </a:rPr>
              <a:t>&lt;=</a:t>
            </a:r>
            <a:r>
              <a:rPr lang="nb-NO" sz="1400" dirty="0"/>
              <a:t> </a:t>
            </a:r>
            <a:r>
              <a:rPr lang="nb-NO" sz="1400" dirty="0" err="1"/>
              <a:t>pivVal</a:t>
            </a:r>
            <a:r>
              <a:rPr lang="nb-NO" sz="1400" dirty="0"/>
              <a:t>) {</a:t>
            </a:r>
          </a:p>
          <a:p>
            <a:r>
              <a:rPr lang="nb-NO" sz="1400" dirty="0"/>
              <a:t>   	        </a:t>
            </a:r>
            <a:r>
              <a:rPr lang="nb-NO" sz="1400" dirty="0" err="1"/>
              <a:t>swap</a:t>
            </a:r>
            <a:r>
              <a:rPr lang="nb-NO" sz="1400" dirty="0"/>
              <a:t>(a, i, </a:t>
            </a:r>
            <a:r>
              <a:rPr lang="nb-NO" sz="1400" dirty="0" err="1"/>
              <a:t>index</a:t>
            </a:r>
            <a:r>
              <a:rPr lang="nb-NO" sz="1400" dirty="0"/>
              <a:t>);</a:t>
            </a:r>
          </a:p>
          <a:p>
            <a:r>
              <a:rPr lang="nb-NO" sz="1400" dirty="0"/>
              <a:t>  	        </a:t>
            </a:r>
            <a:r>
              <a:rPr lang="nb-NO" sz="1400" dirty="0" err="1"/>
              <a:t>index</a:t>
            </a:r>
            <a:r>
              <a:rPr lang="nb-NO" sz="1400" dirty="0"/>
              <a:t>++;</a:t>
            </a:r>
          </a:p>
          <a:p>
            <a:r>
              <a:rPr lang="nb-NO" sz="1400" dirty="0"/>
              <a:t>          }</a:t>
            </a:r>
          </a:p>
          <a:p>
            <a:r>
              <a:rPr lang="nb-NO" sz="1400" dirty="0"/>
              <a:t>      } </a:t>
            </a:r>
            <a:r>
              <a:rPr lang="nb-NO" sz="1400" dirty="0">
                <a:solidFill>
                  <a:srgbClr val="00B050"/>
                </a:solidFill>
              </a:rPr>
              <a:t>// end for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swap</a:t>
            </a:r>
            <a:r>
              <a:rPr lang="nb-NO" sz="1400" dirty="0"/>
              <a:t>(a, </a:t>
            </a:r>
            <a:r>
              <a:rPr lang="nb-NO" sz="1400" dirty="0" err="1"/>
              <a:t>index</a:t>
            </a:r>
            <a:r>
              <a:rPr lang="nb-NO" sz="1400" dirty="0"/>
              <a:t>, right); // sett pivot tilbake</a:t>
            </a:r>
          </a:p>
          <a:p>
            <a:r>
              <a:rPr lang="nb-NO" sz="1400" dirty="0"/>
              <a:t>      </a:t>
            </a:r>
            <a:r>
              <a:rPr lang="nb-NO" sz="1400" dirty="0" err="1">
                <a:solidFill>
                  <a:srgbClr val="0070C0"/>
                </a:solidFill>
              </a:rPr>
              <a:t>return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index</a:t>
            </a:r>
            <a:r>
              <a:rPr lang="nb-NO" sz="1400" dirty="0"/>
              <a:t>;</a:t>
            </a:r>
          </a:p>
          <a:p>
            <a:r>
              <a:rPr lang="nb-NO" sz="1400" dirty="0"/>
              <a:t>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partition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21088"/>
            <a:ext cx="5184576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// Hvorfor ikke denne – kortere kode ??</a:t>
            </a:r>
          </a:p>
          <a:p>
            <a:r>
              <a:rPr lang="nb-NO" sz="1400" dirty="0" err="1"/>
              <a:t>void</a:t>
            </a:r>
            <a:r>
              <a:rPr lang="nb-NO" sz="1400" dirty="0"/>
              <a:t> quicksortSek2(</a:t>
            </a:r>
            <a:r>
              <a:rPr lang="nb-NO" sz="1400" dirty="0" err="1"/>
              <a:t>int</a:t>
            </a:r>
            <a:r>
              <a:rPr lang="nb-NO" sz="1400" dirty="0"/>
              <a:t>[] a, </a:t>
            </a:r>
            <a:r>
              <a:rPr lang="nb-NO" sz="1400" dirty="0" err="1"/>
              <a:t>int</a:t>
            </a:r>
            <a:r>
              <a:rPr lang="nb-NO" sz="1400" dirty="0"/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 err="1"/>
              <a:t>int</a:t>
            </a:r>
            <a:r>
              <a:rPr lang="nb-NO" sz="1400" dirty="0"/>
              <a:t> right) {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if</a:t>
            </a:r>
            <a:r>
              <a:rPr lang="nb-NO" sz="1400" dirty="0"/>
              <a:t> (right-</a:t>
            </a:r>
            <a:r>
              <a:rPr lang="nb-NO" sz="1400" dirty="0" err="1"/>
              <a:t>left</a:t>
            </a:r>
            <a:r>
              <a:rPr lang="nb-NO" sz="1400" dirty="0"/>
              <a:t> &lt; LIMIT) </a:t>
            </a:r>
            <a:r>
              <a:rPr lang="nb-NO" sz="1400" dirty="0" err="1"/>
              <a:t>insertSort</a:t>
            </a:r>
            <a:r>
              <a:rPr lang="nb-NO" sz="1400" dirty="0"/>
              <a:t> (</a:t>
            </a:r>
            <a:r>
              <a:rPr lang="nb-NO" sz="1400" dirty="0" err="1"/>
              <a:t>a,left,right</a:t>
            </a:r>
            <a:r>
              <a:rPr lang="nb-NO" sz="1400" dirty="0"/>
              <a:t>); 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else</a:t>
            </a:r>
            <a:r>
              <a:rPr lang="nb-NO" sz="1400" dirty="0"/>
              <a:t> {  </a:t>
            </a:r>
            <a:r>
              <a:rPr lang="nb-NO" sz="1400" dirty="0" err="1"/>
              <a:t>int</a:t>
            </a:r>
            <a:r>
              <a:rPr lang="nb-NO" sz="1400" dirty="0"/>
              <a:t> </a:t>
            </a:r>
            <a:r>
              <a:rPr lang="nb-NO" sz="1400" dirty="0" err="1"/>
              <a:t>piv</a:t>
            </a:r>
            <a:r>
              <a:rPr lang="nb-NO" sz="1400" dirty="0"/>
              <a:t> = </a:t>
            </a:r>
            <a:r>
              <a:rPr lang="nb-NO" sz="1400" dirty="0" err="1"/>
              <a:t>partition</a:t>
            </a:r>
            <a:r>
              <a:rPr lang="nb-NO" sz="1400" dirty="0"/>
              <a:t> (a, </a:t>
            </a:r>
            <a:r>
              <a:rPr lang="nb-NO" sz="1400" dirty="0" err="1"/>
              <a:t>left</a:t>
            </a:r>
            <a:r>
              <a:rPr lang="nb-NO" sz="1400" dirty="0"/>
              <a:t>, right); </a:t>
            </a:r>
            <a:r>
              <a:rPr lang="nb-NO" sz="1400" dirty="0">
                <a:solidFill>
                  <a:srgbClr val="008E40"/>
                </a:solidFill>
              </a:rPr>
              <a:t>// del i to</a:t>
            </a:r>
          </a:p>
          <a:p>
            <a:r>
              <a:rPr lang="nb-NO" sz="1400" dirty="0"/>
              <a:t>     </a:t>
            </a:r>
            <a:br>
              <a:rPr lang="nb-NO" sz="1400" dirty="0"/>
            </a:br>
            <a:r>
              <a:rPr lang="nb-NO" sz="1400" dirty="0"/>
              <a:t>     </a:t>
            </a:r>
            <a:r>
              <a:rPr lang="nb-NO" sz="1400" dirty="0" err="1"/>
              <a:t>if</a:t>
            </a:r>
            <a:r>
              <a:rPr lang="nb-NO" sz="1400" dirty="0"/>
              <a:t> ( </a:t>
            </a:r>
            <a:r>
              <a:rPr lang="nb-NO" sz="1400" dirty="0" err="1"/>
              <a:t>piv-left</a:t>
            </a:r>
            <a:r>
              <a:rPr lang="nb-NO" sz="1400" dirty="0"/>
              <a:t> &gt;1)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left</a:t>
            </a:r>
            <a:r>
              <a:rPr lang="nb-NO" sz="1400" dirty="0"/>
              <a:t>,  piv2);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if</a:t>
            </a:r>
            <a:r>
              <a:rPr lang="nb-NO" sz="1400" dirty="0"/>
              <a:t> ( right-</a:t>
            </a:r>
            <a:r>
              <a:rPr lang="nb-NO" sz="1400" dirty="0" err="1"/>
              <a:t>piv</a:t>
            </a:r>
            <a:r>
              <a:rPr lang="nb-NO" sz="1400" dirty="0"/>
              <a:t> &gt;1)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piv</a:t>
            </a:r>
            <a:r>
              <a:rPr lang="nb-NO" sz="1400" dirty="0"/>
              <a:t> + 1, right);</a:t>
            </a:r>
          </a:p>
          <a:p>
            <a:r>
              <a:rPr lang="nb-NO" sz="1400" dirty="0"/>
              <a:t>   }                                                  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quicksort</a:t>
            </a:r>
            <a:endParaRPr lang="nb-NO" sz="1400" dirty="0">
              <a:solidFill>
                <a:srgbClr val="00B050"/>
              </a:solidFill>
            </a:endParaRPr>
          </a:p>
        </p:txBody>
      </p:sp>
      <p:grpSp>
        <p:nvGrpSpPr>
          <p:cNvPr id="7" name="Gruppe 16"/>
          <p:cNvGrpSpPr/>
          <p:nvPr/>
        </p:nvGrpSpPr>
        <p:grpSpPr>
          <a:xfrm>
            <a:off x="5409467" y="5085184"/>
            <a:ext cx="2978957" cy="1227212"/>
            <a:chOff x="8867" y="4581128"/>
            <a:chExt cx="2978957" cy="1227212"/>
          </a:xfrm>
        </p:grpSpPr>
        <p:sp>
          <p:nvSpPr>
            <p:cNvPr id="8" name="Rektangel 6"/>
            <p:cNvSpPr/>
            <p:nvPr/>
          </p:nvSpPr>
          <p:spPr bwMode="auto">
            <a:xfrm>
              <a:off x="683568" y="5229200"/>
              <a:ext cx="1008112" cy="21602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ktangel 7"/>
            <p:cNvSpPr/>
            <p:nvPr/>
          </p:nvSpPr>
          <p:spPr bwMode="auto">
            <a:xfrm>
              <a:off x="1835696" y="5229200"/>
              <a:ext cx="1008112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kstSylinder 8"/>
            <p:cNvSpPr txBox="1"/>
            <p:nvPr/>
          </p:nvSpPr>
          <p:spPr>
            <a:xfrm>
              <a:off x="755576" y="4921423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 </a:t>
              </a:r>
              <a:r>
                <a:rPr lang="nb-NO" sz="1400" dirty="0" err="1">
                  <a:sym typeface="Symbol"/>
                </a:rPr>
                <a:t>piotVal</a:t>
              </a:r>
              <a:endParaRPr lang="nb-NO" sz="1400" dirty="0"/>
            </a:p>
          </p:txBody>
        </p:sp>
        <p:sp>
          <p:nvSpPr>
            <p:cNvPr id="11" name="TekstSylinder 9"/>
            <p:cNvSpPr txBox="1"/>
            <p:nvPr/>
          </p:nvSpPr>
          <p:spPr>
            <a:xfrm>
              <a:off x="1907704" y="4921423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&gt; </a:t>
              </a:r>
              <a:r>
                <a:rPr lang="nb-NO" sz="1400" dirty="0" err="1">
                  <a:sym typeface="Symbol"/>
                </a:rPr>
                <a:t>piotVal</a:t>
              </a:r>
              <a:endParaRPr lang="nb-NO" sz="1400" dirty="0"/>
            </a:p>
          </p:txBody>
        </p:sp>
        <p:sp>
          <p:nvSpPr>
            <p:cNvPr id="12" name="Rektangel 10"/>
            <p:cNvSpPr/>
            <p:nvPr/>
          </p:nvSpPr>
          <p:spPr bwMode="auto">
            <a:xfrm>
              <a:off x="1691680" y="5229200"/>
              <a:ext cx="135632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kstSylinder 11"/>
            <p:cNvSpPr txBox="1"/>
            <p:nvPr/>
          </p:nvSpPr>
          <p:spPr>
            <a:xfrm>
              <a:off x="128218" y="515254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  <p:sp>
          <p:nvSpPr>
            <p:cNvPr id="14" name="TekstSylinder 12"/>
            <p:cNvSpPr txBox="1"/>
            <p:nvPr/>
          </p:nvSpPr>
          <p:spPr>
            <a:xfrm>
              <a:off x="1493658" y="5531341"/>
              <a:ext cx="11341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err="1"/>
                <a:t>pivVal</a:t>
              </a:r>
              <a:endParaRPr lang="nb-NO" sz="1200" dirty="0"/>
            </a:p>
          </p:txBody>
        </p:sp>
        <p:sp>
          <p:nvSpPr>
            <p:cNvPr id="15" name="TekstSylinder 13"/>
            <p:cNvSpPr txBox="1"/>
            <p:nvPr/>
          </p:nvSpPr>
          <p:spPr>
            <a:xfrm>
              <a:off x="8867" y="4581128"/>
              <a:ext cx="2978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Etter: </a:t>
              </a:r>
              <a:r>
                <a:rPr lang="nb-NO" dirty="0" err="1"/>
                <a:t>partition</a:t>
              </a:r>
              <a:r>
                <a:rPr lang="nb-NO" dirty="0"/>
                <a:t>(</a:t>
              </a:r>
              <a:r>
                <a:rPr lang="nb-NO" dirty="0" err="1"/>
                <a:t>a,left,right</a:t>
              </a:r>
              <a:r>
                <a:rPr lang="nb-NO" dirty="0"/>
                <a:t>) </a:t>
              </a:r>
            </a:p>
          </p:txBody>
        </p:sp>
        <p:cxnSp>
          <p:nvCxnSpPr>
            <p:cNvPr id="16" name="Rett pil 15"/>
            <p:cNvCxnSpPr>
              <a:endCxn id="12" idx="2"/>
            </p:cNvCxnSpPr>
            <p:nvPr/>
          </p:nvCxnSpPr>
          <p:spPr bwMode="auto">
            <a:xfrm flipV="1">
              <a:off x="1691680" y="5445224"/>
              <a:ext cx="67816" cy="14401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69533" cy="406375"/>
          </a:xfrm>
        </p:spPr>
        <p:txBody>
          <a:bodyPr/>
          <a:lstStyle/>
          <a:p>
            <a:r>
              <a:rPr lang="nb-NO" sz="2400" dirty="0"/>
              <a:t>Hvis det er mange like elementer – </a:t>
            </a:r>
            <a:r>
              <a:rPr lang="nb-NO" sz="2400" dirty="0" err="1"/>
              <a:t>f.eks</a:t>
            </a:r>
            <a:r>
              <a:rPr lang="nb-NO" sz="2400" dirty="0"/>
              <a:t> alle like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836712"/>
            <a:ext cx="5184576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// Hvorfor ikke denne – kortere kode ??</a:t>
            </a:r>
          </a:p>
          <a:p>
            <a:r>
              <a:rPr lang="nb-NO" sz="1600" dirty="0" err="1"/>
              <a:t>void</a:t>
            </a:r>
            <a:r>
              <a:rPr lang="nb-NO" sz="1600" dirty="0"/>
              <a:t> quicksortSek2(</a:t>
            </a:r>
            <a:r>
              <a:rPr lang="nb-NO" sz="1600" dirty="0" err="1"/>
              <a:t>int</a:t>
            </a:r>
            <a:r>
              <a:rPr lang="nb-NO" sz="1600" dirty="0"/>
              <a:t>[] a, </a:t>
            </a:r>
            <a:r>
              <a:rPr lang="nb-NO" sz="1600" dirty="0" err="1"/>
              <a:t>int</a:t>
            </a:r>
            <a:r>
              <a:rPr lang="nb-NO" sz="1600" dirty="0"/>
              <a:t> </a:t>
            </a:r>
            <a:r>
              <a:rPr lang="nb-NO" sz="1600" dirty="0" err="1"/>
              <a:t>left</a:t>
            </a:r>
            <a:r>
              <a:rPr lang="nb-NO" sz="1600" dirty="0"/>
              <a:t>, </a:t>
            </a:r>
            <a:r>
              <a:rPr lang="nb-NO" sz="1600" dirty="0" err="1"/>
              <a:t>int</a:t>
            </a:r>
            <a:r>
              <a:rPr lang="nb-NO" sz="1600" dirty="0"/>
              <a:t> right) {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if</a:t>
            </a:r>
            <a:r>
              <a:rPr lang="nb-NO" sz="1600" dirty="0"/>
              <a:t> (right-</a:t>
            </a:r>
            <a:r>
              <a:rPr lang="nb-NO" sz="1600" dirty="0" err="1"/>
              <a:t>left</a:t>
            </a:r>
            <a:r>
              <a:rPr lang="nb-NO" sz="1600" dirty="0"/>
              <a:t> &lt; LIMIT) </a:t>
            </a:r>
            <a:r>
              <a:rPr lang="nb-NO" sz="1600" dirty="0" err="1"/>
              <a:t>insertSort</a:t>
            </a:r>
            <a:r>
              <a:rPr lang="nb-NO" sz="1600" dirty="0"/>
              <a:t> (</a:t>
            </a:r>
            <a:r>
              <a:rPr lang="nb-NO" sz="1600" dirty="0" err="1"/>
              <a:t>a,left,right</a:t>
            </a:r>
            <a:r>
              <a:rPr lang="nb-NO" sz="1600" dirty="0"/>
              <a:t>); 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else</a:t>
            </a:r>
            <a:r>
              <a:rPr lang="nb-NO" sz="1600" dirty="0"/>
              <a:t> {  </a:t>
            </a:r>
            <a:r>
              <a:rPr lang="nb-NO" sz="1600" dirty="0" err="1"/>
              <a:t>int</a:t>
            </a:r>
            <a:r>
              <a:rPr lang="nb-NO" sz="1600" dirty="0"/>
              <a:t> </a:t>
            </a:r>
            <a:r>
              <a:rPr lang="nb-NO" sz="1600" dirty="0" err="1"/>
              <a:t>piv</a:t>
            </a:r>
            <a:r>
              <a:rPr lang="nb-NO" sz="1600" dirty="0"/>
              <a:t>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</a:t>
            </a:r>
            <a:r>
              <a:rPr lang="nb-NO" sz="1600" dirty="0"/>
              <a:t>, right); // del i to</a:t>
            </a:r>
          </a:p>
          <a:p>
            <a:r>
              <a:rPr lang="nb-NO" sz="1600" dirty="0"/>
              <a:t>     </a:t>
            </a:r>
            <a:br>
              <a:rPr lang="nb-NO" sz="1600" dirty="0"/>
            </a:br>
            <a:r>
              <a:rPr lang="nb-NO" sz="1600" dirty="0"/>
              <a:t>     </a:t>
            </a:r>
            <a:r>
              <a:rPr lang="nb-NO" sz="1600" dirty="0" err="1"/>
              <a:t>if</a:t>
            </a:r>
            <a:r>
              <a:rPr lang="nb-NO" sz="1600" dirty="0"/>
              <a:t> ( </a:t>
            </a:r>
            <a:r>
              <a:rPr lang="nb-NO" sz="1600" dirty="0" err="1"/>
              <a:t>piv-left</a:t>
            </a:r>
            <a:r>
              <a:rPr lang="nb-NO" sz="1600" dirty="0"/>
              <a:t> &gt;1) </a:t>
            </a:r>
            <a:r>
              <a:rPr lang="nb-NO" sz="1600" dirty="0" err="1"/>
              <a:t>quicksortSek</a:t>
            </a:r>
            <a:r>
              <a:rPr lang="nb-NO" sz="1600" dirty="0"/>
              <a:t>(a, </a:t>
            </a:r>
            <a:r>
              <a:rPr lang="nb-NO" sz="1600" dirty="0" err="1"/>
              <a:t>left</a:t>
            </a:r>
            <a:r>
              <a:rPr lang="nb-NO" sz="1600" dirty="0"/>
              <a:t>,  piv2);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if</a:t>
            </a:r>
            <a:r>
              <a:rPr lang="nb-NO" sz="1600" dirty="0"/>
              <a:t> ( right-</a:t>
            </a:r>
            <a:r>
              <a:rPr lang="nb-NO" sz="1600" dirty="0" err="1"/>
              <a:t>piv</a:t>
            </a:r>
            <a:r>
              <a:rPr lang="nb-NO" sz="1600" dirty="0"/>
              <a:t> &gt;1) </a:t>
            </a:r>
            <a:r>
              <a:rPr lang="nb-NO" sz="1600" dirty="0" err="1"/>
              <a:t>quicksortSek</a:t>
            </a:r>
            <a:r>
              <a:rPr lang="nb-NO" sz="1600" dirty="0"/>
              <a:t>(a, </a:t>
            </a:r>
            <a:r>
              <a:rPr lang="nb-NO" sz="1600" dirty="0" err="1"/>
              <a:t>piv</a:t>
            </a:r>
            <a:r>
              <a:rPr lang="nb-NO" sz="1600" dirty="0"/>
              <a:t> + 1, right);</a:t>
            </a:r>
          </a:p>
          <a:p>
            <a:r>
              <a:rPr lang="nb-NO" sz="1600" dirty="0"/>
              <a:t>   }                                                  </a:t>
            </a:r>
          </a:p>
          <a:p>
            <a:r>
              <a:rPr lang="nb-NO" sz="1600" dirty="0"/>
              <a:t>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quicksort</a:t>
            </a:r>
            <a:endParaRPr lang="nb-NO" sz="1600" dirty="0">
              <a:solidFill>
                <a:srgbClr val="00B05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0203" y="980728"/>
            <a:ext cx="3487701" cy="1227212"/>
            <a:chOff x="5620803" y="175691"/>
            <a:chExt cx="3487701" cy="1227212"/>
          </a:xfrm>
        </p:grpSpPr>
        <p:sp>
          <p:nvSpPr>
            <p:cNvPr id="8" name="Rektangel 6"/>
            <p:cNvSpPr/>
            <p:nvPr/>
          </p:nvSpPr>
          <p:spPr bwMode="auto">
            <a:xfrm>
              <a:off x="6367512" y="823763"/>
              <a:ext cx="1516856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kstSylinder 8"/>
            <p:cNvSpPr txBox="1"/>
            <p:nvPr/>
          </p:nvSpPr>
          <p:spPr>
            <a:xfrm>
              <a:off x="6367512" y="515986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 </a:t>
              </a:r>
              <a:r>
                <a:rPr lang="nb-NO" sz="1400" dirty="0" err="1">
                  <a:sym typeface="Symbol"/>
                </a:rPr>
                <a:t>piotVal</a:t>
              </a:r>
              <a:endParaRPr lang="nb-NO" sz="1400" dirty="0"/>
            </a:p>
          </p:txBody>
        </p:sp>
        <p:sp>
          <p:nvSpPr>
            <p:cNvPr id="11" name="TekstSylinder 9"/>
            <p:cNvSpPr txBox="1"/>
            <p:nvPr/>
          </p:nvSpPr>
          <p:spPr>
            <a:xfrm>
              <a:off x="8028384" y="515986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&gt; </a:t>
              </a:r>
              <a:r>
                <a:rPr lang="nb-NO" sz="1400" dirty="0" err="1">
                  <a:sym typeface="Symbol"/>
                </a:rPr>
                <a:t>piotVal</a:t>
              </a:r>
              <a:r>
                <a:rPr lang="nb-NO" sz="1400" dirty="0">
                  <a:sym typeface="Symbol"/>
                </a:rPr>
                <a:t> ?</a:t>
              </a:r>
              <a:endParaRPr lang="nb-NO" sz="1400" dirty="0"/>
            </a:p>
          </p:txBody>
        </p:sp>
        <p:sp>
          <p:nvSpPr>
            <p:cNvPr id="12" name="Rektangel 10"/>
            <p:cNvSpPr/>
            <p:nvPr/>
          </p:nvSpPr>
          <p:spPr bwMode="auto">
            <a:xfrm>
              <a:off x="7884368" y="823763"/>
              <a:ext cx="175332" cy="2880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kstSylinder 11"/>
            <p:cNvSpPr txBox="1"/>
            <p:nvPr/>
          </p:nvSpPr>
          <p:spPr>
            <a:xfrm>
              <a:off x="5740154" y="74710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  <p:sp>
          <p:nvSpPr>
            <p:cNvPr id="14" name="TekstSylinder 12"/>
            <p:cNvSpPr txBox="1"/>
            <p:nvPr/>
          </p:nvSpPr>
          <p:spPr>
            <a:xfrm>
              <a:off x="7105594" y="1125904"/>
              <a:ext cx="11341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err="1"/>
                <a:t>pivVal</a:t>
              </a:r>
              <a:endParaRPr lang="nb-NO" sz="1200" dirty="0"/>
            </a:p>
          </p:txBody>
        </p:sp>
        <p:sp>
          <p:nvSpPr>
            <p:cNvPr id="15" name="TekstSylinder 13"/>
            <p:cNvSpPr txBox="1"/>
            <p:nvPr/>
          </p:nvSpPr>
          <p:spPr>
            <a:xfrm>
              <a:off x="5620803" y="175691"/>
              <a:ext cx="2978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Etter: </a:t>
              </a:r>
              <a:r>
                <a:rPr lang="nb-NO" dirty="0" err="1"/>
                <a:t>partition</a:t>
              </a:r>
              <a:r>
                <a:rPr lang="nb-NO" dirty="0"/>
                <a:t>(</a:t>
              </a:r>
              <a:r>
                <a:rPr lang="nb-NO" dirty="0" err="1"/>
                <a:t>a,left,right</a:t>
              </a:r>
              <a:r>
                <a:rPr lang="nb-NO" dirty="0"/>
                <a:t>) </a:t>
              </a:r>
            </a:p>
          </p:txBody>
        </p:sp>
        <p:cxnSp>
          <p:nvCxnSpPr>
            <p:cNvPr id="16" name="Rett pil 15"/>
            <p:cNvCxnSpPr>
              <a:endCxn id="12" idx="2"/>
            </p:cNvCxnSpPr>
            <p:nvPr/>
          </p:nvCxnSpPr>
          <p:spPr bwMode="auto">
            <a:xfrm flipV="1">
              <a:off x="7884368" y="1111795"/>
              <a:ext cx="87666" cy="7200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827584" y="3284984"/>
            <a:ext cx="8280920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Anta at det er n like elementer i a[], da vil </a:t>
            </a:r>
            <a:r>
              <a:rPr lang="nb-NO" dirty="0">
                <a:solidFill>
                  <a:srgbClr val="C00000"/>
                </a:solidFill>
              </a:rPr>
              <a:t>quicksortSek2</a:t>
            </a:r>
            <a:r>
              <a:rPr lang="nb-NO" dirty="0"/>
              <a:t> hver gang :</a:t>
            </a:r>
          </a:p>
          <a:p>
            <a:r>
              <a:rPr lang="en-US" dirty="0"/>
              <a:t> </a:t>
            </a:r>
            <a:r>
              <a:rPr lang="nb-NO" dirty="0"/>
              <a:t>- bare skille ut ett element på høyre side</a:t>
            </a:r>
          </a:p>
          <a:p>
            <a:r>
              <a:rPr lang="nb-NO" dirty="0"/>
              <a:t> - vestre side ville være n-1 lang</a:t>
            </a:r>
          </a:p>
          <a:p>
            <a:r>
              <a:rPr lang="nb-NO" dirty="0"/>
              <a:t>Hvis n = 1 </a:t>
            </a:r>
            <a:r>
              <a:rPr lang="nb-NO" dirty="0" err="1"/>
              <a:t>mill</a:t>
            </a:r>
            <a:r>
              <a:rPr lang="nb-NO" dirty="0"/>
              <a:t>, ville venstresiden av treet være 1. </a:t>
            </a:r>
            <a:r>
              <a:rPr lang="nb-NO" dirty="0" err="1"/>
              <a:t>mill</a:t>
            </a:r>
            <a:r>
              <a:rPr lang="nb-NO" dirty="0"/>
              <a:t> dypt – vi får </a:t>
            </a:r>
            <a:r>
              <a:rPr lang="nb-NO" dirty="0" err="1"/>
              <a:t>Stack</a:t>
            </a:r>
            <a:r>
              <a:rPr lang="nb-NO" dirty="0"/>
              <a:t> </a:t>
            </a:r>
            <a:r>
              <a:rPr lang="nb-NO" dirty="0" err="1"/>
              <a:t>overflow</a:t>
            </a:r>
            <a:r>
              <a:rPr lang="nb-NO" dirty="0"/>
              <a:t> og en meget langsom algoritme </a:t>
            </a:r>
          </a:p>
          <a:p>
            <a:endParaRPr lang="nb-NO" dirty="0"/>
          </a:p>
          <a:p>
            <a:r>
              <a:rPr lang="nb-NO" dirty="0"/>
              <a:t>Derimot </a:t>
            </a:r>
            <a:r>
              <a:rPr lang="nb-NO" dirty="0" err="1"/>
              <a:t>quicksortSek</a:t>
            </a:r>
            <a:r>
              <a:rPr lang="nb-NO" dirty="0"/>
              <a:t> med </a:t>
            </a:r>
            <a:r>
              <a:rPr lang="nb-NO" b="1" dirty="0"/>
              <a:t> </a:t>
            </a:r>
            <a:r>
              <a:rPr lang="nb-NO" dirty="0" err="1"/>
              <a:t>while</a:t>
            </a:r>
            <a:r>
              <a:rPr lang="nb-NO" dirty="0"/>
              <a:t>-løkke og piv2, vil bare få ett kall og bli ferdig meget raskt :</a:t>
            </a:r>
          </a:p>
          <a:p>
            <a:r>
              <a:rPr lang="nb-NO" dirty="0">
                <a:solidFill>
                  <a:srgbClr val="C00000"/>
                </a:solidFill>
              </a:rPr>
              <a:t>             </a:t>
            </a:r>
            <a:r>
              <a:rPr lang="nb-NO" dirty="0" err="1">
                <a:solidFill>
                  <a:srgbClr val="C00000"/>
                </a:solidFill>
              </a:rPr>
              <a:t>int</a:t>
            </a:r>
            <a:r>
              <a:rPr lang="nb-NO" dirty="0">
                <a:solidFill>
                  <a:srgbClr val="C00000"/>
                </a:solidFill>
              </a:rPr>
              <a:t> piv2 = piv-1,   </a:t>
            </a:r>
            <a:r>
              <a:rPr lang="nb-NO" dirty="0" err="1">
                <a:solidFill>
                  <a:srgbClr val="C00000"/>
                </a:solidFill>
              </a:rPr>
              <a:t>pivotVal</a:t>
            </a:r>
            <a:r>
              <a:rPr lang="nb-NO" dirty="0">
                <a:solidFill>
                  <a:srgbClr val="C00000"/>
                </a:solidFill>
              </a:rPr>
              <a:t> = a[</a:t>
            </a:r>
            <a:r>
              <a:rPr lang="nb-NO" dirty="0" err="1">
                <a:solidFill>
                  <a:srgbClr val="C00000"/>
                </a:solidFill>
              </a:rPr>
              <a:t>piv</a:t>
            </a:r>
            <a:r>
              <a:rPr lang="nb-NO" dirty="0">
                <a:solidFill>
                  <a:srgbClr val="C00000"/>
                </a:solidFill>
              </a:rPr>
              <a:t>];</a:t>
            </a:r>
            <a:br>
              <a:rPr lang="nb-NO" dirty="0">
                <a:solidFill>
                  <a:srgbClr val="C00000"/>
                </a:solidFill>
              </a:rPr>
            </a:br>
            <a:endParaRPr lang="nb-NO" sz="800" dirty="0">
              <a:solidFill>
                <a:srgbClr val="C00000"/>
              </a:solidFill>
            </a:endParaRPr>
          </a:p>
          <a:p>
            <a:r>
              <a:rPr lang="nb-NO" dirty="0">
                <a:solidFill>
                  <a:srgbClr val="C00000"/>
                </a:solidFill>
              </a:rPr>
              <a:t>              </a:t>
            </a:r>
            <a:r>
              <a:rPr lang="nb-NO" dirty="0" err="1">
                <a:solidFill>
                  <a:srgbClr val="C00000"/>
                </a:solidFill>
              </a:rPr>
              <a:t>while</a:t>
            </a:r>
            <a:r>
              <a:rPr lang="nb-NO" dirty="0">
                <a:solidFill>
                  <a:srgbClr val="C00000"/>
                </a:solidFill>
              </a:rPr>
              <a:t> (piv2 &gt; </a:t>
            </a:r>
            <a:r>
              <a:rPr lang="nb-NO" dirty="0" err="1">
                <a:solidFill>
                  <a:srgbClr val="C00000"/>
                </a:solidFill>
              </a:rPr>
              <a:t>left</a:t>
            </a:r>
            <a:r>
              <a:rPr lang="nb-NO" dirty="0">
                <a:solidFill>
                  <a:srgbClr val="C00000"/>
                </a:solidFill>
              </a:rPr>
              <a:t> &amp;&amp; a[piv2] == </a:t>
            </a:r>
            <a:r>
              <a:rPr lang="nb-NO" dirty="0" err="1">
                <a:solidFill>
                  <a:srgbClr val="C00000"/>
                </a:solidFill>
              </a:rPr>
              <a:t>pivotVal</a:t>
            </a:r>
            <a:r>
              <a:rPr lang="nb-NO" dirty="0">
                <a:solidFill>
                  <a:srgbClr val="C00000"/>
                </a:solidFill>
              </a:rPr>
              <a:t>) {</a:t>
            </a:r>
            <a:br>
              <a:rPr lang="nb-NO" dirty="0">
                <a:solidFill>
                  <a:srgbClr val="C00000"/>
                </a:solidFill>
              </a:rPr>
            </a:br>
            <a:r>
              <a:rPr lang="nb-NO" dirty="0">
                <a:solidFill>
                  <a:srgbClr val="C00000"/>
                </a:solidFill>
              </a:rPr>
              <a:t>		 piv2--; </a:t>
            </a:r>
            <a:r>
              <a:rPr lang="nb-NO" dirty="0">
                <a:solidFill>
                  <a:srgbClr val="00B050"/>
                </a:solidFill>
              </a:rPr>
              <a:t>// skip like elementer i midten</a:t>
            </a:r>
          </a:p>
          <a:p>
            <a:r>
              <a:rPr lang="nb-NO" dirty="0">
                <a:solidFill>
                  <a:srgbClr val="FF0000"/>
                </a:solidFill>
              </a:rPr>
              <a:t>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297909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7054" y="2868818"/>
            <a:ext cx="7793037" cy="828675"/>
          </a:xfrm>
        </p:spPr>
        <p:txBody>
          <a:bodyPr/>
          <a:lstStyle/>
          <a:p>
            <a:r>
              <a:rPr lang="nb-NO" sz="2400" dirty="0"/>
              <a:t>Forsøk2 : </a:t>
            </a:r>
            <a:r>
              <a:rPr lang="nb-NO" sz="2400" dirty="0" err="1"/>
              <a:t>Sekv</a:t>
            </a:r>
            <a:r>
              <a:rPr lang="nb-NO" sz="2400" dirty="0"/>
              <a:t>. og para </a:t>
            </a:r>
            <a:r>
              <a:rPr lang="nb-NO" sz="2400" b="1" dirty="0"/>
              <a:t>uten </a:t>
            </a:r>
            <a:r>
              <a:rPr lang="nb-NO" sz="2400" dirty="0" err="1"/>
              <a:t>while</a:t>
            </a:r>
            <a:r>
              <a:rPr lang="nb-NO" sz="2400" dirty="0"/>
              <a:t>-løkke og piv2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3720520"/>
            <a:ext cx="7488832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n-NO" dirty="0">
                <a:solidFill>
                  <a:srgbClr val="00B050"/>
                </a:solidFill>
              </a:rPr>
              <a:t>// fyll a[] med 0,1,2,…,9, 0,1  både sekvensiell og para</a:t>
            </a:r>
            <a:endParaRPr lang="nn-NO" dirty="0"/>
          </a:p>
          <a:p>
            <a:r>
              <a:rPr lang="nn-NO" dirty="0"/>
              <a:t>for (</a:t>
            </a:r>
            <a:r>
              <a:rPr lang="nn-NO" dirty="0" err="1"/>
              <a:t>int</a:t>
            </a:r>
            <a:r>
              <a:rPr lang="nn-NO" dirty="0"/>
              <a:t> i =0; i&lt;n; i++) a[i] = i%10;</a:t>
            </a:r>
          </a:p>
          <a:p>
            <a:r>
              <a:rPr lang="nb-NO" dirty="0">
                <a:solidFill>
                  <a:srgbClr val="00B050"/>
                </a:solidFill>
              </a:rPr>
              <a:t>// Største n =20 000 det virket for: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4797152"/>
            <a:ext cx="7848872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n   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20 000      </a:t>
            </a:r>
            <a:r>
              <a:rPr lang="nb-NO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61.692         60.320 </a:t>
            </a:r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1.0227</a:t>
            </a: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2 000       0.679          0.663       1.0238</a:t>
            </a: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200       0.013          0.014       0.9000</a:t>
            </a:r>
          </a:p>
          <a:p>
            <a:r>
              <a:rPr lang="nb-NO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20       0.000          0.001       0.5000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1039962"/>
            <a:ext cx="748883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n-NO" dirty="0">
                <a:solidFill>
                  <a:srgbClr val="00B050"/>
                </a:solidFill>
              </a:rPr>
              <a:t>// Forsøk 1: fyll a[] med 0,1,2,…,9, 0,1  både sekvensielt og parallelt</a:t>
            </a:r>
            <a:endParaRPr lang="nn-NO" dirty="0"/>
          </a:p>
          <a:p>
            <a:r>
              <a:rPr lang="nn-NO" dirty="0"/>
              <a:t>for (</a:t>
            </a:r>
            <a:r>
              <a:rPr lang="nn-NO" dirty="0" err="1"/>
              <a:t>int</a:t>
            </a:r>
            <a:r>
              <a:rPr lang="nn-NO" dirty="0"/>
              <a:t> i =0; i&lt;n; i++) a[i] = i%10;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684546"/>
            <a:ext cx="7848872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20 000 000     216.149        203.474       1.0623  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2 000 000      17.205         22.083       0.7791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200 000       1.658          6.363       0.2605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20 000       </a:t>
            </a:r>
            <a:r>
              <a:rPr lang="nb-NO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0.175          0.177       </a:t>
            </a:r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0.9881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2 000       0.020          0.019       1.0182</a:t>
            </a:r>
          </a:p>
          <a:p>
            <a:r>
              <a:rPr lang="nb-NO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200       0.007          0.009       0.7600</a:t>
            </a:r>
          </a:p>
        </p:txBody>
      </p:sp>
      <p:sp>
        <p:nvSpPr>
          <p:cNvPr id="12" name="Title 3"/>
          <p:cNvSpPr txBox="1">
            <a:spLocks/>
          </p:cNvSpPr>
          <p:nvPr/>
        </p:nvSpPr>
        <p:spPr bwMode="auto">
          <a:xfrm>
            <a:off x="755576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nb-NO" sz="2400" kern="0" dirty="0"/>
              <a:t>Hva betyr fordelinga, </a:t>
            </a:r>
            <a:br>
              <a:rPr lang="nb-NO" sz="2400" kern="0" dirty="0"/>
            </a:br>
            <a:r>
              <a:rPr lang="nb-NO" sz="2400" kern="0" dirty="0"/>
              <a:t>Forsøk1 : </a:t>
            </a:r>
            <a:r>
              <a:rPr lang="nb-NO" sz="2400" kern="0" dirty="0" err="1"/>
              <a:t>Sekv</a:t>
            </a:r>
            <a:r>
              <a:rPr lang="nb-NO" sz="2400" kern="0" dirty="0"/>
              <a:t>. og para </a:t>
            </a:r>
            <a:r>
              <a:rPr lang="nb-NO" sz="2400" b="1" kern="0" dirty="0"/>
              <a:t>med</a:t>
            </a:r>
            <a:r>
              <a:rPr lang="nb-NO" sz="2400" kern="0" dirty="0"/>
              <a:t> </a:t>
            </a:r>
            <a:r>
              <a:rPr lang="nb-NO" sz="2400" kern="0" dirty="0" err="1"/>
              <a:t>while</a:t>
            </a:r>
            <a:r>
              <a:rPr lang="nb-NO" sz="2400" kern="0" dirty="0"/>
              <a:t>-løkke og piv2</a:t>
            </a:r>
          </a:p>
        </p:txBody>
      </p:sp>
    </p:spTree>
    <p:extLst>
      <p:ext uri="{BB962C8B-B14F-4D97-AF65-F5344CB8AC3E}">
        <p14:creationId xmlns:p14="http://schemas.microsoft.com/office/powerpoint/2010/main" val="4875668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793037" cy="568027"/>
          </a:xfrm>
        </p:spPr>
        <p:txBody>
          <a:bodyPr/>
          <a:lstStyle/>
          <a:p>
            <a:r>
              <a:rPr lang="nb-NO" sz="1800" dirty="0"/>
              <a:t>Forsøk 3: n= 200 000, Random for sekvensiell, 0,1,2..,9 for parallell – begge </a:t>
            </a:r>
            <a:r>
              <a:rPr lang="nb-NO" sz="1800" b="1" dirty="0"/>
              <a:t>uten </a:t>
            </a:r>
            <a:r>
              <a:rPr lang="nb-NO" sz="1800" dirty="0" err="1"/>
              <a:t>while</a:t>
            </a:r>
            <a:r>
              <a:rPr lang="nb-NO" sz="1800" dirty="0"/>
              <a:t>-løkke og piv2.</a:t>
            </a:r>
            <a:br>
              <a:rPr lang="nb-NO" sz="1800" dirty="0"/>
            </a:br>
            <a:r>
              <a:rPr lang="nb-NO" sz="1800" dirty="0"/>
              <a:t> Memory like før :</a:t>
            </a:r>
            <a:br>
              <a:rPr lang="nb-NO" sz="1800" dirty="0"/>
            </a:br>
            <a:r>
              <a:rPr lang="en-US" sz="1800" dirty="0"/>
              <a:t> </a:t>
            </a:r>
            <a:r>
              <a:rPr lang="en-US" sz="1800" dirty="0" err="1">
                <a:solidFill>
                  <a:schemeClr val="tx1"/>
                </a:solidFill>
              </a:rPr>
              <a:t>java.lang.OutOfMemoryError</a:t>
            </a:r>
            <a:r>
              <a:rPr lang="en-US" sz="1800" dirty="0">
                <a:solidFill>
                  <a:schemeClr val="tx1"/>
                </a:solidFill>
              </a:rPr>
              <a:t>: unable to create new native thread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2" name="Picture 4" descr="M:\INF2440Para\Powerpoint\Uke9\QuickSort2\StackOverfl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0848"/>
            <a:ext cx="390525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847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830317"/>
            <a:ext cx="7704856" cy="526297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n      </a:t>
            </a:r>
            <a:r>
              <a:rPr lang="nb-NO" sz="1400" dirty="0" err="1">
                <a:solidFill>
                  <a:schemeClr val="bg1"/>
                </a:solidFill>
              </a:rPr>
              <a:t>sekv.tid</a:t>
            </a:r>
            <a:r>
              <a:rPr lang="nb-NO" sz="1400" dirty="0">
                <a:solidFill>
                  <a:schemeClr val="bg1"/>
                </a:solidFill>
              </a:rPr>
              <a:t>(ms)   </a:t>
            </a:r>
            <a:r>
              <a:rPr lang="nb-NO" sz="1400" dirty="0" err="1">
                <a:solidFill>
                  <a:schemeClr val="bg1"/>
                </a:solidFill>
              </a:rPr>
              <a:t>para.tid</a:t>
            </a:r>
            <a:r>
              <a:rPr lang="nb-NO" sz="1400" dirty="0">
                <a:solidFill>
                  <a:schemeClr val="bg1"/>
                </a:solidFill>
              </a:rPr>
              <a:t>(ms)    </a:t>
            </a:r>
            <a:r>
              <a:rPr lang="nb-NO" sz="1400" dirty="0" err="1">
                <a:solidFill>
                  <a:schemeClr val="bg1"/>
                </a:solidFill>
              </a:rPr>
              <a:t>Speedup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Java </a:t>
            </a:r>
            <a:r>
              <a:rPr lang="nb-NO" sz="1400" dirty="0" err="1">
                <a:solidFill>
                  <a:schemeClr val="bg1"/>
                </a:solidFill>
              </a:rPr>
              <a:t>HotSpot</a:t>
            </a:r>
            <a:r>
              <a:rPr lang="nb-NO" sz="1400" dirty="0">
                <a:solidFill>
                  <a:schemeClr val="bg1"/>
                </a:solidFill>
              </a:rPr>
              <a:t>(TM) 64-Bit Server VM </a:t>
            </a:r>
            <a:r>
              <a:rPr lang="nb-NO" sz="1400" dirty="0" err="1">
                <a:solidFill>
                  <a:schemeClr val="bg1"/>
                </a:solidFill>
              </a:rPr>
              <a:t>warning</a:t>
            </a:r>
            <a:r>
              <a:rPr lang="nb-NO" sz="1400" dirty="0">
                <a:solidFill>
                  <a:schemeClr val="bg1"/>
                </a:solidFill>
              </a:rPr>
              <a:t>: </a:t>
            </a:r>
            <a:r>
              <a:rPr lang="nb-NO" sz="1400" dirty="0" err="1">
                <a:solidFill>
                  <a:schemeClr val="bg1"/>
                </a:solidFill>
              </a:rPr>
              <a:t>Attempt</a:t>
            </a:r>
            <a:r>
              <a:rPr lang="nb-NO" sz="1400" dirty="0">
                <a:solidFill>
                  <a:schemeClr val="bg1"/>
                </a:solidFill>
              </a:rPr>
              <a:t> to </a:t>
            </a:r>
            <a:r>
              <a:rPr lang="nb-NO" sz="1400" dirty="0" err="1">
                <a:solidFill>
                  <a:schemeClr val="bg1"/>
                </a:solidFill>
              </a:rPr>
              <a:t>allocate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stack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guard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pages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failed</a:t>
            </a:r>
            <a:r>
              <a:rPr lang="nb-NO" sz="1400" dirty="0">
                <a:solidFill>
                  <a:schemeClr val="bg1"/>
                </a:solidFill>
              </a:rPr>
              <a:t>.</a:t>
            </a:r>
          </a:p>
          <a:p>
            <a:r>
              <a:rPr lang="nb-NO" sz="1400" dirty="0" err="1">
                <a:solidFill>
                  <a:schemeClr val="bg1"/>
                </a:solidFill>
              </a:rPr>
              <a:t>Exception</a:t>
            </a:r>
            <a:r>
              <a:rPr lang="nb-NO" sz="1400" dirty="0">
                <a:solidFill>
                  <a:schemeClr val="bg1"/>
                </a:solidFill>
              </a:rPr>
              <a:t> in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r>
              <a:rPr lang="nb-NO" sz="1400" dirty="0">
                <a:solidFill>
                  <a:schemeClr val="bg1"/>
                </a:solidFill>
              </a:rPr>
              <a:t> "Thread-117551" </a:t>
            </a:r>
            <a:r>
              <a:rPr lang="nb-NO" sz="1400" dirty="0" err="1">
                <a:solidFill>
                  <a:schemeClr val="bg1"/>
                </a:solidFill>
              </a:rPr>
              <a:t>java.lang.OutOfMemoryError</a:t>
            </a:r>
            <a:r>
              <a:rPr lang="nb-NO" sz="1400" dirty="0">
                <a:solidFill>
                  <a:schemeClr val="bg1"/>
                </a:solidFill>
              </a:rPr>
              <a:t>: </a:t>
            </a:r>
            <a:r>
              <a:rPr lang="nb-NO" sz="1400" dirty="0" err="1">
                <a:solidFill>
                  <a:schemeClr val="bg1"/>
                </a:solidFill>
              </a:rPr>
              <a:t>unable</a:t>
            </a:r>
            <a:r>
              <a:rPr lang="nb-NO" sz="1400" dirty="0">
                <a:solidFill>
                  <a:schemeClr val="bg1"/>
                </a:solidFill>
              </a:rPr>
              <a:t> to </a:t>
            </a:r>
            <a:r>
              <a:rPr lang="nb-NO" sz="1400" dirty="0" err="1">
                <a:solidFill>
                  <a:schemeClr val="bg1"/>
                </a:solidFill>
              </a:rPr>
              <a:t>create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new</a:t>
            </a:r>
            <a:r>
              <a:rPr lang="nb-NO" sz="1400" dirty="0">
                <a:solidFill>
                  <a:schemeClr val="bg1"/>
                </a:solidFill>
              </a:rPr>
              <a:t> native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       at java.lang.Thread.start0(Native Method)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java.lang.Thread.start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QuickSort.RekPara</a:t>
            </a:r>
            <a:r>
              <a:rPr lang="nb-NO" sz="1400" dirty="0">
                <a:solidFill>
                  <a:schemeClr val="bg1"/>
                </a:solidFill>
              </a:rPr>
              <a:t>(QuickSort.java:212)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QuickSort$Para.run</a:t>
            </a:r>
            <a:r>
              <a:rPr lang="nb-NO" sz="1400" dirty="0">
                <a:solidFill>
                  <a:schemeClr val="bg1"/>
                </a:solidFill>
              </a:rPr>
              <a:t>(QuickSort.java:234)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java.lang.Thread.run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  <a:p>
            <a:r>
              <a:rPr lang="nb-NO" sz="1400" dirty="0" err="1">
                <a:solidFill>
                  <a:schemeClr val="bg1"/>
                </a:solidFill>
              </a:rPr>
              <a:t>Exception</a:t>
            </a:r>
            <a:r>
              <a:rPr lang="nb-NO" sz="1400" dirty="0">
                <a:solidFill>
                  <a:schemeClr val="bg1"/>
                </a:solidFill>
              </a:rPr>
              <a:t> in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r>
              <a:rPr lang="nb-NO" sz="1400" dirty="0">
                <a:solidFill>
                  <a:schemeClr val="bg1"/>
                </a:solidFill>
              </a:rPr>
              <a:t> "Thread-117557" </a:t>
            </a:r>
            <a:r>
              <a:rPr lang="nb-NO" sz="1400" dirty="0" err="1">
                <a:solidFill>
                  <a:schemeClr val="bg1"/>
                </a:solidFill>
              </a:rPr>
              <a:t>java.lang.OutOfMemoryError</a:t>
            </a:r>
            <a:r>
              <a:rPr lang="nb-NO" sz="1400" dirty="0">
                <a:solidFill>
                  <a:schemeClr val="bg1"/>
                </a:solidFill>
              </a:rPr>
              <a:t>: </a:t>
            </a:r>
            <a:r>
              <a:rPr lang="nb-NO" sz="1400" dirty="0" err="1">
                <a:solidFill>
                  <a:schemeClr val="bg1"/>
                </a:solidFill>
              </a:rPr>
              <a:t>unable</a:t>
            </a:r>
            <a:r>
              <a:rPr lang="nb-NO" sz="1400" dirty="0">
                <a:solidFill>
                  <a:schemeClr val="bg1"/>
                </a:solidFill>
              </a:rPr>
              <a:t> to </a:t>
            </a:r>
            <a:r>
              <a:rPr lang="nb-NO" sz="1400" dirty="0" err="1">
                <a:solidFill>
                  <a:schemeClr val="bg1"/>
                </a:solidFill>
              </a:rPr>
              <a:t>create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new</a:t>
            </a:r>
            <a:r>
              <a:rPr lang="nb-NO" sz="1400" dirty="0">
                <a:solidFill>
                  <a:schemeClr val="bg1"/>
                </a:solidFill>
              </a:rPr>
              <a:t> native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       at java.lang.Thread.start0(Native Method)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java.lang.Thread.start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QuickSort.RekPara</a:t>
            </a:r>
            <a:r>
              <a:rPr lang="nb-NO" sz="1400" dirty="0">
                <a:solidFill>
                  <a:schemeClr val="bg1"/>
                </a:solidFill>
              </a:rPr>
              <a:t>(QuickSort.java:209)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QuickSort$Para.run</a:t>
            </a:r>
            <a:r>
              <a:rPr lang="nb-NO" sz="1400" dirty="0">
                <a:solidFill>
                  <a:schemeClr val="bg1"/>
                </a:solidFill>
              </a:rPr>
              <a:t>(QuickSort.java:234)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java.lang.Thread.run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  <a:p>
            <a:r>
              <a:rPr lang="nb-NO" sz="1400" dirty="0" err="1">
                <a:solidFill>
                  <a:schemeClr val="bg1"/>
                </a:solidFill>
              </a:rPr>
              <a:t>Exception</a:t>
            </a:r>
            <a:r>
              <a:rPr lang="nb-NO" sz="1400" dirty="0">
                <a:solidFill>
                  <a:schemeClr val="bg1"/>
                </a:solidFill>
              </a:rPr>
              <a:t> in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r>
              <a:rPr lang="nb-NO" sz="1400" dirty="0">
                <a:solidFill>
                  <a:schemeClr val="bg1"/>
                </a:solidFill>
              </a:rPr>
              <a:t> "Thread-117547" </a:t>
            </a:r>
            <a:r>
              <a:rPr lang="nb-NO" sz="1400" dirty="0" err="1">
                <a:solidFill>
                  <a:schemeClr val="bg1"/>
                </a:solidFill>
              </a:rPr>
              <a:t>java.lang.OutOfMemoryError</a:t>
            </a:r>
            <a:r>
              <a:rPr lang="nb-NO" sz="1400" dirty="0">
                <a:solidFill>
                  <a:schemeClr val="bg1"/>
                </a:solidFill>
              </a:rPr>
              <a:t>: </a:t>
            </a:r>
            <a:r>
              <a:rPr lang="nb-NO" sz="1400" dirty="0" err="1">
                <a:solidFill>
                  <a:schemeClr val="bg1"/>
                </a:solidFill>
              </a:rPr>
              <a:t>unable</a:t>
            </a:r>
            <a:r>
              <a:rPr lang="nb-NO" sz="1400" dirty="0">
                <a:solidFill>
                  <a:schemeClr val="bg1"/>
                </a:solidFill>
              </a:rPr>
              <a:t> to </a:t>
            </a:r>
            <a:r>
              <a:rPr lang="nb-NO" sz="1400" dirty="0" err="1">
                <a:solidFill>
                  <a:schemeClr val="bg1"/>
                </a:solidFill>
              </a:rPr>
              <a:t>create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new</a:t>
            </a:r>
            <a:r>
              <a:rPr lang="nb-NO" sz="1400" dirty="0">
                <a:solidFill>
                  <a:schemeClr val="bg1"/>
                </a:solidFill>
              </a:rPr>
              <a:t> native </a:t>
            </a:r>
            <a:r>
              <a:rPr lang="nb-NO" sz="1400" dirty="0" err="1">
                <a:solidFill>
                  <a:schemeClr val="bg1"/>
                </a:solidFill>
              </a:rPr>
              <a:t>thread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        at java.lang.Thread.start0(Native Method)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java.lang.Thread.start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QuickSort.RekPara</a:t>
            </a:r>
            <a:r>
              <a:rPr lang="nb-NO" sz="1400" dirty="0">
                <a:solidFill>
                  <a:schemeClr val="bg1"/>
                </a:solidFill>
              </a:rPr>
              <a:t>(QuickSort.java:209)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QuickSort$Para.run</a:t>
            </a:r>
            <a:r>
              <a:rPr lang="nb-NO" sz="1400" dirty="0">
                <a:solidFill>
                  <a:schemeClr val="bg1"/>
                </a:solidFill>
              </a:rPr>
              <a:t>(QuickSort.java:234)</a:t>
            </a:r>
          </a:p>
          <a:p>
            <a:r>
              <a:rPr lang="nb-NO" sz="1400" dirty="0">
                <a:solidFill>
                  <a:schemeClr val="bg1"/>
                </a:solidFill>
              </a:rPr>
              <a:t>        at </a:t>
            </a:r>
            <a:r>
              <a:rPr lang="nb-NO" sz="1400" dirty="0" err="1">
                <a:solidFill>
                  <a:schemeClr val="bg1"/>
                </a:solidFill>
              </a:rPr>
              <a:t>java.lang.Thread.run</a:t>
            </a:r>
            <a:r>
              <a:rPr lang="nb-NO" sz="1400" dirty="0">
                <a:solidFill>
                  <a:schemeClr val="bg1"/>
                </a:solidFill>
              </a:rPr>
              <a:t>(</a:t>
            </a:r>
            <a:r>
              <a:rPr lang="nb-NO" sz="1400" dirty="0" err="1">
                <a:solidFill>
                  <a:schemeClr val="bg1"/>
                </a:solidFill>
              </a:rPr>
              <a:t>Unknown</a:t>
            </a:r>
            <a:r>
              <a:rPr lang="nb-NO" sz="1400" dirty="0">
                <a:solidFill>
                  <a:schemeClr val="bg1"/>
                </a:solidFill>
              </a:rPr>
              <a:t> Source)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39552" y="262290"/>
            <a:ext cx="7793037" cy="56802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nb-NO" sz="1800" kern="0" dirty="0"/>
              <a:t>Forsøk 3: </a:t>
            </a:r>
            <a:r>
              <a:rPr lang="en-US" sz="1800" kern="0" dirty="0" err="1">
                <a:solidFill>
                  <a:schemeClr val="tx1"/>
                </a:solidFill>
              </a:rPr>
              <a:t>java.lang.OutOfMemoryError</a:t>
            </a:r>
            <a:r>
              <a:rPr lang="en-US" sz="1800" kern="0" dirty="0">
                <a:solidFill>
                  <a:schemeClr val="tx1"/>
                </a:solidFill>
              </a:rPr>
              <a:t>: unable to create new native thread</a:t>
            </a:r>
            <a:endParaRPr lang="nb-NO" sz="1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537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548283" y="188640"/>
            <a:ext cx="7793037" cy="56802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nb-NO" sz="1800" kern="0" dirty="0"/>
              <a:t>Forsøk4 : n= 200 000;  0,1,2..,9 for både parallell og sekvensiell:</a:t>
            </a:r>
            <a:r>
              <a:rPr lang="en-US" sz="1800" kern="0" dirty="0"/>
              <a:t>  </a:t>
            </a:r>
          </a:p>
          <a:p>
            <a:r>
              <a:rPr lang="en-US" sz="1800" kern="0" dirty="0" err="1"/>
              <a:t>Begge</a:t>
            </a:r>
            <a:r>
              <a:rPr lang="en-US" sz="1800" kern="0" dirty="0"/>
              <a:t> </a:t>
            </a:r>
            <a:r>
              <a:rPr lang="en-US" sz="1800" kern="0" dirty="0" err="1"/>
              <a:t>uten</a:t>
            </a:r>
            <a:r>
              <a:rPr lang="en-US" sz="1800" kern="0" dirty="0"/>
              <a:t> while-</a:t>
            </a:r>
            <a:r>
              <a:rPr lang="en-US" sz="1800" kern="0" dirty="0" err="1"/>
              <a:t>løkke</a:t>
            </a:r>
            <a:r>
              <a:rPr lang="en-US" sz="1800" kern="0" dirty="0"/>
              <a:t> </a:t>
            </a:r>
            <a:r>
              <a:rPr lang="en-US" sz="1800" kern="0" dirty="0" err="1"/>
              <a:t>og</a:t>
            </a:r>
            <a:r>
              <a:rPr lang="en-US" sz="1800" kern="0" dirty="0"/>
              <a:t> piv2 : </a:t>
            </a:r>
            <a:r>
              <a:rPr lang="en-US" sz="1800" kern="0" dirty="0">
                <a:solidFill>
                  <a:schemeClr val="tx1"/>
                </a:solidFill>
              </a:rPr>
              <a:t>Stack overflow</a:t>
            </a:r>
            <a:endParaRPr lang="nb-NO" sz="180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841930"/>
            <a:ext cx="5851835" cy="57554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      at </a:t>
            </a:r>
            <a:r>
              <a:rPr lang="nb-NO" sz="1600" dirty="0" err="1">
                <a:solidFill>
                  <a:schemeClr val="bg1"/>
                </a:solidFill>
              </a:rPr>
              <a:t>QuickSort.quicksortSek</a:t>
            </a:r>
            <a:r>
              <a:rPr lang="nb-NO" sz="1600" dirty="0">
                <a:solidFill>
                  <a:schemeClr val="bg1"/>
                </a:solidFill>
              </a:rPr>
              <a:t>(QuickSort.java:153)</a:t>
            </a:r>
          </a:p>
          <a:p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9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107" y="279293"/>
            <a:ext cx="7793037" cy="828675"/>
          </a:xfrm>
        </p:spPr>
        <p:txBody>
          <a:bodyPr/>
          <a:lstStyle/>
          <a:p>
            <a:r>
              <a:rPr lang="nb-NO" sz="2400" dirty="0"/>
              <a:t>Utskrift fra programmet: Her ser vi at vi har to tråder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Vinduet som kommer opp (2017 og 2021- modell)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sz="1000" dirty="0"/>
          </a:p>
          <a:p>
            <a:r>
              <a:rPr lang="nb-NO" dirty="0"/>
              <a:t>I kommando-vinduet (merk rekkefølgen og verdien 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4471952"/>
            <a:ext cx="4857292" cy="147732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Z:\INF2440Para\GrafiskSort&gt;java ForsteVindu</a:t>
            </a:r>
          </a:p>
          <a:p>
            <a:r>
              <a:rPr lang="pt-BR" dirty="0">
                <a:solidFill>
                  <a:schemeClr val="bg1"/>
                </a:solidFill>
              </a:rPr>
              <a:t>1) a=0</a:t>
            </a:r>
          </a:p>
          <a:p>
            <a:r>
              <a:rPr lang="pt-BR" dirty="0">
                <a:solidFill>
                  <a:schemeClr val="bg1"/>
                </a:solidFill>
              </a:rPr>
              <a:t>4) a=0</a:t>
            </a:r>
          </a:p>
          <a:p>
            <a:r>
              <a:rPr lang="pt-BR" dirty="0">
                <a:solidFill>
                  <a:schemeClr val="bg1"/>
                </a:solidFill>
              </a:rPr>
              <a:t>2) a=0</a:t>
            </a:r>
          </a:p>
          <a:p>
            <a:r>
              <a:rPr lang="pt-BR" dirty="0">
                <a:solidFill>
                  <a:schemeClr val="bg1"/>
                </a:solidFill>
              </a:rPr>
              <a:t>3) a=5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026" name="Picture 2" descr="Z:\INF2440Para\Powerpoint\Uke13\ForsteVin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305" y="1896542"/>
            <a:ext cx="2638912" cy="1826939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 bwMode="auto">
          <a:xfrm>
            <a:off x="539552" y="5048016"/>
            <a:ext cx="936104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399944"/>
            <a:ext cx="136815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 err="1"/>
              <a:t>main-tråden</a:t>
            </a:r>
            <a:r>
              <a:rPr lang="nb-NO" sz="1600" dirty="0"/>
              <a:t> </a:t>
            </a:r>
            <a:r>
              <a:rPr lang="nb-NO" sz="1600" dirty="0" err="1"/>
              <a:t>terminerer</a:t>
            </a:r>
            <a:endParaRPr lang="nb-NO" sz="1600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38F0C80-24D8-4C7C-BBED-8D0CCD629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896541"/>
            <a:ext cx="2737225" cy="1826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CD962-8219-48D0-BAFF-F07DCD31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3026435" cy="782210"/>
          </a:xfrm>
        </p:spPr>
        <p:txBody>
          <a:bodyPr/>
          <a:lstStyle/>
          <a:p>
            <a:r>
              <a:rPr lang="nb-NO" sz="2400" dirty="0"/>
              <a:t>Teste maskiner med program-vare fra  </a:t>
            </a:r>
            <a:r>
              <a:rPr lang="nb-NO" sz="2400" dirty="0" err="1"/>
              <a:t>CPUz</a:t>
            </a:r>
            <a:endParaRPr lang="en-GB" sz="2400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081B7FC7-6342-46D4-9D64-0411FCEF9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286" y="125338"/>
            <a:ext cx="4631372" cy="4803775"/>
          </a:xfrm>
        </p:spPr>
      </p:pic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9F6A363-EBFF-469F-A92C-D43277BB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6DD3B1E-77FC-4FD5-A83B-B77A071207D4}"/>
              </a:ext>
            </a:extLst>
          </p:cNvPr>
          <p:cNvSpPr txBox="1"/>
          <p:nvPr/>
        </p:nvSpPr>
        <p:spPr>
          <a:xfrm>
            <a:off x="919560" y="5154086"/>
            <a:ext cx="709061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3 cache levels detected -2021 + </a:t>
            </a:r>
            <a:r>
              <a:rPr lang="en-GB" dirty="0" err="1"/>
              <a:t>raskere</a:t>
            </a:r>
            <a:r>
              <a:rPr lang="en-GB" dirty="0"/>
              <a:t> </a:t>
            </a:r>
            <a:r>
              <a:rPr lang="en-GB" dirty="0" err="1"/>
              <a:t>cach</a:t>
            </a:r>
            <a:r>
              <a:rPr lang="en-GB" dirty="0"/>
              <a:t> </a:t>
            </a:r>
          </a:p>
          <a:p>
            <a:r>
              <a:rPr lang="en-GB" dirty="0"/>
              <a:t>Level 1         size = 4x32Kb      latency =      2 cycles</a:t>
            </a:r>
          </a:p>
          <a:p>
            <a:r>
              <a:rPr lang="en-GB" dirty="0"/>
              <a:t>Level 2         size = 4x512Kb     latency =     7 cycles</a:t>
            </a:r>
          </a:p>
          <a:p>
            <a:r>
              <a:rPr lang="en-GB" dirty="0"/>
              <a:t>Level 3         size = 2x2048Kb   latency =    15 cycles</a:t>
            </a:r>
          </a:p>
          <a:p>
            <a:r>
              <a:rPr lang="en-GB" dirty="0"/>
              <a:t>Memory:       size = 8 Gb          Latency  = 200 cycles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7F820785-5645-4617-ACC1-ED38FF07BF2F}"/>
              </a:ext>
            </a:extLst>
          </p:cNvPr>
          <p:cNvSpPr txBox="1"/>
          <p:nvPr/>
        </p:nvSpPr>
        <p:spPr>
          <a:xfrm>
            <a:off x="523726" y="1285016"/>
            <a:ext cx="30445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Går CPU-er raskere i 2021 enn i 2005.</a:t>
            </a:r>
            <a:br>
              <a:rPr lang="nb-NO" dirty="0"/>
            </a:br>
            <a:r>
              <a:rPr lang="nb-NO" b="1" dirty="0"/>
              <a:t>Svar: Grovt sett nei ,</a:t>
            </a:r>
            <a:br>
              <a:rPr lang="nb-NO" b="1" dirty="0"/>
            </a:br>
            <a:r>
              <a:rPr lang="nb-NO" dirty="0"/>
              <a:t>men mer parallelle instruksjoner (SSE 1-4,..)</a:t>
            </a:r>
            <a:r>
              <a:rPr lang="nb-NO" b="1" dirty="0"/>
              <a:t>.</a:t>
            </a:r>
          </a:p>
          <a:p>
            <a:endParaRPr lang="nb-NO" sz="1000" b="1" dirty="0"/>
          </a:p>
          <a:p>
            <a:r>
              <a:rPr lang="nb-NO" dirty="0"/>
              <a:t>Min nåværende PC ( </a:t>
            </a:r>
            <a:r>
              <a:rPr lang="nb-NO" dirty="0" err="1"/>
              <a:t>Azus</a:t>
            </a:r>
            <a:r>
              <a:rPr lang="nb-NO" dirty="0"/>
              <a:t> </a:t>
            </a:r>
            <a:r>
              <a:rPr lang="nb-NO" dirty="0" err="1"/>
              <a:t>ZenBook</a:t>
            </a:r>
            <a:r>
              <a:rPr lang="nb-NO" dirty="0"/>
              <a:t>) AMD </a:t>
            </a:r>
            <a:r>
              <a:rPr lang="nb-NO" dirty="0" err="1"/>
              <a:t>Ryzen</a:t>
            </a:r>
            <a:r>
              <a:rPr lang="nb-NO" dirty="0"/>
              <a:t> 5 3500U har 4 kjerner/8 tråder og har en hastighet (variabelt</a:t>
            </a:r>
            <a:r>
              <a:rPr lang="nb-NO" dirty="0">
                <a:sym typeface="Symbol" panose="05050102010706020507" pitchFamily="18" charset="2"/>
              </a:rPr>
              <a:t> </a:t>
            </a:r>
            <a:r>
              <a:rPr lang="nb-NO" dirty="0"/>
              <a:t>2,63 -3,xx GHz med      8 Gb DDR4 RAM)</a:t>
            </a:r>
            <a:endParaRPr lang="en-GB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1ED09A6-8577-46B0-B6E9-AAA8D121BAB8}"/>
              </a:ext>
            </a:extLst>
          </p:cNvPr>
          <p:cNvSpPr txBox="1"/>
          <p:nvPr/>
        </p:nvSpPr>
        <p:spPr>
          <a:xfrm>
            <a:off x="467544" y="4754996"/>
            <a:ext cx="1884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Fra ‘latency.exe’: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0224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-27384"/>
            <a:ext cx="7793037" cy="828675"/>
          </a:xfrm>
        </p:spPr>
        <p:txBody>
          <a:bodyPr/>
          <a:lstStyle/>
          <a:p>
            <a:r>
              <a:rPr lang="nb-NO" dirty="0"/>
              <a:t>Hva  så vi på i Uke14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80728"/>
            <a:ext cx="7772400" cy="4818063"/>
          </a:xfrm>
        </p:spPr>
        <p:txBody>
          <a:bodyPr/>
          <a:lstStyle/>
          <a:p>
            <a:pPr>
              <a:buNone/>
            </a:pPr>
            <a:r>
              <a:rPr lang="nb-NO" dirty="0"/>
              <a:t> I) Om vindus- (GUI) programmering i Java</a:t>
            </a:r>
          </a:p>
          <a:p>
            <a:pPr lvl="1"/>
            <a:r>
              <a:rPr lang="nb-NO" dirty="0"/>
              <a:t>Tråder ! Uten at vi vet om det !</a:t>
            </a:r>
          </a:p>
          <a:p>
            <a:pPr marL="0" indent="0">
              <a:buNone/>
            </a:pPr>
            <a:r>
              <a:rPr lang="nb-NO" dirty="0"/>
              <a:t>II) Parallellisering av Oblig 5 – den konvekse innhyllinga</a:t>
            </a:r>
            <a:br>
              <a:rPr lang="nb-NO" dirty="0"/>
            </a:br>
            <a:r>
              <a:rPr lang="nb-NO" dirty="0"/>
              <a:t>      til n punkter  ved først å se på full parallell Quicksort. </a:t>
            </a:r>
            <a:br>
              <a:rPr lang="nb-NO" dirty="0"/>
            </a:br>
            <a:r>
              <a:rPr lang="nb-NO" dirty="0"/>
              <a:t>      Mer neste forelesning </a:t>
            </a:r>
          </a:p>
          <a:p>
            <a:pPr>
              <a:buNone/>
            </a:pPr>
            <a:r>
              <a:rPr lang="nb-NO" dirty="0"/>
              <a:t> III) Hvordan pakke inn en parallell algoritme slik at andre kan bruke den.</a:t>
            </a:r>
          </a:p>
          <a:p>
            <a:pPr lvl="1"/>
            <a:r>
              <a:rPr lang="nb-NO" dirty="0"/>
              <a:t>Kan du gi </a:t>
            </a:r>
            <a:r>
              <a:rPr lang="nb-NO"/>
              <a:t>din Oblig4 </a:t>
            </a:r>
            <a:r>
              <a:rPr lang="nb-NO" dirty="0"/>
              <a:t>til en venn eller en ny jobb som ikke har peiling på parallellitet og si at her er en metode som sorterer 3-10x fortere enn </a:t>
            </a:r>
            <a:r>
              <a:rPr lang="nb-NO" dirty="0" err="1"/>
              <a:t>Arrays.sort</a:t>
            </a:r>
            <a:r>
              <a:rPr lang="nb-NO" dirty="0"/>
              <a:t>() ?</a:t>
            </a:r>
          </a:p>
          <a:p>
            <a:pPr lvl="1"/>
            <a:r>
              <a:rPr lang="nb-NO" dirty="0"/>
              <a:t>Nødvendige endringer til algoritmene, effektivitet !</a:t>
            </a:r>
          </a:p>
          <a:p>
            <a:pPr lvl="1"/>
            <a:r>
              <a:rPr lang="nb-NO" dirty="0"/>
              <a:t>Fordelinger av tall vi skal sortere.</a:t>
            </a:r>
          </a:p>
          <a:p>
            <a:pPr lvl="1"/>
            <a:r>
              <a:rPr lang="nb-NO" dirty="0"/>
              <a:t>Fornuftig avslutning av programmet ditt (hva med trådene)</a:t>
            </a:r>
          </a:p>
          <a:p>
            <a:pPr lvl="1"/>
            <a:r>
              <a:rPr lang="nb-NO" dirty="0"/>
              <a:t>Brukervennlig innpakking !</a:t>
            </a:r>
          </a:p>
          <a:p>
            <a:pPr lvl="1"/>
            <a:r>
              <a:rPr lang="nb-NO" dirty="0"/>
              <a:t>Dokumentasjon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5616" y="0"/>
            <a:ext cx="7793037" cy="828675"/>
          </a:xfrm>
        </p:spPr>
        <p:txBody>
          <a:bodyPr/>
          <a:lstStyle/>
          <a:p>
            <a:r>
              <a:rPr lang="nb-NO" dirty="0"/>
              <a:t>To andre greie skjemaer for å starte swing: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980728"/>
            <a:ext cx="4248472" cy="2831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class</a:t>
            </a:r>
            <a:r>
              <a:rPr lang="nb-NO" sz="1600" dirty="0"/>
              <a:t> </a:t>
            </a:r>
            <a:r>
              <a:rPr lang="nb-NO" sz="1600" dirty="0" err="1"/>
              <a:t>MyApp</a:t>
            </a:r>
            <a:r>
              <a:rPr lang="nb-NO" sz="1600" dirty="0"/>
              <a:t> </a:t>
            </a:r>
            <a:r>
              <a:rPr lang="nb-NO" sz="1600" dirty="0" err="1"/>
              <a:t>implements</a:t>
            </a:r>
            <a:r>
              <a:rPr lang="nb-NO" sz="1600" dirty="0"/>
              <a:t> </a:t>
            </a:r>
            <a:r>
              <a:rPr lang="nb-NO" sz="1600" dirty="0" err="1"/>
              <a:t>Runnable</a:t>
            </a:r>
            <a:r>
              <a:rPr lang="nb-NO" sz="1600" dirty="0"/>
              <a:t> {</a:t>
            </a:r>
          </a:p>
          <a:p>
            <a:r>
              <a:rPr lang="nb-NO" sz="1600" dirty="0"/>
              <a:t>   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run() {</a:t>
            </a:r>
          </a:p>
          <a:p>
            <a:r>
              <a:rPr lang="nb-NO" sz="2000" dirty="0">
                <a:solidFill>
                  <a:srgbClr val="00B050"/>
                </a:solidFill>
              </a:rPr>
              <a:t>       </a:t>
            </a:r>
            <a:r>
              <a:rPr lang="nb-NO" sz="1600" dirty="0">
                <a:solidFill>
                  <a:srgbClr val="00B050"/>
                </a:solidFill>
              </a:rPr>
              <a:t>// </a:t>
            </a:r>
            <a:r>
              <a:rPr lang="nb-NO" sz="1600" dirty="0" err="1">
                <a:solidFill>
                  <a:srgbClr val="00B050"/>
                </a:solidFill>
              </a:rPr>
              <a:t>Invoked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on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the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event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dispatching</a:t>
            </a:r>
            <a:br>
              <a:rPr lang="nb-NO" sz="1600" dirty="0">
                <a:solidFill>
                  <a:srgbClr val="00B050"/>
                </a:solidFill>
              </a:rPr>
            </a:br>
            <a:r>
              <a:rPr lang="nb-NO" sz="1600" dirty="0">
                <a:solidFill>
                  <a:srgbClr val="00B050"/>
                </a:solidFill>
              </a:rPr>
              <a:t>         //  </a:t>
            </a:r>
            <a:r>
              <a:rPr lang="nb-NO" sz="1600" dirty="0" err="1">
                <a:solidFill>
                  <a:srgbClr val="00B050"/>
                </a:solidFill>
              </a:rPr>
              <a:t>thread</a:t>
            </a:r>
            <a:r>
              <a:rPr lang="nb-NO" sz="1600" dirty="0">
                <a:solidFill>
                  <a:srgbClr val="00B050"/>
                </a:solidFill>
              </a:rPr>
              <a:t>. </a:t>
            </a:r>
            <a:r>
              <a:rPr lang="nb-NO" sz="1600" dirty="0" err="1">
                <a:solidFill>
                  <a:srgbClr val="00B050"/>
                </a:solidFill>
              </a:rPr>
              <a:t>Construct</a:t>
            </a:r>
            <a:r>
              <a:rPr lang="nb-NO" sz="1600" dirty="0">
                <a:solidFill>
                  <a:srgbClr val="00B050"/>
                </a:solidFill>
              </a:rPr>
              <a:t> and show GUI.</a:t>
            </a:r>
          </a:p>
          <a:p>
            <a:r>
              <a:rPr lang="nb-NO" sz="1600" dirty="0"/>
              <a:t>    }</a:t>
            </a:r>
          </a:p>
          <a:p>
            <a:endParaRPr lang="nb-NO" sz="1600" dirty="0"/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static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</a:t>
            </a:r>
            <a:r>
              <a:rPr lang="nb-NO" sz="1600" dirty="0" err="1"/>
              <a:t>main</a:t>
            </a:r>
            <a:r>
              <a:rPr lang="nb-NO" sz="1600" dirty="0"/>
              <a:t>(</a:t>
            </a:r>
            <a:r>
              <a:rPr lang="nb-NO" sz="1600" dirty="0" err="1"/>
              <a:t>String</a:t>
            </a:r>
            <a:r>
              <a:rPr lang="nb-NO" sz="1600" dirty="0"/>
              <a:t>[]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SwingUtilities.invokeLater</a:t>
            </a:r>
            <a:r>
              <a:rPr lang="nb-NO" sz="1400" dirty="0"/>
              <a:t>(</a:t>
            </a:r>
            <a:r>
              <a:rPr lang="nb-NO" sz="1400" dirty="0" err="1"/>
              <a:t>new</a:t>
            </a:r>
            <a:r>
              <a:rPr lang="nb-NO" sz="1400" dirty="0"/>
              <a:t> </a:t>
            </a:r>
            <a:r>
              <a:rPr lang="nb-NO" sz="1400" dirty="0" err="1"/>
              <a:t>MyApp</a:t>
            </a:r>
            <a:r>
              <a:rPr lang="nb-NO" sz="1400" dirty="0"/>
              <a:t>(</a:t>
            </a:r>
            <a:r>
              <a:rPr lang="nb-NO" sz="1400" dirty="0" err="1"/>
              <a:t>args</a:t>
            </a:r>
            <a:r>
              <a:rPr lang="nb-NO" sz="1400" dirty="0"/>
              <a:t>));</a:t>
            </a:r>
          </a:p>
          <a:p>
            <a:r>
              <a:rPr lang="nb-NO" sz="1600" dirty="0"/>
              <a:t>    }</a:t>
            </a:r>
          </a:p>
          <a:p>
            <a:r>
              <a:rPr lang="nb-NO" sz="1600" dirty="0"/>
              <a:t>}</a:t>
            </a:r>
          </a:p>
          <a:p>
            <a:endParaRPr lang="nb-NO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980728"/>
            <a:ext cx="4680520" cy="550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class</a:t>
            </a:r>
            <a:r>
              <a:rPr lang="nb-NO" sz="1600" dirty="0"/>
              <a:t> </a:t>
            </a:r>
            <a:r>
              <a:rPr lang="nb-NO" sz="1600" dirty="0" err="1"/>
              <a:t>MyApp</a:t>
            </a:r>
            <a:r>
              <a:rPr lang="nb-NO" sz="1600" dirty="0"/>
              <a:t> {</a:t>
            </a:r>
          </a:p>
          <a:p>
            <a:r>
              <a:rPr lang="nb-NO" sz="1600" dirty="0"/>
              <a:t>    </a:t>
            </a:r>
            <a:r>
              <a:rPr lang="nb-NO" sz="1600" dirty="0" err="1"/>
              <a:t>MyApp</a:t>
            </a:r>
            <a:r>
              <a:rPr lang="nb-NO" sz="1600" dirty="0"/>
              <a:t>(</a:t>
            </a:r>
            <a:r>
              <a:rPr lang="nb-NO" sz="1600" dirty="0" err="1"/>
              <a:t>String</a:t>
            </a:r>
            <a:r>
              <a:rPr lang="nb-NO" sz="1600" dirty="0"/>
              <a:t>[]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600" dirty="0"/>
              <a:t>        </a:t>
            </a:r>
            <a:r>
              <a:rPr lang="nb-NO" sz="1600" dirty="0">
                <a:solidFill>
                  <a:srgbClr val="00B050"/>
                </a:solidFill>
              </a:rPr>
              <a:t>// </a:t>
            </a:r>
            <a:r>
              <a:rPr lang="nb-NO" sz="1600" dirty="0" err="1">
                <a:solidFill>
                  <a:srgbClr val="00B050"/>
                </a:solidFill>
              </a:rPr>
              <a:t>Invoked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on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the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event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dispatching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thread</a:t>
            </a:r>
            <a:r>
              <a:rPr lang="nb-NO" sz="1600" dirty="0">
                <a:solidFill>
                  <a:srgbClr val="00B050"/>
                </a:solidFill>
              </a:rPr>
              <a:t>.</a:t>
            </a:r>
            <a:br>
              <a:rPr lang="nb-NO" sz="1600" dirty="0">
                <a:solidFill>
                  <a:srgbClr val="00B050"/>
                </a:solidFill>
              </a:rPr>
            </a:br>
            <a:r>
              <a:rPr lang="nb-NO" sz="1600" dirty="0">
                <a:solidFill>
                  <a:srgbClr val="00B050"/>
                </a:solidFill>
              </a:rPr>
              <a:t>        //  Do </a:t>
            </a:r>
            <a:r>
              <a:rPr lang="nb-NO" sz="1600" dirty="0" err="1">
                <a:solidFill>
                  <a:srgbClr val="00B050"/>
                </a:solidFill>
              </a:rPr>
              <a:t>any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initialization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here</a:t>
            </a:r>
            <a:r>
              <a:rPr lang="nb-NO" sz="1600" dirty="0">
                <a:solidFill>
                  <a:srgbClr val="00B050"/>
                </a:solidFill>
              </a:rPr>
              <a:t>.</a:t>
            </a:r>
          </a:p>
          <a:p>
            <a:r>
              <a:rPr lang="nb-NO" sz="1600" dirty="0"/>
              <a:t>    }</a:t>
            </a:r>
          </a:p>
          <a:p>
            <a:endParaRPr lang="nb-NO" sz="1600" dirty="0"/>
          </a:p>
          <a:p>
            <a:r>
              <a:rPr lang="nb-NO" sz="1600" dirty="0"/>
              <a:t>   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show() {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 // Show </a:t>
            </a:r>
            <a:r>
              <a:rPr lang="nb-NO" sz="1600" dirty="0" err="1">
                <a:solidFill>
                  <a:srgbClr val="00B050"/>
                </a:solidFill>
              </a:rPr>
              <a:t>the</a:t>
            </a:r>
            <a:r>
              <a:rPr lang="nb-NO" sz="1600" dirty="0">
                <a:solidFill>
                  <a:srgbClr val="00B050"/>
                </a:solidFill>
              </a:rPr>
              <a:t> UI.</a:t>
            </a:r>
          </a:p>
          <a:p>
            <a:r>
              <a:rPr lang="nb-NO" sz="1600" dirty="0"/>
              <a:t>    }</a:t>
            </a:r>
          </a:p>
          <a:p>
            <a:endParaRPr lang="nb-NO" sz="1600" dirty="0"/>
          </a:p>
          <a:p>
            <a:r>
              <a:rPr lang="nb-NO" sz="1600" dirty="0"/>
              <a:t>   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static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</a:t>
            </a:r>
            <a:r>
              <a:rPr lang="nb-NO" sz="1600" dirty="0" err="1"/>
              <a:t>main</a:t>
            </a:r>
            <a:r>
              <a:rPr lang="nb-NO" sz="1600" dirty="0"/>
              <a:t>(final </a:t>
            </a:r>
            <a:r>
              <a:rPr lang="nb-NO" sz="1600" dirty="0" err="1"/>
              <a:t>String</a:t>
            </a:r>
            <a:r>
              <a:rPr lang="nb-NO" sz="1600" dirty="0"/>
              <a:t>[]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 // </a:t>
            </a:r>
            <a:r>
              <a:rPr lang="nb-NO" sz="1600" dirty="0" err="1">
                <a:solidFill>
                  <a:srgbClr val="00B050"/>
                </a:solidFill>
              </a:rPr>
              <a:t>Schedule</a:t>
            </a:r>
            <a:r>
              <a:rPr lang="nb-NO" sz="1600" dirty="0">
                <a:solidFill>
                  <a:srgbClr val="00B050"/>
                </a:solidFill>
              </a:rPr>
              <a:t> a </a:t>
            </a:r>
            <a:r>
              <a:rPr lang="nb-NO" sz="1600" dirty="0" err="1">
                <a:solidFill>
                  <a:srgbClr val="00B050"/>
                </a:solidFill>
              </a:rPr>
              <a:t>job</a:t>
            </a:r>
            <a:r>
              <a:rPr lang="nb-NO" sz="1600" dirty="0">
                <a:solidFill>
                  <a:srgbClr val="00B050"/>
                </a:solidFill>
              </a:rPr>
              <a:t> for </a:t>
            </a:r>
            <a:r>
              <a:rPr lang="nb-NO" sz="1600" dirty="0" err="1">
                <a:solidFill>
                  <a:srgbClr val="00B050"/>
                </a:solidFill>
              </a:rPr>
              <a:t>the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event-dispatching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br>
              <a:rPr lang="nb-NO" sz="1600" dirty="0">
                <a:solidFill>
                  <a:srgbClr val="00B050"/>
                </a:solidFill>
              </a:rPr>
            </a:br>
            <a:r>
              <a:rPr lang="nb-NO" sz="1600" dirty="0">
                <a:solidFill>
                  <a:srgbClr val="00B050"/>
                </a:solidFill>
              </a:rPr>
              <a:t>        //  </a:t>
            </a:r>
            <a:r>
              <a:rPr lang="nb-NO" sz="1600" dirty="0" err="1">
                <a:solidFill>
                  <a:srgbClr val="00B050"/>
                </a:solidFill>
              </a:rPr>
              <a:t>thread</a:t>
            </a:r>
            <a:r>
              <a:rPr lang="nb-NO" sz="1600" dirty="0">
                <a:solidFill>
                  <a:srgbClr val="00B050"/>
                </a:solidFill>
              </a:rPr>
              <a:t>: </a:t>
            </a:r>
            <a:r>
              <a:rPr lang="nb-NO" sz="1600" dirty="0" err="1">
                <a:solidFill>
                  <a:srgbClr val="00B050"/>
                </a:solidFill>
              </a:rPr>
              <a:t>creating</a:t>
            </a:r>
            <a:r>
              <a:rPr lang="nb-NO" sz="1600" dirty="0">
                <a:solidFill>
                  <a:srgbClr val="00B050"/>
                </a:solidFill>
              </a:rPr>
              <a:t> and </a:t>
            </a:r>
            <a:r>
              <a:rPr lang="nb-NO" sz="1600" dirty="0" err="1">
                <a:solidFill>
                  <a:srgbClr val="00B050"/>
                </a:solidFill>
              </a:rPr>
              <a:t>showing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this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br>
              <a:rPr lang="nb-NO" sz="1600" dirty="0">
                <a:solidFill>
                  <a:srgbClr val="00B050"/>
                </a:solidFill>
              </a:rPr>
            </a:br>
            <a:r>
              <a:rPr lang="nb-NO" sz="1600" dirty="0">
                <a:solidFill>
                  <a:srgbClr val="00B050"/>
                </a:solidFill>
              </a:rPr>
              <a:t>        // </a:t>
            </a:r>
            <a:r>
              <a:rPr lang="nb-NO" sz="1600" dirty="0" err="1">
                <a:solidFill>
                  <a:srgbClr val="00B050"/>
                </a:solidFill>
              </a:rPr>
              <a:t>application's</a:t>
            </a:r>
            <a:r>
              <a:rPr lang="nb-NO" sz="1600" dirty="0">
                <a:solidFill>
                  <a:srgbClr val="00B050"/>
                </a:solidFill>
              </a:rPr>
              <a:t> GUI.</a:t>
            </a:r>
          </a:p>
          <a:p>
            <a:r>
              <a:rPr lang="nb-NO" sz="1600" dirty="0"/>
              <a:t>        </a:t>
            </a:r>
            <a:r>
              <a:rPr lang="nb-NO" sz="1600" dirty="0" err="1"/>
              <a:t>SwingUtilities.invokeLater</a:t>
            </a:r>
            <a:r>
              <a:rPr lang="nb-NO" sz="1600" dirty="0"/>
              <a:t>(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Runnable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     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run() {</a:t>
            </a:r>
          </a:p>
          <a:p>
            <a:r>
              <a:rPr lang="nb-NO" sz="1600" dirty="0"/>
              <a:t>                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MyApp</a:t>
            </a:r>
            <a:r>
              <a:rPr lang="nb-NO" sz="1600" dirty="0"/>
              <a:t>(</a:t>
            </a:r>
            <a:r>
              <a:rPr lang="nb-NO" sz="1600" dirty="0" err="1"/>
              <a:t>args</a:t>
            </a:r>
            <a:r>
              <a:rPr lang="nb-NO" sz="1600" dirty="0"/>
              <a:t>).show();</a:t>
            </a:r>
          </a:p>
          <a:p>
            <a:r>
              <a:rPr lang="nb-NO" sz="1600" dirty="0"/>
              <a:t>            }</a:t>
            </a:r>
          </a:p>
          <a:p>
            <a:r>
              <a:rPr lang="nb-NO" sz="1600" dirty="0"/>
              <a:t>        });</a:t>
            </a:r>
          </a:p>
          <a:p>
            <a:r>
              <a:rPr lang="nb-NO" sz="1600" dirty="0"/>
              <a:t>    }</a:t>
            </a:r>
          </a:p>
          <a:p>
            <a:r>
              <a:rPr lang="nb-NO" sz="1600" dirty="0"/>
              <a:t>}</a:t>
            </a:r>
          </a:p>
          <a:p>
            <a:endParaRPr lang="nb-NO" sz="1600" dirty="0"/>
          </a:p>
        </p:txBody>
      </p:sp>
      <p:pic>
        <p:nvPicPr>
          <p:cNvPr id="1026" name="Picture 2" descr="M:\INF2440Para\Powerpoint\Uke13\JFr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6" y="3933056"/>
            <a:ext cx="3340224" cy="196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6093296"/>
            <a:ext cx="391628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 err="1"/>
              <a:t>JFrame</a:t>
            </a:r>
            <a:r>
              <a:rPr lang="nb-NO" sz="1600" dirty="0"/>
              <a:t> har 23 egne metoder og arver ca. 410 metoder fra superklassene!</a:t>
            </a:r>
          </a:p>
        </p:txBody>
      </p:sp>
    </p:spTree>
    <p:extLst>
      <p:ext uri="{BB962C8B-B14F-4D97-AF65-F5344CB8AC3E}">
        <p14:creationId xmlns:p14="http://schemas.microsoft.com/office/powerpoint/2010/main" val="327902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93037" cy="828675"/>
          </a:xfrm>
        </p:spPr>
        <p:txBody>
          <a:bodyPr/>
          <a:lstStyle/>
          <a:p>
            <a:r>
              <a:rPr lang="nb-NO" sz="2800" dirty="0"/>
              <a:t>II) Hvordan parallellisere Oblig5 – den konvekse innhyllinga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Gjøre det som vanlig </a:t>
            </a:r>
            <a:r>
              <a:rPr lang="nb-NO" dirty="0" err="1"/>
              <a:t>Quicksort</a:t>
            </a:r>
            <a:br>
              <a:rPr lang="nb-NO" dirty="0"/>
            </a:br>
            <a:endParaRPr lang="nb-NO" dirty="0"/>
          </a:p>
          <a:p>
            <a:r>
              <a:rPr lang="nb-NO" dirty="0"/>
              <a:t>Gjøre det som full parallell </a:t>
            </a:r>
            <a:r>
              <a:rPr lang="nb-NO" dirty="0" err="1"/>
              <a:t>Quicksort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– artikkel på NIK 2015</a:t>
            </a:r>
          </a:p>
          <a:p>
            <a:pPr lvl="1"/>
            <a:r>
              <a:rPr lang="nb-NO" dirty="0"/>
              <a:t>En algoritme som ikke har en meningsfull sekvensiell versjon.</a:t>
            </a:r>
          </a:p>
          <a:p>
            <a:pPr lvl="1"/>
            <a:r>
              <a:rPr lang="nb-NO" dirty="0">
                <a:solidFill>
                  <a:schemeClr val="tx1"/>
                </a:solidFill>
              </a:rPr>
              <a:t>Trøst: </a:t>
            </a:r>
            <a:r>
              <a:rPr lang="nb-NO" dirty="0"/>
              <a:t>Full Parallell CoHull er enklere enn Full Parallell Quicksort</a:t>
            </a:r>
          </a:p>
          <a:p>
            <a:pPr marL="457200" indent="-457200">
              <a:buFont typeface="+mj-lt"/>
              <a:buAutoNum type="alphaLcParenR"/>
            </a:pP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1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noProof="0" dirty="0"/>
              <a:t>A full parallel Quicksort algorithm for multicore processors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6400800" cy="1752600"/>
          </a:xfrm>
        </p:spPr>
        <p:txBody>
          <a:bodyPr/>
          <a:lstStyle/>
          <a:p>
            <a:pPr algn="ctr"/>
            <a:r>
              <a:rPr lang="en-GB" noProof="0" dirty="0"/>
              <a:t>Arne </a:t>
            </a:r>
            <a:r>
              <a:rPr lang="en-GB" noProof="0" dirty="0" err="1"/>
              <a:t>Maus</a:t>
            </a:r>
            <a:r>
              <a:rPr lang="en-GB" noProof="0" dirty="0"/>
              <a:t>,</a:t>
            </a:r>
            <a:br>
              <a:rPr lang="en-GB" noProof="0" dirty="0"/>
            </a:br>
            <a:r>
              <a:rPr lang="en-GB" noProof="0" dirty="0"/>
              <a:t>Dept. of Informatics,</a:t>
            </a:r>
            <a:br>
              <a:rPr lang="en-GB" noProof="0" dirty="0"/>
            </a:br>
            <a:r>
              <a:rPr lang="en-GB" noProof="0" dirty="0"/>
              <a:t>Univ. of Oslo</a:t>
            </a:r>
          </a:p>
        </p:txBody>
      </p:sp>
    </p:spTree>
    <p:extLst>
      <p:ext uri="{BB962C8B-B14F-4D97-AF65-F5344CB8AC3E}">
        <p14:creationId xmlns:p14="http://schemas.microsoft.com/office/powerpoint/2010/main" val="27900195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larhet">
  <a:themeElements>
    <a:clrScheme name="Klarhe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112670</TotalTime>
  <Words>8947</Words>
  <Application>Microsoft Macintosh PowerPoint</Application>
  <PresentationFormat>Skjermfremvisning (4:3)</PresentationFormat>
  <Paragraphs>956</Paragraphs>
  <Slides>61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61</vt:i4>
      </vt:variant>
    </vt:vector>
  </HeadingPairs>
  <TitlesOfParts>
    <vt:vector size="70" baseType="lpstr">
      <vt:lpstr>Arial</vt:lpstr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Klarhet</vt:lpstr>
      <vt:lpstr>IN3030/IN4330 Uke 14, v2021</vt:lpstr>
      <vt:lpstr>Hva så vi på i Uke 12</vt:lpstr>
      <vt:lpstr>Hva skal vi se på i denne uka</vt:lpstr>
      <vt:lpstr>Tråder og GUI</vt:lpstr>
      <vt:lpstr>PowerPoint-presentasjon</vt:lpstr>
      <vt:lpstr>Utskrift fra programmet: Her ser vi at vi har to tråder</vt:lpstr>
      <vt:lpstr>To andre greie skjemaer for å starte swing:</vt:lpstr>
      <vt:lpstr>II) Hvordan parallellisere Oblig5 – den konvekse innhyllinga</vt:lpstr>
      <vt:lpstr>A full parallel Quicksort algorithm for multicore processors</vt:lpstr>
      <vt:lpstr>Outline of presentation</vt:lpstr>
      <vt:lpstr>Everybody knows sequential  Quicksort of an array: a[0..n-1 ]?</vt:lpstr>
      <vt:lpstr>How to parallelize Quicksort (traditionally &amp; ‘smart’)</vt:lpstr>
      <vt:lpstr>What is wrong with traditional parallelization ? </vt:lpstr>
      <vt:lpstr>A new idea for full parallelization</vt:lpstr>
      <vt:lpstr>Full parallel Quicksort idea (cont.)</vt:lpstr>
      <vt:lpstr>Performance of a full parallel Quicksort</vt:lpstr>
      <vt:lpstr>PowerPoint-presentasjon</vt:lpstr>
      <vt:lpstr>PowerPoint-presentasjon</vt:lpstr>
      <vt:lpstr>3 questions:</vt:lpstr>
      <vt:lpstr>1. Why is ParaQuick so much faster than TradQuick?</vt:lpstr>
      <vt:lpstr>2. When using 8•k threads, what makes ParaQuick go faster </vt:lpstr>
      <vt:lpstr>Different max CPU utilization with 8 and 64 threads for QuickPara, U(n-1) distribution, n=109 </vt:lpstr>
      <vt:lpstr>3. Why is ParaQuick first really fast for n &gt; ½  mill?</vt:lpstr>
      <vt:lpstr>Conclusion</vt:lpstr>
      <vt:lpstr>PowerPoint-presentasjon</vt:lpstr>
      <vt:lpstr>II) Hvordan parallellisere Oblig 5 – den konvekse innhyllinga</vt:lpstr>
      <vt:lpstr>To sett av løsninger, n = 20 og n=200</vt:lpstr>
      <vt:lpstr>Oblig5 – parallelliseringen av konveks innhylling</vt:lpstr>
      <vt:lpstr>Parallellisering av Oblig5-forts</vt:lpstr>
      <vt:lpstr>Speedup Oblig 5 konv. innhyll – forelesers løsning fra 2015 – som parallellisering av vanlig Quicksort</vt:lpstr>
      <vt:lpstr>Speedup Oblig 5 konv. innhyll – forelesers løsning fra 2017 – full parallellisering av Konveks hull.</vt:lpstr>
      <vt:lpstr>Fast antall nivåer med tråder i rekursjonstreet (etter antall kjerner):</vt:lpstr>
      <vt:lpstr>II) Hvordan pakke inn en parallell algoritme slik at andre kan bruke den?</vt:lpstr>
      <vt:lpstr>II-a) Hvordan pakke inn en parallell algoritme slik at andre kan bruke den?</vt:lpstr>
      <vt:lpstr>Effektivitet 1: Innpakking av vår fantastiske, parallelle quicksort.</vt:lpstr>
      <vt:lpstr>Lager først et enklere eksempel med sekvensiell kode</vt:lpstr>
      <vt:lpstr>Statisk metode i class A:   A.summer(arr);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Konklusjon om statiske eller objekt-metoder</vt:lpstr>
      <vt:lpstr>Hva med parallell kode – ville da tidene være like?</vt:lpstr>
      <vt:lpstr>Hva med å lage nye tråder hver gang (A og C) eller bare en gang (B)</vt:lpstr>
      <vt:lpstr>PowerPoint-presentasjon</vt:lpstr>
      <vt:lpstr>PowerPoint-presentasjon</vt:lpstr>
      <vt:lpstr>IIb) Nødvendige endringer/tillegg til algoritmen</vt:lpstr>
      <vt:lpstr>Skisse 1 av paraQuick - algoritmen</vt:lpstr>
      <vt:lpstr>Vi låner ett triks til fra Arrays.sort() – spesielle fordelinger av tallene vi skal sortere </vt:lpstr>
      <vt:lpstr>Hvordan sjekke om forlengs og baklengs sortert ? -og hva gjør vi da ?</vt:lpstr>
      <vt:lpstr>sortert() og baklengsSortert ()  </vt:lpstr>
      <vt:lpstr>Vi går gjennom arrayen a[] to ekstra ganger ?</vt:lpstr>
      <vt:lpstr>Hvordan sikre oss mot mange like elementer  med dual pivot (to pivot-indekser)?</vt:lpstr>
      <vt:lpstr>Hvis det er mange like elementer – f.eks alle like</vt:lpstr>
      <vt:lpstr>Forsøk2 : Sekv. og para uten while-løkke og piv2</vt:lpstr>
      <vt:lpstr>Forsøk 3: n= 200 000, Random for sekvensiell, 0,1,2..,9 for parallell – begge uten while-løkke og piv2.  Memory like før :  java.lang.OutOfMemoryError: unable to create new native thread</vt:lpstr>
      <vt:lpstr>PowerPoint-presentasjon</vt:lpstr>
      <vt:lpstr>PowerPoint-presentasjon</vt:lpstr>
      <vt:lpstr>Teste maskiner med program-vare fra  CPUz</vt:lpstr>
      <vt:lpstr>Hva  så vi på i Uke14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946</cp:revision>
  <dcterms:created xsi:type="dcterms:W3CDTF">2013-10-07T06:57:58Z</dcterms:created>
  <dcterms:modified xsi:type="dcterms:W3CDTF">2021-04-22T22:42:58Z</dcterms:modified>
</cp:coreProperties>
</file>