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notesMasterIdLst>
    <p:notesMasterId r:id="rId46"/>
  </p:notesMasterIdLst>
  <p:sldIdLst>
    <p:sldId id="259" r:id="rId2"/>
    <p:sldId id="314" r:id="rId3"/>
    <p:sldId id="384" r:id="rId4"/>
    <p:sldId id="315" r:id="rId5"/>
    <p:sldId id="406" r:id="rId6"/>
    <p:sldId id="306" r:id="rId7"/>
    <p:sldId id="407" r:id="rId8"/>
    <p:sldId id="309" r:id="rId9"/>
    <p:sldId id="310" r:id="rId10"/>
    <p:sldId id="321" r:id="rId11"/>
    <p:sldId id="311" r:id="rId12"/>
    <p:sldId id="403" r:id="rId13"/>
    <p:sldId id="404" r:id="rId14"/>
    <p:sldId id="312" r:id="rId15"/>
    <p:sldId id="405" r:id="rId16"/>
    <p:sldId id="337" r:id="rId17"/>
    <p:sldId id="348" r:id="rId18"/>
    <p:sldId id="347" r:id="rId19"/>
    <p:sldId id="349" r:id="rId20"/>
    <p:sldId id="350" r:id="rId21"/>
    <p:sldId id="336" r:id="rId22"/>
    <p:sldId id="323" r:id="rId23"/>
    <p:sldId id="333" r:id="rId24"/>
    <p:sldId id="334" r:id="rId25"/>
    <p:sldId id="335" r:id="rId26"/>
    <p:sldId id="398" r:id="rId27"/>
    <p:sldId id="367" r:id="rId28"/>
    <p:sldId id="399" r:id="rId29"/>
    <p:sldId id="373" r:id="rId30"/>
    <p:sldId id="400" r:id="rId31"/>
    <p:sldId id="396" r:id="rId32"/>
    <p:sldId id="362" r:id="rId33"/>
    <p:sldId id="379" r:id="rId34"/>
    <p:sldId id="363" r:id="rId35"/>
    <p:sldId id="364" r:id="rId36"/>
    <p:sldId id="365" r:id="rId37"/>
    <p:sldId id="366" r:id="rId38"/>
    <p:sldId id="408" r:id="rId39"/>
    <p:sldId id="326" r:id="rId40"/>
    <p:sldId id="351" r:id="rId41"/>
    <p:sldId id="329" r:id="rId42"/>
    <p:sldId id="338" r:id="rId43"/>
    <p:sldId id="352" r:id="rId44"/>
    <p:sldId id="401" r:id="rId45"/>
  </p:sldIdLst>
  <p:sldSz cx="9144000" cy="6858000" type="screen4x3"/>
  <p:notesSz cx="7099300" cy="102346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CC99"/>
    <a:srgbClr val="CC6600"/>
    <a:srgbClr val="D9F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589" autoAdjust="0"/>
    <p:restoredTop sz="86488" autoAdjust="0"/>
  </p:normalViewPr>
  <p:slideViewPr>
    <p:cSldViewPr>
      <p:cViewPr varScale="1">
        <p:scale>
          <a:sx n="102" d="100"/>
          <a:sy n="102" d="100"/>
        </p:scale>
        <p:origin x="184" y="456"/>
      </p:cViewPr>
      <p:guideLst>
        <p:guide orient="horz" pos="2160"/>
        <p:guide pos="2880"/>
      </p:guideLst>
    </p:cSldViewPr>
  </p:slideViewPr>
  <p:outlineViewPr>
    <p:cViewPr>
      <p:scale>
        <a:sx n="33" d="100"/>
        <a:sy n="33" d="100"/>
      </p:scale>
      <p:origin x="0" y="2606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6363" cy="511731"/>
          </a:xfrm>
          <a:prstGeom prst="rect">
            <a:avLst/>
          </a:prstGeom>
        </p:spPr>
        <p:txBody>
          <a:bodyPr vert="horz" lIns="94906" tIns="47453" rIns="94906" bIns="47453" rtlCol="0"/>
          <a:lstStyle>
            <a:lvl1pPr algn="l">
              <a:defRPr sz="1200"/>
            </a:lvl1pPr>
          </a:lstStyle>
          <a:p>
            <a:endParaRPr lang="nb-NO"/>
          </a:p>
        </p:txBody>
      </p:sp>
      <p:sp>
        <p:nvSpPr>
          <p:cNvPr id="3" name="Date Placeholder 2"/>
          <p:cNvSpPr>
            <a:spLocks noGrp="1"/>
          </p:cNvSpPr>
          <p:nvPr>
            <p:ph type="dt" idx="1"/>
          </p:nvPr>
        </p:nvSpPr>
        <p:spPr>
          <a:xfrm>
            <a:off x="4021295" y="0"/>
            <a:ext cx="3076363" cy="511731"/>
          </a:xfrm>
          <a:prstGeom prst="rect">
            <a:avLst/>
          </a:prstGeom>
        </p:spPr>
        <p:txBody>
          <a:bodyPr vert="horz" lIns="94906" tIns="47453" rIns="94906" bIns="47453" rtlCol="0"/>
          <a:lstStyle>
            <a:lvl1pPr algn="r">
              <a:defRPr sz="1200"/>
            </a:lvl1pPr>
          </a:lstStyle>
          <a:p>
            <a:fld id="{0CE8554B-CEC2-48D7-B598-E688F7E17C77}" type="datetimeFigureOut">
              <a:rPr lang="nb-NO" smtClean="0"/>
              <a:t>28.01.2021</a:t>
            </a:fld>
            <a:endParaRPr lang="nb-NO"/>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906" tIns="47453" rIns="94906" bIns="47453" rtlCol="0" anchor="ctr"/>
          <a:lstStyle/>
          <a:p>
            <a:endParaRPr lang="nb-NO"/>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4906" tIns="47453" rIns="94906" bIns="474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2" y="9721106"/>
            <a:ext cx="3076363" cy="511731"/>
          </a:xfrm>
          <a:prstGeom prst="rect">
            <a:avLst/>
          </a:prstGeom>
        </p:spPr>
        <p:txBody>
          <a:bodyPr vert="horz" lIns="94906" tIns="47453" rIns="94906" bIns="47453" rtlCol="0" anchor="b"/>
          <a:lstStyle>
            <a:lvl1pPr algn="l">
              <a:defRPr sz="1200"/>
            </a:lvl1pPr>
          </a:lstStyle>
          <a:p>
            <a:endParaRPr lang="nb-NO"/>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906" tIns="47453" rIns="94906" bIns="47453" rtlCol="0" anchor="b"/>
          <a:lstStyle>
            <a:lvl1pPr algn="r">
              <a:defRPr sz="1200"/>
            </a:lvl1pPr>
          </a:lstStyle>
          <a:p>
            <a:fld id="{F06AB904-1DF5-43CE-9478-405E80D7FCBE}" type="slidenum">
              <a:rPr lang="nb-NO" smtClean="0"/>
              <a:t>‹#›</a:t>
            </a:fld>
            <a:endParaRPr lang="nb-NO"/>
          </a:p>
        </p:txBody>
      </p:sp>
    </p:spTree>
    <p:extLst>
      <p:ext uri="{BB962C8B-B14F-4D97-AF65-F5344CB8AC3E}">
        <p14:creationId xmlns:p14="http://schemas.microsoft.com/office/powerpoint/2010/main" val="276029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100">
                <a:solidFill>
                  <a:schemeClr val="tx1"/>
                </a:solidFill>
                <a:latin typeface="Times New Roman" pitchFamily="18" charset="0"/>
              </a:defRPr>
            </a:lvl1pPr>
            <a:lvl2pPr marL="711809" indent="-273773" eaLnBrk="0" hangingPunct="0">
              <a:spcBef>
                <a:spcPct val="30000"/>
              </a:spcBef>
              <a:defRPr sz="1100">
                <a:solidFill>
                  <a:schemeClr val="tx1"/>
                </a:solidFill>
                <a:latin typeface="Times New Roman" pitchFamily="18" charset="0"/>
              </a:defRPr>
            </a:lvl2pPr>
            <a:lvl3pPr marL="1095091" indent="-219019" eaLnBrk="0" hangingPunct="0">
              <a:spcBef>
                <a:spcPct val="30000"/>
              </a:spcBef>
              <a:defRPr sz="1100">
                <a:solidFill>
                  <a:schemeClr val="tx1"/>
                </a:solidFill>
                <a:latin typeface="Times New Roman" pitchFamily="18" charset="0"/>
              </a:defRPr>
            </a:lvl3pPr>
            <a:lvl4pPr marL="1533129" indent="-219019" eaLnBrk="0" hangingPunct="0">
              <a:spcBef>
                <a:spcPct val="30000"/>
              </a:spcBef>
              <a:defRPr sz="1100">
                <a:solidFill>
                  <a:schemeClr val="tx1"/>
                </a:solidFill>
                <a:latin typeface="Times New Roman" pitchFamily="18" charset="0"/>
              </a:defRPr>
            </a:lvl4pPr>
            <a:lvl5pPr marL="1971165" indent="-219019" eaLnBrk="0" hangingPunct="0">
              <a:spcBef>
                <a:spcPct val="30000"/>
              </a:spcBef>
              <a:defRPr sz="1100">
                <a:solidFill>
                  <a:schemeClr val="tx1"/>
                </a:solidFill>
                <a:latin typeface="Times New Roman" pitchFamily="18" charset="0"/>
              </a:defRPr>
            </a:lvl5pPr>
            <a:lvl6pPr marL="2409202" indent="-219019" eaLnBrk="0" fontAlgn="base" hangingPunct="0">
              <a:spcBef>
                <a:spcPct val="30000"/>
              </a:spcBef>
              <a:spcAft>
                <a:spcPct val="0"/>
              </a:spcAft>
              <a:defRPr sz="1100">
                <a:solidFill>
                  <a:schemeClr val="tx1"/>
                </a:solidFill>
                <a:latin typeface="Times New Roman" pitchFamily="18" charset="0"/>
              </a:defRPr>
            </a:lvl6pPr>
            <a:lvl7pPr marL="2847239" indent="-219019" eaLnBrk="0" fontAlgn="base" hangingPunct="0">
              <a:spcBef>
                <a:spcPct val="30000"/>
              </a:spcBef>
              <a:spcAft>
                <a:spcPct val="0"/>
              </a:spcAft>
              <a:defRPr sz="1100">
                <a:solidFill>
                  <a:schemeClr val="tx1"/>
                </a:solidFill>
                <a:latin typeface="Times New Roman" pitchFamily="18" charset="0"/>
              </a:defRPr>
            </a:lvl7pPr>
            <a:lvl8pPr marL="3285275" indent="-219019" eaLnBrk="0" fontAlgn="base" hangingPunct="0">
              <a:spcBef>
                <a:spcPct val="30000"/>
              </a:spcBef>
              <a:spcAft>
                <a:spcPct val="0"/>
              </a:spcAft>
              <a:defRPr sz="1100">
                <a:solidFill>
                  <a:schemeClr val="tx1"/>
                </a:solidFill>
                <a:latin typeface="Times New Roman" pitchFamily="18" charset="0"/>
              </a:defRPr>
            </a:lvl8pPr>
            <a:lvl9pPr marL="3723312" indent="-219019" eaLnBrk="0" fontAlgn="base" hangingPunct="0">
              <a:spcBef>
                <a:spcPct val="30000"/>
              </a:spcBef>
              <a:spcAft>
                <a:spcPct val="0"/>
              </a:spcAft>
              <a:defRPr sz="1100">
                <a:solidFill>
                  <a:schemeClr val="tx1"/>
                </a:solidFill>
                <a:latin typeface="Times New Roman" pitchFamily="18" charset="0"/>
              </a:defRPr>
            </a:lvl9pPr>
          </a:lstStyle>
          <a:p>
            <a:pPr eaLnBrk="1" hangingPunct="1">
              <a:spcBef>
                <a:spcPct val="0"/>
              </a:spcBef>
              <a:buClr>
                <a:srgbClr val="0000FF"/>
              </a:buClr>
            </a:pPr>
            <a:fld id="{3D073915-8A33-4E80-9448-DC6F1E5E4C87}" type="slidenum">
              <a:rPr lang="nb-NO" altLang="nb-NO" smtClean="0">
                <a:solidFill>
                  <a:prstClr val="black"/>
                </a:solidFill>
              </a:rPr>
              <a:pPr eaLnBrk="1" hangingPunct="1">
                <a:spcBef>
                  <a:spcPct val="0"/>
                </a:spcBef>
                <a:buClr>
                  <a:srgbClr val="0000FF"/>
                </a:buClr>
              </a:pPr>
              <a:t>1</a:t>
            </a:fld>
            <a:endParaRPr lang="nb-NO" altLang="nb-NO">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p>
        </p:txBody>
      </p:sp>
      <p:sp>
        <p:nvSpPr>
          <p:cNvPr id="4" name="Plassholder for lysbildenummer 3"/>
          <p:cNvSpPr>
            <a:spLocks noGrp="1"/>
          </p:cNvSpPr>
          <p:nvPr>
            <p:ph type="sldNum" sz="quarter" idx="10"/>
          </p:nvPr>
        </p:nvSpPr>
        <p:spPr/>
        <p:txBody>
          <a:bodyPr/>
          <a:lstStyle/>
          <a:p>
            <a:fld id="{F06AB904-1DF5-43CE-9478-405E80D7FCBE}" type="slidenum">
              <a:rPr lang="nb-NO" smtClean="0"/>
              <a:t>2</a:t>
            </a:fld>
            <a:endParaRPr lang="nb-NO"/>
          </a:p>
        </p:txBody>
      </p:sp>
    </p:spTree>
    <p:extLst>
      <p:ext uri="{BB962C8B-B14F-4D97-AF65-F5344CB8AC3E}">
        <p14:creationId xmlns:p14="http://schemas.microsoft.com/office/powerpoint/2010/main" val="2676278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p>
        </p:txBody>
      </p:sp>
      <p:sp>
        <p:nvSpPr>
          <p:cNvPr id="4" name="Plassholder for lysbildenummer 3"/>
          <p:cNvSpPr>
            <a:spLocks noGrp="1"/>
          </p:cNvSpPr>
          <p:nvPr>
            <p:ph type="sldNum" sz="quarter" idx="10"/>
          </p:nvPr>
        </p:nvSpPr>
        <p:spPr/>
        <p:txBody>
          <a:bodyPr/>
          <a:lstStyle/>
          <a:p>
            <a:fld id="{F06AB904-1DF5-43CE-9478-405E80D7FCBE}" type="slidenum">
              <a:rPr lang="nb-NO" smtClean="0"/>
              <a:t>3</a:t>
            </a:fld>
            <a:endParaRPr lang="nb-NO"/>
          </a:p>
        </p:txBody>
      </p:sp>
    </p:spTree>
    <p:extLst>
      <p:ext uri="{BB962C8B-B14F-4D97-AF65-F5344CB8AC3E}">
        <p14:creationId xmlns:p14="http://schemas.microsoft.com/office/powerpoint/2010/main" val="3683751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F06AB904-1DF5-43CE-9478-405E80D7FCBE}" type="slidenum">
              <a:rPr lang="nb-NO" smtClean="0"/>
              <a:t>4</a:t>
            </a:fld>
            <a:endParaRPr lang="nb-NO"/>
          </a:p>
        </p:txBody>
      </p:sp>
    </p:spTree>
    <p:extLst>
      <p:ext uri="{BB962C8B-B14F-4D97-AF65-F5344CB8AC3E}">
        <p14:creationId xmlns:p14="http://schemas.microsoft.com/office/powerpoint/2010/main" val="1245390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F06AB904-1DF5-43CE-9478-405E80D7FCBE}" type="slidenum">
              <a:rPr lang="nb-NO" smtClean="0"/>
              <a:t>5</a:t>
            </a:fld>
            <a:endParaRPr lang="nb-NO"/>
          </a:p>
        </p:txBody>
      </p:sp>
    </p:spTree>
    <p:extLst>
      <p:ext uri="{BB962C8B-B14F-4D97-AF65-F5344CB8AC3E}">
        <p14:creationId xmlns:p14="http://schemas.microsoft.com/office/powerpoint/2010/main" val="2940079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F06AB904-1DF5-43CE-9478-405E80D7FCBE}" type="slidenum">
              <a:rPr lang="nb-NO" smtClean="0"/>
              <a:t>29</a:t>
            </a:fld>
            <a:endParaRPr lang="nb-NO"/>
          </a:p>
        </p:txBody>
      </p:sp>
    </p:spTree>
    <p:extLst>
      <p:ext uri="{BB962C8B-B14F-4D97-AF65-F5344CB8AC3E}">
        <p14:creationId xmlns:p14="http://schemas.microsoft.com/office/powerpoint/2010/main" val="2191164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53988" y="2120900"/>
            <a:ext cx="9009062"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eaLnBrk="1" fontAlgn="base" hangingPunct="1">
                  <a:lnSpc>
                    <a:spcPct val="90000"/>
                  </a:lnSpc>
                  <a:spcBef>
                    <a:spcPct val="50000"/>
                  </a:spcBef>
                  <a:spcAft>
                    <a:spcPct val="0"/>
                  </a:spcAft>
                  <a:buClr>
                    <a:srgbClr val="FF0000"/>
                  </a:buClr>
                  <a:buSzPct val="55000"/>
                  <a:buFont typeface="Wingdings" pitchFamily="2" charset="2"/>
                  <a:buNone/>
                </a:pPr>
                <a:endParaRPr lang="nb-NO" altLang="nb-NO">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eaLnBrk="1" fontAlgn="base" hangingPunct="1">
                  <a:lnSpc>
                    <a:spcPct val="90000"/>
                  </a:lnSpc>
                  <a:spcBef>
                    <a:spcPct val="50000"/>
                  </a:spcBef>
                  <a:spcAft>
                    <a:spcPct val="0"/>
                  </a:spcAft>
                  <a:buClr>
                    <a:srgbClr val="FF0000"/>
                  </a:buClr>
                  <a:buSzPct val="55000"/>
                  <a:buFont typeface="Wingdings" pitchFamily="2" charset="2"/>
                  <a:buNone/>
                </a:pPr>
                <a:endParaRPr lang="nb-NO" altLang="nb-NO">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eaLnBrk="1" fontAlgn="base" hangingPunct="1">
                  <a:lnSpc>
                    <a:spcPct val="90000"/>
                  </a:lnSpc>
                  <a:spcBef>
                    <a:spcPct val="50000"/>
                  </a:spcBef>
                  <a:spcAft>
                    <a:spcPct val="0"/>
                  </a:spcAft>
                  <a:buClr>
                    <a:srgbClr val="FF0000"/>
                  </a:buClr>
                  <a:buSzPct val="55000"/>
                  <a:buFont typeface="Wingdings" pitchFamily="2" charset="2"/>
                  <a:buNone/>
                </a:pPr>
                <a:endParaRPr lang="nb-NO" altLang="nb-NO">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eaLnBrk="1" fontAlgn="base" hangingPunct="1">
                  <a:lnSpc>
                    <a:spcPct val="90000"/>
                  </a:lnSpc>
                  <a:spcBef>
                    <a:spcPct val="50000"/>
                  </a:spcBef>
                  <a:spcAft>
                    <a:spcPct val="0"/>
                  </a:spcAft>
                  <a:buClr>
                    <a:srgbClr val="FF0000"/>
                  </a:buClr>
                  <a:buSzPct val="55000"/>
                  <a:buFont typeface="Wingdings" pitchFamily="2" charset="2"/>
                  <a:buNone/>
                </a:pPr>
                <a:endParaRPr lang="nb-NO" altLang="nb-NO">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eaLnBrk="1" fontAlgn="base" hangingPunct="1">
                <a:lnSpc>
                  <a:spcPct val="90000"/>
                </a:lnSpc>
                <a:spcBef>
                  <a:spcPct val="50000"/>
                </a:spcBef>
                <a:spcAft>
                  <a:spcPct val="0"/>
                </a:spcAft>
                <a:buClr>
                  <a:srgbClr val="FF0000"/>
                </a:buClr>
                <a:buSzPct val="55000"/>
                <a:buFont typeface="Wingdings" pitchFamily="2" charset="2"/>
                <a:buNone/>
              </a:pPr>
              <a:endParaRPr lang="nb-NO" altLang="nb-NO">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eaLnBrk="1" fontAlgn="base" hangingPunct="1">
                <a:lnSpc>
                  <a:spcPct val="90000"/>
                </a:lnSpc>
                <a:spcBef>
                  <a:spcPct val="50000"/>
                </a:spcBef>
                <a:spcAft>
                  <a:spcPct val="0"/>
                </a:spcAft>
                <a:buClr>
                  <a:srgbClr val="FF0000"/>
                </a:buClr>
                <a:buSzPct val="55000"/>
                <a:buFont typeface="Wingdings" pitchFamily="2" charset="2"/>
                <a:buNone/>
              </a:pPr>
              <a:endParaRPr lang="nb-NO" altLang="nb-NO">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eaLnBrk="1" fontAlgn="base" hangingPunct="1">
                <a:lnSpc>
                  <a:spcPct val="90000"/>
                </a:lnSpc>
                <a:spcBef>
                  <a:spcPct val="50000"/>
                </a:spcBef>
                <a:spcAft>
                  <a:spcPct val="0"/>
                </a:spcAft>
                <a:buClr>
                  <a:srgbClr val="FF0000"/>
                </a:buClr>
                <a:buSzPct val="55000"/>
                <a:buFont typeface="Wingdings" pitchFamily="2" charset="2"/>
                <a:buNone/>
              </a:pPr>
              <a:endParaRPr lang="nb-NO" altLang="nb-NO">
                <a:solidFill>
                  <a:srgbClr val="000000"/>
                </a:solidFill>
              </a:endParaRPr>
            </a:p>
          </p:txBody>
        </p:sp>
      </p:grpSp>
      <p:sp>
        <p:nvSpPr>
          <p:cNvPr id="7180" name="Rectangle 12"/>
          <p:cNvSpPr>
            <a:spLocks noGrp="1" noChangeArrowheads="1"/>
          </p:cNvSpPr>
          <p:nvPr>
            <p:ph type="ctrTitle"/>
          </p:nvPr>
        </p:nvSpPr>
        <p:spPr>
          <a:xfrm>
            <a:off x="1144588" y="1358900"/>
            <a:ext cx="7772400" cy="1462088"/>
          </a:xfrm>
        </p:spPr>
        <p:txBody>
          <a:bodyPr/>
          <a:lstStyle>
            <a:lvl1pPr>
              <a:defRPr/>
            </a:lvl1pPr>
          </a:lstStyle>
          <a:p>
            <a:r>
              <a:rPr lang="nb-NO"/>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2000"/>
            </a:lvl1pPr>
          </a:lstStyle>
          <a:p>
            <a:r>
              <a:rPr lang="nb-NO"/>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nb-NO">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nb-NO">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32283ACB-6AF9-4BF6-9914-D6AD14E531B9}" type="slidenum">
              <a:rPr lang="nb-NO">
                <a:solidFill>
                  <a:srgbClr val="1C1C1C"/>
                </a:solidFill>
              </a:rPr>
              <a:pPr>
                <a:defRPr/>
              </a:pPr>
              <a:t>‹#›</a:t>
            </a:fld>
            <a:endParaRPr lang="nb-NO">
              <a:solidFill>
                <a:srgbClr val="1C1C1C"/>
              </a:solidFill>
            </a:endParaRPr>
          </a:p>
        </p:txBody>
      </p:sp>
    </p:spTree>
    <p:extLst>
      <p:ext uri="{BB962C8B-B14F-4D97-AF65-F5344CB8AC3E}">
        <p14:creationId xmlns:p14="http://schemas.microsoft.com/office/powerpoint/2010/main" val="69947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EF08FE00-EE6B-4020-A55C-300A50692D2F}"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4279134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0F872071-1264-4461-ABA2-9EAA58A008FA}"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688138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828675"/>
          </a:xfrm>
        </p:spPr>
        <p:txBody>
          <a:bodyPr/>
          <a:lstStyle/>
          <a:p>
            <a:r>
              <a:rPr lang="en-US"/>
              <a:t>Click to edit Master title style</a:t>
            </a:r>
            <a:endParaRPr lang="nb-NO"/>
          </a:p>
        </p:txBody>
      </p:sp>
      <p:sp>
        <p:nvSpPr>
          <p:cNvPr id="3" name="Text Placeholder 2"/>
          <p:cNvSpPr>
            <a:spLocks noGrp="1"/>
          </p:cNvSpPr>
          <p:nvPr>
            <p:ph type="body" sz="half" idx="1"/>
          </p:nvPr>
        </p:nvSpPr>
        <p:spPr>
          <a:xfrm>
            <a:off x="1182688" y="1314450"/>
            <a:ext cx="3810000" cy="4818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5145088" y="1314450"/>
            <a:ext cx="3810000" cy="4818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253C224-D263-4DD0-983B-D890F84AF20A}"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239251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828675"/>
          </a:xfrm>
        </p:spPr>
        <p:txBody>
          <a:bodyPr/>
          <a:lstStyle/>
          <a:p>
            <a:r>
              <a:rPr lang="en-US"/>
              <a:t>Click to edit Master title style</a:t>
            </a:r>
            <a:endParaRPr lang="nb-NO"/>
          </a:p>
        </p:txBody>
      </p:sp>
      <p:sp>
        <p:nvSpPr>
          <p:cNvPr id="3" name="Content Placeholder 2"/>
          <p:cNvSpPr>
            <a:spLocks noGrp="1"/>
          </p:cNvSpPr>
          <p:nvPr>
            <p:ph sz="half" idx="1"/>
          </p:nvPr>
        </p:nvSpPr>
        <p:spPr>
          <a:xfrm>
            <a:off x="1182688" y="1314450"/>
            <a:ext cx="3810000" cy="4818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5145088" y="1314450"/>
            <a:ext cx="3810000" cy="4818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4F8C88A2-028F-411F-BE58-82B38CFC1A29}"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722703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828675"/>
          </a:xfrm>
        </p:spPr>
        <p:txBody>
          <a:bodyPr/>
          <a:lstStyle/>
          <a:p>
            <a:r>
              <a:rPr lang="en-US"/>
              <a:t>Click to edit Master title style</a:t>
            </a:r>
            <a:endParaRPr lang="nb-NO"/>
          </a:p>
        </p:txBody>
      </p:sp>
      <p:sp>
        <p:nvSpPr>
          <p:cNvPr id="3" name="Text Placeholder 2"/>
          <p:cNvSpPr>
            <a:spLocks noGrp="1"/>
          </p:cNvSpPr>
          <p:nvPr>
            <p:ph type="body" sz="half" idx="1"/>
          </p:nvPr>
        </p:nvSpPr>
        <p:spPr>
          <a:xfrm>
            <a:off x="1182688" y="1314450"/>
            <a:ext cx="3810000" cy="4818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quarter" idx="2"/>
          </p:nvPr>
        </p:nvSpPr>
        <p:spPr>
          <a:xfrm>
            <a:off x="5145088" y="1314450"/>
            <a:ext cx="3810000" cy="2332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Content Placeholder 4"/>
          <p:cNvSpPr>
            <a:spLocks noGrp="1"/>
          </p:cNvSpPr>
          <p:nvPr>
            <p:ph sz="quarter" idx="3"/>
          </p:nvPr>
        </p:nvSpPr>
        <p:spPr>
          <a:xfrm>
            <a:off x="5145088" y="3798888"/>
            <a:ext cx="3810000" cy="233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7"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8" name="Rectangle 13"/>
          <p:cNvSpPr>
            <a:spLocks noGrp="1" noChangeArrowheads="1"/>
          </p:cNvSpPr>
          <p:nvPr>
            <p:ph type="sldNum" sz="quarter" idx="12"/>
          </p:nvPr>
        </p:nvSpPr>
        <p:spPr>
          <a:ln/>
        </p:spPr>
        <p:txBody>
          <a:bodyPr/>
          <a:lstStyle>
            <a:lvl1pPr>
              <a:defRPr/>
            </a:lvl1pPr>
          </a:lstStyle>
          <a:p>
            <a:pPr>
              <a:defRPr/>
            </a:pPr>
            <a:fld id="{DF8497C8-C5CD-44F4-B17B-D9158697A286}"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455663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baseline="0"/>
            </a:lvl1pPr>
          </a:lstStyle>
          <a:p>
            <a:r>
              <a:rPr lang="en-US" dirty="0"/>
              <a:t>Click to edit Master title style</a:t>
            </a:r>
            <a:endParaRPr lang="nb-NO" dirty="0"/>
          </a:p>
        </p:txBody>
      </p:sp>
      <p:sp>
        <p:nvSpPr>
          <p:cNvPr id="3" name="Content Placeholder 2"/>
          <p:cNvSpPr>
            <a:spLocks noGrp="1"/>
          </p:cNvSpPr>
          <p:nvPr>
            <p:ph idx="1"/>
          </p:nvPr>
        </p:nvSpPr>
        <p:spPr/>
        <p:txBody>
          <a:bodyPr/>
          <a:lstStyle>
            <a:lvl1pPr>
              <a:defRPr sz="2200" baseline="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7A0C119C-BAD2-474F-B7B2-66F11C4D5BFD}"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44735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CEAE24AA-31CE-4F89-904B-E6BDB8EAE7CB}"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945308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1182688" y="1314450"/>
            <a:ext cx="3810000" cy="4818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5145088" y="1314450"/>
            <a:ext cx="3810000" cy="4818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AE78CB3-283C-4960-8D44-934A4FD6D723}"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3199447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43014ED1-80A2-4D44-B3F5-B28083BFD663}"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112674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C8CE4BEE-34BD-45E8-807D-9D81BD53E60F}"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374286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5617921E-7B4C-4555-B282-9B0856B0325B}"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00906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54AE8318-8D50-44AA-949F-71D6A8D3C272}"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54414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nb-NO">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nb-NO">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E07E18FE-EF61-4DE6-A58C-94C454A76821}" type="slidenum">
              <a:rPr lang="nb-NO">
                <a:solidFill>
                  <a:srgbClr val="000000"/>
                </a:solidFill>
              </a:rPr>
              <a:pPr>
                <a:defRPr/>
              </a:pPr>
              <a:t>‹#›</a:t>
            </a:fld>
            <a:endParaRPr lang="nb-NO">
              <a:solidFill>
                <a:srgbClr val="000000"/>
              </a:solidFill>
            </a:endParaRPr>
          </a:p>
        </p:txBody>
      </p:sp>
    </p:spTree>
    <p:extLst>
      <p:ext uri="{BB962C8B-B14F-4D97-AF65-F5344CB8AC3E}">
        <p14:creationId xmlns:p14="http://schemas.microsoft.com/office/powerpoint/2010/main" val="227039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522288"/>
            <a:ext cx="438150" cy="47466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algn="ctr" eaLnBrk="1" fontAlgn="base" hangingPunct="1">
              <a:spcBef>
                <a:spcPct val="0"/>
              </a:spcBef>
              <a:spcAft>
                <a:spcPct val="0"/>
              </a:spcAft>
            </a:pPr>
            <a:endParaRPr kumimoji="1" lang="nb-NO" altLang="nb-NO" sz="2400" i="0">
              <a:solidFill>
                <a:srgbClr val="000000"/>
              </a:solidFill>
              <a:latin typeface="Tahoma" pitchFamily="34" charset="0"/>
            </a:endParaRPr>
          </a:p>
        </p:txBody>
      </p:sp>
      <p:sp>
        <p:nvSpPr>
          <p:cNvPr id="1027" name="Rectangle 3"/>
          <p:cNvSpPr>
            <a:spLocks noChangeArrowheads="1"/>
          </p:cNvSpPr>
          <p:nvPr/>
        </p:nvSpPr>
        <p:spPr bwMode="ltGray">
          <a:xfrm>
            <a:off x="800100" y="522288"/>
            <a:ext cx="328613" cy="47466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algn="ctr" eaLnBrk="1" fontAlgn="base" hangingPunct="1">
              <a:spcBef>
                <a:spcPct val="0"/>
              </a:spcBef>
              <a:spcAft>
                <a:spcPct val="0"/>
              </a:spcAft>
            </a:pPr>
            <a:endParaRPr kumimoji="1" lang="nb-NO" altLang="nb-NO" sz="2400" i="0">
              <a:solidFill>
                <a:srgbClr val="000000"/>
              </a:solidFill>
              <a:latin typeface="Tahoma" pitchFamily="34" charset="0"/>
            </a:endParaRPr>
          </a:p>
        </p:txBody>
      </p:sp>
      <p:sp>
        <p:nvSpPr>
          <p:cNvPr id="1028" name="Rectangle 4"/>
          <p:cNvSpPr>
            <a:spLocks noChangeArrowheads="1"/>
          </p:cNvSpPr>
          <p:nvPr/>
        </p:nvSpPr>
        <p:spPr bwMode="ltGray">
          <a:xfrm>
            <a:off x="541338" y="944563"/>
            <a:ext cx="422275" cy="47466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algn="ctr" eaLnBrk="1" fontAlgn="base" hangingPunct="1">
              <a:spcBef>
                <a:spcPct val="0"/>
              </a:spcBef>
              <a:spcAft>
                <a:spcPct val="0"/>
              </a:spcAft>
            </a:pPr>
            <a:endParaRPr kumimoji="1" lang="nb-NO" altLang="nb-NO" sz="2400" i="0">
              <a:solidFill>
                <a:srgbClr val="000000"/>
              </a:solidFill>
              <a:latin typeface="Tahoma" pitchFamily="34" charset="0"/>
            </a:endParaRPr>
          </a:p>
        </p:txBody>
      </p:sp>
      <p:sp>
        <p:nvSpPr>
          <p:cNvPr id="1029" name="Rectangle 5"/>
          <p:cNvSpPr>
            <a:spLocks noChangeArrowheads="1"/>
          </p:cNvSpPr>
          <p:nvPr/>
        </p:nvSpPr>
        <p:spPr bwMode="ltGray">
          <a:xfrm>
            <a:off x="911225" y="944563"/>
            <a:ext cx="368300" cy="47466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algn="ctr" eaLnBrk="1" fontAlgn="base" hangingPunct="1">
              <a:spcBef>
                <a:spcPct val="0"/>
              </a:spcBef>
              <a:spcAft>
                <a:spcPct val="0"/>
              </a:spcAft>
            </a:pPr>
            <a:endParaRPr kumimoji="1" lang="nb-NO" altLang="nb-NO" sz="2400" i="0">
              <a:solidFill>
                <a:srgbClr val="000000"/>
              </a:solidFill>
              <a:latin typeface="Tahoma" pitchFamily="34" charset="0"/>
            </a:endParaRPr>
          </a:p>
        </p:txBody>
      </p:sp>
      <p:sp>
        <p:nvSpPr>
          <p:cNvPr id="1030" name="Rectangle 6"/>
          <p:cNvSpPr>
            <a:spLocks noChangeArrowheads="1"/>
          </p:cNvSpPr>
          <p:nvPr/>
        </p:nvSpPr>
        <p:spPr bwMode="ltGray">
          <a:xfrm>
            <a:off x="127000" y="871538"/>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algn="ctr" eaLnBrk="1" fontAlgn="base" hangingPunct="1">
              <a:spcBef>
                <a:spcPct val="0"/>
              </a:spcBef>
              <a:spcAft>
                <a:spcPct val="0"/>
              </a:spcAft>
            </a:pPr>
            <a:endParaRPr kumimoji="1" lang="nb-NO" altLang="nb-NO" sz="2400" i="0">
              <a:solidFill>
                <a:srgbClr val="000000"/>
              </a:solidFill>
              <a:latin typeface="Tahoma" pitchFamily="34" charset="0"/>
            </a:endParaRPr>
          </a:p>
        </p:txBody>
      </p:sp>
      <p:sp>
        <p:nvSpPr>
          <p:cNvPr id="1031" name="Rectangle 7"/>
          <p:cNvSpPr>
            <a:spLocks noChangeArrowheads="1"/>
          </p:cNvSpPr>
          <p:nvPr/>
        </p:nvSpPr>
        <p:spPr bwMode="gray">
          <a:xfrm>
            <a:off x="762000" y="414338"/>
            <a:ext cx="31750" cy="10525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algn="ctr" eaLnBrk="1" fontAlgn="base" hangingPunct="1">
              <a:spcBef>
                <a:spcPct val="0"/>
              </a:spcBef>
              <a:spcAft>
                <a:spcPct val="0"/>
              </a:spcAft>
            </a:pPr>
            <a:endParaRPr kumimoji="1" lang="nb-NO" altLang="nb-NO" sz="2400" i="0">
              <a:solidFill>
                <a:srgbClr val="000000"/>
              </a:solidFill>
              <a:latin typeface="Tahoma" pitchFamily="34" charset="0"/>
            </a:endParaRPr>
          </a:p>
        </p:txBody>
      </p:sp>
      <p:sp>
        <p:nvSpPr>
          <p:cNvPr id="1032" name="Rectangle 8"/>
          <p:cNvSpPr>
            <a:spLocks noChangeArrowheads="1"/>
          </p:cNvSpPr>
          <p:nvPr/>
        </p:nvSpPr>
        <p:spPr bwMode="gray">
          <a:xfrm>
            <a:off x="442913" y="1204913"/>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i="1">
                <a:solidFill>
                  <a:schemeClr val="tx1"/>
                </a:solidFill>
                <a:latin typeface="Times New Roman" pitchFamily="18" charset="0"/>
              </a:defRPr>
            </a:lvl1pPr>
            <a:lvl2pPr marL="742950" indent="-285750" eaLnBrk="0" hangingPunct="0">
              <a:defRPr sz="1400" i="1">
                <a:solidFill>
                  <a:schemeClr val="tx1"/>
                </a:solidFill>
                <a:latin typeface="Times New Roman" pitchFamily="18" charset="0"/>
              </a:defRPr>
            </a:lvl2pPr>
            <a:lvl3pPr marL="1143000" indent="-228600" eaLnBrk="0" hangingPunct="0">
              <a:defRPr sz="1400" i="1">
                <a:solidFill>
                  <a:schemeClr val="tx1"/>
                </a:solidFill>
                <a:latin typeface="Times New Roman" pitchFamily="18" charset="0"/>
              </a:defRPr>
            </a:lvl3pPr>
            <a:lvl4pPr marL="1600200" indent="-228600" eaLnBrk="0" hangingPunct="0">
              <a:defRPr sz="1400" i="1">
                <a:solidFill>
                  <a:schemeClr val="tx1"/>
                </a:solidFill>
                <a:latin typeface="Times New Roman" pitchFamily="18" charset="0"/>
              </a:defRPr>
            </a:lvl4pPr>
            <a:lvl5pPr marL="2057400" indent="-228600" eaLnBrk="0" hangingPunct="0">
              <a:defRPr sz="1400" i="1">
                <a:solidFill>
                  <a:schemeClr val="tx1"/>
                </a:solidFill>
                <a:latin typeface="Times New Roman" pitchFamily="18" charset="0"/>
              </a:defRPr>
            </a:lvl5pPr>
            <a:lvl6pPr marL="25146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6pPr>
            <a:lvl7pPr marL="29718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7pPr>
            <a:lvl8pPr marL="34290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8pPr>
            <a:lvl9pPr marL="3886200" indent="-228600" eaLnBrk="0" fontAlgn="base" hangingPunct="0">
              <a:lnSpc>
                <a:spcPct val="90000"/>
              </a:lnSpc>
              <a:spcBef>
                <a:spcPct val="50000"/>
              </a:spcBef>
              <a:spcAft>
                <a:spcPct val="0"/>
              </a:spcAft>
              <a:buClr>
                <a:schemeClr val="hlink"/>
              </a:buClr>
              <a:buSzPct val="55000"/>
              <a:buFont typeface="Wingdings" pitchFamily="2" charset="2"/>
              <a:defRPr sz="1400" i="1">
                <a:solidFill>
                  <a:schemeClr val="tx1"/>
                </a:solidFill>
                <a:latin typeface="Times New Roman" pitchFamily="18" charset="0"/>
              </a:defRPr>
            </a:lvl9pPr>
          </a:lstStyle>
          <a:p>
            <a:pPr algn="ctr" eaLnBrk="1" fontAlgn="base" hangingPunct="1">
              <a:spcBef>
                <a:spcPct val="0"/>
              </a:spcBef>
              <a:spcAft>
                <a:spcPct val="0"/>
              </a:spcAft>
            </a:pPr>
            <a:endParaRPr kumimoji="1" lang="nb-NO" altLang="nb-NO" sz="2400" i="0">
              <a:solidFill>
                <a:srgbClr val="000000"/>
              </a:solidFill>
              <a:latin typeface="Tahoma" pitchFamily="34" charset="0"/>
            </a:endParaRPr>
          </a:p>
        </p:txBody>
      </p:sp>
      <p:sp>
        <p:nvSpPr>
          <p:cNvPr id="1033" name="Rectangle 9"/>
          <p:cNvSpPr>
            <a:spLocks noGrp="1" noChangeArrowheads="1"/>
          </p:cNvSpPr>
          <p:nvPr>
            <p:ph type="title"/>
          </p:nvPr>
        </p:nvSpPr>
        <p:spPr bwMode="auto">
          <a:xfrm>
            <a:off x="1150938" y="214313"/>
            <a:ext cx="7793037"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nb-NO" altLang="nb-NO"/>
              <a:t>Click to edit Master title style</a:t>
            </a:r>
          </a:p>
        </p:txBody>
      </p:sp>
      <p:sp>
        <p:nvSpPr>
          <p:cNvPr id="1034" name="Rectangle 10"/>
          <p:cNvSpPr>
            <a:spLocks noGrp="1" noChangeArrowheads="1"/>
          </p:cNvSpPr>
          <p:nvPr>
            <p:ph type="body" idx="1"/>
          </p:nvPr>
        </p:nvSpPr>
        <p:spPr bwMode="auto">
          <a:xfrm>
            <a:off x="1182688" y="1314450"/>
            <a:ext cx="7772400" cy="481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Click to edit Master text styles</a:t>
            </a:r>
          </a:p>
          <a:p>
            <a:pPr lvl="1"/>
            <a:r>
              <a:rPr lang="nb-NO" altLang="nb-NO"/>
              <a:t>Second level</a:t>
            </a:r>
          </a:p>
          <a:p>
            <a:pPr lvl="2"/>
            <a:r>
              <a:rPr lang="nb-NO" altLang="nb-NO"/>
              <a:t>Third level</a:t>
            </a:r>
          </a:p>
          <a:p>
            <a:pPr lvl="3"/>
            <a:r>
              <a:rPr lang="nb-NO" altLang="nb-NO"/>
              <a:t>Fourth level</a:t>
            </a:r>
          </a:p>
          <a:p>
            <a:pPr lvl="4"/>
            <a:r>
              <a:rPr lang="nb-NO" altLang="nb-NO"/>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i="0">
                <a:latin typeface="+mn-lt"/>
              </a:defRPr>
            </a:lvl1pPr>
          </a:lstStyle>
          <a:p>
            <a:pPr fontAlgn="base">
              <a:spcAft>
                <a:spcPct val="0"/>
              </a:spcAft>
              <a:defRPr/>
            </a:pPr>
            <a:endParaRPr lang="nb-NO" sz="1400">
              <a:solidFill>
                <a:srgbClr val="000000"/>
              </a:solidFill>
            </a:endParaRPr>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i="0">
                <a:latin typeface="+mn-lt"/>
              </a:defRPr>
            </a:lvl1pPr>
          </a:lstStyle>
          <a:p>
            <a:pPr fontAlgn="base">
              <a:spcAft>
                <a:spcPct val="0"/>
              </a:spcAft>
              <a:defRPr/>
            </a:pPr>
            <a:endParaRPr lang="nb-NO" sz="1400">
              <a:solidFill>
                <a:srgbClr val="000000"/>
              </a:solidFill>
            </a:endParaRPr>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i="0">
                <a:latin typeface="+mn-lt"/>
              </a:defRPr>
            </a:lvl1pPr>
          </a:lstStyle>
          <a:p>
            <a:pPr fontAlgn="base">
              <a:spcAft>
                <a:spcPct val="0"/>
              </a:spcAft>
              <a:defRPr/>
            </a:pPr>
            <a:fld id="{C7B0F74F-4C71-4646-B964-CEF69E33E404}" type="slidenum">
              <a:rPr lang="nb-NO" sz="1400">
                <a:solidFill>
                  <a:srgbClr val="000000"/>
                </a:solidFill>
              </a:rPr>
              <a:pPr fontAlgn="base">
                <a:spcAft>
                  <a:spcPct val="0"/>
                </a:spcAft>
                <a:defRPr/>
              </a:pPr>
              <a:t>‹#›</a:t>
            </a:fld>
            <a:endParaRPr lang="nb-NO" sz="1400">
              <a:solidFill>
                <a:srgbClr val="000000"/>
              </a:solidFill>
            </a:endParaRPr>
          </a:p>
        </p:txBody>
      </p:sp>
    </p:spTree>
    <p:extLst>
      <p:ext uri="{BB962C8B-B14F-4D97-AF65-F5344CB8AC3E}">
        <p14:creationId xmlns:p14="http://schemas.microsoft.com/office/powerpoint/2010/main" val="2997335131"/>
      </p:ext>
    </p:extLst>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 id="2147484236" r:id="rId12"/>
    <p:sldLayoutId id="2147484237" r:id="rId13"/>
    <p:sldLayoutId id="2147484238" r:id="rId14"/>
  </p:sldLayoutIdLst>
  <p:hf hdr="0" ftr="0" dt="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Tahoma" pitchFamily="34" charset="0"/>
        </a:defRPr>
      </a:lvl2pPr>
      <a:lvl3pPr algn="l" rtl="0" eaLnBrk="0" fontAlgn="base" hangingPunct="0">
        <a:spcBef>
          <a:spcPct val="0"/>
        </a:spcBef>
        <a:spcAft>
          <a:spcPct val="0"/>
        </a:spcAft>
        <a:defRPr sz="2800">
          <a:solidFill>
            <a:schemeClr val="tx2"/>
          </a:solidFill>
          <a:latin typeface="Tahoma" pitchFamily="34" charset="0"/>
        </a:defRPr>
      </a:lvl3pPr>
      <a:lvl4pPr algn="l" rtl="0" eaLnBrk="0" fontAlgn="base" hangingPunct="0">
        <a:spcBef>
          <a:spcPct val="0"/>
        </a:spcBef>
        <a:spcAft>
          <a:spcPct val="0"/>
        </a:spcAft>
        <a:defRPr sz="2800">
          <a:solidFill>
            <a:schemeClr val="tx2"/>
          </a:solidFill>
          <a:latin typeface="Tahoma" pitchFamily="34" charset="0"/>
        </a:defRPr>
      </a:lvl4pPr>
      <a:lvl5pPr algn="l" rtl="0" eaLnBrk="0" fontAlgn="base" hangingPunct="0">
        <a:spcBef>
          <a:spcPct val="0"/>
        </a:spcBef>
        <a:spcAft>
          <a:spcPct val="0"/>
        </a:spcAft>
        <a:defRPr sz="2800">
          <a:solidFill>
            <a:schemeClr val="tx2"/>
          </a:solidFill>
          <a:latin typeface="Tahoma" pitchFamily="34" charset="0"/>
        </a:defRPr>
      </a:lvl5pPr>
      <a:lvl6pPr marL="457200" algn="l" rtl="0" fontAlgn="base">
        <a:spcBef>
          <a:spcPct val="0"/>
        </a:spcBef>
        <a:spcAft>
          <a:spcPct val="0"/>
        </a:spcAft>
        <a:defRPr sz="2800">
          <a:solidFill>
            <a:schemeClr val="tx2"/>
          </a:solidFill>
          <a:latin typeface="Tahoma" pitchFamily="34" charset="0"/>
        </a:defRPr>
      </a:lvl6pPr>
      <a:lvl7pPr marL="914400" algn="l" rtl="0" fontAlgn="base">
        <a:spcBef>
          <a:spcPct val="0"/>
        </a:spcBef>
        <a:spcAft>
          <a:spcPct val="0"/>
        </a:spcAft>
        <a:defRPr sz="2800">
          <a:solidFill>
            <a:schemeClr val="tx2"/>
          </a:solidFill>
          <a:latin typeface="Tahoma" pitchFamily="34" charset="0"/>
        </a:defRPr>
      </a:lvl7pPr>
      <a:lvl8pPr marL="1371600" algn="l" rtl="0" fontAlgn="base">
        <a:spcBef>
          <a:spcPct val="0"/>
        </a:spcBef>
        <a:spcAft>
          <a:spcPct val="0"/>
        </a:spcAft>
        <a:defRPr sz="2800">
          <a:solidFill>
            <a:schemeClr val="tx2"/>
          </a:solidFill>
          <a:latin typeface="Tahoma" pitchFamily="34" charset="0"/>
        </a:defRPr>
      </a:lvl8pPr>
      <a:lvl9pPr marL="1828800" algn="l" rtl="0" fontAlgn="base">
        <a:spcBef>
          <a:spcPct val="0"/>
        </a:spcBef>
        <a:spcAft>
          <a:spcPct val="0"/>
        </a:spcAft>
        <a:defRPr sz="28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12"/>
          </p:nvPr>
        </p:nvSpPr>
        <p:spPr/>
        <p:txBody>
          <a:bodyPr/>
          <a:lstStyle/>
          <a:p>
            <a:pPr>
              <a:defRPr/>
            </a:pPr>
            <a:fld id="{913B1E6F-5505-4244-B2EA-CAE49B692FA4}" type="slidenum">
              <a:rPr lang="nb-NO">
                <a:solidFill>
                  <a:srgbClr val="1C1C1C"/>
                </a:solidFill>
              </a:rPr>
              <a:pPr>
                <a:defRPr/>
              </a:pPr>
              <a:t>1</a:t>
            </a:fld>
            <a:endParaRPr lang="nb-NO" dirty="0">
              <a:solidFill>
                <a:srgbClr val="1C1C1C"/>
              </a:solidFill>
            </a:endParaRPr>
          </a:p>
        </p:txBody>
      </p:sp>
      <p:sp>
        <p:nvSpPr>
          <p:cNvPr id="3075" name="Rectangle 2"/>
          <p:cNvSpPr>
            <a:spLocks noGrp="1" noChangeArrowheads="1"/>
          </p:cNvSpPr>
          <p:nvPr>
            <p:ph type="ctrTitle"/>
          </p:nvPr>
        </p:nvSpPr>
        <p:spPr/>
        <p:txBody>
          <a:bodyPr/>
          <a:lstStyle/>
          <a:p>
            <a:pPr algn="ctr" eaLnBrk="1" hangingPunct="1"/>
            <a:r>
              <a:rPr lang="nb-NO" noProof="0" dirty="0"/>
              <a:t>IN3030, Uke </a:t>
            </a:r>
            <a:r>
              <a:rPr lang="nb-NO" dirty="0"/>
              <a:t>3</a:t>
            </a:r>
            <a:r>
              <a:rPr lang="nb-NO" noProof="0" dirty="0"/>
              <a:t>, våren 2021</a:t>
            </a:r>
            <a:br>
              <a:rPr lang="nb-NO" noProof="0" dirty="0"/>
            </a:br>
            <a:r>
              <a:rPr lang="nb-NO" noProof="0" dirty="0"/>
              <a:t>– Regler for parallelle programmer, mer om </a:t>
            </a:r>
            <a:r>
              <a:rPr lang="nb-NO" noProof="0" dirty="0" err="1"/>
              <a:t>cache</a:t>
            </a:r>
            <a:endParaRPr lang="nb-NO" altLang="nb-NO" noProof="0" dirty="0"/>
          </a:p>
        </p:txBody>
      </p:sp>
      <p:sp>
        <p:nvSpPr>
          <p:cNvPr id="3076" name="Rectangle 3"/>
          <p:cNvSpPr>
            <a:spLocks noGrp="1" noChangeArrowheads="1"/>
          </p:cNvSpPr>
          <p:nvPr>
            <p:ph type="subTitle" idx="1"/>
          </p:nvPr>
        </p:nvSpPr>
        <p:spPr>
          <a:xfrm>
            <a:off x="1037430" y="3861048"/>
            <a:ext cx="7134969" cy="2160240"/>
          </a:xfrm>
        </p:spPr>
        <p:txBody>
          <a:bodyPr/>
          <a:lstStyle/>
          <a:p>
            <a:r>
              <a:rPr lang="nb-NO" dirty="0"/>
              <a:t>Eric Jul</a:t>
            </a:r>
            <a:endParaRPr lang="nb-NO" noProof="0" dirty="0"/>
          </a:p>
          <a:p>
            <a:r>
              <a:rPr lang="nb-NO" noProof="0" dirty="0"/>
              <a:t>Programming Technology</a:t>
            </a:r>
          </a:p>
          <a:p>
            <a:r>
              <a:rPr lang="nb-NO" dirty="0"/>
              <a:t>Programming </a:t>
            </a:r>
            <a:r>
              <a:rPr lang="nb-NO" dirty="0" err="1"/>
              <a:t>Section</a:t>
            </a:r>
            <a:endParaRPr lang="nb-NO" noProof="0" dirty="0"/>
          </a:p>
          <a:p>
            <a:r>
              <a:rPr lang="nb-NO" noProof="0" dirty="0"/>
              <a:t>Department </a:t>
            </a:r>
            <a:r>
              <a:rPr lang="nb-NO" noProof="0" dirty="0" err="1"/>
              <a:t>of</a:t>
            </a:r>
            <a:r>
              <a:rPr lang="nb-NO" noProof="0" dirty="0"/>
              <a:t> Informatics</a:t>
            </a:r>
          </a:p>
          <a:p>
            <a:r>
              <a:rPr lang="nb-NO" dirty="0" err="1"/>
              <a:t>University</a:t>
            </a:r>
            <a:r>
              <a:rPr lang="nb-NO" dirty="0"/>
              <a:t> </a:t>
            </a:r>
            <a:r>
              <a:rPr lang="nb-NO" dirty="0" err="1"/>
              <a:t>of</a:t>
            </a:r>
            <a:r>
              <a:rPr lang="nb-NO" dirty="0"/>
              <a:t> Oslo</a:t>
            </a:r>
            <a:endParaRPr lang="nb-NO" noProof="0" dirty="0"/>
          </a:p>
        </p:txBody>
      </p:sp>
    </p:spTree>
    <p:extLst>
      <p:ext uri="{BB962C8B-B14F-4D97-AF65-F5344CB8AC3E}">
        <p14:creationId xmlns:p14="http://schemas.microsoft.com/office/powerpoint/2010/main" val="4234638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Gustafsons lov for parallelle beregninger</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81589" y="1275233"/>
                <a:ext cx="8028892" cy="4818063"/>
              </a:xfrm>
            </p:spPr>
            <p:txBody>
              <a:bodyPr/>
              <a:lstStyle/>
              <a:p>
                <a:r>
                  <a:rPr lang="nb-NO" sz="2000" dirty="0">
                    <a:latin typeface="Arial" panose="020B0604020202020204" pitchFamily="34" charset="0"/>
                    <a:cs typeface="Arial" panose="020B0604020202020204" pitchFamily="34" charset="0"/>
                  </a:rPr>
                  <a:t>La S være speedup, P antall kjerner og </a:t>
                </a:r>
                <a:r>
                  <a:rPr lang="el-GR" sz="2000" dirty="0">
                    <a:latin typeface="Times New Roman" panose="02020603050405020304" pitchFamily="18" charset="0"/>
                    <a:cs typeface="Times New Roman" panose="02020603050405020304" pitchFamily="18" charset="0"/>
                  </a:rPr>
                  <a:t>α</a:t>
                </a:r>
                <a:r>
                  <a:rPr lang="nb-NO" sz="2000" dirty="0">
                    <a:latin typeface="Arial" panose="020B0604020202020204" pitchFamily="34" charset="0"/>
                    <a:cs typeface="Arial" panose="020B0604020202020204" pitchFamily="34" charset="0"/>
                  </a:rPr>
                  <a:t> være andel sekvensiell kode (tidsmessig), så er:</a:t>
                </a:r>
              </a:p>
              <a:p>
                <a:pPr marL="457200" lvl="1" indent="0">
                  <a:buNone/>
                </a:pPr>
                <a:r>
                  <a:rPr lang="nb-NO" sz="1600" b="1" dirty="0">
                    <a:latin typeface="Times New Roman" panose="02020603050405020304" pitchFamily="18" charset="0"/>
                    <a:cs typeface="Times New Roman" panose="02020603050405020304" pitchFamily="18" charset="0"/>
                  </a:rPr>
                  <a:t>    </a:t>
                </a:r>
                <a14:m>
                  <m:oMath xmlns:m="http://schemas.openxmlformats.org/officeDocument/2006/math">
                    <m:r>
                      <m:rPr>
                        <m:nor/>
                      </m:rPr>
                      <a:rPr lang="nb-NO" sz="1600" dirty="0">
                        <a:latin typeface="Times New Roman" panose="02020603050405020304" pitchFamily="18" charset="0"/>
                        <a:cs typeface="Times New Roman" panose="02020603050405020304" pitchFamily="18" charset="0"/>
                      </a:rPr>
                      <m:t>S</m:t>
                    </m:r>
                    <m:r>
                      <m:rPr>
                        <m:nor/>
                      </m:rPr>
                      <a:rPr lang="nb-NO" sz="1600" dirty="0">
                        <a:latin typeface="Times New Roman" panose="02020603050405020304" pitchFamily="18" charset="0"/>
                        <a:cs typeface="Times New Roman" panose="02020603050405020304" pitchFamily="18" charset="0"/>
                      </a:rPr>
                      <m:t>(</m:t>
                    </m:r>
                    <m:r>
                      <m:rPr>
                        <m:nor/>
                      </m:rPr>
                      <a:rPr lang="nb-NO" sz="1600" dirty="0">
                        <a:latin typeface="Times New Roman" panose="02020603050405020304" pitchFamily="18" charset="0"/>
                        <a:cs typeface="Times New Roman" panose="02020603050405020304" pitchFamily="18" charset="0"/>
                      </a:rPr>
                      <m:t>P</m:t>
                    </m:r>
                    <m:r>
                      <m:rPr>
                        <m:nor/>
                      </m:rPr>
                      <a:rPr lang="nb-NO" sz="1600" dirty="0">
                        <a:latin typeface="Times New Roman" panose="02020603050405020304" pitchFamily="18" charset="0"/>
                        <a:cs typeface="Times New Roman" panose="02020603050405020304" pitchFamily="18" charset="0"/>
                      </a:rPr>
                      <m:t>) = </m:t>
                    </m:r>
                    <m:r>
                      <m:rPr>
                        <m:nor/>
                      </m:rPr>
                      <a:rPr lang="nb-NO" sz="1600" dirty="0">
                        <a:latin typeface="Times New Roman" panose="02020603050405020304" pitchFamily="18" charset="0"/>
                        <a:cs typeface="Times New Roman" panose="02020603050405020304" pitchFamily="18" charset="0"/>
                      </a:rPr>
                      <m:t>P</m:t>
                    </m:r>
                    <m:r>
                      <m:rPr>
                        <m:nor/>
                      </m:rPr>
                      <a:rPr lang="nb-NO" sz="1600" dirty="0">
                        <a:latin typeface="Times New Roman" panose="02020603050405020304" pitchFamily="18" charset="0"/>
                        <a:cs typeface="Times New Roman" panose="02020603050405020304" pitchFamily="18" charset="0"/>
                      </a:rPr>
                      <m:t> – </m:t>
                    </m:r>
                    <m:r>
                      <m:rPr>
                        <m:nor/>
                      </m:rPr>
                      <a:rPr lang="el-GR" sz="1600" dirty="0">
                        <a:latin typeface="Times New Roman" panose="02020603050405020304" pitchFamily="18" charset="0"/>
                        <a:cs typeface="Times New Roman" panose="02020603050405020304" pitchFamily="18" charset="0"/>
                      </a:rPr>
                      <m:t>α</m:t>
                    </m:r>
                    <m:r>
                      <m:rPr>
                        <m:nor/>
                      </m:rPr>
                      <a:rPr lang="nb-NO" sz="1600" dirty="0">
                        <a:latin typeface="Times New Roman" panose="02020603050405020304" pitchFamily="18" charset="0"/>
                        <a:cs typeface="Times New Roman" panose="02020603050405020304" pitchFamily="18" charset="0"/>
                      </a:rPr>
                      <m:t> (</m:t>
                    </m:r>
                    <m:r>
                      <m:rPr>
                        <m:nor/>
                      </m:rPr>
                      <a:rPr lang="nb-NO" sz="1600" dirty="0">
                        <a:latin typeface="Times New Roman" panose="02020603050405020304" pitchFamily="18" charset="0"/>
                        <a:cs typeface="Times New Roman" panose="02020603050405020304" pitchFamily="18" charset="0"/>
                      </a:rPr>
                      <m:t>P</m:t>
                    </m:r>
                    <m:r>
                      <m:rPr>
                        <m:nor/>
                      </m:rPr>
                      <a:rPr lang="nb-NO" sz="1600" dirty="0">
                        <a:latin typeface="Times New Roman" panose="02020603050405020304" pitchFamily="18" charset="0"/>
                        <a:cs typeface="Times New Roman" panose="02020603050405020304" pitchFamily="18" charset="0"/>
                      </a:rPr>
                      <m:t>−1)</m:t>
                    </m:r>
                  </m:oMath>
                </a14:m>
                <a:endParaRPr lang="nb-NO" sz="1600" dirty="0">
                  <a:latin typeface="Times New Roman" panose="02020603050405020304" pitchFamily="18" charset="0"/>
                  <a:cs typeface="Times New Roman" panose="02020603050405020304" pitchFamily="18" charset="0"/>
                </a:endParaRPr>
              </a:p>
              <a:p>
                <a:pPr marL="457200" lvl="1" indent="0">
                  <a:buNone/>
                </a:pPr>
                <a:r>
                  <a:rPr lang="nb-NO" sz="1800" dirty="0">
                    <a:latin typeface="Arial" panose="020B0604020202020204" pitchFamily="34" charset="0"/>
                    <a:ea typeface="+mn-ea"/>
                    <a:cs typeface="Arial" panose="020B0604020202020204" pitchFamily="34" charset="0"/>
                  </a:rPr>
                  <a:t>Parallell løsning er: </a:t>
                </a:r>
                <a14:m>
                  <m:oMath xmlns:m="http://schemas.openxmlformats.org/officeDocument/2006/math">
                    <m:r>
                      <a:rPr lang="nb-NO" sz="1800" i="1" dirty="0" smtClean="0">
                        <a:latin typeface="Cambria Math"/>
                        <a:ea typeface="+mn-ea"/>
                        <a:cs typeface="Arial" panose="020B0604020202020204" pitchFamily="34" charset="0"/>
                      </a:rPr>
                      <m:t>𝑎</m:t>
                    </m:r>
                    <m:r>
                      <a:rPr lang="nb-NO" sz="1800" i="1" dirty="0" smtClean="0">
                        <a:latin typeface="Cambria Math"/>
                        <a:ea typeface="+mn-ea"/>
                        <a:cs typeface="Arial" panose="020B0604020202020204" pitchFamily="34" charset="0"/>
                      </a:rPr>
                      <m:t>+</m:t>
                    </m:r>
                    <m:r>
                      <a:rPr lang="nb-NO" sz="1800" i="1" dirty="0" smtClean="0">
                        <a:latin typeface="Cambria Math"/>
                        <a:ea typeface="+mn-ea"/>
                        <a:cs typeface="Arial" panose="020B0604020202020204" pitchFamily="34" charset="0"/>
                      </a:rPr>
                      <m:t>𝑏</m:t>
                    </m:r>
                  </m:oMath>
                </a14:m>
                <a:r>
                  <a:rPr lang="nb-NO" sz="1800" dirty="0">
                    <a:latin typeface="Arial" panose="020B0604020202020204" pitchFamily="34" charset="0"/>
                    <a:ea typeface="+mn-ea"/>
                    <a:cs typeface="Arial" panose="020B0604020202020204" pitchFamily="34" charset="0"/>
                  </a:rPr>
                  <a:t> (a = sekvensiell tid, b = parallell tid)</a:t>
                </a:r>
              </a:p>
              <a:p>
                <a:pPr marL="457200" lvl="1" indent="0">
                  <a:buNone/>
                </a:pPr>
                <a:r>
                  <a:rPr lang="nb-NO" sz="1800" dirty="0">
                    <a:latin typeface="Arial" panose="020B0604020202020204" pitchFamily="34" charset="0"/>
                    <a:ea typeface="+mn-ea"/>
                    <a:cs typeface="Arial" panose="020B0604020202020204" pitchFamily="34" charset="0"/>
                  </a:rPr>
                  <a:t>Sekvensiell løsning er da: </a:t>
                </a:r>
                <a14:m>
                  <m:oMath xmlns:m="http://schemas.openxmlformats.org/officeDocument/2006/math">
                    <m:r>
                      <a:rPr lang="nb-NO" sz="1800" i="1" dirty="0" smtClean="0">
                        <a:latin typeface="Cambria Math"/>
                        <a:ea typeface="+mn-ea"/>
                        <a:cs typeface="Arial" panose="020B0604020202020204" pitchFamily="34" charset="0"/>
                      </a:rPr>
                      <m:t>𝑎</m:t>
                    </m:r>
                    <m:r>
                      <a:rPr lang="nb-NO" sz="1800" i="1" dirty="0" smtClean="0">
                        <a:latin typeface="Cambria Math"/>
                        <a:ea typeface="+mn-ea"/>
                        <a:cs typeface="Arial" panose="020B0604020202020204" pitchFamily="34" charset="0"/>
                      </a:rPr>
                      <m:t>+</m:t>
                    </m:r>
                  </m:oMath>
                </a14:m>
                <a:r>
                  <a:rPr lang="nb-NO" sz="1800" dirty="0">
                    <a:latin typeface="Arial" panose="020B0604020202020204" pitchFamily="34" charset="0"/>
                    <a:ea typeface="+mn-ea"/>
                    <a:cs typeface="Arial" panose="020B0604020202020204" pitchFamily="34" charset="0"/>
                  </a:rPr>
                  <a:t> </a:t>
                </a:r>
                <a14:m>
                  <m:oMath xmlns:m="http://schemas.openxmlformats.org/officeDocument/2006/math">
                    <m:r>
                      <a:rPr lang="nb-NO" sz="1800" i="1" dirty="0" smtClean="0">
                        <a:latin typeface="Cambria Math"/>
                        <a:ea typeface="+mn-ea"/>
                        <a:cs typeface="Arial" panose="020B0604020202020204" pitchFamily="34" charset="0"/>
                      </a:rPr>
                      <m:t>𝑃</m:t>
                    </m:r>
                    <m:r>
                      <a:rPr lang="nb-NO" sz="1800" i="1" dirty="0" smtClean="0">
                        <a:latin typeface="Cambria Math"/>
                        <a:ea typeface="+mn-ea"/>
                        <a:cs typeface="Arial" panose="020B0604020202020204" pitchFamily="34" charset="0"/>
                      </a:rPr>
                      <m:t>∗</m:t>
                    </m:r>
                    <m:r>
                      <a:rPr lang="nb-NO" sz="1800" i="1" dirty="0" smtClean="0">
                        <a:latin typeface="Cambria Math"/>
                        <a:ea typeface="+mn-ea"/>
                        <a:cs typeface="Arial" panose="020B0604020202020204" pitchFamily="34" charset="0"/>
                      </a:rPr>
                      <m:t>𝑏</m:t>
                    </m:r>
                  </m:oMath>
                </a14:m>
                <a:endParaRPr lang="nb-NO" sz="1800" dirty="0">
                  <a:latin typeface="Arial" panose="020B0604020202020204" pitchFamily="34" charset="0"/>
                  <a:ea typeface="+mn-ea"/>
                  <a:cs typeface="Arial" panose="020B0604020202020204" pitchFamily="34" charset="0"/>
                </a:endParaRPr>
              </a:p>
              <a:p>
                <a:pPr marL="457200" lvl="1" indent="0">
                  <a:buNone/>
                </a:pPr>
                <a:r>
                  <a:rPr lang="nb-NO" sz="1800" dirty="0">
                    <a:latin typeface="Arial" panose="020B0604020202020204" pitchFamily="34" charset="0"/>
                    <a:ea typeface="+mn-ea"/>
                    <a:cs typeface="Arial" panose="020B0604020202020204" pitchFamily="34" charset="0"/>
                  </a:rPr>
                  <a:t>Speedup er da:</a:t>
                </a:r>
              </a:p>
              <a:p>
                <a:pPr marL="457200" lvl="1" indent="0">
                  <a:buNone/>
                </a:pPr>
                <a:r>
                  <a:rPr lang="nb-NO" sz="1800" dirty="0">
                    <a:latin typeface="Arial" panose="020B0604020202020204" pitchFamily="34" charset="0"/>
                    <a:ea typeface="+mn-ea"/>
                    <a:cs typeface="Arial" panose="020B0604020202020204" pitchFamily="34" charset="0"/>
                  </a:rPr>
                  <a:t>	</a:t>
                </a:r>
                <a14:m>
                  <m:oMath xmlns:m="http://schemas.openxmlformats.org/officeDocument/2006/math">
                    <m:f>
                      <m:fPr>
                        <m:ctrlPr>
                          <a:rPr lang="nb-NO" b="0" i="1" smtClean="0">
                            <a:latin typeface="Cambria Math" panose="02040503050406030204" pitchFamily="18" charset="0"/>
                            <a:ea typeface="+mn-ea"/>
                            <a:cs typeface="Arial" panose="020B0604020202020204" pitchFamily="34" charset="0"/>
                          </a:rPr>
                        </m:ctrlPr>
                      </m:fPr>
                      <m:num>
                        <m:r>
                          <a:rPr lang="nb-NO" b="0" i="1" smtClean="0">
                            <a:latin typeface="Cambria Math"/>
                            <a:ea typeface="+mn-ea"/>
                            <a:cs typeface="Arial" panose="020B0604020202020204" pitchFamily="34" charset="0"/>
                          </a:rPr>
                          <m:t>𝑎</m:t>
                        </m:r>
                        <m:r>
                          <a:rPr lang="nb-NO" b="0" i="1" smtClean="0">
                            <a:latin typeface="Cambria Math"/>
                            <a:ea typeface="+mn-ea"/>
                            <a:cs typeface="Arial" panose="020B0604020202020204" pitchFamily="34" charset="0"/>
                          </a:rPr>
                          <m:t>+</m:t>
                        </m:r>
                        <m:r>
                          <a:rPr lang="nb-NO" b="0" i="1" smtClean="0">
                            <a:latin typeface="Cambria Math"/>
                            <a:ea typeface="+mn-ea"/>
                            <a:cs typeface="Arial" panose="020B0604020202020204" pitchFamily="34" charset="0"/>
                          </a:rPr>
                          <m:t>𝑃</m:t>
                        </m:r>
                        <m:r>
                          <a:rPr lang="nb-NO" b="0" i="1" smtClean="0">
                            <a:latin typeface="Cambria Math"/>
                            <a:ea typeface="+mn-ea"/>
                            <a:cs typeface="Arial" panose="020B0604020202020204" pitchFamily="34" charset="0"/>
                          </a:rPr>
                          <m:t>∗</m:t>
                        </m:r>
                        <m:r>
                          <a:rPr lang="nb-NO" b="0" i="1" smtClean="0">
                            <a:latin typeface="Cambria Math"/>
                            <a:ea typeface="+mn-ea"/>
                            <a:cs typeface="Arial" panose="020B0604020202020204" pitchFamily="34" charset="0"/>
                          </a:rPr>
                          <m:t>𝑏</m:t>
                        </m:r>
                      </m:num>
                      <m:den>
                        <m:r>
                          <a:rPr lang="nb-NO" b="0" i="1" smtClean="0">
                            <a:latin typeface="Cambria Math"/>
                            <a:ea typeface="+mn-ea"/>
                            <a:cs typeface="Arial" panose="020B0604020202020204" pitchFamily="34" charset="0"/>
                          </a:rPr>
                          <m:t>𝑎</m:t>
                        </m:r>
                        <m:r>
                          <a:rPr lang="nb-NO" b="0" i="1" smtClean="0">
                            <a:latin typeface="Cambria Math"/>
                            <a:ea typeface="+mn-ea"/>
                            <a:cs typeface="Arial" panose="020B0604020202020204" pitchFamily="34" charset="0"/>
                          </a:rPr>
                          <m:t>+</m:t>
                        </m:r>
                        <m:r>
                          <a:rPr lang="nb-NO" b="0" i="1" smtClean="0">
                            <a:latin typeface="Cambria Math"/>
                            <a:ea typeface="+mn-ea"/>
                            <a:cs typeface="Arial" panose="020B0604020202020204" pitchFamily="34" charset="0"/>
                          </a:rPr>
                          <m:t>𝑏</m:t>
                        </m:r>
                      </m:den>
                    </m:f>
                  </m:oMath>
                </a14:m>
                <a:r>
                  <a:rPr lang="nb-NO" dirty="0">
                    <a:latin typeface="Arial" panose="020B0604020202020204" pitchFamily="34" charset="0"/>
                    <a:ea typeface="+mn-ea"/>
                    <a:cs typeface="Arial" panose="020B0604020202020204" pitchFamily="34" charset="0"/>
                  </a:rPr>
                  <a:t> </a:t>
                </a:r>
                <a:r>
                  <a:rPr lang="nb-NO" sz="1800" dirty="0">
                    <a:latin typeface="Arial" panose="020B0604020202020204" pitchFamily="34" charset="0"/>
                    <a:ea typeface="+mn-ea"/>
                    <a:cs typeface="Arial" panose="020B0604020202020204" pitchFamily="34" charset="0"/>
                  </a:rPr>
                  <a:t>, og har at </a:t>
                </a:r>
                <a:r>
                  <a:rPr lang="el-GR" sz="1800" dirty="0">
                    <a:latin typeface="Times New Roman" panose="02020603050405020304" pitchFamily="18" charset="0"/>
                    <a:cs typeface="Times New Roman" panose="02020603050405020304" pitchFamily="18" charset="0"/>
                  </a:rPr>
                  <a:t>α</a:t>
                </a:r>
                <a:r>
                  <a:rPr lang="nb-NO" sz="1800" dirty="0">
                    <a:latin typeface="Arial" panose="020B0604020202020204" pitchFamily="34" charset="0"/>
                    <a:cs typeface="Arial" panose="020B0604020202020204" pitchFamily="34" charset="0"/>
                  </a:rPr>
                  <a:t> = </a:t>
                </a:r>
                <a14:m>
                  <m:oMath xmlns:m="http://schemas.openxmlformats.org/officeDocument/2006/math">
                    <m:f>
                      <m:fPr>
                        <m:ctrlPr>
                          <a:rPr lang="nb-NO" sz="1800" i="1">
                            <a:latin typeface="Cambria Math" panose="02040503050406030204" pitchFamily="18" charset="0"/>
                            <a:cs typeface="Arial" panose="020B0604020202020204" pitchFamily="34" charset="0"/>
                          </a:rPr>
                        </m:ctrlPr>
                      </m:fPr>
                      <m:num>
                        <m:r>
                          <a:rPr lang="nb-NO" sz="1800" i="1">
                            <a:latin typeface="Cambria Math"/>
                            <a:cs typeface="Arial" panose="020B0604020202020204" pitchFamily="34" charset="0"/>
                          </a:rPr>
                          <m:t>𝑎</m:t>
                        </m:r>
                      </m:num>
                      <m:den>
                        <m:r>
                          <a:rPr lang="nb-NO" sz="1800" i="1">
                            <a:latin typeface="Cambria Math"/>
                            <a:cs typeface="Arial" panose="020B0604020202020204" pitchFamily="34" charset="0"/>
                          </a:rPr>
                          <m:t>𝑎</m:t>
                        </m:r>
                        <m:r>
                          <a:rPr lang="nb-NO" sz="1800" i="1">
                            <a:latin typeface="Cambria Math"/>
                            <a:cs typeface="Arial" panose="020B0604020202020204" pitchFamily="34" charset="0"/>
                          </a:rPr>
                          <m:t>+</m:t>
                        </m:r>
                        <m:r>
                          <a:rPr lang="nb-NO" sz="1800" i="1">
                            <a:latin typeface="Cambria Math"/>
                            <a:cs typeface="Arial" panose="020B0604020202020204" pitchFamily="34" charset="0"/>
                          </a:rPr>
                          <m:t>𝑏</m:t>
                        </m:r>
                      </m:den>
                    </m:f>
                  </m:oMath>
                </a14:m>
                <a:r>
                  <a:rPr lang="nb-NO" sz="1600" dirty="0">
                    <a:latin typeface="Arial" panose="020B0604020202020204" pitchFamily="34" charset="0"/>
                    <a:ea typeface="+mn-ea"/>
                    <a:cs typeface="Arial" panose="020B0604020202020204" pitchFamily="34" charset="0"/>
                  </a:rPr>
                  <a:t>  og </a:t>
                </a:r>
                <a:r>
                  <a:rPr lang="nb-NO" sz="1800" dirty="0">
                    <a:latin typeface="Arial" panose="020B0604020202020204" pitchFamily="34" charset="0"/>
                    <a:ea typeface="+mn-ea"/>
                    <a:cs typeface="Arial" panose="020B0604020202020204" pitchFamily="34" charset="0"/>
                  </a:rPr>
                  <a:t> da er:</a:t>
                </a:r>
                <a:br>
                  <a:rPr lang="nb-NO" sz="1800" dirty="0">
                    <a:latin typeface="Arial" panose="020B0604020202020204" pitchFamily="34" charset="0"/>
                    <a:ea typeface="+mn-ea"/>
                    <a:cs typeface="Arial" panose="020B0604020202020204" pitchFamily="34" charset="0"/>
                  </a:rPr>
                </a:br>
                <a:endParaRPr lang="nb-NO" sz="1800" dirty="0">
                  <a:latin typeface="Arial" panose="020B0604020202020204" pitchFamily="34" charset="0"/>
                  <a:ea typeface="+mn-ea"/>
                  <a:cs typeface="Arial" panose="020B0604020202020204" pitchFamily="34" charset="0"/>
                </a:endParaRPr>
              </a:p>
              <a:p>
                <a:pPr marL="457200" lvl="1" indent="0">
                  <a:buNone/>
                </a:pPr>
                <a14:m>
                  <m:oMathPara xmlns:m="http://schemas.openxmlformats.org/officeDocument/2006/math">
                    <m:oMathParaPr>
                      <m:jc m:val="centerGroup"/>
                    </m:oMathParaPr>
                    <m:oMath xmlns:m="http://schemas.openxmlformats.org/officeDocument/2006/math">
                      <m:r>
                        <a:rPr lang="nb-NO" sz="1600" b="0" i="0" dirty="0" smtClean="0">
                          <a:latin typeface="Cambria Math"/>
                          <a:cs typeface="Times New Roman" panose="02020603050405020304" pitchFamily="18" charset="0"/>
                        </a:rPr>
                        <m:t>    </m:t>
                      </m:r>
                      <m:r>
                        <a:rPr lang="nb-NO" sz="1600" b="1" i="1" dirty="0" smtClean="0">
                          <a:latin typeface="Cambria Math"/>
                          <a:cs typeface="Times New Roman" panose="02020603050405020304" pitchFamily="18" charset="0"/>
                        </a:rPr>
                        <m:t>𝐒</m:t>
                      </m:r>
                      <m:d>
                        <m:dPr>
                          <m:ctrlPr>
                            <a:rPr lang="nb-NO" sz="1600" b="1" i="1" dirty="0" smtClean="0">
                              <a:latin typeface="Cambria Math" panose="02040503050406030204" pitchFamily="18" charset="0"/>
                              <a:cs typeface="Times New Roman" panose="02020603050405020304" pitchFamily="18" charset="0"/>
                            </a:rPr>
                          </m:ctrlPr>
                        </m:dPr>
                        <m:e>
                          <m:r>
                            <a:rPr lang="nb-NO" sz="1600" b="1" i="1" dirty="0" smtClean="0">
                              <a:latin typeface="Cambria Math"/>
                              <a:cs typeface="Times New Roman" panose="02020603050405020304" pitchFamily="18" charset="0"/>
                            </a:rPr>
                            <m:t>𝑷</m:t>
                          </m:r>
                        </m:e>
                      </m:d>
                      <m:r>
                        <a:rPr lang="nb-NO" sz="1400" b="1" dirty="0">
                          <a:latin typeface="Cambria Math"/>
                          <a:cs typeface="Times New Roman" panose="02020603050405020304" pitchFamily="18" charset="0"/>
                        </a:rPr>
                        <m:t>=</m:t>
                      </m:r>
                      <m:r>
                        <a:rPr lang="nb-NO" sz="1600" b="1" i="1" dirty="0">
                          <a:latin typeface="Cambria Math"/>
                          <a:cs typeface="Times New Roman" panose="02020603050405020304" pitchFamily="18" charset="0"/>
                        </a:rPr>
                        <m:t> </m:t>
                      </m:r>
                      <m:f>
                        <m:fPr>
                          <m:ctrlPr>
                            <a:rPr lang="nb-NO" sz="1600" i="1" dirty="0" smtClean="0">
                              <a:latin typeface="Cambria Math" panose="02040503050406030204" pitchFamily="18" charset="0"/>
                              <a:cs typeface="Times New Roman" panose="02020603050405020304" pitchFamily="18" charset="0"/>
                            </a:rPr>
                          </m:ctrlPr>
                        </m:fPr>
                        <m:num>
                          <m:r>
                            <a:rPr lang="nb-NO" sz="1600" b="0" i="1" dirty="0" smtClean="0">
                              <a:latin typeface="Cambria Math"/>
                              <a:cs typeface="Times New Roman" panose="02020603050405020304" pitchFamily="18" charset="0"/>
                            </a:rPr>
                            <m:t>𝑎</m:t>
                          </m:r>
                          <m:r>
                            <a:rPr lang="nb-NO" sz="1600" b="0" i="1" dirty="0" smtClean="0">
                              <a:latin typeface="Cambria Math"/>
                              <a:cs typeface="Times New Roman" panose="02020603050405020304" pitchFamily="18" charset="0"/>
                            </a:rPr>
                            <m:t>+</m:t>
                          </m:r>
                          <m:r>
                            <a:rPr lang="nb-NO" sz="1600" b="0" i="1" dirty="0" smtClean="0">
                              <a:latin typeface="Cambria Math"/>
                              <a:cs typeface="Times New Roman" panose="02020603050405020304" pitchFamily="18" charset="0"/>
                            </a:rPr>
                            <m:t>𝑃</m:t>
                          </m:r>
                          <m:r>
                            <a:rPr lang="nb-NO" sz="1600" b="0" i="1" dirty="0" smtClean="0">
                              <a:latin typeface="Cambria Math"/>
                              <a:cs typeface="Times New Roman" panose="02020603050405020304" pitchFamily="18" charset="0"/>
                            </a:rPr>
                            <m:t>∗</m:t>
                          </m:r>
                          <m:r>
                            <a:rPr lang="nb-NO" sz="1600" b="0" i="1" dirty="0" smtClean="0">
                              <a:latin typeface="Cambria Math"/>
                              <a:cs typeface="Times New Roman" panose="02020603050405020304" pitchFamily="18" charset="0"/>
                            </a:rPr>
                            <m:t>𝑏</m:t>
                          </m:r>
                        </m:num>
                        <m:den>
                          <m:r>
                            <a:rPr lang="nb-NO" sz="1600" b="0" i="1" dirty="0" smtClean="0">
                              <a:latin typeface="Cambria Math"/>
                              <a:cs typeface="Times New Roman" panose="02020603050405020304" pitchFamily="18" charset="0"/>
                            </a:rPr>
                            <m:t>𝑎</m:t>
                          </m:r>
                          <m:r>
                            <a:rPr lang="nb-NO" sz="1600" b="0" i="1" dirty="0" smtClean="0">
                              <a:latin typeface="Cambria Math"/>
                              <a:cs typeface="Times New Roman" panose="02020603050405020304" pitchFamily="18" charset="0"/>
                            </a:rPr>
                            <m:t>+</m:t>
                          </m:r>
                          <m:r>
                            <a:rPr lang="nb-NO" sz="1600" b="0" i="1" dirty="0" smtClean="0">
                              <a:latin typeface="Cambria Math"/>
                              <a:cs typeface="Times New Roman" panose="02020603050405020304" pitchFamily="18" charset="0"/>
                            </a:rPr>
                            <m:t>𝑏</m:t>
                          </m:r>
                        </m:den>
                      </m:f>
                      <m:r>
                        <a:rPr lang="nb-NO" sz="1600" b="0" i="0" smtClean="0">
                          <a:latin typeface="Cambria Math"/>
                          <a:cs typeface="Arial" panose="020B0604020202020204" pitchFamily="34" charset="0"/>
                        </a:rPr>
                        <m:t>=</m:t>
                      </m:r>
                      <m:r>
                        <a:rPr lang="nb-NO" sz="1600" b="0" i="1">
                          <a:latin typeface="Cambria Math"/>
                          <a:cs typeface="Arial" panose="020B0604020202020204" pitchFamily="34" charset="0"/>
                        </a:rPr>
                        <m:t> </m:t>
                      </m:r>
                      <m:f>
                        <m:fPr>
                          <m:ctrlPr>
                            <a:rPr lang="nb-NO" sz="1600" b="0" i="1">
                              <a:latin typeface="Cambria Math" panose="02040503050406030204" pitchFamily="18" charset="0"/>
                              <a:cs typeface="Arial" panose="020B0604020202020204" pitchFamily="34" charset="0"/>
                            </a:rPr>
                          </m:ctrlPr>
                        </m:fPr>
                        <m:num>
                          <m:r>
                            <a:rPr lang="nb-NO" sz="1600" i="1">
                              <a:latin typeface="Cambria Math"/>
                              <a:cs typeface="Arial" panose="020B0604020202020204" pitchFamily="34" charset="0"/>
                            </a:rPr>
                            <m:t>𝑎</m:t>
                          </m:r>
                        </m:num>
                        <m:den>
                          <m:r>
                            <a:rPr lang="nb-NO" sz="1600" i="1">
                              <a:latin typeface="Cambria Math"/>
                              <a:cs typeface="Arial" panose="020B0604020202020204" pitchFamily="34" charset="0"/>
                            </a:rPr>
                            <m:t>𝑎</m:t>
                          </m:r>
                          <m:r>
                            <a:rPr lang="nb-NO" sz="1600" i="1">
                              <a:latin typeface="Cambria Math"/>
                              <a:cs typeface="Arial" panose="020B0604020202020204" pitchFamily="34" charset="0"/>
                            </a:rPr>
                            <m:t>+</m:t>
                          </m:r>
                          <m:r>
                            <a:rPr lang="nb-NO" sz="1600" i="1">
                              <a:latin typeface="Cambria Math"/>
                              <a:cs typeface="Arial" panose="020B0604020202020204" pitchFamily="34" charset="0"/>
                            </a:rPr>
                            <m:t>𝑏</m:t>
                          </m:r>
                        </m:den>
                      </m:f>
                      <m:r>
                        <a:rPr lang="nb-NO" sz="1600" b="0" i="0" smtClean="0">
                          <a:latin typeface="Cambria Math"/>
                          <a:cs typeface="Arial" panose="020B0604020202020204" pitchFamily="34" charset="0"/>
                        </a:rPr>
                        <m:t>+</m:t>
                      </m:r>
                      <m:r>
                        <a:rPr lang="nb-NO" sz="1600" b="0" i="1" smtClean="0">
                          <a:latin typeface="Cambria Math"/>
                          <a:cs typeface="Arial" panose="020B0604020202020204" pitchFamily="34" charset="0"/>
                        </a:rPr>
                        <m:t>𝑃</m:t>
                      </m:r>
                      <m:r>
                        <a:rPr lang="nb-NO" sz="1600" b="0" i="1" smtClean="0">
                          <a:latin typeface="Cambria Math"/>
                          <a:cs typeface="Arial" panose="020B0604020202020204" pitchFamily="34" charset="0"/>
                        </a:rPr>
                        <m:t>∗</m:t>
                      </m:r>
                      <m:f>
                        <m:fPr>
                          <m:ctrlPr>
                            <a:rPr lang="nb-NO" sz="1600" b="0" i="1" smtClean="0">
                              <a:latin typeface="Cambria Math" panose="02040503050406030204" pitchFamily="18" charset="0"/>
                              <a:cs typeface="Arial" panose="020B0604020202020204" pitchFamily="34" charset="0"/>
                            </a:rPr>
                          </m:ctrlPr>
                        </m:fPr>
                        <m:num>
                          <m:r>
                            <a:rPr lang="nb-NO" sz="1600" b="0" i="1" smtClean="0">
                              <a:latin typeface="Cambria Math"/>
                              <a:cs typeface="Arial" panose="020B0604020202020204" pitchFamily="34" charset="0"/>
                            </a:rPr>
                            <m:t>𝑏</m:t>
                          </m:r>
                        </m:num>
                        <m:den>
                          <m:r>
                            <a:rPr lang="nb-NO" sz="1600" b="0" i="1" smtClean="0">
                              <a:latin typeface="Cambria Math"/>
                              <a:cs typeface="Arial" panose="020B0604020202020204" pitchFamily="34" charset="0"/>
                            </a:rPr>
                            <m:t>𝑎</m:t>
                          </m:r>
                          <m:r>
                            <a:rPr lang="nb-NO" sz="1600" b="0" i="1" smtClean="0">
                              <a:latin typeface="Cambria Math"/>
                              <a:cs typeface="Arial" panose="020B0604020202020204" pitchFamily="34" charset="0"/>
                            </a:rPr>
                            <m:t>+</m:t>
                          </m:r>
                          <m:r>
                            <a:rPr lang="nb-NO" sz="1600" b="0" i="1" smtClean="0">
                              <a:latin typeface="Cambria Math"/>
                              <a:cs typeface="Arial" panose="020B0604020202020204" pitchFamily="34" charset="0"/>
                            </a:rPr>
                            <m:t>𝑏</m:t>
                          </m:r>
                        </m:den>
                      </m:f>
                      <m:r>
                        <a:rPr lang="nb-NO" sz="1600" b="0" i="1" smtClean="0">
                          <a:latin typeface="Cambria Math"/>
                          <a:cs typeface="Arial" panose="020B0604020202020204" pitchFamily="34" charset="0"/>
                        </a:rPr>
                        <m:t>=</m:t>
                      </m:r>
                      <m:r>
                        <m:rPr>
                          <m:sty m:val="p"/>
                        </m:rPr>
                        <a:rPr lang="el-GR" sz="1600" dirty="0">
                          <a:latin typeface="Cambria Math"/>
                          <a:cs typeface="Times New Roman" panose="02020603050405020304" pitchFamily="18" charset="0"/>
                        </a:rPr>
                        <m:t>α</m:t>
                      </m:r>
                      <m:r>
                        <a:rPr lang="nb-NO" sz="1600" b="0" i="0" dirty="0" smtClean="0">
                          <a:latin typeface="Cambria Math"/>
                          <a:cs typeface="Times New Roman" panose="02020603050405020304" pitchFamily="18" charset="0"/>
                        </a:rPr>
                        <m:t>+</m:t>
                      </m:r>
                      <m:r>
                        <m:rPr>
                          <m:sty m:val="p"/>
                        </m:rPr>
                        <a:rPr lang="nb-NO" sz="1600" b="0" i="0" dirty="0" smtClean="0">
                          <a:latin typeface="Cambria Math"/>
                          <a:cs typeface="Times New Roman" panose="02020603050405020304" pitchFamily="18" charset="0"/>
                        </a:rPr>
                        <m:t>P</m:t>
                      </m:r>
                      <m:r>
                        <a:rPr lang="nb-NO" sz="1600" b="0" i="0" dirty="0" smtClean="0">
                          <a:latin typeface="Cambria Math"/>
                          <a:cs typeface="Times New Roman" panose="02020603050405020304" pitchFamily="18" charset="0"/>
                        </a:rPr>
                        <m:t>∗</m:t>
                      </m:r>
                      <m:f>
                        <m:fPr>
                          <m:ctrlPr>
                            <a:rPr lang="nb-NO" sz="1600" b="0" i="1" dirty="0" smtClean="0">
                              <a:latin typeface="Cambria Math" panose="02040503050406030204" pitchFamily="18" charset="0"/>
                              <a:cs typeface="Times New Roman" panose="02020603050405020304" pitchFamily="18" charset="0"/>
                            </a:rPr>
                          </m:ctrlPr>
                        </m:fPr>
                        <m:num>
                          <m:r>
                            <a:rPr lang="nb-NO" sz="1600" b="0" i="1" dirty="0" smtClean="0">
                              <a:latin typeface="Cambria Math"/>
                              <a:cs typeface="Times New Roman" panose="02020603050405020304" pitchFamily="18" charset="0"/>
                            </a:rPr>
                            <m:t>𝑏</m:t>
                          </m:r>
                        </m:num>
                        <m:den>
                          <m:r>
                            <a:rPr lang="nb-NO" sz="1600" b="0" i="1" dirty="0" smtClean="0">
                              <a:latin typeface="Cambria Math"/>
                              <a:cs typeface="Times New Roman" panose="02020603050405020304" pitchFamily="18" charset="0"/>
                            </a:rPr>
                            <m:t>𝑎</m:t>
                          </m:r>
                          <m:r>
                            <a:rPr lang="nb-NO" sz="1600" b="0" i="1" dirty="0" smtClean="0">
                              <a:latin typeface="Cambria Math"/>
                              <a:cs typeface="Times New Roman" panose="02020603050405020304" pitchFamily="18" charset="0"/>
                            </a:rPr>
                            <m:t>+</m:t>
                          </m:r>
                          <m:r>
                            <a:rPr lang="nb-NO" sz="1600" b="0" i="1" dirty="0" smtClean="0">
                              <a:latin typeface="Cambria Math"/>
                              <a:cs typeface="Times New Roman" panose="02020603050405020304" pitchFamily="18" charset="0"/>
                            </a:rPr>
                            <m:t>𝑏</m:t>
                          </m:r>
                        </m:den>
                      </m:f>
                    </m:oMath>
                  </m:oMathPara>
                </a14:m>
                <a:br>
                  <a:rPr lang="nb-NO" sz="1800" b="0" i="1" dirty="0">
                    <a:latin typeface="Cambria Math"/>
                    <a:cs typeface="Times New Roman" panose="02020603050405020304" pitchFamily="18" charset="0"/>
                  </a:rPr>
                </a:br>
                <a:r>
                  <a:rPr lang="nb-NO" sz="1800" b="0" i="1" dirty="0">
                    <a:latin typeface="Cambria Math"/>
                    <a:cs typeface="Times New Roman" panose="02020603050405020304" pitchFamily="18" charset="0"/>
                  </a:rPr>
                  <a:t>                      </a:t>
                </a:r>
                <a14:m>
                  <m:oMath xmlns:m="http://schemas.openxmlformats.org/officeDocument/2006/math">
                    <m:r>
                      <a:rPr lang="nb-NO" sz="1800">
                        <a:latin typeface="Cambria Math"/>
                        <a:cs typeface="Arial" panose="020B0604020202020204" pitchFamily="34" charset="0"/>
                      </a:rPr>
                      <m:t>=</m:t>
                    </m:r>
                    <m:r>
                      <m:rPr>
                        <m:sty m:val="p"/>
                      </m:rPr>
                      <a:rPr lang="el-GR" sz="1800" dirty="0">
                        <a:latin typeface="Cambria Math"/>
                        <a:cs typeface="Times New Roman" panose="02020603050405020304" pitchFamily="18" charset="0"/>
                      </a:rPr>
                      <m:t>α</m:t>
                    </m:r>
                    <m:r>
                      <a:rPr lang="nb-NO" sz="1800">
                        <a:latin typeface="Cambria Math"/>
                        <a:cs typeface="Arial" panose="020B0604020202020204" pitchFamily="34" charset="0"/>
                      </a:rPr>
                      <m:t> + </m:t>
                    </m:r>
                    <m:r>
                      <m:rPr>
                        <m:sty m:val="p"/>
                      </m:rPr>
                      <a:rPr lang="nb-NO" sz="1800">
                        <a:latin typeface="Cambria Math"/>
                        <a:cs typeface="Arial" panose="020B0604020202020204" pitchFamily="34" charset="0"/>
                      </a:rPr>
                      <m:t>P</m:t>
                    </m:r>
                    <m:r>
                      <a:rPr lang="nb-NO" sz="1800" b="0" i="1" smtClean="0">
                        <a:latin typeface="Cambria Math"/>
                        <a:cs typeface="Arial" panose="020B0604020202020204" pitchFamily="34" charset="0"/>
                      </a:rPr>
                      <m:t>∗</m:t>
                    </m:r>
                    <m:f>
                      <m:fPr>
                        <m:ctrlPr>
                          <a:rPr lang="nb-NO" sz="1800" b="0" i="1" smtClean="0">
                            <a:latin typeface="Cambria Math" panose="02040503050406030204" pitchFamily="18" charset="0"/>
                            <a:cs typeface="Arial" panose="020B0604020202020204" pitchFamily="34" charset="0"/>
                          </a:rPr>
                        </m:ctrlPr>
                      </m:fPr>
                      <m:num>
                        <m:r>
                          <a:rPr lang="nb-NO" sz="1800" b="0" i="1" smtClean="0">
                            <a:latin typeface="Cambria Math"/>
                            <a:cs typeface="Arial" panose="020B0604020202020204" pitchFamily="34" charset="0"/>
                          </a:rPr>
                          <m:t>𝑎</m:t>
                        </m:r>
                        <m:r>
                          <a:rPr lang="nb-NO" sz="1800" b="0" i="1" smtClean="0">
                            <a:latin typeface="Cambria Math"/>
                            <a:cs typeface="Arial" panose="020B0604020202020204" pitchFamily="34" charset="0"/>
                          </a:rPr>
                          <m:t>+</m:t>
                        </m:r>
                        <m:r>
                          <a:rPr lang="nb-NO" sz="1800" b="0" i="1" smtClean="0">
                            <a:latin typeface="Cambria Math"/>
                            <a:cs typeface="Arial" panose="020B0604020202020204" pitchFamily="34" charset="0"/>
                          </a:rPr>
                          <m:t>𝑏</m:t>
                        </m:r>
                        <m:r>
                          <a:rPr lang="nb-NO" sz="1800" b="0" i="1" smtClean="0">
                            <a:latin typeface="Cambria Math"/>
                            <a:cs typeface="Arial" panose="020B0604020202020204" pitchFamily="34" charset="0"/>
                          </a:rPr>
                          <m:t>−</m:t>
                        </m:r>
                        <m:r>
                          <a:rPr lang="nb-NO" sz="1800" b="0" i="1" smtClean="0">
                            <a:latin typeface="Cambria Math"/>
                            <a:cs typeface="Arial" panose="020B0604020202020204" pitchFamily="34" charset="0"/>
                          </a:rPr>
                          <m:t>𝑎</m:t>
                        </m:r>
                      </m:num>
                      <m:den>
                        <m:r>
                          <a:rPr lang="nb-NO" sz="1800" i="1">
                            <a:latin typeface="Cambria Math"/>
                            <a:cs typeface="Arial" panose="020B0604020202020204" pitchFamily="34" charset="0"/>
                          </a:rPr>
                          <m:t>𝑎</m:t>
                        </m:r>
                        <m:r>
                          <a:rPr lang="nb-NO" sz="1800" i="1">
                            <a:latin typeface="Cambria Math"/>
                            <a:cs typeface="Arial" panose="020B0604020202020204" pitchFamily="34" charset="0"/>
                          </a:rPr>
                          <m:t>+</m:t>
                        </m:r>
                        <m:r>
                          <a:rPr lang="nb-NO" sz="1800" i="1">
                            <a:latin typeface="Cambria Math"/>
                            <a:cs typeface="Arial" panose="020B0604020202020204" pitchFamily="34" charset="0"/>
                          </a:rPr>
                          <m:t>𝑏</m:t>
                        </m:r>
                      </m:den>
                    </m:f>
                    <m:r>
                      <a:rPr lang="nb-NO" sz="1800" b="0" i="0" smtClean="0">
                        <a:latin typeface="Cambria Math"/>
                        <a:cs typeface="Arial" panose="020B0604020202020204" pitchFamily="34" charset="0"/>
                      </a:rPr>
                      <m:t>=</m:t>
                    </m:r>
                    <m:r>
                      <m:rPr>
                        <m:sty m:val="p"/>
                      </m:rPr>
                      <a:rPr lang="el-GR" sz="1800" dirty="0">
                        <a:latin typeface="Cambria Math"/>
                        <a:cs typeface="Times New Roman" panose="02020603050405020304" pitchFamily="18" charset="0"/>
                      </a:rPr>
                      <m:t>α</m:t>
                    </m:r>
                    <m:r>
                      <a:rPr lang="nb-NO" sz="1800" b="0" i="1" dirty="0" smtClean="0">
                        <a:latin typeface="Cambria Math"/>
                        <a:cs typeface="Times New Roman" panose="02020603050405020304" pitchFamily="18" charset="0"/>
                      </a:rPr>
                      <m:t>+</m:t>
                    </m:r>
                    <m:r>
                      <m:rPr>
                        <m:sty m:val="p"/>
                      </m:rPr>
                      <a:rPr lang="nb-NO" sz="1800" b="0" i="0" dirty="0" smtClean="0">
                        <a:latin typeface="Cambria Math"/>
                        <a:cs typeface="Times New Roman" panose="02020603050405020304" pitchFamily="18" charset="0"/>
                      </a:rPr>
                      <m:t>P</m:t>
                    </m:r>
                    <m:r>
                      <a:rPr lang="nb-NO" sz="1800" b="0" i="0" dirty="0" smtClean="0">
                        <a:latin typeface="Cambria Math"/>
                        <a:cs typeface="Times New Roman" panose="02020603050405020304" pitchFamily="18" charset="0"/>
                      </a:rPr>
                      <m:t>∗</m:t>
                    </m:r>
                    <m:d>
                      <m:dPr>
                        <m:ctrlPr>
                          <a:rPr lang="nb-NO" sz="1800" b="0" i="1" dirty="0" smtClean="0">
                            <a:latin typeface="Cambria Math" panose="02040503050406030204" pitchFamily="18" charset="0"/>
                            <a:cs typeface="Times New Roman" panose="02020603050405020304" pitchFamily="18" charset="0"/>
                          </a:rPr>
                        </m:ctrlPr>
                      </m:dPr>
                      <m:e>
                        <m:r>
                          <a:rPr lang="nb-NO" sz="1800" b="0" i="0" dirty="0" smtClean="0">
                            <a:latin typeface="Cambria Math"/>
                            <a:cs typeface="Times New Roman" panose="02020603050405020304" pitchFamily="18" charset="0"/>
                          </a:rPr>
                          <m:t>1−</m:t>
                        </m:r>
                        <m:r>
                          <m:rPr>
                            <m:sty m:val="p"/>
                          </m:rPr>
                          <a:rPr lang="el-GR" sz="1800" dirty="0">
                            <a:solidFill>
                              <a:srgbClr val="000000"/>
                            </a:solidFill>
                            <a:latin typeface="Cambria Math"/>
                            <a:cs typeface="Times New Roman" panose="02020603050405020304" pitchFamily="18" charset="0"/>
                          </a:rPr>
                          <m:t>α</m:t>
                        </m:r>
                      </m:e>
                    </m:d>
                    <m:r>
                      <a:rPr lang="nb-NO" sz="1800" b="0" i="0" dirty="0" smtClean="0">
                        <a:solidFill>
                          <a:srgbClr val="000000"/>
                        </a:solidFill>
                        <a:latin typeface="Cambria Math"/>
                        <a:cs typeface="Times New Roman" panose="02020603050405020304" pitchFamily="18" charset="0"/>
                      </a:rPr>
                      <m:t>=</m:t>
                    </m:r>
                    <m:r>
                      <a:rPr lang="nb-NO" sz="1800" b="1" i="0" dirty="0" smtClean="0">
                        <a:solidFill>
                          <a:srgbClr val="000000"/>
                        </a:solidFill>
                        <a:latin typeface="Cambria Math"/>
                        <a:cs typeface="Times New Roman" panose="02020603050405020304" pitchFamily="18" charset="0"/>
                      </a:rPr>
                      <m:t>𝐏</m:t>
                    </m:r>
                    <m:r>
                      <a:rPr lang="nb-NO" sz="1800" b="1" i="0" dirty="0" smtClean="0">
                        <a:solidFill>
                          <a:srgbClr val="000000"/>
                        </a:solidFill>
                        <a:latin typeface="Cambria Math"/>
                        <a:cs typeface="Times New Roman" panose="02020603050405020304" pitchFamily="18" charset="0"/>
                      </a:rPr>
                      <m:t>−</m:t>
                    </m:r>
                    <m:r>
                      <a:rPr lang="el-GR" sz="1800" b="1" i="1" dirty="0">
                        <a:solidFill>
                          <a:srgbClr val="000000"/>
                        </a:solidFill>
                        <a:latin typeface="Cambria Math"/>
                        <a:cs typeface="Times New Roman" panose="02020603050405020304" pitchFamily="18" charset="0"/>
                      </a:rPr>
                      <m:t>𝛂</m:t>
                    </m:r>
                    <m:d>
                      <m:dPr>
                        <m:ctrlPr>
                          <a:rPr lang="nb-NO" sz="1800" b="1" i="1" dirty="0" smtClean="0">
                            <a:solidFill>
                              <a:srgbClr val="000000"/>
                            </a:solidFill>
                            <a:latin typeface="Cambria Math" panose="02040503050406030204" pitchFamily="18" charset="0"/>
                            <a:cs typeface="Times New Roman" panose="02020603050405020304" pitchFamily="18" charset="0"/>
                          </a:rPr>
                        </m:ctrlPr>
                      </m:dPr>
                      <m:e>
                        <m:r>
                          <a:rPr lang="nb-NO" sz="1800" b="1" i="0" dirty="0" smtClean="0">
                            <a:solidFill>
                              <a:srgbClr val="000000"/>
                            </a:solidFill>
                            <a:latin typeface="Cambria Math"/>
                            <a:cs typeface="Times New Roman" panose="02020603050405020304" pitchFamily="18" charset="0"/>
                          </a:rPr>
                          <m:t>𝐏</m:t>
                        </m:r>
                        <m:r>
                          <a:rPr lang="nb-NO" sz="1800" b="1" i="0" dirty="0" smtClean="0">
                            <a:solidFill>
                              <a:srgbClr val="000000"/>
                            </a:solidFill>
                            <a:latin typeface="Cambria Math"/>
                            <a:cs typeface="Times New Roman" panose="02020603050405020304" pitchFamily="18" charset="0"/>
                          </a:rPr>
                          <m:t>−</m:t>
                        </m:r>
                        <m:r>
                          <a:rPr lang="nb-NO" sz="1800" b="1" i="0" dirty="0" smtClean="0">
                            <a:solidFill>
                              <a:srgbClr val="000000"/>
                            </a:solidFill>
                            <a:latin typeface="Cambria Math"/>
                            <a:cs typeface="Times New Roman" panose="02020603050405020304" pitchFamily="18" charset="0"/>
                          </a:rPr>
                          <m:t>𝟏</m:t>
                        </m:r>
                      </m:e>
                    </m:d>
                  </m:oMath>
                </a14:m>
                <a:endParaRPr lang="nb-NO" b="1" dirty="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81589" y="1275233"/>
                <a:ext cx="8028892" cy="4818063"/>
              </a:xfrm>
              <a:blipFill rotWithShape="1">
                <a:blip r:embed="rId2"/>
                <a:stretch>
                  <a:fillRect t="-632"/>
                </a:stretch>
              </a:blipFill>
            </p:spPr>
            <p:txBody>
              <a:bodyPr/>
              <a:lstStyle/>
              <a:p>
                <a:r>
                  <a:rPr lang="nb-NO">
                    <a:noFill/>
                  </a:rPr>
                  <a:t> </a:t>
                </a:r>
              </a:p>
            </p:txBody>
          </p:sp>
        </mc:Fallback>
      </mc:AlternateContent>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10</a:t>
            </a:fld>
            <a:endParaRPr lang="nb-NO">
              <a:solidFill>
                <a:srgbClr val="000000"/>
              </a:solidFill>
            </a:endParaRPr>
          </a:p>
        </p:txBody>
      </p:sp>
      <p:sp>
        <p:nvSpPr>
          <p:cNvPr id="10" name="TekstSylinder 9"/>
          <p:cNvSpPr txBox="1"/>
          <p:nvPr/>
        </p:nvSpPr>
        <p:spPr>
          <a:xfrm>
            <a:off x="971600" y="5409220"/>
            <a:ext cx="7848871" cy="923330"/>
          </a:xfrm>
          <a:prstGeom prst="rect">
            <a:avLst/>
          </a:prstGeom>
          <a:solidFill>
            <a:schemeClr val="bg2">
              <a:lumMod val="10000"/>
              <a:lumOff val="90000"/>
            </a:schemeClr>
          </a:solidFill>
        </p:spPr>
        <p:txBody>
          <a:bodyPr wrap="square" rtlCol="0">
            <a:spAutoFit/>
          </a:bodyPr>
          <a:lstStyle/>
          <a:p>
            <a:pPr marL="285750" indent="-285750">
              <a:buFont typeface="Wingdings" panose="05000000000000000000" pitchFamily="2" charset="2"/>
              <a:buChar char="§"/>
            </a:pPr>
            <a:r>
              <a:rPr lang="nb-NO" dirty="0"/>
              <a:t>«Hvis du tidligere brukte 1 time på å løse et problem sekvensielt,</a:t>
            </a:r>
            <a:br>
              <a:rPr lang="nb-NO" dirty="0"/>
            </a:br>
            <a:r>
              <a:rPr lang="nb-NO" dirty="0"/>
              <a:t> vil du nå også bruke 1 time på å løse et større, mer nøyaktig</a:t>
            </a:r>
            <a:br>
              <a:rPr lang="nb-NO" dirty="0"/>
            </a:br>
            <a:r>
              <a:rPr lang="nb-NO" dirty="0"/>
              <a:t> problem parallelt, da med større speedup– for eksempel i meteorologi»</a:t>
            </a:r>
          </a:p>
        </p:txBody>
      </p:sp>
    </p:spTree>
    <p:extLst>
      <p:ext uri="{BB962C8B-B14F-4D97-AF65-F5344CB8AC3E}">
        <p14:creationId xmlns:p14="http://schemas.microsoft.com/office/powerpoint/2010/main" val="27085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11</a:t>
            </a:fld>
            <a:endParaRPr lang="nb-NO">
              <a:solidFill>
                <a:srgbClr val="000000"/>
              </a:solidFill>
            </a:endParaRPr>
          </a:p>
        </p:txBody>
      </p:sp>
      <p:pic>
        <p:nvPicPr>
          <p:cNvPr id="3074" name="Picture 2" descr="M:\INF2440Para\Powerpoint\Uke2\GustafsonsLo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87877"/>
            <a:ext cx="9144000" cy="621334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TekstSylinder 4"/>
              <p:cNvSpPr txBox="1"/>
              <p:nvPr/>
            </p:nvSpPr>
            <p:spPr>
              <a:xfrm>
                <a:off x="4572000" y="620688"/>
                <a:ext cx="2160240" cy="338554"/>
              </a:xfrm>
              <a:prstGeom prst="rect">
                <a:avLst/>
              </a:prstGeom>
              <a:solidFill>
                <a:schemeClr val="bg1"/>
              </a:solidFill>
              <a:ln>
                <a:solidFill>
                  <a:schemeClr val="bg2">
                    <a:lumMod val="25000"/>
                    <a:lumOff val="75000"/>
                  </a:schemeClr>
                </a:solidFill>
              </a:ln>
            </p:spPr>
            <p:txBody>
              <a:bodyPr wrap="square" rtlCol="0">
                <a:spAutoFit/>
              </a:bodyPr>
              <a:lstStyle/>
              <a:p>
                <a:pPr/>
                <a14:m>
                  <m:oMathPara xmlns:m="http://schemas.openxmlformats.org/officeDocument/2006/math">
                    <m:oMathParaPr>
                      <m:jc m:val="centerGroup"/>
                    </m:oMathParaPr>
                    <m:oMath xmlns:m="http://schemas.openxmlformats.org/officeDocument/2006/math">
                      <m:func>
                        <m:funcPr>
                          <m:ctrlPr>
                            <a:rPr lang="nb-NO" sz="1600" i="1" smtClean="0">
                              <a:latin typeface="Cambria Math" panose="02040503050406030204" pitchFamily="18" charset="0"/>
                            </a:rPr>
                          </m:ctrlPr>
                        </m:funcPr>
                        <m:fName>
                          <m:r>
                            <m:rPr>
                              <m:sty m:val="p"/>
                            </m:rPr>
                            <a:rPr lang="nb-NO" sz="1600" b="0" i="0" smtClean="0">
                              <a:latin typeface="Cambria Math"/>
                            </a:rPr>
                            <m:t>S</m:t>
                          </m:r>
                          <m:d>
                            <m:dPr>
                              <m:ctrlPr>
                                <a:rPr lang="nb-NO" sz="1600" b="0" i="1" smtClean="0">
                                  <a:latin typeface="Cambria Math" panose="02040503050406030204" pitchFamily="18" charset="0"/>
                                </a:rPr>
                              </m:ctrlPr>
                            </m:dPr>
                            <m:e>
                              <m:r>
                                <m:rPr>
                                  <m:sty m:val="p"/>
                                </m:rPr>
                                <a:rPr lang="nb-NO" sz="1600" b="0" i="0" smtClean="0">
                                  <a:latin typeface="Cambria Math"/>
                                </a:rPr>
                                <m:t>x</m:t>
                              </m:r>
                            </m:e>
                          </m:d>
                          <m:r>
                            <a:rPr lang="nb-NO" sz="1600" b="0" i="0" smtClean="0">
                              <a:latin typeface="Cambria Math"/>
                            </a:rPr>
                            <m:t>=</m:t>
                          </m:r>
                          <m:r>
                            <m:rPr>
                              <m:sty m:val="p"/>
                            </m:rPr>
                            <a:rPr lang="nb-NO" sz="1600" b="0" i="0" smtClean="0">
                              <a:latin typeface="Cambria Math"/>
                            </a:rPr>
                            <m:t>x</m:t>
                          </m:r>
                          <m:r>
                            <a:rPr lang="nb-NO" sz="1600" b="0" i="0" smtClean="0">
                              <a:latin typeface="Cambria Math"/>
                            </a:rPr>
                            <m:t>−</m:t>
                          </m:r>
                          <m:r>
                            <a:rPr lang="nb-NO" sz="1600" b="0" i="1" smtClean="0">
                              <a:latin typeface="Cambria Math"/>
                              <a:sym typeface="Symbol"/>
                            </a:rPr>
                            <m:t></m:t>
                          </m:r>
                          <m:d>
                            <m:dPr>
                              <m:ctrlPr>
                                <a:rPr lang="nb-NO" sz="1600" b="0" i="1" smtClean="0">
                                  <a:latin typeface="Cambria Math" panose="02040503050406030204" pitchFamily="18" charset="0"/>
                                  <a:sym typeface="Symbol"/>
                                </a:rPr>
                              </m:ctrlPr>
                            </m:dPr>
                            <m:e>
                              <m:r>
                                <a:rPr lang="nb-NO" sz="1600" b="0" i="1" smtClean="0">
                                  <a:latin typeface="Cambria Math"/>
                                  <a:sym typeface="Symbol"/>
                                </a:rPr>
                                <m:t>𝑥</m:t>
                              </m:r>
                              <m:r>
                                <a:rPr lang="nb-NO" sz="1600" b="0" i="1" smtClean="0">
                                  <a:latin typeface="Cambria Math"/>
                                  <a:sym typeface="Symbol"/>
                                </a:rPr>
                                <m:t>−1</m:t>
                              </m:r>
                            </m:e>
                          </m:d>
                          <m:r>
                            <a:rPr lang="nb-NO" sz="1600" b="0" i="1" smtClean="0">
                              <a:latin typeface="Cambria Math"/>
                              <a:sym typeface="Symbol"/>
                            </a:rPr>
                            <m:t>,   </m:t>
                          </m:r>
                        </m:fName>
                        <m:e>
                          <m:r>
                            <a:rPr lang="nb-NO" sz="1600" b="0" i="1" smtClean="0">
                              <a:latin typeface="Cambria Math"/>
                            </a:rPr>
                            <m:t>   </m:t>
                          </m:r>
                        </m:e>
                      </m:func>
                    </m:oMath>
                  </m:oMathPara>
                </a14:m>
                <a:endParaRPr lang="nb-NO" sz="1600" dirty="0"/>
              </a:p>
            </p:txBody>
          </p:sp>
        </mc:Choice>
        <mc:Fallback xmlns="">
          <p:sp>
            <p:nvSpPr>
              <p:cNvPr id="5" name="TekstSylinder 4"/>
              <p:cNvSpPr txBox="1">
                <a:spLocks noRot="1" noChangeAspect="1" noMove="1" noResize="1" noEditPoints="1" noAdjustHandles="1" noChangeArrowheads="1" noChangeShapeType="1" noTextEdit="1"/>
              </p:cNvSpPr>
              <p:nvPr/>
            </p:nvSpPr>
            <p:spPr>
              <a:xfrm>
                <a:off x="4572000" y="620688"/>
                <a:ext cx="2160240" cy="338554"/>
              </a:xfrm>
              <a:prstGeom prst="rect">
                <a:avLst/>
              </a:prstGeom>
              <a:blipFill rotWithShape="1">
                <a:blip r:embed="rId3" cstate="print"/>
                <a:stretch>
                  <a:fillRect/>
                </a:stretch>
              </a:blipFill>
              <a:ln>
                <a:solidFill>
                  <a:schemeClr val="bg2">
                    <a:lumMod val="25000"/>
                    <a:lumOff val="75000"/>
                  </a:schemeClr>
                </a:solidFill>
              </a:ln>
            </p:spPr>
            <p:txBody>
              <a:bodyPr/>
              <a:lstStyle/>
              <a:p>
                <a:r>
                  <a:rPr lang="nb-NO">
                    <a:noFill/>
                  </a:rPr>
                  <a:t> </a:t>
                </a:r>
              </a:p>
            </p:txBody>
          </p:sp>
        </mc:Fallback>
      </mc:AlternateContent>
    </p:spTree>
    <p:extLst>
      <p:ext uri="{BB962C8B-B14F-4D97-AF65-F5344CB8AC3E}">
        <p14:creationId xmlns:p14="http://schemas.microsoft.com/office/powerpoint/2010/main" val="2992056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000" noProof="0" dirty="0"/>
              <a:t>Sammenligning av Amdahl og Gustafson + egne </a:t>
            </a:r>
            <a:r>
              <a:rPr lang="nb-NO" sz="2000" dirty="0"/>
              <a:t>betraktninger</a:t>
            </a:r>
            <a:endParaRPr lang="nb-NO" sz="2000" noProof="0" dirty="0"/>
          </a:p>
        </p:txBody>
      </p:sp>
      <p:sp>
        <p:nvSpPr>
          <p:cNvPr id="3" name="Plassholder for innhold 2"/>
          <p:cNvSpPr>
            <a:spLocks noGrp="1"/>
          </p:cNvSpPr>
          <p:nvPr>
            <p:ph idx="1"/>
          </p:nvPr>
        </p:nvSpPr>
        <p:spPr/>
        <p:txBody>
          <a:bodyPr/>
          <a:lstStyle/>
          <a:p>
            <a:r>
              <a:rPr lang="nb-NO" sz="2000" noProof="0" dirty="0"/>
              <a:t>Amdahl antar at oppgaven er fast av en gitt lengde(n)</a:t>
            </a:r>
          </a:p>
          <a:p>
            <a:r>
              <a:rPr lang="nb-NO" sz="2000" dirty="0"/>
              <a:t>Gustafson antar at du med parallelle maskiner løser større problemer (større n) og da blir den sekvensielle delen mindre. </a:t>
            </a:r>
          </a:p>
          <a:p>
            <a:r>
              <a:rPr lang="nb-NO" sz="2000" dirty="0"/>
              <a:t>M</a:t>
            </a:r>
            <a:r>
              <a:rPr lang="nb-NO" sz="2000" noProof="0" dirty="0"/>
              <a:t>in betraktning:</a:t>
            </a:r>
          </a:p>
          <a:p>
            <a:pPr marL="800100" lvl="1" indent="-342900">
              <a:buFont typeface="+mj-lt"/>
              <a:buAutoNum type="arabicPeriod"/>
            </a:pPr>
            <a:r>
              <a:rPr lang="nb-NO" sz="1600" dirty="0"/>
              <a:t>En algoritme består av noen sekvensielle deler og noen </a:t>
            </a:r>
            <a:br>
              <a:rPr lang="nb-NO" sz="1600" dirty="0"/>
            </a:br>
            <a:r>
              <a:rPr lang="nb-NO" sz="1600" dirty="0" err="1"/>
              <a:t>parallelliserbare</a:t>
            </a:r>
            <a:r>
              <a:rPr lang="nb-NO" sz="1600" dirty="0"/>
              <a:t> deler.</a:t>
            </a:r>
          </a:p>
          <a:p>
            <a:pPr marL="800100" lvl="1" indent="-342900">
              <a:buFont typeface="+mj-lt"/>
              <a:buAutoNum type="arabicPeriod"/>
            </a:pPr>
            <a:r>
              <a:rPr lang="nb-NO" sz="1600" noProof="0" dirty="0"/>
              <a:t>Hvis de sekvensielle delene har lavere orden – </a:t>
            </a:r>
            <a:r>
              <a:rPr lang="nb-NO" sz="1600" noProof="0" dirty="0" err="1"/>
              <a:t>f.eks</a:t>
            </a:r>
            <a:r>
              <a:rPr lang="nb-NO" sz="1600" noProof="0" dirty="0"/>
              <a:t> O(log n), men de parallelle har en større orden – eks O(n) så vil de parallelle delene bli en stadig større del av kjøretida hvis n øker (Gustafson)</a:t>
            </a:r>
          </a:p>
          <a:p>
            <a:pPr marL="800100" lvl="1" indent="-342900">
              <a:buFont typeface="+mj-lt"/>
              <a:buAutoNum type="arabicPeriod"/>
            </a:pPr>
            <a:r>
              <a:rPr lang="nb-NO" sz="1600" dirty="0"/>
              <a:t>Hvis de parallelle og sekvensielle delene har samme orden, vil et større problem ha samme sekvensielle andel som et mindre problem (Amdahl). </a:t>
            </a:r>
          </a:p>
          <a:p>
            <a:pPr marL="800100" lvl="1" indent="-342900">
              <a:buFont typeface="+mj-lt"/>
              <a:buAutoNum type="arabicPeriod"/>
            </a:pPr>
            <a:r>
              <a:rPr lang="nb-NO" sz="1600" dirty="0"/>
              <a:t>I tillegg kommer alltid et fast overhead på å starte k tråder (1-4 ms.)</a:t>
            </a:r>
          </a:p>
          <a:p>
            <a:pPr marL="457200" lvl="1" indent="0">
              <a:buNone/>
            </a:pPr>
            <a:r>
              <a:rPr lang="nb-NO" sz="1600" dirty="0"/>
              <a:t>Algoritmer vi skal jobbe med er mer av type 2 (Gustafson) enn type 3(Amdahl) men vi har alltid overhead, så små problemer løses best sekvensielt. </a:t>
            </a:r>
          </a:p>
          <a:p>
            <a:pPr marL="57150" indent="0">
              <a:buNone/>
            </a:pPr>
            <a:br>
              <a:rPr lang="nb-NO" sz="1050" dirty="0"/>
            </a:br>
            <a:r>
              <a:rPr lang="nb-NO" sz="2000" dirty="0"/>
              <a:t>Konklusjon: </a:t>
            </a:r>
            <a:r>
              <a:rPr lang="nb-NO" sz="2000" dirty="0">
                <a:solidFill>
                  <a:schemeClr val="accent6">
                    <a:lumMod val="50000"/>
                  </a:schemeClr>
                </a:solidFill>
              </a:rPr>
              <a:t>For store problemer bør vi ha håp om å skalere nær lineært med antall kjerner hvis ikke vi får kø og forsinkelser når alle kjernene skal lese/skrive i lageret.</a:t>
            </a:r>
          </a:p>
          <a:p>
            <a:pPr marL="457200" lvl="1" indent="0">
              <a:buNone/>
            </a:pPr>
            <a:endParaRPr lang="nb-NO" sz="1600" noProof="0" dirty="0"/>
          </a:p>
          <a:p>
            <a:pPr marL="800100" lvl="1" indent="-342900">
              <a:buFont typeface="+mj-lt"/>
              <a:buAutoNum type="arabicPeriod"/>
            </a:pPr>
            <a:endParaRPr lang="nb-NO" sz="1600" noProof="0"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12</a:t>
            </a:fld>
            <a:endParaRPr lang="nb-NO">
              <a:solidFill>
                <a:srgbClr val="000000"/>
              </a:solidFill>
            </a:endParaRPr>
          </a:p>
        </p:txBody>
      </p:sp>
    </p:spTree>
    <p:extLst>
      <p:ext uri="{BB962C8B-B14F-4D97-AF65-F5344CB8AC3E}">
        <p14:creationId xmlns:p14="http://schemas.microsoft.com/office/powerpoint/2010/main" val="1638247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dirty="0"/>
              <a:t>V) Kan det gå galt når to tråder samtidig skriver i ulike plasser i en array?</a:t>
            </a:r>
          </a:p>
        </p:txBody>
      </p:sp>
      <p:sp>
        <p:nvSpPr>
          <p:cNvPr id="3" name="Plassholder for innhold 2"/>
          <p:cNvSpPr>
            <a:spLocks noGrp="1"/>
          </p:cNvSpPr>
          <p:nvPr>
            <p:ph idx="1"/>
          </p:nvPr>
        </p:nvSpPr>
        <p:spPr/>
        <p:txBody>
          <a:bodyPr/>
          <a:lstStyle/>
          <a:p>
            <a:r>
              <a:rPr lang="nb-NO" sz="2000" dirty="0"/>
              <a:t>Et problemet kunne være at når en av tråden lester opp et element i a[i]  (int = 4 byte), så er cache-linja 64 byte, så den får med seg flere elementer før og etter a[i].</a:t>
            </a:r>
          </a:p>
          <a:p>
            <a:r>
              <a:rPr lang="nb-NO" sz="2000" dirty="0"/>
              <a:t>Disse ‘andre’ elementene er det andre tråder som skriver på.</a:t>
            </a:r>
          </a:p>
          <a:p>
            <a:r>
              <a:rPr lang="nb-NO" sz="2000" dirty="0"/>
              <a:t>Vi skriver et testprogram (</a:t>
            </a:r>
            <a:r>
              <a:rPr lang="nb-NO" sz="2000" dirty="0" err="1"/>
              <a:t>ParaArray</a:t>
            </a:r>
            <a:r>
              <a:rPr lang="nb-NO" sz="2000" dirty="0"/>
              <a:t>) hvor 10 tråder med </a:t>
            </a:r>
            <a:br>
              <a:rPr lang="nb-NO" sz="2000" dirty="0"/>
            </a:br>
            <a:r>
              <a:rPr lang="nb-NO" sz="2000" dirty="0"/>
              <a:t>indeks : 0,1,2,..,9 som øker hvert sitt element i en array tall[</a:t>
            </a:r>
            <a:r>
              <a:rPr lang="nb-NO" sz="2000" dirty="0" err="1"/>
              <a:t>index</a:t>
            </a:r>
            <a:r>
              <a:rPr lang="nb-NO" sz="2000" dirty="0"/>
              <a:t>] 100 000 ganger. </a:t>
            </a:r>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13</a:t>
            </a:fld>
            <a:endParaRPr lang="nb-NO">
              <a:solidFill>
                <a:srgbClr val="000000"/>
              </a:solidFill>
            </a:endParaRPr>
          </a:p>
        </p:txBody>
      </p:sp>
    </p:spTree>
    <p:extLst>
      <p:ext uri="{BB962C8B-B14F-4D97-AF65-F5344CB8AC3E}">
        <p14:creationId xmlns:p14="http://schemas.microsoft.com/office/powerpoint/2010/main" val="2732154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noProof="0" dirty="0"/>
              <a:t>Skriving på nærliggende elementer i en array.</a:t>
            </a:r>
          </a:p>
        </p:txBody>
      </p:sp>
      <p:sp>
        <p:nvSpPr>
          <p:cNvPr id="3" name="Plassholder for innhold 2"/>
          <p:cNvSpPr>
            <a:spLocks noGrp="1"/>
          </p:cNvSpPr>
          <p:nvPr>
            <p:ph idx="1"/>
          </p:nvPr>
        </p:nvSpPr>
        <p:spPr>
          <a:xfrm>
            <a:off x="4108901" y="1268761"/>
            <a:ext cx="4783579" cy="2304256"/>
          </a:xfrm>
        </p:spPr>
        <p:txBody>
          <a:bodyPr/>
          <a:lstStyle/>
          <a:p>
            <a:r>
              <a:rPr lang="nb-NO" sz="1800" noProof="0" dirty="0"/>
              <a:t>Cache-linja er nå 64 byte (og en int er 4 byte)</a:t>
            </a:r>
          </a:p>
          <a:p>
            <a:r>
              <a:rPr lang="nb-NO" sz="1800" noProof="0" dirty="0"/>
              <a:t>Går det greit med at flere tråder (indeks=0,1,…,k-1) skriver på a[</a:t>
            </a:r>
            <a:r>
              <a:rPr lang="nb-NO" sz="1800" noProof="0" dirty="0" err="1"/>
              <a:t>tråd.indeks</a:t>
            </a:r>
            <a:r>
              <a:rPr lang="nb-NO" sz="1800" noProof="0" dirty="0"/>
              <a:t>] mange ganger i parallell?</a:t>
            </a:r>
          </a:p>
          <a:p>
            <a:r>
              <a:rPr lang="nb-NO" sz="1800" noProof="0" dirty="0"/>
              <a:t>Tester: Vi lageret program som gjør det :</a:t>
            </a:r>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14</a:t>
            </a:fld>
            <a:endParaRPr lang="nb-NO">
              <a:solidFill>
                <a:srgbClr val="000000"/>
              </a:solidFill>
            </a:endParaRPr>
          </a:p>
        </p:txBody>
      </p:sp>
      <p:sp>
        <p:nvSpPr>
          <p:cNvPr id="5" name="TekstSylinder 4"/>
          <p:cNvSpPr txBox="1"/>
          <p:nvPr/>
        </p:nvSpPr>
        <p:spPr>
          <a:xfrm>
            <a:off x="179512" y="1844824"/>
            <a:ext cx="3816424" cy="4401205"/>
          </a:xfrm>
          <a:prstGeom prst="rect">
            <a:avLst/>
          </a:prstGeom>
          <a:solidFill>
            <a:schemeClr val="accent2">
              <a:lumMod val="20000"/>
              <a:lumOff val="80000"/>
            </a:schemeClr>
          </a:solidFill>
        </p:spPr>
        <p:txBody>
          <a:bodyPr wrap="square" rtlCol="0">
            <a:spAutoFit/>
          </a:bodyPr>
          <a:lstStyle/>
          <a:p>
            <a:r>
              <a:rPr lang="nb-NO" sz="1400" dirty="0">
                <a:latin typeface="Arial Narrow" panose="020B0606020202030204" pitchFamily="34" charset="0"/>
              </a:rPr>
              <a:t>class </a:t>
            </a:r>
            <a:r>
              <a:rPr lang="nb-NO" sz="1400" dirty="0" err="1">
                <a:latin typeface="Arial Narrow" panose="020B0606020202030204" pitchFamily="34" charset="0"/>
              </a:rPr>
              <a:t>ParaArray</a:t>
            </a:r>
            <a:r>
              <a:rPr lang="nb-NO" sz="1400" dirty="0">
                <a:latin typeface="Arial Narrow" panose="020B0606020202030204" pitchFamily="34" charset="0"/>
              </a:rPr>
              <a:t>{</a:t>
            </a:r>
          </a:p>
          <a:p>
            <a:r>
              <a:rPr lang="nb-NO" sz="1400" dirty="0">
                <a:latin typeface="Arial Narrow" panose="020B0606020202030204" pitchFamily="34" charset="0"/>
              </a:rPr>
              <a:t>	int  []</a:t>
            </a:r>
            <a:r>
              <a:rPr lang="nb-NO" sz="1400" dirty="0">
                <a:solidFill>
                  <a:srgbClr val="00B0F0"/>
                </a:solidFill>
                <a:latin typeface="Arial Narrow" panose="020B0606020202030204" pitchFamily="34" charset="0"/>
              </a:rPr>
              <a:t>tall</a:t>
            </a:r>
            <a:r>
              <a:rPr lang="nb-NO" sz="1400" dirty="0">
                <a:latin typeface="Arial Narrow" panose="020B0606020202030204" pitchFamily="34" charset="0"/>
              </a:rPr>
              <a:t>;</a:t>
            </a:r>
          </a:p>
          <a:p>
            <a:r>
              <a:rPr lang="nb-NO" sz="1400" dirty="0">
                <a:latin typeface="Arial Narrow" panose="020B0606020202030204" pitchFamily="34" charset="0"/>
              </a:rPr>
              <a:t>	CyclicBarrier b ;</a:t>
            </a:r>
          </a:p>
          <a:p>
            <a:r>
              <a:rPr lang="nb-NO" sz="1400" dirty="0">
                <a:latin typeface="Arial Narrow" panose="020B0606020202030204" pitchFamily="34" charset="0"/>
              </a:rPr>
              <a:t>	int </a:t>
            </a:r>
            <a:r>
              <a:rPr lang="nb-NO" sz="1400" dirty="0" err="1">
                <a:latin typeface="Arial Narrow" panose="020B0606020202030204" pitchFamily="34" charset="0"/>
              </a:rPr>
              <a:t>antTraader</a:t>
            </a:r>
            <a:r>
              <a:rPr lang="nb-NO" sz="1400" dirty="0">
                <a:latin typeface="Arial Narrow" panose="020B0606020202030204" pitchFamily="34" charset="0"/>
              </a:rPr>
              <a:t>, </a:t>
            </a:r>
            <a:r>
              <a:rPr lang="nb-NO" sz="1400" dirty="0" err="1">
                <a:latin typeface="Arial Narrow" panose="020B0606020202030204" pitchFamily="34" charset="0"/>
              </a:rPr>
              <a:t>antGanger</a:t>
            </a:r>
            <a:r>
              <a:rPr lang="nb-NO" sz="1400" dirty="0">
                <a:latin typeface="Arial Narrow" panose="020B0606020202030204" pitchFamily="34" charset="0"/>
              </a:rPr>
              <a:t> ; </a:t>
            </a:r>
          </a:p>
          <a:p>
            <a:r>
              <a:rPr lang="nb-NO" sz="1400" dirty="0">
                <a:latin typeface="Arial Narrow" panose="020B0606020202030204" pitchFamily="34" charset="0"/>
              </a:rPr>
              <a:t>…. </a:t>
            </a:r>
          </a:p>
          <a:p>
            <a:r>
              <a:rPr lang="nb-NO" sz="1400" dirty="0">
                <a:latin typeface="Arial Narrow" panose="020B0606020202030204" pitchFamily="34" charset="0"/>
              </a:rPr>
              <a:t>class Para </a:t>
            </a:r>
            <a:r>
              <a:rPr lang="nb-NO" sz="1400" dirty="0" err="1">
                <a:latin typeface="Arial Narrow" panose="020B0606020202030204" pitchFamily="34" charset="0"/>
              </a:rPr>
              <a:t>implements</a:t>
            </a:r>
            <a:r>
              <a:rPr lang="nb-NO" sz="1400" dirty="0">
                <a:latin typeface="Arial Narrow" panose="020B0606020202030204" pitchFamily="34" charset="0"/>
              </a:rPr>
              <a:t> </a:t>
            </a:r>
            <a:r>
              <a:rPr lang="nb-NO" sz="1400" dirty="0" err="1">
                <a:latin typeface="Arial Narrow" panose="020B0606020202030204" pitchFamily="34" charset="0"/>
              </a:rPr>
              <a:t>Runnable</a:t>
            </a:r>
            <a:r>
              <a:rPr lang="nb-NO" sz="1400" dirty="0">
                <a:latin typeface="Arial Narrow" panose="020B0606020202030204" pitchFamily="34" charset="0"/>
              </a:rPr>
              <a:t>{</a:t>
            </a:r>
          </a:p>
          <a:p>
            <a:r>
              <a:rPr lang="nb-NO" sz="1400" dirty="0">
                <a:latin typeface="Arial Narrow" panose="020B0606020202030204" pitchFamily="34" charset="0"/>
              </a:rPr>
              <a:t>    int </a:t>
            </a:r>
            <a:r>
              <a:rPr lang="nb-NO" sz="1400" dirty="0">
                <a:solidFill>
                  <a:srgbClr val="C00000"/>
                </a:solidFill>
                <a:latin typeface="Arial Narrow" panose="020B0606020202030204" pitchFamily="34" charset="0"/>
              </a:rPr>
              <a:t>indeks;</a:t>
            </a:r>
          </a:p>
          <a:p>
            <a:r>
              <a:rPr lang="nb-NO" sz="1400" dirty="0">
                <a:latin typeface="Arial Narrow" panose="020B0606020202030204" pitchFamily="34" charset="0"/>
              </a:rPr>
              <a:t>   Para(int i) { indeks =i;}</a:t>
            </a:r>
          </a:p>
          <a:p>
            <a:r>
              <a:rPr lang="nb-NO" sz="1400" dirty="0">
                <a:latin typeface="Arial Narrow" panose="020B0606020202030204" pitchFamily="34" charset="0"/>
              </a:rPr>
              <a:t>       </a:t>
            </a:r>
            <a:r>
              <a:rPr lang="nb-NO" sz="1400" dirty="0" err="1">
                <a:latin typeface="Arial Narrow" panose="020B0606020202030204" pitchFamily="34" charset="0"/>
              </a:rPr>
              <a:t>public</a:t>
            </a:r>
            <a:r>
              <a:rPr lang="nb-NO" sz="1400" dirty="0">
                <a:latin typeface="Arial Narrow" panose="020B0606020202030204" pitchFamily="34" charset="0"/>
              </a:rPr>
              <a:t> void run() {</a:t>
            </a:r>
          </a:p>
          <a:p>
            <a:r>
              <a:rPr lang="nb-NO" sz="1400" dirty="0">
                <a:latin typeface="Arial Narrow" panose="020B0606020202030204" pitchFamily="34" charset="0"/>
              </a:rPr>
              <a:t>	  for (int j = 0; j&lt; </a:t>
            </a:r>
            <a:r>
              <a:rPr lang="nb-NO" sz="1400" dirty="0" err="1">
                <a:latin typeface="Arial Narrow" panose="020B0606020202030204" pitchFamily="34" charset="0"/>
              </a:rPr>
              <a:t>antGanger</a:t>
            </a:r>
            <a:r>
              <a:rPr lang="nb-NO" sz="1400" dirty="0">
                <a:latin typeface="Arial Narrow" panose="020B0606020202030204" pitchFamily="34" charset="0"/>
              </a:rPr>
              <a:t>; </a:t>
            </a:r>
            <a:r>
              <a:rPr lang="nb-NO" sz="1400" dirty="0" err="1">
                <a:latin typeface="Arial Narrow" panose="020B0606020202030204" pitchFamily="34" charset="0"/>
              </a:rPr>
              <a:t>j++</a:t>
            </a:r>
            <a:r>
              <a:rPr lang="nb-NO" sz="1400" dirty="0">
                <a:latin typeface="Arial Narrow" panose="020B0606020202030204" pitchFamily="34" charset="0"/>
              </a:rPr>
              <a:t>) {</a:t>
            </a:r>
          </a:p>
          <a:p>
            <a:r>
              <a:rPr lang="nb-NO" sz="1400" dirty="0">
                <a:latin typeface="Arial Narrow" panose="020B0606020202030204" pitchFamily="34" charset="0"/>
              </a:rPr>
              <a:t>	</a:t>
            </a:r>
            <a:r>
              <a:rPr lang="nb-NO" sz="1400" dirty="0">
                <a:solidFill>
                  <a:srgbClr val="C00000"/>
                </a:solidFill>
                <a:latin typeface="Arial Narrow" panose="020B0606020202030204" pitchFamily="34" charset="0"/>
              </a:rPr>
              <a:t>          </a:t>
            </a:r>
            <a:r>
              <a:rPr lang="nb-NO" sz="1400" dirty="0" err="1">
                <a:solidFill>
                  <a:srgbClr val="C00000"/>
                </a:solidFill>
                <a:latin typeface="Arial Narrow" panose="020B0606020202030204" pitchFamily="34" charset="0"/>
              </a:rPr>
              <a:t>oekTall</a:t>
            </a:r>
            <a:r>
              <a:rPr lang="nb-NO" sz="1400" dirty="0">
                <a:solidFill>
                  <a:srgbClr val="C00000"/>
                </a:solidFill>
                <a:latin typeface="Arial Narrow" panose="020B0606020202030204" pitchFamily="34" charset="0"/>
              </a:rPr>
              <a:t>(indeks);</a:t>
            </a:r>
          </a:p>
          <a:p>
            <a:r>
              <a:rPr lang="nb-NO" sz="1400" dirty="0">
                <a:latin typeface="Arial Narrow" panose="020B0606020202030204" pitchFamily="34" charset="0"/>
              </a:rPr>
              <a:t> 	   }</a:t>
            </a:r>
          </a:p>
          <a:p>
            <a:r>
              <a:rPr lang="nb-NO" sz="1400" dirty="0">
                <a:latin typeface="Arial Narrow" panose="020B0606020202030204" pitchFamily="34" charset="0"/>
              </a:rPr>
              <a:t>                        </a:t>
            </a:r>
            <a:r>
              <a:rPr lang="nb-NO" sz="1400" dirty="0" err="1">
                <a:latin typeface="Arial Narrow" panose="020B0606020202030204" pitchFamily="34" charset="0"/>
              </a:rPr>
              <a:t>try</a:t>
            </a:r>
            <a:r>
              <a:rPr lang="nb-NO" sz="1400" dirty="0">
                <a:latin typeface="Arial Narrow" panose="020B0606020202030204" pitchFamily="34" charset="0"/>
              </a:rPr>
              <a:t> {  // </a:t>
            </a:r>
            <a:r>
              <a:rPr lang="nb-NO" sz="1400" dirty="0" err="1">
                <a:latin typeface="Arial Narrow" panose="020B0606020202030204" pitchFamily="34" charset="0"/>
              </a:rPr>
              <a:t>wait</a:t>
            </a:r>
            <a:r>
              <a:rPr lang="nb-NO" sz="1400" dirty="0">
                <a:latin typeface="Arial Narrow" panose="020B0606020202030204" pitchFamily="34" charset="0"/>
              </a:rPr>
              <a:t> </a:t>
            </a:r>
            <a:r>
              <a:rPr lang="nb-NO" sz="1400" dirty="0" err="1">
                <a:latin typeface="Arial Narrow" panose="020B0606020202030204" pitchFamily="34" charset="0"/>
              </a:rPr>
              <a:t>on</a:t>
            </a:r>
            <a:r>
              <a:rPr lang="nb-NO" sz="1400" dirty="0">
                <a:latin typeface="Arial Narrow" panose="020B0606020202030204" pitchFamily="34" charset="0"/>
              </a:rPr>
              <a:t> all </a:t>
            </a:r>
            <a:r>
              <a:rPr lang="nb-NO" sz="1400" dirty="0" err="1">
                <a:latin typeface="Arial Narrow" panose="020B0606020202030204" pitchFamily="34" charset="0"/>
              </a:rPr>
              <a:t>other</a:t>
            </a:r>
            <a:r>
              <a:rPr lang="nb-NO" sz="1400" dirty="0">
                <a:latin typeface="Arial Narrow" panose="020B0606020202030204" pitchFamily="34" charset="0"/>
              </a:rPr>
              <a:t> </a:t>
            </a:r>
            <a:r>
              <a:rPr lang="nb-NO" sz="1400" dirty="0" err="1">
                <a:latin typeface="Arial Narrow" panose="020B0606020202030204" pitchFamily="34" charset="0"/>
              </a:rPr>
              <a:t>threads</a:t>
            </a:r>
            <a:r>
              <a:rPr lang="nb-NO" sz="1400" dirty="0">
                <a:latin typeface="Arial Narrow" panose="020B0606020202030204" pitchFamily="34" charset="0"/>
              </a:rPr>
              <a:t> + main</a:t>
            </a:r>
          </a:p>
          <a:p>
            <a:r>
              <a:rPr lang="nb-NO" sz="1400" dirty="0">
                <a:latin typeface="Arial Narrow" panose="020B0606020202030204" pitchFamily="34" charset="0"/>
              </a:rPr>
              <a:t>		   </a:t>
            </a:r>
            <a:r>
              <a:rPr lang="nb-NO" sz="1400" dirty="0" err="1">
                <a:latin typeface="Arial Narrow" panose="020B0606020202030204" pitchFamily="34" charset="0"/>
              </a:rPr>
              <a:t>b.await</a:t>
            </a:r>
            <a:r>
              <a:rPr lang="nb-NO" sz="1400" dirty="0">
                <a:latin typeface="Arial Narrow" panose="020B0606020202030204" pitchFamily="34" charset="0"/>
              </a:rPr>
              <a:t>();</a:t>
            </a:r>
          </a:p>
          <a:p>
            <a:r>
              <a:rPr lang="nb-NO" sz="1400" dirty="0">
                <a:latin typeface="Arial Narrow" panose="020B0606020202030204" pitchFamily="34" charset="0"/>
              </a:rPr>
              <a:t>	  } </a:t>
            </a:r>
            <a:r>
              <a:rPr lang="nb-NO" sz="1400" dirty="0" err="1">
                <a:latin typeface="Arial Narrow" panose="020B0606020202030204" pitchFamily="34" charset="0"/>
              </a:rPr>
              <a:t>catch</a:t>
            </a:r>
            <a:r>
              <a:rPr lang="nb-NO" sz="1400" dirty="0">
                <a:latin typeface="Arial Narrow" panose="020B0606020202030204" pitchFamily="34" charset="0"/>
              </a:rPr>
              <a:t> (</a:t>
            </a:r>
            <a:r>
              <a:rPr lang="nb-NO" sz="1400" dirty="0" err="1">
                <a:latin typeface="Arial Narrow" panose="020B0606020202030204" pitchFamily="34" charset="0"/>
              </a:rPr>
              <a:t>Exception</a:t>
            </a:r>
            <a:r>
              <a:rPr lang="nb-NO" sz="1400" dirty="0">
                <a:latin typeface="Arial Narrow" panose="020B0606020202030204" pitchFamily="34" charset="0"/>
              </a:rPr>
              <a:t> e) {</a:t>
            </a:r>
            <a:r>
              <a:rPr lang="nb-NO" sz="1400" dirty="0" err="1">
                <a:latin typeface="Arial Narrow" panose="020B0606020202030204" pitchFamily="34" charset="0"/>
              </a:rPr>
              <a:t>return</a:t>
            </a:r>
            <a:r>
              <a:rPr lang="nb-NO" sz="1400" dirty="0">
                <a:latin typeface="Arial Narrow" panose="020B0606020202030204" pitchFamily="34" charset="0"/>
              </a:rPr>
              <a:t>;}</a:t>
            </a:r>
          </a:p>
          <a:p>
            <a:r>
              <a:rPr lang="nb-NO" sz="1400" dirty="0">
                <a:latin typeface="Arial Narrow" panose="020B0606020202030204" pitchFamily="34" charset="0"/>
              </a:rPr>
              <a:t>       } // end run</a:t>
            </a:r>
          </a:p>
          <a:p>
            <a:r>
              <a:rPr lang="nb-NO" sz="1400" dirty="0">
                <a:latin typeface="Arial Narrow" panose="020B0606020202030204" pitchFamily="34" charset="0"/>
              </a:rPr>
              <a:t>        void </a:t>
            </a:r>
            <a:r>
              <a:rPr lang="nb-NO" sz="1400" dirty="0" err="1">
                <a:solidFill>
                  <a:srgbClr val="C00000"/>
                </a:solidFill>
                <a:latin typeface="Arial Narrow" panose="020B0606020202030204" pitchFamily="34" charset="0"/>
              </a:rPr>
              <a:t>oekTall</a:t>
            </a:r>
            <a:r>
              <a:rPr lang="nb-NO" sz="1400" dirty="0">
                <a:latin typeface="Arial Narrow" panose="020B0606020202030204" pitchFamily="34" charset="0"/>
              </a:rPr>
              <a:t>(int i) { </a:t>
            </a:r>
            <a:r>
              <a:rPr lang="nb-NO" sz="1400" dirty="0">
                <a:solidFill>
                  <a:srgbClr val="00B0F0"/>
                </a:solidFill>
                <a:latin typeface="Arial Narrow" panose="020B0606020202030204" pitchFamily="34" charset="0"/>
              </a:rPr>
              <a:t>tall[i]++; </a:t>
            </a:r>
            <a:r>
              <a:rPr lang="nb-NO" sz="1400" dirty="0">
                <a:latin typeface="Arial Narrow" panose="020B0606020202030204" pitchFamily="34" charset="0"/>
              </a:rPr>
              <a:t>}</a:t>
            </a:r>
          </a:p>
          <a:p>
            <a:r>
              <a:rPr lang="nb-NO" sz="1400" dirty="0">
                <a:latin typeface="Arial Narrow" panose="020B0606020202030204" pitchFamily="34" charset="0"/>
              </a:rPr>
              <a:t>  }</a:t>
            </a:r>
          </a:p>
          <a:p>
            <a:r>
              <a:rPr lang="nb-NO" sz="1400" dirty="0">
                <a:latin typeface="Arial Narrow" panose="020B0606020202030204" pitchFamily="34" charset="0"/>
              </a:rPr>
              <a:t>} // end </a:t>
            </a:r>
            <a:r>
              <a:rPr lang="nb-NO" sz="1400" dirty="0" err="1">
                <a:latin typeface="Arial Narrow" panose="020B0606020202030204" pitchFamily="34" charset="0"/>
              </a:rPr>
              <a:t>ParaArray</a:t>
            </a:r>
            <a:endParaRPr lang="nb-NO" sz="1400" dirty="0">
              <a:latin typeface="Arial Narrow" panose="020B0606020202030204" pitchFamily="34" charset="0"/>
            </a:endParaRPr>
          </a:p>
          <a:p>
            <a:endParaRPr lang="nb-NO" sz="1400" dirty="0">
              <a:latin typeface="Arial Narrow" panose="020B0606020202030204" pitchFamily="34" charset="0"/>
            </a:endParaRPr>
          </a:p>
        </p:txBody>
      </p:sp>
      <p:sp>
        <p:nvSpPr>
          <p:cNvPr id="6" name="TekstSylinder 5"/>
          <p:cNvSpPr txBox="1"/>
          <p:nvPr/>
        </p:nvSpPr>
        <p:spPr>
          <a:xfrm>
            <a:off x="4499992" y="3140968"/>
            <a:ext cx="3888432" cy="3539430"/>
          </a:xfrm>
          <a:prstGeom prst="rect">
            <a:avLst/>
          </a:prstGeom>
          <a:solidFill>
            <a:schemeClr val="tx1"/>
          </a:solidFill>
        </p:spPr>
        <p:txBody>
          <a:bodyPr wrap="square" rtlCol="0">
            <a:spAutoFit/>
          </a:bodyPr>
          <a:lstStyle/>
          <a:p>
            <a:r>
              <a:rPr lang="nb-NO" sz="1600" dirty="0">
                <a:solidFill>
                  <a:schemeClr val="bg1"/>
                </a:solidFill>
              </a:rPr>
              <a:t>&gt;java </a:t>
            </a:r>
            <a:r>
              <a:rPr lang="nb-NO" sz="1600" dirty="0" err="1">
                <a:solidFill>
                  <a:schemeClr val="bg1"/>
                </a:solidFill>
              </a:rPr>
              <a:t>ParaArray</a:t>
            </a:r>
            <a:r>
              <a:rPr lang="nb-NO" sz="1600" dirty="0">
                <a:solidFill>
                  <a:schemeClr val="bg1"/>
                </a:solidFill>
              </a:rPr>
              <a:t> 10 100000000</a:t>
            </a:r>
          </a:p>
          <a:p>
            <a:r>
              <a:rPr lang="nb-NO" sz="1600" dirty="0">
                <a:solidFill>
                  <a:schemeClr val="bg1"/>
                </a:solidFill>
              </a:rPr>
              <a:t>Maskinen har 8 prosessorkjerner.</a:t>
            </a:r>
          </a:p>
          <a:p>
            <a:r>
              <a:rPr lang="nb-NO" sz="1600" dirty="0">
                <a:solidFill>
                  <a:schemeClr val="bg1"/>
                </a:solidFill>
              </a:rPr>
              <a:t>Tid 100000000 kall * 10 </a:t>
            </a:r>
            <a:r>
              <a:rPr lang="nb-NO" sz="1600" dirty="0" err="1">
                <a:solidFill>
                  <a:schemeClr val="bg1"/>
                </a:solidFill>
              </a:rPr>
              <a:t>Traader</a:t>
            </a:r>
            <a:r>
              <a:rPr lang="nb-NO" sz="1600" dirty="0">
                <a:solidFill>
                  <a:schemeClr val="bg1"/>
                </a:solidFill>
              </a:rPr>
              <a:t> = 0.032600 sek,</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p:txBody>
      </p:sp>
    </p:spTree>
    <p:extLst>
      <p:ext uri="{BB962C8B-B14F-4D97-AF65-F5344CB8AC3E}">
        <p14:creationId xmlns:p14="http://schemas.microsoft.com/office/powerpoint/2010/main" val="133824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Konklusjon: </a:t>
            </a:r>
          </a:p>
        </p:txBody>
      </p:sp>
      <p:sp>
        <p:nvSpPr>
          <p:cNvPr id="3" name="Plassholder for innhold 2"/>
          <p:cNvSpPr>
            <a:spLocks noGrp="1"/>
          </p:cNvSpPr>
          <p:nvPr>
            <p:ph idx="1"/>
          </p:nvPr>
        </p:nvSpPr>
        <p:spPr/>
        <p:txBody>
          <a:bodyPr/>
          <a:lstStyle/>
          <a:p>
            <a:r>
              <a:rPr lang="nb-NO" sz="2000" dirty="0"/>
              <a:t>Skriving  samtidig i </a:t>
            </a:r>
            <a:r>
              <a:rPr lang="nb-NO" sz="2000" b="1" dirty="0"/>
              <a:t>ulike</a:t>
            </a:r>
            <a:r>
              <a:rPr lang="nb-NO" sz="2000" dirty="0"/>
              <a:t> elementer i en array går bra.</a:t>
            </a:r>
          </a:p>
          <a:p>
            <a:pPr lvl="1"/>
            <a:r>
              <a:rPr lang="nb-NO" sz="1600" dirty="0"/>
              <a:t>Dette skal vi bruke mye i kommende algoritmer.</a:t>
            </a:r>
          </a:p>
          <a:p>
            <a:pPr lvl="1"/>
            <a:r>
              <a:rPr lang="nb-NO" sz="1600" dirty="0"/>
              <a:t>(kan riktignok medføre litt ekstra eksekveringstid – det ser vi på senere)</a:t>
            </a:r>
          </a:p>
          <a:p>
            <a:endParaRPr lang="nb-NO" sz="2000" dirty="0"/>
          </a:p>
          <a:p>
            <a:r>
              <a:rPr lang="nb-NO" sz="2000" dirty="0"/>
              <a:t>Men, skriving </a:t>
            </a:r>
            <a:r>
              <a:rPr lang="nb-NO" sz="2000" b="1" dirty="0"/>
              <a:t>samtidig i samme element</a:t>
            </a:r>
            <a:r>
              <a:rPr lang="nb-NO" sz="2000" dirty="0"/>
              <a:t> går galt!</a:t>
            </a:r>
          </a:p>
          <a:p>
            <a:pPr marL="0" indent="0">
              <a:buNone/>
            </a:pPr>
            <a:endParaRPr lang="nb-NO" sz="2000"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15</a:t>
            </a:fld>
            <a:endParaRPr lang="nb-NO">
              <a:solidFill>
                <a:srgbClr val="000000"/>
              </a:solidFill>
            </a:endParaRPr>
          </a:p>
        </p:txBody>
      </p:sp>
    </p:spTree>
    <p:extLst>
      <p:ext uri="{BB962C8B-B14F-4D97-AF65-F5344CB8AC3E}">
        <p14:creationId xmlns:p14="http://schemas.microsoft.com/office/powerpoint/2010/main" val="2790681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ktangel 11"/>
          <p:cNvSpPr/>
          <p:nvPr/>
        </p:nvSpPr>
        <p:spPr bwMode="auto">
          <a:xfrm>
            <a:off x="1547664" y="1844824"/>
            <a:ext cx="2808312" cy="216024"/>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pPr>
            <a:endParaRPr kumimoji="0" lang="nb-NO" sz="1400" b="0" i="1" u="none" strike="noStrike" cap="none" normalizeH="0" baseline="0">
              <a:ln>
                <a:noFill/>
              </a:ln>
              <a:solidFill>
                <a:schemeClr val="tx1"/>
              </a:solidFill>
              <a:effectLst/>
              <a:latin typeface="Times New Roman" pitchFamily="18" charset="0"/>
            </a:endParaRPr>
          </a:p>
        </p:txBody>
      </p:sp>
      <p:sp>
        <p:nvSpPr>
          <p:cNvPr id="9" name="TekstSylinder 8"/>
          <p:cNvSpPr txBox="1"/>
          <p:nvPr/>
        </p:nvSpPr>
        <p:spPr>
          <a:xfrm>
            <a:off x="251520" y="1556792"/>
            <a:ext cx="4176464" cy="5693866"/>
          </a:xfrm>
          <a:prstGeom prst="rect">
            <a:avLst/>
          </a:prstGeom>
          <a:noFill/>
        </p:spPr>
        <p:txBody>
          <a:bodyPr wrap="square" rtlCol="0">
            <a:spAutoFit/>
          </a:bodyPr>
          <a:lstStyle/>
          <a:p>
            <a:r>
              <a:rPr lang="nb-NO" sz="1400" dirty="0">
                <a:solidFill>
                  <a:srgbClr val="0070C0"/>
                </a:solidFill>
              </a:rPr>
              <a:t>import </a:t>
            </a:r>
            <a:r>
              <a:rPr lang="nb-NO" sz="1400" dirty="0" err="1">
                <a:solidFill>
                  <a:srgbClr val="0070C0"/>
                </a:solidFill>
              </a:rPr>
              <a:t>java.util.concurrent</a:t>
            </a:r>
            <a:r>
              <a:rPr lang="nb-NO" sz="1400" dirty="0">
                <a:solidFill>
                  <a:srgbClr val="0070C0"/>
                </a:solidFill>
              </a:rPr>
              <a:t>.*;</a:t>
            </a:r>
          </a:p>
          <a:p>
            <a:r>
              <a:rPr lang="nb-NO" sz="1400" dirty="0">
                <a:solidFill>
                  <a:srgbClr val="0070C0"/>
                </a:solidFill>
              </a:rPr>
              <a:t>class</a:t>
            </a:r>
            <a:r>
              <a:rPr lang="nb-NO" sz="1400" dirty="0"/>
              <a:t> Problem { </a:t>
            </a:r>
            <a:r>
              <a:rPr lang="nb-NO" sz="1400" dirty="0">
                <a:solidFill>
                  <a:srgbClr val="C00000"/>
                </a:solidFill>
              </a:rPr>
              <a:t>int [] </a:t>
            </a:r>
            <a:r>
              <a:rPr lang="nb-NO" sz="1400" dirty="0" err="1">
                <a:solidFill>
                  <a:srgbClr val="C00000"/>
                </a:solidFill>
              </a:rPr>
              <a:t>fellesData</a:t>
            </a:r>
            <a:r>
              <a:rPr lang="nb-NO" sz="1400" dirty="0">
                <a:solidFill>
                  <a:srgbClr val="C00000"/>
                </a:solidFill>
              </a:rPr>
              <a:t> </a:t>
            </a:r>
            <a:r>
              <a:rPr lang="nb-NO" sz="1400" dirty="0"/>
              <a:t>, </a:t>
            </a:r>
            <a:r>
              <a:rPr lang="nb-NO" sz="1400" dirty="0">
                <a:solidFill>
                  <a:srgbClr val="00B050"/>
                </a:solidFill>
              </a:rPr>
              <a:t>//  </a:t>
            </a:r>
            <a:r>
              <a:rPr lang="nb-NO" sz="1400" b="1" dirty="0">
                <a:solidFill>
                  <a:srgbClr val="00B050"/>
                </a:solidFill>
              </a:rPr>
              <a:t>felles data</a:t>
            </a:r>
          </a:p>
          <a:p>
            <a:r>
              <a:rPr lang="nb-NO" sz="1400" dirty="0">
                <a:solidFill>
                  <a:srgbClr val="0070C0"/>
                </a:solidFill>
              </a:rPr>
              <a:t>      </a:t>
            </a:r>
            <a:r>
              <a:rPr lang="nb-NO" sz="1400" dirty="0" err="1">
                <a:solidFill>
                  <a:srgbClr val="0070C0"/>
                </a:solidFill>
              </a:rPr>
              <a:t>public</a:t>
            </a:r>
            <a:r>
              <a:rPr lang="nb-NO" sz="1400" dirty="0">
                <a:solidFill>
                  <a:srgbClr val="0070C0"/>
                </a:solidFill>
              </a:rPr>
              <a:t> </a:t>
            </a:r>
            <a:r>
              <a:rPr lang="nb-NO" sz="1400" dirty="0" err="1">
                <a:solidFill>
                  <a:srgbClr val="0070C0"/>
                </a:solidFill>
              </a:rPr>
              <a:t>static</a:t>
            </a:r>
            <a:r>
              <a:rPr lang="nb-NO" sz="1400" dirty="0">
                <a:solidFill>
                  <a:srgbClr val="0070C0"/>
                </a:solidFill>
              </a:rPr>
              <a:t> </a:t>
            </a:r>
            <a:r>
              <a:rPr lang="nb-NO" sz="1400" dirty="0">
                <a:solidFill>
                  <a:schemeClr val="tx2">
                    <a:lumMod val="60000"/>
                    <a:lumOff val="40000"/>
                  </a:schemeClr>
                </a:solidFill>
              </a:rPr>
              <a:t>void</a:t>
            </a:r>
            <a:r>
              <a:rPr lang="nb-NO" sz="1400" dirty="0"/>
              <a:t> main(String [] args) {</a:t>
            </a:r>
          </a:p>
          <a:p>
            <a:r>
              <a:rPr lang="nb-NO" sz="1400" dirty="0"/>
              <a:t>            Problem p = new Problem();</a:t>
            </a:r>
          </a:p>
          <a:p>
            <a:r>
              <a:rPr lang="nb-NO" sz="1400" dirty="0"/>
              <a:t>            </a:t>
            </a:r>
            <a:r>
              <a:rPr lang="nb-NO" sz="1400" dirty="0" err="1"/>
              <a:t>p.utfoer</a:t>
            </a:r>
            <a:r>
              <a:rPr lang="nb-NO" sz="1400" dirty="0"/>
              <a:t>(12);</a:t>
            </a:r>
          </a:p>
          <a:p>
            <a:r>
              <a:rPr lang="nb-NO" sz="1400" dirty="0"/>
              <a:t>      }</a:t>
            </a:r>
          </a:p>
          <a:p>
            <a:r>
              <a:rPr lang="nb-NO" sz="1400" dirty="0"/>
              <a:t>      </a:t>
            </a:r>
            <a:r>
              <a:rPr lang="nb-NO" sz="1400" dirty="0">
                <a:solidFill>
                  <a:srgbClr val="0070C0"/>
                </a:solidFill>
              </a:rPr>
              <a:t>void</a:t>
            </a:r>
            <a:r>
              <a:rPr lang="nb-NO" sz="1400" dirty="0"/>
              <a:t> </a:t>
            </a:r>
            <a:r>
              <a:rPr lang="nb-NO" sz="1400" dirty="0" err="1"/>
              <a:t>utfoer</a:t>
            </a:r>
            <a:r>
              <a:rPr lang="nb-NO" sz="1400" dirty="0"/>
              <a:t> (int </a:t>
            </a:r>
            <a:r>
              <a:rPr lang="nb-NO" sz="1400" dirty="0" err="1"/>
              <a:t>antT</a:t>
            </a:r>
            <a:r>
              <a:rPr lang="nb-NO" sz="1400" dirty="0"/>
              <a:t>) { </a:t>
            </a:r>
          </a:p>
          <a:p>
            <a:r>
              <a:rPr lang="nb-NO" sz="1400" dirty="0">
                <a:solidFill>
                  <a:srgbClr val="00B050"/>
                </a:solidFill>
              </a:rPr>
              <a:t>            … // utfør sekvensiell kode med tidtaking</a:t>
            </a:r>
          </a:p>
          <a:p>
            <a:r>
              <a:rPr lang="nb-NO" sz="1200" dirty="0"/>
              <a:t>            </a:t>
            </a:r>
            <a:r>
              <a:rPr lang="nb-NO" sz="1200" dirty="0" err="1"/>
              <a:t>Thread</a:t>
            </a:r>
            <a:r>
              <a:rPr lang="nb-NO" sz="1200" dirty="0"/>
              <a:t> [] t = new </a:t>
            </a:r>
            <a:r>
              <a:rPr lang="nb-NO" sz="1200" dirty="0" err="1"/>
              <a:t>Thread</a:t>
            </a:r>
            <a:r>
              <a:rPr lang="nb-NO" sz="1200" dirty="0"/>
              <a:t> [</a:t>
            </a:r>
            <a:r>
              <a:rPr lang="nb-NO" sz="1200" dirty="0" err="1"/>
              <a:t>antT</a:t>
            </a:r>
            <a:r>
              <a:rPr lang="nb-NO" sz="1200" dirty="0"/>
              <a:t>];</a:t>
            </a:r>
          </a:p>
          <a:p>
            <a:endParaRPr lang="nb-NO" sz="500" dirty="0"/>
          </a:p>
          <a:p>
            <a:r>
              <a:rPr lang="nb-NO" sz="1200" dirty="0"/>
              <a:t>            for (int i =0; i&lt; </a:t>
            </a:r>
            <a:r>
              <a:rPr lang="nb-NO" sz="1200" dirty="0" err="1"/>
              <a:t>antT</a:t>
            </a:r>
            <a:r>
              <a:rPr lang="nb-NO" sz="1200" dirty="0"/>
              <a:t>; i++)</a:t>
            </a:r>
          </a:p>
          <a:p>
            <a:r>
              <a:rPr lang="nb-NO" sz="1200" dirty="0"/>
              <a:t>                ( t[i] = new Thread(new Arbeider(i))).start();</a:t>
            </a:r>
            <a:br>
              <a:rPr lang="nb-NO" sz="1200" dirty="0"/>
            </a:br>
            <a:r>
              <a:rPr lang="nb-NO" sz="500" dirty="0"/>
              <a:t>           </a:t>
            </a:r>
            <a:br>
              <a:rPr lang="nb-NO" sz="1200" dirty="0"/>
            </a:br>
            <a:r>
              <a:rPr lang="nb-NO" sz="1200" dirty="0"/>
              <a:t>            for (int i =0; i&lt; antT; i++) t[i].join();</a:t>
            </a:r>
          </a:p>
          <a:p>
            <a:r>
              <a:rPr lang="nb-NO" sz="1400" dirty="0"/>
              <a:t>      }</a:t>
            </a:r>
          </a:p>
          <a:p>
            <a:r>
              <a:rPr lang="nb-NO" sz="1400" b="1" dirty="0">
                <a:solidFill>
                  <a:srgbClr val="00B050"/>
                </a:solidFill>
              </a:rPr>
              <a:t>      //.. metoder for sekvensielt  &amp; parallell</a:t>
            </a:r>
            <a:endParaRPr lang="nb-NO" sz="1400" dirty="0"/>
          </a:p>
          <a:p>
            <a:r>
              <a:rPr lang="nb-NO" sz="1400" dirty="0"/>
              <a:t>	</a:t>
            </a:r>
          </a:p>
          <a:p>
            <a:r>
              <a:rPr lang="nb-NO" sz="1400" dirty="0"/>
              <a:t>      </a:t>
            </a:r>
            <a:r>
              <a:rPr lang="nb-NO" sz="1400" dirty="0">
                <a:solidFill>
                  <a:srgbClr val="0070C0"/>
                </a:solidFill>
              </a:rPr>
              <a:t>class</a:t>
            </a:r>
            <a:r>
              <a:rPr lang="nb-NO" sz="1400" dirty="0"/>
              <a:t> Arbeider </a:t>
            </a:r>
            <a:r>
              <a:rPr lang="nb-NO" sz="1400" dirty="0">
                <a:solidFill>
                  <a:srgbClr val="0070C0"/>
                </a:solidFill>
              </a:rPr>
              <a:t>implements  </a:t>
            </a:r>
            <a:r>
              <a:rPr lang="nb-NO" sz="1400" dirty="0"/>
              <a:t>Runnable {</a:t>
            </a:r>
          </a:p>
          <a:p>
            <a:pPr lvl="1"/>
            <a:r>
              <a:rPr lang="nb-NO" sz="1400" dirty="0">
                <a:solidFill>
                  <a:srgbClr val="0070C0"/>
                </a:solidFill>
              </a:rPr>
              <a:t>int</a:t>
            </a:r>
            <a:r>
              <a:rPr lang="nb-NO" sz="1400" dirty="0"/>
              <a:t> </a:t>
            </a:r>
            <a:r>
              <a:rPr lang="nb-NO" sz="1400" dirty="0" err="1"/>
              <a:t>ind</a:t>
            </a:r>
            <a:r>
              <a:rPr lang="nb-NO" sz="1400" dirty="0"/>
              <a:t>, </a:t>
            </a:r>
            <a:r>
              <a:rPr lang="nb-NO" sz="1400" dirty="0" err="1"/>
              <a:t>lokaleData</a:t>
            </a:r>
            <a:r>
              <a:rPr lang="nb-NO" sz="1400" dirty="0"/>
              <a:t>; </a:t>
            </a:r>
            <a:r>
              <a:rPr lang="nb-NO" sz="1400" dirty="0">
                <a:solidFill>
                  <a:srgbClr val="00B050"/>
                </a:solidFill>
              </a:rPr>
              <a:t>// </a:t>
            </a:r>
            <a:r>
              <a:rPr lang="nb-NO" sz="1400" b="1" dirty="0">
                <a:solidFill>
                  <a:srgbClr val="00B050"/>
                </a:solidFill>
              </a:rPr>
              <a:t>lokale data </a:t>
            </a:r>
            <a:br>
              <a:rPr lang="nb-NO" sz="1400" b="1" dirty="0">
                <a:solidFill>
                  <a:srgbClr val="00B050"/>
                </a:solidFill>
              </a:rPr>
            </a:br>
            <a:r>
              <a:rPr lang="nb-NO" sz="1400" b="1" dirty="0">
                <a:solidFill>
                  <a:srgbClr val="00B050"/>
                </a:solidFill>
              </a:rPr>
              <a:t>//.. metoder for parallelt problem</a:t>
            </a:r>
            <a:br>
              <a:rPr lang="nb-NO" sz="500" b="1" dirty="0">
                <a:solidFill>
                  <a:srgbClr val="00B050"/>
                </a:solidFill>
              </a:rPr>
            </a:br>
            <a:r>
              <a:rPr lang="nb-NO" sz="1400" dirty="0"/>
              <a:t> Arbeider (int in) {</a:t>
            </a:r>
            <a:r>
              <a:rPr lang="nb-NO" sz="1400" dirty="0" err="1"/>
              <a:t>ind</a:t>
            </a:r>
            <a:r>
              <a:rPr lang="nb-NO" sz="1400" dirty="0"/>
              <a:t> = in;)</a:t>
            </a:r>
          </a:p>
          <a:p>
            <a:r>
              <a:rPr lang="nb-NO" sz="1400" dirty="0"/>
              <a:t>             </a:t>
            </a:r>
            <a:r>
              <a:rPr lang="nb-NO" sz="1400" dirty="0" err="1">
                <a:solidFill>
                  <a:srgbClr val="0070C0"/>
                </a:solidFill>
              </a:rPr>
              <a:t>public</a:t>
            </a:r>
            <a:r>
              <a:rPr lang="nb-NO" sz="1400" dirty="0">
                <a:solidFill>
                  <a:srgbClr val="0070C0"/>
                </a:solidFill>
              </a:rPr>
              <a:t> void </a:t>
            </a:r>
            <a:r>
              <a:rPr lang="nb-NO" sz="1400" dirty="0"/>
              <a:t>run(int </a:t>
            </a:r>
            <a:r>
              <a:rPr lang="nb-NO" sz="1400" dirty="0" err="1"/>
              <a:t>ind</a:t>
            </a:r>
            <a:r>
              <a:rPr lang="nb-NO" sz="1400" dirty="0"/>
              <a:t>) {</a:t>
            </a:r>
          </a:p>
          <a:p>
            <a:r>
              <a:rPr lang="nb-NO" sz="1400" dirty="0"/>
              <a:t>                     </a:t>
            </a:r>
            <a:r>
              <a:rPr lang="nb-NO" sz="1400" dirty="0">
                <a:solidFill>
                  <a:srgbClr val="00B050"/>
                </a:solidFill>
              </a:rPr>
              <a:t>// kalles når tråden er startet</a:t>
            </a:r>
          </a:p>
          <a:p>
            <a:r>
              <a:rPr lang="nb-NO" sz="1400" dirty="0"/>
              <a:t>             } </a:t>
            </a:r>
            <a:r>
              <a:rPr lang="nb-NO" sz="1400" dirty="0">
                <a:solidFill>
                  <a:srgbClr val="00B050"/>
                </a:solidFill>
              </a:rPr>
              <a:t>// end run</a:t>
            </a:r>
          </a:p>
          <a:p>
            <a:r>
              <a:rPr lang="nb-NO" sz="1400" dirty="0"/>
              <a:t>      } </a:t>
            </a:r>
            <a:r>
              <a:rPr lang="nb-NO" sz="1400" dirty="0">
                <a:solidFill>
                  <a:srgbClr val="00B050"/>
                </a:solidFill>
              </a:rPr>
              <a:t>// end indre klasse Arbeider</a:t>
            </a:r>
          </a:p>
          <a:p>
            <a:r>
              <a:rPr lang="nb-NO" sz="1400" dirty="0"/>
              <a:t>} </a:t>
            </a:r>
            <a:r>
              <a:rPr lang="nb-NO" sz="1400" dirty="0">
                <a:solidFill>
                  <a:srgbClr val="00B050"/>
                </a:solidFill>
              </a:rPr>
              <a:t>// end class Problem</a:t>
            </a:r>
          </a:p>
          <a:p>
            <a:r>
              <a:rPr lang="nb-NO" sz="1400" dirty="0"/>
              <a:t>         </a:t>
            </a:r>
          </a:p>
        </p:txBody>
      </p:sp>
      <p:sp>
        <p:nvSpPr>
          <p:cNvPr id="7" name="Tittel 6"/>
          <p:cNvSpPr>
            <a:spLocks noGrp="1"/>
          </p:cNvSpPr>
          <p:nvPr>
            <p:ph type="title"/>
          </p:nvPr>
        </p:nvSpPr>
        <p:spPr/>
        <p:txBody>
          <a:bodyPr/>
          <a:lstStyle/>
          <a:p>
            <a:r>
              <a:rPr lang="nb-NO" dirty="0"/>
              <a:t>1) Modell for parallelle programmer</a:t>
            </a:r>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16</a:t>
            </a:fld>
            <a:endParaRPr lang="nb-NO">
              <a:solidFill>
                <a:srgbClr val="000000"/>
              </a:solidFill>
            </a:endParaRPr>
          </a:p>
        </p:txBody>
      </p:sp>
      <p:sp>
        <p:nvSpPr>
          <p:cNvPr id="13" name="Rektangel 12"/>
          <p:cNvSpPr/>
          <p:nvPr/>
        </p:nvSpPr>
        <p:spPr bwMode="auto">
          <a:xfrm>
            <a:off x="6012160" y="1340768"/>
            <a:ext cx="1368152" cy="1152128"/>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pPr>
            <a:endParaRPr kumimoji="0" lang="nb-NO" sz="1400" b="0" i="1" u="none" strike="noStrike" cap="none" normalizeH="0" baseline="0">
              <a:ln>
                <a:noFill/>
              </a:ln>
              <a:solidFill>
                <a:schemeClr val="tx1"/>
              </a:solidFill>
              <a:effectLst/>
              <a:latin typeface="Times New Roman" pitchFamily="18" charset="0"/>
            </a:endParaRPr>
          </a:p>
        </p:txBody>
      </p:sp>
      <p:cxnSp>
        <p:nvCxnSpPr>
          <p:cNvPr id="15" name="Rett linje 14"/>
          <p:cNvCxnSpPr/>
          <p:nvPr/>
        </p:nvCxnSpPr>
        <p:spPr bwMode="auto">
          <a:xfrm>
            <a:off x="4860032" y="1736812"/>
            <a:ext cx="3456384" cy="0"/>
          </a:xfrm>
          <a:prstGeom prst="line">
            <a:avLst/>
          </a:prstGeom>
          <a:noFill/>
          <a:ln w="9525" cap="flat" cmpd="sng" algn="ctr">
            <a:solidFill>
              <a:schemeClr val="tx1"/>
            </a:solidFill>
            <a:prstDash val="solid"/>
            <a:round/>
            <a:headEnd type="none" w="med" len="med"/>
            <a:tailEnd type="none" w="med" len="med"/>
          </a:ln>
          <a:effectLst/>
        </p:spPr>
      </p:cxnSp>
      <p:sp>
        <p:nvSpPr>
          <p:cNvPr id="16" name="TekstSylinder 15"/>
          <p:cNvSpPr txBox="1"/>
          <p:nvPr/>
        </p:nvSpPr>
        <p:spPr>
          <a:xfrm>
            <a:off x="6156176" y="1412776"/>
            <a:ext cx="1097223" cy="369332"/>
          </a:xfrm>
          <a:prstGeom prst="rect">
            <a:avLst/>
          </a:prstGeom>
          <a:noFill/>
        </p:spPr>
        <p:txBody>
          <a:bodyPr wrap="none" rtlCol="0">
            <a:spAutoFit/>
          </a:bodyPr>
          <a:lstStyle/>
          <a:p>
            <a:r>
              <a:rPr lang="nb-NO" dirty="0"/>
              <a:t>:Problem</a:t>
            </a:r>
          </a:p>
        </p:txBody>
      </p:sp>
      <p:sp>
        <p:nvSpPr>
          <p:cNvPr id="17" name="TekstSylinder 16"/>
          <p:cNvSpPr txBox="1"/>
          <p:nvPr/>
        </p:nvSpPr>
        <p:spPr>
          <a:xfrm>
            <a:off x="6179418" y="2113111"/>
            <a:ext cx="1073981" cy="307777"/>
          </a:xfrm>
          <a:prstGeom prst="rect">
            <a:avLst/>
          </a:prstGeom>
          <a:noFill/>
        </p:spPr>
        <p:txBody>
          <a:bodyPr wrap="square" rtlCol="0">
            <a:spAutoFit/>
          </a:bodyPr>
          <a:lstStyle/>
          <a:p>
            <a:r>
              <a:rPr lang="nb-NO" sz="1400" dirty="0" err="1"/>
              <a:t>Thread</a:t>
            </a:r>
            <a:r>
              <a:rPr lang="nb-NO" sz="1400" dirty="0"/>
              <a:t> t[]</a:t>
            </a:r>
          </a:p>
        </p:txBody>
      </p:sp>
      <p:sp>
        <p:nvSpPr>
          <p:cNvPr id="18" name="Rektangel 17"/>
          <p:cNvSpPr/>
          <p:nvPr/>
        </p:nvSpPr>
        <p:spPr bwMode="auto">
          <a:xfrm>
            <a:off x="6084168" y="1781200"/>
            <a:ext cx="1224136" cy="244682"/>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indent="-285750" fontAlgn="base">
              <a:lnSpc>
                <a:spcPct val="90000"/>
              </a:lnSpc>
              <a:spcBef>
                <a:spcPct val="50000"/>
              </a:spcBef>
              <a:spcAft>
                <a:spcPct val="0"/>
              </a:spcAft>
              <a:buClr>
                <a:schemeClr val="hlink"/>
              </a:buClr>
              <a:buSzPct val="55000"/>
            </a:pPr>
            <a:r>
              <a:rPr lang="nb-NO" sz="1100" dirty="0">
                <a:solidFill>
                  <a:srgbClr val="C00000"/>
                </a:solidFill>
              </a:rPr>
              <a:t>int [] </a:t>
            </a:r>
            <a:r>
              <a:rPr lang="nb-NO" sz="1100" dirty="0" err="1">
                <a:solidFill>
                  <a:srgbClr val="C00000"/>
                </a:solidFill>
              </a:rPr>
              <a:t>fellesData</a:t>
            </a:r>
            <a:r>
              <a:rPr lang="nb-NO" sz="1100" dirty="0">
                <a:solidFill>
                  <a:srgbClr val="C00000"/>
                </a:solidFill>
              </a:rPr>
              <a:t> </a:t>
            </a:r>
            <a:endParaRPr kumimoji="0" lang="nb-NO" sz="1100" b="0" i="1" u="none" strike="noStrike" cap="none" normalizeH="0" baseline="0" dirty="0">
              <a:ln>
                <a:noFill/>
              </a:ln>
              <a:solidFill>
                <a:schemeClr val="tx1"/>
              </a:solidFill>
              <a:effectLst/>
              <a:latin typeface="Times New Roman" pitchFamily="18" charset="0"/>
            </a:endParaRPr>
          </a:p>
        </p:txBody>
      </p:sp>
      <p:cxnSp>
        <p:nvCxnSpPr>
          <p:cNvPr id="20" name="Rett pil 19"/>
          <p:cNvCxnSpPr>
            <a:stCxn id="13" idx="2"/>
          </p:cNvCxnSpPr>
          <p:nvPr/>
        </p:nvCxnSpPr>
        <p:spPr bwMode="auto">
          <a:xfrm flipH="1">
            <a:off x="5868144" y="2492896"/>
            <a:ext cx="828092" cy="1440160"/>
          </a:xfrm>
          <a:prstGeom prst="straightConnector1">
            <a:avLst/>
          </a:prstGeom>
          <a:noFill/>
          <a:ln w="9525" cap="flat" cmpd="sng" algn="ctr">
            <a:solidFill>
              <a:schemeClr val="tx1"/>
            </a:solidFill>
            <a:prstDash val="solid"/>
            <a:round/>
            <a:headEnd type="none" w="med" len="med"/>
            <a:tailEnd type="arrow"/>
          </a:ln>
          <a:effectLst/>
        </p:spPr>
      </p:cxnSp>
      <p:sp>
        <p:nvSpPr>
          <p:cNvPr id="21" name="Rektangel 20"/>
          <p:cNvSpPr/>
          <p:nvPr/>
        </p:nvSpPr>
        <p:spPr bwMode="auto">
          <a:xfrm>
            <a:off x="4860032" y="1422068"/>
            <a:ext cx="3456384" cy="460851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pPr>
            <a:endParaRPr kumimoji="0" lang="nb-NO" sz="1400" b="0" i="1" u="none" strike="noStrike" cap="none" normalizeH="0" baseline="0">
              <a:ln>
                <a:noFill/>
              </a:ln>
              <a:solidFill>
                <a:schemeClr val="tx1"/>
              </a:solidFill>
              <a:effectLst/>
              <a:latin typeface="Times New Roman" pitchFamily="18" charset="0"/>
            </a:endParaRPr>
          </a:p>
        </p:txBody>
      </p:sp>
      <p:grpSp>
        <p:nvGrpSpPr>
          <p:cNvPr id="24" name="Gruppe 23"/>
          <p:cNvGrpSpPr/>
          <p:nvPr/>
        </p:nvGrpSpPr>
        <p:grpSpPr>
          <a:xfrm>
            <a:off x="6885710" y="4365104"/>
            <a:ext cx="1214682" cy="587853"/>
            <a:chOff x="5085510" y="4365104"/>
            <a:chExt cx="1214682" cy="587853"/>
          </a:xfrm>
        </p:grpSpPr>
        <p:sp>
          <p:nvSpPr>
            <p:cNvPr id="25" name="Rektangel 24"/>
            <p:cNvSpPr/>
            <p:nvPr/>
          </p:nvSpPr>
          <p:spPr bwMode="auto">
            <a:xfrm>
              <a:off x="5165167" y="4724186"/>
              <a:ext cx="1135025" cy="216982"/>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indent="-285750" fontAlgn="base">
                <a:lnSpc>
                  <a:spcPct val="90000"/>
                </a:lnSpc>
                <a:spcBef>
                  <a:spcPct val="50000"/>
                </a:spcBef>
                <a:spcAft>
                  <a:spcPct val="0"/>
                </a:spcAft>
                <a:buClr>
                  <a:schemeClr val="hlink"/>
                </a:buClr>
                <a:buSzPct val="55000"/>
              </a:pPr>
              <a:r>
                <a:rPr lang="nb-NO" sz="900" dirty="0">
                  <a:solidFill>
                    <a:srgbClr val="0070C0"/>
                  </a:solidFill>
                </a:rPr>
                <a:t>int </a:t>
              </a:r>
              <a:r>
                <a:rPr lang="nb-NO" sz="900" dirty="0" err="1"/>
                <a:t>ind,lokalData</a:t>
              </a:r>
              <a:r>
                <a:rPr lang="nb-NO" sz="900" dirty="0">
                  <a:solidFill>
                    <a:srgbClr val="0070C0"/>
                  </a:solidFill>
                </a:rPr>
                <a:t>;</a:t>
              </a:r>
              <a:endParaRPr kumimoji="0" lang="nb-NO" sz="900" b="0" i="1" u="none" strike="noStrike" cap="none" normalizeH="0" baseline="0" dirty="0">
                <a:ln>
                  <a:noFill/>
                </a:ln>
                <a:solidFill>
                  <a:schemeClr val="tx1"/>
                </a:solidFill>
                <a:effectLst/>
                <a:latin typeface="Times New Roman" pitchFamily="18" charset="0"/>
              </a:endParaRPr>
            </a:p>
          </p:txBody>
        </p:sp>
        <p:sp>
          <p:nvSpPr>
            <p:cNvPr id="26" name="Rektangel 25"/>
            <p:cNvSpPr/>
            <p:nvPr/>
          </p:nvSpPr>
          <p:spPr bwMode="auto">
            <a:xfrm>
              <a:off x="5085510" y="4365104"/>
              <a:ext cx="1214682" cy="58785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indent="-285750" fontAlgn="base">
                <a:lnSpc>
                  <a:spcPct val="90000"/>
                </a:lnSpc>
                <a:spcBef>
                  <a:spcPct val="50000"/>
                </a:spcBef>
                <a:spcAft>
                  <a:spcPct val="0"/>
                </a:spcAft>
                <a:buClr>
                  <a:schemeClr val="hlink"/>
                </a:buClr>
                <a:buSzPct val="55000"/>
              </a:pPr>
              <a:r>
                <a:rPr lang="nb-NO" sz="1400" dirty="0">
                  <a:latin typeface="Times New Roman" pitchFamily="18" charset="0"/>
                </a:rPr>
                <a:t>:Arbeider</a:t>
              </a:r>
            </a:p>
            <a:p>
              <a: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pPr>
              <a:endParaRPr kumimoji="0" lang="nb-NO" sz="1400" b="0" i="1" u="none" strike="noStrike" cap="none" normalizeH="0" baseline="0" dirty="0">
                <a:ln>
                  <a:noFill/>
                </a:ln>
                <a:solidFill>
                  <a:schemeClr val="tx1"/>
                </a:solidFill>
                <a:effectLst/>
                <a:latin typeface="Times New Roman" pitchFamily="18" charset="0"/>
              </a:endParaRPr>
            </a:p>
          </p:txBody>
        </p:sp>
      </p:grpSp>
      <p:cxnSp>
        <p:nvCxnSpPr>
          <p:cNvPr id="29" name="Rett pil 28"/>
          <p:cNvCxnSpPr>
            <a:stCxn id="13" idx="2"/>
          </p:cNvCxnSpPr>
          <p:nvPr/>
        </p:nvCxnSpPr>
        <p:spPr bwMode="auto">
          <a:xfrm>
            <a:off x="6696236" y="2492896"/>
            <a:ext cx="796815" cy="1479361"/>
          </a:xfrm>
          <a:prstGeom prst="straightConnector1">
            <a:avLst/>
          </a:prstGeom>
          <a:noFill/>
          <a:ln w="9525" cap="flat" cmpd="sng" algn="ctr">
            <a:solidFill>
              <a:schemeClr val="tx1"/>
            </a:solidFill>
            <a:prstDash val="solid"/>
            <a:round/>
            <a:headEnd type="none" w="med" len="med"/>
            <a:tailEnd type="arrow"/>
          </a:ln>
          <a:effectLst/>
        </p:spPr>
      </p:cxnSp>
      <p:sp>
        <p:nvSpPr>
          <p:cNvPr id="30" name="TekstSylinder 29"/>
          <p:cNvSpPr txBox="1"/>
          <p:nvPr/>
        </p:nvSpPr>
        <p:spPr>
          <a:xfrm>
            <a:off x="6502436" y="4355812"/>
            <a:ext cx="373820" cy="369332"/>
          </a:xfrm>
          <a:prstGeom prst="rect">
            <a:avLst/>
          </a:prstGeom>
          <a:noFill/>
        </p:spPr>
        <p:txBody>
          <a:bodyPr wrap="none" rtlCol="0">
            <a:spAutoFit/>
          </a:bodyPr>
          <a:lstStyle/>
          <a:p>
            <a:r>
              <a:rPr lang="nb-NO" dirty="0"/>
              <a:t>…</a:t>
            </a:r>
          </a:p>
        </p:txBody>
      </p:sp>
      <p:sp>
        <p:nvSpPr>
          <p:cNvPr id="31" name="TekstSylinder 30"/>
          <p:cNvSpPr txBox="1"/>
          <p:nvPr/>
        </p:nvSpPr>
        <p:spPr>
          <a:xfrm>
            <a:off x="6524600" y="3356992"/>
            <a:ext cx="373820" cy="369332"/>
          </a:xfrm>
          <a:prstGeom prst="rect">
            <a:avLst/>
          </a:prstGeom>
          <a:noFill/>
        </p:spPr>
        <p:txBody>
          <a:bodyPr wrap="none" rtlCol="0">
            <a:spAutoFit/>
          </a:bodyPr>
          <a:lstStyle/>
          <a:p>
            <a:r>
              <a:rPr lang="nb-NO" dirty="0"/>
              <a:t>…</a:t>
            </a:r>
          </a:p>
        </p:txBody>
      </p:sp>
      <p:cxnSp>
        <p:nvCxnSpPr>
          <p:cNvPr id="34" name="Rett linje 33"/>
          <p:cNvCxnSpPr/>
          <p:nvPr/>
        </p:nvCxnSpPr>
        <p:spPr bwMode="auto">
          <a:xfrm>
            <a:off x="6885710" y="4581128"/>
            <a:ext cx="1214682" cy="0"/>
          </a:xfrm>
          <a:prstGeom prst="line">
            <a:avLst/>
          </a:prstGeom>
          <a:noFill/>
          <a:ln w="9525" cap="flat" cmpd="sng" algn="ctr">
            <a:solidFill>
              <a:schemeClr val="tx1"/>
            </a:solidFill>
            <a:prstDash val="solid"/>
            <a:round/>
            <a:headEnd type="none" w="med" len="med"/>
            <a:tailEnd type="none" w="med" len="med"/>
          </a:ln>
          <a:effectLst/>
        </p:spPr>
      </p:cxnSp>
      <p:grpSp>
        <p:nvGrpSpPr>
          <p:cNvPr id="35" name="Gruppe 34"/>
          <p:cNvGrpSpPr/>
          <p:nvPr/>
        </p:nvGrpSpPr>
        <p:grpSpPr>
          <a:xfrm>
            <a:off x="5148064" y="4365104"/>
            <a:ext cx="1214682" cy="587853"/>
            <a:chOff x="5085510" y="4365104"/>
            <a:chExt cx="1214682" cy="587853"/>
          </a:xfrm>
        </p:grpSpPr>
        <p:sp>
          <p:nvSpPr>
            <p:cNvPr id="36" name="Rektangel 35"/>
            <p:cNvSpPr/>
            <p:nvPr/>
          </p:nvSpPr>
          <p:spPr bwMode="auto">
            <a:xfrm>
              <a:off x="5165167" y="4724186"/>
              <a:ext cx="1135025" cy="216982"/>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indent="-285750" fontAlgn="base">
                <a:lnSpc>
                  <a:spcPct val="90000"/>
                </a:lnSpc>
                <a:spcBef>
                  <a:spcPct val="50000"/>
                </a:spcBef>
                <a:spcAft>
                  <a:spcPct val="0"/>
                </a:spcAft>
                <a:buClr>
                  <a:schemeClr val="hlink"/>
                </a:buClr>
                <a:buSzPct val="55000"/>
              </a:pPr>
              <a:r>
                <a:rPr lang="nb-NO" sz="900" dirty="0">
                  <a:solidFill>
                    <a:srgbClr val="0070C0"/>
                  </a:solidFill>
                </a:rPr>
                <a:t>int </a:t>
              </a:r>
              <a:r>
                <a:rPr lang="nb-NO" sz="900" dirty="0" err="1"/>
                <a:t>ind,lokalData</a:t>
              </a:r>
              <a:r>
                <a:rPr lang="nb-NO" sz="900" dirty="0">
                  <a:solidFill>
                    <a:srgbClr val="0070C0"/>
                  </a:solidFill>
                </a:rPr>
                <a:t>;</a:t>
              </a:r>
              <a:endParaRPr kumimoji="0" lang="nb-NO" sz="900" b="0" i="1" u="none" strike="noStrike" cap="none" normalizeH="0" baseline="0" dirty="0">
                <a:ln>
                  <a:noFill/>
                </a:ln>
                <a:solidFill>
                  <a:schemeClr val="tx1"/>
                </a:solidFill>
                <a:effectLst/>
                <a:latin typeface="Times New Roman" pitchFamily="18" charset="0"/>
              </a:endParaRPr>
            </a:p>
          </p:txBody>
        </p:sp>
        <p:sp>
          <p:nvSpPr>
            <p:cNvPr id="37" name="Rektangel 36"/>
            <p:cNvSpPr/>
            <p:nvPr/>
          </p:nvSpPr>
          <p:spPr bwMode="auto">
            <a:xfrm>
              <a:off x="5085510" y="4365104"/>
              <a:ext cx="1214682" cy="58785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indent="-285750" fontAlgn="base">
                <a:lnSpc>
                  <a:spcPct val="90000"/>
                </a:lnSpc>
                <a:spcBef>
                  <a:spcPct val="50000"/>
                </a:spcBef>
                <a:spcAft>
                  <a:spcPct val="0"/>
                </a:spcAft>
                <a:buClr>
                  <a:schemeClr val="hlink"/>
                </a:buClr>
                <a:buSzPct val="55000"/>
              </a:pPr>
              <a:r>
                <a:rPr lang="nb-NO" sz="1400" dirty="0">
                  <a:latin typeface="Times New Roman" pitchFamily="18" charset="0"/>
                </a:rPr>
                <a:t>:Arbeider</a:t>
              </a:r>
            </a:p>
            <a:p>
              <a: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pPr>
              <a:endParaRPr kumimoji="0" lang="nb-NO" sz="1400" b="0" i="1" u="none" strike="noStrike" cap="none" normalizeH="0" baseline="0" dirty="0">
                <a:ln>
                  <a:noFill/>
                </a:ln>
                <a:solidFill>
                  <a:schemeClr val="tx1"/>
                </a:solidFill>
                <a:effectLst/>
                <a:latin typeface="Times New Roman" pitchFamily="18" charset="0"/>
              </a:endParaRPr>
            </a:p>
          </p:txBody>
        </p:sp>
      </p:grpSp>
      <p:cxnSp>
        <p:nvCxnSpPr>
          <p:cNvPr id="38" name="Rett linje 37"/>
          <p:cNvCxnSpPr/>
          <p:nvPr/>
        </p:nvCxnSpPr>
        <p:spPr bwMode="auto">
          <a:xfrm>
            <a:off x="5148064" y="4581128"/>
            <a:ext cx="1214682" cy="0"/>
          </a:xfrm>
          <a:prstGeom prst="line">
            <a:avLst/>
          </a:prstGeom>
          <a:no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57982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Dette gjør at programmet blir mer effektivt</a:t>
            </a:r>
          </a:p>
        </p:txBody>
      </p:sp>
      <p:sp>
        <p:nvSpPr>
          <p:cNvPr id="4" name="Plassholder for innhold 3"/>
          <p:cNvSpPr>
            <a:spLocks noGrp="1"/>
          </p:cNvSpPr>
          <p:nvPr>
            <p:ph idx="1"/>
          </p:nvPr>
        </p:nvSpPr>
        <p:spPr/>
        <p:txBody>
          <a:bodyPr/>
          <a:lstStyle/>
          <a:p>
            <a:r>
              <a:rPr lang="nb-NO" sz="2000" dirty="0"/>
              <a:t>I et virkelig brukerprogram vil vi ha testen:  </a:t>
            </a:r>
          </a:p>
          <a:p>
            <a:pPr marL="914400" lvl="2" indent="0">
              <a:buNone/>
            </a:pPr>
            <a:r>
              <a:rPr lang="nb-NO" sz="1800" dirty="0" err="1">
                <a:solidFill>
                  <a:srgbClr val="0070C0"/>
                </a:solidFill>
                <a:latin typeface="Courier New" panose="02070309020205020404" pitchFamily="49" charset="0"/>
                <a:cs typeface="Courier New" panose="02070309020205020404" pitchFamily="49" charset="0"/>
              </a:rPr>
              <a:t>if</a:t>
            </a:r>
            <a:r>
              <a:rPr lang="nb-NO" sz="1800" dirty="0">
                <a:solidFill>
                  <a:srgbClr val="0070C0"/>
                </a:solidFill>
                <a:latin typeface="Courier New" panose="02070309020205020404" pitchFamily="49" charset="0"/>
                <a:cs typeface="Courier New" panose="02070309020205020404" pitchFamily="49" charset="0"/>
              </a:rPr>
              <a:t> </a:t>
            </a:r>
            <a:r>
              <a:rPr lang="nb-NO" sz="1800" dirty="0">
                <a:latin typeface="Courier New" panose="02070309020205020404" pitchFamily="49" charset="0"/>
                <a:cs typeface="Courier New" panose="02070309020205020404" pitchFamily="49" charset="0"/>
              </a:rPr>
              <a:t>(n &lt; LIMIT ){ </a:t>
            </a:r>
            <a:r>
              <a:rPr lang="nb-NO" sz="1800" dirty="0" err="1">
                <a:latin typeface="Courier New" panose="02070309020205020404" pitchFamily="49" charset="0"/>
                <a:cs typeface="Courier New" panose="02070309020205020404" pitchFamily="49" charset="0"/>
              </a:rPr>
              <a:t>løsXSekvensielt</a:t>
            </a:r>
            <a:r>
              <a:rPr lang="nb-NO" sz="1800" dirty="0">
                <a:latin typeface="Courier New" panose="02070309020205020404" pitchFamily="49" charset="0"/>
                <a:cs typeface="Courier New" panose="02070309020205020404" pitchFamily="49" charset="0"/>
              </a:rPr>
              <a:t>(</a:t>
            </a:r>
            <a:r>
              <a:rPr lang="nb-NO" sz="1800" dirty="0" err="1">
                <a:latin typeface="Courier New" panose="02070309020205020404" pitchFamily="49" charset="0"/>
                <a:cs typeface="Courier New" panose="02070309020205020404" pitchFamily="49" charset="0"/>
              </a:rPr>
              <a:t>param</a:t>
            </a:r>
            <a:r>
              <a:rPr lang="nb-NO" sz="1800" dirty="0">
                <a:latin typeface="Courier New" panose="02070309020205020404" pitchFamily="49" charset="0"/>
                <a:cs typeface="Courier New" panose="02070309020205020404" pitchFamily="49" charset="0"/>
              </a:rPr>
              <a:t>)</a:t>
            </a:r>
            <a:br>
              <a:rPr lang="nb-NO" sz="1800" dirty="0">
                <a:latin typeface="Courier New" panose="02070309020205020404" pitchFamily="49" charset="0"/>
                <a:cs typeface="Courier New" panose="02070309020205020404" pitchFamily="49" charset="0"/>
              </a:rPr>
            </a:br>
            <a:r>
              <a:rPr lang="nb-NO" sz="1800" dirty="0"/>
              <a:t> </a:t>
            </a:r>
            <a:r>
              <a:rPr lang="nb-NO" sz="1800" dirty="0">
                <a:latin typeface="Courier New" panose="02070309020205020404" pitchFamily="49" charset="0"/>
                <a:cs typeface="Courier New" panose="02070309020205020404" pitchFamily="49" charset="0"/>
              </a:rPr>
              <a:t>} </a:t>
            </a:r>
            <a:r>
              <a:rPr lang="nb-NO" sz="1800" dirty="0" err="1">
                <a:solidFill>
                  <a:srgbClr val="0070C0"/>
                </a:solidFill>
                <a:latin typeface="Courier New" panose="02070309020205020404" pitchFamily="49" charset="0"/>
                <a:cs typeface="Courier New" panose="02070309020205020404" pitchFamily="49" charset="0"/>
              </a:rPr>
              <a:t>else</a:t>
            </a:r>
            <a:r>
              <a:rPr lang="nb-NO" sz="1800" dirty="0">
                <a:solidFill>
                  <a:srgbClr val="0070C0"/>
                </a:solidFill>
                <a:latin typeface="Courier New" panose="02070309020205020404" pitchFamily="49" charset="0"/>
                <a:cs typeface="Courier New" panose="02070309020205020404" pitchFamily="49" charset="0"/>
              </a:rPr>
              <a:t> </a:t>
            </a:r>
            <a:r>
              <a:rPr lang="nb-NO" sz="1800" dirty="0">
                <a:latin typeface="Courier New" panose="02070309020205020404" pitchFamily="49" charset="0"/>
                <a:cs typeface="Courier New" panose="02070309020205020404" pitchFamily="49" charset="0"/>
              </a:rPr>
              <a:t>{</a:t>
            </a:r>
            <a:br>
              <a:rPr lang="nb-NO" sz="1800" dirty="0"/>
            </a:br>
            <a:endParaRPr lang="nb-NO" sz="1800" dirty="0"/>
          </a:p>
          <a:p>
            <a:pPr marL="457200"/>
            <a:r>
              <a:rPr lang="nb-NO" sz="2000" dirty="0"/>
              <a:t>I IN3030 skal vi ikke ha denne testen fordi vi er mer interessert i å se når en parallell løsning er langsommere </a:t>
            </a:r>
            <a:r>
              <a:rPr lang="nb-NO" sz="2000" b="1" dirty="0"/>
              <a:t>og</a:t>
            </a:r>
            <a:r>
              <a:rPr lang="nb-NO" sz="2000" dirty="0"/>
              <a:t> når den er raskere. </a:t>
            </a:r>
          </a:p>
          <a:p>
            <a:pPr marL="457200"/>
            <a:r>
              <a:rPr lang="nb-NO" sz="2000" dirty="0"/>
              <a:t>Vi kan si vi bestemmer LIMIT for ulike problemer: </a:t>
            </a:r>
          </a:p>
          <a:p>
            <a:pPr marL="857250" lvl="1"/>
            <a:r>
              <a:rPr lang="nb-NO" sz="1800" dirty="0"/>
              <a:t>For FinnMax er LIMIT </a:t>
            </a:r>
            <a:r>
              <a:rPr lang="nb-NO" sz="1800" dirty="0" err="1"/>
              <a:t>ca</a:t>
            </a:r>
            <a:r>
              <a:rPr lang="nb-NO" sz="1800" dirty="0"/>
              <a:t> = 1 mill.</a:t>
            </a:r>
          </a:p>
          <a:p>
            <a:pPr marL="857250" lvl="1"/>
            <a:r>
              <a:rPr lang="nb-NO" sz="1800" dirty="0"/>
              <a:t>For andre problemer er LIMIT langt lavere, </a:t>
            </a:r>
            <a:r>
              <a:rPr lang="nb-NO" sz="1800" dirty="0" err="1"/>
              <a:t>f.eks</a:t>
            </a:r>
            <a:r>
              <a:rPr lang="nb-NO" sz="1800" dirty="0"/>
              <a:t> senere vil vi se: 40 000 for sortering og 150 for matrise-multiplikasjon.</a:t>
            </a:r>
          </a:p>
          <a:p>
            <a:pPr marL="457200"/>
            <a:r>
              <a:rPr lang="nb-NO" sz="2000" dirty="0"/>
              <a:t>I sekvensielle programmer, som sortering gjøres også en slik test og man bruker ‘</a:t>
            </a:r>
            <a:r>
              <a:rPr lang="nb-NO" sz="2000" dirty="0" err="1"/>
              <a:t>innstikkSortering</a:t>
            </a:r>
            <a:r>
              <a:rPr lang="nb-NO" sz="2000" dirty="0"/>
              <a:t>’, hvis n &lt; 32.</a:t>
            </a:r>
          </a:p>
          <a:p>
            <a:pPr marL="857250" lvl="1"/>
            <a:r>
              <a:rPr lang="nb-NO" sz="1800" dirty="0"/>
              <a:t>Arrays.sort() – som er Quicksort, bruker LIMIT = 47  </a:t>
            </a:r>
          </a:p>
        </p:txBody>
      </p:sp>
      <p:sp>
        <p:nvSpPr>
          <p:cNvPr id="3" name="Plassholder for lysbildenummer 2"/>
          <p:cNvSpPr>
            <a:spLocks noGrp="1"/>
          </p:cNvSpPr>
          <p:nvPr>
            <p:ph type="sldNum" sz="quarter" idx="12"/>
          </p:nvPr>
        </p:nvSpPr>
        <p:spPr/>
        <p:txBody>
          <a:bodyPr/>
          <a:lstStyle/>
          <a:p>
            <a:pPr>
              <a:defRPr/>
            </a:pPr>
            <a:fld id="{C8CE4BEE-34BD-45E8-807D-9D81BD53E60F}" type="slidenum">
              <a:rPr lang="nb-NO" smtClean="0">
                <a:solidFill>
                  <a:srgbClr val="000000"/>
                </a:solidFill>
              </a:rPr>
              <a:pPr>
                <a:defRPr/>
              </a:pPr>
              <a:t>17</a:t>
            </a:fld>
            <a:endParaRPr lang="nb-NO">
              <a:solidFill>
                <a:srgbClr val="000000"/>
              </a:solidFill>
            </a:endParaRPr>
          </a:p>
        </p:txBody>
      </p:sp>
    </p:spTree>
    <p:extLst>
      <p:ext uri="{BB962C8B-B14F-4D97-AF65-F5344CB8AC3E}">
        <p14:creationId xmlns:p14="http://schemas.microsoft.com/office/powerpoint/2010/main" val="35169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dirty="0"/>
              <a:t>Sekvensielt for små problemer:</a:t>
            </a:r>
            <a:br>
              <a:rPr lang="nb-NO" sz="2400" dirty="0"/>
            </a:br>
            <a:r>
              <a:rPr lang="nb-NO" sz="2400" dirty="0"/>
              <a:t>Slik skal virkelige programmer se ut (</a:t>
            </a:r>
            <a:r>
              <a:rPr lang="nb-NO" sz="2400" b="1" dirty="0"/>
              <a:t>ikke</a:t>
            </a:r>
            <a:r>
              <a:rPr lang="nb-NO" sz="2400" dirty="0"/>
              <a:t> i kurset)</a:t>
            </a:r>
          </a:p>
        </p:txBody>
      </p:sp>
      <p:sp>
        <p:nvSpPr>
          <p:cNvPr id="3" name="Plassholder for lysbildenummer 2"/>
          <p:cNvSpPr>
            <a:spLocks noGrp="1"/>
          </p:cNvSpPr>
          <p:nvPr>
            <p:ph type="sldNum" sz="quarter" idx="12"/>
          </p:nvPr>
        </p:nvSpPr>
        <p:spPr/>
        <p:txBody>
          <a:bodyPr/>
          <a:lstStyle/>
          <a:p>
            <a:pPr>
              <a:defRPr/>
            </a:pPr>
            <a:fld id="{C8CE4BEE-34BD-45E8-807D-9D81BD53E60F}" type="slidenum">
              <a:rPr lang="nb-NO" smtClean="0">
                <a:solidFill>
                  <a:srgbClr val="000000"/>
                </a:solidFill>
              </a:rPr>
              <a:pPr>
                <a:defRPr/>
              </a:pPr>
              <a:t>18</a:t>
            </a:fld>
            <a:endParaRPr lang="nb-NO">
              <a:solidFill>
                <a:srgbClr val="000000"/>
              </a:solidFill>
            </a:endParaRPr>
          </a:p>
        </p:txBody>
      </p:sp>
      <p:sp>
        <p:nvSpPr>
          <p:cNvPr id="4" name="TekstSylinder 3"/>
          <p:cNvSpPr txBox="1"/>
          <p:nvPr/>
        </p:nvSpPr>
        <p:spPr>
          <a:xfrm>
            <a:off x="1519591" y="1225689"/>
            <a:ext cx="6364777" cy="5632311"/>
          </a:xfrm>
          <a:prstGeom prst="rect">
            <a:avLst/>
          </a:prstGeom>
          <a:solidFill>
            <a:schemeClr val="bg1">
              <a:lumMod val="85000"/>
            </a:schemeClr>
          </a:solidFill>
        </p:spPr>
        <p:txBody>
          <a:bodyPr wrap="square" rtlCol="0">
            <a:spAutoFit/>
          </a:bodyPr>
          <a:lstStyle/>
          <a:p>
            <a:r>
              <a:rPr lang="nb-NO" sz="1600" dirty="0">
                <a:solidFill>
                  <a:srgbClr val="0070C0"/>
                </a:solidFill>
              </a:rPr>
              <a:t>class</a:t>
            </a:r>
            <a:r>
              <a:rPr lang="nb-NO" sz="1600" dirty="0"/>
              <a:t> </a:t>
            </a:r>
            <a:r>
              <a:rPr lang="nb-NO" sz="1600" dirty="0" err="1"/>
              <a:t>ProblemX</a:t>
            </a:r>
            <a:r>
              <a:rPr lang="nb-NO" sz="1600" dirty="0"/>
              <a:t>{</a:t>
            </a:r>
          </a:p>
          <a:p>
            <a:r>
              <a:rPr lang="nb-NO" sz="1600" dirty="0"/>
              <a:t>     &lt;felles data&gt;</a:t>
            </a:r>
            <a:br>
              <a:rPr lang="nb-NO" sz="1600" dirty="0"/>
            </a:br>
            <a:endParaRPr lang="nb-NO" sz="800" dirty="0"/>
          </a:p>
          <a:p>
            <a:r>
              <a:rPr lang="nb-NO" sz="1600" dirty="0"/>
              <a:t>      &lt;type&gt; </a:t>
            </a:r>
            <a:r>
              <a:rPr lang="nb-NO" sz="1600" dirty="0" err="1">
                <a:solidFill>
                  <a:srgbClr val="C00000"/>
                </a:solidFill>
              </a:rPr>
              <a:t>løsX</a:t>
            </a:r>
            <a:r>
              <a:rPr lang="nb-NO" sz="1600" dirty="0"/>
              <a:t>(…) {</a:t>
            </a:r>
          </a:p>
          <a:p>
            <a:r>
              <a:rPr lang="nb-NO" sz="1600" dirty="0"/>
              <a:t>      </a:t>
            </a:r>
            <a:r>
              <a:rPr lang="nb-NO" sz="1600" dirty="0" err="1">
                <a:solidFill>
                  <a:srgbClr val="0070C0"/>
                </a:solidFill>
              </a:rPr>
              <a:t>if</a:t>
            </a:r>
            <a:r>
              <a:rPr lang="nb-NO" sz="1600" dirty="0">
                <a:solidFill>
                  <a:srgbClr val="0070C0"/>
                </a:solidFill>
              </a:rPr>
              <a:t> </a:t>
            </a:r>
            <a:r>
              <a:rPr lang="nb-NO" sz="1600" dirty="0"/>
              <a:t>(n &lt; LIMIT ){ </a:t>
            </a:r>
            <a:r>
              <a:rPr lang="nb-NO" sz="1600" dirty="0" err="1"/>
              <a:t>løsXSekvensielt</a:t>
            </a:r>
            <a:r>
              <a:rPr lang="nb-NO" sz="1600" dirty="0"/>
              <a:t>(</a:t>
            </a:r>
            <a:r>
              <a:rPr lang="nb-NO" sz="1600" dirty="0" err="1"/>
              <a:t>param</a:t>
            </a:r>
            <a:r>
              <a:rPr lang="nb-NO" sz="1600" dirty="0"/>
              <a:t>)</a:t>
            </a:r>
          </a:p>
          <a:p>
            <a:r>
              <a:rPr lang="nb-NO" sz="1600" dirty="0"/>
              <a:t>      } </a:t>
            </a:r>
            <a:r>
              <a:rPr lang="nb-NO" sz="1600" dirty="0" err="1">
                <a:solidFill>
                  <a:srgbClr val="0070C0"/>
                </a:solidFill>
              </a:rPr>
              <a:t>else</a:t>
            </a:r>
            <a:r>
              <a:rPr lang="nb-NO" sz="1600" dirty="0">
                <a:solidFill>
                  <a:srgbClr val="0070C0"/>
                </a:solidFill>
              </a:rPr>
              <a:t> </a:t>
            </a:r>
            <a:r>
              <a:rPr lang="nb-NO" sz="1600" dirty="0"/>
              <a:t>{</a:t>
            </a:r>
          </a:p>
          <a:p>
            <a:r>
              <a:rPr lang="nb-NO" sz="1600" dirty="0"/>
              <a:t>         &lt;start tråder. De løser hver sin del av </a:t>
            </a:r>
            <a:br>
              <a:rPr lang="nb-NO" sz="1600" dirty="0"/>
            </a:br>
            <a:r>
              <a:rPr lang="nb-NO" sz="1600" dirty="0"/>
              <a:t>            problemet og tilsammen </a:t>
            </a:r>
            <a:r>
              <a:rPr lang="nb-NO" sz="1600" b="1" dirty="0"/>
              <a:t>hele</a:t>
            </a:r>
            <a:r>
              <a:rPr lang="nb-NO" sz="1600" dirty="0"/>
              <a:t> problemet&gt;;  </a:t>
            </a:r>
          </a:p>
          <a:p>
            <a:r>
              <a:rPr lang="nb-NO" sz="1600" dirty="0"/>
              <a:t>         &lt;vent på at trådene er ferdige&gt;;</a:t>
            </a:r>
          </a:p>
          <a:p>
            <a:r>
              <a:rPr lang="nb-NO" sz="1600" dirty="0"/>
              <a:t>         &lt;hent svaret i felles data og returner&gt;</a:t>
            </a:r>
          </a:p>
          <a:p>
            <a:r>
              <a:rPr lang="nb-NO" sz="1600" dirty="0"/>
              <a:t>     } </a:t>
            </a:r>
            <a:r>
              <a:rPr lang="nb-NO" sz="1600" dirty="0">
                <a:solidFill>
                  <a:srgbClr val="0070C0"/>
                </a:solidFill>
              </a:rPr>
              <a:t>// end </a:t>
            </a:r>
            <a:r>
              <a:rPr lang="nb-NO" sz="1600" dirty="0" err="1">
                <a:solidFill>
                  <a:srgbClr val="0070C0"/>
                </a:solidFill>
              </a:rPr>
              <a:t>løsX</a:t>
            </a:r>
            <a:endParaRPr lang="nb-NO" sz="1600" dirty="0">
              <a:solidFill>
                <a:srgbClr val="0070C0"/>
              </a:solidFill>
            </a:endParaRPr>
          </a:p>
          <a:p>
            <a:r>
              <a:rPr lang="nb-NO" sz="1600" dirty="0"/>
              <a:t>  </a:t>
            </a:r>
          </a:p>
          <a:p>
            <a:r>
              <a:rPr lang="nb-NO" sz="1600" dirty="0"/>
              <a:t>     </a:t>
            </a:r>
            <a:r>
              <a:rPr lang="nb-NO" sz="1600" dirty="0" err="1">
                <a:solidFill>
                  <a:srgbClr val="0070C0"/>
                </a:solidFill>
              </a:rPr>
              <a:t>class</a:t>
            </a:r>
            <a:r>
              <a:rPr lang="nb-NO" sz="1600" dirty="0"/>
              <a:t> </a:t>
            </a:r>
            <a:r>
              <a:rPr lang="nb-NO" sz="1600" dirty="0" err="1"/>
              <a:t>ArbeiderTråd</a:t>
            </a:r>
            <a:r>
              <a:rPr lang="nb-NO" sz="1600" dirty="0"/>
              <a:t> </a:t>
            </a:r>
            <a:r>
              <a:rPr lang="nb-NO" sz="1600" dirty="0" err="1">
                <a:solidFill>
                  <a:srgbClr val="0070C0"/>
                </a:solidFill>
              </a:rPr>
              <a:t>extends</a:t>
            </a:r>
            <a:r>
              <a:rPr lang="nb-NO" sz="1600" dirty="0"/>
              <a:t> </a:t>
            </a:r>
            <a:r>
              <a:rPr lang="nb-NO" sz="1600" dirty="0" err="1"/>
              <a:t>Thread</a:t>
            </a:r>
            <a:r>
              <a:rPr lang="nb-NO" sz="1600" dirty="0"/>
              <a:t>{</a:t>
            </a:r>
          </a:p>
          <a:p>
            <a:r>
              <a:rPr lang="nb-NO" sz="1600" dirty="0"/>
              <a:t>        &lt;Lokale data for en tråd&gt;;</a:t>
            </a:r>
          </a:p>
          <a:p>
            <a:r>
              <a:rPr lang="nb-NO" sz="1600" dirty="0"/>
              <a:t>        </a:t>
            </a:r>
            <a:r>
              <a:rPr lang="nb-NO" sz="1600" dirty="0" err="1"/>
              <a:t>ArbeiderTråd</a:t>
            </a:r>
            <a:r>
              <a:rPr lang="nb-NO" sz="1600" dirty="0"/>
              <a:t> (</a:t>
            </a:r>
            <a:r>
              <a:rPr lang="nb-NO" sz="1600" dirty="0" err="1"/>
              <a:t>param</a:t>
            </a:r>
            <a:r>
              <a:rPr lang="nb-NO" sz="1600" dirty="0"/>
              <a:t>) {</a:t>
            </a:r>
          </a:p>
          <a:p>
            <a:r>
              <a:rPr lang="nb-NO" sz="1600" dirty="0"/>
              <a:t>            &lt;lokale data = </a:t>
            </a:r>
            <a:r>
              <a:rPr lang="nb-NO" sz="1600" dirty="0" err="1"/>
              <a:t>param</a:t>
            </a:r>
            <a:r>
              <a:rPr lang="nb-NO" sz="1600" dirty="0"/>
              <a:t>&gt;;</a:t>
            </a:r>
          </a:p>
          <a:p>
            <a:r>
              <a:rPr lang="nb-NO" sz="1600" dirty="0"/>
              <a:t>        </a:t>
            </a:r>
            <a:r>
              <a:rPr lang="nb-NO" sz="1600" dirty="0" err="1">
                <a:solidFill>
                  <a:srgbClr val="0070C0"/>
                </a:solidFill>
              </a:rPr>
              <a:t>public</a:t>
            </a:r>
            <a:r>
              <a:rPr lang="nb-NO" sz="1600" dirty="0">
                <a:solidFill>
                  <a:srgbClr val="0070C0"/>
                </a:solidFill>
              </a:rPr>
              <a:t> </a:t>
            </a:r>
            <a:r>
              <a:rPr lang="nb-NO" sz="1600" dirty="0" err="1">
                <a:solidFill>
                  <a:srgbClr val="0070C0"/>
                </a:solidFill>
              </a:rPr>
              <a:t>static</a:t>
            </a:r>
            <a:r>
              <a:rPr lang="nb-NO" sz="1600" dirty="0">
                <a:solidFill>
                  <a:srgbClr val="0070C0"/>
                </a:solidFill>
              </a:rPr>
              <a:t> void</a:t>
            </a:r>
            <a:r>
              <a:rPr lang="nb-NO" sz="1600" dirty="0"/>
              <a:t> run() {</a:t>
            </a:r>
          </a:p>
          <a:p>
            <a:r>
              <a:rPr lang="nb-NO" sz="1600" dirty="0"/>
              <a:t>            &lt;her løses denne trådens del av problemet</a:t>
            </a:r>
            <a:br>
              <a:rPr lang="nb-NO" sz="1600" dirty="0"/>
            </a:br>
            <a:r>
              <a:rPr lang="nb-NO" sz="1600" dirty="0"/>
              <a:t>               i ett eller flere steg med synkronisering</a:t>
            </a:r>
            <a:br>
              <a:rPr lang="nb-NO" sz="1600" dirty="0"/>
            </a:br>
            <a:r>
              <a:rPr lang="nb-NO" sz="1600" dirty="0"/>
              <a:t>                mellom hvert steg når vi bruker parallell kode&gt;;</a:t>
            </a:r>
          </a:p>
          <a:p>
            <a:r>
              <a:rPr lang="nb-NO" sz="1600" dirty="0"/>
              <a:t>         } </a:t>
            </a:r>
            <a:r>
              <a:rPr lang="nb-NO" sz="1600" dirty="0">
                <a:solidFill>
                  <a:srgbClr val="00B050"/>
                </a:solidFill>
              </a:rPr>
              <a:t>// end run</a:t>
            </a:r>
          </a:p>
          <a:p>
            <a:r>
              <a:rPr lang="nb-NO" sz="1600" dirty="0"/>
              <a:t>     } </a:t>
            </a:r>
            <a:r>
              <a:rPr lang="nb-NO" sz="1600" dirty="0">
                <a:solidFill>
                  <a:srgbClr val="00B050"/>
                </a:solidFill>
              </a:rPr>
              <a:t>// end </a:t>
            </a:r>
            <a:r>
              <a:rPr lang="nb-NO" sz="1600" dirty="0" err="1">
                <a:solidFill>
                  <a:srgbClr val="00B050"/>
                </a:solidFill>
              </a:rPr>
              <a:t>ArbeiderTråd</a:t>
            </a:r>
            <a:endParaRPr lang="nb-NO" sz="1600" dirty="0">
              <a:solidFill>
                <a:srgbClr val="00B050"/>
              </a:solidFill>
            </a:endParaRPr>
          </a:p>
          <a:p>
            <a:r>
              <a:rPr lang="nb-NO" sz="1600" dirty="0"/>
              <a:t>} </a:t>
            </a:r>
            <a:r>
              <a:rPr lang="nb-NO" sz="1600" dirty="0">
                <a:solidFill>
                  <a:srgbClr val="00B050"/>
                </a:solidFill>
              </a:rPr>
              <a:t>// end class </a:t>
            </a:r>
            <a:r>
              <a:rPr lang="nb-NO" sz="1600" dirty="0" err="1">
                <a:solidFill>
                  <a:srgbClr val="00B050"/>
                </a:solidFill>
              </a:rPr>
              <a:t>ProblemX</a:t>
            </a:r>
            <a:endParaRPr lang="nb-NO" sz="1600" dirty="0"/>
          </a:p>
        </p:txBody>
      </p:sp>
    </p:spTree>
    <p:extLst>
      <p:ext uri="{BB962C8B-B14F-4D97-AF65-F5344CB8AC3E}">
        <p14:creationId xmlns:p14="http://schemas.microsoft.com/office/powerpoint/2010/main" val="3956894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2) Konvensjoner som gjør at programmet ikke blir </a:t>
            </a:r>
            <a:r>
              <a:rPr lang="nb-NO" dirty="0" err="1"/>
              <a:t>forkert</a:t>
            </a:r>
            <a:r>
              <a:rPr lang="nb-NO" dirty="0"/>
              <a:t> - I</a:t>
            </a:r>
          </a:p>
        </p:txBody>
      </p:sp>
      <p:sp>
        <p:nvSpPr>
          <p:cNvPr id="3" name="Plassholder for innhold 2"/>
          <p:cNvSpPr>
            <a:spLocks noGrp="1"/>
          </p:cNvSpPr>
          <p:nvPr>
            <p:ph idx="1"/>
          </p:nvPr>
        </p:nvSpPr>
        <p:spPr>
          <a:xfrm>
            <a:off x="1182688" y="1314451"/>
            <a:ext cx="7772400" cy="4346797"/>
          </a:xfrm>
        </p:spPr>
        <p:txBody>
          <a:bodyPr/>
          <a:lstStyle/>
          <a:p>
            <a:pPr marL="457200" indent="-457200">
              <a:buSzPct val="100000"/>
              <a:buFont typeface="+mj-lt"/>
              <a:buAutoNum type="arabicPeriod"/>
            </a:pPr>
            <a:r>
              <a:rPr lang="nb-NO" sz="2000" dirty="0"/>
              <a:t>Alle arbeider-tråder har en lokal variabel: </a:t>
            </a:r>
            <a:r>
              <a:rPr lang="nb-NO" sz="2000" dirty="0">
                <a:latin typeface="Alaska" panose="020E0602030304020303" pitchFamily="34" charset="0"/>
              </a:rPr>
              <a:t>int indeks </a:t>
            </a:r>
            <a:r>
              <a:rPr lang="nb-NO" sz="1800" dirty="0"/>
              <a:t>(=0,1,2,..,antTråder-1)</a:t>
            </a:r>
            <a:endParaRPr lang="nb-NO" sz="2000" dirty="0"/>
          </a:p>
          <a:p>
            <a:pPr marL="457200" indent="-457200">
              <a:buSzPct val="100000"/>
              <a:buFont typeface="+mj-lt"/>
              <a:buAutoNum type="arabicPeriod"/>
            </a:pPr>
            <a:r>
              <a:rPr lang="nb-NO" sz="2000" dirty="0"/>
              <a:t>Vi antar at brukere som kaller </a:t>
            </a:r>
            <a:r>
              <a:rPr lang="nb-NO" sz="2000" dirty="0" err="1"/>
              <a:t>løsX</a:t>
            </a:r>
            <a:r>
              <a:rPr lang="nb-NO" sz="2000" dirty="0"/>
              <a:t>-metoden, kjører på main-tråden.</a:t>
            </a:r>
          </a:p>
          <a:p>
            <a:pPr marL="857250" lvl="1" indent="-457200">
              <a:buSzPct val="100000"/>
            </a:pPr>
            <a:r>
              <a:rPr lang="nb-NO" sz="1800" dirty="0"/>
              <a:t>Dårlig idé er å la en tråd i et ‘annet’ parallelt problem kalle på en parallell løsning som </a:t>
            </a:r>
            <a:r>
              <a:rPr lang="nb-NO" sz="1800" dirty="0" err="1"/>
              <a:t>løsX</a:t>
            </a:r>
            <a:r>
              <a:rPr lang="nb-NO" sz="1800" dirty="0"/>
              <a:t>. Blir fort for mange tråder og treigt. </a:t>
            </a:r>
            <a:br>
              <a:rPr lang="nb-NO" sz="1800" dirty="0"/>
            </a:br>
            <a:r>
              <a:rPr lang="nb-NO" sz="1800" dirty="0"/>
              <a:t>(dvs. ikke parallelliser inne i en allerede parallellisert kode)</a:t>
            </a:r>
          </a:p>
          <a:p>
            <a:pPr marL="457200" indent="-457200">
              <a:buSzPct val="100000"/>
              <a:buFont typeface="+mj-lt"/>
              <a:buAutoNum type="arabicPeriod"/>
            </a:pPr>
            <a:r>
              <a:rPr lang="nb-NO" sz="2000" dirty="0"/>
              <a:t>Vi lar trådene løse </a:t>
            </a:r>
            <a:r>
              <a:rPr lang="nb-NO" sz="2000" b="1" dirty="0"/>
              <a:t>hele</a:t>
            </a:r>
            <a:r>
              <a:rPr lang="nb-NO" sz="2000" dirty="0"/>
              <a:t> problemet.</a:t>
            </a:r>
          </a:p>
          <a:p>
            <a:pPr marL="457200" indent="-457200">
              <a:buSzPct val="100000"/>
              <a:buFont typeface="+mj-lt"/>
              <a:buAutoNum type="arabicPeriod"/>
            </a:pPr>
            <a:r>
              <a:rPr lang="nb-NO" sz="2000" dirty="0"/>
              <a:t>Main-tråden bare initierer felles data og starter hver tråd - før den legger seg og venter på at trådene blir ferdige. </a:t>
            </a:r>
            <a:br>
              <a:rPr lang="nb-NO" sz="2000" dirty="0"/>
            </a:br>
            <a:r>
              <a:rPr lang="nb-NO" sz="2000" dirty="0"/>
              <a:t>Da er hele problemet løst og ligger i felles data.</a:t>
            </a:r>
          </a:p>
          <a:p>
            <a:pPr marL="457200" indent="-457200">
              <a:buSzPct val="100000"/>
              <a:buFont typeface="+mj-lt"/>
              <a:buAutoNum type="arabicPeriod"/>
            </a:pPr>
            <a:r>
              <a:rPr lang="nb-NO" sz="2000" dirty="0"/>
              <a:t>Problemet som arbeider-trådene skal løse, kan bestå av ett eller flere steg. Vi synkroniserer da alle arbeider-trådene med en CyclicBarrier mellom hvert av stegene.</a:t>
            </a:r>
          </a:p>
          <a:p>
            <a:pPr marL="0" indent="0">
              <a:buSzPct val="100000"/>
              <a:buNone/>
            </a:pPr>
            <a:r>
              <a:rPr lang="nb-NO" sz="2000" dirty="0"/>
              <a:t>      </a:t>
            </a:r>
            <a:br>
              <a:rPr lang="nb-NO" sz="2000" dirty="0"/>
            </a:br>
            <a:r>
              <a:rPr lang="nb-NO" sz="1800" dirty="0">
                <a:solidFill>
                  <a:schemeClr val="bg1">
                    <a:lumMod val="50000"/>
                  </a:schemeClr>
                </a:solidFill>
              </a:rPr>
              <a:t>(fortsettes neste foil)</a:t>
            </a:r>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19</a:t>
            </a:fld>
            <a:endParaRPr lang="nb-NO">
              <a:solidFill>
                <a:srgbClr val="000000"/>
              </a:solidFill>
            </a:endParaRPr>
          </a:p>
        </p:txBody>
      </p:sp>
    </p:spTree>
    <p:extLst>
      <p:ext uri="{BB962C8B-B14F-4D97-AF65-F5344CB8AC3E}">
        <p14:creationId xmlns:p14="http://schemas.microsoft.com/office/powerpoint/2010/main" val="345725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har vi sett på i Uke2</a:t>
            </a:r>
          </a:p>
        </p:txBody>
      </p:sp>
      <p:sp>
        <p:nvSpPr>
          <p:cNvPr id="3" name="Plassholder for innhold 2"/>
          <p:cNvSpPr>
            <a:spLocks noGrp="1"/>
          </p:cNvSpPr>
          <p:nvPr>
            <p:ph idx="1"/>
          </p:nvPr>
        </p:nvSpPr>
        <p:spPr>
          <a:xfrm>
            <a:off x="1182688" y="1314449"/>
            <a:ext cx="7772400" cy="5329237"/>
          </a:xfrm>
        </p:spPr>
        <p:txBody>
          <a:bodyPr/>
          <a:lstStyle/>
          <a:p>
            <a:r>
              <a:rPr lang="nb-NO" sz="2000" dirty="0"/>
              <a:t>Tråde i Java</a:t>
            </a:r>
          </a:p>
          <a:p>
            <a:r>
              <a:rPr lang="nb-NO" sz="2000" dirty="0"/>
              <a:t>Én stygg feil vi kan gjøre: Samtidig oppdatering (skriving) på delte data (eks: to tråde skriver på samme variabel: </a:t>
            </a:r>
            <a:r>
              <a:rPr lang="nb-NO" sz="2000" dirty="0">
                <a:latin typeface="Courier New" panose="02070309020205020404" pitchFamily="49" charset="0"/>
                <a:cs typeface="Courier New" panose="02070309020205020404" pitchFamily="49" charset="0"/>
              </a:rPr>
              <a:t>i++</a:t>
            </a:r>
            <a:r>
              <a:rPr lang="nb-NO" sz="2000" dirty="0"/>
              <a:t>) </a:t>
            </a:r>
          </a:p>
          <a:p>
            <a:r>
              <a:rPr lang="nb-NO" sz="2000" dirty="0"/>
              <a:t>Synkronisering er vanskelig!</a:t>
            </a:r>
          </a:p>
          <a:p>
            <a:r>
              <a:rPr lang="nb-NO" sz="2000" dirty="0"/>
              <a:t>Samtidig skriving på en variabel </a:t>
            </a:r>
            <a:r>
              <a:rPr lang="nb-NO" sz="2000" b="1" i="1" dirty="0"/>
              <a:t>må synkroniseres</a:t>
            </a:r>
            <a:r>
              <a:rPr lang="nb-NO" sz="2000" dirty="0"/>
              <a:t>:</a:t>
            </a:r>
          </a:p>
          <a:p>
            <a:pPr lvl="1"/>
            <a:r>
              <a:rPr lang="nb-NO" sz="1800" dirty="0"/>
              <a:t>Alle objekter kan nyttes som en synkroniseringsvariabel, og da kan vi bruke enten en </a:t>
            </a:r>
            <a:r>
              <a:rPr lang="nb-NO" sz="1800" dirty="0" err="1">
                <a:latin typeface="Courier New" panose="02070309020205020404" pitchFamily="49" charset="0"/>
                <a:cs typeface="Courier New" panose="02070309020205020404" pitchFamily="49" charset="0"/>
              </a:rPr>
              <a:t>synchronized</a:t>
            </a:r>
            <a:r>
              <a:rPr lang="nb-NO" sz="1800" dirty="0"/>
              <a:t> metode (treigt) for å gjøre det,</a:t>
            </a:r>
          </a:p>
          <a:p>
            <a:pPr lvl="1"/>
            <a:r>
              <a:rPr lang="nb-NO" sz="1800" dirty="0"/>
              <a:t>eller objekter av spesielle klasser som:</a:t>
            </a:r>
          </a:p>
          <a:p>
            <a:pPr lvl="2"/>
            <a:r>
              <a:rPr lang="nb-NO" sz="1800" b="1" dirty="0" err="1"/>
              <a:t>CyclicBarrier</a:t>
            </a:r>
            <a:endParaRPr lang="nb-NO" sz="1800" b="1" dirty="0"/>
          </a:p>
          <a:p>
            <a:pPr lvl="2"/>
            <a:r>
              <a:rPr lang="nb-NO" sz="1800" b="1" dirty="0" err="1"/>
              <a:t>Semaphore</a:t>
            </a:r>
            <a:endParaRPr lang="nb-NO" sz="1800" b="1" dirty="0"/>
          </a:p>
          <a:p>
            <a:pPr lvl="2"/>
            <a:r>
              <a:rPr lang="nb-NO" sz="1800" b="1" dirty="0"/>
              <a:t>AtomicInteger</a:t>
            </a:r>
          </a:p>
          <a:p>
            <a:pPr lvl="2"/>
            <a:r>
              <a:rPr lang="nb-NO" sz="1800" dirty="0"/>
              <a:t>En av MANGE andre mulige</a:t>
            </a:r>
          </a:p>
          <a:p>
            <a:pPr marL="0" indent="0">
              <a:buNone/>
            </a:pPr>
            <a:endParaRPr lang="nb-NO" dirty="0"/>
          </a:p>
          <a:p>
            <a:endParaRPr lang="nb-NO"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2</a:t>
            </a:fld>
            <a:endParaRPr lang="nb-NO">
              <a:solidFill>
                <a:srgbClr val="000000"/>
              </a:solidFill>
            </a:endParaRPr>
          </a:p>
        </p:txBody>
      </p:sp>
    </p:spTree>
    <p:extLst>
      <p:ext uri="{BB962C8B-B14F-4D97-AF65-F5344CB8AC3E}">
        <p14:creationId xmlns:p14="http://schemas.microsoft.com/office/powerpoint/2010/main" val="966092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Konvensjoner som gjør at programmet ikke blir </a:t>
            </a:r>
            <a:r>
              <a:rPr lang="nb-NO" dirty="0" err="1"/>
              <a:t>forkert</a:t>
            </a:r>
            <a:r>
              <a:rPr lang="nb-NO" dirty="0"/>
              <a:t> - II</a:t>
            </a:r>
          </a:p>
        </p:txBody>
      </p:sp>
      <p:sp>
        <p:nvSpPr>
          <p:cNvPr id="3" name="Plassholder for innhold 2"/>
          <p:cNvSpPr>
            <a:spLocks noGrp="1"/>
          </p:cNvSpPr>
          <p:nvPr>
            <p:ph idx="1"/>
          </p:nvPr>
        </p:nvSpPr>
        <p:spPr/>
        <p:txBody>
          <a:bodyPr/>
          <a:lstStyle/>
          <a:p>
            <a:pPr marL="457200" indent="-457200">
              <a:buSzPct val="100000"/>
              <a:buFont typeface="+mj-lt"/>
              <a:buAutoNum type="arabicPeriod" startAt="6"/>
            </a:pPr>
            <a:r>
              <a:rPr lang="nb-NO" sz="1800" dirty="0"/>
              <a:t>Må ett av stegene (f.eks det siste) være sekvensielt, lar vi bare tråd med indeks == 0 gjøre det:</a:t>
            </a:r>
            <a:br>
              <a:rPr lang="nb-NO" sz="1800" dirty="0"/>
            </a:br>
            <a:br>
              <a:rPr lang="nb-NO" sz="1800" dirty="0"/>
            </a:br>
            <a:br>
              <a:rPr lang="nb-NO" sz="1800" dirty="0"/>
            </a:br>
            <a:br>
              <a:rPr lang="nb-NO" sz="1800" dirty="0"/>
            </a:br>
            <a:br>
              <a:rPr lang="nb-NO" sz="1800" dirty="0"/>
            </a:br>
            <a:r>
              <a:rPr lang="nb-NO" sz="1800" dirty="0"/>
              <a:t>De andre arbeider-trådene går her bare rett til neste barrier-synkronisering (eller avslutning).</a:t>
            </a:r>
          </a:p>
          <a:p>
            <a:pPr marL="457200" indent="-457200">
              <a:buSzPct val="100000"/>
              <a:buFont typeface="+mj-lt"/>
              <a:buAutoNum type="arabicPeriod" startAt="6"/>
            </a:pPr>
            <a:r>
              <a:rPr lang="nb-NO" sz="1800" dirty="0"/>
              <a:t>Hvis behovet for å ha en enkel seksvensiell kode oppstår midt under beregningene, kan alle trådene regne ut samme svar uten synkronisering seg imellom (skjer f.eks i parallell Quicksort)</a:t>
            </a:r>
          </a:p>
          <a:p>
            <a:pPr marL="457200" indent="-457200">
              <a:buSzPct val="100000"/>
              <a:buFont typeface="+mj-lt"/>
              <a:buAutoNum type="arabicPeriod" startAt="8"/>
            </a:pPr>
            <a:r>
              <a:rPr lang="nb-NO" sz="1800" dirty="0"/>
              <a:t>Arbeider-trådene initierer bare lokale variable i sin konstruktør.</a:t>
            </a:r>
          </a:p>
          <a:p>
            <a:pPr marL="800100" lvl="1" indent="-342900">
              <a:buFont typeface="+mj-lt"/>
              <a:buAutoNum type="arabicPeriod" startAt="8"/>
            </a:pPr>
            <a:r>
              <a:rPr lang="nb-NO" sz="1600" dirty="0"/>
              <a:t>Husk at objektet ikke er ferdig når konstruktøren kjører. Mye galt kan skje (se boka </a:t>
            </a:r>
            <a:r>
              <a:rPr lang="nb-NO" sz="1600" dirty="0" err="1"/>
              <a:t>JCiP</a:t>
            </a:r>
            <a:r>
              <a:rPr lang="nb-NO" sz="1600" dirty="0"/>
              <a:t> </a:t>
            </a:r>
            <a:r>
              <a:rPr lang="nb-NO" sz="1600" dirty="0" err="1"/>
              <a:t>kap</a:t>
            </a:r>
            <a:r>
              <a:rPr lang="nb-NO" sz="1600" dirty="0"/>
              <a:t> 3.2) hvis andre tråder får en peker til objektet før det er ferdig.</a:t>
            </a:r>
          </a:p>
          <a:p>
            <a:pPr marL="800100" lvl="1" indent="-342900">
              <a:buFont typeface="+mj-lt"/>
              <a:buAutoNum type="arabicPeriod" startAt="8"/>
            </a:pPr>
            <a:r>
              <a:rPr lang="nb-NO" sz="1600" dirty="0"/>
              <a:t>Ingen kall til andre metoder i konstruktøren.</a:t>
            </a:r>
          </a:p>
          <a:p>
            <a:pPr marL="800100" lvl="1" indent="-342900">
              <a:buFont typeface="+mj-lt"/>
              <a:buAutoNum type="arabicPeriod" startAt="8"/>
            </a:pPr>
            <a:r>
              <a:rPr lang="nb-NO" sz="1600" dirty="0"/>
              <a:t>Kan forebygges: Lad ALLE tråde passer en </a:t>
            </a:r>
            <a:r>
              <a:rPr lang="nb-NO" sz="1600" dirty="0" err="1"/>
              <a:t>cyclisk</a:t>
            </a:r>
            <a:r>
              <a:rPr lang="nb-NO" sz="1600" dirty="0"/>
              <a:t> </a:t>
            </a:r>
            <a:r>
              <a:rPr lang="nb-NO" sz="1600" dirty="0" err="1"/>
              <a:t>barrier</a:t>
            </a:r>
            <a:r>
              <a:rPr lang="nb-NO" sz="1600" dirty="0"/>
              <a:t> etter </a:t>
            </a:r>
            <a:r>
              <a:rPr lang="nb-NO" sz="1600" dirty="0" err="1"/>
              <a:t>initialisering</a:t>
            </a:r>
            <a:r>
              <a:rPr lang="nb-NO" sz="1600" dirty="0"/>
              <a:t>.</a:t>
            </a:r>
          </a:p>
          <a:p>
            <a:pPr marL="457200" indent="-457200">
              <a:buSzPct val="100000"/>
              <a:buFont typeface="+mj-lt"/>
              <a:buAutoNum type="arabicPeriod" startAt="8"/>
            </a:pPr>
            <a:r>
              <a:rPr lang="nb-NO" sz="1800" dirty="0"/>
              <a:t>All handling i arbeider-trådene skjer i run() og i metoder kalt fra run().</a:t>
            </a:r>
          </a:p>
          <a:p>
            <a:pPr marL="457200" indent="-457200">
              <a:buFont typeface="+mj-lt"/>
              <a:buAutoNum type="arabicPeriod" startAt="8"/>
            </a:pPr>
            <a:endParaRPr lang="nb-NO" sz="2000"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20</a:t>
            </a:fld>
            <a:endParaRPr lang="nb-NO" dirty="0">
              <a:solidFill>
                <a:srgbClr val="000000"/>
              </a:solidFill>
            </a:endParaRPr>
          </a:p>
        </p:txBody>
      </p:sp>
      <p:sp>
        <p:nvSpPr>
          <p:cNvPr id="5" name="TekstSylinder 4"/>
          <p:cNvSpPr txBox="1"/>
          <p:nvPr/>
        </p:nvSpPr>
        <p:spPr>
          <a:xfrm>
            <a:off x="1684512" y="1988840"/>
            <a:ext cx="6768752" cy="923330"/>
          </a:xfrm>
          <a:prstGeom prst="rect">
            <a:avLst/>
          </a:prstGeom>
          <a:solidFill>
            <a:schemeClr val="bg1">
              <a:lumMod val="85000"/>
            </a:schemeClr>
          </a:solidFill>
        </p:spPr>
        <p:txBody>
          <a:bodyPr wrap="square" rtlCol="0">
            <a:spAutoFit/>
          </a:bodyPr>
          <a:lstStyle/>
          <a:p>
            <a:pPr lvl="1"/>
            <a:r>
              <a:rPr lang="nb-NO" dirty="0" err="1">
                <a:solidFill>
                  <a:srgbClr val="0070C0"/>
                </a:solidFill>
              </a:rPr>
              <a:t>if</a:t>
            </a:r>
            <a:r>
              <a:rPr lang="nb-NO" dirty="0">
                <a:solidFill>
                  <a:srgbClr val="0070C0"/>
                </a:solidFill>
              </a:rPr>
              <a:t> </a:t>
            </a:r>
            <a:r>
              <a:rPr lang="nb-NO" dirty="0"/>
              <a:t>(indeks == 0) {</a:t>
            </a:r>
          </a:p>
          <a:p>
            <a:pPr lvl="1"/>
            <a:r>
              <a:rPr lang="nb-NO" dirty="0"/>
              <a:t>   &lt; Gjør det sekvensielle steget før neste synkronisering&gt;;</a:t>
            </a:r>
          </a:p>
          <a:p>
            <a:pPr lvl="1"/>
            <a:r>
              <a:rPr lang="nb-NO" dirty="0"/>
              <a:t>}</a:t>
            </a:r>
          </a:p>
        </p:txBody>
      </p:sp>
    </p:spTree>
    <p:extLst>
      <p:ext uri="{BB962C8B-B14F-4D97-AF65-F5344CB8AC3E}">
        <p14:creationId xmlns:p14="http://schemas.microsoft.com/office/powerpoint/2010/main" val="3318478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0938" y="214313"/>
            <a:ext cx="7453510" cy="828675"/>
          </a:xfrm>
        </p:spPr>
        <p:txBody>
          <a:bodyPr/>
          <a:lstStyle/>
          <a:p>
            <a:r>
              <a:rPr lang="nb-NO" sz="2400" dirty="0"/>
              <a:t> VIGTIKT Konvensjon: Tre avgjørende prinsipper for lesing og skriving på felles data.</a:t>
            </a:r>
          </a:p>
        </p:txBody>
      </p:sp>
      <p:sp>
        <p:nvSpPr>
          <p:cNvPr id="3" name="Plassholder for innhold 2"/>
          <p:cNvSpPr>
            <a:spLocks noGrp="1"/>
          </p:cNvSpPr>
          <p:nvPr>
            <p:ph idx="1"/>
          </p:nvPr>
        </p:nvSpPr>
        <p:spPr>
          <a:xfrm>
            <a:off x="1326704" y="1314450"/>
            <a:ext cx="6701680" cy="4818063"/>
          </a:xfrm>
        </p:spPr>
        <p:txBody>
          <a:bodyPr/>
          <a:lstStyle/>
          <a:p>
            <a:r>
              <a:rPr lang="nb-NO" sz="2000" dirty="0"/>
              <a:t>Før (og etter) synkronisering på felles  synkroniserings-objekt gjelder :</a:t>
            </a:r>
          </a:p>
          <a:p>
            <a:pPr marL="800100" lvl="1" indent="-342900">
              <a:buSzPct val="72000"/>
              <a:buFont typeface="+mj-lt"/>
              <a:buAutoNum type="alphaUcPeriod"/>
            </a:pPr>
            <a:r>
              <a:rPr lang="nb-NO" sz="1800" dirty="0"/>
              <a:t>Hvis ingen tråder skriver på en felles variabel, kan alle tråder lese denne.</a:t>
            </a:r>
          </a:p>
          <a:p>
            <a:pPr marL="800100" lvl="1" indent="-342900">
              <a:buSzPct val="72000"/>
              <a:buFont typeface="+mj-lt"/>
              <a:buAutoNum type="alphaUcPeriod"/>
            </a:pPr>
            <a:r>
              <a:rPr lang="nb-NO" sz="1800" dirty="0"/>
              <a:t>To tråder må aldri skrive samtidig på en felles variabel (eks. </a:t>
            </a:r>
            <a:r>
              <a:rPr lang="nb-NO" sz="1800" dirty="0">
                <a:latin typeface="Courier New" panose="02070309020205020404" pitchFamily="49" charset="0"/>
                <a:cs typeface="Courier New" panose="02070309020205020404" pitchFamily="49" charset="0"/>
              </a:rPr>
              <a:t>i++ </a:t>
            </a:r>
            <a:r>
              <a:rPr lang="nb-NO" sz="1800" dirty="0"/>
              <a:t>går galt)</a:t>
            </a:r>
          </a:p>
          <a:p>
            <a:pPr marL="800100" lvl="1" indent="-342900">
              <a:buSzPct val="72000"/>
              <a:buFont typeface="+mj-lt"/>
              <a:buAutoNum type="alphaUcPeriod"/>
            </a:pPr>
            <a:r>
              <a:rPr lang="nb-NO" sz="1800" dirty="0"/>
              <a:t>Hvis bare én tråd skriver på en variabel må også bare denne tråden lese denne variabelen før synkronisering – ingen andre tråder må lese den før synkronisering.</a:t>
            </a:r>
          </a:p>
          <a:p>
            <a:pPr marL="800100" lvl="1" indent="-342900">
              <a:buFont typeface="+mj-lt"/>
              <a:buAutoNum type="alphaUcPeriod"/>
            </a:pPr>
            <a:endParaRPr lang="nb-NO" sz="1800" dirty="0"/>
          </a:p>
          <a:p>
            <a:pPr marL="57150" indent="0">
              <a:buNone/>
            </a:pPr>
            <a:r>
              <a:rPr lang="nb-NO" sz="2200" dirty="0"/>
              <a:t>Muligens ikke helt tidsoptimalt, men enkel å følge – gjør det mulig å skrive parallelle programmer.</a:t>
            </a:r>
          </a:p>
          <a:p>
            <a:pPr marL="57150" indent="0">
              <a:buNone/>
            </a:pPr>
            <a:endParaRPr lang="nb-NO" sz="2200" dirty="0"/>
          </a:p>
          <a:p>
            <a:pPr marL="57150" indent="0" algn="ctr">
              <a:buNone/>
            </a:pPr>
            <a:r>
              <a:rPr lang="nb-NO" sz="2200" dirty="0"/>
              <a:t>Har vist pkt. A og B, skal nå vise pkt. C</a:t>
            </a:r>
          </a:p>
          <a:p>
            <a:pPr lvl="1"/>
            <a:endParaRPr lang="nb-NO" sz="1800"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21</a:t>
            </a:fld>
            <a:endParaRPr lang="nb-NO">
              <a:solidFill>
                <a:srgbClr val="000000"/>
              </a:solidFill>
            </a:endParaRPr>
          </a:p>
        </p:txBody>
      </p:sp>
    </p:spTree>
    <p:extLst>
      <p:ext uri="{BB962C8B-B14F-4D97-AF65-F5344CB8AC3E}">
        <p14:creationId xmlns:p14="http://schemas.microsoft.com/office/powerpoint/2010/main" val="453302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dirty="0"/>
              <a:t>3) Synlighetsproblemet (hvilke verdier ser ulike tråder som leser variable som en annen tråd skriver på)</a:t>
            </a:r>
          </a:p>
        </p:txBody>
      </p:sp>
      <p:sp>
        <p:nvSpPr>
          <p:cNvPr id="3" name="Plassholder for innhold 2"/>
          <p:cNvSpPr>
            <a:spLocks noGrp="1"/>
          </p:cNvSpPr>
          <p:nvPr>
            <p:ph idx="1"/>
          </p:nvPr>
        </p:nvSpPr>
        <p:spPr/>
        <p:txBody>
          <a:bodyPr/>
          <a:lstStyle/>
          <a:p>
            <a:r>
              <a:rPr lang="nb-NO" sz="2000" dirty="0"/>
              <a:t>Lage et testprogram som har:</a:t>
            </a:r>
          </a:p>
          <a:p>
            <a:pPr lvl="1"/>
            <a:r>
              <a:rPr lang="nb-NO" sz="1600" dirty="0"/>
              <a:t>To </a:t>
            </a:r>
            <a:r>
              <a:rPr lang="nb-NO" sz="1600" b="1" dirty="0"/>
              <a:t>felles</a:t>
            </a:r>
            <a:r>
              <a:rPr lang="nb-NO" sz="1600" dirty="0"/>
              <a:t> variable. </a:t>
            </a:r>
            <a:r>
              <a:rPr lang="nb-NO" sz="1600" dirty="0">
                <a:solidFill>
                  <a:srgbClr val="0070C0"/>
                </a:solidFill>
              </a:rPr>
              <a:t>int</a:t>
            </a:r>
            <a:r>
              <a:rPr lang="nb-NO" sz="1600" dirty="0"/>
              <a:t> </a:t>
            </a:r>
            <a:r>
              <a:rPr lang="nb-NO" sz="1600" dirty="0" err="1"/>
              <a:t>a,b</a:t>
            </a:r>
            <a:r>
              <a:rPr lang="nb-NO" sz="1600" dirty="0"/>
              <a:t>; </a:t>
            </a:r>
          </a:p>
          <a:p>
            <a:pPr lvl="1"/>
            <a:r>
              <a:rPr lang="nb-NO" sz="1600" dirty="0"/>
              <a:t>To klasser, arbeider-tråder </a:t>
            </a:r>
            <a:r>
              <a:rPr lang="nb-NO" sz="1600" dirty="0" err="1"/>
              <a:t>SkrivA</a:t>
            </a:r>
            <a:r>
              <a:rPr lang="nb-NO" sz="1600" dirty="0"/>
              <a:t> og </a:t>
            </a:r>
            <a:r>
              <a:rPr lang="nb-NO" sz="1600" dirty="0" err="1"/>
              <a:t>SkrivB</a:t>
            </a:r>
            <a:r>
              <a:rPr lang="nb-NO" sz="1600" dirty="0"/>
              <a:t>, </a:t>
            </a:r>
          </a:p>
          <a:p>
            <a:pPr lvl="1"/>
            <a:r>
              <a:rPr lang="nb-NO" sz="1600" dirty="0"/>
              <a:t>en som øker a &amp; en øker b (100 000 ganger) og skriver ned verdiene</a:t>
            </a:r>
            <a:br>
              <a:rPr lang="nb-NO" sz="1600" dirty="0"/>
            </a:br>
            <a:r>
              <a:rPr lang="nb-NO" sz="1600" dirty="0"/>
              <a:t> av a og b i hver sin </a:t>
            </a:r>
            <a:r>
              <a:rPr lang="nb-NO" sz="1600" i="1" dirty="0"/>
              <a:t>lokale</a:t>
            </a:r>
            <a:r>
              <a:rPr lang="nb-NO" sz="1600" dirty="0"/>
              <a:t>  arrayer: mA[] og mB[] (antså to sett av disse).</a:t>
            </a:r>
          </a:p>
          <a:p>
            <a:pPr lvl="1"/>
            <a:endParaRPr lang="nb-NO" sz="1800" dirty="0"/>
          </a:p>
          <a:p>
            <a:pPr lvl="1"/>
            <a:endParaRPr lang="nb-NO" sz="1800" dirty="0"/>
          </a:p>
          <a:p>
            <a:pPr lvl="1"/>
            <a:endParaRPr lang="nb-NO" sz="1800" dirty="0"/>
          </a:p>
          <a:p>
            <a:pPr lvl="1"/>
            <a:endParaRPr lang="nb-NO" sz="1800" dirty="0"/>
          </a:p>
          <a:p>
            <a:pPr lvl="1"/>
            <a:endParaRPr lang="nb-NO" sz="1800" dirty="0"/>
          </a:p>
          <a:p>
            <a:pPr lvl="1"/>
            <a:r>
              <a:rPr lang="nb-NO" sz="1800" dirty="0"/>
              <a:t>og en annen tråd som tilsvarende øker b</a:t>
            </a:r>
          </a:p>
          <a:p>
            <a:pPr lvl="1"/>
            <a:endParaRPr lang="nb-NO" sz="1800"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22</a:t>
            </a:fld>
            <a:endParaRPr lang="nb-NO" dirty="0">
              <a:solidFill>
                <a:srgbClr val="000000"/>
              </a:solidFill>
            </a:endParaRPr>
          </a:p>
        </p:txBody>
      </p:sp>
      <p:sp>
        <p:nvSpPr>
          <p:cNvPr id="5" name="TekstSylinder 4"/>
          <p:cNvSpPr txBox="1"/>
          <p:nvPr/>
        </p:nvSpPr>
        <p:spPr>
          <a:xfrm>
            <a:off x="2123728" y="3140968"/>
            <a:ext cx="4392488" cy="1323439"/>
          </a:xfrm>
          <a:prstGeom prst="rect">
            <a:avLst/>
          </a:prstGeom>
          <a:solidFill>
            <a:schemeClr val="accent2">
              <a:lumMod val="20000"/>
              <a:lumOff val="80000"/>
            </a:schemeClr>
          </a:solidFill>
        </p:spPr>
        <p:txBody>
          <a:bodyPr wrap="square" rtlCol="0">
            <a:spAutoFit/>
          </a:bodyPr>
          <a:lstStyle/>
          <a:p>
            <a:r>
              <a:rPr lang="nb-NO" sz="1600" dirty="0"/>
              <a:t> for (int j = 0; j&lt;</a:t>
            </a:r>
            <a:r>
              <a:rPr lang="nb-NO" sz="1600" dirty="0" err="1"/>
              <a:t>antGanger</a:t>
            </a:r>
            <a:r>
              <a:rPr lang="nb-NO" sz="1600" dirty="0"/>
              <a:t>; </a:t>
            </a:r>
            <a:r>
              <a:rPr lang="nb-NO" sz="1600" dirty="0" err="1"/>
              <a:t>j++</a:t>
            </a:r>
            <a:r>
              <a:rPr lang="nb-NO" sz="1600" dirty="0"/>
              <a:t>) {</a:t>
            </a:r>
          </a:p>
          <a:p>
            <a:r>
              <a:rPr lang="nb-NO" sz="1600" dirty="0"/>
              <a:t>          a++;</a:t>
            </a:r>
          </a:p>
          <a:p>
            <a:r>
              <a:rPr lang="nb-NO" sz="1600" dirty="0"/>
              <a:t>          </a:t>
            </a:r>
            <a:r>
              <a:rPr lang="nb-NO" sz="1600" dirty="0" err="1"/>
              <a:t>mA</a:t>
            </a:r>
            <a:r>
              <a:rPr lang="nb-NO" sz="1600" dirty="0"/>
              <a:t>[j] =a;</a:t>
            </a:r>
          </a:p>
          <a:p>
            <a:r>
              <a:rPr lang="nb-NO" sz="1600" dirty="0"/>
              <a:t>          </a:t>
            </a:r>
            <a:r>
              <a:rPr lang="nb-NO" sz="1600" dirty="0" err="1"/>
              <a:t>mB</a:t>
            </a:r>
            <a:r>
              <a:rPr lang="nb-NO" sz="1600" dirty="0"/>
              <a:t>[j] =b;</a:t>
            </a:r>
          </a:p>
          <a:p>
            <a:r>
              <a:rPr lang="nb-NO" sz="1600" dirty="0"/>
              <a:t>  }</a:t>
            </a:r>
          </a:p>
        </p:txBody>
      </p:sp>
      <p:sp>
        <p:nvSpPr>
          <p:cNvPr id="6" name="TekstSylinder 5"/>
          <p:cNvSpPr txBox="1"/>
          <p:nvPr/>
        </p:nvSpPr>
        <p:spPr>
          <a:xfrm>
            <a:off x="2123728" y="4985881"/>
            <a:ext cx="4392488" cy="1323439"/>
          </a:xfrm>
          <a:prstGeom prst="rect">
            <a:avLst/>
          </a:prstGeom>
          <a:solidFill>
            <a:schemeClr val="accent2">
              <a:lumMod val="20000"/>
              <a:lumOff val="80000"/>
            </a:schemeClr>
          </a:solidFill>
        </p:spPr>
        <p:txBody>
          <a:bodyPr wrap="square" rtlCol="0">
            <a:spAutoFit/>
          </a:bodyPr>
          <a:lstStyle/>
          <a:p>
            <a:r>
              <a:rPr lang="nb-NO" sz="1600" dirty="0"/>
              <a:t> for (int j = 0; j&lt;</a:t>
            </a:r>
            <a:r>
              <a:rPr lang="nb-NO" sz="1600" dirty="0" err="1"/>
              <a:t>antGanger</a:t>
            </a:r>
            <a:r>
              <a:rPr lang="nb-NO" sz="1600" dirty="0"/>
              <a:t>; </a:t>
            </a:r>
            <a:r>
              <a:rPr lang="nb-NO" sz="1600" dirty="0" err="1"/>
              <a:t>j++</a:t>
            </a:r>
            <a:r>
              <a:rPr lang="nb-NO" sz="1600" dirty="0"/>
              <a:t>) {</a:t>
            </a:r>
          </a:p>
          <a:p>
            <a:r>
              <a:rPr lang="nb-NO" sz="1600" dirty="0"/>
              <a:t>          b++;</a:t>
            </a:r>
          </a:p>
          <a:p>
            <a:r>
              <a:rPr lang="nb-NO" sz="1600" dirty="0"/>
              <a:t>          </a:t>
            </a:r>
            <a:r>
              <a:rPr lang="nb-NO" sz="1600" dirty="0" err="1"/>
              <a:t>mA</a:t>
            </a:r>
            <a:r>
              <a:rPr lang="nb-NO" sz="1600" dirty="0"/>
              <a:t>[j] =a;</a:t>
            </a:r>
          </a:p>
          <a:p>
            <a:r>
              <a:rPr lang="nb-NO" sz="1600" dirty="0"/>
              <a:t>          </a:t>
            </a:r>
            <a:r>
              <a:rPr lang="nb-NO" sz="1600" dirty="0" err="1"/>
              <a:t>mB</a:t>
            </a:r>
            <a:r>
              <a:rPr lang="nb-NO" sz="1600" dirty="0"/>
              <a:t>[j] =b;</a:t>
            </a:r>
          </a:p>
          <a:p>
            <a:r>
              <a:rPr lang="nb-NO" sz="1600" dirty="0"/>
              <a:t>  }</a:t>
            </a:r>
          </a:p>
        </p:txBody>
      </p:sp>
    </p:spTree>
    <p:extLst>
      <p:ext uri="{BB962C8B-B14F-4D97-AF65-F5344CB8AC3E}">
        <p14:creationId xmlns:p14="http://schemas.microsoft.com/office/powerpoint/2010/main" val="571878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23</a:t>
            </a:fld>
            <a:endParaRPr lang="nb-NO">
              <a:solidFill>
                <a:srgbClr val="000000"/>
              </a:solidFill>
            </a:endParaRPr>
          </a:p>
        </p:txBody>
      </p:sp>
      <p:sp>
        <p:nvSpPr>
          <p:cNvPr id="5" name="TekstSylinder 4"/>
          <p:cNvSpPr txBox="1"/>
          <p:nvPr/>
        </p:nvSpPr>
        <p:spPr>
          <a:xfrm>
            <a:off x="4932041" y="0"/>
            <a:ext cx="4104455" cy="6848029"/>
          </a:xfrm>
          <a:prstGeom prst="rect">
            <a:avLst/>
          </a:prstGeom>
          <a:solidFill>
            <a:schemeClr val="accent2">
              <a:lumMod val="20000"/>
              <a:lumOff val="80000"/>
            </a:schemeClr>
          </a:solidFill>
        </p:spPr>
        <p:txBody>
          <a:bodyPr wrap="square" rtlCol="0">
            <a:spAutoFit/>
          </a:bodyPr>
          <a:lstStyle/>
          <a:p>
            <a:r>
              <a:rPr lang="nb-NO" sz="1200" dirty="0"/>
              <a:t> </a:t>
            </a:r>
            <a:r>
              <a:rPr lang="nb-NO" sz="1200" dirty="0">
                <a:solidFill>
                  <a:srgbClr val="0070C0"/>
                </a:solidFill>
              </a:rPr>
              <a:t>class</a:t>
            </a:r>
            <a:r>
              <a:rPr lang="nb-NO" sz="1200" dirty="0"/>
              <a:t> </a:t>
            </a:r>
            <a:r>
              <a:rPr lang="nb-NO" sz="1200" dirty="0" err="1"/>
              <a:t>SkrivA</a:t>
            </a:r>
            <a:r>
              <a:rPr lang="nb-NO" sz="1200" dirty="0"/>
              <a:t> </a:t>
            </a:r>
            <a:r>
              <a:rPr lang="nb-NO" sz="1200" dirty="0" err="1"/>
              <a:t>extends</a:t>
            </a:r>
            <a:r>
              <a:rPr lang="nb-NO" sz="1200" dirty="0"/>
              <a:t> </a:t>
            </a:r>
            <a:r>
              <a:rPr lang="nb-NO" sz="1200" dirty="0" err="1"/>
              <a:t>Thread</a:t>
            </a:r>
            <a:r>
              <a:rPr lang="nb-NO" sz="1200" dirty="0"/>
              <a:t>{</a:t>
            </a:r>
          </a:p>
          <a:p>
            <a:r>
              <a:rPr lang="nb-NO" sz="1200" dirty="0"/>
              <a:t>        </a:t>
            </a:r>
            <a:r>
              <a:rPr lang="nb-NO" sz="1200" dirty="0">
                <a:solidFill>
                  <a:srgbClr val="0070C0"/>
                </a:solidFill>
              </a:rPr>
              <a:t>int</a:t>
            </a:r>
            <a:r>
              <a:rPr lang="nb-NO" sz="1200" dirty="0"/>
              <a:t> [] </a:t>
            </a:r>
            <a:r>
              <a:rPr lang="nb-NO" sz="1200" dirty="0" err="1"/>
              <a:t>mB</a:t>
            </a:r>
            <a:r>
              <a:rPr lang="nb-NO" sz="1200" dirty="0"/>
              <a:t> = new int[</a:t>
            </a:r>
            <a:r>
              <a:rPr lang="nb-NO" sz="1200" dirty="0" err="1"/>
              <a:t>antGanger</a:t>
            </a:r>
            <a:r>
              <a:rPr lang="nb-NO" sz="1200" dirty="0"/>
              <a:t>],</a:t>
            </a:r>
          </a:p>
          <a:p>
            <a:r>
              <a:rPr lang="nb-NO" sz="1200" dirty="0"/>
              <a:t>                </a:t>
            </a:r>
            <a:r>
              <a:rPr lang="nb-NO" sz="1200" dirty="0" err="1"/>
              <a:t>mA</a:t>
            </a:r>
            <a:r>
              <a:rPr lang="nb-NO" sz="1200" dirty="0"/>
              <a:t> = new int[</a:t>
            </a:r>
            <a:r>
              <a:rPr lang="nb-NO" sz="1200" dirty="0" err="1"/>
              <a:t>antGanger</a:t>
            </a:r>
            <a:r>
              <a:rPr lang="nb-NO" sz="1200" dirty="0"/>
              <a:t>];</a:t>
            </a:r>
          </a:p>
          <a:p>
            <a:r>
              <a:rPr lang="nb-NO" sz="1200" dirty="0"/>
              <a:t>        </a:t>
            </a:r>
            <a:r>
              <a:rPr lang="nb-NO" sz="1200" dirty="0" err="1">
                <a:solidFill>
                  <a:srgbClr val="0070C0"/>
                </a:solidFill>
              </a:rPr>
              <a:t>public</a:t>
            </a:r>
            <a:r>
              <a:rPr lang="nb-NO" sz="1200" dirty="0">
                <a:solidFill>
                  <a:srgbClr val="0070C0"/>
                </a:solidFill>
              </a:rPr>
              <a:t> void</a:t>
            </a:r>
            <a:r>
              <a:rPr lang="nb-NO" sz="1200" dirty="0"/>
              <a:t> run() {</a:t>
            </a:r>
          </a:p>
          <a:p>
            <a:r>
              <a:rPr lang="nb-NO" sz="1200" dirty="0"/>
              <a:t>	  </a:t>
            </a:r>
            <a:r>
              <a:rPr lang="nb-NO" sz="1200" dirty="0" err="1">
                <a:solidFill>
                  <a:srgbClr val="0070C0"/>
                </a:solidFill>
              </a:rPr>
              <a:t>try</a:t>
            </a:r>
            <a:r>
              <a:rPr lang="nb-NO" sz="1200" dirty="0">
                <a:solidFill>
                  <a:srgbClr val="0070C0"/>
                </a:solidFill>
              </a:rPr>
              <a:t> </a:t>
            </a:r>
            <a:r>
              <a:rPr lang="nb-NO" sz="1200" dirty="0"/>
              <a:t>{  </a:t>
            </a:r>
            <a:r>
              <a:rPr lang="nb-NO" sz="1200" dirty="0">
                <a:solidFill>
                  <a:srgbClr val="00B050"/>
                </a:solidFill>
              </a:rPr>
              <a:t>// </a:t>
            </a:r>
            <a:r>
              <a:rPr lang="nb-NO" sz="1200" dirty="0" err="1">
                <a:solidFill>
                  <a:srgbClr val="00B050"/>
                </a:solidFill>
              </a:rPr>
              <a:t>wait</a:t>
            </a:r>
            <a:r>
              <a:rPr lang="nb-NO" sz="1200" dirty="0">
                <a:solidFill>
                  <a:srgbClr val="00B050"/>
                </a:solidFill>
              </a:rPr>
              <a:t> </a:t>
            </a:r>
            <a:r>
              <a:rPr lang="nb-NO" sz="1200" dirty="0" err="1">
                <a:solidFill>
                  <a:srgbClr val="00B050"/>
                </a:solidFill>
              </a:rPr>
              <a:t>on</a:t>
            </a:r>
            <a:r>
              <a:rPr lang="nb-NO" sz="1200" dirty="0">
                <a:solidFill>
                  <a:srgbClr val="00B050"/>
                </a:solidFill>
              </a:rPr>
              <a:t> </a:t>
            </a:r>
            <a:r>
              <a:rPr lang="nb-NO" sz="1200" dirty="0" err="1">
                <a:solidFill>
                  <a:srgbClr val="00B050"/>
                </a:solidFill>
              </a:rPr>
              <a:t>the</a:t>
            </a:r>
            <a:r>
              <a:rPr lang="nb-NO" sz="1200" dirty="0">
                <a:solidFill>
                  <a:srgbClr val="00B050"/>
                </a:solidFill>
              </a:rPr>
              <a:t> </a:t>
            </a:r>
            <a:r>
              <a:rPr lang="nb-NO" sz="1200" dirty="0" err="1">
                <a:solidFill>
                  <a:srgbClr val="00B050"/>
                </a:solidFill>
              </a:rPr>
              <a:t>other</a:t>
            </a:r>
            <a:r>
              <a:rPr lang="nb-NO" sz="1200" dirty="0">
                <a:solidFill>
                  <a:srgbClr val="00B050"/>
                </a:solidFill>
              </a:rPr>
              <a:t> </a:t>
            </a:r>
            <a:r>
              <a:rPr lang="nb-NO" sz="1200" dirty="0" err="1">
                <a:solidFill>
                  <a:srgbClr val="00B050"/>
                </a:solidFill>
              </a:rPr>
              <a:t>thread</a:t>
            </a:r>
            <a:endParaRPr lang="nb-NO" sz="1200" dirty="0">
              <a:solidFill>
                <a:srgbClr val="00B050"/>
              </a:solidFill>
            </a:endParaRPr>
          </a:p>
          <a:p>
            <a:r>
              <a:rPr lang="nb-NO" sz="1200" dirty="0"/>
              <a:t>		  </a:t>
            </a:r>
            <a:r>
              <a:rPr lang="nb-NO" sz="1200" dirty="0" err="1"/>
              <a:t>sync.await</a:t>
            </a:r>
            <a:r>
              <a:rPr lang="nb-NO" sz="1200" dirty="0"/>
              <a:t>();</a:t>
            </a:r>
          </a:p>
          <a:p>
            <a:r>
              <a:rPr lang="nb-NO" sz="1200" dirty="0"/>
              <a:t>	  } </a:t>
            </a:r>
            <a:r>
              <a:rPr lang="nb-NO" sz="1200" dirty="0" err="1">
                <a:solidFill>
                  <a:srgbClr val="0070C0"/>
                </a:solidFill>
              </a:rPr>
              <a:t>catch</a:t>
            </a:r>
            <a:r>
              <a:rPr lang="nb-NO" sz="1200" dirty="0">
                <a:solidFill>
                  <a:srgbClr val="0070C0"/>
                </a:solidFill>
              </a:rPr>
              <a:t> </a:t>
            </a:r>
            <a:r>
              <a:rPr lang="nb-NO" sz="1200" dirty="0"/>
              <a:t>(</a:t>
            </a:r>
            <a:r>
              <a:rPr lang="nb-NO" sz="1200" dirty="0" err="1"/>
              <a:t>Exception</a:t>
            </a:r>
            <a:r>
              <a:rPr lang="nb-NO" sz="1200" dirty="0"/>
              <a:t> e) {</a:t>
            </a:r>
            <a:r>
              <a:rPr lang="nb-NO" sz="1200" dirty="0" err="1"/>
              <a:t>return</a:t>
            </a:r>
            <a:r>
              <a:rPr lang="nb-NO" sz="1200" dirty="0"/>
              <a:t>;}</a:t>
            </a:r>
          </a:p>
          <a:p>
            <a:r>
              <a:rPr lang="nb-NO" sz="700" dirty="0"/>
              <a:t>	</a:t>
            </a:r>
            <a:br>
              <a:rPr lang="nb-NO" sz="1200" dirty="0"/>
            </a:br>
            <a:r>
              <a:rPr lang="nb-NO" sz="1200" dirty="0"/>
              <a:t>	  </a:t>
            </a:r>
            <a:r>
              <a:rPr lang="nb-NO" sz="1200" dirty="0">
                <a:solidFill>
                  <a:srgbClr val="0070C0"/>
                </a:solidFill>
              </a:rPr>
              <a:t>for</a:t>
            </a:r>
            <a:r>
              <a:rPr lang="nb-NO" sz="1200" dirty="0"/>
              <a:t> (int j = 0; j&lt;</a:t>
            </a:r>
            <a:r>
              <a:rPr lang="nb-NO" sz="1200" dirty="0" err="1"/>
              <a:t>antGanger</a:t>
            </a:r>
            <a:r>
              <a:rPr lang="nb-NO" sz="1200" dirty="0"/>
              <a:t>; </a:t>
            </a:r>
            <a:r>
              <a:rPr lang="nb-NO" sz="1200" dirty="0" err="1"/>
              <a:t>j++</a:t>
            </a:r>
            <a:r>
              <a:rPr lang="nb-NO" sz="1200" dirty="0"/>
              <a:t>) {</a:t>
            </a:r>
          </a:p>
          <a:p>
            <a:r>
              <a:rPr lang="nb-NO" sz="1200" dirty="0"/>
              <a:t>	</a:t>
            </a:r>
            <a:r>
              <a:rPr lang="nb-NO" sz="1200" b="1" dirty="0">
                <a:solidFill>
                  <a:srgbClr val="C00000"/>
                </a:solidFill>
              </a:rPr>
              <a:t>          a++;</a:t>
            </a:r>
          </a:p>
          <a:p>
            <a:r>
              <a:rPr lang="nb-NO" sz="1200" dirty="0"/>
              <a:t>	          </a:t>
            </a:r>
            <a:r>
              <a:rPr lang="nb-NO" sz="1200" dirty="0" err="1"/>
              <a:t>mA</a:t>
            </a:r>
            <a:r>
              <a:rPr lang="nb-NO" sz="1200" dirty="0"/>
              <a:t>[j] =a;</a:t>
            </a:r>
          </a:p>
          <a:p>
            <a:r>
              <a:rPr lang="nb-NO" sz="1200" dirty="0"/>
              <a:t>	          </a:t>
            </a:r>
            <a:r>
              <a:rPr lang="nb-NO" sz="1200" dirty="0" err="1"/>
              <a:t>mB</a:t>
            </a:r>
            <a:r>
              <a:rPr lang="nb-NO" sz="1200" dirty="0"/>
              <a:t>[j] =b;</a:t>
            </a:r>
          </a:p>
          <a:p>
            <a:r>
              <a:rPr lang="nb-NO" sz="1200" dirty="0"/>
              <a:t> 	   }</a:t>
            </a:r>
          </a:p>
          <a:p>
            <a:r>
              <a:rPr lang="nb-NO" sz="1200" dirty="0"/>
              <a:t>	   </a:t>
            </a:r>
            <a:r>
              <a:rPr lang="nb-NO" sz="1200" dirty="0" err="1">
                <a:solidFill>
                  <a:srgbClr val="0070C0"/>
                </a:solidFill>
              </a:rPr>
              <a:t>try</a:t>
            </a:r>
            <a:r>
              <a:rPr lang="nb-NO" sz="1200" dirty="0">
                <a:solidFill>
                  <a:srgbClr val="0070C0"/>
                </a:solidFill>
              </a:rPr>
              <a:t> </a:t>
            </a:r>
            <a:r>
              <a:rPr lang="nb-NO" sz="1200" dirty="0"/>
              <a:t>{  </a:t>
            </a:r>
            <a:r>
              <a:rPr lang="nb-NO" sz="1200" dirty="0">
                <a:solidFill>
                  <a:srgbClr val="00B050"/>
                </a:solidFill>
              </a:rPr>
              <a:t>// </a:t>
            </a:r>
            <a:r>
              <a:rPr lang="nb-NO" sz="1200" dirty="0" err="1">
                <a:solidFill>
                  <a:srgbClr val="00B050"/>
                </a:solidFill>
              </a:rPr>
              <a:t>wait</a:t>
            </a:r>
            <a:r>
              <a:rPr lang="nb-NO" sz="1200" dirty="0">
                <a:solidFill>
                  <a:srgbClr val="00B050"/>
                </a:solidFill>
              </a:rPr>
              <a:t> </a:t>
            </a:r>
            <a:r>
              <a:rPr lang="nb-NO" sz="1200" dirty="0" err="1">
                <a:solidFill>
                  <a:srgbClr val="00B050"/>
                </a:solidFill>
              </a:rPr>
              <a:t>on</a:t>
            </a:r>
            <a:r>
              <a:rPr lang="nb-NO" sz="1200" dirty="0">
                <a:solidFill>
                  <a:srgbClr val="00B050"/>
                </a:solidFill>
              </a:rPr>
              <a:t> </a:t>
            </a:r>
            <a:r>
              <a:rPr lang="nb-NO" sz="1200" dirty="0" err="1">
                <a:solidFill>
                  <a:srgbClr val="00B050"/>
                </a:solidFill>
              </a:rPr>
              <a:t>the</a:t>
            </a:r>
            <a:r>
              <a:rPr lang="nb-NO" sz="1200" dirty="0">
                <a:solidFill>
                  <a:srgbClr val="00B050"/>
                </a:solidFill>
              </a:rPr>
              <a:t> </a:t>
            </a:r>
            <a:r>
              <a:rPr lang="nb-NO" sz="1200" dirty="0" err="1">
                <a:solidFill>
                  <a:srgbClr val="00B050"/>
                </a:solidFill>
              </a:rPr>
              <a:t>other</a:t>
            </a:r>
            <a:r>
              <a:rPr lang="nb-NO" sz="1200" dirty="0">
                <a:solidFill>
                  <a:srgbClr val="00B050"/>
                </a:solidFill>
              </a:rPr>
              <a:t> </a:t>
            </a:r>
            <a:r>
              <a:rPr lang="nb-NO" sz="1200" dirty="0" err="1">
                <a:solidFill>
                  <a:srgbClr val="00B050"/>
                </a:solidFill>
              </a:rPr>
              <a:t>thread</a:t>
            </a:r>
            <a:r>
              <a:rPr lang="nb-NO" sz="1200" dirty="0">
                <a:solidFill>
                  <a:srgbClr val="00B050"/>
                </a:solidFill>
              </a:rPr>
              <a:t> + main</a:t>
            </a:r>
          </a:p>
          <a:p>
            <a:r>
              <a:rPr lang="nb-NO" sz="1200" dirty="0"/>
              <a:t>		   </a:t>
            </a:r>
            <a:r>
              <a:rPr lang="nb-NO" sz="1200" dirty="0" err="1"/>
              <a:t>vent.await</a:t>
            </a:r>
            <a:r>
              <a:rPr lang="nb-NO" sz="1200" dirty="0"/>
              <a:t>();</a:t>
            </a:r>
          </a:p>
          <a:p>
            <a:r>
              <a:rPr lang="nb-NO" sz="1200" dirty="0"/>
              <a:t>         	   } </a:t>
            </a:r>
            <a:r>
              <a:rPr lang="nb-NO" sz="1200" dirty="0" err="1">
                <a:solidFill>
                  <a:srgbClr val="0070C0"/>
                </a:solidFill>
              </a:rPr>
              <a:t>catch</a:t>
            </a:r>
            <a:r>
              <a:rPr lang="nb-NO" sz="1200" dirty="0">
                <a:solidFill>
                  <a:srgbClr val="0070C0"/>
                </a:solidFill>
              </a:rPr>
              <a:t> </a:t>
            </a:r>
            <a:r>
              <a:rPr lang="nb-NO" sz="1200" dirty="0"/>
              <a:t>(</a:t>
            </a:r>
            <a:r>
              <a:rPr lang="nb-NO" sz="1200" dirty="0" err="1"/>
              <a:t>Exception</a:t>
            </a:r>
            <a:r>
              <a:rPr lang="nb-NO" sz="1200" dirty="0"/>
              <a:t> e) {</a:t>
            </a:r>
            <a:r>
              <a:rPr lang="nb-NO" sz="1200" dirty="0" err="1"/>
              <a:t>return</a:t>
            </a:r>
            <a:r>
              <a:rPr lang="nb-NO" sz="1200" dirty="0"/>
              <a:t>;}</a:t>
            </a:r>
          </a:p>
          <a:p>
            <a:r>
              <a:rPr lang="nb-NO" sz="1200" dirty="0"/>
              <a:t>      } </a:t>
            </a:r>
            <a:r>
              <a:rPr lang="nb-NO" sz="1200" dirty="0">
                <a:solidFill>
                  <a:srgbClr val="00B050"/>
                </a:solidFill>
              </a:rPr>
              <a:t>// end run A</a:t>
            </a:r>
            <a:br>
              <a:rPr lang="nb-NO" sz="1200" dirty="0">
                <a:solidFill>
                  <a:srgbClr val="00B050"/>
                </a:solidFill>
              </a:rPr>
            </a:br>
            <a:r>
              <a:rPr lang="nb-NO" sz="1200" dirty="0"/>
              <a:t>} </a:t>
            </a:r>
            <a:r>
              <a:rPr lang="nb-NO" sz="1200" dirty="0">
                <a:solidFill>
                  <a:srgbClr val="00B050"/>
                </a:solidFill>
              </a:rPr>
              <a:t>// end class Para</a:t>
            </a:r>
          </a:p>
          <a:p>
            <a:endParaRPr lang="nb-NO" sz="1200" dirty="0"/>
          </a:p>
          <a:p>
            <a:r>
              <a:rPr lang="nb-NO" sz="1200" dirty="0">
                <a:solidFill>
                  <a:srgbClr val="0070C0"/>
                </a:solidFill>
              </a:rPr>
              <a:t>class</a:t>
            </a:r>
            <a:r>
              <a:rPr lang="nb-NO" sz="1200" dirty="0"/>
              <a:t> </a:t>
            </a:r>
            <a:r>
              <a:rPr lang="nb-NO" sz="1200" dirty="0" err="1"/>
              <a:t>SkrivB</a:t>
            </a:r>
            <a:r>
              <a:rPr lang="nb-NO" sz="1200" dirty="0"/>
              <a:t> </a:t>
            </a:r>
            <a:r>
              <a:rPr lang="nb-NO" sz="1200" dirty="0" err="1"/>
              <a:t>extends</a:t>
            </a:r>
            <a:r>
              <a:rPr lang="nb-NO" sz="1200" dirty="0"/>
              <a:t> </a:t>
            </a:r>
            <a:r>
              <a:rPr lang="nb-NO" sz="1200" dirty="0" err="1"/>
              <a:t>Thread</a:t>
            </a:r>
            <a:r>
              <a:rPr lang="nb-NO" sz="1200" dirty="0"/>
              <a:t>{</a:t>
            </a:r>
          </a:p>
          <a:p>
            <a:r>
              <a:rPr lang="nb-NO" sz="1200" dirty="0"/>
              <a:t>        </a:t>
            </a:r>
            <a:r>
              <a:rPr lang="nb-NO" sz="1200" dirty="0">
                <a:solidFill>
                  <a:srgbClr val="0070C0"/>
                </a:solidFill>
              </a:rPr>
              <a:t>int</a:t>
            </a:r>
            <a:r>
              <a:rPr lang="nb-NO" sz="1200" dirty="0"/>
              <a:t> [] </a:t>
            </a:r>
            <a:r>
              <a:rPr lang="nb-NO" sz="1200" dirty="0" err="1"/>
              <a:t>mB</a:t>
            </a:r>
            <a:r>
              <a:rPr lang="nb-NO" sz="1200" dirty="0"/>
              <a:t> = new int[</a:t>
            </a:r>
            <a:r>
              <a:rPr lang="nb-NO" sz="1200" dirty="0" err="1"/>
              <a:t>antGanger</a:t>
            </a:r>
            <a:r>
              <a:rPr lang="nb-NO" sz="1200" dirty="0"/>
              <a:t>],</a:t>
            </a:r>
          </a:p>
          <a:p>
            <a:r>
              <a:rPr lang="nb-NO" sz="1200" dirty="0"/>
              <a:t>                </a:t>
            </a:r>
            <a:r>
              <a:rPr lang="nb-NO" sz="1200" dirty="0" err="1"/>
              <a:t>mA</a:t>
            </a:r>
            <a:r>
              <a:rPr lang="nb-NO" sz="1200" dirty="0"/>
              <a:t> = new int[</a:t>
            </a:r>
            <a:r>
              <a:rPr lang="nb-NO" sz="1200" dirty="0" err="1"/>
              <a:t>antGanger</a:t>
            </a:r>
            <a:r>
              <a:rPr lang="nb-NO" sz="1200" dirty="0"/>
              <a:t>];</a:t>
            </a:r>
          </a:p>
          <a:p>
            <a:r>
              <a:rPr lang="nb-NO" sz="1200" dirty="0"/>
              <a:t>        </a:t>
            </a:r>
            <a:r>
              <a:rPr lang="nb-NO" sz="1200" dirty="0" err="1">
                <a:solidFill>
                  <a:srgbClr val="0070C0"/>
                </a:solidFill>
              </a:rPr>
              <a:t>public</a:t>
            </a:r>
            <a:r>
              <a:rPr lang="nb-NO" sz="1200" dirty="0">
                <a:solidFill>
                  <a:srgbClr val="0070C0"/>
                </a:solidFill>
              </a:rPr>
              <a:t> void</a:t>
            </a:r>
            <a:r>
              <a:rPr lang="nb-NO" sz="1200" dirty="0"/>
              <a:t> run() {</a:t>
            </a:r>
          </a:p>
          <a:p>
            <a:r>
              <a:rPr lang="nb-NO" sz="1200" dirty="0"/>
              <a:t>	  </a:t>
            </a:r>
            <a:r>
              <a:rPr lang="nb-NO" sz="1200" dirty="0" err="1">
                <a:solidFill>
                  <a:srgbClr val="0070C0"/>
                </a:solidFill>
              </a:rPr>
              <a:t>try</a:t>
            </a:r>
            <a:r>
              <a:rPr lang="nb-NO" sz="1200" dirty="0">
                <a:solidFill>
                  <a:srgbClr val="0070C0"/>
                </a:solidFill>
              </a:rPr>
              <a:t> </a:t>
            </a:r>
            <a:r>
              <a:rPr lang="nb-NO" sz="1200" dirty="0"/>
              <a:t>{  </a:t>
            </a:r>
            <a:r>
              <a:rPr lang="nb-NO" sz="1200" dirty="0">
                <a:solidFill>
                  <a:srgbClr val="00B050"/>
                </a:solidFill>
              </a:rPr>
              <a:t>// </a:t>
            </a:r>
            <a:r>
              <a:rPr lang="nb-NO" sz="1200" dirty="0" err="1">
                <a:solidFill>
                  <a:srgbClr val="00B050"/>
                </a:solidFill>
              </a:rPr>
              <a:t>wait</a:t>
            </a:r>
            <a:r>
              <a:rPr lang="nb-NO" sz="1200" dirty="0">
                <a:solidFill>
                  <a:srgbClr val="00B050"/>
                </a:solidFill>
              </a:rPr>
              <a:t> </a:t>
            </a:r>
            <a:r>
              <a:rPr lang="nb-NO" sz="1200" dirty="0" err="1">
                <a:solidFill>
                  <a:srgbClr val="00B050"/>
                </a:solidFill>
              </a:rPr>
              <a:t>on</a:t>
            </a:r>
            <a:r>
              <a:rPr lang="nb-NO" sz="1200" dirty="0">
                <a:solidFill>
                  <a:srgbClr val="00B050"/>
                </a:solidFill>
              </a:rPr>
              <a:t> </a:t>
            </a:r>
            <a:r>
              <a:rPr lang="nb-NO" sz="1200" dirty="0" err="1">
                <a:solidFill>
                  <a:srgbClr val="00B050"/>
                </a:solidFill>
              </a:rPr>
              <a:t>the</a:t>
            </a:r>
            <a:r>
              <a:rPr lang="nb-NO" sz="1200" dirty="0">
                <a:solidFill>
                  <a:srgbClr val="00B050"/>
                </a:solidFill>
              </a:rPr>
              <a:t> </a:t>
            </a:r>
            <a:r>
              <a:rPr lang="nb-NO" sz="1200" dirty="0" err="1">
                <a:solidFill>
                  <a:srgbClr val="00B050"/>
                </a:solidFill>
              </a:rPr>
              <a:t>other</a:t>
            </a:r>
            <a:r>
              <a:rPr lang="nb-NO" sz="1200" dirty="0">
                <a:solidFill>
                  <a:srgbClr val="00B050"/>
                </a:solidFill>
              </a:rPr>
              <a:t> </a:t>
            </a:r>
            <a:r>
              <a:rPr lang="nb-NO" sz="1200" dirty="0" err="1">
                <a:solidFill>
                  <a:srgbClr val="00B050"/>
                </a:solidFill>
              </a:rPr>
              <a:t>thread</a:t>
            </a:r>
            <a:endParaRPr lang="nb-NO" sz="1200" dirty="0">
              <a:solidFill>
                <a:srgbClr val="00B050"/>
              </a:solidFill>
            </a:endParaRPr>
          </a:p>
          <a:p>
            <a:r>
              <a:rPr lang="nb-NO" sz="1200" dirty="0"/>
              <a:t>		  </a:t>
            </a:r>
            <a:r>
              <a:rPr lang="nb-NO" sz="1200" dirty="0" err="1"/>
              <a:t>sync.await</a:t>
            </a:r>
            <a:r>
              <a:rPr lang="nb-NO" sz="1200" dirty="0"/>
              <a:t>();</a:t>
            </a:r>
          </a:p>
          <a:p>
            <a:r>
              <a:rPr lang="nb-NO" sz="1200" dirty="0"/>
              <a:t>	  } </a:t>
            </a:r>
            <a:r>
              <a:rPr lang="nb-NO" sz="1200" dirty="0" err="1">
                <a:solidFill>
                  <a:srgbClr val="0070C0"/>
                </a:solidFill>
              </a:rPr>
              <a:t>catch</a:t>
            </a:r>
            <a:r>
              <a:rPr lang="nb-NO" sz="1200" dirty="0">
                <a:solidFill>
                  <a:srgbClr val="0070C0"/>
                </a:solidFill>
              </a:rPr>
              <a:t> </a:t>
            </a:r>
            <a:r>
              <a:rPr lang="nb-NO" sz="1200" dirty="0"/>
              <a:t>(</a:t>
            </a:r>
            <a:r>
              <a:rPr lang="nb-NO" sz="1200" dirty="0" err="1"/>
              <a:t>Exception</a:t>
            </a:r>
            <a:r>
              <a:rPr lang="nb-NO" sz="1200" dirty="0"/>
              <a:t> e) {</a:t>
            </a:r>
            <a:r>
              <a:rPr lang="nb-NO" sz="1200" dirty="0" err="1"/>
              <a:t>return</a:t>
            </a:r>
            <a:r>
              <a:rPr lang="nb-NO" sz="1200" dirty="0"/>
              <a:t>;}</a:t>
            </a:r>
          </a:p>
          <a:p>
            <a:r>
              <a:rPr lang="nb-NO" sz="800" dirty="0"/>
              <a:t>	</a:t>
            </a:r>
            <a:br>
              <a:rPr lang="nb-NO" sz="800" dirty="0"/>
            </a:br>
            <a:r>
              <a:rPr lang="nb-NO" sz="1200" dirty="0"/>
              <a:t>	  </a:t>
            </a:r>
            <a:r>
              <a:rPr lang="nb-NO" sz="1200" dirty="0">
                <a:solidFill>
                  <a:srgbClr val="0070C0"/>
                </a:solidFill>
              </a:rPr>
              <a:t>for</a:t>
            </a:r>
            <a:r>
              <a:rPr lang="nb-NO" sz="1200" dirty="0"/>
              <a:t> (int j = 0; j&lt;</a:t>
            </a:r>
            <a:r>
              <a:rPr lang="nb-NO" sz="1200" dirty="0" err="1"/>
              <a:t>antGanger</a:t>
            </a:r>
            <a:r>
              <a:rPr lang="nb-NO" sz="1200" dirty="0"/>
              <a:t>; </a:t>
            </a:r>
            <a:r>
              <a:rPr lang="nb-NO" sz="1200" dirty="0" err="1"/>
              <a:t>j++</a:t>
            </a:r>
            <a:r>
              <a:rPr lang="nb-NO" sz="1200" dirty="0"/>
              <a:t>) {</a:t>
            </a:r>
          </a:p>
          <a:p>
            <a:r>
              <a:rPr lang="nb-NO" sz="1200" dirty="0"/>
              <a:t>	</a:t>
            </a:r>
            <a:r>
              <a:rPr lang="nb-NO" sz="1200" b="1" dirty="0">
                <a:solidFill>
                  <a:srgbClr val="C00000"/>
                </a:solidFill>
              </a:rPr>
              <a:t>          b++;</a:t>
            </a:r>
          </a:p>
          <a:p>
            <a:r>
              <a:rPr lang="nb-NO" sz="1200" dirty="0"/>
              <a:t>	          </a:t>
            </a:r>
            <a:r>
              <a:rPr lang="nb-NO" sz="1200" dirty="0" err="1"/>
              <a:t>mA</a:t>
            </a:r>
            <a:r>
              <a:rPr lang="nb-NO" sz="1200" dirty="0"/>
              <a:t>[j] =a;</a:t>
            </a:r>
          </a:p>
          <a:p>
            <a:r>
              <a:rPr lang="nb-NO" sz="1200" dirty="0"/>
              <a:t>	          </a:t>
            </a:r>
            <a:r>
              <a:rPr lang="nb-NO" sz="1200" dirty="0" err="1"/>
              <a:t>mB</a:t>
            </a:r>
            <a:r>
              <a:rPr lang="nb-NO" sz="1200" dirty="0"/>
              <a:t>[j] =b; </a:t>
            </a:r>
          </a:p>
          <a:p>
            <a:r>
              <a:rPr lang="nb-NO" sz="1200" dirty="0"/>
              <a:t> 	   }</a:t>
            </a:r>
          </a:p>
          <a:p>
            <a:r>
              <a:rPr lang="nb-NO" sz="1200" dirty="0"/>
              <a:t>	   </a:t>
            </a:r>
            <a:r>
              <a:rPr lang="nb-NO" sz="1200" dirty="0" err="1">
                <a:solidFill>
                  <a:srgbClr val="0070C0"/>
                </a:solidFill>
              </a:rPr>
              <a:t>try</a:t>
            </a:r>
            <a:r>
              <a:rPr lang="nb-NO" sz="1200" dirty="0">
                <a:solidFill>
                  <a:srgbClr val="0070C0"/>
                </a:solidFill>
              </a:rPr>
              <a:t> </a:t>
            </a:r>
            <a:r>
              <a:rPr lang="nb-NO" sz="1200" dirty="0"/>
              <a:t>{  </a:t>
            </a:r>
            <a:r>
              <a:rPr lang="nb-NO" sz="1200" dirty="0">
                <a:solidFill>
                  <a:srgbClr val="00B050"/>
                </a:solidFill>
              </a:rPr>
              <a:t>// </a:t>
            </a:r>
            <a:r>
              <a:rPr lang="nb-NO" sz="1200" dirty="0" err="1">
                <a:solidFill>
                  <a:srgbClr val="00B050"/>
                </a:solidFill>
              </a:rPr>
              <a:t>wait</a:t>
            </a:r>
            <a:r>
              <a:rPr lang="nb-NO" sz="1200" dirty="0">
                <a:solidFill>
                  <a:srgbClr val="00B050"/>
                </a:solidFill>
              </a:rPr>
              <a:t> </a:t>
            </a:r>
            <a:r>
              <a:rPr lang="nb-NO" sz="1200" dirty="0" err="1">
                <a:solidFill>
                  <a:srgbClr val="00B050"/>
                </a:solidFill>
              </a:rPr>
              <a:t>on</a:t>
            </a:r>
            <a:r>
              <a:rPr lang="nb-NO" sz="1200" dirty="0">
                <a:solidFill>
                  <a:srgbClr val="00B050"/>
                </a:solidFill>
              </a:rPr>
              <a:t> </a:t>
            </a:r>
            <a:r>
              <a:rPr lang="nb-NO" sz="1200" dirty="0" err="1">
                <a:solidFill>
                  <a:srgbClr val="00B050"/>
                </a:solidFill>
              </a:rPr>
              <a:t>the</a:t>
            </a:r>
            <a:r>
              <a:rPr lang="nb-NO" sz="1200" dirty="0">
                <a:solidFill>
                  <a:srgbClr val="00B050"/>
                </a:solidFill>
              </a:rPr>
              <a:t> </a:t>
            </a:r>
            <a:r>
              <a:rPr lang="nb-NO" sz="1200" dirty="0" err="1">
                <a:solidFill>
                  <a:srgbClr val="00B050"/>
                </a:solidFill>
              </a:rPr>
              <a:t>other</a:t>
            </a:r>
            <a:r>
              <a:rPr lang="nb-NO" sz="1200" dirty="0">
                <a:solidFill>
                  <a:srgbClr val="00B050"/>
                </a:solidFill>
              </a:rPr>
              <a:t> </a:t>
            </a:r>
            <a:r>
              <a:rPr lang="nb-NO" sz="1200" dirty="0" err="1">
                <a:solidFill>
                  <a:srgbClr val="00B050"/>
                </a:solidFill>
              </a:rPr>
              <a:t>thread</a:t>
            </a:r>
            <a:r>
              <a:rPr lang="nb-NO" sz="1200" dirty="0">
                <a:solidFill>
                  <a:srgbClr val="00B050"/>
                </a:solidFill>
              </a:rPr>
              <a:t> + main</a:t>
            </a:r>
          </a:p>
          <a:p>
            <a:r>
              <a:rPr lang="nb-NO" sz="1200" dirty="0"/>
              <a:t>		   </a:t>
            </a:r>
            <a:r>
              <a:rPr lang="nb-NO" sz="1200" dirty="0" err="1"/>
              <a:t>vent.await</a:t>
            </a:r>
            <a:r>
              <a:rPr lang="nb-NO" sz="1200" dirty="0"/>
              <a:t>();</a:t>
            </a:r>
          </a:p>
          <a:p>
            <a:r>
              <a:rPr lang="nb-NO" sz="1200" dirty="0"/>
              <a:t>         	   } </a:t>
            </a:r>
            <a:r>
              <a:rPr lang="nb-NO" sz="1200" dirty="0" err="1">
                <a:solidFill>
                  <a:srgbClr val="0070C0"/>
                </a:solidFill>
              </a:rPr>
              <a:t>catch</a:t>
            </a:r>
            <a:r>
              <a:rPr lang="nb-NO" sz="1200" dirty="0">
                <a:solidFill>
                  <a:srgbClr val="0070C0"/>
                </a:solidFill>
              </a:rPr>
              <a:t> </a:t>
            </a:r>
            <a:r>
              <a:rPr lang="nb-NO" sz="1200" dirty="0"/>
              <a:t>(</a:t>
            </a:r>
            <a:r>
              <a:rPr lang="nb-NO" sz="1200" dirty="0" err="1"/>
              <a:t>Exception</a:t>
            </a:r>
            <a:r>
              <a:rPr lang="nb-NO" sz="1200" dirty="0"/>
              <a:t> e) {</a:t>
            </a:r>
            <a:r>
              <a:rPr lang="nb-NO" sz="1200" dirty="0" err="1"/>
              <a:t>return</a:t>
            </a:r>
            <a:r>
              <a:rPr lang="nb-NO" sz="1200" dirty="0"/>
              <a:t>;}</a:t>
            </a:r>
          </a:p>
          <a:p>
            <a:r>
              <a:rPr lang="nb-NO" sz="1200" dirty="0"/>
              <a:t>      } </a:t>
            </a:r>
            <a:r>
              <a:rPr lang="nb-NO" sz="1200" dirty="0">
                <a:solidFill>
                  <a:srgbClr val="00B050"/>
                </a:solidFill>
              </a:rPr>
              <a:t>// end run B</a:t>
            </a:r>
            <a:br>
              <a:rPr lang="nb-NO" sz="1200" dirty="0">
                <a:solidFill>
                  <a:srgbClr val="00B050"/>
                </a:solidFill>
              </a:rPr>
            </a:br>
            <a:r>
              <a:rPr lang="nb-NO" sz="1200" dirty="0"/>
              <a:t>} </a:t>
            </a:r>
            <a:r>
              <a:rPr lang="nb-NO" sz="1200" dirty="0">
                <a:solidFill>
                  <a:srgbClr val="00B050"/>
                </a:solidFill>
              </a:rPr>
              <a:t>// end class </a:t>
            </a:r>
            <a:r>
              <a:rPr lang="nb-NO" sz="1200" dirty="0" err="1">
                <a:solidFill>
                  <a:srgbClr val="00B050"/>
                </a:solidFill>
              </a:rPr>
              <a:t>SamLes</a:t>
            </a:r>
            <a:endParaRPr lang="nb-NO" sz="1200" dirty="0">
              <a:solidFill>
                <a:srgbClr val="00B050"/>
              </a:solidFill>
            </a:endParaRPr>
          </a:p>
        </p:txBody>
      </p:sp>
      <p:sp>
        <p:nvSpPr>
          <p:cNvPr id="6" name="TekstSylinder 5"/>
          <p:cNvSpPr txBox="1"/>
          <p:nvPr/>
        </p:nvSpPr>
        <p:spPr>
          <a:xfrm>
            <a:off x="35496" y="548680"/>
            <a:ext cx="4752528" cy="5324535"/>
          </a:xfrm>
          <a:prstGeom prst="rect">
            <a:avLst/>
          </a:prstGeom>
          <a:solidFill>
            <a:schemeClr val="bg1">
              <a:lumMod val="85000"/>
            </a:schemeClr>
          </a:solidFill>
        </p:spPr>
        <p:txBody>
          <a:bodyPr wrap="square" rtlCol="0">
            <a:spAutoFit/>
          </a:bodyPr>
          <a:lstStyle/>
          <a:p>
            <a:r>
              <a:rPr lang="nb-NO" sz="1400" dirty="0" err="1">
                <a:solidFill>
                  <a:srgbClr val="0070C0"/>
                </a:solidFill>
              </a:rPr>
              <a:t>public</a:t>
            </a:r>
            <a:r>
              <a:rPr lang="nb-NO" sz="1400" dirty="0">
                <a:solidFill>
                  <a:srgbClr val="0070C0"/>
                </a:solidFill>
              </a:rPr>
              <a:t> class </a:t>
            </a:r>
            <a:r>
              <a:rPr lang="nb-NO" sz="1400" dirty="0" err="1"/>
              <a:t>SamLes</a:t>
            </a:r>
            <a:r>
              <a:rPr lang="nb-NO" sz="1400" dirty="0"/>
              <a:t>{</a:t>
            </a:r>
          </a:p>
          <a:p>
            <a:r>
              <a:rPr lang="nb-NO" sz="1400" dirty="0"/>
              <a:t>       </a:t>
            </a:r>
            <a:r>
              <a:rPr lang="nb-NO" sz="1400" dirty="0">
                <a:solidFill>
                  <a:srgbClr val="0070C0"/>
                </a:solidFill>
              </a:rPr>
              <a:t>int</a:t>
            </a:r>
            <a:r>
              <a:rPr lang="nb-NO" sz="1400" dirty="0"/>
              <a:t>  a=0, b=0;               </a:t>
            </a:r>
            <a:r>
              <a:rPr lang="nb-NO" sz="1400" dirty="0">
                <a:solidFill>
                  <a:srgbClr val="00B050"/>
                </a:solidFill>
              </a:rPr>
              <a:t>// Felles variable a , b</a:t>
            </a:r>
            <a:br>
              <a:rPr lang="nb-NO" sz="1400" dirty="0">
                <a:solidFill>
                  <a:srgbClr val="00B050"/>
                </a:solidFill>
              </a:rPr>
            </a:br>
            <a:r>
              <a:rPr lang="nb-NO" sz="1400" dirty="0"/>
              <a:t>       </a:t>
            </a:r>
            <a:r>
              <a:rPr lang="nb-NO" sz="1400" dirty="0">
                <a:solidFill>
                  <a:srgbClr val="0070C0"/>
                </a:solidFill>
              </a:rPr>
              <a:t>CyclicBarrier</a:t>
            </a:r>
            <a:r>
              <a:rPr lang="nb-NO" sz="1400" dirty="0"/>
              <a:t> sync, vent ; </a:t>
            </a:r>
            <a:r>
              <a:rPr lang="nb-NO" sz="1400" dirty="0">
                <a:solidFill>
                  <a:srgbClr val="00B050"/>
                </a:solidFill>
              </a:rPr>
              <a:t>// begge starter 'samtidig</a:t>
            </a:r>
            <a:r>
              <a:rPr lang="nb-NO" sz="1400" dirty="0"/>
              <a:t>'        </a:t>
            </a:r>
            <a:br>
              <a:rPr lang="nb-NO" sz="1400" dirty="0"/>
            </a:br>
            <a:r>
              <a:rPr lang="nb-NO" sz="1400" dirty="0"/>
              <a:t>       </a:t>
            </a:r>
            <a:r>
              <a:rPr lang="nb-NO" sz="1400" dirty="0">
                <a:solidFill>
                  <a:srgbClr val="0070C0"/>
                </a:solidFill>
              </a:rPr>
              <a:t>int</a:t>
            </a:r>
            <a:r>
              <a:rPr lang="nb-NO" sz="1400" dirty="0"/>
              <a:t>  antGanger ;</a:t>
            </a:r>
          </a:p>
          <a:p>
            <a:r>
              <a:rPr lang="nb-NO" sz="1400" dirty="0"/>
              <a:t>       </a:t>
            </a:r>
            <a:r>
              <a:rPr lang="nb-NO" sz="1400" dirty="0" err="1"/>
              <a:t>SkrivA</a:t>
            </a:r>
            <a:r>
              <a:rPr lang="nb-NO" sz="1400" dirty="0"/>
              <a:t> </a:t>
            </a:r>
            <a:r>
              <a:rPr lang="nb-NO" sz="1400" dirty="0" err="1"/>
              <a:t>aObj</a:t>
            </a:r>
            <a:r>
              <a:rPr lang="nb-NO" sz="1400" dirty="0"/>
              <a:t>;</a:t>
            </a:r>
          </a:p>
          <a:p>
            <a:r>
              <a:rPr lang="nb-NO" sz="1400" dirty="0"/>
              <a:t>       </a:t>
            </a:r>
            <a:r>
              <a:rPr lang="nb-NO" sz="1400" dirty="0" err="1"/>
              <a:t>SkrivB</a:t>
            </a:r>
            <a:r>
              <a:rPr lang="nb-NO" sz="1400" dirty="0"/>
              <a:t> </a:t>
            </a:r>
            <a:r>
              <a:rPr lang="nb-NO" sz="1400" dirty="0" err="1"/>
              <a:t>bObj</a:t>
            </a:r>
            <a:r>
              <a:rPr lang="nb-NO" sz="1400" dirty="0"/>
              <a:t>;</a:t>
            </a:r>
          </a:p>
          <a:p>
            <a:br>
              <a:rPr lang="nb-NO" sz="1400" dirty="0"/>
            </a:br>
            <a:endParaRPr lang="nb-NO" sz="1400" dirty="0"/>
          </a:p>
          <a:p>
            <a:r>
              <a:rPr lang="nb-NO" sz="1400" dirty="0">
                <a:solidFill>
                  <a:srgbClr val="0070C0"/>
                </a:solidFill>
              </a:rPr>
              <a:t>void</a:t>
            </a:r>
            <a:r>
              <a:rPr lang="nb-NO" sz="1400" dirty="0"/>
              <a:t> utskrift() {  …   };</a:t>
            </a:r>
          </a:p>
          <a:p>
            <a:endParaRPr lang="nb-NO" sz="1400" dirty="0"/>
          </a:p>
          <a:p>
            <a:r>
              <a:rPr lang="nb-NO" sz="1400" dirty="0">
                <a:solidFill>
                  <a:srgbClr val="0070C0"/>
                </a:solidFill>
              </a:rPr>
              <a:t>void</a:t>
            </a:r>
            <a:r>
              <a:rPr lang="nb-NO" sz="1400" dirty="0"/>
              <a:t>  utfor () {</a:t>
            </a:r>
          </a:p>
          <a:p>
            <a:endParaRPr lang="nb-NO" sz="1400" dirty="0"/>
          </a:p>
          <a:p>
            <a:r>
              <a:rPr lang="nb-NO" sz="1400" dirty="0"/>
              <a:t>	vent = new CyclicBarrier((int)antTraader+1); </a:t>
            </a:r>
            <a:br>
              <a:rPr lang="nb-NO" sz="1400" dirty="0"/>
            </a:br>
            <a:r>
              <a:rPr lang="nb-NO" sz="1400" dirty="0"/>
              <a:t>                 </a:t>
            </a:r>
            <a:r>
              <a:rPr lang="nb-NO" sz="1400" dirty="0" err="1"/>
              <a:t>sync</a:t>
            </a:r>
            <a:r>
              <a:rPr lang="nb-NO" sz="1400" dirty="0"/>
              <a:t> = new CyclicBarrier((int)</a:t>
            </a:r>
            <a:r>
              <a:rPr lang="nb-NO" sz="1400" dirty="0" err="1"/>
              <a:t>antTraader</a:t>
            </a:r>
            <a:r>
              <a:rPr lang="nb-NO" sz="1400" dirty="0"/>
              <a:t>);</a:t>
            </a:r>
          </a:p>
          <a:p>
            <a:endParaRPr lang="nb-NO" sz="1400" dirty="0"/>
          </a:p>
          <a:p>
            <a:r>
              <a:rPr lang="nb-NO" sz="1400" dirty="0"/>
              <a:t>	(</a:t>
            </a:r>
            <a:r>
              <a:rPr lang="nb-NO" sz="1400" dirty="0" err="1"/>
              <a:t>aObj</a:t>
            </a:r>
            <a:r>
              <a:rPr lang="nb-NO" sz="1400" dirty="0"/>
              <a:t> =  new </a:t>
            </a:r>
            <a:r>
              <a:rPr lang="nb-NO" sz="1400" dirty="0" err="1"/>
              <a:t>SkrivA</a:t>
            </a:r>
            <a:r>
              <a:rPr lang="nb-NO" sz="1400" dirty="0"/>
              <a:t>()).start();</a:t>
            </a:r>
          </a:p>
          <a:p>
            <a:r>
              <a:rPr lang="nb-NO" sz="1400" dirty="0"/>
              <a:t>	(</a:t>
            </a:r>
            <a:r>
              <a:rPr lang="nb-NO" sz="1400" dirty="0" err="1"/>
              <a:t>bObj</a:t>
            </a:r>
            <a:r>
              <a:rPr lang="nb-NO" sz="1400" dirty="0"/>
              <a:t> =  new </a:t>
            </a:r>
            <a:r>
              <a:rPr lang="nb-NO" sz="1400" dirty="0" err="1"/>
              <a:t>SkrivB</a:t>
            </a:r>
            <a:r>
              <a:rPr lang="nb-NO" sz="1400" dirty="0"/>
              <a:t>()).start();</a:t>
            </a:r>
          </a:p>
          <a:p>
            <a:endParaRPr lang="nb-NO" sz="1400" dirty="0"/>
          </a:p>
          <a:p>
            <a:r>
              <a:rPr lang="nb-NO" sz="1400" dirty="0"/>
              <a:t>	 </a:t>
            </a:r>
            <a:r>
              <a:rPr lang="nb-NO" sz="1400" dirty="0" err="1">
                <a:solidFill>
                  <a:srgbClr val="0070C0"/>
                </a:solidFill>
              </a:rPr>
              <a:t>try</a:t>
            </a:r>
            <a:r>
              <a:rPr lang="nb-NO" sz="1400" dirty="0"/>
              <a:t>{</a:t>
            </a:r>
          </a:p>
          <a:p>
            <a:r>
              <a:rPr lang="nb-NO" sz="1400" dirty="0"/>
              <a:t>	</a:t>
            </a:r>
            <a:r>
              <a:rPr lang="nb-NO" sz="1400" dirty="0">
                <a:solidFill>
                  <a:srgbClr val="00B050"/>
                </a:solidFill>
              </a:rPr>
              <a:t>     // main venter på aObj og bObj ferdige</a:t>
            </a:r>
          </a:p>
          <a:p>
            <a:r>
              <a:rPr lang="nb-NO" sz="1400" dirty="0"/>
              <a:t>	        vent.await();</a:t>
            </a:r>
          </a:p>
          <a:p>
            <a:r>
              <a:rPr lang="nb-NO" sz="1400" dirty="0"/>
              <a:t>	} </a:t>
            </a:r>
            <a:r>
              <a:rPr lang="nb-NO" sz="1400" dirty="0" err="1">
                <a:solidFill>
                  <a:srgbClr val="0070C0"/>
                </a:solidFill>
              </a:rPr>
              <a:t>catch</a:t>
            </a:r>
            <a:r>
              <a:rPr lang="nb-NO" sz="1400" dirty="0">
                <a:solidFill>
                  <a:srgbClr val="0070C0"/>
                </a:solidFill>
              </a:rPr>
              <a:t> </a:t>
            </a:r>
            <a:r>
              <a:rPr lang="nb-NO" sz="1400" dirty="0"/>
              <a:t>(</a:t>
            </a:r>
            <a:r>
              <a:rPr lang="nb-NO" sz="1400" dirty="0" err="1"/>
              <a:t>Exception</a:t>
            </a:r>
            <a:r>
              <a:rPr lang="nb-NO" sz="1400" dirty="0"/>
              <a:t> e) {</a:t>
            </a:r>
            <a:r>
              <a:rPr lang="nb-NO" sz="1400" dirty="0" err="1"/>
              <a:t>return</a:t>
            </a:r>
            <a:r>
              <a:rPr lang="nb-NO" sz="1400" dirty="0"/>
              <a:t>;}</a:t>
            </a:r>
          </a:p>
          <a:p>
            <a:r>
              <a:rPr lang="nb-NO" sz="1400" dirty="0"/>
              <a:t>          utskrift();</a:t>
            </a:r>
          </a:p>
          <a:p>
            <a:r>
              <a:rPr lang="nb-NO" sz="1400" dirty="0"/>
              <a:t> } </a:t>
            </a:r>
            <a:r>
              <a:rPr lang="nb-NO" sz="1400" dirty="0">
                <a:solidFill>
                  <a:srgbClr val="00B050"/>
                </a:solidFill>
              </a:rPr>
              <a:t>// utfor</a:t>
            </a:r>
          </a:p>
        </p:txBody>
      </p:sp>
      <p:sp>
        <p:nvSpPr>
          <p:cNvPr id="7" name="TekstSylinder 6"/>
          <p:cNvSpPr txBox="1"/>
          <p:nvPr/>
        </p:nvSpPr>
        <p:spPr>
          <a:xfrm>
            <a:off x="35496" y="44624"/>
            <a:ext cx="4608512" cy="276999"/>
          </a:xfrm>
          <a:prstGeom prst="rect">
            <a:avLst/>
          </a:prstGeom>
          <a:solidFill>
            <a:schemeClr val="tx1"/>
          </a:solidFill>
        </p:spPr>
        <p:txBody>
          <a:bodyPr wrap="square" rtlCol="0">
            <a:spAutoFit/>
          </a:bodyPr>
          <a:lstStyle/>
          <a:p>
            <a:r>
              <a:rPr lang="nb-NO" sz="1200" dirty="0">
                <a:solidFill>
                  <a:schemeClr val="bg1"/>
                </a:solidFill>
              </a:rPr>
              <a:t>Ytre klasse </a:t>
            </a:r>
            <a:r>
              <a:rPr lang="nb-NO" sz="1200" dirty="0" err="1">
                <a:solidFill>
                  <a:schemeClr val="bg1"/>
                </a:solidFill>
              </a:rPr>
              <a:t>SamLes</a:t>
            </a:r>
            <a:r>
              <a:rPr lang="nb-NO" sz="1200" dirty="0">
                <a:solidFill>
                  <a:schemeClr val="bg1"/>
                </a:solidFill>
              </a:rPr>
              <a:t> med to indre klasser </a:t>
            </a:r>
            <a:r>
              <a:rPr lang="nb-NO" sz="1200" dirty="0" err="1">
                <a:solidFill>
                  <a:schemeClr val="bg1"/>
                </a:solidFill>
              </a:rPr>
              <a:t>SkrivA</a:t>
            </a:r>
            <a:r>
              <a:rPr lang="nb-NO" sz="1200" dirty="0">
                <a:solidFill>
                  <a:schemeClr val="bg1"/>
                </a:solidFill>
              </a:rPr>
              <a:t> og </a:t>
            </a:r>
            <a:r>
              <a:rPr lang="nb-NO" sz="1200" dirty="0" err="1">
                <a:solidFill>
                  <a:schemeClr val="bg1"/>
                </a:solidFill>
              </a:rPr>
              <a:t>SkrivB</a:t>
            </a:r>
            <a:endParaRPr lang="nb-NO" sz="1200" dirty="0">
              <a:solidFill>
                <a:schemeClr val="bg1"/>
              </a:solidFill>
            </a:endParaRPr>
          </a:p>
        </p:txBody>
      </p:sp>
    </p:spTree>
    <p:extLst>
      <p:ext uri="{BB962C8B-B14F-4D97-AF65-F5344CB8AC3E}">
        <p14:creationId xmlns:p14="http://schemas.microsoft.com/office/powerpoint/2010/main" val="3175308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Hva tester vi her ?</a:t>
            </a:r>
          </a:p>
        </p:txBody>
      </p:sp>
      <p:sp>
        <p:nvSpPr>
          <p:cNvPr id="4" name="Plassholder for innhold 3"/>
          <p:cNvSpPr>
            <a:spLocks noGrp="1"/>
          </p:cNvSpPr>
          <p:nvPr>
            <p:ph idx="1"/>
          </p:nvPr>
        </p:nvSpPr>
        <p:spPr>
          <a:xfrm>
            <a:off x="1043608" y="1196752"/>
            <a:ext cx="7992888" cy="1538486"/>
          </a:xfrm>
        </p:spPr>
        <p:txBody>
          <a:bodyPr/>
          <a:lstStyle/>
          <a:p>
            <a:r>
              <a:rPr lang="nb-NO" sz="2000" dirty="0"/>
              <a:t>Ser på om de to trådene (aObj og bObj) alltid ser oppdaterte verdier av den andre variabelen (ser f.eks objA at b er helt oppdatert) ?</a:t>
            </a:r>
          </a:p>
          <a:p>
            <a:r>
              <a:rPr lang="nb-NO" sz="2000" dirty="0"/>
              <a:t>Utskrift vanskelig: Selv om starter nesten likt, må de synkroniseres på utskrift (og ikke skrive ut alt!):</a:t>
            </a:r>
          </a:p>
        </p:txBody>
      </p:sp>
      <p:sp>
        <p:nvSpPr>
          <p:cNvPr id="2" name="Plassholder for lysbildenummer 1"/>
          <p:cNvSpPr>
            <a:spLocks noGrp="1"/>
          </p:cNvSpPr>
          <p:nvPr>
            <p:ph type="sldNum" sz="quarter" idx="12"/>
          </p:nvPr>
        </p:nvSpPr>
        <p:spPr/>
        <p:txBody>
          <a:bodyPr/>
          <a:lstStyle/>
          <a:p>
            <a:pPr>
              <a:defRPr/>
            </a:pPr>
            <a:fld id="{5617921E-7B4C-4555-B282-9B0856B0325B}" type="slidenum">
              <a:rPr lang="nb-NO" smtClean="0">
                <a:solidFill>
                  <a:srgbClr val="000000"/>
                </a:solidFill>
              </a:rPr>
              <a:pPr>
                <a:defRPr/>
              </a:pPr>
              <a:t>24</a:t>
            </a:fld>
            <a:endParaRPr lang="nb-NO">
              <a:solidFill>
                <a:srgbClr val="000000"/>
              </a:solidFill>
            </a:endParaRPr>
          </a:p>
        </p:txBody>
      </p:sp>
      <p:grpSp>
        <p:nvGrpSpPr>
          <p:cNvPr id="14" name="Gruppe 13"/>
          <p:cNvGrpSpPr/>
          <p:nvPr/>
        </p:nvGrpSpPr>
        <p:grpSpPr>
          <a:xfrm>
            <a:off x="755576" y="2826877"/>
            <a:ext cx="8064896" cy="844206"/>
            <a:chOff x="755576" y="2826877"/>
            <a:chExt cx="8064896" cy="844206"/>
          </a:xfrm>
        </p:grpSpPr>
        <p:sp>
          <p:nvSpPr>
            <p:cNvPr id="5" name="Rektangel 4"/>
            <p:cNvSpPr/>
            <p:nvPr/>
          </p:nvSpPr>
          <p:spPr bwMode="auto">
            <a:xfrm>
              <a:off x="1331640" y="2924944"/>
              <a:ext cx="7488832" cy="216024"/>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pPr>
              <a:endParaRPr kumimoji="0" lang="nb-NO" sz="1400" b="0" i="1" u="none" strike="noStrike" cap="none" normalizeH="0" baseline="0">
                <a:ln>
                  <a:noFill/>
                </a:ln>
                <a:solidFill>
                  <a:schemeClr val="tx1"/>
                </a:solidFill>
                <a:effectLst/>
                <a:latin typeface="Times New Roman" pitchFamily="18" charset="0"/>
              </a:endParaRPr>
            </a:p>
          </p:txBody>
        </p:sp>
        <p:sp>
          <p:nvSpPr>
            <p:cNvPr id="6" name="Rektangel 5"/>
            <p:cNvSpPr/>
            <p:nvPr/>
          </p:nvSpPr>
          <p:spPr bwMode="auto">
            <a:xfrm>
              <a:off x="1874786" y="2924944"/>
              <a:ext cx="6225606" cy="216024"/>
            </a:xfrm>
            <a:prstGeom prst="rect">
              <a:avLst/>
            </a:prstGeom>
            <a:solidFill>
              <a:srgbClr val="CC66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pPr>
              <a:endParaRPr kumimoji="0" lang="nb-NO" sz="1400" b="0" i="1" u="none" strike="noStrike" cap="none" normalizeH="0" baseline="0">
                <a:ln>
                  <a:noFill/>
                </a:ln>
                <a:solidFill>
                  <a:schemeClr val="tx1"/>
                </a:solidFill>
                <a:effectLst/>
                <a:latin typeface="Times New Roman" pitchFamily="18" charset="0"/>
              </a:endParaRPr>
            </a:p>
          </p:txBody>
        </p:sp>
        <p:sp>
          <p:nvSpPr>
            <p:cNvPr id="9" name="Rektangel 8"/>
            <p:cNvSpPr/>
            <p:nvPr/>
          </p:nvSpPr>
          <p:spPr bwMode="auto">
            <a:xfrm>
              <a:off x="1331640" y="3383051"/>
              <a:ext cx="6984776" cy="216024"/>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pPr>
              <a:endParaRPr kumimoji="0" lang="nb-NO" sz="1400" b="0" i="1" u="none" strike="noStrike" cap="none" normalizeH="0" baseline="0">
                <a:ln>
                  <a:noFill/>
                </a:ln>
                <a:solidFill>
                  <a:schemeClr val="tx1"/>
                </a:solidFill>
                <a:effectLst/>
                <a:latin typeface="Times New Roman" pitchFamily="18" charset="0"/>
              </a:endParaRPr>
            </a:p>
          </p:txBody>
        </p:sp>
        <p:sp>
          <p:nvSpPr>
            <p:cNvPr id="10" name="Rektangel 9"/>
            <p:cNvSpPr/>
            <p:nvPr/>
          </p:nvSpPr>
          <p:spPr bwMode="auto">
            <a:xfrm>
              <a:off x="2411760" y="3383051"/>
              <a:ext cx="6408712" cy="216024"/>
            </a:xfrm>
            <a:prstGeom prst="rect">
              <a:avLst/>
            </a:prstGeom>
            <a:solidFill>
              <a:srgbClr val="CC66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pPr>
              <a:endParaRPr kumimoji="0" lang="nb-NO" sz="1400" b="0" i="1" u="none" strike="noStrike" cap="none" normalizeH="0" baseline="0">
                <a:ln>
                  <a:noFill/>
                </a:ln>
                <a:solidFill>
                  <a:schemeClr val="tx1"/>
                </a:solidFill>
                <a:effectLst/>
                <a:latin typeface="Times New Roman" pitchFamily="18" charset="0"/>
              </a:endParaRPr>
            </a:p>
          </p:txBody>
        </p:sp>
        <p:sp>
          <p:nvSpPr>
            <p:cNvPr id="11" name="TekstSylinder 10"/>
            <p:cNvSpPr txBox="1"/>
            <p:nvPr/>
          </p:nvSpPr>
          <p:spPr>
            <a:xfrm>
              <a:off x="755576" y="2826877"/>
              <a:ext cx="556563" cy="307777"/>
            </a:xfrm>
            <a:prstGeom prst="rect">
              <a:avLst/>
            </a:prstGeom>
            <a:noFill/>
          </p:spPr>
          <p:txBody>
            <a:bodyPr wrap="none" rtlCol="0">
              <a:spAutoFit/>
            </a:bodyPr>
            <a:lstStyle/>
            <a:p>
              <a:r>
                <a:rPr lang="nb-NO" sz="1400" dirty="0" err="1"/>
                <a:t>aObj</a:t>
              </a:r>
              <a:endParaRPr lang="nb-NO" sz="1400" dirty="0"/>
            </a:p>
          </p:txBody>
        </p:sp>
        <p:sp>
          <p:nvSpPr>
            <p:cNvPr id="12" name="TekstSylinder 11"/>
            <p:cNvSpPr txBox="1"/>
            <p:nvPr/>
          </p:nvSpPr>
          <p:spPr>
            <a:xfrm>
              <a:off x="755576" y="3363306"/>
              <a:ext cx="617477" cy="307777"/>
            </a:xfrm>
            <a:prstGeom prst="rect">
              <a:avLst/>
            </a:prstGeom>
            <a:noFill/>
          </p:spPr>
          <p:txBody>
            <a:bodyPr wrap="none" rtlCol="0">
              <a:spAutoFit/>
            </a:bodyPr>
            <a:lstStyle/>
            <a:p>
              <a:r>
                <a:rPr lang="nb-NO" sz="1400" dirty="0" err="1"/>
                <a:t>bObj</a:t>
              </a:r>
              <a:r>
                <a:rPr lang="nb-NO" sz="1400" dirty="0"/>
                <a:t> </a:t>
              </a:r>
            </a:p>
          </p:txBody>
        </p:sp>
      </p:grpSp>
      <p:sp>
        <p:nvSpPr>
          <p:cNvPr id="15" name="TekstSylinder 14"/>
          <p:cNvSpPr txBox="1"/>
          <p:nvPr/>
        </p:nvSpPr>
        <p:spPr>
          <a:xfrm>
            <a:off x="1187624" y="4077072"/>
            <a:ext cx="7560840" cy="1015663"/>
          </a:xfrm>
          <a:prstGeom prst="rect">
            <a:avLst/>
          </a:prstGeom>
          <a:noFill/>
        </p:spPr>
        <p:txBody>
          <a:bodyPr wrap="square" rtlCol="0">
            <a:spAutoFit/>
          </a:bodyPr>
          <a:lstStyle/>
          <a:p>
            <a:r>
              <a:rPr lang="nb-NO" sz="2000" dirty="0"/>
              <a:t>Leter utover i de to </a:t>
            </a:r>
            <a:r>
              <a:rPr lang="nb-NO" sz="2000" dirty="0" err="1"/>
              <a:t>arrayene</a:t>
            </a:r>
            <a:r>
              <a:rPr lang="nb-NO" sz="2000" dirty="0"/>
              <a:t>: </a:t>
            </a:r>
            <a:r>
              <a:rPr lang="nb-NO" sz="2000" dirty="0" err="1"/>
              <a:t>mA</a:t>
            </a:r>
            <a:r>
              <a:rPr lang="nb-NO" sz="2000" dirty="0"/>
              <a:t>[]  i de to objektene </a:t>
            </a:r>
            <a:r>
              <a:rPr lang="nb-NO" sz="2000" dirty="0" err="1"/>
              <a:t>aObj</a:t>
            </a:r>
            <a:r>
              <a:rPr lang="nb-NO" sz="2000" dirty="0"/>
              <a:t> og </a:t>
            </a:r>
            <a:r>
              <a:rPr lang="nb-NO" sz="2000" dirty="0" err="1"/>
              <a:t>bObj</a:t>
            </a:r>
            <a:r>
              <a:rPr lang="nb-NO" sz="2000" dirty="0"/>
              <a:t> og starter utskrift ut når a-verdiene i er like og &gt; 0, og skriver da ut de 10 neste verdiene av a og b i </a:t>
            </a:r>
            <a:r>
              <a:rPr lang="nb-NO" sz="2000" dirty="0" err="1"/>
              <a:t>aObj</a:t>
            </a:r>
            <a:r>
              <a:rPr lang="nb-NO" sz="2000" dirty="0"/>
              <a:t>  og </a:t>
            </a:r>
            <a:r>
              <a:rPr lang="nb-NO" sz="2000" dirty="0" err="1"/>
              <a:t>bObj</a:t>
            </a:r>
            <a:endParaRPr lang="nb-NO" sz="2000" dirty="0"/>
          </a:p>
        </p:txBody>
      </p:sp>
    </p:spTree>
    <p:extLst>
      <p:ext uri="{BB962C8B-B14F-4D97-AF65-F5344CB8AC3E}">
        <p14:creationId xmlns:p14="http://schemas.microsoft.com/office/powerpoint/2010/main" val="3312141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a:t>Resultater: Er det feil her (gamle verdier, </a:t>
            </a:r>
            <a:r>
              <a:rPr lang="nb-NO" dirty="0" err="1"/>
              <a:t>e.l</a:t>
            </a:r>
            <a:r>
              <a:rPr lang="nb-NO" dirty="0"/>
              <a:t>)</a:t>
            </a:r>
          </a:p>
        </p:txBody>
      </p:sp>
      <p:sp>
        <p:nvSpPr>
          <p:cNvPr id="7" name="Plassholder for innhold 6"/>
          <p:cNvSpPr>
            <a:spLocks noGrp="1"/>
          </p:cNvSpPr>
          <p:nvPr>
            <p:ph idx="1"/>
          </p:nvPr>
        </p:nvSpPr>
        <p:spPr>
          <a:xfrm>
            <a:off x="973832" y="3212976"/>
            <a:ext cx="7772400" cy="1445543"/>
          </a:xfrm>
        </p:spPr>
        <p:txBody>
          <a:bodyPr/>
          <a:lstStyle/>
          <a:p>
            <a:r>
              <a:rPr lang="nb-NO" sz="1600" dirty="0"/>
              <a:t>NB. </a:t>
            </a:r>
            <a:r>
              <a:rPr lang="nb-NO" sz="1600" dirty="0" err="1"/>
              <a:t>SkrivA</a:t>
            </a:r>
            <a:r>
              <a:rPr lang="nb-NO" sz="1600" dirty="0"/>
              <a:t> (=</a:t>
            </a:r>
            <a:r>
              <a:rPr lang="nb-NO" sz="1600" dirty="0" err="1"/>
              <a:t>aObj</a:t>
            </a:r>
            <a:r>
              <a:rPr lang="nb-NO" sz="1600" dirty="0"/>
              <a:t>)  har a-ene riktige (oppdatert) og </a:t>
            </a:r>
            <a:r>
              <a:rPr lang="nb-NO" sz="1600" dirty="0" err="1"/>
              <a:t>SkrivB</a:t>
            </a:r>
            <a:r>
              <a:rPr lang="nb-NO" sz="1600" dirty="0"/>
              <a:t> har b-ene oppdatert</a:t>
            </a:r>
          </a:p>
          <a:p>
            <a:r>
              <a:rPr lang="nb-NO" sz="1600" dirty="0"/>
              <a:t>For eksempel. første og andre linje tvilsomme sammen:</a:t>
            </a:r>
          </a:p>
          <a:p>
            <a:pPr lvl="1"/>
            <a:r>
              <a:rPr lang="nb-NO" sz="1400" dirty="0"/>
              <a:t>A har akkurat økt a fra 722  til 723,  og ser b som 1458, MEN</a:t>
            </a:r>
          </a:p>
          <a:p>
            <a:pPr lvl="1"/>
            <a:r>
              <a:rPr lang="nb-NO" sz="1400" dirty="0"/>
              <a:t>B har akkurat økt b fra 1458 til 1459, og ser a som 723 </a:t>
            </a:r>
          </a:p>
          <a:p>
            <a:pPr lvl="1"/>
            <a:r>
              <a:rPr lang="nb-NO" sz="1400" dirty="0"/>
              <a:t>I neste linje ser A fortsatt b som 1458, men a i </a:t>
            </a:r>
            <a:r>
              <a:rPr lang="nb-NO" sz="1400" dirty="0" err="1"/>
              <a:t>aObj</a:t>
            </a:r>
            <a:r>
              <a:rPr lang="nb-NO" sz="1400" dirty="0"/>
              <a:t> er lik 724</a:t>
            </a:r>
          </a:p>
          <a:p>
            <a:r>
              <a:rPr lang="nb-NO" sz="1600" dirty="0"/>
              <a:t>Dette kan bare forklares ved at A og B operasjonene blandes </a:t>
            </a:r>
          </a:p>
          <a:p>
            <a:r>
              <a:rPr lang="nb-NO" sz="1600" dirty="0"/>
              <a:t>Vi vet ikke når b for </a:t>
            </a:r>
            <a:r>
              <a:rPr lang="nb-NO" sz="1600" dirty="0" err="1"/>
              <a:t>aObj</a:t>
            </a:r>
            <a:r>
              <a:rPr lang="nb-NO" sz="1600" dirty="0"/>
              <a:t> har en verdi (eks 1458 eller1460) hvilken a-verdi som hører til disse.</a:t>
            </a:r>
          </a:p>
          <a:p>
            <a:r>
              <a:rPr lang="nb-NO" sz="1600" dirty="0"/>
              <a:t>Og noen verdier for b (1459, 1462) sees aldri av </a:t>
            </a:r>
            <a:r>
              <a:rPr lang="nb-NO" sz="1600" dirty="0" err="1"/>
              <a:t>aObj</a:t>
            </a:r>
            <a:r>
              <a:rPr lang="nb-NO" sz="1600" dirty="0"/>
              <a:t>, men </a:t>
            </a:r>
            <a:r>
              <a:rPr lang="nb-NO" sz="1600" dirty="0" err="1"/>
              <a:t>bObj</a:t>
            </a:r>
            <a:r>
              <a:rPr lang="nb-NO" sz="1600" dirty="0"/>
              <a:t> ser dem. </a:t>
            </a:r>
          </a:p>
          <a:p>
            <a:r>
              <a:rPr lang="nb-NO" sz="1600" b="1" dirty="0"/>
              <a:t>Konklusjon: </a:t>
            </a:r>
            <a:r>
              <a:rPr lang="nb-NO" sz="1600" dirty="0"/>
              <a:t>Ulike tråder kan se ulike verdier for felles variable og man vet ikke når en tråd har oppdatert (skrevet) på ‘sine’ variable og dette er synlig i annen tråd.</a:t>
            </a:r>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25</a:t>
            </a:fld>
            <a:endParaRPr lang="nb-NO" dirty="0">
              <a:solidFill>
                <a:srgbClr val="000000"/>
              </a:solidFill>
            </a:endParaRPr>
          </a:p>
        </p:txBody>
      </p:sp>
      <p:sp>
        <p:nvSpPr>
          <p:cNvPr id="6" name="TekstSylinder 5"/>
          <p:cNvSpPr txBox="1"/>
          <p:nvPr/>
        </p:nvSpPr>
        <p:spPr>
          <a:xfrm>
            <a:off x="1115616" y="1340768"/>
            <a:ext cx="7488832" cy="1815882"/>
          </a:xfrm>
          <a:prstGeom prst="rect">
            <a:avLst/>
          </a:prstGeom>
          <a:solidFill>
            <a:schemeClr val="tx1"/>
          </a:solidFill>
        </p:spPr>
        <p:txBody>
          <a:bodyPr wrap="square" rtlCol="0">
            <a:spAutoFit/>
          </a:bodyPr>
          <a:lstStyle/>
          <a:p>
            <a:r>
              <a:rPr lang="nb-NO" sz="1600" dirty="0">
                <a:solidFill>
                  <a:schemeClr val="bg1"/>
                </a:solidFill>
              </a:rPr>
              <a:t>                   </a:t>
            </a:r>
            <a:r>
              <a:rPr lang="nb-NO" sz="1600" dirty="0" err="1">
                <a:solidFill>
                  <a:schemeClr val="bg1"/>
                </a:solidFill>
              </a:rPr>
              <a:t>SkrivA</a:t>
            </a:r>
            <a:r>
              <a:rPr lang="nb-NO" sz="1600" dirty="0">
                <a:solidFill>
                  <a:schemeClr val="bg1"/>
                </a:solidFill>
              </a:rPr>
              <a:t>                                               </a:t>
            </a:r>
            <a:r>
              <a:rPr lang="nb-NO" sz="1600" dirty="0" err="1">
                <a:solidFill>
                  <a:schemeClr val="bg1"/>
                </a:solidFill>
              </a:rPr>
              <a:t>SkrivB</a:t>
            </a:r>
            <a:endParaRPr lang="nb-NO" sz="1600" dirty="0">
              <a:solidFill>
                <a:schemeClr val="bg1"/>
              </a:solidFill>
            </a:endParaRPr>
          </a:p>
          <a:p>
            <a:r>
              <a:rPr lang="nb-NO" sz="1600" dirty="0" err="1">
                <a:solidFill>
                  <a:schemeClr val="accent2">
                    <a:lumMod val="40000"/>
                    <a:lumOff val="60000"/>
                  </a:schemeClr>
                </a:solidFill>
              </a:rPr>
              <a:t>a.mA</a:t>
            </a:r>
            <a:r>
              <a:rPr lang="nb-NO" sz="1600" dirty="0">
                <a:solidFill>
                  <a:schemeClr val="accent2">
                    <a:lumMod val="40000"/>
                    <a:lumOff val="60000"/>
                  </a:schemeClr>
                </a:solidFill>
              </a:rPr>
              <a:t>[722]= 723  </a:t>
            </a:r>
            <a:r>
              <a:rPr lang="nb-NO" sz="1600" dirty="0" err="1">
                <a:solidFill>
                  <a:schemeClr val="accent2">
                    <a:lumMod val="40000"/>
                    <a:lumOff val="60000"/>
                  </a:schemeClr>
                </a:solidFill>
              </a:rPr>
              <a:t>a.mB</a:t>
            </a:r>
            <a:r>
              <a:rPr lang="nb-NO" sz="1600" dirty="0">
                <a:solidFill>
                  <a:schemeClr val="accent2">
                    <a:lumMod val="40000"/>
                    <a:lumOff val="60000"/>
                  </a:schemeClr>
                </a:solidFill>
              </a:rPr>
              <a:t>[722]= 1458  |  </a:t>
            </a:r>
            <a:r>
              <a:rPr lang="nb-NO" sz="1600" dirty="0" err="1">
                <a:solidFill>
                  <a:schemeClr val="accent2">
                    <a:lumMod val="40000"/>
                    <a:lumOff val="60000"/>
                  </a:schemeClr>
                </a:solidFill>
              </a:rPr>
              <a:t>b.mA</a:t>
            </a:r>
            <a:r>
              <a:rPr lang="nb-NO" sz="1600" dirty="0">
                <a:solidFill>
                  <a:schemeClr val="accent2">
                    <a:lumMod val="40000"/>
                    <a:lumOff val="60000"/>
                  </a:schemeClr>
                </a:solidFill>
              </a:rPr>
              <a:t>[1457]= 723  </a:t>
            </a:r>
            <a:r>
              <a:rPr lang="nb-NO" sz="1600" dirty="0" err="1">
                <a:solidFill>
                  <a:schemeClr val="accent2">
                    <a:lumMod val="40000"/>
                    <a:lumOff val="60000"/>
                  </a:schemeClr>
                </a:solidFill>
              </a:rPr>
              <a:t>b.mB</a:t>
            </a:r>
            <a:r>
              <a:rPr lang="nb-NO" sz="1600" dirty="0">
                <a:solidFill>
                  <a:schemeClr val="accent2">
                    <a:lumMod val="40000"/>
                    <a:lumOff val="60000"/>
                  </a:schemeClr>
                </a:solidFill>
              </a:rPr>
              <a:t>[1457]= 1458</a:t>
            </a:r>
          </a:p>
          <a:p>
            <a:r>
              <a:rPr lang="nb-NO" sz="1600" dirty="0" err="1">
                <a:solidFill>
                  <a:schemeClr val="bg1"/>
                </a:solidFill>
              </a:rPr>
              <a:t>a.mA</a:t>
            </a:r>
            <a:r>
              <a:rPr lang="nb-NO" sz="1600" dirty="0">
                <a:solidFill>
                  <a:schemeClr val="bg1"/>
                </a:solidFill>
              </a:rPr>
              <a:t>[723]= 724  </a:t>
            </a:r>
            <a:r>
              <a:rPr lang="nb-NO" sz="1600" dirty="0" err="1">
                <a:solidFill>
                  <a:schemeClr val="bg1"/>
                </a:solidFill>
              </a:rPr>
              <a:t>a.mB</a:t>
            </a:r>
            <a:r>
              <a:rPr lang="nb-NO" sz="1600" dirty="0">
                <a:solidFill>
                  <a:schemeClr val="bg1"/>
                </a:solidFill>
              </a:rPr>
              <a:t>[723]= 1458  |  </a:t>
            </a:r>
            <a:r>
              <a:rPr lang="nb-NO" sz="1600" dirty="0" err="1">
                <a:solidFill>
                  <a:schemeClr val="bg1"/>
                </a:solidFill>
              </a:rPr>
              <a:t>b.mA</a:t>
            </a:r>
            <a:r>
              <a:rPr lang="nb-NO" sz="1600" dirty="0">
                <a:solidFill>
                  <a:schemeClr val="bg1"/>
                </a:solidFill>
              </a:rPr>
              <a:t>[1458]= 724  </a:t>
            </a:r>
            <a:r>
              <a:rPr lang="nb-NO" sz="1600" dirty="0" err="1">
                <a:solidFill>
                  <a:schemeClr val="bg1"/>
                </a:solidFill>
              </a:rPr>
              <a:t>b.mB</a:t>
            </a:r>
            <a:r>
              <a:rPr lang="nb-NO" sz="1600" dirty="0">
                <a:solidFill>
                  <a:schemeClr val="bg1"/>
                </a:solidFill>
              </a:rPr>
              <a:t>[1458]= 1459</a:t>
            </a:r>
          </a:p>
          <a:p>
            <a:r>
              <a:rPr lang="nb-NO" sz="1600" dirty="0" err="1">
                <a:solidFill>
                  <a:schemeClr val="accent2">
                    <a:lumMod val="40000"/>
                    <a:lumOff val="60000"/>
                  </a:schemeClr>
                </a:solidFill>
              </a:rPr>
              <a:t>a.mA</a:t>
            </a:r>
            <a:r>
              <a:rPr lang="nb-NO" sz="1600" dirty="0">
                <a:solidFill>
                  <a:schemeClr val="accent2">
                    <a:lumMod val="40000"/>
                    <a:lumOff val="60000"/>
                  </a:schemeClr>
                </a:solidFill>
              </a:rPr>
              <a:t>[724]= 725  </a:t>
            </a:r>
            <a:r>
              <a:rPr lang="nb-NO" sz="1600" dirty="0" err="1">
                <a:solidFill>
                  <a:schemeClr val="accent2">
                    <a:lumMod val="40000"/>
                    <a:lumOff val="60000"/>
                  </a:schemeClr>
                </a:solidFill>
              </a:rPr>
              <a:t>a.mB</a:t>
            </a:r>
            <a:r>
              <a:rPr lang="nb-NO" sz="1600" dirty="0">
                <a:solidFill>
                  <a:schemeClr val="accent2">
                    <a:lumMod val="40000"/>
                    <a:lumOff val="60000"/>
                  </a:schemeClr>
                </a:solidFill>
              </a:rPr>
              <a:t>[724]= 1460  |  </a:t>
            </a:r>
            <a:r>
              <a:rPr lang="nb-NO" sz="1600" dirty="0" err="1">
                <a:solidFill>
                  <a:schemeClr val="accent2">
                    <a:lumMod val="40000"/>
                    <a:lumOff val="60000"/>
                  </a:schemeClr>
                </a:solidFill>
              </a:rPr>
              <a:t>b.mA</a:t>
            </a:r>
            <a:r>
              <a:rPr lang="nb-NO" sz="1600" dirty="0">
                <a:solidFill>
                  <a:schemeClr val="accent2">
                    <a:lumMod val="40000"/>
                    <a:lumOff val="60000"/>
                  </a:schemeClr>
                </a:solidFill>
              </a:rPr>
              <a:t>[1459]= 725  </a:t>
            </a:r>
            <a:r>
              <a:rPr lang="nb-NO" sz="1600" dirty="0" err="1">
                <a:solidFill>
                  <a:schemeClr val="accent2">
                    <a:lumMod val="40000"/>
                    <a:lumOff val="60000"/>
                  </a:schemeClr>
                </a:solidFill>
              </a:rPr>
              <a:t>b.mB</a:t>
            </a:r>
            <a:r>
              <a:rPr lang="nb-NO" sz="1600" dirty="0">
                <a:solidFill>
                  <a:schemeClr val="accent2">
                    <a:lumMod val="40000"/>
                    <a:lumOff val="60000"/>
                  </a:schemeClr>
                </a:solidFill>
              </a:rPr>
              <a:t>[1459]= 1460</a:t>
            </a:r>
          </a:p>
          <a:p>
            <a:r>
              <a:rPr lang="nb-NO" sz="1600" dirty="0" err="1">
                <a:solidFill>
                  <a:schemeClr val="bg1"/>
                </a:solidFill>
              </a:rPr>
              <a:t>a.mA</a:t>
            </a:r>
            <a:r>
              <a:rPr lang="nb-NO" sz="1600" dirty="0">
                <a:solidFill>
                  <a:schemeClr val="bg1"/>
                </a:solidFill>
              </a:rPr>
              <a:t>[725]= 726  </a:t>
            </a:r>
            <a:r>
              <a:rPr lang="nb-NO" sz="1600" dirty="0" err="1">
                <a:solidFill>
                  <a:schemeClr val="bg1"/>
                </a:solidFill>
              </a:rPr>
              <a:t>a.mB</a:t>
            </a:r>
            <a:r>
              <a:rPr lang="nb-NO" sz="1600" dirty="0">
                <a:solidFill>
                  <a:schemeClr val="bg1"/>
                </a:solidFill>
              </a:rPr>
              <a:t>[725]= 1460  |  </a:t>
            </a:r>
            <a:r>
              <a:rPr lang="nb-NO" sz="1600" dirty="0" err="1">
                <a:solidFill>
                  <a:schemeClr val="bg1"/>
                </a:solidFill>
              </a:rPr>
              <a:t>b.mA</a:t>
            </a:r>
            <a:r>
              <a:rPr lang="nb-NO" sz="1600" dirty="0">
                <a:solidFill>
                  <a:schemeClr val="bg1"/>
                </a:solidFill>
              </a:rPr>
              <a:t>[1460]= 726  </a:t>
            </a:r>
            <a:r>
              <a:rPr lang="nb-NO" sz="1600" dirty="0" err="1">
                <a:solidFill>
                  <a:schemeClr val="bg1"/>
                </a:solidFill>
              </a:rPr>
              <a:t>b.mB</a:t>
            </a:r>
            <a:r>
              <a:rPr lang="nb-NO" sz="1600" dirty="0">
                <a:solidFill>
                  <a:schemeClr val="bg1"/>
                </a:solidFill>
              </a:rPr>
              <a:t>[1460]= 1461</a:t>
            </a:r>
          </a:p>
          <a:p>
            <a:r>
              <a:rPr lang="nb-NO" sz="1600" dirty="0" err="1">
                <a:solidFill>
                  <a:schemeClr val="bg1"/>
                </a:solidFill>
              </a:rPr>
              <a:t>a.mA</a:t>
            </a:r>
            <a:r>
              <a:rPr lang="nb-NO" sz="1600" dirty="0">
                <a:solidFill>
                  <a:schemeClr val="bg1"/>
                </a:solidFill>
              </a:rPr>
              <a:t>[726]= 727  </a:t>
            </a:r>
            <a:r>
              <a:rPr lang="nb-NO" sz="1600" dirty="0" err="1">
                <a:solidFill>
                  <a:schemeClr val="bg1"/>
                </a:solidFill>
              </a:rPr>
              <a:t>a.mB</a:t>
            </a:r>
            <a:r>
              <a:rPr lang="nb-NO" sz="1600" dirty="0">
                <a:solidFill>
                  <a:schemeClr val="bg1"/>
                </a:solidFill>
              </a:rPr>
              <a:t>[726]= 1461  |  </a:t>
            </a:r>
            <a:r>
              <a:rPr lang="nb-NO" sz="1600" dirty="0" err="1">
                <a:solidFill>
                  <a:schemeClr val="bg1"/>
                </a:solidFill>
              </a:rPr>
              <a:t>b.mA</a:t>
            </a:r>
            <a:r>
              <a:rPr lang="nb-NO" sz="1600" dirty="0">
                <a:solidFill>
                  <a:schemeClr val="bg1"/>
                </a:solidFill>
              </a:rPr>
              <a:t>[1461]= 727  </a:t>
            </a:r>
            <a:r>
              <a:rPr lang="nb-NO" sz="1600" dirty="0" err="1">
                <a:solidFill>
                  <a:schemeClr val="bg1"/>
                </a:solidFill>
              </a:rPr>
              <a:t>b.mB</a:t>
            </a:r>
            <a:r>
              <a:rPr lang="nb-NO" sz="1600" dirty="0">
                <a:solidFill>
                  <a:schemeClr val="bg1"/>
                </a:solidFill>
              </a:rPr>
              <a:t>[1461]= 1462</a:t>
            </a:r>
          </a:p>
          <a:p>
            <a:r>
              <a:rPr lang="nb-NO" sz="1600" dirty="0" err="1">
                <a:solidFill>
                  <a:schemeClr val="accent2">
                    <a:lumMod val="40000"/>
                    <a:lumOff val="60000"/>
                  </a:schemeClr>
                </a:solidFill>
              </a:rPr>
              <a:t>a.mA</a:t>
            </a:r>
            <a:r>
              <a:rPr lang="nb-NO" sz="1600" dirty="0">
                <a:solidFill>
                  <a:schemeClr val="accent2">
                    <a:lumMod val="40000"/>
                    <a:lumOff val="60000"/>
                  </a:schemeClr>
                </a:solidFill>
              </a:rPr>
              <a:t>[727]= 728  </a:t>
            </a:r>
            <a:r>
              <a:rPr lang="nb-NO" sz="1600" dirty="0" err="1">
                <a:solidFill>
                  <a:schemeClr val="accent2">
                    <a:lumMod val="40000"/>
                    <a:lumOff val="60000"/>
                  </a:schemeClr>
                </a:solidFill>
              </a:rPr>
              <a:t>a.mB</a:t>
            </a:r>
            <a:r>
              <a:rPr lang="nb-NO" sz="1600" dirty="0">
                <a:solidFill>
                  <a:schemeClr val="accent2">
                    <a:lumMod val="40000"/>
                    <a:lumOff val="60000"/>
                  </a:schemeClr>
                </a:solidFill>
              </a:rPr>
              <a:t>[727]= 1463  |  </a:t>
            </a:r>
            <a:r>
              <a:rPr lang="nb-NO" sz="1600" dirty="0" err="1">
                <a:solidFill>
                  <a:schemeClr val="accent2">
                    <a:lumMod val="40000"/>
                    <a:lumOff val="60000"/>
                  </a:schemeClr>
                </a:solidFill>
              </a:rPr>
              <a:t>b.mA</a:t>
            </a:r>
            <a:r>
              <a:rPr lang="nb-NO" sz="1600" dirty="0">
                <a:solidFill>
                  <a:schemeClr val="accent2">
                    <a:lumMod val="40000"/>
                    <a:lumOff val="60000"/>
                  </a:schemeClr>
                </a:solidFill>
              </a:rPr>
              <a:t>[1462]= 728  </a:t>
            </a:r>
            <a:r>
              <a:rPr lang="nb-NO" sz="1600" dirty="0" err="1">
                <a:solidFill>
                  <a:schemeClr val="accent2">
                    <a:lumMod val="40000"/>
                    <a:lumOff val="60000"/>
                  </a:schemeClr>
                </a:solidFill>
              </a:rPr>
              <a:t>b.mB</a:t>
            </a:r>
            <a:r>
              <a:rPr lang="nb-NO" sz="1600" dirty="0">
                <a:solidFill>
                  <a:schemeClr val="accent2">
                    <a:lumMod val="40000"/>
                    <a:lumOff val="60000"/>
                  </a:schemeClr>
                </a:solidFill>
              </a:rPr>
              <a:t>[1462]= 1463</a:t>
            </a:r>
          </a:p>
        </p:txBody>
      </p:sp>
      <p:sp>
        <p:nvSpPr>
          <p:cNvPr id="8" name="Rektangel 7"/>
          <p:cNvSpPr/>
          <p:nvPr/>
        </p:nvSpPr>
        <p:spPr bwMode="auto">
          <a:xfrm>
            <a:off x="6948264" y="1052736"/>
            <a:ext cx="288032" cy="216024"/>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pPr>
            <a:endParaRPr kumimoji="0" lang="nb-NO" sz="1400" b="0" i="1" u="none" strike="noStrike" cap="none" normalizeH="0" baseline="0">
              <a:ln>
                <a:noFill/>
              </a:ln>
              <a:solidFill>
                <a:schemeClr val="tx1"/>
              </a:solidFill>
              <a:effectLst/>
              <a:latin typeface="Times New Roman" pitchFamily="18" charset="0"/>
            </a:endParaRPr>
          </a:p>
        </p:txBody>
      </p:sp>
      <p:sp>
        <p:nvSpPr>
          <p:cNvPr id="9" name="TekstSylinder 8"/>
          <p:cNvSpPr txBox="1"/>
          <p:nvPr/>
        </p:nvSpPr>
        <p:spPr>
          <a:xfrm>
            <a:off x="7236296" y="960983"/>
            <a:ext cx="1952266" cy="307777"/>
          </a:xfrm>
          <a:prstGeom prst="rect">
            <a:avLst/>
          </a:prstGeom>
          <a:noFill/>
        </p:spPr>
        <p:txBody>
          <a:bodyPr wrap="none" rtlCol="0">
            <a:spAutoFit/>
          </a:bodyPr>
          <a:lstStyle/>
          <a:p>
            <a:r>
              <a:rPr lang="nb-NO" sz="1400" dirty="0"/>
              <a:t>= like verdier i a og b </a:t>
            </a:r>
          </a:p>
        </p:txBody>
      </p:sp>
    </p:spTree>
    <p:extLst>
      <p:ext uri="{BB962C8B-B14F-4D97-AF65-F5344CB8AC3E}">
        <p14:creationId xmlns:p14="http://schemas.microsoft.com/office/powerpoint/2010/main" val="151351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a:t>WTF: </a:t>
            </a:r>
            <a:r>
              <a:rPr lang="nb-NO" dirty="0" err="1"/>
              <a:t>What</a:t>
            </a:r>
            <a:r>
              <a:rPr lang="nb-NO" dirty="0"/>
              <a:t> Terrible </a:t>
            </a:r>
            <a:r>
              <a:rPr lang="nb-NO" dirty="0" err="1"/>
              <a:t>Fiasco</a:t>
            </a:r>
            <a:r>
              <a:rPr lang="nb-NO" dirty="0"/>
              <a:t>!</a:t>
            </a:r>
          </a:p>
        </p:txBody>
      </p:sp>
      <p:sp>
        <p:nvSpPr>
          <p:cNvPr id="7" name="Plassholder for innhold 6"/>
          <p:cNvSpPr>
            <a:spLocks noGrp="1"/>
          </p:cNvSpPr>
          <p:nvPr>
            <p:ph idx="1"/>
          </p:nvPr>
        </p:nvSpPr>
        <p:spPr>
          <a:xfrm>
            <a:off x="973832" y="3274965"/>
            <a:ext cx="7772400" cy="3368721"/>
          </a:xfrm>
        </p:spPr>
        <p:txBody>
          <a:bodyPr/>
          <a:lstStyle/>
          <a:p>
            <a:pPr marL="0" indent="0">
              <a:buNone/>
            </a:pPr>
            <a:r>
              <a:rPr lang="nb-NO" sz="2000" b="1" dirty="0"/>
              <a:t>DISASTER: Think CAREFULLY </a:t>
            </a:r>
            <a:r>
              <a:rPr lang="nb-NO" sz="2000" b="1" dirty="0" err="1"/>
              <a:t>about</a:t>
            </a:r>
            <a:r>
              <a:rPr lang="nb-NO" sz="2000" b="1" dirty="0"/>
              <a:t> </a:t>
            </a:r>
            <a:r>
              <a:rPr lang="nb-NO" sz="2000" b="1" dirty="0" err="1"/>
              <a:t>what</a:t>
            </a:r>
            <a:r>
              <a:rPr lang="nb-NO" sz="2000" b="1" dirty="0"/>
              <a:t> </a:t>
            </a:r>
            <a:r>
              <a:rPr lang="nb-NO" sz="2000" b="1" dirty="0" err="1"/>
              <a:t>happened</a:t>
            </a:r>
            <a:r>
              <a:rPr lang="nb-NO" sz="2000" b="1" dirty="0"/>
              <a:t> </a:t>
            </a:r>
            <a:r>
              <a:rPr lang="nb-NO" sz="2000" b="1" dirty="0" err="1"/>
              <a:t>here</a:t>
            </a:r>
            <a:r>
              <a:rPr lang="nb-NO" sz="2000" b="1" dirty="0"/>
              <a:t>!</a:t>
            </a:r>
          </a:p>
          <a:p>
            <a:pPr marL="0" indent="0">
              <a:buNone/>
            </a:pPr>
            <a:endParaRPr lang="nb-NO" sz="1400" b="1" dirty="0"/>
          </a:p>
          <a:p>
            <a:pPr marL="0" indent="0">
              <a:buNone/>
            </a:pPr>
            <a:r>
              <a:rPr lang="nb-NO" sz="2000" i="1" dirty="0"/>
              <a:t>MAYDAY, MAYDAY, MAYDAY:</a:t>
            </a:r>
          </a:p>
          <a:p>
            <a:pPr marL="0" indent="0">
              <a:buNone/>
            </a:pPr>
            <a:endParaRPr lang="nb-NO" sz="1200" dirty="0"/>
          </a:p>
          <a:p>
            <a:pPr marL="0" indent="0">
              <a:buNone/>
            </a:pPr>
            <a:r>
              <a:rPr lang="nb-NO" sz="1800" i="1" dirty="0" err="1"/>
              <a:t>You</a:t>
            </a:r>
            <a:r>
              <a:rPr lang="nb-NO" sz="1800" i="1" dirty="0"/>
              <a:t> MAY </a:t>
            </a:r>
            <a:r>
              <a:rPr lang="nb-NO" sz="1800" i="1" dirty="0" err="1"/>
              <a:t>think</a:t>
            </a:r>
            <a:r>
              <a:rPr lang="nb-NO" sz="1800" i="1" dirty="0"/>
              <a:t> </a:t>
            </a:r>
            <a:r>
              <a:rPr lang="nb-NO" sz="1800" i="1" dirty="0" err="1"/>
              <a:t>that</a:t>
            </a:r>
            <a:r>
              <a:rPr lang="nb-NO" sz="1800" i="1" dirty="0"/>
              <a:t> a </a:t>
            </a:r>
            <a:r>
              <a:rPr lang="nb-NO" sz="1800" i="1" dirty="0" err="1"/>
              <a:t>core</a:t>
            </a:r>
            <a:r>
              <a:rPr lang="nb-NO" sz="1800" i="1" dirty="0"/>
              <a:t> </a:t>
            </a:r>
            <a:r>
              <a:rPr lang="nb-NO" sz="1800" i="1" dirty="0" err="1"/>
              <a:t>can</a:t>
            </a:r>
            <a:r>
              <a:rPr lang="nb-NO" sz="1800" i="1" dirty="0"/>
              <a:t> »</a:t>
            </a:r>
            <a:r>
              <a:rPr lang="nb-NO" sz="1800" i="1" dirty="0" err="1"/>
              <a:t>write</a:t>
            </a:r>
            <a:r>
              <a:rPr lang="nb-NO" sz="1800" i="1" dirty="0"/>
              <a:t> to </a:t>
            </a:r>
            <a:r>
              <a:rPr lang="nb-NO" sz="1800" i="1" dirty="0" err="1"/>
              <a:t>memory</a:t>
            </a:r>
            <a:r>
              <a:rPr lang="nb-NO" sz="1800" i="1" dirty="0"/>
              <a:t>» BUT in </a:t>
            </a:r>
            <a:r>
              <a:rPr lang="nb-NO" sz="1800" i="1" dirty="0" err="1"/>
              <a:t>reality</a:t>
            </a:r>
            <a:r>
              <a:rPr lang="nb-NO" sz="1800" i="1" dirty="0"/>
              <a:t> </a:t>
            </a:r>
            <a:r>
              <a:rPr lang="nb-NO" sz="1800" i="1" dirty="0" err="1"/>
              <a:t>there</a:t>
            </a:r>
            <a:r>
              <a:rPr lang="nb-NO" sz="1800" i="1" dirty="0"/>
              <a:t> is </a:t>
            </a:r>
            <a:r>
              <a:rPr lang="nb-NO" sz="1800" i="1" dirty="0" err="1"/>
              <a:t>no</a:t>
            </a:r>
            <a:r>
              <a:rPr lang="nb-NO" sz="1800" i="1" dirty="0"/>
              <a:t> </a:t>
            </a:r>
            <a:r>
              <a:rPr lang="nb-NO" sz="1800" i="1" dirty="0" err="1"/>
              <a:t>guarentee</a:t>
            </a:r>
            <a:r>
              <a:rPr lang="nb-NO" sz="1800" i="1" dirty="0"/>
              <a:t> </a:t>
            </a:r>
            <a:r>
              <a:rPr lang="nb-NO" sz="1800" i="1" dirty="0" err="1"/>
              <a:t>that</a:t>
            </a:r>
            <a:r>
              <a:rPr lang="nb-NO" sz="1800" i="1" dirty="0"/>
              <a:t> </a:t>
            </a:r>
            <a:r>
              <a:rPr lang="nb-NO" sz="1800" i="1" dirty="0" err="1"/>
              <a:t>others</a:t>
            </a:r>
            <a:r>
              <a:rPr lang="nb-NO" sz="1800" i="1" dirty="0"/>
              <a:t> </a:t>
            </a:r>
            <a:r>
              <a:rPr lang="nb-NO" sz="1800" i="1" dirty="0" err="1"/>
              <a:t>can</a:t>
            </a:r>
            <a:r>
              <a:rPr lang="nb-NO" sz="1800" i="1" dirty="0"/>
              <a:t> </a:t>
            </a:r>
            <a:r>
              <a:rPr lang="nb-NO" sz="1800" i="1" dirty="0" err="1"/>
              <a:t>see</a:t>
            </a:r>
            <a:r>
              <a:rPr lang="nb-NO" sz="1800" i="1" dirty="0"/>
              <a:t> </a:t>
            </a:r>
            <a:r>
              <a:rPr lang="nb-NO" sz="1800" i="1" dirty="0" err="1"/>
              <a:t>the</a:t>
            </a:r>
            <a:r>
              <a:rPr lang="nb-NO" sz="1800" i="1" dirty="0"/>
              <a:t> </a:t>
            </a:r>
            <a:r>
              <a:rPr lang="nb-NO" sz="1800" i="1" dirty="0" err="1"/>
              <a:t>new</a:t>
            </a:r>
            <a:r>
              <a:rPr lang="nb-NO" sz="1800" i="1" dirty="0"/>
              <a:t> </a:t>
            </a:r>
            <a:r>
              <a:rPr lang="nb-NO" sz="1800" i="1" dirty="0" err="1"/>
              <a:t>value</a:t>
            </a:r>
            <a:r>
              <a:rPr lang="nb-NO" sz="1800" i="1" dirty="0"/>
              <a:t> right </a:t>
            </a:r>
            <a:r>
              <a:rPr lang="nb-NO" sz="1800" i="1" dirty="0" err="1"/>
              <a:t>away</a:t>
            </a:r>
            <a:r>
              <a:rPr lang="nb-NO" sz="1800" i="1" dirty="0"/>
              <a:t>!! It CAN </a:t>
            </a:r>
            <a:r>
              <a:rPr lang="nb-NO" sz="1800" i="1" dirty="0" err="1"/>
              <a:t>take</a:t>
            </a:r>
            <a:r>
              <a:rPr lang="nb-NO" sz="1800" i="1" dirty="0"/>
              <a:t> time – and in </a:t>
            </a:r>
            <a:r>
              <a:rPr lang="nb-NO" sz="1800" i="1" dirty="0" err="1"/>
              <a:t>the</a:t>
            </a:r>
            <a:r>
              <a:rPr lang="nb-NO" sz="1800" i="1" dirty="0"/>
              <a:t> </a:t>
            </a:r>
            <a:r>
              <a:rPr lang="nb-NO" sz="1800" i="1" dirty="0" err="1"/>
              <a:t>meanwhile</a:t>
            </a:r>
            <a:r>
              <a:rPr lang="nb-NO" sz="1800" i="1" dirty="0"/>
              <a:t> </a:t>
            </a:r>
            <a:r>
              <a:rPr lang="nb-NO" sz="1800" i="1" dirty="0" err="1"/>
              <a:t>two</a:t>
            </a:r>
            <a:r>
              <a:rPr lang="nb-NO" sz="1800" i="1" dirty="0"/>
              <a:t> </a:t>
            </a:r>
            <a:r>
              <a:rPr lang="nb-NO" sz="1800" i="1" dirty="0" err="1"/>
              <a:t>cores</a:t>
            </a:r>
            <a:r>
              <a:rPr lang="nb-NO" sz="1800" i="1" dirty="0"/>
              <a:t> </a:t>
            </a:r>
            <a:r>
              <a:rPr lang="nb-NO" sz="1800" i="1" dirty="0" err="1"/>
              <a:t>can</a:t>
            </a:r>
            <a:r>
              <a:rPr lang="nb-NO" sz="1800" i="1" dirty="0"/>
              <a:t> </a:t>
            </a:r>
            <a:r>
              <a:rPr lang="nb-NO" sz="1800" b="1" i="1" dirty="0"/>
              <a:t>READ DIFFERENT VALUES </a:t>
            </a:r>
            <a:r>
              <a:rPr lang="nb-NO" sz="1800" i="1" dirty="0"/>
              <a:t>from </a:t>
            </a:r>
            <a:r>
              <a:rPr lang="nb-NO" sz="1800" i="1" dirty="0" err="1"/>
              <a:t>the</a:t>
            </a:r>
            <a:r>
              <a:rPr lang="nb-NO" sz="1800" i="1" dirty="0"/>
              <a:t> </a:t>
            </a:r>
            <a:r>
              <a:rPr lang="nb-NO" sz="1800" b="1" i="1" dirty="0"/>
              <a:t>SAME</a:t>
            </a:r>
            <a:r>
              <a:rPr lang="nb-NO" sz="1800" i="1" dirty="0"/>
              <a:t> variabel!!!</a:t>
            </a:r>
          </a:p>
          <a:p>
            <a:pPr marL="0" indent="0">
              <a:buNone/>
            </a:pPr>
            <a:endParaRPr lang="nb-NO" sz="1800" i="1" dirty="0"/>
          </a:p>
          <a:p>
            <a:pPr marL="0" indent="0">
              <a:buNone/>
            </a:pPr>
            <a:r>
              <a:rPr lang="nb-NO" sz="1800" b="1" dirty="0"/>
              <a:t>FIX: </a:t>
            </a:r>
            <a:r>
              <a:rPr lang="nb-NO" sz="1800" b="1" dirty="0" err="1"/>
              <a:t>the</a:t>
            </a:r>
            <a:r>
              <a:rPr lang="nb-NO" sz="1800" b="1" dirty="0"/>
              <a:t> </a:t>
            </a:r>
            <a:r>
              <a:rPr lang="nb-NO" sz="1800" b="1" dirty="0" err="1"/>
              <a:t>two</a:t>
            </a:r>
            <a:r>
              <a:rPr lang="nb-NO" sz="1800" b="1" dirty="0"/>
              <a:t> </a:t>
            </a:r>
            <a:r>
              <a:rPr lang="nb-NO" sz="1800" b="1" dirty="0" err="1"/>
              <a:t>thread</a:t>
            </a:r>
            <a:r>
              <a:rPr lang="nb-NO" sz="1800" b="1" dirty="0"/>
              <a:t> must </a:t>
            </a:r>
            <a:r>
              <a:rPr lang="nb-NO" sz="1800" b="1" dirty="0" err="1"/>
              <a:t>synchronize</a:t>
            </a:r>
            <a:r>
              <a:rPr lang="nb-NO" sz="1800" b="1" dirty="0"/>
              <a:t> first!  </a:t>
            </a:r>
            <a:r>
              <a:rPr lang="nb-NO" sz="1800" b="1" dirty="0">
                <a:sym typeface="Wingdings" pitchFamily="2" charset="2"/>
              </a:rPr>
              <a:t> Problem </a:t>
            </a:r>
            <a:r>
              <a:rPr lang="nb-NO" sz="1800" b="1" dirty="0" err="1">
                <a:sym typeface="Wingdings" pitchFamily="2" charset="2"/>
              </a:rPr>
              <a:t>solved</a:t>
            </a:r>
            <a:r>
              <a:rPr lang="nb-NO" sz="1800" b="1" dirty="0">
                <a:sym typeface="Wingdings" pitchFamily="2" charset="2"/>
              </a:rPr>
              <a:t>!</a:t>
            </a:r>
            <a:endParaRPr lang="nb-NO" sz="1800" b="1"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26</a:t>
            </a:fld>
            <a:endParaRPr lang="nb-NO" dirty="0">
              <a:solidFill>
                <a:srgbClr val="000000"/>
              </a:solidFill>
            </a:endParaRPr>
          </a:p>
        </p:txBody>
      </p:sp>
      <p:sp>
        <p:nvSpPr>
          <p:cNvPr id="6" name="TekstSylinder 5"/>
          <p:cNvSpPr txBox="1"/>
          <p:nvPr/>
        </p:nvSpPr>
        <p:spPr>
          <a:xfrm>
            <a:off x="1115616" y="1340768"/>
            <a:ext cx="7488832" cy="1815882"/>
          </a:xfrm>
          <a:prstGeom prst="rect">
            <a:avLst/>
          </a:prstGeom>
          <a:solidFill>
            <a:schemeClr val="tx1"/>
          </a:solidFill>
        </p:spPr>
        <p:txBody>
          <a:bodyPr wrap="square" rtlCol="0">
            <a:spAutoFit/>
          </a:bodyPr>
          <a:lstStyle/>
          <a:p>
            <a:r>
              <a:rPr lang="nb-NO" sz="1600" dirty="0">
                <a:solidFill>
                  <a:schemeClr val="bg1"/>
                </a:solidFill>
              </a:rPr>
              <a:t>                   </a:t>
            </a:r>
            <a:r>
              <a:rPr lang="nb-NO" sz="1600" dirty="0" err="1">
                <a:solidFill>
                  <a:schemeClr val="bg1"/>
                </a:solidFill>
              </a:rPr>
              <a:t>SkrivA</a:t>
            </a:r>
            <a:r>
              <a:rPr lang="nb-NO" sz="1600" dirty="0">
                <a:solidFill>
                  <a:schemeClr val="bg1"/>
                </a:solidFill>
              </a:rPr>
              <a:t>                                               </a:t>
            </a:r>
            <a:r>
              <a:rPr lang="nb-NO" sz="1600" dirty="0" err="1">
                <a:solidFill>
                  <a:schemeClr val="bg1"/>
                </a:solidFill>
              </a:rPr>
              <a:t>SkrivB</a:t>
            </a:r>
            <a:endParaRPr lang="nb-NO" sz="1600" dirty="0">
              <a:solidFill>
                <a:schemeClr val="bg1"/>
              </a:solidFill>
            </a:endParaRPr>
          </a:p>
          <a:p>
            <a:r>
              <a:rPr lang="nb-NO" sz="1600" dirty="0" err="1">
                <a:solidFill>
                  <a:schemeClr val="accent2">
                    <a:lumMod val="40000"/>
                    <a:lumOff val="60000"/>
                  </a:schemeClr>
                </a:solidFill>
              </a:rPr>
              <a:t>a.mA</a:t>
            </a:r>
            <a:r>
              <a:rPr lang="nb-NO" sz="1600" dirty="0">
                <a:solidFill>
                  <a:schemeClr val="accent2">
                    <a:lumMod val="40000"/>
                    <a:lumOff val="60000"/>
                  </a:schemeClr>
                </a:solidFill>
              </a:rPr>
              <a:t>[722]= 723  </a:t>
            </a:r>
            <a:r>
              <a:rPr lang="nb-NO" sz="1600" dirty="0" err="1">
                <a:solidFill>
                  <a:schemeClr val="accent2">
                    <a:lumMod val="40000"/>
                    <a:lumOff val="60000"/>
                  </a:schemeClr>
                </a:solidFill>
              </a:rPr>
              <a:t>a.mB</a:t>
            </a:r>
            <a:r>
              <a:rPr lang="nb-NO" sz="1600" dirty="0">
                <a:solidFill>
                  <a:schemeClr val="accent2">
                    <a:lumMod val="40000"/>
                    <a:lumOff val="60000"/>
                  </a:schemeClr>
                </a:solidFill>
              </a:rPr>
              <a:t>[722]= 1458  |  </a:t>
            </a:r>
            <a:r>
              <a:rPr lang="nb-NO" sz="1600" dirty="0" err="1">
                <a:solidFill>
                  <a:schemeClr val="accent2">
                    <a:lumMod val="40000"/>
                    <a:lumOff val="60000"/>
                  </a:schemeClr>
                </a:solidFill>
              </a:rPr>
              <a:t>b.mA</a:t>
            </a:r>
            <a:r>
              <a:rPr lang="nb-NO" sz="1600" dirty="0">
                <a:solidFill>
                  <a:schemeClr val="accent2">
                    <a:lumMod val="40000"/>
                    <a:lumOff val="60000"/>
                  </a:schemeClr>
                </a:solidFill>
              </a:rPr>
              <a:t>[1457]= 723  </a:t>
            </a:r>
            <a:r>
              <a:rPr lang="nb-NO" sz="1600" dirty="0" err="1">
                <a:solidFill>
                  <a:schemeClr val="accent2">
                    <a:lumMod val="40000"/>
                    <a:lumOff val="60000"/>
                  </a:schemeClr>
                </a:solidFill>
              </a:rPr>
              <a:t>b.mB</a:t>
            </a:r>
            <a:r>
              <a:rPr lang="nb-NO" sz="1600" dirty="0">
                <a:solidFill>
                  <a:schemeClr val="accent2">
                    <a:lumMod val="40000"/>
                    <a:lumOff val="60000"/>
                  </a:schemeClr>
                </a:solidFill>
              </a:rPr>
              <a:t>[1457]= 1458</a:t>
            </a:r>
          </a:p>
          <a:p>
            <a:r>
              <a:rPr lang="nb-NO" sz="1600" dirty="0" err="1">
                <a:solidFill>
                  <a:schemeClr val="bg1"/>
                </a:solidFill>
              </a:rPr>
              <a:t>a.mA</a:t>
            </a:r>
            <a:r>
              <a:rPr lang="nb-NO" sz="1600" dirty="0">
                <a:solidFill>
                  <a:schemeClr val="bg1"/>
                </a:solidFill>
              </a:rPr>
              <a:t>[723]= 724  </a:t>
            </a:r>
            <a:r>
              <a:rPr lang="nb-NO" sz="1600" dirty="0" err="1">
                <a:solidFill>
                  <a:schemeClr val="bg1"/>
                </a:solidFill>
              </a:rPr>
              <a:t>a.mB</a:t>
            </a:r>
            <a:r>
              <a:rPr lang="nb-NO" sz="1600" dirty="0">
                <a:solidFill>
                  <a:schemeClr val="bg1"/>
                </a:solidFill>
              </a:rPr>
              <a:t>[723]= 1458  |  </a:t>
            </a:r>
            <a:r>
              <a:rPr lang="nb-NO" sz="1600" dirty="0" err="1">
                <a:solidFill>
                  <a:schemeClr val="bg1"/>
                </a:solidFill>
              </a:rPr>
              <a:t>b.mA</a:t>
            </a:r>
            <a:r>
              <a:rPr lang="nb-NO" sz="1600" dirty="0">
                <a:solidFill>
                  <a:schemeClr val="bg1"/>
                </a:solidFill>
              </a:rPr>
              <a:t>[1458]= 724  </a:t>
            </a:r>
            <a:r>
              <a:rPr lang="nb-NO" sz="1600" dirty="0" err="1">
                <a:solidFill>
                  <a:schemeClr val="bg1"/>
                </a:solidFill>
              </a:rPr>
              <a:t>b.mB</a:t>
            </a:r>
            <a:r>
              <a:rPr lang="nb-NO" sz="1600" dirty="0">
                <a:solidFill>
                  <a:schemeClr val="bg1"/>
                </a:solidFill>
              </a:rPr>
              <a:t>[1458]= 1459</a:t>
            </a:r>
          </a:p>
          <a:p>
            <a:r>
              <a:rPr lang="nb-NO" sz="1600" dirty="0" err="1">
                <a:solidFill>
                  <a:schemeClr val="accent2">
                    <a:lumMod val="40000"/>
                    <a:lumOff val="60000"/>
                  </a:schemeClr>
                </a:solidFill>
              </a:rPr>
              <a:t>a.mA</a:t>
            </a:r>
            <a:r>
              <a:rPr lang="nb-NO" sz="1600" dirty="0">
                <a:solidFill>
                  <a:schemeClr val="accent2">
                    <a:lumMod val="40000"/>
                    <a:lumOff val="60000"/>
                  </a:schemeClr>
                </a:solidFill>
              </a:rPr>
              <a:t>[724]= 725  </a:t>
            </a:r>
            <a:r>
              <a:rPr lang="nb-NO" sz="1600" dirty="0" err="1">
                <a:solidFill>
                  <a:schemeClr val="accent2">
                    <a:lumMod val="40000"/>
                    <a:lumOff val="60000"/>
                  </a:schemeClr>
                </a:solidFill>
              </a:rPr>
              <a:t>a.mB</a:t>
            </a:r>
            <a:r>
              <a:rPr lang="nb-NO" sz="1600" dirty="0">
                <a:solidFill>
                  <a:schemeClr val="accent2">
                    <a:lumMod val="40000"/>
                    <a:lumOff val="60000"/>
                  </a:schemeClr>
                </a:solidFill>
              </a:rPr>
              <a:t>[724]= 1460  |  </a:t>
            </a:r>
            <a:r>
              <a:rPr lang="nb-NO" sz="1600" dirty="0" err="1">
                <a:solidFill>
                  <a:schemeClr val="accent2">
                    <a:lumMod val="40000"/>
                    <a:lumOff val="60000"/>
                  </a:schemeClr>
                </a:solidFill>
              </a:rPr>
              <a:t>b.mA</a:t>
            </a:r>
            <a:r>
              <a:rPr lang="nb-NO" sz="1600" dirty="0">
                <a:solidFill>
                  <a:schemeClr val="accent2">
                    <a:lumMod val="40000"/>
                    <a:lumOff val="60000"/>
                  </a:schemeClr>
                </a:solidFill>
              </a:rPr>
              <a:t>[1459]= 725  </a:t>
            </a:r>
            <a:r>
              <a:rPr lang="nb-NO" sz="1600" dirty="0" err="1">
                <a:solidFill>
                  <a:schemeClr val="accent2">
                    <a:lumMod val="40000"/>
                    <a:lumOff val="60000"/>
                  </a:schemeClr>
                </a:solidFill>
              </a:rPr>
              <a:t>b.mB</a:t>
            </a:r>
            <a:r>
              <a:rPr lang="nb-NO" sz="1600" dirty="0">
                <a:solidFill>
                  <a:schemeClr val="accent2">
                    <a:lumMod val="40000"/>
                    <a:lumOff val="60000"/>
                  </a:schemeClr>
                </a:solidFill>
              </a:rPr>
              <a:t>[1459]= 1460</a:t>
            </a:r>
          </a:p>
          <a:p>
            <a:r>
              <a:rPr lang="nb-NO" sz="1600" dirty="0" err="1">
                <a:solidFill>
                  <a:schemeClr val="bg1"/>
                </a:solidFill>
              </a:rPr>
              <a:t>a.mA</a:t>
            </a:r>
            <a:r>
              <a:rPr lang="nb-NO" sz="1600" dirty="0">
                <a:solidFill>
                  <a:schemeClr val="bg1"/>
                </a:solidFill>
              </a:rPr>
              <a:t>[725]= 726  </a:t>
            </a:r>
            <a:r>
              <a:rPr lang="nb-NO" sz="1600" dirty="0" err="1">
                <a:solidFill>
                  <a:schemeClr val="bg1"/>
                </a:solidFill>
              </a:rPr>
              <a:t>a.mB</a:t>
            </a:r>
            <a:r>
              <a:rPr lang="nb-NO" sz="1600" dirty="0">
                <a:solidFill>
                  <a:schemeClr val="bg1"/>
                </a:solidFill>
              </a:rPr>
              <a:t>[725]= 1460  |  </a:t>
            </a:r>
            <a:r>
              <a:rPr lang="nb-NO" sz="1600" dirty="0" err="1">
                <a:solidFill>
                  <a:schemeClr val="bg1"/>
                </a:solidFill>
              </a:rPr>
              <a:t>b.mA</a:t>
            </a:r>
            <a:r>
              <a:rPr lang="nb-NO" sz="1600" dirty="0">
                <a:solidFill>
                  <a:schemeClr val="bg1"/>
                </a:solidFill>
              </a:rPr>
              <a:t>[1460]= 726  </a:t>
            </a:r>
            <a:r>
              <a:rPr lang="nb-NO" sz="1600" dirty="0" err="1">
                <a:solidFill>
                  <a:schemeClr val="bg1"/>
                </a:solidFill>
              </a:rPr>
              <a:t>b.mB</a:t>
            </a:r>
            <a:r>
              <a:rPr lang="nb-NO" sz="1600" dirty="0">
                <a:solidFill>
                  <a:schemeClr val="bg1"/>
                </a:solidFill>
              </a:rPr>
              <a:t>[1460]= 1461</a:t>
            </a:r>
          </a:p>
          <a:p>
            <a:r>
              <a:rPr lang="nb-NO" sz="1600" dirty="0" err="1">
                <a:solidFill>
                  <a:schemeClr val="bg1"/>
                </a:solidFill>
              </a:rPr>
              <a:t>a.mA</a:t>
            </a:r>
            <a:r>
              <a:rPr lang="nb-NO" sz="1600" dirty="0">
                <a:solidFill>
                  <a:schemeClr val="bg1"/>
                </a:solidFill>
              </a:rPr>
              <a:t>[726]= 727  </a:t>
            </a:r>
            <a:r>
              <a:rPr lang="nb-NO" sz="1600" dirty="0" err="1">
                <a:solidFill>
                  <a:schemeClr val="bg1"/>
                </a:solidFill>
              </a:rPr>
              <a:t>a.mB</a:t>
            </a:r>
            <a:r>
              <a:rPr lang="nb-NO" sz="1600" dirty="0">
                <a:solidFill>
                  <a:schemeClr val="bg1"/>
                </a:solidFill>
              </a:rPr>
              <a:t>[726]= 1461  |  </a:t>
            </a:r>
            <a:r>
              <a:rPr lang="nb-NO" sz="1600" dirty="0" err="1">
                <a:solidFill>
                  <a:schemeClr val="bg1"/>
                </a:solidFill>
              </a:rPr>
              <a:t>b.mA</a:t>
            </a:r>
            <a:r>
              <a:rPr lang="nb-NO" sz="1600" dirty="0">
                <a:solidFill>
                  <a:schemeClr val="bg1"/>
                </a:solidFill>
              </a:rPr>
              <a:t>[1461]= 727  </a:t>
            </a:r>
            <a:r>
              <a:rPr lang="nb-NO" sz="1600" dirty="0" err="1">
                <a:solidFill>
                  <a:schemeClr val="bg1"/>
                </a:solidFill>
              </a:rPr>
              <a:t>b.mB</a:t>
            </a:r>
            <a:r>
              <a:rPr lang="nb-NO" sz="1600" dirty="0">
                <a:solidFill>
                  <a:schemeClr val="bg1"/>
                </a:solidFill>
              </a:rPr>
              <a:t>[1461]= 1462</a:t>
            </a:r>
          </a:p>
          <a:p>
            <a:r>
              <a:rPr lang="nb-NO" sz="1600" dirty="0" err="1">
                <a:solidFill>
                  <a:schemeClr val="accent2">
                    <a:lumMod val="40000"/>
                    <a:lumOff val="60000"/>
                  </a:schemeClr>
                </a:solidFill>
              </a:rPr>
              <a:t>a.mA</a:t>
            </a:r>
            <a:r>
              <a:rPr lang="nb-NO" sz="1600" dirty="0">
                <a:solidFill>
                  <a:schemeClr val="accent2">
                    <a:lumMod val="40000"/>
                    <a:lumOff val="60000"/>
                  </a:schemeClr>
                </a:solidFill>
              </a:rPr>
              <a:t>[727]= 728  </a:t>
            </a:r>
            <a:r>
              <a:rPr lang="nb-NO" sz="1600" dirty="0" err="1">
                <a:solidFill>
                  <a:schemeClr val="accent2">
                    <a:lumMod val="40000"/>
                    <a:lumOff val="60000"/>
                  </a:schemeClr>
                </a:solidFill>
              </a:rPr>
              <a:t>a.mB</a:t>
            </a:r>
            <a:r>
              <a:rPr lang="nb-NO" sz="1600" dirty="0">
                <a:solidFill>
                  <a:schemeClr val="accent2">
                    <a:lumMod val="40000"/>
                    <a:lumOff val="60000"/>
                  </a:schemeClr>
                </a:solidFill>
              </a:rPr>
              <a:t>[727]= 1463  |  </a:t>
            </a:r>
            <a:r>
              <a:rPr lang="nb-NO" sz="1600" dirty="0" err="1">
                <a:solidFill>
                  <a:schemeClr val="accent2">
                    <a:lumMod val="40000"/>
                    <a:lumOff val="60000"/>
                  </a:schemeClr>
                </a:solidFill>
              </a:rPr>
              <a:t>b.mA</a:t>
            </a:r>
            <a:r>
              <a:rPr lang="nb-NO" sz="1600" dirty="0">
                <a:solidFill>
                  <a:schemeClr val="accent2">
                    <a:lumMod val="40000"/>
                    <a:lumOff val="60000"/>
                  </a:schemeClr>
                </a:solidFill>
              </a:rPr>
              <a:t>[1462]= 728  </a:t>
            </a:r>
            <a:r>
              <a:rPr lang="nb-NO" sz="1600" dirty="0" err="1">
                <a:solidFill>
                  <a:schemeClr val="accent2">
                    <a:lumMod val="40000"/>
                    <a:lumOff val="60000"/>
                  </a:schemeClr>
                </a:solidFill>
              </a:rPr>
              <a:t>b.mB</a:t>
            </a:r>
            <a:r>
              <a:rPr lang="nb-NO" sz="1600" dirty="0">
                <a:solidFill>
                  <a:schemeClr val="accent2">
                    <a:lumMod val="40000"/>
                    <a:lumOff val="60000"/>
                  </a:schemeClr>
                </a:solidFill>
              </a:rPr>
              <a:t>[1462]= 1463</a:t>
            </a:r>
          </a:p>
        </p:txBody>
      </p:sp>
      <p:sp>
        <p:nvSpPr>
          <p:cNvPr id="8" name="Rektangel 7"/>
          <p:cNvSpPr/>
          <p:nvPr/>
        </p:nvSpPr>
        <p:spPr bwMode="auto">
          <a:xfrm>
            <a:off x="6948264" y="1052736"/>
            <a:ext cx="288032" cy="216024"/>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pPr>
            <a:endParaRPr kumimoji="0" lang="nb-NO" sz="1400" b="0" i="1" u="none" strike="noStrike" cap="none" normalizeH="0" baseline="0">
              <a:ln>
                <a:noFill/>
              </a:ln>
              <a:solidFill>
                <a:schemeClr val="tx1"/>
              </a:solidFill>
              <a:effectLst/>
              <a:latin typeface="Times New Roman" pitchFamily="18" charset="0"/>
            </a:endParaRPr>
          </a:p>
        </p:txBody>
      </p:sp>
      <p:sp>
        <p:nvSpPr>
          <p:cNvPr id="9" name="TekstSylinder 8"/>
          <p:cNvSpPr txBox="1"/>
          <p:nvPr/>
        </p:nvSpPr>
        <p:spPr>
          <a:xfrm>
            <a:off x="7236296" y="960983"/>
            <a:ext cx="1952266" cy="307777"/>
          </a:xfrm>
          <a:prstGeom prst="rect">
            <a:avLst/>
          </a:prstGeom>
          <a:noFill/>
        </p:spPr>
        <p:txBody>
          <a:bodyPr wrap="none" rtlCol="0">
            <a:spAutoFit/>
          </a:bodyPr>
          <a:lstStyle/>
          <a:p>
            <a:r>
              <a:rPr lang="nb-NO" sz="1400" dirty="0"/>
              <a:t>= like verdier i a og b </a:t>
            </a:r>
          </a:p>
        </p:txBody>
      </p:sp>
    </p:spTree>
    <p:extLst>
      <p:ext uri="{BB962C8B-B14F-4D97-AF65-F5344CB8AC3E}">
        <p14:creationId xmlns:p14="http://schemas.microsoft.com/office/powerpoint/2010/main" val="2368868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150938" y="214313"/>
            <a:ext cx="7993062" cy="828675"/>
          </a:xfrm>
        </p:spPr>
        <p:txBody>
          <a:bodyPr/>
          <a:lstStyle/>
          <a:p>
            <a:r>
              <a:rPr lang="nb-NO" sz="2400" dirty="0"/>
              <a:t>4) </a:t>
            </a:r>
            <a:r>
              <a:rPr lang="nb-NO" sz="2400" noProof="0" dirty="0"/>
              <a:t>Skriving på </a:t>
            </a:r>
            <a:r>
              <a:rPr lang="nb-NO" sz="2400" b="1" noProof="0" dirty="0"/>
              <a:t>nærliggende</a:t>
            </a:r>
            <a:r>
              <a:rPr lang="nb-NO" sz="2400" noProof="0" dirty="0"/>
              <a:t> elementer i en </a:t>
            </a:r>
            <a:r>
              <a:rPr lang="nb-NO" sz="2400" noProof="0" dirty="0" err="1"/>
              <a:t>array</a:t>
            </a:r>
            <a:r>
              <a:rPr lang="nb-NO" sz="2400" dirty="0"/>
              <a:t>, </a:t>
            </a:r>
            <a:r>
              <a:rPr lang="nb-NO" sz="2400" noProof="0" dirty="0"/>
              <a:t>kode.</a:t>
            </a:r>
          </a:p>
        </p:txBody>
      </p:sp>
      <p:sp>
        <p:nvSpPr>
          <p:cNvPr id="3" name="Plassholder for innhold 2"/>
          <p:cNvSpPr>
            <a:spLocks noGrp="1"/>
          </p:cNvSpPr>
          <p:nvPr>
            <p:ph idx="1"/>
          </p:nvPr>
        </p:nvSpPr>
        <p:spPr>
          <a:xfrm>
            <a:off x="4108901" y="1268761"/>
            <a:ext cx="4783579" cy="2304256"/>
          </a:xfrm>
        </p:spPr>
        <p:txBody>
          <a:bodyPr/>
          <a:lstStyle/>
          <a:p>
            <a:r>
              <a:rPr lang="nb-NO" sz="1800" noProof="0" dirty="0"/>
              <a:t>Cache-linja er nå 64 byte (og en int er 4 byte)</a:t>
            </a:r>
          </a:p>
          <a:p>
            <a:r>
              <a:rPr lang="nb-NO" sz="1800" noProof="0" dirty="0"/>
              <a:t>Går det greit med at flere tråder (indeks=0,1,…,k-1) skriver på a[</a:t>
            </a:r>
            <a:r>
              <a:rPr lang="nb-NO" sz="1800" noProof="0" dirty="0" err="1"/>
              <a:t>tråd.indeks</a:t>
            </a:r>
            <a:r>
              <a:rPr lang="nb-NO" sz="1800" noProof="0" dirty="0"/>
              <a:t>] mange ganger i parallell?</a:t>
            </a:r>
          </a:p>
          <a:p>
            <a:r>
              <a:rPr lang="nb-NO" sz="1800" noProof="0" dirty="0"/>
              <a:t>Tester: Vi lageret program som gjør det :</a:t>
            </a:r>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27</a:t>
            </a:fld>
            <a:endParaRPr lang="nb-NO">
              <a:solidFill>
                <a:srgbClr val="000000"/>
              </a:solidFill>
            </a:endParaRPr>
          </a:p>
        </p:txBody>
      </p:sp>
      <p:sp>
        <p:nvSpPr>
          <p:cNvPr id="5" name="TekstSylinder 4"/>
          <p:cNvSpPr txBox="1"/>
          <p:nvPr/>
        </p:nvSpPr>
        <p:spPr>
          <a:xfrm>
            <a:off x="179512" y="1628800"/>
            <a:ext cx="3816424" cy="4401205"/>
          </a:xfrm>
          <a:prstGeom prst="rect">
            <a:avLst/>
          </a:prstGeom>
          <a:solidFill>
            <a:schemeClr val="accent2">
              <a:lumMod val="20000"/>
              <a:lumOff val="80000"/>
            </a:schemeClr>
          </a:solidFill>
        </p:spPr>
        <p:txBody>
          <a:bodyPr wrap="square" rtlCol="0">
            <a:spAutoFit/>
          </a:bodyPr>
          <a:lstStyle/>
          <a:p>
            <a:r>
              <a:rPr lang="nb-NO" sz="1400" dirty="0">
                <a:latin typeface="Arial Narrow" panose="020B0606020202030204" pitchFamily="34" charset="0"/>
              </a:rPr>
              <a:t>class </a:t>
            </a:r>
            <a:r>
              <a:rPr lang="nb-NO" sz="1400" dirty="0" err="1">
                <a:latin typeface="Arial Narrow" panose="020B0606020202030204" pitchFamily="34" charset="0"/>
              </a:rPr>
              <a:t>ParaArray</a:t>
            </a:r>
            <a:r>
              <a:rPr lang="nb-NO" sz="1400" dirty="0">
                <a:latin typeface="Arial Narrow" panose="020B0606020202030204" pitchFamily="34" charset="0"/>
              </a:rPr>
              <a:t>{</a:t>
            </a:r>
          </a:p>
          <a:p>
            <a:r>
              <a:rPr lang="nb-NO" sz="1400" dirty="0">
                <a:latin typeface="Arial Narrow" panose="020B0606020202030204" pitchFamily="34" charset="0"/>
              </a:rPr>
              <a:t>	int  []</a:t>
            </a:r>
            <a:r>
              <a:rPr lang="nb-NO" sz="1400" dirty="0">
                <a:solidFill>
                  <a:srgbClr val="00B0F0"/>
                </a:solidFill>
                <a:latin typeface="Arial Narrow" panose="020B0606020202030204" pitchFamily="34" charset="0"/>
              </a:rPr>
              <a:t>tall</a:t>
            </a:r>
            <a:r>
              <a:rPr lang="nb-NO" sz="1400" dirty="0">
                <a:latin typeface="Arial Narrow" panose="020B0606020202030204" pitchFamily="34" charset="0"/>
              </a:rPr>
              <a:t>;</a:t>
            </a:r>
          </a:p>
          <a:p>
            <a:r>
              <a:rPr lang="nb-NO" sz="1400" dirty="0">
                <a:latin typeface="Arial Narrow" panose="020B0606020202030204" pitchFamily="34" charset="0"/>
              </a:rPr>
              <a:t>	CyclicBarrier b ;</a:t>
            </a:r>
          </a:p>
          <a:p>
            <a:r>
              <a:rPr lang="nb-NO" sz="1400" dirty="0">
                <a:latin typeface="Arial Narrow" panose="020B0606020202030204" pitchFamily="34" charset="0"/>
              </a:rPr>
              <a:t>	int </a:t>
            </a:r>
            <a:r>
              <a:rPr lang="nb-NO" sz="1400" dirty="0" err="1">
                <a:latin typeface="Arial Narrow" panose="020B0606020202030204" pitchFamily="34" charset="0"/>
              </a:rPr>
              <a:t>antTraader</a:t>
            </a:r>
            <a:r>
              <a:rPr lang="nb-NO" sz="1400" dirty="0">
                <a:latin typeface="Arial Narrow" panose="020B0606020202030204" pitchFamily="34" charset="0"/>
              </a:rPr>
              <a:t>, </a:t>
            </a:r>
            <a:r>
              <a:rPr lang="nb-NO" sz="1400" dirty="0" err="1">
                <a:latin typeface="Arial Narrow" panose="020B0606020202030204" pitchFamily="34" charset="0"/>
              </a:rPr>
              <a:t>antGanger</a:t>
            </a:r>
            <a:r>
              <a:rPr lang="nb-NO" sz="1400" dirty="0">
                <a:latin typeface="Arial Narrow" panose="020B0606020202030204" pitchFamily="34" charset="0"/>
              </a:rPr>
              <a:t> ; </a:t>
            </a:r>
          </a:p>
          <a:p>
            <a:r>
              <a:rPr lang="nb-NO" sz="1400" dirty="0">
                <a:latin typeface="Arial Narrow" panose="020B0606020202030204" pitchFamily="34" charset="0"/>
              </a:rPr>
              <a:t>…. </a:t>
            </a:r>
          </a:p>
          <a:p>
            <a:r>
              <a:rPr lang="nb-NO" sz="1400" dirty="0">
                <a:latin typeface="Arial Narrow" panose="020B0606020202030204" pitchFamily="34" charset="0"/>
              </a:rPr>
              <a:t>class Para </a:t>
            </a:r>
            <a:r>
              <a:rPr lang="nb-NO" sz="1400" dirty="0" err="1">
                <a:latin typeface="Arial Narrow" panose="020B0606020202030204" pitchFamily="34" charset="0"/>
              </a:rPr>
              <a:t>implements</a:t>
            </a:r>
            <a:r>
              <a:rPr lang="nb-NO" sz="1400" dirty="0">
                <a:latin typeface="Arial Narrow" panose="020B0606020202030204" pitchFamily="34" charset="0"/>
              </a:rPr>
              <a:t> </a:t>
            </a:r>
            <a:r>
              <a:rPr lang="nb-NO" sz="1400" dirty="0" err="1">
                <a:latin typeface="Arial Narrow" panose="020B0606020202030204" pitchFamily="34" charset="0"/>
              </a:rPr>
              <a:t>Runnable</a:t>
            </a:r>
            <a:r>
              <a:rPr lang="nb-NO" sz="1400" dirty="0">
                <a:latin typeface="Arial Narrow" panose="020B0606020202030204" pitchFamily="34" charset="0"/>
              </a:rPr>
              <a:t>{</a:t>
            </a:r>
          </a:p>
          <a:p>
            <a:r>
              <a:rPr lang="nb-NO" sz="1400" dirty="0">
                <a:latin typeface="Arial Narrow" panose="020B0606020202030204" pitchFamily="34" charset="0"/>
              </a:rPr>
              <a:t>    int </a:t>
            </a:r>
            <a:r>
              <a:rPr lang="nb-NO" sz="1400" dirty="0">
                <a:solidFill>
                  <a:srgbClr val="C00000"/>
                </a:solidFill>
                <a:latin typeface="Arial Narrow" panose="020B0606020202030204" pitchFamily="34" charset="0"/>
              </a:rPr>
              <a:t>indeks;</a:t>
            </a:r>
          </a:p>
          <a:p>
            <a:r>
              <a:rPr lang="nb-NO" sz="1400" dirty="0">
                <a:latin typeface="Arial Narrow" panose="020B0606020202030204" pitchFamily="34" charset="0"/>
              </a:rPr>
              <a:t>   Para(int i) { indeks =i;}</a:t>
            </a:r>
          </a:p>
          <a:p>
            <a:r>
              <a:rPr lang="nb-NO" sz="1400" dirty="0">
                <a:latin typeface="Arial Narrow" panose="020B0606020202030204" pitchFamily="34" charset="0"/>
              </a:rPr>
              <a:t>       </a:t>
            </a:r>
            <a:r>
              <a:rPr lang="nb-NO" sz="1400" dirty="0" err="1">
                <a:latin typeface="Arial Narrow" panose="020B0606020202030204" pitchFamily="34" charset="0"/>
              </a:rPr>
              <a:t>public</a:t>
            </a:r>
            <a:r>
              <a:rPr lang="nb-NO" sz="1400" dirty="0">
                <a:latin typeface="Arial Narrow" panose="020B0606020202030204" pitchFamily="34" charset="0"/>
              </a:rPr>
              <a:t> void run() {</a:t>
            </a:r>
          </a:p>
          <a:p>
            <a:r>
              <a:rPr lang="nb-NO" sz="1400" dirty="0">
                <a:latin typeface="Arial Narrow" panose="020B0606020202030204" pitchFamily="34" charset="0"/>
              </a:rPr>
              <a:t>	  for (int j = 0; j&lt; </a:t>
            </a:r>
            <a:r>
              <a:rPr lang="nb-NO" sz="1400" dirty="0" err="1">
                <a:latin typeface="Arial Narrow" panose="020B0606020202030204" pitchFamily="34" charset="0"/>
              </a:rPr>
              <a:t>antGanger</a:t>
            </a:r>
            <a:r>
              <a:rPr lang="nb-NO" sz="1400" dirty="0">
                <a:latin typeface="Arial Narrow" panose="020B0606020202030204" pitchFamily="34" charset="0"/>
              </a:rPr>
              <a:t>; </a:t>
            </a:r>
            <a:r>
              <a:rPr lang="nb-NO" sz="1400" dirty="0" err="1">
                <a:latin typeface="Arial Narrow" panose="020B0606020202030204" pitchFamily="34" charset="0"/>
              </a:rPr>
              <a:t>j++</a:t>
            </a:r>
            <a:r>
              <a:rPr lang="nb-NO" sz="1400" dirty="0">
                <a:latin typeface="Arial Narrow" panose="020B0606020202030204" pitchFamily="34" charset="0"/>
              </a:rPr>
              <a:t>) {</a:t>
            </a:r>
          </a:p>
          <a:p>
            <a:r>
              <a:rPr lang="nb-NO" sz="1400" dirty="0">
                <a:latin typeface="Arial Narrow" panose="020B0606020202030204" pitchFamily="34" charset="0"/>
              </a:rPr>
              <a:t>	</a:t>
            </a:r>
            <a:r>
              <a:rPr lang="nb-NO" sz="1400" dirty="0">
                <a:solidFill>
                  <a:srgbClr val="C00000"/>
                </a:solidFill>
                <a:latin typeface="Arial Narrow" panose="020B0606020202030204" pitchFamily="34" charset="0"/>
              </a:rPr>
              <a:t>          </a:t>
            </a:r>
            <a:r>
              <a:rPr lang="nb-NO" sz="1400" dirty="0" err="1">
                <a:solidFill>
                  <a:srgbClr val="C00000"/>
                </a:solidFill>
                <a:latin typeface="Arial Narrow" panose="020B0606020202030204" pitchFamily="34" charset="0"/>
              </a:rPr>
              <a:t>oekTall</a:t>
            </a:r>
            <a:r>
              <a:rPr lang="nb-NO" sz="1400" dirty="0">
                <a:solidFill>
                  <a:srgbClr val="C00000"/>
                </a:solidFill>
                <a:latin typeface="Arial Narrow" panose="020B0606020202030204" pitchFamily="34" charset="0"/>
              </a:rPr>
              <a:t>(indeks);</a:t>
            </a:r>
          </a:p>
          <a:p>
            <a:r>
              <a:rPr lang="nb-NO" sz="1400" dirty="0">
                <a:latin typeface="Arial Narrow" panose="020B0606020202030204" pitchFamily="34" charset="0"/>
              </a:rPr>
              <a:t> 	   }</a:t>
            </a:r>
          </a:p>
          <a:p>
            <a:r>
              <a:rPr lang="nb-NO" sz="1400" dirty="0">
                <a:latin typeface="Arial Narrow" panose="020B0606020202030204" pitchFamily="34" charset="0"/>
              </a:rPr>
              <a:t>                        </a:t>
            </a:r>
            <a:r>
              <a:rPr lang="nb-NO" sz="1400" dirty="0" err="1">
                <a:latin typeface="Arial Narrow" panose="020B0606020202030204" pitchFamily="34" charset="0"/>
              </a:rPr>
              <a:t>try</a:t>
            </a:r>
            <a:r>
              <a:rPr lang="nb-NO" sz="1400" dirty="0">
                <a:latin typeface="Arial Narrow" panose="020B0606020202030204" pitchFamily="34" charset="0"/>
              </a:rPr>
              <a:t> {  // </a:t>
            </a:r>
            <a:r>
              <a:rPr lang="nb-NO" sz="1400" dirty="0" err="1">
                <a:latin typeface="Arial Narrow" panose="020B0606020202030204" pitchFamily="34" charset="0"/>
              </a:rPr>
              <a:t>wait</a:t>
            </a:r>
            <a:r>
              <a:rPr lang="nb-NO" sz="1400" dirty="0">
                <a:latin typeface="Arial Narrow" panose="020B0606020202030204" pitchFamily="34" charset="0"/>
              </a:rPr>
              <a:t> </a:t>
            </a:r>
            <a:r>
              <a:rPr lang="nb-NO" sz="1400" dirty="0" err="1">
                <a:latin typeface="Arial Narrow" panose="020B0606020202030204" pitchFamily="34" charset="0"/>
              </a:rPr>
              <a:t>on</a:t>
            </a:r>
            <a:r>
              <a:rPr lang="nb-NO" sz="1400" dirty="0">
                <a:latin typeface="Arial Narrow" panose="020B0606020202030204" pitchFamily="34" charset="0"/>
              </a:rPr>
              <a:t> all </a:t>
            </a:r>
            <a:r>
              <a:rPr lang="nb-NO" sz="1400" dirty="0" err="1">
                <a:latin typeface="Arial Narrow" panose="020B0606020202030204" pitchFamily="34" charset="0"/>
              </a:rPr>
              <a:t>other</a:t>
            </a:r>
            <a:r>
              <a:rPr lang="nb-NO" sz="1400" dirty="0">
                <a:latin typeface="Arial Narrow" panose="020B0606020202030204" pitchFamily="34" charset="0"/>
              </a:rPr>
              <a:t> </a:t>
            </a:r>
            <a:r>
              <a:rPr lang="nb-NO" sz="1400" dirty="0" err="1">
                <a:latin typeface="Arial Narrow" panose="020B0606020202030204" pitchFamily="34" charset="0"/>
              </a:rPr>
              <a:t>threads</a:t>
            </a:r>
            <a:r>
              <a:rPr lang="nb-NO" sz="1400" dirty="0">
                <a:latin typeface="Arial Narrow" panose="020B0606020202030204" pitchFamily="34" charset="0"/>
              </a:rPr>
              <a:t> + main</a:t>
            </a:r>
          </a:p>
          <a:p>
            <a:r>
              <a:rPr lang="nb-NO" sz="1400" dirty="0">
                <a:latin typeface="Arial Narrow" panose="020B0606020202030204" pitchFamily="34" charset="0"/>
              </a:rPr>
              <a:t>                              </a:t>
            </a:r>
            <a:r>
              <a:rPr lang="nb-NO" sz="1400" dirty="0" err="1">
                <a:latin typeface="Arial Narrow" panose="020B0606020202030204" pitchFamily="34" charset="0"/>
              </a:rPr>
              <a:t>b.await</a:t>
            </a:r>
            <a:r>
              <a:rPr lang="nb-NO" sz="1400" dirty="0">
                <a:latin typeface="Arial Narrow" panose="020B0606020202030204" pitchFamily="34" charset="0"/>
              </a:rPr>
              <a:t>();</a:t>
            </a:r>
          </a:p>
          <a:p>
            <a:r>
              <a:rPr lang="nb-NO" sz="1400" dirty="0">
                <a:latin typeface="Arial Narrow" panose="020B0606020202030204" pitchFamily="34" charset="0"/>
              </a:rPr>
              <a:t>	  } </a:t>
            </a:r>
            <a:r>
              <a:rPr lang="nb-NO" sz="1400" dirty="0" err="1">
                <a:latin typeface="Arial Narrow" panose="020B0606020202030204" pitchFamily="34" charset="0"/>
              </a:rPr>
              <a:t>catch</a:t>
            </a:r>
            <a:r>
              <a:rPr lang="nb-NO" sz="1400" dirty="0">
                <a:latin typeface="Arial Narrow" panose="020B0606020202030204" pitchFamily="34" charset="0"/>
              </a:rPr>
              <a:t> (</a:t>
            </a:r>
            <a:r>
              <a:rPr lang="nb-NO" sz="1400" dirty="0" err="1">
                <a:latin typeface="Arial Narrow" panose="020B0606020202030204" pitchFamily="34" charset="0"/>
              </a:rPr>
              <a:t>Exception</a:t>
            </a:r>
            <a:r>
              <a:rPr lang="nb-NO" sz="1400" dirty="0">
                <a:latin typeface="Arial Narrow" panose="020B0606020202030204" pitchFamily="34" charset="0"/>
              </a:rPr>
              <a:t> e) {</a:t>
            </a:r>
            <a:r>
              <a:rPr lang="nb-NO" sz="1400" dirty="0" err="1">
                <a:latin typeface="Arial Narrow" panose="020B0606020202030204" pitchFamily="34" charset="0"/>
              </a:rPr>
              <a:t>return</a:t>
            </a:r>
            <a:r>
              <a:rPr lang="nb-NO" sz="1400" dirty="0">
                <a:latin typeface="Arial Narrow" panose="020B0606020202030204" pitchFamily="34" charset="0"/>
              </a:rPr>
              <a:t>;}</a:t>
            </a:r>
          </a:p>
          <a:p>
            <a:r>
              <a:rPr lang="nb-NO" sz="1400" dirty="0">
                <a:latin typeface="Arial Narrow" panose="020B0606020202030204" pitchFamily="34" charset="0"/>
              </a:rPr>
              <a:t>       } // end run</a:t>
            </a:r>
          </a:p>
          <a:p>
            <a:r>
              <a:rPr lang="nb-NO" sz="1400" dirty="0">
                <a:latin typeface="Arial Narrow" panose="020B0606020202030204" pitchFamily="34" charset="0"/>
              </a:rPr>
              <a:t>        void </a:t>
            </a:r>
            <a:r>
              <a:rPr lang="nb-NO" sz="1400" dirty="0" err="1">
                <a:solidFill>
                  <a:srgbClr val="C00000"/>
                </a:solidFill>
                <a:latin typeface="Arial Narrow" panose="020B0606020202030204" pitchFamily="34" charset="0"/>
              </a:rPr>
              <a:t>oekTall</a:t>
            </a:r>
            <a:r>
              <a:rPr lang="nb-NO" sz="1400" dirty="0">
                <a:latin typeface="Arial Narrow" panose="020B0606020202030204" pitchFamily="34" charset="0"/>
              </a:rPr>
              <a:t>(int i) { </a:t>
            </a:r>
            <a:r>
              <a:rPr lang="nb-NO" sz="1400" dirty="0">
                <a:solidFill>
                  <a:srgbClr val="00B0F0"/>
                </a:solidFill>
                <a:latin typeface="Arial Narrow" panose="020B0606020202030204" pitchFamily="34" charset="0"/>
              </a:rPr>
              <a:t>tall[i]++; </a:t>
            </a:r>
            <a:r>
              <a:rPr lang="nb-NO" sz="1400" dirty="0">
                <a:latin typeface="Arial Narrow" panose="020B0606020202030204" pitchFamily="34" charset="0"/>
              </a:rPr>
              <a:t>}</a:t>
            </a:r>
          </a:p>
          <a:p>
            <a:r>
              <a:rPr lang="nb-NO" sz="1400" dirty="0">
                <a:latin typeface="Arial Narrow" panose="020B0606020202030204" pitchFamily="34" charset="0"/>
              </a:rPr>
              <a:t>  }</a:t>
            </a:r>
          </a:p>
          <a:p>
            <a:r>
              <a:rPr lang="nb-NO" sz="1400" dirty="0">
                <a:latin typeface="Arial Narrow" panose="020B0606020202030204" pitchFamily="34" charset="0"/>
              </a:rPr>
              <a:t>} // end </a:t>
            </a:r>
            <a:r>
              <a:rPr lang="nb-NO" sz="1400" dirty="0" err="1">
                <a:latin typeface="Arial Narrow" panose="020B0606020202030204" pitchFamily="34" charset="0"/>
              </a:rPr>
              <a:t>ParaArray</a:t>
            </a:r>
            <a:endParaRPr lang="nb-NO" sz="1400" dirty="0">
              <a:latin typeface="Arial Narrow" panose="020B0606020202030204" pitchFamily="34" charset="0"/>
            </a:endParaRPr>
          </a:p>
          <a:p>
            <a:endParaRPr lang="nb-NO" sz="1400" dirty="0">
              <a:latin typeface="Arial Narrow" panose="020B0606020202030204" pitchFamily="34" charset="0"/>
            </a:endParaRPr>
          </a:p>
        </p:txBody>
      </p:sp>
      <p:sp>
        <p:nvSpPr>
          <p:cNvPr id="6" name="TekstSylinder 5"/>
          <p:cNvSpPr txBox="1"/>
          <p:nvPr/>
        </p:nvSpPr>
        <p:spPr>
          <a:xfrm>
            <a:off x="4427984" y="3184891"/>
            <a:ext cx="3888432" cy="3539430"/>
          </a:xfrm>
          <a:prstGeom prst="rect">
            <a:avLst/>
          </a:prstGeom>
          <a:solidFill>
            <a:schemeClr val="tx1"/>
          </a:solidFill>
        </p:spPr>
        <p:txBody>
          <a:bodyPr wrap="square" rtlCol="0">
            <a:spAutoFit/>
          </a:bodyPr>
          <a:lstStyle/>
          <a:p>
            <a:r>
              <a:rPr lang="nb-NO" sz="1600" dirty="0">
                <a:solidFill>
                  <a:schemeClr val="bg1"/>
                </a:solidFill>
              </a:rPr>
              <a:t>&gt;java </a:t>
            </a:r>
            <a:r>
              <a:rPr lang="nb-NO" sz="1600" dirty="0" err="1">
                <a:solidFill>
                  <a:schemeClr val="bg1"/>
                </a:solidFill>
              </a:rPr>
              <a:t>ParaArray</a:t>
            </a:r>
            <a:r>
              <a:rPr lang="nb-NO" sz="1600" dirty="0">
                <a:solidFill>
                  <a:schemeClr val="bg1"/>
                </a:solidFill>
              </a:rPr>
              <a:t> 10 100000000</a:t>
            </a:r>
          </a:p>
          <a:p>
            <a:r>
              <a:rPr lang="nb-NO" sz="1600" dirty="0">
                <a:solidFill>
                  <a:schemeClr val="bg1"/>
                </a:solidFill>
              </a:rPr>
              <a:t>Maskinen har 8 prosessorkjerner.</a:t>
            </a:r>
          </a:p>
          <a:p>
            <a:r>
              <a:rPr lang="nb-NO" sz="1600" dirty="0">
                <a:solidFill>
                  <a:schemeClr val="bg1"/>
                </a:solidFill>
              </a:rPr>
              <a:t>Tid 100000000 kall * 10 </a:t>
            </a:r>
            <a:r>
              <a:rPr lang="nb-NO" sz="1600" dirty="0" err="1">
                <a:solidFill>
                  <a:schemeClr val="bg1"/>
                </a:solidFill>
              </a:rPr>
              <a:t>Traader</a:t>
            </a:r>
            <a:r>
              <a:rPr lang="nb-NO" sz="1600" dirty="0">
                <a:solidFill>
                  <a:schemeClr val="bg1"/>
                </a:solidFill>
              </a:rPr>
              <a:t> = 0.032600 sek,</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a:p>
            <a:r>
              <a:rPr lang="nb-NO" sz="1600" dirty="0">
                <a:solidFill>
                  <a:schemeClr val="bg1"/>
                </a:solidFill>
              </a:rPr>
              <a:t> sum:100000000, tap:0 =   0.0%</a:t>
            </a:r>
          </a:p>
        </p:txBody>
      </p:sp>
    </p:spTree>
    <p:extLst>
      <p:ext uri="{BB962C8B-B14F-4D97-AF65-F5344CB8AC3E}">
        <p14:creationId xmlns:p14="http://schemas.microsoft.com/office/powerpoint/2010/main" val="399024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a:t>SAVED BY THE CAVALRY</a:t>
            </a:r>
          </a:p>
        </p:txBody>
      </p:sp>
      <p:sp>
        <p:nvSpPr>
          <p:cNvPr id="7" name="Plassholder for innhold 6"/>
          <p:cNvSpPr>
            <a:spLocks noGrp="1"/>
          </p:cNvSpPr>
          <p:nvPr>
            <p:ph idx="1"/>
          </p:nvPr>
        </p:nvSpPr>
        <p:spPr>
          <a:xfrm>
            <a:off x="755576" y="1974628"/>
            <a:ext cx="7772400" cy="1460550"/>
          </a:xfrm>
        </p:spPr>
        <p:txBody>
          <a:bodyPr/>
          <a:lstStyle/>
          <a:p>
            <a:pPr marL="0" indent="0">
              <a:buNone/>
            </a:pPr>
            <a:r>
              <a:rPr lang="nb-NO" sz="2000" b="1" dirty="0"/>
              <a:t>SAVED!: </a:t>
            </a:r>
            <a:r>
              <a:rPr lang="nb-NO" sz="2000" b="1" dirty="0" err="1"/>
              <a:t>We</a:t>
            </a:r>
            <a:r>
              <a:rPr lang="nb-NO" sz="2000" b="1" dirty="0"/>
              <a:t> </a:t>
            </a:r>
            <a:r>
              <a:rPr lang="nb-NO" sz="2000" b="1" dirty="0" err="1"/>
              <a:t>can</a:t>
            </a:r>
            <a:r>
              <a:rPr lang="nb-NO" sz="2000" b="1" dirty="0"/>
              <a:t> </a:t>
            </a:r>
            <a:r>
              <a:rPr lang="nb-NO" sz="2000" b="1" dirty="0" err="1"/>
              <a:t>write</a:t>
            </a:r>
            <a:r>
              <a:rPr lang="nb-NO" sz="2000" b="1" dirty="0"/>
              <a:t> to separate elements in an </a:t>
            </a:r>
            <a:r>
              <a:rPr lang="nb-NO" sz="2000" b="1" dirty="0" err="1"/>
              <a:t>array</a:t>
            </a:r>
            <a:r>
              <a:rPr lang="nb-NO" sz="2000" b="1" dirty="0"/>
              <a:t> WITHOUT </a:t>
            </a:r>
            <a:r>
              <a:rPr lang="nb-NO" sz="2000" b="1" dirty="0" err="1"/>
              <a:t>synchronization</a:t>
            </a:r>
            <a:r>
              <a:rPr lang="nb-NO" sz="2000" b="1" dirty="0"/>
              <a:t>!!</a:t>
            </a:r>
          </a:p>
          <a:p>
            <a:pPr marL="0" indent="0">
              <a:buNone/>
            </a:pPr>
            <a:endParaRPr lang="nb-NO" sz="2000" b="1"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28</a:t>
            </a:fld>
            <a:endParaRPr lang="nb-NO" dirty="0">
              <a:solidFill>
                <a:srgbClr val="000000"/>
              </a:solidFill>
            </a:endParaRPr>
          </a:p>
        </p:txBody>
      </p:sp>
    </p:spTree>
    <p:extLst>
      <p:ext uri="{BB962C8B-B14F-4D97-AF65-F5344CB8AC3E}">
        <p14:creationId xmlns:p14="http://schemas.microsoft.com/office/powerpoint/2010/main" val="3955368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sz="2400" dirty="0"/>
              <a:t> 5) Hvor mye raskere går JIT-et kode – ett eksempel?</a:t>
            </a:r>
          </a:p>
        </p:txBody>
      </p:sp>
      <p:sp>
        <p:nvSpPr>
          <p:cNvPr id="4" name="Plassholder for innhold 3"/>
          <p:cNvSpPr>
            <a:spLocks noGrp="1"/>
          </p:cNvSpPr>
          <p:nvPr>
            <p:ph idx="1"/>
          </p:nvPr>
        </p:nvSpPr>
        <p:spPr>
          <a:xfrm>
            <a:off x="1187624" y="1242443"/>
            <a:ext cx="7767464" cy="818405"/>
          </a:xfrm>
        </p:spPr>
        <p:txBody>
          <a:bodyPr/>
          <a:lstStyle/>
          <a:p>
            <a:r>
              <a:rPr lang="nb-NO" sz="2000" dirty="0"/>
              <a:t>Hvor fort er egentlig optimalisert JIT-kompilering sammenlignet med bytekode interpretert ?</a:t>
            </a:r>
          </a:p>
          <a:p>
            <a:r>
              <a:rPr lang="nb-NO" sz="2000" dirty="0"/>
              <a:t>Kjøring av koden i forrige test </a:t>
            </a:r>
          </a:p>
          <a:p>
            <a:pPr lvl="1"/>
            <a:r>
              <a:rPr lang="nb-NO" sz="1600" dirty="0"/>
              <a:t>Med JIT – kompilering:</a:t>
            </a:r>
          </a:p>
          <a:p>
            <a:pPr lvl="1"/>
            <a:endParaRPr lang="nb-NO" sz="1600" dirty="0"/>
          </a:p>
          <a:p>
            <a:pPr lvl="1"/>
            <a:endParaRPr lang="nb-NO" sz="1600" dirty="0"/>
          </a:p>
          <a:p>
            <a:pPr lvl="1"/>
            <a:endParaRPr lang="nb-NO" sz="1600" dirty="0"/>
          </a:p>
          <a:p>
            <a:pPr lvl="1"/>
            <a:endParaRPr lang="nb-NO" sz="1600" dirty="0"/>
          </a:p>
          <a:p>
            <a:pPr lvl="1"/>
            <a:endParaRPr lang="nb-NO" sz="1600" dirty="0"/>
          </a:p>
          <a:p>
            <a:pPr lvl="1"/>
            <a:r>
              <a:rPr lang="nb-NO" sz="1600" dirty="0"/>
              <a:t>Uten (java –</a:t>
            </a:r>
            <a:r>
              <a:rPr lang="nb-NO" sz="1600" dirty="0" err="1"/>
              <a:t>Xint</a:t>
            </a:r>
            <a:r>
              <a:rPr lang="nb-NO" sz="1600" dirty="0"/>
              <a:t>) :</a:t>
            </a:r>
          </a:p>
        </p:txBody>
      </p:sp>
      <p:sp>
        <p:nvSpPr>
          <p:cNvPr id="2" name="Plassholder for lysbildenummer 1"/>
          <p:cNvSpPr>
            <a:spLocks noGrp="1"/>
          </p:cNvSpPr>
          <p:nvPr>
            <p:ph type="sldNum" sz="quarter" idx="12"/>
          </p:nvPr>
        </p:nvSpPr>
        <p:spPr/>
        <p:txBody>
          <a:bodyPr/>
          <a:lstStyle/>
          <a:p>
            <a:pPr>
              <a:defRPr/>
            </a:pPr>
            <a:fld id="{5617921E-7B4C-4555-B282-9B0856B0325B}" type="slidenum">
              <a:rPr lang="nb-NO" smtClean="0">
                <a:solidFill>
                  <a:srgbClr val="000000"/>
                </a:solidFill>
              </a:rPr>
              <a:pPr>
                <a:defRPr/>
              </a:pPr>
              <a:t>29</a:t>
            </a:fld>
            <a:endParaRPr lang="nb-NO">
              <a:solidFill>
                <a:srgbClr val="000000"/>
              </a:solidFill>
            </a:endParaRPr>
          </a:p>
        </p:txBody>
      </p:sp>
      <p:sp>
        <p:nvSpPr>
          <p:cNvPr id="5" name="TekstSylinder 4"/>
          <p:cNvSpPr txBox="1"/>
          <p:nvPr/>
        </p:nvSpPr>
        <p:spPr>
          <a:xfrm>
            <a:off x="1475656" y="2564904"/>
            <a:ext cx="7668344" cy="1477328"/>
          </a:xfrm>
          <a:prstGeom prst="rect">
            <a:avLst/>
          </a:prstGeom>
          <a:solidFill>
            <a:schemeClr val="tx1"/>
          </a:solidFill>
        </p:spPr>
        <p:txBody>
          <a:bodyPr wrap="square" rtlCol="0">
            <a:spAutoFit/>
          </a:bodyPr>
          <a:lstStyle/>
          <a:p>
            <a:r>
              <a:rPr lang="nb-NO" dirty="0">
                <a:solidFill>
                  <a:schemeClr val="bg1"/>
                </a:solidFill>
              </a:rPr>
              <a:t>&gt;java  ParaArray10 8 10000000</a:t>
            </a:r>
          </a:p>
          <a:p>
            <a:r>
              <a:rPr lang="nb-NO" dirty="0">
                <a:solidFill>
                  <a:schemeClr val="bg1"/>
                </a:solidFill>
              </a:rPr>
              <a:t>Maskinen har 8 prosessorkjerner.</a:t>
            </a:r>
          </a:p>
          <a:p>
            <a:r>
              <a:rPr lang="nb-NO" dirty="0">
                <a:solidFill>
                  <a:schemeClr val="bg1"/>
                </a:solidFill>
              </a:rPr>
              <a:t>Tid 10000000 kall * 8 </a:t>
            </a:r>
            <a:r>
              <a:rPr lang="nb-NO" dirty="0" err="1">
                <a:solidFill>
                  <a:schemeClr val="bg1"/>
                </a:solidFill>
              </a:rPr>
              <a:t>Traader</a:t>
            </a:r>
            <a:r>
              <a:rPr lang="nb-NO" dirty="0">
                <a:solidFill>
                  <a:schemeClr val="bg1"/>
                </a:solidFill>
              </a:rPr>
              <a:t> = 0.002520 sek, tett aksess: 1,2,3,...</a:t>
            </a:r>
          </a:p>
          <a:p>
            <a:r>
              <a:rPr lang="nb-NO" dirty="0">
                <a:solidFill>
                  <a:schemeClr val="bg1"/>
                </a:solidFill>
              </a:rPr>
              <a:t>Tid 10000000 kall * 8 </a:t>
            </a:r>
            <a:r>
              <a:rPr lang="nb-NO" dirty="0" err="1">
                <a:solidFill>
                  <a:schemeClr val="bg1"/>
                </a:solidFill>
              </a:rPr>
              <a:t>Traader</a:t>
            </a:r>
            <a:r>
              <a:rPr lang="nb-NO" dirty="0">
                <a:solidFill>
                  <a:schemeClr val="bg1"/>
                </a:solidFill>
              </a:rPr>
              <a:t> = 0.002605 sek, spredd aksess: 0,20,40,..</a:t>
            </a:r>
          </a:p>
          <a:p>
            <a:endParaRPr lang="nb-NO" dirty="0">
              <a:solidFill>
                <a:schemeClr val="bg1"/>
              </a:solidFill>
            </a:endParaRPr>
          </a:p>
        </p:txBody>
      </p:sp>
      <p:sp>
        <p:nvSpPr>
          <p:cNvPr id="6" name="TekstSylinder 5"/>
          <p:cNvSpPr txBox="1"/>
          <p:nvPr/>
        </p:nvSpPr>
        <p:spPr>
          <a:xfrm>
            <a:off x="1259632" y="6021288"/>
            <a:ext cx="7416824" cy="369332"/>
          </a:xfrm>
          <a:prstGeom prst="rect">
            <a:avLst/>
          </a:prstGeom>
          <a:solidFill>
            <a:srgbClr val="FFFF00"/>
          </a:solidFill>
        </p:spPr>
        <p:txBody>
          <a:bodyPr wrap="square" rtlCol="0">
            <a:spAutoFit/>
          </a:bodyPr>
          <a:lstStyle/>
          <a:p>
            <a:pPr algn="ctr"/>
            <a:r>
              <a:rPr lang="nb-NO" dirty="0"/>
              <a:t>Ikke generelt, men disse løkkene går: 772 ganger fortere </a:t>
            </a:r>
          </a:p>
        </p:txBody>
      </p:sp>
      <p:sp>
        <p:nvSpPr>
          <p:cNvPr id="7" name="TekstSylinder 6"/>
          <p:cNvSpPr txBox="1"/>
          <p:nvPr/>
        </p:nvSpPr>
        <p:spPr>
          <a:xfrm>
            <a:off x="1445102" y="4437112"/>
            <a:ext cx="7560840" cy="1477328"/>
          </a:xfrm>
          <a:prstGeom prst="rect">
            <a:avLst/>
          </a:prstGeom>
          <a:solidFill>
            <a:schemeClr val="tx1"/>
          </a:solidFill>
        </p:spPr>
        <p:txBody>
          <a:bodyPr wrap="square" rtlCol="0">
            <a:spAutoFit/>
          </a:bodyPr>
          <a:lstStyle/>
          <a:p>
            <a:r>
              <a:rPr lang="nb-NO" dirty="0">
                <a:solidFill>
                  <a:schemeClr val="bg1"/>
                </a:solidFill>
              </a:rPr>
              <a:t>&gt;java  -</a:t>
            </a:r>
            <a:r>
              <a:rPr lang="nb-NO" b="1" dirty="0" err="1">
                <a:solidFill>
                  <a:srgbClr val="FF0000"/>
                </a:solidFill>
              </a:rPr>
              <a:t>Xint</a:t>
            </a:r>
            <a:r>
              <a:rPr lang="nb-NO" dirty="0">
                <a:solidFill>
                  <a:srgbClr val="FF0000"/>
                </a:solidFill>
              </a:rPr>
              <a:t> </a:t>
            </a:r>
            <a:r>
              <a:rPr lang="nb-NO" dirty="0">
                <a:solidFill>
                  <a:schemeClr val="bg1"/>
                </a:solidFill>
              </a:rPr>
              <a:t>ParaArray10 8 10000000</a:t>
            </a:r>
          </a:p>
          <a:p>
            <a:r>
              <a:rPr lang="nb-NO" dirty="0">
                <a:solidFill>
                  <a:schemeClr val="bg1"/>
                </a:solidFill>
              </a:rPr>
              <a:t>Maskinen har 8 prosessorkjerner.</a:t>
            </a:r>
          </a:p>
          <a:p>
            <a:r>
              <a:rPr lang="nb-NO" dirty="0">
                <a:solidFill>
                  <a:schemeClr val="bg1"/>
                </a:solidFill>
              </a:rPr>
              <a:t>Tid 10000000 kall * 8 </a:t>
            </a:r>
            <a:r>
              <a:rPr lang="nb-NO" dirty="0" err="1">
                <a:solidFill>
                  <a:schemeClr val="bg1"/>
                </a:solidFill>
              </a:rPr>
              <a:t>Traader</a:t>
            </a:r>
            <a:r>
              <a:rPr lang="nb-NO" dirty="0">
                <a:solidFill>
                  <a:schemeClr val="bg1"/>
                </a:solidFill>
              </a:rPr>
              <a:t> = 1.946415 sek, tett aksess: 1,2,3,...</a:t>
            </a:r>
          </a:p>
          <a:p>
            <a:r>
              <a:rPr lang="nb-NO" dirty="0">
                <a:solidFill>
                  <a:schemeClr val="bg1"/>
                </a:solidFill>
              </a:rPr>
              <a:t>Tid 10000000 kall * 8 </a:t>
            </a:r>
            <a:r>
              <a:rPr lang="nb-NO" dirty="0" err="1">
                <a:solidFill>
                  <a:schemeClr val="bg1"/>
                </a:solidFill>
              </a:rPr>
              <a:t>Traader</a:t>
            </a:r>
            <a:r>
              <a:rPr lang="nb-NO" dirty="0">
                <a:solidFill>
                  <a:schemeClr val="bg1"/>
                </a:solidFill>
              </a:rPr>
              <a:t> = 1.205889 sek, spredd aksess: 0,20,40,..</a:t>
            </a:r>
          </a:p>
        </p:txBody>
      </p:sp>
    </p:spTree>
    <p:extLst>
      <p:ext uri="{BB962C8B-B14F-4D97-AF65-F5344CB8AC3E}">
        <p14:creationId xmlns:p14="http://schemas.microsoft.com/office/powerpoint/2010/main" val="351289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har vi sett på i Uke2 (fortsatt)</a:t>
            </a:r>
          </a:p>
        </p:txBody>
      </p:sp>
      <p:sp>
        <p:nvSpPr>
          <p:cNvPr id="3" name="Plassholder for innhold 2"/>
          <p:cNvSpPr>
            <a:spLocks noGrp="1"/>
          </p:cNvSpPr>
          <p:nvPr>
            <p:ph idx="1"/>
          </p:nvPr>
        </p:nvSpPr>
        <p:spPr/>
        <p:txBody>
          <a:bodyPr/>
          <a:lstStyle/>
          <a:p>
            <a:r>
              <a:rPr lang="nb-NO" dirty="0"/>
              <a:t>I) Tre måter å avslutte tråder vi har startet.</a:t>
            </a:r>
          </a:p>
          <a:p>
            <a:pPr lvl="1"/>
            <a:r>
              <a:rPr lang="nb-NO" dirty="0" err="1"/>
              <a:t>join</a:t>
            </a:r>
            <a:r>
              <a:rPr lang="nb-NO" dirty="0"/>
              <a:t>(), </a:t>
            </a:r>
            <a:r>
              <a:rPr lang="nb-NO" dirty="0" err="1"/>
              <a:t>Semaphore</a:t>
            </a:r>
            <a:r>
              <a:rPr lang="nb-NO" dirty="0"/>
              <a:t> og CyclicBarrier.</a:t>
            </a:r>
          </a:p>
          <a:p>
            <a:r>
              <a:rPr lang="nb-NO" sz="2200" dirty="0"/>
              <a:t> II) Ulike synkroniseringsprimitiver</a:t>
            </a:r>
          </a:p>
          <a:p>
            <a:pPr lvl="1"/>
            <a:r>
              <a:rPr lang="nb-NO" sz="1800" dirty="0"/>
              <a:t>Vi skal bare lærte oss noen få - ett tilstrekkelig sett</a:t>
            </a:r>
          </a:p>
          <a:p>
            <a:r>
              <a:rPr lang="nb-NO" sz="2000" dirty="0"/>
              <a:t>III) Hvor mye tid bruker parallelle programmer</a:t>
            </a:r>
          </a:p>
          <a:p>
            <a:pPr lvl="1"/>
            <a:r>
              <a:rPr lang="nb-NO" sz="1800" dirty="0"/>
              <a:t>JIT-kompilering, Overhead ved start, Synkronisering, Operativsystem og søppeltømming</a:t>
            </a:r>
          </a:p>
          <a:p>
            <a:pPr lvl="1"/>
            <a:r>
              <a:rPr lang="nb-NO" sz="1800" dirty="0"/>
              <a:t>Bruk av ‘median-tider’ av flere kjøinger (3,5,...,11)</a:t>
            </a:r>
          </a:p>
          <a:p>
            <a:pPr marL="0" indent="0">
              <a:buNone/>
            </a:pPr>
            <a:endParaRPr lang="nb-NO" dirty="0"/>
          </a:p>
          <a:p>
            <a:endParaRPr lang="nb-NO"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3</a:t>
            </a:fld>
            <a:endParaRPr lang="nb-NO">
              <a:solidFill>
                <a:srgbClr val="000000"/>
              </a:solidFill>
            </a:endParaRPr>
          </a:p>
        </p:txBody>
      </p:sp>
    </p:spTree>
    <p:extLst>
      <p:ext uri="{BB962C8B-B14F-4D97-AF65-F5344CB8AC3E}">
        <p14:creationId xmlns:p14="http://schemas.microsoft.com/office/powerpoint/2010/main" val="437699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a:t>PERFORMANCE OF INTERPRETED CODE STINKS</a:t>
            </a:r>
          </a:p>
        </p:txBody>
      </p:sp>
      <p:sp>
        <p:nvSpPr>
          <p:cNvPr id="7" name="Plassholder for innhold 6"/>
          <p:cNvSpPr>
            <a:spLocks noGrp="1"/>
          </p:cNvSpPr>
          <p:nvPr>
            <p:ph idx="1"/>
          </p:nvPr>
        </p:nvSpPr>
        <p:spPr>
          <a:xfrm>
            <a:off x="755576" y="1974628"/>
            <a:ext cx="7772400" cy="1460550"/>
          </a:xfrm>
        </p:spPr>
        <p:txBody>
          <a:bodyPr/>
          <a:lstStyle/>
          <a:p>
            <a:pPr marL="0" indent="0">
              <a:buNone/>
            </a:pPr>
            <a:r>
              <a:rPr lang="nb-NO" sz="2000" b="1" dirty="0" err="1"/>
              <a:t>Interpreted</a:t>
            </a:r>
            <a:r>
              <a:rPr lang="nb-NO" sz="2000" b="1" dirty="0"/>
              <a:t> </a:t>
            </a:r>
            <a:r>
              <a:rPr lang="nb-NO" sz="2000" b="1" dirty="0" err="1"/>
              <a:t>code</a:t>
            </a:r>
            <a:r>
              <a:rPr lang="nb-NO" sz="2000" b="1" dirty="0"/>
              <a:t> is SLOOOOOW.</a:t>
            </a:r>
          </a:p>
          <a:p>
            <a:pPr marL="0" indent="0">
              <a:buNone/>
            </a:pPr>
            <a:endParaRPr lang="nb-NO" sz="2000" b="1" dirty="0"/>
          </a:p>
          <a:p>
            <a:pPr marL="0" indent="0">
              <a:buNone/>
            </a:pPr>
            <a:r>
              <a:rPr lang="nb-NO" sz="2000" b="1" dirty="0" err="1"/>
              <a:t>Compilation</a:t>
            </a:r>
            <a:r>
              <a:rPr lang="nb-NO" sz="2000" b="1" dirty="0"/>
              <a:t> makes </a:t>
            </a:r>
            <a:r>
              <a:rPr lang="nb-NO" sz="2000" b="1" dirty="0" err="1"/>
              <a:t>sense</a:t>
            </a:r>
            <a:r>
              <a:rPr lang="nb-NO" sz="2000" b="1" dirty="0"/>
              <a:t> – </a:t>
            </a:r>
            <a:r>
              <a:rPr lang="nb-NO" sz="2000" b="1" dirty="0" err="1"/>
              <a:t>lots</a:t>
            </a:r>
            <a:r>
              <a:rPr lang="nb-NO" sz="2000" b="1" dirty="0"/>
              <a:t> </a:t>
            </a:r>
            <a:r>
              <a:rPr lang="nb-NO" sz="2000" b="1" dirty="0" err="1"/>
              <a:t>of</a:t>
            </a:r>
            <a:r>
              <a:rPr lang="nb-NO" sz="2000" b="1" dirty="0"/>
              <a:t> </a:t>
            </a:r>
            <a:r>
              <a:rPr lang="nb-NO" sz="2000" b="1" dirty="0" err="1"/>
              <a:t>sense</a:t>
            </a:r>
            <a:r>
              <a:rPr lang="nb-NO" sz="2000" b="1" dirty="0"/>
              <a:t> </a:t>
            </a:r>
            <a:r>
              <a:rPr lang="nb-NO" sz="2000" b="1" dirty="0">
                <a:sym typeface="Wingdings" pitchFamily="2" charset="2"/>
              </a:rPr>
              <a:t></a:t>
            </a:r>
          </a:p>
          <a:p>
            <a:pPr marL="0" indent="0">
              <a:buNone/>
            </a:pPr>
            <a:endParaRPr lang="nb-NO" sz="2000" b="1" dirty="0"/>
          </a:p>
          <a:p>
            <a:pPr marL="0" indent="0">
              <a:buNone/>
            </a:pPr>
            <a:endParaRPr lang="nb-NO" sz="2000" b="1"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30</a:t>
            </a:fld>
            <a:endParaRPr lang="nb-NO" dirty="0">
              <a:solidFill>
                <a:srgbClr val="000000"/>
              </a:solidFill>
            </a:endParaRPr>
          </a:p>
        </p:txBody>
      </p:sp>
    </p:spTree>
    <p:extLst>
      <p:ext uri="{BB962C8B-B14F-4D97-AF65-F5344CB8AC3E}">
        <p14:creationId xmlns:p14="http://schemas.microsoft.com/office/powerpoint/2010/main" val="36056939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JIT-kompilering,  ulike eksempler (tider i µsek)</a:t>
            </a:r>
            <a:endParaRPr lang="en-US"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31</a:t>
            </a:fld>
            <a:endParaRPr lang="nb-NO">
              <a:solidFill>
                <a:srgbClr val="000000"/>
              </a:solidFill>
            </a:endParaRPr>
          </a:p>
        </p:txBody>
      </p:sp>
      <p:sp>
        <p:nvSpPr>
          <p:cNvPr id="9" name="TekstSylinder 8"/>
          <p:cNvSpPr txBox="1"/>
          <p:nvPr/>
        </p:nvSpPr>
        <p:spPr>
          <a:xfrm>
            <a:off x="611560" y="5877272"/>
            <a:ext cx="7056784" cy="923330"/>
          </a:xfrm>
          <a:prstGeom prst="rect">
            <a:avLst/>
          </a:prstGeom>
          <a:noFill/>
        </p:spPr>
        <p:txBody>
          <a:bodyPr wrap="square" rtlCol="0">
            <a:spAutoFit/>
          </a:bodyPr>
          <a:lstStyle/>
          <a:p>
            <a:pPr lvl="0" eaLnBrk="0" fontAlgn="base" hangingPunct="0">
              <a:spcBef>
                <a:spcPct val="0"/>
              </a:spcBef>
              <a:spcAft>
                <a:spcPct val="0"/>
              </a:spcAft>
            </a:pPr>
            <a:r>
              <a:rPr lang="nb-NO" altLang="en-US" b="1" dirty="0">
                <a:solidFill>
                  <a:srgbClr val="000000"/>
                </a:solidFill>
                <a:latin typeface="Arial" panose="020B0604020202020204" pitchFamily="34" charset="0"/>
                <a:ea typeface="Calibri" panose="020F0502020204030204" pitchFamily="34" charset="0"/>
                <a:cs typeface="Times New Roman" panose="02020603050405020304" pitchFamily="18" charset="0"/>
              </a:rPr>
              <a:t>Tabell </a:t>
            </a:r>
            <a:r>
              <a:rPr lang="nb-NO" altLang="en-US" dirty="0" err="1">
                <a:solidFill>
                  <a:srgbClr val="000000"/>
                </a:solidFill>
                <a:latin typeface="Arial" panose="020B0604020202020204" pitchFamily="34" charset="0"/>
                <a:ea typeface="Calibri" panose="020F0502020204030204" pitchFamily="34" charset="0"/>
                <a:cs typeface="Times New Roman" panose="02020603050405020304" pitchFamily="18" charset="0"/>
              </a:rPr>
              <a:t>Gjennomsnitlige</a:t>
            </a:r>
            <a:r>
              <a:rPr lang="nb-NO" altLang="en-US" dirty="0">
                <a:solidFill>
                  <a:srgbClr val="000000"/>
                </a:solidFill>
                <a:latin typeface="Arial" panose="020B0604020202020204" pitchFamily="34" charset="0"/>
                <a:ea typeface="Calibri" panose="020F0502020204030204" pitchFamily="34" charset="0"/>
                <a:cs typeface="Times New Roman" panose="02020603050405020304" pitchFamily="18" charset="0"/>
              </a:rPr>
              <a:t> kjøretider i µs med Java 1.8.0 for ulike </a:t>
            </a:r>
            <a:br>
              <a:rPr lang="nb-NO" altLang="en-US" dirty="0">
                <a:solidFill>
                  <a:srgbClr val="000000"/>
                </a:solidFill>
                <a:latin typeface="Arial" panose="020B0604020202020204" pitchFamily="34" charset="0"/>
                <a:ea typeface="Calibri" panose="020F0502020204030204" pitchFamily="34" charset="0"/>
                <a:cs typeface="Times New Roman" panose="02020603050405020304" pitchFamily="18" charset="0"/>
              </a:rPr>
            </a:br>
            <a:r>
              <a:rPr lang="nb-NO" altLang="en-US" dirty="0">
                <a:solidFill>
                  <a:srgbClr val="000000"/>
                </a:solidFill>
                <a:latin typeface="Arial" panose="020B0604020202020204" pitchFamily="34" charset="0"/>
                <a:ea typeface="Calibri" panose="020F0502020204030204" pitchFamily="34" charset="0"/>
                <a:cs typeface="Times New Roman" panose="02020603050405020304" pitchFamily="18" charset="0"/>
              </a:rPr>
              <a:t>Java-konstruksjoner og et enkelt sorteringsprogram som funksjon av antall utførte ganger, Intel i7-7600 @3,4 </a:t>
            </a:r>
            <a:r>
              <a:rPr lang="nb-NO" altLang="en-US" dirty="0" err="1">
                <a:solidFill>
                  <a:srgbClr val="000000"/>
                </a:solidFill>
                <a:latin typeface="Arial" panose="020B0604020202020204" pitchFamily="34" charset="0"/>
                <a:ea typeface="Calibri" panose="020F0502020204030204" pitchFamily="34" charset="0"/>
                <a:cs typeface="Times New Roman" panose="02020603050405020304" pitchFamily="18" charset="0"/>
              </a:rPr>
              <a:t>Ghz</a:t>
            </a:r>
            <a:r>
              <a:rPr lang="nb-NO" altLang="en-US" dirty="0">
                <a:solidFill>
                  <a:srgbClr val="000000"/>
                </a:solidFill>
                <a:latin typeface="Arial" panose="020B0604020202020204" pitchFamily="34" charset="0"/>
                <a:ea typeface="Calibri" panose="020F0502020204030204" pitchFamily="34" charset="0"/>
                <a:cs typeface="Times New Roman" panose="02020603050405020304" pitchFamily="18" charset="0"/>
              </a:rPr>
              <a:t>, 8(4) kjerner.</a:t>
            </a:r>
            <a:endParaRPr lang="nb-NO" altLang="en-US" sz="4400" dirty="0">
              <a:latin typeface="Arial" panose="020B0604020202020204" pitchFamily="34" charset="0"/>
            </a:endParaRPr>
          </a:p>
        </p:txBody>
      </p:sp>
      <p:graphicFrame>
        <p:nvGraphicFramePr>
          <p:cNvPr id="11" name="Tabell 10"/>
          <p:cNvGraphicFramePr>
            <a:graphicFrameLocks noGrp="1"/>
          </p:cNvGraphicFramePr>
          <p:nvPr>
            <p:extLst>
              <p:ext uri="{D42A27DB-BD31-4B8C-83A1-F6EECF244321}">
                <p14:modId xmlns:p14="http://schemas.microsoft.com/office/powerpoint/2010/main" val="656541777"/>
              </p:ext>
            </p:extLst>
          </p:nvPr>
        </p:nvGraphicFramePr>
        <p:xfrm>
          <a:off x="683568" y="1412771"/>
          <a:ext cx="7200800" cy="4364736"/>
        </p:xfrm>
        <a:graphic>
          <a:graphicData uri="http://schemas.openxmlformats.org/drawingml/2006/table">
            <a:tbl>
              <a:tblPr firstRow="1" firstCol="1" bandRow="1">
                <a:tableStyleId>{5C22544A-7EE6-4342-B048-85BDC9FD1C3A}</a:tableStyleId>
              </a:tblPr>
              <a:tblGrid>
                <a:gridCol w="1815955">
                  <a:extLst>
                    <a:ext uri="{9D8B030D-6E8A-4147-A177-3AD203B41FA5}">
                      <a16:colId xmlns:a16="http://schemas.microsoft.com/office/drawing/2014/main" val="2290394371"/>
                    </a:ext>
                  </a:extLst>
                </a:gridCol>
                <a:gridCol w="676898">
                  <a:extLst>
                    <a:ext uri="{9D8B030D-6E8A-4147-A177-3AD203B41FA5}">
                      <a16:colId xmlns:a16="http://schemas.microsoft.com/office/drawing/2014/main" val="2353663822"/>
                    </a:ext>
                  </a:extLst>
                </a:gridCol>
                <a:gridCol w="646555">
                  <a:extLst>
                    <a:ext uri="{9D8B030D-6E8A-4147-A177-3AD203B41FA5}">
                      <a16:colId xmlns:a16="http://schemas.microsoft.com/office/drawing/2014/main" val="2975690706"/>
                    </a:ext>
                  </a:extLst>
                </a:gridCol>
                <a:gridCol w="724748">
                  <a:extLst>
                    <a:ext uri="{9D8B030D-6E8A-4147-A177-3AD203B41FA5}">
                      <a16:colId xmlns:a16="http://schemas.microsoft.com/office/drawing/2014/main" val="2806739878"/>
                    </a:ext>
                  </a:extLst>
                </a:gridCol>
                <a:gridCol w="749257">
                  <a:extLst>
                    <a:ext uri="{9D8B030D-6E8A-4147-A177-3AD203B41FA5}">
                      <a16:colId xmlns:a16="http://schemas.microsoft.com/office/drawing/2014/main" val="2147273980"/>
                    </a:ext>
                  </a:extLst>
                </a:gridCol>
                <a:gridCol w="808777">
                  <a:extLst>
                    <a:ext uri="{9D8B030D-6E8A-4147-A177-3AD203B41FA5}">
                      <a16:colId xmlns:a16="http://schemas.microsoft.com/office/drawing/2014/main" val="3705912483"/>
                    </a:ext>
                  </a:extLst>
                </a:gridCol>
                <a:gridCol w="893973">
                  <a:extLst>
                    <a:ext uri="{9D8B030D-6E8A-4147-A177-3AD203B41FA5}">
                      <a16:colId xmlns:a16="http://schemas.microsoft.com/office/drawing/2014/main" val="1533433045"/>
                    </a:ext>
                  </a:extLst>
                </a:gridCol>
                <a:gridCol w="884637">
                  <a:extLst>
                    <a:ext uri="{9D8B030D-6E8A-4147-A177-3AD203B41FA5}">
                      <a16:colId xmlns:a16="http://schemas.microsoft.com/office/drawing/2014/main" val="3395400791"/>
                    </a:ext>
                  </a:extLst>
                </a:gridCol>
              </a:tblGrid>
              <a:tr h="484970">
                <a:tc>
                  <a:txBody>
                    <a:bodyPr/>
                    <a:lstStyle/>
                    <a:p>
                      <a:pPr algn="just">
                        <a:spcAft>
                          <a:spcPts val="1000"/>
                        </a:spcAft>
                      </a:pPr>
                      <a:r>
                        <a:rPr lang="en-US" sz="1400" dirty="0">
                          <a:effectLst/>
                        </a:rPr>
                        <a:t>n, ant. ganger</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400">
                          <a:effectLst/>
                        </a:rPr>
                        <a:t>1</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400">
                          <a:effectLst/>
                        </a:rPr>
                        <a:t>2</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400" dirty="0">
                          <a:effectLst/>
                        </a:rPr>
                        <a:t>10</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400">
                          <a:effectLst/>
                        </a:rPr>
                        <a:t>100</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400">
                          <a:effectLst/>
                        </a:rPr>
                        <a:t>10000</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400">
                          <a:effectLst/>
                        </a:rPr>
                        <a:t>100000</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400">
                          <a:effectLst/>
                        </a:rPr>
                        <a:t>x bedre</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0755782"/>
                  </a:ext>
                </a:extLst>
              </a:tr>
              <a:tr h="242486">
                <a:tc>
                  <a:txBody>
                    <a:bodyPr/>
                    <a:lstStyle/>
                    <a:p>
                      <a:pPr algn="just">
                        <a:spcAft>
                          <a:spcPts val="1000"/>
                        </a:spcAft>
                      </a:pPr>
                      <a:r>
                        <a:rPr lang="en-US" sz="1400" dirty="0">
                          <a:effectLst/>
                        </a:rPr>
                        <a:t>for-</a:t>
                      </a:r>
                      <a:r>
                        <a:rPr lang="en-US" sz="1400" dirty="0" err="1">
                          <a:effectLst/>
                        </a:rPr>
                        <a:t>løkke</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0,3</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0,15</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0,03</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0,018</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0,009</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0,007</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 42</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1177868"/>
                  </a:ext>
                </a:extLst>
              </a:tr>
              <a:tr h="242486">
                <a:tc>
                  <a:txBody>
                    <a:bodyPr/>
                    <a:lstStyle/>
                    <a:p>
                      <a:pPr algn="just">
                        <a:spcAft>
                          <a:spcPts val="1000"/>
                        </a:spcAft>
                      </a:pPr>
                      <a:r>
                        <a:rPr lang="en-US" sz="1400" dirty="0" err="1">
                          <a:effectLst/>
                        </a:rPr>
                        <a:t>metode-kall</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2697</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0,45</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0,06</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0,054</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0,026</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0,026</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103 730</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9076508"/>
                  </a:ext>
                </a:extLst>
              </a:tr>
              <a:tr h="242486">
                <a:tc>
                  <a:txBody>
                    <a:bodyPr/>
                    <a:lstStyle/>
                    <a:p>
                      <a:pPr algn="just">
                        <a:spcAft>
                          <a:spcPts val="1000"/>
                        </a:spcAft>
                      </a:pPr>
                      <a:r>
                        <a:rPr lang="en-US" sz="1400">
                          <a:effectLst/>
                        </a:rPr>
                        <a:t>new int[100]</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1,2</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0,6</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0,24</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0,195</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0,151</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0,136</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33</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7716204"/>
                  </a:ext>
                </a:extLst>
              </a:tr>
              <a:tr h="484970">
                <a:tc>
                  <a:txBody>
                    <a:bodyPr/>
                    <a:lstStyle/>
                    <a:p>
                      <a:pPr algn="just">
                        <a:spcAft>
                          <a:spcPts val="1000"/>
                        </a:spcAft>
                      </a:pPr>
                      <a:r>
                        <a:rPr lang="en-US" sz="1400">
                          <a:effectLst/>
                        </a:rPr>
                        <a:t>array copy med for-loop, n=100</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1,8</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1,5</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2,64</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2,500</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1,177</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0,188</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9</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0556155"/>
                  </a:ext>
                </a:extLst>
              </a:tr>
              <a:tr h="484970">
                <a:tc>
                  <a:txBody>
                    <a:bodyPr/>
                    <a:lstStyle/>
                    <a:p>
                      <a:pPr algn="just">
                        <a:spcAft>
                          <a:spcPts val="1000"/>
                        </a:spcAft>
                      </a:pPr>
                      <a:r>
                        <a:rPr lang="en-US" sz="1400">
                          <a:effectLst/>
                        </a:rPr>
                        <a:t>System.arraycopy, n=100</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5,7</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0,3</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0,15</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0,126</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0,072</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0,064</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89</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3361355"/>
                  </a:ext>
                </a:extLst>
              </a:tr>
              <a:tr h="727456">
                <a:tc>
                  <a:txBody>
                    <a:bodyPr/>
                    <a:lstStyle/>
                    <a:p>
                      <a:pPr algn="just">
                        <a:spcAft>
                          <a:spcPts val="1000"/>
                        </a:spcAft>
                      </a:pPr>
                      <a:r>
                        <a:rPr lang="en-US" sz="1400">
                          <a:effectLst/>
                        </a:rPr>
                        <a:t>new Thread med start &amp; join()</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3015</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336</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66,6</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61,68</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61,87</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61,86</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48</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361240"/>
                  </a:ext>
                </a:extLst>
              </a:tr>
              <a:tr h="484970">
                <a:tc>
                  <a:txBody>
                    <a:bodyPr/>
                    <a:lstStyle/>
                    <a:p>
                      <a:pPr algn="just">
                        <a:spcAft>
                          <a:spcPts val="1000"/>
                        </a:spcAft>
                      </a:pPr>
                      <a:r>
                        <a:rPr lang="nn-NO" sz="1400">
                          <a:effectLst/>
                        </a:rPr>
                        <a:t>new C(int) og metodekall</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2697</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0,45</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0,15</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0,21</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0,035</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0,035</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77 057</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5117"/>
                  </a:ext>
                </a:extLst>
              </a:tr>
              <a:tr h="242486">
                <a:tc>
                  <a:txBody>
                    <a:bodyPr/>
                    <a:lstStyle/>
                    <a:p>
                      <a:pPr algn="just">
                        <a:spcAft>
                          <a:spcPts val="1000"/>
                        </a:spcAft>
                      </a:pPr>
                      <a:r>
                        <a:rPr lang="en-US" sz="1400">
                          <a:effectLst/>
                        </a:rPr>
                        <a:t>array read</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0,3</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0,3</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0,06</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0,036</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0,012</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0,012</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25</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4007429"/>
                  </a:ext>
                </a:extLst>
              </a:tr>
              <a:tr h="727456">
                <a:tc>
                  <a:txBody>
                    <a:bodyPr/>
                    <a:lstStyle/>
                    <a:p>
                      <a:pPr algn="just">
                        <a:spcAft>
                          <a:spcPts val="1000"/>
                        </a:spcAft>
                      </a:pPr>
                      <a:r>
                        <a:rPr lang="en-US" sz="1400">
                          <a:effectLst/>
                        </a:rPr>
                        <a:t>Innstikk-sortering (n=100)</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46,6</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42,8</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42,42</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21,27</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19,60</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a:effectLst/>
                        </a:rPr>
                        <a:t>1,45</a:t>
                      </a:r>
                      <a:endParaRPr lang="en-US" sz="1400" i="1">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1000"/>
                        </a:spcAft>
                      </a:pPr>
                      <a:r>
                        <a:rPr lang="en-US" sz="1400" dirty="0">
                          <a:effectLst/>
                        </a:rPr>
                        <a:t>32</a:t>
                      </a:r>
                      <a:endParaRPr lang="en-US" sz="1400" i="1" dirty="0">
                        <a:solidFill>
                          <a:srgbClr val="44546A"/>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3747885"/>
                  </a:ext>
                </a:extLst>
              </a:tr>
            </a:tbl>
          </a:graphicData>
        </a:graphic>
      </p:graphicFrame>
    </p:spTree>
    <p:extLst>
      <p:ext uri="{BB962C8B-B14F-4D97-AF65-F5344CB8AC3E}">
        <p14:creationId xmlns:p14="http://schemas.microsoft.com/office/powerpoint/2010/main" val="4083894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5) </a:t>
            </a:r>
            <a:r>
              <a:rPr lang="nb-NO" dirty="0" err="1"/>
              <a:t>Prefetch</a:t>
            </a:r>
            <a:r>
              <a:rPr lang="nb-NO" dirty="0"/>
              <a:t>-mekanismen på brikken</a:t>
            </a:r>
          </a:p>
        </p:txBody>
      </p:sp>
      <p:sp>
        <p:nvSpPr>
          <p:cNvPr id="3" name="Content Placeholder 2"/>
          <p:cNvSpPr>
            <a:spLocks noGrp="1"/>
          </p:cNvSpPr>
          <p:nvPr>
            <p:ph idx="1"/>
          </p:nvPr>
        </p:nvSpPr>
        <p:spPr/>
        <p:txBody>
          <a:bodyPr/>
          <a:lstStyle/>
          <a:p>
            <a:r>
              <a:rPr lang="nb-NO" sz="2000" dirty="0"/>
              <a:t>Består i at hvis vi aksesserer (leser eller skriver)  element i k i en </a:t>
            </a:r>
            <a:r>
              <a:rPr lang="nb-NO" sz="2000" dirty="0" err="1"/>
              <a:t>array</a:t>
            </a:r>
            <a:r>
              <a:rPr lang="nb-NO" sz="2000" dirty="0"/>
              <a:t> a[] og så element </a:t>
            </a:r>
            <a:r>
              <a:rPr lang="nb-NO" sz="2000" dirty="0" err="1"/>
              <a:t>k+m</a:t>
            </a:r>
            <a:r>
              <a:rPr lang="nb-NO" sz="2000" dirty="0"/>
              <a:t>, så prøver elektronikken å hente element a[k+2m], a[k+3m],…, </a:t>
            </a:r>
            <a:r>
              <a:rPr lang="nb-NO" sz="2000" b="1" i="1" dirty="0"/>
              <a:t>før</a:t>
            </a:r>
            <a:r>
              <a:rPr lang="nb-NO" sz="2000" dirty="0"/>
              <a:t>  vi har bedt om det.</a:t>
            </a:r>
          </a:p>
          <a:p>
            <a:r>
              <a:rPr lang="nb-NO" sz="2000" dirty="0"/>
              <a:t>Tillegget m kan være både positivt og negativt .</a:t>
            </a:r>
          </a:p>
          <a:p>
            <a:r>
              <a:rPr lang="nb-NO" sz="2000" dirty="0"/>
              <a:t>Hvis elementene a[k+2m] ligger i samme </a:t>
            </a:r>
            <a:r>
              <a:rPr lang="nb-NO" sz="2000" dirty="0" err="1"/>
              <a:t>cachelinje</a:t>
            </a:r>
            <a:r>
              <a:rPr lang="nb-NO" sz="2000" dirty="0"/>
              <a:t>, går dette spesielt fort.</a:t>
            </a:r>
          </a:p>
          <a:p>
            <a:r>
              <a:rPr lang="nb-NO" sz="2000" dirty="0"/>
              <a:t>Skrev testprogram for dette og testet m = 1, -1,11 og -11</a:t>
            </a:r>
          </a:p>
          <a:p>
            <a:endParaRPr lang="nb-NO" sz="2000" dirty="0"/>
          </a:p>
          <a:p>
            <a:endParaRPr lang="nb-NO" sz="2000" dirty="0"/>
          </a:p>
          <a:p>
            <a:pPr marL="0" indent="0">
              <a:buNone/>
            </a:pPr>
            <a:endParaRPr lang="nb-NO" sz="2000" dirty="0"/>
          </a:p>
          <a:p>
            <a:endParaRPr lang="nb-NO" sz="2000" dirty="0"/>
          </a:p>
          <a:p>
            <a:r>
              <a:rPr lang="nb-NO" sz="2000" dirty="0"/>
              <a:t>Hva fant vi og hva kan vi slutte av det.</a:t>
            </a:r>
          </a:p>
          <a:p>
            <a:r>
              <a:rPr lang="nb-NO" sz="2000" dirty="0"/>
              <a:t>Først grafer</a:t>
            </a:r>
          </a:p>
        </p:txBody>
      </p:sp>
      <p:sp>
        <p:nvSpPr>
          <p:cNvPr id="4" name="Slide Number Placehold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32</a:t>
            </a:fld>
            <a:endParaRPr lang="nb-NO">
              <a:solidFill>
                <a:srgbClr val="000000"/>
              </a:solidFill>
            </a:endParaRPr>
          </a:p>
        </p:txBody>
      </p:sp>
      <p:sp>
        <p:nvSpPr>
          <p:cNvPr id="5" name="TextBox 4"/>
          <p:cNvSpPr txBox="1"/>
          <p:nvPr/>
        </p:nvSpPr>
        <p:spPr>
          <a:xfrm>
            <a:off x="1619672" y="3789040"/>
            <a:ext cx="7128792" cy="1477328"/>
          </a:xfrm>
          <a:prstGeom prst="rect">
            <a:avLst/>
          </a:prstGeom>
          <a:solidFill>
            <a:schemeClr val="accent2">
              <a:lumMod val="20000"/>
              <a:lumOff val="80000"/>
            </a:schemeClr>
          </a:solidFill>
        </p:spPr>
        <p:txBody>
          <a:bodyPr wrap="square" rtlCol="0">
            <a:spAutoFit/>
          </a:bodyPr>
          <a:lstStyle/>
          <a:p>
            <a:pPr lvl="1"/>
            <a:r>
              <a:rPr lang="nb-NO" dirty="0"/>
              <a:t>for (</a:t>
            </a:r>
            <a:r>
              <a:rPr lang="nb-NO" dirty="0" err="1"/>
              <a:t>int</a:t>
            </a:r>
            <a:r>
              <a:rPr lang="nb-NO" dirty="0"/>
              <a:t> i=0;i &lt; </a:t>
            </a:r>
            <a:r>
              <a:rPr lang="nb-NO" dirty="0" err="1"/>
              <a:t>a.length</a:t>
            </a:r>
            <a:r>
              <a:rPr lang="nb-NO" dirty="0"/>
              <a:t>; i++){</a:t>
            </a:r>
          </a:p>
          <a:p>
            <a:pPr lvl="1"/>
            <a:r>
              <a:rPr lang="nb-NO" dirty="0">
                <a:solidFill>
                  <a:srgbClr val="00B050"/>
                </a:solidFill>
              </a:rPr>
              <a:t>     // </a:t>
            </a:r>
            <a:r>
              <a:rPr lang="nb-NO" dirty="0" err="1">
                <a:solidFill>
                  <a:srgbClr val="00B050"/>
                </a:solidFill>
              </a:rPr>
              <a:t>index</a:t>
            </a:r>
            <a:r>
              <a:rPr lang="nb-NO" dirty="0">
                <a:solidFill>
                  <a:srgbClr val="00B050"/>
                </a:solidFill>
              </a:rPr>
              <a:t> = </a:t>
            </a:r>
            <a:r>
              <a:rPr lang="nb-NO" dirty="0" err="1">
                <a:solidFill>
                  <a:srgbClr val="00B050"/>
                </a:solidFill>
              </a:rPr>
              <a:t>Math.abs</a:t>
            </a:r>
            <a:r>
              <a:rPr lang="nb-NO" dirty="0">
                <a:solidFill>
                  <a:srgbClr val="00B050"/>
                </a:solidFill>
              </a:rPr>
              <a:t>((</a:t>
            </a:r>
            <a:r>
              <a:rPr lang="nb-NO" dirty="0" err="1">
                <a:solidFill>
                  <a:srgbClr val="00B050"/>
                </a:solidFill>
              </a:rPr>
              <a:t>index+r.nextInt</a:t>
            </a:r>
            <a:r>
              <a:rPr lang="nb-NO" dirty="0">
                <a:solidFill>
                  <a:srgbClr val="00B050"/>
                </a:solidFill>
              </a:rPr>
              <a:t>(step+1))%</a:t>
            </a:r>
            <a:r>
              <a:rPr lang="nb-NO" dirty="0" err="1">
                <a:solidFill>
                  <a:srgbClr val="00B050"/>
                </a:solidFill>
              </a:rPr>
              <a:t>a.length</a:t>
            </a:r>
            <a:r>
              <a:rPr lang="nb-NO" dirty="0">
                <a:solidFill>
                  <a:srgbClr val="00B050"/>
                </a:solidFill>
              </a:rPr>
              <a:t>);</a:t>
            </a:r>
          </a:p>
          <a:p>
            <a:pPr lvl="1"/>
            <a:r>
              <a:rPr lang="nb-NO" dirty="0"/>
              <a:t>     </a:t>
            </a:r>
            <a:r>
              <a:rPr lang="nb-NO" dirty="0" err="1"/>
              <a:t>index</a:t>
            </a:r>
            <a:r>
              <a:rPr lang="nb-NO" dirty="0"/>
              <a:t> = </a:t>
            </a:r>
            <a:r>
              <a:rPr lang="nb-NO" dirty="0" err="1"/>
              <a:t>Math.abs</a:t>
            </a:r>
            <a:r>
              <a:rPr lang="nb-NO" dirty="0"/>
              <a:t>((</a:t>
            </a:r>
            <a:r>
              <a:rPr lang="nb-NO" dirty="0" err="1"/>
              <a:t>i+step</a:t>
            </a:r>
            <a:r>
              <a:rPr lang="nb-NO" dirty="0"/>
              <a:t>)%</a:t>
            </a:r>
            <a:r>
              <a:rPr lang="nb-NO" dirty="0" err="1"/>
              <a:t>a.length</a:t>
            </a:r>
            <a:r>
              <a:rPr lang="nb-NO" dirty="0"/>
              <a:t> );</a:t>
            </a:r>
          </a:p>
          <a:p>
            <a:pPr lvl="1"/>
            <a:r>
              <a:rPr lang="nb-NO" dirty="0"/>
              <a:t>     sum += a[</a:t>
            </a:r>
            <a:r>
              <a:rPr lang="nb-NO" dirty="0" err="1"/>
              <a:t>index</a:t>
            </a:r>
            <a:r>
              <a:rPr lang="nb-NO" dirty="0"/>
              <a:t>];</a:t>
            </a:r>
          </a:p>
          <a:p>
            <a:pPr lvl="1"/>
            <a:r>
              <a:rPr lang="nb-NO" dirty="0"/>
              <a:t>}</a:t>
            </a:r>
          </a:p>
        </p:txBody>
      </p:sp>
    </p:spTree>
    <p:extLst>
      <p:ext uri="{BB962C8B-B14F-4D97-AF65-F5344CB8AC3E}">
        <p14:creationId xmlns:p14="http://schemas.microsoft.com/office/powerpoint/2010/main" val="842271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33</a:t>
            </a:fld>
            <a:endParaRPr lang="nb-NO">
              <a:solidFill>
                <a:srgbClr val="00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953" y="98573"/>
            <a:ext cx="7297431" cy="556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30953" y="6021288"/>
            <a:ext cx="8347157" cy="369332"/>
          </a:xfrm>
          <a:prstGeom prst="rect">
            <a:avLst/>
          </a:prstGeom>
          <a:solidFill>
            <a:schemeClr val="bg1">
              <a:lumMod val="85000"/>
            </a:schemeClr>
          </a:solidFill>
        </p:spPr>
        <p:txBody>
          <a:bodyPr wrap="none" rtlCol="0">
            <a:spAutoFit/>
          </a:bodyPr>
          <a:lstStyle/>
          <a:p>
            <a:r>
              <a:rPr lang="nb-NO" dirty="0"/>
              <a:t>Konklusjon1: Fast </a:t>
            </a:r>
            <a:r>
              <a:rPr lang="nb-NO" dirty="0" err="1"/>
              <a:t>steglengde</a:t>
            </a:r>
            <a:r>
              <a:rPr lang="nb-NO" dirty="0"/>
              <a:t> er ca. dobbelt så raskt som tilfeldig (</a:t>
            </a:r>
            <a:r>
              <a:rPr lang="nb-NO" dirty="0" err="1"/>
              <a:t>pga</a:t>
            </a:r>
            <a:r>
              <a:rPr lang="nb-NO" dirty="0"/>
              <a:t> </a:t>
            </a:r>
            <a:r>
              <a:rPr lang="nb-NO" dirty="0" err="1"/>
              <a:t>prefetch</a:t>
            </a:r>
            <a:r>
              <a:rPr lang="nb-NO" dirty="0"/>
              <a:t>)</a:t>
            </a:r>
          </a:p>
        </p:txBody>
      </p:sp>
    </p:spTree>
    <p:extLst>
      <p:ext uri="{BB962C8B-B14F-4D97-AF65-F5344CB8AC3E}">
        <p14:creationId xmlns:p14="http://schemas.microsoft.com/office/powerpoint/2010/main" val="325814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34</a:t>
            </a:fld>
            <a:endParaRPr lang="nb-NO">
              <a:solidFill>
                <a:srgbClr val="000000"/>
              </a:solidFill>
            </a:endParaRPr>
          </a:p>
        </p:txBody>
      </p:sp>
      <p:sp>
        <p:nvSpPr>
          <p:cNvPr id="6" name="TextBox 5"/>
          <p:cNvSpPr txBox="1"/>
          <p:nvPr/>
        </p:nvSpPr>
        <p:spPr>
          <a:xfrm>
            <a:off x="348618" y="6309320"/>
            <a:ext cx="8111814" cy="369332"/>
          </a:xfrm>
          <a:prstGeom prst="rect">
            <a:avLst/>
          </a:prstGeom>
          <a:solidFill>
            <a:schemeClr val="bg1">
              <a:lumMod val="85000"/>
            </a:schemeClr>
          </a:solidFill>
        </p:spPr>
        <p:txBody>
          <a:bodyPr wrap="square" rtlCol="0">
            <a:spAutoFit/>
          </a:bodyPr>
          <a:lstStyle/>
          <a:p>
            <a:r>
              <a:rPr lang="nb-NO" dirty="0"/>
              <a:t>Konklusjon2: negative og positive tillegg er like raske.</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434" y="188640"/>
            <a:ext cx="8210014" cy="6020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05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617921E-7B4C-4555-B282-9B0856B0325B}" type="slidenum">
              <a:rPr lang="nb-NO" smtClean="0">
                <a:solidFill>
                  <a:srgbClr val="000000"/>
                </a:solidFill>
              </a:rPr>
              <a:pPr>
                <a:defRPr/>
              </a:pPr>
              <a:t>35</a:t>
            </a:fld>
            <a:endParaRPr lang="nb-NO">
              <a:solidFill>
                <a:srgbClr val="0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357884"/>
            <a:ext cx="8434825" cy="556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51521" y="6093296"/>
            <a:ext cx="7704856" cy="369332"/>
          </a:xfrm>
          <a:prstGeom prst="rect">
            <a:avLst/>
          </a:prstGeom>
          <a:solidFill>
            <a:schemeClr val="bg1">
              <a:lumMod val="85000"/>
            </a:schemeClr>
          </a:solidFill>
        </p:spPr>
        <p:txBody>
          <a:bodyPr wrap="square" rtlCol="0">
            <a:spAutoFit/>
          </a:bodyPr>
          <a:lstStyle/>
          <a:p>
            <a:r>
              <a:rPr lang="nb-NO" dirty="0"/>
              <a:t>Konklusjon3: Spesielt steg 1,-1 har bra </a:t>
            </a:r>
            <a:r>
              <a:rPr lang="nb-NO" dirty="0" err="1"/>
              <a:t>speedup</a:t>
            </a:r>
            <a:r>
              <a:rPr lang="nb-NO" dirty="0"/>
              <a:t> pga. samme </a:t>
            </a:r>
            <a:r>
              <a:rPr lang="nb-NO" dirty="0" err="1"/>
              <a:t>cachelinje</a:t>
            </a:r>
            <a:endParaRPr lang="nb-NO" dirty="0"/>
          </a:p>
        </p:txBody>
      </p:sp>
      <p:sp>
        <p:nvSpPr>
          <p:cNvPr id="3" name="TextBox 2"/>
          <p:cNvSpPr txBox="1"/>
          <p:nvPr/>
        </p:nvSpPr>
        <p:spPr>
          <a:xfrm>
            <a:off x="3743909" y="467380"/>
            <a:ext cx="756083" cy="369332"/>
          </a:xfrm>
          <a:prstGeom prst="rect">
            <a:avLst/>
          </a:prstGeom>
          <a:solidFill>
            <a:schemeClr val="bg1"/>
          </a:solidFill>
        </p:spPr>
        <p:txBody>
          <a:bodyPr wrap="square" rtlCol="0">
            <a:spAutoFit/>
          </a:bodyPr>
          <a:lstStyle/>
          <a:p>
            <a:r>
              <a:rPr lang="nb-NO" dirty="0"/>
              <a:t>typer</a:t>
            </a:r>
          </a:p>
        </p:txBody>
      </p:sp>
    </p:spTree>
    <p:extLst>
      <p:ext uri="{BB962C8B-B14F-4D97-AF65-F5344CB8AC3E}">
        <p14:creationId xmlns:p14="http://schemas.microsoft.com/office/powerpoint/2010/main" val="72010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617921E-7B4C-4555-B282-9B0856B0325B}" type="slidenum">
              <a:rPr lang="nb-NO" smtClean="0">
                <a:solidFill>
                  <a:srgbClr val="000000"/>
                </a:solidFill>
              </a:rPr>
              <a:pPr>
                <a:defRPr/>
              </a:pPr>
              <a:t>36</a:t>
            </a:fld>
            <a:endParaRPr lang="nb-NO">
              <a:solidFill>
                <a:srgbClr val="000000"/>
              </a:solidFill>
            </a:endParaRPr>
          </a:p>
        </p:txBody>
      </p:sp>
      <p:sp>
        <p:nvSpPr>
          <p:cNvPr id="3" name="TextBox 2"/>
          <p:cNvSpPr txBox="1"/>
          <p:nvPr/>
        </p:nvSpPr>
        <p:spPr>
          <a:xfrm>
            <a:off x="251520" y="5733256"/>
            <a:ext cx="8352928" cy="369332"/>
          </a:xfrm>
          <a:prstGeom prst="rect">
            <a:avLst/>
          </a:prstGeom>
          <a:solidFill>
            <a:schemeClr val="bg1">
              <a:lumMod val="85000"/>
            </a:schemeClr>
          </a:solidFill>
        </p:spPr>
        <p:txBody>
          <a:bodyPr wrap="square" rtlCol="0">
            <a:spAutoFit/>
          </a:bodyPr>
          <a:lstStyle/>
          <a:p>
            <a:r>
              <a:rPr lang="nb-NO" dirty="0"/>
              <a:t>Konklusjon 4: Prosesseringstiden per element synker med økende n (JIT?)</a:t>
            </a:r>
          </a:p>
        </p:txBody>
      </p:sp>
      <p:sp>
        <p:nvSpPr>
          <p:cNvPr id="5" name="TextBox 4"/>
          <p:cNvSpPr txBox="1"/>
          <p:nvPr/>
        </p:nvSpPr>
        <p:spPr>
          <a:xfrm>
            <a:off x="251520" y="6156012"/>
            <a:ext cx="8352928" cy="646331"/>
          </a:xfrm>
          <a:prstGeom prst="rect">
            <a:avLst/>
          </a:prstGeom>
          <a:solidFill>
            <a:schemeClr val="accent2">
              <a:lumMod val="20000"/>
              <a:lumOff val="80000"/>
            </a:schemeClr>
          </a:solidFill>
        </p:spPr>
        <p:txBody>
          <a:bodyPr wrap="square" rtlCol="0">
            <a:spAutoFit/>
          </a:bodyPr>
          <a:lstStyle/>
          <a:p>
            <a:r>
              <a:rPr lang="nb-NO" dirty="0"/>
              <a:t>Konklusjon 5: Per element tar det litt over 2*2,8 = ca. 6 instruksjoner å</a:t>
            </a:r>
            <a:br>
              <a:rPr lang="nb-NO" dirty="0"/>
            </a:br>
            <a:r>
              <a:rPr lang="nb-NO" dirty="0"/>
              <a:t>                    summere et element til en sum i parallell. </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887" y="32776"/>
            <a:ext cx="8690785" cy="5604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515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dirty="0" err="1"/>
              <a:t>Prefetch</a:t>
            </a:r>
            <a:r>
              <a:rPr lang="nb-NO" dirty="0"/>
              <a:t>-mekanismen hjelper en del</a:t>
            </a:r>
          </a:p>
        </p:txBody>
      </p:sp>
      <p:sp>
        <p:nvSpPr>
          <p:cNvPr id="4" name="Content Placeholder 3"/>
          <p:cNvSpPr>
            <a:spLocks noGrp="1"/>
          </p:cNvSpPr>
          <p:nvPr>
            <p:ph idx="1"/>
          </p:nvPr>
        </p:nvSpPr>
        <p:spPr/>
        <p:txBody>
          <a:bodyPr/>
          <a:lstStyle/>
          <a:p>
            <a:r>
              <a:rPr lang="nb-NO" dirty="0"/>
              <a:t>Ikke så viktig som </a:t>
            </a:r>
            <a:r>
              <a:rPr lang="nb-NO" dirty="0" err="1"/>
              <a:t>cache</a:t>
            </a:r>
            <a:r>
              <a:rPr lang="nb-NO" dirty="0"/>
              <a:t>-systemet</a:t>
            </a:r>
          </a:p>
          <a:p>
            <a:r>
              <a:rPr lang="nb-NO" dirty="0"/>
              <a:t>Ikke så viktig som JIT-kompilering</a:t>
            </a:r>
          </a:p>
          <a:p>
            <a:r>
              <a:rPr lang="nb-NO" dirty="0"/>
              <a:t>men hjelper til og går på ingen måte i veien for de to viktigste mekanismene – ca. 2x raskere</a:t>
            </a:r>
          </a:p>
          <a:p>
            <a:r>
              <a:rPr lang="nb-NO" dirty="0"/>
              <a:t>Programmet som laget data til disse grafene er laget av programmet </a:t>
            </a:r>
            <a:r>
              <a:rPr lang="nb-NO" dirty="0">
                <a:solidFill>
                  <a:srgbClr val="0070C0"/>
                </a:solidFill>
              </a:rPr>
              <a:t>Prefetch.java </a:t>
            </a:r>
            <a:r>
              <a:rPr lang="nb-NO" dirty="0"/>
              <a:t>som er lagt ut på hjemmesida</a:t>
            </a:r>
          </a:p>
          <a:p>
            <a:r>
              <a:rPr lang="nb-NO" dirty="0"/>
              <a:t>Grafene er laget i Excel (velg </a:t>
            </a:r>
            <a:r>
              <a:rPr lang="nb-NO" dirty="0" err="1"/>
              <a:t>graftype:scatter</a:t>
            </a:r>
            <a:r>
              <a:rPr lang="nb-NO" dirty="0"/>
              <a:t> diagram):</a:t>
            </a:r>
          </a:p>
          <a:p>
            <a:pPr lvl="1"/>
            <a:r>
              <a:rPr lang="nb-NO" dirty="0"/>
              <a:t> sett inn et slikt i regnearket og trykk så Select Data</a:t>
            </a:r>
          </a:p>
        </p:txBody>
      </p:sp>
      <p:sp>
        <p:nvSpPr>
          <p:cNvPr id="2" name="Slide Number Placeholder 1"/>
          <p:cNvSpPr>
            <a:spLocks noGrp="1"/>
          </p:cNvSpPr>
          <p:nvPr>
            <p:ph type="sldNum" sz="quarter" idx="12"/>
          </p:nvPr>
        </p:nvSpPr>
        <p:spPr/>
        <p:txBody>
          <a:bodyPr/>
          <a:lstStyle/>
          <a:p>
            <a:pPr>
              <a:defRPr/>
            </a:pPr>
            <a:fld id="{5617921E-7B4C-4555-B282-9B0856B0325B}" type="slidenum">
              <a:rPr lang="nb-NO" smtClean="0">
                <a:solidFill>
                  <a:srgbClr val="000000"/>
                </a:solidFill>
              </a:rPr>
              <a:pPr>
                <a:defRPr/>
              </a:pPr>
              <a:t>37</a:t>
            </a:fld>
            <a:endParaRPr lang="nb-NO">
              <a:solidFill>
                <a:srgbClr val="000000"/>
              </a:solidFill>
            </a:endParaRPr>
          </a:p>
        </p:txBody>
      </p:sp>
    </p:spTree>
    <p:extLst>
      <p:ext uri="{BB962C8B-B14F-4D97-AF65-F5344CB8AC3E}">
        <p14:creationId xmlns:p14="http://schemas.microsoft.com/office/powerpoint/2010/main" val="35240767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b-NO" dirty="0"/>
              <a:t>End </a:t>
            </a:r>
            <a:r>
              <a:rPr lang="nb-NO" dirty="0" err="1"/>
              <a:t>lecture</a:t>
            </a:r>
            <a:r>
              <a:rPr lang="nb-NO" dirty="0"/>
              <a:t> IN3030  uke 3 v2021</a:t>
            </a:r>
          </a:p>
        </p:txBody>
      </p:sp>
      <p:sp>
        <p:nvSpPr>
          <p:cNvPr id="4" name="Content Placeholder 3"/>
          <p:cNvSpPr>
            <a:spLocks noGrp="1"/>
          </p:cNvSpPr>
          <p:nvPr>
            <p:ph idx="1"/>
          </p:nvPr>
        </p:nvSpPr>
        <p:spPr/>
        <p:txBody>
          <a:bodyPr/>
          <a:lstStyle/>
          <a:p>
            <a:endParaRPr lang="nb-NO" dirty="0"/>
          </a:p>
        </p:txBody>
      </p:sp>
      <p:sp>
        <p:nvSpPr>
          <p:cNvPr id="2" name="Slide Number Placeholder 1"/>
          <p:cNvSpPr>
            <a:spLocks noGrp="1"/>
          </p:cNvSpPr>
          <p:nvPr>
            <p:ph type="sldNum" sz="quarter" idx="12"/>
          </p:nvPr>
        </p:nvSpPr>
        <p:spPr/>
        <p:txBody>
          <a:bodyPr/>
          <a:lstStyle/>
          <a:p>
            <a:pPr>
              <a:defRPr/>
            </a:pPr>
            <a:fld id="{5617921E-7B4C-4555-B282-9B0856B0325B}" type="slidenum">
              <a:rPr lang="nb-NO" smtClean="0">
                <a:solidFill>
                  <a:srgbClr val="000000"/>
                </a:solidFill>
              </a:rPr>
              <a:pPr>
                <a:defRPr/>
              </a:pPr>
              <a:t>38</a:t>
            </a:fld>
            <a:endParaRPr lang="nb-NO">
              <a:solidFill>
                <a:srgbClr val="000000"/>
              </a:solidFill>
            </a:endParaRPr>
          </a:p>
        </p:txBody>
      </p:sp>
    </p:spTree>
    <p:extLst>
      <p:ext uri="{BB962C8B-B14F-4D97-AF65-F5344CB8AC3E}">
        <p14:creationId xmlns:p14="http://schemas.microsoft.com/office/powerpoint/2010/main" val="23856538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rtl="0" eaLnBrk="0" fontAlgn="base" hangingPunct="0"/>
            <a:r>
              <a:rPr lang="nb-NO" sz="2800" dirty="0"/>
              <a:t>6</a:t>
            </a:r>
            <a:r>
              <a:rPr lang="nb-NO" sz="2800" dirty="0">
                <a:solidFill>
                  <a:schemeClr val="tx2"/>
                </a:solidFill>
                <a:effectLst/>
                <a:latin typeface="+mj-lt"/>
                <a:ea typeface="+mj-ea"/>
                <a:cs typeface="+mj-cs"/>
              </a:rPr>
              <a:t>) Java har ‘as-</a:t>
            </a:r>
            <a:r>
              <a:rPr lang="nb-NO" sz="2800" dirty="0" err="1">
                <a:solidFill>
                  <a:schemeClr val="tx2"/>
                </a:solidFill>
                <a:effectLst/>
                <a:latin typeface="+mj-lt"/>
                <a:ea typeface="+mj-ea"/>
                <a:cs typeface="+mj-cs"/>
              </a:rPr>
              <a:t>if</a:t>
            </a:r>
            <a:r>
              <a:rPr lang="nb-NO" sz="2800" dirty="0">
                <a:solidFill>
                  <a:schemeClr val="tx2"/>
                </a:solidFill>
                <a:effectLst/>
                <a:latin typeface="+mj-lt"/>
                <a:ea typeface="+mj-ea"/>
                <a:cs typeface="+mj-cs"/>
              </a:rPr>
              <a:t> </a:t>
            </a:r>
            <a:r>
              <a:rPr lang="nb-NO" sz="2800" dirty="0" err="1">
                <a:solidFill>
                  <a:schemeClr val="tx2"/>
                </a:solidFill>
                <a:effectLst/>
                <a:latin typeface="+mj-lt"/>
                <a:ea typeface="+mj-ea"/>
                <a:cs typeface="+mj-cs"/>
              </a:rPr>
              <a:t>sequential</a:t>
            </a:r>
            <a:r>
              <a:rPr lang="nb-NO" sz="2800" dirty="0">
                <a:solidFill>
                  <a:schemeClr val="tx2"/>
                </a:solidFill>
                <a:effectLst/>
                <a:latin typeface="+mj-lt"/>
                <a:ea typeface="+mj-ea"/>
                <a:cs typeface="+mj-cs"/>
              </a:rPr>
              <a:t>’ semantikk</a:t>
            </a:r>
            <a:endParaRPr lang="nb-NO" dirty="0"/>
          </a:p>
        </p:txBody>
      </p:sp>
      <p:sp>
        <p:nvSpPr>
          <p:cNvPr id="3" name="Plassholder for innhold 2"/>
          <p:cNvSpPr>
            <a:spLocks noGrp="1"/>
          </p:cNvSpPr>
          <p:nvPr>
            <p:ph idx="1"/>
          </p:nvPr>
        </p:nvSpPr>
        <p:spPr/>
        <p:txBody>
          <a:bodyPr/>
          <a:lstStyle/>
          <a:p>
            <a:r>
              <a:rPr lang="nb-NO" sz="2400" dirty="0"/>
              <a:t>Java-kompilatoren med etterfølgende JIT-kompilering til maskinkode + optimalisering: </a:t>
            </a:r>
          </a:p>
          <a:p>
            <a:pPr lvl="1"/>
            <a:r>
              <a:rPr lang="nb-NO" dirty="0"/>
              <a:t>Er egentlig laget for å få til et raskest mulig sekvensielt program (som kjører på en kjerne)</a:t>
            </a:r>
          </a:p>
          <a:p>
            <a:r>
              <a:rPr lang="nb-NO" sz="2400" dirty="0"/>
              <a:t>For å optimalisere koden gjøres mye rart som:</a:t>
            </a:r>
          </a:p>
          <a:p>
            <a:pPr lvl="1"/>
            <a:r>
              <a:rPr lang="nb-NO" dirty="0"/>
              <a:t>Noen setninger uføres ikke i den rekkefølge de står i koden (noen utsettes)</a:t>
            </a:r>
          </a:p>
          <a:p>
            <a:pPr lvl="1"/>
            <a:r>
              <a:rPr lang="nb-NO" dirty="0"/>
              <a:t>Noen kall til metoder kan bli flyttet på (opp eller ned)</a:t>
            </a:r>
          </a:p>
          <a:p>
            <a:pPr lvl="1"/>
            <a:r>
              <a:rPr lang="nb-NO" dirty="0"/>
              <a:t>Noen variable trenges ikke og optimaliseres bort</a:t>
            </a:r>
          </a:p>
          <a:p>
            <a:pPr lvl="1"/>
            <a:r>
              <a:rPr lang="nb-NO" dirty="0"/>
              <a:t>Uttrykk forenkles </a:t>
            </a:r>
          </a:p>
          <a:p>
            <a:pPr lvl="1"/>
            <a:r>
              <a:rPr lang="nb-NO" dirty="0"/>
              <a:t>Sjekk på om </a:t>
            </a:r>
            <a:r>
              <a:rPr lang="nb-NO" dirty="0" err="1"/>
              <a:t>arrayer</a:t>
            </a:r>
            <a:r>
              <a:rPr lang="nb-NO" dirty="0"/>
              <a:t> aksesseres utenfor grensene behøver ikke å foretas hver gang (bare først og sist)</a:t>
            </a:r>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39</a:t>
            </a:fld>
            <a:endParaRPr lang="nb-NO">
              <a:solidFill>
                <a:srgbClr val="000000"/>
              </a:solidFill>
            </a:endParaRPr>
          </a:p>
        </p:txBody>
      </p:sp>
    </p:spTree>
    <p:extLst>
      <p:ext uri="{BB962C8B-B14F-4D97-AF65-F5344CB8AC3E}">
        <p14:creationId xmlns:p14="http://schemas.microsoft.com/office/powerpoint/2010/main" val="2245287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Plan for uke 3 og 4 </a:t>
            </a:r>
          </a:p>
        </p:txBody>
      </p:sp>
      <p:sp>
        <p:nvSpPr>
          <p:cNvPr id="3" name="Plassholder for innhold 2"/>
          <p:cNvSpPr>
            <a:spLocks noGrp="1"/>
          </p:cNvSpPr>
          <p:nvPr>
            <p:ph idx="1"/>
          </p:nvPr>
        </p:nvSpPr>
        <p:spPr/>
        <p:txBody>
          <a:bodyPr/>
          <a:lstStyle/>
          <a:p>
            <a:pPr marL="457200" indent="-457200">
              <a:buFont typeface="+mj-lt"/>
              <a:buAutoNum type="arabicPeriod"/>
            </a:pPr>
            <a:r>
              <a:rPr lang="nb-NO" sz="2000" dirty="0"/>
              <a:t>Oblig plan</a:t>
            </a:r>
          </a:p>
          <a:p>
            <a:pPr marL="457200" indent="-457200">
              <a:buFont typeface="+mj-lt"/>
              <a:buAutoNum type="arabicPeriod"/>
            </a:pPr>
            <a:r>
              <a:rPr lang="nb-NO" sz="2000" dirty="0"/>
              <a:t>Amdahl og Gustafsons love</a:t>
            </a:r>
          </a:p>
          <a:p>
            <a:pPr marL="457200" indent="-457200">
              <a:buFont typeface="+mj-lt"/>
              <a:buAutoNum type="arabicPeriod"/>
            </a:pPr>
            <a:r>
              <a:rPr lang="nb-NO" sz="2000" dirty="0"/>
              <a:t>Modell(er)  for hvordan vi programmerer</a:t>
            </a:r>
          </a:p>
          <a:p>
            <a:pPr marL="457200" indent="-457200">
              <a:buFont typeface="+mj-lt"/>
              <a:buAutoNum type="arabicPeriod"/>
            </a:pPr>
            <a:r>
              <a:rPr lang="nb-NO" sz="2000" dirty="0"/>
              <a:t>Viktige regler om lesing og skriving på felles data.</a:t>
            </a:r>
          </a:p>
          <a:p>
            <a:pPr marL="457200" indent="-457200">
              <a:buFont typeface="+mj-lt"/>
              <a:buAutoNum type="arabicPeriod"/>
            </a:pPr>
            <a:r>
              <a:rPr lang="nb-NO" sz="2000" dirty="0"/>
              <a:t>Synlighetsproblemet – «</a:t>
            </a:r>
            <a:r>
              <a:rPr lang="nb-NO" sz="2000" dirty="0" err="1"/>
              <a:t>memory</a:t>
            </a:r>
            <a:r>
              <a:rPr lang="nb-NO" sz="2000" dirty="0"/>
              <a:t> is not </a:t>
            </a:r>
            <a:r>
              <a:rPr lang="nb-NO" sz="2000" dirty="0" err="1"/>
              <a:t>memory</a:t>
            </a:r>
            <a:r>
              <a:rPr lang="nb-NO" sz="2000" dirty="0"/>
              <a:t>»</a:t>
            </a:r>
          </a:p>
          <a:p>
            <a:pPr lvl="1" indent="-342900">
              <a:buFont typeface="+mj-lt"/>
              <a:buAutoNum type="arabicPeriod"/>
            </a:pPr>
            <a:r>
              <a:rPr lang="nb-NO" sz="1800" dirty="0"/>
              <a:t>Hvilke verdier ser ulike tråder som leser variable som en annen tråd skriver på?</a:t>
            </a:r>
          </a:p>
          <a:p>
            <a:pPr>
              <a:buFont typeface="+mj-lt"/>
              <a:buAutoNum type="arabicPeriod"/>
            </a:pPr>
            <a:r>
              <a:rPr lang="nb-NO" sz="2000" dirty="0"/>
              <a:t>Hvor fort kan JIT-kompilert kode gå?</a:t>
            </a:r>
            <a:endParaRPr lang="nb-NO" sz="1600" dirty="0"/>
          </a:p>
          <a:p>
            <a:pPr>
              <a:buFont typeface="+mj-lt"/>
              <a:buAutoNum type="arabicPeriod"/>
            </a:pPr>
            <a:r>
              <a:rPr lang="nb-NO" sz="2000" dirty="0" err="1"/>
              <a:t>Prefetch</a:t>
            </a:r>
            <a:r>
              <a:rPr lang="nb-NO" sz="2000" dirty="0"/>
              <a:t>-mekanismen i elektronikken</a:t>
            </a:r>
          </a:p>
          <a:p>
            <a:pPr>
              <a:buFont typeface="+mj-lt"/>
              <a:buAutoNum type="arabicPeriod"/>
            </a:pPr>
            <a:r>
              <a:rPr lang="nb-NO" sz="2000" dirty="0"/>
              <a:t>Oblig 1: finn k største</a:t>
            </a:r>
            <a:endParaRPr lang="nb-NO" sz="1600" dirty="0"/>
          </a:p>
          <a:p>
            <a:pPr marL="457200" indent="-457200">
              <a:buFont typeface="+mj-lt"/>
              <a:buAutoNum type="arabicPeriod"/>
            </a:pPr>
            <a:r>
              <a:rPr lang="nb-NO" sz="2000" dirty="0"/>
              <a:t>Java har ‘as-</a:t>
            </a:r>
            <a:r>
              <a:rPr lang="nb-NO" sz="2000" dirty="0" err="1"/>
              <a:t>if</a:t>
            </a:r>
            <a:r>
              <a:rPr lang="nb-NO" sz="2000" dirty="0"/>
              <a:t> </a:t>
            </a:r>
            <a:r>
              <a:rPr lang="nb-NO" sz="2000" dirty="0" err="1"/>
              <a:t>sequential</a:t>
            </a:r>
            <a:r>
              <a:rPr lang="nb-NO" sz="2000" dirty="0"/>
              <a:t>’ semantikk</a:t>
            </a:r>
          </a:p>
          <a:p>
            <a:pPr marL="457200" indent="-457200">
              <a:buFont typeface="+mj-lt"/>
              <a:buAutoNum type="arabicPeriod"/>
            </a:pPr>
            <a:r>
              <a:rPr lang="nb-NO" sz="2000" dirty="0"/>
              <a:t>Effekten på eksekveringstid av cache</a:t>
            </a:r>
          </a:p>
          <a:p>
            <a:pPr>
              <a:buFont typeface="+mj-lt"/>
              <a:buAutoNum type="arabicPeriod"/>
            </a:pPr>
            <a:r>
              <a:rPr lang="nb-NO" sz="2000" dirty="0" err="1"/>
              <a:t>Matrixmultiplisering</a:t>
            </a:r>
            <a:r>
              <a:rPr lang="nb-NO" sz="2000" dirty="0"/>
              <a:t>.</a:t>
            </a:r>
          </a:p>
          <a:p>
            <a:pPr>
              <a:buFont typeface="+mj-lt"/>
              <a:buAutoNum type="arabicPeriod"/>
            </a:pPr>
            <a:r>
              <a:rPr lang="nb-NO" sz="2000" dirty="0"/>
              <a:t>Speedup – hvordan fremstille det?</a:t>
            </a:r>
          </a:p>
          <a:p>
            <a:pPr>
              <a:buFont typeface="+mj-lt"/>
              <a:buAutoNum type="arabicPeriod"/>
            </a:pPr>
            <a:r>
              <a:rPr lang="nb-NO" sz="2000" dirty="0"/>
              <a:t>PRAM Model</a:t>
            </a:r>
          </a:p>
          <a:p>
            <a:pPr lvl="1" indent="-342900">
              <a:buFont typeface="+mj-lt"/>
              <a:buAutoNum type="arabicPeriod"/>
            </a:pPr>
            <a:endParaRPr lang="nb-NO" sz="1800"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4</a:t>
            </a:fld>
            <a:endParaRPr lang="nb-NO">
              <a:solidFill>
                <a:srgbClr val="000000"/>
              </a:solidFill>
            </a:endParaRPr>
          </a:p>
        </p:txBody>
      </p:sp>
    </p:spTree>
    <p:extLst>
      <p:ext uri="{BB962C8B-B14F-4D97-AF65-F5344CB8AC3E}">
        <p14:creationId xmlns:p14="http://schemas.microsoft.com/office/powerpoint/2010/main" val="16658329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800" dirty="0"/>
              <a:t>Java har ‘as-</a:t>
            </a:r>
            <a:r>
              <a:rPr lang="nb-NO" sz="2800" dirty="0" err="1"/>
              <a:t>if</a:t>
            </a:r>
            <a:r>
              <a:rPr lang="nb-NO" sz="2800" dirty="0"/>
              <a:t> </a:t>
            </a:r>
            <a:r>
              <a:rPr lang="nb-NO" sz="2800" dirty="0" err="1"/>
              <a:t>sequential</a:t>
            </a:r>
            <a:r>
              <a:rPr lang="nb-NO" sz="2800" dirty="0"/>
              <a:t>’ semantikk - forts</a:t>
            </a:r>
            <a:endParaRPr lang="nb-NO" dirty="0"/>
          </a:p>
        </p:txBody>
      </p:sp>
      <p:sp>
        <p:nvSpPr>
          <p:cNvPr id="3" name="Plassholder for innhold 2"/>
          <p:cNvSpPr>
            <a:spLocks noGrp="1"/>
          </p:cNvSpPr>
          <p:nvPr>
            <p:ph idx="1"/>
          </p:nvPr>
        </p:nvSpPr>
        <p:spPr/>
        <p:txBody>
          <a:bodyPr/>
          <a:lstStyle/>
          <a:p>
            <a:r>
              <a:rPr lang="nb-NO" sz="2400" dirty="0"/>
              <a:t>Det vi utfører så i parallell i flere eksemplarer, er ikke akkurat den koden vi ser.</a:t>
            </a:r>
          </a:p>
          <a:p>
            <a:r>
              <a:rPr lang="nb-NO" sz="2400" b="1" dirty="0"/>
              <a:t>MEN</a:t>
            </a:r>
            <a:r>
              <a:rPr lang="nb-NO" sz="2400" dirty="0"/>
              <a:t>: Java lover deg at det som utføres gir akkurat samme resultat (på utskrift, fil, skjerm,..) som om programmet du har skrevet ble utført slavisk sekvensielt, en setning ad gangen slik det står i koden.</a:t>
            </a:r>
          </a:p>
          <a:p>
            <a:r>
              <a:rPr lang="nb-NO" sz="2400" dirty="0"/>
              <a:t>Dette kalles at: Java har ‘as-</a:t>
            </a:r>
            <a:r>
              <a:rPr lang="nb-NO" sz="2400" dirty="0" err="1"/>
              <a:t>if</a:t>
            </a:r>
            <a:r>
              <a:rPr lang="nb-NO" sz="2400" dirty="0"/>
              <a:t> </a:t>
            </a:r>
            <a:r>
              <a:rPr lang="nb-NO" sz="2400" dirty="0" err="1"/>
              <a:t>sequential</a:t>
            </a:r>
            <a:r>
              <a:rPr lang="nb-NO" sz="2400" dirty="0"/>
              <a:t>’ semantikk.</a:t>
            </a:r>
            <a:br>
              <a:rPr lang="nb-NO" sz="2400" dirty="0"/>
            </a:br>
            <a:r>
              <a:rPr lang="nb-NO" sz="2400" dirty="0"/>
              <a:t> (semantikk = virkning, virkemåte)</a:t>
            </a:r>
          </a:p>
          <a:p>
            <a:endParaRPr lang="nb-NO" sz="2400" dirty="0"/>
          </a:p>
          <a:p>
            <a:endParaRPr lang="nb-NO"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40</a:t>
            </a:fld>
            <a:endParaRPr lang="nb-NO">
              <a:solidFill>
                <a:srgbClr val="000000"/>
              </a:solidFill>
            </a:endParaRPr>
          </a:p>
        </p:txBody>
      </p:sp>
    </p:spTree>
    <p:extLst>
      <p:ext uri="{BB962C8B-B14F-4D97-AF65-F5344CB8AC3E}">
        <p14:creationId xmlns:p14="http://schemas.microsoft.com/office/powerpoint/2010/main" val="16907727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rtl="0" eaLnBrk="0" fontAlgn="base" hangingPunct="0"/>
            <a:r>
              <a:rPr lang="nb-NO" sz="2800" dirty="0"/>
              <a:t>7</a:t>
            </a:r>
            <a:r>
              <a:rPr lang="nb-NO" sz="2800" dirty="0">
                <a:solidFill>
                  <a:schemeClr val="tx2"/>
                </a:solidFill>
                <a:effectLst/>
                <a:latin typeface="+mj-lt"/>
                <a:ea typeface="+mj-ea"/>
                <a:cs typeface="+mj-cs"/>
              </a:rPr>
              <a:t>) Effekten på eksekveringstider av cache</a:t>
            </a:r>
            <a:endParaRPr lang="nb-NO" dirty="0"/>
          </a:p>
        </p:txBody>
      </p:sp>
      <p:sp>
        <p:nvSpPr>
          <p:cNvPr id="3" name="Plassholder for innhold 2"/>
          <p:cNvSpPr>
            <a:spLocks noGrp="1"/>
          </p:cNvSpPr>
          <p:nvPr>
            <p:ph idx="1"/>
          </p:nvPr>
        </p:nvSpPr>
        <p:spPr>
          <a:xfrm>
            <a:off x="1182688" y="1314450"/>
            <a:ext cx="7421760" cy="4818063"/>
          </a:xfrm>
        </p:spPr>
        <p:txBody>
          <a:bodyPr/>
          <a:lstStyle/>
          <a:p>
            <a:pPr marL="457200" indent="-457200">
              <a:buFont typeface="+mj-lt"/>
              <a:buAutoNum type="arabicParenR"/>
            </a:pPr>
            <a:r>
              <a:rPr lang="nb-NO" sz="2000" dirty="0"/>
              <a:t>Hvor lang tid tar det å utføre n ganger (n=100, 1000, 10 000,….,100 </a:t>
            </a:r>
            <a:r>
              <a:rPr lang="nb-NO" sz="2000" dirty="0" err="1"/>
              <a:t>mill</a:t>
            </a:r>
            <a:r>
              <a:rPr lang="nb-NO" sz="2000" dirty="0"/>
              <a:t>):</a:t>
            </a:r>
          </a:p>
          <a:p>
            <a:pPr marL="800100" lvl="1" indent="-342900">
              <a:buFont typeface="+mj-lt"/>
              <a:buAutoNum type="arabicParenR"/>
            </a:pPr>
            <a:r>
              <a:rPr lang="nb-NO" sz="1800" dirty="0"/>
              <a:t>a[b[i]]=i;</a:t>
            </a:r>
          </a:p>
          <a:p>
            <a:pPr marL="800100" lvl="1" indent="-342900">
              <a:buFont typeface="+mj-lt"/>
              <a:buAutoNum type="arabicParenR"/>
            </a:pPr>
            <a:r>
              <a:rPr lang="nb-NO" sz="1800" dirty="0"/>
              <a:t>a[b[b[b[b[b[b[b[b[b[b[b[b[b[b[b[b[i]]]]]]]]]]]]]]]]] = i;</a:t>
            </a:r>
          </a:p>
          <a:p>
            <a:pPr marL="457200" indent="-457200">
              <a:buFont typeface="+mj-lt"/>
              <a:buAutoNum type="arabicParenR"/>
            </a:pPr>
            <a:r>
              <a:rPr lang="nb-NO" sz="2000" dirty="0"/>
              <a:t>Avhenger av hva b[] inneholder:</a:t>
            </a:r>
          </a:p>
          <a:p>
            <a:pPr marL="800100" lvl="1" indent="-342900">
              <a:buFont typeface="+mj-lt"/>
              <a:buAutoNum type="arabicParenR"/>
            </a:pPr>
            <a:r>
              <a:rPr lang="nb-NO" sz="1800" dirty="0"/>
              <a:t>Hvis b[i] = i (sekvensiell) , så er a[b[i]] = a[i] og vi har ‘alt’ i cachen  </a:t>
            </a:r>
          </a:p>
          <a:p>
            <a:pPr marL="800100" lvl="1" indent="-342900">
              <a:buFont typeface="+mj-lt"/>
              <a:buAutoNum type="arabicParenR"/>
            </a:pPr>
            <a:r>
              <a:rPr lang="nb-NO" sz="1800" dirty="0"/>
              <a:t>Hvis innholdet i b[] er tilfeldig trukket mellom 0:n-1, så er hver les/skriv i lageret en hopping frem og tilbake i a[] – ingen nytte av cachen</a:t>
            </a:r>
          </a:p>
          <a:p>
            <a:pPr marL="457200" indent="-457200">
              <a:buFont typeface="+mj-lt"/>
              <a:buAutoNum type="arabicParenR"/>
            </a:pPr>
            <a:r>
              <a:rPr lang="nb-NO" sz="2200" dirty="0"/>
              <a:t>Neste graf viser hvor mange ganger lenger tid det tar å utføre ganger de to måtene å fylle b[] </a:t>
            </a:r>
            <a:br>
              <a:rPr lang="nb-NO" sz="2200" dirty="0"/>
            </a:br>
            <a:r>
              <a:rPr lang="nb-NO" sz="2200" dirty="0"/>
              <a:t>– enten b[i] = i, eller b[i] = random(0..n-1)</a:t>
            </a:r>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41</a:t>
            </a:fld>
            <a:endParaRPr lang="nb-NO">
              <a:solidFill>
                <a:srgbClr val="000000"/>
              </a:solidFill>
            </a:endParaRPr>
          </a:p>
        </p:txBody>
      </p:sp>
    </p:spTree>
    <p:extLst>
      <p:ext uri="{BB962C8B-B14F-4D97-AF65-F5344CB8AC3E}">
        <p14:creationId xmlns:p14="http://schemas.microsoft.com/office/powerpoint/2010/main" val="29171711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42</a:t>
            </a:fld>
            <a:endParaRPr lang="nb-NO">
              <a:solidFill>
                <a:srgbClr val="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172" y="836712"/>
            <a:ext cx="8669315" cy="48225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Sylinder 1"/>
          <p:cNvSpPr txBox="1"/>
          <p:nvPr/>
        </p:nvSpPr>
        <p:spPr>
          <a:xfrm>
            <a:off x="539552" y="260648"/>
            <a:ext cx="8352928" cy="369332"/>
          </a:xfrm>
          <a:prstGeom prst="rect">
            <a:avLst/>
          </a:prstGeom>
          <a:solidFill>
            <a:schemeClr val="accent2">
              <a:lumMod val="20000"/>
              <a:lumOff val="80000"/>
            </a:schemeClr>
          </a:solidFill>
        </p:spPr>
        <p:txBody>
          <a:bodyPr wrap="square" rtlCol="0">
            <a:spAutoFit/>
          </a:bodyPr>
          <a:lstStyle/>
          <a:p>
            <a:r>
              <a:rPr lang="nb-NO" dirty="0"/>
              <a:t>Hvor mange ganger tregere går random innhold i b[] enn b[] =  0,1,2,3,.. ?</a:t>
            </a:r>
          </a:p>
        </p:txBody>
      </p:sp>
    </p:spTree>
    <p:extLst>
      <p:ext uri="{BB962C8B-B14F-4D97-AF65-F5344CB8AC3E}">
        <p14:creationId xmlns:p14="http://schemas.microsoft.com/office/powerpoint/2010/main" val="6818637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Konklusjon – nestet aksess a[b[i]]</a:t>
            </a:r>
          </a:p>
        </p:txBody>
      </p:sp>
      <p:sp>
        <p:nvSpPr>
          <p:cNvPr id="4" name="Plassholder for innhold 3"/>
          <p:cNvSpPr>
            <a:spLocks noGrp="1"/>
          </p:cNvSpPr>
          <p:nvPr>
            <p:ph idx="1"/>
          </p:nvPr>
        </p:nvSpPr>
        <p:spPr/>
        <p:txBody>
          <a:bodyPr/>
          <a:lstStyle/>
          <a:p>
            <a:r>
              <a:rPr lang="nb-NO" dirty="0"/>
              <a:t>For ‘små’ verdier av n &lt;1000, gir cachen god aksess til både hele a[] (viktigst), og til b[].</a:t>
            </a:r>
          </a:p>
          <a:p>
            <a:r>
              <a:rPr lang="nb-NO" dirty="0"/>
              <a:t>For store verdier av n &gt; 100 0000 blir det meget langsommere, og vi kan få mellom 12 – 240 ganger langsommere kode (pga. cache-miss) når innholdet av b[] er ‘tilfeldig’.</a:t>
            </a:r>
          </a:p>
          <a:p>
            <a:r>
              <a:rPr lang="nb-NO" dirty="0"/>
              <a:t>Slike uttrykk a[b[i]] og a[b[c[i]]] finner vi i </a:t>
            </a:r>
            <a:r>
              <a:rPr lang="nb-NO" dirty="0" err="1"/>
              <a:t>Radix</a:t>
            </a:r>
            <a:r>
              <a:rPr lang="nb-NO" dirty="0"/>
              <a:t>-sortering som vi skal granske i en senere forelesning.</a:t>
            </a:r>
          </a:p>
          <a:p>
            <a:endParaRPr lang="nb-NO" dirty="0"/>
          </a:p>
          <a:p>
            <a:endParaRPr lang="nb-NO" dirty="0"/>
          </a:p>
          <a:p>
            <a:endParaRPr lang="nb-NO" dirty="0"/>
          </a:p>
        </p:txBody>
      </p:sp>
      <p:sp>
        <p:nvSpPr>
          <p:cNvPr id="2" name="Plassholder for lysbildenummer 1"/>
          <p:cNvSpPr>
            <a:spLocks noGrp="1"/>
          </p:cNvSpPr>
          <p:nvPr>
            <p:ph type="sldNum" sz="quarter" idx="12"/>
          </p:nvPr>
        </p:nvSpPr>
        <p:spPr/>
        <p:txBody>
          <a:bodyPr/>
          <a:lstStyle/>
          <a:p>
            <a:pPr>
              <a:defRPr/>
            </a:pPr>
            <a:fld id="{5617921E-7B4C-4555-B282-9B0856B0325B}" type="slidenum">
              <a:rPr lang="nb-NO" smtClean="0">
                <a:solidFill>
                  <a:srgbClr val="000000"/>
                </a:solidFill>
              </a:rPr>
              <a:pPr>
                <a:defRPr/>
              </a:pPr>
              <a:t>43</a:t>
            </a:fld>
            <a:endParaRPr lang="nb-NO">
              <a:solidFill>
                <a:srgbClr val="000000"/>
              </a:solidFill>
            </a:endParaRPr>
          </a:p>
        </p:txBody>
      </p:sp>
    </p:spTree>
    <p:extLst>
      <p:ext uri="{BB962C8B-B14F-4D97-AF65-F5344CB8AC3E}">
        <p14:creationId xmlns:p14="http://schemas.microsoft.com/office/powerpoint/2010/main" val="4979941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a:t>End </a:t>
            </a:r>
            <a:r>
              <a:rPr lang="nb-NO" dirty="0" err="1"/>
              <a:t>of</a:t>
            </a:r>
            <a:r>
              <a:rPr lang="nb-NO" dirty="0"/>
              <a:t> </a:t>
            </a:r>
            <a:r>
              <a:rPr lang="nb-NO" dirty="0" err="1"/>
              <a:t>lecture</a:t>
            </a:r>
            <a:r>
              <a:rPr lang="nb-NO" dirty="0"/>
              <a:t> week03-2021</a:t>
            </a:r>
            <a:br>
              <a:rPr lang="nb-NO" dirty="0"/>
            </a:br>
            <a:endParaRPr lang="nb-NO" dirty="0"/>
          </a:p>
        </p:txBody>
      </p:sp>
      <p:sp>
        <p:nvSpPr>
          <p:cNvPr id="5" name="Plassholder for innhold 4"/>
          <p:cNvSpPr>
            <a:spLocks noGrp="1"/>
          </p:cNvSpPr>
          <p:nvPr>
            <p:ph idx="1"/>
          </p:nvPr>
        </p:nvSpPr>
        <p:spPr/>
        <p:txBody>
          <a:bodyPr/>
          <a:lstStyle/>
          <a:p>
            <a:endParaRPr lang="nb-NO" sz="2000" dirty="0"/>
          </a:p>
        </p:txBody>
      </p:sp>
      <p:sp>
        <p:nvSpPr>
          <p:cNvPr id="3" name="Plassholder for lysbildenummer 2"/>
          <p:cNvSpPr>
            <a:spLocks noGrp="1"/>
          </p:cNvSpPr>
          <p:nvPr>
            <p:ph type="sldNum" sz="quarter" idx="12"/>
          </p:nvPr>
        </p:nvSpPr>
        <p:spPr/>
        <p:txBody>
          <a:bodyPr/>
          <a:lstStyle/>
          <a:p>
            <a:pPr>
              <a:defRPr/>
            </a:pPr>
            <a:fld id="{C8CE4BEE-34BD-45E8-807D-9D81BD53E60F}" type="slidenum">
              <a:rPr lang="nb-NO" smtClean="0">
                <a:solidFill>
                  <a:srgbClr val="000000"/>
                </a:solidFill>
              </a:rPr>
              <a:pPr>
                <a:defRPr/>
              </a:pPr>
              <a:t>44</a:t>
            </a:fld>
            <a:endParaRPr lang="nb-NO">
              <a:solidFill>
                <a:srgbClr val="000000"/>
              </a:solidFill>
            </a:endParaRPr>
          </a:p>
        </p:txBody>
      </p:sp>
    </p:spTree>
    <p:extLst>
      <p:ext uri="{BB962C8B-B14F-4D97-AF65-F5344CB8AC3E}">
        <p14:creationId xmlns:p14="http://schemas.microsoft.com/office/powerpoint/2010/main" val="373413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Oblig plan </a:t>
            </a:r>
          </a:p>
        </p:txBody>
      </p:sp>
      <p:sp>
        <p:nvSpPr>
          <p:cNvPr id="3" name="Plassholder for innhold 2"/>
          <p:cNvSpPr>
            <a:spLocks noGrp="1"/>
          </p:cNvSpPr>
          <p:nvPr>
            <p:ph idx="1"/>
          </p:nvPr>
        </p:nvSpPr>
        <p:spPr/>
        <p:txBody>
          <a:bodyPr/>
          <a:lstStyle/>
          <a:p>
            <a:pPr marL="400050" lvl="1" indent="0">
              <a:buNone/>
            </a:pPr>
            <a:r>
              <a:rPr lang="nb-NO" sz="2400" dirty="0"/>
              <a:t>Oblig IN3030/IN4330 2021:</a:t>
            </a:r>
          </a:p>
          <a:p>
            <a:pPr marL="400050" lvl="1" indent="0">
              <a:buNone/>
            </a:pPr>
            <a:br>
              <a:rPr lang="nb-NO" sz="2400" dirty="0"/>
            </a:br>
            <a:r>
              <a:rPr lang="nb-NO" sz="2400" u="sng" dirty="0" err="1"/>
              <a:t>Nr</a:t>
            </a:r>
            <a:r>
              <a:rPr lang="nb-NO" sz="2400" dirty="0"/>
              <a:t>      </a:t>
            </a:r>
            <a:r>
              <a:rPr lang="nb-NO" sz="2400" u="sng" dirty="0"/>
              <a:t>Ut</a:t>
            </a:r>
            <a:r>
              <a:rPr lang="nb-NO" sz="2400" dirty="0"/>
              <a:t>            </a:t>
            </a:r>
            <a:r>
              <a:rPr lang="nb-NO" sz="2400" u="sng" dirty="0"/>
              <a:t>Frist</a:t>
            </a:r>
            <a:br>
              <a:rPr lang="nb-NO" sz="2400" dirty="0"/>
            </a:br>
            <a:r>
              <a:rPr lang="nb-NO" sz="2400" dirty="0"/>
              <a:t>1        28/1        10/2</a:t>
            </a:r>
            <a:br>
              <a:rPr lang="nb-NO" sz="2400" dirty="0"/>
            </a:br>
            <a:r>
              <a:rPr lang="nb-NO" sz="2400" dirty="0"/>
              <a:t>2        11/2        24/2</a:t>
            </a:r>
            <a:br>
              <a:rPr lang="nb-NO" sz="2400" dirty="0"/>
            </a:br>
            <a:r>
              <a:rPr lang="nb-NO" sz="2400" dirty="0"/>
              <a:t>3        25/2        17/3</a:t>
            </a:r>
            <a:br>
              <a:rPr lang="nb-NO" sz="2400" dirty="0"/>
            </a:br>
            <a:r>
              <a:rPr lang="nb-NO" sz="2400" dirty="0"/>
              <a:t>4        18/3        14/4    (påske)</a:t>
            </a:r>
            <a:br>
              <a:rPr lang="nb-NO" sz="2400" dirty="0"/>
            </a:br>
            <a:r>
              <a:rPr lang="nb-NO" sz="2400" dirty="0"/>
              <a:t>5        15/4         5/5</a:t>
            </a:r>
          </a:p>
          <a:p>
            <a:pPr marL="400050" lvl="1" indent="0">
              <a:buNone/>
            </a:pPr>
            <a:endParaRPr lang="nb-NO" sz="1800"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5</a:t>
            </a:fld>
            <a:endParaRPr lang="nb-NO">
              <a:solidFill>
                <a:srgbClr val="000000"/>
              </a:solidFill>
            </a:endParaRPr>
          </a:p>
        </p:txBody>
      </p:sp>
    </p:spTree>
    <p:extLst>
      <p:ext uri="{BB962C8B-B14F-4D97-AF65-F5344CB8AC3E}">
        <p14:creationId xmlns:p14="http://schemas.microsoft.com/office/powerpoint/2010/main" val="3533820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Amdahl lov for parallelle beregninger</a:t>
            </a:r>
          </a:p>
        </p:txBody>
      </p:sp>
      <mc:AlternateContent xmlns:mc="http://schemas.openxmlformats.org/markup-compatibility/2006" xmlns:a14="http://schemas.microsoft.com/office/drawing/2010/main">
        <mc:Choice Requires="a14">
          <p:sp>
            <p:nvSpPr>
              <p:cNvPr id="3" name="Plassholder for innhold 2"/>
              <p:cNvSpPr>
                <a:spLocks noGrp="1"/>
              </p:cNvSpPr>
              <p:nvPr>
                <p:ph idx="1"/>
              </p:nvPr>
            </p:nvSpPr>
            <p:spPr>
              <a:xfrm>
                <a:off x="1182688" y="1638487"/>
                <a:ext cx="7772400" cy="2762621"/>
              </a:xfrm>
            </p:spPr>
            <p:txBody>
              <a:bodyPr/>
              <a:lstStyle/>
              <a:p>
                <a:r>
                  <a:rPr lang="nb-NO" sz="2000" dirty="0"/>
                  <a:t>Amdahl lov: Har du </a:t>
                </a:r>
                <a:r>
                  <a:rPr lang="nb-NO" sz="2000" b="1" dirty="0" err="1">
                    <a:cs typeface="Courier New" panose="02070309020205020404" pitchFamily="49" charset="0"/>
                  </a:rPr>
                  <a:t>seq</a:t>
                </a:r>
                <a:r>
                  <a:rPr lang="nb-NO" sz="2000" dirty="0"/>
                  <a:t> andel sekvensiell kode og da </a:t>
                </a:r>
                <a:r>
                  <a:rPr lang="nb-NO" sz="2000" b="1" dirty="0"/>
                  <a:t>p </a:t>
                </a:r>
                <a:r>
                  <a:rPr lang="nb-NO" sz="2000" dirty="0"/>
                  <a:t>andel </a:t>
                </a:r>
                <a:r>
                  <a:rPr lang="nb-NO" sz="2000" dirty="0" err="1"/>
                  <a:t>parallelliserbar</a:t>
                </a:r>
                <a:r>
                  <a:rPr lang="nb-NO" sz="2000" dirty="0"/>
                  <a:t> kode i et parallelt program, </a:t>
                </a:r>
                <a:r>
                  <a:rPr lang="nb-NO" sz="2000" b="1" dirty="0" err="1">
                    <a:cs typeface="Courier New" panose="02070309020205020404" pitchFamily="49" charset="0"/>
                  </a:rPr>
                  <a:t>seq+p</a:t>
                </a:r>
                <a:r>
                  <a:rPr lang="nb-NO" sz="2000" b="1" dirty="0">
                    <a:cs typeface="Courier New" panose="02070309020205020404" pitchFamily="49" charset="0"/>
                  </a:rPr>
                  <a:t>=1</a:t>
                </a:r>
                <a:r>
                  <a:rPr lang="nb-NO" sz="2000" dirty="0"/>
                  <a:t>, er den største </a:t>
                </a:r>
                <a:r>
                  <a:rPr lang="nb-NO" sz="2000" dirty="0" err="1"/>
                  <a:t>speedup</a:t>
                </a:r>
                <a:r>
                  <a:rPr lang="nb-NO" sz="2000" dirty="0"/>
                  <a:t> S du kan få  med k kjerner:</a:t>
                </a:r>
              </a:p>
              <a:p>
                <a:endParaRPr lang="nb-NO" sz="2000" dirty="0"/>
              </a:p>
              <a:p>
                <a:endParaRPr lang="nb-NO" sz="2000" dirty="0"/>
              </a:p>
              <a:p>
                <a:r>
                  <a:rPr lang="nb-NO" sz="2000" dirty="0"/>
                  <a:t>Når k </a:t>
                </a:r>
                <a:r>
                  <a:rPr lang="nb-NO" sz="2000" dirty="0">
                    <a:sym typeface="Symbol"/>
                  </a:rPr>
                  <a:t>  , vil S  </a:t>
                </a:r>
                <a14:m>
                  <m:oMath xmlns:m="http://schemas.openxmlformats.org/officeDocument/2006/math">
                    <m:f>
                      <m:fPr>
                        <m:ctrlPr>
                          <a:rPr lang="nb-NO" sz="2000" i="1">
                            <a:latin typeface="Cambria Math" panose="02040503050406030204" pitchFamily="18" charset="0"/>
                          </a:rPr>
                        </m:ctrlPr>
                      </m:fPr>
                      <m:num>
                        <m:r>
                          <a:rPr lang="nb-NO" sz="2000" i="1">
                            <a:latin typeface="Cambria Math"/>
                          </a:rPr>
                          <m:t>1</m:t>
                        </m:r>
                      </m:num>
                      <m:den>
                        <m:r>
                          <a:rPr lang="nb-NO" sz="2000" i="1">
                            <a:latin typeface="Cambria Math"/>
                          </a:rPr>
                          <m:t>1−</m:t>
                        </m:r>
                        <m:r>
                          <a:rPr lang="nb-NO" sz="2000" b="0" i="1" smtClean="0">
                            <a:latin typeface="Cambria Math"/>
                          </a:rPr>
                          <m:t>𝑝</m:t>
                        </m:r>
                      </m:den>
                    </m:f>
                  </m:oMath>
                </a14:m>
                <a:r>
                  <a:rPr lang="nb-NO" sz="2000" dirty="0"/>
                  <a:t>. </a:t>
                </a:r>
              </a:p>
              <a:p>
                <a:r>
                  <a:rPr lang="nb-NO" sz="2000" dirty="0"/>
                  <a:t>Er p=0.9, så er S ≤ 10 uansett hvor mange kjerner du har, og har du ‘bare’ 50, er S = </a:t>
                </a:r>
                <a14:m>
                  <m:oMath xmlns:m="http://schemas.openxmlformats.org/officeDocument/2006/math">
                    <m:f>
                      <m:fPr>
                        <m:ctrlPr>
                          <a:rPr lang="nb-NO" sz="2000" i="1">
                            <a:latin typeface="Cambria Math" panose="02040503050406030204" pitchFamily="18" charset="0"/>
                          </a:rPr>
                        </m:ctrlPr>
                      </m:fPr>
                      <m:num>
                        <m:r>
                          <a:rPr lang="nb-NO" sz="2000" i="1">
                            <a:latin typeface="Cambria Math"/>
                          </a:rPr>
                          <m:t>1</m:t>
                        </m:r>
                      </m:num>
                      <m:den>
                        <m:r>
                          <a:rPr lang="nb-NO" sz="2000" i="1">
                            <a:latin typeface="Cambria Math"/>
                          </a:rPr>
                          <m:t>1−</m:t>
                        </m:r>
                        <m:r>
                          <a:rPr lang="nb-NO" sz="2000" b="0" i="1" smtClean="0">
                            <a:latin typeface="Cambria Math"/>
                          </a:rPr>
                          <m:t>0.9</m:t>
                        </m:r>
                        <m:r>
                          <a:rPr lang="nb-NO" sz="2000" i="1">
                            <a:latin typeface="Cambria Math"/>
                          </a:rPr>
                          <m:t>+</m:t>
                        </m:r>
                        <m:r>
                          <a:rPr lang="nb-NO" sz="2000" b="0" i="1" smtClean="0">
                            <a:latin typeface="Cambria Math"/>
                          </a:rPr>
                          <m:t>0,9</m:t>
                        </m:r>
                        <m:r>
                          <a:rPr lang="nb-NO" sz="2000" i="1">
                            <a:latin typeface="Cambria Math"/>
                          </a:rPr>
                          <m:t>/</m:t>
                        </m:r>
                        <m:r>
                          <a:rPr lang="nb-NO" sz="2000" b="0" i="1" smtClean="0">
                            <a:latin typeface="Cambria Math"/>
                          </a:rPr>
                          <m:t>50</m:t>
                        </m:r>
                      </m:den>
                    </m:f>
                  </m:oMath>
                </a14:m>
                <a:r>
                  <a:rPr lang="nb-NO" sz="2000" dirty="0"/>
                  <a:t>  = 8,5.</a:t>
                </a:r>
              </a:p>
              <a:p>
                <a:r>
                  <a:rPr lang="nb-NO" sz="2000" dirty="0"/>
                  <a:t>Amdahls lov er pessimistisk- antar fast størrelse på problemet </a:t>
                </a:r>
              </a:p>
              <a:p>
                <a:r>
                  <a:rPr lang="nb-NO" sz="2000" dirty="0">
                    <a:solidFill>
                      <a:schemeClr val="accent6">
                        <a:lumMod val="50000"/>
                      </a:schemeClr>
                    </a:solidFill>
                  </a:rPr>
                  <a:t>«Hvis du først har brukt 10% av tida på en sekvensiell del, så kan resten av programmet ikke gå fortere enn 0.00 sekunder uansett hvor mange prosessorer du bruker på det. Dvs. at </a:t>
                </a:r>
                <a:r>
                  <a:rPr lang="nb-NO" sz="2000" dirty="0" err="1">
                    <a:solidFill>
                      <a:schemeClr val="accent6">
                        <a:lumMod val="50000"/>
                      </a:schemeClr>
                    </a:solidFill>
                  </a:rPr>
                  <a:t>speedup</a:t>
                </a:r>
                <a:r>
                  <a:rPr lang="nb-NO" sz="2000" dirty="0">
                    <a:solidFill>
                      <a:schemeClr val="accent6">
                        <a:lumMod val="50000"/>
                      </a:schemeClr>
                    </a:solidFill>
                  </a:rPr>
                  <a:t> ≤ 10»</a:t>
                </a:r>
              </a:p>
            </p:txBody>
          </p:sp>
        </mc:Choice>
        <mc:Fallback xmlns="">
          <p:sp>
            <p:nvSpPr>
              <p:cNvPr id="3" name="Plassholder for innhold 2"/>
              <p:cNvSpPr>
                <a:spLocks noGrp="1" noRot="1" noChangeAspect="1" noMove="1" noResize="1" noEditPoints="1" noAdjustHandles="1" noChangeArrowheads="1" noChangeShapeType="1" noTextEdit="1"/>
              </p:cNvSpPr>
              <p:nvPr>
                <p:ph idx="1"/>
              </p:nvPr>
            </p:nvSpPr>
            <p:spPr>
              <a:xfrm>
                <a:off x="1182688" y="1638487"/>
                <a:ext cx="7772400" cy="2762621"/>
              </a:xfrm>
              <a:blipFill rotWithShape="1">
                <a:blip r:embed="rId2"/>
                <a:stretch>
                  <a:fillRect t="-1104" b="-77042"/>
                </a:stretch>
              </a:blipFill>
            </p:spPr>
            <p:txBody>
              <a:bodyPr/>
              <a:lstStyle/>
              <a:p>
                <a:r>
                  <a:rPr lang="en-US">
                    <a:noFill/>
                  </a:rPr>
                  <a:t> </a:t>
                </a:r>
              </a:p>
            </p:txBody>
          </p:sp>
        </mc:Fallback>
      </mc:AlternateContent>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6</a:t>
            </a:fld>
            <a:endParaRPr lang="nb-NO">
              <a:solidFill>
                <a:srgbClr val="000000"/>
              </a:solidFill>
            </a:endParaRPr>
          </a:p>
        </p:txBody>
      </p:sp>
      <mc:AlternateContent xmlns:mc="http://schemas.openxmlformats.org/markup-compatibility/2006" xmlns:a14="http://schemas.microsoft.com/office/drawing/2010/main">
        <mc:Choice Requires="a14">
          <p:sp>
            <p:nvSpPr>
              <p:cNvPr id="5" name="TekstSylinder 4"/>
              <p:cNvSpPr txBox="1"/>
              <p:nvPr/>
            </p:nvSpPr>
            <p:spPr>
              <a:xfrm>
                <a:off x="1763688" y="2780928"/>
                <a:ext cx="4132670" cy="543931"/>
              </a:xfrm>
              <a:prstGeom prst="rect">
                <a:avLst/>
              </a:prstGeom>
              <a:noFill/>
            </p:spPr>
            <p:txBody>
              <a:bodyPr wrap="none" rtlCol="0">
                <a:spAutoFit/>
              </a:bodyPr>
              <a:lstStyle/>
              <a:p>
                <a14:m>
                  <m:oMath xmlns:m="http://schemas.openxmlformats.org/officeDocument/2006/math">
                    <m:r>
                      <a:rPr lang="nb-NO" b="0" i="1" smtClean="0">
                        <a:latin typeface="Cambria Math"/>
                      </a:rPr>
                      <m:t>𝑆</m:t>
                    </m:r>
                    <m:r>
                      <a:rPr lang="nb-NO" i="1" smtClean="0">
                        <a:latin typeface="Cambria Math"/>
                      </a:rPr>
                      <m:t>=</m:t>
                    </m:r>
                    <m:f>
                      <m:fPr>
                        <m:ctrlPr>
                          <a:rPr lang="nb-NO" i="1" smtClean="0">
                            <a:latin typeface="Cambria Math" panose="02040503050406030204" pitchFamily="18" charset="0"/>
                          </a:rPr>
                        </m:ctrlPr>
                      </m:fPr>
                      <m:num>
                        <m:r>
                          <a:rPr lang="nb-NO" b="0" i="1" smtClean="0">
                            <a:latin typeface="Cambria Math"/>
                          </a:rPr>
                          <m:t>𝑡𝑖𝑑</m:t>
                        </m:r>
                        <m:r>
                          <a:rPr lang="nb-NO" b="0" i="1" smtClean="0">
                            <a:latin typeface="Cambria Math"/>
                          </a:rPr>
                          <m:t>(</m:t>
                        </m:r>
                        <m:r>
                          <a:rPr lang="nb-NO" b="0" i="1" smtClean="0">
                            <a:latin typeface="Cambria Math"/>
                          </a:rPr>
                          <m:t>𝑠𝑒𝑘𝑣𝑒𝑛𝑠𝑖𝑒𝑙𝑙</m:t>
                        </m:r>
                        <m:r>
                          <a:rPr lang="nb-NO" b="0" i="1" smtClean="0">
                            <a:latin typeface="Cambria Math"/>
                          </a:rPr>
                          <m:t>)</m:t>
                        </m:r>
                      </m:num>
                      <m:den>
                        <m:r>
                          <a:rPr lang="nb-NO" b="0" i="1" smtClean="0">
                            <a:latin typeface="Cambria Math"/>
                          </a:rPr>
                          <m:t>𝑡𝑖𝑑</m:t>
                        </m:r>
                        <m:r>
                          <a:rPr lang="nb-NO" b="0" i="1" smtClean="0">
                            <a:latin typeface="Cambria Math"/>
                          </a:rPr>
                          <m:t> (</m:t>
                        </m:r>
                        <m:r>
                          <a:rPr lang="nb-NO" b="0" i="1" smtClean="0">
                            <a:latin typeface="Cambria Math"/>
                          </a:rPr>
                          <m:t>𝑝𝑎𝑟𝑎𝑙𝑙𝑒𝑙𝑙</m:t>
                        </m:r>
                        <m:r>
                          <a:rPr lang="nb-NO" b="0" i="1" smtClean="0">
                            <a:latin typeface="Cambria Math"/>
                          </a:rPr>
                          <m:t>)</m:t>
                        </m:r>
                      </m:den>
                    </m:f>
                    <m:r>
                      <a:rPr lang="nb-NO" b="0" i="1" smtClean="0">
                        <a:latin typeface="Cambria Math"/>
                      </a:rPr>
                      <m:t>=</m:t>
                    </m:r>
                    <m:f>
                      <m:fPr>
                        <m:ctrlPr>
                          <a:rPr lang="nb-NO" i="1" smtClean="0">
                            <a:latin typeface="Cambria Math" panose="02040503050406030204" pitchFamily="18" charset="0"/>
                          </a:rPr>
                        </m:ctrlPr>
                      </m:fPr>
                      <m:num>
                        <m:r>
                          <a:rPr lang="nb-NO" b="0" i="1" smtClean="0">
                            <a:latin typeface="Cambria Math"/>
                          </a:rPr>
                          <m:t>1</m:t>
                        </m:r>
                      </m:num>
                      <m:den>
                        <m:r>
                          <a:rPr lang="nb-NO" b="0" i="1" smtClean="0">
                            <a:latin typeface="Cambria Math"/>
                          </a:rPr>
                          <m:t>𝑠𝑒𝑞</m:t>
                        </m:r>
                        <m:r>
                          <a:rPr lang="nb-NO" b="0" i="1" smtClean="0">
                            <a:latin typeface="Cambria Math"/>
                          </a:rPr>
                          <m:t>+</m:t>
                        </m:r>
                        <m:r>
                          <a:rPr lang="nb-NO" b="0" i="1" smtClean="0">
                            <a:latin typeface="Cambria Math"/>
                          </a:rPr>
                          <m:t>𝑝</m:t>
                        </m:r>
                        <m:r>
                          <a:rPr lang="nb-NO" b="0" i="1" smtClean="0">
                            <a:latin typeface="Cambria Math"/>
                          </a:rPr>
                          <m:t>/</m:t>
                        </m:r>
                        <m:r>
                          <a:rPr lang="nb-NO" b="0" i="1" smtClean="0">
                            <a:latin typeface="Cambria Math"/>
                          </a:rPr>
                          <m:t>𝑘</m:t>
                        </m:r>
                      </m:den>
                    </m:f>
                  </m:oMath>
                </a14:m>
                <a:r>
                  <a:rPr lang="nb-NO" dirty="0"/>
                  <a:t> = </a:t>
                </a:r>
                <a14:m>
                  <m:oMath xmlns:m="http://schemas.openxmlformats.org/officeDocument/2006/math">
                    <m:f>
                      <m:fPr>
                        <m:ctrlPr>
                          <a:rPr lang="nb-NO" i="1">
                            <a:latin typeface="Cambria Math" panose="02040503050406030204" pitchFamily="18" charset="0"/>
                          </a:rPr>
                        </m:ctrlPr>
                      </m:fPr>
                      <m:num>
                        <m:r>
                          <a:rPr lang="nb-NO" b="0" i="1" smtClean="0">
                            <a:latin typeface="Cambria Math"/>
                          </a:rPr>
                          <m:t>1</m:t>
                        </m:r>
                      </m:num>
                      <m:den>
                        <m:r>
                          <a:rPr lang="nb-NO" b="0" i="1" smtClean="0">
                            <a:latin typeface="Cambria Math"/>
                          </a:rPr>
                          <m:t>1−</m:t>
                        </m:r>
                        <m:r>
                          <a:rPr lang="nb-NO" b="0" i="1" smtClean="0">
                            <a:latin typeface="Cambria Math"/>
                          </a:rPr>
                          <m:t>𝑝</m:t>
                        </m:r>
                        <m:r>
                          <a:rPr lang="nb-NO" i="1">
                            <a:latin typeface="Cambria Math"/>
                          </a:rPr>
                          <m:t>+</m:t>
                        </m:r>
                        <m:r>
                          <a:rPr lang="nb-NO" i="1">
                            <a:latin typeface="Cambria Math"/>
                          </a:rPr>
                          <m:t>𝑝</m:t>
                        </m:r>
                        <m:r>
                          <a:rPr lang="nb-NO" i="1">
                            <a:latin typeface="Cambria Math"/>
                          </a:rPr>
                          <m:t>/</m:t>
                        </m:r>
                        <m:r>
                          <a:rPr lang="nb-NO" i="1">
                            <a:latin typeface="Cambria Math"/>
                          </a:rPr>
                          <m:t>𝑘</m:t>
                        </m:r>
                      </m:den>
                    </m:f>
                  </m:oMath>
                </a14:m>
                <a:r>
                  <a:rPr lang="nb-NO" dirty="0"/>
                  <a:t>  </a:t>
                </a:r>
              </a:p>
            </p:txBody>
          </p:sp>
        </mc:Choice>
        <mc:Fallback xmlns="">
          <p:sp>
            <p:nvSpPr>
              <p:cNvPr id="5" name="TekstSylinder 4"/>
              <p:cNvSpPr txBox="1">
                <a:spLocks noRot="1" noChangeAspect="1" noMove="1" noResize="1" noEditPoints="1" noAdjustHandles="1" noChangeArrowheads="1" noChangeShapeType="1" noTextEdit="1"/>
              </p:cNvSpPr>
              <p:nvPr/>
            </p:nvSpPr>
            <p:spPr>
              <a:xfrm>
                <a:off x="1763688" y="2780928"/>
                <a:ext cx="4132670" cy="543931"/>
              </a:xfrm>
              <a:prstGeom prst="rect">
                <a:avLst/>
              </a:prstGeom>
              <a:blipFill rotWithShape="1">
                <a:blip r:embed="rId3" cstate="print"/>
                <a:stretch>
                  <a:fillRect b="-4494"/>
                </a:stretch>
              </a:blipFill>
            </p:spPr>
            <p:txBody>
              <a:bodyPr/>
              <a:lstStyle/>
              <a:p>
                <a:r>
                  <a:rPr lang="nb-NO">
                    <a:noFill/>
                  </a:rPr>
                  <a:t> </a:t>
                </a:r>
              </a:p>
            </p:txBody>
          </p:sp>
        </mc:Fallback>
      </mc:AlternateContent>
    </p:spTree>
    <p:extLst>
      <p:ext uri="{BB962C8B-B14F-4D97-AF65-F5344CB8AC3E}">
        <p14:creationId xmlns:p14="http://schemas.microsoft.com/office/powerpoint/2010/main" val="3252122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Amdahl lov for parallelle beregninger</a:t>
            </a:r>
          </a:p>
        </p:txBody>
      </p:sp>
      <p:sp>
        <p:nvSpPr>
          <p:cNvPr id="3" name="Plassholder for innhold 2"/>
          <p:cNvSpPr>
            <a:spLocks noGrp="1"/>
          </p:cNvSpPr>
          <p:nvPr>
            <p:ph idx="1"/>
          </p:nvPr>
        </p:nvSpPr>
        <p:spPr>
          <a:xfrm>
            <a:off x="1182688" y="1638487"/>
            <a:ext cx="7772400" cy="2762621"/>
          </a:xfrm>
        </p:spPr>
        <p:txBody>
          <a:bodyPr/>
          <a:lstStyle/>
          <a:p>
            <a:r>
              <a:rPr lang="nb-NO" sz="2000" dirty="0"/>
              <a:t>Amdahl lov: Har du </a:t>
            </a:r>
            <a:r>
              <a:rPr lang="nb-NO" sz="2000" b="1" dirty="0" err="1">
                <a:cs typeface="Courier New" panose="02070309020205020404" pitchFamily="49" charset="0"/>
              </a:rPr>
              <a:t>seq</a:t>
            </a:r>
            <a:r>
              <a:rPr lang="nb-NO" sz="2000" dirty="0"/>
              <a:t> andel sekvensiell kode og da </a:t>
            </a:r>
            <a:r>
              <a:rPr lang="nb-NO" sz="2000" b="1" dirty="0"/>
              <a:t>p </a:t>
            </a:r>
            <a:r>
              <a:rPr lang="nb-NO" sz="2000" dirty="0"/>
              <a:t>andel </a:t>
            </a:r>
            <a:r>
              <a:rPr lang="nb-NO" sz="2000" dirty="0" err="1"/>
              <a:t>parallelliserbar</a:t>
            </a:r>
            <a:r>
              <a:rPr lang="nb-NO" sz="2000" dirty="0"/>
              <a:t> kode i et parallelt program, </a:t>
            </a:r>
            <a:r>
              <a:rPr lang="nb-NO" sz="2000" b="1" dirty="0" err="1">
                <a:cs typeface="Courier New" panose="02070309020205020404" pitchFamily="49" charset="0"/>
              </a:rPr>
              <a:t>seq+p</a:t>
            </a:r>
            <a:r>
              <a:rPr lang="nb-NO" sz="2000" b="1" dirty="0">
                <a:cs typeface="Courier New" panose="02070309020205020404" pitchFamily="49" charset="0"/>
              </a:rPr>
              <a:t>=1</a:t>
            </a:r>
          </a:p>
          <a:p>
            <a:endParaRPr lang="nb-NO" sz="2000" b="1" dirty="0">
              <a:cs typeface="Courier New" panose="02070309020205020404" pitchFamily="49" charset="0"/>
            </a:endParaRPr>
          </a:p>
          <a:p>
            <a:r>
              <a:rPr lang="nb-NO" sz="2000" dirty="0">
                <a:cs typeface="Courier New" panose="02070309020205020404" pitchFamily="49" charset="0"/>
              </a:rPr>
              <a:t>Eksempel</a:t>
            </a:r>
            <a:endParaRPr lang="nb-NO" sz="2000" dirty="0"/>
          </a:p>
          <a:p>
            <a:endParaRPr lang="nb-NO" sz="2000" dirty="0"/>
          </a:p>
          <a:p>
            <a:endParaRPr lang="nb-NO" sz="2000" dirty="0"/>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7</a:t>
            </a:fld>
            <a:endParaRPr lang="nb-NO">
              <a:solidFill>
                <a:srgbClr val="000000"/>
              </a:solidFill>
            </a:endParaRPr>
          </a:p>
        </p:txBody>
      </p:sp>
    </p:spTree>
    <p:extLst>
      <p:ext uri="{BB962C8B-B14F-4D97-AF65-F5344CB8AC3E}">
        <p14:creationId xmlns:p14="http://schemas.microsoft.com/office/powerpoint/2010/main" val="1556070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a:t>Amdahl for ulike verdier av p</a:t>
            </a:r>
          </a:p>
        </p:txBody>
      </p:sp>
      <p:sp>
        <p:nvSpPr>
          <p:cNvPr id="4" name="Plassholder for lysbildenummer 3"/>
          <p:cNvSpPr>
            <a:spLocks noGrp="1"/>
          </p:cNvSpPr>
          <p:nvPr>
            <p:ph type="sldNum" sz="quarter" idx="12"/>
          </p:nvPr>
        </p:nvSpPr>
        <p:spPr/>
        <p:txBody>
          <a:bodyPr/>
          <a:lstStyle/>
          <a:p>
            <a:pPr>
              <a:defRPr/>
            </a:pPr>
            <a:fld id="{7A0C119C-BAD2-474F-B7B2-66F11C4D5BFD}" type="slidenum">
              <a:rPr lang="nb-NO" smtClean="0">
                <a:solidFill>
                  <a:srgbClr val="000000"/>
                </a:solidFill>
              </a:rPr>
              <a:pPr>
                <a:defRPr/>
              </a:pPr>
              <a:t>8</a:t>
            </a:fld>
            <a:endParaRPr lang="nb-NO">
              <a:solidFill>
                <a:srgbClr val="000000"/>
              </a:solidFill>
            </a:endParaRPr>
          </a:p>
        </p:txBody>
      </p:sp>
      <p:pic>
        <p:nvPicPr>
          <p:cNvPr id="1026" name="Picture 2" descr="M:\INF2440Para\Powerpoint\Uke2\Amdahl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1250" y="1602829"/>
            <a:ext cx="6107113"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736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Amdahl – viktig å parallellisere største del</a:t>
            </a:r>
          </a:p>
        </p:txBody>
      </p:sp>
      <p:sp>
        <p:nvSpPr>
          <p:cNvPr id="3" name="Plassholder for lysbildenummer 2"/>
          <p:cNvSpPr>
            <a:spLocks noGrp="1"/>
          </p:cNvSpPr>
          <p:nvPr>
            <p:ph type="sldNum" sz="quarter" idx="12"/>
          </p:nvPr>
        </p:nvSpPr>
        <p:spPr/>
        <p:txBody>
          <a:bodyPr/>
          <a:lstStyle/>
          <a:p>
            <a:pPr>
              <a:defRPr/>
            </a:pPr>
            <a:fld id="{C8CE4BEE-34BD-45E8-807D-9D81BD53E60F}" type="slidenum">
              <a:rPr lang="nb-NO" smtClean="0">
                <a:solidFill>
                  <a:srgbClr val="000000"/>
                </a:solidFill>
              </a:rPr>
              <a:pPr>
                <a:defRPr/>
              </a:pPr>
              <a:t>9</a:t>
            </a:fld>
            <a:endParaRPr lang="nb-NO">
              <a:solidFill>
                <a:srgbClr val="000000"/>
              </a:solidFill>
            </a:endParaRPr>
          </a:p>
        </p:txBody>
      </p:sp>
      <p:pic>
        <p:nvPicPr>
          <p:cNvPr id="2050" name="Picture 2" descr="M:\INF2440Para\Powerpoint\Uke2\Amdahl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142" y="2132856"/>
            <a:ext cx="8358436"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835091"/>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defRPr kumimoji="0" lang="en-US" sz="1400" b="0"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285750" marR="0" indent="-285750" algn="l" defTabSz="914400" rtl="0" eaLnBrk="1" fontAlgn="base" latinLnBrk="0" hangingPunct="1">
          <a:lnSpc>
            <a:spcPct val="90000"/>
          </a:lnSpc>
          <a:spcBef>
            <a:spcPct val="50000"/>
          </a:spcBef>
          <a:spcAft>
            <a:spcPct val="0"/>
          </a:spcAft>
          <a:buClr>
            <a:schemeClr val="hlink"/>
          </a:buClr>
          <a:buSzPct val="55000"/>
          <a:buFont typeface="Wingdings" pitchFamily="2" charset="2"/>
          <a:buNone/>
          <a:tabLst/>
          <a:defRPr kumimoji="0" lang="en-US" sz="1400" b="0"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31821</TotalTime>
  <Words>5227</Words>
  <Application>Microsoft Macintosh PowerPoint</Application>
  <PresentationFormat>Skjermfremvisning (4:3)</PresentationFormat>
  <Paragraphs>580</Paragraphs>
  <Slides>44</Slides>
  <Notes>6</Notes>
  <HiddenSlides>0</HiddenSlides>
  <MMClips>0</MMClips>
  <ScaleCrop>false</ScaleCrop>
  <HeadingPairs>
    <vt:vector size="6" baseType="variant">
      <vt:variant>
        <vt:lpstr>Brukte skrifter</vt:lpstr>
      </vt:variant>
      <vt:variant>
        <vt:i4>9</vt:i4>
      </vt:variant>
      <vt:variant>
        <vt:lpstr>Tema</vt:lpstr>
      </vt:variant>
      <vt:variant>
        <vt:i4>1</vt:i4>
      </vt:variant>
      <vt:variant>
        <vt:lpstr>Lysbildetitler</vt:lpstr>
      </vt:variant>
      <vt:variant>
        <vt:i4>44</vt:i4>
      </vt:variant>
    </vt:vector>
  </HeadingPairs>
  <TitlesOfParts>
    <vt:vector size="54" baseType="lpstr">
      <vt:lpstr>Alaska</vt:lpstr>
      <vt:lpstr>Arial</vt:lpstr>
      <vt:lpstr>Arial Narrow</vt:lpstr>
      <vt:lpstr>Calibri</vt:lpstr>
      <vt:lpstr>Cambria Math</vt:lpstr>
      <vt:lpstr>Courier New</vt:lpstr>
      <vt:lpstr>Tahoma</vt:lpstr>
      <vt:lpstr>Times New Roman</vt:lpstr>
      <vt:lpstr>Wingdings</vt:lpstr>
      <vt:lpstr>Blends</vt:lpstr>
      <vt:lpstr>IN3030, Uke 3, våren 2021 – Regler for parallelle programmer, mer om cache</vt:lpstr>
      <vt:lpstr>Hva har vi sett på i Uke2</vt:lpstr>
      <vt:lpstr>Hva har vi sett på i Uke2 (fortsatt)</vt:lpstr>
      <vt:lpstr>Plan for uke 3 og 4 </vt:lpstr>
      <vt:lpstr>Oblig plan </vt:lpstr>
      <vt:lpstr>Amdahl lov for parallelle beregninger</vt:lpstr>
      <vt:lpstr>Amdahl lov for parallelle beregninger</vt:lpstr>
      <vt:lpstr>Amdahl for ulike verdier av p</vt:lpstr>
      <vt:lpstr>Amdahl – viktig å parallellisere største del</vt:lpstr>
      <vt:lpstr>Gustafsons lov for parallelle beregninger</vt:lpstr>
      <vt:lpstr>PowerPoint-presentasjon</vt:lpstr>
      <vt:lpstr>Sammenligning av Amdahl og Gustafson + egne betraktninger</vt:lpstr>
      <vt:lpstr>V) Kan det gå galt når to tråder samtidig skriver i ulike plasser i en array?</vt:lpstr>
      <vt:lpstr>Skriving på nærliggende elementer i en array.</vt:lpstr>
      <vt:lpstr>Konklusjon: </vt:lpstr>
      <vt:lpstr>1) Modell for parallelle programmer</vt:lpstr>
      <vt:lpstr>Dette gjør at programmet blir mer effektivt</vt:lpstr>
      <vt:lpstr>Sekvensielt for små problemer: Slik skal virkelige programmer se ut (ikke i kurset)</vt:lpstr>
      <vt:lpstr>2) Konvensjoner som gjør at programmet ikke blir forkert - I</vt:lpstr>
      <vt:lpstr>Konvensjoner som gjør at programmet ikke blir forkert - II</vt:lpstr>
      <vt:lpstr> VIGTIKT Konvensjon: Tre avgjørende prinsipper for lesing og skriving på felles data.</vt:lpstr>
      <vt:lpstr>3) Synlighetsproblemet (hvilke verdier ser ulike tråder som leser variable som en annen tråd skriver på)</vt:lpstr>
      <vt:lpstr>PowerPoint-presentasjon</vt:lpstr>
      <vt:lpstr>Hva tester vi her ?</vt:lpstr>
      <vt:lpstr>Resultater: Er det feil her (gamle verdier, e.l)</vt:lpstr>
      <vt:lpstr>WTF: What Terrible Fiasco!</vt:lpstr>
      <vt:lpstr>4) Skriving på nærliggende elementer i en array, kode.</vt:lpstr>
      <vt:lpstr>SAVED BY THE CAVALRY</vt:lpstr>
      <vt:lpstr> 5) Hvor mye raskere går JIT-et kode – ett eksempel?</vt:lpstr>
      <vt:lpstr>PERFORMANCE OF INTERPRETED CODE STINKS</vt:lpstr>
      <vt:lpstr>JIT-kompilering,  ulike eksempler (tider i µsek)</vt:lpstr>
      <vt:lpstr>5) Prefetch-mekanismen på brikken</vt:lpstr>
      <vt:lpstr>PowerPoint-presentasjon</vt:lpstr>
      <vt:lpstr>PowerPoint-presentasjon</vt:lpstr>
      <vt:lpstr>PowerPoint-presentasjon</vt:lpstr>
      <vt:lpstr>PowerPoint-presentasjon</vt:lpstr>
      <vt:lpstr>Prefetch-mekanismen hjelper en del</vt:lpstr>
      <vt:lpstr>End lecture IN3030  uke 3 v2021</vt:lpstr>
      <vt:lpstr>6) Java har ‘as-if sequential’ semantikk</vt:lpstr>
      <vt:lpstr>Java har ‘as-if sequential’ semantikk - forts</vt:lpstr>
      <vt:lpstr>7) Effekten på eksekveringstider av cache</vt:lpstr>
      <vt:lpstr>PowerPoint-presentasjon</vt:lpstr>
      <vt:lpstr>Konklusjon – nestet aksess a[b[i]]</vt:lpstr>
      <vt:lpstr>End of lecture week03-2021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INF2440 – Effektiv parallellprogrammering Uke 1, v2014</dc:title>
  <dc:creator>Arne Maus</dc:creator>
  <cp:lastModifiedBy>Eric Jul</cp:lastModifiedBy>
  <cp:revision>316</cp:revision>
  <cp:lastPrinted>2015-02-04T10:12:44Z</cp:lastPrinted>
  <dcterms:created xsi:type="dcterms:W3CDTF">2013-10-07T06:57:58Z</dcterms:created>
  <dcterms:modified xsi:type="dcterms:W3CDTF">2021-01-28T18:36:21Z</dcterms:modified>
</cp:coreProperties>
</file>