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9"/>
  </p:notesMasterIdLst>
  <p:sldIdLst>
    <p:sldId id="259" r:id="rId2"/>
    <p:sldId id="402" r:id="rId3"/>
    <p:sldId id="356" r:id="rId4"/>
    <p:sldId id="401" r:id="rId5"/>
    <p:sldId id="273" r:id="rId6"/>
    <p:sldId id="274" r:id="rId7"/>
    <p:sldId id="403" r:id="rId8"/>
    <p:sldId id="405" r:id="rId9"/>
    <p:sldId id="404" r:id="rId10"/>
    <p:sldId id="335" r:id="rId11"/>
    <p:sldId id="336" r:id="rId12"/>
    <p:sldId id="296" r:id="rId13"/>
    <p:sldId id="337" r:id="rId14"/>
    <p:sldId id="338" r:id="rId15"/>
    <p:sldId id="339" r:id="rId16"/>
    <p:sldId id="298" r:id="rId17"/>
    <p:sldId id="340" r:id="rId18"/>
    <p:sldId id="406" r:id="rId19"/>
    <p:sldId id="407" r:id="rId20"/>
    <p:sldId id="408" r:id="rId21"/>
    <p:sldId id="370" r:id="rId22"/>
    <p:sldId id="371" r:id="rId23"/>
    <p:sldId id="413" r:id="rId24"/>
    <p:sldId id="362" r:id="rId25"/>
    <p:sldId id="363" r:id="rId26"/>
    <p:sldId id="364" r:id="rId27"/>
    <p:sldId id="367" r:id="rId28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CC"/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96" autoAdjust="0"/>
    <p:restoredTop sz="50000" autoAdjust="0"/>
  </p:normalViewPr>
  <p:slideViewPr>
    <p:cSldViewPr>
      <p:cViewPr varScale="1">
        <p:scale>
          <a:sx n="121" d="100"/>
          <a:sy n="121" d="100"/>
        </p:scale>
        <p:origin x="2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08.02.2021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234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858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2869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293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227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118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561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788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403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75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168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310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018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954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88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75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462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567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90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779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48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2400" noProof="0" dirty="0"/>
              <a:t>IN3030 Uke 4, v2021 – </a:t>
            </a:r>
            <a:r>
              <a:rPr lang="nb-NO" sz="2400" dirty="0"/>
              <a:t>Om </a:t>
            </a:r>
            <a:r>
              <a:rPr lang="nb-NO" sz="2400" dirty="0" err="1"/>
              <a:t>caches</a:t>
            </a:r>
            <a:r>
              <a:rPr lang="nb-NO" sz="2400" dirty="0"/>
              <a:t>, </a:t>
            </a:r>
            <a:r>
              <a:rPr lang="nb-NO" sz="2400" dirty="0" err="1"/>
              <a:t>Moore’s</a:t>
            </a:r>
            <a:r>
              <a:rPr lang="nb-NO" sz="2400" dirty="0"/>
              <a:t> Law, and speed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light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dirty="0"/>
              <a:t>Programming Technology Group</a:t>
            </a:r>
            <a:endParaRPr lang="nb-NO" noProof="0" dirty="0"/>
          </a:p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noProof="0" dirty="0"/>
              <a:t> </a:t>
            </a:r>
            <a:r>
              <a:rPr lang="nb-NO" dirty="0"/>
              <a:t>I</a:t>
            </a:r>
            <a:r>
              <a:rPr lang="nb-NO" noProof="0" dirty="0" err="1"/>
              <a:t>nformatics</a:t>
            </a:r>
            <a:endParaRPr lang="nb-NO" noProof="0" dirty="0"/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1980 (uten </a:t>
            </a:r>
            <a:r>
              <a:rPr lang="nb-NO" dirty="0" err="1"/>
              <a:t>cache</a:t>
            </a:r>
            <a:r>
              <a:rPr lang="nb-NO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695" y="1772816"/>
            <a:ext cx="6290580" cy="280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508518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Figur 19.1 Skisse av en datamaskin i ca. 1980 hvor det bare var én beregningsenhet, en CPU, som leste sine instruksjoner og både skrev og leste data (variable) direkte i </a:t>
            </a:r>
            <a:r>
              <a:rPr lang="nb-NO" i="1" dirty="0" err="1"/>
              <a:t>hovedhukommelsen</a:t>
            </a:r>
            <a:r>
              <a:rPr lang="nb-NO" i="1" dirty="0"/>
              <a:t>. Intel 8080: 1 MHz CPU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601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ca. 2010 med to dobbeltkjerne </a:t>
            </a:r>
            <a:r>
              <a:rPr lang="nb-NO" dirty="0" err="1"/>
              <a:t>CPU-er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6264696" cy="52132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38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http://upload.wikimedia.org/wikipedia/commons/e/ec/AMD_Bulldozer_block_diagram_(8_core_CPU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42231"/>
            <a:ext cx="7138652" cy="58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259632" y="188640"/>
            <a:ext cx="71287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Hukommelses-systemet i en 4 kjerne CPU – mange lag og flere ulike beregningsmoduler i hver kjerne.:</a:t>
            </a:r>
          </a:p>
        </p:txBody>
      </p:sp>
    </p:spTree>
    <p:extLst>
      <p:ext uri="{BB962C8B-B14F-4D97-AF65-F5344CB8AC3E}">
        <p14:creationId xmlns:p14="http://schemas.microsoft.com/office/powerpoint/2010/main" val="383576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tar vi hensyn til cache-systemet for å få raskere programmer?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Vi ser bare på data-cachene (lite å hente på instruksjonene)</a:t>
            </a:r>
          </a:p>
          <a:p>
            <a:r>
              <a:rPr lang="nb-NO" sz="2000" dirty="0"/>
              <a:t>Viktig å vite er at hver gang vi skal hente data i hovedlageret , får vi en cach-linje = 64 byte = f.eks 8 heltall (int)</a:t>
            </a:r>
          </a:p>
          <a:p>
            <a:r>
              <a:rPr lang="nb-NO" sz="2000" dirty="0"/>
              <a:t>Det er svært begrenset plass i cachene, og en cach-linje som ikke har vært brukt på ‘lenge’ vil bli ‘kastet ut’(overskrevet av en annen, nyere) cache-linje</a:t>
            </a:r>
          </a:p>
          <a:p>
            <a:r>
              <a:rPr lang="nb-NO" sz="2000" dirty="0"/>
              <a:t>Slik er raskest:</a:t>
            </a:r>
          </a:p>
          <a:p>
            <a:pPr lvl="1"/>
            <a:r>
              <a:rPr lang="nb-NO" sz="1600" dirty="0"/>
              <a:t>Jobber på få data (korte deler av en array) ‘lenge’ av gangen – ikke hoppe rundt.</a:t>
            </a:r>
          </a:p>
          <a:p>
            <a:pPr lvl="1"/>
            <a:r>
              <a:rPr lang="nb-NO" sz="1600" dirty="0"/>
              <a:t>Helst gå forlengs eller baklengs gjennom data (arrayene) (i, i+1,.. eller: i, i-1,..)</a:t>
            </a:r>
            <a:br>
              <a:rPr lang="nb-NO" sz="1600" dirty="0"/>
            </a:br>
            <a:endParaRPr lang="nb-NO" sz="1600" dirty="0"/>
          </a:p>
          <a:p>
            <a:pPr marL="57150" indent="0">
              <a:buNone/>
            </a:pPr>
            <a:r>
              <a:rPr lang="en-US" dirty="0">
                <a:solidFill>
                  <a:srgbClr val="CC6600"/>
                </a:solidFill>
              </a:rPr>
              <a:t>Vi</a:t>
            </a:r>
            <a:r>
              <a:rPr lang="nb-NO" dirty="0">
                <a:solidFill>
                  <a:srgbClr val="CC6600"/>
                </a:solidFill>
              </a:rPr>
              <a:t> må lage slike cache-vennlige programmer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4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Instruksjonsparallellitet i en CPU-kjerne. Pipeline – flere instruksjoner (her 4) utføres </a:t>
            </a:r>
            <a:r>
              <a:rPr lang="nb-NO" sz="2000" i="1" dirty="0"/>
              <a:t>samtidig</a:t>
            </a:r>
            <a:r>
              <a:rPr lang="nb-NO" sz="2000" dirty="0"/>
              <a:t> i raskest mulig rekkefølge.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Pipe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6148"/>
            <a:ext cx="5676974" cy="50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59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Test av forsinkelse i data-</a:t>
            </a:r>
            <a:r>
              <a:rPr lang="nb-NO" sz="2400" dirty="0" err="1"/>
              <a:t>cachene</a:t>
            </a:r>
            <a:r>
              <a:rPr lang="nb-NO" sz="2400" dirty="0"/>
              <a:t> og </a:t>
            </a:r>
            <a:r>
              <a:rPr lang="nb-NO" sz="2400" dirty="0" err="1"/>
              <a:t>hovedhukommelsen</a:t>
            </a:r>
            <a:r>
              <a:rPr lang="nb-NO" sz="2400" dirty="0"/>
              <a:t>  - latency.exe (fra CPUZ)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5"/>
            <a:ext cx="7632848" cy="58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378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ideen om at vi har </a:t>
            </a:r>
            <a:r>
              <a:rPr lang="nb-NO" i="1" dirty="0"/>
              <a:t>uniform</a:t>
            </a:r>
            <a:r>
              <a:rPr lang="nb-NO" dirty="0"/>
              <a:t> aksesstid i hukommelsen er helt galt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4"/>
          <p:cNvSpPr txBox="1">
            <a:spLocks noGrp="1"/>
          </p:cNvSpPr>
          <p:nvPr>
            <p:ph idx="1"/>
          </p:nvPr>
        </p:nvSpPr>
        <p:spPr>
          <a:xfrm>
            <a:off x="1182688" y="1314450"/>
            <a:ext cx="7772400" cy="4167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Hukommelses-systemet i en multicore CPU ,</a:t>
            </a:r>
            <a:r>
              <a:rPr lang="nb-NO" sz="2000" dirty="0"/>
              <a:t>Intel Core i5-459 3.3 GHz</a:t>
            </a:r>
            <a:r>
              <a:rPr lang="nb-NO" dirty="0"/>
              <a:t>,  – mange lag (typisk aksesstid i instruksjonssykler):</a:t>
            </a:r>
            <a:br>
              <a:rPr lang="nb-NO" dirty="0"/>
            </a:br>
            <a:endParaRPr lang="nb-NO" sz="1200" dirty="0"/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Registre i kjernen (1) – 8/32 registre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L1 cache  (3-4) – 32 Kb 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L2  cache (13) – 256 kb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L3 </a:t>
            </a:r>
            <a:r>
              <a:rPr lang="nb-NO" sz="1800" dirty="0" err="1"/>
              <a:t>cache</a:t>
            </a:r>
            <a:r>
              <a:rPr lang="nb-NO" sz="1800" dirty="0"/>
              <a:t>  (32) – 8Mb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 err="1"/>
              <a:t>Hovedhukommelsen</a:t>
            </a:r>
            <a:r>
              <a:rPr lang="nb-NO" sz="1800" dirty="0"/>
              <a:t> (virtuell hukommelse) (ca. 200) – 8-64 GB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Disken (15 000 000 roterende) = 5 ms – 1000 GB </a:t>
            </a:r>
            <a:r>
              <a:rPr lang="mr-IN" sz="1800" dirty="0"/>
              <a:t>–</a:t>
            </a:r>
            <a:r>
              <a:rPr lang="nb-NO" sz="1800" dirty="0"/>
              <a:t> 1-5 TB</a:t>
            </a:r>
            <a:br>
              <a:rPr lang="nb-NO" sz="1800" dirty="0"/>
            </a:br>
            <a:r>
              <a:rPr lang="nb-NO" sz="1800" dirty="0"/>
              <a:t>FlashDisk (ca 2 000 000 les, ca. 10 000 000 skriv) = ca. 1 ms  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7101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Helt avgjørede for oss – cache-hukommelse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Hva er cache</a:t>
            </a:r>
          </a:p>
          <a:p>
            <a:pPr lvl="1"/>
            <a:r>
              <a:rPr lang="nb-NO" sz="1800" dirty="0"/>
              <a:t>Raskere (men også dyrere) hukommelse mellom hovedlageret og kjernene.</a:t>
            </a:r>
          </a:p>
          <a:p>
            <a:pPr lvl="1"/>
            <a:r>
              <a:rPr lang="nb-NO" sz="1800" dirty="0"/>
              <a:t>Vi må ha cache fordi det er så store hastighetsforskjeller mellom en CPU-kjerne og hovedlageret (‘main memory’ )</a:t>
            </a:r>
          </a:p>
          <a:p>
            <a:pPr lvl="1"/>
            <a:r>
              <a:rPr lang="nb-NO" sz="1800" dirty="0"/>
              <a:t>Ofte nå 3-4 lag med cache hukommelser  + et antall registere i kjernen (enda raskere enn cache-hukommelsene) som holder data eller intruksjoner</a:t>
            </a:r>
          </a:p>
          <a:p>
            <a:pPr lvl="1"/>
            <a:r>
              <a:rPr lang="nb-NO" sz="1800" dirty="0"/>
              <a:t>Når en kjerne trenger data eller en ny instruksjon (og den ikke har det i et register) leter den nedover i cache-hukommelsene. Først cache level 1 (L1), så L2 cachen, .. , før den går til hovedhukommelsen for data eller instruksjoner.</a:t>
            </a:r>
          </a:p>
          <a:p>
            <a:pPr lvl="1"/>
            <a:r>
              <a:rPr lang="nb-NO" sz="1800" dirty="0"/>
              <a:t>Det finns flere teknikker for å gjøre dette raskt (som pre-fetch , dvs at systemet henter neste data/instruksjon uten at kjernen eksplisitt har bedt om det)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54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Kjøretider – i </a:t>
            </a:r>
            <a:r>
              <a:rPr lang="nb-NO" dirty="0" err="1"/>
              <a:t>millisek</a:t>
            </a:r>
            <a:r>
              <a:rPr lang="nb-NO" dirty="0"/>
              <a:t>. (y-aksen logaritmisk)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4" y="1340768"/>
            <a:ext cx="7912492" cy="527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279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Kjøretidsresultater – </a:t>
            </a:r>
            <a:r>
              <a:rPr lang="nb-NO" sz="2400" dirty="0" err="1"/>
              <a:t>Speedup</a:t>
            </a:r>
            <a:r>
              <a:rPr lang="nb-NO" sz="2400" dirty="0"/>
              <a:t> , y-aksen logaritmisk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25608"/>
            <a:ext cx="7200800" cy="530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23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Review uke 3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Oblig plan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Amdahl og Gustafsons love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Modell(er)  for hvordan vi programmerer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Viktige regler om lesing og skriving på felles data.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Synlighetsproblemet – «</a:t>
            </a:r>
            <a:r>
              <a:rPr lang="nb-NO" sz="2000" dirty="0" err="1"/>
              <a:t>memory</a:t>
            </a:r>
            <a:r>
              <a:rPr lang="nb-NO" sz="2000" dirty="0"/>
              <a:t> is not </a:t>
            </a:r>
            <a:r>
              <a:rPr lang="nb-NO" sz="2000" dirty="0" err="1"/>
              <a:t>memory</a:t>
            </a:r>
            <a:r>
              <a:rPr lang="nb-NO" sz="2000" dirty="0"/>
              <a:t>»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Hvilke verdier ser ulike tråder som leser variable som en annen tråd skriver på?</a:t>
            </a:r>
          </a:p>
          <a:p>
            <a:pPr>
              <a:buFont typeface="+mj-lt"/>
              <a:buAutoNum type="arabicPeriod"/>
            </a:pPr>
            <a:r>
              <a:rPr lang="nb-NO" sz="2000" dirty="0"/>
              <a:t>Hvor fort kan JIT-kompilert kode gå?</a:t>
            </a:r>
            <a:endParaRPr lang="nb-NO" sz="1600" dirty="0"/>
          </a:p>
          <a:p>
            <a:pPr>
              <a:buFont typeface="+mj-lt"/>
              <a:buAutoNum type="arabicPeriod"/>
            </a:pPr>
            <a:r>
              <a:rPr lang="nb-NO" sz="2000" dirty="0" err="1"/>
              <a:t>Prefetch</a:t>
            </a:r>
            <a:r>
              <a:rPr lang="nb-NO" sz="2000" dirty="0"/>
              <a:t>-mekanismen i elektronikken</a:t>
            </a:r>
          </a:p>
          <a:p>
            <a:pPr>
              <a:buFont typeface="+mj-lt"/>
              <a:buAutoNum type="arabicPeriod"/>
            </a:pPr>
            <a:r>
              <a:rPr lang="nb-NO" sz="2000" dirty="0"/>
              <a:t>Oblig 1: finn k største</a:t>
            </a:r>
            <a:endParaRPr lang="nb-NO" sz="1600" dirty="0"/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Java har ‘as-</a:t>
            </a:r>
            <a:r>
              <a:rPr lang="nb-NO" sz="2000" dirty="0" err="1"/>
              <a:t>if</a:t>
            </a:r>
            <a:r>
              <a:rPr lang="nb-NO" sz="2000" dirty="0"/>
              <a:t> </a:t>
            </a:r>
            <a:r>
              <a:rPr lang="nb-NO" sz="2000" dirty="0" err="1"/>
              <a:t>sequential</a:t>
            </a:r>
            <a:r>
              <a:rPr lang="nb-NO" sz="2000" dirty="0"/>
              <a:t>’ semantikk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Effekten på eksekveringstid av cache</a:t>
            </a:r>
          </a:p>
          <a:p>
            <a:pPr lvl="1" indent="-342900">
              <a:buFont typeface="+mj-lt"/>
              <a:buAutoNum type="arabicPeriod"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9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Speedup</a:t>
            </a:r>
            <a:r>
              <a:rPr lang="nb-NO" dirty="0"/>
              <a:t> – med lineær y-akse 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98" y="1484784"/>
            <a:ext cx="6900862" cy="50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027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framstille ytelse I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Disse fire kurvene fremviser samme tall! Hvordan 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32" y="4365104"/>
            <a:ext cx="356193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34" y="4362637"/>
            <a:ext cx="3565634" cy="237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459" y="1818128"/>
            <a:ext cx="3358885" cy="247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372470" cy="248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94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Både logaritmisk x- og y-akse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187624" y="5733256"/>
            <a:ext cx="7200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Fordel med log-akse er at den viser fram nøyaktigere små verdier, </a:t>
            </a:r>
            <a:br>
              <a:rPr lang="nb-NO" dirty="0"/>
            </a:br>
            <a:r>
              <a:rPr lang="nb-NO" dirty="0"/>
              <a:t>men vanskelig å lese nøyaktig mellom to merker på aksene.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59717"/>
            <a:ext cx="5616624" cy="413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129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III) PRAM modellen for parallelle beregninger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PRAM (</a:t>
            </a:r>
            <a:r>
              <a:rPr lang="nb-NO" sz="2000" dirty="0" err="1"/>
              <a:t>Parallel</a:t>
            </a:r>
            <a:r>
              <a:rPr lang="nb-NO" sz="2000" dirty="0"/>
              <a:t> Random Access Memory) antar to ting:</a:t>
            </a:r>
          </a:p>
          <a:p>
            <a:pPr lvl="1"/>
            <a:r>
              <a:rPr lang="nb-NO" sz="1800" dirty="0"/>
              <a:t>Du har uendelig mange kjerner til beregningene</a:t>
            </a:r>
          </a:p>
          <a:p>
            <a:pPr lvl="1"/>
            <a:r>
              <a:rPr lang="nb-NO" sz="1800" dirty="0"/>
              <a:t>Enhver aksess i lageret tar like lag tid, </a:t>
            </a:r>
            <a:br>
              <a:rPr lang="nb-NO" sz="1800" dirty="0"/>
            </a:br>
            <a:r>
              <a:rPr lang="nb-NO" sz="1800" dirty="0"/>
              <a:t>- ignorerer f.eks fordelen med cache-hukommelsen</a:t>
            </a:r>
          </a:p>
          <a:p>
            <a:r>
              <a:rPr lang="nb-NO" sz="2000" dirty="0"/>
              <a:t>Da blir mange algoritmer lette å beregne og programmere</a:t>
            </a:r>
          </a:p>
          <a:p>
            <a:r>
              <a:rPr lang="nb-NO" sz="2000" dirty="0"/>
              <a:t>Problemet er at begge forutsetningene er helt gale.</a:t>
            </a:r>
          </a:p>
          <a:p>
            <a:r>
              <a:rPr lang="nb-NO" sz="2000" dirty="0"/>
              <a:t>Det PRAM gjør er å telle antall instruksjoner utført</a:t>
            </a:r>
          </a:p>
          <a:p>
            <a:pPr marL="400050" lvl="1" indent="0">
              <a:buNone/>
            </a:pPr>
            <a:r>
              <a:rPr lang="nb-NO" sz="1800" dirty="0"/>
              <a:t>Det har vi sett er helt feilaktig (Radix og Matrise-mult)</a:t>
            </a:r>
          </a:p>
          <a:p>
            <a:r>
              <a:rPr lang="nb-NO" sz="2000" dirty="0"/>
              <a:t>Svært mange kurs og lærebøker er basert på PRAM</a:t>
            </a:r>
          </a:p>
          <a:p>
            <a:endParaRPr lang="nb-NO" sz="2000" dirty="0"/>
          </a:p>
          <a:p>
            <a:r>
              <a:rPr lang="nb-NO" sz="2000" dirty="0"/>
              <a:t>PRAM vil si at de to sekvensielle algoritmene  (med og uten transponering) gikk den utransponerte fortest!</a:t>
            </a:r>
          </a:p>
          <a:p>
            <a:r>
              <a:rPr lang="nb-NO" sz="2000" dirty="0"/>
              <a:t>Dette kurset bruker </a:t>
            </a:r>
            <a:r>
              <a:rPr lang="nb-NO" sz="2000" b="1" dirty="0"/>
              <a:t>ikke</a:t>
            </a:r>
            <a:r>
              <a:rPr lang="nb-NO" sz="2000" dirty="0"/>
              <a:t>  PRAM-modellen!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03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II) Oblig 2: 	matrisemultiplisering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</p:spPr>
            <p:txBody>
              <a:bodyPr/>
              <a:lstStyle/>
              <a:p>
                <a:r>
                  <a:rPr lang="nb-NO" dirty="0"/>
                  <a:t>Matriser er todimensjonale </a:t>
                </a:r>
                <a:r>
                  <a:rPr lang="nb-NO" dirty="0" err="1"/>
                  <a:t>arrayer</a:t>
                </a:r>
                <a:endParaRPr lang="nb-NO" dirty="0"/>
              </a:p>
              <a:p>
                <a:r>
                  <a:rPr lang="nb-NO" dirty="0"/>
                  <a:t>Skal beregne C=</a:t>
                </a:r>
                <a:r>
                  <a:rPr lang="nb-NO" dirty="0" err="1"/>
                  <a:t>AxB</a:t>
                </a:r>
                <a:r>
                  <a:rPr lang="nb-NO" dirty="0"/>
                  <a:t>  (A,B,C er matriser)</a:t>
                </a:r>
              </a:p>
              <a:p>
                <a:pPr marL="0" indent="0">
                  <a:buNone/>
                </a:pPr>
                <a:br>
                  <a:rPr lang="nb-NO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j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  <a:blipFill rotWithShape="1">
                <a:blip r:embed="rId3" cstate="print"/>
                <a:stretch>
                  <a:fillRect l="-78" t="-4237" b="-19576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42930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4437112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grpSp>
        <p:nvGrpSpPr>
          <p:cNvPr id="68" name="Gruppe 67"/>
          <p:cNvGrpSpPr/>
          <p:nvPr/>
        </p:nvGrpSpPr>
        <p:grpSpPr>
          <a:xfrm>
            <a:off x="1475656" y="3778803"/>
            <a:ext cx="3240360" cy="1839011"/>
            <a:chOff x="1475656" y="3778803"/>
            <a:chExt cx="3240360" cy="1839011"/>
          </a:xfrm>
        </p:grpSpPr>
        <p:grpSp>
          <p:nvGrpSpPr>
            <p:cNvPr id="43" name="Gruppe 42"/>
            <p:cNvGrpSpPr>
              <a:grpSpLocks/>
            </p:cNvGrpSpPr>
            <p:nvPr/>
          </p:nvGrpSpPr>
          <p:grpSpPr>
            <a:xfrm>
              <a:off x="1475656" y="3778803"/>
              <a:ext cx="3240360" cy="1839011"/>
              <a:chOff x="0" y="0"/>
              <a:chExt cx="4208492" cy="2099697"/>
            </a:xfrm>
          </p:grpSpPr>
          <p:pic>
            <p:nvPicPr>
              <p:cNvPr id="44" name="Bilde 43" descr="M:\INF2440Para\Powerpoint\Uke3\toDimArray.png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5" name="Gruppe 44"/>
              <p:cNvGrpSpPr/>
              <p:nvPr/>
            </p:nvGrpSpPr>
            <p:grpSpPr>
              <a:xfrm>
                <a:off x="0" y="0"/>
                <a:ext cx="1440160" cy="2053749"/>
                <a:chOff x="0" y="0"/>
                <a:chExt cx="1440160" cy="2053749"/>
              </a:xfrm>
            </p:grpSpPr>
            <p:sp>
              <p:nvSpPr>
                <p:cNvPr id="46" name="TekstSylinder 4"/>
                <p:cNvSpPr txBox="1"/>
                <p:nvPr/>
              </p:nvSpPr>
              <p:spPr>
                <a:xfrm>
                  <a:off x="0" y="258334"/>
                  <a:ext cx="432049" cy="386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6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A</a:t>
                  </a:r>
                  <a:endParaRPr lang="nb-NO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7" name="Rektangel 46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8" name="Rett pil 47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0" name="Rektangel 49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1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65" name="Rektangel 64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kstSylinder 65"/>
            <p:cNvSpPr txBox="1"/>
            <p:nvPr/>
          </p:nvSpPr>
          <p:spPr>
            <a:xfrm>
              <a:off x="2051720" y="4725144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i</a:t>
              </a:r>
            </a:p>
          </p:txBody>
        </p:sp>
      </p:grpSp>
      <p:grpSp>
        <p:nvGrpSpPr>
          <p:cNvPr id="69" name="Gruppe 68"/>
          <p:cNvGrpSpPr/>
          <p:nvPr/>
        </p:nvGrpSpPr>
        <p:grpSpPr>
          <a:xfrm>
            <a:off x="5436096" y="3789040"/>
            <a:ext cx="3272612" cy="1839531"/>
            <a:chOff x="5436096" y="3789040"/>
            <a:chExt cx="3272612" cy="1839531"/>
          </a:xfrm>
        </p:grpSpPr>
        <p:pic>
          <p:nvPicPr>
            <p:cNvPr id="55" name="Bilde 54" descr="M:\INF2440Para\Powerpoint\Uke3\toDimArray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140" y="3858864"/>
              <a:ext cx="2737568" cy="176970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6" name="Gruppe 55"/>
            <p:cNvGrpSpPr/>
            <p:nvPr/>
          </p:nvGrpSpPr>
          <p:grpSpPr>
            <a:xfrm>
              <a:off x="5436096" y="3789561"/>
              <a:ext cx="1119899" cy="1798767"/>
              <a:chOff x="0" y="0"/>
              <a:chExt cx="1440160" cy="2053749"/>
            </a:xfrm>
          </p:grpSpPr>
          <p:sp>
            <p:nvSpPr>
              <p:cNvPr id="57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" name="Rektangel 57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59" name="Rett pil 58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1" name="Rektangel 60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2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63" name="Rektangel 62"/>
            <p:cNvSpPr/>
            <p:nvPr/>
          </p:nvSpPr>
          <p:spPr bwMode="auto">
            <a:xfrm>
              <a:off x="7668344" y="4149080"/>
              <a:ext cx="108012" cy="1368152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kstSylinder 66"/>
            <p:cNvSpPr txBox="1"/>
            <p:nvPr/>
          </p:nvSpPr>
          <p:spPr>
            <a:xfrm>
              <a:off x="7632340" y="3789040"/>
              <a:ext cx="108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3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Idé – transponer B (=bytte om rader og kolonner)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22833" y="1268760"/>
            <a:ext cx="7772400" cy="610653"/>
          </a:xfrm>
        </p:spPr>
        <p:txBody>
          <a:bodyPr/>
          <a:lstStyle/>
          <a:p>
            <a:r>
              <a:rPr lang="nb-NO" dirty="0"/>
              <a:t>Bytt om elementene i B (</a:t>
            </a:r>
            <a:r>
              <a:rPr lang="nb-NO" dirty="0" err="1"/>
              <a:t>B</a:t>
            </a:r>
            <a:r>
              <a:rPr lang="nb-NO" baseline="-25000" dirty="0" err="1"/>
              <a:t>i,j</a:t>
            </a:r>
            <a:r>
              <a:rPr lang="nb-NO" dirty="0"/>
              <a:t> byttes om med </a:t>
            </a:r>
            <a:r>
              <a:rPr lang="nb-NO" dirty="0" err="1"/>
              <a:t>B</a:t>
            </a:r>
            <a:r>
              <a:rPr lang="nb-NO" baseline="-25000" dirty="0" err="1"/>
              <a:t>j,i</a:t>
            </a:r>
            <a:r>
              <a:rPr lang="nb-NO" dirty="0"/>
              <a:t> ) </a:t>
            </a:r>
          </a:p>
          <a:p>
            <a:r>
              <a:rPr lang="nb-NO" dirty="0"/>
              <a:t>Da blir kolonnene lagret radvis.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53" name="Gruppe 52"/>
          <p:cNvGrpSpPr/>
          <p:nvPr/>
        </p:nvGrpSpPr>
        <p:grpSpPr>
          <a:xfrm>
            <a:off x="251520" y="2204864"/>
            <a:ext cx="4320480" cy="2593526"/>
            <a:chOff x="251520" y="2204864"/>
            <a:chExt cx="4320480" cy="2593526"/>
          </a:xfrm>
        </p:grpSpPr>
        <p:pic>
          <p:nvPicPr>
            <p:cNvPr id="6" name="Bilde 5" descr="M:\INF2440Para\Powerpoint\Uke3\toDimArray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881" y="2260199"/>
              <a:ext cx="3614119" cy="253819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pe 6"/>
            <p:cNvGrpSpPr/>
            <p:nvPr/>
          </p:nvGrpSpPr>
          <p:grpSpPr>
            <a:xfrm>
              <a:off x="251520" y="2205611"/>
              <a:ext cx="1478483" cy="2579870"/>
              <a:chOff x="0" y="0"/>
              <a:chExt cx="1440160" cy="2053749"/>
            </a:xfrm>
          </p:grpSpPr>
          <p:sp>
            <p:nvSpPr>
              <p:cNvPr id="10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" name="Rektangel 10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2" name="Rett pil 11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5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8" name="Rektangel 7"/>
            <p:cNvSpPr/>
            <p:nvPr/>
          </p:nvSpPr>
          <p:spPr bwMode="auto">
            <a:xfrm>
              <a:off x="3198519" y="2721249"/>
              <a:ext cx="142597" cy="1962264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3150986" y="2204864"/>
              <a:ext cx="142597" cy="529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  <p:cxnSp>
          <p:nvCxnSpPr>
            <p:cNvPr id="23" name="Rett pil 22"/>
            <p:cNvCxnSpPr/>
            <p:nvPr/>
          </p:nvCxnSpPr>
          <p:spPr bwMode="auto">
            <a:xfrm flipV="1">
              <a:off x="2051720" y="2826296"/>
              <a:ext cx="216024" cy="258427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Rett pil 24"/>
            <p:cNvCxnSpPr/>
            <p:nvPr/>
          </p:nvCxnSpPr>
          <p:spPr bwMode="auto">
            <a:xfrm flipV="1">
              <a:off x="2082395" y="2826296"/>
              <a:ext cx="1985549" cy="1822073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Rett pil 27"/>
            <p:cNvCxnSpPr/>
            <p:nvPr/>
          </p:nvCxnSpPr>
          <p:spPr bwMode="auto">
            <a:xfrm flipV="1">
              <a:off x="2082395" y="2832438"/>
              <a:ext cx="401373" cy="452546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39" name="Gruppe 38"/>
          <p:cNvGrpSpPr/>
          <p:nvPr/>
        </p:nvGrpSpPr>
        <p:grpSpPr>
          <a:xfrm>
            <a:off x="4932039" y="2319250"/>
            <a:ext cx="3744417" cy="2477902"/>
            <a:chOff x="1475655" y="3778803"/>
            <a:chExt cx="3240361" cy="1839011"/>
          </a:xfrm>
        </p:grpSpPr>
        <p:grpSp>
          <p:nvGrpSpPr>
            <p:cNvPr id="40" name="Gruppe 39"/>
            <p:cNvGrpSpPr>
              <a:grpSpLocks/>
            </p:cNvGrpSpPr>
            <p:nvPr/>
          </p:nvGrpSpPr>
          <p:grpSpPr>
            <a:xfrm>
              <a:off x="1475655" y="3778803"/>
              <a:ext cx="3240361" cy="1839011"/>
              <a:chOff x="-1" y="0"/>
              <a:chExt cx="4208493" cy="2099697"/>
            </a:xfrm>
          </p:grpSpPr>
          <p:pic>
            <p:nvPicPr>
              <p:cNvPr id="43" name="Bilde 42" descr="M:\INF2440Para\Powerpoint\Uke3\toDimArray.png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4" name="Gruppe 43"/>
              <p:cNvGrpSpPr/>
              <p:nvPr/>
            </p:nvGrpSpPr>
            <p:grpSpPr>
              <a:xfrm>
                <a:off x="-1" y="0"/>
                <a:ext cx="1440161" cy="2053749"/>
                <a:chOff x="-1" y="0"/>
                <a:chExt cx="1440161" cy="2053749"/>
              </a:xfrm>
            </p:grpSpPr>
            <p:sp>
              <p:nvSpPr>
                <p:cNvPr id="45" name="TekstSylinder 4"/>
                <p:cNvSpPr txBox="1"/>
                <p:nvPr/>
              </p:nvSpPr>
              <p:spPr>
                <a:xfrm>
                  <a:off x="-1" y="258334"/>
                  <a:ext cx="654654" cy="312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dirty="0">
                      <a:effectLst/>
                      <a:latin typeface="+mj-lt"/>
                      <a:ea typeface="Times New Roman"/>
                    </a:rPr>
                    <a:t>B </a:t>
                  </a:r>
                  <a:r>
                    <a:rPr lang="nb-NO" baseline="30000" dirty="0">
                      <a:effectLst/>
                      <a:latin typeface="+mj-lt"/>
                      <a:ea typeface="Times New Roman"/>
                    </a:rPr>
                    <a:t>T</a:t>
                  </a:r>
                </a:p>
              </p:txBody>
            </p:sp>
            <p:sp>
              <p:nvSpPr>
                <p:cNvPr id="46" name="Rektangel 45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7" name="Rett pil 46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9" name="Rektangel 48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0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41" name="Rektangel 40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kstSylinder 41"/>
            <p:cNvSpPr txBox="1"/>
            <p:nvPr/>
          </p:nvSpPr>
          <p:spPr>
            <a:xfrm>
              <a:off x="2051720" y="4725144"/>
              <a:ext cx="216684" cy="274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  <p:sp>
        <p:nvSpPr>
          <p:cNvPr id="51" name="Pil høyre 50"/>
          <p:cNvSpPr/>
          <p:nvPr/>
        </p:nvSpPr>
        <p:spPr bwMode="auto">
          <a:xfrm>
            <a:off x="4211960" y="3574104"/>
            <a:ext cx="616310" cy="404259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212534" y="5517232"/>
            <a:ext cx="713108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Begrunnelse: Det blir for mange cache-linjer (hver 64 byte) fra B i cachene </a:t>
            </a:r>
          </a:p>
        </p:txBody>
      </p:sp>
    </p:spTree>
    <p:extLst>
      <p:ext uri="{BB962C8B-B14F-4D97-AF65-F5344CB8AC3E}">
        <p14:creationId xmlns:p14="http://schemas.microsoft.com/office/powerpoint/2010/main" val="37849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har da at litt ny formel for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mtClean="0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nb-NO" b="0" i="0" baseline="30000" smtClean="0">
                              <a:latin typeface="Cambria Math"/>
                            </a:rPr>
                            <m:t>T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j</m:t>
                              </m:r>
                            </m:e>
                          </m:d>
                          <m:r>
                            <a:rPr lang="nb-NO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k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  <a:blipFill rotWithShape="1">
                <a:blip r:embed="rId3"/>
                <a:stretch>
                  <a:fillRect b="-372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35832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3727269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pic>
        <p:nvPicPr>
          <p:cNvPr id="44" name="Bilde 43" descr="M:\INF2440Para\Powerpoint\Uke3\toDimArray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27" y="3138263"/>
            <a:ext cx="2710589" cy="176970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kstSylinder 4"/>
          <p:cNvSpPr txBox="1"/>
          <p:nvPr/>
        </p:nvSpPr>
        <p:spPr>
          <a:xfrm>
            <a:off x="1475656" y="3295221"/>
            <a:ext cx="332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6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A</a:t>
            </a:r>
            <a:endParaRPr lang="nb-NO" dirty="0">
              <a:effectLst/>
              <a:latin typeface="Times New Roman"/>
              <a:ea typeface="Times New Roman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1531099" y="3581642"/>
            <a:ext cx="332659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48" name="Rett pil 47"/>
          <p:cNvCxnSpPr/>
          <p:nvPr/>
        </p:nvCxnSpPr>
        <p:spPr>
          <a:xfrm flipV="1">
            <a:off x="1863758" y="3430457"/>
            <a:ext cx="443545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8"/>
          <p:cNvSpPr txBox="1"/>
          <p:nvPr/>
        </p:nvSpPr>
        <p:spPr>
          <a:xfrm>
            <a:off x="2116313" y="3068960"/>
            <a:ext cx="468205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2085530" y="4653796"/>
            <a:ext cx="221772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51" name="TekstSylinder 9"/>
          <p:cNvSpPr txBox="1"/>
          <p:nvPr/>
        </p:nvSpPr>
        <p:spPr>
          <a:xfrm>
            <a:off x="1979712" y="4590729"/>
            <a:ext cx="57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5" name="Rektangel 64"/>
          <p:cNvSpPr/>
          <p:nvPr/>
        </p:nvSpPr>
        <p:spPr bwMode="auto">
          <a:xfrm rot="16200000">
            <a:off x="3563887" y="3367228"/>
            <a:ext cx="72008" cy="1656185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kstSylinder 65"/>
          <p:cNvSpPr txBox="1"/>
          <p:nvPr/>
        </p:nvSpPr>
        <p:spPr>
          <a:xfrm>
            <a:off x="2051720" y="401530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i</a:t>
            </a:r>
          </a:p>
        </p:txBody>
      </p:sp>
      <p:pic>
        <p:nvPicPr>
          <p:cNvPr id="34" name="Bilde 33" descr="M:\INF2440Para\Powerpoint\Uke3\toDimArray.pn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5" y="3138263"/>
            <a:ext cx="2163117" cy="176970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TekstSylinder 4"/>
          <p:cNvSpPr txBox="1"/>
          <p:nvPr/>
        </p:nvSpPr>
        <p:spPr>
          <a:xfrm>
            <a:off x="5514504" y="3295221"/>
            <a:ext cx="57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dirty="0">
                <a:effectLst/>
                <a:latin typeface="+mj-lt"/>
                <a:ea typeface="Times New Roman"/>
              </a:rPr>
              <a:t>B</a:t>
            </a:r>
            <a:r>
              <a:rPr lang="nb-NO" baseline="30000" dirty="0">
                <a:effectLst/>
                <a:latin typeface="+mj-lt"/>
                <a:ea typeface="Times New Roman"/>
              </a:rPr>
              <a:t>T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558750" y="3581642"/>
            <a:ext cx="265470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38" name="Rett pil 37"/>
          <p:cNvCxnSpPr/>
          <p:nvPr/>
        </p:nvCxnSpPr>
        <p:spPr>
          <a:xfrm flipV="1">
            <a:off x="5824219" y="3430457"/>
            <a:ext cx="353960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Sylinder 8"/>
          <p:cNvSpPr txBox="1"/>
          <p:nvPr/>
        </p:nvSpPr>
        <p:spPr>
          <a:xfrm>
            <a:off x="6025765" y="3068960"/>
            <a:ext cx="373639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6001199" y="4653797"/>
            <a:ext cx="176980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41" name="TekstSylinder 9"/>
          <p:cNvSpPr txBox="1"/>
          <p:nvPr/>
        </p:nvSpPr>
        <p:spPr>
          <a:xfrm>
            <a:off x="5916754" y="4590730"/>
            <a:ext cx="459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ektangel 31"/>
          <p:cNvSpPr/>
          <p:nvPr/>
        </p:nvSpPr>
        <p:spPr bwMode="auto">
          <a:xfrm rot="16200000">
            <a:off x="7173693" y="3534483"/>
            <a:ext cx="72008" cy="1321676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5974218" y="4015302"/>
            <a:ext cx="172919" cy="274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j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83568" y="59492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får multiplisert to rader med hverandre – går det fortere ?</a:t>
            </a:r>
          </a:p>
        </p:txBody>
      </p:sp>
    </p:spTree>
    <p:extLst>
      <p:ext uri="{BB962C8B-B14F-4D97-AF65-F5344CB8AC3E}">
        <p14:creationId xmlns:p14="http://schemas.microsoft.com/office/powerpoint/2010/main" val="10503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 – Matrisemultiplikasjon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En rett frem implementasjon gikk ikke særlig fort </a:t>
            </a:r>
            <a:br>
              <a:rPr lang="nb-NO" sz="2000" dirty="0"/>
            </a:br>
            <a:r>
              <a:rPr lang="nb-NO" sz="2000" dirty="0"/>
              <a:t>(når n= 1000 ), tok det :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11,24 sek med vanlig sekvensiell løsning</a:t>
            </a:r>
          </a:p>
          <a:p>
            <a:pPr lvl="1"/>
            <a:r>
              <a:rPr lang="nb-NO" sz="1800" dirty="0"/>
              <a:t>3,24 sek. med rett fram parallellisering </a:t>
            </a:r>
          </a:p>
          <a:p>
            <a:pPr lvl="1"/>
            <a:r>
              <a:rPr lang="nb-NO" sz="1800" dirty="0"/>
              <a:t>0,91 sek med sekvensiell + transponering av B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0,26</a:t>
            </a:r>
            <a:r>
              <a:rPr lang="nb-NO" sz="1800" dirty="0"/>
              <a:t> </a:t>
            </a:r>
            <a:r>
              <a:rPr lang="nb-NO" sz="1800" dirty="0">
                <a:solidFill>
                  <a:srgbClr val="FF0000"/>
                </a:solidFill>
              </a:rPr>
              <a:t>sek med først transponering av B, så parallellisert</a:t>
            </a:r>
          </a:p>
          <a:p>
            <a:r>
              <a:rPr lang="nb-NO" sz="2000" dirty="0"/>
              <a:t>Det viktigste når vi skal parallelliser er:</a:t>
            </a:r>
          </a:p>
          <a:p>
            <a:pPr lvl="1"/>
            <a:r>
              <a:rPr lang="nb-NO" sz="1800" dirty="0"/>
              <a:t>Ha den ‘beste’ sekvensielle algoritmen</a:t>
            </a:r>
          </a:p>
          <a:p>
            <a:pPr lvl="1"/>
            <a:r>
              <a:rPr lang="nb-NO" sz="1800" dirty="0"/>
              <a:t>Så kan du parallellisere den</a:t>
            </a:r>
          </a:p>
          <a:p>
            <a:r>
              <a:rPr lang="nb-NO" sz="2000" dirty="0"/>
              <a:t>Hvis du er venner med cachen, vil parallellisering av en slik algoritme i tillegg nesten alltid lønne seg</a:t>
            </a:r>
          </a:p>
          <a:p>
            <a:r>
              <a:rPr lang="nb-NO" sz="2000" dirty="0"/>
              <a:t>Dette er ett eksempel på at det å aksessere data fortløpende, ikke på tvers av data , kan gi en </a:t>
            </a:r>
            <a:r>
              <a:rPr lang="nb-NO" sz="2000" dirty="0" err="1"/>
              <a:t>speedup</a:t>
            </a:r>
            <a:r>
              <a:rPr lang="nb-NO" sz="2000" dirty="0"/>
              <a:t> på 10-100 ganger.</a:t>
            </a:r>
          </a:p>
          <a:p>
            <a:r>
              <a:rPr lang="nb-NO" sz="2000" dirty="0"/>
              <a:t>(bare multiplikasjonen – ikke transponeringen, ble parallellisert)</a:t>
            </a:r>
          </a:p>
          <a:p>
            <a:endParaRPr lang="nb-NO" sz="20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7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uke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Moore’s</a:t>
            </a:r>
            <a:r>
              <a:rPr lang="nb-NO" sz="2100" dirty="0"/>
              <a:t> Law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Why</a:t>
            </a:r>
            <a:r>
              <a:rPr lang="nb-NO" sz="2100" dirty="0"/>
              <a:t> </a:t>
            </a:r>
            <a:r>
              <a:rPr lang="nb-NO" sz="2100" dirty="0" err="1"/>
              <a:t>distribution</a:t>
            </a:r>
            <a:r>
              <a:rPr lang="nb-NO" sz="2100" dirty="0"/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Caches</a:t>
            </a:r>
            <a:r>
              <a:rPr lang="nb-NO" sz="2100" dirty="0"/>
              <a:t>: WHAT and WHY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Matrice</a:t>
            </a:r>
            <a:r>
              <a:rPr lang="nb-NO" sz="2000" dirty="0"/>
              <a:t>-multiplikasjon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How to present </a:t>
            </a:r>
            <a:r>
              <a:rPr lang="nb-NO" sz="2000" dirty="0" err="1"/>
              <a:t>your</a:t>
            </a:r>
            <a:r>
              <a:rPr lang="nb-NO" sz="2000" dirty="0"/>
              <a:t> timing </a:t>
            </a:r>
            <a:r>
              <a:rPr lang="nb-NO" sz="2000" dirty="0" err="1"/>
              <a:t>results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Hva er PRAM modellen - og hvorfor er den ubrukelig for oss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Matrice</a:t>
            </a:r>
            <a:r>
              <a:rPr lang="nb-NO" sz="2000" dirty="0"/>
              <a:t>-multiplikasjon</a:t>
            </a:r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Moore’s</a:t>
            </a:r>
            <a:r>
              <a:rPr lang="nb-NO" dirty="0"/>
              <a:t> Law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/>
              <a:t>Used to be </a:t>
            </a:r>
            <a:r>
              <a:rPr lang="nb-NO" sz="2100" dirty="0" err="1"/>
              <a:t>known</a:t>
            </a:r>
            <a:r>
              <a:rPr lang="nb-NO" sz="2100" dirty="0"/>
              <a:t> as: «CPU speeds double </a:t>
            </a:r>
            <a:r>
              <a:rPr lang="nb-NO" sz="2100" dirty="0" err="1"/>
              <a:t>every</a:t>
            </a:r>
            <a:r>
              <a:rPr lang="nb-NO" sz="2100" dirty="0"/>
              <a:t> 2 </a:t>
            </a:r>
            <a:r>
              <a:rPr lang="nb-NO" sz="2100" dirty="0" err="1"/>
              <a:t>years</a:t>
            </a:r>
            <a:r>
              <a:rPr lang="nb-NO" sz="2100" dirty="0"/>
              <a:t>»</a:t>
            </a:r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MooresLa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884"/>
            <a:ext cx="896681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7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FreqencyHa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84"/>
            <a:ext cx="8877186" cy="638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84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Original </a:t>
            </a:r>
            <a:r>
              <a:rPr lang="nb-NO" dirty="0" err="1"/>
              <a:t>Moore’s</a:t>
            </a:r>
            <a:r>
              <a:rPr lang="nb-NO" dirty="0"/>
              <a:t> Law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/>
              <a:t>Transistors per </a:t>
            </a:r>
            <a:r>
              <a:rPr lang="nb-NO" sz="2100" dirty="0" err="1"/>
              <a:t>square</a:t>
            </a:r>
            <a:r>
              <a:rPr lang="nb-NO" sz="2100" dirty="0"/>
              <a:t> cm doubles </a:t>
            </a:r>
            <a:r>
              <a:rPr lang="nb-NO" sz="2100" dirty="0" err="1"/>
              <a:t>every</a:t>
            </a:r>
            <a:r>
              <a:rPr lang="nb-NO" sz="2100" dirty="0"/>
              <a:t> </a:t>
            </a:r>
            <a:r>
              <a:rPr lang="nb-NO" sz="2100" dirty="0" err="1"/>
              <a:t>year</a:t>
            </a:r>
            <a:endParaRPr lang="nb-NO" sz="2100" dirty="0"/>
          </a:p>
          <a:p>
            <a:r>
              <a:rPr lang="nb-NO" sz="2100" dirty="0"/>
              <a:t>1965 </a:t>
            </a:r>
            <a:r>
              <a:rPr lang="nb-NO" sz="2100" dirty="0" err="1"/>
              <a:t>Article</a:t>
            </a:r>
            <a:r>
              <a:rPr lang="nb-NO" sz="2100" dirty="0"/>
              <a:t>: </a:t>
            </a:r>
            <a:r>
              <a:rPr lang="nb-NO" sz="2100" dirty="0" err="1"/>
              <a:t>Every</a:t>
            </a:r>
            <a:r>
              <a:rPr lang="nb-NO" sz="2100" dirty="0"/>
              <a:t> </a:t>
            </a:r>
            <a:r>
              <a:rPr lang="nb-NO" sz="2100" dirty="0" err="1"/>
              <a:t>year</a:t>
            </a:r>
            <a:endParaRPr lang="nb-NO" sz="2100" dirty="0"/>
          </a:p>
          <a:p>
            <a:r>
              <a:rPr lang="nb-NO" sz="2100" dirty="0"/>
              <a:t>1975 </a:t>
            </a:r>
            <a:r>
              <a:rPr lang="nb-NO" sz="2100" dirty="0" err="1"/>
              <a:t>Article</a:t>
            </a:r>
            <a:r>
              <a:rPr lang="nb-NO" sz="2100" dirty="0"/>
              <a:t>: </a:t>
            </a:r>
            <a:r>
              <a:rPr lang="nb-NO" sz="2100" dirty="0" err="1"/>
              <a:t>Every</a:t>
            </a:r>
            <a:r>
              <a:rPr lang="nb-NO" sz="2100" dirty="0"/>
              <a:t> </a:t>
            </a:r>
            <a:r>
              <a:rPr lang="nb-NO" sz="2100" dirty="0" err="1"/>
              <a:t>two</a:t>
            </a:r>
            <a:r>
              <a:rPr lang="nb-NO" sz="2100" dirty="0"/>
              <a:t> </a:t>
            </a:r>
            <a:r>
              <a:rPr lang="nb-NO" sz="2100" dirty="0" err="1"/>
              <a:t>years</a:t>
            </a:r>
            <a:endParaRPr lang="nb-NO" sz="2100" dirty="0"/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3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Speed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light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 err="1"/>
              <a:t>What</a:t>
            </a:r>
            <a:r>
              <a:rPr lang="nb-NO" sz="2100" dirty="0"/>
              <a:t> is </a:t>
            </a:r>
            <a:r>
              <a:rPr lang="nb-NO" sz="2100" dirty="0" err="1"/>
              <a:t>the</a:t>
            </a:r>
            <a:r>
              <a:rPr lang="nb-NO" sz="2100" dirty="0"/>
              <a:t> 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r>
              <a:rPr lang="nb-NO" sz="2100" dirty="0"/>
              <a:t>?</a:t>
            </a:r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1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WHAT is a </a:t>
            </a:r>
            <a:r>
              <a:rPr lang="nb-NO" dirty="0" err="1"/>
              <a:t>cache</a:t>
            </a:r>
            <a:r>
              <a:rPr lang="nb-NO" dirty="0"/>
              <a:t>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 err="1"/>
              <a:t>Principle</a:t>
            </a:r>
            <a:r>
              <a:rPr lang="nb-NO" sz="2100" dirty="0"/>
              <a:t> </a:t>
            </a:r>
            <a:r>
              <a:rPr lang="nb-NO" sz="2100" dirty="0" err="1"/>
              <a:t>of</a:t>
            </a:r>
            <a:r>
              <a:rPr lang="nb-NO" sz="2100" dirty="0"/>
              <a:t> a </a:t>
            </a:r>
            <a:r>
              <a:rPr lang="nb-NO" sz="2100" dirty="0" err="1"/>
              <a:t>cache</a:t>
            </a:r>
            <a:endParaRPr lang="nb-NO" sz="2100" dirty="0"/>
          </a:p>
          <a:p>
            <a:r>
              <a:rPr lang="nb-NO" sz="2100" dirty="0"/>
              <a:t>Speed 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memory</a:t>
            </a:r>
            <a:r>
              <a:rPr lang="nb-NO" sz="2100" dirty="0"/>
              <a:t> </a:t>
            </a:r>
            <a:r>
              <a:rPr lang="nb-NO" sz="2100" dirty="0" err="1"/>
              <a:t>vs</a:t>
            </a:r>
            <a:r>
              <a:rPr lang="nb-NO" sz="2100" dirty="0"/>
              <a:t> </a:t>
            </a:r>
            <a:r>
              <a:rPr lang="nb-NO" sz="2100" dirty="0" err="1"/>
              <a:t>size</a:t>
            </a:r>
            <a:endParaRPr lang="nb-NO" sz="2100" dirty="0"/>
          </a:p>
          <a:p>
            <a:r>
              <a:rPr lang="nb-NO" sz="2100" dirty="0"/>
              <a:t>Second </a:t>
            </a:r>
            <a:r>
              <a:rPr lang="nb-NO" sz="2100" dirty="0" err="1"/>
              <a:t>reason</a:t>
            </a:r>
            <a:r>
              <a:rPr lang="nb-NO" sz="2100" dirty="0"/>
              <a:t>: Speed </a:t>
            </a:r>
            <a:r>
              <a:rPr lang="nb-NO" sz="2100" dirty="0" err="1"/>
              <a:t>light</a:t>
            </a:r>
            <a:endParaRPr lang="nb-NO" sz="2100" dirty="0"/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5386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36909</TotalTime>
  <Words>1239</Words>
  <Application>Microsoft Macintosh PowerPoint</Application>
  <PresentationFormat>Skjermfremvisning (4:3)</PresentationFormat>
  <Paragraphs>207</Paragraphs>
  <Slides>27</Slides>
  <Notes>25</Notes>
  <HiddenSlides>5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3" baseType="lpstr">
      <vt:lpstr>Calibri</vt:lpstr>
      <vt:lpstr>Cambria Math</vt:lpstr>
      <vt:lpstr>Tahoma</vt:lpstr>
      <vt:lpstr>Times New Roman</vt:lpstr>
      <vt:lpstr>Wingdings</vt:lpstr>
      <vt:lpstr>Blends</vt:lpstr>
      <vt:lpstr>IN3030 Uke 4, v2021 – Om caches, Moore’s Law, and speed of light</vt:lpstr>
      <vt:lpstr>Review uke 3 </vt:lpstr>
      <vt:lpstr>Plan for uke 4</vt:lpstr>
      <vt:lpstr>Moore’s Law</vt:lpstr>
      <vt:lpstr>PowerPoint-presentasjon</vt:lpstr>
      <vt:lpstr>PowerPoint-presentasjon</vt:lpstr>
      <vt:lpstr>Original Moore’s Law</vt:lpstr>
      <vt:lpstr>Speed of light</vt:lpstr>
      <vt:lpstr>WHAT is a cache?</vt:lpstr>
      <vt:lpstr>Maskin 1980 (uten cache)</vt:lpstr>
      <vt:lpstr>Maskin ca. 2010 med to dobbeltkjerne CPU-er</vt:lpstr>
      <vt:lpstr>PowerPoint-presentasjon</vt:lpstr>
      <vt:lpstr>Hvordan tar vi hensyn til cache-systemet for å få raskere programmer?</vt:lpstr>
      <vt:lpstr>Instruksjonsparallellitet i en CPU-kjerne. Pipeline – flere instruksjoner (her 4) utføres samtidig i raskest mulig rekkefølge.</vt:lpstr>
      <vt:lpstr>Test av forsinkelse i data-cachene og hovedhukommelsen  - latency.exe (fra CPUZ)</vt:lpstr>
      <vt:lpstr>Oppsummering – ideen om at vi har uniform aksesstid i hukommelsen er helt galt</vt:lpstr>
      <vt:lpstr>Helt avgjørede for oss – cache-hukommelse</vt:lpstr>
      <vt:lpstr>Kjøretider – i millisek. (y-aksen logaritmisk)</vt:lpstr>
      <vt:lpstr>Kjøretidsresultater – Speedup , y-aksen logaritmisk</vt:lpstr>
      <vt:lpstr>Speedup – med lineær y-akse </vt:lpstr>
      <vt:lpstr>Hvordan framstille ytelse I </vt:lpstr>
      <vt:lpstr>Både logaritmisk x- og y-akse</vt:lpstr>
      <vt:lpstr>III) PRAM modellen for parallelle beregninger</vt:lpstr>
      <vt:lpstr>II) Oblig 2:  matrisemultiplisering</vt:lpstr>
      <vt:lpstr>Idé – transponer B (=bytte om rader og kolonner) </vt:lpstr>
      <vt:lpstr>Vi har da at litt ny formel for C</vt:lpstr>
      <vt:lpstr>Konklusjon – Matrisemultiplikasjon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394</cp:revision>
  <cp:lastPrinted>2015-02-11T10:40:46Z</cp:lastPrinted>
  <dcterms:created xsi:type="dcterms:W3CDTF">2013-10-07T06:57:58Z</dcterms:created>
  <dcterms:modified xsi:type="dcterms:W3CDTF">2021-02-08T10:31:53Z</dcterms:modified>
</cp:coreProperties>
</file>