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24" r:id="rId1"/>
  </p:sldMasterIdLst>
  <p:notesMasterIdLst>
    <p:notesMasterId r:id="rId14"/>
  </p:notesMasterIdLst>
  <p:sldIdLst>
    <p:sldId id="259" r:id="rId2"/>
    <p:sldId id="402" r:id="rId3"/>
    <p:sldId id="356" r:id="rId4"/>
    <p:sldId id="401" r:id="rId5"/>
    <p:sldId id="362" r:id="rId6"/>
    <p:sldId id="363" r:id="rId7"/>
    <p:sldId id="364" r:id="rId8"/>
    <p:sldId id="366" r:id="rId9"/>
    <p:sldId id="365" r:id="rId10"/>
    <p:sldId id="368" r:id="rId11"/>
    <p:sldId id="367" r:id="rId12"/>
    <p:sldId id="382" r:id="rId13"/>
  </p:sldIdLst>
  <p:sldSz cx="9144000" cy="6858000" type="screen4x3"/>
  <p:notesSz cx="6669088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CCFFCC"/>
    <a:srgbClr val="CC6600"/>
    <a:srgbClr val="D9FF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0871" autoAdjust="0"/>
    <p:restoredTop sz="50000" autoAdjust="0"/>
  </p:normalViewPr>
  <p:slideViewPr>
    <p:cSldViewPr>
      <p:cViewPr varScale="1">
        <p:scale>
          <a:sx n="87" d="100"/>
          <a:sy n="87" d="100"/>
        </p:scale>
        <p:origin x="200" y="9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172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E8554B-CEC2-48D7-B598-E688F7E17C77}" type="datetimeFigureOut">
              <a:rPr lang="nb-NO" smtClean="0"/>
              <a:pPr/>
              <a:t>11.02.2021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6AB904-1DF5-43CE-9478-405E80D7FCBE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60294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itchFamily="18" charset="0"/>
              </a:defRPr>
            </a:lvl1pPr>
            <a:lvl2pPr marL="685817" indent="-263776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itchFamily="18" charset="0"/>
              </a:defRPr>
            </a:lvl2pPr>
            <a:lvl3pPr marL="1055103" indent="-21102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itchFamily="18" charset="0"/>
              </a:defRPr>
            </a:lvl3pPr>
            <a:lvl4pPr marL="1477145" indent="-21102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itchFamily="18" charset="0"/>
              </a:defRPr>
            </a:lvl4pPr>
            <a:lvl5pPr marL="1899186" indent="-21102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itchFamily="18" charset="0"/>
              </a:defRPr>
            </a:lvl5pPr>
            <a:lvl6pPr marL="2321227" indent="-21102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itchFamily="18" charset="0"/>
              </a:defRPr>
            </a:lvl6pPr>
            <a:lvl7pPr marL="2743269" indent="-21102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itchFamily="18" charset="0"/>
              </a:defRPr>
            </a:lvl7pPr>
            <a:lvl8pPr marL="3165310" indent="-21102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itchFamily="18" charset="0"/>
              </a:defRPr>
            </a:lvl8pPr>
            <a:lvl9pPr marL="3587351" indent="-21102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FF"/>
              </a:buClr>
            </a:pPr>
            <a:fld id="{3D073915-8A33-4E80-9448-DC6F1E5E4C87}" type="slidenum">
              <a:rPr lang="nb-NO" altLang="nb-NO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  <a:buClr>
                  <a:srgbClr val="0000FF"/>
                </a:buClr>
              </a:pPr>
              <a:t>1</a:t>
            </a:fld>
            <a:endParaRPr lang="nb-NO" altLang="nb-NO">
              <a:solidFill>
                <a:prstClr val="black"/>
              </a:solidFill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nb-NO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514969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253620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908154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983483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677527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859514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55954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859514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316186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500361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53988" y="2120900"/>
            <a:ext cx="9009062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rgbClr val="FF0000"/>
                  </a:buClr>
                  <a:buSzPct val="55000"/>
                  <a:buFont typeface="Wingdings" pitchFamily="2" charset="2"/>
                  <a:buNone/>
                </a:pPr>
                <a:endParaRPr lang="nb-NO" altLang="nb-NO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rgbClr val="FF0000"/>
                  </a:buClr>
                  <a:buSzPct val="55000"/>
                  <a:buFont typeface="Wingdings" pitchFamily="2" charset="2"/>
                  <a:buNone/>
                </a:pPr>
                <a:endParaRPr lang="nb-NO" altLang="nb-NO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rgbClr val="FF0000"/>
                  </a:buClr>
                  <a:buSzPct val="55000"/>
                  <a:buFont typeface="Wingdings" pitchFamily="2" charset="2"/>
                  <a:buNone/>
                </a:pPr>
                <a:endParaRPr lang="nb-NO" altLang="nb-NO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rgbClr val="FF0000"/>
                  </a:buClr>
                  <a:buSzPct val="55000"/>
                  <a:buFont typeface="Wingdings" pitchFamily="2" charset="2"/>
                  <a:buNone/>
                </a:pPr>
                <a:endParaRPr lang="nb-NO" altLang="nb-NO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FF0000"/>
                </a:buClr>
                <a:buSzPct val="55000"/>
                <a:buFont typeface="Wingdings" pitchFamily="2" charset="2"/>
                <a:buNone/>
              </a:pPr>
              <a:endParaRPr lang="nb-NO" altLang="nb-NO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FF0000"/>
                </a:buClr>
                <a:buSzPct val="55000"/>
                <a:buFont typeface="Wingdings" pitchFamily="2" charset="2"/>
                <a:buNone/>
              </a:pPr>
              <a:endParaRPr lang="nb-NO" altLang="nb-NO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FF0000"/>
                </a:buClr>
                <a:buSzPct val="55000"/>
                <a:buFont typeface="Wingdings" pitchFamily="2" charset="2"/>
                <a:buNone/>
              </a:pPr>
              <a:endParaRPr lang="nb-NO" altLang="nb-NO">
                <a:solidFill>
                  <a:srgbClr val="000000"/>
                </a:solidFill>
              </a:endParaRPr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144588" y="13589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Click to edit Master title style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000"/>
            </a:lvl1pPr>
          </a:lstStyle>
          <a:p>
            <a:r>
              <a:rPr lang="nb-NO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nb-NO">
              <a:solidFill>
                <a:srgbClr val="1C1C1C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nb-NO">
              <a:solidFill>
                <a:srgbClr val="1C1C1C"/>
              </a:solidFill>
            </a:endParaRP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32283ACB-6AF9-4BF6-9914-D6AD14E531B9}" type="slidenum">
              <a:rPr lang="nb-NO">
                <a:solidFill>
                  <a:srgbClr val="1C1C1C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479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8FE00-EE6B-4020-A55C-300A50692D2F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134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872071-1264-4461-ABA2-9EAA58A008FA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1382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8286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1314450"/>
            <a:ext cx="3810000" cy="4818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1314450"/>
            <a:ext cx="3810000" cy="4818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3C224-D263-4DD0-983B-D890F84AF20A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2513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8286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1314450"/>
            <a:ext cx="3810000" cy="4818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5088" y="1314450"/>
            <a:ext cx="3810000" cy="4818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C88A2-028F-411F-BE58-82B38CFC1A29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7039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8286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1314450"/>
            <a:ext cx="3810000" cy="4818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1314450"/>
            <a:ext cx="3810000" cy="23320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3798888"/>
            <a:ext cx="3810000" cy="233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8497C8-C5CD-44F4-B17B-D9158697A286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663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 baseline="0"/>
            </a:lvl1pPr>
          </a:lstStyle>
          <a:p>
            <a:r>
              <a:rPr lang="en-US" dirty="0"/>
              <a:t>Click to edit Master title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200" baseline="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b-NO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0C119C-BAD2-474F-B7B2-66F11C4D5BFD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352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E24AA-31CE-4F89-904B-E6BDB8EAE7CB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308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1314450"/>
            <a:ext cx="3810000" cy="48180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1314450"/>
            <a:ext cx="3810000" cy="48180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E78CB3-283C-4960-8D44-934A4FD6D723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447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14ED1-80A2-4D44-B3F5-B28083BFD663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749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CE4BEE-34BD-45E8-807D-9D81BD53E60F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861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17921E-7B4C-4555-B282-9B0856B0325B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06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E8318-8D50-44AA-949F-71D6A8D3C272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148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E18FE-EF61-4DE6-A58C-94C454A76821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392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522288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522288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944563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944563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871538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414338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204913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1314450"/>
            <a:ext cx="7772400" cy="481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Click to edit Master text styles</a:t>
            </a:r>
          </a:p>
          <a:p>
            <a:pPr lvl="1"/>
            <a:r>
              <a:rPr lang="nb-NO" altLang="nb-NO"/>
              <a:t>Second level</a:t>
            </a:r>
          </a:p>
          <a:p>
            <a:pPr lvl="2"/>
            <a:r>
              <a:rPr lang="nb-NO" altLang="nb-NO"/>
              <a:t>Third level</a:t>
            </a:r>
          </a:p>
          <a:p>
            <a:pPr lvl="3"/>
            <a:r>
              <a:rPr lang="nb-NO" altLang="nb-NO"/>
              <a:t>Fourth level</a:t>
            </a:r>
          </a:p>
          <a:p>
            <a:pPr lvl="4"/>
            <a:r>
              <a:rPr lang="nb-NO" altLang="nb-NO"/>
              <a:t>Fifth level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i="0"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nb-NO" sz="1400">
              <a:solidFill>
                <a:srgbClr val="000000"/>
              </a:solidFill>
            </a:endParaRPr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i="0"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nb-NO" sz="1400">
              <a:solidFill>
                <a:srgbClr val="000000"/>
              </a:solidFill>
            </a:endParaRPr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i="0"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C7B0F74F-4C71-4646-B964-CEF69E33E404}" type="slidenum">
              <a:rPr lang="nb-NO" sz="1400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nb-NO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335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25" r:id="rId1"/>
    <p:sldLayoutId id="2147484226" r:id="rId2"/>
    <p:sldLayoutId id="2147484227" r:id="rId3"/>
    <p:sldLayoutId id="2147484228" r:id="rId4"/>
    <p:sldLayoutId id="2147484229" r:id="rId5"/>
    <p:sldLayoutId id="2147484230" r:id="rId6"/>
    <p:sldLayoutId id="2147484231" r:id="rId7"/>
    <p:sldLayoutId id="2147484232" r:id="rId8"/>
    <p:sldLayoutId id="2147484233" r:id="rId9"/>
    <p:sldLayoutId id="2147484234" r:id="rId10"/>
    <p:sldLayoutId id="2147484235" r:id="rId11"/>
    <p:sldLayoutId id="2147484236" r:id="rId12"/>
    <p:sldLayoutId id="2147484237" r:id="rId13"/>
    <p:sldLayoutId id="2147484238" r:id="rId1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3B1E6F-5505-4244-B2EA-CAE49B692FA4}" type="slidenum">
              <a:rPr lang="nb-NO">
                <a:solidFill>
                  <a:srgbClr val="1C1C1C"/>
                </a:solidFill>
              </a:rPr>
              <a:pPr>
                <a:defRPr/>
              </a:pPr>
              <a:t>1</a:t>
            </a:fld>
            <a:endParaRPr lang="nb-NO" dirty="0">
              <a:solidFill>
                <a:srgbClr val="1C1C1C"/>
              </a:solidFill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nb-NO" sz="2400" noProof="0" dirty="0"/>
              <a:t>IN3030 Uke 5, v2021 – </a:t>
            </a:r>
            <a:r>
              <a:rPr lang="nb-NO" sz="2400" dirty="0" err="1"/>
              <a:t>Cache</a:t>
            </a:r>
            <a:endParaRPr lang="nb-NO" altLang="nb-NO" sz="2400" noProof="0" dirty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19175" y="3886200"/>
            <a:ext cx="7069138" cy="1752600"/>
          </a:xfrm>
        </p:spPr>
        <p:txBody>
          <a:bodyPr/>
          <a:lstStyle/>
          <a:p>
            <a:r>
              <a:rPr lang="nb-NO" noProof="0" dirty="0"/>
              <a:t>Eric Jul</a:t>
            </a:r>
          </a:p>
          <a:p>
            <a:r>
              <a:rPr lang="nb-NO" dirty="0"/>
              <a:t>Programming Technology Group</a:t>
            </a:r>
            <a:endParaRPr lang="nb-NO" noProof="0" dirty="0"/>
          </a:p>
          <a:p>
            <a:r>
              <a:rPr lang="nb-NO" dirty="0"/>
              <a:t>Department </a:t>
            </a:r>
            <a:r>
              <a:rPr lang="nb-NO" dirty="0" err="1"/>
              <a:t>of</a:t>
            </a:r>
            <a:r>
              <a:rPr lang="nb-NO" noProof="0" dirty="0"/>
              <a:t> </a:t>
            </a:r>
            <a:r>
              <a:rPr lang="nb-NO" dirty="0"/>
              <a:t>I</a:t>
            </a:r>
            <a:r>
              <a:rPr lang="nb-NO" noProof="0" dirty="0" err="1"/>
              <a:t>nformatics</a:t>
            </a:r>
            <a:endParaRPr lang="nb-NO" noProof="0" dirty="0"/>
          </a:p>
          <a:p>
            <a:r>
              <a:rPr lang="nb-NO" dirty="0" err="1"/>
              <a:t>University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Oslo</a:t>
            </a:r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42346384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Speedup</a:t>
            </a:r>
            <a:r>
              <a:rPr lang="nb-NO" dirty="0"/>
              <a:t> – med lineær y-akse </a:t>
            </a:r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CE4BEE-34BD-45E8-807D-9D81BD53E60F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nb-NO">
              <a:solidFill>
                <a:srgbClr val="000000"/>
              </a:solidFill>
            </a:endParaRPr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498" y="1484784"/>
            <a:ext cx="6900862" cy="5084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17472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Konklusjon – Matrisemultiplikasjon</a:t>
            </a:r>
          </a:p>
        </p:txBody>
      </p:sp>
      <p:sp>
        <p:nvSpPr>
          <p:cNvPr id="5" name="Plassholder for innhol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000" dirty="0"/>
              <a:t>En rett frem implementasjon gikk ikke særlig fort </a:t>
            </a:r>
            <a:br>
              <a:rPr lang="nb-NO" sz="2000" dirty="0"/>
            </a:br>
            <a:r>
              <a:rPr lang="nb-NO" sz="2000" dirty="0"/>
              <a:t>(når n= 1000 ), tok det :</a:t>
            </a:r>
          </a:p>
          <a:p>
            <a:pPr lvl="1"/>
            <a:r>
              <a:rPr lang="nb-NO" sz="1800" dirty="0">
                <a:solidFill>
                  <a:srgbClr val="C00000"/>
                </a:solidFill>
              </a:rPr>
              <a:t>11,24 sek med vanlig sekvensiell løsning</a:t>
            </a:r>
          </a:p>
          <a:p>
            <a:pPr lvl="1"/>
            <a:r>
              <a:rPr lang="nb-NO" sz="1800" dirty="0"/>
              <a:t>3,24 sek. med rett fram parallellisering </a:t>
            </a:r>
          </a:p>
          <a:p>
            <a:pPr lvl="1"/>
            <a:r>
              <a:rPr lang="nb-NO" sz="1800" dirty="0"/>
              <a:t>0,91 sek med sekvensiell + transponering av B</a:t>
            </a:r>
          </a:p>
          <a:p>
            <a:pPr lvl="1"/>
            <a:r>
              <a:rPr lang="nb-NO" sz="1800" dirty="0">
                <a:solidFill>
                  <a:srgbClr val="C00000"/>
                </a:solidFill>
              </a:rPr>
              <a:t>0,26</a:t>
            </a:r>
            <a:r>
              <a:rPr lang="nb-NO" sz="1800" dirty="0"/>
              <a:t> </a:t>
            </a:r>
            <a:r>
              <a:rPr lang="nb-NO" sz="1800" dirty="0">
                <a:solidFill>
                  <a:srgbClr val="FF0000"/>
                </a:solidFill>
              </a:rPr>
              <a:t>sek med først transponering av B, så parallellisert</a:t>
            </a:r>
          </a:p>
          <a:p>
            <a:r>
              <a:rPr lang="nb-NO" sz="2000" dirty="0"/>
              <a:t>Det viktigste når vi skal parallelliser er:</a:t>
            </a:r>
          </a:p>
          <a:p>
            <a:pPr lvl="1"/>
            <a:r>
              <a:rPr lang="nb-NO" sz="1800" dirty="0"/>
              <a:t>Ha den ‘beste’ sekvensielle algoritmen</a:t>
            </a:r>
          </a:p>
          <a:p>
            <a:pPr lvl="1"/>
            <a:r>
              <a:rPr lang="nb-NO" sz="1800" dirty="0"/>
              <a:t>Så kan du parallellisere den</a:t>
            </a:r>
          </a:p>
          <a:p>
            <a:r>
              <a:rPr lang="nb-NO" sz="2000" dirty="0"/>
              <a:t>Hvis du er venner med cachen, vil parallellisering av en slik algoritme i tillegg nesten alltid lønne seg</a:t>
            </a:r>
          </a:p>
          <a:p>
            <a:r>
              <a:rPr lang="nb-NO" sz="2000" dirty="0"/>
              <a:t>Dette er ett eksempel på at det å aksessere data fortløpende, ikke på tvers av data , kan gi en </a:t>
            </a:r>
            <a:r>
              <a:rPr lang="nb-NO" sz="2000" dirty="0" err="1"/>
              <a:t>speedup</a:t>
            </a:r>
            <a:r>
              <a:rPr lang="nb-NO" sz="2000" dirty="0"/>
              <a:t> på 10-100 ganger.</a:t>
            </a:r>
          </a:p>
          <a:p>
            <a:r>
              <a:rPr lang="nb-NO" sz="2000" dirty="0"/>
              <a:t>(bare multiplikasjonen – ikke transponeringen, ble parallellisert)</a:t>
            </a:r>
          </a:p>
          <a:p>
            <a:endParaRPr lang="nb-NO" sz="2000" dirty="0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CE4BEE-34BD-45E8-807D-9D81BD53E60F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8698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Oblig</a:t>
            </a:r>
            <a:r>
              <a:rPr lang="nb-NO" dirty="0"/>
              <a:t> 2: </a:t>
            </a:r>
            <a:r>
              <a:rPr lang="nb-NO" sz="2800" dirty="0"/>
              <a:t>Parallell Matrise-multiplikasjon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romanUcPeriod"/>
            </a:pPr>
            <a:endParaRPr lang="nb-NO" sz="20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996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Review </a:t>
            </a:r>
            <a:r>
              <a:rPr lang="nb-NO" dirty="0" err="1"/>
              <a:t>of</a:t>
            </a:r>
            <a:r>
              <a:rPr lang="nb-NO" dirty="0"/>
              <a:t> uke 4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romanUcPeriod"/>
            </a:pPr>
            <a:r>
              <a:rPr lang="nb-NO" sz="2100" dirty="0" err="1"/>
              <a:t>Moore’s</a:t>
            </a:r>
            <a:r>
              <a:rPr lang="nb-NO" sz="2100" dirty="0"/>
              <a:t> Law</a:t>
            </a:r>
          </a:p>
          <a:p>
            <a:pPr marL="514350" indent="-514350">
              <a:buFont typeface="+mj-lt"/>
              <a:buAutoNum type="romanUcPeriod"/>
            </a:pPr>
            <a:r>
              <a:rPr lang="nb-NO" sz="2100" dirty="0"/>
              <a:t>Speed </a:t>
            </a:r>
            <a:r>
              <a:rPr lang="nb-NO" sz="2100" dirty="0" err="1"/>
              <a:t>of</a:t>
            </a:r>
            <a:r>
              <a:rPr lang="nb-NO" sz="2100" dirty="0"/>
              <a:t> </a:t>
            </a:r>
            <a:r>
              <a:rPr lang="nb-NO" sz="2100" dirty="0" err="1"/>
              <a:t>light</a:t>
            </a:r>
            <a:endParaRPr lang="nb-NO" sz="2100" dirty="0"/>
          </a:p>
          <a:p>
            <a:pPr marL="514350" indent="-514350">
              <a:buFont typeface="+mj-lt"/>
              <a:buAutoNum type="romanUcPeriod"/>
            </a:pPr>
            <a:r>
              <a:rPr lang="nb-NO" sz="2100" dirty="0" err="1"/>
              <a:t>Why</a:t>
            </a:r>
            <a:r>
              <a:rPr lang="nb-NO" sz="2100" dirty="0"/>
              <a:t> </a:t>
            </a:r>
            <a:r>
              <a:rPr lang="nb-NO" sz="2100" dirty="0" err="1"/>
              <a:t>distribution</a:t>
            </a:r>
            <a:r>
              <a:rPr lang="nb-NO" sz="2100" dirty="0"/>
              <a:t> </a:t>
            </a:r>
          </a:p>
          <a:p>
            <a:pPr marL="514350" indent="-514350">
              <a:buFont typeface="+mj-lt"/>
              <a:buAutoNum type="romanUcPeriod"/>
            </a:pPr>
            <a:r>
              <a:rPr lang="nb-NO" sz="2100" dirty="0" err="1"/>
              <a:t>Caches</a:t>
            </a:r>
            <a:r>
              <a:rPr lang="nb-NO" sz="2100" dirty="0"/>
              <a:t>: WHAT and WHY</a:t>
            </a:r>
          </a:p>
          <a:p>
            <a:pPr marL="514350" indent="-514350">
              <a:buFont typeface="+mj-lt"/>
              <a:buAutoNum type="romanUcPeriod"/>
            </a:pPr>
            <a:r>
              <a:rPr lang="nb-NO" sz="2100" dirty="0"/>
              <a:t>Speed </a:t>
            </a:r>
            <a:r>
              <a:rPr lang="nb-NO" sz="2100" dirty="0" err="1"/>
              <a:t>of</a:t>
            </a:r>
            <a:r>
              <a:rPr lang="nb-NO" sz="2100" dirty="0"/>
              <a:t> </a:t>
            </a:r>
            <a:r>
              <a:rPr lang="nb-NO" sz="2100" dirty="0" err="1"/>
              <a:t>light</a:t>
            </a:r>
            <a:endParaRPr lang="nb-NO" sz="2100" dirty="0"/>
          </a:p>
          <a:p>
            <a:pPr marL="514350" indent="-514350">
              <a:buFont typeface="+mj-lt"/>
              <a:buAutoNum type="romanUcPeriod"/>
            </a:pPr>
            <a:r>
              <a:rPr lang="nb-NO" sz="2000" dirty="0" err="1"/>
              <a:t>Matrice</a:t>
            </a:r>
            <a:r>
              <a:rPr lang="nb-NO" sz="2000" dirty="0"/>
              <a:t>-multiplikasjon</a:t>
            </a:r>
          </a:p>
          <a:p>
            <a:pPr marL="514350" indent="-514350">
              <a:buFont typeface="+mj-lt"/>
              <a:buAutoNum type="romanUcPeriod"/>
            </a:pPr>
            <a:r>
              <a:rPr lang="nb-NO" sz="2000" dirty="0"/>
              <a:t>How to present </a:t>
            </a:r>
            <a:r>
              <a:rPr lang="nb-NO" sz="2000" dirty="0" err="1"/>
              <a:t>your</a:t>
            </a:r>
            <a:r>
              <a:rPr lang="nb-NO" sz="2000" dirty="0"/>
              <a:t> timing </a:t>
            </a:r>
            <a:r>
              <a:rPr lang="nb-NO" sz="2000" dirty="0" err="1"/>
              <a:t>results</a:t>
            </a:r>
            <a:endParaRPr lang="nb-NO" sz="2000" dirty="0"/>
          </a:p>
          <a:p>
            <a:pPr marL="514350" indent="-514350">
              <a:buFont typeface="+mj-lt"/>
              <a:buAutoNum type="romanUcPeriod"/>
            </a:pPr>
            <a:r>
              <a:rPr lang="nb-NO" sz="2000" dirty="0"/>
              <a:t>Hva er PRAM modellen - og hvorfor er den ubrukelig for oss</a:t>
            </a:r>
          </a:p>
          <a:p>
            <a:pPr marL="514350" indent="-514350">
              <a:buFont typeface="+mj-lt"/>
              <a:buAutoNum type="romanUcPeriod"/>
            </a:pPr>
            <a:r>
              <a:rPr lang="nb-NO" sz="2000" dirty="0" err="1"/>
              <a:t>Matrice</a:t>
            </a:r>
            <a:r>
              <a:rPr lang="nb-NO" sz="2000" dirty="0"/>
              <a:t>-multiplikasjon</a:t>
            </a:r>
          </a:p>
          <a:p>
            <a:pPr marL="0" indent="0">
              <a:buNone/>
            </a:pPr>
            <a:r>
              <a:rPr lang="nb-NO" sz="2000" dirty="0"/>
              <a:t> 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076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Plan for uke 5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romanUcPeriod"/>
            </a:pPr>
            <a:r>
              <a:rPr lang="nb-NO" sz="2100" dirty="0"/>
              <a:t>Review </a:t>
            </a:r>
            <a:r>
              <a:rPr lang="nb-NO" sz="2100" dirty="0" err="1"/>
              <a:t>of</a:t>
            </a:r>
            <a:r>
              <a:rPr lang="nb-NO" sz="2100" dirty="0"/>
              <a:t> </a:t>
            </a:r>
            <a:r>
              <a:rPr lang="nb-NO" sz="2100" dirty="0" err="1"/>
              <a:t>caching</a:t>
            </a:r>
            <a:endParaRPr lang="nb-NO" sz="2100" dirty="0"/>
          </a:p>
          <a:p>
            <a:pPr marL="514350" indent="-514350">
              <a:buFont typeface="+mj-lt"/>
              <a:buAutoNum type="romanUcPeriod"/>
            </a:pPr>
            <a:r>
              <a:rPr lang="nb-NO" sz="1800" dirty="0"/>
              <a:t>Oblig 2: Parallell </a:t>
            </a:r>
            <a:r>
              <a:rPr lang="nb-NO" sz="1800" dirty="0" err="1"/>
              <a:t>Matrice</a:t>
            </a:r>
            <a:r>
              <a:rPr lang="nb-NO" sz="1800" dirty="0"/>
              <a:t>-multiplikasjon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469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WHAT is a </a:t>
            </a:r>
            <a:r>
              <a:rPr lang="nb-NO" dirty="0" err="1"/>
              <a:t>cache</a:t>
            </a:r>
            <a:r>
              <a:rPr lang="nb-NO" dirty="0"/>
              <a:t>?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100" dirty="0" err="1"/>
              <a:t>Principle</a:t>
            </a:r>
            <a:r>
              <a:rPr lang="nb-NO" sz="2100" dirty="0"/>
              <a:t> </a:t>
            </a:r>
            <a:r>
              <a:rPr lang="nb-NO" sz="2100" dirty="0" err="1"/>
              <a:t>of</a:t>
            </a:r>
            <a:r>
              <a:rPr lang="nb-NO" sz="2100" dirty="0"/>
              <a:t> a </a:t>
            </a:r>
            <a:r>
              <a:rPr lang="nb-NO" sz="2100" dirty="0" err="1"/>
              <a:t>cache</a:t>
            </a:r>
            <a:endParaRPr lang="nb-NO" sz="2100" dirty="0"/>
          </a:p>
          <a:p>
            <a:r>
              <a:rPr lang="nb-NO" sz="2100" dirty="0"/>
              <a:t>Speed  </a:t>
            </a:r>
            <a:r>
              <a:rPr lang="nb-NO" sz="2100" dirty="0" err="1"/>
              <a:t>of</a:t>
            </a:r>
            <a:r>
              <a:rPr lang="nb-NO" sz="2100" dirty="0"/>
              <a:t> </a:t>
            </a:r>
            <a:r>
              <a:rPr lang="nb-NO" sz="2100" dirty="0" err="1"/>
              <a:t>memory</a:t>
            </a:r>
            <a:r>
              <a:rPr lang="nb-NO" sz="2100" dirty="0"/>
              <a:t> </a:t>
            </a:r>
            <a:r>
              <a:rPr lang="nb-NO" sz="2100" dirty="0" err="1"/>
              <a:t>vs</a:t>
            </a:r>
            <a:r>
              <a:rPr lang="nb-NO" sz="2100" dirty="0"/>
              <a:t> </a:t>
            </a:r>
            <a:r>
              <a:rPr lang="nb-NO" sz="2100" dirty="0" err="1"/>
              <a:t>size</a:t>
            </a:r>
            <a:endParaRPr lang="nb-NO" sz="2100" dirty="0"/>
          </a:p>
          <a:p>
            <a:r>
              <a:rPr lang="nb-NO" sz="2100" dirty="0"/>
              <a:t>Second </a:t>
            </a:r>
            <a:r>
              <a:rPr lang="nb-NO" sz="2100" dirty="0" err="1"/>
              <a:t>reason</a:t>
            </a:r>
            <a:r>
              <a:rPr lang="nb-NO" sz="2100" dirty="0"/>
              <a:t>: Speed </a:t>
            </a:r>
            <a:r>
              <a:rPr lang="nb-NO" sz="2100" dirty="0" err="1"/>
              <a:t>light</a:t>
            </a:r>
            <a:endParaRPr lang="nb-NO" sz="2100" dirty="0"/>
          </a:p>
          <a:p>
            <a:endParaRPr lang="nb-NO" sz="2100" dirty="0"/>
          </a:p>
          <a:p>
            <a:endParaRPr lang="nb-NO" sz="2100" dirty="0"/>
          </a:p>
          <a:p>
            <a:endParaRPr lang="nb-NO" sz="21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409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II) Oblig 2: forrige og denne uka, 	matrisemultiplisering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ssholder for innhold 2"/>
              <p:cNvSpPr>
                <a:spLocks noGrp="1"/>
              </p:cNvSpPr>
              <p:nvPr>
                <p:ph idx="1"/>
              </p:nvPr>
            </p:nvSpPr>
            <p:spPr>
              <a:xfrm>
                <a:off x="1187624" y="1484784"/>
                <a:ext cx="7772400" cy="720080"/>
              </a:xfrm>
            </p:spPr>
            <p:txBody>
              <a:bodyPr/>
              <a:lstStyle/>
              <a:p>
                <a:r>
                  <a:rPr lang="nb-NO" dirty="0"/>
                  <a:t>Matriser er todimensjonale </a:t>
                </a:r>
                <a:r>
                  <a:rPr lang="nb-NO" dirty="0" err="1"/>
                  <a:t>arrayer</a:t>
                </a:r>
                <a:endParaRPr lang="nb-NO" dirty="0"/>
              </a:p>
              <a:p>
                <a:r>
                  <a:rPr lang="nb-NO" dirty="0"/>
                  <a:t>Skal beregne C=</a:t>
                </a:r>
                <a:r>
                  <a:rPr lang="nb-NO" dirty="0" err="1"/>
                  <a:t>AxB</a:t>
                </a:r>
                <a:r>
                  <a:rPr lang="nb-NO" dirty="0"/>
                  <a:t>  (A,B,C er matriser)</a:t>
                </a:r>
              </a:p>
              <a:p>
                <a:pPr marL="0" indent="0">
                  <a:buNone/>
                </a:pPr>
                <a:br>
                  <a:rPr lang="nb-NO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nb-NO">
                          <a:latin typeface="Cambria Math"/>
                        </a:rPr>
                        <m:t>c</m:t>
                      </m:r>
                      <m:d>
                        <m:dPr>
                          <m:begChr m:val="["/>
                          <m:endChr m:val="]"/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nb-NO">
                              <a:latin typeface="Cambria Math"/>
                            </a:rPr>
                            <m:t>i</m:t>
                          </m:r>
                        </m:e>
                      </m:d>
                      <m:r>
                        <a:rPr lang="nb-NO">
                          <a:latin typeface="Cambria Math"/>
                        </a:rPr>
                        <m:t>[</m:t>
                      </m:r>
                      <m:r>
                        <m:rPr>
                          <m:sty m:val="p"/>
                        </m:rPr>
                        <a:rPr lang="nb-NO">
                          <a:latin typeface="Cambria Math"/>
                        </a:rPr>
                        <m:t>j</m:t>
                      </m:r>
                      <m:r>
                        <a:rPr lang="nb-NO">
                          <a:latin typeface="Cambria Math"/>
                        </a:rPr>
                        <m:t>]</m:t>
                      </m:r>
                      <m:r>
                        <a:rPr lang="nb-NO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grow m:val="on"/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nb-NO" i="1">
                              <a:latin typeface="Cambria Math"/>
                            </a:rPr>
                            <m:t>𝑘</m:t>
                          </m:r>
                          <m:r>
                            <a:rPr lang="nb-NO" i="1">
                              <a:latin typeface="Cambria Math"/>
                            </a:rPr>
                            <m:t>=0</m:t>
                          </m:r>
                        </m:sub>
                        <m:sup>
                          <m:r>
                            <a:rPr lang="nb-NO" i="1">
                              <a:latin typeface="Cambria Math"/>
                            </a:rPr>
                            <m:t>𝑛</m:t>
                          </m:r>
                          <m:r>
                            <a:rPr lang="nb-NO" b="0" i="1" smtClean="0">
                              <a:latin typeface="Cambria Math"/>
                            </a:rPr>
                            <m:t>−1</m:t>
                          </m:r>
                        </m:sup>
                        <m:e>
                          <m:r>
                            <m:rPr>
                              <m:sty m:val="p"/>
                            </m:rPr>
                            <a:rPr lang="nb-NO">
                              <a:latin typeface="Cambria Math"/>
                            </a:rPr>
                            <m:t>a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nb-NO">
                                  <a:latin typeface="Cambria Math"/>
                                </a:rPr>
                                <m:t>i</m:t>
                              </m:r>
                            </m:e>
                          </m:d>
                          <m:d>
                            <m:dPr>
                              <m:begChr m:val="["/>
                              <m:endChr m:val="]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nb-NO">
                                  <a:latin typeface="Cambria Math"/>
                                </a:rPr>
                                <m:t>k</m:t>
                              </m:r>
                            </m:e>
                          </m:d>
                          <m:r>
                            <a:rPr lang="nb-NO" i="1">
                              <a:latin typeface="Cambria Math"/>
                            </a:rPr>
                            <m:t>∗</m:t>
                          </m:r>
                          <m:r>
                            <m:rPr>
                              <m:sty m:val="p"/>
                            </m:rPr>
                            <a:rPr lang="nb-NO">
                              <a:latin typeface="Cambria Math"/>
                            </a:rPr>
                            <m:t>b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nb-NO">
                                  <a:latin typeface="Cambria Math"/>
                                </a:rPr>
                                <m:t>k</m:t>
                              </m:r>
                            </m:e>
                          </m:d>
                          <m:r>
                            <a:rPr lang="nb-NO">
                              <a:latin typeface="Cambria Math"/>
                            </a:rPr>
                            <m:t>[</m:t>
                          </m:r>
                          <m:r>
                            <m:rPr>
                              <m:sty m:val="p"/>
                            </m:rPr>
                            <a:rPr lang="nb-NO">
                              <a:latin typeface="Cambria Math"/>
                            </a:rPr>
                            <m:t>j</m:t>
                          </m:r>
                          <m:r>
                            <a:rPr lang="nb-NO">
                              <a:latin typeface="Cambria Math"/>
                            </a:rPr>
                            <m:t>]</m:t>
                          </m:r>
                        </m:e>
                      </m:nary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3" name="Plassholder for innhol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87624" y="1484784"/>
                <a:ext cx="7772400" cy="720080"/>
              </a:xfrm>
              <a:blipFill rotWithShape="1">
                <a:blip r:embed="rId3" cstate="print"/>
                <a:stretch>
                  <a:fillRect l="-78" t="-4237" b="-195763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52" name="TekstSylinder 51"/>
          <p:cNvSpPr txBox="1"/>
          <p:nvPr/>
        </p:nvSpPr>
        <p:spPr>
          <a:xfrm>
            <a:off x="323528" y="4293096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dirty="0"/>
              <a:t>C</a:t>
            </a:r>
            <a:r>
              <a:rPr lang="nb-NO" sz="2800" baseline="-25000" dirty="0"/>
              <a:t> i,j </a:t>
            </a:r>
            <a:r>
              <a:rPr lang="nb-NO" sz="2800" dirty="0"/>
              <a:t>=</a:t>
            </a:r>
          </a:p>
        </p:txBody>
      </p:sp>
      <p:sp>
        <p:nvSpPr>
          <p:cNvPr id="53" name="TekstSylinder 52"/>
          <p:cNvSpPr txBox="1"/>
          <p:nvPr/>
        </p:nvSpPr>
        <p:spPr>
          <a:xfrm>
            <a:off x="4764309" y="4437112"/>
            <a:ext cx="4557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 err="1"/>
              <a:t>X</a:t>
            </a:r>
            <a:endParaRPr lang="nb-NO" sz="2400" dirty="0"/>
          </a:p>
        </p:txBody>
      </p:sp>
      <p:grpSp>
        <p:nvGrpSpPr>
          <p:cNvPr id="68" name="Gruppe 67"/>
          <p:cNvGrpSpPr/>
          <p:nvPr/>
        </p:nvGrpSpPr>
        <p:grpSpPr>
          <a:xfrm>
            <a:off x="1475656" y="3778803"/>
            <a:ext cx="3240360" cy="1839011"/>
            <a:chOff x="1475656" y="3778803"/>
            <a:chExt cx="3240360" cy="1839011"/>
          </a:xfrm>
        </p:grpSpPr>
        <p:grpSp>
          <p:nvGrpSpPr>
            <p:cNvPr id="43" name="Gruppe 42"/>
            <p:cNvGrpSpPr>
              <a:grpSpLocks/>
            </p:cNvGrpSpPr>
            <p:nvPr/>
          </p:nvGrpSpPr>
          <p:grpSpPr>
            <a:xfrm>
              <a:off x="1475656" y="3778803"/>
              <a:ext cx="3240360" cy="1839011"/>
              <a:chOff x="0" y="0"/>
              <a:chExt cx="4208492" cy="2099697"/>
            </a:xfrm>
          </p:grpSpPr>
          <p:pic>
            <p:nvPicPr>
              <p:cNvPr id="44" name="Bilde 43" descr="M:\INF2440Para\Powerpoint\Uke3\toDimArray.png"/>
              <p:cNvPicPr/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88052" y="79127"/>
                <a:ext cx="3520440" cy="2020570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45" name="Gruppe 44"/>
              <p:cNvGrpSpPr/>
              <p:nvPr/>
            </p:nvGrpSpPr>
            <p:grpSpPr>
              <a:xfrm>
                <a:off x="0" y="0"/>
                <a:ext cx="1440160" cy="2053749"/>
                <a:chOff x="0" y="0"/>
                <a:chExt cx="1440160" cy="2053749"/>
              </a:xfrm>
            </p:grpSpPr>
            <p:sp>
              <p:nvSpPr>
                <p:cNvPr id="46" name="TekstSylinder 4"/>
                <p:cNvSpPr txBox="1"/>
                <p:nvPr/>
              </p:nvSpPr>
              <p:spPr>
                <a:xfrm>
                  <a:off x="0" y="258334"/>
                  <a:ext cx="432049" cy="38654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spcAft>
                      <a:spcPts val="0"/>
                    </a:spcAft>
                  </a:pPr>
                  <a:r>
                    <a:rPr lang="nb-NO" sz="1600" kern="1200" dirty="0">
                      <a:solidFill>
                        <a:srgbClr val="000000"/>
                      </a:solidFill>
                      <a:effectLst/>
                      <a:latin typeface="Calibri"/>
                      <a:ea typeface="Times New Roman"/>
                      <a:cs typeface="Times New Roman"/>
                    </a:rPr>
                    <a:t>A</a:t>
                  </a:r>
                  <a:endParaRPr lang="nb-NO" dirty="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47" name="Rektangel 46"/>
                <p:cNvSpPr/>
                <p:nvPr/>
              </p:nvSpPr>
              <p:spPr>
                <a:xfrm>
                  <a:off x="72008" y="585356"/>
                  <a:ext cx="432048" cy="14401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nb-NO" sz="1100" dirty="0">
                      <a:effectLst/>
                      <a:ea typeface="Times New Roman"/>
                      <a:cs typeface="Times New Roman"/>
                    </a:rPr>
                    <a:t> </a:t>
                  </a:r>
                  <a:endParaRPr lang="nb-NO" sz="1100" dirty="0">
                    <a:effectLst/>
                    <a:ea typeface="Calibri"/>
                    <a:cs typeface="Times New Roman"/>
                  </a:endParaRPr>
                </a:p>
              </p:txBody>
            </p:sp>
            <p:cxnSp>
              <p:nvCxnSpPr>
                <p:cNvPr id="48" name="Rett pil 47"/>
                <p:cNvCxnSpPr/>
                <p:nvPr/>
              </p:nvCxnSpPr>
              <p:spPr>
                <a:xfrm flipV="1">
                  <a:off x="504056" y="412740"/>
                  <a:ext cx="576064" cy="244624"/>
                </a:xfrm>
                <a:prstGeom prst="straightConnector1">
                  <a:avLst/>
                </a:prstGeom>
                <a:ln w="6350"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9" name="TekstSylinder 8"/>
                <p:cNvSpPr txBox="1"/>
                <p:nvPr/>
              </p:nvSpPr>
              <p:spPr>
                <a:xfrm>
                  <a:off x="832068" y="0"/>
                  <a:ext cx="608092" cy="369332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rtlCol="0">
                  <a:spAutoFit/>
                </a:bodyPr>
                <a:lstStyle/>
                <a:p>
                  <a:pPr>
                    <a:spcAft>
                      <a:spcPts val="0"/>
                    </a:spcAft>
                  </a:pPr>
                  <a:r>
                    <a:rPr lang="nb-NO" sz="1800" kern="1200">
                      <a:solidFill>
                        <a:srgbClr val="FFFFFF"/>
                      </a:solidFill>
                      <a:effectLst/>
                      <a:latin typeface="Calibri"/>
                      <a:ea typeface="Times New Roman"/>
                      <a:cs typeface="Times New Roman"/>
                    </a:rPr>
                    <a:t>cc</a:t>
                  </a:r>
                  <a:endParaRPr lang="nb-NO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50" name="Rektangel 49"/>
                <p:cNvSpPr/>
                <p:nvPr/>
              </p:nvSpPr>
              <p:spPr>
                <a:xfrm>
                  <a:off x="792088" y="1809492"/>
                  <a:ext cx="288032" cy="144016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nb-NO" sz="1100">
                      <a:effectLst/>
                      <a:ea typeface="Times New Roman"/>
                      <a:cs typeface="Times New Roman"/>
                    </a:rPr>
                    <a:t> </a:t>
                  </a:r>
                  <a:endParaRPr lang="nb-NO" sz="1100">
                    <a:effectLst/>
                    <a:ea typeface="Calibri"/>
                    <a:cs typeface="Times New Roman"/>
                  </a:endParaRPr>
                </a:p>
              </p:txBody>
            </p:sp>
            <p:sp>
              <p:nvSpPr>
                <p:cNvPr id="51" name="TekstSylinder 9"/>
                <p:cNvSpPr txBox="1"/>
                <p:nvPr/>
              </p:nvSpPr>
              <p:spPr>
                <a:xfrm>
                  <a:off x="654654" y="1737485"/>
                  <a:ext cx="747289" cy="3162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spcAft>
                      <a:spcPts val="0"/>
                    </a:spcAft>
                  </a:pPr>
                  <a:r>
                    <a:rPr lang="nb-NO" sz="1200" kern="1200" dirty="0">
                      <a:solidFill>
                        <a:srgbClr val="000000"/>
                      </a:solidFill>
                      <a:effectLst/>
                      <a:latin typeface="Calibri"/>
                      <a:ea typeface="Times New Roman"/>
                      <a:cs typeface="Times New Roman"/>
                    </a:rPr>
                    <a:t>n-1</a:t>
                  </a:r>
                  <a:endParaRPr lang="nb-NO" sz="1200" dirty="0">
                    <a:effectLst/>
                    <a:latin typeface="Times New Roman"/>
                    <a:ea typeface="Times New Roman"/>
                  </a:endParaRPr>
                </a:p>
              </p:txBody>
            </p:sp>
          </p:grpSp>
        </p:grpSp>
        <p:sp>
          <p:nvSpPr>
            <p:cNvPr id="65" name="Rektangel 64"/>
            <p:cNvSpPr/>
            <p:nvPr/>
          </p:nvSpPr>
          <p:spPr bwMode="auto">
            <a:xfrm rot="16200000">
              <a:off x="3563887" y="4077071"/>
              <a:ext cx="72008" cy="1656185"/>
            </a:xfrm>
            <a:prstGeom prst="rect">
              <a:avLst/>
            </a:prstGeom>
            <a:solidFill>
              <a:srgbClr val="CC6600">
                <a:alpha val="44000"/>
              </a:srgbClr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6" name="TekstSylinder 65"/>
            <p:cNvSpPr txBox="1"/>
            <p:nvPr/>
          </p:nvSpPr>
          <p:spPr>
            <a:xfrm>
              <a:off x="2051720" y="4725144"/>
              <a:ext cx="2375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/>
                <a:t>i</a:t>
              </a:r>
            </a:p>
          </p:txBody>
        </p:sp>
      </p:grpSp>
      <p:grpSp>
        <p:nvGrpSpPr>
          <p:cNvPr id="69" name="Gruppe 68"/>
          <p:cNvGrpSpPr/>
          <p:nvPr/>
        </p:nvGrpSpPr>
        <p:grpSpPr>
          <a:xfrm>
            <a:off x="5436096" y="3789040"/>
            <a:ext cx="3272612" cy="1839531"/>
            <a:chOff x="5436096" y="3789040"/>
            <a:chExt cx="3272612" cy="1839531"/>
          </a:xfrm>
        </p:grpSpPr>
        <p:pic>
          <p:nvPicPr>
            <p:cNvPr id="55" name="Bilde 54" descr="M:\INF2440Para\Powerpoint\Uke3\toDimArray.png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71140" y="3858864"/>
              <a:ext cx="2737568" cy="1769707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56" name="Gruppe 55"/>
            <p:cNvGrpSpPr/>
            <p:nvPr/>
          </p:nvGrpSpPr>
          <p:grpSpPr>
            <a:xfrm>
              <a:off x="5436096" y="3789561"/>
              <a:ext cx="1119899" cy="1798767"/>
              <a:chOff x="0" y="0"/>
              <a:chExt cx="1440160" cy="2053749"/>
            </a:xfrm>
          </p:grpSpPr>
          <p:sp>
            <p:nvSpPr>
              <p:cNvPr id="57" name="TekstSylinder 4"/>
              <p:cNvSpPr txBox="1"/>
              <p:nvPr/>
            </p:nvSpPr>
            <p:spPr>
              <a:xfrm>
                <a:off x="0" y="305723"/>
                <a:ext cx="432048" cy="386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nb-NO" sz="1600" dirty="0">
                    <a:solidFill>
                      <a:srgbClr val="000000"/>
                    </a:solidFill>
                    <a:latin typeface="Calibri"/>
                    <a:ea typeface="Times New Roman"/>
                    <a:cs typeface="Times New Roman"/>
                  </a:rPr>
                  <a:t>B</a:t>
                </a:r>
                <a:endParaRPr lang="nb-NO" dirty="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58" name="Rektangel 57"/>
              <p:cNvSpPr/>
              <p:nvPr/>
            </p:nvSpPr>
            <p:spPr>
              <a:xfrm>
                <a:off x="72008" y="585356"/>
                <a:ext cx="432048" cy="14401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nb-NO" sz="1100" dirty="0">
                    <a:effectLst/>
                    <a:ea typeface="Times New Roman"/>
                    <a:cs typeface="Times New Roman"/>
                  </a:rPr>
                  <a:t> </a:t>
                </a:r>
                <a:endParaRPr lang="nb-NO" sz="1100" dirty="0">
                  <a:effectLst/>
                  <a:ea typeface="Calibri"/>
                  <a:cs typeface="Times New Roman"/>
                </a:endParaRPr>
              </a:p>
            </p:txBody>
          </p:sp>
          <p:cxnSp>
            <p:nvCxnSpPr>
              <p:cNvPr id="59" name="Rett pil 58"/>
              <p:cNvCxnSpPr/>
              <p:nvPr/>
            </p:nvCxnSpPr>
            <p:spPr>
              <a:xfrm flipV="1">
                <a:off x="504056" y="412740"/>
                <a:ext cx="576064" cy="244624"/>
              </a:xfrm>
              <a:prstGeom prst="straightConnector1">
                <a:avLst/>
              </a:prstGeom>
              <a:ln w="635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0" name="TekstSylinder 8"/>
              <p:cNvSpPr txBox="1"/>
              <p:nvPr/>
            </p:nvSpPr>
            <p:spPr>
              <a:xfrm>
                <a:off x="832068" y="0"/>
                <a:ext cx="608092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nb-NO" sz="1800" kern="1200">
                    <a:solidFill>
                      <a:srgbClr val="FFFFFF"/>
                    </a:solidFill>
                    <a:effectLst/>
                    <a:latin typeface="Calibri"/>
                    <a:ea typeface="Times New Roman"/>
                    <a:cs typeface="Times New Roman"/>
                  </a:rPr>
                  <a:t>cc</a:t>
                </a:r>
                <a:endParaRPr lang="nb-NO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61" name="Rektangel 60"/>
              <p:cNvSpPr/>
              <p:nvPr/>
            </p:nvSpPr>
            <p:spPr>
              <a:xfrm>
                <a:off x="792088" y="1809492"/>
                <a:ext cx="288032" cy="14401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nb-NO" sz="1100">
                    <a:effectLst/>
                    <a:ea typeface="Times New Roman"/>
                    <a:cs typeface="Times New Roman"/>
                  </a:rPr>
                  <a:t> </a:t>
                </a:r>
                <a:endParaRPr lang="nb-NO" sz="1100">
                  <a:effectLst/>
                  <a:ea typeface="Calibri"/>
                  <a:cs typeface="Times New Roman"/>
                </a:endParaRPr>
              </a:p>
            </p:txBody>
          </p:sp>
          <p:sp>
            <p:nvSpPr>
              <p:cNvPr id="62" name="TekstSylinder 9"/>
              <p:cNvSpPr txBox="1"/>
              <p:nvPr/>
            </p:nvSpPr>
            <p:spPr>
              <a:xfrm>
                <a:off x="688052" y="1737484"/>
                <a:ext cx="576063" cy="3162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nb-NO" sz="1200" kern="1200" dirty="0">
                    <a:solidFill>
                      <a:srgbClr val="000000"/>
                    </a:solidFill>
                    <a:effectLst/>
                    <a:latin typeface="Calibri"/>
                    <a:ea typeface="Times New Roman"/>
                    <a:cs typeface="Times New Roman"/>
                  </a:rPr>
                  <a:t>n-1</a:t>
                </a:r>
                <a:endParaRPr lang="nb-NO" sz="1200" dirty="0">
                  <a:effectLst/>
                  <a:latin typeface="Times New Roman"/>
                  <a:ea typeface="Times New Roman"/>
                </a:endParaRPr>
              </a:p>
            </p:txBody>
          </p:sp>
        </p:grpSp>
        <p:sp>
          <p:nvSpPr>
            <p:cNvPr id="63" name="Rektangel 62"/>
            <p:cNvSpPr/>
            <p:nvPr/>
          </p:nvSpPr>
          <p:spPr bwMode="auto">
            <a:xfrm>
              <a:off x="7668344" y="4149080"/>
              <a:ext cx="108012" cy="1368152"/>
            </a:xfrm>
            <a:prstGeom prst="rect">
              <a:avLst/>
            </a:prstGeom>
            <a:solidFill>
              <a:srgbClr val="CC6600">
                <a:alpha val="44000"/>
              </a:srgbClr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7" name="TekstSylinder 66"/>
            <p:cNvSpPr txBox="1"/>
            <p:nvPr/>
          </p:nvSpPr>
          <p:spPr>
            <a:xfrm>
              <a:off x="7632340" y="3789040"/>
              <a:ext cx="1080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dirty="0"/>
                <a:t>j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28373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Idé – transponer B (=bytte om rader og kolonner)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22833" y="1268760"/>
            <a:ext cx="7772400" cy="610653"/>
          </a:xfrm>
        </p:spPr>
        <p:txBody>
          <a:bodyPr/>
          <a:lstStyle/>
          <a:p>
            <a:r>
              <a:rPr lang="nb-NO" dirty="0"/>
              <a:t>Bytt om elementene i B (</a:t>
            </a:r>
            <a:r>
              <a:rPr lang="nb-NO" dirty="0" err="1"/>
              <a:t>B</a:t>
            </a:r>
            <a:r>
              <a:rPr lang="nb-NO" baseline="-25000" dirty="0" err="1"/>
              <a:t>i,j</a:t>
            </a:r>
            <a:r>
              <a:rPr lang="nb-NO" dirty="0"/>
              <a:t> byttes om med </a:t>
            </a:r>
            <a:r>
              <a:rPr lang="nb-NO" dirty="0" err="1"/>
              <a:t>B</a:t>
            </a:r>
            <a:r>
              <a:rPr lang="nb-NO" baseline="-25000" dirty="0" err="1"/>
              <a:t>j,i</a:t>
            </a:r>
            <a:r>
              <a:rPr lang="nb-NO" dirty="0"/>
              <a:t> ) </a:t>
            </a:r>
          </a:p>
          <a:p>
            <a:r>
              <a:rPr lang="nb-NO" dirty="0"/>
              <a:t>Da blir kolonnene lagret radvis. 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nb-NO">
              <a:solidFill>
                <a:srgbClr val="000000"/>
              </a:solidFill>
            </a:endParaRPr>
          </a:p>
        </p:txBody>
      </p:sp>
      <p:grpSp>
        <p:nvGrpSpPr>
          <p:cNvPr id="53" name="Gruppe 52"/>
          <p:cNvGrpSpPr/>
          <p:nvPr/>
        </p:nvGrpSpPr>
        <p:grpSpPr>
          <a:xfrm>
            <a:off x="251520" y="2204864"/>
            <a:ext cx="4320480" cy="2593526"/>
            <a:chOff x="251520" y="2204864"/>
            <a:chExt cx="4320480" cy="2593526"/>
          </a:xfrm>
        </p:grpSpPr>
        <p:pic>
          <p:nvPicPr>
            <p:cNvPr id="6" name="Bilde 5" descr="M:\INF2440Para\Powerpoint\Uke3\toDimArray.png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7881" y="2260199"/>
              <a:ext cx="3614119" cy="2538191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7" name="Gruppe 6"/>
            <p:cNvGrpSpPr/>
            <p:nvPr/>
          </p:nvGrpSpPr>
          <p:grpSpPr>
            <a:xfrm>
              <a:off x="251520" y="2205611"/>
              <a:ext cx="1478483" cy="2579870"/>
              <a:chOff x="0" y="0"/>
              <a:chExt cx="1440160" cy="2053749"/>
            </a:xfrm>
          </p:grpSpPr>
          <p:sp>
            <p:nvSpPr>
              <p:cNvPr id="10" name="TekstSylinder 4"/>
              <p:cNvSpPr txBox="1"/>
              <p:nvPr/>
            </p:nvSpPr>
            <p:spPr>
              <a:xfrm>
                <a:off x="0" y="305723"/>
                <a:ext cx="432048" cy="386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nb-NO" sz="1600" dirty="0">
                    <a:solidFill>
                      <a:srgbClr val="000000"/>
                    </a:solidFill>
                    <a:latin typeface="Calibri"/>
                    <a:ea typeface="Times New Roman"/>
                    <a:cs typeface="Times New Roman"/>
                  </a:rPr>
                  <a:t>B</a:t>
                </a:r>
                <a:endParaRPr lang="nb-NO" dirty="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11" name="Rektangel 10"/>
              <p:cNvSpPr/>
              <p:nvPr/>
            </p:nvSpPr>
            <p:spPr>
              <a:xfrm>
                <a:off x="72008" y="585356"/>
                <a:ext cx="432048" cy="14401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nb-NO" sz="1100" dirty="0">
                    <a:effectLst/>
                    <a:ea typeface="Times New Roman"/>
                    <a:cs typeface="Times New Roman"/>
                  </a:rPr>
                  <a:t> </a:t>
                </a:r>
                <a:endParaRPr lang="nb-NO" sz="1100" dirty="0">
                  <a:effectLst/>
                  <a:ea typeface="Calibri"/>
                  <a:cs typeface="Times New Roman"/>
                </a:endParaRPr>
              </a:p>
            </p:txBody>
          </p:sp>
          <p:cxnSp>
            <p:nvCxnSpPr>
              <p:cNvPr id="12" name="Rett pil 11"/>
              <p:cNvCxnSpPr/>
              <p:nvPr/>
            </p:nvCxnSpPr>
            <p:spPr>
              <a:xfrm flipV="1">
                <a:off x="504056" y="412740"/>
                <a:ext cx="576064" cy="244624"/>
              </a:xfrm>
              <a:prstGeom prst="straightConnector1">
                <a:avLst/>
              </a:prstGeom>
              <a:ln w="635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TekstSylinder 8"/>
              <p:cNvSpPr txBox="1"/>
              <p:nvPr/>
            </p:nvSpPr>
            <p:spPr>
              <a:xfrm>
                <a:off x="832068" y="0"/>
                <a:ext cx="608092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nb-NO" sz="1800" kern="1200">
                    <a:solidFill>
                      <a:srgbClr val="FFFFFF"/>
                    </a:solidFill>
                    <a:effectLst/>
                    <a:latin typeface="Calibri"/>
                    <a:ea typeface="Times New Roman"/>
                    <a:cs typeface="Times New Roman"/>
                  </a:rPr>
                  <a:t>cc</a:t>
                </a:r>
                <a:endParaRPr lang="nb-NO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14" name="Rektangel 13"/>
              <p:cNvSpPr/>
              <p:nvPr/>
            </p:nvSpPr>
            <p:spPr>
              <a:xfrm>
                <a:off x="792088" y="1809492"/>
                <a:ext cx="288032" cy="14401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nb-NO" sz="1100">
                    <a:effectLst/>
                    <a:ea typeface="Times New Roman"/>
                    <a:cs typeface="Times New Roman"/>
                  </a:rPr>
                  <a:t> </a:t>
                </a:r>
                <a:endParaRPr lang="nb-NO" sz="1100">
                  <a:effectLst/>
                  <a:ea typeface="Calibri"/>
                  <a:cs typeface="Times New Roman"/>
                </a:endParaRPr>
              </a:p>
            </p:txBody>
          </p:sp>
          <p:sp>
            <p:nvSpPr>
              <p:cNvPr id="15" name="TekstSylinder 9"/>
              <p:cNvSpPr txBox="1"/>
              <p:nvPr/>
            </p:nvSpPr>
            <p:spPr>
              <a:xfrm>
                <a:off x="688052" y="1737484"/>
                <a:ext cx="576063" cy="3162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nb-NO" sz="1200" kern="1200" dirty="0">
                    <a:solidFill>
                      <a:srgbClr val="000000"/>
                    </a:solidFill>
                    <a:effectLst/>
                    <a:latin typeface="Calibri"/>
                    <a:ea typeface="Times New Roman"/>
                    <a:cs typeface="Times New Roman"/>
                  </a:rPr>
                  <a:t>n-1</a:t>
                </a:r>
                <a:endParaRPr lang="nb-NO" sz="1200" dirty="0">
                  <a:effectLst/>
                  <a:latin typeface="Times New Roman"/>
                  <a:ea typeface="Times New Roman"/>
                </a:endParaRPr>
              </a:p>
            </p:txBody>
          </p:sp>
        </p:grpSp>
        <p:sp>
          <p:nvSpPr>
            <p:cNvPr id="8" name="Rektangel 7"/>
            <p:cNvSpPr/>
            <p:nvPr/>
          </p:nvSpPr>
          <p:spPr bwMode="auto">
            <a:xfrm>
              <a:off x="3198519" y="2721249"/>
              <a:ext cx="142597" cy="1962264"/>
            </a:xfrm>
            <a:prstGeom prst="rect">
              <a:avLst/>
            </a:prstGeom>
            <a:solidFill>
              <a:srgbClr val="CC6600">
                <a:alpha val="44000"/>
              </a:srgbClr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TekstSylinder 8"/>
            <p:cNvSpPr txBox="1"/>
            <p:nvPr/>
          </p:nvSpPr>
          <p:spPr>
            <a:xfrm>
              <a:off x="3150986" y="2204864"/>
              <a:ext cx="142597" cy="5297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dirty="0"/>
                <a:t>j</a:t>
              </a:r>
            </a:p>
          </p:txBody>
        </p:sp>
        <p:cxnSp>
          <p:nvCxnSpPr>
            <p:cNvPr id="23" name="Rett pil 22"/>
            <p:cNvCxnSpPr/>
            <p:nvPr/>
          </p:nvCxnSpPr>
          <p:spPr bwMode="auto">
            <a:xfrm flipV="1">
              <a:off x="2051720" y="2826296"/>
              <a:ext cx="216024" cy="258427"/>
            </a:xfrm>
            <a:prstGeom prst="straightConnector1">
              <a:avLst/>
            </a:prstGeom>
            <a:noFill/>
            <a:ln w="9525" cap="flat" cmpd="sng" algn="ctr">
              <a:solidFill>
                <a:srgbClr val="C00000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25" name="Rett pil 24"/>
            <p:cNvCxnSpPr/>
            <p:nvPr/>
          </p:nvCxnSpPr>
          <p:spPr bwMode="auto">
            <a:xfrm flipV="1">
              <a:off x="2082395" y="2826296"/>
              <a:ext cx="1985549" cy="1822073"/>
            </a:xfrm>
            <a:prstGeom prst="straightConnector1">
              <a:avLst/>
            </a:prstGeom>
            <a:noFill/>
            <a:ln w="9525" cap="flat" cmpd="sng" algn="ctr">
              <a:solidFill>
                <a:srgbClr val="C00000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28" name="Rett pil 27"/>
            <p:cNvCxnSpPr/>
            <p:nvPr/>
          </p:nvCxnSpPr>
          <p:spPr bwMode="auto">
            <a:xfrm flipV="1">
              <a:off x="2082395" y="2832438"/>
              <a:ext cx="401373" cy="452546"/>
            </a:xfrm>
            <a:prstGeom prst="straightConnector1">
              <a:avLst/>
            </a:prstGeom>
            <a:noFill/>
            <a:ln w="9525" cap="flat" cmpd="sng" algn="ctr">
              <a:solidFill>
                <a:srgbClr val="C00000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</p:grpSp>
      <p:grpSp>
        <p:nvGrpSpPr>
          <p:cNvPr id="39" name="Gruppe 38"/>
          <p:cNvGrpSpPr/>
          <p:nvPr/>
        </p:nvGrpSpPr>
        <p:grpSpPr>
          <a:xfrm>
            <a:off x="4932039" y="2319250"/>
            <a:ext cx="3744417" cy="2477902"/>
            <a:chOff x="1475655" y="3778803"/>
            <a:chExt cx="3240361" cy="1839011"/>
          </a:xfrm>
        </p:grpSpPr>
        <p:grpSp>
          <p:nvGrpSpPr>
            <p:cNvPr id="40" name="Gruppe 39"/>
            <p:cNvGrpSpPr>
              <a:grpSpLocks/>
            </p:cNvGrpSpPr>
            <p:nvPr/>
          </p:nvGrpSpPr>
          <p:grpSpPr>
            <a:xfrm>
              <a:off x="1475655" y="3778803"/>
              <a:ext cx="3240361" cy="1839011"/>
              <a:chOff x="-1" y="0"/>
              <a:chExt cx="4208493" cy="2099697"/>
            </a:xfrm>
          </p:grpSpPr>
          <p:pic>
            <p:nvPicPr>
              <p:cNvPr id="43" name="Bilde 42" descr="M:\INF2440Para\Powerpoint\Uke3\toDimArray.png"/>
              <p:cNvPicPr/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88052" y="79127"/>
                <a:ext cx="3520440" cy="2020570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44" name="Gruppe 43"/>
              <p:cNvGrpSpPr/>
              <p:nvPr/>
            </p:nvGrpSpPr>
            <p:grpSpPr>
              <a:xfrm>
                <a:off x="-1" y="0"/>
                <a:ext cx="1440161" cy="2053749"/>
                <a:chOff x="-1" y="0"/>
                <a:chExt cx="1440161" cy="2053749"/>
              </a:xfrm>
            </p:grpSpPr>
            <p:sp>
              <p:nvSpPr>
                <p:cNvPr id="45" name="TekstSylinder 4"/>
                <p:cNvSpPr txBox="1"/>
                <p:nvPr/>
              </p:nvSpPr>
              <p:spPr>
                <a:xfrm>
                  <a:off x="-1" y="258334"/>
                  <a:ext cx="654654" cy="31296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spcAft>
                      <a:spcPts val="0"/>
                    </a:spcAft>
                  </a:pPr>
                  <a:r>
                    <a:rPr lang="nb-NO" dirty="0">
                      <a:effectLst/>
                      <a:latin typeface="+mj-lt"/>
                      <a:ea typeface="Times New Roman"/>
                    </a:rPr>
                    <a:t>B </a:t>
                  </a:r>
                  <a:r>
                    <a:rPr lang="nb-NO" baseline="30000" dirty="0">
                      <a:effectLst/>
                      <a:latin typeface="+mj-lt"/>
                      <a:ea typeface="Times New Roman"/>
                    </a:rPr>
                    <a:t>T</a:t>
                  </a:r>
                </a:p>
              </p:txBody>
            </p:sp>
            <p:sp>
              <p:nvSpPr>
                <p:cNvPr id="46" name="Rektangel 45"/>
                <p:cNvSpPr/>
                <p:nvPr/>
              </p:nvSpPr>
              <p:spPr>
                <a:xfrm>
                  <a:off x="72008" y="585356"/>
                  <a:ext cx="432048" cy="14401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nb-NO" sz="1100" dirty="0">
                      <a:effectLst/>
                      <a:ea typeface="Times New Roman"/>
                      <a:cs typeface="Times New Roman"/>
                    </a:rPr>
                    <a:t> </a:t>
                  </a:r>
                  <a:endParaRPr lang="nb-NO" sz="1100" dirty="0">
                    <a:effectLst/>
                    <a:ea typeface="Calibri"/>
                    <a:cs typeface="Times New Roman"/>
                  </a:endParaRPr>
                </a:p>
              </p:txBody>
            </p:sp>
            <p:cxnSp>
              <p:nvCxnSpPr>
                <p:cNvPr id="47" name="Rett pil 46"/>
                <p:cNvCxnSpPr/>
                <p:nvPr/>
              </p:nvCxnSpPr>
              <p:spPr>
                <a:xfrm flipV="1">
                  <a:off x="504056" y="412740"/>
                  <a:ext cx="576064" cy="244624"/>
                </a:xfrm>
                <a:prstGeom prst="straightConnector1">
                  <a:avLst/>
                </a:prstGeom>
                <a:ln w="6350"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8" name="TekstSylinder 8"/>
                <p:cNvSpPr txBox="1"/>
                <p:nvPr/>
              </p:nvSpPr>
              <p:spPr>
                <a:xfrm>
                  <a:off x="832068" y="0"/>
                  <a:ext cx="608092" cy="369332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rtlCol="0">
                  <a:spAutoFit/>
                </a:bodyPr>
                <a:lstStyle/>
                <a:p>
                  <a:pPr>
                    <a:spcAft>
                      <a:spcPts val="0"/>
                    </a:spcAft>
                  </a:pPr>
                  <a:r>
                    <a:rPr lang="nb-NO" sz="1800" kern="1200">
                      <a:solidFill>
                        <a:srgbClr val="FFFFFF"/>
                      </a:solidFill>
                      <a:effectLst/>
                      <a:latin typeface="Calibri"/>
                      <a:ea typeface="Times New Roman"/>
                      <a:cs typeface="Times New Roman"/>
                    </a:rPr>
                    <a:t>cc</a:t>
                  </a:r>
                  <a:endParaRPr lang="nb-NO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49" name="Rektangel 48"/>
                <p:cNvSpPr/>
                <p:nvPr/>
              </p:nvSpPr>
              <p:spPr>
                <a:xfrm>
                  <a:off x="792088" y="1809492"/>
                  <a:ext cx="288032" cy="144016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nb-NO" sz="1100">
                      <a:effectLst/>
                      <a:ea typeface="Times New Roman"/>
                      <a:cs typeface="Times New Roman"/>
                    </a:rPr>
                    <a:t> </a:t>
                  </a:r>
                  <a:endParaRPr lang="nb-NO" sz="1100">
                    <a:effectLst/>
                    <a:ea typeface="Calibri"/>
                    <a:cs typeface="Times New Roman"/>
                  </a:endParaRPr>
                </a:p>
              </p:txBody>
            </p:sp>
            <p:sp>
              <p:nvSpPr>
                <p:cNvPr id="50" name="TekstSylinder 9"/>
                <p:cNvSpPr txBox="1"/>
                <p:nvPr/>
              </p:nvSpPr>
              <p:spPr>
                <a:xfrm>
                  <a:off x="654654" y="1737485"/>
                  <a:ext cx="747289" cy="3162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spcAft>
                      <a:spcPts val="0"/>
                    </a:spcAft>
                  </a:pPr>
                  <a:r>
                    <a:rPr lang="nb-NO" sz="1200" kern="1200" dirty="0">
                      <a:solidFill>
                        <a:srgbClr val="000000"/>
                      </a:solidFill>
                      <a:effectLst/>
                      <a:latin typeface="Calibri"/>
                      <a:ea typeface="Times New Roman"/>
                      <a:cs typeface="Times New Roman"/>
                    </a:rPr>
                    <a:t>n-1</a:t>
                  </a:r>
                  <a:endParaRPr lang="nb-NO" sz="1200" dirty="0">
                    <a:effectLst/>
                    <a:latin typeface="Times New Roman"/>
                    <a:ea typeface="Times New Roman"/>
                  </a:endParaRPr>
                </a:p>
              </p:txBody>
            </p:sp>
          </p:grpSp>
        </p:grpSp>
        <p:sp>
          <p:nvSpPr>
            <p:cNvPr id="41" name="Rektangel 40"/>
            <p:cNvSpPr/>
            <p:nvPr/>
          </p:nvSpPr>
          <p:spPr bwMode="auto">
            <a:xfrm rot="16200000">
              <a:off x="3563887" y="4077071"/>
              <a:ext cx="72008" cy="1656185"/>
            </a:xfrm>
            <a:prstGeom prst="rect">
              <a:avLst/>
            </a:prstGeom>
            <a:solidFill>
              <a:srgbClr val="CC6600">
                <a:alpha val="44000"/>
              </a:srgbClr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2" name="TekstSylinder 41"/>
            <p:cNvSpPr txBox="1"/>
            <p:nvPr/>
          </p:nvSpPr>
          <p:spPr>
            <a:xfrm>
              <a:off x="2051720" y="4725144"/>
              <a:ext cx="216684" cy="2741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/>
                <a:t>j</a:t>
              </a:r>
            </a:p>
          </p:txBody>
        </p:sp>
      </p:grpSp>
      <p:sp>
        <p:nvSpPr>
          <p:cNvPr id="51" name="Pil høyre 50"/>
          <p:cNvSpPr/>
          <p:nvPr/>
        </p:nvSpPr>
        <p:spPr bwMode="auto">
          <a:xfrm>
            <a:off x="4211960" y="3574104"/>
            <a:ext cx="616310" cy="404259"/>
          </a:xfrm>
          <a:prstGeom prst="rightArrow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kstSylinder 4"/>
          <p:cNvSpPr txBox="1"/>
          <p:nvPr/>
        </p:nvSpPr>
        <p:spPr>
          <a:xfrm>
            <a:off x="1212534" y="5517232"/>
            <a:ext cx="7131084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/>
              <a:t>Begrunnelse: Det blir for mange cache-linjer (hver 64 byte) fra B i cachene </a:t>
            </a:r>
          </a:p>
        </p:txBody>
      </p:sp>
    </p:spTree>
    <p:extLst>
      <p:ext uri="{BB962C8B-B14F-4D97-AF65-F5344CB8AC3E}">
        <p14:creationId xmlns:p14="http://schemas.microsoft.com/office/powerpoint/2010/main" val="3784966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Vi har da at litt ny formel for 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ssholder for innhold 2"/>
              <p:cNvSpPr>
                <a:spLocks noGrp="1"/>
              </p:cNvSpPr>
              <p:nvPr>
                <p:ph idx="1"/>
              </p:nvPr>
            </p:nvSpPr>
            <p:spPr>
              <a:xfrm>
                <a:off x="541784" y="1664804"/>
                <a:ext cx="7772400" cy="720080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nb-NO" smtClean="0">
                          <a:latin typeface="Cambria Math"/>
                        </a:rPr>
                        <m:t>c</m:t>
                      </m:r>
                      <m:d>
                        <m:dPr>
                          <m:begChr m:val="["/>
                          <m:endChr m:val="]"/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nb-NO">
                              <a:latin typeface="Cambria Math"/>
                            </a:rPr>
                            <m:t>i</m:t>
                          </m:r>
                        </m:e>
                      </m:d>
                      <m:r>
                        <a:rPr lang="nb-NO">
                          <a:latin typeface="Cambria Math"/>
                        </a:rPr>
                        <m:t>[</m:t>
                      </m:r>
                      <m:r>
                        <m:rPr>
                          <m:sty m:val="p"/>
                        </m:rPr>
                        <a:rPr lang="nb-NO">
                          <a:latin typeface="Cambria Math"/>
                        </a:rPr>
                        <m:t>j</m:t>
                      </m:r>
                      <m:r>
                        <a:rPr lang="nb-NO">
                          <a:latin typeface="Cambria Math"/>
                        </a:rPr>
                        <m:t>]</m:t>
                      </m:r>
                      <m:r>
                        <a:rPr lang="nb-NO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grow m:val="on"/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nb-NO" i="1">
                              <a:latin typeface="Cambria Math"/>
                            </a:rPr>
                            <m:t>𝑘</m:t>
                          </m:r>
                          <m:r>
                            <a:rPr lang="nb-NO" i="1">
                              <a:latin typeface="Cambria Math"/>
                            </a:rPr>
                            <m:t>=0</m:t>
                          </m:r>
                        </m:sub>
                        <m:sup>
                          <m:r>
                            <a:rPr lang="nb-NO" i="1">
                              <a:latin typeface="Cambria Math"/>
                            </a:rPr>
                            <m:t>𝑛</m:t>
                          </m:r>
                          <m:r>
                            <a:rPr lang="nb-NO" b="0" i="1" smtClean="0">
                              <a:latin typeface="Cambria Math"/>
                            </a:rPr>
                            <m:t>−1</m:t>
                          </m:r>
                        </m:sup>
                        <m:e>
                          <m:r>
                            <m:rPr>
                              <m:sty m:val="p"/>
                            </m:rPr>
                            <a:rPr lang="nb-NO">
                              <a:latin typeface="Cambria Math"/>
                            </a:rPr>
                            <m:t>a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nb-NO">
                                  <a:latin typeface="Cambria Math"/>
                                </a:rPr>
                                <m:t>i</m:t>
                              </m:r>
                            </m:e>
                          </m:d>
                          <m:d>
                            <m:dPr>
                              <m:begChr m:val="["/>
                              <m:endChr m:val="]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nb-NO">
                                  <a:latin typeface="Cambria Math"/>
                                </a:rPr>
                                <m:t>k</m:t>
                              </m:r>
                            </m:e>
                          </m:d>
                          <m:r>
                            <a:rPr lang="nb-NO" i="1">
                              <a:latin typeface="Cambria Math"/>
                            </a:rPr>
                            <m:t>∗</m:t>
                          </m:r>
                          <m:r>
                            <m:rPr>
                              <m:sty m:val="p"/>
                            </m:rPr>
                            <a:rPr lang="nb-NO">
                              <a:latin typeface="Cambria Math"/>
                            </a:rPr>
                            <m:t>b</m:t>
                          </m:r>
                          <m:r>
                            <m:rPr>
                              <m:sty m:val="p"/>
                            </m:rPr>
                            <a:rPr lang="nb-NO" b="0" i="0" baseline="30000" smtClean="0">
                              <a:latin typeface="Cambria Math"/>
                            </a:rPr>
                            <m:t>T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nb-NO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nb-NO" b="0" i="0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j</m:t>
                              </m:r>
                            </m:e>
                          </m:d>
                          <m:r>
                            <a:rPr lang="nb-NO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[</m:t>
                          </m:r>
                          <m:r>
                            <m:rPr>
                              <m:sty m:val="p"/>
                            </m:rPr>
                            <a:rPr lang="nb-NO" b="0" i="0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k</m:t>
                          </m:r>
                          <m:r>
                            <a:rPr lang="nb-NO">
                              <a:latin typeface="Cambria Math"/>
                            </a:rPr>
                            <m:t>]</m:t>
                          </m:r>
                        </m:e>
                      </m:nary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3" name="Plassholder for innhol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41784" y="1664804"/>
                <a:ext cx="7772400" cy="720080"/>
              </a:xfrm>
              <a:blipFill rotWithShape="1">
                <a:blip r:embed="rId3"/>
                <a:stretch>
                  <a:fillRect b="-37288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52" name="TekstSylinder 51"/>
          <p:cNvSpPr txBox="1"/>
          <p:nvPr/>
        </p:nvSpPr>
        <p:spPr>
          <a:xfrm>
            <a:off x="323528" y="3583253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dirty="0"/>
              <a:t>C</a:t>
            </a:r>
            <a:r>
              <a:rPr lang="nb-NO" sz="2800" baseline="-25000" dirty="0"/>
              <a:t> i,j </a:t>
            </a:r>
            <a:r>
              <a:rPr lang="nb-NO" sz="2800" dirty="0"/>
              <a:t>=</a:t>
            </a:r>
          </a:p>
        </p:txBody>
      </p:sp>
      <p:sp>
        <p:nvSpPr>
          <p:cNvPr id="53" name="TekstSylinder 52"/>
          <p:cNvSpPr txBox="1"/>
          <p:nvPr/>
        </p:nvSpPr>
        <p:spPr>
          <a:xfrm>
            <a:off x="4764309" y="3727269"/>
            <a:ext cx="4557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 err="1"/>
              <a:t>X</a:t>
            </a:r>
            <a:endParaRPr lang="nb-NO" sz="2400" dirty="0"/>
          </a:p>
        </p:txBody>
      </p:sp>
      <p:pic>
        <p:nvPicPr>
          <p:cNvPr id="44" name="Bilde 43" descr="M:\INF2440Para\Powerpoint\Uke3\toDimArray.png"/>
          <p:cNvPicPr/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6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5427" y="3138263"/>
            <a:ext cx="2710589" cy="1769708"/>
          </a:xfrm>
          <a:prstGeom prst="rect">
            <a:avLst/>
          </a:prstGeom>
          <a:noFill/>
          <a:ln>
            <a:noFill/>
          </a:ln>
        </p:spPr>
      </p:pic>
      <p:sp>
        <p:nvSpPr>
          <p:cNvPr id="46" name="TekstSylinder 4"/>
          <p:cNvSpPr txBox="1"/>
          <p:nvPr/>
        </p:nvSpPr>
        <p:spPr>
          <a:xfrm>
            <a:off x="1475656" y="3295221"/>
            <a:ext cx="3326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nb-NO" sz="1600" kern="1200" dirty="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rPr>
              <a:t>A</a:t>
            </a:r>
            <a:endParaRPr lang="nb-NO" dirty="0">
              <a:effectLst/>
              <a:latin typeface="Times New Roman"/>
              <a:ea typeface="Times New Roman"/>
            </a:endParaRPr>
          </a:p>
        </p:txBody>
      </p:sp>
      <p:sp>
        <p:nvSpPr>
          <p:cNvPr id="47" name="Rektangel 46"/>
          <p:cNvSpPr/>
          <p:nvPr/>
        </p:nvSpPr>
        <p:spPr>
          <a:xfrm>
            <a:off x="1531099" y="3581642"/>
            <a:ext cx="332659" cy="126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b-NO" sz="1100" dirty="0">
                <a:effectLst/>
                <a:ea typeface="Times New Roman"/>
                <a:cs typeface="Times New Roman"/>
              </a:rPr>
              <a:t> </a:t>
            </a:r>
            <a:endParaRPr lang="nb-NO" sz="1100" dirty="0">
              <a:effectLst/>
              <a:ea typeface="Calibri"/>
              <a:cs typeface="Times New Roman"/>
            </a:endParaRPr>
          </a:p>
        </p:txBody>
      </p:sp>
      <p:cxnSp>
        <p:nvCxnSpPr>
          <p:cNvPr id="48" name="Rett pil 47"/>
          <p:cNvCxnSpPr/>
          <p:nvPr/>
        </p:nvCxnSpPr>
        <p:spPr>
          <a:xfrm flipV="1">
            <a:off x="1863758" y="3430457"/>
            <a:ext cx="443545" cy="214253"/>
          </a:xfrm>
          <a:prstGeom prst="straightConnector1">
            <a:avLst/>
          </a:prstGeom>
          <a:ln w="63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kstSylinder 8"/>
          <p:cNvSpPr txBox="1"/>
          <p:nvPr/>
        </p:nvSpPr>
        <p:spPr>
          <a:xfrm>
            <a:off x="2116313" y="3068960"/>
            <a:ext cx="468205" cy="32347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nb-NO" sz="1800" kern="1200">
                <a:solidFill>
                  <a:srgbClr val="FFFFFF"/>
                </a:solidFill>
                <a:effectLst/>
                <a:latin typeface="Calibri"/>
                <a:ea typeface="Times New Roman"/>
                <a:cs typeface="Times New Roman"/>
              </a:rPr>
              <a:t>cc</a:t>
            </a:r>
            <a:endParaRPr lang="nb-NO" sz="1200">
              <a:effectLst/>
              <a:latin typeface="Times New Roman"/>
              <a:ea typeface="Times New Roman"/>
            </a:endParaRPr>
          </a:p>
        </p:txBody>
      </p:sp>
      <p:sp>
        <p:nvSpPr>
          <p:cNvPr id="50" name="Rektangel 49"/>
          <p:cNvSpPr/>
          <p:nvPr/>
        </p:nvSpPr>
        <p:spPr>
          <a:xfrm>
            <a:off x="2085530" y="4653796"/>
            <a:ext cx="221772" cy="1261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b-NO" sz="1100">
                <a:effectLst/>
                <a:ea typeface="Times New Roman"/>
                <a:cs typeface="Times New Roman"/>
              </a:rPr>
              <a:t> </a:t>
            </a:r>
            <a:endParaRPr lang="nb-NO" sz="1100">
              <a:effectLst/>
              <a:ea typeface="Calibri"/>
              <a:cs typeface="Times New Roman"/>
            </a:endParaRPr>
          </a:p>
        </p:txBody>
      </p:sp>
      <p:sp>
        <p:nvSpPr>
          <p:cNvPr id="51" name="TekstSylinder 9"/>
          <p:cNvSpPr txBox="1"/>
          <p:nvPr/>
        </p:nvSpPr>
        <p:spPr>
          <a:xfrm>
            <a:off x="1979712" y="4590729"/>
            <a:ext cx="5753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nb-NO" sz="1200" kern="1200" dirty="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rPr>
              <a:t>n-1</a:t>
            </a:r>
            <a:endParaRPr lang="nb-NO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65" name="Rektangel 64"/>
          <p:cNvSpPr/>
          <p:nvPr/>
        </p:nvSpPr>
        <p:spPr bwMode="auto">
          <a:xfrm rot="16200000">
            <a:off x="3563887" y="3367228"/>
            <a:ext cx="72008" cy="1656185"/>
          </a:xfrm>
          <a:prstGeom prst="rect">
            <a:avLst/>
          </a:prstGeom>
          <a:solidFill>
            <a:srgbClr val="CC6600">
              <a:alpha val="44000"/>
            </a:srgb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TekstSylinder 65"/>
          <p:cNvSpPr txBox="1"/>
          <p:nvPr/>
        </p:nvSpPr>
        <p:spPr>
          <a:xfrm>
            <a:off x="2051720" y="4015301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i</a:t>
            </a:r>
          </a:p>
        </p:txBody>
      </p:sp>
      <p:pic>
        <p:nvPicPr>
          <p:cNvPr id="34" name="Bilde 33" descr="M:\INF2440Para\Powerpoint\Uke3\toDimArray.png"/>
          <p:cNvPicPr/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4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7275" y="3138263"/>
            <a:ext cx="2163117" cy="1769709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TekstSylinder 4"/>
          <p:cNvSpPr txBox="1"/>
          <p:nvPr/>
        </p:nvSpPr>
        <p:spPr>
          <a:xfrm>
            <a:off x="5514504" y="3295221"/>
            <a:ext cx="575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nb-NO" dirty="0">
                <a:effectLst/>
                <a:latin typeface="+mj-lt"/>
                <a:ea typeface="Times New Roman"/>
              </a:rPr>
              <a:t>B</a:t>
            </a:r>
            <a:r>
              <a:rPr lang="nb-NO" baseline="30000" dirty="0">
                <a:effectLst/>
                <a:latin typeface="+mj-lt"/>
                <a:ea typeface="Times New Roman"/>
              </a:rPr>
              <a:t>T</a:t>
            </a:r>
          </a:p>
        </p:txBody>
      </p:sp>
      <p:sp>
        <p:nvSpPr>
          <p:cNvPr id="37" name="Rektangel 36"/>
          <p:cNvSpPr/>
          <p:nvPr/>
        </p:nvSpPr>
        <p:spPr>
          <a:xfrm>
            <a:off x="5558750" y="3581642"/>
            <a:ext cx="265470" cy="126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b-NO" sz="1100" dirty="0">
                <a:effectLst/>
                <a:ea typeface="Times New Roman"/>
                <a:cs typeface="Times New Roman"/>
              </a:rPr>
              <a:t> </a:t>
            </a:r>
            <a:endParaRPr lang="nb-NO" sz="1100" dirty="0">
              <a:effectLst/>
              <a:ea typeface="Calibri"/>
              <a:cs typeface="Times New Roman"/>
            </a:endParaRPr>
          </a:p>
        </p:txBody>
      </p:sp>
      <p:cxnSp>
        <p:nvCxnSpPr>
          <p:cNvPr id="38" name="Rett pil 37"/>
          <p:cNvCxnSpPr/>
          <p:nvPr/>
        </p:nvCxnSpPr>
        <p:spPr>
          <a:xfrm flipV="1">
            <a:off x="5824219" y="3430457"/>
            <a:ext cx="353960" cy="214253"/>
          </a:xfrm>
          <a:prstGeom prst="straightConnector1">
            <a:avLst/>
          </a:prstGeom>
          <a:ln w="63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kstSylinder 8"/>
          <p:cNvSpPr txBox="1"/>
          <p:nvPr/>
        </p:nvSpPr>
        <p:spPr>
          <a:xfrm>
            <a:off x="6025765" y="3068960"/>
            <a:ext cx="373639" cy="32347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nb-NO" sz="1800" kern="1200">
                <a:solidFill>
                  <a:srgbClr val="FFFFFF"/>
                </a:solidFill>
                <a:effectLst/>
                <a:latin typeface="Calibri"/>
                <a:ea typeface="Times New Roman"/>
                <a:cs typeface="Times New Roman"/>
              </a:rPr>
              <a:t>cc</a:t>
            </a:r>
            <a:endParaRPr lang="nb-NO" sz="1200">
              <a:effectLst/>
              <a:latin typeface="Times New Roman"/>
              <a:ea typeface="Times New Roman"/>
            </a:endParaRPr>
          </a:p>
        </p:txBody>
      </p:sp>
      <p:sp>
        <p:nvSpPr>
          <p:cNvPr id="40" name="Rektangel 39"/>
          <p:cNvSpPr/>
          <p:nvPr/>
        </p:nvSpPr>
        <p:spPr>
          <a:xfrm>
            <a:off x="6001199" y="4653797"/>
            <a:ext cx="176980" cy="1261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b-NO" sz="1100">
                <a:effectLst/>
                <a:ea typeface="Times New Roman"/>
                <a:cs typeface="Times New Roman"/>
              </a:rPr>
              <a:t> </a:t>
            </a:r>
            <a:endParaRPr lang="nb-NO" sz="1100">
              <a:effectLst/>
              <a:ea typeface="Calibri"/>
              <a:cs typeface="Times New Roman"/>
            </a:endParaRPr>
          </a:p>
        </p:txBody>
      </p:sp>
      <p:sp>
        <p:nvSpPr>
          <p:cNvPr id="41" name="TekstSylinder 9"/>
          <p:cNvSpPr txBox="1"/>
          <p:nvPr/>
        </p:nvSpPr>
        <p:spPr>
          <a:xfrm>
            <a:off x="5916754" y="4590730"/>
            <a:ext cx="459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nb-NO" sz="1200" kern="1200" dirty="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rPr>
              <a:t>n-1</a:t>
            </a:r>
            <a:endParaRPr lang="nb-NO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32" name="Rektangel 31"/>
          <p:cNvSpPr/>
          <p:nvPr/>
        </p:nvSpPr>
        <p:spPr bwMode="auto">
          <a:xfrm rot="16200000">
            <a:off x="7173693" y="3534483"/>
            <a:ext cx="72008" cy="1321676"/>
          </a:xfrm>
          <a:prstGeom prst="rect">
            <a:avLst/>
          </a:prstGeom>
          <a:solidFill>
            <a:srgbClr val="CC6600">
              <a:alpha val="44000"/>
            </a:srgb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TekstSylinder 32"/>
          <p:cNvSpPr txBox="1"/>
          <p:nvPr/>
        </p:nvSpPr>
        <p:spPr>
          <a:xfrm>
            <a:off x="5974218" y="4015302"/>
            <a:ext cx="172919" cy="274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j</a:t>
            </a:r>
          </a:p>
        </p:txBody>
      </p:sp>
      <p:sp>
        <p:nvSpPr>
          <p:cNvPr id="5" name="TekstSylinder 4"/>
          <p:cNvSpPr txBox="1"/>
          <p:nvPr/>
        </p:nvSpPr>
        <p:spPr>
          <a:xfrm>
            <a:off x="683568" y="5949280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Vi får multiplisert to rader med hverandre – går det fortere ?</a:t>
            </a:r>
          </a:p>
        </p:txBody>
      </p:sp>
    </p:spTree>
    <p:extLst>
      <p:ext uri="{BB962C8B-B14F-4D97-AF65-F5344CB8AC3E}">
        <p14:creationId xmlns:p14="http://schemas.microsoft.com/office/powerpoint/2010/main" val="1050379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Kjøretider – i </a:t>
            </a:r>
            <a:r>
              <a:rPr lang="nb-NO" dirty="0" err="1"/>
              <a:t>millisek</a:t>
            </a:r>
            <a:r>
              <a:rPr lang="nb-NO" dirty="0"/>
              <a:t>. (y-aksen logaritmisk)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nb-NO">
              <a:solidFill>
                <a:srgbClr val="000000"/>
              </a:solidFill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924" y="1340768"/>
            <a:ext cx="7912492" cy="527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76739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400" dirty="0"/>
              <a:t>Kjøretidsresultater – </a:t>
            </a:r>
            <a:r>
              <a:rPr lang="nb-NO" sz="2400" dirty="0" err="1"/>
              <a:t>Speedup</a:t>
            </a:r>
            <a:r>
              <a:rPr lang="nb-NO" sz="2400" dirty="0"/>
              <a:t> , y-aksen logaritmisk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nb-NO">
              <a:solidFill>
                <a:srgbClr val="000000"/>
              </a:solidFill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325608"/>
            <a:ext cx="7200800" cy="5305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075045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285750" marR="0" indent="-285750" algn="l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>
            <a:schemeClr val="hlink"/>
          </a:buClr>
          <a:buSzPct val="55000"/>
          <a:buFont typeface="Wingdings" pitchFamily="2" charset="2"/>
          <a:buNone/>
          <a:tabLst/>
          <a:defRPr kumimoji="0" lang="en-US" sz="1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285750" marR="0" indent="-285750" algn="l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>
            <a:schemeClr val="hlink"/>
          </a:buClr>
          <a:buSzPct val="55000"/>
          <a:buFont typeface="Wingdings" pitchFamily="2" charset="2"/>
          <a:buNone/>
          <a:tabLst/>
          <a:defRPr kumimoji="0" lang="en-US" sz="1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36710</TotalTime>
  <Words>426</Words>
  <Application>Microsoft Macintosh PowerPoint</Application>
  <PresentationFormat>Skjermfremvisning (4:3)</PresentationFormat>
  <Paragraphs>114</Paragraphs>
  <Slides>12</Slides>
  <Notes>11</Notes>
  <HiddenSlides>2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12</vt:i4>
      </vt:variant>
    </vt:vector>
  </HeadingPairs>
  <TitlesOfParts>
    <vt:vector size="18" baseType="lpstr">
      <vt:lpstr>Calibri</vt:lpstr>
      <vt:lpstr>Cambria Math</vt:lpstr>
      <vt:lpstr>Tahoma</vt:lpstr>
      <vt:lpstr>Times New Roman</vt:lpstr>
      <vt:lpstr>Wingdings</vt:lpstr>
      <vt:lpstr>Blends</vt:lpstr>
      <vt:lpstr>IN3030 Uke 5, v2021 – Cache</vt:lpstr>
      <vt:lpstr>Review of uke 4</vt:lpstr>
      <vt:lpstr>Plan for uke 5</vt:lpstr>
      <vt:lpstr>WHAT is a cache?</vt:lpstr>
      <vt:lpstr>II) Oblig 2: forrige og denne uka,  matrisemultiplisering</vt:lpstr>
      <vt:lpstr>Idé – transponer B (=bytte om rader og kolonner) </vt:lpstr>
      <vt:lpstr>Vi har da at litt ny formel for C</vt:lpstr>
      <vt:lpstr>Kjøretider – i millisek. (y-aksen logaritmisk)</vt:lpstr>
      <vt:lpstr>Kjøretidsresultater – Speedup , y-aksen logaritmisk</vt:lpstr>
      <vt:lpstr>Speedup – med lineær y-akse </vt:lpstr>
      <vt:lpstr>Konklusjon – Matrisemultiplikasjon</vt:lpstr>
      <vt:lpstr>Oblig 2: Parallell Matrise-multiplikasjon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INF2440 – Effektiv parallellprogrammering Uke 1, v2014</dc:title>
  <dc:creator>Arne Maus</dc:creator>
  <cp:lastModifiedBy>Eric Jul</cp:lastModifiedBy>
  <cp:revision>391</cp:revision>
  <cp:lastPrinted>2015-02-11T10:40:46Z</cp:lastPrinted>
  <dcterms:created xsi:type="dcterms:W3CDTF">2013-10-07T06:57:58Z</dcterms:created>
  <dcterms:modified xsi:type="dcterms:W3CDTF">2021-02-11T13:44:10Z</dcterms:modified>
</cp:coreProperties>
</file>