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notesMasterIdLst>
    <p:notesMasterId r:id="rId22"/>
  </p:notesMasterIdLst>
  <p:sldIdLst>
    <p:sldId id="407" r:id="rId2"/>
    <p:sldId id="409" r:id="rId3"/>
    <p:sldId id="393" r:id="rId4"/>
    <p:sldId id="427" r:id="rId5"/>
    <p:sldId id="405" r:id="rId6"/>
    <p:sldId id="400" r:id="rId7"/>
    <p:sldId id="401" r:id="rId8"/>
    <p:sldId id="402" r:id="rId9"/>
    <p:sldId id="403" r:id="rId10"/>
    <p:sldId id="404" r:id="rId11"/>
    <p:sldId id="425" r:id="rId12"/>
    <p:sldId id="394" r:id="rId13"/>
    <p:sldId id="395" r:id="rId14"/>
    <p:sldId id="397" r:id="rId15"/>
    <p:sldId id="396" r:id="rId16"/>
    <p:sldId id="398" r:id="rId17"/>
    <p:sldId id="399" r:id="rId18"/>
    <p:sldId id="410" r:id="rId19"/>
    <p:sldId id="426" r:id="rId20"/>
    <p:sldId id="416" r:id="rId21"/>
  </p:sldIdLst>
  <p:sldSz cx="9144000" cy="6858000" type="screen4x3"/>
  <p:notesSz cx="6797675" cy="98726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D9FF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2" autoAdjust="0"/>
    <p:restoredTop sz="86442" autoAdjust="0"/>
  </p:normalViewPr>
  <p:slideViewPr>
    <p:cSldViewPr>
      <p:cViewPr varScale="1">
        <p:scale>
          <a:sx n="104" d="100"/>
          <a:sy n="104" d="100"/>
        </p:scale>
        <p:origin x="178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3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8554B-CEC2-48D7-B598-E688F7E17C77}" type="datetimeFigureOut">
              <a:rPr lang="nb-NO" smtClean="0"/>
              <a:t>19.02.2021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AB904-1DF5-43CE-9478-405E80D7FC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0294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1pPr>
            <a:lvl2pPr marL="685817" indent="-26377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2pPr>
            <a:lvl3pPr marL="1055103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3pPr>
            <a:lvl4pPr marL="1477145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4pPr>
            <a:lvl5pPr marL="1899186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5pPr>
            <a:lvl6pPr marL="2321227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6pPr>
            <a:lvl7pPr marL="2743269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7pPr>
            <a:lvl8pPr marL="3165310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8pPr>
            <a:lvl9pPr marL="3587351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FF"/>
              </a:buClr>
            </a:pPr>
            <a:fld id="{3D073915-8A33-4E80-9448-DC6F1E5E4C87}" type="slidenum">
              <a:rPr lang="nb-NO" altLang="nb-NO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buClr>
                  <a:srgbClr val="0000FF"/>
                </a:buClr>
              </a:pPr>
              <a:t>1</a:t>
            </a:fld>
            <a:endParaRPr lang="nb-NO" altLang="nb-NO">
              <a:solidFill>
                <a:prstClr val="black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12145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55266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19695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62556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5527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83384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89253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17045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42822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9091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25862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3485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1397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155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5470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528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0625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26031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9061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3988" y="2120900"/>
            <a:ext cx="9009062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4588" y="13589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r>
              <a:rPr lang="nb-NO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2283ACB-6AF9-4BF6-9914-D6AD14E531B9}" type="slidenum">
              <a:rPr lang="nb-NO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47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8FE00-EE6B-4020-A55C-300A50692D2F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13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72071-1264-4461-ABA2-9EAA58A008F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138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3C224-D263-4DD0-983B-D890F84AF20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251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C88A2-028F-411F-BE58-82B38CFC1A29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703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1314450"/>
            <a:ext cx="3810000" cy="2332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3798888"/>
            <a:ext cx="3810000" cy="233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497C8-C5CD-44F4-B17B-D9158697A286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66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 baseline="0"/>
            </a:lvl1pPr>
          </a:lstStyle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 baseline="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C119C-BAD2-474F-B7B2-66F11C4D5BFD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35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E24AA-31CE-4F89-904B-E6BDB8EAE7CB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308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78CB3-283C-4960-8D44-934A4FD6D72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44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14ED1-80A2-4D44-B3F5-B28083BFD66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749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E4BEE-34BD-45E8-807D-9D81BD53E60F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6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7921E-7B4C-4555-B282-9B0856B0325B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0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E8318-8D50-44AA-949F-71D6A8D3C272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14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E18FE-EF61-4DE6-A58C-94C454A76821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39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522288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522288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944563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944563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871538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414338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204913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314450"/>
            <a:ext cx="7772400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Click to edit Master text styles</a:t>
            </a:r>
          </a:p>
          <a:p>
            <a:pPr lvl="1"/>
            <a:r>
              <a:rPr lang="nb-NO" altLang="nb-NO"/>
              <a:t>Second level</a:t>
            </a:r>
          </a:p>
          <a:p>
            <a:pPr lvl="2"/>
            <a:r>
              <a:rPr lang="nb-NO" altLang="nb-NO"/>
              <a:t>Third level</a:t>
            </a:r>
          </a:p>
          <a:p>
            <a:pPr lvl="3"/>
            <a:r>
              <a:rPr lang="nb-NO" altLang="nb-NO"/>
              <a:t>Fourth level</a:t>
            </a:r>
          </a:p>
          <a:p>
            <a:pPr lvl="4"/>
            <a:r>
              <a:rPr lang="nb-NO" altLang="nb-NO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nb-NO" sz="1400">
              <a:solidFill>
                <a:srgbClr val="000000"/>
              </a:solidFill>
            </a:endParaRP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nb-NO" sz="1400">
              <a:solidFill>
                <a:srgbClr val="000000"/>
              </a:solidFill>
            </a:endParaRP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C7B0F74F-4C71-4646-B964-CEF69E33E404}" type="slidenum">
              <a:rPr lang="nb-NO" sz="140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nb-NO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33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  <p:sldLayoutId id="2147484236" r:id="rId12"/>
    <p:sldLayoutId id="2147484237" r:id="rId13"/>
    <p:sldLayoutId id="2147484238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B1E6F-5505-4244-B2EA-CAE49B692FA4}" type="slidenum">
              <a:rPr lang="nb-NO">
                <a:solidFill>
                  <a:srgbClr val="1C1C1C"/>
                </a:solidFill>
              </a:rPr>
              <a:pPr>
                <a:defRPr/>
              </a:pPr>
              <a:t>1</a:t>
            </a:fld>
            <a:endParaRPr lang="nb-NO" dirty="0">
              <a:solidFill>
                <a:srgbClr val="1C1C1C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nb-NO" noProof="0" dirty="0"/>
              <a:t>IN3030 Uke 6, våren 2021</a:t>
            </a:r>
            <a:br>
              <a:rPr lang="nb-NO" noProof="0" dirty="0"/>
            </a:br>
            <a:endParaRPr lang="nb-NO" altLang="nb-NO" noProof="0" dirty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19175" y="3886200"/>
            <a:ext cx="7069138" cy="2207096"/>
          </a:xfrm>
        </p:spPr>
        <p:txBody>
          <a:bodyPr/>
          <a:lstStyle/>
          <a:p>
            <a:r>
              <a:rPr lang="nb-NO" noProof="0" dirty="0"/>
              <a:t>Eric Jul </a:t>
            </a:r>
          </a:p>
          <a:p>
            <a:r>
              <a:rPr lang="nb-NO" noProof="0" dirty="0"/>
              <a:t>Programming Technology Group</a:t>
            </a:r>
          </a:p>
          <a:p>
            <a:r>
              <a:rPr lang="nb-NO" dirty="0"/>
              <a:t>Programming </a:t>
            </a:r>
            <a:r>
              <a:rPr lang="nb-NO" dirty="0" err="1"/>
              <a:t>Section</a:t>
            </a:r>
            <a:endParaRPr lang="nb-NO" noProof="0" dirty="0"/>
          </a:p>
          <a:p>
            <a:r>
              <a:rPr lang="nb-NO" noProof="0" dirty="0"/>
              <a:t>Inst. for informatikk</a:t>
            </a:r>
          </a:p>
          <a:p>
            <a:r>
              <a:rPr lang="nb-NO" dirty="0"/>
              <a:t>Universitetet i Oslo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1303287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251520" y="5726"/>
            <a:ext cx="8712968" cy="704808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600" dirty="0"/>
              <a:t>                  println(Format.align(n,10)+</a:t>
            </a:r>
          </a:p>
          <a:p>
            <a:r>
              <a:rPr lang="nb-NO" sz="1600" dirty="0"/>
              <a:t>                          Format.align(median(seqTime,numIter),12,3)+</a:t>
            </a:r>
          </a:p>
          <a:p>
            <a:r>
              <a:rPr lang="nb-NO" sz="1600" dirty="0"/>
              <a:t>                          Format.align(median(parTime,numIter),15,3)+</a:t>
            </a:r>
            <a:br>
              <a:rPr lang="nb-NO" sz="1600" dirty="0"/>
            </a:br>
            <a:r>
              <a:rPr lang="nb-NO" sz="1600" dirty="0"/>
              <a:t>                          Format.align(median(seqTime,numIter)/median(parTime,numIter),13,4));</a:t>
            </a:r>
            <a:br>
              <a:rPr lang="nb-NO" sz="1600" dirty="0"/>
            </a:br>
            <a:r>
              <a:rPr lang="nb-NO" sz="1600" dirty="0"/>
              <a:t>             } </a:t>
            </a:r>
            <a:r>
              <a:rPr lang="nb-NO" sz="1600" dirty="0">
                <a:solidFill>
                  <a:srgbClr val="00B050"/>
                </a:solidFill>
              </a:rPr>
              <a:t>// end n-loop</a:t>
            </a:r>
            <a:endParaRPr lang="nb-NO" sz="1600" dirty="0"/>
          </a:p>
          <a:p>
            <a:r>
              <a:rPr lang="nb-NO" sz="1600" dirty="0"/>
              <a:t>            exit(); </a:t>
            </a:r>
          </a:p>
          <a:p>
            <a:r>
              <a:rPr lang="nb-NO" sz="1600" dirty="0"/>
              <a:t>      } </a:t>
            </a:r>
            <a:r>
              <a:rPr lang="nb-NO" sz="1600" dirty="0">
                <a:solidFill>
                  <a:srgbClr val="00B050"/>
                </a:solidFill>
              </a:rPr>
              <a:t>// utforTest </a:t>
            </a:r>
          </a:p>
          <a:p>
            <a:endParaRPr lang="nb-NO" sz="1600" dirty="0"/>
          </a:p>
          <a:p>
            <a:r>
              <a:rPr lang="nb-NO" sz="1600" dirty="0"/>
              <a:t>     </a:t>
            </a:r>
            <a:r>
              <a:rPr lang="nb-NO" sz="1600" dirty="0">
                <a:solidFill>
                  <a:srgbClr val="00B050"/>
                </a:solidFill>
              </a:rPr>
              <a:t>/** terminate parallel threads*/ </a:t>
            </a:r>
          </a:p>
          <a:p>
            <a:r>
              <a:rPr lang="nb-NO" sz="1600" dirty="0"/>
              <a:t>     </a:t>
            </a:r>
            <a:r>
              <a:rPr lang="nb-NO" sz="1600" dirty="0">
                <a:solidFill>
                  <a:srgbClr val="0070C0"/>
                </a:solidFill>
              </a:rPr>
              <a:t>void</a:t>
            </a:r>
            <a:r>
              <a:rPr lang="nb-NO" sz="1600" dirty="0"/>
              <a:t> exit() { </a:t>
            </a:r>
          </a:p>
          <a:p>
            <a:r>
              <a:rPr lang="nb-NO" sz="1600" dirty="0"/>
              <a:t>	stop = </a:t>
            </a:r>
            <a:r>
              <a:rPr lang="nb-NO" sz="1600" dirty="0">
                <a:solidFill>
                  <a:srgbClr val="0070C0"/>
                </a:solidFill>
              </a:rPr>
              <a:t>true</a:t>
            </a:r>
            <a:r>
              <a:rPr lang="nb-NO" sz="1600" dirty="0"/>
              <a:t>; </a:t>
            </a:r>
          </a:p>
          <a:p>
            <a:r>
              <a:rPr lang="nb-NO" sz="1600" dirty="0"/>
              <a:t>	</a:t>
            </a:r>
            <a:r>
              <a:rPr lang="nb-NO" sz="1600" dirty="0">
                <a:solidFill>
                  <a:srgbClr val="0070C0"/>
                </a:solidFill>
              </a:rPr>
              <a:t>try </a:t>
            </a:r>
            <a:r>
              <a:rPr lang="nb-NO" sz="1600" dirty="0">
                <a:solidFill>
                  <a:srgbClr val="00B050"/>
                </a:solidFill>
              </a:rPr>
              <a:t>{ // start the other threads and they terminate </a:t>
            </a:r>
          </a:p>
          <a:p>
            <a:r>
              <a:rPr lang="nb-NO" sz="1600" dirty="0"/>
              <a:t>		vent.await(); </a:t>
            </a:r>
          </a:p>
          <a:p>
            <a:r>
              <a:rPr lang="nb-NO" sz="1600" dirty="0"/>
              <a:t>	} </a:t>
            </a:r>
            <a:r>
              <a:rPr lang="nb-NO" sz="1600" dirty="0">
                <a:solidFill>
                  <a:srgbClr val="0070C0"/>
                </a:solidFill>
              </a:rPr>
              <a:t>catch </a:t>
            </a:r>
            <a:r>
              <a:rPr lang="nb-NO" sz="1600" dirty="0"/>
              <a:t>(Exception e) {</a:t>
            </a:r>
            <a:r>
              <a:rPr lang="nb-NO" sz="1600" dirty="0">
                <a:solidFill>
                  <a:srgbClr val="0070C0"/>
                </a:solidFill>
              </a:rPr>
              <a:t>return</a:t>
            </a:r>
            <a:r>
              <a:rPr lang="nb-NO" sz="1600" dirty="0"/>
              <a:t>;} </a:t>
            </a:r>
          </a:p>
          <a:p>
            <a:r>
              <a:rPr lang="nb-NO" sz="1600" dirty="0"/>
              <a:t>	ut.close(); </a:t>
            </a:r>
          </a:p>
          <a:p>
            <a:r>
              <a:rPr lang="nb-NO" sz="1600" dirty="0"/>
              <a:t>      }   </a:t>
            </a:r>
            <a:r>
              <a:rPr lang="nb-NO" sz="1600" dirty="0">
                <a:solidFill>
                  <a:srgbClr val="00B050"/>
                </a:solidFill>
              </a:rPr>
              <a:t>// end exit </a:t>
            </a:r>
            <a:endParaRPr lang="nb-NO" sz="1500" dirty="0">
              <a:solidFill>
                <a:srgbClr val="00B050"/>
              </a:solidFill>
            </a:endParaRPr>
          </a:p>
          <a:p>
            <a:endParaRPr lang="nb-NO" sz="1500" dirty="0"/>
          </a:p>
          <a:p>
            <a:r>
              <a:rPr lang="nb-NO" sz="1500" dirty="0">
                <a:solidFill>
                  <a:srgbClr val="00B050"/>
                </a:solidFill>
              </a:rPr>
              <a:t>       /*** HER er din egen sekvensielle metode som  selvsagt IKKE ER synchronized, */</a:t>
            </a:r>
          </a:p>
          <a:p>
            <a:r>
              <a:rPr lang="nb-NO" sz="1500" dirty="0"/>
              <a:t>       </a:t>
            </a:r>
            <a:r>
              <a:rPr lang="nb-NO" sz="1500" dirty="0">
                <a:solidFill>
                  <a:srgbClr val="0070C0"/>
                </a:solidFill>
              </a:rPr>
              <a:t>void</a:t>
            </a:r>
            <a:r>
              <a:rPr lang="nb-NO" sz="1500" dirty="0"/>
              <a:t> </a:t>
            </a:r>
            <a:r>
              <a:rPr lang="nb-NO" sz="1500" dirty="0" err="1"/>
              <a:t>sekvensiellMetode</a:t>
            </a:r>
            <a:r>
              <a:rPr lang="nb-NO" sz="1500" dirty="0"/>
              <a:t> (int </a:t>
            </a:r>
            <a:r>
              <a:rPr lang="nb-NO" sz="1500" dirty="0" err="1"/>
              <a:t>n,int</a:t>
            </a:r>
            <a:r>
              <a:rPr lang="nb-NO" sz="1500" dirty="0"/>
              <a:t> </a:t>
            </a:r>
            <a:r>
              <a:rPr lang="nb-NO" sz="1500" dirty="0" err="1"/>
              <a:t>numIter</a:t>
            </a:r>
            <a:r>
              <a:rPr lang="nb-NO" sz="1500" dirty="0"/>
              <a:t>){</a:t>
            </a:r>
          </a:p>
          <a:p>
            <a:r>
              <a:rPr lang="nb-NO" sz="1500" dirty="0"/>
              <a:t>	 </a:t>
            </a:r>
            <a:r>
              <a:rPr lang="nb-NO" sz="1500" dirty="0">
                <a:solidFill>
                  <a:srgbClr val="0070C0"/>
                </a:solidFill>
              </a:rPr>
              <a:t>for</a:t>
            </a:r>
            <a:r>
              <a:rPr lang="nb-NO" sz="1500" dirty="0"/>
              <a:t> (</a:t>
            </a:r>
            <a:r>
              <a:rPr lang="nb-NO" sz="1500" dirty="0">
                <a:solidFill>
                  <a:srgbClr val="0070C0"/>
                </a:solidFill>
              </a:rPr>
              <a:t>int</a:t>
            </a:r>
            <a:r>
              <a:rPr lang="nb-NO" sz="1500" dirty="0"/>
              <a:t> j=0; j&lt;n; </a:t>
            </a:r>
            <a:r>
              <a:rPr lang="nb-NO" sz="1500" dirty="0" err="1"/>
              <a:t>j++</a:t>
            </a:r>
            <a:r>
              <a:rPr lang="nb-NO" sz="1500" dirty="0"/>
              <a:t>){</a:t>
            </a:r>
          </a:p>
          <a:p>
            <a:r>
              <a:rPr lang="nb-NO" sz="1500" dirty="0"/>
              <a:t> 		     i++;</a:t>
            </a:r>
          </a:p>
          <a:p>
            <a:r>
              <a:rPr lang="nb-NO" sz="1500" dirty="0"/>
              <a:t>                 }</a:t>
            </a:r>
          </a:p>
          <a:p>
            <a:r>
              <a:rPr lang="nb-NO" sz="1500" dirty="0"/>
              <a:t>      } </a:t>
            </a:r>
            <a:r>
              <a:rPr lang="nb-NO" sz="1500" dirty="0">
                <a:solidFill>
                  <a:srgbClr val="00B050"/>
                </a:solidFill>
              </a:rPr>
              <a:t>// end </a:t>
            </a:r>
            <a:r>
              <a:rPr lang="nb-NO" sz="1500" dirty="0" err="1">
                <a:solidFill>
                  <a:srgbClr val="00B050"/>
                </a:solidFill>
              </a:rPr>
              <a:t>sekvensiellMetode</a:t>
            </a:r>
            <a:r>
              <a:rPr lang="nb-NO" sz="1500" dirty="0">
                <a:solidFill>
                  <a:srgbClr val="00B050"/>
                </a:solidFill>
              </a:rPr>
              <a:t> </a:t>
            </a:r>
          </a:p>
          <a:p>
            <a:endParaRPr lang="nb-NO" sz="1500" dirty="0">
              <a:solidFill>
                <a:srgbClr val="00B050"/>
              </a:solidFill>
            </a:endParaRPr>
          </a:p>
          <a:p>
            <a:r>
              <a:rPr lang="nb-NO" sz="1500" dirty="0">
                <a:solidFill>
                  <a:srgbClr val="00B050"/>
                </a:solidFill>
              </a:rPr>
              <a:t>      /*** Her er evt. de parallelle metodene som ER synchronized  - treig*/</a:t>
            </a:r>
          </a:p>
          <a:p>
            <a:r>
              <a:rPr lang="nb-NO" sz="1500" dirty="0"/>
              <a:t>       </a:t>
            </a:r>
            <a:r>
              <a:rPr lang="nb-NO" sz="1500" dirty="0">
                <a:solidFill>
                  <a:srgbClr val="0070C0"/>
                </a:solidFill>
              </a:rPr>
              <a:t>synchronized</a:t>
            </a:r>
            <a:r>
              <a:rPr lang="nb-NO" sz="1500" dirty="0"/>
              <a:t> </a:t>
            </a:r>
            <a:r>
              <a:rPr lang="nb-NO" sz="1500" dirty="0">
                <a:solidFill>
                  <a:srgbClr val="0070C0"/>
                </a:solidFill>
              </a:rPr>
              <a:t>void</a:t>
            </a:r>
            <a:r>
              <a:rPr lang="nb-NO" sz="1500" dirty="0"/>
              <a:t> </a:t>
            </a:r>
            <a:r>
              <a:rPr lang="nb-NO" sz="1500" dirty="0" err="1"/>
              <a:t>addI</a:t>
            </a:r>
            <a:r>
              <a:rPr lang="nb-NO" sz="1500" dirty="0"/>
              <a:t>() {</a:t>
            </a:r>
          </a:p>
          <a:p>
            <a:r>
              <a:rPr lang="nb-NO" sz="1500" dirty="0"/>
              <a:t>	  i++;</a:t>
            </a:r>
          </a:p>
          <a:p>
            <a:r>
              <a:rPr lang="nb-NO" sz="1500" dirty="0"/>
              <a:t>       }</a:t>
            </a:r>
          </a:p>
        </p:txBody>
      </p:sp>
      <p:sp>
        <p:nvSpPr>
          <p:cNvPr id="4" name="Pil høyre 3"/>
          <p:cNvSpPr/>
          <p:nvPr/>
        </p:nvSpPr>
        <p:spPr bwMode="auto">
          <a:xfrm rot="10800000">
            <a:off x="6809928" y="2420888"/>
            <a:ext cx="1152128" cy="504056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Pil høyre 4"/>
          <p:cNvSpPr/>
          <p:nvPr/>
        </p:nvSpPr>
        <p:spPr bwMode="auto">
          <a:xfrm rot="10800000">
            <a:off x="7092280" y="2996952"/>
            <a:ext cx="1152128" cy="504056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39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366866" y="-496"/>
            <a:ext cx="8712968" cy="63401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/>
              <a:t>   </a:t>
            </a:r>
          </a:p>
          <a:p>
            <a:endParaRPr lang="nb-NO" sz="1400" dirty="0"/>
          </a:p>
          <a:p>
            <a:r>
              <a:rPr lang="nb-NO" sz="1400" dirty="0"/>
              <a:t>      </a:t>
            </a:r>
            <a:r>
              <a:rPr lang="nb-NO" sz="1400" dirty="0">
                <a:solidFill>
                  <a:srgbClr val="0070C0"/>
                </a:solidFill>
              </a:rPr>
              <a:t>public void</a:t>
            </a:r>
            <a:r>
              <a:rPr lang="nb-NO" sz="1400" dirty="0"/>
              <a:t> run() { </a:t>
            </a:r>
            <a:r>
              <a:rPr lang="nb-NO" sz="1400" dirty="0">
                <a:solidFill>
                  <a:srgbClr val="00B050"/>
                </a:solidFill>
              </a:rPr>
              <a:t>// Her er det som kjores i parallell:</a:t>
            </a:r>
          </a:p>
          <a:p>
            <a:r>
              <a:rPr lang="nb-NO" sz="1400" dirty="0"/>
              <a:t>	   </a:t>
            </a:r>
            <a:r>
              <a:rPr lang="nb-NO" sz="1400" dirty="0" err="1">
                <a:solidFill>
                  <a:srgbClr val="0070C0"/>
                </a:solidFill>
              </a:rPr>
              <a:t>while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/>
              <a:t>(! stop) {</a:t>
            </a:r>
          </a:p>
          <a:p>
            <a:r>
              <a:rPr lang="nb-NO" sz="1400" dirty="0"/>
              <a:t>	            </a:t>
            </a:r>
            <a:r>
              <a:rPr lang="nb-NO" sz="1400" dirty="0">
                <a:solidFill>
                  <a:srgbClr val="0070C0"/>
                </a:solidFill>
              </a:rPr>
              <a:t>try </a:t>
            </a:r>
            <a:r>
              <a:rPr lang="nb-NO" sz="1400" dirty="0"/>
              <a:t>{  </a:t>
            </a:r>
            <a:r>
              <a:rPr lang="nb-NO" sz="1400" dirty="0">
                <a:solidFill>
                  <a:srgbClr val="00B050"/>
                </a:solidFill>
              </a:rPr>
              <a:t>// wait on all other threads + main</a:t>
            </a:r>
          </a:p>
          <a:p>
            <a:r>
              <a:rPr lang="nb-NO" sz="1400" dirty="0"/>
              <a:t>		     </a:t>
            </a:r>
            <a:r>
              <a:rPr lang="nb-NO" sz="1400" dirty="0" err="1"/>
              <a:t>vent.await</a:t>
            </a:r>
            <a:r>
              <a:rPr lang="nb-NO" sz="1400" dirty="0"/>
              <a:t>();</a:t>
            </a:r>
          </a:p>
          <a:p>
            <a:r>
              <a:rPr lang="nb-NO" sz="1400" dirty="0"/>
              <a:t>	             } </a:t>
            </a:r>
            <a:r>
              <a:rPr lang="nb-NO" sz="1400" dirty="0">
                <a:solidFill>
                  <a:srgbClr val="0070C0"/>
                </a:solidFill>
              </a:rPr>
              <a:t>catch </a:t>
            </a:r>
            <a:r>
              <a:rPr lang="nb-NO" sz="1400" dirty="0"/>
              <a:t>(Exception e) {</a:t>
            </a:r>
            <a:r>
              <a:rPr lang="nb-NO" sz="1400" dirty="0">
                <a:solidFill>
                  <a:srgbClr val="0070C0"/>
                </a:solidFill>
              </a:rPr>
              <a:t>return</a:t>
            </a:r>
            <a:r>
              <a:rPr lang="nb-NO" sz="1400" dirty="0"/>
              <a:t>;}</a:t>
            </a:r>
          </a:p>
          <a:p>
            <a:r>
              <a:rPr lang="nb-NO" sz="1400" dirty="0"/>
              <a:t>         	            </a:t>
            </a:r>
            <a:r>
              <a:rPr lang="nb-NO" sz="1400" dirty="0">
                <a:solidFill>
                  <a:srgbClr val="0070C0"/>
                </a:solidFill>
              </a:rPr>
              <a:t>if </a:t>
            </a:r>
            <a:r>
              <a:rPr lang="nb-NO" sz="1400" dirty="0"/>
              <a:t>(! stop) {</a:t>
            </a:r>
          </a:p>
          <a:p>
            <a:r>
              <a:rPr lang="nb-NO" sz="1400" dirty="0"/>
              <a:t>		    paraInitier(n);</a:t>
            </a:r>
          </a:p>
          <a:p>
            <a:r>
              <a:rPr lang="nb-NO" sz="1400" dirty="0"/>
              <a:t>	</a:t>
            </a:r>
            <a:r>
              <a:rPr lang="nb-NO" sz="1400" dirty="0">
                <a:solidFill>
                  <a:srgbClr val="00B050"/>
                </a:solidFill>
              </a:rPr>
              <a:t>                    //**** KALL PÅ DINE PARALLELLE METODER  H E R ********</a:t>
            </a:r>
          </a:p>
          <a:p>
            <a:r>
              <a:rPr lang="nb-NO" sz="1400" dirty="0"/>
              <a:t>		      </a:t>
            </a:r>
            <a:r>
              <a:rPr lang="nb-NO" sz="1400" dirty="0" err="1"/>
              <a:t>parallellMetode</a:t>
            </a:r>
            <a:r>
              <a:rPr lang="nb-NO" sz="1400" dirty="0"/>
              <a:t>(</a:t>
            </a:r>
            <a:r>
              <a:rPr lang="nb-NO" sz="1400" dirty="0" err="1"/>
              <a:t>ind</a:t>
            </a:r>
            <a:r>
              <a:rPr lang="nb-NO" sz="1400" dirty="0"/>
              <a:t>); </a:t>
            </a:r>
            <a:r>
              <a:rPr lang="nb-NO" sz="1400" dirty="0">
                <a:solidFill>
                  <a:srgbClr val="00B050"/>
                </a:solidFill>
              </a:rPr>
              <a:t>// parameter: </a:t>
            </a:r>
            <a:r>
              <a:rPr lang="nb-NO" sz="1400" dirty="0" err="1">
                <a:solidFill>
                  <a:srgbClr val="00B050"/>
                </a:solidFill>
              </a:rPr>
              <a:t>traanummeret</a:t>
            </a:r>
            <a:r>
              <a:rPr lang="nb-NO" sz="1400" dirty="0">
                <a:solidFill>
                  <a:srgbClr val="00B050"/>
                </a:solidFill>
              </a:rPr>
              <a:t>: </a:t>
            </a:r>
            <a:r>
              <a:rPr lang="nb-NO" sz="1400" dirty="0" err="1">
                <a:solidFill>
                  <a:srgbClr val="00B050"/>
                </a:solidFill>
              </a:rPr>
              <a:t>ind</a:t>
            </a:r>
            <a:endParaRPr lang="nb-NO" sz="1400" dirty="0">
              <a:solidFill>
                <a:srgbClr val="00B050"/>
              </a:solidFill>
            </a:endParaRPr>
          </a:p>
          <a:p>
            <a:endParaRPr lang="nb-NO" sz="1400" dirty="0"/>
          </a:p>
          <a:p>
            <a:r>
              <a:rPr lang="nb-NO" sz="1400" dirty="0"/>
              <a:t>		      </a:t>
            </a:r>
            <a:r>
              <a:rPr lang="nb-NO" sz="1400" dirty="0" err="1">
                <a:solidFill>
                  <a:srgbClr val="0070C0"/>
                </a:solidFill>
              </a:rPr>
              <a:t>try</a:t>
            </a:r>
            <a:r>
              <a:rPr lang="nb-NO" sz="1400" dirty="0"/>
              <a:t>{ </a:t>
            </a:r>
            <a:r>
              <a:rPr lang="nb-NO" sz="1400" dirty="0">
                <a:solidFill>
                  <a:srgbClr val="00B050"/>
                </a:solidFill>
              </a:rPr>
              <a:t>// make all </a:t>
            </a:r>
            <a:r>
              <a:rPr lang="nb-NO" sz="1400" dirty="0" err="1">
                <a:solidFill>
                  <a:srgbClr val="00B050"/>
                </a:solidFill>
              </a:rPr>
              <a:t>threads</a:t>
            </a:r>
            <a:r>
              <a:rPr lang="nb-NO" sz="1400" dirty="0">
                <a:solidFill>
                  <a:srgbClr val="00B050"/>
                </a:solidFill>
              </a:rPr>
              <a:t> </a:t>
            </a:r>
            <a:r>
              <a:rPr lang="nb-NO" sz="1400" dirty="0" err="1">
                <a:solidFill>
                  <a:srgbClr val="00B050"/>
                </a:solidFill>
              </a:rPr>
              <a:t>terminate</a:t>
            </a:r>
            <a:endParaRPr lang="nb-NO" sz="1400" dirty="0">
              <a:solidFill>
                <a:srgbClr val="00B050"/>
              </a:solidFill>
            </a:endParaRPr>
          </a:p>
          <a:p>
            <a:r>
              <a:rPr lang="nb-NO" sz="1400" dirty="0"/>
              <a:t>			</a:t>
            </a:r>
            <a:r>
              <a:rPr lang="nb-NO" sz="1400" dirty="0" err="1"/>
              <a:t>ferdig.await</a:t>
            </a:r>
            <a:r>
              <a:rPr lang="nb-NO" sz="1400" dirty="0"/>
              <a:t>();</a:t>
            </a:r>
          </a:p>
          <a:p>
            <a:r>
              <a:rPr lang="nb-NO" sz="1400" dirty="0"/>
              <a:t>		      } </a:t>
            </a:r>
            <a:r>
              <a:rPr lang="nb-NO" sz="1400" dirty="0" err="1">
                <a:solidFill>
                  <a:srgbClr val="0070C0"/>
                </a:solidFill>
              </a:rPr>
              <a:t>catch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/>
              <a:t>(</a:t>
            </a:r>
            <a:r>
              <a:rPr lang="nb-NO" sz="1400" dirty="0" err="1"/>
              <a:t>Exception</a:t>
            </a:r>
            <a:r>
              <a:rPr lang="nb-NO" sz="1400" dirty="0"/>
              <a:t> e) {}</a:t>
            </a:r>
          </a:p>
          <a:p>
            <a:r>
              <a:rPr lang="nb-NO" sz="1400" dirty="0"/>
              <a:t>	            }</a:t>
            </a:r>
            <a:r>
              <a:rPr lang="nb-NO" sz="1400" dirty="0">
                <a:solidFill>
                  <a:srgbClr val="00B050"/>
                </a:solidFill>
              </a:rPr>
              <a:t> // end ! stop </a:t>
            </a:r>
            <a:r>
              <a:rPr lang="nb-NO" sz="1400" dirty="0" err="1">
                <a:solidFill>
                  <a:srgbClr val="00B050"/>
                </a:solidFill>
              </a:rPr>
              <a:t>thread</a:t>
            </a:r>
            <a:r>
              <a:rPr lang="nb-NO" sz="1400" dirty="0"/>
              <a:t> </a:t>
            </a:r>
          </a:p>
          <a:p>
            <a:r>
              <a:rPr lang="nb-NO" sz="1400" dirty="0"/>
              <a:t>	</a:t>
            </a:r>
          </a:p>
          <a:p>
            <a:r>
              <a:rPr lang="nb-NO" sz="1400" dirty="0"/>
              <a:t>	   </a:t>
            </a:r>
            <a:r>
              <a:rPr lang="nb-NO" sz="1400" dirty="0">
                <a:solidFill>
                  <a:srgbClr val="00B050"/>
                </a:solidFill>
              </a:rPr>
              <a:t>      // tråd nr 0 adderer de 'numThreads' minI - variablene til en felles verdi </a:t>
            </a:r>
            <a:endParaRPr lang="nb-NO" sz="1400" dirty="0"/>
          </a:p>
          <a:p>
            <a:r>
              <a:rPr lang="nb-NO" sz="1400" dirty="0"/>
              <a:t>	     </a:t>
            </a:r>
            <a:r>
              <a:rPr lang="nb-NO" sz="1400" dirty="0">
                <a:solidFill>
                  <a:srgbClr val="0070C0"/>
                </a:solidFill>
              </a:rPr>
              <a:t>if</a:t>
            </a:r>
            <a:r>
              <a:rPr lang="nb-NO" sz="1400" dirty="0"/>
              <a:t> (ind == 0) { i =0;</a:t>
            </a:r>
          </a:p>
          <a:p>
            <a:r>
              <a:rPr lang="nb-NO" sz="1400" dirty="0"/>
              <a:t>	         </a:t>
            </a:r>
            <a:r>
              <a:rPr lang="nb-NO" sz="1400" dirty="0">
                <a:solidFill>
                  <a:srgbClr val="0070C0"/>
                </a:solidFill>
              </a:rPr>
              <a:t>for</a:t>
            </a:r>
            <a:r>
              <a:rPr lang="nb-NO" sz="1400" dirty="0"/>
              <a:t> (</a:t>
            </a:r>
            <a:r>
              <a:rPr lang="nb-NO" sz="1400" dirty="0">
                <a:solidFill>
                  <a:srgbClr val="0070C0"/>
                </a:solidFill>
              </a:rPr>
              <a:t>int</a:t>
            </a:r>
            <a:r>
              <a:rPr lang="nb-NO" sz="1400" dirty="0"/>
              <a:t> j = 0; j &lt; antTraader; j++) { i += allI[j]; }</a:t>
            </a:r>
          </a:p>
          <a:p>
            <a:endParaRPr lang="nb-NO" sz="1400" dirty="0"/>
          </a:p>
          <a:p>
            <a:r>
              <a:rPr lang="nb-NO" sz="1400" dirty="0"/>
              <a:t>	         </a:t>
            </a:r>
            <a:r>
              <a:rPr lang="nb-NO" sz="1400" dirty="0">
                <a:solidFill>
                  <a:srgbClr val="0070C0"/>
                </a:solidFill>
              </a:rPr>
              <a:t>try </a:t>
            </a:r>
            <a:r>
              <a:rPr lang="nb-NO" sz="1400" dirty="0"/>
              <a:t>{   heltferdig.await();  </a:t>
            </a:r>
            <a:r>
              <a:rPr lang="nb-NO" sz="1400" dirty="0">
                <a:solidFill>
                  <a:srgbClr val="00B050"/>
                </a:solidFill>
              </a:rPr>
              <a:t>// si fra til main at tråd 0 har summert svaret</a:t>
            </a:r>
          </a:p>
          <a:p>
            <a:r>
              <a:rPr lang="nb-NO" sz="1400" dirty="0"/>
              <a:t>	         } </a:t>
            </a:r>
            <a:r>
              <a:rPr lang="nb-NO" sz="1400" dirty="0">
                <a:solidFill>
                  <a:srgbClr val="0070C0"/>
                </a:solidFill>
              </a:rPr>
              <a:t>catch </a:t>
            </a:r>
            <a:r>
              <a:rPr lang="nb-NO" sz="1400" dirty="0"/>
              <a:t>(Exception e) {</a:t>
            </a:r>
            <a:r>
              <a:rPr lang="nb-NO" sz="1400" dirty="0">
                <a:solidFill>
                  <a:srgbClr val="0070C0"/>
                </a:solidFill>
              </a:rPr>
              <a:t>return</a:t>
            </a:r>
            <a:r>
              <a:rPr lang="nb-NO" sz="1400" dirty="0"/>
              <a:t>;}</a:t>
            </a:r>
          </a:p>
          <a:p>
            <a:endParaRPr lang="nb-NO" sz="1400" dirty="0"/>
          </a:p>
          <a:p>
            <a:r>
              <a:rPr lang="nb-NO" sz="1400" dirty="0"/>
              <a:t>	   } </a:t>
            </a:r>
            <a:r>
              <a:rPr lang="nb-NO" sz="1400" dirty="0">
                <a:solidFill>
                  <a:srgbClr val="00B050"/>
                </a:solidFill>
              </a:rPr>
              <a:t>// end tråd 0</a:t>
            </a:r>
          </a:p>
          <a:p>
            <a:r>
              <a:rPr lang="nb-NO" sz="1400" dirty="0"/>
              <a:t>             } </a:t>
            </a:r>
            <a:r>
              <a:rPr lang="nb-NO" sz="1400" dirty="0">
                <a:solidFill>
                  <a:srgbClr val="00B050"/>
                </a:solidFill>
              </a:rPr>
              <a:t>// end while !stop</a:t>
            </a:r>
          </a:p>
          <a:p>
            <a:r>
              <a:rPr lang="nb-NO" sz="1400" dirty="0"/>
              <a:t>         } </a:t>
            </a:r>
            <a:r>
              <a:rPr lang="nb-NO" sz="1400" dirty="0">
                <a:solidFill>
                  <a:srgbClr val="00B050"/>
                </a:solidFill>
              </a:rPr>
              <a:t>// end run</a:t>
            </a:r>
            <a:br>
              <a:rPr lang="nb-NO" sz="1400" dirty="0">
                <a:solidFill>
                  <a:srgbClr val="00B050"/>
                </a:solidFill>
              </a:rPr>
            </a:br>
            <a:endParaRPr lang="nb-NO" sz="1400" dirty="0">
              <a:solidFill>
                <a:srgbClr val="00B050"/>
              </a:solidFill>
            </a:endParaRPr>
          </a:p>
          <a:p>
            <a:r>
              <a:rPr lang="nb-NO" sz="1400" dirty="0"/>
              <a:t>     } </a:t>
            </a:r>
            <a:r>
              <a:rPr lang="nb-NO" sz="1400" dirty="0">
                <a:solidFill>
                  <a:srgbClr val="00B050"/>
                </a:solidFill>
              </a:rPr>
              <a:t>// end class Para </a:t>
            </a:r>
          </a:p>
        </p:txBody>
      </p:sp>
      <p:sp>
        <p:nvSpPr>
          <p:cNvPr id="4" name="Pil høyre 3"/>
          <p:cNvSpPr/>
          <p:nvPr/>
        </p:nvSpPr>
        <p:spPr bwMode="auto">
          <a:xfrm rot="10800000">
            <a:off x="7596336" y="872716"/>
            <a:ext cx="1152128" cy="504056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Pil høyre 4"/>
          <p:cNvSpPr/>
          <p:nvPr/>
        </p:nvSpPr>
        <p:spPr bwMode="auto">
          <a:xfrm rot="10800000">
            <a:off x="7697003" y="2096852"/>
            <a:ext cx="1152128" cy="504056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Pil høyre 5"/>
          <p:cNvSpPr/>
          <p:nvPr/>
        </p:nvSpPr>
        <p:spPr bwMode="auto">
          <a:xfrm rot="10800000">
            <a:off x="7668344" y="4797152"/>
            <a:ext cx="1152128" cy="504056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86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/>
              <a:t>Hvor</a:t>
            </a:r>
            <a:r>
              <a:rPr lang="en-US" sz="2400" dirty="0"/>
              <a:t> </a:t>
            </a:r>
            <a:r>
              <a:rPr lang="en-US" sz="2400" dirty="0" err="1"/>
              <a:t>lang</a:t>
            </a:r>
            <a:r>
              <a:rPr lang="en-US" sz="2400" dirty="0"/>
              <a:t> </a:t>
            </a:r>
            <a:r>
              <a:rPr lang="en-US" sz="2400" dirty="0" err="1"/>
              <a:t>tid</a:t>
            </a:r>
            <a:r>
              <a:rPr lang="en-US" sz="2400" dirty="0"/>
              <a:t> tar et synchronized </a:t>
            </a:r>
            <a:r>
              <a:rPr lang="en-US" sz="2400" dirty="0" err="1"/>
              <a:t>kall</a:t>
            </a:r>
            <a:r>
              <a:rPr lang="en-US" sz="2400" dirty="0"/>
              <a:t>? </a:t>
            </a:r>
            <a:r>
              <a:rPr lang="en-US" sz="2400" dirty="0" err="1"/>
              <a:t>Demoeks</a:t>
            </a:r>
            <a:r>
              <a:rPr lang="en-US" sz="2400" dirty="0"/>
              <a:t>. </a:t>
            </a:r>
            <a:r>
              <a:rPr lang="en-US" sz="2400" dirty="0" err="1"/>
              <a:t>hadde</a:t>
            </a:r>
            <a:r>
              <a:rPr lang="en-US" sz="2400" dirty="0"/>
              <a:t> n </a:t>
            </a:r>
            <a:r>
              <a:rPr lang="en-US" sz="2400" dirty="0" err="1"/>
              <a:t>synchroniced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for all </a:t>
            </a:r>
            <a:r>
              <a:rPr lang="en-US" sz="2400" dirty="0" err="1"/>
              <a:t>skriving</a:t>
            </a:r>
            <a:r>
              <a:rPr lang="en-US" sz="2400" dirty="0"/>
              <a:t> </a:t>
            </a:r>
            <a:r>
              <a:rPr lang="en-US" sz="2400" dirty="0" err="1"/>
              <a:t>til</a:t>
            </a:r>
            <a:r>
              <a:rPr lang="en-US" sz="2400" dirty="0"/>
              <a:t> </a:t>
            </a:r>
            <a:r>
              <a:rPr lang="en-US" sz="2400" dirty="0" err="1"/>
              <a:t>felles</a:t>
            </a:r>
            <a:r>
              <a:rPr lang="en-US" sz="2400" dirty="0"/>
              <a:t> ‘</a:t>
            </a:r>
            <a:r>
              <a:rPr lang="en-US" sz="2400" dirty="0" err="1"/>
              <a:t>i</a:t>
            </a:r>
            <a:r>
              <a:rPr lang="en-US" sz="2400" dirty="0"/>
              <a:t>’.</a:t>
            </a:r>
            <a:endParaRPr lang="nb-NO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2688" y="1314451"/>
            <a:ext cx="7772400" cy="602381"/>
          </a:xfrm>
        </p:spPr>
        <p:txBody>
          <a:bodyPr/>
          <a:lstStyle/>
          <a:p>
            <a:r>
              <a:rPr lang="en-US" dirty="0" err="1"/>
              <a:t>Kjørte</a:t>
            </a:r>
            <a:r>
              <a:rPr lang="en-US" dirty="0"/>
              <a:t> </a:t>
            </a:r>
            <a:r>
              <a:rPr lang="en-US" dirty="0" err="1"/>
              <a:t>modell-koden</a:t>
            </a:r>
            <a:r>
              <a:rPr lang="en-US" dirty="0"/>
              <a:t> for n=10 000 000 (3 ganger)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000" dirty="0" err="1"/>
              <a:t>Svar</a:t>
            </a:r>
            <a:r>
              <a:rPr lang="en-US" sz="2000" dirty="0"/>
              <a:t>: Et synchronized </a:t>
            </a:r>
            <a:r>
              <a:rPr lang="en-US" sz="2000" dirty="0" err="1"/>
              <a:t>kall</a:t>
            </a:r>
            <a:r>
              <a:rPr lang="en-US" sz="2000" dirty="0"/>
              <a:t> tar ca. 1000/(8*1000 000 )</a:t>
            </a:r>
            <a:r>
              <a:rPr lang="en-US" sz="2000" dirty="0" err="1"/>
              <a:t>ms</a:t>
            </a:r>
            <a:r>
              <a:rPr lang="en-US" sz="2000" dirty="0"/>
              <a:t> = 0.15 </a:t>
            </a:r>
            <a:r>
              <a:rPr lang="en-US" sz="2000" dirty="0">
                <a:sym typeface="Symbol"/>
              </a:rPr>
              <a:t>s = 150ns. = ca. 500 </a:t>
            </a:r>
            <a:r>
              <a:rPr lang="en-US" sz="2000" dirty="0" err="1">
                <a:sym typeface="Symbol"/>
              </a:rPr>
              <a:t>instruksjoner</a:t>
            </a:r>
            <a:r>
              <a:rPr lang="en-US" sz="2000" dirty="0">
                <a:sym typeface="Symbol"/>
              </a:rPr>
              <a:t>.</a:t>
            </a:r>
            <a:endParaRPr lang="en-US" sz="2000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1026" name="Picture 2" descr="M:\INF2440Para\ModelKode\Modell2-kjøreek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05" y="2060848"/>
            <a:ext cx="8959583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995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 Finnes det alternativer &amp; riktig kode?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a) Bruk av </a:t>
            </a:r>
            <a:r>
              <a:rPr lang="nb-NO" sz="2000" dirty="0" err="1"/>
              <a:t>ReentrantLock</a:t>
            </a:r>
            <a:r>
              <a:rPr lang="nb-NO" sz="2000" dirty="0"/>
              <a:t> (import </a:t>
            </a:r>
            <a:r>
              <a:rPr lang="nb-NO" sz="2000" dirty="0" err="1"/>
              <a:t>java.util.concurrent.locks</a:t>
            </a:r>
            <a:r>
              <a:rPr lang="nb-NO" sz="2000" dirty="0"/>
              <a:t>.*;)</a:t>
            </a:r>
          </a:p>
          <a:p>
            <a:pPr marL="457200" indent="-457200">
              <a:buAutoNum type="alphaLcParenR"/>
            </a:pPr>
            <a:endParaRPr lang="nb-NO" sz="2000" dirty="0"/>
          </a:p>
          <a:p>
            <a:pPr marL="457200" indent="-457200">
              <a:buAutoNum type="alphaLcParenR"/>
            </a:pPr>
            <a:endParaRPr lang="nb-NO" sz="2000" dirty="0"/>
          </a:p>
          <a:p>
            <a:pPr marL="457200" indent="-457200">
              <a:buAutoNum type="alphaLcParenR"/>
            </a:pPr>
            <a:endParaRPr lang="nb-NO" sz="2000" dirty="0"/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  <a:p>
            <a:r>
              <a:rPr lang="nb-NO" sz="2000" dirty="0"/>
              <a:t>Kjøring:</a:t>
            </a:r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  <a:p>
            <a:r>
              <a:rPr lang="nb-NO" sz="2000" dirty="0"/>
              <a:t> 5x fortere enn synchronized !</a:t>
            </a:r>
          </a:p>
          <a:p>
            <a:endParaRPr lang="nb-NO" sz="2000" dirty="0"/>
          </a:p>
          <a:p>
            <a:endParaRPr lang="nb-NO" sz="20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547664" y="4293096"/>
            <a:ext cx="7200800" cy="175432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M:\INF2440Para\ModelKode&gt;java </a:t>
            </a:r>
            <a:r>
              <a:rPr lang="nb-NO" dirty="0" err="1">
                <a:solidFill>
                  <a:schemeClr val="bg1"/>
                </a:solidFill>
              </a:rPr>
              <a:t>ModellAlt</a:t>
            </a:r>
            <a:r>
              <a:rPr lang="nb-NO" dirty="0">
                <a:solidFill>
                  <a:schemeClr val="bg1"/>
                </a:solidFill>
              </a:rPr>
              <a:t> 1000000 5 test.txt</a:t>
            </a:r>
          </a:p>
          <a:p>
            <a:r>
              <a:rPr lang="nb-NO" dirty="0">
                <a:solidFill>
                  <a:schemeClr val="bg1"/>
                </a:solidFill>
              </a:rPr>
              <a:t>Test av  TEST AV i++ med </a:t>
            </a:r>
            <a:r>
              <a:rPr lang="nb-NO" dirty="0" err="1">
                <a:solidFill>
                  <a:schemeClr val="bg1"/>
                </a:solidFill>
              </a:rPr>
              <a:t>ReentrantLock</a:t>
            </a:r>
            <a:r>
              <a:rPr lang="nb-NO" dirty="0">
                <a:solidFill>
                  <a:schemeClr val="bg1"/>
                </a:solidFill>
              </a:rPr>
              <a:t> oppdatering</a:t>
            </a:r>
            <a:br>
              <a:rPr lang="nb-NO" dirty="0">
                <a:solidFill>
                  <a:schemeClr val="bg1"/>
                </a:solidFill>
              </a:rPr>
            </a:br>
            <a:r>
              <a:rPr lang="nb-NO" dirty="0">
                <a:solidFill>
                  <a:schemeClr val="bg1"/>
                </a:solidFill>
              </a:rPr>
              <a:t> med 8 kjerner , og 8 </a:t>
            </a:r>
            <a:r>
              <a:rPr lang="nb-NO" dirty="0" err="1">
                <a:solidFill>
                  <a:schemeClr val="bg1"/>
                </a:solidFill>
              </a:rPr>
              <a:t>traader</a:t>
            </a:r>
            <a:br>
              <a:rPr lang="nb-NO" dirty="0">
                <a:solidFill>
                  <a:schemeClr val="bg1"/>
                </a:solidFill>
              </a:rPr>
            </a:br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Median </a:t>
            </a:r>
            <a:r>
              <a:rPr lang="nb-NO" dirty="0" err="1">
                <a:solidFill>
                  <a:schemeClr val="bg1"/>
                </a:solidFill>
              </a:rPr>
              <a:t>of</a:t>
            </a:r>
            <a:r>
              <a:rPr lang="nb-NO" dirty="0">
                <a:solidFill>
                  <a:schemeClr val="bg1"/>
                </a:solidFill>
              </a:rPr>
              <a:t> 5:  </a:t>
            </a:r>
            <a:r>
              <a:rPr lang="nb-NO" dirty="0" err="1">
                <a:solidFill>
                  <a:schemeClr val="bg1"/>
                </a:solidFill>
              </a:rPr>
              <a:t>Sekv</a:t>
            </a:r>
            <a:r>
              <a:rPr lang="nb-NO" dirty="0">
                <a:solidFill>
                  <a:schemeClr val="bg1"/>
                </a:solidFill>
              </a:rPr>
              <a:t>. tid:        0.70 ms, Para tid:      212.44 ms,</a:t>
            </a:r>
          </a:p>
          <a:p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Speedup</a:t>
            </a:r>
            <a:r>
              <a:rPr lang="nb-NO" dirty="0">
                <a:solidFill>
                  <a:schemeClr val="bg1"/>
                </a:solidFill>
              </a:rPr>
              <a:t>:  0.003, n = 1000000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1547664" y="1772816"/>
            <a:ext cx="7200800" cy="20313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rgbClr val="00B050"/>
                </a:solidFill>
              </a:rPr>
              <a:t> // i </a:t>
            </a:r>
            <a:r>
              <a:rPr lang="nb-NO" sz="1400" dirty="0" err="1">
                <a:solidFill>
                  <a:srgbClr val="00B050"/>
                </a:solidFill>
              </a:rPr>
              <a:t>felledata-omraadet</a:t>
            </a:r>
            <a:r>
              <a:rPr lang="nb-NO" sz="1400" dirty="0">
                <a:solidFill>
                  <a:srgbClr val="00B050"/>
                </a:solidFill>
              </a:rPr>
              <a:t> i omsluttende klasse</a:t>
            </a:r>
          </a:p>
          <a:p>
            <a:r>
              <a:rPr lang="nb-NO" sz="1400" dirty="0"/>
              <a:t> </a:t>
            </a:r>
            <a:r>
              <a:rPr lang="nb-NO" sz="1400" dirty="0" err="1"/>
              <a:t>ReentrantLock</a:t>
            </a:r>
            <a:r>
              <a:rPr lang="nb-NO" sz="1400" dirty="0"/>
              <a:t> </a:t>
            </a:r>
            <a:r>
              <a:rPr lang="nb-NO" sz="1400" dirty="0" err="1"/>
              <a:t>laas</a:t>
            </a:r>
            <a:r>
              <a:rPr lang="nb-NO" sz="1400" dirty="0"/>
              <a:t> = </a:t>
            </a:r>
            <a:r>
              <a:rPr lang="nb-NO" sz="1400" dirty="0">
                <a:solidFill>
                  <a:srgbClr val="0070C0"/>
                </a:solidFill>
              </a:rPr>
              <a:t>new</a:t>
            </a:r>
            <a:r>
              <a:rPr lang="nb-NO" sz="1400" dirty="0"/>
              <a:t> </a:t>
            </a:r>
            <a:r>
              <a:rPr lang="nb-NO" sz="1400" dirty="0" err="1"/>
              <a:t>ReentrantLock</a:t>
            </a:r>
            <a:r>
              <a:rPr lang="nb-NO" sz="1400" dirty="0"/>
              <a:t>();</a:t>
            </a:r>
          </a:p>
          <a:p>
            <a:r>
              <a:rPr lang="nb-NO" sz="1400" dirty="0"/>
              <a:t>            …………</a:t>
            </a:r>
          </a:p>
          <a:p>
            <a:r>
              <a:rPr lang="nb-NO" sz="1400" dirty="0">
                <a:solidFill>
                  <a:srgbClr val="00B050"/>
                </a:solidFill>
              </a:rPr>
              <a:t>  /*** HER skriver du eventuelle  parallelle metoder som ER synchronized */</a:t>
            </a:r>
          </a:p>
          <a:p>
            <a:r>
              <a:rPr lang="nb-NO" sz="1400" dirty="0"/>
              <a:t>   </a:t>
            </a:r>
            <a:r>
              <a:rPr lang="nb-NO" sz="1400" dirty="0">
                <a:solidFill>
                  <a:srgbClr val="0070C0"/>
                </a:solidFill>
              </a:rPr>
              <a:t>void</a:t>
            </a:r>
            <a:r>
              <a:rPr lang="nb-NO" sz="1400" dirty="0"/>
              <a:t> </a:t>
            </a:r>
            <a:r>
              <a:rPr lang="nb-NO" sz="1400" dirty="0" err="1"/>
              <a:t>addI</a:t>
            </a:r>
            <a:r>
              <a:rPr lang="nb-NO" sz="1400" dirty="0"/>
              <a:t>() {</a:t>
            </a:r>
          </a:p>
          <a:p>
            <a:r>
              <a:rPr lang="nb-NO" sz="1400" dirty="0"/>
              <a:t>         </a:t>
            </a:r>
            <a:r>
              <a:rPr lang="nb-NO" sz="1400" dirty="0" err="1"/>
              <a:t>laas.lock</a:t>
            </a:r>
            <a:r>
              <a:rPr lang="nb-NO" sz="1400" dirty="0"/>
              <a:t>();</a:t>
            </a:r>
          </a:p>
          <a:p>
            <a:r>
              <a:rPr lang="nb-NO" sz="1400" dirty="0"/>
              <a:t> 	i++;</a:t>
            </a:r>
          </a:p>
          <a:p>
            <a:r>
              <a:rPr lang="nb-NO" sz="1400" dirty="0"/>
              <a:t>         </a:t>
            </a:r>
            <a:r>
              <a:rPr lang="nb-NO" sz="1400" dirty="0" err="1">
                <a:solidFill>
                  <a:srgbClr val="0070C0"/>
                </a:solidFill>
              </a:rPr>
              <a:t>try</a:t>
            </a:r>
            <a:r>
              <a:rPr lang="nb-NO" sz="1400" dirty="0"/>
              <a:t>{ </a:t>
            </a:r>
            <a:r>
              <a:rPr lang="nb-NO" sz="1400" dirty="0" err="1"/>
              <a:t>laas.unlock</a:t>
            </a:r>
            <a:r>
              <a:rPr lang="nb-NO" sz="1400" dirty="0"/>
              <a:t>();} </a:t>
            </a:r>
            <a:r>
              <a:rPr lang="nb-NO" sz="1400" dirty="0" err="1">
                <a:solidFill>
                  <a:srgbClr val="0070C0"/>
                </a:solidFill>
              </a:rPr>
              <a:t>catch</a:t>
            </a:r>
            <a:r>
              <a:rPr lang="nb-NO" sz="1400" dirty="0"/>
              <a:t>(</a:t>
            </a:r>
            <a:r>
              <a:rPr lang="nb-NO" sz="1400" dirty="0" err="1"/>
              <a:t>Exception</a:t>
            </a:r>
            <a:r>
              <a:rPr lang="nb-NO" sz="1400" dirty="0"/>
              <a:t> e) {</a:t>
            </a:r>
            <a:r>
              <a:rPr lang="nb-NO" sz="1400" dirty="0" err="1">
                <a:solidFill>
                  <a:srgbClr val="0070C0"/>
                </a:solidFill>
              </a:rPr>
              <a:t>return</a:t>
            </a:r>
            <a:r>
              <a:rPr lang="nb-NO" sz="1400" dirty="0"/>
              <a:t>;}</a:t>
            </a:r>
            <a:br>
              <a:rPr lang="nb-NO" sz="1400" dirty="0"/>
            </a:br>
            <a:r>
              <a:rPr lang="nb-NO" sz="1400" dirty="0"/>
              <a:t>  } </a:t>
            </a:r>
            <a:r>
              <a:rPr lang="nb-NO" sz="1400" dirty="0">
                <a:solidFill>
                  <a:srgbClr val="00B050"/>
                </a:solidFill>
              </a:rPr>
              <a:t>// end </a:t>
            </a:r>
            <a:r>
              <a:rPr lang="nb-NO" sz="1400" dirty="0" err="1">
                <a:solidFill>
                  <a:srgbClr val="00B050"/>
                </a:solidFill>
              </a:rPr>
              <a:t>addI</a:t>
            </a:r>
            <a:endParaRPr lang="nb-NO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333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b) Alternativ b til synchronized: Bruk av </a:t>
            </a:r>
            <a:r>
              <a:rPr lang="nb-NO" sz="2400" dirty="0" err="1"/>
              <a:t>AtomicInteger</a:t>
            </a:r>
            <a:endParaRPr lang="nb-NO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7624" y="1275233"/>
            <a:ext cx="7772400" cy="4818063"/>
          </a:xfrm>
        </p:spPr>
        <p:txBody>
          <a:bodyPr/>
          <a:lstStyle/>
          <a:p>
            <a:r>
              <a:rPr lang="nb-NO" sz="2000" dirty="0"/>
              <a:t>Bruk av </a:t>
            </a:r>
            <a:r>
              <a:rPr lang="nb-NO" sz="2000" dirty="0" err="1"/>
              <a:t>AtomicInteger</a:t>
            </a:r>
            <a:r>
              <a:rPr lang="nb-NO" sz="2000" dirty="0"/>
              <a:t> (import </a:t>
            </a:r>
            <a:r>
              <a:rPr lang="nb-NO" sz="2000" dirty="0" err="1"/>
              <a:t>java.util.concurrent.atomic</a:t>
            </a:r>
            <a:r>
              <a:rPr lang="nb-NO" sz="2000" dirty="0"/>
              <a:t>.*;)</a:t>
            </a:r>
          </a:p>
          <a:p>
            <a:endParaRPr lang="nb-NO" sz="1900" dirty="0"/>
          </a:p>
          <a:p>
            <a:endParaRPr lang="nb-NO" sz="1900" dirty="0"/>
          </a:p>
          <a:p>
            <a:endParaRPr lang="nb-NO" sz="1900" dirty="0"/>
          </a:p>
          <a:p>
            <a:endParaRPr lang="nb-NO" sz="1900" dirty="0"/>
          </a:p>
          <a:p>
            <a:endParaRPr lang="nb-NO" sz="1900" dirty="0"/>
          </a:p>
          <a:p>
            <a:r>
              <a:rPr lang="nb-NO" sz="2000" dirty="0"/>
              <a:t>Kjøring:</a:t>
            </a:r>
            <a:endParaRPr lang="nb-NO" sz="1800" dirty="0"/>
          </a:p>
          <a:p>
            <a:endParaRPr lang="nb-NO" sz="1800" dirty="0"/>
          </a:p>
          <a:p>
            <a:endParaRPr lang="nb-NO" sz="1800" dirty="0"/>
          </a:p>
          <a:p>
            <a:endParaRPr lang="nb-NO" sz="1800" dirty="0"/>
          </a:p>
          <a:p>
            <a:endParaRPr lang="nb-NO" sz="1800" dirty="0"/>
          </a:p>
          <a:p>
            <a:endParaRPr lang="nb-NO" sz="1800" dirty="0"/>
          </a:p>
          <a:p>
            <a:r>
              <a:rPr lang="nb-NO" sz="2000" b="1" dirty="0"/>
              <a:t>Konklusjon: </a:t>
            </a:r>
            <a:r>
              <a:rPr lang="nb-NO" sz="2000" dirty="0"/>
              <a:t>Både </a:t>
            </a:r>
            <a:r>
              <a:rPr lang="nb-NO" sz="2000" dirty="0" err="1"/>
              <a:t>ReentrantLock</a:t>
            </a:r>
            <a:r>
              <a:rPr lang="nb-NO" sz="2000" dirty="0"/>
              <a:t> og </a:t>
            </a:r>
            <a:r>
              <a:rPr lang="nb-NO" sz="2000" dirty="0" err="1"/>
              <a:t>AtomicInteger</a:t>
            </a:r>
            <a:r>
              <a:rPr lang="nb-NO" sz="2000" dirty="0"/>
              <a:t> er 5x fortere enn synchronized metoder + at all parallell kode kan da ligge i den parallelle klassen.</a:t>
            </a:r>
          </a:p>
          <a:p>
            <a:endParaRPr lang="nb-NO" sz="20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606922" y="3789040"/>
            <a:ext cx="6421462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chemeClr val="bg1"/>
                </a:solidFill>
              </a:rPr>
              <a:t>M:\INF2440Para\ModelKode&gt;java </a:t>
            </a:r>
            <a:r>
              <a:rPr lang="nb-NO" sz="1600" dirty="0" err="1">
                <a:solidFill>
                  <a:schemeClr val="bg1"/>
                </a:solidFill>
              </a:rPr>
              <a:t>ModellAlt</a:t>
            </a:r>
            <a:r>
              <a:rPr lang="nb-NO" sz="1600" dirty="0">
                <a:solidFill>
                  <a:schemeClr val="bg1"/>
                </a:solidFill>
              </a:rPr>
              <a:t> 1000000 5 test.txt</a:t>
            </a:r>
          </a:p>
          <a:p>
            <a:r>
              <a:rPr lang="nb-NO" sz="1600" dirty="0">
                <a:solidFill>
                  <a:schemeClr val="bg1"/>
                </a:solidFill>
              </a:rPr>
              <a:t>Test av  TEST AV i++ med </a:t>
            </a:r>
            <a:r>
              <a:rPr lang="nb-NO" sz="1600" dirty="0" err="1">
                <a:solidFill>
                  <a:schemeClr val="bg1"/>
                </a:solidFill>
              </a:rPr>
              <a:t>AtomicInteger</a:t>
            </a:r>
            <a:r>
              <a:rPr lang="nb-NO" sz="1600" dirty="0">
                <a:solidFill>
                  <a:schemeClr val="bg1"/>
                </a:solidFill>
              </a:rPr>
              <a:t> oppdatering</a:t>
            </a:r>
          </a:p>
          <a:p>
            <a:r>
              <a:rPr lang="nb-NO" sz="1600" dirty="0">
                <a:solidFill>
                  <a:schemeClr val="bg1"/>
                </a:solidFill>
              </a:rPr>
              <a:t> med 8 kjerner , og 8 </a:t>
            </a:r>
            <a:r>
              <a:rPr lang="nb-NO" sz="1600" dirty="0" err="1">
                <a:solidFill>
                  <a:schemeClr val="bg1"/>
                </a:solidFill>
              </a:rPr>
              <a:t>traader</a:t>
            </a:r>
            <a:br>
              <a:rPr lang="nb-NO" sz="1600" dirty="0">
                <a:solidFill>
                  <a:schemeClr val="bg1"/>
                </a:solidFill>
              </a:rPr>
            </a:br>
            <a:endParaRPr lang="nb-NO" sz="1600" dirty="0">
              <a:solidFill>
                <a:schemeClr val="bg1"/>
              </a:solidFill>
            </a:endParaRPr>
          </a:p>
          <a:p>
            <a:r>
              <a:rPr lang="nb-NO" sz="1600" dirty="0">
                <a:solidFill>
                  <a:schemeClr val="bg1"/>
                </a:solidFill>
              </a:rPr>
              <a:t>Median </a:t>
            </a:r>
            <a:r>
              <a:rPr lang="nb-NO" sz="1600" dirty="0" err="1">
                <a:solidFill>
                  <a:schemeClr val="bg1"/>
                </a:solidFill>
              </a:rPr>
              <a:t>of</a:t>
            </a:r>
            <a:r>
              <a:rPr lang="nb-NO" sz="1600" dirty="0">
                <a:solidFill>
                  <a:schemeClr val="bg1"/>
                </a:solidFill>
              </a:rPr>
              <a:t> 5:  </a:t>
            </a:r>
            <a:r>
              <a:rPr lang="nb-NO" sz="1600" dirty="0" err="1">
                <a:solidFill>
                  <a:schemeClr val="bg1"/>
                </a:solidFill>
              </a:rPr>
              <a:t>Sekv</a:t>
            </a:r>
            <a:r>
              <a:rPr lang="nb-NO" sz="1600" dirty="0">
                <a:solidFill>
                  <a:schemeClr val="bg1"/>
                </a:solidFill>
              </a:rPr>
              <a:t>. tid:        0.66 ms, Para tid:      235.91 ms,</a:t>
            </a:r>
          </a:p>
          <a:p>
            <a:r>
              <a:rPr lang="nb-NO" sz="1600" dirty="0">
                <a:solidFill>
                  <a:schemeClr val="bg1"/>
                </a:solidFill>
              </a:rPr>
              <a:t> </a:t>
            </a:r>
            <a:r>
              <a:rPr lang="nb-NO" sz="1600" dirty="0" err="1">
                <a:solidFill>
                  <a:schemeClr val="bg1"/>
                </a:solidFill>
              </a:rPr>
              <a:t>Speedup</a:t>
            </a:r>
            <a:r>
              <a:rPr lang="nb-NO" sz="1600" dirty="0">
                <a:solidFill>
                  <a:schemeClr val="bg1"/>
                </a:solidFill>
              </a:rPr>
              <a:t>:  0.003, n = 1000000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1547664" y="1772816"/>
            <a:ext cx="6480720" cy="16004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/>
              <a:t>    </a:t>
            </a:r>
            <a:r>
              <a:rPr lang="nb-NO" sz="1400" dirty="0">
                <a:solidFill>
                  <a:srgbClr val="00B050"/>
                </a:solidFill>
              </a:rPr>
              <a:t>// i </a:t>
            </a:r>
            <a:r>
              <a:rPr lang="nb-NO" sz="1400" dirty="0" err="1">
                <a:solidFill>
                  <a:srgbClr val="00B050"/>
                </a:solidFill>
              </a:rPr>
              <a:t>felledata-omraadet</a:t>
            </a:r>
            <a:r>
              <a:rPr lang="nb-NO" sz="1400" dirty="0">
                <a:solidFill>
                  <a:srgbClr val="00B050"/>
                </a:solidFill>
              </a:rPr>
              <a:t> i omsluttende klasse</a:t>
            </a:r>
          </a:p>
          <a:p>
            <a:r>
              <a:rPr lang="nb-NO" sz="1400" dirty="0"/>
              <a:t>   </a:t>
            </a:r>
            <a:r>
              <a:rPr lang="nb-NO" sz="1400" dirty="0" err="1"/>
              <a:t>AtomicInteger</a:t>
            </a:r>
            <a:r>
              <a:rPr lang="nb-NO" sz="1400" dirty="0"/>
              <a:t> i = </a:t>
            </a:r>
            <a:r>
              <a:rPr lang="nb-NO" sz="1400" dirty="0">
                <a:solidFill>
                  <a:srgbClr val="0070C0"/>
                </a:solidFill>
              </a:rPr>
              <a:t>new</a:t>
            </a:r>
            <a:r>
              <a:rPr lang="nb-NO" sz="1400" dirty="0"/>
              <a:t> </a:t>
            </a:r>
            <a:r>
              <a:rPr lang="nb-NO" sz="1400" dirty="0" err="1"/>
              <a:t>AtomicInteger</a:t>
            </a:r>
            <a:r>
              <a:rPr lang="nb-NO" sz="1400" dirty="0"/>
              <a:t>();</a:t>
            </a:r>
          </a:p>
          <a:p>
            <a:r>
              <a:rPr lang="nb-NO" sz="1400" dirty="0"/>
              <a:t>            …………</a:t>
            </a:r>
          </a:p>
          <a:p>
            <a:r>
              <a:rPr lang="nb-NO" sz="1400" dirty="0"/>
              <a:t>   </a:t>
            </a:r>
            <a:r>
              <a:rPr lang="nb-NO" sz="1400" dirty="0">
                <a:solidFill>
                  <a:srgbClr val="00B050"/>
                </a:solidFill>
              </a:rPr>
              <a:t>/*** HER skriver du eventuelle  parallelle metoder som ER synchronized */</a:t>
            </a:r>
          </a:p>
          <a:p>
            <a:r>
              <a:rPr lang="nb-NO" sz="1400" dirty="0"/>
              <a:t>    void </a:t>
            </a:r>
            <a:r>
              <a:rPr lang="nb-NO" sz="1400" dirty="0" err="1"/>
              <a:t>addI</a:t>
            </a:r>
            <a:r>
              <a:rPr lang="nb-NO" sz="1400" dirty="0"/>
              <a:t>() {</a:t>
            </a:r>
          </a:p>
          <a:p>
            <a:r>
              <a:rPr lang="nb-NO" sz="1400" dirty="0"/>
              <a:t>         </a:t>
            </a:r>
            <a:r>
              <a:rPr lang="nb-NO" sz="1400" dirty="0" err="1"/>
              <a:t>i.incrementAndGet</a:t>
            </a:r>
            <a:r>
              <a:rPr lang="nb-NO" sz="1400" dirty="0"/>
              <a:t>();</a:t>
            </a:r>
            <a:br>
              <a:rPr lang="nb-NO" sz="1400" dirty="0"/>
            </a:br>
            <a:r>
              <a:rPr lang="nb-NO" sz="1400" dirty="0"/>
              <a:t>    } </a:t>
            </a:r>
            <a:r>
              <a:rPr lang="nb-NO" sz="1400" dirty="0">
                <a:solidFill>
                  <a:srgbClr val="00B050"/>
                </a:solidFill>
              </a:rPr>
              <a:t>// end </a:t>
            </a:r>
            <a:r>
              <a:rPr lang="nb-NO" sz="1400" dirty="0" err="1">
                <a:solidFill>
                  <a:srgbClr val="00B050"/>
                </a:solidFill>
              </a:rPr>
              <a:t>addI</a:t>
            </a:r>
            <a:endParaRPr lang="nb-NO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496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c) : Lokal kopi av i hver tråd og en synchronized oppdatering fra hver tråd til sist.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1137657" y="1268760"/>
            <a:ext cx="8028384" cy="5509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rgbClr val="00B050"/>
                </a:solidFill>
              </a:rPr>
              <a:t> /*** HER skriver du eventuelle  parallelle metoder som ER synchronized */</a:t>
            </a:r>
          </a:p>
          <a:p>
            <a:r>
              <a:rPr lang="nb-NO" sz="1600" dirty="0"/>
              <a:t>            </a:t>
            </a:r>
            <a:r>
              <a:rPr lang="nb-NO" sz="1600" dirty="0">
                <a:solidFill>
                  <a:srgbClr val="0070C0"/>
                </a:solidFill>
              </a:rPr>
              <a:t>synchronized void </a:t>
            </a:r>
            <a:r>
              <a:rPr lang="nb-NO" sz="1600" dirty="0" err="1">
                <a:solidFill>
                  <a:srgbClr val="C00000"/>
                </a:solidFill>
              </a:rPr>
              <a:t>addI</a:t>
            </a:r>
            <a:r>
              <a:rPr lang="nb-NO" sz="1600" dirty="0"/>
              <a:t>(int tillegg) {</a:t>
            </a:r>
          </a:p>
          <a:p>
            <a:r>
              <a:rPr lang="nb-NO" sz="1600" dirty="0"/>
              <a:t>	          i = i+ tillegg;</a:t>
            </a:r>
          </a:p>
          <a:p>
            <a:r>
              <a:rPr lang="nb-NO" sz="1600" dirty="0"/>
              <a:t>            } </a:t>
            </a:r>
            <a:r>
              <a:rPr lang="nb-NO" sz="1600" dirty="0">
                <a:solidFill>
                  <a:srgbClr val="00B050"/>
                </a:solidFill>
              </a:rPr>
              <a:t>// end </a:t>
            </a:r>
            <a:r>
              <a:rPr lang="nb-NO" sz="1600" dirty="0" err="1">
                <a:solidFill>
                  <a:srgbClr val="00B050"/>
                </a:solidFill>
              </a:rPr>
              <a:t>addI</a:t>
            </a:r>
            <a:endParaRPr lang="nb-NO" sz="1600" dirty="0">
              <a:solidFill>
                <a:srgbClr val="00B050"/>
              </a:solidFill>
            </a:endParaRPr>
          </a:p>
          <a:p>
            <a:r>
              <a:rPr lang="nb-NO" sz="1600" dirty="0"/>
              <a:t>            …….</a:t>
            </a:r>
          </a:p>
          <a:p>
            <a:r>
              <a:rPr lang="en-US" sz="1600" dirty="0"/>
              <a:t>             </a:t>
            </a:r>
            <a:r>
              <a:rPr lang="en-US" sz="1600" dirty="0">
                <a:solidFill>
                  <a:srgbClr val="0070C0"/>
                </a:solidFill>
              </a:rPr>
              <a:t>class </a:t>
            </a:r>
            <a:r>
              <a:rPr lang="en-US" sz="1600" dirty="0"/>
              <a:t>Para </a:t>
            </a:r>
            <a:r>
              <a:rPr lang="en-US" sz="1600" dirty="0">
                <a:solidFill>
                  <a:srgbClr val="0070C0"/>
                </a:solidFill>
              </a:rPr>
              <a:t>implements </a:t>
            </a:r>
            <a:r>
              <a:rPr lang="en-US" sz="1600" dirty="0"/>
              <a:t>Runnable{</a:t>
            </a:r>
          </a:p>
          <a:p>
            <a:r>
              <a:rPr lang="en-US" sz="1600" dirty="0"/>
              <a:t>	         </a:t>
            </a:r>
            <a:r>
              <a:rPr lang="en-US" sz="1600" dirty="0">
                <a:solidFill>
                  <a:srgbClr val="0070C0"/>
                </a:solidFill>
              </a:rPr>
              <a:t>int</a:t>
            </a:r>
            <a:r>
              <a:rPr lang="en-US" sz="1600" dirty="0"/>
              <a:t> </a:t>
            </a:r>
            <a:r>
              <a:rPr lang="en-US" sz="1600" dirty="0" err="1"/>
              <a:t>ind</a:t>
            </a:r>
            <a:r>
              <a:rPr lang="en-US" sz="1600" dirty="0"/>
              <a:t>;</a:t>
            </a:r>
          </a:p>
          <a:p>
            <a:r>
              <a:rPr lang="en-US" sz="1600" dirty="0"/>
              <a:t>                       </a:t>
            </a:r>
            <a:r>
              <a:rPr lang="en-US" sz="1600" dirty="0">
                <a:solidFill>
                  <a:srgbClr val="0070C0"/>
                </a:solidFill>
              </a:rPr>
              <a:t>int</a:t>
            </a:r>
            <a:r>
              <a:rPr lang="en-US" sz="1600" dirty="0"/>
              <a:t> </a:t>
            </a:r>
            <a:r>
              <a:rPr lang="en-US" sz="1600" dirty="0" err="1"/>
              <a:t>minI</a:t>
            </a:r>
            <a:r>
              <a:rPr lang="en-US" sz="1600" dirty="0"/>
              <a:t>=0;</a:t>
            </a:r>
          </a:p>
          <a:p>
            <a:r>
              <a:rPr lang="en-US" sz="1600" dirty="0"/>
              <a:t>	     …..</a:t>
            </a:r>
          </a:p>
          <a:p>
            <a:r>
              <a:rPr lang="nb-NO" sz="1600" dirty="0">
                <a:solidFill>
                  <a:srgbClr val="00B050"/>
                </a:solidFill>
              </a:rPr>
              <a:t>                      /*** HER skriver du parallelle metode som IKKE er synchronized */</a:t>
            </a:r>
          </a:p>
          <a:p>
            <a:r>
              <a:rPr lang="nb-NO" sz="1600" dirty="0"/>
              <a:t>                     </a:t>
            </a:r>
            <a:r>
              <a:rPr lang="nb-NO" sz="1600" dirty="0">
                <a:solidFill>
                  <a:srgbClr val="0070C0"/>
                </a:solidFill>
              </a:rPr>
              <a:t>void</a:t>
            </a:r>
            <a:r>
              <a:rPr lang="nb-NO" sz="1600" dirty="0"/>
              <a:t>  </a:t>
            </a:r>
            <a:r>
              <a:rPr lang="nb-NO" sz="1600" dirty="0" err="1"/>
              <a:t>parallellMetode</a:t>
            </a:r>
            <a:r>
              <a:rPr lang="nb-NO" sz="1600" dirty="0"/>
              <a:t>(</a:t>
            </a:r>
            <a:r>
              <a:rPr lang="nb-NO" sz="1600" dirty="0">
                <a:solidFill>
                  <a:srgbClr val="0070C0"/>
                </a:solidFill>
              </a:rPr>
              <a:t>int</a:t>
            </a:r>
            <a:r>
              <a:rPr lang="nb-NO" sz="1600" dirty="0"/>
              <a:t> </a:t>
            </a:r>
            <a:r>
              <a:rPr lang="nb-NO" sz="1600" dirty="0" err="1"/>
              <a:t>ind</a:t>
            </a:r>
            <a:r>
              <a:rPr lang="nb-NO" sz="1600" dirty="0"/>
              <a:t>) {</a:t>
            </a:r>
          </a:p>
          <a:p>
            <a:r>
              <a:rPr lang="nb-NO" sz="1600" dirty="0"/>
              <a:t>		  </a:t>
            </a:r>
            <a:r>
              <a:rPr lang="nb-NO" sz="1600" dirty="0">
                <a:solidFill>
                  <a:srgbClr val="0070C0"/>
                </a:solidFill>
              </a:rPr>
              <a:t>for</a:t>
            </a:r>
            <a:r>
              <a:rPr lang="nb-NO" sz="1600" dirty="0"/>
              <a:t> (</a:t>
            </a:r>
            <a:r>
              <a:rPr lang="nb-NO" sz="1600" dirty="0">
                <a:solidFill>
                  <a:srgbClr val="0070C0"/>
                </a:solidFill>
              </a:rPr>
              <a:t>int</a:t>
            </a:r>
            <a:r>
              <a:rPr lang="nb-NO" sz="1600" dirty="0"/>
              <a:t> j=0; j&lt;n; </a:t>
            </a:r>
            <a:r>
              <a:rPr lang="nb-NO" sz="1600" dirty="0" err="1"/>
              <a:t>j++</a:t>
            </a:r>
            <a:r>
              <a:rPr lang="nb-NO" sz="1600" dirty="0"/>
              <a:t>)</a:t>
            </a:r>
          </a:p>
          <a:p>
            <a:r>
              <a:rPr lang="nb-NO" sz="1600" dirty="0"/>
              <a:t>		         </a:t>
            </a:r>
            <a:r>
              <a:rPr lang="nb-NO" sz="1600" dirty="0" err="1"/>
              <a:t>minI</a:t>
            </a:r>
            <a:r>
              <a:rPr lang="nb-NO" sz="1600" dirty="0"/>
              <a:t>++;</a:t>
            </a:r>
          </a:p>
          <a:p>
            <a:r>
              <a:rPr lang="nb-NO" sz="1600" dirty="0"/>
              <a:t>	       } </a:t>
            </a:r>
            <a:r>
              <a:rPr lang="nb-NO" sz="1600" dirty="0">
                <a:solidFill>
                  <a:srgbClr val="00B050"/>
                </a:solidFill>
              </a:rPr>
              <a:t>// end </a:t>
            </a:r>
            <a:r>
              <a:rPr lang="nb-NO" sz="1600" dirty="0" err="1">
                <a:solidFill>
                  <a:srgbClr val="00B050"/>
                </a:solidFill>
              </a:rPr>
              <a:t>parallellMeode</a:t>
            </a:r>
            <a:endParaRPr lang="nb-NO" sz="1600" dirty="0">
              <a:solidFill>
                <a:srgbClr val="00B050"/>
              </a:solidFill>
            </a:endParaRPr>
          </a:p>
          <a:p>
            <a:endParaRPr lang="nb-NO" sz="1600" dirty="0"/>
          </a:p>
          <a:p>
            <a:r>
              <a:rPr lang="nb-NO" sz="1600" dirty="0"/>
              <a:t>	       </a:t>
            </a:r>
            <a:r>
              <a:rPr lang="nb-NO" sz="1600" dirty="0" err="1">
                <a:solidFill>
                  <a:srgbClr val="0070C0"/>
                </a:solidFill>
              </a:rPr>
              <a:t>public</a:t>
            </a:r>
            <a:r>
              <a:rPr lang="nb-NO" sz="1600" dirty="0">
                <a:solidFill>
                  <a:srgbClr val="0070C0"/>
                </a:solidFill>
              </a:rPr>
              <a:t> void</a:t>
            </a:r>
            <a:r>
              <a:rPr lang="nb-NO" sz="1600" dirty="0"/>
              <a:t> run() { </a:t>
            </a:r>
          </a:p>
          <a:p>
            <a:r>
              <a:rPr lang="nb-NO" sz="1600" dirty="0"/>
              <a:t>                                  ……</a:t>
            </a:r>
          </a:p>
          <a:p>
            <a:r>
              <a:rPr lang="nb-NO" sz="1600" dirty="0"/>
              <a:t>	         	      </a:t>
            </a:r>
            <a:r>
              <a:rPr lang="nb-NO" sz="1600" dirty="0" err="1">
                <a:solidFill>
                  <a:srgbClr val="0070C0"/>
                </a:solidFill>
              </a:rPr>
              <a:t>if</a:t>
            </a:r>
            <a:r>
              <a:rPr lang="nb-NO" sz="1600" dirty="0">
                <a:solidFill>
                  <a:srgbClr val="0070C0"/>
                </a:solidFill>
              </a:rPr>
              <a:t> </a:t>
            </a:r>
            <a:r>
              <a:rPr lang="nb-NO" sz="1600" dirty="0"/>
              <a:t>(! stop) {</a:t>
            </a:r>
          </a:p>
          <a:p>
            <a:r>
              <a:rPr lang="nb-NO" sz="1600" dirty="0"/>
              <a:t>		</a:t>
            </a:r>
            <a:r>
              <a:rPr lang="nb-NO" dirty="0">
                <a:solidFill>
                  <a:srgbClr val="00B050"/>
                </a:solidFill>
              </a:rPr>
              <a:t>       </a:t>
            </a:r>
            <a:r>
              <a:rPr lang="nb-NO" sz="1400" dirty="0">
                <a:solidFill>
                  <a:srgbClr val="00B050"/>
                </a:solidFill>
              </a:rPr>
              <a:t>//**** KALL PÅ DIN PARALLELLE METODE  H E R ********</a:t>
            </a:r>
          </a:p>
          <a:p>
            <a:r>
              <a:rPr lang="nb-NO" sz="1600" dirty="0"/>
              <a:t>			</a:t>
            </a:r>
            <a:r>
              <a:rPr lang="nb-NO" sz="1600" dirty="0" err="1"/>
              <a:t>parallellMetode</a:t>
            </a:r>
            <a:r>
              <a:rPr lang="nb-NO" sz="1600" dirty="0"/>
              <a:t>(</a:t>
            </a:r>
            <a:r>
              <a:rPr lang="nb-NO" sz="1600" dirty="0" err="1"/>
              <a:t>ind</a:t>
            </a:r>
            <a:r>
              <a:rPr lang="nb-NO" sz="1600" dirty="0"/>
              <a:t>); </a:t>
            </a:r>
          </a:p>
          <a:p>
            <a:r>
              <a:rPr lang="nb-NO" sz="1600" dirty="0"/>
              <a:t>			 </a:t>
            </a:r>
            <a:r>
              <a:rPr lang="nb-NO" sz="1600" dirty="0" err="1">
                <a:solidFill>
                  <a:srgbClr val="C00000"/>
                </a:solidFill>
              </a:rPr>
              <a:t>addI</a:t>
            </a:r>
            <a:r>
              <a:rPr lang="nb-NO" sz="1600" dirty="0">
                <a:solidFill>
                  <a:srgbClr val="C00000"/>
                </a:solidFill>
              </a:rPr>
              <a:t>(</a:t>
            </a:r>
            <a:r>
              <a:rPr lang="nb-NO" sz="1600" dirty="0" err="1">
                <a:solidFill>
                  <a:srgbClr val="C00000"/>
                </a:solidFill>
              </a:rPr>
              <a:t>minI</a:t>
            </a:r>
            <a:r>
              <a:rPr lang="nb-NO" sz="1600" dirty="0">
                <a:solidFill>
                  <a:srgbClr val="C00000"/>
                </a:solidFill>
              </a:rPr>
              <a:t>);</a:t>
            </a:r>
          </a:p>
          <a:p>
            <a:r>
              <a:rPr lang="nb-NO" sz="1600" dirty="0"/>
              <a:t>    		               </a:t>
            </a:r>
            <a:r>
              <a:rPr lang="nb-NO" sz="1600" dirty="0" err="1">
                <a:solidFill>
                  <a:srgbClr val="0070C0"/>
                </a:solidFill>
              </a:rPr>
              <a:t>try</a:t>
            </a:r>
            <a:r>
              <a:rPr lang="nb-NO" sz="1600" dirty="0"/>
              <a:t>{ ……</a:t>
            </a:r>
          </a:p>
        </p:txBody>
      </p:sp>
    </p:spTree>
    <p:extLst>
      <p:ext uri="{BB962C8B-B14F-4D97-AF65-F5344CB8AC3E}">
        <p14:creationId xmlns:p14="http://schemas.microsoft.com/office/powerpoint/2010/main" val="869130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Kjøring av alternativ C (lokal kopi først): 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Kjøring:</a:t>
            </a:r>
          </a:p>
          <a:p>
            <a:endParaRPr lang="nb-NO" sz="2000" dirty="0"/>
          </a:p>
          <a:p>
            <a:pPr marL="0" indent="0">
              <a:buNone/>
            </a:pPr>
            <a:br>
              <a:rPr lang="nb-NO" sz="2000" dirty="0"/>
            </a:br>
            <a:br>
              <a:rPr lang="nb-NO" sz="2000" dirty="0"/>
            </a:br>
            <a:endParaRPr lang="nb-NO" sz="2000" dirty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Betydelig raskere, ca. 500x enn alle de andre korrekte løsningene og noe raskere enn den sekvensielle løsningen</a:t>
            </a:r>
          </a:p>
          <a:p>
            <a:r>
              <a:rPr lang="nb-NO" dirty="0"/>
              <a:t>Eneste riktige løsning som har </a:t>
            </a:r>
            <a:r>
              <a:rPr lang="nb-NO" dirty="0" err="1"/>
              <a:t>speedup</a:t>
            </a:r>
            <a:r>
              <a:rPr lang="nb-NO" dirty="0"/>
              <a:t> &gt; 1.</a:t>
            </a:r>
          </a:p>
          <a:p>
            <a:r>
              <a:rPr lang="nb-NO" b="1" dirty="0"/>
              <a:t>Husk: </a:t>
            </a:r>
            <a:r>
              <a:rPr lang="nb-NO" dirty="0"/>
              <a:t>Ingen vits å lage en parallell algoritme hvis den sekvensielle er raskere.</a:t>
            </a:r>
          </a:p>
          <a:p>
            <a:endParaRPr lang="nb-NO" dirty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331640" y="1772816"/>
            <a:ext cx="7200800" cy="175432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M:\INF2440Para\ModelKode&gt;java </a:t>
            </a:r>
            <a:r>
              <a:rPr lang="nb-NO" dirty="0" err="1">
                <a:solidFill>
                  <a:schemeClr val="bg1"/>
                </a:solidFill>
              </a:rPr>
              <a:t>ModellAlt</a:t>
            </a:r>
            <a:r>
              <a:rPr lang="nb-NO" dirty="0">
                <a:solidFill>
                  <a:schemeClr val="bg1"/>
                </a:solidFill>
              </a:rPr>
              <a:t> 1000000 5 test.txt</a:t>
            </a:r>
          </a:p>
          <a:p>
            <a:r>
              <a:rPr lang="nb-NO" dirty="0">
                <a:solidFill>
                  <a:schemeClr val="bg1"/>
                </a:solidFill>
              </a:rPr>
              <a:t>Test av  TEST AV i++ </a:t>
            </a:r>
            <a:r>
              <a:rPr lang="nb-NO" dirty="0" err="1">
                <a:solidFill>
                  <a:schemeClr val="bg1"/>
                </a:solidFill>
              </a:rPr>
              <a:t>forst</a:t>
            </a:r>
            <a:r>
              <a:rPr lang="nb-NO" dirty="0">
                <a:solidFill>
                  <a:schemeClr val="bg1"/>
                </a:solidFill>
              </a:rPr>
              <a:t> i lokal i </a:t>
            </a:r>
            <a:r>
              <a:rPr lang="nb-NO" dirty="0" err="1">
                <a:solidFill>
                  <a:schemeClr val="bg1"/>
                </a:solidFill>
              </a:rPr>
              <a:t>i</a:t>
            </a:r>
            <a:r>
              <a:rPr lang="nb-NO" dirty="0">
                <a:solidFill>
                  <a:schemeClr val="bg1"/>
                </a:solidFill>
              </a:rPr>
              <a:t> hver </a:t>
            </a:r>
            <a:r>
              <a:rPr lang="nb-NO" dirty="0" err="1">
                <a:solidFill>
                  <a:schemeClr val="bg1"/>
                </a:solidFill>
              </a:rPr>
              <a:t>traad</a:t>
            </a:r>
            <a:r>
              <a:rPr lang="nb-NO" dirty="0">
                <a:solidFill>
                  <a:schemeClr val="bg1"/>
                </a:solidFill>
              </a:rPr>
              <a:t>, </a:t>
            </a:r>
            <a:r>
              <a:rPr lang="nb-NO" dirty="0" err="1">
                <a:solidFill>
                  <a:schemeClr val="bg1"/>
                </a:solidFill>
              </a:rPr>
              <a:t>saa</a:t>
            </a:r>
            <a:r>
              <a:rPr lang="nb-NO" dirty="0">
                <a:solidFill>
                  <a:schemeClr val="bg1"/>
                </a:solidFill>
              </a:rPr>
              <a:t> synchronized oppdatering av i,  med 8 kjerner , og 8 </a:t>
            </a:r>
            <a:r>
              <a:rPr lang="nb-NO" dirty="0" err="1">
                <a:solidFill>
                  <a:schemeClr val="bg1"/>
                </a:solidFill>
              </a:rPr>
              <a:t>traader</a:t>
            </a:r>
            <a:br>
              <a:rPr lang="nb-NO" dirty="0">
                <a:solidFill>
                  <a:schemeClr val="bg1"/>
                </a:solidFill>
              </a:rPr>
            </a:br>
            <a:endParaRPr lang="nb-NO" dirty="0">
              <a:solidFill>
                <a:schemeClr val="bg1"/>
              </a:solidFill>
            </a:endParaRPr>
          </a:p>
          <a:p>
            <a:r>
              <a:rPr lang="nb-NO" dirty="0">
                <a:solidFill>
                  <a:schemeClr val="bg1"/>
                </a:solidFill>
              </a:rPr>
              <a:t>Median </a:t>
            </a:r>
            <a:r>
              <a:rPr lang="nb-NO" dirty="0" err="1">
                <a:solidFill>
                  <a:schemeClr val="bg1"/>
                </a:solidFill>
              </a:rPr>
              <a:t>of</a:t>
            </a:r>
            <a:r>
              <a:rPr lang="nb-NO" dirty="0">
                <a:solidFill>
                  <a:schemeClr val="bg1"/>
                </a:solidFill>
              </a:rPr>
              <a:t> 5:  </a:t>
            </a:r>
            <a:r>
              <a:rPr lang="nb-NO" dirty="0" err="1">
                <a:solidFill>
                  <a:schemeClr val="bg1"/>
                </a:solidFill>
              </a:rPr>
              <a:t>Sekv</a:t>
            </a:r>
            <a:r>
              <a:rPr lang="nb-NO" dirty="0">
                <a:solidFill>
                  <a:schemeClr val="bg1"/>
                </a:solidFill>
              </a:rPr>
              <a:t>. tid:        0.71 ms, Para tid:        0.47 ms,</a:t>
            </a:r>
          </a:p>
          <a:p>
            <a:r>
              <a:rPr lang="nb-NO" dirty="0">
                <a:solidFill>
                  <a:schemeClr val="bg1"/>
                </a:solidFill>
              </a:rPr>
              <a:t> </a:t>
            </a:r>
            <a:r>
              <a:rPr lang="nb-NO" dirty="0" err="1">
                <a:solidFill>
                  <a:schemeClr val="bg1"/>
                </a:solidFill>
              </a:rPr>
              <a:t>Speedup</a:t>
            </a:r>
            <a:r>
              <a:rPr lang="nb-NO" dirty="0">
                <a:solidFill>
                  <a:schemeClr val="bg1"/>
                </a:solidFill>
              </a:rPr>
              <a:t>:  1.504, n = 1000000</a:t>
            </a:r>
          </a:p>
        </p:txBody>
      </p:sp>
    </p:spTree>
    <p:extLst>
      <p:ext uri="{BB962C8B-B14F-4D97-AF65-F5344CB8AC3E}">
        <p14:creationId xmlns:p14="http://schemas.microsoft.com/office/powerpoint/2010/main" val="15627008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Oppsummering av kjøretider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15616" y="1268760"/>
            <a:ext cx="7772400" cy="5256584"/>
          </a:xfrm>
        </p:spPr>
        <p:txBody>
          <a:bodyPr/>
          <a:lstStyle/>
          <a:p>
            <a:pPr marL="0" indent="0">
              <a:buNone/>
            </a:pPr>
            <a:endParaRPr lang="nb-NO" sz="2000" dirty="0"/>
          </a:p>
          <a:p>
            <a:endParaRPr lang="nb-NO" sz="2000" dirty="0"/>
          </a:p>
          <a:p>
            <a:pPr marL="0" indent="0">
              <a:buNone/>
            </a:pPr>
            <a:br>
              <a:rPr lang="nb-NO" sz="2000" dirty="0"/>
            </a:br>
            <a:br>
              <a:rPr lang="nb-NO" sz="2000" dirty="0"/>
            </a:br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r>
              <a:rPr lang="nb-NO" dirty="0"/>
              <a:t>Oppsummering:</a:t>
            </a:r>
          </a:p>
          <a:p>
            <a:pPr lvl="1"/>
            <a:r>
              <a:rPr lang="nb-NO" dirty="0"/>
              <a:t>Synkronisering av skriving på felles variable tar lang tid, og må minimeres (og synchronized er spesielt treg)</a:t>
            </a:r>
          </a:p>
          <a:p>
            <a:pPr lvl="1"/>
            <a:r>
              <a:rPr lang="nb-NO" dirty="0"/>
              <a:t>Selv den raskeste er 500x langsommere enn å ha lokal kopi av fellesvariabel int i , og så addere svarene til sist.</a:t>
            </a:r>
          </a:p>
          <a:p>
            <a:pPr lvl="1"/>
            <a:r>
              <a:rPr lang="nb-NO" b="1" dirty="0"/>
              <a:t>Synkronisering kan «drepe»!</a:t>
            </a:r>
          </a:p>
          <a:p>
            <a:pPr marL="457200" lvl="1" indent="0">
              <a:buNone/>
            </a:pPr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nb-NO">
              <a:solidFill>
                <a:srgbClr val="000000"/>
              </a:solidFill>
            </a:endParaRPr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471518"/>
              </p:ext>
            </p:extLst>
          </p:nvPr>
        </p:nvGraphicFramePr>
        <p:xfrm>
          <a:off x="1284312" y="1412776"/>
          <a:ext cx="6096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5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Løsning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kjøretid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 err="1"/>
                        <a:t>Speedup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Sekvensiell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0,70 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Bare synchronized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1015,72 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0,001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err="1"/>
                        <a:t>ReentrantLock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212.44 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0,003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err="1"/>
                        <a:t>AtomicInteger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235,91 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/>
                        <a:t>0,003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Lokal kopi, så synchronized oppdatering 1 gang per tråd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b="0" dirty="0">
                          <a:solidFill>
                            <a:schemeClr val="tx1"/>
                          </a:solidFill>
                        </a:rPr>
                        <a:t>0,47 ms</a:t>
                      </a:r>
                      <a:endParaRPr lang="nb-NO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1800" dirty="0">
                          <a:solidFill>
                            <a:schemeClr val="tx1"/>
                          </a:solidFill>
                        </a:rPr>
                        <a:t>1,504</a:t>
                      </a:r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3533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Om primtall – og om Eratosthenes sil (</a:t>
            </a:r>
            <a:r>
              <a:rPr lang="nb-NO" dirty="0" err="1"/>
              <a:t>oblig</a:t>
            </a:r>
            <a:r>
              <a:rPr lang="nb-NO" dirty="0"/>
              <a:t> 3)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Oblig 3: Primtall og faktorisering av ikke-primtall.</a:t>
            </a:r>
          </a:p>
          <a:p>
            <a:r>
              <a:rPr lang="nb-NO" dirty="0"/>
              <a:t>Et primtall er :</a:t>
            </a:r>
            <a:br>
              <a:rPr lang="nb-NO" dirty="0"/>
            </a:br>
            <a:r>
              <a:rPr lang="nb-NO" dirty="0"/>
              <a:t>Et heltall som bare lar seg dividere med 1 og seg selv.</a:t>
            </a:r>
          </a:p>
          <a:p>
            <a:pPr lvl="1"/>
            <a:r>
              <a:rPr lang="nb-NO" dirty="0"/>
              <a:t>1 er ikke et heltall (det mente mange på 1700-tallet, og noen mener det fortsatt)</a:t>
            </a:r>
          </a:p>
          <a:p>
            <a:r>
              <a:rPr lang="nb-NO" dirty="0"/>
              <a:t>Ethvert tall N &gt; 1 lar seg faktorisere som et produkt av primtall:</a:t>
            </a:r>
          </a:p>
          <a:p>
            <a:pPr lvl="1"/>
            <a:r>
              <a:rPr lang="nb-NO" dirty="0"/>
              <a:t>N </a:t>
            </a:r>
            <a:r>
              <a:rPr lang="nb-NO" sz="2400" dirty="0"/>
              <a:t>=  p</a:t>
            </a:r>
            <a:r>
              <a:rPr lang="nb-NO" sz="2400" baseline="-25000" dirty="0"/>
              <a:t>1*</a:t>
            </a:r>
            <a:r>
              <a:rPr lang="nb-NO" sz="2400" dirty="0"/>
              <a:t>p</a:t>
            </a:r>
            <a:r>
              <a:rPr lang="nb-NO" sz="2400" baseline="-25000" dirty="0"/>
              <a:t>2*</a:t>
            </a:r>
            <a:r>
              <a:rPr lang="nb-NO" sz="2400" dirty="0"/>
              <a:t>p</a:t>
            </a:r>
            <a:r>
              <a:rPr lang="nb-NO" sz="2400" baseline="-25000" dirty="0"/>
              <a:t>3*………*</a:t>
            </a:r>
            <a:r>
              <a:rPr lang="nb-NO" sz="2400" dirty="0"/>
              <a:t>p</a:t>
            </a:r>
            <a:r>
              <a:rPr lang="nb-NO" sz="2400" baseline="-25000" dirty="0"/>
              <a:t>k</a:t>
            </a:r>
          </a:p>
          <a:p>
            <a:pPr lvl="1"/>
            <a:r>
              <a:rPr lang="nb-NO" dirty="0"/>
              <a:t>Denne faktoringen er entydig (</a:t>
            </a:r>
            <a:r>
              <a:rPr lang="nb-NO" dirty="0" err="1"/>
              <a:t>pånær</a:t>
            </a:r>
            <a:r>
              <a:rPr lang="nb-NO" dirty="0"/>
              <a:t> </a:t>
            </a:r>
            <a:r>
              <a:rPr lang="nb-NO" dirty="0" err="1"/>
              <a:t>rækkefølge</a:t>
            </a:r>
            <a:r>
              <a:rPr lang="nb-NO" dirty="0"/>
              <a:t>); dvs. den eneste faktoriseringen av N – gjøres entydig hvis tall i faktoriseringen sorteres</a:t>
            </a:r>
          </a:p>
          <a:p>
            <a:pPr lvl="1"/>
            <a:r>
              <a:rPr lang="nb-NO" dirty="0"/>
              <a:t>Hvis det bare er ett tall i denne faktoriseringen, er N selv et primtall</a:t>
            </a:r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7029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Litt mer om Eratosthenes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Eratosthenes, matematikker, laget også et estimat på jordas radius som var </a:t>
            </a:r>
            <a:r>
              <a:rPr lang="nb-NO"/>
              <a:t>&lt; 1,5</a:t>
            </a:r>
            <a:r>
              <a:rPr lang="nb-NO" dirty="0"/>
              <a:t>% feil, grunnla geografi som fag, fant opp skuddårsdagen + at han var sjef for Biblioteket i Alexandria (den tids største forskningsinstitusjon).</a:t>
            </a:r>
          </a:p>
          <a:p>
            <a:pPr marL="342900" lvl="2" indent="-342900">
              <a:buSzPct val="60000"/>
            </a:pPr>
            <a:endParaRPr lang="nb-NO" sz="1800" dirty="0"/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1026" name="Picture 2" descr="M:\INF2440Para\Powerpoint\Uke5-2016\Eratosthen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092608"/>
            <a:ext cx="2619375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INF2440Para\Powerpoint\Uke5-2016\JordRadie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852936"/>
            <a:ext cx="48768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617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 for uke 06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b-NO" dirty="0"/>
              <a:t>Train </a:t>
            </a:r>
            <a:r>
              <a:rPr lang="nb-NO" dirty="0" err="1"/>
              <a:t>Collisions</a:t>
            </a:r>
            <a:r>
              <a:rPr lang="nb-NO" dirty="0"/>
              <a:t> in a </a:t>
            </a:r>
            <a:r>
              <a:rPr lang="nb-NO" dirty="0" err="1"/>
              <a:t>mountain</a:t>
            </a:r>
            <a:r>
              <a:rPr lang="nb-NO" dirty="0"/>
              <a:t> pass </a:t>
            </a:r>
            <a:r>
              <a:rPr lang="nb-NO" dirty="0" err="1"/>
              <a:t>between</a:t>
            </a:r>
            <a:r>
              <a:rPr lang="nb-NO" dirty="0"/>
              <a:t> Bolivia and Peru – real </a:t>
            </a:r>
            <a:r>
              <a:rPr lang="nb-NO" dirty="0" err="1"/>
              <a:t>life</a:t>
            </a:r>
            <a:r>
              <a:rPr lang="nb-NO" dirty="0"/>
              <a:t> </a:t>
            </a:r>
            <a:r>
              <a:rPr lang="nb-NO" dirty="0" err="1"/>
              <a:t>synchronization</a:t>
            </a:r>
            <a:r>
              <a:rPr lang="nb-NO" dirty="0"/>
              <a:t> problems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Oblig </a:t>
            </a:r>
            <a:r>
              <a:rPr lang="nb-NO" dirty="0" err="1"/>
              <a:t>comments</a:t>
            </a:r>
            <a:endParaRPr lang="nb-NO" dirty="0"/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Modellkode2-forslag  for testing av parallell kode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Ulike løsninger på i++ 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Vranglås - et problem vi lett kan få (og unngå)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Ulike strategier for å dele opp et problem for parallellisering: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Om primtall – Eratosthenes Sil (ES)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Hvordan representere (ES) effektivt i maskinen</a:t>
            </a:r>
          </a:p>
          <a:p>
            <a:pPr marL="0" indent="0">
              <a:buNone/>
            </a:pPr>
            <a:br>
              <a:rPr lang="nb-NO" dirty="0"/>
            </a:b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027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End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lecture</a:t>
            </a:r>
            <a:r>
              <a:rPr lang="nb-NO" dirty="0"/>
              <a:t> uke 06 v2021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314450"/>
            <a:ext cx="7772400" cy="48180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nb-NO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876256" y="2884874"/>
                <a:ext cx="58233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b-NO" b="0" i="1" smtClean="0">
                              <a:latin typeface="Cambria Math"/>
                            </a:rPr>
                            <m:t>𝑁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2884874"/>
                <a:ext cx="582339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3112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 err="1"/>
              <a:t>Reasons</a:t>
            </a:r>
            <a:r>
              <a:rPr lang="nb-NO" sz="2400" dirty="0"/>
              <a:t> to </a:t>
            </a:r>
            <a:r>
              <a:rPr lang="nb-NO" sz="2400" dirty="0" err="1"/>
              <a:t>fail</a:t>
            </a:r>
            <a:r>
              <a:rPr lang="nb-NO" sz="2400" dirty="0"/>
              <a:t> </a:t>
            </a:r>
            <a:r>
              <a:rPr lang="nb-NO" sz="2400" dirty="0" err="1"/>
              <a:t>oblig</a:t>
            </a:r>
            <a:r>
              <a:rPr lang="nb-NO" sz="2400" dirty="0"/>
              <a:t> 1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err="1"/>
              <a:t>Reasons</a:t>
            </a:r>
            <a:r>
              <a:rPr lang="nb-NO" dirty="0"/>
              <a:t> to </a:t>
            </a:r>
            <a:r>
              <a:rPr lang="nb-NO" dirty="0" err="1"/>
              <a:t>fail</a:t>
            </a:r>
            <a:r>
              <a:rPr lang="nb-NO" dirty="0"/>
              <a:t> </a:t>
            </a:r>
            <a:r>
              <a:rPr lang="nb-NO" dirty="0" err="1"/>
              <a:t>oblig</a:t>
            </a:r>
            <a:r>
              <a:rPr lang="nb-NO" dirty="0"/>
              <a:t> 1:</a:t>
            </a:r>
            <a:br>
              <a:rPr lang="nb-NO" dirty="0"/>
            </a:br>
            <a:endParaRPr lang="nb-NO" dirty="0"/>
          </a:p>
          <a:p>
            <a:r>
              <a:rPr lang="nb-NO" dirty="0"/>
              <a:t>NO Report (!)</a:t>
            </a:r>
          </a:p>
          <a:p>
            <a:r>
              <a:rPr lang="nb-NO" dirty="0" err="1"/>
              <a:t>Lacking</a:t>
            </a:r>
            <a:r>
              <a:rPr lang="nb-NO" dirty="0"/>
              <a:t> </a:t>
            </a:r>
            <a:r>
              <a:rPr lang="nb-NO" dirty="0" err="1"/>
              <a:t>tables</a:t>
            </a:r>
            <a:r>
              <a:rPr lang="nb-NO" dirty="0"/>
              <a:t> in </a:t>
            </a:r>
            <a:r>
              <a:rPr lang="nb-NO" dirty="0" err="1"/>
              <a:t>the</a:t>
            </a:r>
            <a:r>
              <a:rPr lang="nb-NO" dirty="0"/>
              <a:t> report</a:t>
            </a:r>
          </a:p>
          <a:p>
            <a:r>
              <a:rPr lang="nb-NO" dirty="0" err="1"/>
              <a:t>Lacking</a:t>
            </a:r>
            <a:r>
              <a:rPr lang="nb-NO" dirty="0"/>
              <a:t> </a:t>
            </a:r>
            <a:r>
              <a:rPr lang="nb-NO" dirty="0" err="1"/>
              <a:t>explanation</a:t>
            </a:r>
            <a:r>
              <a:rPr lang="nb-NO" dirty="0"/>
              <a:t> in </a:t>
            </a:r>
            <a:r>
              <a:rPr lang="nb-NO" dirty="0" err="1"/>
              <a:t>the</a:t>
            </a:r>
            <a:r>
              <a:rPr lang="nb-NO" dirty="0"/>
              <a:t> report</a:t>
            </a:r>
          </a:p>
          <a:p>
            <a:r>
              <a:rPr lang="nb-NO" dirty="0" err="1"/>
              <a:t>Lacking</a:t>
            </a:r>
            <a:r>
              <a:rPr lang="nb-NO" dirty="0"/>
              <a:t> diagrams in </a:t>
            </a:r>
            <a:r>
              <a:rPr lang="nb-NO" dirty="0" err="1"/>
              <a:t>the</a:t>
            </a:r>
            <a:r>
              <a:rPr lang="nb-NO" dirty="0"/>
              <a:t> report </a:t>
            </a:r>
          </a:p>
          <a:p>
            <a:r>
              <a:rPr lang="nb-NO" dirty="0"/>
              <a:t>Not </a:t>
            </a:r>
            <a:r>
              <a:rPr lang="nb-NO" dirty="0" err="1"/>
              <a:t>thread</a:t>
            </a:r>
            <a:r>
              <a:rPr lang="nb-NO" dirty="0"/>
              <a:t> safe </a:t>
            </a:r>
            <a:r>
              <a:rPr lang="nb-NO" dirty="0" err="1"/>
              <a:t>code</a:t>
            </a:r>
            <a:r>
              <a:rPr lang="nb-NO" dirty="0"/>
              <a:t> </a:t>
            </a:r>
          </a:p>
          <a:p>
            <a:r>
              <a:rPr lang="nb-NO" dirty="0"/>
              <a:t>Too </a:t>
            </a:r>
            <a:r>
              <a:rPr lang="nb-NO" dirty="0" err="1"/>
              <a:t>much</a:t>
            </a:r>
            <a:r>
              <a:rPr lang="nb-NO" dirty="0"/>
              <a:t> </a:t>
            </a:r>
            <a:r>
              <a:rPr lang="nb-NO" dirty="0" err="1"/>
              <a:t>synchronization</a:t>
            </a:r>
            <a:r>
              <a:rPr lang="nb-NO" dirty="0"/>
              <a:t> </a:t>
            </a:r>
          </a:p>
          <a:p>
            <a:pPr lvl="1"/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792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Modell-kode for tidssammenligning av (enkle) parallelle og sekvensiell algoritmer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2688" y="1314450"/>
            <a:ext cx="7772400" cy="4929188"/>
          </a:xfrm>
        </p:spPr>
        <p:txBody>
          <a:bodyPr/>
          <a:lstStyle/>
          <a:p>
            <a:r>
              <a:rPr lang="nb-NO" dirty="0"/>
              <a:t>En god del av dere har laget programmer som virker for:</a:t>
            </a:r>
          </a:p>
          <a:p>
            <a:pPr lvl="1"/>
            <a:r>
              <a:rPr lang="nb-NO" dirty="0"/>
              <a:t>Kjøre både den sekvensielle og parallelle algoritmen</a:t>
            </a:r>
          </a:p>
          <a:p>
            <a:pPr lvl="1"/>
            <a:r>
              <a:rPr lang="nb-NO" dirty="0"/>
              <a:t>Greier å kjøre begge algoritmene ‘mange’ ganger for å ta mediantiden for sekvensiell og parallell versjon</a:t>
            </a:r>
          </a:p>
          <a:p>
            <a:pPr lvl="1"/>
            <a:r>
              <a:rPr lang="nb-NO" dirty="0"/>
              <a:t>Helst skriver resultatene ut på en fil for senere rapport-skriving</a:t>
            </a:r>
          </a:p>
          <a:p>
            <a:pPr lvl="1"/>
            <a:r>
              <a:rPr lang="nb-NO" dirty="0"/>
              <a:t>Dere kan slappe av nå, og se på Arnes løsning</a:t>
            </a:r>
          </a:p>
          <a:p>
            <a:r>
              <a:rPr lang="nb-NO" dirty="0"/>
              <a:t>For dere andre skal jeg gjennomgå Arnes kode slik at dere har et skjelett å skrive kode innenfor</a:t>
            </a:r>
          </a:p>
          <a:p>
            <a:pPr lvl="1"/>
            <a:r>
              <a:rPr lang="nb-NO" dirty="0"/>
              <a:t>Det mest interessante i dette kurset er tross alt hvordan vi:</a:t>
            </a:r>
          </a:p>
          <a:p>
            <a:pPr lvl="2"/>
            <a:r>
              <a:rPr lang="nb-NO" dirty="0"/>
              <a:t>Deler opp problemet for parallellisering</a:t>
            </a:r>
          </a:p>
          <a:p>
            <a:pPr lvl="2"/>
            <a:r>
              <a:rPr lang="nb-NO" dirty="0"/>
              <a:t>Hvordan vi synkroniserer i en korrekt parallell løsning.</a:t>
            </a:r>
          </a:p>
          <a:p>
            <a:r>
              <a:rPr lang="nb-NO" dirty="0"/>
              <a:t>Eksempel: utfør </a:t>
            </a:r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</a:rPr>
              <a:t>i++ </a:t>
            </a:r>
            <a:r>
              <a:rPr lang="nb-NO" dirty="0"/>
              <a:t>i alt N gange</a:t>
            </a:r>
          </a:p>
          <a:p>
            <a:r>
              <a:rPr lang="nb-NO" dirty="0"/>
              <a:t>Poeng: </a:t>
            </a:r>
            <a:r>
              <a:rPr lang="nb-NO" dirty="0" err="1"/>
              <a:t>want</a:t>
            </a:r>
            <a:r>
              <a:rPr lang="nb-NO" dirty="0"/>
              <a:t> </a:t>
            </a:r>
            <a:r>
              <a:rPr lang="nb-NO" i="1" dirty="0"/>
              <a:t>safe </a:t>
            </a:r>
            <a:r>
              <a:rPr lang="nb-NO" dirty="0"/>
              <a:t>AND </a:t>
            </a:r>
            <a:r>
              <a:rPr lang="nb-NO" i="1" dirty="0"/>
              <a:t>fast</a:t>
            </a:r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395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539552" y="-33090"/>
            <a:ext cx="8712968" cy="44012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/>
              <a:t> </a:t>
            </a:r>
            <a:r>
              <a:rPr lang="nb-NO" sz="1400" dirty="0">
                <a:solidFill>
                  <a:srgbClr val="0070C0"/>
                </a:solidFill>
              </a:rPr>
              <a:t>class </a:t>
            </a:r>
            <a:r>
              <a:rPr lang="nb-NO" sz="1400" dirty="0"/>
              <a:t>Para </a:t>
            </a:r>
            <a:r>
              <a:rPr lang="nb-NO" sz="1400" dirty="0" err="1"/>
              <a:t>implements</a:t>
            </a:r>
            <a:r>
              <a:rPr lang="nb-NO" sz="1400" dirty="0"/>
              <a:t> </a:t>
            </a:r>
            <a:r>
              <a:rPr lang="nb-NO" sz="1400" dirty="0" err="1"/>
              <a:t>Runnable</a:t>
            </a:r>
            <a:r>
              <a:rPr lang="nb-NO" sz="1400" dirty="0"/>
              <a:t>{</a:t>
            </a:r>
          </a:p>
          <a:p>
            <a:r>
              <a:rPr lang="nb-NO" sz="1400" dirty="0"/>
              <a:t>	   </a:t>
            </a:r>
            <a:r>
              <a:rPr lang="nb-NO" sz="1400" dirty="0">
                <a:solidFill>
                  <a:srgbClr val="0070C0"/>
                </a:solidFill>
              </a:rPr>
              <a:t>int</a:t>
            </a:r>
            <a:r>
              <a:rPr lang="nb-NO" sz="1400" dirty="0"/>
              <a:t> ind, minI=0, fra,til,num; </a:t>
            </a:r>
          </a:p>
          <a:p>
            <a:r>
              <a:rPr lang="nb-NO" sz="1400" dirty="0"/>
              <a:t>	   Para(int i) { ind =i; } </a:t>
            </a:r>
            <a:r>
              <a:rPr lang="nb-NO" sz="1400" dirty="0">
                <a:solidFill>
                  <a:srgbClr val="00B050"/>
                </a:solidFill>
              </a:rPr>
              <a:t>// konstruktor</a:t>
            </a:r>
          </a:p>
          <a:p>
            <a:endParaRPr lang="nb-NO" sz="1400" dirty="0"/>
          </a:p>
          <a:p>
            <a:r>
              <a:rPr lang="nb-NO" sz="1400" dirty="0">
                <a:solidFill>
                  <a:srgbClr val="00B050"/>
                </a:solidFill>
              </a:rPr>
              <a:t>       /*** HER er dine egen parallelle metoder som IKKE er synchronized */</a:t>
            </a:r>
          </a:p>
          <a:p>
            <a:r>
              <a:rPr lang="nb-NO" sz="1400" dirty="0"/>
              <a:t>       </a:t>
            </a:r>
            <a:r>
              <a:rPr lang="nb-NO" sz="1400" dirty="0">
                <a:solidFill>
                  <a:srgbClr val="0070C0"/>
                </a:solidFill>
              </a:rPr>
              <a:t>void</a:t>
            </a:r>
            <a:r>
              <a:rPr lang="nb-NO" sz="1400" dirty="0"/>
              <a:t>  </a:t>
            </a:r>
            <a:r>
              <a:rPr lang="nb-NO" sz="1400" dirty="0" err="1"/>
              <a:t>parallellMetode</a:t>
            </a:r>
            <a:r>
              <a:rPr lang="nb-NO" sz="1400" dirty="0"/>
              <a:t>(int </a:t>
            </a:r>
            <a:r>
              <a:rPr lang="nb-NO" sz="1400" dirty="0" err="1"/>
              <a:t>ind</a:t>
            </a:r>
            <a:r>
              <a:rPr lang="nb-NO" sz="1400" dirty="0"/>
              <a:t>) {</a:t>
            </a:r>
          </a:p>
          <a:p>
            <a:r>
              <a:rPr lang="nb-NO" sz="1400" dirty="0"/>
              <a:t>	 for (int j=0; j&lt;n; </a:t>
            </a:r>
            <a:r>
              <a:rPr lang="nb-NO" sz="1400" dirty="0" err="1"/>
              <a:t>j++</a:t>
            </a:r>
            <a:r>
              <a:rPr lang="nb-NO" sz="1400" dirty="0"/>
              <a:t>){</a:t>
            </a:r>
          </a:p>
          <a:p>
            <a:r>
              <a:rPr lang="nb-NO" sz="1400" dirty="0"/>
              <a:t>  		    minI++;</a:t>
            </a:r>
          </a:p>
          <a:p>
            <a:r>
              <a:rPr lang="nb-NO" sz="1400" dirty="0"/>
              <a:t>	}</a:t>
            </a:r>
          </a:p>
          <a:p>
            <a:r>
              <a:rPr lang="nb-NO" sz="1400" dirty="0"/>
              <a:t>               allI [ind] = minI;</a:t>
            </a:r>
          </a:p>
          <a:p>
            <a:r>
              <a:rPr lang="nb-NO" sz="1400" dirty="0"/>
              <a:t>        }</a:t>
            </a:r>
          </a:p>
          <a:p>
            <a:endParaRPr lang="nb-NO" sz="1400" dirty="0"/>
          </a:p>
          <a:p>
            <a:r>
              <a:rPr lang="nb-NO" sz="1400" dirty="0"/>
              <a:t>        void paraInitier(int n) {</a:t>
            </a:r>
          </a:p>
          <a:p>
            <a:r>
              <a:rPr lang="nb-NO" sz="1400" dirty="0"/>
              <a:t>	num = n/antTraader; </a:t>
            </a:r>
          </a:p>
          <a:p>
            <a:r>
              <a:rPr lang="nb-NO" sz="1400" dirty="0"/>
              <a:t>	fra = ind*num; </a:t>
            </a:r>
          </a:p>
          <a:p>
            <a:r>
              <a:rPr lang="nb-NO" sz="1400" dirty="0"/>
              <a:t>	til = (ind+1)*num; </a:t>
            </a:r>
          </a:p>
          <a:p>
            <a:r>
              <a:rPr lang="nb-NO" sz="1400" dirty="0"/>
              <a:t>	if (ind == antTraader-1) til =n;</a:t>
            </a:r>
          </a:p>
          <a:p>
            <a:r>
              <a:rPr lang="nb-NO" sz="1400" dirty="0"/>
              <a:t>                 minI =0;</a:t>
            </a:r>
          </a:p>
          <a:p>
            <a:r>
              <a:rPr lang="nb-NO" sz="1400" dirty="0"/>
              <a:t>        }// end paraInitier </a:t>
            </a:r>
          </a:p>
          <a:p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2671597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242458" y="44624"/>
            <a:ext cx="8901541" cy="67403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rgbClr val="0070C0"/>
                </a:solidFill>
              </a:rPr>
              <a:t>import</a:t>
            </a:r>
            <a:r>
              <a:rPr lang="nb-NO" sz="1600" dirty="0"/>
              <a:t> </a:t>
            </a:r>
            <a:r>
              <a:rPr lang="nb-NO" sz="1600" dirty="0" err="1"/>
              <a:t>java.util</a:t>
            </a:r>
            <a:r>
              <a:rPr lang="nb-NO" sz="1600" dirty="0"/>
              <a:t>.*;</a:t>
            </a:r>
          </a:p>
          <a:p>
            <a:r>
              <a:rPr lang="nb-NO" sz="1600" dirty="0">
                <a:solidFill>
                  <a:srgbClr val="0070C0"/>
                </a:solidFill>
              </a:rPr>
              <a:t>import</a:t>
            </a:r>
            <a:r>
              <a:rPr lang="nb-NO" sz="1600" dirty="0"/>
              <a:t> </a:t>
            </a:r>
            <a:r>
              <a:rPr lang="nb-NO" sz="1600" dirty="0" err="1"/>
              <a:t>java.util.concurrent</a:t>
            </a:r>
            <a:r>
              <a:rPr lang="nb-NO" sz="1600" dirty="0"/>
              <a:t>.*;</a:t>
            </a:r>
          </a:p>
          <a:p>
            <a:r>
              <a:rPr lang="nb-NO" sz="1600" dirty="0">
                <a:solidFill>
                  <a:srgbClr val="0070C0"/>
                </a:solidFill>
              </a:rPr>
              <a:t>import</a:t>
            </a:r>
            <a:r>
              <a:rPr lang="nb-NO" sz="1600" dirty="0"/>
              <a:t> </a:t>
            </a:r>
            <a:r>
              <a:rPr lang="nb-NO" sz="1600" dirty="0" err="1"/>
              <a:t>java.util.concurrent.locks</a:t>
            </a:r>
            <a:r>
              <a:rPr lang="nb-NO" sz="1600" dirty="0"/>
              <a:t>.*;</a:t>
            </a:r>
          </a:p>
          <a:p>
            <a:r>
              <a:rPr lang="nb-NO" sz="1600" dirty="0">
                <a:solidFill>
                  <a:srgbClr val="0070C0"/>
                </a:solidFill>
              </a:rPr>
              <a:t>import</a:t>
            </a:r>
            <a:r>
              <a:rPr lang="nb-NO" sz="1600" dirty="0"/>
              <a:t> easyIO.*;</a:t>
            </a:r>
          </a:p>
          <a:p>
            <a:r>
              <a:rPr lang="nb-NO" sz="1600" dirty="0">
                <a:solidFill>
                  <a:srgbClr val="00B050"/>
                </a:solidFill>
              </a:rPr>
              <a:t>// file: Modell2.java</a:t>
            </a:r>
          </a:p>
          <a:p>
            <a:r>
              <a:rPr lang="nb-NO" sz="1600" dirty="0">
                <a:solidFill>
                  <a:srgbClr val="00B050"/>
                </a:solidFill>
              </a:rPr>
              <a:t>// Lagt ut  feb 2017 - Arne Maus, Ifi, UiO</a:t>
            </a:r>
          </a:p>
          <a:p>
            <a:r>
              <a:rPr lang="nb-NO" sz="1600" dirty="0">
                <a:solidFill>
                  <a:srgbClr val="00B050"/>
                </a:solidFill>
              </a:rPr>
              <a:t>// Som BARE et eksempel, er problemet med å øke fellesvariabelen i  n*</a:t>
            </a:r>
            <a:r>
              <a:rPr lang="nb-NO" sz="1600" dirty="0" err="1">
                <a:solidFill>
                  <a:srgbClr val="00B050"/>
                </a:solidFill>
              </a:rPr>
              <a:t>antKjerner</a:t>
            </a:r>
            <a:r>
              <a:rPr lang="nb-NO" sz="1600" dirty="0">
                <a:solidFill>
                  <a:srgbClr val="00B050"/>
                </a:solidFill>
              </a:rPr>
              <a:t>  ganger løst</a:t>
            </a:r>
          </a:p>
          <a:p>
            <a:endParaRPr lang="nb-NO" sz="1600" dirty="0"/>
          </a:p>
          <a:p>
            <a:r>
              <a:rPr lang="nb-NO" sz="1600" dirty="0">
                <a:solidFill>
                  <a:srgbClr val="0070C0"/>
                </a:solidFill>
              </a:rPr>
              <a:t>class</a:t>
            </a:r>
            <a:r>
              <a:rPr lang="nb-NO" sz="1600" dirty="0"/>
              <a:t> Modell2{</a:t>
            </a:r>
            <a:r>
              <a:rPr lang="nb-NO" sz="1600" dirty="0">
                <a:solidFill>
                  <a:srgbClr val="00B050"/>
                </a:solidFill>
              </a:rPr>
              <a:t>// ****** Problemets FELLES DATA HER</a:t>
            </a:r>
          </a:p>
          <a:p>
            <a:r>
              <a:rPr lang="nb-NO" sz="1600" dirty="0"/>
              <a:t>	</a:t>
            </a:r>
            <a:r>
              <a:rPr lang="nb-NO" sz="1600" dirty="0">
                <a:solidFill>
                  <a:srgbClr val="0070C0"/>
                </a:solidFill>
              </a:rPr>
              <a:t>int</a:t>
            </a:r>
            <a:r>
              <a:rPr lang="nb-NO" sz="1600" dirty="0"/>
              <a:t> i;</a:t>
            </a:r>
          </a:p>
          <a:p>
            <a:r>
              <a:rPr lang="nb-NO" sz="1600" dirty="0"/>
              <a:t>	</a:t>
            </a:r>
            <a:r>
              <a:rPr lang="nb-NO" sz="1600" dirty="0">
                <a:solidFill>
                  <a:srgbClr val="0070C0"/>
                </a:solidFill>
              </a:rPr>
              <a:t>final</a:t>
            </a:r>
            <a:r>
              <a:rPr lang="nb-NO" sz="1600" dirty="0"/>
              <a:t> </a:t>
            </a:r>
            <a:r>
              <a:rPr lang="nb-NO" sz="1600" dirty="0">
                <a:solidFill>
                  <a:srgbClr val="0070C0"/>
                </a:solidFill>
              </a:rPr>
              <a:t>String</a:t>
            </a:r>
            <a:r>
              <a:rPr lang="nb-NO" sz="1600" dirty="0"/>
              <a:t> navn = "TEST AV i++ med synchronized oppdatering";</a:t>
            </a:r>
          </a:p>
          <a:p>
            <a:r>
              <a:rPr lang="nb-NO" sz="1600" dirty="0"/>
              <a:t>	</a:t>
            </a:r>
            <a:r>
              <a:rPr lang="nb-NO" sz="1600" dirty="0">
                <a:solidFill>
                  <a:srgbClr val="00B050"/>
                </a:solidFill>
              </a:rPr>
              <a:t> // Felles system-variable - samme for 'alle' programmer</a:t>
            </a:r>
          </a:p>
          <a:p>
            <a:r>
              <a:rPr lang="nb-NO" sz="1600" dirty="0"/>
              <a:t>	 </a:t>
            </a:r>
            <a:r>
              <a:rPr lang="nb-NO" sz="1600" dirty="0">
                <a:solidFill>
                  <a:srgbClr val="0070C0"/>
                </a:solidFill>
              </a:rPr>
              <a:t>CyclicBarrier</a:t>
            </a:r>
            <a:r>
              <a:rPr lang="nb-NO" sz="1600" dirty="0"/>
              <a:t> vent, ferdig, heltferdig ; </a:t>
            </a:r>
            <a:r>
              <a:rPr lang="nb-NO" sz="1600" dirty="0">
                <a:solidFill>
                  <a:srgbClr val="00B050"/>
                </a:solidFill>
              </a:rPr>
              <a:t>// for at trådene og main venter på hverandre</a:t>
            </a:r>
          </a:p>
          <a:p>
            <a:r>
              <a:rPr lang="nb-NO" sz="1600" dirty="0"/>
              <a:t>	 </a:t>
            </a:r>
            <a:r>
              <a:rPr lang="nb-NO" sz="1600" dirty="0">
                <a:solidFill>
                  <a:srgbClr val="0070C0"/>
                </a:solidFill>
              </a:rPr>
              <a:t>int</a:t>
            </a:r>
            <a:r>
              <a:rPr lang="nb-NO" sz="1600" dirty="0"/>
              <a:t> </a:t>
            </a:r>
            <a:r>
              <a:rPr lang="nb-NO" sz="1600" dirty="0" err="1"/>
              <a:t>antTraader</a:t>
            </a:r>
            <a:r>
              <a:rPr lang="nb-NO" sz="1600" dirty="0"/>
              <a:t>;</a:t>
            </a:r>
          </a:p>
          <a:p>
            <a:r>
              <a:rPr lang="nb-NO" sz="1600" dirty="0"/>
              <a:t>	 </a:t>
            </a:r>
            <a:r>
              <a:rPr lang="nb-NO" sz="1600" dirty="0">
                <a:solidFill>
                  <a:srgbClr val="0070C0"/>
                </a:solidFill>
              </a:rPr>
              <a:t>int</a:t>
            </a:r>
            <a:r>
              <a:rPr lang="nb-NO" sz="1600" dirty="0"/>
              <a:t> </a:t>
            </a:r>
            <a:r>
              <a:rPr lang="nb-NO" sz="1600" dirty="0" err="1"/>
              <a:t>antKjerner</a:t>
            </a:r>
            <a:r>
              <a:rPr lang="nb-NO" sz="1600" dirty="0"/>
              <a:t>;</a:t>
            </a:r>
          </a:p>
          <a:p>
            <a:r>
              <a:rPr lang="nb-NO" sz="1600" dirty="0"/>
              <a:t>	</a:t>
            </a:r>
            <a:r>
              <a:rPr lang="nb-NO" sz="1600" dirty="0">
                <a:solidFill>
                  <a:srgbClr val="0070C0"/>
                </a:solidFill>
              </a:rPr>
              <a:t> int</a:t>
            </a:r>
            <a:r>
              <a:rPr lang="nb-NO" sz="1600" dirty="0"/>
              <a:t> numIter ;          </a:t>
            </a:r>
            <a:r>
              <a:rPr lang="nb-NO" sz="1600" dirty="0">
                <a:solidFill>
                  <a:srgbClr val="00B050"/>
                </a:solidFill>
              </a:rPr>
              <a:t>// antall ganger for å lage median (1,3,5,,)</a:t>
            </a:r>
          </a:p>
          <a:p>
            <a:r>
              <a:rPr lang="nb-NO" sz="1600" dirty="0">
                <a:solidFill>
                  <a:srgbClr val="00B050"/>
                </a:solidFill>
              </a:rPr>
              <a:t>	</a:t>
            </a:r>
            <a:r>
              <a:rPr lang="nb-NO" sz="1600" dirty="0">
                <a:solidFill>
                  <a:srgbClr val="0070C0"/>
                </a:solidFill>
              </a:rPr>
              <a:t> int</a:t>
            </a:r>
            <a:r>
              <a:rPr lang="nb-NO" sz="1600" dirty="0"/>
              <a:t> nLow,nStep,nHigh</a:t>
            </a:r>
            <a:r>
              <a:rPr lang="nb-NO" sz="1600" dirty="0">
                <a:solidFill>
                  <a:srgbClr val="00B050"/>
                </a:solidFill>
              </a:rPr>
              <a:t>;  // laveste, multiplikator, hoyeste n-verdi</a:t>
            </a:r>
          </a:p>
          <a:p>
            <a:r>
              <a:rPr lang="nb-NO" sz="1600" dirty="0"/>
              <a:t>	 </a:t>
            </a:r>
            <a:r>
              <a:rPr lang="nb-NO" sz="1600" dirty="0">
                <a:solidFill>
                  <a:srgbClr val="0070C0"/>
                </a:solidFill>
              </a:rPr>
              <a:t>int</a:t>
            </a:r>
            <a:r>
              <a:rPr lang="nb-NO" sz="1600" dirty="0"/>
              <a:t> n;	         </a:t>
            </a:r>
            <a:r>
              <a:rPr lang="nb-NO" sz="1600" dirty="0">
                <a:solidFill>
                  <a:srgbClr val="00B050"/>
                </a:solidFill>
              </a:rPr>
              <a:t>// problemets størrelse</a:t>
            </a:r>
          </a:p>
          <a:p>
            <a:r>
              <a:rPr lang="nb-NO" sz="1600" dirty="0"/>
              <a:t>	 String filnavn;</a:t>
            </a:r>
          </a:p>
          <a:p>
            <a:r>
              <a:rPr lang="nb-NO" sz="1600" dirty="0"/>
              <a:t>	 </a:t>
            </a:r>
            <a:r>
              <a:rPr lang="nb-NO" sz="1600" dirty="0">
                <a:solidFill>
                  <a:srgbClr val="0070C0"/>
                </a:solidFill>
              </a:rPr>
              <a:t>volatile</a:t>
            </a:r>
            <a:r>
              <a:rPr lang="nb-NO" sz="1600" dirty="0"/>
              <a:t> </a:t>
            </a:r>
            <a:r>
              <a:rPr lang="nb-NO" sz="1600" dirty="0" err="1">
                <a:solidFill>
                  <a:srgbClr val="0070C0"/>
                </a:solidFill>
              </a:rPr>
              <a:t>boolean</a:t>
            </a:r>
            <a:r>
              <a:rPr lang="nb-NO" sz="1600" dirty="0">
                <a:solidFill>
                  <a:srgbClr val="0070C0"/>
                </a:solidFill>
              </a:rPr>
              <a:t> </a:t>
            </a:r>
            <a:r>
              <a:rPr lang="nb-NO" sz="1600" dirty="0"/>
              <a:t>stop = </a:t>
            </a:r>
            <a:r>
              <a:rPr lang="nb-NO" sz="1600" dirty="0">
                <a:solidFill>
                  <a:srgbClr val="0070C0"/>
                </a:solidFill>
              </a:rPr>
              <a:t>false</a:t>
            </a:r>
            <a:r>
              <a:rPr lang="nb-NO" sz="1600" dirty="0"/>
              <a:t>;</a:t>
            </a:r>
          </a:p>
          <a:p>
            <a:r>
              <a:rPr lang="nb-NO" sz="1600" dirty="0"/>
              <a:t>	 </a:t>
            </a:r>
            <a:r>
              <a:rPr lang="nb-NO" sz="1600" dirty="0">
                <a:solidFill>
                  <a:srgbClr val="0070C0"/>
                </a:solidFill>
              </a:rPr>
              <a:t>int</a:t>
            </a:r>
            <a:r>
              <a:rPr lang="nb-NO" sz="1600" dirty="0"/>
              <a:t> med;</a:t>
            </a:r>
          </a:p>
          <a:p>
            <a:r>
              <a:rPr lang="nb-NO" sz="1600" dirty="0"/>
              <a:t>	 Out ut;</a:t>
            </a:r>
          </a:p>
          <a:p>
            <a:r>
              <a:rPr lang="nb-NO" sz="1600" dirty="0"/>
              <a:t>                </a:t>
            </a:r>
            <a:r>
              <a:rPr lang="nb-NO" sz="1600" dirty="0">
                <a:solidFill>
                  <a:srgbClr val="0070C0"/>
                </a:solidFill>
              </a:rPr>
              <a:t>int [] </a:t>
            </a:r>
            <a:r>
              <a:rPr lang="nb-NO" sz="1600" dirty="0"/>
              <a:t>allI; </a:t>
            </a:r>
          </a:p>
          <a:p>
            <a:endParaRPr lang="nb-NO" sz="1600" dirty="0"/>
          </a:p>
          <a:p>
            <a:r>
              <a:rPr lang="nb-NO" sz="1600" dirty="0"/>
              <a:t>	 </a:t>
            </a:r>
            <a:r>
              <a:rPr lang="nb-NO" sz="1600" dirty="0">
                <a:solidFill>
                  <a:srgbClr val="0070C0"/>
                </a:solidFill>
              </a:rPr>
              <a:t>double</a:t>
            </a:r>
            <a:r>
              <a:rPr lang="nb-NO" sz="1600" dirty="0"/>
              <a:t> [] </a:t>
            </a:r>
            <a:r>
              <a:rPr lang="nb-NO" sz="1600" dirty="0" err="1"/>
              <a:t>seqTime</a:t>
            </a:r>
            <a:r>
              <a:rPr lang="nb-NO" sz="1600" dirty="0"/>
              <a:t> ;</a:t>
            </a:r>
          </a:p>
          <a:p>
            <a:r>
              <a:rPr lang="nb-NO" sz="1600" dirty="0"/>
              <a:t>	 </a:t>
            </a:r>
            <a:r>
              <a:rPr lang="nb-NO" sz="1600" dirty="0">
                <a:solidFill>
                  <a:srgbClr val="0070C0"/>
                </a:solidFill>
              </a:rPr>
              <a:t>double</a:t>
            </a:r>
            <a:r>
              <a:rPr lang="nb-NO" sz="1600" dirty="0"/>
              <a:t> [] </a:t>
            </a:r>
            <a:r>
              <a:rPr lang="nb-NO" sz="1600" dirty="0" err="1"/>
              <a:t>parTime</a:t>
            </a:r>
            <a:r>
              <a:rPr lang="nb-NO" sz="1600" dirty="0"/>
              <a:t> ;</a:t>
            </a:r>
          </a:p>
        </p:txBody>
      </p:sp>
      <p:sp>
        <p:nvSpPr>
          <p:cNvPr id="4" name="Pil høyre 3"/>
          <p:cNvSpPr/>
          <p:nvPr/>
        </p:nvSpPr>
        <p:spPr bwMode="auto">
          <a:xfrm rot="10800000">
            <a:off x="7452320" y="4725144"/>
            <a:ext cx="1152128" cy="504056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323528" y="44624"/>
            <a:ext cx="8640960" cy="67403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rgbClr val="00B050"/>
                </a:solidFill>
              </a:rPr>
              <a:t>     /** for også utskrift på fil */</a:t>
            </a:r>
          </a:p>
          <a:p>
            <a:r>
              <a:rPr lang="nb-NO" sz="1600" dirty="0"/>
              <a:t>     </a:t>
            </a:r>
            <a:r>
              <a:rPr lang="nb-NO" sz="1600" dirty="0">
                <a:solidFill>
                  <a:srgbClr val="0070C0"/>
                </a:solidFill>
              </a:rPr>
              <a:t>synchronized</a:t>
            </a:r>
            <a:r>
              <a:rPr lang="nb-NO" sz="1600" dirty="0"/>
              <a:t> </a:t>
            </a:r>
            <a:r>
              <a:rPr lang="nb-NO" sz="1600" dirty="0">
                <a:solidFill>
                  <a:srgbClr val="0070C0"/>
                </a:solidFill>
              </a:rPr>
              <a:t>void</a:t>
            </a:r>
            <a:r>
              <a:rPr lang="nb-NO" sz="1600" dirty="0"/>
              <a:t> </a:t>
            </a:r>
            <a:r>
              <a:rPr lang="nb-NO" sz="1600" dirty="0" err="1"/>
              <a:t>println</a:t>
            </a:r>
            <a:r>
              <a:rPr lang="nb-NO" sz="1600" dirty="0"/>
              <a:t>(String s) {</a:t>
            </a:r>
          </a:p>
          <a:p>
            <a:r>
              <a:rPr lang="nb-NO" sz="1600" dirty="0"/>
              <a:t>	</a:t>
            </a:r>
            <a:r>
              <a:rPr lang="nb-NO" sz="1600" dirty="0" err="1"/>
              <a:t>ut.outln</a:t>
            </a:r>
            <a:r>
              <a:rPr lang="nb-NO" sz="1600" dirty="0"/>
              <a:t>(s);</a:t>
            </a:r>
          </a:p>
          <a:p>
            <a:r>
              <a:rPr lang="nb-NO" sz="1600" dirty="0"/>
              <a:t>	System.out.println(s);</a:t>
            </a:r>
          </a:p>
          <a:p>
            <a:r>
              <a:rPr lang="nb-NO" sz="1600" dirty="0"/>
              <a:t>      }</a:t>
            </a:r>
          </a:p>
          <a:p>
            <a:endParaRPr lang="nb-NO" sz="1600" dirty="0"/>
          </a:p>
          <a:p>
            <a:r>
              <a:rPr lang="nb-NO" sz="1600" dirty="0"/>
              <a:t>      </a:t>
            </a:r>
            <a:r>
              <a:rPr lang="nb-NO" sz="1600" dirty="0">
                <a:solidFill>
                  <a:srgbClr val="00B050"/>
                </a:solidFill>
              </a:rPr>
              <a:t>/** for også utskrift på fil */</a:t>
            </a:r>
          </a:p>
          <a:p>
            <a:r>
              <a:rPr lang="nb-NO" sz="1600" dirty="0"/>
              <a:t>      </a:t>
            </a:r>
            <a:r>
              <a:rPr lang="nb-NO" sz="1600" dirty="0">
                <a:solidFill>
                  <a:srgbClr val="0070C0"/>
                </a:solidFill>
              </a:rPr>
              <a:t>synchronized</a:t>
            </a:r>
            <a:r>
              <a:rPr lang="nb-NO" sz="1600" dirty="0"/>
              <a:t> </a:t>
            </a:r>
            <a:r>
              <a:rPr lang="nb-NO" sz="1600" dirty="0">
                <a:solidFill>
                  <a:srgbClr val="0070C0"/>
                </a:solidFill>
              </a:rPr>
              <a:t>void</a:t>
            </a:r>
            <a:r>
              <a:rPr lang="nb-NO" sz="1600" dirty="0"/>
              <a:t> </a:t>
            </a:r>
            <a:r>
              <a:rPr lang="nb-NO" sz="1600" dirty="0" err="1"/>
              <a:t>print</a:t>
            </a:r>
            <a:r>
              <a:rPr lang="nb-NO" sz="1600" dirty="0"/>
              <a:t>(String s) {</a:t>
            </a:r>
          </a:p>
          <a:p>
            <a:r>
              <a:rPr lang="nb-NO" sz="1600" dirty="0"/>
              <a:t>	 </a:t>
            </a:r>
            <a:r>
              <a:rPr lang="nb-NO" sz="1600" dirty="0" err="1"/>
              <a:t>ut.out</a:t>
            </a:r>
            <a:r>
              <a:rPr lang="nb-NO" sz="1600" dirty="0"/>
              <a:t>(s);</a:t>
            </a:r>
          </a:p>
          <a:p>
            <a:r>
              <a:rPr lang="nb-NO" sz="1600" dirty="0"/>
              <a:t>	 </a:t>
            </a:r>
            <a:r>
              <a:rPr lang="nb-NO" sz="1600" dirty="0" err="1"/>
              <a:t>System.out.print</a:t>
            </a:r>
            <a:r>
              <a:rPr lang="nb-NO" sz="1600" dirty="0"/>
              <a:t>(s);</a:t>
            </a:r>
          </a:p>
          <a:p>
            <a:r>
              <a:rPr lang="nb-NO" sz="1600" dirty="0"/>
              <a:t>       }</a:t>
            </a:r>
          </a:p>
          <a:p>
            <a:r>
              <a:rPr lang="nb-NO" sz="1600" dirty="0">
                <a:solidFill>
                  <a:srgbClr val="00B050"/>
                </a:solidFill>
              </a:rPr>
              <a:t>       /** initieringen i main-tråden */</a:t>
            </a:r>
          </a:p>
          <a:p>
            <a:r>
              <a:rPr lang="nb-NO" sz="1600" dirty="0"/>
              <a:t>       </a:t>
            </a:r>
            <a:r>
              <a:rPr lang="nb-NO" sz="1600" dirty="0" err="1">
                <a:solidFill>
                  <a:srgbClr val="0070C0"/>
                </a:solidFill>
              </a:rPr>
              <a:t>void</a:t>
            </a:r>
            <a:r>
              <a:rPr lang="nb-NO" sz="1600" dirty="0"/>
              <a:t> </a:t>
            </a:r>
            <a:r>
              <a:rPr lang="nb-NO" sz="1600" dirty="0" err="1"/>
              <a:t>intitier</a:t>
            </a:r>
            <a:r>
              <a:rPr lang="nb-NO" sz="1600" dirty="0"/>
              <a:t>(</a:t>
            </a:r>
            <a:r>
              <a:rPr lang="nb-NO" sz="1600" dirty="0" err="1"/>
              <a:t>String</a:t>
            </a:r>
            <a:r>
              <a:rPr lang="nb-NO" sz="1600" dirty="0"/>
              <a:t> </a:t>
            </a:r>
            <a:r>
              <a:rPr lang="nb-NO" sz="1600" dirty="0" err="1"/>
              <a:t>args</a:t>
            </a:r>
            <a:r>
              <a:rPr lang="nb-NO" sz="1600" dirty="0"/>
              <a:t>) {</a:t>
            </a:r>
          </a:p>
          <a:p>
            <a:r>
              <a:rPr lang="nb-NO" sz="1600" dirty="0"/>
              <a:t>	nLow = Integer.parseInt(args[0]); </a:t>
            </a:r>
            <a:br>
              <a:rPr lang="nb-NO" sz="1600" dirty="0"/>
            </a:br>
            <a:r>
              <a:rPr lang="nb-NO" sz="1600" dirty="0"/>
              <a:t>	nStep = Integer.parseInt(args[1]); </a:t>
            </a:r>
            <a:br>
              <a:rPr lang="nb-NO" sz="1600" dirty="0"/>
            </a:br>
            <a:r>
              <a:rPr lang="nb-NO" sz="1600" dirty="0"/>
              <a:t>	nHigh = Integer.parseInt(args[2]); </a:t>
            </a:r>
            <a:br>
              <a:rPr lang="nb-NO" sz="1600" dirty="0"/>
            </a:br>
            <a:r>
              <a:rPr lang="nb-NO" sz="1600" dirty="0"/>
              <a:t>	numIter = Integer.parseInt(args[3]); </a:t>
            </a:r>
          </a:p>
          <a:p>
            <a:r>
              <a:rPr lang="nb-NO" sz="1600" dirty="0"/>
              <a:t>	seqTime = </a:t>
            </a:r>
            <a:r>
              <a:rPr lang="nb-NO" sz="1600" dirty="0">
                <a:solidFill>
                  <a:srgbClr val="0070C0"/>
                </a:solidFill>
              </a:rPr>
              <a:t>new</a:t>
            </a:r>
            <a:r>
              <a:rPr lang="nb-NO" sz="1600" dirty="0"/>
              <a:t> double [numIter];</a:t>
            </a:r>
          </a:p>
          <a:p>
            <a:r>
              <a:rPr lang="nb-NO" sz="1600" dirty="0"/>
              <a:t>	parTime = </a:t>
            </a:r>
            <a:r>
              <a:rPr lang="nb-NO" sz="1600" dirty="0">
                <a:solidFill>
                  <a:srgbClr val="0070C0"/>
                </a:solidFill>
              </a:rPr>
              <a:t>new</a:t>
            </a:r>
            <a:r>
              <a:rPr lang="nb-NO" sz="1600" dirty="0"/>
              <a:t> double [numIter];</a:t>
            </a:r>
          </a:p>
          <a:p>
            <a:r>
              <a:rPr lang="nb-NO" sz="1600" dirty="0"/>
              <a:t>	ut = </a:t>
            </a:r>
            <a:r>
              <a:rPr lang="nb-NO" sz="1600" dirty="0">
                <a:solidFill>
                  <a:srgbClr val="0070C0"/>
                </a:solidFill>
              </a:rPr>
              <a:t>new</a:t>
            </a:r>
            <a:r>
              <a:rPr lang="nb-NO" sz="1600" dirty="0"/>
              <a:t> Out(args[4], true);</a:t>
            </a:r>
          </a:p>
          <a:p>
            <a:r>
              <a:rPr lang="nb-NO" sz="1600" dirty="0"/>
              <a:t> </a:t>
            </a:r>
          </a:p>
          <a:p>
            <a:r>
              <a:rPr lang="nb-NO" sz="1600" dirty="0"/>
              <a:t>  	 antKjerner = Runtime.getRuntime().availableProcessors();</a:t>
            </a:r>
          </a:p>
          <a:p>
            <a:r>
              <a:rPr lang="nb-NO" sz="1600" dirty="0"/>
              <a:t>	 antTraader = antKjerner;</a:t>
            </a:r>
          </a:p>
          <a:p>
            <a:r>
              <a:rPr lang="nb-NO" sz="1600" dirty="0"/>
              <a:t>	 vent   = </a:t>
            </a:r>
            <a:r>
              <a:rPr lang="nb-NO" sz="1600" dirty="0">
                <a:solidFill>
                  <a:srgbClr val="0070C0"/>
                </a:solidFill>
              </a:rPr>
              <a:t>new</a:t>
            </a:r>
            <a:r>
              <a:rPr lang="nb-NO" sz="1600" dirty="0"/>
              <a:t> CyclicBarrier(antTraader+1); </a:t>
            </a:r>
            <a:r>
              <a:rPr lang="nb-NO" sz="1600" dirty="0">
                <a:solidFill>
                  <a:srgbClr val="00B050"/>
                </a:solidFill>
              </a:rPr>
              <a:t>//+1, også main</a:t>
            </a:r>
          </a:p>
          <a:p>
            <a:r>
              <a:rPr lang="nb-NO" sz="1600" dirty="0"/>
              <a:t>	 ferdig = </a:t>
            </a:r>
            <a:r>
              <a:rPr lang="nb-NO" sz="1600" dirty="0">
                <a:solidFill>
                  <a:srgbClr val="0070C0"/>
                </a:solidFill>
              </a:rPr>
              <a:t>new</a:t>
            </a:r>
            <a:r>
              <a:rPr lang="nb-NO" sz="1600" dirty="0"/>
              <a:t> CyclicBarrier(antTraader+1); </a:t>
            </a:r>
            <a:r>
              <a:rPr lang="nb-NO" sz="1600" dirty="0">
                <a:solidFill>
                  <a:srgbClr val="00B050"/>
                </a:solidFill>
              </a:rPr>
              <a:t>//+1, også main</a:t>
            </a:r>
          </a:p>
          <a:p>
            <a:r>
              <a:rPr lang="nb-NO" sz="1600" dirty="0"/>
              <a:t>                heltferdig = new CyclicBarrier (2); </a:t>
            </a:r>
            <a:r>
              <a:rPr lang="nb-NO" sz="1600" dirty="0">
                <a:solidFill>
                  <a:srgbClr val="00B050"/>
                </a:solidFill>
              </a:rPr>
              <a:t>      // main venter på tråd 0</a:t>
            </a:r>
            <a:endParaRPr lang="nb-NO" sz="1600" dirty="0"/>
          </a:p>
          <a:p>
            <a:r>
              <a:rPr lang="nb-NO" sz="1600" dirty="0"/>
              <a:t>                allI = new int [antTraader];</a:t>
            </a:r>
          </a:p>
        </p:txBody>
      </p:sp>
      <p:sp>
        <p:nvSpPr>
          <p:cNvPr id="4" name="Pil høyre 3"/>
          <p:cNvSpPr/>
          <p:nvPr/>
        </p:nvSpPr>
        <p:spPr bwMode="auto">
          <a:xfrm rot="10800000">
            <a:off x="7236296" y="5661248"/>
            <a:ext cx="1224136" cy="936103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6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179512" y="404664"/>
            <a:ext cx="8856984" cy="378565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rgbClr val="00B050"/>
                </a:solidFill>
              </a:rPr>
              <a:t>                   // start trådene</a:t>
            </a:r>
          </a:p>
          <a:p>
            <a:r>
              <a:rPr lang="nb-NO" sz="1600" dirty="0"/>
              <a:t>                    </a:t>
            </a:r>
            <a:r>
              <a:rPr lang="nb-NO" sz="1600" dirty="0">
                <a:solidFill>
                  <a:srgbClr val="0070C0"/>
                </a:solidFill>
              </a:rPr>
              <a:t>for</a:t>
            </a:r>
            <a:r>
              <a:rPr lang="nb-NO" sz="1600" dirty="0"/>
              <a:t> (</a:t>
            </a:r>
            <a:r>
              <a:rPr lang="nb-NO" sz="1600" dirty="0">
                <a:solidFill>
                  <a:srgbClr val="0070C0"/>
                </a:solidFill>
              </a:rPr>
              <a:t>int</a:t>
            </a:r>
            <a:r>
              <a:rPr lang="nb-NO" sz="1600" dirty="0"/>
              <a:t> i = 0; i&lt; antTraader; i++)</a:t>
            </a:r>
          </a:p>
          <a:p>
            <a:r>
              <a:rPr lang="nb-NO" sz="1600" dirty="0"/>
              <a:t>		 </a:t>
            </a:r>
            <a:r>
              <a:rPr lang="nb-NO" sz="1600" dirty="0">
                <a:solidFill>
                  <a:srgbClr val="0070C0"/>
                </a:solidFill>
              </a:rPr>
              <a:t>new</a:t>
            </a:r>
            <a:r>
              <a:rPr lang="nb-NO" sz="1600" dirty="0"/>
              <a:t> Thread(new Para(i)).start();</a:t>
            </a:r>
          </a:p>
          <a:p>
            <a:r>
              <a:rPr lang="nb-NO" sz="1600" dirty="0"/>
              <a:t>                      </a:t>
            </a:r>
          </a:p>
          <a:p>
            <a:r>
              <a:rPr lang="nb-NO" sz="1600" dirty="0"/>
              <a:t>        } </a:t>
            </a:r>
            <a:r>
              <a:rPr lang="nb-NO" sz="1600" dirty="0">
                <a:solidFill>
                  <a:srgbClr val="00B050"/>
                </a:solidFill>
              </a:rPr>
              <a:t>// end initier</a:t>
            </a:r>
            <a:endParaRPr lang="nb-NO" sz="1600" dirty="0"/>
          </a:p>
          <a:p>
            <a:r>
              <a:rPr lang="nb-NO" sz="1600" dirty="0">
                <a:solidFill>
                  <a:srgbClr val="0070C0"/>
                </a:solidFill>
              </a:rPr>
              <a:t>   </a:t>
            </a:r>
          </a:p>
          <a:p>
            <a:r>
              <a:rPr lang="nb-NO" sz="1600" dirty="0">
                <a:solidFill>
                  <a:srgbClr val="0070C0"/>
                </a:solidFill>
              </a:rPr>
              <a:t>   public static void </a:t>
            </a:r>
            <a:r>
              <a:rPr lang="nb-NO" sz="1600" dirty="0"/>
              <a:t>main (String [] args) {</a:t>
            </a:r>
          </a:p>
          <a:p>
            <a:r>
              <a:rPr lang="nb-NO" sz="1600" dirty="0"/>
              <a:t>      </a:t>
            </a:r>
            <a:r>
              <a:rPr lang="nb-NO" sz="1600" dirty="0" err="1"/>
              <a:t>if</a:t>
            </a:r>
            <a:r>
              <a:rPr lang="nb-NO" sz="1600" dirty="0"/>
              <a:t> ( </a:t>
            </a:r>
            <a:r>
              <a:rPr lang="nb-NO" sz="1600" dirty="0" err="1"/>
              <a:t>args.length</a:t>
            </a:r>
            <a:r>
              <a:rPr lang="nb-NO" sz="1600" dirty="0"/>
              <a:t> != 5) {</a:t>
            </a:r>
          </a:p>
          <a:p>
            <a:r>
              <a:rPr lang="nb-NO" sz="1600" dirty="0"/>
              <a:t>        System.out.println("</a:t>
            </a:r>
            <a:r>
              <a:rPr lang="nb-NO" sz="1600" dirty="0" err="1"/>
              <a:t>use</a:t>
            </a:r>
            <a:r>
              <a:rPr lang="nb-NO" sz="1600" dirty="0"/>
              <a:t>: &gt;java Modell2 &lt;</a:t>
            </a:r>
            <a:r>
              <a:rPr lang="nb-NO" sz="1600" dirty="0" err="1"/>
              <a:t>nLow</a:t>
            </a:r>
            <a:r>
              <a:rPr lang="nb-NO" sz="1600" dirty="0"/>
              <a:t>&gt; &lt;</a:t>
            </a:r>
            <a:r>
              <a:rPr lang="nb-NO" sz="1600" dirty="0" err="1"/>
              <a:t>nStep</a:t>
            </a:r>
            <a:r>
              <a:rPr lang="nb-NO" sz="1600" dirty="0"/>
              <a:t>&gt; &lt;</a:t>
            </a:r>
            <a:r>
              <a:rPr lang="nb-NO" sz="1600" dirty="0" err="1"/>
              <a:t>nHigh</a:t>
            </a:r>
            <a:r>
              <a:rPr lang="nb-NO" sz="1600" dirty="0"/>
              <a:t>&gt; &lt;</a:t>
            </a:r>
            <a:r>
              <a:rPr lang="nb-NO" sz="1600" dirty="0" err="1"/>
              <a:t>num</a:t>
            </a:r>
            <a:r>
              <a:rPr lang="nb-NO" sz="1600" dirty="0"/>
              <a:t> </a:t>
            </a:r>
            <a:r>
              <a:rPr lang="nb-NO" sz="1600" dirty="0" err="1"/>
              <a:t>iter</a:t>
            </a:r>
            <a:r>
              <a:rPr lang="nb-NO" sz="1600" dirty="0"/>
              <a:t>&gt; &lt;fil&gt;");      </a:t>
            </a:r>
            <a:br>
              <a:rPr lang="nb-NO" sz="1600" dirty="0"/>
            </a:br>
            <a:r>
              <a:rPr lang="nb-NO" sz="1600" dirty="0"/>
              <a:t>      } </a:t>
            </a:r>
            <a:r>
              <a:rPr lang="nb-NO" sz="1600" dirty="0" err="1"/>
              <a:t>else</a:t>
            </a:r>
            <a:r>
              <a:rPr lang="nb-NO" sz="1600" dirty="0"/>
              <a:t> {</a:t>
            </a:r>
          </a:p>
          <a:p>
            <a:r>
              <a:rPr lang="nb-NO" sz="1600" dirty="0"/>
              <a:t>	    </a:t>
            </a:r>
            <a:r>
              <a:rPr lang="nb-NO" sz="1600" dirty="0">
                <a:solidFill>
                  <a:srgbClr val="0070C0"/>
                </a:solidFill>
              </a:rPr>
              <a:t>new</a:t>
            </a:r>
            <a:r>
              <a:rPr lang="nb-NO" sz="1600" dirty="0"/>
              <a:t> Modell2().</a:t>
            </a:r>
            <a:r>
              <a:rPr lang="nb-NO" sz="1600" dirty="0" err="1"/>
              <a:t>utforTest</a:t>
            </a:r>
            <a:r>
              <a:rPr lang="nb-NO" sz="1600" dirty="0"/>
              <a:t>(</a:t>
            </a:r>
            <a:r>
              <a:rPr lang="nb-NO" sz="1600" dirty="0" err="1"/>
              <a:t>args</a:t>
            </a:r>
            <a:r>
              <a:rPr lang="nb-NO" sz="1600" dirty="0"/>
              <a:t>); </a:t>
            </a:r>
          </a:p>
          <a:p>
            <a:r>
              <a:rPr lang="nb-NO" sz="1600" dirty="0"/>
              <a:t>      }</a:t>
            </a:r>
          </a:p>
          <a:p>
            <a:r>
              <a:rPr lang="nb-NO" sz="1600" dirty="0"/>
              <a:t>   } </a:t>
            </a:r>
            <a:r>
              <a:rPr lang="nb-NO" sz="1600" dirty="0">
                <a:solidFill>
                  <a:srgbClr val="00B050"/>
                </a:solidFill>
              </a:rPr>
              <a:t>// end main</a:t>
            </a:r>
          </a:p>
          <a:p>
            <a:endParaRPr lang="nb-NO" sz="1600" dirty="0"/>
          </a:p>
          <a:p>
            <a:endParaRPr lang="nb-NO" sz="1600" dirty="0"/>
          </a:p>
        </p:txBody>
      </p:sp>
      <p:sp>
        <p:nvSpPr>
          <p:cNvPr id="4" name="Pil høyre 4"/>
          <p:cNvSpPr/>
          <p:nvPr/>
        </p:nvSpPr>
        <p:spPr bwMode="auto">
          <a:xfrm rot="10800000">
            <a:off x="7164288" y="764704"/>
            <a:ext cx="1152128" cy="504056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5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251520" y="44624"/>
            <a:ext cx="8712968" cy="701730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500" dirty="0">
                <a:solidFill>
                  <a:srgbClr val="0070C0"/>
                </a:solidFill>
              </a:rPr>
              <a:t>void</a:t>
            </a:r>
            <a:r>
              <a:rPr lang="nb-NO" sz="1500" dirty="0"/>
              <a:t>  </a:t>
            </a:r>
            <a:r>
              <a:rPr lang="nb-NO" sz="1500" dirty="0" err="1"/>
              <a:t>utforTest</a:t>
            </a:r>
            <a:r>
              <a:rPr lang="nb-NO" sz="1500" dirty="0"/>
              <a:t> () {</a:t>
            </a:r>
          </a:p>
          <a:p>
            <a:r>
              <a:rPr lang="nb-NO" sz="1500" dirty="0"/>
              <a:t>        intitier();</a:t>
            </a:r>
            <a:br>
              <a:rPr lang="nb-NO" sz="1500" dirty="0"/>
            </a:br>
            <a:r>
              <a:rPr lang="nb-NO" sz="1500" dirty="0"/>
              <a:t>        println("Test av  "+ navn+ "\n med "+</a:t>
            </a:r>
          </a:p>
          <a:p>
            <a:r>
              <a:rPr lang="nb-NO" sz="1500" dirty="0"/>
              <a:t>        </a:t>
            </a:r>
            <a:r>
              <a:rPr lang="nb-NO" sz="1500" dirty="0" err="1"/>
              <a:t>antKjerner</a:t>
            </a:r>
            <a:r>
              <a:rPr lang="nb-NO" sz="1500" dirty="0"/>
              <a:t> + " kjerner , og " + </a:t>
            </a:r>
            <a:r>
              <a:rPr lang="nb-NO" sz="1500" dirty="0" err="1"/>
              <a:t>antTraader</a:t>
            </a:r>
            <a:r>
              <a:rPr lang="nb-NO" sz="1500" dirty="0"/>
              <a:t>+" </a:t>
            </a:r>
            <a:r>
              <a:rPr lang="nb-NO" sz="1500" dirty="0" err="1"/>
              <a:t>traader</a:t>
            </a:r>
            <a:r>
              <a:rPr lang="nb-NO" sz="1500" dirty="0"/>
              <a:t>,  Median av:" + </a:t>
            </a:r>
            <a:r>
              <a:rPr lang="nb-NO" sz="1500" dirty="0" err="1"/>
              <a:t>numIter</a:t>
            </a:r>
            <a:r>
              <a:rPr lang="nb-NO" sz="1500" dirty="0"/>
              <a:t>+" iterasjon\n");</a:t>
            </a:r>
            <a:br>
              <a:rPr lang="nb-NO" sz="1500" dirty="0"/>
            </a:br>
            <a:r>
              <a:rPr lang="nb-NO" sz="1500" dirty="0"/>
              <a:t>        </a:t>
            </a:r>
            <a:r>
              <a:rPr lang="nb-NO" sz="1500" dirty="0" err="1"/>
              <a:t>println</a:t>
            </a:r>
            <a:r>
              <a:rPr lang="nb-NO" sz="1500" dirty="0"/>
              <a:t>("\n     </a:t>
            </a:r>
            <a:r>
              <a:rPr lang="nb-NO" sz="1500" dirty="0" err="1"/>
              <a:t>n</a:t>
            </a:r>
            <a:r>
              <a:rPr lang="nb-NO" sz="1500" dirty="0"/>
              <a:t>      </a:t>
            </a:r>
            <a:r>
              <a:rPr lang="nb-NO" sz="1500" dirty="0" err="1"/>
              <a:t>sekv.tid</a:t>
            </a:r>
            <a:r>
              <a:rPr lang="nb-NO" sz="1500" dirty="0"/>
              <a:t>(ms)   </a:t>
            </a:r>
            <a:r>
              <a:rPr lang="nb-NO" sz="1500" dirty="0" err="1"/>
              <a:t>para.tid</a:t>
            </a:r>
            <a:r>
              <a:rPr lang="nb-NO" sz="1500" dirty="0"/>
              <a:t>(ms)    </a:t>
            </a:r>
            <a:r>
              <a:rPr lang="nb-NO" sz="1500" dirty="0" err="1"/>
              <a:t>Speedup</a:t>
            </a:r>
            <a:r>
              <a:rPr lang="nb-NO" sz="1500" dirty="0"/>
              <a:t> ");</a:t>
            </a:r>
          </a:p>
          <a:p>
            <a:endParaRPr lang="nb-NO" sz="1500" dirty="0"/>
          </a:p>
          <a:p>
            <a:r>
              <a:rPr lang="nb-NO" sz="1500" dirty="0"/>
              <a:t>        </a:t>
            </a:r>
            <a:r>
              <a:rPr lang="nb-NO" sz="1500" dirty="0">
                <a:solidFill>
                  <a:srgbClr val="0070C0"/>
                </a:solidFill>
              </a:rPr>
              <a:t>for</a:t>
            </a:r>
            <a:r>
              <a:rPr lang="nb-NO" sz="1500" dirty="0"/>
              <a:t> (n = </a:t>
            </a:r>
            <a:r>
              <a:rPr lang="nb-NO" sz="1500" dirty="0" err="1"/>
              <a:t>nHigh</a:t>
            </a:r>
            <a:r>
              <a:rPr lang="nb-NO" sz="1500" dirty="0"/>
              <a:t>; n &gt;= </a:t>
            </a:r>
            <a:r>
              <a:rPr lang="nb-NO" sz="1500" dirty="0" err="1"/>
              <a:t>nLow</a:t>
            </a:r>
            <a:r>
              <a:rPr lang="nb-NO" sz="1500" dirty="0"/>
              <a:t>; n=n/</a:t>
            </a:r>
            <a:r>
              <a:rPr lang="nb-NO" sz="1500" dirty="0" err="1"/>
              <a:t>nStep</a:t>
            </a:r>
            <a:r>
              <a:rPr lang="nb-NO" sz="1500" dirty="0"/>
              <a:t>) {</a:t>
            </a:r>
          </a:p>
          <a:p>
            <a:r>
              <a:rPr lang="nb-NO" sz="1500" dirty="0"/>
              <a:t>	</a:t>
            </a:r>
            <a:r>
              <a:rPr lang="nb-NO" sz="1500" dirty="0">
                <a:solidFill>
                  <a:srgbClr val="0070C0"/>
                </a:solidFill>
              </a:rPr>
              <a:t>for</a:t>
            </a:r>
            <a:r>
              <a:rPr lang="nb-NO" sz="1500" dirty="0"/>
              <a:t> (med = 0; med &lt; </a:t>
            </a:r>
            <a:r>
              <a:rPr lang="nb-NO" sz="1500" dirty="0" err="1"/>
              <a:t>numIter</a:t>
            </a:r>
            <a:r>
              <a:rPr lang="nb-NO" sz="1500" dirty="0"/>
              <a:t>; med++) {</a:t>
            </a:r>
          </a:p>
          <a:p>
            <a:r>
              <a:rPr lang="nb-NO" sz="1500" dirty="0"/>
              <a:t>	             </a:t>
            </a:r>
            <a:r>
              <a:rPr lang="nb-NO" sz="1500" dirty="0">
                <a:solidFill>
                  <a:srgbClr val="0070C0"/>
                </a:solidFill>
              </a:rPr>
              <a:t>long</a:t>
            </a:r>
            <a:r>
              <a:rPr lang="nb-NO" sz="1500" dirty="0"/>
              <a:t> t = System.nanoTime();  // start tidtagning parallell</a:t>
            </a:r>
          </a:p>
          <a:p>
            <a:r>
              <a:rPr lang="nb-NO" sz="1500" dirty="0"/>
              <a:t>	             </a:t>
            </a:r>
            <a:r>
              <a:rPr lang="nb-NO" sz="1500" dirty="0">
                <a:solidFill>
                  <a:srgbClr val="00B050"/>
                </a:solidFill>
              </a:rPr>
              <a:t>// Start alle trådene parallell beregning nå</a:t>
            </a:r>
          </a:p>
          <a:p>
            <a:r>
              <a:rPr lang="nb-NO" sz="1500" dirty="0"/>
              <a:t>		</a:t>
            </a:r>
            <a:r>
              <a:rPr lang="nb-NO" sz="1500" dirty="0" err="1">
                <a:solidFill>
                  <a:srgbClr val="0070C0"/>
                </a:solidFill>
              </a:rPr>
              <a:t>try</a:t>
            </a:r>
            <a:r>
              <a:rPr lang="nb-NO" sz="1500" dirty="0">
                <a:solidFill>
                  <a:srgbClr val="0070C0"/>
                </a:solidFill>
              </a:rPr>
              <a:t> </a:t>
            </a:r>
            <a:r>
              <a:rPr lang="nb-NO" sz="1500" dirty="0"/>
              <a:t>{</a:t>
            </a:r>
          </a:p>
          <a:p>
            <a:r>
              <a:rPr lang="nb-NO" sz="1500" dirty="0"/>
              <a:t>		   vent.await();   </a:t>
            </a:r>
            <a:r>
              <a:rPr lang="nb-NO" sz="1500" dirty="0">
                <a:solidFill>
                  <a:srgbClr val="00B050"/>
                </a:solidFill>
              </a:rPr>
              <a:t>// start en parallell beregning</a:t>
            </a:r>
          </a:p>
          <a:p>
            <a:r>
              <a:rPr lang="nb-NO" sz="1500" dirty="0"/>
              <a:t>		   </a:t>
            </a:r>
            <a:r>
              <a:rPr lang="nb-NO" sz="1500" dirty="0" err="1"/>
              <a:t>ferdig.await</a:t>
            </a:r>
            <a:r>
              <a:rPr lang="nb-NO" sz="1500" dirty="0"/>
              <a:t>(); </a:t>
            </a:r>
            <a:r>
              <a:rPr lang="nb-NO" sz="1500" dirty="0">
                <a:solidFill>
                  <a:srgbClr val="00B050"/>
                </a:solidFill>
              </a:rPr>
              <a:t>// vent på at trådene er ferdige</a:t>
            </a:r>
          </a:p>
          <a:p>
            <a:r>
              <a:rPr lang="nb-NO" sz="1500" dirty="0"/>
              <a:t>		} </a:t>
            </a:r>
            <a:r>
              <a:rPr lang="nb-NO" sz="1500" dirty="0">
                <a:solidFill>
                  <a:srgbClr val="0070C0"/>
                </a:solidFill>
              </a:rPr>
              <a:t>catch </a:t>
            </a:r>
            <a:r>
              <a:rPr lang="nb-NO" sz="1500" dirty="0"/>
              <a:t>(Exception e) {</a:t>
            </a:r>
            <a:r>
              <a:rPr lang="nb-NO" sz="1500" dirty="0">
                <a:solidFill>
                  <a:srgbClr val="0070C0"/>
                </a:solidFill>
              </a:rPr>
              <a:t>return</a:t>
            </a:r>
            <a:r>
              <a:rPr lang="nb-NO" sz="1500" dirty="0"/>
              <a:t>;}</a:t>
            </a:r>
          </a:p>
          <a:p>
            <a:r>
              <a:rPr lang="nb-NO" sz="1500" dirty="0"/>
              <a:t>		</a:t>
            </a:r>
            <a:r>
              <a:rPr lang="nb-NO" sz="1500" dirty="0">
                <a:solidFill>
                  <a:srgbClr val="0070C0"/>
                </a:solidFill>
              </a:rPr>
              <a:t>try </a:t>
            </a:r>
            <a:r>
              <a:rPr lang="nb-NO" sz="1500" dirty="0"/>
              <a:t>{   heltferdig.await(); </a:t>
            </a:r>
            <a:r>
              <a:rPr lang="nb-NO" sz="1500" dirty="0">
                <a:solidFill>
                  <a:srgbClr val="00B050"/>
                </a:solidFill>
              </a:rPr>
              <a:t>// vent på at tråd 0 har summert svaret</a:t>
            </a:r>
          </a:p>
          <a:p>
            <a:r>
              <a:rPr lang="nb-NO" sz="1500" dirty="0"/>
              <a:t>		} </a:t>
            </a:r>
            <a:r>
              <a:rPr lang="nb-NO" sz="1500" dirty="0">
                <a:solidFill>
                  <a:srgbClr val="0070C0"/>
                </a:solidFill>
              </a:rPr>
              <a:t>catch </a:t>
            </a:r>
            <a:r>
              <a:rPr lang="nb-NO" sz="1500" dirty="0"/>
              <a:t>(Exception e) {</a:t>
            </a:r>
            <a:r>
              <a:rPr lang="nb-NO" sz="1500" dirty="0">
                <a:solidFill>
                  <a:srgbClr val="0070C0"/>
                </a:solidFill>
              </a:rPr>
              <a:t>return</a:t>
            </a:r>
            <a:r>
              <a:rPr lang="nb-NO" sz="1500" dirty="0"/>
              <a:t>;}</a:t>
            </a:r>
          </a:p>
          <a:p>
            <a:r>
              <a:rPr lang="nb-NO" sz="1500" dirty="0">
                <a:solidFill>
                  <a:srgbClr val="00B050"/>
                </a:solidFill>
              </a:rPr>
              <a:t>                         </a:t>
            </a:r>
          </a:p>
          <a:p>
            <a:r>
              <a:rPr lang="nb-NO" sz="1500" dirty="0">
                <a:solidFill>
                  <a:srgbClr val="00B050"/>
                </a:solidFill>
              </a:rPr>
              <a:t>                               // her kan vi lese svaret </a:t>
            </a:r>
          </a:p>
          <a:p>
            <a:r>
              <a:rPr lang="nb-NO" sz="1500" dirty="0">
                <a:solidFill>
                  <a:srgbClr val="00B050"/>
                </a:solidFill>
              </a:rPr>
              <a:t>                              </a:t>
            </a:r>
          </a:p>
          <a:p>
            <a:r>
              <a:rPr lang="nb-NO" sz="1500" dirty="0"/>
              <a:t>		t = (</a:t>
            </a:r>
            <a:r>
              <a:rPr lang="nb-NO" sz="1500" dirty="0" err="1"/>
              <a:t>System.nanoTime</a:t>
            </a:r>
            <a:r>
              <a:rPr lang="nb-NO" sz="1500" dirty="0"/>
              <a:t>()-t);</a:t>
            </a:r>
          </a:p>
          <a:p>
            <a:r>
              <a:rPr lang="nb-NO" sz="1500" dirty="0"/>
              <a:t>		parTime[med] =t/1000000.0;</a:t>
            </a:r>
          </a:p>
          <a:p>
            <a:r>
              <a:rPr lang="nb-NO" sz="1500" dirty="0"/>
              <a:t>                               println(« svaret er:» + i + «for n =» +n);                       </a:t>
            </a:r>
          </a:p>
          <a:p>
            <a:endParaRPr lang="nb-NO" sz="1500" dirty="0"/>
          </a:p>
          <a:p>
            <a:r>
              <a:rPr lang="nb-NO" sz="1500" dirty="0"/>
              <a:t>		 t = </a:t>
            </a:r>
            <a:r>
              <a:rPr lang="nb-NO" sz="1500" dirty="0" err="1"/>
              <a:t>System.nanoTime</a:t>
            </a:r>
            <a:r>
              <a:rPr lang="nb-NO" sz="1500" dirty="0"/>
              <a:t>(); // start </a:t>
            </a:r>
            <a:r>
              <a:rPr lang="nb-NO" sz="1500" dirty="0" err="1"/>
              <a:t>tidtagning</a:t>
            </a:r>
            <a:r>
              <a:rPr lang="nb-NO" sz="1500" dirty="0"/>
              <a:t> sekvensiell</a:t>
            </a:r>
          </a:p>
          <a:p>
            <a:r>
              <a:rPr lang="nb-NO" sz="1500" dirty="0"/>
              <a:t>		</a:t>
            </a:r>
            <a:r>
              <a:rPr lang="nb-NO" sz="1500" dirty="0">
                <a:solidFill>
                  <a:srgbClr val="00B050"/>
                </a:solidFill>
              </a:rPr>
              <a:t> //**** KALL PÅ DIN SEKVENSIELLE METODE  H E R ********</a:t>
            </a:r>
          </a:p>
          <a:p>
            <a:r>
              <a:rPr lang="nb-NO" sz="1500" dirty="0"/>
              <a:t>		 sekvensiellMetode (n,numIter);</a:t>
            </a:r>
          </a:p>
          <a:p>
            <a:r>
              <a:rPr lang="nb-NO" sz="1500" dirty="0"/>
              <a:t>		 t = (</a:t>
            </a:r>
            <a:r>
              <a:rPr lang="nb-NO" sz="1500" dirty="0" err="1"/>
              <a:t>System.nanoTime</a:t>
            </a:r>
            <a:r>
              <a:rPr lang="nb-NO" sz="1500" dirty="0"/>
              <a:t>()-t);</a:t>
            </a:r>
          </a:p>
          <a:p>
            <a:r>
              <a:rPr lang="nb-NO" sz="1500" dirty="0"/>
              <a:t>		 </a:t>
            </a:r>
            <a:r>
              <a:rPr lang="nb-NO" sz="1500" dirty="0" err="1"/>
              <a:t>seqTime</a:t>
            </a:r>
            <a:r>
              <a:rPr lang="nb-NO" sz="1500" dirty="0"/>
              <a:t>[med] =t/1000000.0;</a:t>
            </a:r>
          </a:p>
          <a:p>
            <a:r>
              <a:rPr lang="nb-NO" sz="1500" dirty="0"/>
              <a:t>	} </a:t>
            </a:r>
            <a:r>
              <a:rPr lang="nb-NO" sz="1500" dirty="0">
                <a:solidFill>
                  <a:srgbClr val="00B050"/>
                </a:solidFill>
              </a:rPr>
              <a:t>// end for med</a:t>
            </a:r>
            <a:endParaRPr lang="nb-NO" sz="1500" dirty="0"/>
          </a:p>
          <a:p>
            <a:r>
              <a:rPr lang="nb-NO" sz="1500" dirty="0"/>
              <a:t>	</a:t>
            </a:r>
            <a:endParaRPr lang="nb-NO" sz="1500" dirty="0">
              <a:solidFill>
                <a:srgbClr val="00B050"/>
              </a:solidFill>
            </a:endParaRPr>
          </a:p>
        </p:txBody>
      </p:sp>
      <p:sp>
        <p:nvSpPr>
          <p:cNvPr id="4" name="Pil høyre 3"/>
          <p:cNvSpPr/>
          <p:nvPr/>
        </p:nvSpPr>
        <p:spPr bwMode="auto">
          <a:xfrm rot="10800000">
            <a:off x="6876256" y="1412776"/>
            <a:ext cx="1152128" cy="504056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Pil høyre 4"/>
          <p:cNvSpPr/>
          <p:nvPr/>
        </p:nvSpPr>
        <p:spPr bwMode="auto">
          <a:xfrm rot="10800000">
            <a:off x="7454916" y="4437112"/>
            <a:ext cx="1152128" cy="504056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Pil høyre 4"/>
          <p:cNvSpPr/>
          <p:nvPr/>
        </p:nvSpPr>
        <p:spPr bwMode="auto">
          <a:xfrm rot="10800000">
            <a:off x="7390746" y="2573288"/>
            <a:ext cx="1152128" cy="504056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46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38141</TotalTime>
  <Words>2643</Words>
  <Application>Microsoft Macintosh PowerPoint</Application>
  <PresentationFormat>Skjermfremvisning (4:3)</PresentationFormat>
  <Paragraphs>402</Paragraphs>
  <Slides>20</Slides>
  <Notes>20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20</vt:i4>
      </vt:variant>
    </vt:vector>
  </HeadingPairs>
  <TitlesOfParts>
    <vt:vector size="27" baseType="lpstr">
      <vt:lpstr>Calibri</vt:lpstr>
      <vt:lpstr>Cambria Math</vt:lpstr>
      <vt:lpstr>Courier New</vt:lpstr>
      <vt:lpstr>Tahoma</vt:lpstr>
      <vt:lpstr>Times New Roman</vt:lpstr>
      <vt:lpstr>Wingdings</vt:lpstr>
      <vt:lpstr>Blends</vt:lpstr>
      <vt:lpstr>IN3030 Uke 6, våren 2021 </vt:lpstr>
      <vt:lpstr>Plan for uke 06</vt:lpstr>
      <vt:lpstr>Reasons to fail oblig 1</vt:lpstr>
      <vt:lpstr>Modell-kode for tidssammenligning av (enkle) parallelle og sekvensiell algoritmer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Hvor lang tid tar et synchronized kall? Demoeks. hadde n synchroniced metode for all skriving til felles ‘i’.</vt:lpstr>
      <vt:lpstr> Finnes det alternativer &amp; riktig kode?</vt:lpstr>
      <vt:lpstr>b) Alternativ b til synchronized: Bruk av AtomicInteger</vt:lpstr>
      <vt:lpstr>c) : Lokal kopi av i hver tråd og en synchronized oppdatering fra hver tråd til sist.</vt:lpstr>
      <vt:lpstr>Kjøring av alternativ C (lokal kopi først):  </vt:lpstr>
      <vt:lpstr>Oppsummering av kjøretider</vt:lpstr>
      <vt:lpstr>Om primtall – og om Eratosthenes sil (oblig 3)</vt:lpstr>
      <vt:lpstr>Litt mer om Eratosthenes</vt:lpstr>
      <vt:lpstr>End of lecture uke 06 v2021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INF2440 – Effektiv parallellprogrammering Uke 1, v2014</dc:title>
  <dc:creator>Arne Maus</dc:creator>
  <cp:lastModifiedBy>Eric Jul</cp:lastModifiedBy>
  <cp:revision>414</cp:revision>
  <cp:lastPrinted>2014-02-14T08:58:49Z</cp:lastPrinted>
  <dcterms:created xsi:type="dcterms:W3CDTF">2013-10-07T06:57:58Z</dcterms:created>
  <dcterms:modified xsi:type="dcterms:W3CDTF">2021-02-19T11:33:59Z</dcterms:modified>
</cp:coreProperties>
</file>